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mp" ContentType="image/png"/>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2.xml" ContentType="application/vnd.openxmlformats-officedocument.themeOverride+xml"/>
  <Override PartName="/ppt/charts/chart3.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3.xml" ContentType="application/vnd.openxmlformats-officedocument.themeOverride+xml"/>
  <Override PartName="/ppt/charts/chart4.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4.xml" ContentType="application/vnd.openxmlformats-officedocument.themeOverride+xml"/>
  <Override PartName="/ppt/charts/chart5.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5.xml" ContentType="application/vnd.openxmlformats-officedocument.themeOverride+xml"/>
  <Override PartName="/ppt/charts/chart6.xml" ContentType="application/vnd.openxmlformats-officedocument.drawingml.chart+xml"/>
  <Override PartName="/ppt/charts/style5.xml" ContentType="application/vnd.ms-office.chartstyle+xml"/>
  <Override PartName="/ppt/charts/colors5.xml" ContentType="application/vnd.ms-office.chartcolorstyle+xml"/>
  <Override PartName="/ppt/theme/themeOverride6.xml" ContentType="application/vnd.openxmlformats-officedocument.themeOverride+xml"/>
  <Override PartName="/ppt/charts/chart7.xml" ContentType="application/vnd.openxmlformats-officedocument.drawingml.chart+xml"/>
  <Override PartName="/ppt/charts/style6.xml" ContentType="application/vnd.ms-office.chartstyle+xml"/>
  <Override PartName="/ppt/charts/colors6.xml" ContentType="application/vnd.ms-office.chartcolorstyle+xml"/>
  <Override PartName="/ppt/theme/themeOverride7.xml" ContentType="application/vnd.openxmlformats-officedocument.themeOverride+xml"/>
  <Override PartName="/ppt/charts/chart8.xml" ContentType="application/vnd.openxmlformats-officedocument.drawingml.chart+xml"/>
  <Override PartName="/ppt/charts/style7.xml" ContentType="application/vnd.ms-office.chartstyle+xml"/>
  <Override PartName="/ppt/charts/colors7.xml" ContentType="application/vnd.ms-office.chartcolorstyle+xml"/>
  <Override PartName="/ppt/theme/themeOverride8.xml" ContentType="application/vnd.openxmlformats-officedocument.themeOverride+xml"/>
  <Override PartName="/ppt/charts/chart9.xml" ContentType="application/vnd.openxmlformats-officedocument.drawingml.chart+xml"/>
  <Override PartName="/ppt/charts/chart10.xml" ContentType="application/vnd.openxmlformats-officedocument.drawingml.chart+xml"/>
  <Override PartName="/ppt/charts/style8.xml" ContentType="application/vnd.ms-office.chartstyle+xml"/>
  <Override PartName="/ppt/charts/colors8.xml" ContentType="application/vnd.ms-office.chartcolorstyle+xml"/>
  <Override PartName="/ppt/charts/chart11.xml" ContentType="application/vnd.openxmlformats-officedocument.drawingml.chart+xml"/>
  <Override PartName="/ppt/charts/style9.xml" ContentType="application/vnd.ms-office.chartstyle+xml"/>
  <Override PartName="/ppt/charts/colors9.xml" ContentType="application/vnd.ms-office.chartcolorstyl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2.xml" ContentType="application/vnd.openxmlformats-officedocument.drawingml.chart+xml"/>
  <Override PartName="/ppt/charts/style10.xml" ContentType="application/vnd.ms-office.chartstyle+xml"/>
  <Override PartName="/ppt/charts/colors10.xml" ContentType="application/vnd.ms-office.chartcolorstyle+xml"/>
  <Override PartName="/ppt/drawings/drawing1.xml" ContentType="application/vnd.openxmlformats-officedocument.drawingml.chartshapes+xml"/>
  <Override PartName="/ppt/charts/chart13.xml" ContentType="application/vnd.openxmlformats-officedocument.drawingml.chart+xml"/>
  <Override PartName="/ppt/charts/style11.xml" ContentType="application/vnd.ms-office.chartstyle+xml"/>
  <Override PartName="/ppt/charts/colors11.xml" ContentType="application/vnd.ms-office.chartcolorstyle+xml"/>
  <Override PartName="/ppt/drawings/drawing2.xml" ContentType="application/vnd.openxmlformats-officedocument.drawingml.chartshapes+xml"/>
  <Override PartName="/ppt/charts/chart14.xml" ContentType="application/vnd.openxmlformats-officedocument.drawingml.chart+xml"/>
  <Override PartName="/ppt/charts/style12.xml" ContentType="application/vnd.ms-office.chartstyle+xml"/>
  <Override PartName="/ppt/charts/colors12.xml" ContentType="application/vnd.ms-office.chartcolorstyle+xml"/>
  <Override PartName="/ppt/drawings/drawing3.xml" ContentType="application/vnd.openxmlformats-officedocument.drawingml.chartshapes+xml"/>
  <Override PartName="/ppt/charts/chart15.xml" ContentType="application/vnd.openxmlformats-officedocument.drawingml.chart+xml"/>
  <Override PartName="/ppt/charts/style13.xml" ContentType="application/vnd.ms-office.chartstyle+xml"/>
  <Override PartName="/ppt/charts/colors13.xml" ContentType="application/vnd.ms-office.chartcolorstyle+xml"/>
  <Override PartName="/ppt/drawings/drawing4.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bookmarkIdSeed="2">
  <p:sldMasterIdLst>
    <p:sldMasterId id="2147483648" r:id="rId1"/>
  </p:sldMasterIdLst>
  <p:notesMasterIdLst>
    <p:notesMasterId r:id="rId63"/>
  </p:notesMasterIdLst>
  <p:handoutMasterIdLst>
    <p:handoutMasterId r:id="rId64"/>
  </p:handoutMasterIdLst>
  <p:sldIdLst>
    <p:sldId id="605" r:id="rId2"/>
    <p:sldId id="698" r:id="rId3"/>
    <p:sldId id="1068" r:id="rId4"/>
    <p:sldId id="1045" r:id="rId5"/>
    <p:sldId id="1046" r:id="rId6"/>
    <p:sldId id="1047" r:id="rId7"/>
    <p:sldId id="1048" r:id="rId8"/>
    <p:sldId id="1049" r:id="rId9"/>
    <p:sldId id="1075" r:id="rId10"/>
    <p:sldId id="1069" r:id="rId11"/>
    <p:sldId id="1079" r:id="rId12"/>
    <p:sldId id="1050" r:id="rId13"/>
    <p:sldId id="1070" r:id="rId14"/>
    <p:sldId id="1065" r:id="rId15"/>
    <p:sldId id="1056" r:id="rId16"/>
    <p:sldId id="704" r:id="rId17"/>
    <p:sldId id="1066" r:id="rId18"/>
    <p:sldId id="732" r:id="rId19"/>
    <p:sldId id="1044" r:id="rId20"/>
    <p:sldId id="1038" r:id="rId21"/>
    <p:sldId id="1034" r:id="rId22"/>
    <p:sldId id="655" r:id="rId23"/>
    <p:sldId id="689" r:id="rId24"/>
    <p:sldId id="690" r:id="rId25"/>
    <p:sldId id="1040" r:id="rId26"/>
    <p:sldId id="1042" r:id="rId27"/>
    <p:sldId id="1041" r:id="rId28"/>
    <p:sldId id="1043" r:id="rId29"/>
    <p:sldId id="1076" r:id="rId30"/>
    <p:sldId id="1052" r:id="rId31"/>
    <p:sldId id="730" r:id="rId32"/>
    <p:sldId id="710" r:id="rId33"/>
    <p:sldId id="1072" r:id="rId34"/>
    <p:sldId id="646" r:id="rId35"/>
    <p:sldId id="1039" r:id="rId36"/>
    <p:sldId id="1037" r:id="rId37"/>
    <p:sldId id="696" r:id="rId38"/>
    <p:sldId id="1061" r:id="rId39"/>
    <p:sldId id="1062" r:id="rId40"/>
    <p:sldId id="1063" r:id="rId41"/>
    <p:sldId id="1064" r:id="rId42"/>
    <p:sldId id="1071" r:id="rId43"/>
    <p:sldId id="267" r:id="rId44"/>
    <p:sldId id="315" r:id="rId45"/>
    <p:sldId id="293" r:id="rId46"/>
    <p:sldId id="1060" r:id="rId47"/>
    <p:sldId id="274" r:id="rId48"/>
    <p:sldId id="268" r:id="rId49"/>
    <p:sldId id="272" r:id="rId50"/>
    <p:sldId id="265" r:id="rId51"/>
    <p:sldId id="294" r:id="rId52"/>
    <p:sldId id="1078" r:id="rId53"/>
    <p:sldId id="650" r:id="rId54"/>
    <p:sldId id="647" r:id="rId55"/>
    <p:sldId id="1073" r:id="rId56"/>
    <p:sldId id="487" r:id="rId57"/>
    <p:sldId id="563" r:id="rId58"/>
    <p:sldId id="687" r:id="rId59"/>
    <p:sldId id="1022" r:id="rId60"/>
    <p:sldId id="1074" r:id="rId61"/>
    <p:sldId id="705" r:id="rId62"/>
  </p:sldIdLst>
  <p:sldSz cx="9144000" cy="6858000" type="screen4x3"/>
  <p:notesSz cx="6797675" cy="9872663"/>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8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9933"/>
    <a:srgbClr val="FF3300"/>
    <a:srgbClr val="FB963C"/>
    <a:srgbClr val="0093BE"/>
    <a:srgbClr val="7030A0"/>
    <a:srgbClr val="0000FF"/>
    <a:srgbClr val="FFCC00"/>
    <a:srgbClr val="BFBFBF"/>
    <a:srgbClr val="CC6600"/>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4556" autoAdjust="0"/>
    <p:restoredTop sz="94660"/>
  </p:normalViewPr>
  <p:slideViewPr>
    <p:cSldViewPr snapToGrid="0" snapToObjects="1" showGuides="1">
      <p:cViewPr>
        <p:scale>
          <a:sx n="125" d="100"/>
          <a:sy n="125" d="100"/>
        </p:scale>
        <p:origin x="792" y="216"/>
      </p:cViewPr>
      <p:guideLst>
        <p:guide orient="horz" pos="4080"/>
        <p:guide pos="2880"/>
      </p:guideLst>
    </p:cSldViewPr>
  </p:slideViewPr>
  <p:notesTextViewPr>
    <p:cViewPr>
      <p:scale>
        <a:sx n="100" d="100"/>
        <a:sy n="100" d="100"/>
      </p:scale>
      <p:origin x="0" y="0"/>
    </p:cViewPr>
  </p:notesTextViewPr>
  <p:sorterViewPr>
    <p:cViewPr varScale="1">
      <p:scale>
        <a:sx n="1" d="1"/>
        <a:sy n="1" d="1"/>
      </p:scale>
      <p:origin x="0" y="-1280"/>
    </p:cViewPr>
  </p:sorterViewPr>
  <p:gridSpacing cx="180000" cy="1800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notesMaster" Target="notesMasters/notesMaster1.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xlsx"/><Relationship Id="rId1" Type="http://schemas.openxmlformats.org/officeDocument/2006/relationships/themeOverride" Target="../theme/themeOverride1.xml"/></Relationships>
</file>

<file path=ppt/charts/_rels/chart10.xml.rels><?xml version="1.0" encoding="UTF-8" standalone="yes"?>
<Relationships xmlns="http://schemas.openxmlformats.org/package/2006/relationships"><Relationship Id="rId3" Type="http://schemas.openxmlformats.org/officeDocument/2006/relationships/oleObject" Target="file:///\\tdfiler\users\nobrega\.%20LHC\.%20QXF\Coil%201.Fabricated\3.%20Reaction\A149\149%20Tooling%20bow%20b4%20&amp;%20after%20reaction\Reaction%20C%20base%20&amp;%20top%20plate%20flatness%20measurement.xlsx" TargetMode="External"/><Relationship Id="rId2" Type="http://schemas.microsoft.com/office/2011/relationships/chartColorStyle" Target="colors8.xml"/><Relationship Id="rId1" Type="http://schemas.microsoft.com/office/2011/relationships/chartStyle" Target="style8.xml"/></Relationships>
</file>

<file path=ppt/charts/_rels/chart11.xml.rels><?xml version="1.0" encoding="UTF-8" standalone="yes"?>
<Relationships xmlns="http://schemas.openxmlformats.org/package/2006/relationships"><Relationship Id="rId3" Type="http://schemas.openxmlformats.org/officeDocument/2006/relationships/oleObject" Target="file:///\\tdfiler\users\nobrega\.%20LHC\.%20QXF\Coil%201.Fabricated\3.%20Reaction\A147%20replaced%20heater%20before%20start%20-%20TC%20to%20heater%20short\Off%20normal%20-%20part%202%20coil%20length%20measurement%20similar%20to%20coil%20146\QXFA%20147%20coil%20lenght%20change%20after%20reaction.xlsx" TargetMode="External"/><Relationship Id="rId2" Type="http://schemas.microsoft.com/office/2011/relationships/chartColorStyle" Target="colors9.xml"/><Relationship Id="rId1" Type="http://schemas.microsoft.com/office/2011/relationships/chartStyle" Target="style9.xml"/></Relationships>
</file>

<file path=ppt/charts/_rels/chart12.xml.rels><?xml version="1.0" encoding="UTF-8" standalone="yes"?>
<Relationships xmlns="http://schemas.openxmlformats.org/package/2006/relationships"><Relationship Id="rId3" Type="http://schemas.openxmlformats.org/officeDocument/2006/relationships/oleObject" Target="file:///C:\Users\suizquie\cernbox\Projects\MQXF\Meetings\2021\211021_CoilProductionReStart\CoilSize_11T_vs_MQXF_vs_Insulation_Thickness.xlsx" TargetMode="External"/><Relationship Id="rId2" Type="http://schemas.microsoft.com/office/2011/relationships/chartColorStyle" Target="colors10.xml"/><Relationship Id="rId1" Type="http://schemas.microsoft.com/office/2011/relationships/chartStyle" Target="style10.xml"/><Relationship Id="rId4" Type="http://schemas.openxmlformats.org/officeDocument/2006/relationships/chartUserShapes" Target="../drawings/drawing1.xml"/></Relationships>
</file>

<file path=ppt/charts/_rels/chart13.xml.rels><?xml version="1.0" encoding="UTF-8" standalone="yes"?>
<Relationships xmlns="http://schemas.openxmlformats.org/package/2006/relationships"><Relationship Id="rId3" Type="http://schemas.openxmlformats.org/officeDocument/2006/relationships/oleObject" Target="file:///C:\Users\suizquie\cernbox\Projects\MQXF\Meetings\2021\211021_CoilProductionReStart\CoilSize_11T_vs_MQXF_vs_Insulation_Thickness.xlsx" TargetMode="External"/><Relationship Id="rId2" Type="http://schemas.microsoft.com/office/2011/relationships/chartColorStyle" Target="colors11.xml"/><Relationship Id="rId1" Type="http://schemas.microsoft.com/office/2011/relationships/chartStyle" Target="style11.xml"/><Relationship Id="rId4" Type="http://schemas.openxmlformats.org/officeDocument/2006/relationships/chartUserShapes" Target="../drawings/drawing2.xml"/></Relationships>
</file>

<file path=ppt/charts/_rels/chart14.xml.rels><?xml version="1.0" encoding="UTF-8" standalone="yes"?>
<Relationships xmlns="http://schemas.openxmlformats.org/package/2006/relationships"><Relationship Id="rId3" Type="http://schemas.openxmlformats.org/officeDocument/2006/relationships/oleObject" Target="file:///C:\Users\suizquie\cernbox\Projects\MQXF\Meetings\2021\211021_CoilProductionReStart\CoilSize_11T_vs_MQXF_vs_Insulation_Thickness.xlsx" TargetMode="External"/><Relationship Id="rId2" Type="http://schemas.microsoft.com/office/2011/relationships/chartColorStyle" Target="colors12.xml"/><Relationship Id="rId1" Type="http://schemas.microsoft.com/office/2011/relationships/chartStyle" Target="style12.xml"/><Relationship Id="rId4" Type="http://schemas.openxmlformats.org/officeDocument/2006/relationships/chartUserShapes" Target="../drawings/drawing3.xml"/></Relationships>
</file>

<file path=ppt/charts/_rels/chart15.xml.rels><?xml version="1.0" encoding="UTF-8" standalone="yes"?>
<Relationships xmlns="http://schemas.openxmlformats.org/package/2006/relationships"><Relationship Id="rId3" Type="http://schemas.openxmlformats.org/officeDocument/2006/relationships/oleObject" Target="file:///C:\Users\suizquie\cernbox\Projects\MQXF\Meetings\2021\211021_CoilProductionReStart\CoilSize_11T_vs_MQXF_vs_Insulation_Thickness.xlsx" TargetMode="External"/><Relationship Id="rId2" Type="http://schemas.microsoft.com/office/2011/relationships/chartColorStyle" Target="colors13.xml"/><Relationship Id="rId1" Type="http://schemas.microsoft.com/office/2011/relationships/chartStyle" Target="style13.xml"/><Relationship Id="rId4" Type="http://schemas.openxmlformats.org/officeDocument/2006/relationships/chartUserShapes" Target="../drawings/drawing4.xml"/></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3" Type="http://schemas.openxmlformats.org/officeDocument/2006/relationships/themeOverride" Target="../theme/themeOverride5.xm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package" Target="../embeddings/Microsoft_Excel_Worksheet4.xlsx"/></Relationships>
</file>

<file path=ppt/charts/_rels/chart6.xml.rels><?xml version="1.0" encoding="UTF-8" standalone="yes"?>
<Relationships xmlns="http://schemas.openxmlformats.org/package/2006/relationships"><Relationship Id="rId3" Type="http://schemas.openxmlformats.org/officeDocument/2006/relationships/themeOverride" Target="../theme/themeOverride6.xml"/><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package" Target="../embeddings/Microsoft_Excel_Worksheet5.xlsx"/></Relationships>
</file>

<file path=ppt/charts/_rels/chart7.xml.rels><?xml version="1.0" encoding="UTF-8" standalone="yes"?>
<Relationships xmlns="http://schemas.openxmlformats.org/package/2006/relationships"><Relationship Id="rId3" Type="http://schemas.openxmlformats.org/officeDocument/2006/relationships/themeOverride" Target="../theme/themeOverride7.xml"/><Relationship Id="rId2" Type="http://schemas.microsoft.com/office/2011/relationships/chartColorStyle" Target="colors6.xml"/><Relationship Id="rId1" Type="http://schemas.microsoft.com/office/2011/relationships/chartStyle" Target="style6.xml"/><Relationship Id="rId4" Type="http://schemas.openxmlformats.org/officeDocument/2006/relationships/package" Target="../embeddings/Microsoft_Excel_Worksheet6.xlsx"/></Relationships>
</file>

<file path=ppt/charts/_rels/chart8.xml.rels><?xml version="1.0" encoding="UTF-8" standalone="yes"?>
<Relationships xmlns="http://schemas.openxmlformats.org/package/2006/relationships"><Relationship Id="rId3" Type="http://schemas.openxmlformats.org/officeDocument/2006/relationships/themeOverride" Target="../theme/themeOverride8.xml"/><Relationship Id="rId2" Type="http://schemas.microsoft.com/office/2011/relationships/chartColorStyle" Target="colors7.xml"/><Relationship Id="rId1" Type="http://schemas.microsoft.com/office/2011/relationships/chartStyle" Target="style7.xml"/><Relationship Id="rId4" Type="http://schemas.openxmlformats.org/officeDocument/2006/relationships/package" Target="../embeddings/Microsoft_Excel_Worksheet7.xlsx"/></Relationships>
</file>

<file path=ppt/charts/_rels/chart9.xml.rels><?xml version="1.0" encoding="UTF-8" standalone="yes"?>
<Relationships xmlns="http://schemas.openxmlformats.org/package/2006/relationships"><Relationship Id="rId1" Type="http://schemas.openxmlformats.org/officeDocument/2006/relationships/oleObject" Target="file:///\\tdfiler\users\nobrega\.%20LHC\.%20QXF\Coil%201.Fabricated\3.%20Reaction\A149\149%20Tooling%20bow%20b4%20&amp;%20after%20reaction\QXFA%20149%20post%20furnace%20bow.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scatterChart>
        <c:scatterStyle val="lineMarker"/>
        <c:varyColors val="0"/>
        <c:ser>
          <c:idx val="0"/>
          <c:order val="0"/>
          <c:tx>
            <c:v>Initial</c:v>
          </c:tx>
          <c:spPr>
            <a:ln>
              <a:solidFill>
                <a:schemeClr val="accent1"/>
              </a:solidFill>
              <a:prstDash val="sysDot"/>
            </a:ln>
          </c:spPr>
          <c:marker>
            <c:symbol val="diamond"/>
            <c:size val="6"/>
            <c:spPr>
              <a:ln>
                <a:solidFill>
                  <a:schemeClr val="tx1"/>
                </a:solidFill>
              </a:ln>
            </c:spPr>
          </c:marker>
          <c:yVal>
            <c:numRef>
              <c:f>'Sheet1 (2)'!$C$2:$R$2</c:f>
              <c:numCache>
                <c:formatCode>0.00</c:formatCode>
                <c:ptCount val="16"/>
                <c:pt idx="0">
                  <c:v>0.9</c:v>
                </c:pt>
                <c:pt idx="1">
                  <c:v>0.9</c:v>
                </c:pt>
                <c:pt idx="2">
                  <c:v>0.9</c:v>
                </c:pt>
                <c:pt idx="3">
                  <c:v>0.9</c:v>
                </c:pt>
                <c:pt idx="4">
                  <c:v>0.9</c:v>
                </c:pt>
                <c:pt idx="5">
                  <c:v>0.9</c:v>
                </c:pt>
                <c:pt idx="6">
                  <c:v>0.9</c:v>
                </c:pt>
                <c:pt idx="7">
                  <c:v>0.9</c:v>
                </c:pt>
                <c:pt idx="8">
                  <c:v>0.9</c:v>
                </c:pt>
                <c:pt idx="9">
                  <c:v>0.9</c:v>
                </c:pt>
                <c:pt idx="10">
                  <c:v>0.9</c:v>
                </c:pt>
                <c:pt idx="11">
                  <c:v>0.9</c:v>
                </c:pt>
                <c:pt idx="12">
                  <c:v>0.9</c:v>
                </c:pt>
                <c:pt idx="13">
                  <c:v>0.9</c:v>
                </c:pt>
                <c:pt idx="14">
                  <c:v>0.9</c:v>
                </c:pt>
                <c:pt idx="15">
                  <c:v>0.9</c:v>
                </c:pt>
              </c:numCache>
            </c:numRef>
          </c:yVal>
          <c:smooth val="0"/>
          <c:extLst>
            <c:ext xmlns:c16="http://schemas.microsoft.com/office/drawing/2014/chart" uri="{C3380CC4-5D6E-409C-BE32-E72D297353CC}">
              <c16:uniqueId val="{00000000-959D-47DD-87D0-B2A1D7B28B2A}"/>
            </c:ext>
          </c:extLst>
        </c:ser>
        <c:ser>
          <c:idx val="1"/>
          <c:order val="1"/>
          <c:tx>
            <c:v>After releasing winding tension</c:v>
          </c:tx>
          <c:spPr>
            <a:ln>
              <a:solidFill>
                <a:schemeClr val="accent6"/>
              </a:solidFill>
              <a:prstDash val="sysDot"/>
            </a:ln>
          </c:spPr>
          <c:marker>
            <c:spPr>
              <a:solidFill>
                <a:schemeClr val="accent6"/>
              </a:solidFill>
              <a:ln>
                <a:solidFill>
                  <a:schemeClr val="tx1"/>
                </a:solidFill>
              </a:ln>
            </c:spPr>
          </c:marker>
          <c:errBars>
            <c:errDir val="y"/>
            <c:errBarType val="both"/>
            <c:errValType val="cust"/>
            <c:noEndCap val="0"/>
            <c:plus>
              <c:numRef>
                <c:f>'Sheet1 (2)'!$V$8:$AK$8</c:f>
                <c:numCache>
                  <c:formatCode>General</c:formatCode>
                  <c:ptCount val="16"/>
                  <c:pt idx="0">
                    <c:v>4.4876373392787536E-2</c:v>
                  </c:pt>
                  <c:pt idx="1">
                    <c:v>0.22941955743426351</c:v>
                  </c:pt>
                  <c:pt idx="2">
                    <c:v>0.36883073504130759</c:v>
                  </c:pt>
                  <c:pt idx="3">
                    <c:v>0.29117683736397021</c:v>
                  </c:pt>
                  <c:pt idx="4">
                    <c:v>0.17354065236909555</c:v>
                  </c:pt>
                  <c:pt idx="5">
                    <c:v>0.23333333333333361</c:v>
                  </c:pt>
                  <c:pt idx="6">
                    <c:v>0.35478431980605762</c:v>
                  </c:pt>
                  <c:pt idx="7">
                    <c:v>0.15656911856713274</c:v>
                  </c:pt>
                  <c:pt idx="8">
                    <c:v>0.30362623221469009</c:v>
                  </c:pt>
                  <c:pt idx="9">
                    <c:v>0.42592564412229028</c:v>
                  </c:pt>
                  <c:pt idx="10">
                    <c:v>0.28142988074790021</c:v>
                  </c:pt>
                  <c:pt idx="11">
                    <c:v>9.3816540172169324E-2</c:v>
                  </c:pt>
                  <c:pt idx="12">
                    <c:v>9.7499604304357113E-2</c:v>
                  </c:pt>
                  <c:pt idx="13">
                    <c:v>0.19398755846575871</c:v>
                  </c:pt>
                  <c:pt idx="14">
                    <c:v>0.22969182252168518</c:v>
                  </c:pt>
                  <c:pt idx="15">
                    <c:v>7.9930525388545309E-2</c:v>
                  </c:pt>
                </c:numCache>
              </c:numRef>
            </c:plus>
            <c:minus>
              <c:numRef>
                <c:f>'Sheet1 (2)'!$V$8:$AK$8</c:f>
                <c:numCache>
                  <c:formatCode>General</c:formatCode>
                  <c:ptCount val="16"/>
                  <c:pt idx="0">
                    <c:v>4.4876373392787536E-2</c:v>
                  </c:pt>
                  <c:pt idx="1">
                    <c:v>0.22941955743426351</c:v>
                  </c:pt>
                  <c:pt idx="2">
                    <c:v>0.36883073504130759</c:v>
                  </c:pt>
                  <c:pt idx="3">
                    <c:v>0.29117683736397021</c:v>
                  </c:pt>
                  <c:pt idx="4">
                    <c:v>0.17354065236909555</c:v>
                  </c:pt>
                  <c:pt idx="5">
                    <c:v>0.23333333333333361</c:v>
                  </c:pt>
                  <c:pt idx="6">
                    <c:v>0.35478431980605762</c:v>
                  </c:pt>
                  <c:pt idx="7">
                    <c:v>0.15656911856713274</c:v>
                  </c:pt>
                  <c:pt idx="8">
                    <c:v>0.30362623221469009</c:v>
                  </c:pt>
                  <c:pt idx="9">
                    <c:v>0.42592564412229028</c:v>
                  </c:pt>
                  <c:pt idx="10">
                    <c:v>0.28142988074790021</c:v>
                  </c:pt>
                  <c:pt idx="11">
                    <c:v>9.3816540172169324E-2</c:v>
                  </c:pt>
                  <c:pt idx="12">
                    <c:v>9.7499604304357113E-2</c:v>
                  </c:pt>
                  <c:pt idx="13">
                    <c:v>0.19398755846575871</c:v>
                  </c:pt>
                  <c:pt idx="14">
                    <c:v>0.22969182252168518</c:v>
                  </c:pt>
                  <c:pt idx="15">
                    <c:v>7.9930525388545309E-2</c:v>
                  </c:pt>
                </c:numCache>
              </c:numRef>
            </c:minus>
          </c:errBars>
          <c:xVal>
            <c:strRef>
              <c:f>'Sheet1 (2)'!$V$1:$AK$1</c:f>
              <c:strCache>
                <c:ptCount val="16"/>
                <c:pt idx="0">
                  <c:v>17/16</c:v>
                </c:pt>
                <c:pt idx="1">
                  <c:v>16/15</c:v>
                </c:pt>
                <c:pt idx="2">
                  <c:v>15/14</c:v>
                </c:pt>
                <c:pt idx="3">
                  <c:v>14/13</c:v>
                </c:pt>
                <c:pt idx="4">
                  <c:v>13/12</c:v>
                </c:pt>
                <c:pt idx="5">
                  <c:v>12/11</c:v>
                </c:pt>
                <c:pt idx="6">
                  <c:v>11/10</c:v>
                </c:pt>
                <c:pt idx="7">
                  <c:v>10/9</c:v>
                </c:pt>
                <c:pt idx="8">
                  <c:v>9/8</c:v>
                </c:pt>
                <c:pt idx="9">
                  <c:v>8/7</c:v>
                </c:pt>
                <c:pt idx="10">
                  <c:v>7/6</c:v>
                </c:pt>
                <c:pt idx="11">
                  <c:v>6/5</c:v>
                </c:pt>
                <c:pt idx="12">
                  <c:v>5/4</c:v>
                </c:pt>
                <c:pt idx="13">
                  <c:v>4/3</c:v>
                </c:pt>
                <c:pt idx="14">
                  <c:v>3/2</c:v>
                </c:pt>
                <c:pt idx="15">
                  <c:v>2/1</c:v>
                </c:pt>
              </c:strCache>
            </c:strRef>
          </c:xVal>
          <c:yVal>
            <c:numRef>
              <c:f>'Sheet1 (2)'!$V$2:$AK$2</c:f>
              <c:numCache>
                <c:formatCode>0.00</c:formatCode>
                <c:ptCount val="16"/>
                <c:pt idx="0">
                  <c:v>2.5000000000000001E-2</c:v>
                </c:pt>
                <c:pt idx="1">
                  <c:v>0.21333333333333335</c:v>
                </c:pt>
                <c:pt idx="2">
                  <c:v>0.58833333333333337</c:v>
                </c:pt>
                <c:pt idx="3">
                  <c:v>0.67777777777777781</c:v>
                </c:pt>
                <c:pt idx="4">
                  <c:v>0.84944444444444456</c:v>
                </c:pt>
                <c:pt idx="5">
                  <c:v>0.68333333333333335</c:v>
                </c:pt>
                <c:pt idx="6">
                  <c:v>1.0194444444444446</c:v>
                </c:pt>
                <c:pt idx="7">
                  <c:v>0.75833333333333341</c:v>
                </c:pt>
                <c:pt idx="8">
                  <c:v>0.79666666666666675</c:v>
                </c:pt>
                <c:pt idx="9">
                  <c:v>0.64388888888888873</c:v>
                </c:pt>
                <c:pt idx="10">
                  <c:v>0.82166666666666677</c:v>
                </c:pt>
                <c:pt idx="11">
                  <c:v>0.86611111111111139</c:v>
                </c:pt>
                <c:pt idx="12">
                  <c:v>0.82777777777777795</c:v>
                </c:pt>
                <c:pt idx="13">
                  <c:v>0.59722222222222221</c:v>
                </c:pt>
                <c:pt idx="14">
                  <c:v>0.22166666666666665</c:v>
                </c:pt>
                <c:pt idx="15">
                  <c:v>0.11666666666666667</c:v>
                </c:pt>
              </c:numCache>
            </c:numRef>
          </c:yVal>
          <c:smooth val="0"/>
          <c:extLst>
            <c:ext xmlns:c16="http://schemas.microsoft.com/office/drawing/2014/chart" uri="{C3380CC4-5D6E-409C-BE32-E72D297353CC}">
              <c16:uniqueId val="{00000001-959D-47DD-87D0-B2A1D7B28B2A}"/>
            </c:ext>
          </c:extLst>
        </c:ser>
        <c:ser>
          <c:idx val="2"/>
          <c:order val="2"/>
          <c:tx>
            <c:v>After reaction</c:v>
          </c:tx>
          <c:spPr>
            <a:ln>
              <a:solidFill>
                <a:schemeClr val="accent2"/>
              </a:solidFill>
              <a:prstDash val="sysDot"/>
            </a:ln>
          </c:spPr>
          <c:marker>
            <c:symbol val="triangle"/>
            <c:size val="8"/>
            <c:spPr>
              <a:solidFill>
                <a:schemeClr val="accent2"/>
              </a:solidFill>
              <a:ln>
                <a:solidFill>
                  <a:schemeClr val="tx1"/>
                </a:solidFill>
              </a:ln>
            </c:spPr>
          </c:marker>
          <c:errBars>
            <c:errDir val="y"/>
            <c:errBarType val="both"/>
            <c:errValType val="cust"/>
            <c:noEndCap val="0"/>
            <c:plus>
              <c:numRef>
                <c:f>'Sheet1 (2)'!$V$9:$AK$9</c:f>
                <c:numCache>
                  <c:formatCode>General</c:formatCode>
                  <c:ptCount val="16"/>
                  <c:pt idx="0">
                    <c:v>4.7871355387817068E-2</c:v>
                  </c:pt>
                  <c:pt idx="1">
                    <c:v>4.2673031932603439E-2</c:v>
                  </c:pt>
                  <c:pt idx="2">
                    <c:v>0.12801909579781015</c:v>
                  </c:pt>
                  <c:pt idx="3">
                    <c:v>0.11086778913041725</c:v>
                  </c:pt>
                  <c:pt idx="4">
                    <c:v>9.832705566904372E-2</c:v>
                  </c:pt>
                  <c:pt idx="5">
                    <c:v>9.9264268806698044E-2</c:v>
                  </c:pt>
                  <c:pt idx="6">
                    <c:v>0.11211353372561421</c:v>
                  </c:pt>
                  <c:pt idx="7">
                    <c:v>6.4129979892306677E-2</c:v>
                  </c:pt>
                  <c:pt idx="8">
                    <c:v>7.1632205323486825E-2</c:v>
                  </c:pt>
                  <c:pt idx="9">
                    <c:v>7.3071924655366147E-2</c:v>
                  </c:pt>
                  <c:pt idx="10">
                    <c:v>0.10292781840916057</c:v>
                  </c:pt>
                  <c:pt idx="11">
                    <c:v>9.9380798999990694E-2</c:v>
                  </c:pt>
                  <c:pt idx="12">
                    <c:v>0.10833333333333336</c:v>
                  </c:pt>
                  <c:pt idx="13">
                    <c:v>6.7185481235821257E-2</c:v>
                  </c:pt>
                  <c:pt idx="14">
                    <c:v>4.969039949999543E-2</c:v>
                  </c:pt>
                  <c:pt idx="15">
                    <c:v>5.6655772373253137E-2</c:v>
                  </c:pt>
                </c:numCache>
              </c:numRef>
            </c:plus>
            <c:minus>
              <c:numRef>
                <c:f>'Sheet1 (2)'!$V$9:$AK$9</c:f>
                <c:numCache>
                  <c:formatCode>General</c:formatCode>
                  <c:ptCount val="16"/>
                  <c:pt idx="0">
                    <c:v>4.7871355387817068E-2</c:v>
                  </c:pt>
                  <c:pt idx="1">
                    <c:v>4.2673031932603439E-2</c:v>
                  </c:pt>
                  <c:pt idx="2">
                    <c:v>0.12801909579781015</c:v>
                  </c:pt>
                  <c:pt idx="3">
                    <c:v>0.11086778913041725</c:v>
                  </c:pt>
                  <c:pt idx="4">
                    <c:v>9.832705566904372E-2</c:v>
                  </c:pt>
                  <c:pt idx="5">
                    <c:v>9.9264268806698044E-2</c:v>
                  </c:pt>
                  <c:pt idx="6">
                    <c:v>0.11211353372561421</c:v>
                  </c:pt>
                  <c:pt idx="7">
                    <c:v>6.4129979892306677E-2</c:v>
                  </c:pt>
                  <c:pt idx="8">
                    <c:v>7.1632205323486825E-2</c:v>
                  </c:pt>
                  <c:pt idx="9">
                    <c:v>7.3071924655366147E-2</c:v>
                  </c:pt>
                  <c:pt idx="10">
                    <c:v>0.10292781840916057</c:v>
                  </c:pt>
                  <c:pt idx="11">
                    <c:v>9.9380798999990694E-2</c:v>
                  </c:pt>
                  <c:pt idx="12">
                    <c:v>0.10833333333333336</c:v>
                  </c:pt>
                  <c:pt idx="13">
                    <c:v>6.7185481235821257E-2</c:v>
                  </c:pt>
                  <c:pt idx="14">
                    <c:v>4.969039949999543E-2</c:v>
                  </c:pt>
                  <c:pt idx="15">
                    <c:v>5.6655772373253137E-2</c:v>
                  </c:pt>
                </c:numCache>
              </c:numRef>
            </c:minus>
          </c:errBars>
          <c:xVal>
            <c:strRef>
              <c:f>'Sheet1 (2)'!$V$1:$AK$1</c:f>
              <c:strCache>
                <c:ptCount val="16"/>
                <c:pt idx="0">
                  <c:v>17/16</c:v>
                </c:pt>
                <c:pt idx="1">
                  <c:v>16/15</c:v>
                </c:pt>
                <c:pt idx="2">
                  <c:v>15/14</c:v>
                </c:pt>
                <c:pt idx="3">
                  <c:v>14/13</c:v>
                </c:pt>
                <c:pt idx="4">
                  <c:v>13/12</c:v>
                </c:pt>
                <c:pt idx="5">
                  <c:v>12/11</c:v>
                </c:pt>
                <c:pt idx="6">
                  <c:v>11/10</c:v>
                </c:pt>
                <c:pt idx="7">
                  <c:v>10/9</c:v>
                </c:pt>
                <c:pt idx="8">
                  <c:v>9/8</c:v>
                </c:pt>
                <c:pt idx="9">
                  <c:v>8/7</c:v>
                </c:pt>
                <c:pt idx="10">
                  <c:v>7/6</c:v>
                </c:pt>
                <c:pt idx="11">
                  <c:v>6/5</c:v>
                </c:pt>
                <c:pt idx="12">
                  <c:v>5/4</c:v>
                </c:pt>
                <c:pt idx="13">
                  <c:v>4/3</c:v>
                </c:pt>
                <c:pt idx="14">
                  <c:v>3/2</c:v>
                </c:pt>
                <c:pt idx="15">
                  <c:v>2/1</c:v>
                </c:pt>
              </c:strCache>
            </c:strRef>
          </c:xVal>
          <c:yVal>
            <c:numRef>
              <c:f>'Sheet1 (2)'!$V$3:$AK$3</c:f>
              <c:numCache>
                <c:formatCode>0.00</c:formatCode>
                <c:ptCount val="16"/>
                <c:pt idx="0">
                  <c:v>0.17499999999999999</c:v>
                </c:pt>
                <c:pt idx="1">
                  <c:v>0.16111111111111109</c:v>
                </c:pt>
                <c:pt idx="2">
                  <c:v>0.21666666666666667</c:v>
                </c:pt>
                <c:pt idx="3">
                  <c:v>0.19166666666666671</c:v>
                </c:pt>
                <c:pt idx="4">
                  <c:v>0.18611111111111112</c:v>
                </c:pt>
                <c:pt idx="5">
                  <c:v>0.15277777777777776</c:v>
                </c:pt>
                <c:pt idx="6">
                  <c:v>0.17500000000000002</c:v>
                </c:pt>
                <c:pt idx="7">
                  <c:v>0.11388888888888887</c:v>
                </c:pt>
                <c:pt idx="8">
                  <c:v>0.10277777777777779</c:v>
                </c:pt>
                <c:pt idx="9">
                  <c:v>7.7777777777777779E-2</c:v>
                </c:pt>
                <c:pt idx="10">
                  <c:v>0.18055555555555555</c:v>
                </c:pt>
                <c:pt idx="11">
                  <c:v>0.23888888888888887</c:v>
                </c:pt>
                <c:pt idx="12">
                  <c:v>0.22499999999999998</c:v>
                </c:pt>
                <c:pt idx="13">
                  <c:v>0.17500000000000002</c:v>
                </c:pt>
                <c:pt idx="14">
                  <c:v>0.14444444444444443</c:v>
                </c:pt>
                <c:pt idx="15">
                  <c:v>0.18888888888888891</c:v>
                </c:pt>
              </c:numCache>
            </c:numRef>
          </c:yVal>
          <c:smooth val="0"/>
          <c:extLst>
            <c:ext xmlns:c16="http://schemas.microsoft.com/office/drawing/2014/chart" uri="{C3380CC4-5D6E-409C-BE32-E72D297353CC}">
              <c16:uniqueId val="{00000002-959D-47DD-87D0-B2A1D7B28B2A}"/>
            </c:ext>
          </c:extLst>
        </c:ser>
        <c:dLbls>
          <c:showLegendKey val="0"/>
          <c:showVal val="0"/>
          <c:showCatName val="0"/>
          <c:showSerName val="0"/>
          <c:showPercent val="0"/>
          <c:showBubbleSize val="0"/>
        </c:dLbls>
        <c:axId val="563162576"/>
        <c:axId val="563165072"/>
      </c:scatterChart>
      <c:valAx>
        <c:axId val="563162576"/>
        <c:scaling>
          <c:orientation val="minMax"/>
          <c:max val="17"/>
          <c:min val="0"/>
        </c:scaling>
        <c:delete val="0"/>
        <c:axPos val="b"/>
        <c:majorGridlines>
          <c:spPr>
            <a:ln w="9525" cap="flat" cmpd="sng" algn="ctr">
              <a:solidFill>
                <a:schemeClr val="tx1">
                  <a:lumMod val="15000"/>
                  <a:lumOff val="85000"/>
                </a:schemeClr>
              </a:solidFill>
              <a:round/>
            </a:ln>
            <a:effectLst/>
          </c:spPr>
        </c:majorGridlines>
        <c:title>
          <c:tx>
            <c:rich>
              <a:bodyPr/>
              <a:lstStyle/>
              <a:p>
                <a:pPr>
                  <a:defRPr/>
                </a:pPr>
                <a:r>
                  <a:rPr lang="en-GB"/>
                  <a:t>Pole to pole transition</a:t>
                </a:r>
              </a:p>
            </c:rich>
          </c:tx>
          <c:overlay val="0"/>
        </c:title>
        <c:majorTickMark val="none"/>
        <c:minorTickMark val="none"/>
        <c:tickLblPos val="nextTo"/>
        <c:spPr>
          <a:noFill/>
          <a:ln w="9525" cap="flat" cmpd="sng" algn="ctr">
            <a:solidFill>
              <a:schemeClr val="tx1">
                <a:lumMod val="25000"/>
                <a:lumOff val="75000"/>
              </a:schemeClr>
            </a:solidFill>
            <a:round/>
          </a:ln>
          <a:effectLst/>
        </c:spPr>
        <c:txPr>
          <a:bodyPr rot="-60000000" vert="horz"/>
          <a:lstStyle/>
          <a:p>
            <a:pPr>
              <a:defRPr/>
            </a:pPr>
            <a:endParaRPr lang="en-US"/>
          </a:p>
        </c:txPr>
        <c:crossAx val="563165072"/>
        <c:crosses val="autoZero"/>
        <c:crossBetween val="midCat"/>
      </c:valAx>
      <c:valAx>
        <c:axId val="563165072"/>
        <c:scaling>
          <c:orientation val="minMax"/>
          <c:max val="1.5"/>
          <c:min val="0"/>
        </c:scaling>
        <c:delete val="0"/>
        <c:axPos val="l"/>
        <c:majorGridlines>
          <c:spPr>
            <a:ln w="9525" cap="flat" cmpd="sng" algn="ctr">
              <a:solidFill>
                <a:schemeClr val="tx1">
                  <a:lumMod val="15000"/>
                  <a:lumOff val="85000"/>
                </a:schemeClr>
              </a:solidFill>
              <a:round/>
            </a:ln>
            <a:effectLst/>
          </c:spPr>
        </c:majorGridlines>
        <c:title>
          <c:tx>
            <c:rich>
              <a:bodyPr/>
              <a:lstStyle/>
              <a:p>
                <a:pPr>
                  <a:defRPr/>
                </a:pPr>
                <a:r>
                  <a:rPr lang="en-GB"/>
                  <a:t>Pole gap , mm</a:t>
                </a:r>
              </a:p>
            </c:rich>
          </c:tx>
          <c:overlay val="0"/>
        </c:title>
        <c:numFmt formatCode="0.00" sourceLinked="1"/>
        <c:majorTickMark val="none"/>
        <c:minorTickMark val="none"/>
        <c:tickLblPos val="nextTo"/>
        <c:spPr>
          <a:noFill/>
          <a:ln w="9525" cap="flat" cmpd="sng" algn="ctr">
            <a:solidFill>
              <a:schemeClr val="tx1">
                <a:lumMod val="25000"/>
                <a:lumOff val="75000"/>
              </a:schemeClr>
            </a:solidFill>
            <a:round/>
          </a:ln>
          <a:effectLst/>
        </c:spPr>
        <c:txPr>
          <a:bodyPr rot="-60000000" vert="horz"/>
          <a:lstStyle/>
          <a:p>
            <a:pPr>
              <a:defRPr/>
            </a:pPr>
            <a:endParaRPr lang="en-US"/>
          </a:p>
        </c:txPr>
        <c:crossAx val="563162576"/>
        <c:crosses val="autoZero"/>
        <c:crossBetween val="midCat"/>
      </c:valAx>
    </c:plotArea>
    <c:legend>
      <c:legendPos val="b"/>
      <c:overlay val="0"/>
    </c:legend>
    <c:plotVisOnly val="1"/>
    <c:dispBlanksAs val="gap"/>
    <c:showDLblsOverMax val="0"/>
    <c:extLst/>
  </c:chart>
  <c:spPr>
    <a:solidFill>
      <a:sysClr val="window" lastClr="FFFFFF"/>
    </a:solidFill>
  </c:spPr>
  <c:txPr>
    <a:bodyPr/>
    <a:lstStyle/>
    <a:p>
      <a:pPr>
        <a:defRPr sz="1050"/>
      </a:pPr>
      <a:endParaRPr lang="en-US"/>
    </a:p>
  </c:txPr>
  <c:externalData r:id="rId2">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Base and Top Plate Measurements</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1"/>
          <c:order val="1"/>
          <c:tx>
            <c:strRef>
              <c:f>both!$B$1</c:f>
              <c:strCache>
                <c:ptCount val="1"/>
                <c:pt idx="0">
                  <c:v>Base</c:v>
                </c:pt>
              </c:strCache>
            </c:strRef>
          </c:tx>
          <c:spPr>
            <a:ln w="28575" cap="rnd">
              <a:solidFill>
                <a:schemeClr val="accent2"/>
              </a:solidFill>
              <a:round/>
            </a:ln>
            <a:effectLst/>
          </c:spPr>
          <c:marker>
            <c:symbol val="circle"/>
            <c:size val="5"/>
            <c:spPr>
              <a:solidFill>
                <a:schemeClr val="accent2"/>
              </a:solidFill>
              <a:ln w="9525">
                <a:solidFill>
                  <a:schemeClr val="accent2"/>
                </a:solidFill>
              </a:ln>
              <a:effectLst/>
            </c:spPr>
          </c:marker>
          <c:val>
            <c:numRef>
              <c:f>both!$B$2:$B$96</c:f>
              <c:numCache>
                <c:formatCode>0</c:formatCode>
                <c:ptCount val="95"/>
                <c:pt idx="0">
                  <c:v>0</c:v>
                </c:pt>
                <c:pt idx="1">
                  <c:v>20.399999999999999</c:v>
                </c:pt>
                <c:pt idx="2">
                  <c:v>20.399999999999999</c:v>
                </c:pt>
                <c:pt idx="3">
                  <c:v>40.799999999999997</c:v>
                </c:pt>
                <c:pt idx="4">
                  <c:v>61.199999999999996</c:v>
                </c:pt>
                <c:pt idx="5">
                  <c:v>102</c:v>
                </c:pt>
                <c:pt idx="6">
                  <c:v>142.79999999999998</c:v>
                </c:pt>
                <c:pt idx="7">
                  <c:v>204</c:v>
                </c:pt>
                <c:pt idx="8">
                  <c:v>204</c:v>
                </c:pt>
                <c:pt idx="9">
                  <c:v>204</c:v>
                </c:pt>
                <c:pt idx="10">
                  <c:v>204</c:v>
                </c:pt>
                <c:pt idx="11">
                  <c:v>224.39999999999998</c:v>
                </c:pt>
                <c:pt idx="12">
                  <c:v>224.39999999999998</c:v>
                </c:pt>
                <c:pt idx="13">
                  <c:v>204</c:v>
                </c:pt>
                <c:pt idx="14">
                  <c:v>204</c:v>
                </c:pt>
                <c:pt idx="15">
                  <c:v>204</c:v>
                </c:pt>
                <c:pt idx="16">
                  <c:v>204</c:v>
                </c:pt>
                <c:pt idx="17">
                  <c:v>183.6</c:v>
                </c:pt>
                <c:pt idx="18">
                  <c:v>183.6</c:v>
                </c:pt>
                <c:pt idx="19">
                  <c:v>163.19999999999999</c:v>
                </c:pt>
                <c:pt idx="20">
                  <c:v>183.6</c:v>
                </c:pt>
                <c:pt idx="21">
                  <c:v>183.6</c:v>
                </c:pt>
                <c:pt idx="22">
                  <c:v>183.6</c:v>
                </c:pt>
                <c:pt idx="23">
                  <c:v>204</c:v>
                </c:pt>
                <c:pt idx="24">
                  <c:v>204</c:v>
                </c:pt>
                <c:pt idx="25">
                  <c:v>183.6</c:v>
                </c:pt>
                <c:pt idx="26">
                  <c:v>183.6</c:v>
                </c:pt>
                <c:pt idx="27">
                  <c:v>183.6</c:v>
                </c:pt>
                <c:pt idx="28">
                  <c:v>204</c:v>
                </c:pt>
                <c:pt idx="29">
                  <c:v>183.6</c:v>
                </c:pt>
                <c:pt idx="30">
                  <c:v>163.19999999999999</c:v>
                </c:pt>
                <c:pt idx="31">
                  <c:v>142.79999999999998</c:v>
                </c:pt>
                <c:pt idx="32">
                  <c:v>142.79999999999998</c:v>
                </c:pt>
                <c:pt idx="33">
                  <c:v>163.19999999999999</c:v>
                </c:pt>
                <c:pt idx="34">
                  <c:v>142.79999999999998</c:v>
                </c:pt>
                <c:pt idx="35">
                  <c:v>122.39999999999999</c:v>
                </c:pt>
                <c:pt idx="36">
                  <c:v>142.79999999999998</c:v>
                </c:pt>
                <c:pt idx="37">
                  <c:v>142.79999999999998</c:v>
                </c:pt>
                <c:pt idx="38">
                  <c:v>142.79999999999998</c:v>
                </c:pt>
                <c:pt idx="39">
                  <c:v>142.79999999999998</c:v>
                </c:pt>
                <c:pt idx="40">
                  <c:v>163.19999999999999</c:v>
                </c:pt>
                <c:pt idx="41">
                  <c:v>142.79999999999998</c:v>
                </c:pt>
                <c:pt idx="42">
                  <c:v>163.19999999999999</c:v>
                </c:pt>
                <c:pt idx="43">
                  <c:v>163.19999999999999</c:v>
                </c:pt>
                <c:pt idx="44">
                  <c:v>163.19999999999999</c:v>
                </c:pt>
                <c:pt idx="45">
                  <c:v>163.19999999999999</c:v>
                </c:pt>
                <c:pt idx="46">
                  <c:v>163.19999999999999</c:v>
                </c:pt>
                <c:pt idx="47">
                  <c:v>163.19999999999999</c:v>
                </c:pt>
                <c:pt idx="48">
                  <c:v>163.19999999999999</c:v>
                </c:pt>
                <c:pt idx="49">
                  <c:v>163.19999999999999</c:v>
                </c:pt>
                <c:pt idx="50">
                  <c:v>163.19999999999999</c:v>
                </c:pt>
                <c:pt idx="51">
                  <c:v>163.19999999999999</c:v>
                </c:pt>
                <c:pt idx="52">
                  <c:v>183.6</c:v>
                </c:pt>
                <c:pt idx="53">
                  <c:v>183.6</c:v>
                </c:pt>
                <c:pt idx="54">
                  <c:v>183.6</c:v>
                </c:pt>
                <c:pt idx="55">
                  <c:v>183.6</c:v>
                </c:pt>
                <c:pt idx="56">
                  <c:v>183.6</c:v>
                </c:pt>
                <c:pt idx="57">
                  <c:v>204</c:v>
                </c:pt>
                <c:pt idx="58">
                  <c:v>204</c:v>
                </c:pt>
                <c:pt idx="59">
                  <c:v>183.6</c:v>
                </c:pt>
                <c:pt idx="60">
                  <c:v>204</c:v>
                </c:pt>
                <c:pt idx="61">
                  <c:v>204</c:v>
                </c:pt>
                <c:pt idx="62">
                  <c:v>204</c:v>
                </c:pt>
                <c:pt idx="63">
                  <c:v>224.39999999999998</c:v>
                </c:pt>
                <c:pt idx="64">
                  <c:v>224.39999999999998</c:v>
                </c:pt>
                <c:pt idx="65">
                  <c:v>244.79999999999998</c:v>
                </c:pt>
                <c:pt idx="66">
                  <c:v>244.79999999999998</c:v>
                </c:pt>
                <c:pt idx="67">
                  <c:v>244.79999999999998</c:v>
                </c:pt>
                <c:pt idx="68">
                  <c:v>244.79999999999998</c:v>
                </c:pt>
                <c:pt idx="69">
                  <c:v>224.39999999999998</c:v>
                </c:pt>
                <c:pt idx="70">
                  <c:v>224.39999999999998</c:v>
                </c:pt>
                <c:pt idx="71">
                  <c:v>224.39999999999998</c:v>
                </c:pt>
                <c:pt idx="72">
                  <c:v>204</c:v>
                </c:pt>
                <c:pt idx="73">
                  <c:v>204</c:v>
                </c:pt>
                <c:pt idx="74">
                  <c:v>183.6</c:v>
                </c:pt>
                <c:pt idx="75">
                  <c:v>183.6</c:v>
                </c:pt>
                <c:pt idx="76">
                  <c:v>183.6</c:v>
                </c:pt>
                <c:pt idx="77">
                  <c:v>163.19999999999999</c:v>
                </c:pt>
                <c:pt idx="78">
                  <c:v>163.19999999999999</c:v>
                </c:pt>
                <c:pt idx="79">
                  <c:v>183.6</c:v>
                </c:pt>
                <c:pt idx="80">
                  <c:v>183.6</c:v>
                </c:pt>
                <c:pt idx="81">
                  <c:v>183.6</c:v>
                </c:pt>
                <c:pt idx="82">
                  <c:v>163.19999999999999</c:v>
                </c:pt>
                <c:pt idx="83">
                  <c:v>142.79999999999998</c:v>
                </c:pt>
                <c:pt idx="84">
                  <c:v>142.79999999999998</c:v>
                </c:pt>
                <c:pt idx="85">
                  <c:v>122.39999999999999</c:v>
                </c:pt>
                <c:pt idx="86">
                  <c:v>102</c:v>
                </c:pt>
                <c:pt idx="87">
                  <c:v>102</c:v>
                </c:pt>
                <c:pt idx="88">
                  <c:v>81.599999999999994</c:v>
                </c:pt>
                <c:pt idx="89">
                  <c:v>61.199999999999996</c:v>
                </c:pt>
                <c:pt idx="90">
                  <c:v>40.799999999999997</c:v>
                </c:pt>
                <c:pt idx="91">
                  <c:v>0</c:v>
                </c:pt>
                <c:pt idx="92">
                  <c:v>0</c:v>
                </c:pt>
              </c:numCache>
            </c:numRef>
          </c:val>
          <c:smooth val="0"/>
          <c:extLst>
            <c:ext xmlns:c16="http://schemas.microsoft.com/office/drawing/2014/chart" uri="{C3380CC4-5D6E-409C-BE32-E72D297353CC}">
              <c16:uniqueId val="{00000000-8A3C-4C35-88FA-AC322C5C9A40}"/>
            </c:ext>
          </c:extLst>
        </c:ser>
        <c:ser>
          <c:idx val="2"/>
          <c:order val="2"/>
          <c:tx>
            <c:strRef>
              <c:f>both!$C$1</c:f>
              <c:strCache>
                <c:ptCount val="1"/>
                <c:pt idx="0">
                  <c:v>Top</c:v>
                </c:pt>
              </c:strCache>
            </c:strRef>
          </c:tx>
          <c:spPr>
            <a:ln w="28575" cap="rnd">
              <a:solidFill>
                <a:schemeClr val="accent3"/>
              </a:solidFill>
              <a:round/>
            </a:ln>
            <a:effectLst/>
          </c:spPr>
          <c:marker>
            <c:symbol val="circle"/>
            <c:size val="5"/>
            <c:spPr>
              <a:solidFill>
                <a:schemeClr val="accent3"/>
              </a:solidFill>
              <a:ln w="9525">
                <a:solidFill>
                  <a:schemeClr val="accent3"/>
                </a:solidFill>
              </a:ln>
              <a:effectLst/>
            </c:spPr>
          </c:marker>
          <c:val>
            <c:numRef>
              <c:f>both!$C$2:$C$96</c:f>
              <c:numCache>
                <c:formatCode>0</c:formatCode>
                <c:ptCount val="95"/>
                <c:pt idx="0">
                  <c:v>0</c:v>
                </c:pt>
                <c:pt idx="1">
                  <c:v>20.399999999999999</c:v>
                </c:pt>
                <c:pt idx="2">
                  <c:v>40.799999999999997</c:v>
                </c:pt>
                <c:pt idx="3">
                  <c:v>81.599999999999994</c:v>
                </c:pt>
                <c:pt idx="4">
                  <c:v>102</c:v>
                </c:pt>
                <c:pt idx="5">
                  <c:v>142.79999999999998</c:v>
                </c:pt>
                <c:pt idx="6">
                  <c:v>142.79999999999998</c:v>
                </c:pt>
                <c:pt idx="7">
                  <c:v>163.19999999999999</c:v>
                </c:pt>
                <c:pt idx="8">
                  <c:v>183.6</c:v>
                </c:pt>
                <c:pt idx="9">
                  <c:v>204</c:v>
                </c:pt>
                <c:pt idx="10">
                  <c:v>224.39999999999998</c:v>
                </c:pt>
                <c:pt idx="11">
                  <c:v>224.39999999999998</c:v>
                </c:pt>
                <c:pt idx="12">
                  <c:v>244.79999999999998</c:v>
                </c:pt>
                <c:pt idx="13">
                  <c:v>265.2</c:v>
                </c:pt>
                <c:pt idx="14">
                  <c:v>285.59999999999997</c:v>
                </c:pt>
                <c:pt idx="15">
                  <c:v>285.59999999999997</c:v>
                </c:pt>
                <c:pt idx="16">
                  <c:v>285.59999999999997</c:v>
                </c:pt>
                <c:pt idx="17">
                  <c:v>285.59999999999997</c:v>
                </c:pt>
                <c:pt idx="18">
                  <c:v>306</c:v>
                </c:pt>
                <c:pt idx="19">
                  <c:v>306</c:v>
                </c:pt>
                <c:pt idx="20">
                  <c:v>306</c:v>
                </c:pt>
                <c:pt idx="21">
                  <c:v>306</c:v>
                </c:pt>
                <c:pt idx="22">
                  <c:v>306</c:v>
                </c:pt>
                <c:pt idx="23">
                  <c:v>306</c:v>
                </c:pt>
                <c:pt idx="24">
                  <c:v>285.59999999999997</c:v>
                </c:pt>
                <c:pt idx="25">
                  <c:v>265.2</c:v>
                </c:pt>
                <c:pt idx="26">
                  <c:v>265.2</c:v>
                </c:pt>
                <c:pt idx="27">
                  <c:v>244.79999999999998</c:v>
                </c:pt>
                <c:pt idx="28">
                  <c:v>244.79999999999998</c:v>
                </c:pt>
                <c:pt idx="29">
                  <c:v>265.2</c:v>
                </c:pt>
                <c:pt idx="30">
                  <c:v>265.2</c:v>
                </c:pt>
                <c:pt idx="31">
                  <c:v>265.2</c:v>
                </c:pt>
                <c:pt idx="32">
                  <c:v>285.59999999999997</c:v>
                </c:pt>
                <c:pt idx="33">
                  <c:v>306</c:v>
                </c:pt>
                <c:pt idx="34">
                  <c:v>306</c:v>
                </c:pt>
                <c:pt idx="35">
                  <c:v>306</c:v>
                </c:pt>
                <c:pt idx="36">
                  <c:v>306</c:v>
                </c:pt>
                <c:pt idx="37">
                  <c:v>306</c:v>
                </c:pt>
                <c:pt idx="38">
                  <c:v>285.59999999999997</c:v>
                </c:pt>
                <c:pt idx="39">
                  <c:v>306</c:v>
                </c:pt>
                <c:pt idx="40">
                  <c:v>326.39999999999998</c:v>
                </c:pt>
                <c:pt idx="41">
                  <c:v>306</c:v>
                </c:pt>
                <c:pt idx="42">
                  <c:v>306</c:v>
                </c:pt>
                <c:pt idx="43">
                  <c:v>285.59999999999997</c:v>
                </c:pt>
                <c:pt idx="44">
                  <c:v>265.2</c:v>
                </c:pt>
                <c:pt idx="45">
                  <c:v>265.2</c:v>
                </c:pt>
                <c:pt idx="46">
                  <c:v>244.79999999999998</c:v>
                </c:pt>
                <c:pt idx="47">
                  <c:v>244.79999999999998</c:v>
                </c:pt>
                <c:pt idx="48">
                  <c:v>244.79999999999998</c:v>
                </c:pt>
                <c:pt idx="49">
                  <c:v>265.2</c:v>
                </c:pt>
                <c:pt idx="50">
                  <c:v>265.2</c:v>
                </c:pt>
                <c:pt idx="51">
                  <c:v>285.59999999999997</c:v>
                </c:pt>
                <c:pt idx="52">
                  <c:v>285.59999999999997</c:v>
                </c:pt>
                <c:pt idx="53">
                  <c:v>285.59999999999997</c:v>
                </c:pt>
                <c:pt idx="54">
                  <c:v>285.59999999999997</c:v>
                </c:pt>
                <c:pt idx="55">
                  <c:v>285.59999999999997</c:v>
                </c:pt>
                <c:pt idx="56">
                  <c:v>265.2</c:v>
                </c:pt>
                <c:pt idx="57">
                  <c:v>265.2</c:v>
                </c:pt>
                <c:pt idx="58">
                  <c:v>265.2</c:v>
                </c:pt>
                <c:pt idx="59">
                  <c:v>244.79999999999998</c:v>
                </c:pt>
                <c:pt idx="60">
                  <c:v>244.79999999999998</c:v>
                </c:pt>
                <c:pt idx="61">
                  <c:v>244.79999999999998</c:v>
                </c:pt>
                <c:pt idx="62">
                  <c:v>224.39999999999998</c:v>
                </c:pt>
                <c:pt idx="63">
                  <c:v>244.79999999999998</c:v>
                </c:pt>
                <c:pt idx="64">
                  <c:v>244.79999999999998</c:v>
                </c:pt>
                <c:pt idx="65">
                  <c:v>244.79999999999998</c:v>
                </c:pt>
                <c:pt idx="66">
                  <c:v>244.79999999999998</c:v>
                </c:pt>
                <c:pt idx="67">
                  <c:v>244.79999999999998</c:v>
                </c:pt>
                <c:pt idx="68">
                  <c:v>244.79999999999998</c:v>
                </c:pt>
                <c:pt idx="69">
                  <c:v>244.79999999999998</c:v>
                </c:pt>
                <c:pt idx="70">
                  <c:v>244.79999999999998</c:v>
                </c:pt>
                <c:pt idx="71">
                  <c:v>285.59999999999997</c:v>
                </c:pt>
                <c:pt idx="72">
                  <c:v>306</c:v>
                </c:pt>
                <c:pt idx="73">
                  <c:v>306</c:v>
                </c:pt>
                <c:pt idx="74">
                  <c:v>306</c:v>
                </c:pt>
                <c:pt idx="75">
                  <c:v>306</c:v>
                </c:pt>
                <c:pt idx="76">
                  <c:v>306</c:v>
                </c:pt>
                <c:pt idx="77">
                  <c:v>306</c:v>
                </c:pt>
                <c:pt idx="78">
                  <c:v>306</c:v>
                </c:pt>
                <c:pt idx="79">
                  <c:v>306</c:v>
                </c:pt>
                <c:pt idx="80">
                  <c:v>285.59999999999997</c:v>
                </c:pt>
                <c:pt idx="81">
                  <c:v>285.59999999999997</c:v>
                </c:pt>
                <c:pt idx="82">
                  <c:v>285.59999999999997</c:v>
                </c:pt>
                <c:pt idx="83">
                  <c:v>285.59999999999997</c:v>
                </c:pt>
                <c:pt idx="84">
                  <c:v>285.59999999999997</c:v>
                </c:pt>
                <c:pt idx="85">
                  <c:v>306</c:v>
                </c:pt>
                <c:pt idx="86">
                  <c:v>306</c:v>
                </c:pt>
                <c:pt idx="87">
                  <c:v>326.39999999999998</c:v>
                </c:pt>
                <c:pt idx="88">
                  <c:v>326.39999999999998</c:v>
                </c:pt>
                <c:pt idx="89">
                  <c:v>285.59999999999997</c:v>
                </c:pt>
                <c:pt idx="90">
                  <c:v>326.39999999999998</c:v>
                </c:pt>
                <c:pt idx="91">
                  <c:v>326.39999999999998</c:v>
                </c:pt>
                <c:pt idx="92">
                  <c:v>326.39999999999998</c:v>
                </c:pt>
              </c:numCache>
            </c:numRef>
          </c:val>
          <c:smooth val="0"/>
          <c:extLst>
            <c:ext xmlns:c16="http://schemas.microsoft.com/office/drawing/2014/chart" uri="{C3380CC4-5D6E-409C-BE32-E72D297353CC}">
              <c16:uniqueId val="{00000001-8A3C-4C35-88FA-AC322C5C9A40}"/>
            </c:ext>
          </c:extLst>
        </c:ser>
        <c:dLbls>
          <c:showLegendKey val="0"/>
          <c:showVal val="0"/>
          <c:showCatName val="0"/>
          <c:showSerName val="0"/>
          <c:showPercent val="0"/>
          <c:showBubbleSize val="0"/>
        </c:dLbls>
        <c:marker val="1"/>
        <c:smooth val="0"/>
        <c:axId val="327411728"/>
        <c:axId val="327406480"/>
        <c:extLst>
          <c:ext xmlns:c15="http://schemas.microsoft.com/office/drawing/2012/chart" uri="{02D57815-91ED-43cb-92C2-25804820EDAC}">
            <c15:filteredLineSeries>
              <c15:ser>
                <c:idx val="0"/>
                <c:order val="0"/>
                <c:tx>
                  <c:strRef>
                    <c:extLst>
                      <c:ext uri="{02D57815-91ED-43cb-92C2-25804820EDAC}">
                        <c15:formulaRef>
                          <c15:sqref>both!$A$1</c15:sqref>
                        </c15:formulaRef>
                      </c:ext>
                    </c:extLst>
                    <c:strCache>
                      <c:ptCount val="1"/>
                      <c:pt idx="0">
                        <c:v>Block #</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val>
                  <c:numRef>
                    <c:extLst>
                      <c:ext uri="{02D57815-91ED-43cb-92C2-25804820EDAC}">
                        <c15:formulaRef>
                          <c15:sqref>both!$A$2:$A$96</c15:sqref>
                        </c15:formulaRef>
                      </c:ext>
                    </c:extLst>
                    <c:numCache>
                      <c:formatCode>General</c:formatCode>
                      <c:ptCount val="95"/>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pt idx="65">
                        <c:v>66</c:v>
                      </c:pt>
                      <c:pt idx="66">
                        <c:v>67</c:v>
                      </c:pt>
                      <c:pt idx="67">
                        <c:v>68</c:v>
                      </c:pt>
                      <c:pt idx="68">
                        <c:v>69</c:v>
                      </c:pt>
                      <c:pt idx="69">
                        <c:v>70</c:v>
                      </c:pt>
                      <c:pt idx="70">
                        <c:v>71</c:v>
                      </c:pt>
                      <c:pt idx="71">
                        <c:v>72</c:v>
                      </c:pt>
                      <c:pt idx="72">
                        <c:v>73</c:v>
                      </c:pt>
                      <c:pt idx="73">
                        <c:v>74</c:v>
                      </c:pt>
                      <c:pt idx="74">
                        <c:v>75</c:v>
                      </c:pt>
                      <c:pt idx="75">
                        <c:v>76</c:v>
                      </c:pt>
                      <c:pt idx="76">
                        <c:v>77</c:v>
                      </c:pt>
                      <c:pt idx="77">
                        <c:v>78</c:v>
                      </c:pt>
                      <c:pt idx="78">
                        <c:v>79</c:v>
                      </c:pt>
                      <c:pt idx="79">
                        <c:v>80</c:v>
                      </c:pt>
                      <c:pt idx="80">
                        <c:v>81</c:v>
                      </c:pt>
                      <c:pt idx="81">
                        <c:v>82</c:v>
                      </c:pt>
                      <c:pt idx="82">
                        <c:v>83</c:v>
                      </c:pt>
                      <c:pt idx="83">
                        <c:v>84</c:v>
                      </c:pt>
                      <c:pt idx="84">
                        <c:v>85</c:v>
                      </c:pt>
                      <c:pt idx="85">
                        <c:v>86</c:v>
                      </c:pt>
                      <c:pt idx="86">
                        <c:v>87</c:v>
                      </c:pt>
                      <c:pt idx="87">
                        <c:v>88</c:v>
                      </c:pt>
                      <c:pt idx="88">
                        <c:v>89</c:v>
                      </c:pt>
                      <c:pt idx="89">
                        <c:v>90</c:v>
                      </c:pt>
                      <c:pt idx="90">
                        <c:v>91</c:v>
                      </c:pt>
                      <c:pt idx="91">
                        <c:v>92</c:v>
                      </c:pt>
                      <c:pt idx="92">
                        <c:v>93</c:v>
                      </c:pt>
                    </c:numCache>
                  </c:numRef>
                </c:val>
                <c:smooth val="0"/>
                <c:extLst>
                  <c:ext xmlns:c16="http://schemas.microsoft.com/office/drawing/2014/chart" uri="{C3380CC4-5D6E-409C-BE32-E72D297353CC}">
                    <c16:uniqueId val="{00000002-8A3C-4C35-88FA-AC322C5C9A40}"/>
                  </c:ext>
                </c:extLst>
              </c15:ser>
            </c15:filteredLineSeries>
          </c:ext>
        </c:extLst>
      </c:lineChart>
      <c:catAx>
        <c:axId val="327411728"/>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Block Position Number</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27406480"/>
        <c:crosses val="autoZero"/>
        <c:auto val="1"/>
        <c:lblAlgn val="ctr"/>
        <c:lblOffset val="100"/>
        <c:noMultiLvlLbl val="0"/>
      </c:catAx>
      <c:valAx>
        <c:axId val="327406480"/>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Bow</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27411728"/>
        <c:crosses val="autoZero"/>
        <c:crossBetween val="between"/>
        <c:majorUnit val="25"/>
        <c:minorUnit val="25"/>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QXFA147 Post Reaction</a:t>
            </a:r>
          </a:p>
        </c:rich>
      </c:tx>
      <c:layout>
        <c:manualLayout>
          <c:xMode val="edge"/>
          <c:yMode val="edge"/>
          <c:x val="0.21349443388541953"/>
          <c:y val="1.0093412157377182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v>Return End</c:v>
          </c:tx>
          <c:spPr>
            <a:ln w="28575" cap="rnd">
              <a:solidFill>
                <a:schemeClr val="accent1"/>
              </a:solidFill>
              <a:round/>
            </a:ln>
            <a:effectLst/>
          </c:spPr>
          <c:marker>
            <c:symbol val="circle"/>
            <c:size val="5"/>
            <c:spPr>
              <a:solidFill>
                <a:schemeClr val="accent1"/>
              </a:solidFill>
              <a:ln w="9525">
                <a:solidFill>
                  <a:schemeClr val="accent1"/>
                </a:solidFill>
              </a:ln>
              <a:effectLst/>
            </c:spPr>
          </c:marker>
          <c:cat>
            <c:strRef>
              <c:f>data!$A$8:$A$20</c:f>
              <c:strCache>
                <c:ptCount val="13"/>
                <c:pt idx="0">
                  <c:v>End plates removed</c:v>
                </c:pt>
                <c:pt idx="1">
                  <c:v>Side rails removed</c:v>
                </c:pt>
                <c:pt idx="2">
                  <c:v>Pushers loose</c:v>
                </c:pt>
                <c:pt idx="3">
                  <c:v>20 bolt pairs loose</c:v>
                </c:pt>
                <c:pt idx="4">
                  <c:v>40 bolt pairs loose</c:v>
                </c:pt>
                <c:pt idx="5">
                  <c:v>60 bolt pairs loose</c:v>
                </c:pt>
                <c:pt idx="6">
                  <c:v>80 bolt pairs loose</c:v>
                </c:pt>
                <c:pt idx="7">
                  <c:v>Top plate removed</c:v>
                </c:pt>
                <c:pt idx="8">
                  <c:v>20 form blocks removed*</c:v>
                </c:pt>
                <c:pt idx="9">
                  <c:v>40 form blocks removed</c:v>
                </c:pt>
                <c:pt idx="10">
                  <c:v>60 form blocs removed</c:v>
                </c:pt>
                <c:pt idx="11">
                  <c:v>80 form blocks removed</c:v>
                </c:pt>
                <c:pt idx="12">
                  <c:v>filler/liner removed</c:v>
                </c:pt>
              </c:strCache>
            </c:strRef>
          </c:cat>
          <c:val>
            <c:numRef>
              <c:f>data!$E$8:$E$20</c:f>
              <c:numCache>
                <c:formatCode>General</c:formatCode>
                <c:ptCount val="13"/>
                <c:pt idx="0">
                  <c:v>0</c:v>
                </c:pt>
                <c:pt idx="1">
                  <c:v>7.9999999999998295E-2</c:v>
                </c:pt>
                <c:pt idx="2">
                  <c:v>0.11999999999999744</c:v>
                </c:pt>
                <c:pt idx="3">
                  <c:v>0.11999999999999744</c:v>
                </c:pt>
                <c:pt idx="4">
                  <c:v>0.11999999999999744</c:v>
                </c:pt>
                <c:pt idx="5">
                  <c:v>0.17999999999999972</c:v>
                </c:pt>
                <c:pt idx="6">
                  <c:v>0.17999999999999972</c:v>
                </c:pt>
                <c:pt idx="7">
                  <c:v>0.36999999999999744</c:v>
                </c:pt>
                <c:pt idx="8">
                  <c:v>0.39000000000000057</c:v>
                </c:pt>
                <c:pt idx="9">
                  <c:v>0.39000000000000057</c:v>
                </c:pt>
                <c:pt idx="10">
                  <c:v>0.39000000000000057</c:v>
                </c:pt>
                <c:pt idx="11">
                  <c:v>0.39000000000000057</c:v>
                </c:pt>
                <c:pt idx="12">
                  <c:v>0.39000000000000057</c:v>
                </c:pt>
              </c:numCache>
            </c:numRef>
          </c:val>
          <c:smooth val="0"/>
          <c:extLst>
            <c:ext xmlns:c16="http://schemas.microsoft.com/office/drawing/2014/chart" uri="{C3380CC4-5D6E-409C-BE32-E72D297353CC}">
              <c16:uniqueId val="{00000000-E07C-443D-92A1-8C38DAD53872}"/>
            </c:ext>
          </c:extLst>
        </c:ser>
        <c:ser>
          <c:idx val="1"/>
          <c:order val="1"/>
          <c:tx>
            <c:v>Lead End</c:v>
          </c:tx>
          <c:spPr>
            <a:ln w="28575" cap="rnd">
              <a:solidFill>
                <a:schemeClr val="accent2"/>
              </a:solidFill>
              <a:round/>
            </a:ln>
            <a:effectLst/>
          </c:spPr>
          <c:marker>
            <c:symbol val="circle"/>
            <c:size val="5"/>
            <c:spPr>
              <a:solidFill>
                <a:schemeClr val="accent2"/>
              </a:solidFill>
              <a:ln w="9525">
                <a:solidFill>
                  <a:schemeClr val="accent2"/>
                </a:solidFill>
              </a:ln>
              <a:effectLst/>
            </c:spPr>
          </c:marker>
          <c:cat>
            <c:strRef>
              <c:f>data!$A$8:$A$20</c:f>
              <c:strCache>
                <c:ptCount val="13"/>
                <c:pt idx="0">
                  <c:v>End plates removed</c:v>
                </c:pt>
                <c:pt idx="1">
                  <c:v>Side rails removed</c:v>
                </c:pt>
                <c:pt idx="2">
                  <c:v>Pushers loose</c:v>
                </c:pt>
                <c:pt idx="3">
                  <c:v>20 bolt pairs loose</c:v>
                </c:pt>
                <c:pt idx="4">
                  <c:v>40 bolt pairs loose</c:v>
                </c:pt>
                <c:pt idx="5">
                  <c:v>60 bolt pairs loose</c:v>
                </c:pt>
                <c:pt idx="6">
                  <c:v>80 bolt pairs loose</c:v>
                </c:pt>
                <c:pt idx="7">
                  <c:v>Top plate removed</c:v>
                </c:pt>
                <c:pt idx="8">
                  <c:v>20 form blocks removed*</c:v>
                </c:pt>
                <c:pt idx="9">
                  <c:v>40 form blocks removed</c:v>
                </c:pt>
                <c:pt idx="10">
                  <c:v>60 form blocs removed</c:v>
                </c:pt>
                <c:pt idx="11">
                  <c:v>80 form blocks removed</c:v>
                </c:pt>
                <c:pt idx="12">
                  <c:v>filler/liner removed</c:v>
                </c:pt>
              </c:strCache>
            </c:strRef>
          </c:cat>
          <c:val>
            <c:numRef>
              <c:f>data!$F$8:$F$20</c:f>
              <c:numCache>
                <c:formatCode>General</c:formatCode>
                <c:ptCount val="13"/>
                <c:pt idx="0">
                  <c:v>0</c:v>
                </c:pt>
                <c:pt idx="1">
                  <c:v>3.0000000000001137E-2</c:v>
                </c:pt>
                <c:pt idx="2">
                  <c:v>6.0000000000002274E-2</c:v>
                </c:pt>
                <c:pt idx="3">
                  <c:v>0.15000000000000568</c:v>
                </c:pt>
                <c:pt idx="4">
                  <c:v>0.20000000000000284</c:v>
                </c:pt>
                <c:pt idx="5">
                  <c:v>0.78999999999999915</c:v>
                </c:pt>
                <c:pt idx="6">
                  <c:v>1.3400000000000034</c:v>
                </c:pt>
                <c:pt idx="7">
                  <c:v>1.4000000000000057</c:v>
                </c:pt>
                <c:pt idx="8">
                  <c:v>3.5600000000000009</c:v>
                </c:pt>
                <c:pt idx="9">
                  <c:v>3.5600000000000009</c:v>
                </c:pt>
                <c:pt idx="10">
                  <c:v>3.5600000000000009</c:v>
                </c:pt>
                <c:pt idx="11">
                  <c:v>3.5600000000000009</c:v>
                </c:pt>
                <c:pt idx="12">
                  <c:v>3.5600000000000009</c:v>
                </c:pt>
              </c:numCache>
            </c:numRef>
          </c:val>
          <c:smooth val="0"/>
          <c:extLst>
            <c:ext xmlns:c16="http://schemas.microsoft.com/office/drawing/2014/chart" uri="{C3380CC4-5D6E-409C-BE32-E72D297353CC}">
              <c16:uniqueId val="{00000001-E07C-443D-92A1-8C38DAD53872}"/>
            </c:ext>
          </c:extLst>
        </c:ser>
        <c:ser>
          <c:idx val="2"/>
          <c:order val="2"/>
          <c:tx>
            <c:v>Total Change</c:v>
          </c:tx>
          <c:spPr>
            <a:ln w="28575" cap="rnd">
              <a:solidFill>
                <a:schemeClr val="accent3"/>
              </a:solidFill>
              <a:round/>
            </a:ln>
            <a:effectLst/>
          </c:spPr>
          <c:marker>
            <c:symbol val="circle"/>
            <c:size val="5"/>
            <c:spPr>
              <a:solidFill>
                <a:schemeClr val="accent3"/>
              </a:solidFill>
              <a:ln w="9525">
                <a:solidFill>
                  <a:schemeClr val="accent3"/>
                </a:solidFill>
              </a:ln>
              <a:effectLst/>
            </c:spPr>
          </c:marker>
          <c:cat>
            <c:strRef>
              <c:f>data!$A$8:$A$20</c:f>
              <c:strCache>
                <c:ptCount val="13"/>
                <c:pt idx="0">
                  <c:v>End plates removed</c:v>
                </c:pt>
                <c:pt idx="1">
                  <c:v>Side rails removed</c:v>
                </c:pt>
                <c:pt idx="2">
                  <c:v>Pushers loose</c:v>
                </c:pt>
                <c:pt idx="3">
                  <c:v>20 bolt pairs loose</c:v>
                </c:pt>
                <c:pt idx="4">
                  <c:v>40 bolt pairs loose</c:v>
                </c:pt>
                <c:pt idx="5">
                  <c:v>60 bolt pairs loose</c:v>
                </c:pt>
                <c:pt idx="6">
                  <c:v>80 bolt pairs loose</c:v>
                </c:pt>
                <c:pt idx="7">
                  <c:v>Top plate removed</c:v>
                </c:pt>
                <c:pt idx="8">
                  <c:v>20 form blocks removed*</c:v>
                </c:pt>
                <c:pt idx="9">
                  <c:v>40 form blocks removed</c:v>
                </c:pt>
                <c:pt idx="10">
                  <c:v>60 form blocs removed</c:v>
                </c:pt>
                <c:pt idx="11">
                  <c:v>80 form blocks removed</c:v>
                </c:pt>
                <c:pt idx="12">
                  <c:v>filler/liner removed</c:v>
                </c:pt>
              </c:strCache>
            </c:strRef>
          </c:cat>
          <c:val>
            <c:numRef>
              <c:f>data!$G$8:$G$20</c:f>
              <c:numCache>
                <c:formatCode>General</c:formatCode>
                <c:ptCount val="13"/>
                <c:pt idx="0">
                  <c:v>0</c:v>
                </c:pt>
                <c:pt idx="1">
                  <c:v>0.10999999999999943</c:v>
                </c:pt>
                <c:pt idx="2">
                  <c:v>0.17999999999999972</c:v>
                </c:pt>
                <c:pt idx="3">
                  <c:v>0.27000000000000313</c:v>
                </c:pt>
                <c:pt idx="4">
                  <c:v>0.32000000000000028</c:v>
                </c:pt>
                <c:pt idx="5">
                  <c:v>0.96999999999999886</c:v>
                </c:pt>
                <c:pt idx="6">
                  <c:v>1.5200000000000031</c:v>
                </c:pt>
                <c:pt idx="7">
                  <c:v>1.7700000000000031</c:v>
                </c:pt>
                <c:pt idx="8">
                  <c:v>3.9500000000000015</c:v>
                </c:pt>
                <c:pt idx="9">
                  <c:v>3.9500000000000015</c:v>
                </c:pt>
                <c:pt idx="10">
                  <c:v>3.9500000000000015</c:v>
                </c:pt>
                <c:pt idx="11">
                  <c:v>3.9500000000000015</c:v>
                </c:pt>
                <c:pt idx="12">
                  <c:v>3.9500000000000015</c:v>
                </c:pt>
              </c:numCache>
            </c:numRef>
          </c:val>
          <c:smooth val="0"/>
          <c:extLst>
            <c:ext xmlns:c16="http://schemas.microsoft.com/office/drawing/2014/chart" uri="{C3380CC4-5D6E-409C-BE32-E72D297353CC}">
              <c16:uniqueId val="{00000002-E07C-443D-92A1-8C38DAD53872}"/>
            </c:ext>
          </c:extLst>
        </c:ser>
        <c:dLbls>
          <c:showLegendKey val="0"/>
          <c:showVal val="0"/>
          <c:showCatName val="0"/>
          <c:showSerName val="0"/>
          <c:showPercent val="0"/>
          <c:showBubbleSize val="0"/>
        </c:dLbls>
        <c:marker val="1"/>
        <c:smooth val="0"/>
        <c:axId val="796687912"/>
        <c:axId val="796686600"/>
      </c:lineChart>
      <c:catAx>
        <c:axId val="796687912"/>
        <c:scaling>
          <c:orientation val="minMax"/>
        </c:scaling>
        <c:delete val="0"/>
        <c:axPos val="b"/>
        <c:minorGridlines>
          <c:spPr>
            <a:ln w="9525" cap="flat" cmpd="sng" algn="ctr">
              <a:solidFill>
                <a:schemeClr val="tx1">
                  <a:lumMod val="5000"/>
                  <a:lumOff val="95000"/>
                </a:schemeClr>
              </a:solidFill>
              <a:round/>
            </a:ln>
            <a:effectLst/>
          </c:spPr>
        </c:min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en-US"/>
          </a:p>
        </c:txPr>
        <c:crossAx val="796686600"/>
        <c:crosses val="autoZero"/>
        <c:auto val="1"/>
        <c:lblAlgn val="ctr"/>
        <c:lblOffset val="100"/>
        <c:noMultiLvlLbl val="0"/>
      </c:catAx>
      <c:valAx>
        <c:axId val="796686600"/>
        <c:scaling>
          <c:orientation val="minMax"/>
        </c:scaling>
        <c:delete val="0"/>
        <c:axPos val="l"/>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Change in Length, mm</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en-US"/>
          </a:p>
        </c:txPr>
        <c:crossAx val="79668791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spPr>
            <a:ln w="25400" cap="rnd">
              <a:noFill/>
              <a:round/>
            </a:ln>
            <a:effectLst/>
          </c:spPr>
          <c:marker>
            <c:symbol val="circle"/>
            <c:size val="8"/>
            <c:spPr>
              <a:solidFill>
                <a:srgbClr val="FF0000"/>
              </a:solidFill>
              <a:ln w="9525">
                <a:solidFill>
                  <a:schemeClr val="tx1"/>
                </a:solidFill>
              </a:ln>
              <a:effectLst/>
            </c:spPr>
          </c:marker>
          <c:xVal>
            <c:numRef>
              <c:f>data_al_CERN!$AJ$3:$AJ$23</c:f>
              <c:numCache>
                <c:formatCode>General</c:formatCode>
                <c:ptCount val="21"/>
                <c:pt idx="0">
                  <c:v>0.14399999999999999</c:v>
                </c:pt>
                <c:pt idx="1">
                  <c:v>0.14799999999999999</c:v>
                </c:pt>
                <c:pt idx="3">
                  <c:v>0.14499999999999999</c:v>
                </c:pt>
                <c:pt idx="4">
                  <c:v>0.154</c:v>
                </c:pt>
                <c:pt idx="5">
                  <c:v>0.14599999999999999</c:v>
                </c:pt>
                <c:pt idx="6">
                  <c:v>0.14699999999999999</c:v>
                </c:pt>
                <c:pt idx="7">
                  <c:v>0.15</c:v>
                </c:pt>
                <c:pt idx="8">
                  <c:v>0.151</c:v>
                </c:pt>
                <c:pt idx="9">
                  <c:v>0.14799999999999999</c:v>
                </c:pt>
                <c:pt idx="10">
                  <c:v>0.14799999999999999</c:v>
                </c:pt>
                <c:pt idx="11">
                  <c:v>0.15</c:v>
                </c:pt>
                <c:pt idx="12">
                  <c:v>0.14899999999999999</c:v>
                </c:pt>
                <c:pt idx="13">
                  <c:v>0.14899999999999999</c:v>
                </c:pt>
                <c:pt idx="14">
                  <c:v>0.14799999999999999</c:v>
                </c:pt>
                <c:pt idx="15">
                  <c:v>0.14699999999999999</c:v>
                </c:pt>
                <c:pt idx="16">
                  <c:v>0.152</c:v>
                </c:pt>
                <c:pt idx="17">
                  <c:v>0.152</c:v>
                </c:pt>
                <c:pt idx="18">
                  <c:v>0.151</c:v>
                </c:pt>
                <c:pt idx="19">
                  <c:v>0.14499999999999999</c:v>
                </c:pt>
                <c:pt idx="20">
                  <c:v>0.152</c:v>
                </c:pt>
              </c:numCache>
            </c:numRef>
          </c:xVal>
          <c:yVal>
            <c:numRef>
              <c:f>data_al_CERN!$AD$3:$AD$23</c:f>
              <c:numCache>
                <c:formatCode>General</c:formatCode>
                <c:ptCount val="21"/>
                <c:pt idx="0">
                  <c:v>0.38</c:v>
                </c:pt>
                <c:pt idx="1">
                  <c:v>0.19</c:v>
                </c:pt>
                <c:pt idx="2">
                  <c:v>0.17</c:v>
                </c:pt>
                <c:pt idx="3">
                  <c:v>0.22800000000000001</c:v>
                </c:pt>
                <c:pt idx="4">
                  <c:v>0.29399999999999998</c:v>
                </c:pt>
                <c:pt idx="5">
                  <c:v>0.109</c:v>
                </c:pt>
                <c:pt idx="6">
                  <c:v>0.122</c:v>
                </c:pt>
                <c:pt idx="7">
                  <c:v>-1.7000000000000001E-2</c:v>
                </c:pt>
                <c:pt idx="8">
                  <c:v>-1.4E-2</c:v>
                </c:pt>
                <c:pt idx="9">
                  <c:v>-2.8000000000000001E-2</c:v>
                </c:pt>
                <c:pt idx="10">
                  <c:v>-0.01</c:v>
                </c:pt>
                <c:pt idx="11">
                  <c:v>-0.23499999999999999</c:v>
                </c:pt>
                <c:pt idx="12">
                  <c:v>-0.11</c:v>
                </c:pt>
                <c:pt idx="13">
                  <c:v>-4.2999999999999997E-2</c:v>
                </c:pt>
                <c:pt idx="14">
                  <c:v>-3.7999999999999999E-2</c:v>
                </c:pt>
                <c:pt idx="15">
                  <c:v>2.1999999999999999E-2</c:v>
                </c:pt>
                <c:pt idx="16">
                  <c:v>2.7E-2</c:v>
                </c:pt>
                <c:pt idx="17">
                  <c:v>-0.02</c:v>
                </c:pt>
                <c:pt idx="18">
                  <c:v>-1.6E-2</c:v>
                </c:pt>
                <c:pt idx="19">
                  <c:v>-0.108</c:v>
                </c:pt>
                <c:pt idx="20">
                  <c:v>-2E-3</c:v>
                </c:pt>
              </c:numCache>
            </c:numRef>
          </c:yVal>
          <c:smooth val="0"/>
          <c:extLst>
            <c:ext xmlns:c16="http://schemas.microsoft.com/office/drawing/2014/chart" uri="{C3380CC4-5D6E-409C-BE32-E72D297353CC}">
              <c16:uniqueId val="{00000000-3116-4C4D-85AA-32528ABE9A5D}"/>
            </c:ext>
          </c:extLst>
        </c:ser>
        <c:dLbls>
          <c:showLegendKey val="0"/>
          <c:showVal val="0"/>
          <c:showCatName val="0"/>
          <c:showSerName val="0"/>
          <c:showPercent val="0"/>
          <c:showBubbleSize val="0"/>
        </c:dLbls>
        <c:axId val="1962060879"/>
        <c:axId val="1962052559"/>
      </c:scatterChart>
      <c:valAx>
        <c:axId val="1962060879"/>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r>
                  <a:rPr lang="en-GB"/>
                  <a:t>Insulation thickness, mm</a:t>
                </a:r>
              </a:p>
            </c:rich>
          </c:tx>
          <c:overlay val="0"/>
          <c:spPr>
            <a:noFill/>
            <a:ln>
              <a:noFill/>
            </a:ln>
            <a:effectLst/>
          </c:spPr>
          <c:txPr>
            <a:bodyPr rot="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crossAx val="1962052559"/>
        <c:crosses val="autoZero"/>
        <c:crossBetween val="midCat"/>
      </c:valAx>
      <c:valAx>
        <c:axId val="1962052559"/>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r>
                  <a:rPr lang="en-GB"/>
                  <a:t>Average Coil Arc Excess, mm</a:t>
                </a:r>
              </a:p>
            </c:rich>
          </c:tx>
          <c:overlay val="0"/>
          <c:spPr>
            <a:noFill/>
            <a:ln>
              <a:noFill/>
            </a:ln>
            <a:effectLst/>
          </c:spPr>
          <c:txPr>
            <a:bodyPr rot="-54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crossAx val="1962060879"/>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400">
          <a:solidFill>
            <a:sysClr val="windowText" lastClr="000000"/>
          </a:solidFill>
        </a:defRPr>
      </a:pPr>
      <a:endParaRPr lang="en-US"/>
    </a:p>
  </c:txPr>
  <c:externalData r:id="rId3">
    <c:autoUpdate val="0"/>
  </c:externalData>
  <c:userShapes r:id="rId4"/>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spPr>
            <a:ln w="19050" cap="rnd">
              <a:noFill/>
              <a:round/>
            </a:ln>
            <a:effectLst/>
          </c:spPr>
          <c:marker>
            <c:symbol val="circle"/>
            <c:size val="8"/>
            <c:spPr>
              <a:solidFill>
                <a:srgbClr val="FF0000"/>
              </a:solidFill>
              <a:ln w="9525">
                <a:solidFill>
                  <a:schemeClr val="tx1"/>
                </a:solidFill>
              </a:ln>
              <a:effectLst/>
            </c:spPr>
          </c:marker>
          <c:xVal>
            <c:numRef>
              <c:f>data_al_CERN!$AJ$3:$AJ$23</c:f>
              <c:numCache>
                <c:formatCode>General</c:formatCode>
                <c:ptCount val="21"/>
                <c:pt idx="0">
                  <c:v>0.14399999999999999</c:v>
                </c:pt>
                <c:pt idx="1">
                  <c:v>0.14799999999999999</c:v>
                </c:pt>
                <c:pt idx="3">
                  <c:v>0.14499999999999999</c:v>
                </c:pt>
                <c:pt idx="4">
                  <c:v>0.154</c:v>
                </c:pt>
                <c:pt idx="5">
                  <c:v>0.14599999999999999</c:v>
                </c:pt>
                <c:pt idx="6">
                  <c:v>0.14699999999999999</c:v>
                </c:pt>
                <c:pt idx="7">
                  <c:v>0.15</c:v>
                </c:pt>
                <c:pt idx="8">
                  <c:v>0.151</c:v>
                </c:pt>
                <c:pt idx="9">
                  <c:v>0.14799999999999999</c:v>
                </c:pt>
                <c:pt idx="10">
                  <c:v>0.14799999999999999</c:v>
                </c:pt>
                <c:pt idx="11">
                  <c:v>0.15</c:v>
                </c:pt>
                <c:pt idx="12">
                  <c:v>0.14899999999999999</c:v>
                </c:pt>
                <c:pt idx="13">
                  <c:v>0.14899999999999999</c:v>
                </c:pt>
                <c:pt idx="14">
                  <c:v>0.14799999999999999</c:v>
                </c:pt>
                <c:pt idx="15">
                  <c:v>0.14699999999999999</c:v>
                </c:pt>
                <c:pt idx="16">
                  <c:v>0.152</c:v>
                </c:pt>
                <c:pt idx="17">
                  <c:v>0.152</c:v>
                </c:pt>
                <c:pt idx="18">
                  <c:v>0.151</c:v>
                </c:pt>
                <c:pt idx="19">
                  <c:v>0.14499999999999999</c:v>
                </c:pt>
                <c:pt idx="20">
                  <c:v>0.152</c:v>
                </c:pt>
              </c:numCache>
            </c:numRef>
          </c:xVal>
          <c:yVal>
            <c:numRef>
              <c:f>data_al_CERN!$AI$3:$AI$23</c:f>
              <c:numCache>
                <c:formatCode>General</c:formatCode>
                <c:ptCount val="21"/>
                <c:pt idx="0">
                  <c:v>0.34200000000000008</c:v>
                </c:pt>
                <c:pt idx="1">
                  <c:v>0.36</c:v>
                </c:pt>
                <c:pt idx="2">
                  <c:v>0.28500000000000003</c:v>
                </c:pt>
                <c:pt idx="3">
                  <c:v>0.26</c:v>
                </c:pt>
                <c:pt idx="4">
                  <c:v>0.32999999999999996</c:v>
                </c:pt>
                <c:pt idx="5">
                  <c:v>0.23899999999999999</c:v>
                </c:pt>
                <c:pt idx="6">
                  <c:v>0.27600000000000002</c:v>
                </c:pt>
                <c:pt idx="7">
                  <c:v>0.22899999999999998</c:v>
                </c:pt>
                <c:pt idx="8">
                  <c:v>0.26500000000000001</c:v>
                </c:pt>
                <c:pt idx="9">
                  <c:v>0.246</c:v>
                </c:pt>
                <c:pt idx="10">
                  <c:v>0.246</c:v>
                </c:pt>
                <c:pt idx="11">
                  <c:v>0.27300000000000002</c:v>
                </c:pt>
                <c:pt idx="12">
                  <c:v>0.27300000000000002</c:v>
                </c:pt>
                <c:pt idx="13">
                  <c:v>0.28700000000000003</c:v>
                </c:pt>
                <c:pt idx="14">
                  <c:v>0.25900000000000001</c:v>
                </c:pt>
                <c:pt idx="15">
                  <c:v>0.28500000000000003</c:v>
                </c:pt>
                <c:pt idx="16">
                  <c:v>0.28100000000000003</c:v>
                </c:pt>
                <c:pt idx="17">
                  <c:v>0.30800000000000005</c:v>
                </c:pt>
                <c:pt idx="18">
                  <c:v>0.28800000000000003</c:v>
                </c:pt>
                <c:pt idx="19">
                  <c:v>0.33400000000000002</c:v>
                </c:pt>
                <c:pt idx="20">
                  <c:v>0.30599999999999999</c:v>
                </c:pt>
              </c:numCache>
            </c:numRef>
          </c:yVal>
          <c:smooth val="0"/>
          <c:extLst>
            <c:ext xmlns:c16="http://schemas.microsoft.com/office/drawing/2014/chart" uri="{C3380CC4-5D6E-409C-BE32-E72D297353CC}">
              <c16:uniqueId val="{00000000-5570-4532-BF87-C40924E8A72A}"/>
            </c:ext>
          </c:extLst>
        </c:ser>
        <c:dLbls>
          <c:showLegendKey val="0"/>
          <c:showVal val="0"/>
          <c:showCatName val="0"/>
          <c:showSerName val="0"/>
          <c:showPercent val="0"/>
          <c:showBubbleSize val="0"/>
        </c:dLbls>
        <c:axId val="1962060879"/>
        <c:axId val="1962052559"/>
      </c:scatterChart>
      <c:valAx>
        <c:axId val="1962060879"/>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r>
                  <a:rPr lang="en-GB"/>
                  <a:t>Insulation thickness, mm</a:t>
                </a:r>
              </a:p>
            </c:rich>
          </c:tx>
          <c:overlay val="0"/>
          <c:spPr>
            <a:noFill/>
            <a:ln>
              <a:noFill/>
            </a:ln>
            <a:effectLst/>
          </c:spPr>
          <c:txPr>
            <a:bodyPr rot="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crossAx val="1962052559"/>
        <c:crosses val="autoZero"/>
        <c:crossBetween val="midCat"/>
      </c:valAx>
      <c:valAx>
        <c:axId val="1962052559"/>
        <c:scaling>
          <c:orientation val="minMax"/>
          <c:min val="0.2"/>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r>
                  <a:rPr lang="en-GB"/>
                  <a:t>Max - Min Coil Arc Excess, mm</a:t>
                </a:r>
              </a:p>
            </c:rich>
          </c:tx>
          <c:overlay val="0"/>
          <c:spPr>
            <a:noFill/>
            <a:ln>
              <a:noFill/>
            </a:ln>
            <a:effectLst/>
          </c:spPr>
          <c:txPr>
            <a:bodyPr rot="-54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crossAx val="1962060879"/>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400">
          <a:solidFill>
            <a:sysClr val="windowText" lastClr="000000"/>
          </a:solidFill>
        </a:defRPr>
      </a:pPr>
      <a:endParaRPr lang="en-US"/>
    </a:p>
  </c:txPr>
  <c:externalData r:id="rId3">
    <c:autoUpdate val="0"/>
  </c:externalData>
  <c:userShapes r:id="rId4"/>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spPr>
            <a:ln w="19050" cap="rnd">
              <a:noFill/>
              <a:round/>
            </a:ln>
            <a:effectLst/>
          </c:spPr>
          <c:marker>
            <c:symbol val="circle"/>
            <c:size val="8"/>
            <c:spPr>
              <a:solidFill>
                <a:srgbClr val="FF0000"/>
              </a:solidFill>
              <a:ln w="9525">
                <a:solidFill>
                  <a:schemeClr val="tx1"/>
                </a:solidFill>
              </a:ln>
              <a:effectLst/>
            </c:spPr>
          </c:marker>
          <c:xVal>
            <c:numRef>
              <c:f>data_al_CERN!$AK$3:$AK$23</c:f>
              <c:numCache>
                <c:formatCode>General</c:formatCode>
                <c:ptCount val="21"/>
                <c:pt idx="0">
                  <c:v>-0.10000000000000009</c:v>
                </c:pt>
                <c:pt idx="1">
                  <c:v>0.30000000000000027</c:v>
                </c:pt>
                <c:pt idx="3">
                  <c:v>0</c:v>
                </c:pt>
                <c:pt idx="4">
                  <c:v>0.9000000000000008</c:v>
                </c:pt>
                <c:pt idx="5">
                  <c:v>0.10000000000000009</c:v>
                </c:pt>
                <c:pt idx="6">
                  <c:v>0.20000000000000018</c:v>
                </c:pt>
                <c:pt idx="7">
                  <c:v>0.50000000000000044</c:v>
                </c:pt>
                <c:pt idx="8">
                  <c:v>0.60000000000000053</c:v>
                </c:pt>
                <c:pt idx="9">
                  <c:v>0.30000000000000027</c:v>
                </c:pt>
                <c:pt idx="10">
                  <c:v>0.30000000000000027</c:v>
                </c:pt>
                <c:pt idx="11">
                  <c:v>0.50000000000000044</c:v>
                </c:pt>
                <c:pt idx="12">
                  <c:v>0.40000000000000036</c:v>
                </c:pt>
                <c:pt idx="13">
                  <c:v>0.40000000000000036</c:v>
                </c:pt>
                <c:pt idx="14">
                  <c:v>0.30000000000000027</c:v>
                </c:pt>
                <c:pt idx="15">
                  <c:v>0.20000000000000018</c:v>
                </c:pt>
                <c:pt idx="16">
                  <c:v>0.70000000000000062</c:v>
                </c:pt>
                <c:pt idx="17">
                  <c:v>0.70000000000000062</c:v>
                </c:pt>
                <c:pt idx="18">
                  <c:v>0.60000000000000053</c:v>
                </c:pt>
                <c:pt idx="19">
                  <c:v>0</c:v>
                </c:pt>
                <c:pt idx="20">
                  <c:v>0.70000000000000062</c:v>
                </c:pt>
              </c:numCache>
            </c:numRef>
          </c:xVal>
          <c:yVal>
            <c:numRef>
              <c:f>data_al_CERN!$AI$3:$AI$23</c:f>
              <c:numCache>
                <c:formatCode>General</c:formatCode>
                <c:ptCount val="21"/>
                <c:pt idx="0">
                  <c:v>0.34200000000000008</c:v>
                </c:pt>
                <c:pt idx="1">
                  <c:v>0.36</c:v>
                </c:pt>
                <c:pt idx="2">
                  <c:v>0.28500000000000003</c:v>
                </c:pt>
                <c:pt idx="3">
                  <c:v>0.26</c:v>
                </c:pt>
                <c:pt idx="4">
                  <c:v>0.32999999999999996</c:v>
                </c:pt>
                <c:pt idx="5">
                  <c:v>0.23899999999999999</c:v>
                </c:pt>
                <c:pt idx="6">
                  <c:v>0.27600000000000002</c:v>
                </c:pt>
                <c:pt idx="7">
                  <c:v>0.22899999999999998</c:v>
                </c:pt>
                <c:pt idx="8">
                  <c:v>0.26500000000000001</c:v>
                </c:pt>
                <c:pt idx="9">
                  <c:v>0.246</c:v>
                </c:pt>
                <c:pt idx="10">
                  <c:v>0.246</c:v>
                </c:pt>
                <c:pt idx="11">
                  <c:v>0.27300000000000002</c:v>
                </c:pt>
                <c:pt idx="12">
                  <c:v>0.27300000000000002</c:v>
                </c:pt>
                <c:pt idx="13">
                  <c:v>0.28700000000000003</c:v>
                </c:pt>
                <c:pt idx="14">
                  <c:v>0.25900000000000001</c:v>
                </c:pt>
                <c:pt idx="15">
                  <c:v>0.28500000000000003</c:v>
                </c:pt>
                <c:pt idx="16">
                  <c:v>0.28100000000000003</c:v>
                </c:pt>
                <c:pt idx="17">
                  <c:v>0.30800000000000005</c:v>
                </c:pt>
                <c:pt idx="18">
                  <c:v>0.28800000000000003</c:v>
                </c:pt>
                <c:pt idx="19">
                  <c:v>0.33400000000000002</c:v>
                </c:pt>
                <c:pt idx="20">
                  <c:v>0.30599999999999999</c:v>
                </c:pt>
              </c:numCache>
            </c:numRef>
          </c:yVal>
          <c:smooth val="0"/>
          <c:extLst>
            <c:ext xmlns:c16="http://schemas.microsoft.com/office/drawing/2014/chart" uri="{C3380CC4-5D6E-409C-BE32-E72D297353CC}">
              <c16:uniqueId val="{00000000-0DE1-453D-861A-074FD01285A4}"/>
            </c:ext>
          </c:extLst>
        </c:ser>
        <c:dLbls>
          <c:showLegendKey val="0"/>
          <c:showVal val="0"/>
          <c:showCatName val="0"/>
          <c:showSerName val="0"/>
          <c:showPercent val="0"/>
          <c:showBubbleSize val="0"/>
        </c:dLbls>
        <c:axId val="1962060879"/>
        <c:axId val="1962052559"/>
      </c:scatterChart>
      <c:valAx>
        <c:axId val="1962060879"/>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r>
                  <a:rPr lang="en-GB"/>
                  <a:t>∆l due to insulation thickness deviation, mm</a:t>
                </a:r>
              </a:p>
            </c:rich>
          </c:tx>
          <c:overlay val="0"/>
          <c:spPr>
            <a:noFill/>
            <a:ln>
              <a:noFill/>
            </a:ln>
            <a:effectLst/>
          </c:spPr>
          <c:txPr>
            <a:bodyPr rot="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crossAx val="1962052559"/>
        <c:crosses val="autoZero"/>
        <c:crossBetween val="midCat"/>
      </c:valAx>
      <c:valAx>
        <c:axId val="1962052559"/>
        <c:scaling>
          <c:orientation val="minMax"/>
          <c:min val="0.2"/>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r>
                  <a:rPr lang="en-GB"/>
                  <a:t>Max - Min Coil Arc Excess, mm</a:t>
                </a:r>
              </a:p>
            </c:rich>
          </c:tx>
          <c:overlay val="0"/>
          <c:spPr>
            <a:noFill/>
            <a:ln>
              <a:noFill/>
            </a:ln>
            <a:effectLst/>
          </c:spPr>
          <c:txPr>
            <a:bodyPr rot="-54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title>
        <c:numFmt formatCode="General" sourceLinked="1"/>
        <c:majorTickMark val="none"/>
        <c:minorTickMark val="none"/>
        <c:tickLblPos val="low"/>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crossAx val="1962060879"/>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400">
          <a:solidFill>
            <a:sysClr val="windowText" lastClr="000000"/>
          </a:solidFill>
        </a:defRPr>
      </a:pPr>
      <a:endParaRPr lang="en-US"/>
    </a:p>
  </c:txPr>
  <c:externalData r:id="rId3">
    <c:autoUpdate val="0"/>
  </c:externalData>
  <c:userShapes r:id="rId4"/>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spPr>
            <a:ln w="19050" cap="rnd">
              <a:noFill/>
              <a:round/>
            </a:ln>
            <a:effectLst/>
          </c:spPr>
          <c:marker>
            <c:symbol val="circle"/>
            <c:size val="8"/>
            <c:spPr>
              <a:solidFill>
                <a:srgbClr val="FF0000"/>
              </a:solidFill>
              <a:ln w="9525">
                <a:solidFill>
                  <a:schemeClr val="tx1"/>
                </a:solidFill>
              </a:ln>
              <a:effectLst/>
            </c:spPr>
          </c:marker>
          <c:xVal>
            <c:numRef>
              <c:f>data_al_CERN!$AL$3:$AL$23</c:f>
              <c:numCache>
                <c:formatCode>General</c:formatCode>
                <c:ptCount val="21"/>
                <c:pt idx="0">
                  <c:v>-6.3661977236758191E-2</c:v>
                </c:pt>
                <c:pt idx="1">
                  <c:v>0.19098593171027459</c:v>
                </c:pt>
                <c:pt idx="2">
                  <c:v>0</c:v>
                </c:pt>
                <c:pt idx="3">
                  <c:v>0</c:v>
                </c:pt>
                <c:pt idx="4">
                  <c:v>0.57295779513082379</c:v>
                </c:pt>
                <c:pt idx="5">
                  <c:v>6.3661977236758191E-2</c:v>
                </c:pt>
                <c:pt idx="6">
                  <c:v>0.12732395447351638</c:v>
                </c:pt>
                <c:pt idx="7">
                  <c:v>0.31830988618379097</c:v>
                </c:pt>
                <c:pt idx="8">
                  <c:v>0.38197186342054917</c:v>
                </c:pt>
                <c:pt idx="9">
                  <c:v>0.19098593171027459</c:v>
                </c:pt>
                <c:pt idx="10">
                  <c:v>0.19098593171027459</c:v>
                </c:pt>
                <c:pt idx="11">
                  <c:v>0.31830988618379097</c:v>
                </c:pt>
                <c:pt idx="12">
                  <c:v>0.25464790894703276</c:v>
                </c:pt>
                <c:pt idx="13">
                  <c:v>0.25464790894703276</c:v>
                </c:pt>
                <c:pt idx="14">
                  <c:v>0.19098593171027459</c:v>
                </c:pt>
                <c:pt idx="15">
                  <c:v>0.12732395447351638</c:v>
                </c:pt>
                <c:pt idx="16">
                  <c:v>0.44563384065730738</c:v>
                </c:pt>
                <c:pt idx="17">
                  <c:v>0.44563384065730738</c:v>
                </c:pt>
                <c:pt idx="18">
                  <c:v>0.38197186342054917</c:v>
                </c:pt>
                <c:pt idx="19">
                  <c:v>0</c:v>
                </c:pt>
                <c:pt idx="20">
                  <c:v>0.44563384065730738</c:v>
                </c:pt>
              </c:numCache>
            </c:numRef>
          </c:xVal>
          <c:yVal>
            <c:numRef>
              <c:f>data_al_CERN!$AI$3:$AI$23</c:f>
              <c:numCache>
                <c:formatCode>General</c:formatCode>
                <c:ptCount val="21"/>
                <c:pt idx="0">
                  <c:v>0.34200000000000008</c:v>
                </c:pt>
                <c:pt idx="1">
                  <c:v>0.36</c:v>
                </c:pt>
                <c:pt idx="2">
                  <c:v>0.28500000000000003</c:v>
                </c:pt>
                <c:pt idx="3">
                  <c:v>0.26</c:v>
                </c:pt>
                <c:pt idx="4">
                  <c:v>0.32999999999999996</c:v>
                </c:pt>
                <c:pt idx="5">
                  <c:v>0.23899999999999999</c:v>
                </c:pt>
                <c:pt idx="6">
                  <c:v>0.27600000000000002</c:v>
                </c:pt>
                <c:pt idx="7">
                  <c:v>0.22899999999999998</c:v>
                </c:pt>
                <c:pt idx="8">
                  <c:v>0.26500000000000001</c:v>
                </c:pt>
                <c:pt idx="9">
                  <c:v>0.246</c:v>
                </c:pt>
                <c:pt idx="10">
                  <c:v>0.246</c:v>
                </c:pt>
                <c:pt idx="11">
                  <c:v>0.27300000000000002</c:v>
                </c:pt>
                <c:pt idx="12">
                  <c:v>0.27300000000000002</c:v>
                </c:pt>
                <c:pt idx="13">
                  <c:v>0.28700000000000003</c:v>
                </c:pt>
                <c:pt idx="14">
                  <c:v>0.25900000000000001</c:v>
                </c:pt>
                <c:pt idx="15">
                  <c:v>0.28500000000000003</c:v>
                </c:pt>
                <c:pt idx="16">
                  <c:v>0.28100000000000003</c:v>
                </c:pt>
                <c:pt idx="17">
                  <c:v>0.30800000000000005</c:v>
                </c:pt>
                <c:pt idx="18">
                  <c:v>0.28800000000000003</c:v>
                </c:pt>
                <c:pt idx="19">
                  <c:v>0.33400000000000002</c:v>
                </c:pt>
                <c:pt idx="20">
                  <c:v>0.30599999999999999</c:v>
                </c:pt>
              </c:numCache>
            </c:numRef>
          </c:yVal>
          <c:smooth val="0"/>
          <c:extLst>
            <c:ext xmlns:c16="http://schemas.microsoft.com/office/drawing/2014/chart" uri="{C3380CC4-5D6E-409C-BE32-E72D297353CC}">
              <c16:uniqueId val="{00000000-1C21-4897-8233-2810BF13603F}"/>
            </c:ext>
          </c:extLst>
        </c:ser>
        <c:dLbls>
          <c:showLegendKey val="0"/>
          <c:showVal val="0"/>
          <c:showCatName val="0"/>
          <c:showSerName val="0"/>
          <c:showPercent val="0"/>
          <c:showBubbleSize val="0"/>
        </c:dLbls>
        <c:axId val="1962060879"/>
        <c:axId val="1962052559"/>
      </c:scatterChart>
      <c:valAx>
        <c:axId val="1962060879"/>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r>
                  <a:rPr lang="en-GB"/>
                  <a:t>∆R due to insulation thickness deviation, mm</a:t>
                </a:r>
              </a:p>
            </c:rich>
          </c:tx>
          <c:overlay val="0"/>
          <c:spPr>
            <a:noFill/>
            <a:ln>
              <a:noFill/>
            </a:ln>
            <a:effectLst/>
          </c:spPr>
          <c:txPr>
            <a:bodyPr rot="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crossAx val="1962052559"/>
        <c:crosses val="autoZero"/>
        <c:crossBetween val="midCat"/>
      </c:valAx>
      <c:valAx>
        <c:axId val="1962052559"/>
        <c:scaling>
          <c:orientation val="minMax"/>
          <c:min val="0.2"/>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r>
                  <a:rPr lang="en-GB"/>
                  <a:t>Max - Min Coil Arc Excess, mm</a:t>
                </a:r>
              </a:p>
            </c:rich>
          </c:tx>
          <c:overlay val="0"/>
          <c:spPr>
            <a:noFill/>
            <a:ln>
              <a:noFill/>
            </a:ln>
            <a:effectLst/>
          </c:spPr>
          <c:txPr>
            <a:bodyPr rot="-54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title>
        <c:numFmt formatCode="General" sourceLinked="1"/>
        <c:majorTickMark val="none"/>
        <c:minorTickMark val="none"/>
        <c:tickLblPos val="low"/>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crossAx val="1962060879"/>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400">
          <a:solidFill>
            <a:sysClr val="windowText" lastClr="000000"/>
          </a:solidFill>
        </a:defRPr>
      </a:pPr>
      <a:endParaRPr lang="en-US"/>
    </a:p>
  </c:txPr>
  <c:externalData r:id="rId3">
    <c:autoUpdate val="0"/>
  </c:externalData>
  <c:userShapes r:id="rId4"/>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Pole gap MQXF coils</a:t>
            </a:r>
            <a:r>
              <a:rPr lang="en-GB" baseline="0"/>
              <a:t> (BNL) after reaction</a:t>
            </a:r>
            <a:endParaRPr lang="en-GB"/>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3003963787513254"/>
          <c:y val="0.17151451357041833"/>
          <c:w val="0.61258915821155091"/>
          <c:h val="0.62315233717172636"/>
        </c:manualLayout>
      </c:layout>
      <c:lineChart>
        <c:grouping val="standard"/>
        <c:varyColors val="0"/>
        <c:ser>
          <c:idx val="2"/>
          <c:order val="0"/>
          <c:tx>
            <c:strRef>
              <c:f>'Pole gaps (2)'!$B$4</c:f>
              <c:strCache>
                <c:ptCount val="1"/>
                <c:pt idx="0">
                  <c:v>202</c:v>
                </c:pt>
              </c:strCache>
            </c:strRef>
          </c:tx>
          <c:spPr>
            <a:ln w="19050" cap="rnd" cmpd="sng" algn="ctr">
              <a:solidFill>
                <a:schemeClr val="accent3"/>
              </a:solidFill>
              <a:prstDash val="solid"/>
              <a:round/>
            </a:ln>
            <a:effectLst/>
          </c:spPr>
          <c:marker>
            <c:spPr>
              <a:solidFill>
                <a:schemeClr val="accent3"/>
              </a:solidFill>
              <a:ln w="6350" cap="flat" cmpd="sng" algn="ctr">
                <a:solidFill>
                  <a:schemeClr val="accent3"/>
                </a:solidFill>
                <a:prstDash val="solid"/>
                <a:round/>
              </a:ln>
              <a:effectLst/>
            </c:spPr>
          </c:marker>
          <c:val>
            <c:numRef>
              <c:f>'Pole gaps (2)'!$B$5:$B$14</c:f>
              <c:numCache>
                <c:formatCode>0.000</c:formatCode>
                <c:ptCount val="10"/>
                <c:pt idx="0">
                  <c:v>0</c:v>
                </c:pt>
                <c:pt idx="1">
                  <c:v>0.17779999999999999</c:v>
                </c:pt>
                <c:pt idx="2">
                  <c:v>0.33019999999999999</c:v>
                </c:pt>
                <c:pt idx="3">
                  <c:v>0.27939999999999998</c:v>
                </c:pt>
                <c:pt idx="4">
                  <c:v>0.35559999999999997</c:v>
                </c:pt>
                <c:pt idx="5">
                  <c:v>0.27939999999999998</c:v>
                </c:pt>
                <c:pt idx="6">
                  <c:v>0.27939999999999998</c:v>
                </c:pt>
                <c:pt idx="7">
                  <c:v>0.38099999999999995</c:v>
                </c:pt>
                <c:pt idx="8">
                  <c:v>0.1016</c:v>
                </c:pt>
                <c:pt idx="9">
                  <c:v>0</c:v>
                </c:pt>
              </c:numCache>
            </c:numRef>
          </c:val>
          <c:smooth val="0"/>
          <c:extLst>
            <c:ext xmlns:c16="http://schemas.microsoft.com/office/drawing/2014/chart" uri="{C3380CC4-5D6E-409C-BE32-E72D297353CC}">
              <c16:uniqueId val="{00000000-37F2-47A2-9D2A-BD510D8B84E3}"/>
            </c:ext>
          </c:extLst>
        </c:ser>
        <c:ser>
          <c:idx val="3"/>
          <c:order val="1"/>
          <c:tx>
            <c:strRef>
              <c:f>'Pole gaps (2)'!$C$4</c:f>
              <c:strCache>
                <c:ptCount val="1"/>
                <c:pt idx="0">
                  <c:v>203</c:v>
                </c:pt>
              </c:strCache>
            </c:strRef>
          </c:tx>
          <c:spPr>
            <a:ln w="19050" cap="rnd" cmpd="sng" algn="ctr">
              <a:solidFill>
                <a:schemeClr val="accent1"/>
              </a:solidFill>
              <a:prstDash val="solid"/>
              <a:round/>
            </a:ln>
            <a:effectLst/>
          </c:spPr>
          <c:marker>
            <c:spPr>
              <a:noFill/>
              <a:ln w="6350" cap="flat" cmpd="sng" algn="ctr">
                <a:solidFill>
                  <a:schemeClr val="accent4"/>
                </a:solidFill>
                <a:prstDash val="solid"/>
                <a:round/>
              </a:ln>
              <a:effectLst/>
            </c:spPr>
          </c:marker>
          <c:val>
            <c:numRef>
              <c:f>'Pole gaps (2)'!$C$5:$C$14</c:f>
              <c:numCache>
                <c:formatCode>0.000</c:formatCode>
                <c:ptCount val="10"/>
                <c:pt idx="0">
                  <c:v>0</c:v>
                </c:pt>
                <c:pt idx="1">
                  <c:v>5.0799999999999998E-2</c:v>
                </c:pt>
                <c:pt idx="2">
                  <c:v>7.6200000000000004E-2</c:v>
                </c:pt>
                <c:pt idx="3">
                  <c:v>5.0799999999999998E-2</c:v>
                </c:pt>
                <c:pt idx="4">
                  <c:v>0.22859999999999997</c:v>
                </c:pt>
                <c:pt idx="5">
                  <c:v>0.127</c:v>
                </c:pt>
                <c:pt idx="6">
                  <c:v>0.20319999999999999</c:v>
                </c:pt>
                <c:pt idx="7">
                  <c:v>0.22859999999999997</c:v>
                </c:pt>
                <c:pt idx="8">
                  <c:v>7.6200000000000004E-2</c:v>
                </c:pt>
                <c:pt idx="9">
                  <c:v>0</c:v>
                </c:pt>
              </c:numCache>
            </c:numRef>
          </c:val>
          <c:smooth val="0"/>
          <c:extLst>
            <c:ext xmlns:c16="http://schemas.microsoft.com/office/drawing/2014/chart" uri="{C3380CC4-5D6E-409C-BE32-E72D297353CC}">
              <c16:uniqueId val="{00000001-37F2-47A2-9D2A-BD510D8B84E3}"/>
            </c:ext>
          </c:extLst>
        </c:ser>
        <c:ser>
          <c:idx val="1"/>
          <c:order val="2"/>
          <c:tx>
            <c:strRef>
              <c:f>'Pole gaps (2)'!$D$4</c:f>
              <c:strCache>
                <c:ptCount val="1"/>
                <c:pt idx="0">
                  <c:v>204</c:v>
                </c:pt>
              </c:strCache>
            </c:strRef>
          </c:tx>
          <c:spPr>
            <a:ln w="19050" cap="rnd" cmpd="sng" algn="ctr">
              <a:solidFill>
                <a:schemeClr val="accent2"/>
              </a:solidFill>
              <a:prstDash val="solid"/>
              <a:round/>
            </a:ln>
            <a:effectLst/>
          </c:spPr>
          <c:marker>
            <c:spPr>
              <a:solidFill>
                <a:schemeClr val="accent2"/>
              </a:solidFill>
              <a:ln w="6350" cap="flat" cmpd="sng" algn="ctr">
                <a:solidFill>
                  <a:schemeClr val="accent2"/>
                </a:solidFill>
                <a:prstDash val="solid"/>
                <a:round/>
              </a:ln>
              <a:effectLst/>
            </c:spPr>
          </c:marker>
          <c:val>
            <c:numRef>
              <c:f>'Pole gaps (2)'!$D$5:$D$14</c:f>
              <c:numCache>
                <c:formatCode>0.000</c:formatCode>
                <c:ptCount val="10"/>
                <c:pt idx="0">
                  <c:v>7.6200000000000004E-2</c:v>
                </c:pt>
                <c:pt idx="1">
                  <c:v>7.6200000000000004E-2</c:v>
                </c:pt>
                <c:pt idx="2">
                  <c:v>0.17779999999999999</c:v>
                </c:pt>
                <c:pt idx="3">
                  <c:v>0.127</c:v>
                </c:pt>
                <c:pt idx="4">
                  <c:v>0.17779999999999999</c:v>
                </c:pt>
                <c:pt idx="5">
                  <c:v>0.20319999999999999</c:v>
                </c:pt>
                <c:pt idx="6">
                  <c:v>0.254</c:v>
                </c:pt>
                <c:pt idx="7">
                  <c:v>0.20319999999999999</c:v>
                </c:pt>
                <c:pt idx="8">
                  <c:v>0</c:v>
                </c:pt>
                <c:pt idx="9">
                  <c:v>0.1016</c:v>
                </c:pt>
              </c:numCache>
            </c:numRef>
          </c:val>
          <c:smooth val="0"/>
          <c:extLst>
            <c:ext xmlns:c16="http://schemas.microsoft.com/office/drawing/2014/chart" uri="{C3380CC4-5D6E-409C-BE32-E72D297353CC}">
              <c16:uniqueId val="{00000002-37F2-47A2-9D2A-BD510D8B84E3}"/>
            </c:ext>
          </c:extLst>
        </c:ser>
        <c:ser>
          <c:idx val="0"/>
          <c:order val="3"/>
          <c:tx>
            <c:strRef>
              <c:f>'Pole gaps (2)'!$E$4</c:f>
              <c:strCache>
                <c:ptCount val="1"/>
                <c:pt idx="0">
                  <c:v>206</c:v>
                </c:pt>
              </c:strCache>
            </c:strRef>
          </c:tx>
          <c:spPr>
            <a:ln w="19050" cap="rnd" cmpd="sng" algn="ctr">
              <a:solidFill>
                <a:schemeClr val="accent1"/>
              </a:solidFill>
              <a:prstDash val="solid"/>
              <a:round/>
            </a:ln>
            <a:effectLst/>
          </c:spPr>
          <c:marker>
            <c:symbol val="circle"/>
            <c:size val="5"/>
            <c:spPr>
              <a:solidFill>
                <a:schemeClr val="accent1"/>
              </a:solidFill>
              <a:ln w="6350" cap="flat" cmpd="sng" algn="ctr">
                <a:solidFill>
                  <a:schemeClr val="accent1"/>
                </a:solidFill>
                <a:prstDash val="solid"/>
                <a:round/>
              </a:ln>
              <a:effectLst/>
            </c:spPr>
          </c:marker>
          <c:val>
            <c:numRef>
              <c:f>'Pole gaps (2)'!$E$5:$E$14</c:f>
              <c:numCache>
                <c:formatCode>0.000</c:formatCode>
                <c:ptCount val="10"/>
                <c:pt idx="0">
                  <c:v>0</c:v>
                </c:pt>
                <c:pt idx="1">
                  <c:v>0.35559999999999997</c:v>
                </c:pt>
                <c:pt idx="2">
                  <c:v>0</c:v>
                </c:pt>
                <c:pt idx="3">
                  <c:v>0</c:v>
                </c:pt>
                <c:pt idx="4">
                  <c:v>0</c:v>
                </c:pt>
                <c:pt idx="5">
                  <c:v>0</c:v>
                </c:pt>
                <c:pt idx="6">
                  <c:v>0.27939999999999998</c:v>
                </c:pt>
                <c:pt idx="7">
                  <c:v>0</c:v>
                </c:pt>
                <c:pt idx="8">
                  <c:v>0</c:v>
                </c:pt>
                <c:pt idx="9">
                  <c:v>0</c:v>
                </c:pt>
              </c:numCache>
            </c:numRef>
          </c:val>
          <c:smooth val="0"/>
          <c:extLst>
            <c:ext xmlns:c16="http://schemas.microsoft.com/office/drawing/2014/chart" uri="{C3380CC4-5D6E-409C-BE32-E72D297353CC}">
              <c16:uniqueId val="{00000003-37F2-47A2-9D2A-BD510D8B84E3}"/>
            </c:ext>
          </c:extLst>
        </c:ser>
        <c:ser>
          <c:idx val="4"/>
          <c:order val="4"/>
          <c:tx>
            <c:strRef>
              <c:f>'Pole gaps (2)'!$F$4</c:f>
              <c:strCache>
                <c:ptCount val="1"/>
                <c:pt idx="0">
                  <c:v>207</c:v>
                </c:pt>
              </c:strCache>
            </c:strRef>
          </c:tx>
          <c:spPr>
            <a:ln w="19050" cap="rnd" cmpd="sng" algn="ctr">
              <a:solidFill>
                <a:schemeClr val="accent5"/>
              </a:solidFill>
              <a:prstDash val="solid"/>
              <a:round/>
            </a:ln>
            <a:effectLst/>
          </c:spPr>
          <c:marker>
            <c:spPr>
              <a:noFill/>
              <a:ln w="6350" cap="flat" cmpd="sng" algn="ctr">
                <a:solidFill>
                  <a:schemeClr val="accent5"/>
                </a:solidFill>
                <a:prstDash val="solid"/>
                <a:round/>
              </a:ln>
              <a:effectLst/>
            </c:spPr>
          </c:marker>
          <c:val>
            <c:numRef>
              <c:f>'Pole gaps (2)'!$F$5:$F$14</c:f>
              <c:numCache>
                <c:formatCode>0.000</c:formatCode>
                <c:ptCount val="10"/>
                <c:pt idx="0">
                  <c:v>0</c:v>
                </c:pt>
                <c:pt idx="1">
                  <c:v>0</c:v>
                </c:pt>
                <c:pt idx="2">
                  <c:v>0</c:v>
                </c:pt>
                <c:pt idx="3">
                  <c:v>0.71119999999999994</c:v>
                </c:pt>
                <c:pt idx="4">
                  <c:v>0.38099999999999995</c:v>
                </c:pt>
                <c:pt idx="5">
                  <c:v>0.68579999999999997</c:v>
                </c:pt>
                <c:pt idx="6">
                  <c:v>0.63500000000000001</c:v>
                </c:pt>
                <c:pt idx="7">
                  <c:v>0</c:v>
                </c:pt>
                <c:pt idx="8">
                  <c:v>0</c:v>
                </c:pt>
                <c:pt idx="9">
                  <c:v>0</c:v>
                </c:pt>
              </c:numCache>
            </c:numRef>
          </c:val>
          <c:smooth val="0"/>
          <c:extLst>
            <c:ext xmlns:c16="http://schemas.microsoft.com/office/drawing/2014/chart" uri="{C3380CC4-5D6E-409C-BE32-E72D297353CC}">
              <c16:uniqueId val="{00000004-37F2-47A2-9D2A-BD510D8B84E3}"/>
            </c:ext>
          </c:extLst>
        </c:ser>
        <c:ser>
          <c:idx val="5"/>
          <c:order val="5"/>
          <c:tx>
            <c:strRef>
              <c:f>'Pole gaps (2)'!$G$4</c:f>
              <c:strCache>
                <c:ptCount val="1"/>
                <c:pt idx="0">
                  <c:v>209</c:v>
                </c:pt>
              </c:strCache>
            </c:strRef>
          </c:tx>
          <c:spPr>
            <a:ln w="19050" cap="rnd" cmpd="sng" algn="ctr">
              <a:solidFill>
                <a:schemeClr val="accent6"/>
              </a:solidFill>
              <a:prstDash val="solid"/>
              <a:round/>
            </a:ln>
            <a:effectLst/>
          </c:spPr>
          <c:marker>
            <c:spPr>
              <a:solidFill>
                <a:schemeClr val="accent6"/>
              </a:solidFill>
              <a:ln w="6350" cap="flat" cmpd="sng" algn="ctr">
                <a:solidFill>
                  <a:schemeClr val="accent6"/>
                </a:solidFill>
                <a:prstDash val="solid"/>
                <a:round/>
              </a:ln>
              <a:effectLst/>
            </c:spPr>
          </c:marker>
          <c:val>
            <c:numRef>
              <c:f>'Pole gaps (2)'!$G$5:$G$14</c:f>
              <c:numCache>
                <c:formatCode>0.000</c:formatCode>
                <c:ptCount val="10"/>
                <c:pt idx="0">
                  <c:v>0</c:v>
                </c:pt>
                <c:pt idx="1">
                  <c:v>0</c:v>
                </c:pt>
                <c:pt idx="2">
                  <c:v>0.20319999999999999</c:v>
                </c:pt>
                <c:pt idx="3">
                  <c:v>0.58419999999999994</c:v>
                </c:pt>
                <c:pt idx="4">
                  <c:v>0.27939999999999998</c:v>
                </c:pt>
                <c:pt idx="5">
                  <c:v>0.17779999999999999</c:v>
                </c:pt>
                <c:pt idx="6">
                  <c:v>0.20319999999999999</c:v>
                </c:pt>
                <c:pt idx="7">
                  <c:v>0.22859999999999997</c:v>
                </c:pt>
                <c:pt idx="8">
                  <c:v>0</c:v>
                </c:pt>
                <c:pt idx="9">
                  <c:v>0</c:v>
                </c:pt>
              </c:numCache>
            </c:numRef>
          </c:val>
          <c:smooth val="0"/>
          <c:extLst>
            <c:ext xmlns:c16="http://schemas.microsoft.com/office/drawing/2014/chart" uri="{C3380CC4-5D6E-409C-BE32-E72D297353CC}">
              <c16:uniqueId val="{00000005-37F2-47A2-9D2A-BD510D8B84E3}"/>
            </c:ext>
          </c:extLst>
        </c:ser>
        <c:ser>
          <c:idx val="6"/>
          <c:order val="6"/>
          <c:tx>
            <c:strRef>
              <c:f>'Pole gaps (2)'!$H$4</c:f>
              <c:strCache>
                <c:ptCount val="1"/>
                <c:pt idx="0">
                  <c:v>210</c:v>
                </c:pt>
              </c:strCache>
            </c:strRef>
          </c:tx>
          <c:spPr>
            <a:ln w="19050" cap="rnd" cmpd="sng" algn="ctr">
              <a:solidFill>
                <a:schemeClr val="accent1">
                  <a:lumMod val="60000"/>
                </a:schemeClr>
              </a:solidFill>
              <a:prstDash val="solid"/>
              <a:round/>
            </a:ln>
            <a:effectLst/>
          </c:spPr>
          <c:marker>
            <c:spPr>
              <a:noFill/>
              <a:ln w="6350" cap="flat" cmpd="sng" algn="ctr">
                <a:solidFill>
                  <a:schemeClr val="accent1">
                    <a:lumMod val="60000"/>
                  </a:schemeClr>
                </a:solidFill>
                <a:prstDash val="solid"/>
                <a:round/>
              </a:ln>
              <a:effectLst/>
            </c:spPr>
          </c:marker>
          <c:val>
            <c:numRef>
              <c:f>'Pole gaps (2)'!$H$5:$H$14</c:f>
              <c:numCache>
                <c:formatCode>0.000</c:formatCode>
                <c:ptCount val="10"/>
                <c:pt idx="0">
                  <c:v>0</c:v>
                </c:pt>
                <c:pt idx="1">
                  <c:v>0</c:v>
                </c:pt>
                <c:pt idx="2">
                  <c:v>0.15240000000000001</c:v>
                </c:pt>
                <c:pt idx="3">
                  <c:v>0.20319999999999999</c:v>
                </c:pt>
                <c:pt idx="4">
                  <c:v>0.30480000000000002</c:v>
                </c:pt>
                <c:pt idx="5">
                  <c:v>0.27939999999999998</c:v>
                </c:pt>
                <c:pt idx="6">
                  <c:v>0.30480000000000002</c:v>
                </c:pt>
                <c:pt idx="7">
                  <c:v>0.17779999999999999</c:v>
                </c:pt>
                <c:pt idx="8">
                  <c:v>0.35559999999999997</c:v>
                </c:pt>
                <c:pt idx="9">
                  <c:v>0.1016</c:v>
                </c:pt>
              </c:numCache>
            </c:numRef>
          </c:val>
          <c:smooth val="0"/>
          <c:extLst>
            <c:ext xmlns:c16="http://schemas.microsoft.com/office/drawing/2014/chart" uri="{C3380CC4-5D6E-409C-BE32-E72D297353CC}">
              <c16:uniqueId val="{00000006-37F2-47A2-9D2A-BD510D8B84E3}"/>
            </c:ext>
          </c:extLst>
        </c:ser>
        <c:ser>
          <c:idx val="7"/>
          <c:order val="7"/>
          <c:tx>
            <c:strRef>
              <c:f>'Pole gaps (2)'!$I$4</c:f>
              <c:strCache>
                <c:ptCount val="1"/>
                <c:pt idx="0">
                  <c:v>211</c:v>
                </c:pt>
              </c:strCache>
            </c:strRef>
          </c:tx>
          <c:spPr>
            <a:ln w="19050" cap="rnd" cmpd="sng" algn="ctr">
              <a:solidFill>
                <a:schemeClr val="accent2">
                  <a:lumMod val="60000"/>
                </a:schemeClr>
              </a:solidFill>
              <a:prstDash val="solid"/>
              <a:round/>
            </a:ln>
            <a:effectLst/>
          </c:spPr>
          <c:marker>
            <c:spPr>
              <a:solidFill>
                <a:schemeClr val="accent2">
                  <a:lumMod val="60000"/>
                </a:schemeClr>
              </a:solidFill>
              <a:ln w="6350" cap="flat" cmpd="sng" algn="ctr">
                <a:solidFill>
                  <a:schemeClr val="accent2">
                    <a:lumMod val="60000"/>
                  </a:schemeClr>
                </a:solidFill>
                <a:prstDash val="solid"/>
                <a:round/>
              </a:ln>
              <a:effectLst/>
            </c:spPr>
          </c:marker>
          <c:val>
            <c:numRef>
              <c:f>'Pole gaps (2)'!$I$5:$I$14</c:f>
              <c:numCache>
                <c:formatCode>0.000</c:formatCode>
                <c:ptCount val="10"/>
                <c:pt idx="0">
                  <c:v>0</c:v>
                </c:pt>
                <c:pt idx="1">
                  <c:v>7.6200000000000004E-2</c:v>
                </c:pt>
                <c:pt idx="2">
                  <c:v>0.30480000000000002</c:v>
                </c:pt>
                <c:pt idx="3">
                  <c:v>0.27939999999999998</c:v>
                </c:pt>
                <c:pt idx="4">
                  <c:v>0.22859999999999997</c:v>
                </c:pt>
                <c:pt idx="5">
                  <c:v>0.30480000000000002</c:v>
                </c:pt>
                <c:pt idx="6">
                  <c:v>0.20319999999999999</c:v>
                </c:pt>
                <c:pt idx="7">
                  <c:v>0.17779999999999999</c:v>
                </c:pt>
                <c:pt idx="8">
                  <c:v>0.40639999999999998</c:v>
                </c:pt>
                <c:pt idx="9">
                  <c:v>0</c:v>
                </c:pt>
              </c:numCache>
            </c:numRef>
          </c:val>
          <c:smooth val="0"/>
          <c:extLst>
            <c:ext xmlns:c16="http://schemas.microsoft.com/office/drawing/2014/chart" uri="{C3380CC4-5D6E-409C-BE32-E72D297353CC}">
              <c16:uniqueId val="{00000007-37F2-47A2-9D2A-BD510D8B84E3}"/>
            </c:ext>
          </c:extLst>
        </c:ser>
        <c:ser>
          <c:idx val="8"/>
          <c:order val="8"/>
          <c:tx>
            <c:strRef>
              <c:f>'Pole gaps (2)'!$J$4</c:f>
              <c:strCache>
                <c:ptCount val="1"/>
                <c:pt idx="0">
                  <c:v>212</c:v>
                </c:pt>
              </c:strCache>
            </c:strRef>
          </c:tx>
          <c:spPr>
            <a:ln w="19050" cap="rnd" cmpd="sng" algn="ctr">
              <a:solidFill>
                <a:schemeClr val="accent3">
                  <a:lumMod val="60000"/>
                </a:schemeClr>
              </a:solidFill>
              <a:prstDash val="solid"/>
              <a:round/>
            </a:ln>
            <a:effectLst/>
          </c:spPr>
          <c:marker>
            <c:spPr>
              <a:solidFill>
                <a:schemeClr val="accent3">
                  <a:lumMod val="60000"/>
                </a:schemeClr>
              </a:solidFill>
              <a:ln w="6350" cap="flat" cmpd="sng" algn="ctr">
                <a:solidFill>
                  <a:schemeClr val="accent3">
                    <a:lumMod val="60000"/>
                  </a:schemeClr>
                </a:solidFill>
                <a:prstDash val="solid"/>
                <a:round/>
              </a:ln>
              <a:effectLst/>
            </c:spPr>
          </c:marker>
          <c:val>
            <c:numRef>
              <c:f>'Pole gaps (2)'!$J$5:$J$14</c:f>
              <c:numCache>
                <c:formatCode>0.000</c:formatCode>
                <c:ptCount val="10"/>
                <c:pt idx="0">
                  <c:v>0</c:v>
                </c:pt>
                <c:pt idx="1">
                  <c:v>0</c:v>
                </c:pt>
                <c:pt idx="2">
                  <c:v>0.40639999999999998</c:v>
                </c:pt>
                <c:pt idx="3">
                  <c:v>0.30480000000000002</c:v>
                </c:pt>
                <c:pt idx="4">
                  <c:v>0</c:v>
                </c:pt>
                <c:pt idx="5">
                  <c:v>0.43180000000000002</c:v>
                </c:pt>
                <c:pt idx="6">
                  <c:v>0.55879999999999996</c:v>
                </c:pt>
                <c:pt idx="7">
                  <c:v>5.0799999999999998E-2</c:v>
                </c:pt>
                <c:pt idx="8">
                  <c:v>0.1016</c:v>
                </c:pt>
                <c:pt idx="9">
                  <c:v>0</c:v>
                </c:pt>
              </c:numCache>
            </c:numRef>
          </c:val>
          <c:smooth val="0"/>
          <c:extLst>
            <c:ext xmlns:c16="http://schemas.microsoft.com/office/drawing/2014/chart" uri="{C3380CC4-5D6E-409C-BE32-E72D297353CC}">
              <c16:uniqueId val="{00000008-37F2-47A2-9D2A-BD510D8B84E3}"/>
            </c:ext>
          </c:extLst>
        </c:ser>
        <c:ser>
          <c:idx val="9"/>
          <c:order val="9"/>
          <c:tx>
            <c:strRef>
              <c:f>'Pole gaps (2)'!$K$4</c:f>
              <c:strCache>
                <c:ptCount val="1"/>
                <c:pt idx="0">
                  <c:v>213</c:v>
                </c:pt>
              </c:strCache>
            </c:strRef>
          </c:tx>
          <c:spPr>
            <a:ln w="19050" cap="rnd" cmpd="sng" algn="ctr">
              <a:solidFill>
                <a:schemeClr val="accent4">
                  <a:lumMod val="60000"/>
                </a:schemeClr>
              </a:solidFill>
              <a:prstDash val="solid"/>
              <a:round/>
            </a:ln>
            <a:effectLst/>
          </c:spPr>
          <c:marker>
            <c:spPr>
              <a:solidFill>
                <a:schemeClr val="accent4">
                  <a:lumMod val="60000"/>
                </a:schemeClr>
              </a:solidFill>
              <a:ln w="6350" cap="flat" cmpd="sng" algn="ctr">
                <a:solidFill>
                  <a:schemeClr val="accent4">
                    <a:lumMod val="60000"/>
                  </a:schemeClr>
                </a:solidFill>
                <a:prstDash val="solid"/>
                <a:round/>
              </a:ln>
              <a:effectLst/>
            </c:spPr>
          </c:marker>
          <c:val>
            <c:numRef>
              <c:f>'Pole gaps (2)'!$K$5:$K$14</c:f>
              <c:numCache>
                <c:formatCode>0.000</c:formatCode>
                <c:ptCount val="10"/>
                <c:pt idx="0">
                  <c:v>7.6200000000000004E-2</c:v>
                </c:pt>
                <c:pt idx="1">
                  <c:v>0</c:v>
                </c:pt>
                <c:pt idx="2">
                  <c:v>0.127</c:v>
                </c:pt>
                <c:pt idx="3">
                  <c:v>5.0799999999999998E-2</c:v>
                </c:pt>
                <c:pt idx="4">
                  <c:v>0.22859999999999997</c:v>
                </c:pt>
                <c:pt idx="5">
                  <c:v>0.33019999999999999</c:v>
                </c:pt>
                <c:pt idx="6">
                  <c:v>0</c:v>
                </c:pt>
                <c:pt idx="7">
                  <c:v>0</c:v>
                </c:pt>
                <c:pt idx="8">
                  <c:v>5.0799999999999998E-2</c:v>
                </c:pt>
                <c:pt idx="9">
                  <c:v>0</c:v>
                </c:pt>
              </c:numCache>
            </c:numRef>
          </c:val>
          <c:smooth val="0"/>
          <c:extLst>
            <c:ext xmlns:c16="http://schemas.microsoft.com/office/drawing/2014/chart" uri="{C3380CC4-5D6E-409C-BE32-E72D297353CC}">
              <c16:uniqueId val="{00000009-37F2-47A2-9D2A-BD510D8B84E3}"/>
            </c:ext>
          </c:extLst>
        </c:ser>
        <c:ser>
          <c:idx val="10"/>
          <c:order val="10"/>
          <c:tx>
            <c:strRef>
              <c:f>'Pole gaps (2)'!$L$4</c:f>
              <c:strCache>
                <c:ptCount val="1"/>
                <c:pt idx="0">
                  <c:v>214</c:v>
                </c:pt>
              </c:strCache>
            </c:strRef>
          </c:tx>
          <c:spPr>
            <a:ln w="19050" cap="rnd" cmpd="sng" algn="ctr">
              <a:solidFill>
                <a:schemeClr val="accent5">
                  <a:lumMod val="60000"/>
                </a:schemeClr>
              </a:solidFill>
              <a:prstDash val="solid"/>
              <a:round/>
            </a:ln>
            <a:effectLst/>
          </c:spPr>
          <c:marker>
            <c:spPr>
              <a:solidFill>
                <a:schemeClr val="accent5">
                  <a:lumMod val="60000"/>
                </a:schemeClr>
              </a:solidFill>
              <a:ln w="6350" cap="flat" cmpd="sng" algn="ctr">
                <a:solidFill>
                  <a:schemeClr val="accent5">
                    <a:lumMod val="60000"/>
                  </a:schemeClr>
                </a:solidFill>
                <a:prstDash val="solid"/>
                <a:round/>
              </a:ln>
              <a:effectLst/>
            </c:spPr>
          </c:marker>
          <c:val>
            <c:numRef>
              <c:f>'Pole gaps (2)'!$L$5:$L$14</c:f>
              <c:numCache>
                <c:formatCode>0.000</c:formatCode>
                <c:ptCount val="10"/>
                <c:pt idx="0">
                  <c:v>0</c:v>
                </c:pt>
                <c:pt idx="1">
                  <c:v>0</c:v>
                </c:pt>
                <c:pt idx="2">
                  <c:v>0</c:v>
                </c:pt>
                <c:pt idx="3">
                  <c:v>0.1016</c:v>
                </c:pt>
                <c:pt idx="4">
                  <c:v>0.127</c:v>
                </c:pt>
                <c:pt idx="5">
                  <c:v>0.22859999999999997</c:v>
                </c:pt>
                <c:pt idx="6">
                  <c:v>0.17779999999999999</c:v>
                </c:pt>
                <c:pt idx="7">
                  <c:v>0</c:v>
                </c:pt>
                <c:pt idx="8">
                  <c:v>0</c:v>
                </c:pt>
                <c:pt idx="9">
                  <c:v>0</c:v>
                </c:pt>
              </c:numCache>
            </c:numRef>
          </c:val>
          <c:smooth val="0"/>
          <c:extLst>
            <c:ext xmlns:c16="http://schemas.microsoft.com/office/drawing/2014/chart" uri="{C3380CC4-5D6E-409C-BE32-E72D297353CC}">
              <c16:uniqueId val="{0000000A-37F2-47A2-9D2A-BD510D8B84E3}"/>
            </c:ext>
          </c:extLst>
        </c:ser>
        <c:ser>
          <c:idx val="11"/>
          <c:order val="11"/>
          <c:tx>
            <c:strRef>
              <c:f>'Pole gaps (2)'!$M$4</c:f>
              <c:strCache>
                <c:ptCount val="1"/>
                <c:pt idx="0">
                  <c:v>215</c:v>
                </c:pt>
              </c:strCache>
            </c:strRef>
          </c:tx>
          <c:spPr>
            <a:ln w="19050" cap="rnd" cmpd="sng" algn="ctr">
              <a:solidFill>
                <a:schemeClr val="accent6">
                  <a:lumMod val="60000"/>
                </a:schemeClr>
              </a:solidFill>
              <a:prstDash val="solid"/>
              <a:round/>
            </a:ln>
            <a:effectLst/>
          </c:spPr>
          <c:marker>
            <c:spPr>
              <a:solidFill>
                <a:schemeClr val="accent6">
                  <a:lumMod val="60000"/>
                </a:schemeClr>
              </a:solidFill>
              <a:ln w="6350" cap="flat" cmpd="sng" algn="ctr">
                <a:solidFill>
                  <a:schemeClr val="accent6">
                    <a:lumMod val="60000"/>
                  </a:schemeClr>
                </a:solidFill>
                <a:prstDash val="solid"/>
                <a:round/>
              </a:ln>
              <a:effectLst/>
            </c:spPr>
          </c:marker>
          <c:val>
            <c:numRef>
              <c:f>'Pole gaps (2)'!$M$5:$M$14</c:f>
              <c:numCache>
                <c:formatCode>0.000</c:formatCode>
                <c:ptCount val="10"/>
                <c:pt idx="0">
                  <c:v>0.1016</c:v>
                </c:pt>
                <c:pt idx="1">
                  <c:v>5.0799999999999998E-2</c:v>
                </c:pt>
                <c:pt idx="2">
                  <c:v>7.6200000000000004E-2</c:v>
                </c:pt>
                <c:pt idx="3">
                  <c:v>7.6200000000000004E-2</c:v>
                </c:pt>
                <c:pt idx="4">
                  <c:v>0.127</c:v>
                </c:pt>
                <c:pt idx="5">
                  <c:v>0.15240000000000001</c:v>
                </c:pt>
                <c:pt idx="6">
                  <c:v>5.0799999999999998E-2</c:v>
                </c:pt>
                <c:pt idx="7">
                  <c:v>0.1016</c:v>
                </c:pt>
                <c:pt idx="8">
                  <c:v>0.27939999999999998</c:v>
                </c:pt>
                <c:pt idx="9">
                  <c:v>0</c:v>
                </c:pt>
              </c:numCache>
            </c:numRef>
          </c:val>
          <c:smooth val="0"/>
          <c:extLst>
            <c:ext xmlns:c16="http://schemas.microsoft.com/office/drawing/2014/chart" uri="{C3380CC4-5D6E-409C-BE32-E72D297353CC}">
              <c16:uniqueId val="{0000000B-37F2-47A2-9D2A-BD510D8B84E3}"/>
            </c:ext>
          </c:extLst>
        </c:ser>
        <c:ser>
          <c:idx val="12"/>
          <c:order val="12"/>
          <c:tx>
            <c:strRef>
              <c:f>'Pole gaps (2)'!$N$4</c:f>
              <c:strCache>
                <c:ptCount val="1"/>
                <c:pt idx="0">
                  <c:v>216</c:v>
                </c:pt>
              </c:strCache>
            </c:strRef>
          </c:tx>
          <c:spPr>
            <a:ln w="19050" cap="rnd" cmpd="sng" algn="ctr">
              <a:solidFill>
                <a:schemeClr val="accent1">
                  <a:lumMod val="80000"/>
                  <a:lumOff val="20000"/>
                </a:schemeClr>
              </a:solidFill>
              <a:prstDash val="solid"/>
              <a:round/>
            </a:ln>
            <a:effectLst/>
          </c:spPr>
          <c:marker>
            <c:spPr>
              <a:noFill/>
              <a:ln w="6350" cap="flat" cmpd="sng" algn="ctr">
                <a:solidFill>
                  <a:schemeClr val="accent1">
                    <a:lumMod val="80000"/>
                    <a:lumOff val="20000"/>
                  </a:schemeClr>
                </a:solidFill>
                <a:prstDash val="solid"/>
                <a:round/>
              </a:ln>
              <a:effectLst/>
            </c:spPr>
          </c:marker>
          <c:val>
            <c:numRef>
              <c:f>'Pole gaps (2)'!$N$5:$N$14</c:f>
              <c:numCache>
                <c:formatCode>0.000</c:formatCode>
                <c:ptCount val="10"/>
                <c:pt idx="0">
                  <c:v>0</c:v>
                </c:pt>
                <c:pt idx="1">
                  <c:v>0.15240000000000001</c:v>
                </c:pt>
                <c:pt idx="2">
                  <c:v>0</c:v>
                </c:pt>
                <c:pt idx="3">
                  <c:v>0.35559999999999997</c:v>
                </c:pt>
                <c:pt idx="4">
                  <c:v>0.1016</c:v>
                </c:pt>
                <c:pt idx="5">
                  <c:v>0</c:v>
                </c:pt>
                <c:pt idx="6">
                  <c:v>0.30480000000000002</c:v>
                </c:pt>
                <c:pt idx="7">
                  <c:v>0.40639999999999998</c:v>
                </c:pt>
                <c:pt idx="8">
                  <c:v>0</c:v>
                </c:pt>
                <c:pt idx="9">
                  <c:v>0</c:v>
                </c:pt>
              </c:numCache>
            </c:numRef>
          </c:val>
          <c:smooth val="0"/>
          <c:extLst>
            <c:ext xmlns:c16="http://schemas.microsoft.com/office/drawing/2014/chart" uri="{C3380CC4-5D6E-409C-BE32-E72D297353CC}">
              <c16:uniqueId val="{0000000C-37F2-47A2-9D2A-BD510D8B84E3}"/>
            </c:ext>
          </c:extLst>
        </c:ser>
        <c:ser>
          <c:idx val="13"/>
          <c:order val="13"/>
          <c:tx>
            <c:strRef>
              <c:f>'Pole gaps (2)'!$O$4</c:f>
              <c:strCache>
                <c:ptCount val="1"/>
                <c:pt idx="0">
                  <c:v>217</c:v>
                </c:pt>
              </c:strCache>
            </c:strRef>
          </c:tx>
          <c:spPr>
            <a:ln w="19050" cap="rnd" cmpd="sng" algn="ctr">
              <a:solidFill>
                <a:schemeClr val="accent2">
                  <a:lumMod val="80000"/>
                  <a:lumOff val="20000"/>
                </a:schemeClr>
              </a:solidFill>
              <a:prstDash val="solid"/>
              <a:round/>
            </a:ln>
            <a:effectLst/>
          </c:spPr>
          <c:marker>
            <c:spPr>
              <a:noFill/>
              <a:ln w="6350" cap="flat" cmpd="sng" algn="ctr">
                <a:solidFill>
                  <a:schemeClr val="accent2">
                    <a:lumMod val="80000"/>
                    <a:lumOff val="20000"/>
                  </a:schemeClr>
                </a:solidFill>
                <a:prstDash val="solid"/>
                <a:round/>
              </a:ln>
              <a:effectLst/>
            </c:spPr>
          </c:marker>
          <c:val>
            <c:numRef>
              <c:f>'Pole gaps (2)'!$O$5:$O$14</c:f>
              <c:numCache>
                <c:formatCode>0.000</c:formatCode>
                <c:ptCount val="10"/>
                <c:pt idx="0">
                  <c:v>0</c:v>
                </c:pt>
                <c:pt idx="1">
                  <c:v>0</c:v>
                </c:pt>
                <c:pt idx="2">
                  <c:v>0.30480000000000002</c:v>
                </c:pt>
                <c:pt idx="3">
                  <c:v>0.22859999999999997</c:v>
                </c:pt>
                <c:pt idx="4">
                  <c:v>0.15240000000000001</c:v>
                </c:pt>
                <c:pt idx="5">
                  <c:v>0.35559999999999997</c:v>
                </c:pt>
                <c:pt idx="6">
                  <c:v>0.27939999999999998</c:v>
                </c:pt>
                <c:pt idx="7">
                  <c:v>0.15240000000000001</c:v>
                </c:pt>
                <c:pt idx="8">
                  <c:v>0</c:v>
                </c:pt>
                <c:pt idx="9">
                  <c:v>0</c:v>
                </c:pt>
              </c:numCache>
            </c:numRef>
          </c:val>
          <c:smooth val="0"/>
          <c:extLst>
            <c:ext xmlns:c16="http://schemas.microsoft.com/office/drawing/2014/chart" uri="{C3380CC4-5D6E-409C-BE32-E72D297353CC}">
              <c16:uniqueId val="{0000000D-37F2-47A2-9D2A-BD510D8B84E3}"/>
            </c:ext>
          </c:extLst>
        </c:ser>
        <c:ser>
          <c:idx val="14"/>
          <c:order val="14"/>
          <c:tx>
            <c:strRef>
              <c:f>'Pole gaps (2)'!$P$4</c:f>
              <c:strCache>
                <c:ptCount val="1"/>
                <c:pt idx="0">
                  <c:v>218</c:v>
                </c:pt>
              </c:strCache>
            </c:strRef>
          </c:tx>
          <c:spPr>
            <a:ln w="19050" cap="rnd" cmpd="sng" algn="ctr">
              <a:solidFill>
                <a:schemeClr val="accent3">
                  <a:lumMod val="80000"/>
                  <a:lumOff val="20000"/>
                </a:schemeClr>
              </a:solidFill>
              <a:prstDash val="solid"/>
              <a:round/>
            </a:ln>
            <a:effectLst/>
          </c:spPr>
          <c:marker>
            <c:spPr>
              <a:solidFill>
                <a:schemeClr val="accent3">
                  <a:lumMod val="80000"/>
                  <a:lumOff val="20000"/>
                </a:schemeClr>
              </a:solidFill>
              <a:ln w="6350" cap="flat" cmpd="sng" algn="ctr">
                <a:solidFill>
                  <a:schemeClr val="accent3">
                    <a:lumMod val="80000"/>
                    <a:lumOff val="20000"/>
                  </a:schemeClr>
                </a:solidFill>
                <a:prstDash val="solid"/>
                <a:round/>
              </a:ln>
              <a:effectLst/>
            </c:spPr>
          </c:marker>
          <c:val>
            <c:numRef>
              <c:f>'Pole gaps (2)'!$P$5:$P$14</c:f>
              <c:numCache>
                <c:formatCode>0.000</c:formatCode>
                <c:ptCount val="10"/>
                <c:pt idx="0">
                  <c:v>0</c:v>
                </c:pt>
                <c:pt idx="1">
                  <c:v>7.6200000000000004E-2</c:v>
                </c:pt>
                <c:pt idx="2">
                  <c:v>0</c:v>
                </c:pt>
                <c:pt idx="3">
                  <c:v>0.40639999999999998</c:v>
                </c:pt>
                <c:pt idx="4">
                  <c:v>0.30480000000000002</c:v>
                </c:pt>
                <c:pt idx="5">
                  <c:v>0.22859999999999997</c:v>
                </c:pt>
                <c:pt idx="6">
                  <c:v>0.22859999999999997</c:v>
                </c:pt>
                <c:pt idx="7">
                  <c:v>0.45719999999999994</c:v>
                </c:pt>
                <c:pt idx="8">
                  <c:v>5.0799999999999998E-2</c:v>
                </c:pt>
                <c:pt idx="9">
                  <c:v>0</c:v>
                </c:pt>
              </c:numCache>
            </c:numRef>
          </c:val>
          <c:smooth val="0"/>
          <c:extLst>
            <c:ext xmlns:c16="http://schemas.microsoft.com/office/drawing/2014/chart" uri="{C3380CC4-5D6E-409C-BE32-E72D297353CC}">
              <c16:uniqueId val="{0000000E-37F2-47A2-9D2A-BD510D8B84E3}"/>
            </c:ext>
          </c:extLst>
        </c:ser>
        <c:ser>
          <c:idx val="15"/>
          <c:order val="15"/>
          <c:tx>
            <c:strRef>
              <c:f>'Pole gaps (2)'!$Q$4</c:f>
              <c:strCache>
                <c:ptCount val="1"/>
                <c:pt idx="0">
                  <c:v>219</c:v>
                </c:pt>
              </c:strCache>
            </c:strRef>
          </c:tx>
          <c:spPr>
            <a:ln w="19050" cap="rnd" cmpd="sng" algn="ctr">
              <a:solidFill>
                <a:schemeClr val="accent4">
                  <a:lumMod val="80000"/>
                  <a:lumOff val="20000"/>
                </a:schemeClr>
              </a:solidFill>
              <a:prstDash val="solid"/>
              <a:round/>
            </a:ln>
            <a:effectLst/>
          </c:spPr>
          <c:marker>
            <c:spPr>
              <a:noFill/>
              <a:ln w="6350" cap="flat" cmpd="sng" algn="ctr">
                <a:solidFill>
                  <a:schemeClr val="accent4">
                    <a:lumMod val="80000"/>
                    <a:lumOff val="20000"/>
                  </a:schemeClr>
                </a:solidFill>
                <a:prstDash val="solid"/>
                <a:round/>
              </a:ln>
              <a:effectLst/>
            </c:spPr>
          </c:marker>
          <c:val>
            <c:numRef>
              <c:f>'Pole gaps (2)'!$Q$5:$Q$14</c:f>
              <c:numCache>
                <c:formatCode>0.000</c:formatCode>
                <c:ptCount val="10"/>
                <c:pt idx="0">
                  <c:v>0.127</c:v>
                </c:pt>
                <c:pt idx="1">
                  <c:v>0.15240000000000001</c:v>
                </c:pt>
                <c:pt idx="2">
                  <c:v>0.53339999999999999</c:v>
                </c:pt>
                <c:pt idx="3">
                  <c:v>0.35559999999999997</c:v>
                </c:pt>
                <c:pt idx="4">
                  <c:v>0.55879999999999996</c:v>
                </c:pt>
                <c:pt idx="5">
                  <c:v>0.66039999999999999</c:v>
                </c:pt>
                <c:pt idx="6">
                  <c:v>0.17779999999999999</c:v>
                </c:pt>
                <c:pt idx="7">
                  <c:v>0.254</c:v>
                </c:pt>
                <c:pt idx="8">
                  <c:v>2.5399999999999999E-2</c:v>
                </c:pt>
                <c:pt idx="9">
                  <c:v>0</c:v>
                </c:pt>
              </c:numCache>
            </c:numRef>
          </c:val>
          <c:smooth val="0"/>
          <c:extLst>
            <c:ext xmlns:c16="http://schemas.microsoft.com/office/drawing/2014/chart" uri="{C3380CC4-5D6E-409C-BE32-E72D297353CC}">
              <c16:uniqueId val="{0000000F-37F2-47A2-9D2A-BD510D8B84E3}"/>
            </c:ext>
          </c:extLst>
        </c:ser>
        <c:ser>
          <c:idx val="16"/>
          <c:order val="16"/>
          <c:tx>
            <c:strRef>
              <c:f>'Pole gaps (2)'!$R$4</c:f>
              <c:strCache>
                <c:ptCount val="1"/>
                <c:pt idx="0">
                  <c:v>220</c:v>
                </c:pt>
              </c:strCache>
            </c:strRef>
          </c:tx>
          <c:spPr>
            <a:ln w="19050" cap="rnd" cmpd="sng" algn="ctr">
              <a:solidFill>
                <a:schemeClr val="accent5">
                  <a:lumMod val="80000"/>
                  <a:lumOff val="20000"/>
                </a:schemeClr>
              </a:solidFill>
              <a:prstDash val="solid"/>
              <a:round/>
            </a:ln>
            <a:effectLst/>
          </c:spPr>
          <c:marker>
            <c:spPr>
              <a:solidFill>
                <a:schemeClr val="accent5">
                  <a:lumMod val="80000"/>
                  <a:lumOff val="20000"/>
                </a:schemeClr>
              </a:solidFill>
              <a:ln w="6350" cap="flat" cmpd="sng" algn="ctr">
                <a:solidFill>
                  <a:schemeClr val="accent5">
                    <a:lumMod val="80000"/>
                    <a:lumOff val="20000"/>
                  </a:schemeClr>
                </a:solidFill>
                <a:prstDash val="solid"/>
                <a:round/>
              </a:ln>
              <a:effectLst/>
            </c:spPr>
          </c:marker>
          <c:val>
            <c:numRef>
              <c:f>'Pole gaps (2)'!$R$5:$R$14</c:f>
              <c:numCache>
                <c:formatCode>0.000</c:formatCode>
                <c:ptCount val="10"/>
                <c:pt idx="0">
                  <c:v>0.68579999999999997</c:v>
                </c:pt>
                <c:pt idx="1">
                  <c:v>5.0799999999999998E-2</c:v>
                </c:pt>
                <c:pt idx="2">
                  <c:v>0.15240000000000001</c:v>
                </c:pt>
                <c:pt idx="3">
                  <c:v>0.127</c:v>
                </c:pt>
                <c:pt idx="4">
                  <c:v>0.1016</c:v>
                </c:pt>
                <c:pt idx="5">
                  <c:v>0.30480000000000002</c:v>
                </c:pt>
                <c:pt idx="6">
                  <c:v>0.15240000000000001</c:v>
                </c:pt>
                <c:pt idx="7">
                  <c:v>0.40639999999999998</c:v>
                </c:pt>
                <c:pt idx="8">
                  <c:v>7.6200000000000004E-2</c:v>
                </c:pt>
                <c:pt idx="9">
                  <c:v>5.0799999999999998E-2</c:v>
                </c:pt>
              </c:numCache>
            </c:numRef>
          </c:val>
          <c:smooth val="0"/>
          <c:extLst>
            <c:ext xmlns:c16="http://schemas.microsoft.com/office/drawing/2014/chart" uri="{C3380CC4-5D6E-409C-BE32-E72D297353CC}">
              <c16:uniqueId val="{00000010-37F2-47A2-9D2A-BD510D8B84E3}"/>
            </c:ext>
          </c:extLst>
        </c:ser>
        <c:ser>
          <c:idx val="17"/>
          <c:order val="17"/>
          <c:tx>
            <c:strRef>
              <c:f>'Pole gaps (2)'!$S$4</c:f>
              <c:strCache>
                <c:ptCount val="1"/>
                <c:pt idx="0">
                  <c:v>221</c:v>
                </c:pt>
              </c:strCache>
            </c:strRef>
          </c:tx>
          <c:spPr>
            <a:ln w="19050" cap="rnd" cmpd="sng" algn="ctr">
              <a:solidFill>
                <a:schemeClr val="accent6">
                  <a:lumMod val="80000"/>
                  <a:lumOff val="20000"/>
                </a:schemeClr>
              </a:solidFill>
              <a:prstDash val="solid"/>
              <a:round/>
            </a:ln>
            <a:effectLst/>
          </c:spPr>
          <c:marker>
            <c:spPr>
              <a:solidFill>
                <a:schemeClr val="accent6">
                  <a:lumMod val="80000"/>
                  <a:lumOff val="20000"/>
                </a:schemeClr>
              </a:solidFill>
              <a:ln w="6350" cap="flat" cmpd="sng" algn="ctr">
                <a:solidFill>
                  <a:schemeClr val="accent6">
                    <a:lumMod val="80000"/>
                    <a:lumOff val="20000"/>
                  </a:schemeClr>
                </a:solidFill>
                <a:prstDash val="solid"/>
                <a:round/>
              </a:ln>
              <a:effectLst/>
            </c:spPr>
          </c:marker>
          <c:val>
            <c:numRef>
              <c:f>'Pole gaps (2)'!$S$5:$S$14</c:f>
              <c:numCache>
                <c:formatCode>0.000</c:formatCode>
                <c:ptCount val="10"/>
                <c:pt idx="0">
                  <c:v>0.1016</c:v>
                </c:pt>
                <c:pt idx="1">
                  <c:v>0.1016</c:v>
                </c:pt>
                <c:pt idx="2">
                  <c:v>0.38099999999999995</c:v>
                </c:pt>
                <c:pt idx="3">
                  <c:v>0.40639999999999998</c:v>
                </c:pt>
                <c:pt idx="4">
                  <c:v>0.27939999999999998</c:v>
                </c:pt>
                <c:pt idx="5">
                  <c:v>0.35559999999999997</c:v>
                </c:pt>
                <c:pt idx="6">
                  <c:v>0.30480000000000002</c:v>
                </c:pt>
                <c:pt idx="7">
                  <c:v>5.0799999999999998E-2</c:v>
                </c:pt>
                <c:pt idx="8">
                  <c:v>7.6200000000000004E-2</c:v>
                </c:pt>
                <c:pt idx="9">
                  <c:v>0</c:v>
                </c:pt>
              </c:numCache>
            </c:numRef>
          </c:val>
          <c:smooth val="0"/>
          <c:extLst>
            <c:ext xmlns:c16="http://schemas.microsoft.com/office/drawing/2014/chart" uri="{C3380CC4-5D6E-409C-BE32-E72D297353CC}">
              <c16:uniqueId val="{00000011-37F2-47A2-9D2A-BD510D8B84E3}"/>
            </c:ext>
          </c:extLst>
        </c:ser>
        <c:ser>
          <c:idx val="18"/>
          <c:order val="18"/>
          <c:tx>
            <c:strRef>
              <c:f>'Pole gaps (2)'!$T$4</c:f>
              <c:strCache>
                <c:ptCount val="1"/>
                <c:pt idx="0">
                  <c:v>222</c:v>
                </c:pt>
              </c:strCache>
            </c:strRef>
          </c:tx>
          <c:spPr>
            <a:ln w="19050" cap="rnd" cmpd="sng" algn="ctr">
              <a:solidFill>
                <a:schemeClr val="accent1">
                  <a:lumMod val="80000"/>
                </a:schemeClr>
              </a:solidFill>
              <a:prstDash val="solid"/>
              <a:round/>
            </a:ln>
            <a:effectLst/>
          </c:spPr>
          <c:marker>
            <c:spPr>
              <a:solidFill>
                <a:schemeClr val="accent1">
                  <a:lumMod val="80000"/>
                </a:schemeClr>
              </a:solidFill>
              <a:ln w="6350" cap="flat" cmpd="sng" algn="ctr">
                <a:solidFill>
                  <a:schemeClr val="accent1">
                    <a:lumMod val="80000"/>
                  </a:schemeClr>
                </a:solidFill>
                <a:prstDash val="solid"/>
                <a:round/>
              </a:ln>
              <a:effectLst/>
            </c:spPr>
          </c:marker>
          <c:val>
            <c:numRef>
              <c:f>'Pole gaps (2)'!$T$5:$T$14</c:f>
              <c:numCache>
                <c:formatCode>0.000</c:formatCode>
                <c:ptCount val="10"/>
                <c:pt idx="0">
                  <c:v>0</c:v>
                </c:pt>
                <c:pt idx="1">
                  <c:v>7.6200000000000004E-2</c:v>
                </c:pt>
                <c:pt idx="2">
                  <c:v>7.6200000000000004E-2</c:v>
                </c:pt>
                <c:pt idx="3">
                  <c:v>7.6200000000000004E-2</c:v>
                </c:pt>
                <c:pt idx="4">
                  <c:v>0.20319999999999999</c:v>
                </c:pt>
                <c:pt idx="5">
                  <c:v>0.22859999999999997</c:v>
                </c:pt>
                <c:pt idx="6">
                  <c:v>7.6200000000000004E-2</c:v>
                </c:pt>
                <c:pt idx="7">
                  <c:v>0.63500000000000001</c:v>
                </c:pt>
                <c:pt idx="8">
                  <c:v>0</c:v>
                </c:pt>
                <c:pt idx="9">
                  <c:v>0</c:v>
                </c:pt>
              </c:numCache>
            </c:numRef>
          </c:val>
          <c:smooth val="0"/>
          <c:extLst>
            <c:ext xmlns:c16="http://schemas.microsoft.com/office/drawing/2014/chart" uri="{C3380CC4-5D6E-409C-BE32-E72D297353CC}">
              <c16:uniqueId val="{00000012-37F2-47A2-9D2A-BD510D8B84E3}"/>
            </c:ext>
          </c:extLst>
        </c:ser>
        <c:ser>
          <c:idx val="19"/>
          <c:order val="19"/>
          <c:tx>
            <c:strRef>
              <c:f>'Pole gaps (2)'!$U$4</c:f>
              <c:strCache>
                <c:ptCount val="1"/>
                <c:pt idx="0">
                  <c:v>223</c:v>
                </c:pt>
              </c:strCache>
            </c:strRef>
          </c:tx>
          <c:spPr>
            <a:ln w="19050" cap="rnd" cmpd="sng" algn="ctr">
              <a:solidFill>
                <a:schemeClr val="accent2">
                  <a:lumMod val="80000"/>
                </a:schemeClr>
              </a:solidFill>
              <a:prstDash val="solid"/>
              <a:round/>
            </a:ln>
            <a:effectLst/>
          </c:spPr>
          <c:marker>
            <c:spPr>
              <a:solidFill>
                <a:schemeClr val="accent2">
                  <a:lumMod val="80000"/>
                </a:schemeClr>
              </a:solidFill>
              <a:ln w="6350" cap="flat" cmpd="sng" algn="ctr">
                <a:solidFill>
                  <a:schemeClr val="accent2">
                    <a:lumMod val="80000"/>
                  </a:schemeClr>
                </a:solidFill>
                <a:prstDash val="solid"/>
                <a:round/>
              </a:ln>
              <a:effectLst/>
            </c:spPr>
          </c:marker>
          <c:val>
            <c:numRef>
              <c:f>'Pole gaps (2)'!$U$5:$U$14</c:f>
              <c:numCache>
                <c:formatCode>0.000</c:formatCode>
                <c:ptCount val="10"/>
                <c:pt idx="0">
                  <c:v>0</c:v>
                </c:pt>
                <c:pt idx="1">
                  <c:v>2.5399999999999999E-2</c:v>
                </c:pt>
                <c:pt idx="2">
                  <c:v>0.40639999999999998</c:v>
                </c:pt>
                <c:pt idx="3">
                  <c:v>0.27939999999999998</c:v>
                </c:pt>
                <c:pt idx="4">
                  <c:v>0.30480000000000002</c:v>
                </c:pt>
                <c:pt idx="5">
                  <c:v>0.35559999999999997</c:v>
                </c:pt>
                <c:pt idx="6">
                  <c:v>0.127</c:v>
                </c:pt>
                <c:pt idx="7">
                  <c:v>0.35559999999999997</c:v>
                </c:pt>
                <c:pt idx="8">
                  <c:v>0.17779999999999999</c:v>
                </c:pt>
                <c:pt idx="9">
                  <c:v>0</c:v>
                </c:pt>
              </c:numCache>
            </c:numRef>
          </c:val>
          <c:smooth val="0"/>
          <c:extLst>
            <c:ext xmlns:c16="http://schemas.microsoft.com/office/drawing/2014/chart" uri="{C3380CC4-5D6E-409C-BE32-E72D297353CC}">
              <c16:uniqueId val="{00000013-37F2-47A2-9D2A-BD510D8B84E3}"/>
            </c:ext>
          </c:extLst>
        </c:ser>
        <c:ser>
          <c:idx val="20"/>
          <c:order val="20"/>
          <c:tx>
            <c:strRef>
              <c:f>'Pole gaps (2)'!$V$4</c:f>
              <c:strCache>
                <c:ptCount val="1"/>
                <c:pt idx="0">
                  <c:v>224</c:v>
                </c:pt>
              </c:strCache>
            </c:strRef>
          </c:tx>
          <c:spPr>
            <a:ln w="19050" cap="rnd" cmpd="sng" algn="ctr">
              <a:solidFill>
                <a:schemeClr val="accent3">
                  <a:lumMod val="80000"/>
                </a:schemeClr>
              </a:solidFill>
              <a:prstDash val="solid"/>
              <a:round/>
            </a:ln>
            <a:effectLst/>
          </c:spPr>
          <c:marker>
            <c:spPr>
              <a:solidFill>
                <a:schemeClr val="accent3">
                  <a:lumMod val="80000"/>
                </a:schemeClr>
              </a:solidFill>
              <a:ln w="6350" cap="flat" cmpd="sng" algn="ctr">
                <a:solidFill>
                  <a:schemeClr val="accent3">
                    <a:lumMod val="80000"/>
                  </a:schemeClr>
                </a:solidFill>
                <a:prstDash val="solid"/>
                <a:round/>
              </a:ln>
              <a:effectLst/>
            </c:spPr>
          </c:marker>
          <c:val>
            <c:numRef>
              <c:f>'Pole gaps (2)'!$V$5:$V$14</c:f>
              <c:numCache>
                <c:formatCode>0.000</c:formatCode>
                <c:ptCount val="10"/>
                <c:pt idx="0">
                  <c:v>5.0799999999999998E-2</c:v>
                </c:pt>
                <c:pt idx="1">
                  <c:v>0.254</c:v>
                </c:pt>
                <c:pt idx="2">
                  <c:v>7.6200000000000004E-2</c:v>
                </c:pt>
                <c:pt idx="3">
                  <c:v>0.35559999999999997</c:v>
                </c:pt>
                <c:pt idx="4">
                  <c:v>0.33019999999999999</c:v>
                </c:pt>
                <c:pt idx="5">
                  <c:v>0.22859999999999997</c:v>
                </c:pt>
                <c:pt idx="6">
                  <c:v>0.35559999999999997</c:v>
                </c:pt>
                <c:pt idx="7">
                  <c:v>0.35559999999999997</c:v>
                </c:pt>
                <c:pt idx="8">
                  <c:v>0.1016</c:v>
                </c:pt>
                <c:pt idx="9">
                  <c:v>5.0799999999999998E-2</c:v>
                </c:pt>
              </c:numCache>
            </c:numRef>
          </c:val>
          <c:smooth val="0"/>
          <c:extLst>
            <c:ext xmlns:c16="http://schemas.microsoft.com/office/drawing/2014/chart" uri="{C3380CC4-5D6E-409C-BE32-E72D297353CC}">
              <c16:uniqueId val="{00000014-37F2-47A2-9D2A-BD510D8B84E3}"/>
            </c:ext>
          </c:extLst>
        </c:ser>
        <c:ser>
          <c:idx val="21"/>
          <c:order val="21"/>
          <c:tx>
            <c:strRef>
              <c:f>'Pole gaps (2)'!$W$4</c:f>
              <c:strCache>
                <c:ptCount val="1"/>
                <c:pt idx="0">
                  <c:v>225</c:v>
                </c:pt>
              </c:strCache>
            </c:strRef>
          </c:tx>
          <c:spPr>
            <a:ln w="19050" cap="rnd" cmpd="sng" algn="ctr">
              <a:solidFill>
                <a:schemeClr val="accent4">
                  <a:lumMod val="80000"/>
                </a:schemeClr>
              </a:solidFill>
              <a:prstDash val="solid"/>
              <a:round/>
            </a:ln>
            <a:effectLst/>
          </c:spPr>
          <c:marker>
            <c:spPr>
              <a:noFill/>
              <a:ln w="6350" cap="flat" cmpd="sng" algn="ctr">
                <a:solidFill>
                  <a:schemeClr val="accent4">
                    <a:lumMod val="80000"/>
                  </a:schemeClr>
                </a:solidFill>
                <a:prstDash val="solid"/>
                <a:round/>
              </a:ln>
              <a:effectLst/>
            </c:spPr>
          </c:marker>
          <c:val>
            <c:numRef>
              <c:f>'Pole gaps (2)'!$W$5:$W$14</c:f>
              <c:numCache>
                <c:formatCode>0.000</c:formatCode>
                <c:ptCount val="10"/>
                <c:pt idx="0">
                  <c:v>0.254</c:v>
                </c:pt>
                <c:pt idx="1">
                  <c:v>5.0799999999999998E-2</c:v>
                </c:pt>
                <c:pt idx="2">
                  <c:v>0.40639999999999998</c:v>
                </c:pt>
                <c:pt idx="3">
                  <c:v>0.22859999999999997</c:v>
                </c:pt>
                <c:pt idx="4">
                  <c:v>0.38099999999999995</c:v>
                </c:pt>
                <c:pt idx="5">
                  <c:v>0.35559999999999997</c:v>
                </c:pt>
                <c:pt idx="6">
                  <c:v>0.20319999999999999</c:v>
                </c:pt>
                <c:pt idx="7">
                  <c:v>7.6200000000000004E-2</c:v>
                </c:pt>
                <c:pt idx="8">
                  <c:v>0.27939999999999998</c:v>
                </c:pt>
                <c:pt idx="9">
                  <c:v>5.0799999999999998E-2</c:v>
                </c:pt>
              </c:numCache>
            </c:numRef>
          </c:val>
          <c:smooth val="0"/>
          <c:extLst>
            <c:ext xmlns:c16="http://schemas.microsoft.com/office/drawing/2014/chart" uri="{C3380CC4-5D6E-409C-BE32-E72D297353CC}">
              <c16:uniqueId val="{00000015-37F2-47A2-9D2A-BD510D8B84E3}"/>
            </c:ext>
          </c:extLst>
        </c:ser>
        <c:ser>
          <c:idx val="22"/>
          <c:order val="22"/>
          <c:tx>
            <c:strRef>
              <c:f>'Pole gaps (2)'!$X$4</c:f>
              <c:strCache>
                <c:ptCount val="1"/>
                <c:pt idx="0">
                  <c:v>226</c:v>
                </c:pt>
              </c:strCache>
            </c:strRef>
          </c:tx>
          <c:spPr>
            <a:ln w="19050" cap="rnd" cmpd="sng" algn="ctr">
              <a:solidFill>
                <a:schemeClr val="accent5">
                  <a:lumMod val="80000"/>
                </a:schemeClr>
              </a:solidFill>
              <a:prstDash val="solid"/>
              <a:round/>
            </a:ln>
            <a:effectLst/>
          </c:spPr>
          <c:marker>
            <c:spPr>
              <a:noFill/>
              <a:ln w="6350" cap="flat" cmpd="sng" algn="ctr">
                <a:solidFill>
                  <a:schemeClr val="accent5">
                    <a:lumMod val="80000"/>
                  </a:schemeClr>
                </a:solidFill>
                <a:prstDash val="solid"/>
                <a:round/>
              </a:ln>
              <a:effectLst/>
            </c:spPr>
          </c:marker>
          <c:val>
            <c:numRef>
              <c:f>'Pole gaps (2)'!$X$5:$X$14</c:f>
              <c:numCache>
                <c:formatCode>0.000</c:formatCode>
                <c:ptCount val="10"/>
                <c:pt idx="0">
                  <c:v>5.0799999999999998E-2</c:v>
                </c:pt>
                <c:pt idx="1">
                  <c:v>0.20319999999999999</c:v>
                </c:pt>
                <c:pt idx="2">
                  <c:v>0.30480000000000002</c:v>
                </c:pt>
                <c:pt idx="3">
                  <c:v>0.35559999999999997</c:v>
                </c:pt>
                <c:pt idx="4">
                  <c:v>0.15240000000000001</c:v>
                </c:pt>
                <c:pt idx="5">
                  <c:v>0.27939999999999998</c:v>
                </c:pt>
                <c:pt idx="6">
                  <c:v>0.15240000000000001</c:v>
                </c:pt>
                <c:pt idx="7">
                  <c:v>0.33019999999999999</c:v>
                </c:pt>
                <c:pt idx="8">
                  <c:v>0.15240000000000001</c:v>
                </c:pt>
                <c:pt idx="9">
                  <c:v>0.1016</c:v>
                </c:pt>
              </c:numCache>
            </c:numRef>
          </c:val>
          <c:smooth val="0"/>
          <c:extLst>
            <c:ext xmlns:c16="http://schemas.microsoft.com/office/drawing/2014/chart" uri="{C3380CC4-5D6E-409C-BE32-E72D297353CC}">
              <c16:uniqueId val="{00000016-37F2-47A2-9D2A-BD510D8B84E3}"/>
            </c:ext>
          </c:extLst>
        </c:ser>
        <c:ser>
          <c:idx val="23"/>
          <c:order val="23"/>
          <c:tx>
            <c:strRef>
              <c:f>'Pole gaps (2)'!$Y$4</c:f>
              <c:strCache>
                <c:ptCount val="1"/>
                <c:pt idx="0">
                  <c:v>227</c:v>
                </c:pt>
              </c:strCache>
            </c:strRef>
          </c:tx>
          <c:spPr>
            <a:ln w="19050" cap="rnd" cmpd="sng" algn="ctr">
              <a:solidFill>
                <a:schemeClr val="accent6">
                  <a:lumMod val="80000"/>
                </a:schemeClr>
              </a:solidFill>
              <a:prstDash val="solid"/>
              <a:round/>
            </a:ln>
            <a:effectLst/>
          </c:spPr>
          <c:marker>
            <c:spPr>
              <a:solidFill>
                <a:schemeClr val="accent6">
                  <a:lumMod val="80000"/>
                </a:schemeClr>
              </a:solidFill>
              <a:ln w="6350" cap="flat" cmpd="sng" algn="ctr">
                <a:solidFill>
                  <a:schemeClr val="accent6">
                    <a:lumMod val="80000"/>
                  </a:schemeClr>
                </a:solidFill>
                <a:prstDash val="solid"/>
                <a:round/>
              </a:ln>
              <a:effectLst/>
            </c:spPr>
          </c:marker>
          <c:val>
            <c:numRef>
              <c:f>'Pole gaps (2)'!$Y$5:$Y$14</c:f>
              <c:numCache>
                <c:formatCode>0.000</c:formatCode>
                <c:ptCount val="10"/>
                <c:pt idx="0">
                  <c:v>0</c:v>
                </c:pt>
                <c:pt idx="1">
                  <c:v>5.0799999999999998E-2</c:v>
                </c:pt>
                <c:pt idx="2">
                  <c:v>0.20319999999999999</c:v>
                </c:pt>
                <c:pt idx="3">
                  <c:v>0.254</c:v>
                </c:pt>
                <c:pt idx="4">
                  <c:v>0.254</c:v>
                </c:pt>
                <c:pt idx="5">
                  <c:v>7.6200000000000004E-2</c:v>
                </c:pt>
                <c:pt idx="6">
                  <c:v>5.0799999999999998E-2</c:v>
                </c:pt>
                <c:pt idx="7">
                  <c:v>0.22859999999999997</c:v>
                </c:pt>
                <c:pt idx="8">
                  <c:v>0.1016</c:v>
                </c:pt>
                <c:pt idx="9">
                  <c:v>7.6200000000000004E-2</c:v>
                </c:pt>
              </c:numCache>
            </c:numRef>
          </c:val>
          <c:smooth val="0"/>
          <c:extLst>
            <c:ext xmlns:c16="http://schemas.microsoft.com/office/drawing/2014/chart" uri="{C3380CC4-5D6E-409C-BE32-E72D297353CC}">
              <c16:uniqueId val="{00000017-37F2-47A2-9D2A-BD510D8B84E3}"/>
            </c:ext>
          </c:extLst>
        </c:ser>
        <c:ser>
          <c:idx val="24"/>
          <c:order val="24"/>
          <c:tx>
            <c:strRef>
              <c:f>'Pole gaps (2)'!$Z$4</c:f>
              <c:strCache>
                <c:ptCount val="1"/>
                <c:pt idx="0">
                  <c:v>228</c:v>
                </c:pt>
              </c:strCache>
            </c:strRef>
          </c:tx>
          <c:spPr>
            <a:ln w="19050" cap="rnd" cmpd="sng" algn="ctr">
              <a:solidFill>
                <a:schemeClr val="accent1">
                  <a:lumMod val="60000"/>
                  <a:lumOff val="40000"/>
                </a:schemeClr>
              </a:solidFill>
              <a:prstDash val="solid"/>
              <a:round/>
            </a:ln>
            <a:effectLst/>
          </c:spPr>
          <c:marker>
            <c:spPr>
              <a:noFill/>
              <a:ln w="6350" cap="flat" cmpd="sng" algn="ctr">
                <a:solidFill>
                  <a:schemeClr val="accent1">
                    <a:lumMod val="60000"/>
                    <a:lumOff val="40000"/>
                  </a:schemeClr>
                </a:solidFill>
                <a:prstDash val="solid"/>
                <a:round/>
              </a:ln>
              <a:effectLst/>
            </c:spPr>
          </c:marker>
          <c:val>
            <c:numRef>
              <c:f>'Pole gaps (2)'!$Z$5:$Z$14</c:f>
              <c:numCache>
                <c:formatCode>0.000</c:formatCode>
                <c:ptCount val="10"/>
                <c:pt idx="0">
                  <c:v>0</c:v>
                </c:pt>
                <c:pt idx="1">
                  <c:v>5.0799999999999998E-2</c:v>
                </c:pt>
                <c:pt idx="2">
                  <c:v>0.35559999999999997</c:v>
                </c:pt>
                <c:pt idx="3">
                  <c:v>0.30480000000000002</c:v>
                </c:pt>
                <c:pt idx="4">
                  <c:v>0.35559999999999997</c:v>
                </c:pt>
                <c:pt idx="5">
                  <c:v>0.27939999999999998</c:v>
                </c:pt>
                <c:pt idx="6">
                  <c:v>0.30480000000000002</c:v>
                </c:pt>
                <c:pt idx="7">
                  <c:v>0.45719999999999994</c:v>
                </c:pt>
                <c:pt idx="8">
                  <c:v>0.1016</c:v>
                </c:pt>
                <c:pt idx="9">
                  <c:v>0</c:v>
                </c:pt>
              </c:numCache>
            </c:numRef>
          </c:val>
          <c:smooth val="0"/>
          <c:extLst>
            <c:ext xmlns:c16="http://schemas.microsoft.com/office/drawing/2014/chart" uri="{C3380CC4-5D6E-409C-BE32-E72D297353CC}">
              <c16:uniqueId val="{00000018-37F2-47A2-9D2A-BD510D8B84E3}"/>
            </c:ext>
          </c:extLst>
        </c:ser>
        <c:ser>
          <c:idx val="25"/>
          <c:order val="25"/>
          <c:tx>
            <c:strRef>
              <c:f>'Pole gaps (2)'!$AA$4</c:f>
              <c:strCache>
                <c:ptCount val="1"/>
                <c:pt idx="0">
                  <c:v>229</c:v>
                </c:pt>
              </c:strCache>
            </c:strRef>
          </c:tx>
          <c:spPr>
            <a:ln w="19050" cap="rnd" cmpd="sng" algn="ctr">
              <a:solidFill>
                <a:schemeClr val="accent2">
                  <a:lumMod val="60000"/>
                  <a:lumOff val="40000"/>
                </a:schemeClr>
              </a:solidFill>
              <a:prstDash val="solid"/>
              <a:round/>
            </a:ln>
            <a:effectLst/>
          </c:spPr>
          <c:marker>
            <c:spPr>
              <a:solidFill>
                <a:schemeClr val="accent2">
                  <a:lumMod val="60000"/>
                  <a:lumOff val="40000"/>
                </a:schemeClr>
              </a:solidFill>
              <a:ln w="6350" cap="flat" cmpd="sng" algn="ctr">
                <a:solidFill>
                  <a:schemeClr val="accent2">
                    <a:lumMod val="60000"/>
                    <a:lumOff val="40000"/>
                  </a:schemeClr>
                </a:solidFill>
                <a:prstDash val="solid"/>
                <a:round/>
              </a:ln>
              <a:effectLst/>
            </c:spPr>
          </c:marker>
          <c:val>
            <c:numRef>
              <c:f>'Pole gaps (2)'!$AA$5:$AA$14</c:f>
              <c:numCache>
                <c:formatCode>0.000</c:formatCode>
                <c:ptCount val="10"/>
                <c:pt idx="0">
                  <c:v>0.127</c:v>
                </c:pt>
                <c:pt idx="1">
                  <c:v>0</c:v>
                </c:pt>
                <c:pt idx="2">
                  <c:v>5.0799999999999998E-2</c:v>
                </c:pt>
                <c:pt idx="3">
                  <c:v>0.30480000000000002</c:v>
                </c:pt>
                <c:pt idx="4">
                  <c:v>0.254</c:v>
                </c:pt>
                <c:pt idx="5">
                  <c:v>0.254</c:v>
                </c:pt>
                <c:pt idx="6">
                  <c:v>0.30480000000000002</c:v>
                </c:pt>
                <c:pt idx="7">
                  <c:v>0.254</c:v>
                </c:pt>
                <c:pt idx="8">
                  <c:v>2.5399999999999999E-2</c:v>
                </c:pt>
                <c:pt idx="9">
                  <c:v>0</c:v>
                </c:pt>
              </c:numCache>
            </c:numRef>
          </c:val>
          <c:smooth val="0"/>
          <c:extLst>
            <c:ext xmlns:c16="http://schemas.microsoft.com/office/drawing/2014/chart" uri="{C3380CC4-5D6E-409C-BE32-E72D297353CC}">
              <c16:uniqueId val="{00000019-37F2-47A2-9D2A-BD510D8B84E3}"/>
            </c:ext>
          </c:extLst>
        </c:ser>
        <c:ser>
          <c:idx val="26"/>
          <c:order val="26"/>
          <c:tx>
            <c:strRef>
              <c:f>'Pole gaps (2)'!$AB$4</c:f>
              <c:strCache>
                <c:ptCount val="1"/>
                <c:pt idx="0">
                  <c:v>230</c:v>
                </c:pt>
              </c:strCache>
            </c:strRef>
          </c:tx>
          <c:spPr>
            <a:ln w="19050" cap="rnd" cmpd="sng" algn="ctr">
              <a:solidFill>
                <a:schemeClr val="accent3">
                  <a:lumMod val="60000"/>
                  <a:lumOff val="40000"/>
                </a:schemeClr>
              </a:solidFill>
              <a:prstDash val="solid"/>
              <a:round/>
            </a:ln>
            <a:effectLst/>
          </c:spPr>
          <c:marker>
            <c:spPr>
              <a:solidFill>
                <a:schemeClr val="accent3">
                  <a:lumMod val="60000"/>
                  <a:lumOff val="40000"/>
                </a:schemeClr>
              </a:solidFill>
              <a:ln w="6350" cap="flat" cmpd="sng" algn="ctr">
                <a:solidFill>
                  <a:schemeClr val="accent3">
                    <a:lumMod val="60000"/>
                    <a:lumOff val="40000"/>
                  </a:schemeClr>
                </a:solidFill>
                <a:prstDash val="solid"/>
                <a:round/>
              </a:ln>
              <a:effectLst/>
            </c:spPr>
          </c:marker>
          <c:val>
            <c:numRef>
              <c:f>'Pole gaps (2)'!$AB$5:$AB$14</c:f>
              <c:numCache>
                <c:formatCode>0.000</c:formatCode>
                <c:ptCount val="10"/>
                <c:pt idx="0">
                  <c:v>0.1016</c:v>
                </c:pt>
                <c:pt idx="1">
                  <c:v>0.1016</c:v>
                </c:pt>
                <c:pt idx="2">
                  <c:v>0</c:v>
                </c:pt>
                <c:pt idx="3">
                  <c:v>0.27939999999999998</c:v>
                </c:pt>
                <c:pt idx="4">
                  <c:v>0</c:v>
                </c:pt>
                <c:pt idx="5">
                  <c:v>0.20319999999999999</c:v>
                </c:pt>
                <c:pt idx="6">
                  <c:v>0.20319999999999999</c:v>
                </c:pt>
                <c:pt idx="7">
                  <c:v>0.35559999999999997</c:v>
                </c:pt>
                <c:pt idx="8">
                  <c:v>0.20319999999999999</c:v>
                </c:pt>
                <c:pt idx="9">
                  <c:v>0.50800000000000001</c:v>
                </c:pt>
              </c:numCache>
            </c:numRef>
          </c:val>
          <c:smooth val="0"/>
          <c:extLst>
            <c:ext xmlns:c16="http://schemas.microsoft.com/office/drawing/2014/chart" uri="{C3380CC4-5D6E-409C-BE32-E72D297353CC}">
              <c16:uniqueId val="{0000001A-37F2-47A2-9D2A-BD510D8B84E3}"/>
            </c:ext>
          </c:extLst>
        </c:ser>
        <c:ser>
          <c:idx val="27"/>
          <c:order val="27"/>
          <c:tx>
            <c:strRef>
              <c:f>'Pole gaps (2)'!$AC$4</c:f>
              <c:strCache>
                <c:ptCount val="1"/>
                <c:pt idx="0">
                  <c:v>231</c:v>
                </c:pt>
              </c:strCache>
            </c:strRef>
          </c:tx>
          <c:spPr>
            <a:ln w="19050" cap="rnd" cmpd="sng" algn="ctr">
              <a:solidFill>
                <a:schemeClr val="accent4">
                  <a:lumMod val="60000"/>
                  <a:lumOff val="40000"/>
                </a:schemeClr>
              </a:solidFill>
              <a:prstDash val="solid"/>
              <a:round/>
            </a:ln>
            <a:effectLst/>
          </c:spPr>
          <c:marker>
            <c:spPr>
              <a:solidFill>
                <a:schemeClr val="accent4">
                  <a:lumMod val="60000"/>
                  <a:lumOff val="40000"/>
                </a:schemeClr>
              </a:solidFill>
              <a:ln w="6350" cap="flat" cmpd="sng" algn="ctr">
                <a:solidFill>
                  <a:schemeClr val="accent4">
                    <a:lumMod val="60000"/>
                    <a:lumOff val="40000"/>
                  </a:schemeClr>
                </a:solidFill>
                <a:prstDash val="solid"/>
                <a:round/>
              </a:ln>
              <a:effectLst/>
            </c:spPr>
          </c:marker>
          <c:val>
            <c:numRef>
              <c:f>'Pole gaps (2)'!$AC$5:$AC$14</c:f>
              <c:numCache>
                <c:formatCode>0.000</c:formatCode>
                <c:ptCount val="10"/>
                <c:pt idx="0">
                  <c:v>0</c:v>
                </c:pt>
                <c:pt idx="1">
                  <c:v>0.1016</c:v>
                </c:pt>
                <c:pt idx="2">
                  <c:v>0.30480000000000002</c:v>
                </c:pt>
                <c:pt idx="3">
                  <c:v>0.30480000000000002</c:v>
                </c:pt>
                <c:pt idx="4">
                  <c:v>0.43180000000000002</c:v>
                </c:pt>
                <c:pt idx="5">
                  <c:v>0.43180000000000002</c:v>
                </c:pt>
                <c:pt idx="6">
                  <c:v>0.15240000000000001</c:v>
                </c:pt>
                <c:pt idx="7">
                  <c:v>0</c:v>
                </c:pt>
                <c:pt idx="8">
                  <c:v>0.254</c:v>
                </c:pt>
                <c:pt idx="9">
                  <c:v>0</c:v>
                </c:pt>
              </c:numCache>
            </c:numRef>
          </c:val>
          <c:smooth val="0"/>
          <c:extLst>
            <c:ext xmlns:c16="http://schemas.microsoft.com/office/drawing/2014/chart" uri="{C3380CC4-5D6E-409C-BE32-E72D297353CC}">
              <c16:uniqueId val="{0000001B-37F2-47A2-9D2A-BD510D8B84E3}"/>
            </c:ext>
          </c:extLst>
        </c:ser>
        <c:dLbls>
          <c:showLegendKey val="0"/>
          <c:showVal val="0"/>
          <c:showCatName val="0"/>
          <c:showSerName val="0"/>
          <c:showPercent val="0"/>
          <c:showBubbleSize val="0"/>
        </c:dLbls>
        <c:marker val="1"/>
        <c:smooth val="0"/>
        <c:axId val="1728031135"/>
        <c:axId val="1728037791"/>
      </c:lineChart>
      <c:catAx>
        <c:axId val="1728031135"/>
        <c:scaling>
          <c:orientation val="minMax"/>
        </c:scaling>
        <c:delete val="0"/>
        <c:axPos val="b"/>
        <c:title>
          <c:overlay val="0"/>
          <c:spPr>
            <a:noFill/>
            <a:ln>
              <a:noFill/>
            </a:ln>
            <a:effectLst/>
          </c:spPr>
          <c:txPr>
            <a:bodyPr rot="0" spcFirstLastPara="1" vertOverflow="ellipsis" vert="horz" wrap="square" anchor="ctr" anchorCtr="1"/>
            <a:lstStyle/>
            <a:p>
              <a:pPr>
                <a:defRPr sz="1000" b="1" i="0" u="none" strike="noStrike" kern="1200" baseline="0">
                  <a:solidFill>
                    <a:schemeClr val="tx1"/>
                  </a:solidFill>
                  <a:latin typeface="+mn-lt"/>
                  <a:ea typeface="+mn-ea"/>
                  <a:cs typeface="+mn-cs"/>
                </a:defRPr>
              </a:pPr>
              <a:endParaRPr lang="en-US"/>
            </a:p>
          </c:txPr>
        </c:title>
        <c:majorTickMark val="none"/>
        <c:minorTickMark val="none"/>
        <c:tickLblPos val="nextTo"/>
        <c:spPr>
          <a:noFill/>
          <a:ln w="6350" cap="flat" cmpd="sng" algn="ctr">
            <a:solidFill>
              <a:schemeClr val="tx1">
                <a:lumMod val="15000"/>
                <a:lumOff val="85000"/>
              </a:schemeClr>
            </a:solidFill>
            <a:prstDash val="solid"/>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728037791"/>
        <c:crosses val="autoZero"/>
        <c:auto val="1"/>
        <c:lblAlgn val="ctr"/>
        <c:lblOffset val="100"/>
        <c:noMultiLvlLbl val="0"/>
      </c:catAx>
      <c:valAx>
        <c:axId val="1728037791"/>
        <c:scaling>
          <c:orientation val="minMax"/>
          <c:max val="1.3"/>
          <c:min val="0"/>
        </c:scaling>
        <c:delete val="0"/>
        <c:axPos val="l"/>
        <c:majorGridlines>
          <c:spPr>
            <a:ln w="6350" cap="flat" cmpd="sng" algn="ctr">
              <a:solidFill>
                <a:schemeClr val="tx1">
                  <a:lumMod val="15000"/>
                  <a:lumOff val="85000"/>
                </a:schemeClr>
              </a:solidFill>
              <a:prstDash val="solid"/>
              <a:round/>
            </a:ln>
            <a:effectLst/>
          </c:spPr>
        </c:majorGridlines>
        <c:title>
          <c:tx>
            <c:rich>
              <a:bodyPr rot="-5400000" spcFirstLastPara="1" vertOverflow="ellipsis" vert="horz" wrap="square" anchor="ctr" anchorCtr="1"/>
              <a:lstStyle/>
              <a:p>
                <a:pPr>
                  <a:defRPr sz="1000" b="1" i="0" u="none" strike="noStrike" kern="1200" baseline="0">
                    <a:solidFill>
                      <a:schemeClr val="tx1"/>
                    </a:solidFill>
                    <a:latin typeface="+mn-lt"/>
                    <a:ea typeface="+mn-ea"/>
                    <a:cs typeface="+mn-cs"/>
                  </a:defRPr>
                </a:pPr>
                <a:r>
                  <a:rPr lang="en-GB"/>
                  <a:t>Pole gap, mm</a:t>
                </a:r>
              </a:p>
            </c:rich>
          </c:tx>
          <c:overlay val="0"/>
          <c:spPr>
            <a:noFill/>
            <a:ln>
              <a:noFill/>
            </a:ln>
            <a:effectLst/>
          </c:spPr>
          <c:txPr>
            <a:bodyPr rot="-5400000" spcFirstLastPara="1" vertOverflow="ellipsis" vert="horz" wrap="square" anchor="ctr" anchorCtr="1"/>
            <a:lstStyle/>
            <a:p>
              <a:pPr>
                <a:defRPr sz="1000" b="1" i="0" u="none" strike="noStrike" kern="1200" baseline="0">
                  <a:solidFill>
                    <a:schemeClr val="tx1"/>
                  </a:solidFill>
                  <a:latin typeface="+mn-lt"/>
                  <a:ea typeface="+mn-ea"/>
                  <a:cs typeface="+mn-cs"/>
                </a:defRPr>
              </a:pPr>
              <a:endParaRPr lang="en-US"/>
            </a:p>
          </c:txPr>
        </c:title>
        <c:numFmt formatCode="0.000" sourceLinked="1"/>
        <c:majorTickMark val="none"/>
        <c:minorTickMark val="none"/>
        <c:tickLblPos val="nextTo"/>
        <c:spPr>
          <a:noFill/>
          <a:ln w="6350" cap="flat" cmpd="sng" algn="ctr">
            <a:noFill/>
            <a:prstDash val="solid"/>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728031135"/>
        <c:crosses val="autoZero"/>
        <c:crossBetween val="between"/>
        <c:majorUnit val="0.1"/>
      </c:valAx>
      <c:spPr>
        <a:noFill/>
        <a:ln>
          <a:noFill/>
        </a:ln>
        <a:effectLst/>
      </c:spPr>
    </c:plotArea>
    <c:legend>
      <c:legendPos val="r"/>
      <c:layout>
        <c:manualLayout>
          <c:xMode val="edge"/>
          <c:yMode val="edge"/>
          <c:x val="0.76625518644982571"/>
          <c:y val="0.1840316781211597"/>
          <c:w val="0.21946450725447061"/>
          <c:h val="0.75258367848527608"/>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legend>
    <c:plotVisOnly val="1"/>
    <c:dispBlanksAs val="gap"/>
    <c:showDLblsOverMax val="0"/>
    <c:extLst/>
  </c:chart>
  <c:spPr>
    <a:noFill/>
    <a:ln w="6350" cap="flat" cmpd="sng" algn="ctr">
      <a:noFill/>
      <a:prstDash val="solid"/>
      <a:miter lim="800000"/>
    </a:ln>
    <a:effectLst/>
  </c:spPr>
  <c:txPr>
    <a:bodyPr/>
    <a:lstStyle/>
    <a:p>
      <a:pPr>
        <a:defRPr/>
      </a:pPr>
      <a:endParaRPr lang="en-US"/>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Coil Gaps After Reaction MQXFA FNAL coils</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scatterChart>
        <c:scatterStyle val="lineMarker"/>
        <c:varyColors val="0"/>
        <c:ser>
          <c:idx val="0"/>
          <c:order val="0"/>
          <c:tx>
            <c:strRef>
              <c:f>VectorReport!$B$41</c:f>
              <c:strCache>
                <c:ptCount val="1"/>
                <c:pt idx="0">
                  <c:v>QXFA-CL-101 </c:v>
                </c:pt>
              </c:strCache>
            </c:strRef>
          </c:tx>
          <c:spPr>
            <a:ln w="19050" cap="rnd">
              <a:solidFill>
                <a:schemeClr val="accent1"/>
              </a:solidFill>
              <a:round/>
            </a:ln>
            <a:effectLst/>
          </c:spPr>
          <c:marker>
            <c:symbol val="circle"/>
            <c:size val="5"/>
            <c:spPr>
              <a:solidFill>
                <a:schemeClr val="accent1"/>
              </a:solidFill>
              <a:ln w="9525">
                <a:solidFill>
                  <a:schemeClr val="accent1"/>
                </a:solidFill>
              </a:ln>
              <a:effectLst/>
            </c:spPr>
          </c:marker>
          <c:xVal>
            <c:strRef>
              <c:f>VectorReport!$A$42:$A$51</c:f>
              <c:strCache>
                <c:ptCount val="10"/>
                <c:pt idx="0">
                  <c:v>Gap 1</c:v>
                </c:pt>
                <c:pt idx="1">
                  <c:v>Gap 2</c:v>
                </c:pt>
                <c:pt idx="2">
                  <c:v>Gap 3</c:v>
                </c:pt>
                <c:pt idx="3">
                  <c:v>Gap 4</c:v>
                </c:pt>
                <c:pt idx="4">
                  <c:v>Gap 5</c:v>
                </c:pt>
                <c:pt idx="5">
                  <c:v>Gap 6</c:v>
                </c:pt>
                <c:pt idx="6">
                  <c:v>Gap 7</c:v>
                </c:pt>
                <c:pt idx="7">
                  <c:v>Gap 8</c:v>
                </c:pt>
                <c:pt idx="8">
                  <c:v>Gap 9</c:v>
                </c:pt>
                <c:pt idx="9">
                  <c:v>Gap 10</c:v>
                </c:pt>
              </c:strCache>
            </c:strRef>
          </c:xVal>
          <c:yVal>
            <c:numRef>
              <c:f>VectorReport!$B$42:$B$51</c:f>
              <c:numCache>
                <c:formatCode>General</c:formatCode>
                <c:ptCount val="10"/>
                <c:pt idx="0">
                  <c:v>6.3E-2</c:v>
                </c:pt>
                <c:pt idx="1">
                  <c:v>0.30499999999999999</c:v>
                </c:pt>
                <c:pt idx="2">
                  <c:v>0.38100000000000001</c:v>
                </c:pt>
                <c:pt idx="3">
                  <c:v>0.35599999999999998</c:v>
                </c:pt>
                <c:pt idx="4">
                  <c:v>0.50800000000000001</c:v>
                </c:pt>
                <c:pt idx="5">
                  <c:v>0.33</c:v>
                </c:pt>
                <c:pt idx="6">
                  <c:v>0.30499999999999999</c:v>
                </c:pt>
                <c:pt idx="7">
                  <c:v>0.127</c:v>
                </c:pt>
                <c:pt idx="8">
                  <c:v>0.33</c:v>
                </c:pt>
              </c:numCache>
            </c:numRef>
          </c:yVal>
          <c:smooth val="0"/>
          <c:extLst>
            <c:ext xmlns:c16="http://schemas.microsoft.com/office/drawing/2014/chart" uri="{C3380CC4-5D6E-409C-BE32-E72D297353CC}">
              <c16:uniqueId val="{00000000-E420-44F1-B6C4-2EB63CEE0AC9}"/>
            </c:ext>
          </c:extLst>
        </c:ser>
        <c:ser>
          <c:idx val="1"/>
          <c:order val="1"/>
          <c:tx>
            <c:strRef>
              <c:f>VectorReport!$C$41</c:f>
              <c:strCache>
                <c:ptCount val="1"/>
                <c:pt idx="0">
                  <c:v>QXFA-CL-104 </c:v>
                </c:pt>
              </c:strCache>
            </c:strRef>
          </c:tx>
          <c:spPr>
            <a:ln w="19050" cap="rnd">
              <a:solidFill>
                <a:schemeClr val="accent2"/>
              </a:solidFill>
              <a:round/>
            </a:ln>
            <a:effectLst/>
          </c:spPr>
          <c:marker>
            <c:symbol val="circle"/>
            <c:size val="5"/>
            <c:spPr>
              <a:solidFill>
                <a:schemeClr val="accent2"/>
              </a:solidFill>
              <a:ln w="9525">
                <a:solidFill>
                  <a:schemeClr val="accent2"/>
                </a:solidFill>
              </a:ln>
              <a:effectLst/>
            </c:spPr>
          </c:marker>
          <c:xVal>
            <c:strRef>
              <c:f>VectorReport!$A$42:$A$51</c:f>
              <c:strCache>
                <c:ptCount val="10"/>
                <c:pt idx="0">
                  <c:v>Gap 1</c:v>
                </c:pt>
                <c:pt idx="1">
                  <c:v>Gap 2</c:v>
                </c:pt>
                <c:pt idx="2">
                  <c:v>Gap 3</c:v>
                </c:pt>
                <c:pt idx="3">
                  <c:v>Gap 4</c:v>
                </c:pt>
                <c:pt idx="4">
                  <c:v>Gap 5</c:v>
                </c:pt>
                <c:pt idx="5">
                  <c:v>Gap 6</c:v>
                </c:pt>
                <c:pt idx="6">
                  <c:v>Gap 7</c:v>
                </c:pt>
                <c:pt idx="7">
                  <c:v>Gap 8</c:v>
                </c:pt>
                <c:pt idx="8">
                  <c:v>Gap 9</c:v>
                </c:pt>
                <c:pt idx="9">
                  <c:v>Gap 10</c:v>
                </c:pt>
              </c:strCache>
            </c:strRef>
          </c:xVal>
          <c:yVal>
            <c:numRef>
              <c:f>VectorReport!$C$42:$C$51</c:f>
              <c:numCache>
                <c:formatCode>General</c:formatCode>
                <c:ptCount val="10"/>
                <c:pt idx="0">
                  <c:v>0.10199999999999999</c:v>
                </c:pt>
                <c:pt idx="1">
                  <c:v>0.20300000000000001</c:v>
                </c:pt>
                <c:pt idx="2">
                  <c:v>0.127</c:v>
                </c:pt>
                <c:pt idx="3">
                  <c:v>0.20300000000000001</c:v>
                </c:pt>
                <c:pt idx="4">
                  <c:v>0.30099999999999999</c:v>
                </c:pt>
                <c:pt idx="5">
                  <c:v>0.38100000000000001</c:v>
                </c:pt>
                <c:pt idx="6">
                  <c:v>0.45700000000000002</c:v>
                </c:pt>
                <c:pt idx="7">
                  <c:v>0.27900000000000003</c:v>
                </c:pt>
                <c:pt idx="8">
                  <c:v>0.22900000000000001</c:v>
                </c:pt>
              </c:numCache>
            </c:numRef>
          </c:yVal>
          <c:smooth val="0"/>
          <c:extLst>
            <c:ext xmlns:c16="http://schemas.microsoft.com/office/drawing/2014/chart" uri="{C3380CC4-5D6E-409C-BE32-E72D297353CC}">
              <c16:uniqueId val="{00000001-E420-44F1-B6C4-2EB63CEE0AC9}"/>
            </c:ext>
          </c:extLst>
        </c:ser>
        <c:ser>
          <c:idx val="2"/>
          <c:order val="2"/>
          <c:tx>
            <c:strRef>
              <c:f>VectorReport!$D$41</c:f>
              <c:strCache>
                <c:ptCount val="1"/>
                <c:pt idx="0">
                  <c:v>QXFA-CL-106 </c:v>
                </c:pt>
              </c:strCache>
            </c:strRef>
          </c:tx>
          <c:spPr>
            <a:ln w="19050" cap="rnd">
              <a:solidFill>
                <a:schemeClr val="accent3"/>
              </a:solidFill>
              <a:round/>
            </a:ln>
            <a:effectLst/>
          </c:spPr>
          <c:marker>
            <c:symbol val="circle"/>
            <c:size val="5"/>
            <c:spPr>
              <a:solidFill>
                <a:schemeClr val="accent3"/>
              </a:solidFill>
              <a:ln w="9525">
                <a:solidFill>
                  <a:schemeClr val="accent3"/>
                </a:solidFill>
              </a:ln>
              <a:effectLst/>
            </c:spPr>
          </c:marker>
          <c:xVal>
            <c:strRef>
              <c:f>VectorReport!$A$42:$A$51</c:f>
              <c:strCache>
                <c:ptCount val="10"/>
                <c:pt idx="0">
                  <c:v>Gap 1</c:v>
                </c:pt>
                <c:pt idx="1">
                  <c:v>Gap 2</c:v>
                </c:pt>
                <c:pt idx="2">
                  <c:v>Gap 3</c:v>
                </c:pt>
                <c:pt idx="3">
                  <c:v>Gap 4</c:v>
                </c:pt>
                <c:pt idx="4">
                  <c:v>Gap 5</c:v>
                </c:pt>
                <c:pt idx="5">
                  <c:v>Gap 6</c:v>
                </c:pt>
                <c:pt idx="6">
                  <c:v>Gap 7</c:v>
                </c:pt>
                <c:pt idx="7">
                  <c:v>Gap 8</c:v>
                </c:pt>
                <c:pt idx="8">
                  <c:v>Gap 9</c:v>
                </c:pt>
                <c:pt idx="9">
                  <c:v>Gap 10</c:v>
                </c:pt>
              </c:strCache>
            </c:strRef>
          </c:xVal>
          <c:yVal>
            <c:numRef>
              <c:f>VectorReport!$D$42:$D$51</c:f>
              <c:numCache>
                <c:formatCode>General</c:formatCode>
                <c:ptCount val="10"/>
                <c:pt idx="0">
                  <c:v>0.17799999999999999</c:v>
                </c:pt>
                <c:pt idx="1">
                  <c:v>0.432</c:v>
                </c:pt>
                <c:pt idx="2">
                  <c:v>0.33</c:v>
                </c:pt>
                <c:pt idx="3">
                  <c:v>0.35599999999999998</c:v>
                </c:pt>
                <c:pt idx="4">
                  <c:v>0.55900000000000005</c:v>
                </c:pt>
                <c:pt idx="5">
                  <c:v>0.35599999999999998</c:v>
                </c:pt>
                <c:pt idx="6">
                  <c:v>0.45700000000000002</c:v>
                </c:pt>
                <c:pt idx="7">
                  <c:v>0.254</c:v>
                </c:pt>
                <c:pt idx="8">
                  <c:v>0.254</c:v>
                </c:pt>
                <c:pt idx="9">
                  <c:v>3.7999999999999999E-2</c:v>
                </c:pt>
              </c:numCache>
            </c:numRef>
          </c:yVal>
          <c:smooth val="0"/>
          <c:extLst>
            <c:ext xmlns:c16="http://schemas.microsoft.com/office/drawing/2014/chart" uri="{C3380CC4-5D6E-409C-BE32-E72D297353CC}">
              <c16:uniqueId val="{00000002-E420-44F1-B6C4-2EB63CEE0AC9}"/>
            </c:ext>
          </c:extLst>
        </c:ser>
        <c:ser>
          <c:idx val="3"/>
          <c:order val="3"/>
          <c:tx>
            <c:strRef>
              <c:f>VectorReport!$E$41</c:f>
              <c:strCache>
                <c:ptCount val="1"/>
                <c:pt idx="0">
                  <c:v>QXFA-CL-107 </c:v>
                </c:pt>
              </c:strCache>
            </c:strRef>
          </c:tx>
          <c:spPr>
            <a:ln w="19050" cap="rnd">
              <a:solidFill>
                <a:schemeClr val="accent4"/>
              </a:solidFill>
              <a:round/>
            </a:ln>
            <a:effectLst/>
          </c:spPr>
          <c:marker>
            <c:symbol val="circle"/>
            <c:size val="5"/>
            <c:spPr>
              <a:solidFill>
                <a:schemeClr val="accent4"/>
              </a:solidFill>
              <a:ln w="9525">
                <a:solidFill>
                  <a:schemeClr val="accent4"/>
                </a:solidFill>
              </a:ln>
              <a:effectLst/>
            </c:spPr>
          </c:marker>
          <c:xVal>
            <c:strRef>
              <c:f>VectorReport!$A$42:$A$51</c:f>
              <c:strCache>
                <c:ptCount val="10"/>
                <c:pt idx="0">
                  <c:v>Gap 1</c:v>
                </c:pt>
                <c:pt idx="1">
                  <c:v>Gap 2</c:v>
                </c:pt>
                <c:pt idx="2">
                  <c:v>Gap 3</c:v>
                </c:pt>
                <c:pt idx="3">
                  <c:v>Gap 4</c:v>
                </c:pt>
                <c:pt idx="4">
                  <c:v>Gap 5</c:v>
                </c:pt>
                <c:pt idx="5">
                  <c:v>Gap 6</c:v>
                </c:pt>
                <c:pt idx="6">
                  <c:v>Gap 7</c:v>
                </c:pt>
                <c:pt idx="7">
                  <c:v>Gap 8</c:v>
                </c:pt>
                <c:pt idx="8">
                  <c:v>Gap 9</c:v>
                </c:pt>
                <c:pt idx="9">
                  <c:v>Gap 10</c:v>
                </c:pt>
              </c:strCache>
            </c:strRef>
          </c:xVal>
          <c:yVal>
            <c:numRef>
              <c:f>VectorReport!$E$42:$E$51</c:f>
              <c:numCache>
                <c:formatCode>General</c:formatCode>
                <c:ptCount val="10"/>
                <c:pt idx="0">
                  <c:v>3.7999999999999999E-2</c:v>
                </c:pt>
                <c:pt idx="1">
                  <c:v>0.10199999999999999</c:v>
                </c:pt>
                <c:pt idx="2">
                  <c:v>0.17799999999999999</c:v>
                </c:pt>
                <c:pt idx="3">
                  <c:v>0.45700000000000002</c:v>
                </c:pt>
                <c:pt idx="4">
                  <c:v>0.504</c:v>
                </c:pt>
                <c:pt idx="5">
                  <c:v>0.50800000000000001</c:v>
                </c:pt>
                <c:pt idx="6">
                  <c:v>0.33</c:v>
                </c:pt>
                <c:pt idx="7">
                  <c:v>0.53300000000000003</c:v>
                </c:pt>
                <c:pt idx="8">
                  <c:v>0.152</c:v>
                </c:pt>
                <c:pt idx="9">
                  <c:v>3.7999999999999999E-2</c:v>
                </c:pt>
              </c:numCache>
            </c:numRef>
          </c:yVal>
          <c:smooth val="0"/>
          <c:extLst>
            <c:ext xmlns:c16="http://schemas.microsoft.com/office/drawing/2014/chart" uri="{C3380CC4-5D6E-409C-BE32-E72D297353CC}">
              <c16:uniqueId val="{00000003-E420-44F1-B6C4-2EB63CEE0AC9}"/>
            </c:ext>
          </c:extLst>
        </c:ser>
        <c:ser>
          <c:idx val="4"/>
          <c:order val="4"/>
          <c:tx>
            <c:strRef>
              <c:f>VectorReport!$F$41</c:f>
              <c:strCache>
                <c:ptCount val="1"/>
                <c:pt idx="0">
                  <c:v>QXFA-CL-108 </c:v>
                </c:pt>
              </c:strCache>
            </c:strRef>
          </c:tx>
          <c:spPr>
            <a:ln w="19050" cap="rnd">
              <a:solidFill>
                <a:schemeClr val="accent5"/>
              </a:solidFill>
              <a:round/>
            </a:ln>
            <a:effectLst/>
          </c:spPr>
          <c:marker>
            <c:symbol val="circle"/>
            <c:size val="5"/>
            <c:spPr>
              <a:solidFill>
                <a:schemeClr val="accent5"/>
              </a:solidFill>
              <a:ln w="9525">
                <a:solidFill>
                  <a:schemeClr val="accent5"/>
                </a:solidFill>
              </a:ln>
              <a:effectLst/>
            </c:spPr>
          </c:marker>
          <c:xVal>
            <c:strRef>
              <c:f>VectorReport!$A$42:$A$51</c:f>
              <c:strCache>
                <c:ptCount val="10"/>
                <c:pt idx="0">
                  <c:v>Gap 1</c:v>
                </c:pt>
                <c:pt idx="1">
                  <c:v>Gap 2</c:v>
                </c:pt>
                <c:pt idx="2">
                  <c:v>Gap 3</c:v>
                </c:pt>
                <c:pt idx="3">
                  <c:v>Gap 4</c:v>
                </c:pt>
                <c:pt idx="4">
                  <c:v>Gap 5</c:v>
                </c:pt>
                <c:pt idx="5">
                  <c:v>Gap 6</c:v>
                </c:pt>
                <c:pt idx="6">
                  <c:v>Gap 7</c:v>
                </c:pt>
                <c:pt idx="7">
                  <c:v>Gap 8</c:v>
                </c:pt>
                <c:pt idx="8">
                  <c:v>Gap 9</c:v>
                </c:pt>
                <c:pt idx="9">
                  <c:v>Gap 10</c:v>
                </c:pt>
              </c:strCache>
            </c:strRef>
          </c:xVal>
          <c:yVal>
            <c:numRef>
              <c:f>VectorReport!$F$42:$F$51</c:f>
              <c:numCache>
                <c:formatCode>General</c:formatCode>
                <c:ptCount val="10"/>
                <c:pt idx="0">
                  <c:v>0.152</c:v>
                </c:pt>
                <c:pt idx="1">
                  <c:v>7.5999999999999998E-2</c:v>
                </c:pt>
                <c:pt idx="2">
                  <c:v>0.254</c:v>
                </c:pt>
                <c:pt idx="3">
                  <c:v>7.5999999999999998E-2</c:v>
                </c:pt>
                <c:pt idx="4">
                  <c:v>0.20300000000000001</c:v>
                </c:pt>
                <c:pt idx="5">
                  <c:v>0.35599999999999998</c:v>
                </c:pt>
                <c:pt idx="6">
                  <c:v>0.254</c:v>
                </c:pt>
                <c:pt idx="7">
                  <c:v>0.40600000000000003</c:v>
                </c:pt>
                <c:pt idx="8">
                  <c:v>0.127</c:v>
                </c:pt>
                <c:pt idx="9">
                  <c:v>7.5999999999999998E-2</c:v>
                </c:pt>
              </c:numCache>
            </c:numRef>
          </c:yVal>
          <c:smooth val="0"/>
          <c:extLst>
            <c:ext xmlns:c16="http://schemas.microsoft.com/office/drawing/2014/chart" uri="{C3380CC4-5D6E-409C-BE32-E72D297353CC}">
              <c16:uniqueId val="{00000004-E420-44F1-B6C4-2EB63CEE0AC9}"/>
            </c:ext>
          </c:extLst>
        </c:ser>
        <c:ser>
          <c:idx val="5"/>
          <c:order val="5"/>
          <c:tx>
            <c:strRef>
              <c:f>VectorReport!$G$41</c:f>
              <c:strCache>
                <c:ptCount val="1"/>
                <c:pt idx="0">
                  <c:v>QXFA-CL-109 </c:v>
                </c:pt>
              </c:strCache>
            </c:strRef>
          </c:tx>
          <c:spPr>
            <a:ln w="19050" cap="rnd">
              <a:solidFill>
                <a:schemeClr val="accent6"/>
              </a:solidFill>
              <a:round/>
            </a:ln>
            <a:effectLst/>
          </c:spPr>
          <c:marker>
            <c:symbol val="circle"/>
            <c:size val="5"/>
            <c:spPr>
              <a:solidFill>
                <a:schemeClr val="accent6"/>
              </a:solidFill>
              <a:ln w="9525">
                <a:solidFill>
                  <a:schemeClr val="accent6"/>
                </a:solidFill>
              </a:ln>
              <a:effectLst/>
            </c:spPr>
          </c:marker>
          <c:xVal>
            <c:strRef>
              <c:f>VectorReport!$A$42:$A$51</c:f>
              <c:strCache>
                <c:ptCount val="10"/>
                <c:pt idx="0">
                  <c:v>Gap 1</c:v>
                </c:pt>
                <c:pt idx="1">
                  <c:v>Gap 2</c:v>
                </c:pt>
                <c:pt idx="2">
                  <c:v>Gap 3</c:v>
                </c:pt>
                <c:pt idx="3">
                  <c:v>Gap 4</c:v>
                </c:pt>
                <c:pt idx="4">
                  <c:v>Gap 5</c:v>
                </c:pt>
                <c:pt idx="5">
                  <c:v>Gap 6</c:v>
                </c:pt>
                <c:pt idx="6">
                  <c:v>Gap 7</c:v>
                </c:pt>
                <c:pt idx="7">
                  <c:v>Gap 8</c:v>
                </c:pt>
                <c:pt idx="8">
                  <c:v>Gap 9</c:v>
                </c:pt>
                <c:pt idx="9">
                  <c:v>Gap 10</c:v>
                </c:pt>
              </c:strCache>
            </c:strRef>
          </c:xVal>
          <c:yVal>
            <c:numRef>
              <c:f>VectorReport!$G$42:$G$51</c:f>
              <c:numCache>
                <c:formatCode>General</c:formatCode>
                <c:ptCount val="10"/>
                <c:pt idx="0">
                  <c:v>0.152</c:v>
                </c:pt>
                <c:pt idx="1">
                  <c:v>0.35599999999999998</c:v>
                </c:pt>
                <c:pt idx="2">
                  <c:v>0.35599999999999998</c:v>
                </c:pt>
                <c:pt idx="3">
                  <c:v>0.309</c:v>
                </c:pt>
                <c:pt idx="4">
                  <c:v>0.432</c:v>
                </c:pt>
                <c:pt idx="5">
                  <c:v>0.55900000000000005</c:v>
                </c:pt>
                <c:pt idx="6">
                  <c:v>0.35599999999999998</c:v>
                </c:pt>
                <c:pt idx="7">
                  <c:v>0.48299999999999998</c:v>
                </c:pt>
                <c:pt idx="8">
                  <c:v>0.17799999999999999</c:v>
                </c:pt>
                <c:pt idx="9">
                  <c:v>0.152</c:v>
                </c:pt>
              </c:numCache>
            </c:numRef>
          </c:yVal>
          <c:smooth val="0"/>
          <c:extLst>
            <c:ext xmlns:c16="http://schemas.microsoft.com/office/drawing/2014/chart" uri="{C3380CC4-5D6E-409C-BE32-E72D297353CC}">
              <c16:uniqueId val="{00000005-E420-44F1-B6C4-2EB63CEE0AC9}"/>
            </c:ext>
          </c:extLst>
        </c:ser>
        <c:ser>
          <c:idx val="6"/>
          <c:order val="6"/>
          <c:tx>
            <c:strRef>
              <c:f>VectorReport!$H$41</c:f>
              <c:strCache>
                <c:ptCount val="1"/>
                <c:pt idx="0">
                  <c:v>QXFA-CL-110 </c:v>
                </c:pt>
              </c:strCache>
            </c:strRef>
          </c:tx>
          <c:spPr>
            <a:ln w="19050" cap="rnd">
              <a:solidFill>
                <a:schemeClr val="accent1">
                  <a:lumMod val="60000"/>
                </a:schemeClr>
              </a:solidFill>
              <a:round/>
            </a:ln>
            <a:effectLst/>
          </c:spPr>
          <c:marker>
            <c:symbol val="circle"/>
            <c:size val="5"/>
            <c:spPr>
              <a:solidFill>
                <a:schemeClr val="accent1">
                  <a:lumMod val="60000"/>
                </a:schemeClr>
              </a:solidFill>
              <a:ln w="9525">
                <a:solidFill>
                  <a:schemeClr val="accent1">
                    <a:lumMod val="60000"/>
                  </a:schemeClr>
                </a:solidFill>
              </a:ln>
              <a:effectLst/>
            </c:spPr>
          </c:marker>
          <c:xVal>
            <c:strRef>
              <c:f>VectorReport!$A$42:$A$51</c:f>
              <c:strCache>
                <c:ptCount val="10"/>
                <c:pt idx="0">
                  <c:v>Gap 1</c:v>
                </c:pt>
                <c:pt idx="1">
                  <c:v>Gap 2</c:v>
                </c:pt>
                <c:pt idx="2">
                  <c:v>Gap 3</c:v>
                </c:pt>
                <c:pt idx="3">
                  <c:v>Gap 4</c:v>
                </c:pt>
                <c:pt idx="4">
                  <c:v>Gap 5</c:v>
                </c:pt>
                <c:pt idx="5">
                  <c:v>Gap 6</c:v>
                </c:pt>
                <c:pt idx="6">
                  <c:v>Gap 7</c:v>
                </c:pt>
                <c:pt idx="7">
                  <c:v>Gap 8</c:v>
                </c:pt>
                <c:pt idx="8">
                  <c:v>Gap 9</c:v>
                </c:pt>
                <c:pt idx="9">
                  <c:v>Gap 10</c:v>
                </c:pt>
              </c:strCache>
            </c:strRef>
          </c:xVal>
          <c:yVal>
            <c:numRef>
              <c:f>VectorReport!$H$42:$H$51</c:f>
              <c:numCache>
                <c:formatCode>General</c:formatCode>
                <c:ptCount val="10"/>
                <c:pt idx="0">
                  <c:v>0.19</c:v>
                </c:pt>
                <c:pt idx="1">
                  <c:v>0.15</c:v>
                </c:pt>
                <c:pt idx="2">
                  <c:v>0.23</c:v>
                </c:pt>
                <c:pt idx="3">
                  <c:v>0.28000000000000003</c:v>
                </c:pt>
                <c:pt idx="4">
                  <c:v>0.25</c:v>
                </c:pt>
                <c:pt idx="5">
                  <c:v>0.42</c:v>
                </c:pt>
                <c:pt idx="6">
                  <c:v>0.32</c:v>
                </c:pt>
                <c:pt idx="7">
                  <c:v>0.5</c:v>
                </c:pt>
                <c:pt idx="8">
                  <c:v>0.26</c:v>
                </c:pt>
                <c:pt idx="9">
                  <c:v>0.18</c:v>
                </c:pt>
              </c:numCache>
            </c:numRef>
          </c:yVal>
          <c:smooth val="0"/>
          <c:extLst>
            <c:ext xmlns:c16="http://schemas.microsoft.com/office/drawing/2014/chart" uri="{C3380CC4-5D6E-409C-BE32-E72D297353CC}">
              <c16:uniqueId val="{00000006-E420-44F1-B6C4-2EB63CEE0AC9}"/>
            </c:ext>
          </c:extLst>
        </c:ser>
        <c:ser>
          <c:idx val="7"/>
          <c:order val="7"/>
          <c:tx>
            <c:strRef>
              <c:f>VectorReport!$I$41</c:f>
              <c:strCache>
                <c:ptCount val="1"/>
                <c:pt idx="0">
                  <c:v>QXFA-CL-111 </c:v>
                </c:pt>
              </c:strCache>
            </c:strRef>
          </c:tx>
          <c:spPr>
            <a:ln w="19050" cap="rnd">
              <a:solidFill>
                <a:schemeClr val="accent2">
                  <a:lumMod val="60000"/>
                </a:schemeClr>
              </a:solidFill>
              <a:round/>
            </a:ln>
            <a:effectLst/>
          </c:spPr>
          <c:marker>
            <c:symbol val="circle"/>
            <c:size val="5"/>
            <c:spPr>
              <a:solidFill>
                <a:schemeClr val="accent2">
                  <a:lumMod val="60000"/>
                </a:schemeClr>
              </a:solidFill>
              <a:ln w="9525">
                <a:solidFill>
                  <a:schemeClr val="accent2">
                    <a:lumMod val="60000"/>
                  </a:schemeClr>
                </a:solidFill>
              </a:ln>
              <a:effectLst/>
            </c:spPr>
          </c:marker>
          <c:xVal>
            <c:strRef>
              <c:f>VectorReport!$A$42:$A$51</c:f>
              <c:strCache>
                <c:ptCount val="10"/>
                <c:pt idx="0">
                  <c:v>Gap 1</c:v>
                </c:pt>
                <c:pt idx="1">
                  <c:v>Gap 2</c:v>
                </c:pt>
                <c:pt idx="2">
                  <c:v>Gap 3</c:v>
                </c:pt>
                <c:pt idx="3">
                  <c:v>Gap 4</c:v>
                </c:pt>
                <c:pt idx="4">
                  <c:v>Gap 5</c:v>
                </c:pt>
                <c:pt idx="5">
                  <c:v>Gap 6</c:v>
                </c:pt>
                <c:pt idx="6">
                  <c:v>Gap 7</c:v>
                </c:pt>
                <c:pt idx="7">
                  <c:v>Gap 8</c:v>
                </c:pt>
                <c:pt idx="8">
                  <c:v>Gap 9</c:v>
                </c:pt>
                <c:pt idx="9">
                  <c:v>Gap 10</c:v>
                </c:pt>
              </c:strCache>
            </c:strRef>
          </c:xVal>
          <c:yVal>
            <c:numRef>
              <c:f>VectorReport!$I$42:$I$51</c:f>
              <c:numCache>
                <c:formatCode>General</c:formatCode>
                <c:ptCount val="10"/>
                <c:pt idx="0">
                  <c:v>7.5999999999999998E-2</c:v>
                </c:pt>
                <c:pt idx="1">
                  <c:v>0</c:v>
                </c:pt>
                <c:pt idx="2">
                  <c:v>0.17799999999999999</c:v>
                </c:pt>
                <c:pt idx="3">
                  <c:v>0.30499999999999999</c:v>
                </c:pt>
                <c:pt idx="4">
                  <c:v>0.50800000000000001</c:v>
                </c:pt>
                <c:pt idx="5">
                  <c:v>0.66100000000000003</c:v>
                </c:pt>
                <c:pt idx="6">
                  <c:v>0.45700000000000002</c:v>
                </c:pt>
                <c:pt idx="7">
                  <c:v>0.30499999999999999</c:v>
                </c:pt>
                <c:pt idx="8">
                  <c:v>5.0999999999999997E-2</c:v>
                </c:pt>
                <c:pt idx="9">
                  <c:v>0</c:v>
                </c:pt>
              </c:numCache>
            </c:numRef>
          </c:yVal>
          <c:smooth val="0"/>
          <c:extLst>
            <c:ext xmlns:c16="http://schemas.microsoft.com/office/drawing/2014/chart" uri="{C3380CC4-5D6E-409C-BE32-E72D297353CC}">
              <c16:uniqueId val="{00000007-E420-44F1-B6C4-2EB63CEE0AC9}"/>
            </c:ext>
          </c:extLst>
        </c:ser>
        <c:ser>
          <c:idx val="8"/>
          <c:order val="8"/>
          <c:tx>
            <c:strRef>
              <c:f>VectorReport!$J$41</c:f>
              <c:strCache>
                <c:ptCount val="1"/>
                <c:pt idx="0">
                  <c:v>QXFA-CL-112 </c:v>
                </c:pt>
              </c:strCache>
            </c:strRef>
          </c:tx>
          <c:spPr>
            <a:ln w="19050" cap="rnd">
              <a:solidFill>
                <a:schemeClr val="accent3">
                  <a:lumMod val="60000"/>
                </a:schemeClr>
              </a:solidFill>
              <a:round/>
            </a:ln>
            <a:effectLst/>
          </c:spPr>
          <c:marker>
            <c:symbol val="circle"/>
            <c:size val="5"/>
            <c:spPr>
              <a:solidFill>
                <a:schemeClr val="accent3">
                  <a:lumMod val="60000"/>
                </a:schemeClr>
              </a:solidFill>
              <a:ln w="9525">
                <a:solidFill>
                  <a:schemeClr val="accent3">
                    <a:lumMod val="60000"/>
                  </a:schemeClr>
                </a:solidFill>
              </a:ln>
              <a:effectLst/>
            </c:spPr>
          </c:marker>
          <c:xVal>
            <c:strRef>
              <c:f>VectorReport!$A$42:$A$51</c:f>
              <c:strCache>
                <c:ptCount val="10"/>
                <c:pt idx="0">
                  <c:v>Gap 1</c:v>
                </c:pt>
                <c:pt idx="1">
                  <c:v>Gap 2</c:v>
                </c:pt>
                <c:pt idx="2">
                  <c:v>Gap 3</c:v>
                </c:pt>
                <c:pt idx="3">
                  <c:v>Gap 4</c:v>
                </c:pt>
                <c:pt idx="4">
                  <c:v>Gap 5</c:v>
                </c:pt>
                <c:pt idx="5">
                  <c:v>Gap 6</c:v>
                </c:pt>
                <c:pt idx="6">
                  <c:v>Gap 7</c:v>
                </c:pt>
                <c:pt idx="7">
                  <c:v>Gap 8</c:v>
                </c:pt>
                <c:pt idx="8">
                  <c:v>Gap 9</c:v>
                </c:pt>
                <c:pt idx="9">
                  <c:v>Gap 10</c:v>
                </c:pt>
              </c:strCache>
            </c:strRef>
          </c:xVal>
          <c:yVal>
            <c:numRef>
              <c:f>VectorReport!$J$42:$J$51</c:f>
              <c:numCache>
                <c:formatCode>General</c:formatCode>
                <c:ptCount val="10"/>
                <c:pt idx="0">
                  <c:v>0</c:v>
                </c:pt>
                <c:pt idx="1">
                  <c:v>0</c:v>
                </c:pt>
                <c:pt idx="2">
                  <c:v>0.27900000000000003</c:v>
                </c:pt>
                <c:pt idx="3">
                  <c:v>0.22900000000000001</c:v>
                </c:pt>
                <c:pt idx="4">
                  <c:v>0.27900000000000003</c:v>
                </c:pt>
                <c:pt idx="5">
                  <c:v>0.30499999999999999</c:v>
                </c:pt>
                <c:pt idx="6">
                  <c:v>0.27900000000000003</c:v>
                </c:pt>
                <c:pt idx="7">
                  <c:v>0.254</c:v>
                </c:pt>
                <c:pt idx="8">
                  <c:v>0.127</c:v>
                </c:pt>
                <c:pt idx="9">
                  <c:v>7.5999999999999998E-2</c:v>
                </c:pt>
              </c:numCache>
            </c:numRef>
          </c:yVal>
          <c:smooth val="0"/>
          <c:extLst>
            <c:ext xmlns:c16="http://schemas.microsoft.com/office/drawing/2014/chart" uri="{C3380CC4-5D6E-409C-BE32-E72D297353CC}">
              <c16:uniqueId val="{00000008-E420-44F1-B6C4-2EB63CEE0AC9}"/>
            </c:ext>
          </c:extLst>
        </c:ser>
        <c:ser>
          <c:idx val="9"/>
          <c:order val="9"/>
          <c:tx>
            <c:strRef>
              <c:f>VectorReport!$K$41</c:f>
              <c:strCache>
                <c:ptCount val="1"/>
                <c:pt idx="0">
                  <c:v>QXFA-CL-113 </c:v>
                </c:pt>
              </c:strCache>
            </c:strRef>
          </c:tx>
          <c:spPr>
            <a:ln w="19050" cap="rnd">
              <a:solidFill>
                <a:schemeClr val="accent4">
                  <a:lumMod val="60000"/>
                </a:schemeClr>
              </a:solidFill>
              <a:round/>
            </a:ln>
            <a:effectLst/>
          </c:spPr>
          <c:marker>
            <c:symbol val="circle"/>
            <c:size val="5"/>
            <c:spPr>
              <a:solidFill>
                <a:schemeClr val="accent4">
                  <a:lumMod val="60000"/>
                </a:schemeClr>
              </a:solidFill>
              <a:ln w="9525">
                <a:solidFill>
                  <a:schemeClr val="accent4">
                    <a:lumMod val="60000"/>
                  </a:schemeClr>
                </a:solidFill>
              </a:ln>
              <a:effectLst/>
            </c:spPr>
          </c:marker>
          <c:xVal>
            <c:strRef>
              <c:f>VectorReport!$A$42:$A$51</c:f>
              <c:strCache>
                <c:ptCount val="10"/>
                <c:pt idx="0">
                  <c:v>Gap 1</c:v>
                </c:pt>
                <c:pt idx="1">
                  <c:v>Gap 2</c:v>
                </c:pt>
                <c:pt idx="2">
                  <c:v>Gap 3</c:v>
                </c:pt>
                <c:pt idx="3">
                  <c:v>Gap 4</c:v>
                </c:pt>
                <c:pt idx="4">
                  <c:v>Gap 5</c:v>
                </c:pt>
                <c:pt idx="5">
                  <c:v>Gap 6</c:v>
                </c:pt>
                <c:pt idx="6">
                  <c:v>Gap 7</c:v>
                </c:pt>
                <c:pt idx="7">
                  <c:v>Gap 8</c:v>
                </c:pt>
                <c:pt idx="8">
                  <c:v>Gap 9</c:v>
                </c:pt>
                <c:pt idx="9">
                  <c:v>Gap 10</c:v>
                </c:pt>
              </c:strCache>
            </c:strRef>
          </c:xVal>
          <c:yVal>
            <c:numRef>
              <c:f>VectorReport!$K$42:$K$51</c:f>
              <c:numCache>
                <c:formatCode>General</c:formatCode>
                <c:ptCount val="10"/>
                <c:pt idx="0">
                  <c:v>3.7999999999999999E-2</c:v>
                </c:pt>
                <c:pt idx="1">
                  <c:v>0</c:v>
                </c:pt>
                <c:pt idx="2">
                  <c:v>0.127</c:v>
                </c:pt>
                <c:pt idx="3">
                  <c:v>0.35599999999999998</c:v>
                </c:pt>
                <c:pt idx="4">
                  <c:v>0.17799999999999999</c:v>
                </c:pt>
                <c:pt idx="5">
                  <c:v>0.30499999999999999</c:v>
                </c:pt>
                <c:pt idx="6">
                  <c:v>0.35599999999999998</c:v>
                </c:pt>
                <c:pt idx="7">
                  <c:v>7.5999999999999998E-2</c:v>
                </c:pt>
                <c:pt idx="8">
                  <c:v>0.38100000000000001</c:v>
                </c:pt>
                <c:pt idx="9">
                  <c:v>0.10199999999999999</c:v>
                </c:pt>
              </c:numCache>
            </c:numRef>
          </c:yVal>
          <c:smooth val="0"/>
          <c:extLst>
            <c:ext xmlns:c16="http://schemas.microsoft.com/office/drawing/2014/chart" uri="{C3380CC4-5D6E-409C-BE32-E72D297353CC}">
              <c16:uniqueId val="{00000009-E420-44F1-B6C4-2EB63CEE0AC9}"/>
            </c:ext>
          </c:extLst>
        </c:ser>
        <c:ser>
          <c:idx val="10"/>
          <c:order val="10"/>
          <c:tx>
            <c:strRef>
              <c:f>VectorReport!$L$41</c:f>
              <c:strCache>
                <c:ptCount val="1"/>
                <c:pt idx="0">
                  <c:v>QXFA-CL-114 </c:v>
                </c:pt>
              </c:strCache>
            </c:strRef>
          </c:tx>
          <c:spPr>
            <a:ln w="19050" cap="rnd">
              <a:solidFill>
                <a:schemeClr val="accent5">
                  <a:lumMod val="60000"/>
                </a:schemeClr>
              </a:solidFill>
              <a:round/>
            </a:ln>
            <a:effectLst/>
          </c:spPr>
          <c:marker>
            <c:symbol val="circle"/>
            <c:size val="5"/>
            <c:spPr>
              <a:solidFill>
                <a:schemeClr val="accent5">
                  <a:lumMod val="60000"/>
                </a:schemeClr>
              </a:solidFill>
              <a:ln w="9525">
                <a:solidFill>
                  <a:schemeClr val="accent5">
                    <a:lumMod val="60000"/>
                  </a:schemeClr>
                </a:solidFill>
              </a:ln>
              <a:effectLst/>
            </c:spPr>
          </c:marker>
          <c:xVal>
            <c:strRef>
              <c:f>VectorReport!$A$42:$A$51</c:f>
              <c:strCache>
                <c:ptCount val="10"/>
                <c:pt idx="0">
                  <c:v>Gap 1</c:v>
                </c:pt>
                <c:pt idx="1">
                  <c:v>Gap 2</c:v>
                </c:pt>
                <c:pt idx="2">
                  <c:v>Gap 3</c:v>
                </c:pt>
                <c:pt idx="3">
                  <c:v>Gap 4</c:v>
                </c:pt>
                <c:pt idx="4">
                  <c:v>Gap 5</c:v>
                </c:pt>
                <c:pt idx="5">
                  <c:v>Gap 6</c:v>
                </c:pt>
                <c:pt idx="6">
                  <c:v>Gap 7</c:v>
                </c:pt>
                <c:pt idx="7">
                  <c:v>Gap 8</c:v>
                </c:pt>
                <c:pt idx="8">
                  <c:v>Gap 9</c:v>
                </c:pt>
                <c:pt idx="9">
                  <c:v>Gap 10</c:v>
                </c:pt>
              </c:strCache>
            </c:strRef>
          </c:xVal>
          <c:yVal>
            <c:numRef>
              <c:f>VectorReport!$L$42:$L$51</c:f>
              <c:numCache>
                <c:formatCode>General</c:formatCode>
                <c:ptCount val="10"/>
                <c:pt idx="0">
                  <c:v>0.127</c:v>
                </c:pt>
                <c:pt idx="1">
                  <c:v>0</c:v>
                </c:pt>
                <c:pt idx="2">
                  <c:v>5.0999999999999997E-2</c:v>
                </c:pt>
                <c:pt idx="3">
                  <c:v>0.127</c:v>
                </c:pt>
                <c:pt idx="4">
                  <c:v>0.63500000000000001</c:v>
                </c:pt>
                <c:pt idx="5">
                  <c:v>3.7999999999999999E-2</c:v>
                </c:pt>
                <c:pt idx="6">
                  <c:v>0.50800000000000001</c:v>
                </c:pt>
                <c:pt idx="7">
                  <c:v>3.7999999999999999E-2</c:v>
                </c:pt>
                <c:pt idx="8">
                  <c:v>0.22900000000000001</c:v>
                </c:pt>
                <c:pt idx="9">
                  <c:v>0.127</c:v>
                </c:pt>
              </c:numCache>
            </c:numRef>
          </c:yVal>
          <c:smooth val="0"/>
          <c:extLst>
            <c:ext xmlns:c16="http://schemas.microsoft.com/office/drawing/2014/chart" uri="{C3380CC4-5D6E-409C-BE32-E72D297353CC}">
              <c16:uniqueId val="{0000000A-E420-44F1-B6C4-2EB63CEE0AC9}"/>
            </c:ext>
          </c:extLst>
        </c:ser>
        <c:ser>
          <c:idx val="11"/>
          <c:order val="11"/>
          <c:tx>
            <c:strRef>
              <c:f>VectorReport!$M$41</c:f>
              <c:strCache>
                <c:ptCount val="1"/>
                <c:pt idx="0">
                  <c:v>QXFA-CL-115 </c:v>
                </c:pt>
              </c:strCache>
            </c:strRef>
          </c:tx>
          <c:spPr>
            <a:ln w="19050" cap="rnd">
              <a:solidFill>
                <a:schemeClr val="accent6">
                  <a:lumMod val="60000"/>
                </a:schemeClr>
              </a:solidFill>
              <a:round/>
            </a:ln>
            <a:effectLst/>
          </c:spPr>
          <c:marker>
            <c:symbol val="circle"/>
            <c:size val="5"/>
            <c:spPr>
              <a:solidFill>
                <a:schemeClr val="accent6">
                  <a:lumMod val="60000"/>
                </a:schemeClr>
              </a:solidFill>
              <a:ln w="9525">
                <a:solidFill>
                  <a:schemeClr val="accent6">
                    <a:lumMod val="60000"/>
                  </a:schemeClr>
                </a:solidFill>
              </a:ln>
              <a:effectLst/>
            </c:spPr>
          </c:marker>
          <c:xVal>
            <c:strRef>
              <c:f>VectorReport!$A$42:$A$51</c:f>
              <c:strCache>
                <c:ptCount val="10"/>
                <c:pt idx="0">
                  <c:v>Gap 1</c:v>
                </c:pt>
                <c:pt idx="1">
                  <c:v>Gap 2</c:v>
                </c:pt>
                <c:pt idx="2">
                  <c:v>Gap 3</c:v>
                </c:pt>
                <c:pt idx="3">
                  <c:v>Gap 4</c:v>
                </c:pt>
                <c:pt idx="4">
                  <c:v>Gap 5</c:v>
                </c:pt>
                <c:pt idx="5">
                  <c:v>Gap 6</c:v>
                </c:pt>
                <c:pt idx="6">
                  <c:v>Gap 7</c:v>
                </c:pt>
                <c:pt idx="7">
                  <c:v>Gap 8</c:v>
                </c:pt>
                <c:pt idx="8">
                  <c:v>Gap 9</c:v>
                </c:pt>
                <c:pt idx="9">
                  <c:v>Gap 10</c:v>
                </c:pt>
              </c:strCache>
            </c:strRef>
          </c:xVal>
          <c:yVal>
            <c:numRef>
              <c:f>VectorReport!$M$42:$M$51</c:f>
              <c:numCache>
                <c:formatCode>General</c:formatCode>
                <c:ptCount val="10"/>
                <c:pt idx="0">
                  <c:v>0.10199999999999999</c:v>
                </c:pt>
                <c:pt idx="1">
                  <c:v>0.35599999999999998</c:v>
                </c:pt>
                <c:pt idx="2">
                  <c:v>0.10199999999999999</c:v>
                </c:pt>
                <c:pt idx="3">
                  <c:v>3.7999999999999999E-2</c:v>
                </c:pt>
                <c:pt idx="4">
                  <c:v>0</c:v>
                </c:pt>
                <c:pt idx="5">
                  <c:v>7.5999999999999998E-2</c:v>
                </c:pt>
                <c:pt idx="6">
                  <c:v>0.45700000000000002</c:v>
                </c:pt>
                <c:pt idx="7">
                  <c:v>0</c:v>
                </c:pt>
                <c:pt idx="8">
                  <c:v>0</c:v>
                </c:pt>
                <c:pt idx="9">
                  <c:v>7.5999999999999998E-2</c:v>
                </c:pt>
              </c:numCache>
            </c:numRef>
          </c:yVal>
          <c:smooth val="0"/>
          <c:extLst>
            <c:ext xmlns:c16="http://schemas.microsoft.com/office/drawing/2014/chart" uri="{C3380CC4-5D6E-409C-BE32-E72D297353CC}">
              <c16:uniqueId val="{0000000B-E420-44F1-B6C4-2EB63CEE0AC9}"/>
            </c:ext>
          </c:extLst>
        </c:ser>
        <c:ser>
          <c:idx val="12"/>
          <c:order val="12"/>
          <c:tx>
            <c:strRef>
              <c:f>VectorReport!$N$41</c:f>
              <c:strCache>
                <c:ptCount val="1"/>
                <c:pt idx="0">
                  <c:v>QXFA-CL-116 </c:v>
                </c:pt>
              </c:strCache>
            </c:strRef>
          </c:tx>
          <c:spPr>
            <a:ln w="19050" cap="rnd">
              <a:solidFill>
                <a:schemeClr val="accent1">
                  <a:lumMod val="80000"/>
                  <a:lumOff val="20000"/>
                </a:schemeClr>
              </a:solidFill>
              <a:round/>
            </a:ln>
            <a:effectLst/>
          </c:spPr>
          <c:marker>
            <c:symbol val="circle"/>
            <c:size val="5"/>
            <c:spPr>
              <a:solidFill>
                <a:schemeClr val="accent1">
                  <a:lumMod val="80000"/>
                  <a:lumOff val="20000"/>
                </a:schemeClr>
              </a:solidFill>
              <a:ln w="9525">
                <a:solidFill>
                  <a:schemeClr val="accent1">
                    <a:lumMod val="80000"/>
                    <a:lumOff val="20000"/>
                  </a:schemeClr>
                </a:solidFill>
              </a:ln>
              <a:effectLst/>
            </c:spPr>
          </c:marker>
          <c:xVal>
            <c:strRef>
              <c:f>VectorReport!$A$42:$A$51</c:f>
              <c:strCache>
                <c:ptCount val="10"/>
                <c:pt idx="0">
                  <c:v>Gap 1</c:v>
                </c:pt>
                <c:pt idx="1">
                  <c:v>Gap 2</c:v>
                </c:pt>
                <c:pt idx="2">
                  <c:v>Gap 3</c:v>
                </c:pt>
                <c:pt idx="3">
                  <c:v>Gap 4</c:v>
                </c:pt>
                <c:pt idx="4">
                  <c:v>Gap 5</c:v>
                </c:pt>
                <c:pt idx="5">
                  <c:v>Gap 6</c:v>
                </c:pt>
                <c:pt idx="6">
                  <c:v>Gap 7</c:v>
                </c:pt>
                <c:pt idx="7">
                  <c:v>Gap 8</c:v>
                </c:pt>
                <c:pt idx="8">
                  <c:v>Gap 9</c:v>
                </c:pt>
                <c:pt idx="9">
                  <c:v>Gap 10</c:v>
                </c:pt>
              </c:strCache>
            </c:strRef>
          </c:xVal>
          <c:yVal>
            <c:numRef>
              <c:f>VectorReport!$N$42:$N$51</c:f>
              <c:numCache>
                <c:formatCode>General</c:formatCode>
                <c:ptCount val="10"/>
                <c:pt idx="0">
                  <c:v>0.10199999999999999</c:v>
                </c:pt>
                <c:pt idx="1">
                  <c:v>0</c:v>
                </c:pt>
                <c:pt idx="2">
                  <c:v>7.5999999999999998E-2</c:v>
                </c:pt>
                <c:pt idx="3">
                  <c:v>0.20300000000000001</c:v>
                </c:pt>
                <c:pt idx="4">
                  <c:v>0.30499999999999999</c:v>
                </c:pt>
                <c:pt idx="5">
                  <c:v>0.20300000000000001</c:v>
                </c:pt>
                <c:pt idx="6">
                  <c:v>0.17799999999999999</c:v>
                </c:pt>
                <c:pt idx="7">
                  <c:v>0.35599999999999998</c:v>
                </c:pt>
                <c:pt idx="8">
                  <c:v>0</c:v>
                </c:pt>
                <c:pt idx="9">
                  <c:v>0.127</c:v>
                </c:pt>
              </c:numCache>
            </c:numRef>
          </c:yVal>
          <c:smooth val="0"/>
          <c:extLst>
            <c:ext xmlns:c16="http://schemas.microsoft.com/office/drawing/2014/chart" uri="{C3380CC4-5D6E-409C-BE32-E72D297353CC}">
              <c16:uniqueId val="{0000000C-E420-44F1-B6C4-2EB63CEE0AC9}"/>
            </c:ext>
          </c:extLst>
        </c:ser>
        <c:ser>
          <c:idx val="13"/>
          <c:order val="13"/>
          <c:tx>
            <c:strRef>
              <c:f>VectorReport!$O$41</c:f>
              <c:strCache>
                <c:ptCount val="1"/>
                <c:pt idx="0">
                  <c:v>QXFA-CL-117 </c:v>
                </c:pt>
              </c:strCache>
            </c:strRef>
          </c:tx>
          <c:spPr>
            <a:ln w="19050" cap="rnd">
              <a:solidFill>
                <a:schemeClr val="accent2">
                  <a:lumMod val="80000"/>
                  <a:lumOff val="20000"/>
                </a:schemeClr>
              </a:solidFill>
              <a:round/>
            </a:ln>
            <a:effectLst/>
          </c:spPr>
          <c:marker>
            <c:symbol val="circle"/>
            <c:size val="5"/>
            <c:spPr>
              <a:solidFill>
                <a:schemeClr val="accent2">
                  <a:lumMod val="80000"/>
                  <a:lumOff val="20000"/>
                </a:schemeClr>
              </a:solidFill>
              <a:ln w="9525">
                <a:solidFill>
                  <a:schemeClr val="accent2">
                    <a:lumMod val="80000"/>
                    <a:lumOff val="20000"/>
                  </a:schemeClr>
                </a:solidFill>
              </a:ln>
              <a:effectLst/>
            </c:spPr>
          </c:marker>
          <c:xVal>
            <c:strRef>
              <c:f>VectorReport!$A$42:$A$51</c:f>
              <c:strCache>
                <c:ptCount val="10"/>
                <c:pt idx="0">
                  <c:v>Gap 1</c:v>
                </c:pt>
                <c:pt idx="1">
                  <c:v>Gap 2</c:v>
                </c:pt>
                <c:pt idx="2">
                  <c:v>Gap 3</c:v>
                </c:pt>
                <c:pt idx="3">
                  <c:v>Gap 4</c:v>
                </c:pt>
                <c:pt idx="4">
                  <c:v>Gap 5</c:v>
                </c:pt>
                <c:pt idx="5">
                  <c:v>Gap 6</c:v>
                </c:pt>
                <c:pt idx="6">
                  <c:v>Gap 7</c:v>
                </c:pt>
                <c:pt idx="7">
                  <c:v>Gap 8</c:v>
                </c:pt>
                <c:pt idx="8">
                  <c:v>Gap 9</c:v>
                </c:pt>
                <c:pt idx="9">
                  <c:v>Gap 10</c:v>
                </c:pt>
              </c:strCache>
            </c:strRef>
          </c:xVal>
          <c:yVal>
            <c:numRef>
              <c:f>VectorReport!$O$42:$O$51</c:f>
              <c:numCache>
                <c:formatCode>General</c:formatCode>
                <c:ptCount val="10"/>
                <c:pt idx="0">
                  <c:v>0</c:v>
                </c:pt>
                <c:pt idx="1">
                  <c:v>0</c:v>
                </c:pt>
                <c:pt idx="2">
                  <c:v>0.127</c:v>
                </c:pt>
                <c:pt idx="3">
                  <c:v>0.22900000000000001</c:v>
                </c:pt>
                <c:pt idx="4">
                  <c:v>0.152</c:v>
                </c:pt>
                <c:pt idx="5">
                  <c:v>0.30499999999999999</c:v>
                </c:pt>
                <c:pt idx="6">
                  <c:v>0.35599999999999998</c:v>
                </c:pt>
                <c:pt idx="7">
                  <c:v>8.5999999999999993E-2</c:v>
                </c:pt>
                <c:pt idx="8">
                  <c:v>0.127</c:v>
                </c:pt>
                <c:pt idx="9">
                  <c:v>6.4000000000000001E-2</c:v>
                </c:pt>
              </c:numCache>
            </c:numRef>
          </c:yVal>
          <c:smooth val="0"/>
          <c:extLst>
            <c:ext xmlns:c16="http://schemas.microsoft.com/office/drawing/2014/chart" uri="{C3380CC4-5D6E-409C-BE32-E72D297353CC}">
              <c16:uniqueId val="{0000000D-E420-44F1-B6C4-2EB63CEE0AC9}"/>
            </c:ext>
          </c:extLst>
        </c:ser>
        <c:ser>
          <c:idx val="14"/>
          <c:order val="14"/>
          <c:tx>
            <c:strRef>
              <c:f>VectorReport!$P$41</c:f>
              <c:strCache>
                <c:ptCount val="1"/>
                <c:pt idx="0">
                  <c:v>QXFA-CL-119 </c:v>
                </c:pt>
              </c:strCache>
            </c:strRef>
          </c:tx>
          <c:spPr>
            <a:ln w="19050" cap="rnd">
              <a:solidFill>
                <a:schemeClr val="accent3">
                  <a:lumMod val="80000"/>
                  <a:lumOff val="20000"/>
                </a:schemeClr>
              </a:solidFill>
              <a:round/>
            </a:ln>
            <a:effectLst/>
          </c:spPr>
          <c:marker>
            <c:symbol val="circle"/>
            <c:size val="5"/>
            <c:spPr>
              <a:solidFill>
                <a:schemeClr val="accent3">
                  <a:lumMod val="80000"/>
                  <a:lumOff val="20000"/>
                </a:schemeClr>
              </a:solidFill>
              <a:ln w="9525">
                <a:solidFill>
                  <a:schemeClr val="accent3">
                    <a:lumMod val="80000"/>
                    <a:lumOff val="20000"/>
                  </a:schemeClr>
                </a:solidFill>
              </a:ln>
              <a:effectLst/>
            </c:spPr>
          </c:marker>
          <c:xVal>
            <c:strRef>
              <c:f>VectorReport!$A$42:$A$51</c:f>
              <c:strCache>
                <c:ptCount val="10"/>
                <c:pt idx="0">
                  <c:v>Gap 1</c:v>
                </c:pt>
                <c:pt idx="1">
                  <c:v>Gap 2</c:v>
                </c:pt>
                <c:pt idx="2">
                  <c:v>Gap 3</c:v>
                </c:pt>
                <c:pt idx="3">
                  <c:v>Gap 4</c:v>
                </c:pt>
                <c:pt idx="4">
                  <c:v>Gap 5</c:v>
                </c:pt>
                <c:pt idx="5">
                  <c:v>Gap 6</c:v>
                </c:pt>
                <c:pt idx="6">
                  <c:v>Gap 7</c:v>
                </c:pt>
                <c:pt idx="7">
                  <c:v>Gap 8</c:v>
                </c:pt>
                <c:pt idx="8">
                  <c:v>Gap 9</c:v>
                </c:pt>
                <c:pt idx="9">
                  <c:v>Gap 10</c:v>
                </c:pt>
              </c:strCache>
            </c:strRef>
          </c:xVal>
          <c:yVal>
            <c:numRef>
              <c:f>VectorReport!$P$42:$P$51</c:f>
              <c:numCache>
                <c:formatCode>General</c:formatCode>
                <c:ptCount val="10"/>
                <c:pt idx="0">
                  <c:v>0.10199999999999999</c:v>
                </c:pt>
                <c:pt idx="1">
                  <c:v>0</c:v>
                </c:pt>
                <c:pt idx="2">
                  <c:v>0</c:v>
                </c:pt>
                <c:pt idx="3">
                  <c:v>0.6</c:v>
                </c:pt>
                <c:pt idx="4">
                  <c:v>0.45</c:v>
                </c:pt>
                <c:pt idx="5">
                  <c:v>0.46</c:v>
                </c:pt>
                <c:pt idx="6">
                  <c:v>0.42</c:v>
                </c:pt>
                <c:pt idx="7">
                  <c:v>0.45</c:v>
                </c:pt>
                <c:pt idx="8">
                  <c:v>0</c:v>
                </c:pt>
                <c:pt idx="9">
                  <c:v>0.10199999999999999</c:v>
                </c:pt>
              </c:numCache>
            </c:numRef>
          </c:yVal>
          <c:smooth val="0"/>
          <c:extLst>
            <c:ext xmlns:c16="http://schemas.microsoft.com/office/drawing/2014/chart" uri="{C3380CC4-5D6E-409C-BE32-E72D297353CC}">
              <c16:uniqueId val="{0000000E-E420-44F1-B6C4-2EB63CEE0AC9}"/>
            </c:ext>
          </c:extLst>
        </c:ser>
        <c:ser>
          <c:idx val="15"/>
          <c:order val="15"/>
          <c:tx>
            <c:strRef>
              <c:f>VectorReport!$Q$41</c:f>
              <c:strCache>
                <c:ptCount val="1"/>
                <c:pt idx="0">
                  <c:v>QXFA-CL-121 </c:v>
                </c:pt>
              </c:strCache>
            </c:strRef>
          </c:tx>
          <c:spPr>
            <a:ln w="19050" cap="rnd">
              <a:solidFill>
                <a:schemeClr val="accent4">
                  <a:lumMod val="80000"/>
                  <a:lumOff val="20000"/>
                </a:schemeClr>
              </a:solidFill>
              <a:round/>
            </a:ln>
            <a:effectLst/>
          </c:spPr>
          <c:marker>
            <c:symbol val="circle"/>
            <c:size val="5"/>
            <c:spPr>
              <a:solidFill>
                <a:schemeClr val="accent4">
                  <a:lumMod val="80000"/>
                  <a:lumOff val="20000"/>
                </a:schemeClr>
              </a:solidFill>
              <a:ln w="9525">
                <a:solidFill>
                  <a:schemeClr val="accent4">
                    <a:lumMod val="80000"/>
                    <a:lumOff val="20000"/>
                  </a:schemeClr>
                </a:solidFill>
              </a:ln>
              <a:effectLst/>
            </c:spPr>
          </c:marker>
          <c:xVal>
            <c:strRef>
              <c:f>VectorReport!$A$42:$A$51</c:f>
              <c:strCache>
                <c:ptCount val="10"/>
                <c:pt idx="0">
                  <c:v>Gap 1</c:v>
                </c:pt>
                <c:pt idx="1">
                  <c:v>Gap 2</c:v>
                </c:pt>
                <c:pt idx="2">
                  <c:v>Gap 3</c:v>
                </c:pt>
                <c:pt idx="3">
                  <c:v>Gap 4</c:v>
                </c:pt>
                <c:pt idx="4">
                  <c:v>Gap 5</c:v>
                </c:pt>
                <c:pt idx="5">
                  <c:v>Gap 6</c:v>
                </c:pt>
                <c:pt idx="6">
                  <c:v>Gap 7</c:v>
                </c:pt>
                <c:pt idx="7">
                  <c:v>Gap 8</c:v>
                </c:pt>
                <c:pt idx="8">
                  <c:v>Gap 9</c:v>
                </c:pt>
                <c:pt idx="9">
                  <c:v>Gap 10</c:v>
                </c:pt>
              </c:strCache>
            </c:strRef>
          </c:xVal>
          <c:yVal>
            <c:numRef>
              <c:f>VectorReport!$Q$42:$Q$51</c:f>
              <c:numCache>
                <c:formatCode>General</c:formatCode>
                <c:ptCount val="10"/>
                <c:pt idx="0">
                  <c:v>5.0999999999999997E-2</c:v>
                </c:pt>
                <c:pt idx="1">
                  <c:v>0</c:v>
                </c:pt>
                <c:pt idx="2">
                  <c:v>5.3999999999999999E-2</c:v>
                </c:pt>
                <c:pt idx="3">
                  <c:v>0</c:v>
                </c:pt>
                <c:pt idx="4">
                  <c:v>5.0999999999999997E-2</c:v>
                </c:pt>
                <c:pt idx="5">
                  <c:v>0.127</c:v>
                </c:pt>
                <c:pt idx="6">
                  <c:v>0.127</c:v>
                </c:pt>
                <c:pt idx="7">
                  <c:v>0.127</c:v>
                </c:pt>
                <c:pt idx="8">
                  <c:v>0.5</c:v>
                </c:pt>
                <c:pt idx="9">
                  <c:v>5.0999999999999997E-2</c:v>
                </c:pt>
              </c:numCache>
            </c:numRef>
          </c:yVal>
          <c:smooth val="0"/>
          <c:extLst>
            <c:ext xmlns:c16="http://schemas.microsoft.com/office/drawing/2014/chart" uri="{C3380CC4-5D6E-409C-BE32-E72D297353CC}">
              <c16:uniqueId val="{0000000F-E420-44F1-B6C4-2EB63CEE0AC9}"/>
            </c:ext>
          </c:extLst>
        </c:ser>
        <c:ser>
          <c:idx val="16"/>
          <c:order val="16"/>
          <c:tx>
            <c:strRef>
              <c:f>VectorReport!$R$41</c:f>
              <c:strCache>
                <c:ptCount val="1"/>
                <c:pt idx="0">
                  <c:v>QXFA-CL-122 </c:v>
                </c:pt>
              </c:strCache>
            </c:strRef>
          </c:tx>
          <c:spPr>
            <a:ln w="19050" cap="rnd">
              <a:solidFill>
                <a:schemeClr val="accent5">
                  <a:lumMod val="80000"/>
                  <a:lumOff val="20000"/>
                </a:schemeClr>
              </a:solidFill>
              <a:round/>
            </a:ln>
            <a:effectLst/>
          </c:spPr>
          <c:marker>
            <c:symbol val="circle"/>
            <c:size val="5"/>
            <c:spPr>
              <a:solidFill>
                <a:schemeClr val="accent5">
                  <a:lumMod val="80000"/>
                  <a:lumOff val="20000"/>
                </a:schemeClr>
              </a:solidFill>
              <a:ln w="9525">
                <a:solidFill>
                  <a:schemeClr val="accent5">
                    <a:lumMod val="80000"/>
                    <a:lumOff val="20000"/>
                  </a:schemeClr>
                </a:solidFill>
              </a:ln>
              <a:effectLst/>
            </c:spPr>
          </c:marker>
          <c:xVal>
            <c:strRef>
              <c:f>VectorReport!$A$42:$A$51</c:f>
              <c:strCache>
                <c:ptCount val="10"/>
                <c:pt idx="0">
                  <c:v>Gap 1</c:v>
                </c:pt>
                <c:pt idx="1">
                  <c:v>Gap 2</c:v>
                </c:pt>
                <c:pt idx="2">
                  <c:v>Gap 3</c:v>
                </c:pt>
                <c:pt idx="3">
                  <c:v>Gap 4</c:v>
                </c:pt>
                <c:pt idx="4">
                  <c:v>Gap 5</c:v>
                </c:pt>
                <c:pt idx="5">
                  <c:v>Gap 6</c:v>
                </c:pt>
                <c:pt idx="6">
                  <c:v>Gap 7</c:v>
                </c:pt>
                <c:pt idx="7">
                  <c:v>Gap 8</c:v>
                </c:pt>
                <c:pt idx="8">
                  <c:v>Gap 9</c:v>
                </c:pt>
                <c:pt idx="9">
                  <c:v>Gap 10</c:v>
                </c:pt>
              </c:strCache>
            </c:strRef>
          </c:xVal>
          <c:yVal>
            <c:numRef>
              <c:f>VectorReport!$R$42:$R$51</c:f>
              <c:numCache>
                <c:formatCode>General</c:formatCode>
                <c:ptCount val="10"/>
                <c:pt idx="0">
                  <c:v>0.1</c:v>
                </c:pt>
                <c:pt idx="1">
                  <c:v>0</c:v>
                </c:pt>
                <c:pt idx="2">
                  <c:v>0</c:v>
                </c:pt>
                <c:pt idx="3">
                  <c:v>0.09</c:v>
                </c:pt>
                <c:pt idx="4">
                  <c:v>0.25</c:v>
                </c:pt>
                <c:pt idx="5">
                  <c:v>0.2</c:v>
                </c:pt>
                <c:pt idx="6">
                  <c:v>0.15</c:v>
                </c:pt>
                <c:pt idx="7">
                  <c:v>0.4</c:v>
                </c:pt>
                <c:pt idx="8">
                  <c:v>0</c:v>
                </c:pt>
                <c:pt idx="9">
                  <c:v>0.1</c:v>
                </c:pt>
              </c:numCache>
            </c:numRef>
          </c:yVal>
          <c:smooth val="0"/>
          <c:extLst>
            <c:ext xmlns:c16="http://schemas.microsoft.com/office/drawing/2014/chart" uri="{C3380CC4-5D6E-409C-BE32-E72D297353CC}">
              <c16:uniqueId val="{00000010-E420-44F1-B6C4-2EB63CEE0AC9}"/>
            </c:ext>
          </c:extLst>
        </c:ser>
        <c:ser>
          <c:idx val="17"/>
          <c:order val="17"/>
          <c:tx>
            <c:strRef>
              <c:f>VectorReport!$S$41</c:f>
              <c:strCache>
                <c:ptCount val="1"/>
                <c:pt idx="0">
                  <c:v>QXFA-CL-123 </c:v>
                </c:pt>
              </c:strCache>
            </c:strRef>
          </c:tx>
          <c:spPr>
            <a:ln w="19050" cap="rnd">
              <a:solidFill>
                <a:schemeClr val="accent6">
                  <a:lumMod val="80000"/>
                  <a:lumOff val="20000"/>
                </a:schemeClr>
              </a:solidFill>
              <a:round/>
            </a:ln>
            <a:effectLst/>
          </c:spPr>
          <c:marker>
            <c:symbol val="circle"/>
            <c:size val="5"/>
            <c:spPr>
              <a:solidFill>
                <a:schemeClr val="accent6">
                  <a:lumMod val="80000"/>
                  <a:lumOff val="20000"/>
                </a:schemeClr>
              </a:solidFill>
              <a:ln w="9525">
                <a:solidFill>
                  <a:schemeClr val="accent6">
                    <a:lumMod val="80000"/>
                    <a:lumOff val="20000"/>
                  </a:schemeClr>
                </a:solidFill>
              </a:ln>
              <a:effectLst/>
            </c:spPr>
          </c:marker>
          <c:xVal>
            <c:strRef>
              <c:f>VectorReport!$A$42:$A$51</c:f>
              <c:strCache>
                <c:ptCount val="10"/>
                <c:pt idx="0">
                  <c:v>Gap 1</c:v>
                </c:pt>
                <c:pt idx="1">
                  <c:v>Gap 2</c:v>
                </c:pt>
                <c:pt idx="2">
                  <c:v>Gap 3</c:v>
                </c:pt>
                <c:pt idx="3">
                  <c:v>Gap 4</c:v>
                </c:pt>
                <c:pt idx="4">
                  <c:v>Gap 5</c:v>
                </c:pt>
                <c:pt idx="5">
                  <c:v>Gap 6</c:v>
                </c:pt>
                <c:pt idx="6">
                  <c:v>Gap 7</c:v>
                </c:pt>
                <c:pt idx="7">
                  <c:v>Gap 8</c:v>
                </c:pt>
                <c:pt idx="8">
                  <c:v>Gap 9</c:v>
                </c:pt>
                <c:pt idx="9">
                  <c:v>Gap 10</c:v>
                </c:pt>
              </c:strCache>
            </c:strRef>
          </c:xVal>
          <c:yVal>
            <c:numRef>
              <c:f>VectorReport!$S$42:$S$51</c:f>
              <c:numCache>
                <c:formatCode>General</c:formatCode>
                <c:ptCount val="10"/>
                <c:pt idx="0">
                  <c:v>0</c:v>
                </c:pt>
                <c:pt idx="1">
                  <c:v>7.5999999999999998E-2</c:v>
                </c:pt>
                <c:pt idx="2">
                  <c:v>0</c:v>
                </c:pt>
                <c:pt idx="3">
                  <c:v>0</c:v>
                </c:pt>
                <c:pt idx="4">
                  <c:v>0.33</c:v>
                </c:pt>
                <c:pt idx="5">
                  <c:v>0</c:v>
                </c:pt>
                <c:pt idx="6">
                  <c:v>0.61</c:v>
                </c:pt>
                <c:pt idx="7">
                  <c:v>0</c:v>
                </c:pt>
                <c:pt idx="8">
                  <c:v>0.22900000000000001</c:v>
                </c:pt>
                <c:pt idx="9">
                  <c:v>7.5999999999999998E-2</c:v>
                </c:pt>
              </c:numCache>
            </c:numRef>
          </c:yVal>
          <c:smooth val="0"/>
          <c:extLst>
            <c:ext xmlns:c16="http://schemas.microsoft.com/office/drawing/2014/chart" uri="{C3380CC4-5D6E-409C-BE32-E72D297353CC}">
              <c16:uniqueId val="{00000011-E420-44F1-B6C4-2EB63CEE0AC9}"/>
            </c:ext>
          </c:extLst>
        </c:ser>
        <c:ser>
          <c:idx val="18"/>
          <c:order val="18"/>
          <c:tx>
            <c:strRef>
              <c:f>VectorReport!$T$41</c:f>
              <c:strCache>
                <c:ptCount val="1"/>
                <c:pt idx="0">
                  <c:v>QXFA-CL-124 </c:v>
                </c:pt>
              </c:strCache>
            </c:strRef>
          </c:tx>
          <c:spPr>
            <a:ln w="19050" cap="rnd">
              <a:solidFill>
                <a:schemeClr val="accent1">
                  <a:lumMod val="80000"/>
                </a:schemeClr>
              </a:solidFill>
              <a:round/>
            </a:ln>
            <a:effectLst/>
          </c:spPr>
          <c:marker>
            <c:symbol val="circle"/>
            <c:size val="5"/>
            <c:spPr>
              <a:solidFill>
                <a:schemeClr val="accent1">
                  <a:lumMod val="80000"/>
                </a:schemeClr>
              </a:solidFill>
              <a:ln w="9525">
                <a:solidFill>
                  <a:schemeClr val="accent1">
                    <a:lumMod val="80000"/>
                  </a:schemeClr>
                </a:solidFill>
              </a:ln>
              <a:effectLst/>
            </c:spPr>
          </c:marker>
          <c:xVal>
            <c:strRef>
              <c:f>VectorReport!$A$42:$A$51</c:f>
              <c:strCache>
                <c:ptCount val="10"/>
                <c:pt idx="0">
                  <c:v>Gap 1</c:v>
                </c:pt>
                <c:pt idx="1">
                  <c:v>Gap 2</c:v>
                </c:pt>
                <c:pt idx="2">
                  <c:v>Gap 3</c:v>
                </c:pt>
                <c:pt idx="3">
                  <c:v>Gap 4</c:v>
                </c:pt>
                <c:pt idx="4">
                  <c:v>Gap 5</c:v>
                </c:pt>
                <c:pt idx="5">
                  <c:v>Gap 6</c:v>
                </c:pt>
                <c:pt idx="6">
                  <c:v>Gap 7</c:v>
                </c:pt>
                <c:pt idx="7">
                  <c:v>Gap 8</c:v>
                </c:pt>
                <c:pt idx="8">
                  <c:v>Gap 9</c:v>
                </c:pt>
                <c:pt idx="9">
                  <c:v>Gap 10</c:v>
                </c:pt>
              </c:strCache>
            </c:strRef>
          </c:xVal>
          <c:yVal>
            <c:numRef>
              <c:f>VectorReport!$T$42:$T$51</c:f>
              <c:numCache>
                <c:formatCode>General</c:formatCode>
                <c:ptCount val="10"/>
                <c:pt idx="0">
                  <c:v>0</c:v>
                </c:pt>
                <c:pt idx="1">
                  <c:v>0.04</c:v>
                </c:pt>
                <c:pt idx="2">
                  <c:v>0.05</c:v>
                </c:pt>
                <c:pt idx="3">
                  <c:v>0.5</c:v>
                </c:pt>
                <c:pt idx="4">
                  <c:v>0.15</c:v>
                </c:pt>
                <c:pt idx="5">
                  <c:v>0.45</c:v>
                </c:pt>
                <c:pt idx="6">
                  <c:v>0.15</c:v>
                </c:pt>
                <c:pt idx="7">
                  <c:v>2.5000000000000001E-2</c:v>
                </c:pt>
                <c:pt idx="8">
                  <c:v>0</c:v>
                </c:pt>
                <c:pt idx="9">
                  <c:v>0.06</c:v>
                </c:pt>
              </c:numCache>
            </c:numRef>
          </c:yVal>
          <c:smooth val="0"/>
          <c:extLst>
            <c:ext xmlns:c16="http://schemas.microsoft.com/office/drawing/2014/chart" uri="{C3380CC4-5D6E-409C-BE32-E72D297353CC}">
              <c16:uniqueId val="{00000012-E420-44F1-B6C4-2EB63CEE0AC9}"/>
            </c:ext>
          </c:extLst>
        </c:ser>
        <c:ser>
          <c:idx val="19"/>
          <c:order val="19"/>
          <c:tx>
            <c:strRef>
              <c:f>VectorReport!$U$41</c:f>
              <c:strCache>
                <c:ptCount val="1"/>
                <c:pt idx="0">
                  <c:v>QXFA-CL-125 </c:v>
                </c:pt>
              </c:strCache>
            </c:strRef>
          </c:tx>
          <c:spPr>
            <a:ln w="19050" cap="rnd">
              <a:solidFill>
                <a:schemeClr val="accent2">
                  <a:lumMod val="80000"/>
                </a:schemeClr>
              </a:solidFill>
              <a:round/>
            </a:ln>
            <a:effectLst/>
          </c:spPr>
          <c:marker>
            <c:symbol val="circle"/>
            <c:size val="5"/>
            <c:spPr>
              <a:solidFill>
                <a:schemeClr val="accent2">
                  <a:lumMod val="80000"/>
                </a:schemeClr>
              </a:solidFill>
              <a:ln w="9525">
                <a:solidFill>
                  <a:schemeClr val="accent2">
                    <a:lumMod val="80000"/>
                  </a:schemeClr>
                </a:solidFill>
              </a:ln>
              <a:effectLst/>
            </c:spPr>
          </c:marker>
          <c:xVal>
            <c:strRef>
              <c:f>VectorReport!$A$42:$A$51</c:f>
              <c:strCache>
                <c:ptCount val="10"/>
                <c:pt idx="0">
                  <c:v>Gap 1</c:v>
                </c:pt>
                <c:pt idx="1">
                  <c:v>Gap 2</c:v>
                </c:pt>
                <c:pt idx="2">
                  <c:v>Gap 3</c:v>
                </c:pt>
                <c:pt idx="3">
                  <c:v>Gap 4</c:v>
                </c:pt>
                <c:pt idx="4">
                  <c:v>Gap 5</c:v>
                </c:pt>
                <c:pt idx="5">
                  <c:v>Gap 6</c:v>
                </c:pt>
                <c:pt idx="6">
                  <c:v>Gap 7</c:v>
                </c:pt>
                <c:pt idx="7">
                  <c:v>Gap 8</c:v>
                </c:pt>
                <c:pt idx="8">
                  <c:v>Gap 9</c:v>
                </c:pt>
                <c:pt idx="9">
                  <c:v>Gap 10</c:v>
                </c:pt>
              </c:strCache>
            </c:strRef>
          </c:xVal>
          <c:yVal>
            <c:numRef>
              <c:f>VectorReport!$U$42:$U$51</c:f>
              <c:numCache>
                <c:formatCode>General</c:formatCode>
                <c:ptCount val="10"/>
                <c:pt idx="0">
                  <c:v>0</c:v>
                </c:pt>
                <c:pt idx="1">
                  <c:v>0</c:v>
                </c:pt>
                <c:pt idx="2">
                  <c:v>7.0000000000000007E-2</c:v>
                </c:pt>
                <c:pt idx="3">
                  <c:v>0.2</c:v>
                </c:pt>
                <c:pt idx="4">
                  <c:v>0.25</c:v>
                </c:pt>
                <c:pt idx="5">
                  <c:v>0.27</c:v>
                </c:pt>
                <c:pt idx="6">
                  <c:v>0.12</c:v>
                </c:pt>
                <c:pt idx="7">
                  <c:v>7.0000000000000007E-2</c:v>
                </c:pt>
                <c:pt idx="8">
                  <c:v>0</c:v>
                </c:pt>
                <c:pt idx="9">
                  <c:v>0.76</c:v>
                </c:pt>
              </c:numCache>
            </c:numRef>
          </c:yVal>
          <c:smooth val="0"/>
          <c:extLst>
            <c:ext xmlns:c16="http://schemas.microsoft.com/office/drawing/2014/chart" uri="{C3380CC4-5D6E-409C-BE32-E72D297353CC}">
              <c16:uniqueId val="{00000013-E420-44F1-B6C4-2EB63CEE0AC9}"/>
            </c:ext>
          </c:extLst>
        </c:ser>
        <c:ser>
          <c:idx val="20"/>
          <c:order val="20"/>
          <c:tx>
            <c:strRef>
              <c:f>VectorReport!$V$41</c:f>
              <c:strCache>
                <c:ptCount val="1"/>
                <c:pt idx="0">
                  <c:v>QXFA-CL-126 </c:v>
                </c:pt>
              </c:strCache>
            </c:strRef>
          </c:tx>
          <c:spPr>
            <a:ln w="19050" cap="rnd">
              <a:solidFill>
                <a:schemeClr val="accent3">
                  <a:lumMod val="80000"/>
                </a:schemeClr>
              </a:solidFill>
              <a:round/>
            </a:ln>
            <a:effectLst/>
          </c:spPr>
          <c:marker>
            <c:symbol val="circle"/>
            <c:size val="5"/>
            <c:spPr>
              <a:solidFill>
                <a:schemeClr val="accent3">
                  <a:lumMod val="80000"/>
                </a:schemeClr>
              </a:solidFill>
              <a:ln w="9525">
                <a:solidFill>
                  <a:schemeClr val="accent3">
                    <a:lumMod val="80000"/>
                  </a:schemeClr>
                </a:solidFill>
              </a:ln>
              <a:effectLst/>
            </c:spPr>
          </c:marker>
          <c:xVal>
            <c:strRef>
              <c:f>VectorReport!$A$42:$A$51</c:f>
              <c:strCache>
                <c:ptCount val="10"/>
                <c:pt idx="0">
                  <c:v>Gap 1</c:v>
                </c:pt>
                <c:pt idx="1">
                  <c:v>Gap 2</c:v>
                </c:pt>
                <c:pt idx="2">
                  <c:v>Gap 3</c:v>
                </c:pt>
                <c:pt idx="3">
                  <c:v>Gap 4</c:v>
                </c:pt>
                <c:pt idx="4">
                  <c:v>Gap 5</c:v>
                </c:pt>
                <c:pt idx="5">
                  <c:v>Gap 6</c:v>
                </c:pt>
                <c:pt idx="6">
                  <c:v>Gap 7</c:v>
                </c:pt>
                <c:pt idx="7">
                  <c:v>Gap 8</c:v>
                </c:pt>
                <c:pt idx="8">
                  <c:v>Gap 9</c:v>
                </c:pt>
                <c:pt idx="9">
                  <c:v>Gap 10</c:v>
                </c:pt>
              </c:strCache>
            </c:strRef>
          </c:xVal>
          <c:yVal>
            <c:numRef>
              <c:f>VectorReport!$V$42:$V$51</c:f>
              <c:numCache>
                <c:formatCode>General</c:formatCode>
                <c:ptCount val="10"/>
                <c:pt idx="0">
                  <c:v>7.5999999999999998E-2</c:v>
                </c:pt>
                <c:pt idx="1">
                  <c:v>7.5999999999999998E-2</c:v>
                </c:pt>
                <c:pt idx="2">
                  <c:v>7.5999999999999998E-2</c:v>
                </c:pt>
                <c:pt idx="3">
                  <c:v>6.3E-2</c:v>
                </c:pt>
                <c:pt idx="4">
                  <c:v>0.17799999999999999</c:v>
                </c:pt>
                <c:pt idx="5">
                  <c:v>8.1000000000000003E-2</c:v>
                </c:pt>
                <c:pt idx="6">
                  <c:v>0.20300000000000001</c:v>
                </c:pt>
                <c:pt idx="7">
                  <c:v>6.3E-2</c:v>
                </c:pt>
                <c:pt idx="8">
                  <c:v>0.02</c:v>
                </c:pt>
                <c:pt idx="9">
                  <c:v>7.5999999999999998E-2</c:v>
                </c:pt>
              </c:numCache>
            </c:numRef>
          </c:yVal>
          <c:smooth val="0"/>
          <c:extLst>
            <c:ext xmlns:c16="http://schemas.microsoft.com/office/drawing/2014/chart" uri="{C3380CC4-5D6E-409C-BE32-E72D297353CC}">
              <c16:uniqueId val="{00000014-E420-44F1-B6C4-2EB63CEE0AC9}"/>
            </c:ext>
          </c:extLst>
        </c:ser>
        <c:ser>
          <c:idx val="21"/>
          <c:order val="21"/>
          <c:tx>
            <c:strRef>
              <c:f>VectorReport!$W$41</c:f>
              <c:strCache>
                <c:ptCount val="1"/>
                <c:pt idx="0">
                  <c:v>QXFA-CL-127 </c:v>
                </c:pt>
              </c:strCache>
            </c:strRef>
          </c:tx>
          <c:spPr>
            <a:ln w="19050" cap="rnd">
              <a:solidFill>
                <a:schemeClr val="accent4">
                  <a:lumMod val="80000"/>
                </a:schemeClr>
              </a:solidFill>
              <a:round/>
            </a:ln>
            <a:effectLst/>
          </c:spPr>
          <c:marker>
            <c:symbol val="circle"/>
            <c:size val="5"/>
            <c:spPr>
              <a:solidFill>
                <a:schemeClr val="accent4">
                  <a:lumMod val="80000"/>
                </a:schemeClr>
              </a:solidFill>
              <a:ln w="9525">
                <a:solidFill>
                  <a:schemeClr val="accent4">
                    <a:lumMod val="80000"/>
                  </a:schemeClr>
                </a:solidFill>
              </a:ln>
              <a:effectLst/>
            </c:spPr>
          </c:marker>
          <c:xVal>
            <c:strRef>
              <c:f>VectorReport!$A$42:$A$51</c:f>
              <c:strCache>
                <c:ptCount val="10"/>
                <c:pt idx="0">
                  <c:v>Gap 1</c:v>
                </c:pt>
                <c:pt idx="1">
                  <c:v>Gap 2</c:v>
                </c:pt>
                <c:pt idx="2">
                  <c:v>Gap 3</c:v>
                </c:pt>
                <c:pt idx="3">
                  <c:v>Gap 4</c:v>
                </c:pt>
                <c:pt idx="4">
                  <c:v>Gap 5</c:v>
                </c:pt>
                <c:pt idx="5">
                  <c:v>Gap 6</c:v>
                </c:pt>
                <c:pt idx="6">
                  <c:v>Gap 7</c:v>
                </c:pt>
                <c:pt idx="7">
                  <c:v>Gap 8</c:v>
                </c:pt>
                <c:pt idx="8">
                  <c:v>Gap 9</c:v>
                </c:pt>
                <c:pt idx="9">
                  <c:v>Gap 10</c:v>
                </c:pt>
              </c:strCache>
            </c:strRef>
          </c:xVal>
          <c:yVal>
            <c:numRef>
              <c:f>VectorReport!$W$42:$W$51</c:f>
              <c:numCache>
                <c:formatCode>General</c:formatCode>
                <c:ptCount val="10"/>
                <c:pt idx="0">
                  <c:v>0</c:v>
                </c:pt>
                <c:pt idx="1">
                  <c:v>0</c:v>
                </c:pt>
                <c:pt idx="2">
                  <c:v>0.20300000000000001</c:v>
                </c:pt>
                <c:pt idx="3">
                  <c:v>0.127</c:v>
                </c:pt>
                <c:pt idx="4">
                  <c:v>0.50800000000000001</c:v>
                </c:pt>
                <c:pt idx="5">
                  <c:v>0</c:v>
                </c:pt>
                <c:pt idx="6">
                  <c:v>0.152</c:v>
                </c:pt>
                <c:pt idx="7">
                  <c:v>0.254</c:v>
                </c:pt>
                <c:pt idx="8">
                  <c:v>0</c:v>
                </c:pt>
                <c:pt idx="9">
                  <c:v>0</c:v>
                </c:pt>
              </c:numCache>
            </c:numRef>
          </c:yVal>
          <c:smooth val="0"/>
          <c:extLst>
            <c:ext xmlns:c16="http://schemas.microsoft.com/office/drawing/2014/chart" uri="{C3380CC4-5D6E-409C-BE32-E72D297353CC}">
              <c16:uniqueId val="{00000015-E420-44F1-B6C4-2EB63CEE0AC9}"/>
            </c:ext>
          </c:extLst>
        </c:ser>
        <c:ser>
          <c:idx val="22"/>
          <c:order val="22"/>
          <c:tx>
            <c:strRef>
              <c:f>VectorReport!$X$41</c:f>
              <c:strCache>
                <c:ptCount val="1"/>
                <c:pt idx="0">
                  <c:v>QXFA-CL-128 </c:v>
                </c:pt>
              </c:strCache>
            </c:strRef>
          </c:tx>
          <c:spPr>
            <a:ln w="19050" cap="rnd">
              <a:solidFill>
                <a:srgbClr val="339933"/>
              </a:solidFill>
              <a:prstDash val="sysDash"/>
              <a:round/>
            </a:ln>
            <a:effectLst/>
          </c:spPr>
          <c:marker>
            <c:symbol val="circle"/>
            <c:size val="5"/>
            <c:spPr>
              <a:solidFill>
                <a:schemeClr val="accent5">
                  <a:lumMod val="80000"/>
                </a:schemeClr>
              </a:solidFill>
              <a:ln w="9525">
                <a:solidFill>
                  <a:schemeClr val="accent5">
                    <a:lumMod val="80000"/>
                  </a:schemeClr>
                </a:solidFill>
              </a:ln>
              <a:effectLst/>
            </c:spPr>
          </c:marker>
          <c:xVal>
            <c:strRef>
              <c:f>VectorReport!$A$42:$A$51</c:f>
              <c:strCache>
                <c:ptCount val="10"/>
                <c:pt idx="0">
                  <c:v>Gap 1</c:v>
                </c:pt>
                <c:pt idx="1">
                  <c:v>Gap 2</c:v>
                </c:pt>
                <c:pt idx="2">
                  <c:v>Gap 3</c:v>
                </c:pt>
                <c:pt idx="3">
                  <c:v>Gap 4</c:v>
                </c:pt>
                <c:pt idx="4">
                  <c:v>Gap 5</c:v>
                </c:pt>
                <c:pt idx="5">
                  <c:v>Gap 6</c:v>
                </c:pt>
                <c:pt idx="6">
                  <c:v>Gap 7</c:v>
                </c:pt>
                <c:pt idx="7">
                  <c:v>Gap 8</c:v>
                </c:pt>
                <c:pt idx="8">
                  <c:v>Gap 9</c:v>
                </c:pt>
                <c:pt idx="9">
                  <c:v>Gap 10</c:v>
                </c:pt>
              </c:strCache>
            </c:strRef>
          </c:xVal>
          <c:yVal>
            <c:numRef>
              <c:f>VectorReport!$X$42:$X$51</c:f>
              <c:numCache>
                <c:formatCode>General</c:formatCode>
                <c:ptCount val="10"/>
                <c:pt idx="0">
                  <c:v>0.09</c:v>
                </c:pt>
                <c:pt idx="1">
                  <c:v>0.08</c:v>
                </c:pt>
                <c:pt idx="2">
                  <c:v>0.1</c:v>
                </c:pt>
                <c:pt idx="3">
                  <c:v>1.1599999999999999</c:v>
                </c:pt>
                <c:pt idx="4">
                  <c:v>1.25</c:v>
                </c:pt>
                <c:pt idx="5">
                  <c:v>0.15</c:v>
                </c:pt>
                <c:pt idx="6">
                  <c:v>0.66</c:v>
                </c:pt>
                <c:pt idx="7">
                  <c:v>0.41</c:v>
                </c:pt>
                <c:pt idx="8">
                  <c:v>0.15</c:v>
                </c:pt>
                <c:pt idx="9">
                  <c:v>0</c:v>
                </c:pt>
              </c:numCache>
            </c:numRef>
          </c:yVal>
          <c:smooth val="0"/>
          <c:extLst>
            <c:ext xmlns:c16="http://schemas.microsoft.com/office/drawing/2014/chart" uri="{C3380CC4-5D6E-409C-BE32-E72D297353CC}">
              <c16:uniqueId val="{00000016-E420-44F1-B6C4-2EB63CEE0AC9}"/>
            </c:ext>
          </c:extLst>
        </c:ser>
        <c:ser>
          <c:idx val="23"/>
          <c:order val="23"/>
          <c:tx>
            <c:strRef>
              <c:f>VectorReport!$Y$41</c:f>
              <c:strCache>
                <c:ptCount val="1"/>
                <c:pt idx="0">
                  <c:v>QXFA-CL-129 </c:v>
                </c:pt>
              </c:strCache>
            </c:strRef>
          </c:tx>
          <c:spPr>
            <a:ln w="19050" cap="rnd">
              <a:solidFill>
                <a:schemeClr val="accent6">
                  <a:lumMod val="80000"/>
                </a:schemeClr>
              </a:solidFill>
              <a:round/>
            </a:ln>
            <a:effectLst/>
          </c:spPr>
          <c:marker>
            <c:symbol val="circle"/>
            <c:size val="5"/>
            <c:spPr>
              <a:solidFill>
                <a:schemeClr val="accent6">
                  <a:lumMod val="80000"/>
                </a:schemeClr>
              </a:solidFill>
              <a:ln w="9525">
                <a:solidFill>
                  <a:schemeClr val="accent6">
                    <a:lumMod val="80000"/>
                  </a:schemeClr>
                </a:solidFill>
              </a:ln>
              <a:effectLst/>
            </c:spPr>
          </c:marker>
          <c:xVal>
            <c:strRef>
              <c:f>VectorReport!$A$42:$A$51</c:f>
              <c:strCache>
                <c:ptCount val="10"/>
                <c:pt idx="0">
                  <c:v>Gap 1</c:v>
                </c:pt>
                <c:pt idx="1">
                  <c:v>Gap 2</c:v>
                </c:pt>
                <c:pt idx="2">
                  <c:v>Gap 3</c:v>
                </c:pt>
                <c:pt idx="3">
                  <c:v>Gap 4</c:v>
                </c:pt>
                <c:pt idx="4">
                  <c:v>Gap 5</c:v>
                </c:pt>
                <c:pt idx="5">
                  <c:v>Gap 6</c:v>
                </c:pt>
                <c:pt idx="6">
                  <c:v>Gap 7</c:v>
                </c:pt>
                <c:pt idx="7">
                  <c:v>Gap 8</c:v>
                </c:pt>
                <c:pt idx="8">
                  <c:v>Gap 9</c:v>
                </c:pt>
                <c:pt idx="9">
                  <c:v>Gap 10</c:v>
                </c:pt>
              </c:strCache>
            </c:strRef>
          </c:xVal>
          <c:yVal>
            <c:numRef>
              <c:f>VectorReport!$Y$42:$Y$51</c:f>
              <c:numCache>
                <c:formatCode>General</c:formatCode>
                <c:ptCount val="10"/>
                <c:pt idx="0">
                  <c:v>0.15</c:v>
                </c:pt>
                <c:pt idx="1">
                  <c:v>0.1</c:v>
                </c:pt>
                <c:pt idx="2">
                  <c:v>0.25</c:v>
                </c:pt>
                <c:pt idx="3">
                  <c:v>0.15</c:v>
                </c:pt>
                <c:pt idx="4">
                  <c:v>0.55000000000000004</c:v>
                </c:pt>
                <c:pt idx="5">
                  <c:v>0.3</c:v>
                </c:pt>
                <c:pt idx="6">
                  <c:v>0.5</c:v>
                </c:pt>
                <c:pt idx="7">
                  <c:v>0.3</c:v>
                </c:pt>
                <c:pt idx="8">
                  <c:v>0.15</c:v>
                </c:pt>
                <c:pt idx="9">
                  <c:v>0.1</c:v>
                </c:pt>
              </c:numCache>
            </c:numRef>
          </c:yVal>
          <c:smooth val="0"/>
          <c:extLst>
            <c:ext xmlns:c16="http://schemas.microsoft.com/office/drawing/2014/chart" uri="{C3380CC4-5D6E-409C-BE32-E72D297353CC}">
              <c16:uniqueId val="{00000017-E420-44F1-B6C4-2EB63CEE0AC9}"/>
            </c:ext>
          </c:extLst>
        </c:ser>
        <c:ser>
          <c:idx val="24"/>
          <c:order val="24"/>
          <c:tx>
            <c:strRef>
              <c:f>VectorReport!$Z$41</c:f>
              <c:strCache>
                <c:ptCount val="1"/>
                <c:pt idx="0">
                  <c:v>QXFA-CL-130 </c:v>
                </c:pt>
              </c:strCache>
            </c:strRef>
          </c:tx>
          <c:spPr>
            <a:ln w="19050" cap="rnd">
              <a:solidFill>
                <a:schemeClr val="accent1">
                  <a:lumMod val="60000"/>
                  <a:lumOff val="40000"/>
                </a:schemeClr>
              </a:solidFill>
              <a:round/>
            </a:ln>
            <a:effectLst/>
          </c:spPr>
          <c:marker>
            <c:symbol val="circle"/>
            <c:size val="5"/>
            <c:spPr>
              <a:solidFill>
                <a:schemeClr val="accent1">
                  <a:lumMod val="60000"/>
                  <a:lumOff val="40000"/>
                </a:schemeClr>
              </a:solidFill>
              <a:ln w="9525">
                <a:solidFill>
                  <a:schemeClr val="accent1">
                    <a:lumMod val="60000"/>
                    <a:lumOff val="40000"/>
                  </a:schemeClr>
                </a:solidFill>
              </a:ln>
              <a:effectLst/>
            </c:spPr>
          </c:marker>
          <c:xVal>
            <c:strRef>
              <c:f>VectorReport!$A$42:$A$51</c:f>
              <c:strCache>
                <c:ptCount val="10"/>
                <c:pt idx="0">
                  <c:v>Gap 1</c:v>
                </c:pt>
                <c:pt idx="1">
                  <c:v>Gap 2</c:v>
                </c:pt>
                <c:pt idx="2">
                  <c:v>Gap 3</c:v>
                </c:pt>
                <c:pt idx="3">
                  <c:v>Gap 4</c:v>
                </c:pt>
                <c:pt idx="4">
                  <c:v>Gap 5</c:v>
                </c:pt>
                <c:pt idx="5">
                  <c:v>Gap 6</c:v>
                </c:pt>
                <c:pt idx="6">
                  <c:v>Gap 7</c:v>
                </c:pt>
                <c:pt idx="7">
                  <c:v>Gap 8</c:v>
                </c:pt>
                <c:pt idx="8">
                  <c:v>Gap 9</c:v>
                </c:pt>
                <c:pt idx="9">
                  <c:v>Gap 10</c:v>
                </c:pt>
              </c:strCache>
            </c:strRef>
          </c:xVal>
          <c:yVal>
            <c:numRef>
              <c:f>VectorReport!$Z$42:$Z$51</c:f>
              <c:numCache>
                <c:formatCode>General</c:formatCode>
                <c:ptCount val="10"/>
                <c:pt idx="0">
                  <c:v>5.0999999999999997E-2</c:v>
                </c:pt>
                <c:pt idx="1">
                  <c:v>3.7999999999999999E-2</c:v>
                </c:pt>
                <c:pt idx="2">
                  <c:v>7.5999999999999998E-2</c:v>
                </c:pt>
                <c:pt idx="3">
                  <c:v>0.27900000000000003</c:v>
                </c:pt>
                <c:pt idx="4">
                  <c:v>7.5999999999999998E-2</c:v>
                </c:pt>
                <c:pt idx="5">
                  <c:v>0.17799999999999999</c:v>
                </c:pt>
                <c:pt idx="6">
                  <c:v>0.33</c:v>
                </c:pt>
                <c:pt idx="7">
                  <c:v>0.127</c:v>
                </c:pt>
                <c:pt idx="8">
                  <c:v>0.20300000000000001</c:v>
                </c:pt>
                <c:pt idx="9">
                  <c:v>7.5999999999999998E-2</c:v>
                </c:pt>
              </c:numCache>
            </c:numRef>
          </c:yVal>
          <c:smooth val="0"/>
          <c:extLst>
            <c:ext xmlns:c16="http://schemas.microsoft.com/office/drawing/2014/chart" uri="{C3380CC4-5D6E-409C-BE32-E72D297353CC}">
              <c16:uniqueId val="{00000018-E420-44F1-B6C4-2EB63CEE0AC9}"/>
            </c:ext>
          </c:extLst>
        </c:ser>
        <c:ser>
          <c:idx val="25"/>
          <c:order val="25"/>
          <c:tx>
            <c:strRef>
              <c:f>VectorReport!$AA$41</c:f>
              <c:strCache>
                <c:ptCount val="1"/>
                <c:pt idx="0">
                  <c:v>QXFA-CL-131 </c:v>
                </c:pt>
              </c:strCache>
            </c:strRef>
          </c:tx>
          <c:spPr>
            <a:ln w="19050" cap="rnd">
              <a:solidFill>
                <a:schemeClr val="accent2">
                  <a:lumMod val="60000"/>
                  <a:lumOff val="40000"/>
                </a:schemeClr>
              </a:solidFill>
              <a:round/>
            </a:ln>
            <a:effectLst/>
          </c:spPr>
          <c:marker>
            <c:symbol val="circle"/>
            <c:size val="5"/>
            <c:spPr>
              <a:solidFill>
                <a:schemeClr val="accent2">
                  <a:lumMod val="60000"/>
                  <a:lumOff val="40000"/>
                </a:schemeClr>
              </a:solidFill>
              <a:ln w="9525">
                <a:solidFill>
                  <a:schemeClr val="accent2">
                    <a:lumMod val="60000"/>
                    <a:lumOff val="40000"/>
                  </a:schemeClr>
                </a:solidFill>
              </a:ln>
              <a:effectLst/>
            </c:spPr>
          </c:marker>
          <c:xVal>
            <c:strRef>
              <c:f>VectorReport!$A$42:$A$51</c:f>
              <c:strCache>
                <c:ptCount val="10"/>
                <c:pt idx="0">
                  <c:v>Gap 1</c:v>
                </c:pt>
                <c:pt idx="1">
                  <c:v>Gap 2</c:v>
                </c:pt>
                <c:pt idx="2">
                  <c:v>Gap 3</c:v>
                </c:pt>
                <c:pt idx="3">
                  <c:v>Gap 4</c:v>
                </c:pt>
                <c:pt idx="4">
                  <c:v>Gap 5</c:v>
                </c:pt>
                <c:pt idx="5">
                  <c:v>Gap 6</c:v>
                </c:pt>
                <c:pt idx="6">
                  <c:v>Gap 7</c:v>
                </c:pt>
                <c:pt idx="7">
                  <c:v>Gap 8</c:v>
                </c:pt>
                <c:pt idx="8">
                  <c:v>Gap 9</c:v>
                </c:pt>
                <c:pt idx="9">
                  <c:v>Gap 10</c:v>
                </c:pt>
              </c:strCache>
            </c:strRef>
          </c:xVal>
          <c:yVal>
            <c:numRef>
              <c:f>VectorReport!$AA$42:$AA$51</c:f>
              <c:numCache>
                <c:formatCode>General</c:formatCode>
                <c:ptCount val="10"/>
                <c:pt idx="0">
                  <c:v>0</c:v>
                </c:pt>
                <c:pt idx="1">
                  <c:v>7.5999999999999998E-2</c:v>
                </c:pt>
                <c:pt idx="2">
                  <c:v>0.254</c:v>
                </c:pt>
                <c:pt idx="3">
                  <c:v>3.7999999999999999E-2</c:v>
                </c:pt>
                <c:pt idx="4">
                  <c:v>0.20300000000000001</c:v>
                </c:pt>
                <c:pt idx="5">
                  <c:v>0.57999999999999996</c:v>
                </c:pt>
                <c:pt idx="6">
                  <c:v>0.42</c:v>
                </c:pt>
                <c:pt idx="7">
                  <c:v>0.51200000000000001</c:v>
                </c:pt>
                <c:pt idx="8">
                  <c:v>5.0999999999999997E-2</c:v>
                </c:pt>
                <c:pt idx="9">
                  <c:v>7.5999999999999998E-2</c:v>
                </c:pt>
              </c:numCache>
            </c:numRef>
          </c:yVal>
          <c:smooth val="0"/>
          <c:extLst>
            <c:ext xmlns:c16="http://schemas.microsoft.com/office/drawing/2014/chart" uri="{C3380CC4-5D6E-409C-BE32-E72D297353CC}">
              <c16:uniqueId val="{00000019-E420-44F1-B6C4-2EB63CEE0AC9}"/>
            </c:ext>
          </c:extLst>
        </c:ser>
        <c:ser>
          <c:idx val="26"/>
          <c:order val="26"/>
          <c:tx>
            <c:strRef>
              <c:f>VectorReport!$AB$41</c:f>
              <c:strCache>
                <c:ptCount val="1"/>
                <c:pt idx="0">
                  <c:v>QXFA-CL-132 </c:v>
                </c:pt>
              </c:strCache>
            </c:strRef>
          </c:tx>
          <c:spPr>
            <a:ln w="19050" cap="rnd">
              <a:solidFill>
                <a:schemeClr val="accent3">
                  <a:lumMod val="60000"/>
                  <a:lumOff val="40000"/>
                </a:schemeClr>
              </a:solidFill>
              <a:round/>
            </a:ln>
            <a:effectLst/>
          </c:spPr>
          <c:marker>
            <c:symbol val="circle"/>
            <c:size val="5"/>
            <c:spPr>
              <a:solidFill>
                <a:schemeClr val="accent3">
                  <a:lumMod val="60000"/>
                  <a:lumOff val="40000"/>
                </a:schemeClr>
              </a:solidFill>
              <a:ln w="9525">
                <a:solidFill>
                  <a:schemeClr val="accent3">
                    <a:lumMod val="60000"/>
                    <a:lumOff val="40000"/>
                  </a:schemeClr>
                </a:solidFill>
              </a:ln>
              <a:effectLst/>
            </c:spPr>
          </c:marker>
          <c:xVal>
            <c:strRef>
              <c:f>VectorReport!$A$42:$A$51</c:f>
              <c:strCache>
                <c:ptCount val="10"/>
                <c:pt idx="0">
                  <c:v>Gap 1</c:v>
                </c:pt>
                <c:pt idx="1">
                  <c:v>Gap 2</c:v>
                </c:pt>
                <c:pt idx="2">
                  <c:v>Gap 3</c:v>
                </c:pt>
                <c:pt idx="3">
                  <c:v>Gap 4</c:v>
                </c:pt>
                <c:pt idx="4">
                  <c:v>Gap 5</c:v>
                </c:pt>
                <c:pt idx="5">
                  <c:v>Gap 6</c:v>
                </c:pt>
                <c:pt idx="6">
                  <c:v>Gap 7</c:v>
                </c:pt>
                <c:pt idx="7">
                  <c:v>Gap 8</c:v>
                </c:pt>
                <c:pt idx="8">
                  <c:v>Gap 9</c:v>
                </c:pt>
                <c:pt idx="9">
                  <c:v>Gap 10</c:v>
                </c:pt>
              </c:strCache>
            </c:strRef>
          </c:xVal>
          <c:yVal>
            <c:numRef>
              <c:f>VectorReport!$AB$42:$AB$51</c:f>
              <c:numCache>
                <c:formatCode>General</c:formatCode>
                <c:ptCount val="10"/>
                <c:pt idx="0">
                  <c:v>0.127</c:v>
                </c:pt>
                <c:pt idx="1">
                  <c:v>0</c:v>
                </c:pt>
                <c:pt idx="2">
                  <c:v>0</c:v>
                </c:pt>
                <c:pt idx="3">
                  <c:v>0.22900000000000001</c:v>
                </c:pt>
                <c:pt idx="4">
                  <c:v>0.61</c:v>
                </c:pt>
                <c:pt idx="5">
                  <c:v>0.55900000000000005</c:v>
                </c:pt>
                <c:pt idx="6">
                  <c:v>0.38100000000000001</c:v>
                </c:pt>
                <c:pt idx="7">
                  <c:v>0.50800000000000001</c:v>
                </c:pt>
                <c:pt idx="8">
                  <c:v>0.127</c:v>
                </c:pt>
                <c:pt idx="9">
                  <c:v>0.127</c:v>
                </c:pt>
              </c:numCache>
            </c:numRef>
          </c:yVal>
          <c:smooth val="0"/>
          <c:extLst>
            <c:ext xmlns:c16="http://schemas.microsoft.com/office/drawing/2014/chart" uri="{C3380CC4-5D6E-409C-BE32-E72D297353CC}">
              <c16:uniqueId val="{0000001A-E420-44F1-B6C4-2EB63CEE0AC9}"/>
            </c:ext>
          </c:extLst>
        </c:ser>
        <c:ser>
          <c:idx val="27"/>
          <c:order val="27"/>
          <c:tx>
            <c:strRef>
              <c:f>VectorReport!$AC$41</c:f>
              <c:strCache>
                <c:ptCount val="1"/>
                <c:pt idx="0">
                  <c:v>QXFA-CL-133 </c:v>
                </c:pt>
              </c:strCache>
            </c:strRef>
          </c:tx>
          <c:spPr>
            <a:ln w="19050" cap="rnd">
              <a:solidFill>
                <a:schemeClr val="accent4">
                  <a:lumMod val="60000"/>
                  <a:lumOff val="40000"/>
                </a:schemeClr>
              </a:solidFill>
              <a:round/>
            </a:ln>
            <a:effectLst/>
          </c:spPr>
          <c:marker>
            <c:symbol val="circle"/>
            <c:size val="5"/>
            <c:spPr>
              <a:solidFill>
                <a:schemeClr val="accent4">
                  <a:lumMod val="60000"/>
                  <a:lumOff val="40000"/>
                </a:schemeClr>
              </a:solidFill>
              <a:ln w="9525">
                <a:solidFill>
                  <a:schemeClr val="accent4">
                    <a:lumMod val="60000"/>
                    <a:lumOff val="40000"/>
                  </a:schemeClr>
                </a:solidFill>
              </a:ln>
              <a:effectLst/>
            </c:spPr>
          </c:marker>
          <c:xVal>
            <c:strRef>
              <c:f>VectorReport!$A$42:$A$51</c:f>
              <c:strCache>
                <c:ptCount val="10"/>
                <c:pt idx="0">
                  <c:v>Gap 1</c:v>
                </c:pt>
                <c:pt idx="1">
                  <c:v>Gap 2</c:v>
                </c:pt>
                <c:pt idx="2">
                  <c:v>Gap 3</c:v>
                </c:pt>
                <c:pt idx="3">
                  <c:v>Gap 4</c:v>
                </c:pt>
                <c:pt idx="4">
                  <c:v>Gap 5</c:v>
                </c:pt>
                <c:pt idx="5">
                  <c:v>Gap 6</c:v>
                </c:pt>
                <c:pt idx="6">
                  <c:v>Gap 7</c:v>
                </c:pt>
                <c:pt idx="7">
                  <c:v>Gap 8</c:v>
                </c:pt>
                <c:pt idx="8">
                  <c:v>Gap 9</c:v>
                </c:pt>
                <c:pt idx="9">
                  <c:v>Gap 10</c:v>
                </c:pt>
              </c:strCache>
            </c:strRef>
          </c:xVal>
          <c:yVal>
            <c:numRef>
              <c:f>VectorReport!$AC$42:$AC$51</c:f>
              <c:numCache>
                <c:formatCode>General</c:formatCode>
                <c:ptCount val="10"/>
                <c:pt idx="0">
                  <c:v>7.5999999999999998E-2</c:v>
                </c:pt>
                <c:pt idx="1">
                  <c:v>6.3E-2</c:v>
                </c:pt>
                <c:pt idx="2">
                  <c:v>0.21</c:v>
                </c:pt>
                <c:pt idx="3">
                  <c:v>0.38100000000000001</c:v>
                </c:pt>
                <c:pt idx="4">
                  <c:v>0.27900000000000003</c:v>
                </c:pt>
                <c:pt idx="5">
                  <c:v>0.30499999999999999</c:v>
                </c:pt>
                <c:pt idx="6">
                  <c:v>0.45700000000000002</c:v>
                </c:pt>
                <c:pt idx="7">
                  <c:v>0.35599999999999998</c:v>
                </c:pt>
                <c:pt idx="8">
                  <c:v>0.48299999999999998</c:v>
                </c:pt>
                <c:pt idx="9">
                  <c:v>0.254</c:v>
                </c:pt>
              </c:numCache>
            </c:numRef>
          </c:yVal>
          <c:smooth val="0"/>
          <c:extLst>
            <c:ext xmlns:c16="http://schemas.microsoft.com/office/drawing/2014/chart" uri="{C3380CC4-5D6E-409C-BE32-E72D297353CC}">
              <c16:uniqueId val="{0000001B-E420-44F1-B6C4-2EB63CEE0AC9}"/>
            </c:ext>
          </c:extLst>
        </c:ser>
        <c:ser>
          <c:idx val="28"/>
          <c:order val="28"/>
          <c:tx>
            <c:strRef>
              <c:f>VectorReport!$AD$41</c:f>
              <c:strCache>
                <c:ptCount val="1"/>
                <c:pt idx="0">
                  <c:v>QXFA-CL-134 </c:v>
                </c:pt>
              </c:strCache>
            </c:strRef>
          </c:tx>
          <c:spPr>
            <a:ln w="19050" cap="rnd">
              <a:solidFill>
                <a:schemeClr val="accent5">
                  <a:lumMod val="60000"/>
                  <a:lumOff val="40000"/>
                </a:schemeClr>
              </a:solidFill>
              <a:round/>
            </a:ln>
            <a:effectLst/>
          </c:spPr>
          <c:marker>
            <c:symbol val="circle"/>
            <c:size val="5"/>
            <c:spPr>
              <a:solidFill>
                <a:schemeClr val="accent5">
                  <a:lumMod val="60000"/>
                  <a:lumOff val="40000"/>
                </a:schemeClr>
              </a:solidFill>
              <a:ln w="9525">
                <a:solidFill>
                  <a:schemeClr val="accent5">
                    <a:lumMod val="60000"/>
                    <a:lumOff val="40000"/>
                  </a:schemeClr>
                </a:solidFill>
              </a:ln>
              <a:effectLst/>
            </c:spPr>
          </c:marker>
          <c:xVal>
            <c:strRef>
              <c:f>VectorReport!$A$42:$A$51</c:f>
              <c:strCache>
                <c:ptCount val="10"/>
                <c:pt idx="0">
                  <c:v>Gap 1</c:v>
                </c:pt>
                <c:pt idx="1">
                  <c:v>Gap 2</c:v>
                </c:pt>
                <c:pt idx="2">
                  <c:v>Gap 3</c:v>
                </c:pt>
                <c:pt idx="3">
                  <c:v>Gap 4</c:v>
                </c:pt>
                <c:pt idx="4">
                  <c:v>Gap 5</c:v>
                </c:pt>
                <c:pt idx="5">
                  <c:v>Gap 6</c:v>
                </c:pt>
                <c:pt idx="6">
                  <c:v>Gap 7</c:v>
                </c:pt>
                <c:pt idx="7">
                  <c:v>Gap 8</c:v>
                </c:pt>
                <c:pt idx="8">
                  <c:v>Gap 9</c:v>
                </c:pt>
                <c:pt idx="9">
                  <c:v>Gap 10</c:v>
                </c:pt>
              </c:strCache>
            </c:strRef>
          </c:xVal>
          <c:yVal>
            <c:numRef>
              <c:f>VectorReport!$AD$42:$AD$51</c:f>
              <c:numCache>
                <c:formatCode>General</c:formatCode>
                <c:ptCount val="10"/>
                <c:pt idx="0">
                  <c:v>5.0999999999999997E-2</c:v>
                </c:pt>
                <c:pt idx="1">
                  <c:v>6.3E-2</c:v>
                </c:pt>
                <c:pt idx="2">
                  <c:v>0.48</c:v>
                </c:pt>
                <c:pt idx="3">
                  <c:v>5.0999999999999997E-2</c:v>
                </c:pt>
                <c:pt idx="4">
                  <c:v>7.5999999999999998E-2</c:v>
                </c:pt>
                <c:pt idx="5">
                  <c:v>0.51</c:v>
                </c:pt>
                <c:pt idx="6">
                  <c:v>0.17799999999999999</c:v>
                </c:pt>
                <c:pt idx="7">
                  <c:v>0.5</c:v>
                </c:pt>
                <c:pt idx="8">
                  <c:v>0.10199999999999999</c:v>
                </c:pt>
                <c:pt idx="9">
                  <c:v>5.0999999999999997E-2</c:v>
                </c:pt>
              </c:numCache>
            </c:numRef>
          </c:yVal>
          <c:smooth val="0"/>
          <c:extLst>
            <c:ext xmlns:c16="http://schemas.microsoft.com/office/drawing/2014/chart" uri="{C3380CC4-5D6E-409C-BE32-E72D297353CC}">
              <c16:uniqueId val="{0000001C-E420-44F1-B6C4-2EB63CEE0AC9}"/>
            </c:ext>
          </c:extLst>
        </c:ser>
        <c:ser>
          <c:idx val="29"/>
          <c:order val="29"/>
          <c:tx>
            <c:strRef>
              <c:f>VectorReport!$AE$41</c:f>
              <c:strCache>
                <c:ptCount val="1"/>
                <c:pt idx="0">
                  <c:v>QXFA-CL-135 </c:v>
                </c:pt>
              </c:strCache>
            </c:strRef>
          </c:tx>
          <c:spPr>
            <a:ln w="19050" cap="rnd">
              <a:solidFill>
                <a:schemeClr val="accent6">
                  <a:lumMod val="60000"/>
                  <a:lumOff val="40000"/>
                </a:schemeClr>
              </a:solidFill>
              <a:round/>
            </a:ln>
            <a:effectLst/>
          </c:spPr>
          <c:marker>
            <c:symbol val="circle"/>
            <c:size val="5"/>
            <c:spPr>
              <a:solidFill>
                <a:schemeClr val="accent6">
                  <a:lumMod val="60000"/>
                  <a:lumOff val="40000"/>
                </a:schemeClr>
              </a:solidFill>
              <a:ln w="9525">
                <a:solidFill>
                  <a:schemeClr val="accent6">
                    <a:lumMod val="60000"/>
                    <a:lumOff val="40000"/>
                  </a:schemeClr>
                </a:solidFill>
              </a:ln>
              <a:effectLst/>
            </c:spPr>
          </c:marker>
          <c:xVal>
            <c:strRef>
              <c:f>VectorReport!$A$42:$A$51</c:f>
              <c:strCache>
                <c:ptCount val="10"/>
                <c:pt idx="0">
                  <c:v>Gap 1</c:v>
                </c:pt>
                <c:pt idx="1">
                  <c:v>Gap 2</c:v>
                </c:pt>
                <c:pt idx="2">
                  <c:v>Gap 3</c:v>
                </c:pt>
                <c:pt idx="3">
                  <c:v>Gap 4</c:v>
                </c:pt>
                <c:pt idx="4">
                  <c:v>Gap 5</c:v>
                </c:pt>
                <c:pt idx="5">
                  <c:v>Gap 6</c:v>
                </c:pt>
                <c:pt idx="6">
                  <c:v>Gap 7</c:v>
                </c:pt>
                <c:pt idx="7">
                  <c:v>Gap 8</c:v>
                </c:pt>
                <c:pt idx="8">
                  <c:v>Gap 9</c:v>
                </c:pt>
                <c:pt idx="9">
                  <c:v>Gap 10</c:v>
                </c:pt>
              </c:strCache>
            </c:strRef>
          </c:xVal>
          <c:yVal>
            <c:numRef>
              <c:f>VectorReport!$AE$42:$AE$51</c:f>
              <c:numCache>
                <c:formatCode>General</c:formatCode>
                <c:ptCount val="10"/>
                <c:pt idx="0">
                  <c:v>0.127</c:v>
                </c:pt>
                <c:pt idx="1">
                  <c:v>5.0999999999999997E-2</c:v>
                </c:pt>
                <c:pt idx="2">
                  <c:v>0.38100000000000001</c:v>
                </c:pt>
                <c:pt idx="3">
                  <c:v>0.22900000000000001</c:v>
                </c:pt>
                <c:pt idx="4">
                  <c:v>0.10199999999999999</c:v>
                </c:pt>
                <c:pt idx="5">
                  <c:v>0.33</c:v>
                </c:pt>
                <c:pt idx="6">
                  <c:v>0.254</c:v>
                </c:pt>
                <c:pt idx="7">
                  <c:v>0.17799999999999999</c:v>
                </c:pt>
                <c:pt idx="8">
                  <c:v>5.0999999999999997E-2</c:v>
                </c:pt>
                <c:pt idx="9">
                  <c:v>0.127</c:v>
                </c:pt>
              </c:numCache>
            </c:numRef>
          </c:yVal>
          <c:smooth val="0"/>
          <c:extLst>
            <c:ext xmlns:c16="http://schemas.microsoft.com/office/drawing/2014/chart" uri="{C3380CC4-5D6E-409C-BE32-E72D297353CC}">
              <c16:uniqueId val="{0000001D-E420-44F1-B6C4-2EB63CEE0AC9}"/>
            </c:ext>
          </c:extLst>
        </c:ser>
        <c:ser>
          <c:idx val="30"/>
          <c:order val="30"/>
          <c:tx>
            <c:strRef>
              <c:f>VectorReport!$AF$41</c:f>
              <c:strCache>
                <c:ptCount val="1"/>
                <c:pt idx="0">
                  <c:v>QXFA-CL-136 </c:v>
                </c:pt>
              </c:strCache>
            </c:strRef>
          </c:tx>
          <c:spPr>
            <a:ln w="19050" cap="rnd">
              <a:solidFill>
                <a:schemeClr val="accent1">
                  <a:lumMod val="50000"/>
                </a:schemeClr>
              </a:solidFill>
              <a:round/>
            </a:ln>
            <a:effectLst/>
          </c:spPr>
          <c:marker>
            <c:symbol val="circle"/>
            <c:size val="5"/>
            <c:spPr>
              <a:solidFill>
                <a:schemeClr val="accent1">
                  <a:lumMod val="50000"/>
                </a:schemeClr>
              </a:solidFill>
              <a:ln w="9525">
                <a:solidFill>
                  <a:schemeClr val="accent1">
                    <a:lumMod val="50000"/>
                  </a:schemeClr>
                </a:solidFill>
              </a:ln>
              <a:effectLst/>
            </c:spPr>
          </c:marker>
          <c:xVal>
            <c:strRef>
              <c:f>VectorReport!$A$42:$A$51</c:f>
              <c:strCache>
                <c:ptCount val="10"/>
                <c:pt idx="0">
                  <c:v>Gap 1</c:v>
                </c:pt>
                <c:pt idx="1">
                  <c:v>Gap 2</c:v>
                </c:pt>
                <c:pt idx="2">
                  <c:v>Gap 3</c:v>
                </c:pt>
                <c:pt idx="3">
                  <c:v>Gap 4</c:v>
                </c:pt>
                <c:pt idx="4">
                  <c:v>Gap 5</c:v>
                </c:pt>
                <c:pt idx="5">
                  <c:v>Gap 6</c:v>
                </c:pt>
                <c:pt idx="6">
                  <c:v>Gap 7</c:v>
                </c:pt>
                <c:pt idx="7">
                  <c:v>Gap 8</c:v>
                </c:pt>
                <c:pt idx="8">
                  <c:v>Gap 9</c:v>
                </c:pt>
                <c:pt idx="9">
                  <c:v>Gap 10</c:v>
                </c:pt>
              </c:strCache>
            </c:strRef>
          </c:xVal>
          <c:yVal>
            <c:numRef>
              <c:f>VectorReport!$AF$42:$AF$51</c:f>
              <c:numCache>
                <c:formatCode>General</c:formatCode>
                <c:ptCount val="10"/>
                <c:pt idx="0">
                  <c:v>7.5999999999999998E-2</c:v>
                </c:pt>
                <c:pt idx="1">
                  <c:v>5.0999999999999997E-2</c:v>
                </c:pt>
                <c:pt idx="2">
                  <c:v>0.30499999999999999</c:v>
                </c:pt>
                <c:pt idx="3">
                  <c:v>0.45700000000000002</c:v>
                </c:pt>
                <c:pt idx="4">
                  <c:v>0.22900000000000001</c:v>
                </c:pt>
                <c:pt idx="5">
                  <c:v>0.81299999999999994</c:v>
                </c:pt>
                <c:pt idx="6">
                  <c:v>0.40600000000000003</c:v>
                </c:pt>
                <c:pt idx="7">
                  <c:v>0.127</c:v>
                </c:pt>
                <c:pt idx="8">
                  <c:v>0.10199999999999999</c:v>
                </c:pt>
                <c:pt idx="9">
                  <c:v>0.127</c:v>
                </c:pt>
              </c:numCache>
            </c:numRef>
          </c:yVal>
          <c:smooth val="0"/>
          <c:extLst>
            <c:ext xmlns:c16="http://schemas.microsoft.com/office/drawing/2014/chart" uri="{C3380CC4-5D6E-409C-BE32-E72D297353CC}">
              <c16:uniqueId val="{0000001E-E420-44F1-B6C4-2EB63CEE0AC9}"/>
            </c:ext>
          </c:extLst>
        </c:ser>
        <c:ser>
          <c:idx val="31"/>
          <c:order val="31"/>
          <c:tx>
            <c:strRef>
              <c:f>VectorReport!$AG$41</c:f>
              <c:strCache>
                <c:ptCount val="1"/>
                <c:pt idx="0">
                  <c:v>QXFA-CL-137 </c:v>
                </c:pt>
              </c:strCache>
            </c:strRef>
          </c:tx>
          <c:spPr>
            <a:ln w="19050" cap="rnd">
              <a:solidFill>
                <a:schemeClr val="accent2">
                  <a:lumMod val="50000"/>
                </a:schemeClr>
              </a:solidFill>
              <a:round/>
            </a:ln>
            <a:effectLst/>
          </c:spPr>
          <c:marker>
            <c:symbol val="circle"/>
            <c:size val="5"/>
            <c:spPr>
              <a:solidFill>
                <a:schemeClr val="accent2">
                  <a:lumMod val="50000"/>
                </a:schemeClr>
              </a:solidFill>
              <a:ln w="9525">
                <a:solidFill>
                  <a:schemeClr val="accent2">
                    <a:lumMod val="50000"/>
                  </a:schemeClr>
                </a:solidFill>
              </a:ln>
              <a:effectLst/>
            </c:spPr>
          </c:marker>
          <c:xVal>
            <c:strRef>
              <c:f>VectorReport!$A$42:$A$51</c:f>
              <c:strCache>
                <c:ptCount val="10"/>
                <c:pt idx="0">
                  <c:v>Gap 1</c:v>
                </c:pt>
                <c:pt idx="1">
                  <c:v>Gap 2</c:v>
                </c:pt>
                <c:pt idx="2">
                  <c:v>Gap 3</c:v>
                </c:pt>
                <c:pt idx="3">
                  <c:v>Gap 4</c:v>
                </c:pt>
                <c:pt idx="4">
                  <c:v>Gap 5</c:v>
                </c:pt>
                <c:pt idx="5">
                  <c:v>Gap 6</c:v>
                </c:pt>
                <c:pt idx="6">
                  <c:v>Gap 7</c:v>
                </c:pt>
                <c:pt idx="7">
                  <c:v>Gap 8</c:v>
                </c:pt>
                <c:pt idx="8">
                  <c:v>Gap 9</c:v>
                </c:pt>
                <c:pt idx="9">
                  <c:v>Gap 10</c:v>
                </c:pt>
              </c:strCache>
            </c:strRef>
          </c:xVal>
          <c:yVal>
            <c:numRef>
              <c:f>VectorReport!$AG$42:$AG$51</c:f>
              <c:numCache>
                <c:formatCode>General</c:formatCode>
                <c:ptCount val="10"/>
                <c:pt idx="0">
                  <c:v>3.7999999999999999E-2</c:v>
                </c:pt>
                <c:pt idx="1">
                  <c:v>0</c:v>
                </c:pt>
                <c:pt idx="2">
                  <c:v>0</c:v>
                </c:pt>
                <c:pt idx="3">
                  <c:v>0.53300000000000003</c:v>
                </c:pt>
                <c:pt idx="4">
                  <c:v>0.152</c:v>
                </c:pt>
                <c:pt idx="5">
                  <c:v>0.20300000000000001</c:v>
                </c:pt>
                <c:pt idx="6">
                  <c:v>0.432</c:v>
                </c:pt>
                <c:pt idx="7">
                  <c:v>0.152</c:v>
                </c:pt>
                <c:pt idx="8">
                  <c:v>7.5999999999999998E-2</c:v>
                </c:pt>
                <c:pt idx="9">
                  <c:v>0.10199999999999999</c:v>
                </c:pt>
              </c:numCache>
            </c:numRef>
          </c:yVal>
          <c:smooth val="0"/>
          <c:extLst>
            <c:ext xmlns:c16="http://schemas.microsoft.com/office/drawing/2014/chart" uri="{C3380CC4-5D6E-409C-BE32-E72D297353CC}">
              <c16:uniqueId val="{0000001F-E420-44F1-B6C4-2EB63CEE0AC9}"/>
            </c:ext>
          </c:extLst>
        </c:ser>
        <c:ser>
          <c:idx val="32"/>
          <c:order val="32"/>
          <c:tx>
            <c:strRef>
              <c:f>VectorReport!$AH$41</c:f>
              <c:strCache>
                <c:ptCount val="1"/>
                <c:pt idx="0">
                  <c:v>QXFA-CL-138 </c:v>
                </c:pt>
              </c:strCache>
            </c:strRef>
          </c:tx>
          <c:spPr>
            <a:ln w="19050" cap="rnd">
              <a:solidFill>
                <a:schemeClr val="accent3">
                  <a:lumMod val="50000"/>
                </a:schemeClr>
              </a:solidFill>
              <a:round/>
            </a:ln>
            <a:effectLst/>
          </c:spPr>
          <c:marker>
            <c:symbol val="circle"/>
            <c:size val="5"/>
            <c:spPr>
              <a:solidFill>
                <a:schemeClr val="accent3">
                  <a:lumMod val="50000"/>
                </a:schemeClr>
              </a:solidFill>
              <a:ln w="9525">
                <a:solidFill>
                  <a:schemeClr val="accent3">
                    <a:lumMod val="50000"/>
                  </a:schemeClr>
                </a:solidFill>
              </a:ln>
              <a:effectLst/>
            </c:spPr>
          </c:marker>
          <c:xVal>
            <c:strRef>
              <c:f>VectorReport!$A$42:$A$51</c:f>
              <c:strCache>
                <c:ptCount val="10"/>
                <c:pt idx="0">
                  <c:v>Gap 1</c:v>
                </c:pt>
                <c:pt idx="1">
                  <c:v>Gap 2</c:v>
                </c:pt>
                <c:pt idx="2">
                  <c:v>Gap 3</c:v>
                </c:pt>
                <c:pt idx="3">
                  <c:v>Gap 4</c:v>
                </c:pt>
                <c:pt idx="4">
                  <c:v>Gap 5</c:v>
                </c:pt>
                <c:pt idx="5">
                  <c:v>Gap 6</c:v>
                </c:pt>
                <c:pt idx="6">
                  <c:v>Gap 7</c:v>
                </c:pt>
                <c:pt idx="7">
                  <c:v>Gap 8</c:v>
                </c:pt>
                <c:pt idx="8">
                  <c:v>Gap 9</c:v>
                </c:pt>
                <c:pt idx="9">
                  <c:v>Gap 10</c:v>
                </c:pt>
              </c:strCache>
            </c:strRef>
          </c:xVal>
          <c:yVal>
            <c:numRef>
              <c:f>VectorReport!$AH$42:$AH$51</c:f>
              <c:numCache>
                <c:formatCode>General</c:formatCode>
                <c:ptCount val="10"/>
                <c:pt idx="0">
                  <c:v>7.5999999999999998E-2</c:v>
                </c:pt>
                <c:pt idx="1">
                  <c:v>0.17799999999999999</c:v>
                </c:pt>
                <c:pt idx="2">
                  <c:v>0</c:v>
                </c:pt>
                <c:pt idx="3">
                  <c:v>0.40600000000000003</c:v>
                </c:pt>
                <c:pt idx="4">
                  <c:v>0.22900000000000001</c:v>
                </c:pt>
                <c:pt idx="5">
                  <c:v>0.63500000000000001</c:v>
                </c:pt>
                <c:pt idx="6">
                  <c:v>0.33</c:v>
                </c:pt>
                <c:pt idx="7">
                  <c:v>0.33</c:v>
                </c:pt>
                <c:pt idx="8">
                  <c:v>0.152</c:v>
                </c:pt>
                <c:pt idx="9">
                  <c:v>0</c:v>
                </c:pt>
              </c:numCache>
            </c:numRef>
          </c:yVal>
          <c:smooth val="0"/>
          <c:extLst>
            <c:ext xmlns:c16="http://schemas.microsoft.com/office/drawing/2014/chart" uri="{C3380CC4-5D6E-409C-BE32-E72D297353CC}">
              <c16:uniqueId val="{00000020-E420-44F1-B6C4-2EB63CEE0AC9}"/>
            </c:ext>
          </c:extLst>
        </c:ser>
        <c:ser>
          <c:idx val="33"/>
          <c:order val="33"/>
          <c:tx>
            <c:strRef>
              <c:f>VectorReport!$AI$41</c:f>
              <c:strCache>
                <c:ptCount val="1"/>
                <c:pt idx="0">
                  <c:v>QXFA-CL-139 </c:v>
                </c:pt>
              </c:strCache>
            </c:strRef>
          </c:tx>
          <c:spPr>
            <a:ln w="19050" cap="rnd">
              <a:solidFill>
                <a:schemeClr val="accent4">
                  <a:lumMod val="50000"/>
                </a:schemeClr>
              </a:solidFill>
              <a:round/>
            </a:ln>
            <a:effectLst/>
          </c:spPr>
          <c:marker>
            <c:symbol val="circle"/>
            <c:size val="5"/>
            <c:spPr>
              <a:solidFill>
                <a:schemeClr val="accent4">
                  <a:lumMod val="50000"/>
                </a:schemeClr>
              </a:solidFill>
              <a:ln w="9525">
                <a:solidFill>
                  <a:schemeClr val="accent4">
                    <a:lumMod val="50000"/>
                  </a:schemeClr>
                </a:solidFill>
              </a:ln>
              <a:effectLst/>
            </c:spPr>
          </c:marker>
          <c:xVal>
            <c:strRef>
              <c:f>VectorReport!$A$42:$A$51</c:f>
              <c:strCache>
                <c:ptCount val="10"/>
                <c:pt idx="0">
                  <c:v>Gap 1</c:v>
                </c:pt>
                <c:pt idx="1">
                  <c:v>Gap 2</c:v>
                </c:pt>
                <c:pt idx="2">
                  <c:v>Gap 3</c:v>
                </c:pt>
                <c:pt idx="3">
                  <c:v>Gap 4</c:v>
                </c:pt>
                <c:pt idx="4">
                  <c:v>Gap 5</c:v>
                </c:pt>
                <c:pt idx="5">
                  <c:v>Gap 6</c:v>
                </c:pt>
                <c:pt idx="6">
                  <c:v>Gap 7</c:v>
                </c:pt>
                <c:pt idx="7">
                  <c:v>Gap 8</c:v>
                </c:pt>
                <c:pt idx="8">
                  <c:v>Gap 9</c:v>
                </c:pt>
                <c:pt idx="9">
                  <c:v>Gap 10</c:v>
                </c:pt>
              </c:strCache>
            </c:strRef>
          </c:xVal>
          <c:yVal>
            <c:numRef>
              <c:f>VectorReport!$AI$42:$AI$51</c:f>
              <c:numCache>
                <c:formatCode>General</c:formatCode>
                <c:ptCount val="10"/>
                <c:pt idx="0">
                  <c:v>0.09</c:v>
                </c:pt>
                <c:pt idx="1">
                  <c:v>0.08</c:v>
                </c:pt>
                <c:pt idx="2">
                  <c:v>0.2</c:v>
                </c:pt>
                <c:pt idx="3">
                  <c:v>0.5</c:v>
                </c:pt>
                <c:pt idx="4">
                  <c:v>0.5</c:v>
                </c:pt>
                <c:pt idx="5">
                  <c:v>0.45</c:v>
                </c:pt>
                <c:pt idx="6">
                  <c:v>0.4</c:v>
                </c:pt>
                <c:pt idx="7">
                  <c:v>0.3</c:v>
                </c:pt>
                <c:pt idx="8">
                  <c:v>0.15</c:v>
                </c:pt>
                <c:pt idx="9">
                  <c:v>0.05</c:v>
                </c:pt>
              </c:numCache>
            </c:numRef>
          </c:yVal>
          <c:smooth val="0"/>
          <c:extLst>
            <c:ext xmlns:c16="http://schemas.microsoft.com/office/drawing/2014/chart" uri="{C3380CC4-5D6E-409C-BE32-E72D297353CC}">
              <c16:uniqueId val="{00000021-E420-44F1-B6C4-2EB63CEE0AC9}"/>
            </c:ext>
          </c:extLst>
        </c:ser>
        <c:ser>
          <c:idx val="34"/>
          <c:order val="34"/>
          <c:tx>
            <c:strRef>
              <c:f>VectorReport!$AJ$41</c:f>
              <c:strCache>
                <c:ptCount val="1"/>
                <c:pt idx="0">
                  <c:v>QXFA-CL-140 </c:v>
                </c:pt>
              </c:strCache>
            </c:strRef>
          </c:tx>
          <c:spPr>
            <a:ln w="19050" cap="rnd">
              <a:solidFill>
                <a:schemeClr val="accent5">
                  <a:lumMod val="50000"/>
                </a:schemeClr>
              </a:solidFill>
              <a:round/>
            </a:ln>
            <a:effectLst/>
          </c:spPr>
          <c:marker>
            <c:symbol val="circle"/>
            <c:size val="5"/>
            <c:spPr>
              <a:solidFill>
                <a:schemeClr val="accent5">
                  <a:lumMod val="50000"/>
                </a:schemeClr>
              </a:solidFill>
              <a:ln w="9525">
                <a:solidFill>
                  <a:schemeClr val="accent5">
                    <a:lumMod val="50000"/>
                  </a:schemeClr>
                </a:solidFill>
              </a:ln>
              <a:effectLst/>
            </c:spPr>
          </c:marker>
          <c:xVal>
            <c:strRef>
              <c:f>VectorReport!$A$42:$A$51</c:f>
              <c:strCache>
                <c:ptCount val="10"/>
                <c:pt idx="0">
                  <c:v>Gap 1</c:v>
                </c:pt>
                <c:pt idx="1">
                  <c:v>Gap 2</c:v>
                </c:pt>
                <c:pt idx="2">
                  <c:v>Gap 3</c:v>
                </c:pt>
                <c:pt idx="3">
                  <c:v>Gap 4</c:v>
                </c:pt>
                <c:pt idx="4">
                  <c:v>Gap 5</c:v>
                </c:pt>
                <c:pt idx="5">
                  <c:v>Gap 6</c:v>
                </c:pt>
                <c:pt idx="6">
                  <c:v>Gap 7</c:v>
                </c:pt>
                <c:pt idx="7">
                  <c:v>Gap 8</c:v>
                </c:pt>
                <c:pt idx="8">
                  <c:v>Gap 9</c:v>
                </c:pt>
                <c:pt idx="9">
                  <c:v>Gap 10</c:v>
                </c:pt>
              </c:strCache>
            </c:strRef>
          </c:xVal>
          <c:yVal>
            <c:numRef>
              <c:f>VectorReport!$AJ$42:$AJ$51</c:f>
              <c:numCache>
                <c:formatCode>General</c:formatCode>
                <c:ptCount val="10"/>
                <c:pt idx="0">
                  <c:v>0.09</c:v>
                </c:pt>
                <c:pt idx="1">
                  <c:v>0</c:v>
                </c:pt>
                <c:pt idx="2">
                  <c:v>0.15</c:v>
                </c:pt>
                <c:pt idx="3">
                  <c:v>0.2</c:v>
                </c:pt>
                <c:pt idx="4">
                  <c:v>0.2</c:v>
                </c:pt>
                <c:pt idx="5">
                  <c:v>0.55000000000000004</c:v>
                </c:pt>
                <c:pt idx="6">
                  <c:v>0.2</c:v>
                </c:pt>
                <c:pt idx="7">
                  <c:v>0.28999999999999998</c:v>
                </c:pt>
                <c:pt idx="8">
                  <c:v>0.14000000000000001</c:v>
                </c:pt>
                <c:pt idx="9">
                  <c:v>0.09</c:v>
                </c:pt>
              </c:numCache>
            </c:numRef>
          </c:yVal>
          <c:smooth val="0"/>
          <c:extLst>
            <c:ext xmlns:c16="http://schemas.microsoft.com/office/drawing/2014/chart" uri="{C3380CC4-5D6E-409C-BE32-E72D297353CC}">
              <c16:uniqueId val="{00000022-E420-44F1-B6C4-2EB63CEE0AC9}"/>
            </c:ext>
          </c:extLst>
        </c:ser>
        <c:ser>
          <c:idx val="35"/>
          <c:order val="35"/>
          <c:tx>
            <c:strRef>
              <c:f>VectorReport!$AK$41</c:f>
              <c:strCache>
                <c:ptCount val="1"/>
                <c:pt idx="0">
                  <c:v>QXFA-CL-141 </c:v>
                </c:pt>
              </c:strCache>
            </c:strRef>
          </c:tx>
          <c:spPr>
            <a:ln w="19050" cap="rnd">
              <a:solidFill>
                <a:schemeClr val="accent6">
                  <a:lumMod val="50000"/>
                </a:schemeClr>
              </a:solidFill>
              <a:round/>
            </a:ln>
            <a:effectLst/>
          </c:spPr>
          <c:marker>
            <c:symbol val="circle"/>
            <c:size val="5"/>
            <c:spPr>
              <a:solidFill>
                <a:schemeClr val="accent6">
                  <a:lumMod val="50000"/>
                </a:schemeClr>
              </a:solidFill>
              <a:ln w="9525">
                <a:solidFill>
                  <a:schemeClr val="accent6">
                    <a:lumMod val="50000"/>
                  </a:schemeClr>
                </a:solidFill>
              </a:ln>
              <a:effectLst/>
            </c:spPr>
          </c:marker>
          <c:xVal>
            <c:strRef>
              <c:f>VectorReport!$A$42:$A$51</c:f>
              <c:strCache>
                <c:ptCount val="10"/>
                <c:pt idx="0">
                  <c:v>Gap 1</c:v>
                </c:pt>
                <c:pt idx="1">
                  <c:v>Gap 2</c:v>
                </c:pt>
                <c:pt idx="2">
                  <c:v>Gap 3</c:v>
                </c:pt>
                <c:pt idx="3">
                  <c:v>Gap 4</c:v>
                </c:pt>
                <c:pt idx="4">
                  <c:v>Gap 5</c:v>
                </c:pt>
                <c:pt idx="5">
                  <c:v>Gap 6</c:v>
                </c:pt>
                <c:pt idx="6">
                  <c:v>Gap 7</c:v>
                </c:pt>
                <c:pt idx="7">
                  <c:v>Gap 8</c:v>
                </c:pt>
                <c:pt idx="8">
                  <c:v>Gap 9</c:v>
                </c:pt>
                <c:pt idx="9">
                  <c:v>Gap 10</c:v>
                </c:pt>
              </c:strCache>
            </c:strRef>
          </c:xVal>
          <c:yVal>
            <c:numRef>
              <c:f>VectorReport!$AK$42:$AK$51</c:f>
              <c:numCache>
                <c:formatCode>General</c:formatCode>
                <c:ptCount val="10"/>
                <c:pt idx="0">
                  <c:v>0</c:v>
                </c:pt>
                <c:pt idx="1">
                  <c:v>0.28000000000000003</c:v>
                </c:pt>
                <c:pt idx="2">
                  <c:v>0.3</c:v>
                </c:pt>
                <c:pt idx="3">
                  <c:v>0.31</c:v>
                </c:pt>
                <c:pt idx="4">
                  <c:v>0.31</c:v>
                </c:pt>
                <c:pt idx="5">
                  <c:v>0.41</c:v>
                </c:pt>
                <c:pt idx="6">
                  <c:v>0.46</c:v>
                </c:pt>
                <c:pt idx="7">
                  <c:v>0.52</c:v>
                </c:pt>
                <c:pt idx="8">
                  <c:v>0.19</c:v>
                </c:pt>
                <c:pt idx="9">
                  <c:v>0.23</c:v>
                </c:pt>
              </c:numCache>
            </c:numRef>
          </c:yVal>
          <c:smooth val="0"/>
          <c:extLst>
            <c:ext xmlns:c16="http://schemas.microsoft.com/office/drawing/2014/chart" uri="{C3380CC4-5D6E-409C-BE32-E72D297353CC}">
              <c16:uniqueId val="{00000023-E420-44F1-B6C4-2EB63CEE0AC9}"/>
            </c:ext>
          </c:extLst>
        </c:ser>
        <c:ser>
          <c:idx val="36"/>
          <c:order val="36"/>
          <c:tx>
            <c:strRef>
              <c:f>VectorReport!$AL$41</c:f>
              <c:strCache>
                <c:ptCount val="1"/>
                <c:pt idx="0">
                  <c:v>QXFA-CL-142 </c:v>
                </c:pt>
              </c:strCache>
            </c:strRef>
          </c:tx>
          <c:spPr>
            <a:ln w="19050" cap="rnd">
              <a:solidFill>
                <a:schemeClr val="accent1">
                  <a:lumMod val="70000"/>
                  <a:lumOff val="30000"/>
                </a:schemeClr>
              </a:solidFill>
              <a:prstDash val="sysDash"/>
              <a:round/>
            </a:ln>
            <a:effectLst/>
          </c:spPr>
          <c:marker>
            <c:symbol val="circle"/>
            <c:size val="5"/>
            <c:spPr>
              <a:solidFill>
                <a:schemeClr val="accent1">
                  <a:lumMod val="70000"/>
                  <a:lumOff val="30000"/>
                </a:schemeClr>
              </a:solidFill>
              <a:ln w="9525">
                <a:solidFill>
                  <a:schemeClr val="accent1">
                    <a:lumMod val="70000"/>
                    <a:lumOff val="30000"/>
                  </a:schemeClr>
                </a:solidFill>
              </a:ln>
              <a:effectLst/>
            </c:spPr>
          </c:marker>
          <c:xVal>
            <c:strRef>
              <c:f>VectorReport!$A$42:$A$51</c:f>
              <c:strCache>
                <c:ptCount val="10"/>
                <c:pt idx="0">
                  <c:v>Gap 1</c:v>
                </c:pt>
                <c:pt idx="1">
                  <c:v>Gap 2</c:v>
                </c:pt>
                <c:pt idx="2">
                  <c:v>Gap 3</c:v>
                </c:pt>
                <c:pt idx="3">
                  <c:v>Gap 4</c:v>
                </c:pt>
                <c:pt idx="4">
                  <c:v>Gap 5</c:v>
                </c:pt>
                <c:pt idx="5">
                  <c:v>Gap 6</c:v>
                </c:pt>
                <c:pt idx="6">
                  <c:v>Gap 7</c:v>
                </c:pt>
                <c:pt idx="7">
                  <c:v>Gap 8</c:v>
                </c:pt>
                <c:pt idx="8">
                  <c:v>Gap 9</c:v>
                </c:pt>
                <c:pt idx="9">
                  <c:v>Gap 10</c:v>
                </c:pt>
              </c:strCache>
            </c:strRef>
          </c:xVal>
          <c:yVal>
            <c:numRef>
              <c:f>VectorReport!$AL$42:$AL$51</c:f>
              <c:numCache>
                <c:formatCode>General</c:formatCode>
                <c:ptCount val="10"/>
                <c:pt idx="0">
                  <c:v>7.5999999999999998E-2</c:v>
                </c:pt>
                <c:pt idx="1">
                  <c:v>5.0999999999999997E-2</c:v>
                </c:pt>
                <c:pt idx="2">
                  <c:v>0.10199999999999999</c:v>
                </c:pt>
                <c:pt idx="3">
                  <c:v>0.22900000000000001</c:v>
                </c:pt>
                <c:pt idx="4">
                  <c:v>0.20300000000000001</c:v>
                </c:pt>
                <c:pt idx="5">
                  <c:v>0.64</c:v>
                </c:pt>
                <c:pt idx="6">
                  <c:v>1.27</c:v>
                </c:pt>
                <c:pt idx="7">
                  <c:v>0.20300000000000001</c:v>
                </c:pt>
                <c:pt idx="8">
                  <c:v>1.52</c:v>
                </c:pt>
                <c:pt idx="9">
                  <c:v>0.10199999999999999</c:v>
                </c:pt>
              </c:numCache>
            </c:numRef>
          </c:yVal>
          <c:smooth val="0"/>
          <c:extLst>
            <c:ext xmlns:c16="http://schemas.microsoft.com/office/drawing/2014/chart" uri="{C3380CC4-5D6E-409C-BE32-E72D297353CC}">
              <c16:uniqueId val="{00000024-E420-44F1-B6C4-2EB63CEE0AC9}"/>
            </c:ext>
          </c:extLst>
        </c:ser>
        <c:dLbls>
          <c:showLegendKey val="0"/>
          <c:showVal val="0"/>
          <c:showCatName val="0"/>
          <c:showSerName val="0"/>
          <c:showPercent val="0"/>
          <c:showBubbleSize val="0"/>
        </c:dLbls>
        <c:axId val="747047888"/>
        <c:axId val="747048216"/>
      </c:scatterChart>
      <c:valAx>
        <c:axId val="747047888"/>
        <c:scaling>
          <c:orientation val="minMax"/>
        </c:scaling>
        <c:delete val="0"/>
        <c:axPos val="b"/>
        <c:majorGridlines>
          <c:spPr>
            <a:ln w="9525" cap="flat" cmpd="sng" algn="ctr">
              <a:solidFill>
                <a:schemeClr val="tx1">
                  <a:lumMod val="15000"/>
                  <a:lumOff val="85000"/>
                </a:schemeClr>
              </a:solidFill>
              <a:round/>
            </a:ln>
            <a:effectLst/>
          </c:spPr>
        </c:majorGridlines>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47048216"/>
        <c:crosses val="autoZero"/>
        <c:crossBetween val="midCat"/>
      </c:valAx>
      <c:valAx>
        <c:axId val="74704821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Gap, mm</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47047888"/>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4">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v>Winding relaxation</c:v>
          </c:tx>
          <c:spPr>
            <a:solidFill>
              <a:schemeClr val="accent1"/>
            </a:solidFill>
            <a:ln>
              <a:noFill/>
            </a:ln>
            <a:effectLst/>
          </c:spPr>
          <c:invertIfNegative val="0"/>
          <c:cat>
            <c:strRef>
              <c:f>Deltas!$A$3:$A$27</c:f>
              <c:strCache>
                <c:ptCount val="25"/>
                <c:pt idx="0">
                  <c:v>CR107</c:v>
                </c:pt>
                <c:pt idx="1">
                  <c:v>CR108</c:v>
                </c:pt>
                <c:pt idx="2">
                  <c:v>CR109</c:v>
                </c:pt>
                <c:pt idx="3">
                  <c:v>CR003</c:v>
                </c:pt>
                <c:pt idx="4">
                  <c:v>CR110</c:v>
                </c:pt>
                <c:pt idx="5">
                  <c:v>CR111</c:v>
                </c:pt>
                <c:pt idx="6">
                  <c:v>CR112</c:v>
                </c:pt>
                <c:pt idx="7">
                  <c:v>CR113</c:v>
                </c:pt>
                <c:pt idx="8">
                  <c:v>CR114</c:v>
                </c:pt>
                <c:pt idx="9">
                  <c:v>CR115</c:v>
                </c:pt>
                <c:pt idx="10">
                  <c:v>CR116</c:v>
                </c:pt>
                <c:pt idx="11">
                  <c:v>CR117</c:v>
                </c:pt>
                <c:pt idx="12">
                  <c:v>CR118</c:v>
                </c:pt>
                <c:pt idx="13">
                  <c:v>CR119</c:v>
                </c:pt>
                <c:pt idx="14">
                  <c:v>CR120</c:v>
                </c:pt>
                <c:pt idx="15">
                  <c:v>CR121</c:v>
                </c:pt>
                <c:pt idx="16">
                  <c:v>CR122</c:v>
                </c:pt>
                <c:pt idx="17">
                  <c:v>CR123</c:v>
                </c:pt>
                <c:pt idx="18">
                  <c:v>CR124</c:v>
                </c:pt>
                <c:pt idx="19">
                  <c:v>CR125</c:v>
                </c:pt>
                <c:pt idx="20">
                  <c:v>CR004</c:v>
                </c:pt>
                <c:pt idx="21">
                  <c:v>CR005</c:v>
                </c:pt>
                <c:pt idx="22">
                  <c:v>CR126</c:v>
                </c:pt>
                <c:pt idx="23">
                  <c:v>CR127</c:v>
                </c:pt>
                <c:pt idx="24">
                  <c:v>CR128</c:v>
                </c:pt>
              </c:strCache>
            </c:strRef>
          </c:cat>
          <c:val>
            <c:numRef>
              <c:f>Deltas!$E$3:$E$27</c:f>
              <c:numCache>
                <c:formatCode>0.00</c:formatCode>
                <c:ptCount val="25"/>
                <c:pt idx="0">
                  <c:v>-6.6300000000000008</c:v>
                </c:pt>
                <c:pt idx="1">
                  <c:v>-5.9500000000000064</c:v>
                </c:pt>
                <c:pt idx="2">
                  <c:v>-6.1300000000000061</c:v>
                </c:pt>
                <c:pt idx="3">
                  <c:v>-4.5500000000000025</c:v>
                </c:pt>
                <c:pt idx="4">
                  <c:v>-5</c:v>
                </c:pt>
                <c:pt idx="5">
                  <c:v>-3.6500000000000039</c:v>
                </c:pt>
                <c:pt idx="6">
                  <c:v>-4.2500000000000053</c:v>
                </c:pt>
                <c:pt idx="7">
                  <c:v>-4.0500000000000043</c:v>
                </c:pt>
                <c:pt idx="8">
                  <c:v>-3.8500000000000014</c:v>
                </c:pt>
                <c:pt idx="9">
                  <c:v>-3.1000000000000014</c:v>
                </c:pt>
                <c:pt idx="10">
                  <c:v>-3.7000000000000028</c:v>
                </c:pt>
                <c:pt idx="11">
                  <c:v>-4.3500000000000068</c:v>
                </c:pt>
                <c:pt idx="12">
                  <c:v>-4.850000000000005</c:v>
                </c:pt>
                <c:pt idx="13">
                  <c:v>-4.6000000000000032</c:v>
                </c:pt>
                <c:pt idx="14">
                  <c:v>-6.1000000000000032</c:v>
                </c:pt>
                <c:pt idx="15">
                  <c:v>-6.2000000000000028</c:v>
                </c:pt>
                <c:pt idx="16">
                  <c:v>-4.8000000000000025</c:v>
                </c:pt>
                <c:pt idx="17">
                  <c:v>-5.2500000000000053</c:v>
                </c:pt>
                <c:pt idx="18">
                  <c:v>-4.9000000000000021</c:v>
                </c:pt>
                <c:pt idx="19">
                  <c:v>-5.3000000000000043</c:v>
                </c:pt>
                <c:pt idx="20">
                  <c:v>-3.5000000000000036</c:v>
                </c:pt>
                <c:pt idx="21">
                  <c:v>-1.6000000000000032</c:v>
                </c:pt>
                <c:pt idx="22">
                  <c:v>-4.4000000000000057</c:v>
                </c:pt>
                <c:pt idx="23">
                  <c:v>-5.9499999999999993</c:v>
                </c:pt>
                <c:pt idx="24">
                  <c:v>-5.0150000000000006</c:v>
                </c:pt>
              </c:numCache>
            </c:numRef>
          </c:val>
          <c:extLst>
            <c:ext xmlns:c16="http://schemas.microsoft.com/office/drawing/2014/chart" uri="{C3380CC4-5D6E-409C-BE32-E72D297353CC}">
              <c16:uniqueId val="{00000000-FB1A-4BB5-A194-534AB0107A03}"/>
            </c:ext>
          </c:extLst>
        </c:ser>
        <c:ser>
          <c:idx val="1"/>
          <c:order val="1"/>
          <c:tx>
            <c:v>Heat treatment</c:v>
          </c:tx>
          <c:spPr>
            <a:solidFill>
              <a:schemeClr val="accent2"/>
            </a:solidFill>
            <a:ln>
              <a:noFill/>
            </a:ln>
            <a:effectLst/>
          </c:spPr>
          <c:invertIfNegative val="0"/>
          <c:cat>
            <c:strRef>
              <c:f>Deltas!$A$3:$A$27</c:f>
              <c:strCache>
                <c:ptCount val="25"/>
                <c:pt idx="0">
                  <c:v>CR107</c:v>
                </c:pt>
                <c:pt idx="1">
                  <c:v>CR108</c:v>
                </c:pt>
                <c:pt idx="2">
                  <c:v>CR109</c:v>
                </c:pt>
                <c:pt idx="3">
                  <c:v>CR003</c:v>
                </c:pt>
                <c:pt idx="4">
                  <c:v>CR110</c:v>
                </c:pt>
                <c:pt idx="5">
                  <c:v>CR111</c:v>
                </c:pt>
                <c:pt idx="6">
                  <c:v>CR112</c:v>
                </c:pt>
                <c:pt idx="7">
                  <c:v>CR113</c:v>
                </c:pt>
                <c:pt idx="8">
                  <c:v>CR114</c:v>
                </c:pt>
                <c:pt idx="9">
                  <c:v>CR115</c:v>
                </c:pt>
                <c:pt idx="10">
                  <c:v>CR116</c:v>
                </c:pt>
                <c:pt idx="11">
                  <c:v>CR117</c:v>
                </c:pt>
                <c:pt idx="12">
                  <c:v>CR118</c:v>
                </c:pt>
                <c:pt idx="13">
                  <c:v>CR119</c:v>
                </c:pt>
                <c:pt idx="14">
                  <c:v>CR120</c:v>
                </c:pt>
                <c:pt idx="15">
                  <c:v>CR121</c:v>
                </c:pt>
                <c:pt idx="16">
                  <c:v>CR122</c:v>
                </c:pt>
                <c:pt idx="17">
                  <c:v>CR123</c:v>
                </c:pt>
                <c:pt idx="18">
                  <c:v>CR124</c:v>
                </c:pt>
                <c:pt idx="19">
                  <c:v>CR125</c:v>
                </c:pt>
                <c:pt idx="20">
                  <c:v>CR004</c:v>
                </c:pt>
                <c:pt idx="21">
                  <c:v>CR005</c:v>
                </c:pt>
                <c:pt idx="22">
                  <c:v>CR126</c:v>
                </c:pt>
                <c:pt idx="23">
                  <c:v>CR127</c:v>
                </c:pt>
                <c:pt idx="24">
                  <c:v>CR128</c:v>
                </c:pt>
              </c:strCache>
            </c:strRef>
          </c:cat>
          <c:val>
            <c:numRef>
              <c:f>Deltas!$F$3:$F$27</c:f>
              <c:numCache>
                <c:formatCode>0.00</c:formatCode>
                <c:ptCount val="25"/>
                <c:pt idx="0">
                  <c:v>-7.52</c:v>
                </c:pt>
                <c:pt idx="1">
                  <c:v>-7.599999999999997</c:v>
                </c:pt>
                <c:pt idx="2">
                  <c:v>-6.7699999999999978</c:v>
                </c:pt>
                <c:pt idx="3">
                  <c:v>-7.9000000000000012</c:v>
                </c:pt>
                <c:pt idx="4">
                  <c:v>-7.1000000000000041</c:v>
                </c:pt>
                <c:pt idx="5">
                  <c:v>-7.95</c:v>
                </c:pt>
                <c:pt idx="6">
                  <c:v>-8.6999999999999993</c:v>
                </c:pt>
                <c:pt idx="7">
                  <c:v>-6.9499999999999993</c:v>
                </c:pt>
                <c:pt idx="8">
                  <c:v>-7.8000000000000025</c:v>
                </c:pt>
                <c:pt idx="9">
                  <c:v>-7.3000000000000025</c:v>
                </c:pt>
                <c:pt idx="10">
                  <c:v>-6.9500000000000011</c:v>
                </c:pt>
                <c:pt idx="11">
                  <c:v>-6.9499999999999975</c:v>
                </c:pt>
                <c:pt idx="12">
                  <c:v>-6.9499999999999993</c:v>
                </c:pt>
                <c:pt idx="13">
                  <c:v>-7.7000000000000011</c:v>
                </c:pt>
                <c:pt idx="14">
                  <c:v>-2.7500000000000009</c:v>
                </c:pt>
                <c:pt idx="15">
                  <c:v>-4.7500000000000009</c:v>
                </c:pt>
                <c:pt idx="16">
                  <c:v>-5.8500000000000014</c:v>
                </c:pt>
                <c:pt idx="17">
                  <c:v>-6.1499999999999986</c:v>
                </c:pt>
                <c:pt idx="18">
                  <c:v>-6.2000000000000011</c:v>
                </c:pt>
                <c:pt idx="19">
                  <c:v>-6.4499999999999993</c:v>
                </c:pt>
                <c:pt idx="20">
                  <c:v>-4.2500000000000009</c:v>
                </c:pt>
                <c:pt idx="21">
                  <c:v>-6.1500000000000012</c:v>
                </c:pt>
                <c:pt idx="22">
                  <c:v>-8.0599999999999987</c:v>
                </c:pt>
                <c:pt idx="23">
                  <c:v>-9.7350000000000012</c:v>
                </c:pt>
                <c:pt idx="24">
                  <c:v>-4.7350000000000012</c:v>
                </c:pt>
              </c:numCache>
            </c:numRef>
          </c:val>
          <c:extLst>
            <c:ext xmlns:c16="http://schemas.microsoft.com/office/drawing/2014/chart" uri="{C3380CC4-5D6E-409C-BE32-E72D297353CC}">
              <c16:uniqueId val="{00000001-FB1A-4BB5-A194-534AB0107A03}"/>
            </c:ext>
          </c:extLst>
        </c:ser>
        <c:dLbls>
          <c:showLegendKey val="0"/>
          <c:showVal val="0"/>
          <c:showCatName val="0"/>
          <c:showSerName val="0"/>
          <c:showPercent val="0"/>
          <c:showBubbleSize val="0"/>
        </c:dLbls>
        <c:gapWidth val="219"/>
        <c:overlap val="-27"/>
        <c:axId val="1433367503"/>
        <c:axId val="1433379151"/>
      </c:barChart>
      <c:catAx>
        <c:axId val="1433367503"/>
        <c:scaling>
          <c:orientation val="minMax"/>
        </c:scaling>
        <c:delete val="0"/>
        <c:axPos val="b"/>
        <c:numFmt formatCode="General" sourceLinked="1"/>
        <c:majorTickMark val="none"/>
        <c:minorTickMark val="none"/>
        <c:tickLblPos val="low"/>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crossAx val="1433379151"/>
        <c:crosses val="autoZero"/>
        <c:auto val="1"/>
        <c:lblAlgn val="ctr"/>
        <c:lblOffset val="100"/>
        <c:noMultiLvlLbl val="0"/>
      </c:catAx>
      <c:valAx>
        <c:axId val="1433379151"/>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r>
                  <a:rPr lang="en-GB"/>
                  <a:t>∆pole gap, mm</a:t>
                </a:r>
              </a:p>
            </c:rich>
          </c:tx>
          <c:overlay val="0"/>
          <c:spPr>
            <a:noFill/>
            <a:ln>
              <a:noFill/>
            </a:ln>
            <a:effectLst/>
          </c:spPr>
          <c:txPr>
            <a:bodyPr rot="-54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title>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crossAx val="1433367503"/>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400">
          <a:solidFill>
            <a:sysClr val="windowText" lastClr="000000"/>
          </a:solidFill>
        </a:defRPr>
      </a:pPr>
      <a:endParaRPr lang="en-US"/>
    </a:p>
  </c:txPr>
  <c:externalData r:id="rId4">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Vertical pole deviation after RHT</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5.4013369313716517E-2"/>
          <c:y val="7.7488502808742948E-2"/>
          <c:w val="0.91714612494950409"/>
          <c:h val="0.8077407553307413"/>
        </c:manualLayout>
      </c:layout>
      <c:scatterChart>
        <c:scatterStyle val="lineMarker"/>
        <c:varyColors val="0"/>
        <c:ser>
          <c:idx val="0"/>
          <c:order val="0"/>
          <c:tx>
            <c:strRef>
              <c:f>'From CR111'!$C$1</c:f>
              <c:strCache>
                <c:ptCount val="1"/>
                <c:pt idx="0">
                  <c:v>CR111</c:v>
                </c:pt>
              </c:strCache>
            </c:strRef>
          </c:tx>
          <c:spPr>
            <a:ln w="19050" cap="rnd">
              <a:solidFill>
                <a:srgbClr val="002060"/>
              </a:solidFill>
              <a:round/>
            </a:ln>
            <a:effectLst/>
          </c:spPr>
          <c:marker>
            <c:symbol val="circle"/>
            <c:size val="5"/>
            <c:spPr>
              <a:solidFill>
                <a:srgbClr val="002060"/>
              </a:solidFill>
              <a:ln w="9525">
                <a:noFill/>
              </a:ln>
              <a:effectLst/>
            </c:spPr>
          </c:marker>
          <c:xVal>
            <c:numRef>
              <c:f>'From CR111'!$B$2:$B$35</c:f>
              <c:numCache>
                <c:formatCode>General</c:formatCode>
                <c:ptCount val="34"/>
                <c:pt idx="0">
                  <c:v>465</c:v>
                </c:pt>
                <c:pt idx="1">
                  <c:v>945</c:v>
                </c:pt>
                <c:pt idx="2">
                  <c:v>965</c:v>
                </c:pt>
                <c:pt idx="3">
                  <c:v>1345</c:v>
                </c:pt>
                <c:pt idx="4">
                  <c:v>1365</c:v>
                </c:pt>
                <c:pt idx="5">
                  <c:v>1745</c:v>
                </c:pt>
                <c:pt idx="6">
                  <c:v>1765</c:v>
                </c:pt>
                <c:pt idx="7">
                  <c:v>2145</c:v>
                </c:pt>
                <c:pt idx="8">
                  <c:v>2165</c:v>
                </c:pt>
                <c:pt idx="9">
                  <c:v>2545</c:v>
                </c:pt>
                <c:pt idx="10">
                  <c:v>2565</c:v>
                </c:pt>
                <c:pt idx="11">
                  <c:v>2945</c:v>
                </c:pt>
                <c:pt idx="12">
                  <c:v>2965</c:v>
                </c:pt>
                <c:pt idx="13">
                  <c:v>3345</c:v>
                </c:pt>
                <c:pt idx="14">
                  <c:v>3365</c:v>
                </c:pt>
                <c:pt idx="15">
                  <c:v>3745</c:v>
                </c:pt>
                <c:pt idx="16">
                  <c:v>3765</c:v>
                </c:pt>
                <c:pt idx="17">
                  <c:v>4145</c:v>
                </c:pt>
                <c:pt idx="18">
                  <c:v>4165</c:v>
                </c:pt>
                <c:pt idx="19">
                  <c:v>4545</c:v>
                </c:pt>
                <c:pt idx="20">
                  <c:v>4565</c:v>
                </c:pt>
                <c:pt idx="21">
                  <c:v>4945</c:v>
                </c:pt>
                <c:pt idx="22">
                  <c:v>4965</c:v>
                </c:pt>
                <c:pt idx="23">
                  <c:v>5345</c:v>
                </c:pt>
                <c:pt idx="24">
                  <c:v>5365</c:v>
                </c:pt>
                <c:pt idx="25">
                  <c:v>5745</c:v>
                </c:pt>
                <c:pt idx="26">
                  <c:v>5765</c:v>
                </c:pt>
                <c:pt idx="27">
                  <c:v>6145</c:v>
                </c:pt>
                <c:pt idx="28">
                  <c:v>6165</c:v>
                </c:pt>
                <c:pt idx="29">
                  <c:v>6545</c:v>
                </c:pt>
                <c:pt idx="30">
                  <c:v>6565</c:v>
                </c:pt>
                <c:pt idx="31">
                  <c:v>6945</c:v>
                </c:pt>
                <c:pt idx="32">
                  <c:v>6965</c:v>
                </c:pt>
                <c:pt idx="33">
                  <c:v>7455</c:v>
                </c:pt>
              </c:numCache>
            </c:numRef>
          </c:xVal>
          <c:yVal>
            <c:numRef>
              <c:f>'From CR111'!$C$2:$C$35</c:f>
              <c:numCache>
                <c:formatCode>0.00</c:formatCode>
                <c:ptCount val="34"/>
                <c:pt idx="0">
                  <c:v>0</c:v>
                </c:pt>
                <c:pt idx="1">
                  <c:v>0.9</c:v>
                </c:pt>
                <c:pt idx="2">
                  <c:v>0.95</c:v>
                </c:pt>
                <c:pt idx="3">
                  <c:v>1</c:v>
                </c:pt>
                <c:pt idx="4">
                  <c:v>0.9</c:v>
                </c:pt>
                <c:pt idx="5">
                  <c:v>0.85</c:v>
                </c:pt>
                <c:pt idx="6">
                  <c:v>0.85</c:v>
                </c:pt>
                <c:pt idx="7">
                  <c:v>0.95</c:v>
                </c:pt>
                <c:pt idx="8">
                  <c:v>0.9</c:v>
                </c:pt>
                <c:pt idx="9">
                  <c:v>1.25</c:v>
                </c:pt>
                <c:pt idx="10">
                  <c:v>1.27</c:v>
                </c:pt>
                <c:pt idx="11">
                  <c:v>1.4</c:v>
                </c:pt>
                <c:pt idx="12">
                  <c:v>1.43</c:v>
                </c:pt>
                <c:pt idx="13">
                  <c:v>1.68</c:v>
                </c:pt>
                <c:pt idx="14">
                  <c:v>1.72</c:v>
                </c:pt>
                <c:pt idx="15">
                  <c:v>1.75</c:v>
                </c:pt>
                <c:pt idx="16">
                  <c:v>1.76</c:v>
                </c:pt>
                <c:pt idx="17">
                  <c:v>1.85</c:v>
                </c:pt>
                <c:pt idx="18">
                  <c:v>1.88</c:v>
                </c:pt>
                <c:pt idx="19">
                  <c:v>1.68</c:v>
                </c:pt>
                <c:pt idx="20">
                  <c:v>1.71</c:v>
                </c:pt>
                <c:pt idx="21">
                  <c:v>1.56</c:v>
                </c:pt>
                <c:pt idx="22">
                  <c:v>1.5</c:v>
                </c:pt>
                <c:pt idx="23">
                  <c:v>1.27</c:v>
                </c:pt>
                <c:pt idx="24">
                  <c:v>1.31</c:v>
                </c:pt>
                <c:pt idx="25">
                  <c:v>1.02</c:v>
                </c:pt>
                <c:pt idx="26">
                  <c:v>0.97</c:v>
                </c:pt>
                <c:pt idx="27">
                  <c:v>0.94</c:v>
                </c:pt>
                <c:pt idx="28">
                  <c:v>0.95</c:v>
                </c:pt>
                <c:pt idx="29">
                  <c:v>0.87</c:v>
                </c:pt>
                <c:pt idx="30">
                  <c:v>0.75</c:v>
                </c:pt>
                <c:pt idx="31">
                  <c:v>0.91</c:v>
                </c:pt>
                <c:pt idx="32">
                  <c:v>0.93</c:v>
                </c:pt>
                <c:pt idx="33">
                  <c:v>0.5</c:v>
                </c:pt>
              </c:numCache>
            </c:numRef>
          </c:yVal>
          <c:smooth val="0"/>
          <c:extLst>
            <c:ext xmlns:c16="http://schemas.microsoft.com/office/drawing/2014/chart" uri="{C3380CC4-5D6E-409C-BE32-E72D297353CC}">
              <c16:uniqueId val="{00000000-7894-43AB-B8D7-3CE49DC7942C}"/>
            </c:ext>
          </c:extLst>
        </c:ser>
        <c:ser>
          <c:idx val="1"/>
          <c:order val="1"/>
          <c:tx>
            <c:strRef>
              <c:f>'From CR111'!$D$1</c:f>
              <c:strCache>
                <c:ptCount val="1"/>
                <c:pt idx="0">
                  <c:v>CR112</c:v>
                </c:pt>
              </c:strCache>
            </c:strRef>
          </c:tx>
          <c:spPr>
            <a:ln w="19050" cap="rnd">
              <a:solidFill>
                <a:srgbClr val="0070C0"/>
              </a:solidFill>
              <a:round/>
            </a:ln>
            <a:effectLst/>
          </c:spPr>
          <c:marker>
            <c:symbol val="circle"/>
            <c:size val="5"/>
            <c:spPr>
              <a:solidFill>
                <a:srgbClr val="0070C0"/>
              </a:solidFill>
              <a:ln w="9525">
                <a:noFill/>
              </a:ln>
              <a:effectLst/>
            </c:spPr>
          </c:marker>
          <c:xVal>
            <c:numRef>
              <c:f>'From CR111'!$B$2:$B$35</c:f>
              <c:numCache>
                <c:formatCode>General</c:formatCode>
                <c:ptCount val="34"/>
                <c:pt idx="0">
                  <c:v>465</c:v>
                </c:pt>
                <c:pt idx="1">
                  <c:v>945</c:v>
                </c:pt>
                <c:pt idx="2">
                  <c:v>965</c:v>
                </c:pt>
                <c:pt idx="3">
                  <c:v>1345</c:v>
                </c:pt>
                <c:pt idx="4">
                  <c:v>1365</c:v>
                </c:pt>
                <c:pt idx="5">
                  <c:v>1745</c:v>
                </c:pt>
                <c:pt idx="6">
                  <c:v>1765</c:v>
                </c:pt>
                <c:pt idx="7">
                  <c:v>2145</c:v>
                </c:pt>
                <c:pt idx="8">
                  <c:v>2165</c:v>
                </c:pt>
                <c:pt idx="9">
                  <c:v>2545</c:v>
                </c:pt>
                <c:pt idx="10">
                  <c:v>2565</c:v>
                </c:pt>
                <c:pt idx="11">
                  <c:v>2945</c:v>
                </c:pt>
                <c:pt idx="12">
                  <c:v>2965</c:v>
                </c:pt>
                <c:pt idx="13">
                  <c:v>3345</c:v>
                </c:pt>
                <c:pt idx="14">
                  <c:v>3365</c:v>
                </c:pt>
                <c:pt idx="15">
                  <c:v>3745</c:v>
                </c:pt>
                <c:pt idx="16">
                  <c:v>3765</c:v>
                </c:pt>
                <c:pt idx="17">
                  <c:v>4145</c:v>
                </c:pt>
                <c:pt idx="18">
                  <c:v>4165</c:v>
                </c:pt>
                <c:pt idx="19">
                  <c:v>4545</c:v>
                </c:pt>
                <c:pt idx="20">
                  <c:v>4565</c:v>
                </c:pt>
                <c:pt idx="21">
                  <c:v>4945</c:v>
                </c:pt>
                <c:pt idx="22">
                  <c:v>4965</c:v>
                </c:pt>
                <c:pt idx="23">
                  <c:v>5345</c:v>
                </c:pt>
                <c:pt idx="24">
                  <c:v>5365</c:v>
                </c:pt>
                <c:pt idx="25">
                  <c:v>5745</c:v>
                </c:pt>
                <c:pt idx="26">
                  <c:v>5765</c:v>
                </c:pt>
                <c:pt idx="27">
                  <c:v>6145</c:v>
                </c:pt>
                <c:pt idx="28">
                  <c:v>6165</c:v>
                </c:pt>
                <c:pt idx="29">
                  <c:v>6545</c:v>
                </c:pt>
                <c:pt idx="30">
                  <c:v>6565</c:v>
                </c:pt>
                <c:pt idx="31">
                  <c:v>6945</c:v>
                </c:pt>
                <c:pt idx="32">
                  <c:v>6965</c:v>
                </c:pt>
                <c:pt idx="33">
                  <c:v>7455</c:v>
                </c:pt>
              </c:numCache>
            </c:numRef>
          </c:xVal>
          <c:yVal>
            <c:numRef>
              <c:f>'From CR111'!$D$2:$D$35</c:f>
              <c:numCache>
                <c:formatCode>0.00</c:formatCode>
                <c:ptCount val="34"/>
                <c:pt idx="0">
                  <c:v>0</c:v>
                </c:pt>
                <c:pt idx="1">
                  <c:v>0.5</c:v>
                </c:pt>
                <c:pt idx="2">
                  <c:v>0.5</c:v>
                </c:pt>
                <c:pt idx="3">
                  <c:v>0.5</c:v>
                </c:pt>
                <c:pt idx="4">
                  <c:v>0.5</c:v>
                </c:pt>
                <c:pt idx="5">
                  <c:v>0.5</c:v>
                </c:pt>
                <c:pt idx="6">
                  <c:v>0.5</c:v>
                </c:pt>
                <c:pt idx="7">
                  <c:v>0.5</c:v>
                </c:pt>
                <c:pt idx="8">
                  <c:v>0.5</c:v>
                </c:pt>
                <c:pt idx="9">
                  <c:v>1</c:v>
                </c:pt>
                <c:pt idx="10">
                  <c:v>0.8</c:v>
                </c:pt>
                <c:pt idx="11">
                  <c:v>1.1000000000000001</c:v>
                </c:pt>
                <c:pt idx="12">
                  <c:v>1.1499999999999999</c:v>
                </c:pt>
                <c:pt idx="13">
                  <c:v>1</c:v>
                </c:pt>
                <c:pt idx="14">
                  <c:v>1.05</c:v>
                </c:pt>
                <c:pt idx="15">
                  <c:v>1.2</c:v>
                </c:pt>
                <c:pt idx="16">
                  <c:v>1.05</c:v>
                </c:pt>
                <c:pt idx="17">
                  <c:v>1</c:v>
                </c:pt>
                <c:pt idx="18">
                  <c:v>1.1000000000000001</c:v>
                </c:pt>
                <c:pt idx="19">
                  <c:v>1.1000000000000001</c:v>
                </c:pt>
                <c:pt idx="20">
                  <c:v>1</c:v>
                </c:pt>
                <c:pt idx="21">
                  <c:v>0.8</c:v>
                </c:pt>
                <c:pt idx="22">
                  <c:v>1</c:v>
                </c:pt>
                <c:pt idx="23">
                  <c:v>0.7</c:v>
                </c:pt>
                <c:pt idx="24">
                  <c:v>0.7</c:v>
                </c:pt>
                <c:pt idx="25">
                  <c:v>0.5</c:v>
                </c:pt>
                <c:pt idx="26">
                  <c:v>0.5</c:v>
                </c:pt>
                <c:pt idx="27">
                  <c:v>0.45</c:v>
                </c:pt>
                <c:pt idx="28">
                  <c:v>0.4</c:v>
                </c:pt>
                <c:pt idx="29">
                  <c:v>0.4</c:v>
                </c:pt>
                <c:pt idx="30">
                  <c:v>0.4</c:v>
                </c:pt>
                <c:pt idx="31">
                  <c:v>0.4</c:v>
                </c:pt>
                <c:pt idx="32">
                  <c:v>0.4</c:v>
                </c:pt>
                <c:pt idx="33">
                  <c:v>0</c:v>
                </c:pt>
              </c:numCache>
            </c:numRef>
          </c:yVal>
          <c:smooth val="0"/>
          <c:extLst>
            <c:ext xmlns:c16="http://schemas.microsoft.com/office/drawing/2014/chart" uri="{C3380CC4-5D6E-409C-BE32-E72D297353CC}">
              <c16:uniqueId val="{00000001-7894-43AB-B8D7-3CE49DC7942C}"/>
            </c:ext>
          </c:extLst>
        </c:ser>
        <c:ser>
          <c:idx val="2"/>
          <c:order val="2"/>
          <c:tx>
            <c:strRef>
              <c:f>'From CR111'!$E$1</c:f>
              <c:strCache>
                <c:ptCount val="1"/>
                <c:pt idx="0">
                  <c:v>CR113</c:v>
                </c:pt>
              </c:strCache>
            </c:strRef>
          </c:tx>
          <c:spPr>
            <a:ln w="19050" cap="rnd">
              <a:solidFill>
                <a:srgbClr val="00B0F0"/>
              </a:solidFill>
              <a:round/>
            </a:ln>
            <a:effectLst/>
          </c:spPr>
          <c:marker>
            <c:symbol val="circle"/>
            <c:size val="5"/>
            <c:spPr>
              <a:solidFill>
                <a:srgbClr val="00B0F0"/>
              </a:solidFill>
              <a:ln w="9525">
                <a:noFill/>
              </a:ln>
              <a:effectLst/>
            </c:spPr>
          </c:marker>
          <c:xVal>
            <c:numRef>
              <c:f>'From CR111'!$B$2:$B$35</c:f>
              <c:numCache>
                <c:formatCode>General</c:formatCode>
                <c:ptCount val="34"/>
                <c:pt idx="0">
                  <c:v>465</c:v>
                </c:pt>
                <c:pt idx="1">
                  <c:v>945</c:v>
                </c:pt>
                <c:pt idx="2">
                  <c:v>965</c:v>
                </c:pt>
                <c:pt idx="3">
                  <c:v>1345</c:v>
                </c:pt>
                <c:pt idx="4">
                  <c:v>1365</c:v>
                </c:pt>
                <c:pt idx="5">
                  <c:v>1745</c:v>
                </c:pt>
                <c:pt idx="6">
                  <c:v>1765</c:v>
                </c:pt>
                <c:pt idx="7">
                  <c:v>2145</c:v>
                </c:pt>
                <c:pt idx="8">
                  <c:v>2165</c:v>
                </c:pt>
                <c:pt idx="9">
                  <c:v>2545</c:v>
                </c:pt>
                <c:pt idx="10">
                  <c:v>2565</c:v>
                </c:pt>
                <c:pt idx="11">
                  <c:v>2945</c:v>
                </c:pt>
                <c:pt idx="12">
                  <c:v>2965</c:v>
                </c:pt>
                <c:pt idx="13">
                  <c:v>3345</c:v>
                </c:pt>
                <c:pt idx="14">
                  <c:v>3365</c:v>
                </c:pt>
                <c:pt idx="15">
                  <c:v>3745</c:v>
                </c:pt>
                <c:pt idx="16">
                  <c:v>3765</c:v>
                </c:pt>
                <c:pt idx="17">
                  <c:v>4145</c:v>
                </c:pt>
                <c:pt idx="18">
                  <c:v>4165</c:v>
                </c:pt>
                <c:pt idx="19">
                  <c:v>4545</c:v>
                </c:pt>
                <c:pt idx="20">
                  <c:v>4565</c:v>
                </c:pt>
                <c:pt idx="21">
                  <c:v>4945</c:v>
                </c:pt>
                <c:pt idx="22">
                  <c:v>4965</c:v>
                </c:pt>
                <c:pt idx="23">
                  <c:v>5345</c:v>
                </c:pt>
                <c:pt idx="24">
                  <c:v>5365</c:v>
                </c:pt>
                <c:pt idx="25">
                  <c:v>5745</c:v>
                </c:pt>
                <c:pt idx="26">
                  <c:v>5765</c:v>
                </c:pt>
                <c:pt idx="27">
                  <c:v>6145</c:v>
                </c:pt>
                <c:pt idx="28">
                  <c:v>6165</c:v>
                </c:pt>
                <c:pt idx="29">
                  <c:v>6545</c:v>
                </c:pt>
                <c:pt idx="30">
                  <c:v>6565</c:v>
                </c:pt>
                <c:pt idx="31">
                  <c:v>6945</c:v>
                </c:pt>
                <c:pt idx="32">
                  <c:v>6965</c:v>
                </c:pt>
                <c:pt idx="33">
                  <c:v>7455</c:v>
                </c:pt>
              </c:numCache>
            </c:numRef>
          </c:xVal>
          <c:yVal>
            <c:numRef>
              <c:f>'From CR111'!$E$2:$E$35</c:f>
              <c:numCache>
                <c:formatCode>0.00</c:formatCode>
                <c:ptCount val="34"/>
                <c:pt idx="0">
                  <c:v>0</c:v>
                </c:pt>
                <c:pt idx="1">
                  <c:v>1.1000000000000001</c:v>
                </c:pt>
                <c:pt idx="2">
                  <c:v>1.1499999999999999</c:v>
                </c:pt>
                <c:pt idx="3">
                  <c:v>1</c:v>
                </c:pt>
                <c:pt idx="4">
                  <c:v>0.9</c:v>
                </c:pt>
                <c:pt idx="5">
                  <c:v>0.8</c:v>
                </c:pt>
                <c:pt idx="6">
                  <c:v>0.85</c:v>
                </c:pt>
                <c:pt idx="7">
                  <c:v>0.8</c:v>
                </c:pt>
                <c:pt idx="8">
                  <c:v>0.8</c:v>
                </c:pt>
                <c:pt idx="9">
                  <c:v>1.1000000000000001</c:v>
                </c:pt>
                <c:pt idx="10">
                  <c:v>1</c:v>
                </c:pt>
                <c:pt idx="11">
                  <c:v>1.2</c:v>
                </c:pt>
                <c:pt idx="12">
                  <c:v>1.25</c:v>
                </c:pt>
                <c:pt idx="13">
                  <c:v>1.45</c:v>
                </c:pt>
                <c:pt idx="14">
                  <c:v>1.4</c:v>
                </c:pt>
                <c:pt idx="15">
                  <c:v>1.45</c:v>
                </c:pt>
                <c:pt idx="16">
                  <c:v>1.45</c:v>
                </c:pt>
                <c:pt idx="17">
                  <c:v>1.5</c:v>
                </c:pt>
                <c:pt idx="18">
                  <c:v>1.5</c:v>
                </c:pt>
                <c:pt idx="19">
                  <c:v>1.45</c:v>
                </c:pt>
                <c:pt idx="20">
                  <c:v>1.25</c:v>
                </c:pt>
                <c:pt idx="21">
                  <c:v>1.5</c:v>
                </c:pt>
                <c:pt idx="22">
                  <c:v>1.4</c:v>
                </c:pt>
                <c:pt idx="23">
                  <c:v>1.1000000000000001</c:v>
                </c:pt>
                <c:pt idx="24">
                  <c:v>1</c:v>
                </c:pt>
                <c:pt idx="25">
                  <c:v>0.85</c:v>
                </c:pt>
                <c:pt idx="26">
                  <c:v>0.85</c:v>
                </c:pt>
                <c:pt idx="27">
                  <c:v>1.1000000000000001</c:v>
                </c:pt>
                <c:pt idx="28">
                  <c:v>0.85</c:v>
                </c:pt>
                <c:pt idx="29">
                  <c:v>0.9</c:v>
                </c:pt>
                <c:pt idx="30">
                  <c:v>0.8</c:v>
                </c:pt>
                <c:pt idx="31">
                  <c:v>1</c:v>
                </c:pt>
                <c:pt idx="32">
                  <c:v>1.05</c:v>
                </c:pt>
                <c:pt idx="33">
                  <c:v>0.35</c:v>
                </c:pt>
              </c:numCache>
            </c:numRef>
          </c:yVal>
          <c:smooth val="0"/>
          <c:extLst>
            <c:ext xmlns:c16="http://schemas.microsoft.com/office/drawing/2014/chart" uri="{C3380CC4-5D6E-409C-BE32-E72D297353CC}">
              <c16:uniqueId val="{00000002-7894-43AB-B8D7-3CE49DC7942C}"/>
            </c:ext>
          </c:extLst>
        </c:ser>
        <c:ser>
          <c:idx val="3"/>
          <c:order val="3"/>
          <c:tx>
            <c:strRef>
              <c:f>'From CR111'!$F$1</c:f>
              <c:strCache>
                <c:ptCount val="1"/>
                <c:pt idx="0">
                  <c:v>CR114</c:v>
                </c:pt>
              </c:strCache>
            </c:strRef>
          </c:tx>
          <c:spPr>
            <a:ln w="19050" cap="rnd">
              <a:solidFill>
                <a:schemeClr val="accent6">
                  <a:lumMod val="75000"/>
                </a:schemeClr>
              </a:solidFill>
              <a:round/>
            </a:ln>
            <a:effectLst/>
          </c:spPr>
          <c:marker>
            <c:symbol val="circle"/>
            <c:size val="5"/>
            <c:spPr>
              <a:solidFill>
                <a:schemeClr val="accent6">
                  <a:lumMod val="75000"/>
                </a:schemeClr>
              </a:solidFill>
              <a:ln w="9525">
                <a:noFill/>
              </a:ln>
              <a:effectLst/>
            </c:spPr>
          </c:marker>
          <c:xVal>
            <c:numRef>
              <c:f>'From CR111'!$B$2:$B$35</c:f>
              <c:numCache>
                <c:formatCode>General</c:formatCode>
                <c:ptCount val="34"/>
                <c:pt idx="0">
                  <c:v>465</c:v>
                </c:pt>
                <c:pt idx="1">
                  <c:v>945</c:v>
                </c:pt>
                <c:pt idx="2">
                  <c:v>965</c:v>
                </c:pt>
                <c:pt idx="3">
                  <c:v>1345</c:v>
                </c:pt>
                <c:pt idx="4">
                  <c:v>1365</c:v>
                </c:pt>
                <c:pt idx="5">
                  <c:v>1745</c:v>
                </c:pt>
                <c:pt idx="6">
                  <c:v>1765</c:v>
                </c:pt>
                <c:pt idx="7">
                  <c:v>2145</c:v>
                </c:pt>
                <c:pt idx="8">
                  <c:v>2165</c:v>
                </c:pt>
                <c:pt idx="9">
                  <c:v>2545</c:v>
                </c:pt>
                <c:pt idx="10">
                  <c:v>2565</c:v>
                </c:pt>
                <c:pt idx="11">
                  <c:v>2945</c:v>
                </c:pt>
                <c:pt idx="12">
                  <c:v>2965</c:v>
                </c:pt>
                <c:pt idx="13">
                  <c:v>3345</c:v>
                </c:pt>
                <c:pt idx="14">
                  <c:v>3365</c:v>
                </c:pt>
                <c:pt idx="15">
                  <c:v>3745</c:v>
                </c:pt>
                <c:pt idx="16">
                  <c:v>3765</c:v>
                </c:pt>
                <c:pt idx="17">
                  <c:v>4145</c:v>
                </c:pt>
                <c:pt idx="18">
                  <c:v>4165</c:v>
                </c:pt>
                <c:pt idx="19">
                  <c:v>4545</c:v>
                </c:pt>
                <c:pt idx="20">
                  <c:v>4565</c:v>
                </c:pt>
                <c:pt idx="21">
                  <c:v>4945</c:v>
                </c:pt>
                <c:pt idx="22">
                  <c:v>4965</c:v>
                </c:pt>
                <c:pt idx="23">
                  <c:v>5345</c:v>
                </c:pt>
                <c:pt idx="24">
                  <c:v>5365</c:v>
                </c:pt>
                <c:pt idx="25">
                  <c:v>5745</c:v>
                </c:pt>
                <c:pt idx="26">
                  <c:v>5765</c:v>
                </c:pt>
                <c:pt idx="27">
                  <c:v>6145</c:v>
                </c:pt>
                <c:pt idx="28">
                  <c:v>6165</c:v>
                </c:pt>
                <c:pt idx="29">
                  <c:v>6545</c:v>
                </c:pt>
                <c:pt idx="30">
                  <c:v>6565</c:v>
                </c:pt>
                <c:pt idx="31">
                  <c:v>6945</c:v>
                </c:pt>
                <c:pt idx="32">
                  <c:v>6965</c:v>
                </c:pt>
                <c:pt idx="33">
                  <c:v>7455</c:v>
                </c:pt>
              </c:numCache>
            </c:numRef>
          </c:xVal>
          <c:yVal>
            <c:numRef>
              <c:f>'From CR111'!$F$2:$F$35</c:f>
              <c:numCache>
                <c:formatCode>0.00</c:formatCode>
                <c:ptCount val="34"/>
                <c:pt idx="0">
                  <c:v>0</c:v>
                </c:pt>
                <c:pt idx="1">
                  <c:v>1.05</c:v>
                </c:pt>
                <c:pt idx="2">
                  <c:v>1</c:v>
                </c:pt>
                <c:pt idx="3">
                  <c:v>0.9</c:v>
                </c:pt>
                <c:pt idx="4">
                  <c:v>0.85</c:v>
                </c:pt>
                <c:pt idx="5">
                  <c:v>0.5</c:v>
                </c:pt>
                <c:pt idx="6">
                  <c:v>0.6</c:v>
                </c:pt>
                <c:pt idx="7">
                  <c:v>0.85</c:v>
                </c:pt>
                <c:pt idx="8">
                  <c:v>0.85</c:v>
                </c:pt>
                <c:pt idx="9">
                  <c:v>1.1499999999999999</c:v>
                </c:pt>
                <c:pt idx="10">
                  <c:v>1.1499999999999999</c:v>
                </c:pt>
                <c:pt idx="11">
                  <c:v>1</c:v>
                </c:pt>
                <c:pt idx="12">
                  <c:v>0.95</c:v>
                </c:pt>
                <c:pt idx="13">
                  <c:v>1</c:v>
                </c:pt>
                <c:pt idx="14">
                  <c:v>0.95</c:v>
                </c:pt>
                <c:pt idx="15">
                  <c:v>1.05</c:v>
                </c:pt>
                <c:pt idx="16">
                  <c:v>1.1000000000000001</c:v>
                </c:pt>
                <c:pt idx="17">
                  <c:v>1.1499999999999999</c:v>
                </c:pt>
                <c:pt idx="18">
                  <c:v>1</c:v>
                </c:pt>
                <c:pt idx="19">
                  <c:v>1.05</c:v>
                </c:pt>
                <c:pt idx="20">
                  <c:v>1.1499999999999999</c:v>
                </c:pt>
                <c:pt idx="21">
                  <c:v>0.9</c:v>
                </c:pt>
                <c:pt idx="22">
                  <c:v>0.8</c:v>
                </c:pt>
                <c:pt idx="23">
                  <c:v>0.7</c:v>
                </c:pt>
                <c:pt idx="24">
                  <c:v>0.7</c:v>
                </c:pt>
                <c:pt idx="25">
                  <c:v>0.7</c:v>
                </c:pt>
                <c:pt idx="26">
                  <c:v>0.65</c:v>
                </c:pt>
                <c:pt idx="27">
                  <c:v>0.5</c:v>
                </c:pt>
                <c:pt idx="28">
                  <c:v>0.5</c:v>
                </c:pt>
                <c:pt idx="29">
                  <c:v>0.55000000000000004</c:v>
                </c:pt>
                <c:pt idx="30">
                  <c:v>0.55000000000000004</c:v>
                </c:pt>
                <c:pt idx="31">
                  <c:v>0.75</c:v>
                </c:pt>
                <c:pt idx="32">
                  <c:v>0.85</c:v>
                </c:pt>
                <c:pt idx="33">
                  <c:v>-0.05</c:v>
                </c:pt>
              </c:numCache>
            </c:numRef>
          </c:yVal>
          <c:smooth val="0"/>
          <c:extLst>
            <c:ext xmlns:c16="http://schemas.microsoft.com/office/drawing/2014/chart" uri="{C3380CC4-5D6E-409C-BE32-E72D297353CC}">
              <c16:uniqueId val="{00000003-7894-43AB-B8D7-3CE49DC7942C}"/>
            </c:ext>
          </c:extLst>
        </c:ser>
        <c:ser>
          <c:idx val="4"/>
          <c:order val="4"/>
          <c:tx>
            <c:strRef>
              <c:f>'From CR111'!$G$1</c:f>
              <c:strCache>
                <c:ptCount val="1"/>
                <c:pt idx="0">
                  <c:v>CR115</c:v>
                </c:pt>
              </c:strCache>
            </c:strRef>
          </c:tx>
          <c:spPr>
            <a:ln w="19050" cap="rnd">
              <a:solidFill>
                <a:srgbClr val="00B050"/>
              </a:solidFill>
              <a:round/>
            </a:ln>
            <a:effectLst/>
          </c:spPr>
          <c:marker>
            <c:symbol val="circle"/>
            <c:size val="5"/>
            <c:spPr>
              <a:solidFill>
                <a:srgbClr val="00B050"/>
              </a:solidFill>
              <a:ln w="9525">
                <a:noFill/>
              </a:ln>
              <a:effectLst/>
            </c:spPr>
          </c:marker>
          <c:xVal>
            <c:numRef>
              <c:f>'From CR111'!$B$2:$B$35</c:f>
              <c:numCache>
                <c:formatCode>General</c:formatCode>
                <c:ptCount val="34"/>
                <c:pt idx="0">
                  <c:v>465</c:v>
                </c:pt>
                <c:pt idx="1">
                  <c:v>945</c:v>
                </c:pt>
                <c:pt idx="2">
                  <c:v>965</c:v>
                </c:pt>
                <c:pt idx="3">
                  <c:v>1345</c:v>
                </c:pt>
                <c:pt idx="4">
                  <c:v>1365</c:v>
                </c:pt>
                <c:pt idx="5">
                  <c:v>1745</c:v>
                </c:pt>
                <c:pt idx="6">
                  <c:v>1765</c:v>
                </c:pt>
                <c:pt idx="7">
                  <c:v>2145</c:v>
                </c:pt>
                <c:pt idx="8">
                  <c:v>2165</c:v>
                </c:pt>
                <c:pt idx="9">
                  <c:v>2545</c:v>
                </c:pt>
                <c:pt idx="10">
                  <c:v>2565</c:v>
                </c:pt>
                <c:pt idx="11">
                  <c:v>2945</c:v>
                </c:pt>
                <c:pt idx="12">
                  <c:v>2965</c:v>
                </c:pt>
                <c:pt idx="13">
                  <c:v>3345</c:v>
                </c:pt>
                <c:pt idx="14">
                  <c:v>3365</c:v>
                </c:pt>
                <c:pt idx="15">
                  <c:v>3745</c:v>
                </c:pt>
                <c:pt idx="16">
                  <c:v>3765</c:v>
                </c:pt>
                <c:pt idx="17">
                  <c:v>4145</c:v>
                </c:pt>
                <c:pt idx="18">
                  <c:v>4165</c:v>
                </c:pt>
                <c:pt idx="19">
                  <c:v>4545</c:v>
                </c:pt>
                <c:pt idx="20">
                  <c:v>4565</c:v>
                </c:pt>
                <c:pt idx="21">
                  <c:v>4945</c:v>
                </c:pt>
                <c:pt idx="22">
                  <c:v>4965</c:v>
                </c:pt>
                <c:pt idx="23">
                  <c:v>5345</c:v>
                </c:pt>
                <c:pt idx="24">
                  <c:v>5365</c:v>
                </c:pt>
                <c:pt idx="25">
                  <c:v>5745</c:v>
                </c:pt>
                <c:pt idx="26">
                  <c:v>5765</c:v>
                </c:pt>
                <c:pt idx="27">
                  <c:v>6145</c:v>
                </c:pt>
                <c:pt idx="28">
                  <c:v>6165</c:v>
                </c:pt>
                <c:pt idx="29">
                  <c:v>6545</c:v>
                </c:pt>
                <c:pt idx="30">
                  <c:v>6565</c:v>
                </c:pt>
                <c:pt idx="31">
                  <c:v>6945</c:v>
                </c:pt>
                <c:pt idx="32">
                  <c:v>6965</c:v>
                </c:pt>
                <c:pt idx="33">
                  <c:v>7455</c:v>
                </c:pt>
              </c:numCache>
            </c:numRef>
          </c:xVal>
          <c:yVal>
            <c:numRef>
              <c:f>'From CR111'!$G$2:$G$35</c:f>
              <c:numCache>
                <c:formatCode>0.00</c:formatCode>
                <c:ptCount val="34"/>
                <c:pt idx="0">
                  <c:v>0</c:v>
                </c:pt>
                <c:pt idx="1">
                  <c:v>0.72</c:v>
                </c:pt>
                <c:pt idx="2">
                  <c:v>0.74</c:v>
                </c:pt>
                <c:pt idx="3">
                  <c:v>0.84</c:v>
                </c:pt>
                <c:pt idx="4">
                  <c:v>0.88</c:v>
                </c:pt>
                <c:pt idx="5">
                  <c:v>0.66</c:v>
                </c:pt>
                <c:pt idx="6">
                  <c:v>0.69</c:v>
                </c:pt>
                <c:pt idx="7">
                  <c:v>0.6</c:v>
                </c:pt>
                <c:pt idx="8">
                  <c:v>0.57999999999999996</c:v>
                </c:pt>
                <c:pt idx="9">
                  <c:v>1.02</c:v>
                </c:pt>
                <c:pt idx="10">
                  <c:v>0.97</c:v>
                </c:pt>
                <c:pt idx="11">
                  <c:v>1.4</c:v>
                </c:pt>
                <c:pt idx="12">
                  <c:v>1.4</c:v>
                </c:pt>
                <c:pt idx="13">
                  <c:v>1.66</c:v>
                </c:pt>
                <c:pt idx="14">
                  <c:v>1.69</c:v>
                </c:pt>
                <c:pt idx="15">
                  <c:v>1.25</c:v>
                </c:pt>
                <c:pt idx="16">
                  <c:v>1.35</c:v>
                </c:pt>
                <c:pt idx="17">
                  <c:v>1.04</c:v>
                </c:pt>
                <c:pt idx="18">
                  <c:v>1.06</c:v>
                </c:pt>
                <c:pt idx="19">
                  <c:v>1.04</c:v>
                </c:pt>
                <c:pt idx="20">
                  <c:v>1.08</c:v>
                </c:pt>
                <c:pt idx="21">
                  <c:v>0.88</c:v>
                </c:pt>
                <c:pt idx="22">
                  <c:v>0.95</c:v>
                </c:pt>
                <c:pt idx="23">
                  <c:v>0.9</c:v>
                </c:pt>
                <c:pt idx="24">
                  <c:v>0.86</c:v>
                </c:pt>
                <c:pt idx="25">
                  <c:v>0.72</c:v>
                </c:pt>
                <c:pt idx="26">
                  <c:v>0.73</c:v>
                </c:pt>
                <c:pt idx="27">
                  <c:v>0.71</c:v>
                </c:pt>
                <c:pt idx="28">
                  <c:v>0.65</c:v>
                </c:pt>
                <c:pt idx="29">
                  <c:v>0.8</c:v>
                </c:pt>
                <c:pt idx="30">
                  <c:v>0.72</c:v>
                </c:pt>
                <c:pt idx="31">
                  <c:v>0.86</c:v>
                </c:pt>
                <c:pt idx="32">
                  <c:v>0.85</c:v>
                </c:pt>
                <c:pt idx="33">
                  <c:v>0</c:v>
                </c:pt>
              </c:numCache>
            </c:numRef>
          </c:yVal>
          <c:smooth val="0"/>
          <c:extLst>
            <c:ext xmlns:c16="http://schemas.microsoft.com/office/drawing/2014/chart" uri="{C3380CC4-5D6E-409C-BE32-E72D297353CC}">
              <c16:uniqueId val="{00000004-7894-43AB-B8D7-3CE49DC7942C}"/>
            </c:ext>
          </c:extLst>
        </c:ser>
        <c:ser>
          <c:idx val="5"/>
          <c:order val="5"/>
          <c:tx>
            <c:strRef>
              <c:f>'From CR111'!$H$1</c:f>
              <c:strCache>
                <c:ptCount val="1"/>
                <c:pt idx="0">
                  <c:v>CR116</c:v>
                </c:pt>
              </c:strCache>
            </c:strRef>
          </c:tx>
          <c:spPr>
            <a:ln w="19050" cap="rnd">
              <a:solidFill>
                <a:schemeClr val="accent6"/>
              </a:solidFill>
              <a:round/>
            </a:ln>
            <a:effectLst/>
          </c:spPr>
          <c:marker>
            <c:symbol val="circle"/>
            <c:size val="5"/>
            <c:spPr>
              <a:solidFill>
                <a:srgbClr val="92D050"/>
              </a:solidFill>
              <a:ln w="9525">
                <a:noFill/>
              </a:ln>
              <a:effectLst/>
            </c:spPr>
          </c:marker>
          <c:xVal>
            <c:numRef>
              <c:f>'From CR111'!$B$2:$B$35</c:f>
              <c:numCache>
                <c:formatCode>General</c:formatCode>
                <c:ptCount val="34"/>
                <c:pt idx="0">
                  <c:v>465</c:v>
                </c:pt>
                <c:pt idx="1">
                  <c:v>945</c:v>
                </c:pt>
                <c:pt idx="2">
                  <c:v>965</c:v>
                </c:pt>
                <c:pt idx="3">
                  <c:v>1345</c:v>
                </c:pt>
                <c:pt idx="4">
                  <c:v>1365</c:v>
                </c:pt>
                <c:pt idx="5">
                  <c:v>1745</c:v>
                </c:pt>
                <c:pt idx="6">
                  <c:v>1765</c:v>
                </c:pt>
                <c:pt idx="7">
                  <c:v>2145</c:v>
                </c:pt>
                <c:pt idx="8">
                  <c:v>2165</c:v>
                </c:pt>
                <c:pt idx="9">
                  <c:v>2545</c:v>
                </c:pt>
                <c:pt idx="10">
                  <c:v>2565</c:v>
                </c:pt>
                <c:pt idx="11">
                  <c:v>2945</c:v>
                </c:pt>
                <c:pt idx="12">
                  <c:v>2965</c:v>
                </c:pt>
                <c:pt idx="13">
                  <c:v>3345</c:v>
                </c:pt>
                <c:pt idx="14">
                  <c:v>3365</c:v>
                </c:pt>
                <c:pt idx="15">
                  <c:v>3745</c:v>
                </c:pt>
                <c:pt idx="16">
                  <c:v>3765</c:v>
                </c:pt>
                <c:pt idx="17">
                  <c:v>4145</c:v>
                </c:pt>
                <c:pt idx="18">
                  <c:v>4165</c:v>
                </c:pt>
                <c:pt idx="19">
                  <c:v>4545</c:v>
                </c:pt>
                <c:pt idx="20">
                  <c:v>4565</c:v>
                </c:pt>
                <c:pt idx="21">
                  <c:v>4945</c:v>
                </c:pt>
                <c:pt idx="22">
                  <c:v>4965</c:v>
                </c:pt>
                <c:pt idx="23">
                  <c:v>5345</c:v>
                </c:pt>
                <c:pt idx="24">
                  <c:v>5365</c:v>
                </c:pt>
                <c:pt idx="25">
                  <c:v>5745</c:v>
                </c:pt>
                <c:pt idx="26">
                  <c:v>5765</c:v>
                </c:pt>
                <c:pt idx="27">
                  <c:v>6145</c:v>
                </c:pt>
                <c:pt idx="28">
                  <c:v>6165</c:v>
                </c:pt>
                <c:pt idx="29">
                  <c:v>6545</c:v>
                </c:pt>
                <c:pt idx="30">
                  <c:v>6565</c:v>
                </c:pt>
                <c:pt idx="31">
                  <c:v>6945</c:v>
                </c:pt>
                <c:pt idx="32">
                  <c:v>6965</c:v>
                </c:pt>
                <c:pt idx="33">
                  <c:v>7455</c:v>
                </c:pt>
              </c:numCache>
            </c:numRef>
          </c:xVal>
          <c:yVal>
            <c:numRef>
              <c:f>'From CR111'!$H$2:$H$35</c:f>
              <c:numCache>
                <c:formatCode>0.00</c:formatCode>
                <c:ptCount val="34"/>
                <c:pt idx="0">
                  <c:v>0</c:v>
                </c:pt>
                <c:pt idx="1">
                  <c:v>0.8</c:v>
                </c:pt>
                <c:pt idx="2">
                  <c:v>0.6</c:v>
                </c:pt>
                <c:pt idx="3">
                  <c:v>0.6</c:v>
                </c:pt>
                <c:pt idx="4">
                  <c:v>0.7</c:v>
                </c:pt>
                <c:pt idx="5">
                  <c:v>0.7</c:v>
                </c:pt>
                <c:pt idx="6">
                  <c:v>0.7</c:v>
                </c:pt>
                <c:pt idx="7">
                  <c:v>0.8</c:v>
                </c:pt>
                <c:pt idx="8">
                  <c:v>0.85</c:v>
                </c:pt>
                <c:pt idx="9">
                  <c:v>1.3</c:v>
                </c:pt>
                <c:pt idx="10">
                  <c:v>1.1499999999999999</c:v>
                </c:pt>
                <c:pt idx="11">
                  <c:v>1.05</c:v>
                </c:pt>
                <c:pt idx="12">
                  <c:v>1.1499999999999999</c:v>
                </c:pt>
                <c:pt idx="13">
                  <c:v>1.4</c:v>
                </c:pt>
                <c:pt idx="14">
                  <c:v>1.4</c:v>
                </c:pt>
                <c:pt idx="15">
                  <c:v>1.45</c:v>
                </c:pt>
                <c:pt idx="16">
                  <c:v>1.45</c:v>
                </c:pt>
                <c:pt idx="17">
                  <c:v>1.3</c:v>
                </c:pt>
                <c:pt idx="18">
                  <c:v>1.3</c:v>
                </c:pt>
                <c:pt idx="19">
                  <c:v>1.25</c:v>
                </c:pt>
                <c:pt idx="20">
                  <c:v>1.25</c:v>
                </c:pt>
                <c:pt idx="21">
                  <c:v>1.4</c:v>
                </c:pt>
                <c:pt idx="22">
                  <c:v>1.1499999999999999</c:v>
                </c:pt>
                <c:pt idx="23">
                  <c:v>1.05</c:v>
                </c:pt>
                <c:pt idx="24">
                  <c:v>1</c:v>
                </c:pt>
                <c:pt idx="25">
                  <c:v>0.85</c:v>
                </c:pt>
                <c:pt idx="26">
                  <c:v>0.7</c:v>
                </c:pt>
                <c:pt idx="27">
                  <c:v>0.5</c:v>
                </c:pt>
                <c:pt idx="28">
                  <c:v>0.5</c:v>
                </c:pt>
                <c:pt idx="29">
                  <c:v>0.55000000000000004</c:v>
                </c:pt>
                <c:pt idx="30">
                  <c:v>0.5</c:v>
                </c:pt>
                <c:pt idx="31">
                  <c:v>0.7</c:v>
                </c:pt>
                <c:pt idx="32">
                  <c:v>0.65</c:v>
                </c:pt>
                <c:pt idx="33">
                  <c:v>0.1</c:v>
                </c:pt>
              </c:numCache>
            </c:numRef>
          </c:yVal>
          <c:smooth val="0"/>
          <c:extLst>
            <c:ext xmlns:c16="http://schemas.microsoft.com/office/drawing/2014/chart" uri="{C3380CC4-5D6E-409C-BE32-E72D297353CC}">
              <c16:uniqueId val="{00000005-7894-43AB-B8D7-3CE49DC7942C}"/>
            </c:ext>
          </c:extLst>
        </c:ser>
        <c:ser>
          <c:idx val="6"/>
          <c:order val="6"/>
          <c:tx>
            <c:strRef>
              <c:f>'From CR111'!$I$1</c:f>
              <c:strCache>
                <c:ptCount val="1"/>
                <c:pt idx="0">
                  <c:v>CR117</c:v>
                </c:pt>
              </c:strCache>
            </c:strRef>
          </c:tx>
          <c:spPr>
            <a:ln w="19050" cap="rnd">
              <a:solidFill>
                <a:schemeClr val="accent4">
                  <a:lumMod val="75000"/>
                </a:schemeClr>
              </a:solidFill>
              <a:round/>
            </a:ln>
            <a:effectLst/>
          </c:spPr>
          <c:marker>
            <c:symbol val="circle"/>
            <c:size val="5"/>
            <c:spPr>
              <a:solidFill>
                <a:schemeClr val="accent4">
                  <a:lumMod val="75000"/>
                </a:schemeClr>
              </a:solidFill>
              <a:ln w="9525">
                <a:noFill/>
              </a:ln>
              <a:effectLst/>
            </c:spPr>
          </c:marker>
          <c:xVal>
            <c:numRef>
              <c:f>'From CR111'!$B$2:$B$35</c:f>
              <c:numCache>
                <c:formatCode>General</c:formatCode>
                <c:ptCount val="34"/>
                <c:pt idx="0">
                  <c:v>465</c:v>
                </c:pt>
                <c:pt idx="1">
                  <c:v>945</c:v>
                </c:pt>
                <c:pt idx="2">
                  <c:v>965</c:v>
                </c:pt>
                <c:pt idx="3">
                  <c:v>1345</c:v>
                </c:pt>
                <c:pt idx="4">
                  <c:v>1365</c:v>
                </c:pt>
                <c:pt idx="5">
                  <c:v>1745</c:v>
                </c:pt>
                <c:pt idx="6">
                  <c:v>1765</c:v>
                </c:pt>
                <c:pt idx="7">
                  <c:v>2145</c:v>
                </c:pt>
                <c:pt idx="8">
                  <c:v>2165</c:v>
                </c:pt>
                <c:pt idx="9">
                  <c:v>2545</c:v>
                </c:pt>
                <c:pt idx="10">
                  <c:v>2565</c:v>
                </c:pt>
                <c:pt idx="11">
                  <c:v>2945</c:v>
                </c:pt>
                <c:pt idx="12">
                  <c:v>2965</c:v>
                </c:pt>
                <c:pt idx="13">
                  <c:v>3345</c:v>
                </c:pt>
                <c:pt idx="14">
                  <c:v>3365</c:v>
                </c:pt>
                <c:pt idx="15">
                  <c:v>3745</c:v>
                </c:pt>
                <c:pt idx="16">
                  <c:v>3765</c:v>
                </c:pt>
                <c:pt idx="17">
                  <c:v>4145</c:v>
                </c:pt>
                <c:pt idx="18">
                  <c:v>4165</c:v>
                </c:pt>
                <c:pt idx="19">
                  <c:v>4545</c:v>
                </c:pt>
                <c:pt idx="20">
                  <c:v>4565</c:v>
                </c:pt>
                <c:pt idx="21">
                  <c:v>4945</c:v>
                </c:pt>
                <c:pt idx="22">
                  <c:v>4965</c:v>
                </c:pt>
                <c:pt idx="23">
                  <c:v>5345</c:v>
                </c:pt>
                <c:pt idx="24">
                  <c:v>5365</c:v>
                </c:pt>
                <c:pt idx="25">
                  <c:v>5745</c:v>
                </c:pt>
                <c:pt idx="26">
                  <c:v>5765</c:v>
                </c:pt>
                <c:pt idx="27">
                  <c:v>6145</c:v>
                </c:pt>
                <c:pt idx="28">
                  <c:v>6165</c:v>
                </c:pt>
                <c:pt idx="29">
                  <c:v>6545</c:v>
                </c:pt>
                <c:pt idx="30">
                  <c:v>6565</c:v>
                </c:pt>
                <c:pt idx="31">
                  <c:v>6945</c:v>
                </c:pt>
                <c:pt idx="32">
                  <c:v>6965</c:v>
                </c:pt>
                <c:pt idx="33">
                  <c:v>7455</c:v>
                </c:pt>
              </c:numCache>
            </c:numRef>
          </c:xVal>
          <c:yVal>
            <c:numRef>
              <c:f>'From CR111'!$I$2:$I$35</c:f>
              <c:numCache>
                <c:formatCode>0.00</c:formatCode>
                <c:ptCount val="34"/>
                <c:pt idx="0">
                  <c:v>0</c:v>
                </c:pt>
                <c:pt idx="1">
                  <c:v>0.88</c:v>
                </c:pt>
                <c:pt idx="2">
                  <c:v>0.8</c:v>
                </c:pt>
                <c:pt idx="3">
                  <c:v>0.9</c:v>
                </c:pt>
                <c:pt idx="4">
                  <c:v>0.8</c:v>
                </c:pt>
                <c:pt idx="5">
                  <c:v>0.67</c:v>
                </c:pt>
                <c:pt idx="6">
                  <c:v>0.65</c:v>
                </c:pt>
                <c:pt idx="7">
                  <c:v>0.6</c:v>
                </c:pt>
                <c:pt idx="8">
                  <c:v>0.55000000000000004</c:v>
                </c:pt>
                <c:pt idx="9">
                  <c:v>1</c:v>
                </c:pt>
                <c:pt idx="10">
                  <c:v>1.04</c:v>
                </c:pt>
                <c:pt idx="11">
                  <c:v>0.93</c:v>
                </c:pt>
                <c:pt idx="12">
                  <c:v>1</c:v>
                </c:pt>
                <c:pt idx="13">
                  <c:v>1.2</c:v>
                </c:pt>
                <c:pt idx="14">
                  <c:v>1.05</c:v>
                </c:pt>
                <c:pt idx="15">
                  <c:v>1.2</c:v>
                </c:pt>
                <c:pt idx="16">
                  <c:v>1.24</c:v>
                </c:pt>
                <c:pt idx="17">
                  <c:v>1.1499999999999999</c:v>
                </c:pt>
                <c:pt idx="18">
                  <c:v>1.2</c:v>
                </c:pt>
                <c:pt idx="19">
                  <c:v>1.1000000000000001</c:v>
                </c:pt>
                <c:pt idx="20">
                  <c:v>1.1200000000000001</c:v>
                </c:pt>
                <c:pt idx="21">
                  <c:v>1.05</c:v>
                </c:pt>
                <c:pt idx="22">
                  <c:v>1.07</c:v>
                </c:pt>
                <c:pt idx="23">
                  <c:v>0.92</c:v>
                </c:pt>
                <c:pt idx="24">
                  <c:v>0.88</c:v>
                </c:pt>
                <c:pt idx="25">
                  <c:v>0.87</c:v>
                </c:pt>
                <c:pt idx="26">
                  <c:v>0.77</c:v>
                </c:pt>
                <c:pt idx="27">
                  <c:v>0.7</c:v>
                </c:pt>
                <c:pt idx="28">
                  <c:v>0.72</c:v>
                </c:pt>
                <c:pt idx="29">
                  <c:v>0.76</c:v>
                </c:pt>
                <c:pt idx="30">
                  <c:v>0.77</c:v>
                </c:pt>
                <c:pt idx="31">
                  <c:v>0.9</c:v>
                </c:pt>
                <c:pt idx="32">
                  <c:v>1</c:v>
                </c:pt>
                <c:pt idx="33">
                  <c:v>0</c:v>
                </c:pt>
              </c:numCache>
            </c:numRef>
          </c:yVal>
          <c:smooth val="0"/>
          <c:extLst>
            <c:ext xmlns:c16="http://schemas.microsoft.com/office/drawing/2014/chart" uri="{C3380CC4-5D6E-409C-BE32-E72D297353CC}">
              <c16:uniqueId val="{00000006-7894-43AB-B8D7-3CE49DC7942C}"/>
            </c:ext>
          </c:extLst>
        </c:ser>
        <c:ser>
          <c:idx val="7"/>
          <c:order val="7"/>
          <c:tx>
            <c:v>CR118</c:v>
          </c:tx>
          <c:spPr>
            <a:ln w="19050" cap="rnd">
              <a:solidFill>
                <a:schemeClr val="accent4">
                  <a:lumMod val="60000"/>
                  <a:lumOff val="40000"/>
                </a:schemeClr>
              </a:solidFill>
              <a:round/>
            </a:ln>
            <a:effectLst/>
          </c:spPr>
          <c:marker>
            <c:symbol val="circle"/>
            <c:size val="5"/>
            <c:spPr>
              <a:solidFill>
                <a:schemeClr val="accent4">
                  <a:lumMod val="60000"/>
                  <a:lumOff val="40000"/>
                </a:schemeClr>
              </a:solidFill>
              <a:ln w="9525">
                <a:noFill/>
              </a:ln>
              <a:effectLst/>
            </c:spPr>
          </c:marker>
          <c:xVal>
            <c:numRef>
              <c:f>'From CR111'!$B$2:$B$35</c:f>
              <c:numCache>
                <c:formatCode>General</c:formatCode>
                <c:ptCount val="34"/>
                <c:pt idx="0">
                  <c:v>465</c:v>
                </c:pt>
                <c:pt idx="1">
                  <c:v>945</c:v>
                </c:pt>
                <c:pt idx="2">
                  <c:v>965</c:v>
                </c:pt>
                <c:pt idx="3">
                  <c:v>1345</c:v>
                </c:pt>
                <c:pt idx="4">
                  <c:v>1365</c:v>
                </c:pt>
                <c:pt idx="5">
                  <c:v>1745</c:v>
                </c:pt>
                <c:pt idx="6">
                  <c:v>1765</c:v>
                </c:pt>
                <c:pt idx="7">
                  <c:v>2145</c:v>
                </c:pt>
                <c:pt idx="8">
                  <c:v>2165</c:v>
                </c:pt>
                <c:pt idx="9">
                  <c:v>2545</c:v>
                </c:pt>
                <c:pt idx="10">
                  <c:v>2565</c:v>
                </c:pt>
                <c:pt idx="11">
                  <c:v>2945</c:v>
                </c:pt>
                <c:pt idx="12">
                  <c:v>2965</c:v>
                </c:pt>
                <c:pt idx="13">
                  <c:v>3345</c:v>
                </c:pt>
                <c:pt idx="14">
                  <c:v>3365</c:v>
                </c:pt>
                <c:pt idx="15">
                  <c:v>3745</c:v>
                </c:pt>
                <c:pt idx="16">
                  <c:v>3765</c:v>
                </c:pt>
                <c:pt idx="17">
                  <c:v>4145</c:v>
                </c:pt>
                <c:pt idx="18">
                  <c:v>4165</c:v>
                </c:pt>
                <c:pt idx="19">
                  <c:v>4545</c:v>
                </c:pt>
                <c:pt idx="20">
                  <c:v>4565</c:v>
                </c:pt>
                <c:pt idx="21">
                  <c:v>4945</c:v>
                </c:pt>
                <c:pt idx="22">
                  <c:v>4965</c:v>
                </c:pt>
                <c:pt idx="23">
                  <c:v>5345</c:v>
                </c:pt>
                <c:pt idx="24">
                  <c:v>5365</c:v>
                </c:pt>
                <c:pt idx="25">
                  <c:v>5745</c:v>
                </c:pt>
                <c:pt idx="26">
                  <c:v>5765</c:v>
                </c:pt>
                <c:pt idx="27">
                  <c:v>6145</c:v>
                </c:pt>
                <c:pt idx="28">
                  <c:v>6165</c:v>
                </c:pt>
                <c:pt idx="29">
                  <c:v>6545</c:v>
                </c:pt>
                <c:pt idx="30">
                  <c:v>6565</c:v>
                </c:pt>
                <c:pt idx="31">
                  <c:v>6945</c:v>
                </c:pt>
                <c:pt idx="32">
                  <c:v>6965</c:v>
                </c:pt>
                <c:pt idx="33">
                  <c:v>7455</c:v>
                </c:pt>
              </c:numCache>
            </c:numRef>
          </c:xVal>
          <c:yVal>
            <c:numRef>
              <c:f>'From CR111'!$J$2:$J$35</c:f>
              <c:numCache>
                <c:formatCode>0.00</c:formatCode>
                <c:ptCount val="34"/>
                <c:pt idx="0">
                  <c:v>0</c:v>
                </c:pt>
                <c:pt idx="1">
                  <c:v>0.6</c:v>
                </c:pt>
                <c:pt idx="2">
                  <c:v>0.6</c:v>
                </c:pt>
                <c:pt idx="3">
                  <c:v>0.5</c:v>
                </c:pt>
                <c:pt idx="4">
                  <c:v>0.45</c:v>
                </c:pt>
                <c:pt idx="5">
                  <c:v>0.55000000000000004</c:v>
                </c:pt>
                <c:pt idx="6">
                  <c:v>0.55000000000000004</c:v>
                </c:pt>
                <c:pt idx="7">
                  <c:v>0.8</c:v>
                </c:pt>
                <c:pt idx="8">
                  <c:v>0.6</c:v>
                </c:pt>
                <c:pt idx="9">
                  <c:v>1.1000000000000001</c:v>
                </c:pt>
                <c:pt idx="10">
                  <c:v>1</c:v>
                </c:pt>
                <c:pt idx="11">
                  <c:v>0.9</c:v>
                </c:pt>
                <c:pt idx="12">
                  <c:v>0.85</c:v>
                </c:pt>
                <c:pt idx="13">
                  <c:v>1.05</c:v>
                </c:pt>
                <c:pt idx="14">
                  <c:v>0.95</c:v>
                </c:pt>
                <c:pt idx="15">
                  <c:v>1.3</c:v>
                </c:pt>
                <c:pt idx="16">
                  <c:v>1.1499999999999999</c:v>
                </c:pt>
                <c:pt idx="17">
                  <c:v>1.3</c:v>
                </c:pt>
                <c:pt idx="18">
                  <c:v>1.2</c:v>
                </c:pt>
                <c:pt idx="19">
                  <c:v>1.35</c:v>
                </c:pt>
                <c:pt idx="20">
                  <c:v>1.3</c:v>
                </c:pt>
                <c:pt idx="21">
                  <c:v>1.35</c:v>
                </c:pt>
                <c:pt idx="22">
                  <c:v>1.1499999999999999</c:v>
                </c:pt>
                <c:pt idx="23">
                  <c:v>1</c:v>
                </c:pt>
                <c:pt idx="24">
                  <c:v>1.05</c:v>
                </c:pt>
                <c:pt idx="25">
                  <c:v>0.65</c:v>
                </c:pt>
                <c:pt idx="26">
                  <c:v>0.6</c:v>
                </c:pt>
                <c:pt idx="27">
                  <c:v>0.5</c:v>
                </c:pt>
                <c:pt idx="28">
                  <c:v>0.5</c:v>
                </c:pt>
                <c:pt idx="29">
                  <c:v>0.5</c:v>
                </c:pt>
                <c:pt idx="30">
                  <c:v>0.6</c:v>
                </c:pt>
                <c:pt idx="31">
                  <c:v>0.5</c:v>
                </c:pt>
                <c:pt idx="32">
                  <c:v>0.45</c:v>
                </c:pt>
                <c:pt idx="33">
                  <c:v>0.08</c:v>
                </c:pt>
              </c:numCache>
            </c:numRef>
          </c:yVal>
          <c:smooth val="0"/>
          <c:extLst>
            <c:ext xmlns:c16="http://schemas.microsoft.com/office/drawing/2014/chart" uri="{C3380CC4-5D6E-409C-BE32-E72D297353CC}">
              <c16:uniqueId val="{00000007-7894-43AB-B8D7-3CE49DC7942C}"/>
            </c:ext>
          </c:extLst>
        </c:ser>
        <c:ser>
          <c:idx val="8"/>
          <c:order val="8"/>
          <c:tx>
            <c:v>CR119</c:v>
          </c:tx>
          <c:spPr>
            <a:ln w="19050" cap="rnd">
              <a:solidFill>
                <a:srgbClr val="FFFF00"/>
              </a:solidFill>
              <a:round/>
            </a:ln>
            <a:effectLst/>
          </c:spPr>
          <c:marker>
            <c:symbol val="circle"/>
            <c:size val="5"/>
            <c:spPr>
              <a:solidFill>
                <a:srgbClr val="FFFF00"/>
              </a:solidFill>
              <a:ln w="9525">
                <a:noFill/>
              </a:ln>
              <a:effectLst/>
            </c:spPr>
          </c:marker>
          <c:xVal>
            <c:numRef>
              <c:f>'From CR111'!$B$2:$B$35</c:f>
              <c:numCache>
                <c:formatCode>General</c:formatCode>
                <c:ptCount val="34"/>
                <c:pt idx="0">
                  <c:v>465</c:v>
                </c:pt>
                <c:pt idx="1">
                  <c:v>945</c:v>
                </c:pt>
                <c:pt idx="2">
                  <c:v>965</c:v>
                </c:pt>
                <c:pt idx="3">
                  <c:v>1345</c:v>
                </c:pt>
                <c:pt idx="4">
                  <c:v>1365</c:v>
                </c:pt>
                <c:pt idx="5">
                  <c:v>1745</c:v>
                </c:pt>
                <c:pt idx="6">
                  <c:v>1765</c:v>
                </c:pt>
                <c:pt idx="7">
                  <c:v>2145</c:v>
                </c:pt>
                <c:pt idx="8">
                  <c:v>2165</c:v>
                </c:pt>
                <c:pt idx="9">
                  <c:v>2545</c:v>
                </c:pt>
                <c:pt idx="10">
                  <c:v>2565</c:v>
                </c:pt>
                <c:pt idx="11">
                  <c:v>2945</c:v>
                </c:pt>
                <c:pt idx="12">
                  <c:v>2965</c:v>
                </c:pt>
                <c:pt idx="13">
                  <c:v>3345</c:v>
                </c:pt>
                <c:pt idx="14">
                  <c:v>3365</c:v>
                </c:pt>
                <c:pt idx="15">
                  <c:v>3745</c:v>
                </c:pt>
                <c:pt idx="16">
                  <c:v>3765</c:v>
                </c:pt>
                <c:pt idx="17">
                  <c:v>4145</c:v>
                </c:pt>
                <c:pt idx="18">
                  <c:v>4165</c:v>
                </c:pt>
                <c:pt idx="19">
                  <c:v>4545</c:v>
                </c:pt>
                <c:pt idx="20">
                  <c:v>4565</c:v>
                </c:pt>
                <c:pt idx="21">
                  <c:v>4945</c:v>
                </c:pt>
                <c:pt idx="22">
                  <c:v>4965</c:v>
                </c:pt>
                <c:pt idx="23">
                  <c:v>5345</c:v>
                </c:pt>
                <c:pt idx="24">
                  <c:v>5365</c:v>
                </c:pt>
                <c:pt idx="25">
                  <c:v>5745</c:v>
                </c:pt>
                <c:pt idx="26">
                  <c:v>5765</c:v>
                </c:pt>
                <c:pt idx="27">
                  <c:v>6145</c:v>
                </c:pt>
                <c:pt idx="28">
                  <c:v>6165</c:v>
                </c:pt>
                <c:pt idx="29">
                  <c:v>6545</c:v>
                </c:pt>
                <c:pt idx="30">
                  <c:v>6565</c:v>
                </c:pt>
                <c:pt idx="31">
                  <c:v>6945</c:v>
                </c:pt>
                <c:pt idx="32">
                  <c:v>6965</c:v>
                </c:pt>
                <c:pt idx="33">
                  <c:v>7455</c:v>
                </c:pt>
              </c:numCache>
            </c:numRef>
          </c:xVal>
          <c:yVal>
            <c:numRef>
              <c:f>'From CR111'!$K$2:$K$35</c:f>
              <c:numCache>
                <c:formatCode>0.00</c:formatCode>
                <c:ptCount val="34"/>
                <c:pt idx="0">
                  <c:v>0</c:v>
                </c:pt>
                <c:pt idx="1">
                  <c:v>1.04</c:v>
                </c:pt>
                <c:pt idx="2">
                  <c:v>1.0900000000000001</c:v>
                </c:pt>
                <c:pt idx="3">
                  <c:v>0.96</c:v>
                </c:pt>
                <c:pt idx="4">
                  <c:v>0.94</c:v>
                </c:pt>
                <c:pt idx="5">
                  <c:v>1.1000000000000001</c:v>
                </c:pt>
                <c:pt idx="6">
                  <c:v>1.1299999999999999</c:v>
                </c:pt>
                <c:pt idx="7">
                  <c:v>1.0900000000000001</c:v>
                </c:pt>
                <c:pt idx="8">
                  <c:v>1.1200000000000001</c:v>
                </c:pt>
                <c:pt idx="9">
                  <c:v>1.28</c:v>
                </c:pt>
                <c:pt idx="10">
                  <c:v>1.3</c:v>
                </c:pt>
                <c:pt idx="11">
                  <c:v>1.46</c:v>
                </c:pt>
                <c:pt idx="12">
                  <c:v>1.45</c:v>
                </c:pt>
                <c:pt idx="13">
                  <c:v>1.7</c:v>
                </c:pt>
                <c:pt idx="14">
                  <c:v>1.78</c:v>
                </c:pt>
                <c:pt idx="15">
                  <c:v>1.77</c:v>
                </c:pt>
                <c:pt idx="16">
                  <c:v>1.79</c:v>
                </c:pt>
                <c:pt idx="17">
                  <c:v>1.7</c:v>
                </c:pt>
                <c:pt idx="18">
                  <c:v>1.68</c:v>
                </c:pt>
                <c:pt idx="19">
                  <c:v>1.7</c:v>
                </c:pt>
                <c:pt idx="20">
                  <c:v>1.6</c:v>
                </c:pt>
                <c:pt idx="21">
                  <c:v>1.52</c:v>
                </c:pt>
                <c:pt idx="22">
                  <c:v>1.5</c:v>
                </c:pt>
                <c:pt idx="23">
                  <c:v>1.3</c:v>
                </c:pt>
                <c:pt idx="24">
                  <c:v>1.4</c:v>
                </c:pt>
                <c:pt idx="25">
                  <c:v>1.07</c:v>
                </c:pt>
                <c:pt idx="26">
                  <c:v>1.0900000000000001</c:v>
                </c:pt>
                <c:pt idx="27">
                  <c:v>1.02</c:v>
                </c:pt>
                <c:pt idx="28">
                  <c:v>0.93</c:v>
                </c:pt>
                <c:pt idx="29">
                  <c:v>0.83</c:v>
                </c:pt>
                <c:pt idx="30">
                  <c:v>0.8</c:v>
                </c:pt>
                <c:pt idx="31">
                  <c:v>0.81</c:v>
                </c:pt>
                <c:pt idx="32">
                  <c:v>0.95</c:v>
                </c:pt>
                <c:pt idx="33">
                  <c:v>0</c:v>
                </c:pt>
              </c:numCache>
            </c:numRef>
          </c:yVal>
          <c:smooth val="0"/>
          <c:extLst>
            <c:ext xmlns:c16="http://schemas.microsoft.com/office/drawing/2014/chart" uri="{C3380CC4-5D6E-409C-BE32-E72D297353CC}">
              <c16:uniqueId val="{00000008-7894-43AB-B8D7-3CE49DC7942C}"/>
            </c:ext>
          </c:extLst>
        </c:ser>
        <c:ser>
          <c:idx val="9"/>
          <c:order val="9"/>
          <c:tx>
            <c:v>CR120</c:v>
          </c:tx>
          <c:spPr>
            <a:ln w="19050" cap="rnd">
              <a:solidFill>
                <a:schemeClr val="accent3">
                  <a:lumMod val="75000"/>
                </a:schemeClr>
              </a:solidFill>
              <a:round/>
            </a:ln>
            <a:effectLst/>
          </c:spPr>
          <c:marker>
            <c:symbol val="circle"/>
            <c:size val="5"/>
            <c:spPr>
              <a:solidFill>
                <a:schemeClr val="accent3">
                  <a:lumMod val="75000"/>
                </a:schemeClr>
              </a:solidFill>
              <a:ln w="9525">
                <a:noFill/>
              </a:ln>
              <a:effectLst/>
            </c:spPr>
          </c:marker>
          <c:xVal>
            <c:numRef>
              <c:f>'From CR111'!$B$2:$B$35</c:f>
              <c:numCache>
                <c:formatCode>General</c:formatCode>
                <c:ptCount val="34"/>
                <c:pt idx="0">
                  <c:v>465</c:v>
                </c:pt>
                <c:pt idx="1">
                  <c:v>945</c:v>
                </c:pt>
                <c:pt idx="2">
                  <c:v>965</c:v>
                </c:pt>
                <c:pt idx="3">
                  <c:v>1345</c:v>
                </c:pt>
                <c:pt idx="4">
                  <c:v>1365</c:v>
                </c:pt>
                <c:pt idx="5">
                  <c:v>1745</c:v>
                </c:pt>
                <c:pt idx="6">
                  <c:v>1765</c:v>
                </c:pt>
                <c:pt idx="7">
                  <c:v>2145</c:v>
                </c:pt>
                <c:pt idx="8">
                  <c:v>2165</c:v>
                </c:pt>
                <c:pt idx="9">
                  <c:v>2545</c:v>
                </c:pt>
                <c:pt idx="10">
                  <c:v>2565</c:v>
                </c:pt>
                <c:pt idx="11">
                  <c:v>2945</c:v>
                </c:pt>
                <c:pt idx="12">
                  <c:v>2965</c:v>
                </c:pt>
                <c:pt idx="13">
                  <c:v>3345</c:v>
                </c:pt>
                <c:pt idx="14">
                  <c:v>3365</c:v>
                </c:pt>
                <c:pt idx="15">
                  <c:v>3745</c:v>
                </c:pt>
                <c:pt idx="16">
                  <c:v>3765</c:v>
                </c:pt>
                <c:pt idx="17">
                  <c:v>4145</c:v>
                </c:pt>
                <c:pt idx="18">
                  <c:v>4165</c:v>
                </c:pt>
                <c:pt idx="19">
                  <c:v>4545</c:v>
                </c:pt>
                <c:pt idx="20">
                  <c:v>4565</c:v>
                </c:pt>
                <c:pt idx="21">
                  <c:v>4945</c:v>
                </c:pt>
                <c:pt idx="22">
                  <c:v>4965</c:v>
                </c:pt>
                <c:pt idx="23">
                  <c:v>5345</c:v>
                </c:pt>
                <c:pt idx="24">
                  <c:v>5365</c:v>
                </c:pt>
                <c:pt idx="25">
                  <c:v>5745</c:v>
                </c:pt>
                <c:pt idx="26">
                  <c:v>5765</c:v>
                </c:pt>
                <c:pt idx="27">
                  <c:v>6145</c:v>
                </c:pt>
                <c:pt idx="28">
                  <c:v>6165</c:v>
                </c:pt>
                <c:pt idx="29">
                  <c:v>6545</c:v>
                </c:pt>
                <c:pt idx="30">
                  <c:v>6565</c:v>
                </c:pt>
                <c:pt idx="31">
                  <c:v>6945</c:v>
                </c:pt>
                <c:pt idx="32">
                  <c:v>6965</c:v>
                </c:pt>
                <c:pt idx="33">
                  <c:v>7455</c:v>
                </c:pt>
              </c:numCache>
            </c:numRef>
          </c:xVal>
          <c:yVal>
            <c:numRef>
              <c:f>'From CR111'!$L$2:$L$35</c:f>
              <c:numCache>
                <c:formatCode>0.00</c:formatCode>
                <c:ptCount val="34"/>
                <c:pt idx="0">
                  <c:v>0</c:v>
                </c:pt>
                <c:pt idx="1">
                  <c:v>1</c:v>
                </c:pt>
                <c:pt idx="2">
                  <c:v>0.9</c:v>
                </c:pt>
                <c:pt idx="3">
                  <c:v>0.75</c:v>
                </c:pt>
                <c:pt idx="4">
                  <c:v>0.63</c:v>
                </c:pt>
                <c:pt idx="5">
                  <c:v>0.6</c:v>
                </c:pt>
                <c:pt idx="6">
                  <c:v>0.65</c:v>
                </c:pt>
                <c:pt idx="7">
                  <c:v>0.6</c:v>
                </c:pt>
                <c:pt idx="8">
                  <c:v>0.4</c:v>
                </c:pt>
                <c:pt idx="9">
                  <c:v>1</c:v>
                </c:pt>
                <c:pt idx="10">
                  <c:v>0.9</c:v>
                </c:pt>
                <c:pt idx="11">
                  <c:v>0.4</c:v>
                </c:pt>
                <c:pt idx="12">
                  <c:v>0.5</c:v>
                </c:pt>
                <c:pt idx="13">
                  <c:v>0.45</c:v>
                </c:pt>
                <c:pt idx="14">
                  <c:v>0.45</c:v>
                </c:pt>
                <c:pt idx="15">
                  <c:v>0.45</c:v>
                </c:pt>
                <c:pt idx="16">
                  <c:v>0.4</c:v>
                </c:pt>
                <c:pt idx="17">
                  <c:v>0.6</c:v>
                </c:pt>
                <c:pt idx="18">
                  <c:v>0.65</c:v>
                </c:pt>
                <c:pt idx="19">
                  <c:v>0.4</c:v>
                </c:pt>
                <c:pt idx="20">
                  <c:v>0.5</c:v>
                </c:pt>
                <c:pt idx="21">
                  <c:v>0.7</c:v>
                </c:pt>
                <c:pt idx="22">
                  <c:v>0.6</c:v>
                </c:pt>
                <c:pt idx="23">
                  <c:v>0.95</c:v>
                </c:pt>
                <c:pt idx="24">
                  <c:v>0.85</c:v>
                </c:pt>
                <c:pt idx="25">
                  <c:v>0.85</c:v>
                </c:pt>
                <c:pt idx="26">
                  <c:v>0.8</c:v>
                </c:pt>
                <c:pt idx="27">
                  <c:v>1.2</c:v>
                </c:pt>
                <c:pt idx="28">
                  <c:v>0.9</c:v>
                </c:pt>
                <c:pt idx="29">
                  <c:v>1</c:v>
                </c:pt>
                <c:pt idx="30">
                  <c:v>1.2</c:v>
                </c:pt>
                <c:pt idx="31">
                  <c:v>1.45</c:v>
                </c:pt>
                <c:pt idx="32">
                  <c:v>0.95</c:v>
                </c:pt>
                <c:pt idx="33">
                  <c:v>0.15</c:v>
                </c:pt>
              </c:numCache>
            </c:numRef>
          </c:yVal>
          <c:smooth val="0"/>
          <c:extLst>
            <c:ext xmlns:c16="http://schemas.microsoft.com/office/drawing/2014/chart" uri="{C3380CC4-5D6E-409C-BE32-E72D297353CC}">
              <c16:uniqueId val="{00000009-7894-43AB-B8D7-3CE49DC7942C}"/>
            </c:ext>
          </c:extLst>
        </c:ser>
        <c:ser>
          <c:idx val="10"/>
          <c:order val="10"/>
          <c:tx>
            <c:v>CR121</c:v>
          </c:tx>
          <c:spPr>
            <a:ln w="19050" cap="rnd">
              <a:solidFill>
                <a:schemeClr val="accent3"/>
              </a:solidFill>
              <a:round/>
            </a:ln>
            <a:effectLst/>
          </c:spPr>
          <c:marker>
            <c:symbol val="circle"/>
            <c:size val="5"/>
            <c:spPr>
              <a:solidFill>
                <a:schemeClr val="accent3"/>
              </a:solidFill>
              <a:ln w="9525">
                <a:noFill/>
              </a:ln>
              <a:effectLst/>
            </c:spPr>
          </c:marker>
          <c:xVal>
            <c:numRef>
              <c:f>'From CR111'!$B$2:$B$35</c:f>
              <c:numCache>
                <c:formatCode>General</c:formatCode>
                <c:ptCount val="34"/>
                <c:pt idx="0">
                  <c:v>465</c:v>
                </c:pt>
                <c:pt idx="1">
                  <c:v>945</c:v>
                </c:pt>
                <c:pt idx="2">
                  <c:v>965</c:v>
                </c:pt>
                <c:pt idx="3">
                  <c:v>1345</c:v>
                </c:pt>
                <c:pt idx="4">
                  <c:v>1365</c:v>
                </c:pt>
                <c:pt idx="5">
                  <c:v>1745</c:v>
                </c:pt>
                <c:pt idx="6">
                  <c:v>1765</c:v>
                </c:pt>
                <c:pt idx="7">
                  <c:v>2145</c:v>
                </c:pt>
                <c:pt idx="8">
                  <c:v>2165</c:v>
                </c:pt>
                <c:pt idx="9">
                  <c:v>2545</c:v>
                </c:pt>
                <c:pt idx="10">
                  <c:v>2565</c:v>
                </c:pt>
                <c:pt idx="11">
                  <c:v>2945</c:v>
                </c:pt>
                <c:pt idx="12">
                  <c:v>2965</c:v>
                </c:pt>
                <c:pt idx="13">
                  <c:v>3345</c:v>
                </c:pt>
                <c:pt idx="14">
                  <c:v>3365</c:v>
                </c:pt>
                <c:pt idx="15">
                  <c:v>3745</c:v>
                </c:pt>
                <c:pt idx="16">
                  <c:v>3765</c:v>
                </c:pt>
                <c:pt idx="17">
                  <c:v>4145</c:v>
                </c:pt>
                <c:pt idx="18">
                  <c:v>4165</c:v>
                </c:pt>
                <c:pt idx="19">
                  <c:v>4545</c:v>
                </c:pt>
                <c:pt idx="20">
                  <c:v>4565</c:v>
                </c:pt>
                <c:pt idx="21">
                  <c:v>4945</c:v>
                </c:pt>
                <c:pt idx="22">
                  <c:v>4965</c:v>
                </c:pt>
                <c:pt idx="23">
                  <c:v>5345</c:v>
                </c:pt>
                <c:pt idx="24">
                  <c:v>5365</c:v>
                </c:pt>
                <c:pt idx="25">
                  <c:v>5745</c:v>
                </c:pt>
                <c:pt idx="26">
                  <c:v>5765</c:v>
                </c:pt>
                <c:pt idx="27">
                  <c:v>6145</c:v>
                </c:pt>
                <c:pt idx="28">
                  <c:v>6165</c:v>
                </c:pt>
                <c:pt idx="29">
                  <c:v>6545</c:v>
                </c:pt>
                <c:pt idx="30">
                  <c:v>6565</c:v>
                </c:pt>
                <c:pt idx="31">
                  <c:v>6945</c:v>
                </c:pt>
                <c:pt idx="32">
                  <c:v>6965</c:v>
                </c:pt>
                <c:pt idx="33">
                  <c:v>7455</c:v>
                </c:pt>
              </c:numCache>
            </c:numRef>
          </c:xVal>
          <c:yVal>
            <c:numRef>
              <c:f>'From CR111'!$M$2:$M$35</c:f>
              <c:numCache>
                <c:formatCode>0.00</c:formatCode>
                <c:ptCount val="34"/>
                <c:pt idx="0">
                  <c:v>0</c:v>
                </c:pt>
                <c:pt idx="1">
                  <c:v>0.3</c:v>
                </c:pt>
                <c:pt idx="2">
                  <c:v>0.35</c:v>
                </c:pt>
                <c:pt idx="3">
                  <c:v>0.3</c:v>
                </c:pt>
                <c:pt idx="4">
                  <c:v>0.36</c:v>
                </c:pt>
                <c:pt idx="5">
                  <c:v>0.37</c:v>
                </c:pt>
                <c:pt idx="6">
                  <c:v>0.4</c:v>
                </c:pt>
                <c:pt idx="7">
                  <c:v>0.5</c:v>
                </c:pt>
                <c:pt idx="8">
                  <c:v>0.5</c:v>
                </c:pt>
                <c:pt idx="9">
                  <c:v>0.91</c:v>
                </c:pt>
                <c:pt idx="10">
                  <c:v>1.04</c:v>
                </c:pt>
                <c:pt idx="11">
                  <c:v>1.08</c:v>
                </c:pt>
                <c:pt idx="12">
                  <c:v>1.45</c:v>
                </c:pt>
                <c:pt idx="13">
                  <c:v>1.44</c:v>
                </c:pt>
                <c:pt idx="14">
                  <c:v>1.32</c:v>
                </c:pt>
                <c:pt idx="15">
                  <c:v>1.35</c:v>
                </c:pt>
                <c:pt idx="16">
                  <c:v>1.1299999999999999</c:v>
                </c:pt>
                <c:pt idx="17">
                  <c:v>1.2</c:v>
                </c:pt>
                <c:pt idx="18">
                  <c:v>0.9</c:v>
                </c:pt>
                <c:pt idx="19">
                  <c:v>0.87</c:v>
                </c:pt>
                <c:pt idx="20">
                  <c:v>0.8</c:v>
                </c:pt>
                <c:pt idx="21">
                  <c:v>0.84</c:v>
                </c:pt>
                <c:pt idx="22">
                  <c:v>0.78</c:v>
                </c:pt>
                <c:pt idx="23">
                  <c:v>0.7</c:v>
                </c:pt>
                <c:pt idx="24">
                  <c:v>0.44</c:v>
                </c:pt>
                <c:pt idx="25">
                  <c:v>0.43</c:v>
                </c:pt>
                <c:pt idx="26">
                  <c:v>0.67</c:v>
                </c:pt>
                <c:pt idx="27">
                  <c:v>0.73</c:v>
                </c:pt>
                <c:pt idx="28">
                  <c:v>0.45</c:v>
                </c:pt>
                <c:pt idx="29">
                  <c:v>0.36</c:v>
                </c:pt>
                <c:pt idx="30">
                  <c:v>0.44</c:v>
                </c:pt>
                <c:pt idx="31">
                  <c:v>0.43</c:v>
                </c:pt>
                <c:pt idx="32">
                  <c:v>0.04</c:v>
                </c:pt>
                <c:pt idx="33">
                  <c:v>0.04</c:v>
                </c:pt>
              </c:numCache>
            </c:numRef>
          </c:yVal>
          <c:smooth val="0"/>
          <c:extLst>
            <c:ext xmlns:c16="http://schemas.microsoft.com/office/drawing/2014/chart" uri="{C3380CC4-5D6E-409C-BE32-E72D297353CC}">
              <c16:uniqueId val="{0000000A-7894-43AB-B8D7-3CE49DC7942C}"/>
            </c:ext>
          </c:extLst>
        </c:ser>
        <c:ser>
          <c:idx val="11"/>
          <c:order val="11"/>
          <c:tx>
            <c:v>CR122</c:v>
          </c:tx>
          <c:spPr>
            <a:ln w="19050" cap="rnd">
              <a:solidFill>
                <a:schemeClr val="accent3">
                  <a:lumMod val="60000"/>
                  <a:lumOff val="40000"/>
                </a:schemeClr>
              </a:solidFill>
              <a:round/>
            </a:ln>
            <a:effectLst/>
          </c:spPr>
          <c:marker>
            <c:symbol val="circle"/>
            <c:size val="5"/>
            <c:spPr>
              <a:solidFill>
                <a:schemeClr val="accent3">
                  <a:lumMod val="40000"/>
                  <a:lumOff val="60000"/>
                </a:schemeClr>
              </a:solidFill>
              <a:ln w="9525">
                <a:noFill/>
              </a:ln>
              <a:effectLst/>
            </c:spPr>
          </c:marker>
          <c:xVal>
            <c:numRef>
              <c:f>'From CR111'!$B$2:$B$35</c:f>
              <c:numCache>
                <c:formatCode>General</c:formatCode>
                <c:ptCount val="34"/>
                <c:pt idx="0">
                  <c:v>465</c:v>
                </c:pt>
                <c:pt idx="1">
                  <c:v>945</c:v>
                </c:pt>
                <c:pt idx="2">
                  <c:v>965</c:v>
                </c:pt>
                <c:pt idx="3">
                  <c:v>1345</c:v>
                </c:pt>
                <c:pt idx="4">
                  <c:v>1365</c:v>
                </c:pt>
                <c:pt idx="5">
                  <c:v>1745</c:v>
                </c:pt>
                <c:pt idx="6">
                  <c:v>1765</c:v>
                </c:pt>
                <c:pt idx="7">
                  <c:v>2145</c:v>
                </c:pt>
                <c:pt idx="8">
                  <c:v>2165</c:v>
                </c:pt>
                <c:pt idx="9">
                  <c:v>2545</c:v>
                </c:pt>
                <c:pt idx="10">
                  <c:v>2565</c:v>
                </c:pt>
                <c:pt idx="11">
                  <c:v>2945</c:v>
                </c:pt>
                <c:pt idx="12">
                  <c:v>2965</c:v>
                </c:pt>
                <c:pt idx="13">
                  <c:v>3345</c:v>
                </c:pt>
                <c:pt idx="14">
                  <c:v>3365</c:v>
                </c:pt>
                <c:pt idx="15">
                  <c:v>3745</c:v>
                </c:pt>
                <c:pt idx="16">
                  <c:v>3765</c:v>
                </c:pt>
                <c:pt idx="17">
                  <c:v>4145</c:v>
                </c:pt>
                <c:pt idx="18">
                  <c:v>4165</c:v>
                </c:pt>
                <c:pt idx="19">
                  <c:v>4545</c:v>
                </c:pt>
                <c:pt idx="20">
                  <c:v>4565</c:v>
                </c:pt>
                <c:pt idx="21">
                  <c:v>4945</c:v>
                </c:pt>
                <c:pt idx="22">
                  <c:v>4965</c:v>
                </c:pt>
                <c:pt idx="23">
                  <c:v>5345</c:v>
                </c:pt>
                <c:pt idx="24">
                  <c:v>5365</c:v>
                </c:pt>
                <c:pt idx="25">
                  <c:v>5745</c:v>
                </c:pt>
                <c:pt idx="26">
                  <c:v>5765</c:v>
                </c:pt>
                <c:pt idx="27">
                  <c:v>6145</c:v>
                </c:pt>
                <c:pt idx="28">
                  <c:v>6165</c:v>
                </c:pt>
                <c:pt idx="29">
                  <c:v>6545</c:v>
                </c:pt>
                <c:pt idx="30">
                  <c:v>6565</c:v>
                </c:pt>
                <c:pt idx="31">
                  <c:v>6945</c:v>
                </c:pt>
                <c:pt idx="32">
                  <c:v>6965</c:v>
                </c:pt>
                <c:pt idx="33">
                  <c:v>7455</c:v>
                </c:pt>
              </c:numCache>
            </c:numRef>
          </c:xVal>
          <c:yVal>
            <c:numRef>
              <c:f>'From CR111'!$N$2:$N$35</c:f>
              <c:numCache>
                <c:formatCode>0.00</c:formatCode>
                <c:ptCount val="34"/>
                <c:pt idx="0">
                  <c:v>0</c:v>
                </c:pt>
                <c:pt idx="1">
                  <c:v>0.63</c:v>
                </c:pt>
                <c:pt idx="2">
                  <c:v>0.64</c:v>
                </c:pt>
                <c:pt idx="3">
                  <c:v>0.73</c:v>
                </c:pt>
                <c:pt idx="4">
                  <c:v>0.6</c:v>
                </c:pt>
                <c:pt idx="5">
                  <c:v>0.96</c:v>
                </c:pt>
                <c:pt idx="6">
                  <c:v>0.9</c:v>
                </c:pt>
                <c:pt idx="7">
                  <c:v>1.18</c:v>
                </c:pt>
                <c:pt idx="8">
                  <c:v>1.22</c:v>
                </c:pt>
                <c:pt idx="9">
                  <c:v>1.48</c:v>
                </c:pt>
                <c:pt idx="10">
                  <c:v>1.47</c:v>
                </c:pt>
                <c:pt idx="11">
                  <c:v>1.59</c:v>
                </c:pt>
                <c:pt idx="12">
                  <c:v>1.58</c:v>
                </c:pt>
                <c:pt idx="13">
                  <c:v>1.38</c:v>
                </c:pt>
                <c:pt idx="14">
                  <c:v>1.44</c:v>
                </c:pt>
                <c:pt idx="15">
                  <c:v>1.44</c:v>
                </c:pt>
                <c:pt idx="16">
                  <c:v>1.45</c:v>
                </c:pt>
                <c:pt idx="17">
                  <c:v>1.5</c:v>
                </c:pt>
                <c:pt idx="18">
                  <c:v>1.5</c:v>
                </c:pt>
                <c:pt idx="19">
                  <c:v>1.66</c:v>
                </c:pt>
                <c:pt idx="20">
                  <c:v>1.66</c:v>
                </c:pt>
                <c:pt idx="21">
                  <c:v>1.41</c:v>
                </c:pt>
                <c:pt idx="22">
                  <c:v>1.32</c:v>
                </c:pt>
                <c:pt idx="23">
                  <c:v>1.1499999999999999</c:v>
                </c:pt>
                <c:pt idx="24">
                  <c:v>1.25</c:v>
                </c:pt>
                <c:pt idx="25">
                  <c:v>1.01</c:v>
                </c:pt>
                <c:pt idx="26">
                  <c:v>1.01</c:v>
                </c:pt>
                <c:pt idx="27">
                  <c:v>0.95</c:v>
                </c:pt>
                <c:pt idx="28">
                  <c:v>0.69</c:v>
                </c:pt>
                <c:pt idx="29">
                  <c:v>0.65</c:v>
                </c:pt>
                <c:pt idx="30">
                  <c:v>0.71</c:v>
                </c:pt>
                <c:pt idx="31">
                  <c:v>0.55000000000000004</c:v>
                </c:pt>
                <c:pt idx="32">
                  <c:v>1.05</c:v>
                </c:pt>
                <c:pt idx="33">
                  <c:v>-0.04</c:v>
                </c:pt>
              </c:numCache>
            </c:numRef>
          </c:yVal>
          <c:smooth val="0"/>
          <c:extLst>
            <c:ext xmlns:c16="http://schemas.microsoft.com/office/drawing/2014/chart" uri="{C3380CC4-5D6E-409C-BE32-E72D297353CC}">
              <c16:uniqueId val="{0000000B-7894-43AB-B8D7-3CE49DC7942C}"/>
            </c:ext>
          </c:extLst>
        </c:ser>
        <c:ser>
          <c:idx val="12"/>
          <c:order val="12"/>
          <c:tx>
            <c:v>CR123</c:v>
          </c:tx>
          <c:spPr>
            <a:ln w="19050" cap="rnd">
              <a:solidFill>
                <a:schemeClr val="accent2">
                  <a:lumMod val="75000"/>
                </a:schemeClr>
              </a:solidFill>
              <a:round/>
            </a:ln>
            <a:effectLst/>
          </c:spPr>
          <c:marker>
            <c:symbol val="circle"/>
            <c:size val="5"/>
            <c:spPr>
              <a:solidFill>
                <a:schemeClr val="accent2">
                  <a:lumMod val="75000"/>
                </a:schemeClr>
              </a:solidFill>
              <a:ln w="9525">
                <a:noFill/>
              </a:ln>
              <a:effectLst/>
            </c:spPr>
          </c:marker>
          <c:xVal>
            <c:numRef>
              <c:f>'From CR111'!$B$2:$B$35</c:f>
              <c:numCache>
                <c:formatCode>General</c:formatCode>
                <c:ptCount val="34"/>
                <c:pt idx="0">
                  <c:v>465</c:v>
                </c:pt>
                <c:pt idx="1">
                  <c:v>945</c:v>
                </c:pt>
                <c:pt idx="2">
                  <c:v>965</c:v>
                </c:pt>
                <c:pt idx="3">
                  <c:v>1345</c:v>
                </c:pt>
                <c:pt idx="4">
                  <c:v>1365</c:v>
                </c:pt>
                <c:pt idx="5">
                  <c:v>1745</c:v>
                </c:pt>
                <c:pt idx="6">
                  <c:v>1765</c:v>
                </c:pt>
                <c:pt idx="7">
                  <c:v>2145</c:v>
                </c:pt>
                <c:pt idx="8">
                  <c:v>2165</c:v>
                </c:pt>
                <c:pt idx="9">
                  <c:v>2545</c:v>
                </c:pt>
                <c:pt idx="10">
                  <c:v>2565</c:v>
                </c:pt>
                <c:pt idx="11">
                  <c:v>2945</c:v>
                </c:pt>
                <c:pt idx="12">
                  <c:v>2965</c:v>
                </c:pt>
                <c:pt idx="13">
                  <c:v>3345</c:v>
                </c:pt>
                <c:pt idx="14">
                  <c:v>3365</c:v>
                </c:pt>
                <c:pt idx="15">
                  <c:v>3745</c:v>
                </c:pt>
                <c:pt idx="16">
                  <c:v>3765</c:v>
                </c:pt>
                <c:pt idx="17">
                  <c:v>4145</c:v>
                </c:pt>
                <c:pt idx="18">
                  <c:v>4165</c:v>
                </c:pt>
                <c:pt idx="19">
                  <c:v>4545</c:v>
                </c:pt>
                <c:pt idx="20">
                  <c:v>4565</c:v>
                </c:pt>
                <c:pt idx="21">
                  <c:v>4945</c:v>
                </c:pt>
                <c:pt idx="22">
                  <c:v>4965</c:v>
                </c:pt>
                <c:pt idx="23">
                  <c:v>5345</c:v>
                </c:pt>
                <c:pt idx="24">
                  <c:v>5365</c:v>
                </c:pt>
                <c:pt idx="25">
                  <c:v>5745</c:v>
                </c:pt>
                <c:pt idx="26">
                  <c:v>5765</c:v>
                </c:pt>
                <c:pt idx="27">
                  <c:v>6145</c:v>
                </c:pt>
                <c:pt idx="28">
                  <c:v>6165</c:v>
                </c:pt>
                <c:pt idx="29">
                  <c:v>6545</c:v>
                </c:pt>
                <c:pt idx="30">
                  <c:v>6565</c:v>
                </c:pt>
                <c:pt idx="31">
                  <c:v>6945</c:v>
                </c:pt>
                <c:pt idx="32">
                  <c:v>6965</c:v>
                </c:pt>
                <c:pt idx="33">
                  <c:v>7455</c:v>
                </c:pt>
              </c:numCache>
            </c:numRef>
          </c:xVal>
          <c:yVal>
            <c:numRef>
              <c:f>'From CR111'!$O$2:$O$35</c:f>
              <c:numCache>
                <c:formatCode>0.00</c:formatCode>
                <c:ptCount val="34"/>
                <c:pt idx="0">
                  <c:v>0</c:v>
                </c:pt>
                <c:pt idx="1">
                  <c:v>0.83</c:v>
                </c:pt>
                <c:pt idx="2">
                  <c:v>0.72</c:v>
                </c:pt>
                <c:pt idx="3">
                  <c:v>0.57999999999999996</c:v>
                </c:pt>
                <c:pt idx="4">
                  <c:v>0.56999999999999995</c:v>
                </c:pt>
                <c:pt idx="5">
                  <c:v>0.71</c:v>
                </c:pt>
                <c:pt idx="6">
                  <c:v>0.71</c:v>
                </c:pt>
                <c:pt idx="7">
                  <c:v>0.65</c:v>
                </c:pt>
                <c:pt idx="8">
                  <c:v>0.69</c:v>
                </c:pt>
                <c:pt idx="9">
                  <c:v>0.89</c:v>
                </c:pt>
                <c:pt idx="10">
                  <c:v>0.91</c:v>
                </c:pt>
                <c:pt idx="11">
                  <c:v>0.92</c:v>
                </c:pt>
                <c:pt idx="12">
                  <c:v>0.98</c:v>
                </c:pt>
                <c:pt idx="13">
                  <c:v>1.25</c:v>
                </c:pt>
                <c:pt idx="14">
                  <c:v>1.23</c:v>
                </c:pt>
                <c:pt idx="15">
                  <c:v>1.35</c:v>
                </c:pt>
                <c:pt idx="16">
                  <c:v>1.4</c:v>
                </c:pt>
                <c:pt idx="17">
                  <c:v>1.2</c:v>
                </c:pt>
                <c:pt idx="18">
                  <c:v>1.27</c:v>
                </c:pt>
                <c:pt idx="19">
                  <c:v>1.08</c:v>
                </c:pt>
                <c:pt idx="20">
                  <c:v>1.1000000000000001</c:v>
                </c:pt>
                <c:pt idx="21">
                  <c:v>1.06</c:v>
                </c:pt>
                <c:pt idx="22">
                  <c:v>1.1200000000000001</c:v>
                </c:pt>
                <c:pt idx="23">
                  <c:v>0.86</c:v>
                </c:pt>
                <c:pt idx="24">
                  <c:v>0.83</c:v>
                </c:pt>
                <c:pt idx="25">
                  <c:v>0.69</c:v>
                </c:pt>
                <c:pt idx="26">
                  <c:v>0.73</c:v>
                </c:pt>
                <c:pt idx="27">
                  <c:v>0.66</c:v>
                </c:pt>
                <c:pt idx="28">
                  <c:v>0.67</c:v>
                </c:pt>
                <c:pt idx="29">
                  <c:v>0.52</c:v>
                </c:pt>
                <c:pt idx="30">
                  <c:v>0.51</c:v>
                </c:pt>
                <c:pt idx="31">
                  <c:v>0.65</c:v>
                </c:pt>
                <c:pt idx="32">
                  <c:v>0.73</c:v>
                </c:pt>
                <c:pt idx="33">
                  <c:v>-0.05</c:v>
                </c:pt>
              </c:numCache>
            </c:numRef>
          </c:yVal>
          <c:smooth val="0"/>
          <c:extLst>
            <c:ext xmlns:c16="http://schemas.microsoft.com/office/drawing/2014/chart" uri="{C3380CC4-5D6E-409C-BE32-E72D297353CC}">
              <c16:uniqueId val="{0000000C-7894-43AB-B8D7-3CE49DC7942C}"/>
            </c:ext>
          </c:extLst>
        </c:ser>
        <c:ser>
          <c:idx val="13"/>
          <c:order val="13"/>
          <c:tx>
            <c:v>CR124</c:v>
          </c:tx>
          <c:spPr>
            <a:ln w="19050" cap="rnd">
              <a:solidFill>
                <a:schemeClr val="accent2">
                  <a:lumMod val="60000"/>
                  <a:lumOff val="40000"/>
                </a:schemeClr>
              </a:solidFill>
              <a:round/>
            </a:ln>
            <a:effectLst/>
          </c:spPr>
          <c:marker>
            <c:symbol val="circle"/>
            <c:size val="5"/>
            <c:spPr>
              <a:solidFill>
                <a:schemeClr val="accent2">
                  <a:lumMod val="60000"/>
                  <a:lumOff val="40000"/>
                </a:schemeClr>
              </a:solidFill>
              <a:ln w="9525">
                <a:noFill/>
              </a:ln>
              <a:effectLst/>
            </c:spPr>
          </c:marker>
          <c:xVal>
            <c:numRef>
              <c:f>'From CR111'!$B$2:$B$35</c:f>
              <c:numCache>
                <c:formatCode>General</c:formatCode>
                <c:ptCount val="34"/>
                <c:pt idx="0">
                  <c:v>465</c:v>
                </c:pt>
                <c:pt idx="1">
                  <c:v>945</c:v>
                </c:pt>
                <c:pt idx="2">
                  <c:v>965</c:v>
                </c:pt>
                <c:pt idx="3">
                  <c:v>1345</c:v>
                </c:pt>
                <c:pt idx="4">
                  <c:v>1365</c:v>
                </c:pt>
                <c:pt idx="5">
                  <c:v>1745</c:v>
                </c:pt>
                <c:pt idx="6">
                  <c:v>1765</c:v>
                </c:pt>
                <c:pt idx="7">
                  <c:v>2145</c:v>
                </c:pt>
                <c:pt idx="8">
                  <c:v>2165</c:v>
                </c:pt>
                <c:pt idx="9">
                  <c:v>2545</c:v>
                </c:pt>
                <c:pt idx="10">
                  <c:v>2565</c:v>
                </c:pt>
                <c:pt idx="11">
                  <c:v>2945</c:v>
                </c:pt>
                <c:pt idx="12">
                  <c:v>2965</c:v>
                </c:pt>
                <c:pt idx="13">
                  <c:v>3345</c:v>
                </c:pt>
                <c:pt idx="14">
                  <c:v>3365</c:v>
                </c:pt>
                <c:pt idx="15">
                  <c:v>3745</c:v>
                </c:pt>
                <c:pt idx="16">
                  <c:v>3765</c:v>
                </c:pt>
                <c:pt idx="17">
                  <c:v>4145</c:v>
                </c:pt>
                <c:pt idx="18">
                  <c:v>4165</c:v>
                </c:pt>
                <c:pt idx="19">
                  <c:v>4545</c:v>
                </c:pt>
                <c:pt idx="20">
                  <c:v>4565</c:v>
                </c:pt>
                <c:pt idx="21">
                  <c:v>4945</c:v>
                </c:pt>
                <c:pt idx="22">
                  <c:v>4965</c:v>
                </c:pt>
                <c:pt idx="23">
                  <c:v>5345</c:v>
                </c:pt>
                <c:pt idx="24">
                  <c:v>5365</c:v>
                </c:pt>
                <c:pt idx="25">
                  <c:v>5745</c:v>
                </c:pt>
                <c:pt idx="26">
                  <c:v>5765</c:v>
                </c:pt>
                <c:pt idx="27">
                  <c:v>6145</c:v>
                </c:pt>
                <c:pt idx="28">
                  <c:v>6165</c:v>
                </c:pt>
                <c:pt idx="29">
                  <c:v>6545</c:v>
                </c:pt>
                <c:pt idx="30">
                  <c:v>6565</c:v>
                </c:pt>
                <c:pt idx="31">
                  <c:v>6945</c:v>
                </c:pt>
                <c:pt idx="32">
                  <c:v>6965</c:v>
                </c:pt>
                <c:pt idx="33">
                  <c:v>7455</c:v>
                </c:pt>
              </c:numCache>
            </c:numRef>
          </c:xVal>
          <c:yVal>
            <c:numRef>
              <c:f>'From CR111'!$P$2:$P$35</c:f>
              <c:numCache>
                <c:formatCode>0.00</c:formatCode>
                <c:ptCount val="34"/>
                <c:pt idx="0">
                  <c:v>0</c:v>
                </c:pt>
                <c:pt idx="1">
                  <c:v>0.95</c:v>
                </c:pt>
                <c:pt idx="2">
                  <c:v>0.95</c:v>
                </c:pt>
                <c:pt idx="3">
                  <c:v>0.97</c:v>
                </c:pt>
                <c:pt idx="4">
                  <c:v>0.93</c:v>
                </c:pt>
                <c:pt idx="5">
                  <c:v>0.92</c:v>
                </c:pt>
                <c:pt idx="6">
                  <c:v>1.1200000000000001</c:v>
                </c:pt>
                <c:pt idx="7">
                  <c:v>1.23</c:v>
                </c:pt>
                <c:pt idx="8">
                  <c:v>1.32</c:v>
                </c:pt>
                <c:pt idx="9">
                  <c:v>1.44</c:v>
                </c:pt>
                <c:pt idx="10">
                  <c:v>1.5</c:v>
                </c:pt>
                <c:pt idx="11">
                  <c:v>1.69</c:v>
                </c:pt>
                <c:pt idx="12">
                  <c:v>1.76</c:v>
                </c:pt>
                <c:pt idx="13">
                  <c:v>2.1</c:v>
                </c:pt>
                <c:pt idx="14">
                  <c:v>2.08</c:v>
                </c:pt>
                <c:pt idx="15">
                  <c:v>1.93</c:v>
                </c:pt>
                <c:pt idx="16">
                  <c:v>2.1</c:v>
                </c:pt>
                <c:pt idx="17">
                  <c:v>1.97</c:v>
                </c:pt>
                <c:pt idx="18">
                  <c:v>2.04</c:v>
                </c:pt>
                <c:pt idx="19">
                  <c:v>2.16</c:v>
                </c:pt>
                <c:pt idx="20">
                  <c:v>2</c:v>
                </c:pt>
                <c:pt idx="21">
                  <c:v>2.2999999999999998</c:v>
                </c:pt>
                <c:pt idx="22">
                  <c:v>1.83</c:v>
                </c:pt>
                <c:pt idx="23">
                  <c:v>1.65</c:v>
                </c:pt>
                <c:pt idx="24">
                  <c:v>1.63</c:v>
                </c:pt>
                <c:pt idx="25">
                  <c:v>1.24</c:v>
                </c:pt>
                <c:pt idx="26">
                  <c:v>1.34</c:v>
                </c:pt>
                <c:pt idx="27">
                  <c:v>1.26</c:v>
                </c:pt>
                <c:pt idx="28">
                  <c:v>1.25</c:v>
                </c:pt>
                <c:pt idx="29">
                  <c:v>0.85</c:v>
                </c:pt>
                <c:pt idx="30">
                  <c:v>0.86</c:v>
                </c:pt>
                <c:pt idx="31">
                  <c:v>0.96</c:v>
                </c:pt>
                <c:pt idx="32">
                  <c:v>1.1299999999999999</c:v>
                </c:pt>
                <c:pt idx="33">
                  <c:v>0.15</c:v>
                </c:pt>
              </c:numCache>
            </c:numRef>
          </c:yVal>
          <c:smooth val="0"/>
          <c:extLst>
            <c:ext xmlns:c16="http://schemas.microsoft.com/office/drawing/2014/chart" uri="{C3380CC4-5D6E-409C-BE32-E72D297353CC}">
              <c16:uniqueId val="{0000000D-7894-43AB-B8D7-3CE49DC7942C}"/>
            </c:ext>
          </c:extLst>
        </c:ser>
        <c:ser>
          <c:idx val="14"/>
          <c:order val="14"/>
          <c:tx>
            <c:v>CR125</c:v>
          </c:tx>
          <c:spPr>
            <a:ln w="19050" cap="rnd">
              <a:solidFill>
                <a:srgbClr val="FFC000"/>
              </a:solidFill>
              <a:round/>
            </a:ln>
            <a:effectLst/>
          </c:spPr>
          <c:marker>
            <c:symbol val="circle"/>
            <c:size val="5"/>
            <c:spPr>
              <a:solidFill>
                <a:srgbClr val="FFC000"/>
              </a:solidFill>
              <a:ln w="9525">
                <a:noFill/>
              </a:ln>
              <a:effectLst/>
            </c:spPr>
          </c:marker>
          <c:xVal>
            <c:numRef>
              <c:f>'From CR111'!$B$2:$B$35</c:f>
              <c:numCache>
                <c:formatCode>General</c:formatCode>
                <c:ptCount val="34"/>
                <c:pt idx="0">
                  <c:v>465</c:v>
                </c:pt>
                <c:pt idx="1">
                  <c:v>945</c:v>
                </c:pt>
                <c:pt idx="2">
                  <c:v>965</c:v>
                </c:pt>
                <c:pt idx="3">
                  <c:v>1345</c:v>
                </c:pt>
                <c:pt idx="4">
                  <c:v>1365</c:v>
                </c:pt>
                <c:pt idx="5">
                  <c:v>1745</c:v>
                </c:pt>
                <c:pt idx="6">
                  <c:v>1765</c:v>
                </c:pt>
                <c:pt idx="7">
                  <c:v>2145</c:v>
                </c:pt>
                <c:pt idx="8">
                  <c:v>2165</c:v>
                </c:pt>
                <c:pt idx="9">
                  <c:v>2545</c:v>
                </c:pt>
                <c:pt idx="10">
                  <c:v>2565</c:v>
                </c:pt>
                <c:pt idx="11">
                  <c:v>2945</c:v>
                </c:pt>
                <c:pt idx="12">
                  <c:v>2965</c:v>
                </c:pt>
                <c:pt idx="13">
                  <c:v>3345</c:v>
                </c:pt>
                <c:pt idx="14">
                  <c:v>3365</c:v>
                </c:pt>
                <c:pt idx="15">
                  <c:v>3745</c:v>
                </c:pt>
                <c:pt idx="16">
                  <c:v>3765</c:v>
                </c:pt>
                <c:pt idx="17">
                  <c:v>4145</c:v>
                </c:pt>
                <c:pt idx="18">
                  <c:v>4165</c:v>
                </c:pt>
                <c:pt idx="19">
                  <c:v>4545</c:v>
                </c:pt>
                <c:pt idx="20">
                  <c:v>4565</c:v>
                </c:pt>
                <c:pt idx="21">
                  <c:v>4945</c:v>
                </c:pt>
                <c:pt idx="22">
                  <c:v>4965</c:v>
                </c:pt>
                <c:pt idx="23">
                  <c:v>5345</c:v>
                </c:pt>
                <c:pt idx="24">
                  <c:v>5365</c:v>
                </c:pt>
                <c:pt idx="25">
                  <c:v>5745</c:v>
                </c:pt>
                <c:pt idx="26">
                  <c:v>5765</c:v>
                </c:pt>
                <c:pt idx="27">
                  <c:v>6145</c:v>
                </c:pt>
                <c:pt idx="28">
                  <c:v>6165</c:v>
                </c:pt>
                <c:pt idx="29">
                  <c:v>6545</c:v>
                </c:pt>
                <c:pt idx="30">
                  <c:v>6565</c:v>
                </c:pt>
                <c:pt idx="31">
                  <c:v>6945</c:v>
                </c:pt>
                <c:pt idx="32">
                  <c:v>6965</c:v>
                </c:pt>
                <c:pt idx="33">
                  <c:v>7455</c:v>
                </c:pt>
              </c:numCache>
            </c:numRef>
          </c:xVal>
          <c:yVal>
            <c:numRef>
              <c:f>'From CR111'!$Q$2:$Q$35</c:f>
              <c:numCache>
                <c:formatCode>0.00</c:formatCode>
                <c:ptCount val="34"/>
                <c:pt idx="0">
                  <c:v>0</c:v>
                </c:pt>
                <c:pt idx="1">
                  <c:v>0.88</c:v>
                </c:pt>
                <c:pt idx="2">
                  <c:v>0.75</c:v>
                </c:pt>
                <c:pt idx="3">
                  <c:v>0.81</c:v>
                </c:pt>
                <c:pt idx="4">
                  <c:v>0.77</c:v>
                </c:pt>
                <c:pt idx="5">
                  <c:v>0.78</c:v>
                </c:pt>
                <c:pt idx="6">
                  <c:v>0.74</c:v>
                </c:pt>
                <c:pt idx="7">
                  <c:v>0.91</c:v>
                </c:pt>
                <c:pt idx="8">
                  <c:v>0.9</c:v>
                </c:pt>
                <c:pt idx="9">
                  <c:v>1.1499999999999999</c:v>
                </c:pt>
                <c:pt idx="10">
                  <c:v>1.1399999999999999</c:v>
                </c:pt>
                <c:pt idx="11">
                  <c:v>1.42</c:v>
                </c:pt>
                <c:pt idx="12">
                  <c:v>1.48</c:v>
                </c:pt>
                <c:pt idx="13">
                  <c:v>1.32</c:v>
                </c:pt>
                <c:pt idx="14">
                  <c:v>1.29</c:v>
                </c:pt>
                <c:pt idx="15">
                  <c:v>1.56</c:v>
                </c:pt>
                <c:pt idx="16">
                  <c:v>1.4</c:v>
                </c:pt>
                <c:pt idx="17">
                  <c:v>1.26</c:v>
                </c:pt>
                <c:pt idx="18">
                  <c:v>1.21</c:v>
                </c:pt>
                <c:pt idx="19">
                  <c:v>1.43</c:v>
                </c:pt>
                <c:pt idx="20">
                  <c:v>1.38</c:v>
                </c:pt>
                <c:pt idx="21">
                  <c:v>1.1200000000000001</c:v>
                </c:pt>
                <c:pt idx="22">
                  <c:v>1.1299999999999999</c:v>
                </c:pt>
                <c:pt idx="23">
                  <c:v>1.06</c:v>
                </c:pt>
                <c:pt idx="24">
                  <c:v>1.04</c:v>
                </c:pt>
                <c:pt idx="25">
                  <c:v>0.68</c:v>
                </c:pt>
                <c:pt idx="26">
                  <c:v>0.48</c:v>
                </c:pt>
                <c:pt idx="27">
                  <c:v>0.47</c:v>
                </c:pt>
                <c:pt idx="28">
                  <c:v>0.45</c:v>
                </c:pt>
                <c:pt idx="29">
                  <c:v>0.65</c:v>
                </c:pt>
                <c:pt idx="30">
                  <c:v>0.55000000000000004</c:v>
                </c:pt>
                <c:pt idx="31">
                  <c:v>0.79</c:v>
                </c:pt>
                <c:pt idx="32">
                  <c:v>0.73</c:v>
                </c:pt>
                <c:pt idx="33">
                  <c:v>0.36</c:v>
                </c:pt>
              </c:numCache>
            </c:numRef>
          </c:yVal>
          <c:smooth val="0"/>
          <c:extLst>
            <c:ext xmlns:c16="http://schemas.microsoft.com/office/drawing/2014/chart" uri="{C3380CC4-5D6E-409C-BE32-E72D297353CC}">
              <c16:uniqueId val="{0000000E-7894-43AB-B8D7-3CE49DC7942C}"/>
            </c:ext>
          </c:extLst>
        </c:ser>
        <c:ser>
          <c:idx val="15"/>
          <c:order val="15"/>
          <c:tx>
            <c:strRef>
              <c:f>'From CR111'!$R$1</c:f>
              <c:strCache>
                <c:ptCount val="1"/>
                <c:pt idx="0">
                  <c:v>CR126</c:v>
                </c:pt>
              </c:strCache>
            </c:strRef>
          </c:tx>
          <c:spPr>
            <a:ln w="19050" cap="rnd">
              <a:solidFill>
                <a:srgbClr val="7030A0"/>
              </a:solidFill>
              <a:round/>
            </a:ln>
            <a:effectLst/>
          </c:spPr>
          <c:marker>
            <c:symbol val="circle"/>
            <c:size val="5"/>
            <c:spPr>
              <a:solidFill>
                <a:srgbClr val="7030A0"/>
              </a:solidFill>
              <a:ln w="9525">
                <a:noFill/>
              </a:ln>
              <a:effectLst/>
            </c:spPr>
          </c:marker>
          <c:xVal>
            <c:numRef>
              <c:f>'From CR111'!$B$2:$B$35</c:f>
              <c:numCache>
                <c:formatCode>General</c:formatCode>
                <c:ptCount val="34"/>
                <c:pt idx="0">
                  <c:v>465</c:v>
                </c:pt>
                <c:pt idx="1">
                  <c:v>945</c:v>
                </c:pt>
                <c:pt idx="2">
                  <c:v>965</c:v>
                </c:pt>
                <c:pt idx="3">
                  <c:v>1345</c:v>
                </c:pt>
                <c:pt idx="4">
                  <c:v>1365</c:v>
                </c:pt>
                <c:pt idx="5">
                  <c:v>1745</c:v>
                </c:pt>
                <c:pt idx="6">
                  <c:v>1765</c:v>
                </c:pt>
                <c:pt idx="7">
                  <c:v>2145</c:v>
                </c:pt>
                <c:pt idx="8">
                  <c:v>2165</c:v>
                </c:pt>
                <c:pt idx="9">
                  <c:v>2545</c:v>
                </c:pt>
                <c:pt idx="10">
                  <c:v>2565</c:v>
                </c:pt>
                <c:pt idx="11">
                  <c:v>2945</c:v>
                </c:pt>
                <c:pt idx="12">
                  <c:v>2965</c:v>
                </c:pt>
                <c:pt idx="13">
                  <c:v>3345</c:v>
                </c:pt>
                <c:pt idx="14">
                  <c:v>3365</c:v>
                </c:pt>
                <c:pt idx="15">
                  <c:v>3745</c:v>
                </c:pt>
                <c:pt idx="16">
                  <c:v>3765</c:v>
                </c:pt>
                <c:pt idx="17">
                  <c:v>4145</c:v>
                </c:pt>
                <c:pt idx="18">
                  <c:v>4165</c:v>
                </c:pt>
                <c:pt idx="19">
                  <c:v>4545</c:v>
                </c:pt>
                <c:pt idx="20">
                  <c:v>4565</c:v>
                </c:pt>
                <c:pt idx="21">
                  <c:v>4945</c:v>
                </c:pt>
                <c:pt idx="22">
                  <c:v>4965</c:v>
                </c:pt>
                <c:pt idx="23">
                  <c:v>5345</c:v>
                </c:pt>
                <c:pt idx="24">
                  <c:v>5365</c:v>
                </c:pt>
                <c:pt idx="25">
                  <c:v>5745</c:v>
                </c:pt>
                <c:pt idx="26">
                  <c:v>5765</c:v>
                </c:pt>
                <c:pt idx="27">
                  <c:v>6145</c:v>
                </c:pt>
                <c:pt idx="28">
                  <c:v>6165</c:v>
                </c:pt>
                <c:pt idx="29">
                  <c:v>6545</c:v>
                </c:pt>
                <c:pt idx="30">
                  <c:v>6565</c:v>
                </c:pt>
                <c:pt idx="31">
                  <c:v>6945</c:v>
                </c:pt>
                <c:pt idx="32">
                  <c:v>6965</c:v>
                </c:pt>
                <c:pt idx="33">
                  <c:v>7455</c:v>
                </c:pt>
              </c:numCache>
            </c:numRef>
          </c:xVal>
          <c:yVal>
            <c:numRef>
              <c:f>'From CR111'!$R$2:$R$35</c:f>
              <c:numCache>
                <c:formatCode>0.00</c:formatCode>
                <c:ptCount val="34"/>
                <c:pt idx="0">
                  <c:v>0</c:v>
                </c:pt>
                <c:pt idx="1">
                  <c:v>0.86</c:v>
                </c:pt>
                <c:pt idx="2">
                  <c:v>0.98</c:v>
                </c:pt>
                <c:pt idx="3">
                  <c:v>0.87</c:v>
                </c:pt>
                <c:pt idx="4">
                  <c:v>0.98</c:v>
                </c:pt>
                <c:pt idx="5">
                  <c:v>1.23</c:v>
                </c:pt>
                <c:pt idx="6">
                  <c:v>1.22</c:v>
                </c:pt>
                <c:pt idx="7">
                  <c:v>1.56</c:v>
                </c:pt>
                <c:pt idx="8">
                  <c:v>1.46</c:v>
                </c:pt>
                <c:pt idx="9">
                  <c:v>1.9</c:v>
                </c:pt>
                <c:pt idx="10">
                  <c:v>1.93</c:v>
                </c:pt>
                <c:pt idx="11">
                  <c:v>2.4</c:v>
                </c:pt>
                <c:pt idx="12">
                  <c:v>2.23</c:v>
                </c:pt>
                <c:pt idx="13">
                  <c:v>1.99</c:v>
                </c:pt>
                <c:pt idx="14">
                  <c:v>1.74</c:v>
                </c:pt>
                <c:pt idx="15">
                  <c:v>2.23</c:v>
                </c:pt>
                <c:pt idx="16">
                  <c:v>2.2999999999999998</c:v>
                </c:pt>
                <c:pt idx="17">
                  <c:v>2.23</c:v>
                </c:pt>
                <c:pt idx="18">
                  <c:v>2</c:v>
                </c:pt>
                <c:pt idx="19">
                  <c:v>1.85</c:v>
                </c:pt>
                <c:pt idx="20">
                  <c:v>1.98</c:v>
                </c:pt>
                <c:pt idx="21">
                  <c:v>1.83</c:v>
                </c:pt>
                <c:pt idx="22">
                  <c:v>1.77</c:v>
                </c:pt>
                <c:pt idx="23">
                  <c:v>1.58</c:v>
                </c:pt>
                <c:pt idx="24">
                  <c:v>1.81</c:v>
                </c:pt>
                <c:pt idx="25">
                  <c:v>1</c:v>
                </c:pt>
                <c:pt idx="26">
                  <c:v>1.04</c:v>
                </c:pt>
                <c:pt idx="27">
                  <c:v>1.04</c:v>
                </c:pt>
                <c:pt idx="28">
                  <c:v>0.96</c:v>
                </c:pt>
                <c:pt idx="29">
                  <c:v>1</c:v>
                </c:pt>
                <c:pt idx="30">
                  <c:v>1.01</c:v>
                </c:pt>
                <c:pt idx="31">
                  <c:v>1.02</c:v>
                </c:pt>
                <c:pt idx="32">
                  <c:v>0.9</c:v>
                </c:pt>
                <c:pt idx="33">
                  <c:v>0</c:v>
                </c:pt>
              </c:numCache>
            </c:numRef>
          </c:yVal>
          <c:smooth val="0"/>
          <c:extLst>
            <c:ext xmlns:c16="http://schemas.microsoft.com/office/drawing/2014/chart" uri="{C3380CC4-5D6E-409C-BE32-E72D297353CC}">
              <c16:uniqueId val="{0000000F-7894-43AB-B8D7-3CE49DC7942C}"/>
            </c:ext>
          </c:extLst>
        </c:ser>
        <c:ser>
          <c:idx val="16"/>
          <c:order val="16"/>
          <c:tx>
            <c:strRef>
              <c:f>'From CR111'!$S$1</c:f>
              <c:strCache>
                <c:ptCount val="1"/>
                <c:pt idx="0">
                  <c:v>CR127</c:v>
                </c:pt>
              </c:strCache>
            </c:strRef>
          </c:tx>
          <c:spPr>
            <a:ln w="19050" cap="rnd">
              <a:solidFill>
                <a:srgbClr val="FF0000"/>
              </a:solidFill>
              <a:round/>
            </a:ln>
            <a:effectLst/>
          </c:spPr>
          <c:marker>
            <c:symbol val="circle"/>
            <c:size val="5"/>
            <c:spPr>
              <a:solidFill>
                <a:srgbClr val="FF0000"/>
              </a:solidFill>
              <a:ln w="9525">
                <a:noFill/>
              </a:ln>
              <a:effectLst/>
            </c:spPr>
          </c:marker>
          <c:xVal>
            <c:numRef>
              <c:f>'From CR111'!$B$2:$B$35</c:f>
              <c:numCache>
                <c:formatCode>General</c:formatCode>
                <c:ptCount val="34"/>
                <c:pt idx="0">
                  <c:v>465</c:v>
                </c:pt>
                <c:pt idx="1">
                  <c:v>945</c:v>
                </c:pt>
                <c:pt idx="2">
                  <c:v>965</c:v>
                </c:pt>
                <c:pt idx="3">
                  <c:v>1345</c:v>
                </c:pt>
                <c:pt idx="4">
                  <c:v>1365</c:v>
                </c:pt>
                <c:pt idx="5">
                  <c:v>1745</c:v>
                </c:pt>
                <c:pt idx="6">
                  <c:v>1765</c:v>
                </c:pt>
                <c:pt idx="7">
                  <c:v>2145</c:v>
                </c:pt>
                <c:pt idx="8">
                  <c:v>2165</c:v>
                </c:pt>
                <c:pt idx="9">
                  <c:v>2545</c:v>
                </c:pt>
                <c:pt idx="10">
                  <c:v>2565</c:v>
                </c:pt>
                <c:pt idx="11">
                  <c:v>2945</c:v>
                </c:pt>
                <c:pt idx="12">
                  <c:v>2965</c:v>
                </c:pt>
                <c:pt idx="13">
                  <c:v>3345</c:v>
                </c:pt>
                <c:pt idx="14">
                  <c:v>3365</c:v>
                </c:pt>
                <c:pt idx="15">
                  <c:v>3745</c:v>
                </c:pt>
                <c:pt idx="16">
                  <c:v>3765</c:v>
                </c:pt>
                <c:pt idx="17">
                  <c:v>4145</c:v>
                </c:pt>
                <c:pt idx="18">
                  <c:v>4165</c:v>
                </c:pt>
                <c:pt idx="19">
                  <c:v>4545</c:v>
                </c:pt>
                <c:pt idx="20">
                  <c:v>4565</c:v>
                </c:pt>
                <c:pt idx="21">
                  <c:v>4945</c:v>
                </c:pt>
                <c:pt idx="22">
                  <c:v>4965</c:v>
                </c:pt>
                <c:pt idx="23">
                  <c:v>5345</c:v>
                </c:pt>
                <c:pt idx="24">
                  <c:v>5365</c:v>
                </c:pt>
                <c:pt idx="25">
                  <c:v>5745</c:v>
                </c:pt>
                <c:pt idx="26">
                  <c:v>5765</c:v>
                </c:pt>
                <c:pt idx="27">
                  <c:v>6145</c:v>
                </c:pt>
                <c:pt idx="28">
                  <c:v>6165</c:v>
                </c:pt>
                <c:pt idx="29">
                  <c:v>6545</c:v>
                </c:pt>
                <c:pt idx="30">
                  <c:v>6565</c:v>
                </c:pt>
                <c:pt idx="31">
                  <c:v>6945</c:v>
                </c:pt>
                <c:pt idx="32">
                  <c:v>6965</c:v>
                </c:pt>
                <c:pt idx="33">
                  <c:v>7455</c:v>
                </c:pt>
              </c:numCache>
            </c:numRef>
          </c:xVal>
          <c:yVal>
            <c:numRef>
              <c:f>'From CR111'!$S$2:$S$35</c:f>
              <c:numCache>
                <c:formatCode>0.00</c:formatCode>
                <c:ptCount val="34"/>
                <c:pt idx="0">
                  <c:v>0</c:v>
                </c:pt>
                <c:pt idx="1">
                  <c:v>0.53</c:v>
                </c:pt>
                <c:pt idx="2">
                  <c:v>0.67</c:v>
                </c:pt>
                <c:pt idx="3">
                  <c:v>0.77</c:v>
                </c:pt>
                <c:pt idx="4">
                  <c:v>0.78</c:v>
                </c:pt>
                <c:pt idx="5">
                  <c:v>0.91</c:v>
                </c:pt>
                <c:pt idx="6">
                  <c:v>1.02</c:v>
                </c:pt>
                <c:pt idx="7">
                  <c:v>1.37</c:v>
                </c:pt>
                <c:pt idx="8">
                  <c:v>1.27</c:v>
                </c:pt>
                <c:pt idx="9">
                  <c:v>1.69</c:v>
                </c:pt>
                <c:pt idx="10">
                  <c:v>1.71</c:v>
                </c:pt>
                <c:pt idx="11">
                  <c:v>1.79</c:v>
                </c:pt>
                <c:pt idx="12">
                  <c:v>1.97</c:v>
                </c:pt>
                <c:pt idx="13">
                  <c:v>2.2200000000000002</c:v>
                </c:pt>
                <c:pt idx="14">
                  <c:v>2.23</c:v>
                </c:pt>
                <c:pt idx="15">
                  <c:v>2.0299999999999998</c:v>
                </c:pt>
                <c:pt idx="16">
                  <c:v>2.1</c:v>
                </c:pt>
                <c:pt idx="17">
                  <c:v>2.11</c:v>
                </c:pt>
                <c:pt idx="18">
                  <c:v>2.08</c:v>
                </c:pt>
                <c:pt idx="19">
                  <c:v>1.76</c:v>
                </c:pt>
                <c:pt idx="20">
                  <c:v>2.08</c:v>
                </c:pt>
                <c:pt idx="21">
                  <c:v>1.95</c:v>
                </c:pt>
                <c:pt idx="22">
                  <c:v>1.91</c:v>
                </c:pt>
                <c:pt idx="23">
                  <c:v>1.71</c:v>
                </c:pt>
                <c:pt idx="24">
                  <c:v>1.59</c:v>
                </c:pt>
                <c:pt idx="25">
                  <c:v>1.21</c:v>
                </c:pt>
                <c:pt idx="26">
                  <c:v>1.21</c:v>
                </c:pt>
                <c:pt idx="27">
                  <c:v>0.99</c:v>
                </c:pt>
                <c:pt idx="28">
                  <c:v>0.86</c:v>
                </c:pt>
                <c:pt idx="29">
                  <c:v>0.64</c:v>
                </c:pt>
                <c:pt idx="30">
                  <c:v>0.64</c:v>
                </c:pt>
                <c:pt idx="31">
                  <c:v>0.56000000000000005</c:v>
                </c:pt>
                <c:pt idx="32">
                  <c:v>0.52</c:v>
                </c:pt>
                <c:pt idx="33">
                  <c:v>0.27</c:v>
                </c:pt>
              </c:numCache>
            </c:numRef>
          </c:yVal>
          <c:smooth val="0"/>
          <c:extLst>
            <c:ext xmlns:c16="http://schemas.microsoft.com/office/drawing/2014/chart" uri="{C3380CC4-5D6E-409C-BE32-E72D297353CC}">
              <c16:uniqueId val="{00000010-7894-43AB-B8D7-3CE49DC7942C}"/>
            </c:ext>
          </c:extLst>
        </c:ser>
        <c:ser>
          <c:idx val="17"/>
          <c:order val="17"/>
          <c:tx>
            <c:strRef>
              <c:f>'From CR111'!$T$1</c:f>
              <c:strCache>
                <c:ptCount val="1"/>
                <c:pt idx="0">
                  <c:v>CR128</c:v>
                </c:pt>
              </c:strCache>
            </c:strRef>
          </c:tx>
          <c:spPr>
            <a:ln w="19050" cap="rnd">
              <a:solidFill>
                <a:srgbClr val="FF33CC"/>
              </a:solidFill>
              <a:round/>
            </a:ln>
            <a:effectLst/>
          </c:spPr>
          <c:marker>
            <c:symbol val="circle"/>
            <c:size val="5"/>
            <c:spPr>
              <a:solidFill>
                <a:srgbClr val="FF33CC"/>
              </a:solidFill>
              <a:ln w="9525">
                <a:solidFill>
                  <a:srgbClr val="FF33CC"/>
                </a:solidFill>
              </a:ln>
              <a:effectLst/>
            </c:spPr>
          </c:marker>
          <c:xVal>
            <c:numRef>
              <c:f>'From CR111'!$B$2:$B$35</c:f>
              <c:numCache>
                <c:formatCode>General</c:formatCode>
                <c:ptCount val="34"/>
                <c:pt idx="0">
                  <c:v>465</c:v>
                </c:pt>
                <c:pt idx="1">
                  <c:v>945</c:v>
                </c:pt>
                <c:pt idx="2">
                  <c:v>965</c:v>
                </c:pt>
                <c:pt idx="3">
                  <c:v>1345</c:v>
                </c:pt>
                <c:pt idx="4">
                  <c:v>1365</c:v>
                </c:pt>
                <c:pt idx="5">
                  <c:v>1745</c:v>
                </c:pt>
                <c:pt idx="6">
                  <c:v>1765</c:v>
                </c:pt>
                <c:pt idx="7">
                  <c:v>2145</c:v>
                </c:pt>
                <c:pt idx="8">
                  <c:v>2165</c:v>
                </c:pt>
                <c:pt idx="9">
                  <c:v>2545</c:v>
                </c:pt>
                <c:pt idx="10">
                  <c:v>2565</c:v>
                </c:pt>
                <c:pt idx="11">
                  <c:v>2945</c:v>
                </c:pt>
                <c:pt idx="12">
                  <c:v>2965</c:v>
                </c:pt>
                <c:pt idx="13">
                  <c:v>3345</c:v>
                </c:pt>
                <c:pt idx="14">
                  <c:v>3365</c:v>
                </c:pt>
                <c:pt idx="15">
                  <c:v>3745</c:v>
                </c:pt>
                <c:pt idx="16">
                  <c:v>3765</c:v>
                </c:pt>
                <c:pt idx="17">
                  <c:v>4145</c:v>
                </c:pt>
                <c:pt idx="18">
                  <c:v>4165</c:v>
                </c:pt>
                <c:pt idx="19">
                  <c:v>4545</c:v>
                </c:pt>
                <c:pt idx="20">
                  <c:v>4565</c:v>
                </c:pt>
                <c:pt idx="21">
                  <c:v>4945</c:v>
                </c:pt>
                <c:pt idx="22">
                  <c:v>4965</c:v>
                </c:pt>
                <c:pt idx="23">
                  <c:v>5345</c:v>
                </c:pt>
                <c:pt idx="24">
                  <c:v>5365</c:v>
                </c:pt>
                <c:pt idx="25">
                  <c:v>5745</c:v>
                </c:pt>
                <c:pt idx="26">
                  <c:v>5765</c:v>
                </c:pt>
                <c:pt idx="27">
                  <c:v>6145</c:v>
                </c:pt>
                <c:pt idx="28">
                  <c:v>6165</c:v>
                </c:pt>
                <c:pt idx="29">
                  <c:v>6545</c:v>
                </c:pt>
                <c:pt idx="30">
                  <c:v>6565</c:v>
                </c:pt>
                <c:pt idx="31">
                  <c:v>6945</c:v>
                </c:pt>
                <c:pt idx="32">
                  <c:v>6965</c:v>
                </c:pt>
                <c:pt idx="33">
                  <c:v>7455</c:v>
                </c:pt>
              </c:numCache>
            </c:numRef>
          </c:xVal>
          <c:yVal>
            <c:numRef>
              <c:f>'From CR111'!$T$2:$T$35</c:f>
              <c:numCache>
                <c:formatCode>0.00</c:formatCode>
                <c:ptCount val="34"/>
                <c:pt idx="0">
                  <c:v>0</c:v>
                </c:pt>
                <c:pt idx="1">
                  <c:v>1.06</c:v>
                </c:pt>
                <c:pt idx="2">
                  <c:v>1.06</c:v>
                </c:pt>
                <c:pt idx="3">
                  <c:v>1.01</c:v>
                </c:pt>
                <c:pt idx="4">
                  <c:v>0.83</c:v>
                </c:pt>
                <c:pt idx="5">
                  <c:v>0.86</c:v>
                </c:pt>
                <c:pt idx="6">
                  <c:v>0.84</c:v>
                </c:pt>
                <c:pt idx="7">
                  <c:v>0.94</c:v>
                </c:pt>
                <c:pt idx="8">
                  <c:v>0.82</c:v>
                </c:pt>
                <c:pt idx="9">
                  <c:v>0.94</c:v>
                </c:pt>
                <c:pt idx="10">
                  <c:v>0.76</c:v>
                </c:pt>
                <c:pt idx="11">
                  <c:v>0.77</c:v>
                </c:pt>
                <c:pt idx="12">
                  <c:v>0.79</c:v>
                </c:pt>
                <c:pt idx="13">
                  <c:v>0.84</c:v>
                </c:pt>
                <c:pt idx="14">
                  <c:v>0.86</c:v>
                </c:pt>
                <c:pt idx="15">
                  <c:v>0.94</c:v>
                </c:pt>
                <c:pt idx="16">
                  <c:v>0.95</c:v>
                </c:pt>
                <c:pt idx="17">
                  <c:v>0.95</c:v>
                </c:pt>
                <c:pt idx="18">
                  <c:v>0.93</c:v>
                </c:pt>
                <c:pt idx="19">
                  <c:v>0.72</c:v>
                </c:pt>
                <c:pt idx="20">
                  <c:v>0.9</c:v>
                </c:pt>
                <c:pt idx="21">
                  <c:v>0.87</c:v>
                </c:pt>
                <c:pt idx="22">
                  <c:v>0.76</c:v>
                </c:pt>
                <c:pt idx="23">
                  <c:v>0.65</c:v>
                </c:pt>
                <c:pt idx="24">
                  <c:v>0.83</c:v>
                </c:pt>
                <c:pt idx="25">
                  <c:v>0.6</c:v>
                </c:pt>
                <c:pt idx="26">
                  <c:v>0.79</c:v>
                </c:pt>
                <c:pt idx="27">
                  <c:v>0.73</c:v>
                </c:pt>
                <c:pt idx="28">
                  <c:v>0.87</c:v>
                </c:pt>
                <c:pt idx="29">
                  <c:v>0.73</c:v>
                </c:pt>
                <c:pt idx="30">
                  <c:v>0.84</c:v>
                </c:pt>
                <c:pt idx="31">
                  <c:v>0.66</c:v>
                </c:pt>
                <c:pt idx="32">
                  <c:v>0.78</c:v>
                </c:pt>
                <c:pt idx="33">
                  <c:v>0.31</c:v>
                </c:pt>
              </c:numCache>
            </c:numRef>
          </c:yVal>
          <c:smooth val="0"/>
          <c:extLst>
            <c:ext xmlns:c16="http://schemas.microsoft.com/office/drawing/2014/chart" uri="{C3380CC4-5D6E-409C-BE32-E72D297353CC}">
              <c16:uniqueId val="{00000011-7894-43AB-B8D7-3CE49DC7942C}"/>
            </c:ext>
          </c:extLst>
        </c:ser>
        <c:dLbls>
          <c:showLegendKey val="0"/>
          <c:showVal val="0"/>
          <c:showCatName val="0"/>
          <c:showSerName val="0"/>
          <c:showPercent val="0"/>
          <c:showBubbleSize val="0"/>
        </c:dLbls>
        <c:axId val="365281680"/>
        <c:axId val="365282008"/>
      </c:scatterChart>
      <c:valAx>
        <c:axId val="365281680"/>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Coil position from LE (mm)</a:t>
                </a:r>
              </a:p>
            </c:rich>
          </c:tx>
          <c:layout>
            <c:manualLayout>
              <c:xMode val="edge"/>
              <c:yMode val="edge"/>
              <c:x val="0.41965038697883106"/>
              <c:y val="0.85809607588284809"/>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65282008"/>
        <c:crosses val="autoZero"/>
        <c:crossBetween val="midCat"/>
      </c:valAx>
      <c:valAx>
        <c:axId val="365282008"/>
        <c:scaling>
          <c:orientation val="minMax"/>
        </c:scaling>
        <c:delete val="0"/>
        <c:axPos val="l"/>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Vertical deviation (mm)</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0.00"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65281680"/>
        <c:crosses val="autoZero"/>
        <c:crossBetween val="midCat"/>
      </c:valAx>
      <c:spPr>
        <a:noFill/>
        <a:ln>
          <a:noFill/>
        </a:ln>
        <a:effectLst/>
      </c:spPr>
    </c:plotArea>
    <c:legend>
      <c:legendPos val="b"/>
      <c:layout>
        <c:manualLayout>
          <c:xMode val="edge"/>
          <c:yMode val="edge"/>
          <c:x val="0.24120624634244536"/>
          <c:y val="0.88054974125543639"/>
          <c:w val="0.58272448807593269"/>
          <c:h val="9.8570541493791589E-2"/>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3656619660929245"/>
          <c:y val="7.7488502808742948E-2"/>
          <c:w val="0.81708840534797667"/>
          <c:h val="0.73890152953403188"/>
        </c:manualLayout>
      </c:layout>
      <c:scatterChart>
        <c:scatterStyle val="lineMarker"/>
        <c:varyColors val="0"/>
        <c:ser>
          <c:idx val="10"/>
          <c:order val="10"/>
          <c:tx>
            <c:v>CR121</c:v>
          </c:tx>
          <c:spPr>
            <a:ln w="19050" cap="rnd">
              <a:solidFill>
                <a:schemeClr val="accent3"/>
              </a:solidFill>
              <a:round/>
            </a:ln>
            <a:effectLst/>
          </c:spPr>
          <c:marker>
            <c:symbol val="circle"/>
            <c:size val="5"/>
            <c:spPr>
              <a:solidFill>
                <a:schemeClr val="accent3"/>
              </a:solidFill>
              <a:ln w="9525">
                <a:noFill/>
              </a:ln>
              <a:effectLst/>
            </c:spPr>
          </c:marker>
          <c:xVal>
            <c:numRef>
              <c:f>'From CR111'!$B$2:$B$35</c:f>
              <c:numCache>
                <c:formatCode>General</c:formatCode>
                <c:ptCount val="34"/>
                <c:pt idx="0">
                  <c:v>465</c:v>
                </c:pt>
                <c:pt idx="1">
                  <c:v>945</c:v>
                </c:pt>
                <c:pt idx="2">
                  <c:v>965</c:v>
                </c:pt>
                <c:pt idx="3">
                  <c:v>1345</c:v>
                </c:pt>
                <c:pt idx="4">
                  <c:v>1365</c:v>
                </c:pt>
                <c:pt idx="5">
                  <c:v>1745</c:v>
                </c:pt>
                <c:pt idx="6">
                  <c:v>1765</c:v>
                </c:pt>
                <c:pt idx="7">
                  <c:v>2145</c:v>
                </c:pt>
                <c:pt idx="8">
                  <c:v>2165</c:v>
                </c:pt>
                <c:pt idx="9">
                  <c:v>2545</c:v>
                </c:pt>
                <c:pt idx="10">
                  <c:v>2565</c:v>
                </c:pt>
                <c:pt idx="11">
                  <c:v>2945</c:v>
                </c:pt>
                <c:pt idx="12">
                  <c:v>2965</c:v>
                </c:pt>
                <c:pt idx="13">
                  <c:v>3345</c:v>
                </c:pt>
                <c:pt idx="14">
                  <c:v>3365</c:v>
                </c:pt>
                <c:pt idx="15">
                  <c:v>3745</c:v>
                </c:pt>
                <c:pt idx="16">
                  <c:v>3765</c:v>
                </c:pt>
                <c:pt idx="17">
                  <c:v>4145</c:v>
                </c:pt>
                <c:pt idx="18">
                  <c:v>4165</c:v>
                </c:pt>
                <c:pt idx="19">
                  <c:v>4545</c:v>
                </c:pt>
                <c:pt idx="20">
                  <c:v>4565</c:v>
                </c:pt>
                <c:pt idx="21">
                  <c:v>4945</c:v>
                </c:pt>
                <c:pt idx="22">
                  <c:v>4965</c:v>
                </c:pt>
                <c:pt idx="23">
                  <c:v>5345</c:v>
                </c:pt>
                <c:pt idx="24">
                  <c:v>5365</c:v>
                </c:pt>
                <c:pt idx="25">
                  <c:v>5745</c:v>
                </c:pt>
                <c:pt idx="26">
                  <c:v>5765</c:v>
                </c:pt>
                <c:pt idx="27">
                  <c:v>6145</c:v>
                </c:pt>
                <c:pt idx="28">
                  <c:v>6165</c:v>
                </c:pt>
                <c:pt idx="29">
                  <c:v>6545</c:v>
                </c:pt>
                <c:pt idx="30">
                  <c:v>6565</c:v>
                </c:pt>
                <c:pt idx="31">
                  <c:v>6945</c:v>
                </c:pt>
                <c:pt idx="32">
                  <c:v>6965</c:v>
                </c:pt>
                <c:pt idx="33">
                  <c:v>7455</c:v>
                </c:pt>
              </c:numCache>
            </c:numRef>
          </c:xVal>
          <c:yVal>
            <c:numRef>
              <c:f>'From CR111'!$M$2:$M$35</c:f>
              <c:numCache>
                <c:formatCode>0.00</c:formatCode>
                <c:ptCount val="34"/>
                <c:pt idx="0">
                  <c:v>0</c:v>
                </c:pt>
                <c:pt idx="1">
                  <c:v>0.3</c:v>
                </c:pt>
                <c:pt idx="2">
                  <c:v>0.35</c:v>
                </c:pt>
                <c:pt idx="3">
                  <c:v>0.3</c:v>
                </c:pt>
                <c:pt idx="4">
                  <c:v>0.36</c:v>
                </c:pt>
                <c:pt idx="5">
                  <c:v>0.37</c:v>
                </c:pt>
                <c:pt idx="6">
                  <c:v>0.4</c:v>
                </c:pt>
                <c:pt idx="7">
                  <c:v>0.5</c:v>
                </c:pt>
                <c:pt idx="8">
                  <c:v>0.5</c:v>
                </c:pt>
                <c:pt idx="9">
                  <c:v>0.91</c:v>
                </c:pt>
                <c:pt idx="10">
                  <c:v>1.04</c:v>
                </c:pt>
                <c:pt idx="11">
                  <c:v>1.08</c:v>
                </c:pt>
                <c:pt idx="12">
                  <c:v>1.45</c:v>
                </c:pt>
                <c:pt idx="13">
                  <c:v>1.44</c:v>
                </c:pt>
                <c:pt idx="14">
                  <c:v>1.32</c:v>
                </c:pt>
                <c:pt idx="15">
                  <c:v>1.35</c:v>
                </c:pt>
                <c:pt idx="16">
                  <c:v>1.1299999999999999</c:v>
                </c:pt>
                <c:pt idx="17">
                  <c:v>1.2</c:v>
                </c:pt>
                <c:pt idx="18">
                  <c:v>0.9</c:v>
                </c:pt>
                <c:pt idx="19">
                  <c:v>0.87</c:v>
                </c:pt>
                <c:pt idx="20">
                  <c:v>0.8</c:v>
                </c:pt>
                <c:pt idx="21">
                  <c:v>0.84</c:v>
                </c:pt>
                <c:pt idx="22">
                  <c:v>0.78</c:v>
                </c:pt>
                <c:pt idx="23">
                  <c:v>0.7</c:v>
                </c:pt>
                <c:pt idx="24">
                  <c:v>0.44</c:v>
                </c:pt>
                <c:pt idx="25">
                  <c:v>0.43</c:v>
                </c:pt>
                <c:pt idx="26">
                  <c:v>0.67</c:v>
                </c:pt>
                <c:pt idx="27">
                  <c:v>0.73</c:v>
                </c:pt>
                <c:pt idx="28">
                  <c:v>0.45</c:v>
                </c:pt>
                <c:pt idx="29">
                  <c:v>0.36</c:v>
                </c:pt>
                <c:pt idx="30">
                  <c:v>0.44</c:v>
                </c:pt>
                <c:pt idx="31">
                  <c:v>0.43</c:v>
                </c:pt>
                <c:pt idx="32">
                  <c:v>0.04</c:v>
                </c:pt>
                <c:pt idx="33">
                  <c:v>0.04</c:v>
                </c:pt>
              </c:numCache>
            </c:numRef>
          </c:yVal>
          <c:smooth val="0"/>
          <c:extLst>
            <c:ext xmlns:c16="http://schemas.microsoft.com/office/drawing/2014/chart" uri="{C3380CC4-5D6E-409C-BE32-E72D297353CC}">
              <c16:uniqueId val="{00000000-CF81-4632-8D7F-602AA3743795}"/>
            </c:ext>
          </c:extLst>
        </c:ser>
        <c:ser>
          <c:idx val="12"/>
          <c:order val="12"/>
          <c:tx>
            <c:v>CR123</c:v>
          </c:tx>
          <c:spPr>
            <a:ln w="19050" cap="rnd">
              <a:solidFill>
                <a:schemeClr val="accent2">
                  <a:lumMod val="75000"/>
                </a:schemeClr>
              </a:solidFill>
              <a:round/>
            </a:ln>
            <a:effectLst/>
          </c:spPr>
          <c:marker>
            <c:symbol val="circle"/>
            <c:size val="5"/>
            <c:spPr>
              <a:solidFill>
                <a:schemeClr val="accent2">
                  <a:lumMod val="75000"/>
                </a:schemeClr>
              </a:solidFill>
              <a:ln w="9525">
                <a:noFill/>
              </a:ln>
              <a:effectLst/>
            </c:spPr>
          </c:marker>
          <c:xVal>
            <c:numRef>
              <c:f>'From CR111'!$B$2:$B$35</c:f>
              <c:numCache>
                <c:formatCode>General</c:formatCode>
                <c:ptCount val="34"/>
                <c:pt idx="0">
                  <c:v>465</c:v>
                </c:pt>
                <c:pt idx="1">
                  <c:v>945</c:v>
                </c:pt>
                <c:pt idx="2">
                  <c:v>965</c:v>
                </c:pt>
                <c:pt idx="3">
                  <c:v>1345</c:v>
                </c:pt>
                <c:pt idx="4">
                  <c:v>1365</c:v>
                </c:pt>
                <c:pt idx="5">
                  <c:v>1745</c:v>
                </c:pt>
                <c:pt idx="6">
                  <c:v>1765</c:v>
                </c:pt>
                <c:pt idx="7">
                  <c:v>2145</c:v>
                </c:pt>
                <c:pt idx="8">
                  <c:v>2165</c:v>
                </c:pt>
                <c:pt idx="9">
                  <c:v>2545</c:v>
                </c:pt>
                <c:pt idx="10">
                  <c:v>2565</c:v>
                </c:pt>
                <c:pt idx="11">
                  <c:v>2945</c:v>
                </c:pt>
                <c:pt idx="12">
                  <c:v>2965</c:v>
                </c:pt>
                <c:pt idx="13">
                  <c:v>3345</c:v>
                </c:pt>
                <c:pt idx="14">
                  <c:v>3365</c:v>
                </c:pt>
                <c:pt idx="15">
                  <c:v>3745</c:v>
                </c:pt>
                <c:pt idx="16">
                  <c:v>3765</c:v>
                </c:pt>
                <c:pt idx="17">
                  <c:v>4145</c:v>
                </c:pt>
                <c:pt idx="18">
                  <c:v>4165</c:v>
                </c:pt>
                <c:pt idx="19">
                  <c:v>4545</c:v>
                </c:pt>
                <c:pt idx="20">
                  <c:v>4565</c:v>
                </c:pt>
                <c:pt idx="21">
                  <c:v>4945</c:v>
                </c:pt>
                <c:pt idx="22">
                  <c:v>4965</c:v>
                </c:pt>
                <c:pt idx="23">
                  <c:v>5345</c:v>
                </c:pt>
                <c:pt idx="24">
                  <c:v>5365</c:v>
                </c:pt>
                <c:pt idx="25">
                  <c:v>5745</c:v>
                </c:pt>
                <c:pt idx="26">
                  <c:v>5765</c:v>
                </c:pt>
                <c:pt idx="27">
                  <c:v>6145</c:v>
                </c:pt>
                <c:pt idx="28">
                  <c:v>6165</c:v>
                </c:pt>
                <c:pt idx="29">
                  <c:v>6545</c:v>
                </c:pt>
                <c:pt idx="30">
                  <c:v>6565</c:v>
                </c:pt>
                <c:pt idx="31">
                  <c:v>6945</c:v>
                </c:pt>
                <c:pt idx="32">
                  <c:v>6965</c:v>
                </c:pt>
                <c:pt idx="33">
                  <c:v>7455</c:v>
                </c:pt>
              </c:numCache>
            </c:numRef>
          </c:xVal>
          <c:yVal>
            <c:numRef>
              <c:f>'From CR111'!$O$2:$O$35</c:f>
              <c:numCache>
                <c:formatCode>0.00</c:formatCode>
                <c:ptCount val="34"/>
                <c:pt idx="0">
                  <c:v>0</c:v>
                </c:pt>
                <c:pt idx="1">
                  <c:v>0.83</c:v>
                </c:pt>
                <c:pt idx="2">
                  <c:v>0.72</c:v>
                </c:pt>
                <c:pt idx="3">
                  <c:v>0.57999999999999996</c:v>
                </c:pt>
                <c:pt idx="4">
                  <c:v>0.56999999999999995</c:v>
                </c:pt>
                <c:pt idx="5">
                  <c:v>0.71</c:v>
                </c:pt>
                <c:pt idx="6">
                  <c:v>0.71</c:v>
                </c:pt>
                <c:pt idx="7">
                  <c:v>0.65</c:v>
                </c:pt>
                <c:pt idx="8">
                  <c:v>0.69</c:v>
                </c:pt>
                <c:pt idx="9">
                  <c:v>0.89</c:v>
                </c:pt>
                <c:pt idx="10">
                  <c:v>0.91</c:v>
                </c:pt>
                <c:pt idx="11">
                  <c:v>0.92</c:v>
                </c:pt>
                <c:pt idx="12">
                  <c:v>0.98</c:v>
                </c:pt>
                <c:pt idx="13">
                  <c:v>1.25</c:v>
                </c:pt>
                <c:pt idx="14">
                  <c:v>1.23</c:v>
                </c:pt>
                <c:pt idx="15">
                  <c:v>1.35</c:v>
                </c:pt>
                <c:pt idx="16">
                  <c:v>1.4</c:v>
                </c:pt>
                <c:pt idx="17">
                  <c:v>1.2</c:v>
                </c:pt>
                <c:pt idx="18">
                  <c:v>1.27</c:v>
                </c:pt>
                <c:pt idx="19">
                  <c:v>1.08</c:v>
                </c:pt>
                <c:pt idx="20">
                  <c:v>1.1000000000000001</c:v>
                </c:pt>
                <c:pt idx="21">
                  <c:v>1.06</c:v>
                </c:pt>
                <c:pt idx="22">
                  <c:v>1.1200000000000001</c:v>
                </c:pt>
                <c:pt idx="23">
                  <c:v>0.86</c:v>
                </c:pt>
                <c:pt idx="24">
                  <c:v>0.83</c:v>
                </c:pt>
                <c:pt idx="25">
                  <c:v>0.69</c:v>
                </c:pt>
                <c:pt idx="26">
                  <c:v>0.73</c:v>
                </c:pt>
                <c:pt idx="27">
                  <c:v>0.66</c:v>
                </c:pt>
                <c:pt idx="28">
                  <c:v>0.67</c:v>
                </c:pt>
                <c:pt idx="29">
                  <c:v>0.52</c:v>
                </c:pt>
                <c:pt idx="30">
                  <c:v>0.51</c:v>
                </c:pt>
                <c:pt idx="31">
                  <c:v>0.65</c:v>
                </c:pt>
                <c:pt idx="32">
                  <c:v>0.73</c:v>
                </c:pt>
                <c:pt idx="33">
                  <c:v>-0.05</c:v>
                </c:pt>
              </c:numCache>
            </c:numRef>
          </c:yVal>
          <c:smooth val="0"/>
          <c:extLst>
            <c:ext xmlns:c16="http://schemas.microsoft.com/office/drawing/2014/chart" uri="{C3380CC4-5D6E-409C-BE32-E72D297353CC}">
              <c16:uniqueId val="{00000001-CF81-4632-8D7F-602AA3743795}"/>
            </c:ext>
          </c:extLst>
        </c:ser>
        <c:ser>
          <c:idx val="13"/>
          <c:order val="13"/>
          <c:tx>
            <c:v>CR124</c:v>
          </c:tx>
          <c:spPr>
            <a:ln w="19050" cap="rnd">
              <a:solidFill>
                <a:schemeClr val="accent2">
                  <a:lumMod val="60000"/>
                  <a:lumOff val="40000"/>
                </a:schemeClr>
              </a:solidFill>
              <a:round/>
            </a:ln>
            <a:effectLst/>
          </c:spPr>
          <c:marker>
            <c:symbol val="circle"/>
            <c:size val="5"/>
            <c:spPr>
              <a:solidFill>
                <a:schemeClr val="accent2">
                  <a:lumMod val="60000"/>
                  <a:lumOff val="40000"/>
                </a:schemeClr>
              </a:solidFill>
              <a:ln w="9525">
                <a:noFill/>
              </a:ln>
              <a:effectLst/>
            </c:spPr>
          </c:marker>
          <c:xVal>
            <c:numRef>
              <c:f>'From CR111'!$B$2:$B$35</c:f>
              <c:numCache>
                <c:formatCode>General</c:formatCode>
                <c:ptCount val="34"/>
                <c:pt idx="0">
                  <c:v>465</c:v>
                </c:pt>
                <c:pt idx="1">
                  <c:v>945</c:v>
                </c:pt>
                <c:pt idx="2">
                  <c:v>965</c:v>
                </c:pt>
                <c:pt idx="3">
                  <c:v>1345</c:v>
                </c:pt>
                <c:pt idx="4">
                  <c:v>1365</c:v>
                </c:pt>
                <c:pt idx="5">
                  <c:v>1745</c:v>
                </c:pt>
                <c:pt idx="6">
                  <c:v>1765</c:v>
                </c:pt>
                <c:pt idx="7">
                  <c:v>2145</c:v>
                </c:pt>
                <c:pt idx="8">
                  <c:v>2165</c:v>
                </c:pt>
                <c:pt idx="9">
                  <c:v>2545</c:v>
                </c:pt>
                <c:pt idx="10">
                  <c:v>2565</c:v>
                </c:pt>
                <c:pt idx="11">
                  <c:v>2945</c:v>
                </c:pt>
                <c:pt idx="12">
                  <c:v>2965</c:v>
                </c:pt>
                <c:pt idx="13">
                  <c:v>3345</c:v>
                </c:pt>
                <c:pt idx="14">
                  <c:v>3365</c:v>
                </c:pt>
                <c:pt idx="15">
                  <c:v>3745</c:v>
                </c:pt>
                <c:pt idx="16">
                  <c:v>3765</c:v>
                </c:pt>
                <c:pt idx="17">
                  <c:v>4145</c:v>
                </c:pt>
                <c:pt idx="18">
                  <c:v>4165</c:v>
                </c:pt>
                <c:pt idx="19">
                  <c:v>4545</c:v>
                </c:pt>
                <c:pt idx="20">
                  <c:v>4565</c:v>
                </c:pt>
                <c:pt idx="21">
                  <c:v>4945</c:v>
                </c:pt>
                <c:pt idx="22">
                  <c:v>4965</c:v>
                </c:pt>
                <c:pt idx="23">
                  <c:v>5345</c:v>
                </c:pt>
                <c:pt idx="24">
                  <c:v>5365</c:v>
                </c:pt>
                <c:pt idx="25">
                  <c:v>5745</c:v>
                </c:pt>
                <c:pt idx="26">
                  <c:v>5765</c:v>
                </c:pt>
                <c:pt idx="27">
                  <c:v>6145</c:v>
                </c:pt>
                <c:pt idx="28">
                  <c:v>6165</c:v>
                </c:pt>
                <c:pt idx="29">
                  <c:v>6545</c:v>
                </c:pt>
                <c:pt idx="30">
                  <c:v>6565</c:v>
                </c:pt>
                <c:pt idx="31">
                  <c:v>6945</c:v>
                </c:pt>
                <c:pt idx="32">
                  <c:v>6965</c:v>
                </c:pt>
                <c:pt idx="33">
                  <c:v>7455</c:v>
                </c:pt>
              </c:numCache>
            </c:numRef>
          </c:xVal>
          <c:yVal>
            <c:numRef>
              <c:f>'From CR111'!$P$2:$P$35</c:f>
              <c:numCache>
                <c:formatCode>0.00</c:formatCode>
                <c:ptCount val="34"/>
                <c:pt idx="0">
                  <c:v>0</c:v>
                </c:pt>
                <c:pt idx="1">
                  <c:v>0.95</c:v>
                </c:pt>
                <c:pt idx="2">
                  <c:v>0.95</c:v>
                </c:pt>
                <c:pt idx="3">
                  <c:v>0.97</c:v>
                </c:pt>
                <c:pt idx="4">
                  <c:v>0.93</c:v>
                </c:pt>
                <c:pt idx="5">
                  <c:v>0.92</c:v>
                </c:pt>
                <c:pt idx="6">
                  <c:v>1.1200000000000001</c:v>
                </c:pt>
                <c:pt idx="7">
                  <c:v>1.23</c:v>
                </c:pt>
                <c:pt idx="8">
                  <c:v>1.32</c:v>
                </c:pt>
                <c:pt idx="9">
                  <c:v>1.44</c:v>
                </c:pt>
                <c:pt idx="10">
                  <c:v>1.5</c:v>
                </c:pt>
                <c:pt idx="11">
                  <c:v>1.69</c:v>
                </c:pt>
                <c:pt idx="12">
                  <c:v>1.76</c:v>
                </c:pt>
                <c:pt idx="13">
                  <c:v>2.1</c:v>
                </c:pt>
                <c:pt idx="14">
                  <c:v>2.08</c:v>
                </c:pt>
                <c:pt idx="15">
                  <c:v>1.93</c:v>
                </c:pt>
                <c:pt idx="16">
                  <c:v>2.1</c:v>
                </c:pt>
                <c:pt idx="17">
                  <c:v>1.97</c:v>
                </c:pt>
                <c:pt idx="18">
                  <c:v>2.04</c:v>
                </c:pt>
                <c:pt idx="19">
                  <c:v>2.16</c:v>
                </c:pt>
                <c:pt idx="20">
                  <c:v>2</c:v>
                </c:pt>
                <c:pt idx="21">
                  <c:v>2.2999999999999998</c:v>
                </c:pt>
                <c:pt idx="22">
                  <c:v>1.83</c:v>
                </c:pt>
                <c:pt idx="23">
                  <c:v>1.65</c:v>
                </c:pt>
                <c:pt idx="24">
                  <c:v>1.63</c:v>
                </c:pt>
                <c:pt idx="25">
                  <c:v>1.24</c:v>
                </c:pt>
                <c:pt idx="26">
                  <c:v>1.34</c:v>
                </c:pt>
                <c:pt idx="27">
                  <c:v>1.26</c:v>
                </c:pt>
                <c:pt idx="28">
                  <c:v>1.25</c:v>
                </c:pt>
                <c:pt idx="29">
                  <c:v>0.85</c:v>
                </c:pt>
                <c:pt idx="30">
                  <c:v>0.86</c:v>
                </c:pt>
                <c:pt idx="31">
                  <c:v>0.96</c:v>
                </c:pt>
                <c:pt idx="32">
                  <c:v>1.1299999999999999</c:v>
                </c:pt>
                <c:pt idx="33">
                  <c:v>0.15</c:v>
                </c:pt>
              </c:numCache>
            </c:numRef>
          </c:yVal>
          <c:smooth val="0"/>
          <c:extLst>
            <c:ext xmlns:c16="http://schemas.microsoft.com/office/drawing/2014/chart" uri="{C3380CC4-5D6E-409C-BE32-E72D297353CC}">
              <c16:uniqueId val="{00000002-CF81-4632-8D7F-602AA3743795}"/>
            </c:ext>
          </c:extLst>
        </c:ser>
        <c:ser>
          <c:idx val="14"/>
          <c:order val="14"/>
          <c:tx>
            <c:v>CR125</c:v>
          </c:tx>
          <c:spPr>
            <a:ln w="19050" cap="rnd">
              <a:solidFill>
                <a:srgbClr val="FFC000"/>
              </a:solidFill>
              <a:round/>
            </a:ln>
            <a:effectLst/>
          </c:spPr>
          <c:marker>
            <c:symbol val="circle"/>
            <c:size val="5"/>
            <c:spPr>
              <a:solidFill>
                <a:srgbClr val="FFC000"/>
              </a:solidFill>
              <a:ln w="9525">
                <a:noFill/>
              </a:ln>
              <a:effectLst/>
            </c:spPr>
          </c:marker>
          <c:xVal>
            <c:numRef>
              <c:f>'From CR111'!$B$2:$B$35</c:f>
              <c:numCache>
                <c:formatCode>General</c:formatCode>
                <c:ptCount val="34"/>
                <c:pt idx="0">
                  <c:v>465</c:v>
                </c:pt>
                <c:pt idx="1">
                  <c:v>945</c:v>
                </c:pt>
                <c:pt idx="2">
                  <c:v>965</c:v>
                </c:pt>
                <c:pt idx="3">
                  <c:v>1345</c:v>
                </c:pt>
                <c:pt idx="4">
                  <c:v>1365</c:v>
                </c:pt>
                <c:pt idx="5">
                  <c:v>1745</c:v>
                </c:pt>
                <c:pt idx="6">
                  <c:v>1765</c:v>
                </c:pt>
                <c:pt idx="7">
                  <c:v>2145</c:v>
                </c:pt>
                <c:pt idx="8">
                  <c:v>2165</c:v>
                </c:pt>
                <c:pt idx="9">
                  <c:v>2545</c:v>
                </c:pt>
                <c:pt idx="10">
                  <c:v>2565</c:v>
                </c:pt>
                <c:pt idx="11">
                  <c:v>2945</c:v>
                </c:pt>
                <c:pt idx="12">
                  <c:v>2965</c:v>
                </c:pt>
                <c:pt idx="13">
                  <c:v>3345</c:v>
                </c:pt>
                <c:pt idx="14">
                  <c:v>3365</c:v>
                </c:pt>
                <c:pt idx="15">
                  <c:v>3745</c:v>
                </c:pt>
                <c:pt idx="16">
                  <c:v>3765</c:v>
                </c:pt>
                <c:pt idx="17">
                  <c:v>4145</c:v>
                </c:pt>
                <c:pt idx="18">
                  <c:v>4165</c:v>
                </c:pt>
                <c:pt idx="19">
                  <c:v>4545</c:v>
                </c:pt>
                <c:pt idx="20">
                  <c:v>4565</c:v>
                </c:pt>
                <c:pt idx="21">
                  <c:v>4945</c:v>
                </c:pt>
                <c:pt idx="22">
                  <c:v>4965</c:v>
                </c:pt>
                <c:pt idx="23">
                  <c:v>5345</c:v>
                </c:pt>
                <c:pt idx="24">
                  <c:v>5365</c:v>
                </c:pt>
                <c:pt idx="25">
                  <c:v>5745</c:v>
                </c:pt>
                <c:pt idx="26">
                  <c:v>5765</c:v>
                </c:pt>
                <c:pt idx="27">
                  <c:v>6145</c:v>
                </c:pt>
                <c:pt idx="28">
                  <c:v>6165</c:v>
                </c:pt>
                <c:pt idx="29">
                  <c:v>6545</c:v>
                </c:pt>
                <c:pt idx="30">
                  <c:v>6565</c:v>
                </c:pt>
                <c:pt idx="31">
                  <c:v>6945</c:v>
                </c:pt>
                <c:pt idx="32">
                  <c:v>6965</c:v>
                </c:pt>
                <c:pt idx="33">
                  <c:v>7455</c:v>
                </c:pt>
              </c:numCache>
            </c:numRef>
          </c:xVal>
          <c:yVal>
            <c:numRef>
              <c:f>'From CR111'!$Q$2:$Q$35</c:f>
              <c:numCache>
                <c:formatCode>0.00</c:formatCode>
                <c:ptCount val="34"/>
                <c:pt idx="0">
                  <c:v>0</c:v>
                </c:pt>
                <c:pt idx="1">
                  <c:v>0.88</c:v>
                </c:pt>
                <c:pt idx="2">
                  <c:v>0.75</c:v>
                </c:pt>
                <c:pt idx="3">
                  <c:v>0.81</c:v>
                </c:pt>
                <c:pt idx="4">
                  <c:v>0.77</c:v>
                </c:pt>
                <c:pt idx="5">
                  <c:v>0.78</c:v>
                </c:pt>
                <c:pt idx="6">
                  <c:v>0.74</c:v>
                </c:pt>
                <c:pt idx="7">
                  <c:v>0.91</c:v>
                </c:pt>
                <c:pt idx="8">
                  <c:v>0.9</c:v>
                </c:pt>
                <c:pt idx="9">
                  <c:v>1.1499999999999999</c:v>
                </c:pt>
                <c:pt idx="10">
                  <c:v>1.1399999999999999</c:v>
                </c:pt>
                <c:pt idx="11">
                  <c:v>1.42</c:v>
                </c:pt>
                <c:pt idx="12">
                  <c:v>1.48</c:v>
                </c:pt>
                <c:pt idx="13">
                  <c:v>1.32</c:v>
                </c:pt>
                <c:pt idx="14">
                  <c:v>1.29</c:v>
                </c:pt>
                <c:pt idx="15">
                  <c:v>1.56</c:v>
                </c:pt>
                <c:pt idx="16">
                  <c:v>1.4</c:v>
                </c:pt>
                <c:pt idx="17">
                  <c:v>1.26</c:v>
                </c:pt>
                <c:pt idx="18">
                  <c:v>1.21</c:v>
                </c:pt>
                <c:pt idx="19">
                  <c:v>1.43</c:v>
                </c:pt>
                <c:pt idx="20">
                  <c:v>1.38</c:v>
                </c:pt>
                <c:pt idx="21">
                  <c:v>1.1200000000000001</c:v>
                </c:pt>
                <c:pt idx="22">
                  <c:v>1.1299999999999999</c:v>
                </c:pt>
                <c:pt idx="23">
                  <c:v>1.06</c:v>
                </c:pt>
                <c:pt idx="24">
                  <c:v>1.04</c:v>
                </c:pt>
                <c:pt idx="25">
                  <c:v>0.68</c:v>
                </c:pt>
                <c:pt idx="26">
                  <c:v>0.48</c:v>
                </c:pt>
                <c:pt idx="27">
                  <c:v>0.47</c:v>
                </c:pt>
                <c:pt idx="28">
                  <c:v>0.45</c:v>
                </c:pt>
                <c:pt idx="29">
                  <c:v>0.65</c:v>
                </c:pt>
                <c:pt idx="30">
                  <c:v>0.55000000000000004</c:v>
                </c:pt>
                <c:pt idx="31">
                  <c:v>0.79</c:v>
                </c:pt>
                <c:pt idx="32">
                  <c:v>0.73</c:v>
                </c:pt>
                <c:pt idx="33">
                  <c:v>0.36</c:v>
                </c:pt>
              </c:numCache>
            </c:numRef>
          </c:yVal>
          <c:smooth val="0"/>
          <c:extLst>
            <c:ext xmlns:c16="http://schemas.microsoft.com/office/drawing/2014/chart" uri="{C3380CC4-5D6E-409C-BE32-E72D297353CC}">
              <c16:uniqueId val="{00000003-CF81-4632-8D7F-602AA3743795}"/>
            </c:ext>
          </c:extLst>
        </c:ser>
        <c:dLbls>
          <c:showLegendKey val="0"/>
          <c:showVal val="0"/>
          <c:showCatName val="0"/>
          <c:showSerName val="0"/>
          <c:showPercent val="0"/>
          <c:showBubbleSize val="0"/>
        </c:dLbls>
        <c:axId val="365281680"/>
        <c:axId val="365282008"/>
        <c:extLst>
          <c:ext xmlns:c15="http://schemas.microsoft.com/office/drawing/2012/chart" uri="{02D57815-91ED-43cb-92C2-25804820EDAC}">
            <c15:filteredScatterSeries>
              <c15:ser>
                <c:idx val="0"/>
                <c:order val="0"/>
                <c:tx>
                  <c:strRef>
                    <c:extLst>
                      <c:ext uri="{02D57815-91ED-43cb-92C2-25804820EDAC}">
                        <c15:formulaRef>
                          <c15:sqref>'From CR111'!$C$1</c15:sqref>
                        </c15:formulaRef>
                      </c:ext>
                    </c:extLst>
                    <c:strCache>
                      <c:ptCount val="1"/>
                      <c:pt idx="0">
                        <c:v>CR111</c:v>
                      </c:pt>
                    </c:strCache>
                  </c:strRef>
                </c:tx>
                <c:spPr>
                  <a:ln w="19050" cap="rnd">
                    <a:solidFill>
                      <a:srgbClr val="002060"/>
                    </a:solidFill>
                    <a:round/>
                  </a:ln>
                  <a:effectLst/>
                </c:spPr>
                <c:marker>
                  <c:symbol val="circle"/>
                  <c:size val="5"/>
                  <c:spPr>
                    <a:solidFill>
                      <a:srgbClr val="002060"/>
                    </a:solidFill>
                    <a:ln w="9525">
                      <a:noFill/>
                    </a:ln>
                    <a:effectLst/>
                  </c:spPr>
                </c:marker>
                <c:xVal>
                  <c:numRef>
                    <c:extLst>
                      <c:ext uri="{02D57815-91ED-43cb-92C2-25804820EDAC}">
                        <c15:formulaRef>
                          <c15:sqref>'From CR111'!$B$2:$B$35</c15:sqref>
                        </c15:formulaRef>
                      </c:ext>
                    </c:extLst>
                    <c:numCache>
                      <c:formatCode>General</c:formatCode>
                      <c:ptCount val="34"/>
                      <c:pt idx="0">
                        <c:v>465</c:v>
                      </c:pt>
                      <c:pt idx="1">
                        <c:v>945</c:v>
                      </c:pt>
                      <c:pt idx="2">
                        <c:v>965</c:v>
                      </c:pt>
                      <c:pt idx="3">
                        <c:v>1345</c:v>
                      </c:pt>
                      <c:pt idx="4">
                        <c:v>1365</c:v>
                      </c:pt>
                      <c:pt idx="5">
                        <c:v>1745</c:v>
                      </c:pt>
                      <c:pt idx="6">
                        <c:v>1765</c:v>
                      </c:pt>
                      <c:pt idx="7">
                        <c:v>2145</c:v>
                      </c:pt>
                      <c:pt idx="8">
                        <c:v>2165</c:v>
                      </c:pt>
                      <c:pt idx="9">
                        <c:v>2545</c:v>
                      </c:pt>
                      <c:pt idx="10">
                        <c:v>2565</c:v>
                      </c:pt>
                      <c:pt idx="11">
                        <c:v>2945</c:v>
                      </c:pt>
                      <c:pt idx="12">
                        <c:v>2965</c:v>
                      </c:pt>
                      <c:pt idx="13">
                        <c:v>3345</c:v>
                      </c:pt>
                      <c:pt idx="14">
                        <c:v>3365</c:v>
                      </c:pt>
                      <c:pt idx="15">
                        <c:v>3745</c:v>
                      </c:pt>
                      <c:pt idx="16">
                        <c:v>3765</c:v>
                      </c:pt>
                      <c:pt idx="17">
                        <c:v>4145</c:v>
                      </c:pt>
                      <c:pt idx="18">
                        <c:v>4165</c:v>
                      </c:pt>
                      <c:pt idx="19">
                        <c:v>4545</c:v>
                      </c:pt>
                      <c:pt idx="20">
                        <c:v>4565</c:v>
                      </c:pt>
                      <c:pt idx="21">
                        <c:v>4945</c:v>
                      </c:pt>
                      <c:pt idx="22">
                        <c:v>4965</c:v>
                      </c:pt>
                      <c:pt idx="23">
                        <c:v>5345</c:v>
                      </c:pt>
                      <c:pt idx="24">
                        <c:v>5365</c:v>
                      </c:pt>
                      <c:pt idx="25">
                        <c:v>5745</c:v>
                      </c:pt>
                      <c:pt idx="26">
                        <c:v>5765</c:v>
                      </c:pt>
                      <c:pt idx="27">
                        <c:v>6145</c:v>
                      </c:pt>
                      <c:pt idx="28">
                        <c:v>6165</c:v>
                      </c:pt>
                      <c:pt idx="29">
                        <c:v>6545</c:v>
                      </c:pt>
                      <c:pt idx="30">
                        <c:v>6565</c:v>
                      </c:pt>
                      <c:pt idx="31">
                        <c:v>6945</c:v>
                      </c:pt>
                      <c:pt idx="32">
                        <c:v>6965</c:v>
                      </c:pt>
                      <c:pt idx="33">
                        <c:v>7455</c:v>
                      </c:pt>
                    </c:numCache>
                  </c:numRef>
                </c:xVal>
                <c:yVal>
                  <c:numRef>
                    <c:extLst>
                      <c:ext uri="{02D57815-91ED-43cb-92C2-25804820EDAC}">
                        <c15:formulaRef>
                          <c15:sqref>'From CR111'!$C$2:$C$35</c15:sqref>
                        </c15:formulaRef>
                      </c:ext>
                    </c:extLst>
                    <c:numCache>
                      <c:formatCode>0.00</c:formatCode>
                      <c:ptCount val="34"/>
                      <c:pt idx="0">
                        <c:v>0</c:v>
                      </c:pt>
                      <c:pt idx="1">
                        <c:v>0.9</c:v>
                      </c:pt>
                      <c:pt idx="2">
                        <c:v>0.95</c:v>
                      </c:pt>
                      <c:pt idx="3">
                        <c:v>1</c:v>
                      </c:pt>
                      <c:pt idx="4">
                        <c:v>0.9</c:v>
                      </c:pt>
                      <c:pt idx="5">
                        <c:v>0.85</c:v>
                      </c:pt>
                      <c:pt idx="6">
                        <c:v>0.85</c:v>
                      </c:pt>
                      <c:pt idx="7">
                        <c:v>0.95</c:v>
                      </c:pt>
                      <c:pt idx="8">
                        <c:v>0.9</c:v>
                      </c:pt>
                      <c:pt idx="9">
                        <c:v>1.25</c:v>
                      </c:pt>
                      <c:pt idx="10">
                        <c:v>1.27</c:v>
                      </c:pt>
                      <c:pt idx="11">
                        <c:v>1.4</c:v>
                      </c:pt>
                      <c:pt idx="12">
                        <c:v>1.43</c:v>
                      </c:pt>
                      <c:pt idx="13">
                        <c:v>1.68</c:v>
                      </c:pt>
                      <c:pt idx="14">
                        <c:v>1.72</c:v>
                      </c:pt>
                      <c:pt idx="15">
                        <c:v>1.75</c:v>
                      </c:pt>
                      <c:pt idx="16">
                        <c:v>1.76</c:v>
                      </c:pt>
                      <c:pt idx="17">
                        <c:v>1.85</c:v>
                      </c:pt>
                      <c:pt idx="18">
                        <c:v>1.88</c:v>
                      </c:pt>
                      <c:pt idx="19">
                        <c:v>1.68</c:v>
                      </c:pt>
                      <c:pt idx="20">
                        <c:v>1.71</c:v>
                      </c:pt>
                      <c:pt idx="21">
                        <c:v>1.56</c:v>
                      </c:pt>
                      <c:pt idx="22">
                        <c:v>1.5</c:v>
                      </c:pt>
                      <c:pt idx="23">
                        <c:v>1.27</c:v>
                      </c:pt>
                      <c:pt idx="24">
                        <c:v>1.31</c:v>
                      </c:pt>
                      <c:pt idx="25">
                        <c:v>1.02</c:v>
                      </c:pt>
                      <c:pt idx="26">
                        <c:v>0.97</c:v>
                      </c:pt>
                      <c:pt idx="27">
                        <c:v>0.94</c:v>
                      </c:pt>
                      <c:pt idx="28">
                        <c:v>0.95</c:v>
                      </c:pt>
                      <c:pt idx="29">
                        <c:v>0.87</c:v>
                      </c:pt>
                      <c:pt idx="30">
                        <c:v>0.75</c:v>
                      </c:pt>
                      <c:pt idx="31">
                        <c:v>0.91</c:v>
                      </c:pt>
                      <c:pt idx="32">
                        <c:v>0.93</c:v>
                      </c:pt>
                      <c:pt idx="33">
                        <c:v>0.5</c:v>
                      </c:pt>
                    </c:numCache>
                  </c:numRef>
                </c:yVal>
                <c:smooth val="0"/>
                <c:extLst>
                  <c:ext xmlns:c16="http://schemas.microsoft.com/office/drawing/2014/chart" uri="{C3380CC4-5D6E-409C-BE32-E72D297353CC}">
                    <c16:uniqueId val="{00000004-CF81-4632-8D7F-602AA3743795}"/>
                  </c:ext>
                </c:extLst>
              </c15:ser>
            </c15:filteredScatterSeries>
            <c15:filteredScatterSeries>
              <c15:ser>
                <c:idx val="1"/>
                <c:order val="1"/>
                <c:tx>
                  <c:strRef>
                    <c:extLst xmlns:c15="http://schemas.microsoft.com/office/drawing/2012/chart">
                      <c:ext xmlns:c15="http://schemas.microsoft.com/office/drawing/2012/chart" uri="{02D57815-91ED-43cb-92C2-25804820EDAC}">
                        <c15:formulaRef>
                          <c15:sqref>'From CR111'!$D$1</c15:sqref>
                        </c15:formulaRef>
                      </c:ext>
                    </c:extLst>
                    <c:strCache>
                      <c:ptCount val="1"/>
                      <c:pt idx="0">
                        <c:v>CR112</c:v>
                      </c:pt>
                    </c:strCache>
                  </c:strRef>
                </c:tx>
                <c:spPr>
                  <a:ln w="19050" cap="rnd">
                    <a:solidFill>
                      <a:srgbClr val="0070C0"/>
                    </a:solidFill>
                    <a:round/>
                  </a:ln>
                  <a:effectLst/>
                </c:spPr>
                <c:marker>
                  <c:symbol val="circle"/>
                  <c:size val="5"/>
                  <c:spPr>
                    <a:solidFill>
                      <a:srgbClr val="0070C0"/>
                    </a:solidFill>
                    <a:ln w="9525">
                      <a:noFill/>
                    </a:ln>
                    <a:effectLst/>
                  </c:spPr>
                </c:marker>
                <c:xVal>
                  <c:numRef>
                    <c:extLst xmlns:c15="http://schemas.microsoft.com/office/drawing/2012/chart">
                      <c:ext xmlns:c15="http://schemas.microsoft.com/office/drawing/2012/chart" uri="{02D57815-91ED-43cb-92C2-25804820EDAC}">
                        <c15:formulaRef>
                          <c15:sqref>'From CR111'!$B$2:$B$35</c15:sqref>
                        </c15:formulaRef>
                      </c:ext>
                    </c:extLst>
                    <c:numCache>
                      <c:formatCode>General</c:formatCode>
                      <c:ptCount val="34"/>
                      <c:pt idx="0">
                        <c:v>465</c:v>
                      </c:pt>
                      <c:pt idx="1">
                        <c:v>945</c:v>
                      </c:pt>
                      <c:pt idx="2">
                        <c:v>965</c:v>
                      </c:pt>
                      <c:pt idx="3">
                        <c:v>1345</c:v>
                      </c:pt>
                      <c:pt idx="4">
                        <c:v>1365</c:v>
                      </c:pt>
                      <c:pt idx="5">
                        <c:v>1745</c:v>
                      </c:pt>
                      <c:pt idx="6">
                        <c:v>1765</c:v>
                      </c:pt>
                      <c:pt idx="7">
                        <c:v>2145</c:v>
                      </c:pt>
                      <c:pt idx="8">
                        <c:v>2165</c:v>
                      </c:pt>
                      <c:pt idx="9">
                        <c:v>2545</c:v>
                      </c:pt>
                      <c:pt idx="10">
                        <c:v>2565</c:v>
                      </c:pt>
                      <c:pt idx="11">
                        <c:v>2945</c:v>
                      </c:pt>
                      <c:pt idx="12">
                        <c:v>2965</c:v>
                      </c:pt>
                      <c:pt idx="13">
                        <c:v>3345</c:v>
                      </c:pt>
                      <c:pt idx="14">
                        <c:v>3365</c:v>
                      </c:pt>
                      <c:pt idx="15">
                        <c:v>3745</c:v>
                      </c:pt>
                      <c:pt idx="16">
                        <c:v>3765</c:v>
                      </c:pt>
                      <c:pt idx="17">
                        <c:v>4145</c:v>
                      </c:pt>
                      <c:pt idx="18">
                        <c:v>4165</c:v>
                      </c:pt>
                      <c:pt idx="19">
                        <c:v>4545</c:v>
                      </c:pt>
                      <c:pt idx="20">
                        <c:v>4565</c:v>
                      </c:pt>
                      <c:pt idx="21">
                        <c:v>4945</c:v>
                      </c:pt>
                      <c:pt idx="22">
                        <c:v>4965</c:v>
                      </c:pt>
                      <c:pt idx="23">
                        <c:v>5345</c:v>
                      </c:pt>
                      <c:pt idx="24">
                        <c:v>5365</c:v>
                      </c:pt>
                      <c:pt idx="25">
                        <c:v>5745</c:v>
                      </c:pt>
                      <c:pt idx="26">
                        <c:v>5765</c:v>
                      </c:pt>
                      <c:pt idx="27">
                        <c:v>6145</c:v>
                      </c:pt>
                      <c:pt idx="28">
                        <c:v>6165</c:v>
                      </c:pt>
                      <c:pt idx="29">
                        <c:v>6545</c:v>
                      </c:pt>
                      <c:pt idx="30">
                        <c:v>6565</c:v>
                      </c:pt>
                      <c:pt idx="31">
                        <c:v>6945</c:v>
                      </c:pt>
                      <c:pt idx="32">
                        <c:v>6965</c:v>
                      </c:pt>
                      <c:pt idx="33">
                        <c:v>7455</c:v>
                      </c:pt>
                    </c:numCache>
                  </c:numRef>
                </c:xVal>
                <c:yVal>
                  <c:numRef>
                    <c:extLst xmlns:c15="http://schemas.microsoft.com/office/drawing/2012/chart">
                      <c:ext xmlns:c15="http://schemas.microsoft.com/office/drawing/2012/chart" uri="{02D57815-91ED-43cb-92C2-25804820EDAC}">
                        <c15:formulaRef>
                          <c15:sqref>'From CR111'!$D$2:$D$35</c15:sqref>
                        </c15:formulaRef>
                      </c:ext>
                    </c:extLst>
                    <c:numCache>
                      <c:formatCode>0.00</c:formatCode>
                      <c:ptCount val="34"/>
                      <c:pt idx="0">
                        <c:v>0</c:v>
                      </c:pt>
                      <c:pt idx="1">
                        <c:v>0.5</c:v>
                      </c:pt>
                      <c:pt idx="2">
                        <c:v>0.5</c:v>
                      </c:pt>
                      <c:pt idx="3">
                        <c:v>0.5</c:v>
                      </c:pt>
                      <c:pt idx="4">
                        <c:v>0.5</c:v>
                      </c:pt>
                      <c:pt idx="5">
                        <c:v>0.5</c:v>
                      </c:pt>
                      <c:pt idx="6">
                        <c:v>0.5</c:v>
                      </c:pt>
                      <c:pt idx="7">
                        <c:v>0.5</c:v>
                      </c:pt>
                      <c:pt idx="8">
                        <c:v>0.5</c:v>
                      </c:pt>
                      <c:pt idx="9">
                        <c:v>1</c:v>
                      </c:pt>
                      <c:pt idx="10">
                        <c:v>0.8</c:v>
                      </c:pt>
                      <c:pt idx="11">
                        <c:v>1.1000000000000001</c:v>
                      </c:pt>
                      <c:pt idx="12">
                        <c:v>1.1499999999999999</c:v>
                      </c:pt>
                      <c:pt idx="13">
                        <c:v>1</c:v>
                      </c:pt>
                      <c:pt idx="14">
                        <c:v>1.05</c:v>
                      </c:pt>
                      <c:pt idx="15">
                        <c:v>1.2</c:v>
                      </c:pt>
                      <c:pt idx="16">
                        <c:v>1.05</c:v>
                      </c:pt>
                      <c:pt idx="17">
                        <c:v>1</c:v>
                      </c:pt>
                      <c:pt idx="18">
                        <c:v>1.1000000000000001</c:v>
                      </c:pt>
                      <c:pt idx="19">
                        <c:v>1.1000000000000001</c:v>
                      </c:pt>
                      <c:pt idx="20">
                        <c:v>1</c:v>
                      </c:pt>
                      <c:pt idx="21">
                        <c:v>0.8</c:v>
                      </c:pt>
                      <c:pt idx="22">
                        <c:v>1</c:v>
                      </c:pt>
                      <c:pt idx="23">
                        <c:v>0.7</c:v>
                      </c:pt>
                      <c:pt idx="24">
                        <c:v>0.7</c:v>
                      </c:pt>
                      <c:pt idx="25">
                        <c:v>0.5</c:v>
                      </c:pt>
                      <c:pt idx="26">
                        <c:v>0.5</c:v>
                      </c:pt>
                      <c:pt idx="27">
                        <c:v>0.45</c:v>
                      </c:pt>
                      <c:pt idx="28">
                        <c:v>0.4</c:v>
                      </c:pt>
                      <c:pt idx="29">
                        <c:v>0.4</c:v>
                      </c:pt>
                      <c:pt idx="30">
                        <c:v>0.4</c:v>
                      </c:pt>
                      <c:pt idx="31">
                        <c:v>0.4</c:v>
                      </c:pt>
                      <c:pt idx="32">
                        <c:v>0.4</c:v>
                      </c:pt>
                      <c:pt idx="33">
                        <c:v>0</c:v>
                      </c:pt>
                    </c:numCache>
                  </c:numRef>
                </c:yVal>
                <c:smooth val="0"/>
                <c:extLst xmlns:c15="http://schemas.microsoft.com/office/drawing/2012/chart">
                  <c:ext xmlns:c16="http://schemas.microsoft.com/office/drawing/2014/chart" uri="{C3380CC4-5D6E-409C-BE32-E72D297353CC}">
                    <c16:uniqueId val="{00000005-CF81-4632-8D7F-602AA3743795}"/>
                  </c:ext>
                </c:extLst>
              </c15:ser>
            </c15:filteredScatterSeries>
            <c15:filteredScatterSeries>
              <c15:ser>
                <c:idx val="2"/>
                <c:order val="2"/>
                <c:tx>
                  <c:strRef>
                    <c:extLst xmlns:c15="http://schemas.microsoft.com/office/drawing/2012/chart">
                      <c:ext xmlns:c15="http://schemas.microsoft.com/office/drawing/2012/chart" uri="{02D57815-91ED-43cb-92C2-25804820EDAC}">
                        <c15:formulaRef>
                          <c15:sqref>'From CR111'!$E$1</c15:sqref>
                        </c15:formulaRef>
                      </c:ext>
                    </c:extLst>
                    <c:strCache>
                      <c:ptCount val="1"/>
                      <c:pt idx="0">
                        <c:v>CR113</c:v>
                      </c:pt>
                    </c:strCache>
                  </c:strRef>
                </c:tx>
                <c:spPr>
                  <a:ln w="19050" cap="rnd">
                    <a:solidFill>
                      <a:srgbClr val="00B0F0"/>
                    </a:solidFill>
                    <a:round/>
                  </a:ln>
                  <a:effectLst/>
                </c:spPr>
                <c:marker>
                  <c:symbol val="circle"/>
                  <c:size val="5"/>
                  <c:spPr>
                    <a:solidFill>
                      <a:srgbClr val="00B0F0"/>
                    </a:solidFill>
                    <a:ln w="9525">
                      <a:noFill/>
                    </a:ln>
                    <a:effectLst/>
                  </c:spPr>
                </c:marker>
                <c:xVal>
                  <c:numRef>
                    <c:extLst xmlns:c15="http://schemas.microsoft.com/office/drawing/2012/chart">
                      <c:ext xmlns:c15="http://schemas.microsoft.com/office/drawing/2012/chart" uri="{02D57815-91ED-43cb-92C2-25804820EDAC}">
                        <c15:formulaRef>
                          <c15:sqref>'From CR111'!$B$2:$B$35</c15:sqref>
                        </c15:formulaRef>
                      </c:ext>
                    </c:extLst>
                    <c:numCache>
                      <c:formatCode>General</c:formatCode>
                      <c:ptCount val="34"/>
                      <c:pt idx="0">
                        <c:v>465</c:v>
                      </c:pt>
                      <c:pt idx="1">
                        <c:v>945</c:v>
                      </c:pt>
                      <c:pt idx="2">
                        <c:v>965</c:v>
                      </c:pt>
                      <c:pt idx="3">
                        <c:v>1345</c:v>
                      </c:pt>
                      <c:pt idx="4">
                        <c:v>1365</c:v>
                      </c:pt>
                      <c:pt idx="5">
                        <c:v>1745</c:v>
                      </c:pt>
                      <c:pt idx="6">
                        <c:v>1765</c:v>
                      </c:pt>
                      <c:pt idx="7">
                        <c:v>2145</c:v>
                      </c:pt>
                      <c:pt idx="8">
                        <c:v>2165</c:v>
                      </c:pt>
                      <c:pt idx="9">
                        <c:v>2545</c:v>
                      </c:pt>
                      <c:pt idx="10">
                        <c:v>2565</c:v>
                      </c:pt>
                      <c:pt idx="11">
                        <c:v>2945</c:v>
                      </c:pt>
                      <c:pt idx="12">
                        <c:v>2965</c:v>
                      </c:pt>
                      <c:pt idx="13">
                        <c:v>3345</c:v>
                      </c:pt>
                      <c:pt idx="14">
                        <c:v>3365</c:v>
                      </c:pt>
                      <c:pt idx="15">
                        <c:v>3745</c:v>
                      </c:pt>
                      <c:pt idx="16">
                        <c:v>3765</c:v>
                      </c:pt>
                      <c:pt idx="17">
                        <c:v>4145</c:v>
                      </c:pt>
                      <c:pt idx="18">
                        <c:v>4165</c:v>
                      </c:pt>
                      <c:pt idx="19">
                        <c:v>4545</c:v>
                      </c:pt>
                      <c:pt idx="20">
                        <c:v>4565</c:v>
                      </c:pt>
                      <c:pt idx="21">
                        <c:v>4945</c:v>
                      </c:pt>
                      <c:pt idx="22">
                        <c:v>4965</c:v>
                      </c:pt>
                      <c:pt idx="23">
                        <c:v>5345</c:v>
                      </c:pt>
                      <c:pt idx="24">
                        <c:v>5365</c:v>
                      </c:pt>
                      <c:pt idx="25">
                        <c:v>5745</c:v>
                      </c:pt>
                      <c:pt idx="26">
                        <c:v>5765</c:v>
                      </c:pt>
                      <c:pt idx="27">
                        <c:v>6145</c:v>
                      </c:pt>
                      <c:pt idx="28">
                        <c:v>6165</c:v>
                      </c:pt>
                      <c:pt idx="29">
                        <c:v>6545</c:v>
                      </c:pt>
                      <c:pt idx="30">
                        <c:v>6565</c:v>
                      </c:pt>
                      <c:pt idx="31">
                        <c:v>6945</c:v>
                      </c:pt>
                      <c:pt idx="32">
                        <c:v>6965</c:v>
                      </c:pt>
                      <c:pt idx="33">
                        <c:v>7455</c:v>
                      </c:pt>
                    </c:numCache>
                  </c:numRef>
                </c:xVal>
                <c:yVal>
                  <c:numRef>
                    <c:extLst xmlns:c15="http://schemas.microsoft.com/office/drawing/2012/chart">
                      <c:ext xmlns:c15="http://schemas.microsoft.com/office/drawing/2012/chart" uri="{02D57815-91ED-43cb-92C2-25804820EDAC}">
                        <c15:formulaRef>
                          <c15:sqref>'From CR111'!$E$2:$E$35</c15:sqref>
                        </c15:formulaRef>
                      </c:ext>
                    </c:extLst>
                    <c:numCache>
                      <c:formatCode>0.00</c:formatCode>
                      <c:ptCount val="34"/>
                      <c:pt idx="0">
                        <c:v>0</c:v>
                      </c:pt>
                      <c:pt idx="1">
                        <c:v>1.1000000000000001</c:v>
                      </c:pt>
                      <c:pt idx="2">
                        <c:v>1.1499999999999999</c:v>
                      </c:pt>
                      <c:pt idx="3">
                        <c:v>1</c:v>
                      </c:pt>
                      <c:pt idx="4">
                        <c:v>0.9</c:v>
                      </c:pt>
                      <c:pt idx="5">
                        <c:v>0.8</c:v>
                      </c:pt>
                      <c:pt idx="6">
                        <c:v>0.85</c:v>
                      </c:pt>
                      <c:pt idx="7">
                        <c:v>0.8</c:v>
                      </c:pt>
                      <c:pt idx="8">
                        <c:v>0.8</c:v>
                      </c:pt>
                      <c:pt idx="9">
                        <c:v>1.1000000000000001</c:v>
                      </c:pt>
                      <c:pt idx="10">
                        <c:v>1</c:v>
                      </c:pt>
                      <c:pt idx="11">
                        <c:v>1.2</c:v>
                      </c:pt>
                      <c:pt idx="12">
                        <c:v>1.25</c:v>
                      </c:pt>
                      <c:pt idx="13">
                        <c:v>1.45</c:v>
                      </c:pt>
                      <c:pt idx="14">
                        <c:v>1.4</c:v>
                      </c:pt>
                      <c:pt idx="15">
                        <c:v>1.45</c:v>
                      </c:pt>
                      <c:pt idx="16">
                        <c:v>1.45</c:v>
                      </c:pt>
                      <c:pt idx="17">
                        <c:v>1.5</c:v>
                      </c:pt>
                      <c:pt idx="18">
                        <c:v>1.5</c:v>
                      </c:pt>
                      <c:pt idx="19">
                        <c:v>1.45</c:v>
                      </c:pt>
                      <c:pt idx="20">
                        <c:v>1.25</c:v>
                      </c:pt>
                      <c:pt idx="21">
                        <c:v>1.5</c:v>
                      </c:pt>
                      <c:pt idx="22">
                        <c:v>1.4</c:v>
                      </c:pt>
                      <c:pt idx="23">
                        <c:v>1.1000000000000001</c:v>
                      </c:pt>
                      <c:pt idx="24">
                        <c:v>1</c:v>
                      </c:pt>
                      <c:pt idx="25">
                        <c:v>0.85</c:v>
                      </c:pt>
                      <c:pt idx="26">
                        <c:v>0.85</c:v>
                      </c:pt>
                      <c:pt idx="27">
                        <c:v>1.1000000000000001</c:v>
                      </c:pt>
                      <c:pt idx="28">
                        <c:v>0.85</c:v>
                      </c:pt>
                      <c:pt idx="29">
                        <c:v>0.9</c:v>
                      </c:pt>
                      <c:pt idx="30">
                        <c:v>0.8</c:v>
                      </c:pt>
                      <c:pt idx="31">
                        <c:v>1</c:v>
                      </c:pt>
                      <c:pt idx="32">
                        <c:v>1.05</c:v>
                      </c:pt>
                      <c:pt idx="33">
                        <c:v>0.35</c:v>
                      </c:pt>
                    </c:numCache>
                  </c:numRef>
                </c:yVal>
                <c:smooth val="0"/>
                <c:extLst xmlns:c15="http://schemas.microsoft.com/office/drawing/2012/chart">
                  <c:ext xmlns:c16="http://schemas.microsoft.com/office/drawing/2014/chart" uri="{C3380CC4-5D6E-409C-BE32-E72D297353CC}">
                    <c16:uniqueId val="{00000006-CF81-4632-8D7F-602AA3743795}"/>
                  </c:ext>
                </c:extLst>
              </c15:ser>
            </c15:filteredScatterSeries>
            <c15:filteredScatterSeries>
              <c15:ser>
                <c:idx val="3"/>
                <c:order val="3"/>
                <c:tx>
                  <c:strRef>
                    <c:extLst xmlns:c15="http://schemas.microsoft.com/office/drawing/2012/chart">
                      <c:ext xmlns:c15="http://schemas.microsoft.com/office/drawing/2012/chart" uri="{02D57815-91ED-43cb-92C2-25804820EDAC}">
                        <c15:formulaRef>
                          <c15:sqref>'From CR111'!$F$1</c15:sqref>
                        </c15:formulaRef>
                      </c:ext>
                    </c:extLst>
                    <c:strCache>
                      <c:ptCount val="1"/>
                      <c:pt idx="0">
                        <c:v>CR114</c:v>
                      </c:pt>
                    </c:strCache>
                  </c:strRef>
                </c:tx>
                <c:spPr>
                  <a:ln w="19050" cap="rnd">
                    <a:solidFill>
                      <a:schemeClr val="accent6">
                        <a:lumMod val="75000"/>
                      </a:schemeClr>
                    </a:solidFill>
                    <a:round/>
                  </a:ln>
                  <a:effectLst/>
                </c:spPr>
                <c:marker>
                  <c:symbol val="circle"/>
                  <c:size val="5"/>
                  <c:spPr>
                    <a:solidFill>
                      <a:schemeClr val="accent6">
                        <a:lumMod val="75000"/>
                      </a:schemeClr>
                    </a:solidFill>
                    <a:ln w="9525">
                      <a:noFill/>
                    </a:ln>
                    <a:effectLst/>
                  </c:spPr>
                </c:marker>
                <c:xVal>
                  <c:numRef>
                    <c:extLst xmlns:c15="http://schemas.microsoft.com/office/drawing/2012/chart">
                      <c:ext xmlns:c15="http://schemas.microsoft.com/office/drawing/2012/chart" uri="{02D57815-91ED-43cb-92C2-25804820EDAC}">
                        <c15:formulaRef>
                          <c15:sqref>'From CR111'!$B$2:$B$35</c15:sqref>
                        </c15:formulaRef>
                      </c:ext>
                    </c:extLst>
                    <c:numCache>
                      <c:formatCode>General</c:formatCode>
                      <c:ptCount val="34"/>
                      <c:pt idx="0">
                        <c:v>465</c:v>
                      </c:pt>
                      <c:pt idx="1">
                        <c:v>945</c:v>
                      </c:pt>
                      <c:pt idx="2">
                        <c:v>965</c:v>
                      </c:pt>
                      <c:pt idx="3">
                        <c:v>1345</c:v>
                      </c:pt>
                      <c:pt idx="4">
                        <c:v>1365</c:v>
                      </c:pt>
                      <c:pt idx="5">
                        <c:v>1745</c:v>
                      </c:pt>
                      <c:pt idx="6">
                        <c:v>1765</c:v>
                      </c:pt>
                      <c:pt idx="7">
                        <c:v>2145</c:v>
                      </c:pt>
                      <c:pt idx="8">
                        <c:v>2165</c:v>
                      </c:pt>
                      <c:pt idx="9">
                        <c:v>2545</c:v>
                      </c:pt>
                      <c:pt idx="10">
                        <c:v>2565</c:v>
                      </c:pt>
                      <c:pt idx="11">
                        <c:v>2945</c:v>
                      </c:pt>
                      <c:pt idx="12">
                        <c:v>2965</c:v>
                      </c:pt>
                      <c:pt idx="13">
                        <c:v>3345</c:v>
                      </c:pt>
                      <c:pt idx="14">
                        <c:v>3365</c:v>
                      </c:pt>
                      <c:pt idx="15">
                        <c:v>3745</c:v>
                      </c:pt>
                      <c:pt idx="16">
                        <c:v>3765</c:v>
                      </c:pt>
                      <c:pt idx="17">
                        <c:v>4145</c:v>
                      </c:pt>
                      <c:pt idx="18">
                        <c:v>4165</c:v>
                      </c:pt>
                      <c:pt idx="19">
                        <c:v>4545</c:v>
                      </c:pt>
                      <c:pt idx="20">
                        <c:v>4565</c:v>
                      </c:pt>
                      <c:pt idx="21">
                        <c:v>4945</c:v>
                      </c:pt>
                      <c:pt idx="22">
                        <c:v>4965</c:v>
                      </c:pt>
                      <c:pt idx="23">
                        <c:v>5345</c:v>
                      </c:pt>
                      <c:pt idx="24">
                        <c:v>5365</c:v>
                      </c:pt>
                      <c:pt idx="25">
                        <c:v>5745</c:v>
                      </c:pt>
                      <c:pt idx="26">
                        <c:v>5765</c:v>
                      </c:pt>
                      <c:pt idx="27">
                        <c:v>6145</c:v>
                      </c:pt>
                      <c:pt idx="28">
                        <c:v>6165</c:v>
                      </c:pt>
                      <c:pt idx="29">
                        <c:v>6545</c:v>
                      </c:pt>
                      <c:pt idx="30">
                        <c:v>6565</c:v>
                      </c:pt>
                      <c:pt idx="31">
                        <c:v>6945</c:v>
                      </c:pt>
                      <c:pt idx="32">
                        <c:v>6965</c:v>
                      </c:pt>
                      <c:pt idx="33">
                        <c:v>7455</c:v>
                      </c:pt>
                    </c:numCache>
                  </c:numRef>
                </c:xVal>
                <c:yVal>
                  <c:numRef>
                    <c:extLst xmlns:c15="http://schemas.microsoft.com/office/drawing/2012/chart">
                      <c:ext xmlns:c15="http://schemas.microsoft.com/office/drawing/2012/chart" uri="{02D57815-91ED-43cb-92C2-25804820EDAC}">
                        <c15:formulaRef>
                          <c15:sqref>'From CR111'!$F$2:$F$35</c15:sqref>
                        </c15:formulaRef>
                      </c:ext>
                    </c:extLst>
                    <c:numCache>
                      <c:formatCode>0.00</c:formatCode>
                      <c:ptCount val="34"/>
                      <c:pt idx="0">
                        <c:v>0</c:v>
                      </c:pt>
                      <c:pt idx="1">
                        <c:v>1.05</c:v>
                      </c:pt>
                      <c:pt idx="2">
                        <c:v>1</c:v>
                      </c:pt>
                      <c:pt idx="3">
                        <c:v>0.9</c:v>
                      </c:pt>
                      <c:pt idx="4">
                        <c:v>0.85</c:v>
                      </c:pt>
                      <c:pt idx="5">
                        <c:v>0.5</c:v>
                      </c:pt>
                      <c:pt idx="6">
                        <c:v>0.6</c:v>
                      </c:pt>
                      <c:pt idx="7">
                        <c:v>0.85</c:v>
                      </c:pt>
                      <c:pt idx="8">
                        <c:v>0.85</c:v>
                      </c:pt>
                      <c:pt idx="9">
                        <c:v>1.1499999999999999</c:v>
                      </c:pt>
                      <c:pt idx="10">
                        <c:v>1.1499999999999999</c:v>
                      </c:pt>
                      <c:pt idx="11">
                        <c:v>1</c:v>
                      </c:pt>
                      <c:pt idx="12">
                        <c:v>0.95</c:v>
                      </c:pt>
                      <c:pt idx="13">
                        <c:v>1</c:v>
                      </c:pt>
                      <c:pt idx="14">
                        <c:v>0.95</c:v>
                      </c:pt>
                      <c:pt idx="15">
                        <c:v>1.05</c:v>
                      </c:pt>
                      <c:pt idx="16">
                        <c:v>1.1000000000000001</c:v>
                      </c:pt>
                      <c:pt idx="17">
                        <c:v>1.1499999999999999</c:v>
                      </c:pt>
                      <c:pt idx="18">
                        <c:v>1</c:v>
                      </c:pt>
                      <c:pt idx="19">
                        <c:v>1.05</c:v>
                      </c:pt>
                      <c:pt idx="20">
                        <c:v>1.1499999999999999</c:v>
                      </c:pt>
                      <c:pt idx="21">
                        <c:v>0.9</c:v>
                      </c:pt>
                      <c:pt idx="22">
                        <c:v>0.8</c:v>
                      </c:pt>
                      <c:pt idx="23">
                        <c:v>0.7</c:v>
                      </c:pt>
                      <c:pt idx="24">
                        <c:v>0.7</c:v>
                      </c:pt>
                      <c:pt idx="25">
                        <c:v>0.7</c:v>
                      </c:pt>
                      <c:pt idx="26">
                        <c:v>0.65</c:v>
                      </c:pt>
                      <c:pt idx="27">
                        <c:v>0.5</c:v>
                      </c:pt>
                      <c:pt idx="28">
                        <c:v>0.5</c:v>
                      </c:pt>
                      <c:pt idx="29">
                        <c:v>0.55000000000000004</c:v>
                      </c:pt>
                      <c:pt idx="30">
                        <c:v>0.55000000000000004</c:v>
                      </c:pt>
                      <c:pt idx="31">
                        <c:v>0.75</c:v>
                      </c:pt>
                      <c:pt idx="32">
                        <c:v>0.85</c:v>
                      </c:pt>
                      <c:pt idx="33">
                        <c:v>-0.05</c:v>
                      </c:pt>
                    </c:numCache>
                  </c:numRef>
                </c:yVal>
                <c:smooth val="0"/>
                <c:extLst xmlns:c15="http://schemas.microsoft.com/office/drawing/2012/chart">
                  <c:ext xmlns:c16="http://schemas.microsoft.com/office/drawing/2014/chart" uri="{C3380CC4-5D6E-409C-BE32-E72D297353CC}">
                    <c16:uniqueId val="{00000007-CF81-4632-8D7F-602AA3743795}"/>
                  </c:ext>
                </c:extLst>
              </c15:ser>
            </c15:filteredScatterSeries>
            <c15:filteredScatterSeries>
              <c15:ser>
                <c:idx val="4"/>
                <c:order val="4"/>
                <c:tx>
                  <c:strRef>
                    <c:extLst xmlns:c15="http://schemas.microsoft.com/office/drawing/2012/chart">
                      <c:ext xmlns:c15="http://schemas.microsoft.com/office/drawing/2012/chart" uri="{02D57815-91ED-43cb-92C2-25804820EDAC}">
                        <c15:formulaRef>
                          <c15:sqref>'From CR111'!$G$1</c15:sqref>
                        </c15:formulaRef>
                      </c:ext>
                    </c:extLst>
                    <c:strCache>
                      <c:ptCount val="1"/>
                      <c:pt idx="0">
                        <c:v>CR115</c:v>
                      </c:pt>
                    </c:strCache>
                  </c:strRef>
                </c:tx>
                <c:spPr>
                  <a:ln w="19050" cap="rnd">
                    <a:solidFill>
                      <a:srgbClr val="00B050"/>
                    </a:solidFill>
                    <a:round/>
                  </a:ln>
                  <a:effectLst/>
                </c:spPr>
                <c:marker>
                  <c:symbol val="circle"/>
                  <c:size val="5"/>
                  <c:spPr>
                    <a:solidFill>
                      <a:srgbClr val="00B050"/>
                    </a:solidFill>
                    <a:ln w="9525">
                      <a:noFill/>
                    </a:ln>
                    <a:effectLst/>
                  </c:spPr>
                </c:marker>
                <c:xVal>
                  <c:numRef>
                    <c:extLst xmlns:c15="http://schemas.microsoft.com/office/drawing/2012/chart">
                      <c:ext xmlns:c15="http://schemas.microsoft.com/office/drawing/2012/chart" uri="{02D57815-91ED-43cb-92C2-25804820EDAC}">
                        <c15:formulaRef>
                          <c15:sqref>'From CR111'!$B$2:$B$35</c15:sqref>
                        </c15:formulaRef>
                      </c:ext>
                    </c:extLst>
                    <c:numCache>
                      <c:formatCode>General</c:formatCode>
                      <c:ptCount val="34"/>
                      <c:pt idx="0">
                        <c:v>465</c:v>
                      </c:pt>
                      <c:pt idx="1">
                        <c:v>945</c:v>
                      </c:pt>
                      <c:pt idx="2">
                        <c:v>965</c:v>
                      </c:pt>
                      <c:pt idx="3">
                        <c:v>1345</c:v>
                      </c:pt>
                      <c:pt idx="4">
                        <c:v>1365</c:v>
                      </c:pt>
                      <c:pt idx="5">
                        <c:v>1745</c:v>
                      </c:pt>
                      <c:pt idx="6">
                        <c:v>1765</c:v>
                      </c:pt>
                      <c:pt idx="7">
                        <c:v>2145</c:v>
                      </c:pt>
                      <c:pt idx="8">
                        <c:v>2165</c:v>
                      </c:pt>
                      <c:pt idx="9">
                        <c:v>2545</c:v>
                      </c:pt>
                      <c:pt idx="10">
                        <c:v>2565</c:v>
                      </c:pt>
                      <c:pt idx="11">
                        <c:v>2945</c:v>
                      </c:pt>
                      <c:pt idx="12">
                        <c:v>2965</c:v>
                      </c:pt>
                      <c:pt idx="13">
                        <c:v>3345</c:v>
                      </c:pt>
                      <c:pt idx="14">
                        <c:v>3365</c:v>
                      </c:pt>
                      <c:pt idx="15">
                        <c:v>3745</c:v>
                      </c:pt>
                      <c:pt idx="16">
                        <c:v>3765</c:v>
                      </c:pt>
                      <c:pt idx="17">
                        <c:v>4145</c:v>
                      </c:pt>
                      <c:pt idx="18">
                        <c:v>4165</c:v>
                      </c:pt>
                      <c:pt idx="19">
                        <c:v>4545</c:v>
                      </c:pt>
                      <c:pt idx="20">
                        <c:v>4565</c:v>
                      </c:pt>
                      <c:pt idx="21">
                        <c:v>4945</c:v>
                      </c:pt>
                      <c:pt idx="22">
                        <c:v>4965</c:v>
                      </c:pt>
                      <c:pt idx="23">
                        <c:v>5345</c:v>
                      </c:pt>
                      <c:pt idx="24">
                        <c:v>5365</c:v>
                      </c:pt>
                      <c:pt idx="25">
                        <c:v>5745</c:v>
                      </c:pt>
                      <c:pt idx="26">
                        <c:v>5765</c:v>
                      </c:pt>
                      <c:pt idx="27">
                        <c:v>6145</c:v>
                      </c:pt>
                      <c:pt idx="28">
                        <c:v>6165</c:v>
                      </c:pt>
                      <c:pt idx="29">
                        <c:v>6545</c:v>
                      </c:pt>
                      <c:pt idx="30">
                        <c:v>6565</c:v>
                      </c:pt>
                      <c:pt idx="31">
                        <c:v>6945</c:v>
                      </c:pt>
                      <c:pt idx="32">
                        <c:v>6965</c:v>
                      </c:pt>
                      <c:pt idx="33">
                        <c:v>7455</c:v>
                      </c:pt>
                    </c:numCache>
                  </c:numRef>
                </c:xVal>
                <c:yVal>
                  <c:numRef>
                    <c:extLst xmlns:c15="http://schemas.microsoft.com/office/drawing/2012/chart">
                      <c:ext xmlns:c15="http://schemas.microsoft.com/office/drawing/2012/chart" uri="{02D57815-91ED-43cb-92C2-25804820EDAC}">
                        <c15:formulaRef>
                          <c15:sqref>'From CR111'!$G$2:$G$35</c15:sqref>
                        </c15:formulaRef>
                      </c:ext>
                    </c:extLst>
                    <c:numCache>
                      <c:formatCode>0.00</c:formatCode>
                      <c:ptCount val="34"/>
                      <c:pt idx="0">
                        <c:v>0</c:v>
                      </c:pt>
                      <c:pt idx="1">
                        <c:v>0.72</c:v>
                      </c:pt>
                      <c:pt idx="2">
                        <c:v>0.74</c:v>
                      </c:pt>
                      <c:pt idx="3">
                        <c:v>0.84</c:v>
                      </c:pt>
                      <c:pt idx="4">
                        <c:v>0.88</c:v>
                      </c:pt>
                      <c:pt idx="5">
                        <c:v>0.66</c:v>
                      </c:pt>
                      <c:pt idx="6">
                        <c:v>0.69</c:v>
                      </c:pt>
                      <c:pt idx="7">
                        <c:v>0.6</c:v>
                      </c:pt>
                      <c:pt idx="8">
                        <c:v>0.57999999999999996</c:v>
                      </c:pt>
                      <c:pt idx="9">
                        <c:v>1.02</c:v>
                      </c:pt>
                      <c:pt idx="10">
                        <c:v>0.97</c:v>
                      </c:pt>
                      <c:pt idx="11">
                        <c:v>1.4</c:v>
                      </c:pt>
                      <c:pt idx="12">
                        <c:v>1.4</c:v>
                      </c:pt>
                      <c:pt idx="13">
                        <c:v>1.66</c:v>
                      </c:pt>
                      <c:pt idx="14">
                        <c:v>1.69</c:v>
                      </c:pt>
                      <c:pt idx="15">
                        <c:v>1.25</c:v>
                      </c:pt>
                      <c:pt idx="16">
                        <c:v>1.35</c:v>
                      </c:pt>
                      <c:pt idx="17">
                        <c:v>1.04</c:v>
                      </c:pt>
                      <c:pt idx="18">
                        <c:v>1.06</c:v>
                      </c:pt>
                      <c:pt idx="19">
                        <c:v>1.04</c:v>
                      </c:pt>
                      <c:pt idx="20">
                        <c:v>1.08</c:v>
                      </c:pt>
                      <c:pt idx="21">
                        <c:v>0.88</c:v>
                      </c:pt>
                      <c:pt idx="22">
                        <c:v>0.95</c:v>
                      </c:pt>
                      <c:pt idx="23">
                        <c:v>0.9</c:v>
                      </c:pt>
                      <c:pt idx="24">
                        <c:v>0.86</c:v>
                      </c:pt>
                      <c:pt idx="25">
                        <c:v>0.72</c:v>
                      </c:pt>
                      <c:pt idx="26">
                        <c:v>0.73</c:v>
                      </c:pt>
                      <c:pt idx="27">
                        <c:v>0.71</c:v>
                      </c:pt>
                      <c:pt idx="28">
                        <c:v>0.65</c:v>
                      </c:pt>
                      <c:pt idx="29">
                        <c:v>0.8</c:v>
                      </c:pt>
                      <c:pt idx="30">
                        <c:v>0.72</c:v>
                      </c:pt>
                      <c:pt idx="31">
                        <c:v>0.86</c:v>
                      </c:pt>
                      <c:pt idx="32">
                        <c:v>0.85</c:v>
                      </c:pt>
                      <c:pt idx="33">
                        <c:v>0</c:v>
                      </c:pt>
                    </c:numCache>
                  </c:numRef>
                </c:yVal>
                <c:smooth val="0"/>
                <c:extLst xmlns:c15="http://schemas.microsoft.com/office/drawing/2012/chart">
                  <c:ext xmlns:c16="http://schemas.microsoft.com/office/drawing/2014/chart" uri="{C3380CC4-5D6E-409C-BE32-E72D297353CC}">
                    <c16:uniqueId val="{00000008-CF81-4632-8D7F-602AA3743795}"/>
                  </c:ext>
                </c:extLst>
              </c15:ser>
            </c15:filteredScatterSeries>
            <c15:filteredScatterSeries>
              <c15:ser>
                <c:idx val="5"/>
                <c:order val="5"/>
                <c:tx>
                  <c:strRef>
                    <c:extLst xmlns:c15="http://schemas.microsoft.com/office/drawing/2012/chart">
                      <c:ext xmlns:c15="http://schemas.microsoft.com/office/drawing/2012/chart" uri="{02D57815-91ED-43cb-92C2-25804820EDAC}">
                        <c15:formulaRef>
                          <c15:sqref>'From CR111'!$H$1</c15:sqref>
                        </c15:formulaRef>
                      </c:ext>
                    </c:extLst>
                    <c:strCache>
                      <c:ptCount val="1"/>
                      <c:pt idx="0">
                        <c:v>CR116</c:v>
                      </c:pt>
                    </c:strCache>
                  </c:strRef>
                </c:tx>
                <c:spPr>
                  <a:ln w="19050" cap="rnd">
                    <a:solidFill>
                      <a:schemeClr val="accent6"/>
                    </a:solidFill>
                    <a:round/>
                  </a:ln>
                  <a:effectLst/>
                </c:spPr>
                <c:marker>
                  <c:symbol val="circle"/>
                  <c:size val="5"/>
                  <c:spPr>
                    <a:solidFill>
                      <a:srgbClr val="92D050"/>
                    </a:solidFill>
                    <a:ln w="9525">
                      <a:noFill/>
                    </a:ln>
                    <a:effectLst/>
                  </c:spPr>
                </c:marker>
                <c:xVal>
                  <c:numRef>
                    <c:extLst xmlns:c15="http://schemas.microsoft.com/office/drawing/2012/chart">
                      <c:ext xmlns:c15="http://schemas.microsoft.com/office/drawing/2012/chart" uri="{02D57815-91ED-43cb-92C2-25804820EDAC}">
                        <c15:formulaRef>
                          <c15:sqref>'From CR111'!$B$2:$B$35</c15:sqref>
                        </c15:formulaRef>
                      </c:ext>
                    </c:extLst>
                    <c:numCache>
                      <c:formatCode>General</c:formatCode>
                      <c:ptCount val="34"/>
                      <c:pt idx="0">
                        <c:v>465</c:v>
                      </c:pt>
                      <c:pt idx="1">
                        <c:v>945</c:v>
                      </c:pt>
                      <c:pt idx="2">
                        <c:v>965</c:v>
                      </c:pt>
                      <c:pt idx="3">
                        <c:v>1345</c:v>
                      </c:pt>
                      <c:pt idx="4">
                        <c:v>1365</c:v>
                      </c:pt>
                      <c:pt idx="5">
                        <c:v>1745</c:v>
                      </c:pt>
                      <c:pt idx="6">
                        <c:v>1765</c:v>
                      </c:pt>
                      <c:pt idx="7">
                        <c:v>2145</c:v>
                      </c:pt>
                      <c:pt idx="8">
                        <c:v>2165</c:v>
                      </c:pt>
                      <c:pt idx="9">
                        <c:v>2545</c:v>
                      </c:pt>
                      <c:pt idx="10">
                        <c:v>2565</c:v>
                      </c:pt>
                      <c:pt idx="11">
                        <c:v>2945</c:v>
                      </c:pt>
                      <c:pt idx="12">
                        <c:v>2965</c:v>
                      </c:pt>
                      <c:pt idx="13">
                        <c:v>3345</c:v>
                      </c:pt>
                      <c:pt idx="14">
                        <c:v>3365</c:v>
                      </c:pt>
                      <c:pt idx="15">
                        <c:v>3745</c:v>
                      </c:pt>
                      <c:pt idx="16">
                        <c:v>3765</c:v>
                      </c:pt>
                      <c:pt idx="17">
                        <c:v>4145</c:v>
                      </c:pt>
                      <c:pt idx="18">
                        <c:v>4165</c:v>
                      </c:pt>
                      <c:pt idx="19">
                        <c:v>4545</c:v>
                      </c:pt>
                      <c:pt idx="20">
                        <c:v>4565</c:v>
                      </c:pt>
                      <c:pt idx="21">
                        <c:v>4945</c:v>
                      </c:pt>
                      <c:pt idx="22">
                        <c:v>4965</c:v>
                      </c:pt>
                      <c:pt idx="23">
                        <c:v>5345</c:v>
                      </c:pt>
                      <c:pt idx="24">
                        <c:v>5365</c:v>
                      </c:pt>
                      <c:pt idx="25">
                        <c:v>5745</c:v>
                      </c:pt>
                      <c:pt idx="26">
                        <c:v>5765</c:v>
                      </c:pt>
                      <c:pt idx="27">
                        <c:v>6145</c:v>
                      </c:pt>
                      <c:pt idx="28">
                        <c:v>6165</c:v>
                      </c:pt>
                      <c:pt idx="29">
                        <c:v>6545</c:v>
                      </c:pt>
                      <c:pt idx="30">
                        <c:v>6565</c:v>
                      </c:pt>
                      <c:pt idx="31">
                        <c:v>6945</c:v>
                      </c:pt>
                      <c:pt idx="32">
                        <c:v>6965</c:v>
                      </c:pt>
                      <c:pt idx="33">
                        <c:v>7455</c:v>
                      </c:pt>
                    </c:numCache>
                  </c:numRef>
                </c:xVal>
                <c:yVal>
                  <c:numRef>
                    <c:extLst xmlns:c15="http://schemas.microsoft.com/office/drawing/2012/chart">
                      <c:ext xmlns:c15="http://schemas.microsoft.com/office/drawing/2012/chart" uri="{02D57815-91ED-43cb-92C2-25804820EDAC}">
                        <c15:formulaRef>
                          <c15:sqref>'From CR111'!$H$2:$H$35</c15:sqref>
                        </c15:formulaRef>
                      </c:ext>
                    </c:extLst>
                    <c:numCache>
                      <c:formatCode>0.00</c:formatCode>
                      <c:ptCount val="34"/>
                      <c:pt idx="0">
                        <c:v>0</c:v>
                      </c:pt>
                      <c:pt idx="1">
                        <c:v>0.8</c:v>
                      </c:pt>
                      <c:pt idx="2">
                        <c:v>0.6</c:v>
                      </c:pt>
                      <c:pt idx="3">
                        <c:v>0.6</c:v>
                      </c:pt>
                      <c:pt idx="4">
                        <c:v>0.7</c:v>
                      </c:pt>
                      <c:pt idx="5">
                        <c:v>0.7</c:v>
                      </c:pt>
                      <c:pt idx="6">
                        <c:v>0.7</c:v>
                      </c:pt>
                      <c:pt idx="7">
                        <c:v>0.8</c:v>
                      </c:pt>
                      <c:pt idx="8">
                        <c:v>0.85</c:v>
                      </c:pt>
                      <c:pt idx="9">
                        <c:v>1.3</c:v>
                      </c:pt>
                      <c:pt idx="10">
                        <c:v>1.1499999999999999</c:v>
                      </c:pt>
                      <c:pt idx="11">
                        <c:v>1.05</c:v>
                      </c:pt>
                      <c:pt idx="12">
                        <c:v>1.1499999999999999</c:v>
                      </c:pt>
                      <c:pt idx="13">
                        <c:v>1.4</c:v>
                      </c:pt>
                      <c:pt idx="14">
                        <c:v>1.4</c:v>
                      </c:pt>
                      <c:pt idx="15">
                        <c:v>1.45</c:v>
                      </c:pt>
                      <c:pt idx="16">
                        <c:v>1.45</c:v>
                      </c:pt>
                      <c:pt idx="17">
                        <c:v>1.3</c:v>
                      </c:pt>
                      <c:pt idx="18">
                        <c:v>1.3</c:v>
                      </c:pt>
                      <c:pt idx="19">
                        <c:v>1.25</c:v>
                      </c:pt>
                      <c:pt idx="20">
                        <c:v>1.25</c:v>
                      </c:pt>
                      <c:pt idx="21">
                        <c:v>1.4</c:v>
                      </c:pt>
                      <c:pt idx="22">
                        <c:v>1.1499999999999999</c:v>
                      </c:pt>
                      <c:pt idx="23">
                        <c:v>1.05</c:v>
                      </c:pt>
                      <c:pt idx="24">
                        <c:v>1</c:v>
                      </c:pt>
                      <c:pt idx="25">
                        <c:v>0.85</c:v>
                      </c:pt>
                      <c:pt idx="26">
                        <c:v>0.7</c:v>
                      </c:pt>
                      <c:pt idx="27">
                        <c:v>0.5</c:v>
                      </c:pt>
                      <c:pt idx="28">
                        <c:v>0.5</c:v>
                      </c:pt>
                      <c:pt idx="29">
                        <c:v>0.55000000000000004</c:v>
                      </c:pt>
                      <c:pt idx="30">
                        <c:v>0.5</c:v>
                      </c:pt>
                      <c:pt idx="31">
                        <c:v>0.7</c:v>
                      </c:pt>
                      <c:pt idx="32">
                        <c:v>0.65</c:v>
                      </c:pt>
                      <c:pt idx="33">
                        <c:v>0.1</c:v>
                      </c:pt>
                    </c:numCache>
                  </c:numRef>
                </c:yVal>
                <c:smooth val="0"/>
                <c:extLst xmlns:c15="http://schemas.microsoft.com/office/drawing/2012/chart">
                  <c:ext xmlns:c16="http://schemas.microsoft.com/office/drawing/2014/chart" uri="{C3380CC4-5D6E-409C-BE32-E72D297353CC}">
                    <c16:uniqueId val="{00000009-CF81-4632-8D7F-602AA3743795}"/>
                  </c:ext>
                </c:extLst>
              </c15:ser>
            </c15:filteredScatterSeries>
            <c15:filteredScatterSeries>
              <c15:ser>
                <c:idx val="6"/>
                <c:order val="6"/>
                <c:tx>
                  <c:strRef>
                    <c:extLst xmlns:c15="http://schemas.microsoft.com/office/drawing/2012/chart">
                      <c:ext xmlns:c15="http://schemas.microsoft.com/office/drawing/2012/chart" uri="{02D57815-91ED-43cb-92C2-25804820EDAC}">
                        <c15:formulaRef>
                          <c15:sqref>'From CR111'!$I$1</c15:sqref>
                        </c15:formulaRef>
                      </c:ext>
                    </c:extLst>
                    <c:strCache>
                      <c:ptCount val="1"/>
                      <c:pt idx="0">
                        <c:v>CR117</c:v>
                      </c:pt>
                    </c:strCache>
                  </c:strRef>
                </c:tx>
                <c:spPr>
                  <a:ln w="19050" cap="rnd">
                    <a:solidFill>
                      <a:schemeClr val="accent4">
                        <a:lumMod val="75000"/>
                      </a:schemeClr>
                    </a:solidFill>
                    <a:round/>
                  </a:ln>
                  <a:effectLst/>
                </c:spPr>
                <c:marker>
                  <c:symbol val="circle"/>
                  <c:size val="5"/>
                  <c:spPr>
                    <a:solidFill>
                      <a:schemeClr val="accent4">
                        <a:lumMod val="75000"/>
                      </a:schemeClr>
                    </a:solidFill>
                    <a:ln w="9525">
                      <a:noFill/>
                    </a:ln>
                    <a:effectLst/>
                  </c:spPr>
                </c:marker>
                <c:xVal>
                  <c:numRef>
                    <c:extLst xmlns:c15="http://schemas.microsoft.com/office/drawing/2012/chart">
                      <c:ext xmlns:c15="http://schemas.microsoft.com/office/drawing/2012/chart" uri="{02D57815-91ED-43cb-92C2-25804820EDAC}">
                        <c15:formulaRef>
                          <c15:sqref>'From CR111'!$B$2:$B$35</c15:sqref>
                        </c15:formulaRef>
                      </c:ext>
                    </c:extLst>
                    <c:numCache>
                      <c:formatCode>General</c:formatCode>
                      <c:ptCount val="34"/>
                      <c:pt idx="0">
                        <c:v>465</c:v>
                      </c:pt>
                      <c:pt idx="1">
                        <c:v>945</c:v>
                      </c:pt>
                      <c:pt idx="2">
                        <c:v>965</c:v>
                      </c:pt>
                      <c:pt idx="3">
                        <c:v>1345</c:v>
                      </c:pt>
                      <c:pt idx="4">
                        <c:v>1365</c:v>
                      </c:pt>
                      <c:pt idx="5">
                        <c:v>1745</c:v>
                      </c:pt>
                      <c:pt idx="6">
                        <c:v>1765</c:v>
                      </c:pt>
                      <c:pt idx="7">
                        <c:v>2145</c:v>
                      </c:pt>
                      <c:pt idx="8">
                        <c:v>2165</c:v>
                      </c:pt>
                      <c:pt idx="9">
                        <c:v>2545</c:v>
                      </c:pt>
                      <c:pt idx="10">
                        <c:v>2565</c:v>
                      </c:pt>
                      <c:pt idx="11">
                        <c:v>2945</c:v>
                      </c:pt>
                      <c:pt idx="12">
                        <c:v>2965</c:v>
                      </c:pt>
                      <c:pt idx="13">
                        <c:v>3345</c:v>
                      </c:pt>
                      <c:pt idx="14">
                        <c:v>3365</c:v>
                      </c:pt>
                      <c:pt idx="15">
                        <c:v>3745</c:v>
                      </c:pt>
                      <c:pt idx="16">
                        <c:v>3765</c:v>
                      </c:pt>
                      <c:pt idx="17">
                        <c:v>4145</c:v>
                      </c:pt>
                      <c:pt idx="18">
                        <c:v>4165</c:v>
                      </c:pt>
                      <c:pt idx="19">
                        <c:v>4545</c:v>
                      </c:pt>
                      <c:pt idx="20">
                        <c:v>4565</c:v>
                      </c:pt>
                      <c:pt idx="21">
                        <c:v>4945</c:v>
                      </c:pt>
                      <c:pt idx="22">
                        <c:v>4965</c:v>
                      </c:pt>
                      <c:pt idx="23">
                        <c:v>5345</c:v>
                      </c:pt>
                      <c:pt idx="24">
                        <c:v>5365</c:v>
                      </c:pt>
                      <c:pt idx="25">
                        <c:v>5745</c:v>
                      </c:pt>
                      <c:pt idx="26">
                        <c:v>5765</c:v>
                      </c:pt>
                      <c:pt idx="27">
                        <c:v>6145</c:v>
                      </c:pt>
                      <c:pt idx="28">
                        <c:v>6165</c:v>
                      </c:pt>
                      <c:pt idx="29">
                        <c:v>6545</c:v>
                      </c:pt>
                      <c:pt idx="30">
                        <c:v>6565</c:v>
                      </c:pt>
                      <c:pt idx="31">
                        <c:v>6945</c:v>
                      </c:pt>
                      <c:pt idx="32">
                        <c:v>6965</c:v>
                      </c:pt>
                      <c:pt idx="33">
                        <c:v>7455</c:v>
                      </c:pt>
                    </c:numCache>
                  </c:numRef>
                </c:xVal>
                <c:yVal>
                  <c:numRef>
                    <c:extLst xmlns:c15="http://schemas.microsoft.com/office/drawing/2012/chart">
                      <c:ext xmlns:c15="http://schemas.microsoft.com/office/drawing/2012/chart" uri="{02D57815-91ED-43cb-92C2-25804820EDAC}">
                        <c15:formulaRef>
                          <c15:sqref>'From CR111'!$I$2:$I$35</c15:sqref>
                        </c15:formulaRef>
                      </c:ext>
                    </c:extLst>
                    <c:numCache>
                      <c:formatCode>0.00</c:formatCode>
                      <c:ptCount val="34"/>
                      <c:pt idx="0">
                        <c:v>0</c:v>
                      </c:pt>
                      <c:pt idx="1">
                        <c:v>0.88</c:v>
                      </c:pt>
                      <c:pt idx="2">
                        <c:v>0.8</c:v>
                      </c:pt>
                      <c:pt idx="3">
                        <c:v>0.9</c:v>
                      </c:pt>
                      <c:pt idx="4">
                        <c:v>0.8</c:v>
                      </c:pt>
                      <c:pt idx="5">
                        <c:v>0.67</c:v>
                      </c:pt>
                      <c:pt idx="6">
                        <c:v>0.65</c:v>
                      </c:pt>
                      <c:pt idx="7">
                        <c:v>0.6</c:v>
                      </c:pt>
                      <c:pt idx="8">
                        <c:v>0.55000000000000004</c:v>
                      </c:pt>
                      <c:pt idx="9">
                        <c:v>1</c:v>
                      </c:pt>
                      <c:pt idx="10">
                        <c:v>1.04</c:v>
                      </c:pt>
                      <c:pt idx="11">
                        <c:v>0.93</c:v>
                      </c:pt>
                      <c:pt idx="12">
                        <c:v>1</c:v>
                      </c:pt>
                      <c:pt idx="13">
                        <c:v>1.2</c:v>
                      </c:pt>
                      <c:pt idx="14">
                        <c:v>1.05</c:v>
                      </c:pt>
                      <c:pt idx="15">
                        <c:v>1.2</c:v>
                      </c:pt>
                      <c:pt idx="16">
                        <c:v>1.24</c:v>
                      </c:pt>
                      <c:pt idx="17">
                        <c:v>1.1499999999999999</c:v>
                      </c:pt>
                      <c:pt idx="18">
                        <c:v>1.2</c:v>
                      </c:pt>
                      <c:pt idx="19">
                        <c:v>1.1000000000000001</c:v>
                      </c:pt>
                      <c:pt idx="20">
                        <c:v>1.1200000000000001</c:v>
                      </c:pt>
                      <c:pt idx="21">
                        <c:v>1.05</c:v>
                      </c:pt>
                      <c:pt idx="22">
                        <c:v>1.07</c:v>
                      </c:pt>
                      <c:pt idx="23">
                        <c:v>0.92</c:v>
                      </c:pt>
                      <c:pt idx="24">
                        <c:v>0.88</c:v>
                      </c:pt>
                      <c:pt idx="25">
                        <c:v>0.87</c:v>
                      </c:pt>
                      <c:pt idx="26">
                        <c:v>0.77</c:v>
                      </c:pt>
                      <c:pt idx="27">
                        <c:v>0.7</c:v>
                      </c:pt>
                      <c:pt idx="28">
                        <c:v>0.72</c:v>
                      </c:pt>
                      <c:pt idx="29">
                        <c:v>0.76</c:v>
                      </c:pt>
                      <c:pt idx="30">
                        <c:v>0.77</c:v>
                      </c:pt>
                      <c:pt idx="31">
                        <c:v>0.9</c:v>
                      </c:pt>
                      <c:pt idx="32">
                        <c:v>1</c:v>
                      </c:pt>
                      <c:pt idx="33">
                        <c:v>0</c:v>
                      </c:pt>
                    </c:numCache>
                  </c:numRef>
                </c:yVal>
                <c:smooth val="0"/>
                <c:extLst xmlns:c15="http://schemas.microsoft.com/office/drawing/2012/chart">
                  <c:ext xmlns:c16="http://schemas.microsoft.com/office/drawing/2014/chart" uri="{C3380CC4-5D6E-409C-BE32-E72D297353CC}">
                    <c16:uniqueId val="{0000000A-CF81-4632-8D7F-602AA3743795}"/>
                  </c:ext>
                </c:extLst>
              </c15:ser>
            </c15:filteredScatterSeries>
            <c15:filteredScatterSeries>
              <c15:ser>
                <c:idx val="7"/>
                <c:order val="7"/>
                <c:tx>
                  <c:v>CR118</c:v>
                </c:tx>
                <c:spPr>
                  <a:ln w="19050" cap="rnd">
                    <a:solidFill>
                      <a:schemeClr val="accent4">
                        <a:lumMod val="60000"/>
                        <a:lumOff val="40000"/>
                      </a:schemeClr>
                    </a:solidFill>
                    <a:round/>
                  </a:ln>
                  <a:effectLst/>
                </c:spPr>
                <c:marker>
                  <c:symbol val="circle"/>
                  <c:size val="5"/>
                  <c:spPr>
                    <a:solidFill>
                      <a:schemeClr val="accent4">
                        <a:lumMod val="60000"/>
                        <a:lumOff val="40000"/>
                      </a:schemeClr>
                    </a:solidFill>
                    <a:ln w="9525">
                      <a:noFill/>
                    </a:ln>
                    <a:effectLst/>
                  </c:spPr>
                </c:marker>
                <c:xVal>
                  <c:numRef>
                    <c:extLst xmlns:c15="http://schemas.microsoft.com/office/drawing/2012/chart">
                      <c:ext xmlns:c15="http://schemas.microsoft.com/office/drawing/2012/chart" uri="{02D57815-91ED-43cb-92C2-25804820EDAC}">
                        <c15:formulaRef>
                          <c15:sqref>'From CR111'!$B$2:$B$35</c15:sqref>
                        </c15:formulaRef>
                      </c:ext>
                    </c:extLst>
                    <c:numCache>
                      <c:formatCode>General</c:formatCode>
                      <c:ptCount val="34"/>
                      <c:pt idx="0">
                        <c:v>465</c:v>
                      </c:pt>
                      <c:pt idx="1">
                        <c:v>945</c:v>
                      </c:pt>
                      <c:pt idx="2">
                        <c:v>965</c:v>
                      </c:pt>
                      <c:pt idx="3">
                        <c:v>1345</c:v>
                      </c:pt>
                      <c:pt idx="4">
                        <c:v>1365</c:v>
                      </c:pt>
                      <c:pt idx="5">
                        <c:v>1745</c:v>
                      </c:pt>
                      <c:pt idx="6">
                        <c:v>1765</c:v>
                      </c:pt>
                      <c:pt idx="7">
                        <c:v>2145</c:v>
                      </c:pt>
                      <c:pt idx="8">
                        <c:v>2165</c:v>
                      </c:pt>
                      <c:pt idx="9">
                        <c:v>2545</c:v>
                      </c:pt>
                      <c:pt idx="10">
                        <c:v>2565</c:v>
                      </c:pt>
                      <c:pt idx="11">
                        <c:v>2945</c:v>
                      </c:pt>
                      <c:pt idx="12">
                        <c:v>2965</c:v>
                      </c:pt>
                      <c:pt idx="13">
                        <c:v>3345</c:v>
                      </c:pt>
                      <c:pt idx="14">
                        <c:v>3365</c:v>
                      </c:pt>
                      <c:pt idx="15">
                        <c:v>3745</c:v>
                      </c:pt>
                      <c:pt idx="16">
                        <c:v>3765</c:v>
                      </c:pt>
                      <c:pt idx="17">
                        <c:v>4145</c:v>
                      </c:pt>
                      <c:pt idx="18">
                        <c:v>4165</c:v>
                      </c:pt>
                      <c:pt idx="19">
                        <c:v>4545</c:v>
                      </c:pt>
                      <c:pt idx="20">
                        <c:v>4565</c:v>
                      </c:pt>
                      <c:pt idx="21">
                        <c:v>4945</c:v>
                      </c:pt>
                      <c:pt idx="22">
                        <c:v>4965</c:v>
                      </c:pt>
                      <c:pt idx="23">
                        <c:v>5345</c:v>
                      </c:pt>
                      <c:pt idx="24">
                        <c:v>5365</c:v>
                      </c:pt>
                      <c:pt idx="25">
                        <c:v>5745</c:v>
                      </c:pt>
                      <c:pt idx="26">
                        <c:v>5765</c:v>
                      </c:pt>
                      <c:pt idx="27">
                        <c:v>6145</c:v>
                      </c:pt>
                      <c:pt idx="28">
                        <c:v>6165</c:v>
                      </c:pt>
                      <c:pt idx="29">
                        <c:v>6545</c:v>
                      </c:pt>
                      <c:pt idx="30">
                        <c:v>6565</c:v>
                      </c:pt>
                      <c:pt idx="31">
                        <c:v>6945</c:v>
                      </c:pt>
                      <c:pt idx="32">
                        <c:v>6965</c:v>
                      </c:pt>
                      <c:pt idx="33">
                        <c:v>7455</c:v>
                      </c:pt>
                    </c:numCache>
                  </c:numRef>
                </c:xVal>
                <c:yVal>
                  <c:numRef>
                    <c:extLst xmlns:c15="http://schemas.microsoft.com/office/drawing/2012/chart">
                      <c:ext xmlns:c15="http://schemas.microsoft.com/office/drawing/2012/chart" uri="{02D57815-91ED-43cb-92C2-25804820EDAC}">
                        <c15:formulaRef>
                          <c15:sqref>'From CR111'!$J$2:$J$35</c15:sqref>
                        </c15:formulaRef>
                      </c:ext>
                    </c:extLst>
                    <c:numCache>
                      <c:formatCode>0.00</c:formatCode>
                      <c:ptCount val="34"/>
                      <c:pt idx="0">
                        <c:v>0</c:v>
                      </c:pt>
                      <c:pt idx="1">
                        <c:v>0.6</c:v>
                      </c:pt>
                      <c:pt idx="2">
                        <c:v>0.6</c:v>
                      </c:pt>
                      <c:pt idx="3">
                        <c:v>0.5</c:v>
                      </c:pt>
                      <c:pt idx="4">
                        <c:v>0.45</c:v>
                      </c:pt>
                      <c:pt idx="5">
                        <c:v>0.55000000000000004</c:v>
                      </c:pt>
                      <c:pt idx="6">
                        <c:v>0.55000000000000004</c:v>
                      </c:pt>
                      <c:pt idx="7">
                        <c:v>0.8</c:v>
                      </c:pt>
                      <c:pt idx="8">
                        <c:v>0.6</c:v>
                      </c:pt>
                      <c:pt idx="9">
                        <c:v>1.1000000000000001</c:v>
                      </c:pt>
                      <c:pt idx="10">
                        <c:v>1</c:v>
                      </c:pt>
                      <c:pt idx="11">
                        <c:v>0.9</c:v>
                      </c:pt>
                      <c:pt idx="12">
                        <c:v>0.85</c:v>
                      </c:pt>
                      <c:pt idx="13">
                        <c:v>1.05</c:v>
                      </c:pt>
                      <c:pt idx="14">
                        <c:v>0.95</c:v>
                      </c:pt>
                      <c:pt idx="15">
                        <c:v>1.3</c:v>
                      </c:pt>
                      <c:pt idx="16">
                        <c:v>1.1499999999999999</c:v>
                      </c:pt>
                      <c:pt idx="17">
                        <c:v>1.3</c:v>
                      </c:pt>
                      <c:pt idx="18">
                        <c:v>1.2</c:v>
                      </c:pt>
                      <c:pt idx="19">
                        <c:v>1.35</c:v>
                      </c:pt>
                      <c:pt idx="20">
                        <c:v>1.3</c:v>
                      </c:pt>
                      <c:pt idx="21">
                        <c:v>1.35</c:v>
                      </c:pt>
                      <c:pt idx="22">
                        <c:v>1.1499999999999999</c:v>
                      </c:pt>
                      <c:pt idx="23">
                        <c:v>1</c:v>
                      </c:pt>
                      <c:pt idx="24">
                        <c:v>1.05</c:v>
                      </c:pt>
                      <c:pt idx="25">
                        <c:v>0.65</c:v>
                      </c:pt>
                      <c:pt idx="26">
                        <c:v>0.6</c:v>
                      </c:pt>
                      <c:pt idx="27">
                        <c:v>0.5</c:v>
                      </c:pt>
                      <c:pt idx="28">
                        <c:v>0.5</c:v>
                      </c:pt>
                      <c:pt idx="29">
                        <c:v>0.5</c:v>
                      </c:pt>
                      <c:pt idx="30">
                        <c:v>0.6</c:v>
                      </c:pt>
                      <c:pt idx="31">
                        <c:v>0.5</c:v>
                      </c:pt>
                      <c:pt idx="32">
                        <c:v>0.45</c:v>
                      </c:pt>
                      <c:pt idx="33">
                        <c:v>0.08</c:v>
                      </c:pt>
                    </c:numCache>
                  </c:numRef>
                </c:yVal>
                <c:smooth val="0"/>
                <c:extLst xmlns:c15="http://schemas.microsoft.com/office/drawing/2012/chart">
                  <c:ext xmlns:c16="http://schemas.microsoft.com/office/drawing/2014/chart" uri="{C3380CC4-5D6E-409C-BE32-E72D297353CC}">
                    <c16:uniqueId val="{0000000B-CF81-4632-8D7F-602AA3743795}"/>
                  </c:ext>
                </c:extLst>
              </c15:ser>
            </c15:filteredScatterSeries>
            <c15:filteredScatterSeries>
              <c15:ser>
                <c:idx val="8"/>
                <c:order val="8"/>
                <c:tx>
                  <c:v>CR119</c:v>
                </c:tx>
                <c:spPr>
                  <a:ln w="19050" cap="rnd">
                    <a:solidFill>
                      <a:srgbClr val="FFFF00"/>
                    </a:solidFill>
                    <a:round/>
                  </a:ln>
                  <a:effectLst/>
                </c:spPr>
                <c:marker>
                  <c:symbol val="circle"/>
                  <c:size val="5"/>
                  <c:spPr>
                    <a:solidFill>
                      <a:srgbClr val="FFFF00"/>
                    </a:solidFill>
                    <a:ln w="9525">
                      <a:noFill/>
                    </a:ln>
                    <a:effectLst/>
                  </c:spPr>
                </c:marker>
                <c:xVal>
                  <c:numRef>
                    <c:extLst xmlns:c15="http://schemas.microsoft.com/office/drawing/2012/chart">
                      <c:ext xmlns:c15="http://schemas.microsoft.com/office/drawing/2012/chart" uri="{02D57815-91ED-43cb-92C2-25804820EDAC}">
                        <c15:formulaRef>
                          <c15:sqref>'From CR111'!$B$2:$B$35</c15:sqref>
                        </c15:formulaRef>
                      </c:ext>
                    </c:extLst>
                    <c:numCache>
                      <c:formatCode>General</c:formatCode>
                      <c:ptCount val="34"/>
                      <c:pt idx="0">
                        <c:v>465</c:v>
                      </c:pt>
                      <c:pt idx="1">
                        <c:v>945</c:v>
                      </c:pt>
                      <c:pt idx="2">
                        <c:v>965</c:v>
                      </c:pt>
                      <c:pt idx="3">
                        <c:v>1345</c:v>
                      </c:pt>
                      <c:pt idx="4">
                        <c:v>1365</c:v>
                      </c:pt>
                      <c:pt idx="5">
                        <c:v>1745</c:v>
                      </c:pt>
                      <c:pt idx="6">
                        <c:v>1765</c:v>
                      </c:pt>
                      <c:pt idx="7">
                        <c:v>2145</c:v>
                      </c:pt>
                      <c:pt idx="8">
                        <c:v>2165</c:v>
                      </c:pt>
                      <c:pt idx="9">
                        <c:v>2545</c:v>
                      </c:pt>
                      <c:pt idx="10">
                        <c:v>2565</c:v>
                      </c:pt>
                      <c:pt idx="11">
                        <c:v>2945</c:v>
                      </c:pt>
                      <c:pt idx="12">
                        <c:v>2965</c:v>
                      </c:pt>
                      <c:pt idx="13">
                        <c:v>3345</c:v>
                      </c:pt>
                      <c:pt idx="14">
                        <c:v>3365</c:v>
                      </c:pt>
                      <c:pt idx="15">
                        <c:v>3745</c:v>
                      </c:pt>
                      <c:pt idx="16">
                        <c:v>3765</c:v>
                      </c:pt>
                      <c:pt idx="17">
                        <c:v>4145</c:v>
                      </c:pt>
                      <c:pt idx="18">
                        <c:v>4165</c:v>
                      </c:pt>
                      <c:pt idx="19">
                        <c:v>4545</c:v>
                      </c:pt>
                      <c:pt idx="20">
                        <c:v>4565</c:v>
                      </c:pt>
                      <c:pt idx="21">
                        <c:v>4945</c:v>
                      </c:pt>
                      <c:pt idx="22">
                        <c:v>4965</c:v>
                      </c:pt>
                      <c:pt idx="23">
                        <c:v>5345</c:v>
                      </c:pt>
                      <c:pt idx="24">
                        <c:v>5365</c:v>
                      </c:pt>
                      <c:pt idx="25">
                        <c:v>5745</c:v>
                      </c:pt>
                      <c:pt idx="26">
                        <c:v>5765</c:v>
                      </c:pt>
                      <c:pt idx="27">
                        <c:v>6145</c:v>
                      </c:pt>
                      <c:pt idx="28">
                        <c:v>6165</c:v>
                      </c:pt>
                      <c:pt idx="29">
                        <c:v>6545</c:v>
                      </c:pt>
                      <c:pt idx="30">
                        <c:v>6565</c:v>
                      </c:pt>
                      <c:pt idx="31">
                        <c:v>6945</c:v>
                      </c:pt>
                      <c:pt idx="32">
                        <c:v>6965</c:v>
                      </c:pt>
                      <c:pt idx="33">
                        <c:v>7455</c:v>
                      </c:pt>
                    </c:numCache>
                  </c:numRef>
                </c:xVal>
                <c:yVal>
                  <c:numRef>
                    <c:extLst xmlns:c15="http://schemas.microsoft.com/office/drawing/2012/chart">
                      <c:ext xmlns:c15="http://schemas.microsoft.com/office/drawing/2012/chart" uri="{02D57815-91ED-43cb-92C2-25804820EDAC}">
                        <c15:formulaRef>
                          <c15:sqref>'From CR111'!$K$2:$K$35</c15:sqref>
                        </c15:formulaRef>
                      </c:ext>
                    </c:extLst>
                    <c:numCache>
                      <c:formatCode>0.00</c:formatCode>
                      <c:ptCount val="34"/>
                      <c:pt idx="0">
                        <c:v>0</c:v>
                      </c:pt>
                      <c:pt idx="1">
                        <c:v>1.04</c:v>
                      </c:pt>
                      <c:pt idx="2">
                        <c:v>1.0900000000000001</c:v>
                      </c:pt>
                      <c:pt idx="3">
                        <c:v>0.96</c:v>
                      </c:pt>
                      <c:pt idx="4">
                        <c:v>0.94</c:v>
                      </c:pt>
                      <c:pt idx="5">
                        <c:v>1.1000000000000001</c:v>
                      </c:pt>
                      <c:pt idx="6">
                        <c:v>1.1299999999999999</c:v>
                      </c:pt>
                      <c:pt idx="7">
                        <c:v>1.0900000000000001</c:v>
                      </c:pt>
                      <c:pt idx="8">
                        <c:v>1.1200000000000001</c:v>
                      </c:pt>
                      <c:pt idx="9">
                        <c:v>1.28</c:v>
                      </c:pt>
                      <c:pt idx="10">
                        <c:v>1.3</c:v>
                      </c:pt>
                      <c:pt idx="11">
                        <c:v>1.46</c:v>
                      </c:pt>
                      <c:pt idx="12">
                        <c:v>1.45</c:v>
                      </c:pt>
                      <c:pt idx="13">
                        <c:v>1.7</c:v>
                      </c:pt>
                      <c:pt idx="14">
                        <c:v>1.78</c:v>
                      </c:pt>
                      <c:pt idx="15">
                        <c:v>1.77</c:v>
                      </c:pt>
                      <c:pt idx="16">
                        <c:v>1.79</c:v>
                      </c:pt>
                      <c:pt idx="17">
                        <c:v>1.7</c:v>
                      </c:pt>
                      <c:pt idx="18">
                        <c:v>1.68</c:v>
                      </c:pt>
                      <c:pt idx="19">
                        <c:v>1.7</c:v>
                      </c:pt>
                      <c:pt idx="20">
                        <c:v>1.6</c:v>
                      </c:pt>
                      <c:pt idx="21">
                        <c:v>1.52</c:v>
                      </c:pt>
                      <c:pt idx="22">
                        <c:v>1.5</c:v>
                      </c:pt>
                      <c:pt idx="23">
                        <c:v>1.3</c:v>
                      </c:pt>
                      <c:pt idx="24">
                        <c:v>1.4</c:v>
                      </c:pt>
                      <c:pt idx="25">
                        <c:v>1.07</c:v>
                      </c:pt>
                      <c:pt idx="26">
                        <c:v>1.0900000000000001</c:v>
                      </c:pt>
                      <c:pt idx="27">
                        <c:v>1.02</c:v>
                      </c:pt>
                      <c:pt idx="28">
                        <c:v>0.93</c:v>
                      </c:pt>
                      <c:pt idx="29">
                        <c:v>0.83</c:v>
                      </c:pt>
                      <c:pt idx="30">
                        <c:v>0.8</c:v>
                      </c:pt>
                      <c:pt idx="31">
                        <c:v>0.81</c:v>
                      </c:pt>
                      <c:pt idx="32">
                        <c:v>0.95</c:v>
                      </c:pt>
                      <c:pt idx="33">
                        <c:v>0</c:v>
                      </c:pt>
                    </c:numCache>
                  </c:numRef>
                </c:yVal>
                <c:smooth val="0"/>
                <c:extLst xmlns:c15="http://schemas.microsoft.com/office/drawing/2012/chart">
                  <c:ext xmlns:c16="http://schemas.microsoft.com/office/drawing/2014/chart" uri="{C3380CC4-5D6E-409C-BE32-E72D297353CC}">
                    <c16:uniqueId val="{0000000C-CF81-4632-8D7F-602AA3743795}"/>
                  </c:ext>
                </c:extLst>
              </c15:ser>
            </c15:filteredScatterSeries>
            <c15:filteredScatterSeries>
              <c15:ser>
                <c:idx val="9"/>
                <c:order val="9"/>
                <c:tx>
                  <c:v>CR120</c:v>
                </c:tx>
                <c:spPr>
                  <a:ln w="19050" cap="rnd">
                    <a:solidFill>
                      <a:schemeClr val="accent3">
                        <a:lumMod val="75000"/>
                      </a:schemeClr>
                    </a:solidFill>
                    <a:round/>
                  </a:ln>
                  <a:effectLst/>
                </c:spPr>
                <c:marker>
                  <c:symbol val="circle"/>
                  <c:size val="5"/>
                  <c:spPr>
                    <a:solidFill>
                      <a:schemeClr val="accent3">
                        <a:lumMod val="75000"/>
                      </a:schemeClr>
                    </a:solidFill>
                    <a:ln w="9525">
                      <a:noFill/>
                    </a:ln>
                    <a:effectLst/>
                  </c:spPr>
                </c:marker>
                <c:xVal>
                  <c:numRef>
                    <c:extLst xmlns:c15="http://schemas.microsoft.com/office/drawing/2012/chart">
                      <c:ext xmlns:c15="http://schemas.microsoft.com/office/drawing/2012/chart" uri="{02D57815-91ED-43cb-92C2-25804820EDAC}">
                        <c15:formulaRef>
                          <c15:sqref>'From CR111'!$B$2:$B$35</c15:sqref>
                        </c15:formulaRef>
                      </c:ext>
                    </c:extLst>
                    <c:numCache>
                      <c:formatCode>General</c:formatCode>
                      <c:ptCount val="34"/>
                      <c:pt idx="0">
                        <c:v>465</c:v>
                      </c:pt>
                      <c:pt idx="1">
                        <c:v>945</c:v>
                      </c:pt>
                      <c:pt idx="2">
                        <c:v>965</c:v>
                      </c:pt>
                      <c:pt idx="3">
                        <c:v>1345</c:v>
                      </c:pt>
                      <c:pt idx="4">
                        <c:v>1365</c:v>
                      </c:pt>
                      <c:pt idx="5">
                        <c:v>1745</c:v>
                      </c:pt>
                      <c:pt idx="6">
                        <c:v>1765</c:v>
                      </c:pt>
                      <c:pt idx="7">
                        <c:v>2145</c:v>
                      </c:pt>
                      <c:pt idx="8">
                        <c:v>2165</c:v>
                      </c:pt>
                      <c:pt idx="9">
                        <c:v>2545</c:v>
                      </c:pt>
                      <c:pt idx="10">
                        <c:v>2565</c:v>
                      </c:pt>
                      <c:pt idx="11">
                        <c:v>2945</c:v>
                      </c:pt>
                      <c:pt idx="12">
                        <c:v>2965</c:v>
                      </c:pt>
                      <c:pt idx="13">
                        <c:v>3345</c:v>
                      </c:pt>
                      <c:pt idx="14">
                        <c:v>3365</c:v>
                      </c:pt>
                      <c:pt idx="15">
                        <c:v>3745</c:v>
                      </c:pt>
                      <c:pt idx="16">
                        <c:v>3765</c:v>
                      </c:pt>
                      <c:pt idx="17">
                        <c:v>4145</c:v>
                      </c:pt>
                      <c:pt idx="18">
                        <c:v>4165</c:v>
                      </c:pt>
                      <c:pt idx="19">
                        <c:v>4545</c:v>
                      </c:pt>
                      <c:pt idx="20">
                        <c:v>4565</c:v>
                      </c:pt>
                      <c:pt idx="21">
                        <c:v>4945</c:v>
                      </c:pt>
                      <c:pt idx="22">
                        <c:v>4965</c:v>
                      </c:pt>
                      <c:pt idx="23">
                        <c:v>5345</c:v>
                      </c:pt>
                      <c:pt idx="24">
                        <c:v>5365</c:v>
                      </c:pt>
                      <c:pt idx="25">
                        <c:v>5745</c:v>
                      </c:pt>
                      <c:pt idx="26">
                        <c:v>5765</c:v>
                      </c:pt>
                      <c:pt idx="27">
                        <c:v>6145</c:v>
                      </c:pt>
                      <c:pt idx="28">
                        <c:v>6165</c:v>
                      </c:pt>
                      <c:pt idx="29">
                        <c:v>6545</c:v>
                      </c:pt>
                      <c:pt idx="30">
                        <c:v>6565</c:v>
                      </c:pt>
                      <c:pt idx="31">
                        <c:v>6945</c:v>
                      </c:pt>
                      <c:pt idx="32">
                        <c:v>6965</c:v>
                      </c:pt>
                      <c:pt idx="33">
                        <c:v>7455</c:v>
                      </c:pt>
                    </c:numCache>
                  </c:numRef>
                </c:xVal>
                <c:yVal>
                  <c:numRef>
                    <c:extLst xmlns:c15="http://schemas.microsoft.com/office/drawing/2012/chart">
                      <c:ext xmlns:c15="http://schemas.microsoft.com/office/drawing/2012/chart" uri="{02D57815-91ED-43cb-92C2-25804820EDAC}">
                        <c15:formulaRef>
                          <c15:sqref>'From CR111'!$L$2:$L$35</c15:sqref>
                        </c15:formulaRef>
                      </c:ext>
                    </c:extLst>
                    <c:numCache>
                      <c:formatCode>0.00</c:formatCode>
                      <c:ptCount val="34"/>
                      <c:pt idx="0">
                        <c:v>0</c:v>
                      </c:pt>
                      <c:pt idx="1">
                        <c:v>1</c:v>
                      </c:pt>
                      <c:pt idx="2">
                        <c:v>0.9</c:v>
                      </c:pt>
                      <c:pt idx="3">
                        <c:v>0.75</c:v>
                      </c:pt>
                      <c:pt idx="4">
                        <c:v>0.63</c:v>
                      </c:pt>
                      <c:pt idx="5">
                        <c:v>0.6</c:v>
                      </c:pt>
                      <c:pt idx="6">
                        <c:v>0.65</c:v>
                      </c:pt>
                      <c:pt idx="7">
                        <c:v>0.6</c:v>
                      </c:pt>
                      <c:pt idx="8">
                        <c:v>0.4</c:v>
                      </c:pt>
                      <c:pt idx="9">
                        <c:v>1</c:v>
                      </c:pt>
                      <c:pt idx="10">
                        <c:v>0.9</c:v>
                      </c:pt>
                      <c:pt idx="11">
                        <c:v>0.4</c:v>
                      </c:pt>
                      <c:pt idx="12">
                        <c:v>0.5</c:v>
                      </c:pt>
                      <c:pt idx="13">
                        <c:v>0.45</c:v>
                      </c:pt>
                      <c:pt idx="14">
                        <c:v>0.45</c:v>
                      </c:pt>
                      <c:pt idx="15">
                        <c:v>0.45</c:v>
                      </c:pt>
                      <c:pt idx="16">
                        <c:v>0.4</c:v>
                      </c:pt>
                      <c:pt idx="17">
                        <c:v>0.6</c:v>
                      </c:pt>
                      <c:pt idx="18">
                        <c:v>0.65</c:v>
                      </c:pt>
                      <c:pt idx="19">
                        <c:v>0.4</c:v>
                      </c:pt>
                      <c:pt idx="20">
                        <c:v>0.5</c:v>
                      </c:pt>
                      <c:pt idx="21">
                        <c:v>0.7</c:v>
                      </c:pt>
                      <c:pt idx="22">
                        <c:v>0.6</c:v>
                      </c:pt>
                      <c:pt idx="23">
                        <c:v>0.95</c:v>
                      </c:pt>
                      <c:pt idx="24">
                        <c:v>0.85</c:v>
                      </c:pt>
                      <c:pt idx="25">
                        <c:v>0.85</c:v>
                      </c:pt>
                      <c:pt idx="26">
                        <c:v>0.8</c:v>
                      </c:pt>
                      <c:pt idx="27">
                        <c:v>1.2</c:v>
                      </c:pt>
                      <c:pt idx="28">
                        <c:v>0.9</c:v>
                      </c:pt>
                      <c:pt idx="29">
                        <c:v>1</c:v>
                      </c:pt>
                      <c:pt idx="30">
                        <c:v>1.2</c:v>
                      </c:pt>
                      <c:pt idx="31">
                        <c:v>1.45</c:v>
                      </c:pt>
                      <c:pt idx="32">
                        <c:v>0.95</c:v>
                      </c:pt>
                      <c:pt idx="33">
                        <c:v>0.15</c:v>
                      </c:pt>
                    </c:numCache>
                  </c:numRef>
                </c:yVal>
                <c:smooth val="0"/>
                <c:extLst xmlns:c15="http://schemas.microsoft.com/office/drawing/2012/chart">
                  <c:ext xmlns:c16="http://schemas.microsoft.com/office/drawing/2014/chart" uri="{C3380CC4-5D6E-409C-BE32-E72D297353CC}">
                    <c16:uniqueId val="{0000000D-CF81-4632-8D7F-602AA3743795}"/>
                  </c:ext>
                </c:extLst>
              </c15:ser>
            </c15:filteredScatterSeries>
            <c15:filteredScatterSeries>
              <c15:ser>
                <c:idx val="11"/>
                <c:order val="11"/>
                <c:tx>
                  <c:v>CR122</c:v>
                </c:tx>
                <c:spPr>
                  <a:ln w="19050" cap="rnd">
                    <a:solidFill>
                      <a:schemeClr val="accent3">
                        <a:lumMod val="60000"/>
                        <a:lumOff val="40000"/>
                      </a:schemeClr>
                    </a:solidFill>
                    <a:round/>
                  </a:ln>
                  <a:effectLst/>
                </c:spPr>
                <c:marker>
                  <c:symbol val="circle"/>
                  <c:size val="5"/>
                  <c:spPr>
                    <a:solidFill>
                      <a:schemeClr val="accent3">
                        <a:lumMod val="40000"/>
                        <a:lumOff val="60000"/>
                      </a:schemeClr>
                    </a:solidFill>
                    <a:ln w="9525">
                      <a:noFill/>
                    </a:ln>
                    <a:effectLst/>
                  </c:spPr>
                </c:marker>
                <c:xVal>
                  <c:numRef>
                    <c:extLst xmlns:c15="http://schemas.microsoft.com/office/drawing/2012/chart">
                      <c:ext xmlns:c15="http://schemas.microsoft.com/office/drawing/2012/chart" uri="{02D57815-91ED-43cb-92C2-25804820EDAC}">
                        <c15:formulaRef>
                          <c15:sqref>'From CR111'!$B$2:$B$35</c15:sqref>
                        </c15:formulaRef>
                      </c:ext>
                    </c:extLst>
                    <c:numCache>
                      <c:formatCode>General</c:formatCode>
                      <c:ptCount val="34"/>
                      <c:pt idx="0">
                        <c:v>465</c:v>
                      </c:pt>
                      <c:pt idx="1">
                        <c:v>945</c:v>
                      </c:pt>
                      <c:pt idx="2">
                        <c:v>965</c:v>
                      </c:pt>
                      <c:pt idx="3">
                        <c:v>1345</c:v>
                      </c:pt>
                      <c:pt idx="4">
                        <c:v>1365</c:v>
                      </c:pt>
                      <c:pt idx="5">
                        <c:v>1745</c:v>
                      </c:pt>
                      <c:pt idx="6">
                        <c:v>1765</c:v>
                      </c:pt>
                      <c:pt idx="7">
                        <c:v>2145</c:v>
                      </c:pt>
                      <c:pt idx="8">
                        <c:v>2165</c:v>
                      </c:pt>
                      <c:pt idx="9">
                        <c:v>2545</c:v>
                      </c:pt>
                      <c:pt idx="10">
                        <c:v>2565</c:v>
                      </c:pt>
                      <c:pt idx="11">
                        <c:v>2945</c:v>
                      </c:pt>
                      <c:pt idx="12">
                        <c:v>2965</c:v>
                      </c:pt>
                      <c:pt idx="13">
                        <c:v>3345</c:v>
                      </c:pt>
                      <c:pt idx="14">
                        <c:v>3365</c:v>
                      </c:pt>
                      <c:pt idx="15">
                        <c:v>3745</c:v>
                      </c:pt>
                      <c:pt idx="16">
                        <c:v>3765</c:v>
                      </c:pt>
                      <c:pt idx="17">
                        <c:v>4145</c:v>
                      </c:pt>
                      <c:pt idx="18">
                        <c:v>4165</c:v>
                      </c:pt>
                      <c:pt idx="19">
                        <c:v>4545</c:v>
                      </c:pt>
                      <c:pt idx="20">
                        <c:v>4565</c:v>
                      </c:pt>
                      <c:pt idx="21">
                        <c:v>4945</c:v>
                      </c:pt>
                      <c:pt idx="22">
                        <c:v>4965</c:v>
                      </c:pt>
                      <c:pt idx="23">
                        <c:v>5345</c:v>
                      </c:pt>
                      <c:pt idx="24">
                        <c:v>5365</c:v>
                      </c:pt>
                      <c:pt idx="25">
                        <c:v>5745</c:v>
                      </c:pt>
                      <c:pt idx="26">
                        <c:v>5765</c:v>
                      </c:pt>
                      <c:pt idx="27">
                        <c:v>6145</c:v>
                      </c:pt>
                      <c:pt idx="28">
                        <c:v>6165</c:v>
                      </c:pt>
                      <c:pt idx="29">
                        <c:v>6545</c:v>
                      </c:pt>
                      <c:pt idx="30">
                        <c:v>6565</c:v>
                      </c:pt>
                      <c:pt idx="31">
                        <c:v>6945</c:v>
                      </c:pt>
                      <c:pt idx="32">
                        <c:v>6965</c:v>
                      </c:pt>
                      <c:pt idx="33">
                        <c:v>7455</c:v>
                      </c:pt>
                    </c:numCache>
                  </c:numRef>
                </c:xVal>
                <c:yVal>
                  <c:numRef>
                    <c:extLst xmlns:c15="http://schemas.microsoft.com/office/drawing/2012/chart">
                      <c:ext xmlns:c15="http://schemas.microsoft.com/office/drawing/2012/chart" uri="{02D57815-91ED-43cb-92C2-25804820EDAC}">
                        <c15:formulaRef>
                          <c15:sqref>'From CR111'!$N$2:$N$35</c15:sqref>
                        </c15:formulaRef>
                      </c:ext>
                    </c:extLst>
                    <c:numCache>
                      <c:formatCode>0.00</c:formatCode>
                      <c:ptCount val="34"/>
                      <c:pt idx="0">
                        <c:v>0</c:v>
                      </c:pt>
                      <c:pt idx="1">
                        <c:v>0.63</c:v>
                      </c:pt>
                      <c:pt idx="2">
                        <c:v>0.64</c:v>
                      </c:pt>
                      <c:pt idx="3">
                        <c:v>0.73</c:v>
                      </c:pt>
                      <c:pt idx="4">
                        <c:v>0.6</c:v>
                      </c:pt>
                      <c:pt idx="5">
                        <c:v>0.96</c:v>
                      </c:pt>
                      <c:pt idx="6">
                        <c:v>0.9</c:v>
                      </c:pt>
                      <c:pt idx="7">
                        <c:v>1.18</c:v>
                      </c:pt>
                      <c:pt idx="8">
                        <c:v>1.22</c:v>
                      </c:pt>
                      <c:pt idx="9">
                        <c:v>1.48</c:v>
                      </c:pt>
                      <c:pt idx="10">
                        <c:v>1.47</c:v>
                      </c:pt>
                      <c:pt idx="11">
                        <c:v>1.59</c:v>
                      </c:pt>
                      <c:pt idx="12">
                        <c:v>1.58</c:v>
                      </c:pt>
                      <c:pt idx="13">
                        <c:v>1.38</c:v>
                      </c:pt>
                      <c:pt idx="14">
                        <c:v>1.44</c:v>
                      </c:pt>
                      <c:pt idx="15">
                        <c:v>1.44</c:v>
                      </c:pt>
                      <c:pt idx="16">
                        <c:v>1.45</c:v>
                      </c:pt>
                      <c:pt idx="17">
                        <c:v>1.5</c:v>
                      </c:pt>
                      <c:pt idx="18">
                        <c:v>1.5</c:v>
                      </c:pt>
                      <c:pt idx="19">
                        <c:v>1.66</c:v>
                      </c:pt>
                      <c:pt idx="20">
                        <c:v>1.66</c:v>
                      </c:pt>
                      <c:pt idx="21">
                        <c:v>1.41</c:v>
                      </c:pt>
                      <c:pt idx="22">
                        <c:v>1.32</c:v>
                      </c:pt>
                      <c:pt idx="23">
                        <c:v>1.1499999999999999</c:v>
                      </c:pt>
                      <c:pt idx="24">
                        <c:v>1.25</c:v>
                      </c:pt>
                      <c:pt idx="25">
                        <c:v>1.01</c:v>
                      </c:pt>
                      <c:pt idx="26">
                        <c:v>1.01</c:v>
                      </c:pt>
                      <c:pt idx="27">
                        <c:v>0.95</c:v>
                      </c:pt>
                      <c:pt idx="28">
                        <c:v>0.69</c:v>
                      </c:pt>
                      <c:pt idx="29">
                        <c:v>0.65</c:v>
                      </c:pt>
                      <c:pt idx="30">
                        <c:v>0.71</c:v>
                      </c:pt>
                      <c:pt idx="31">
                        <c:v>0.55000000000000004</c:v>
                      </c:pt>
                      <c:pt idx="32">
                        <c:v>1.05</c:v>
                      </c:pt>
                      <c:pt idx="33">
                        <c:v>-0.04</c:v>
                      </c:pt>
                    </c:numCache>
                  </c:numRef>
                </c:yVal>
                <c:smooth val="0"/>
                <c:extLst xmlns:c15="http://schemas.microsoft.com/office/drawing/2012/chart">
                  <c:ext xmlns:c16="http://schemas.microsoft.com/office/drawing/2014/chart" uri="{C3380CC4-5D6E-409C-BE32-E72D297353CC}">
                    <c16:uniqueId val="{0000000E-CF81-4632-8D7F-602AA3743795}"/>
                  </c:ext>
                </c:extLst>
              </c15:ser>
            </c15:filteredScatterSeries>
            <c15:filteredScatterSeries>
              <c15:ser>
                <c:idx val="15"/>
                <c:order val="15"/>
                <c:tx>
                  <c:strRef>
                    <c:extLst xmlns:c15="http://schemas.microsoft.com/office/drawing/2012/chart">
                      <c:ext xmlns:c15="http://schemas.microsoft.com/office/drawing/2012/chart" uri="{02D57815-91ED-43cb-92C2-25804820EDAC}">
                        <c15:formulaRef>
                          <c15:sqref>'From CR111'!$R$1</c15:sqref>
                        </c15:formulaRef>
                      </c:ext>
                    </c:extLst>
                    <c:strCache>
                      <c:ptCount val="1"/>
                      <c:pt idx="0">
                        <c:v>CR126</c:v>
                      </c:pt>
                    </c:strCache>
                  </c:strRef>
                </c:tx>
                <c:spPr>
                  <a:ln w="19050" cap="rnd">
                    <a:solidFill>
                      <a:srgbClr val="7030A0"/>
                    </a:solidFill>
                    <a:round/>
                  </a:ln>
                  <a:effectLst/>
                </c:spPr>
                <c:marker>
                  <c:symbol val="circle"/>
                  <c:size val="5"/>
                  <c:spPr>
                    <a:solidFill>
                      <a:srgbClr val="7030A0"/>
                    </a:solidFill>
                    <a:ln w="9525">
                      <a:noFill/>
                    </a:ln>
                    <a:effectLst/>
                  </c:spPr>
                </c:marker>
                <c:xVal>
                  <c:numRef>
                    <c:extLst xmlns:c15="http://schemas.microsoft.com/office/drawing/2012/chart">
                      <c:ext xmlns:c15="http://schemas.microsoft.com/office/drawing/2012/chart" uri="{02D57815-91ED-43cb-92C2-25804820EDAC}">
                        <c15:formulaRef>
                          <c15:sqref>'From CR111'!$B$2:$B$35</c15:sqref>
                        </c15:formulaRef>
                      </c:ext>
                    </c:extLst>
                    <c:numCache>
                      <c:formatCode>General</c:formatCode>
                      <c:ptCount val="34"/>
                      <c:pt idx="0">
                        <c:v>465</c:v>
                      </c:pt>
                      <c:pt idx="1">
                        <c:v>945</c:v>
                      </c:pt>
                      <c:pt idx="2">
                        <c:v>965</c:v>
                      </c:pt>
                      <c:pt idx="3">
                        <c:v>1345</c:v>
                      </c:pt>
                      <c:pt idx="4">
                        <c:v>1365</c:v>
                      </c:pt>
                      <c:pt idx="5">
                        <c:v>1745</c:v>
                      </c:pt>
                      <c:pt idx="6">
                        <c:v>1765</c:v>
                      </c:pt>
                      <c:pt idx="7">
                        <c:v>2145</c:v>
                      </c:pt>
                      <c:pt idx="8">
                        <c:v>2165</c:v>
                      </c:pt>
                      <c:pt idx="9">
                        <c:v>2545</c:v>
                      </c:pt>
                      <c:pt idx="10">
                        <c:v>2565</c:v>
                      </c:pt>
                      <c:pt idx="11">
                        <c:v>2945</c:v>
                      </c:pt>
                      <c:pt idx="12">
                        <c:v>2965</c:v>
                      </c:pt>
                      <c:pt idx="13">
                        <c:v>3345</c:v>
                      </c:pt>
                      <c:pt idx="14">
                        <c:v>3365</c:v>
                      </c:pt>
                      <c:pt idx="15">
                        <c:v>3745</c:v>
                      </c:pt>
                      <c:pt idx="16">
                        <c:v>3765</c:v>
                      </c:pt>
                      <c:pt idx="17">
                        <c:v>4145</c:v>
                      </c:pt>
                      <c:pt idx="18">
                        <c:v>4165</c:v>
                      </c:pt>
                      <c:pt idx="19">
                        <c:v>4545</c:v>
                      </c:pt>
                      <c:pt idx="20">
                        <c:v>4565</c:v>
                      </c:pt>
                      <c:pt idx="21">
                        <c:v>4945</c:v>
                      </c:pt>
                      <c:pt idx="22">
                        <c:v>4965</c:v>
                      </c:pt>
                      <c:pt idx="23">
                        <c:v>5345</c:v>
                      </c:pt>
                      <c:pt idx="24">
                        <c:v>5365</c:v>
                      </c:pt>
                      <c:pt idx="25">
                        <c:v>5745</c:v>
                      </c:pt>
                      <c:pt idx="26">
                        <c:v>5765</c:v>
                      </c:pt>
                      <c:pt idx="27">
                        <c:v>6145</c:v>
                      </c:pt>
                      <c:pt idx="28">
                        <c:v>6165</c:v>
                      </c:pt>
                      <c:pt idx="29">
                        <c:v>6545</c:v>
                      </c:pt>
                      <c:pt idx="30">
                        <c:v>6565</c:v>
                      </c:pt>
                      <c:pt idx="31">
                        <c:v>6945</c:v>
                      </c:pt>
                      <c:pt idx="32">
                        <c:v>6965</c:v>
                      </c:pt>
                      <c:pt idx="33">
                        <c:v>7455</c:v>
                      </c:pt>
                    </c:numCache>
                  </c:numRef>
                </c:xVal>
                <c:yVal>
                  <c:numRef>
                    <c:extLst xmlns:c15="http://schemas.microsoft.com/office/drawing/2012/chart">
                      <c:ext xmlns:c15="http://schemas.microsoft.com/office/drawing/2012/chart" uri="{02D57815-91ED-43cb-92C2-25804820EDAC}">
                        <c15:formulaRef>
                          <c15:sqref>'From CR111'!$R$2:$R$35</c15:sqref>
                        </c15:formulaRef>
                      </c:ext>
                    </c:extLst>
                    <c:numCache>
                      <c:formatCode>0.00</c:formatCode>
                      <c:ptCount val="34"/>
                      <c:pt idx="0">
                        <c:v>0</c:v>
                      </c:pt>
                      <c:pt idx="1">
                        <c:v>0.86</c:v>
                      </c:pt>
                      <c:pt idx="2">
                        <c:v>0.98</c:v>
                      </c:pt>
                      <c:pt idx="3">
                        <c:v>0.87</c:v>
                      </c:pt>
                      <c:pt idx="4">
                        <c:v>0.98</c:v>
                      </c:pt>
                      <c:pt idx="5">
                        <c:v>1.23</c:v>
                      </c:pt>
                      <c:pt idx="6">
                        <c:v>1.22</c:v>
                      </c:pt>
                      <c:pt idx="7">
                        <c:v>1.56</c:v>
                      </c:pt>
                      <c:pt idx="8">
                        <c:v>1.46</c:v>
                      </c:pt>
                      <c:pt idx="9">
                        <c:v>1.9</c:v>
                      </c:pt>
                      <c:pt idx="10">
                        <c:v>1.93</c:v>
                      </c:pt>
                      <c:pt idx="11">
                        <c:v>2.4</c:v>
                      </c:pt>
                      <c:pt idx="12">
                        <c:v>2.23</c:v>
                      </c:pt>
                      <c:pt idx="13">
                        <c:v>1.99</c:v>
                      </c:pt>
                      <c:pt idx="14">
                        <c:v>1.74</c:v>
                      </c:pt>
                      <c:pt idx="15">
                        <c:v>2.23</c:v>
                      </c:pt>
                      <c:pt idx="16">
                        <c:v>2.2999999999999998</c:v>
                      </c:pt>
                      <c:pt idx="17">
                        <c:v>2.23</c:v>
                      </c:pt>
                      <c:pt idx="18">
                        <c:v>2</c:v>
                      </c:pt>
                      <c:pt idx="19">
                        <c:v>1.85</c:v>
                      </c:pt>
                      <c:pt idx="20">
                        <c:v>1.98</c:v>
                      </c:pt>
                      <c:pt idx="21">
                        <c:v>1.83</c:v>
                      </c:pt>
                      <c:pt idx="22">
                        <c:v>1.77</c:v>
                      </c:pt>
                      <c:pt idx="23">
                        <c:v>1.58</c:v>
                      </c:pt>
                      <c:pt idx="24">
                        <c:v>1.81</c:v>
                      </c:pt>
                      <c:pt idx="25">
                        <c:v>1</c:v>
                      </c:pt>
                      <c:pt idx="26">
                        <c:v>1.04</c:v>
                      </c:pt>
                      <c:pt idx="27">
                        <c:v>1.04</c:v>
                      </c:pt>
                      <c:pt idx="28">
                        <c:v>0.96</c:v>
                      </c:pt>
                      <c:pt idx="29">
                        <c:v>1</c:v>
                      </c:pt>
                      <c:pt idx="30">
                        <c:v>1.01</c:v>
                      </c:pt>
                      <c:pt idx="31">
                        <c:v>1.02</c:v>
                      </c:pt>
                      <c:pt idx="32">
                        <c:v>0.9</c:v>
                      </c:pt>
                      <c:pt idx="33">
                        <c:v>0</c:v>
                      </c:pt>
                    </c:numCache>
                  </c:numRef>
                </c:yVal>
                <c:smooth val="0"/>
                <c:extLst xmlns:c15="http://schemas.microsoft.com/office/drawing/2012/chart">
                  <c:ext xmlns:c16="http://schemas.microsoft.com/office/drawing/2014/chart" uri="{C3380CC4-5D6E-409C-BE32-E72D297353CC}">
                    <c16:uniqueId val="{0000000F-CF81-4632-8D7F-602AA3743795}"/>
                  </c:ext>
                </c:extLst>
              </c15:ser>
            </c15:filteredScatterSeries>
            <c15:filteredScatterSeries>
              <c15:ser>
                <c:idx val="16"/>
                <c:order val="16"/>
                <c:tx>
                  <c:strRef>
                    <c:extLst xmlns:c15="http://schemas.microsoft.com/office/drawing/2012/chart">
                      <c:ext xmlns:c15="http://schemas.microsoft.com/office/drawing/2012/chart" uri="{02D57815-91ED-43cb-92C2-25804820EDAC}">
                        <c15:formulaRef>
                          <c15:sqref>'From CR111'!$S$1</c15:sqref>
                        </c15:formulaRef>
                      </c:ext>
                    </c:extLst>
                    <c:strCache>
                      <c:ptCount val="1"/>
                      <c:pt idx="0">
                        <c:v>CR127</c:v>
                      </c:pt>
                    </c:strCache>
                  </c:strRef>
                </c:tx>
                <c:spPr>
                  <a:ln w="19050" cap="rnd">
                    <a:solidFill>
                      <a:srgbClr val="FF0000"/>
                    </a:solidFill>
                    <a:round/>
                  </a:ln>
                  <a:effectLst/>
                </c:spPr>
                <c:marker>
                  <c:symbol val="circle"/>
                  <c:size val="5"/>
                  <c:spPr>
                    <a:solidFill>
                      <a:srgbClr val="FF0000"/>
                    </a:solidFill>
                    <a:ln w="9525">
                      <a:noFill/>
                    </a:ln>
                    <a:effectLst/>
                  </c:spPr>
                </c:marker>
                <c:xVal>
                  <c:numRef>
                    <c:extLst xmlns:c15="http://schemas.microsoft.com/office/drawing/2012/chart">
                      <c:ext xmlns:c15="http://schemas.microsoft.com/office/drawing/2012/chart" uri="{02D57815-91ED-43cb-92C2-25804820EDAC}">
                        <c15:formulaRef>
                          <c15:sqref>'From CR111'!$B$2:$B$35</c15:sqref>
                        </c15:formulaRef>
                      </c:ext>
                    </c:extLst>
                    <c:numCache>
                      <c:formatCode>General</c:formatCode>
                      <c:ptCount val="34"/>
                      <c:pt idx="0">
                        <c:v>465</c:v>
                      </c:pt>
                      <c:pt idx="1">
                        <c:v>945</c:v>
                      </c:pt>
                      <c:pt idx="2">
                        <c:v>965</c:v>
                      </c:pt>
                      <c:pt idx="3">
                        <c:v>1345</c:v>
                      </c:pt>
                      <c:pt idx="4">
                        <c:v>1365</c:v>
                      </c:pt>
                      <c:pt idx="5">
                        <c:v>1745</c:v>
                      </c:pt>
                      <c:pt idx="6">
                        <c:v>1765</c:v>
                      </c:pt>
                      <c:pt idx="7">
                        <c:v>2145</c:v>
                      </c:pt>
                      <c:pt idx="8">
                        <c:v>2165</c:v>
                      </c:pt>
                      <c:pt idx="9">
                        <c:v>2545</c:v>
                      </c:pt>
                      <c:pt idx="10">
                        <c:v>2565</c:v>
                      </c:pt>
                      <c:pt idx="11">
                        <c:v>2945</c:v>
                      </c:pt>
                      <c:pt idx="12">
                        <c:v>2965</c:v>
                      </c:pt>
                      <c:pt idx="13">
                        <c:v>3345</c:v>
                      </c:pt>
                      <c:pt idx="14">
                        <c:v>3365</c:v>
                      </c:pt>
                      <c:pt idx="15">
                        <c:v>3745</c:v>
                      </c:pt>
                      <c:pt idx="16">
                        <c:v>3765</c:v>
                      </c:pt>
                      <c:pt idx="17">
                        <c:v>4145</c:v>
                      </c:pt>
                      <c:pt idx="18">
                        <c:v>4165</c:v>
                      </c:pt>
                      <c:pt idx="19">
                        <c:v>4545</c:v>
                      </c:pt>
                      <c:pt idx="20">
                        <c:v>4565</c:v>
                      </c:pt>
                      <c:pt idx="21">
                        <c:v>4945</c:v>
                      </c:pt>
                      <c:pt idx="22">
                        <c:v>4965</c:v>
                      </c:pt>
                      <c:pt idx="23">
                        <c:v>5345</c:v>
                      </c:pt>
                      <c:pt idx="24">
                        <c:v>5365</c:v>
                      </c:pt>
                      <c:pt idx="25">
                        <c:v>5745</c:v>
                      </c:pt>
                      <c:pt idx="26">
                        <c:v>5765</c:v>
                      </c:pt>
                      <c:pt idx="27">
                        <c:v>6145</c:v>
                      </c:pt>
                      <c:pt idx="28">
                        <c:v>6165</c:v>
                      </c:pt>
                      <c:pt idx="29">
                        <c:v>6545</c:v>
                      </c:pt>
                      <c:pt idx="30">
                        <c:v>6565</c:v>
                      </c:pt>
                      <c:pt idx="31">
                        <c:v>6945</c:v>
                      </c:pt>
                      <c:pt idx="32">
                        <c:v>6965</c:v>
                      </c:pt>
                      <c:pt idx="33">
                        <c:v>7455</c:v>
                      </c:pt>
                    </c:numCache>
                  </c:numRef>
                </c:xVal>
                <c:yVal>
                  <c:numRef>
                    <c:extLst xmlns:c15="http://schemas.microsoft.com/office/drawing/2012/chart">
                      <c:ext xmlns:c15="http://schemas.microsoft.com/office/drawing/2012/chart" uri="{02D57815-91ED-43cb-92C2-25804820EDAC}">
                        <c15:formulaRef>
                          <c15:sqref>'From CR111'!$S$2:$S$35</c15:sqref>
                        </c15:formulaRef>
                      </c:ext>
                    </c:extLst>
                    <c:numCache>
                      <c:formatCode>0.00</c:formatCode>
                      <c:ptCount val="34"/>
                      <c:pt idx="0">
                        <c:v>0</c:v>
                      </c:pt>
                      <c:pt idx="1">
                        <c:v>0.53</c:v>
                      </c:pt>
                      <c:pt idx="2">
                        <c:v>0.67</c:v>
                      </c:pt>
                      <c:pt idx="3">
                        <c:v>0.77</c:v>
                      </c:pt>
                      <c:pt idx="4">
                        <c:v>0.78</c:v>
                      </c:pt>
                      <c:pt idx="5">
                        <c:v>0.91</c:v>
                      </c:pt>
                      <c:pt idx="6">
                        <c:v>1.02</c:v>
                      </c:pt>
                      <c:pt idx="7">
                        <c:v>1.37</c:v>
                      </c:pt>
                      <c:pt idx="8">
                        <c:v>1.27</c:v>
                      </c:pt>
                      <c:pt idx="9">
                        <c:v>1.69</c:v>
                      </c:pt>
                      <c:pt idx="10">
                        <c:v>1.71</c:v>
                      </c:pt>
                      <c:pt idx="11">
                        <c:v>1.79</c:v>
                      </c:pt>
                      <c:pt idx="12">
                        <c:v>1.97</c:v>
                      </c:pt>
                      <c:pt idx="13">
                        <c:v>2.2200000000000002</c:v>
                      </c:pt>
                      <c:pt idx="14">
                        <c:v>2.23</c:v>
                      </c:pt>
                      <c:pt idx="15">
                        <c:v>2.0299999999999998</c:v>
                      </c:pt>
                      <c:pt idx="16">
                        <c:v>2.1</c:v>
                      </c:pt>
                      <c:pt idx="17">
                        <c:v>2.11</c:v>
                      </c:pt>
                      <c:pt idx="18">
                        <c:v>2.08</c:v>
                      </c:pt>
                      <c:pt idx="19">
                        <c:v>1.76</c:v>
                      </c:pt>
                      <c:pt idx="20">
                        <c:v>2.08</c:v>
                      </c:pt>
                      <c:pt idx="21">
                        <c:v>1.95</c:v>
                      </c:pt>
                      <c:pt idx="22">
                        <c:v>1.91</c:v>
                      </c:pt>
                      <c:pt idx="23">
                        <c:v>1.71</c:v>
                      </c:pt>
                      <c:pt idx="24">
                        <c:v>1.59</c:v>
                      </c:pt>
                      <c:pt idx="25">
                        <c:v>1.21</c:v>
                      </c:pt>
                      <c:pt idx="26">
                        <c:v>1.21</c:v>
                      </c:pt>
                      <c:pt idx="27">
                        <c:v>0.99</c:v>
                      </c:pt>
                      <c:pt idx="28">
                        <c:v>0.86</c:v>
                      </c:pt>
                      <c:pt idx="29">
                        <c:v>0.64</c:v>
                      </c:pt>
                      <c:pt idx="30">
                        <c:v>0.64</c:v>
                      </c:pt>
                      <c:pt idx="31">
                        <c:v>0.56000000000000005</c:v>
                      </c:pt>
                      <c:pt idx="32">
                        <c:v>0.52</c:v>
                      </c:pt>
                      <c:pt idx="33">
                        <c:v>0.27</c:v>
                      </c:pt>
                    </c:numCache>
                  </c:numRef>
                </c:yVal>
                <c:smooth val="0"/>
                <c:extLst xmlns:c15="http://schemas.microsoft.com/office/drawing/2012/chart">
                  <c:ext xmlns:c16="http://schemas.microsoft.com/office/drawing/2014/chart" uri="{C3380CC4-5D6E-409C-BE32-E72D297353CC}">
                    <c16:uniqueId val="{00000010-CF81-4632-8D7F-602AA3743795}"/>
                  </c:ext>
                </c:extLst>
              </c15:ser>
            </c15:filteredScatterSeries>
            <c15:filteredScatterSeries>
              <c15:ser>
                <c:idx val="17"/>
                <c:order val="17"/>
                <c:tx>
                  <c:strRef>
                    <c:extLst xmlns:c15="http://schemas.microsoft.com/office/drawing/2012/chart">
                      <c:ext xmlns:c15="http://schemas.microsoft.com/office/drawing/2012/chart" uri="{02D57815-91ED-43cb-92C2-25804820EDAC}">
                        <c15:formulaRef>
                          <c15:sqref>'From CR111'!$T$1</c15:sqref>
                        </c15:formulaRef>
                      </c:ext>
                    </c:extLst>
                    <c:strCache>
                      <c:ptCount val="1"/>
                      <c:pt idx="0">
                        <c:v>CR128</c:v>
                      </c:pt>
                    </c:strCache>
                  </c:strRef>
                </c:tx>
                <c:spPr>
                  <a:ln w="19050" cap="rnd">
                    <a:solidFill>
                      <a:srgbClr val="FF33CC"/>
                    </a:solidFill>
                    <a:round/>
                  </a:ln>
                  <a:effectLst/>
                </c:spPr>
                <c:marker>
                  <c:symbol val="circle"/>
                  <c:size val="5"/>
                  <c:spPr>
                    <a:solidFill>
                      <a:srgbClr val="FF33CC"/>
                    </a:solidFill>
                    <a:ln w="9525">
                      <a:solidFill>
                        <a:srgbClr val="FF33CC"/>
                      </a:solidFill>
                    </a:ln>
                    <a:effectLst/>
                  </c:spPr>
                </c:marker>
                <c:xVal>
                  <c:numRef>
                    <c:extLst xmlns:c15="http://schemas.microsoft.com/office/drawing/2012/chart">
                      <c:ext xmlns:c15="http://schemas.microsoft.com/office/drawing/2012/chart" uri="{02D57815-91ED-43cb-92C2-25804820EDAC}">
                        <c15:formulaRef>
                          <c15:sqref>'From CR111'!$B$2:$B$35</c15:sqref>
                        </c15:formulaRef>
                      </c:ext>
                    </c:extLst>
                    <c:numCache>
                      <c:formatCode>General</c:formatCode>
                      <c:ptCount val="34"/>
                      <c:pt idx="0">
                        <c:v>465</c:v>
                      </c:pt>
                      <c:pt idx="1">
                        <c:v>945</c:v>
                      </c:pt>
                      <c:pt idx="2">
                        <c:v>965</c:v>
                      </c:pt>
                      <c:pt idx="3">
                        <c:v>1345</c:v>
                      </c:pt>
                      <c:pt idx="4">
                        <c:v>1365</c:v>
                      </c:pt>
                      <c:pt idx="5">
                        <c:v>1745</c:v>
                      </c:pt>
                      <c:pt idx="6">
                        <c:v>1765</c:v>
                      </c:pt>
                      <c:pt idx="7">
                        <c:v>2145</c:v>
                      </c:pt>
                      <c:pt idx="8">
                        <c:v>2165</c:v>
                      </c:pt>
                      <c:pt idx="9">
                        <c:v>2545</c:v>
                      </c:pt>
                      <c:pt idx="10">
                        <c:v>2565</c:v>
                      </c:pt>
                      <c:pt idx="11">
                        <c:v>2945</c:v>
                      </c:pt>
                      <c:pt idx="12">
                        <c:v>2965</c:v>
                      </c:pt>
                      <c:pt idx="13">
                        <c:v>3345</c:v>
                      </c:pt>
                      <c:pt idx="14">
                        <c:v>3365</c:v>
                      </c:pt>
                      <c:pt idx="15">
                        <c:v>3745</c:v>
                      </c:pt>
                      <c:pt idx="16">
                        <c:v>3765</c:v>
                      </c:pt>
                      <c:pt idx="17">
                        <c:v>4145</c:v>
                      </c:pt>
                      <c:pt idx="18">
                        <c:v>4165</c:v>
                      </c:pt>
                      <c:pt idx="19">
                        <c:v>4545</c:v>
                      </c:pt>
                      <c:pt idx="20">
                        <c:v>4565</c:v>
                      </c:pt>
                      <c:pt idx="21">
                        <c:v>4945</c:v>
                      </c:pt>
                      <c:pt idx="22">
                        <c:v>4965</c:v>
                      </c:pt>
                      <c:pt idx="23">
                        <c:v>5345</c:v>
                      </c:pt>
                      <c:pt idx="24">
                        <c:v>5365</c:v>
                      </c:pt>
                      <c:pt idx="25">
                        <c:v>5745</c:v>
                      </c:pt>
                      <c:pt idx="26">
                        <c:v>5765</c:v>
                      </c:pt>
                      <c:pt idx="27">
                        <c:v>6145</c:v>
                      </c:pt>
                      <c:pt idx="28">
                        <c:v>6165</c:v>
                      </c:pt>
                      <c:pt idx="29">
                        <c:v>6545</c:v>
                      </c:pt>
                      <c:pt idx="30">
                        <c:v>6565</c:v>
                      </c:pt>
                      <c:pt idx="31">
                        <c:v>6945</c:v>
                      </c:pt>
                      <c:pt idx="32">
                        <c:v>6965</c:v>
                      </c:pt>
                      <c:pt idx="33">
                        <c:v>7455</c:v>
                      </c:pt>
                    </c:numCache>
                  </c:numRef>
                </c:xVal>
                <c:yVal>
                  <c:numRef>
                    <c:extLst xmlns:c15="http://schemas.microsoft.com/office/drawing/2012/chart">
                      <c:ext xmlns:c15="http://schemas.microsoft.com/office/drawing/2012/chart" uri="{02D57815-91ED-43cb-92C2-25804820EDAC}">
                        <c15:formulaRef>
                          <c15:sqref>'From CR111'!$T$2:$T$35</c15:sqref>
                        </c15:formulaRef>
                      </c:ext>
                    </c:extLst>
                    <c:numCache>
                      <c:formatCode>0.00</c:formatCode>
                      <c:ptCount val="34"/>
                      <c:pt idx="0">
                        <c:v>0</c:v>
                      </c:pt>
                      <c:pt idx="1">
                        <c:v>1.06</c:v>
                      </c:pt>
                      <c:pt idx="2">
                        <c:v>1.06</c:v>
                      </c:pt>
                      <c:pt idx="3">
                        <c:v>1.01</c:v>
                      </c:pt>
                      <c:pt idx="4">
                        <c:v>0.83</c:v>
                      </c:pt>
                      <c:pt idx="5">
                        <c:v>0.86</c:v>
                      </c:pt>
                      <c:pt idx="6">
                        <c:v>0.84</c:v>
                      </c:pt>
                      <c:pt idx="7">
                        <c:v>0.94</c:v>
                      </c:pt>
                      <c:pt idx="8">
                        <c:v>0.82</c:v>
                      </c:pt>
                      <c:pt idx="9">
                        <c:v>0.94</c:v>
                      </c:pt>
                      <c:pt idx="10">
                        <c:v>0.76</c:v>
                      </c:pt>
                      <c:pt idx="11">
                        <c:v>0.77</c:v>
                      </c:pt>
                      <c:pt idx="12">
                        <c:v>0.79</c:v>
                      </c:pt>
                      <c:pt idx="13">
                        <c:v>0.84</c:v>
                      </c:pt>
                      <c:pt idx="14">
                        <c:v>0.86</c:v>
                      </c:pt>
                      <c:pt idx="15">
                        <c:v>0.94</c:v>
                      </c:pt>
                      <c:pt idx="16">
                        <c:v>0.95</c:v>
                      </c:pt>
                      <c:pt idx="17">
                        <c:v>0.95</c:v>
                      </c:pt>
                      <c:pt idx="18">
                        <c:v>0.93</c:v>
                      </c:pt>
                      <c:pt idx="19">
                        <c:v>0.72</c:v>
                      </c:pt>
                      <c:pt idx="20">
                        <c:v>0.9</c:v>
                      </c:pt>
                      <c:pt idx="21">
                        <c:v>0.87</c:v>
                      </c:pt>
                      <c:pt idx="22">
                        <c:v>0.76</c:v>
                      </c:pt>
                      <c:pt idx="23">
                        <c:v>0.65</c:v>
                      </c:pt>
                      <c:pt idx="24">
                        <c:v>0.83</c:v>
                      </c:pt>
                      <c:pt idx="25">
                        <c:v>0.6</c:v>
                      </c:pt>
                      <c:pt idx="26">
                        <c:v>0.79</c:v>
                      </c:pt>
                      <c:pt idx="27">
                        <c:v>0.73</c:v>
                      </c:pt>
                      <c:pt idx="28">
                        <c:v>0.87</c:v>
                      </c:pt>
                      <c:pt idx="29">
                        <c:v>0.73</c:v>
                      </c:pt>
                      <c:pt idx="30">
                        <c:v>0.84</c:v>
                      </c:pt>
                      <c:pt idx="31">
                        <c:v>0.66</c:v>
                      </c:pt>
                      <c:pt idx="32">
                        <c:v>0.78</c:v>
                      </c:pt>
                      <c:pt idx="33">
                        <c:v>0.31</c:v>
                      </c:pt>
                    </c:numCache>
                  </c:numRef>
                </c:yVal>
                <c:smooth val="0"/>
                <c:extLst xmlns:c15="http://schemas.microsoft.com/office/drawing/2012/chart">
                  <c:ext xmlns:c16="http://schemas.microsoft.com/office/drawing/2014/chart" uri="{C3380CC4-5D6E-409C-BE32-E72D297353CC}">
                    <c16:uniqueId val="{00000011-CF81-4632-8D7F-602AA3743795}"/>
                  </c:ext>
                </c:extLst>
              </c15:ser>
            </c15:filteredScatterSeries>
          </c:ext>
        </c:extLst>
      </c:scatterChart>
      <c:valAx>
        <c:axId val="365281680"/>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Coil position from LE (mm)</a:t>
                </a:r>
              </a:p>
            </c:rich>
          </c:tx>
          <c:layout>
            <c:manualLayout>
              <c:xMode val="edge"/>
              <c:yMode val="edge"/>
              <c:x val="0.41965038697883106"/>
              <c:y val="0.85809607588284809"/>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65282008"/>
        <c:crosses val="autoZero"/>
        <c:crossBetween val="midCat"/>
      </c:valAx>
      <c:valAx>
        <c:axId val="365282008"/>
        <c:scaling>
          <c:orientation val="minMax"/>
          <c:min val="0"/>
        </c:scaling>
        <c:delete val="0"/>
        <c:axPos val="l"/>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Vertical deviation (mm)</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0.00"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65281680"/>
        <c:crosses val="autoZero"/>
        <c:crossBetween val="midCat"/>
      </c:valAx>
      <c:spPr>
        <a:noFill/>
        <a:ln>
          <a:noFill/>
        </a:ln>
        <a:effectLst/>
      </c:spPr>
    </c:plotArea>
    <c:legend>
      <c:legendPos val="b"/>
      <c:layout>
        <c:manualLayout>
          <c:xMode val="edge"/>
          <c:yMode val="edge"/>
          <c:x val="0.24120624634244536"/>
          <c:y val="0.91160761793684442"/>
          <c:w val="0.58272448807593269"/>
          <c:h val="6.751257522221335E-2"/>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ysClr val="window" lastClr="FFFFFF"/>
    </a:solidFill>
    <a:ln>
      <a:noFill/>
    </a:ln>
    <a:effectLst/>
  </c:spPr>
  <c:txPr>
    <a:bodyPr/>
    <a:lstStyle/>
    <a:p>
      <a:pPr>
        <a:defRPr/>
      </a:pPr>
      <a:endParaRPr lang="en-US"/>
    </a:p>
  </c:txPr>
  <c:externalData r:id="rId4">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5249812405115934"/>
          <c:y val="7.7488533917157792E-2"/>
          <c:w val="0.80298816570104858"/>
          <c:h val="0.71939684131662596"/>
        </c:manualLayout>
      </c:layout>
      <c:scatterChart>
        <c:scatterStyle val="lineMarker"/>
        <c:varyColors val="0"/>
        <c:ser>
          <c:idx val="4"/>
          <c:order val="4"/>
          <c:tx>
            <c:strRef>
              <c:f>'From CR111'!$G$1</c:f>
              <c:strCache>
                <c:ptCount val="1"/>
                <c:pt idx="0">
                  <c:v>CR115</c:v>
                </c:pt>
              </c:strCache>
            </c:strRef>
          </c:tx>
          <c:spPr>
            <a:ln w="19050" cap="rnd">
              <a:solidFill>
                <a:srgbClr val="00B050"/>
              </a:solidFill>
              <a:round/>
            </a:ln>
            <a:effectLst/>
          </c:spPr>
          <c:marker>
            <c:symbol val="circle"/>
            <c:size val="5"/>
            <c:spPr>
              <a:solidFill>
                <a:srgbClr val="00B050"/>
              </a:solidFill>
              <a:ln w="9525">
                <a:noFill/>
              </a:ln>
              <a:effectLst/>
            </c:spPr>
          </c:marker>
          <c:xVal>
            <c:numRef>
              <c:f>'From CR111'!$B$2:$B$35</c:f>
              <c:numCache>
                <c:formatCode>General</c:formatCode>
                <c:ptCount val="34"/>
                <c:pt idx="0">
                  <c:v>465</c:v>
                </c:pt>
                <c:pt idx="1">
                  <c:v>945</c:v>
                </c:pt>
                <c:pt idx="2">
                  <c:v>965</c:v>
                </c:pt>
                <c:pt idx="3">
                  <c:v>1345</c:v>
                </c:pt>
                <c:pt idx="4">
                  <c:v>1365</c:v>
                </c:pt>
                <c:pt idx="5">
                  <c:v>1745</c:v>
                </c:pt>
                <c:pt idx="6">
                  <c:v>1765</c:v>
                </c:pt>
                <c:pt idx="7">
                  <c:v>2145</c:v>
                </c:pt>
                <c:pt idx="8">
                  <c:v>2165</c:v>
                </c:pt>
                <c:pt idx="9">
                  <c:v>2545</c:v>
                </c:pt>
                <c:pt idx="10">
                  <c:v>2565</c:v>
                </c:pt>
                <c:pt idx="11">
                  <c:v>2945</c:v>
                </c:pt>
                <c:pt idx="12">
                  <c:v>2965</c:v>
                </c:pt>
                <c:pt idx="13">
                  <c:v>3345</c:v>
                </c:pt>
                <c:pt idx="14">
                  <c:v>3365</c:v>
                </c:pt>
                <c:pt idx="15">
                  <c:v>3745</c:v>
                </c:pt>
                <c:pt idx="16">
                  <c:v>3765</c:v>
                </c:pt>
                <c:pt idx="17">
                  <c:v>4145</c:v>
                </c:pt>
                <c:pt idx="18">
                  <c:v>4165</c:v>
                </c:pt>
                <c:pt idx="19">
                  <c:v>4545</c:v>
                </c:pt>
                <c:pt idx="20">
                  <c:v>4565</c:v>
                </c:pt>
                <c:pt idx="21">
                  <c:v>4945</c:v>
                </c:pt>
                <c:pt idx="22">
                  <c:v>4965</c:v>
                </c:pt>
                <c:pt idx="23">
                  <c:v>5345</c:v>
                </c:pt>
                <c:pt idx="24">
                  <c:v>5365</c:v>
                </c:pt>
                <c:pt idx="25">
                  <c:v>5745</c:v>
                </c:pt>
                <c:pt idx="26">
                  <c:v>5765</c:v>
                </c:pt>
                <c:pt idx="27">
                  <c:v>6145</c:v>
                </c:pt>
                <c:pt idx="28">
                  <c:v>6165</c:v>
                </c:pt>
                <c:pt idx="29">
                  <c:v>6545</c:v>
                </c:pt>
                <c:pt idx="30">
                  <c:v>6565</c:v>
                </c:pt>
                <c:pt idx="31">
                  <c:v>6945</c:v>
                </c:pt>
                <c:pt idx="32">
                  <c:v>6965</c:v>
                </c:pt>
                <c:pt idx="33">
                  <c:v>7455</c:v>
                </c:pt>
              </c:numCache>
            </c:numRef>
          </c:xVal>
          <c:yVal>
            <c:numRef>
              <c:f>'From CR111'!$G$2:$G$35</c:f>
              <c:numCache>
                <c:formatCode>0.00</c:formatCode>
                <c:ptCount val="34"/>
                <c:pt idx="0">
                  <c:v>0</c:v>
                </c:pt>
                <c:pt idx="1">
                  <c:v>0.72</c:v>
                </c:pt>
                <c:pt idx="2">
                  <c:v>0.74</c:v>
                </c:pt>
                <c:pt idx="3">
                  <c:v>0.84</c:v>
                </c:pt>
                <c:pt idx="4">
                  <c:v>0.88</c:v>
                </c:pt>
                <c:pt idx="5">
                  <c:v>0.66</c:v>
                </c:pt>
                <c:pt idx="6">
                  <c:v>0.69</c:v>
                </c:pt>
                <c:pt idx="7">
                  <c:v>0.6</c:v>
                </c:pt>
                <c:pt idx="8">
                  <c:v>0.57999999999999996</c:v>
                </c:pt>
                <c:pt idx="9">
                  <c:v>1.02</c:v>
                </c:pt>
                <c:pt idx="10">
                  <c:v>0.97</c:v>
                </c:pt>
                <c:pt idx="11">
                  <c:v>1.4</c:v>
                </c:pt>
                <c:pt idx="12">
                  <c:v>1.4</c:v>
                </c:pt>
                <c:pt idx="13">
                  <c:v>1.66</c:v>
                </c:pt>
                <c:pt idx="14">
                  <c:v>1.69</c:v>
                </c:pt>
                <c:pt idx="15">
                  <c:v>1.25</c:v>
                </c:pt>
                <c:pt idx="16">
                  <c:v>1.35</c:v>
                </c:pt>
                <c:pt idx="17">
                  <c:v>1.04</c:v>
                </c:pt>
                <c:pt idx="18">
                  <c:v>1.06</c:v>
                </c:pt>
                <c:pt idx="19">
                  <c:v>1.04</c:v>
                </c:pt>
                <c:pt idx="20">
                  <c:v>1.08</c:v>
                </c:pt>
                <c:pt idx="21">
                  <c:v>0.88</c:v>
                </c:pt>
                <c:pt idx="22">
                  <c:v>0.95</c:v>
                </c:pt>
                <c:pt idx="23">
                  <c:v>0.9</c:v>
                </c:pt>
                <c:pt idx="24">
                  <c:v>0.86</c:v>
                </c:pt>
                <c:pt idx="25">
                  <c:v>0.72</c:v>
                </c:pt>
                <c:pt idx="26">
                  <c:v>0.73</c:v>
                </c:pt>
                <c:pt idx="27">
                  <c:v>0.71</c:v>
                </c:pt>
                <c:pt idx="28">
                  <c:v>0.65</c:v>
                </c:pt>
                <c:pt idx="29">
                  <c:v>0.8</c:v>
                </c:pt>
                <c:pt idx="30">
                  <c:v>0.72</c:v>
                </c:pt>
                <c:pt idx="31">
                  <c:v>0.86</c:v>
                </c:pt>
                <c:pt idx="32">
                  <c:v>0.85</c:v>
                </c:pt>
                <c:pt idx="33">
                  <c:v>0</c:v>
                </c:pt>
              </c:numCache>
            </c:numRef>
          </c:yVal>
          <c:smooth val="0"/>
          <c:extLst>
            <c:ext xmlns:c16="http://schemas.microsoft.com/office/drawing/2014/chart" uri="{C3380CC4-5D6E-409C-BE32-E72D297353CC}">
              <c16:uniqueId val="{00000000-5EC6-4B7B-9F29-8F557321C73D}"/>
            </c:ext>
          </c:extLst>
        </c:ser>
        <c:ser>
          <c:idx val="6"/>
          <c:order val="6"/>
          <c:tx>
            <c:strRef>
              <c:f>'From CR111'!$I$1</c:f>
              <c:strCache>
                <c:ptCount val="1"/>
                <c:pt idx="0">
                  <c:v>CR117</c:v>
                </c:pt>
              </c:strCache>
            </c:strRef>
          </c:tx>
          <c:spPr>
            <a:ln w="19050" cap="rnd">
              <a:solidFill>
                <a:schemeClr val="accent4">
                  <a:lumMod val="75000"/>
                </a:schemeClr>
              </a:solidFill>
              <a:round/>
            </a:ln>
            <a:effectLst/>
          </c:spPr>
          <c:marker>
            <c:symbol val="circle"/>
            <c:size val="5"/>
            <c:spPr>
              <a:solidFill>
                <a:schemeClr val="accent4">
                  <a:lumMod val="75000"/>
                </a:schemeClr>
              </a:solidFill>
              <a:ln w="9525">
                <a:noFill/>
              </a:ln>
              <a:effectLst/>
            </c:spPr>
          </c:marker>
          <c:xVal>
            <c:numRef>
              <c:f>'From CR111'!$B$2:$B$35</c:f>
              <c:numCache>
                <c:formatCode>General</c:formatCode>
                <c:ptCount val="34"/>
                <c:pt idx="0">
                  <c:v>465</c:v>
                </c:pt>
                <c:pt idx="1">
                  <c:v>945</c:v>
                </c:pt>
                <c:pt idx="2">
                  <c:v>965</c:v>
                </c:pt>
                <c:pt idx="3">
                  <c:v>1345</c:v>
                </c:pt>
                <c:pt idx="4">
                  <c:v>1365</c:v>
                </c:pt>
                <c:pt idx="5">
                  <c:v>1745</c:v>
                </c:pt>
                <c:pt idx="6">
                  <c:v>1765</c:v>
                </c:pt>
                <c:pt idx="7">
                  <c:v>2145</c:v>
                </c:pt>
                <c:pt idx="8">
                  <c:v>2165</c:v>
                </c:pt>
                <c:pt idx="9">
                  <c:v>2545</c:v>
                </c:pt>
                <c:pt idx="10">
                  <c:v>2565</c:v>
                </c:pt>
                <c:pt idx="11">
                  <c:v>2945</c:v>
                </c:pt>
                <c:pt idx="12">
                  <c:v>2965</c:v>
                </c:pt>
                <c:pt idx="13">
                  <c:v>3345</c:v>
                </c:pt>
                <c:pt idx="14">
                  <c:v>3365</c:v>
                </c:pt>
                <c:pt idx="15">
                  <c:v>3745</c:v>
                </c:pt>
                <c:pt idx="16">
                  <c:v>3765</c:v>
                </c:pt>
                <c:pt idx="17">
                  <c:v>4145</c:v>
                </c:pt>
                <c:pt idx="18">
                  <c:v>4165</c:v>
                </c:pt>
                <c:pt idx="19">
                  <c:v>4545</c:v>
                </c:pt>
                <c:pt idx="20">
                  <c:v>4565</c:v>
                </c:pt>
                <c:pt idx="21">
                  <c:v>4945</c:v>
                </c:pt>
                <c:pt idx="22">
                  <c:v>4965</c:v>
                </c:pt>
                <c:pt idx="23">
                  <c:v>5345</c:v>
                </c:pt>
                <c:pt idx="24">
                  <c:v>5365</c:v>
                </c:pt>
                <c:pt idx="25">
                  <c:v>5745</c:v>
                </c:pt>
                <c:pt idx="26">
                  <c:v>5765</c:v>
                </c:pt>
                <c:pt idx="27">
                  <c:v>6145</c:v>
                </c:pt>
                <c:pt idx="28">
                  <c:v>6165</c:v>
                </c:pt>
                <c:pt idx="29">
                  <c:v>6545</c:v>
                </c:pt>
                <c:pt idx="30">
                  <c:v>6565</c:v>
                </c:pt>
                <c:pt idx="31">
                  <c:v>6945</c:v>
                </c:pt>
                <c:pt idx="32">
                  <c:v>6965</c:v>
                </c:pt>
                <c:pt idx="33">
                  <c:v>7455</c:v>
                </c:pt>
              </c:numCache>
            </c:numRef>
          </c:xVal>
          <c:yVal>
            <c:numRef>
              <c:f>'From CR111'!$I$2:$I$35</c:f>
              <c:numCache>
                <c:formatCode>0.00</c:formatCode>
                <c:ptCount val="34"/>
                <c:pt idx="0">
                  <c:v>0</c:v>
                </c:pt>
                <c:pt idx="1">
                  <c:v>0.88</c:v>
                </c:pt>
                <c:pt idx="2">
                  <c:v>0.8</c:v>
                </c:pt>
                <c:pt idx="3">
                  <c:v>0.9</c:v>
                </c:pt>
                <c:pt idx="4">
                  <c:v>0.8</c:v>
                </c:pt>
                <c:pt idx="5">
                  <c:v>0.67</c:v>
                </c:pt>
                <c:pt idx="6">
                  <c:v>0.65</c:v>
                </c:pt>
                <c:pt idx="7">
                  <c:v>0.6</c:v>
                </c:pt>
                <c:pt idx="8">
                  <c:v>0.55000000000000004</c:v>
                </c:pt>
                <c:pt idx="9">
                  <c:v>1</c:v>
                </c:pt>
                <c:pt idx="10">
                  <c:v>1.04</c:v>
                </c:pt>
                <c:pt idx="11">
                  <c:v>0.93</c:v>
                </c:pt>
                <c:pt idx="12">
                  <c:v>1</c:v>
                </c:pt>
                <c:pt idx="13">
                  <c:v>1.2</c:v>
                </c:pt>
                <c:pt idx="14">
                  <c:v>1.05</c:v>
                </c:pt>
                <c:pt idx="15">
                  <c:v>1.2</c:v>
                </c:pt>
                <c:pt idx="16">
                  <c:v>1.24</c:v>
                </c:pt>
                <c:pt idx="17">
                  <c:v>1.1499999999999999</c:v>
                </c:pt>
                <c:pt idx="18">
                  <c:v>1.2</c:v>
                </c:pt>
                <c:pt idx="19">
                  <c:v>1.1000000000000001</c:v>
                </c:pt>
                <c:pt idx="20">
                  <c:v>1.1200000000000001</c:v>
                </c:pt>
                <c:pt idx="21">
                  <c:v>1.05</c:v>
                </c:pt>
                <c:pt idx="22">
                  <c:v>1.07</c:v>
                </c:pt>
                <c:pt idx="23">
                  <c:v>0.92</c:v>
                </c:pt>
                <c:pt idx="24">
                  <c:v>0.88</c:v>
                </c:pt>
                <c:pt idx="25">
                  <c:v>0.87</c:v>
                </c:pt>
                <c:pt idx="26">
                  <c:v>0.77</c:v>
                </c:pt>
                <c:pt idx="27">
                  <c:v>0.7</c:v>
                </c:pt>
                <c:pt idx="28">
                  <c:v>0.72</c:v>
                </c:pt>
                <c:pt idx="29">
                  <c:v>0.76</c:v>
                </c:pt>
                <c:pt idx="30">
                  <c:v>0.77</c:v>
                </c:pt>
                <c:pt idx="31">
                  <c:v>0.9</c:v>
                </c:pt>
                <c:pt idx="32">
                  <c:v>1</c:v>
                </c:pt>
                <c:pt idx="33">
                  <c:v>0</c:v>
                </c:pt>
              </c:numCache>
            </c:numRef>
          </c:yVal>
          <c:smooth val="0"/>
          <c:extLst>
            <c:ext xmlns:c16="http://schemas.microsoft.com/office/drawing/2014/chart" uri="{C3380CC4-5D6E-409C-BE32-E72D297353CC}">
              <c16:uniqueId val="{00000001-5EC6-4B7B-9F29-8F557321C73D}"/>
            </c:ext>
          </c:extLst>
        </c:ser>
        <c:ser>
          <c:idx val="7"/>
          <c:order val="7"/>
          <c:tx>
            <c:v>CR118</c:v>
          </c:tx>
          <c:spPr>
            <a:ln w="19050" cap="rnd">
              <a:solidFill>
                <a:schemeClr val="accent4">
                  <a:lumMod val="60000"/>
                  <a:lumOff val="40000"/>
                </a:schemeClr>
              </a:solidFill>
              <a:round/>
            </a:ln>
            <a:effectLst/>
          </c:spPr>
          <c:marker>
            <c:symbol val="circle"/>
            <c:size val="5"/>
            <c:spPr>
              <a:solidFill>
                <a:schemeClr val="accent4">
                  <a:lumMod val="60000"/>
                  <a:lumOff val="40000"/>
                </a:schemeClr>
              </a:solidFill>
              <a:ln w="9525">
                <a:noFill/>
              </a:ln>
              <a:effectLst/>
            </c:spPr>
          </c:marker>
          <c:xVal>
            <c:numRef>
              <c:f>'From CR111'!$B$2:$B$35</c:f>
              <c:numCache>
                <c:formatCode>General</c:formatCode>
                <c:ptCount val="34"/>
                <c:pt idx="0">
                  <c:v>465</c:v>
                </c:pt>
                <c:pt idx="1">
                  <c:v>945</c:v>
                </c:pt>
                <c:pt idx="2">
                  <c:v>965</c:v>
                </c:pt>
                <c:pt idx="3">
                  <c:v>1345</c:v>
                </c:pt>
                <c:pt idx="4">
                  <c:v>1365</c:v>
                </c:pt>
                <c:pt idx="5">
                  <c:v>1745</c:v>
                </c:pt>
                <c:pt idx="6">
                  <c:v>1765</c:v>
                </c:pt>
                <c:pt idx="7">
                  <c:v>2145</c:v>
                </c:pt>
                <c:pt idx="8">
                  <c:v>2165</c:v>
                </c:pt>
                <c:pt idx="9">
                  <c:v>2545</c:v>
                </c:pt>
                <c:pt idx="10">
                  <c:v>2565</c:v>
                </c:pt>
                <c:pt idx="11">
                  <c:v>2945</c:v>
                </c:pt>
                <c:pt idx="12">
                  <c:v>2965</c:v>
                </c:pt>
                <c:pt idx="13">
                  <c:v>3345</c:v>
                </c:pt>
                <c:pt idx="14">
                  <c:v>3365</c:v>
                </c:pt>
                <c:pt idx="15">
                  <c:v>3745</c:v>
                </c:pt>
                <c:pt idx="16">
                  <c:v>3765</c:v>
                </c:pt>
                <c:pt idx="17">
                  <c:v>4145</c:v>
                </c:pt>
                <c:pt idx="18">
                  <c:v>4165</c:v>
                </c:pt>
                <c:pt idx="19">
                  <c:v>4545</c:v>
                </c:pt>
                <c:pt idx="20">
                  <c:v>4565</c:v>
                </c:pt>
                <c:pt idx="21">
                  <c:v>4945</c:v>
                </c:pt>
                <c:pt idx="22">
                  <c:v>4965</c:v>
                </c:pt>
                <c:pt idx="23">
                  <c:v>5345</c:v>
                </c:pt>
                <c:pt idx="24">
                  <c:v>5365</c:v>
                </c:pt>
                <c:pt idx="25">
                  <c:v>5745</c:v>
                </c:pt>
                <c:pt idx="26">
                  <c:v>5765</c:v>
                </c:pt>
                <c:pt idx="27">
                  <c:v>6145</c:v>
                </c:pt>
                <c:pt idx="28">
                  <c:v>6165</c:v>
                </c:pt>
                <c:pt idx="29">
                  <c:v>6545</c:v>
                </c:pt>
                <c:pt idx="30">
                  <c:v>6565</c:v>
                </c:pt>
                <c:pt idx="31">
                  <c:v>6945</c:v>
                </c:pt>
                <c:pt idx="32">
                  <c:v>6965</c:v>
                </c:pt>
                <c:pt idx="33">
                  <c:v>7455</c:v>
                </c:pt>
              </c:numCache>
            </c:numRef>
          </c:xVal>
          <c:yVal>
            <c:numRef>
              <c:f>'From CR111'!$J$2:$J$35</c:f>
              <c:numCache>
                <c:formatCode>0.00</c:formatCode>
                <c:ptCount val="34"/>
                <c:pt idx="0">
                  <c:v>0</c:v>
                </c:pt>
                <c:pt idx="1">
                  <c:v>0.6</c:v>
                </c:pt>
                <c:pt idx="2">
                  <c:v>0.6</c:v>
                </c:pt>
                <c:pt idx="3">
                  <c:v>0.5</c:v>
                </c:pt>
                <c:pt idx="4">
                  <c:v>0.45</c:v>
                </c:pt>
                <c:pt idx="5">
                  <c:v>0.55000000000000004</c:v>
                </c:pt>
                <c:pt idx="6">
                  <c:v>0.55000000000000004</c:v>
                </c:pt>
                <c:pt idx="7">
                  <c:v>0.8</c:v>
                </c:pt>
                <c:pt idx="8">
                  <c:v>0.6</c:v>
                </c:pt>
                <c:pt idx="9">
                  <c:v>1.1000000000000001</c:v>
                </c:pt>
                <c:pt idx="10">
                  <c:v>1</c:v>
                </c:pt>
                <c:pt idx="11">
                  <c:v>0.9</c:v>
                </c:pt>
                <c:pt idx="12">
                  <c:v>0.85</c:v>
                </c:pt>
                <c:pt idx="13">
                  <c:v>1.05</c:v>
                </c:pt>
                <c:pt idx="14">
                  <c:v>0.95</c:v>
                </c:pt>
                <c:pt idx="15">
                  <c:v>1.3</c:v>
                </c:pt>
                <c:pt idx="16">
                  <c:v>1.1499999999999999</c:v>
                </c:pt>
                <c:pt idx="17">
                  <c:v>1.3</c:v>
                </c:pt>
                <c:pt idx="18">
                  <c:v>1.2</c:v>
                </c:pt>
                <c:pt idx="19">
                  <c:v>1.35</c:v>
                </c:pt>
                <c:pt idx="20">
                  <c:v>1.3</c:v>
                </c:pt>
                <c:pt idx="21">
                  <c:v>1.35</c:v>
                </c:pt>
                <c:pt idx="22">
                  <c:v>1.1499999999999999</c:v>
                </c:pt>
                <c:pt idx="23">
                  <c:v>1</c:v>
                </c:pt>
                <c:pt idx="24">
                  <c:v>1.05</c:v>
                </c:pt>
                <c:pt idx="25">
                  <c:v>0.65</c:v>
                </c:pt>
                <c:pt idx="26">
                  <c:v>0.6</c:v>
                </c:pt>
                <c:pt idx="27">
                  <c:v>0.5</c:v>
                </c:pt>
                <c:pt idx="28">
                  <c:v>0.5</c:v>
                </c:pt>
                <c:pt idx="29">
                  <c:v>0.5</c:v>
                </c:pt>
                <c:pt idx="30">
                  <c:v>0.6</c:v>
                </c:pt>
                <c:pt idx="31">
                  <c:v>0.5</c:v>
                </c:pt>
                <c:pt idx="32">
                  <c:v>0.45</c:v>
                </c:pt>
                <c:pt idx="33">
                  <c:v>0.08</c:v>
                </c:pt>
              </c:numCache>
            </c:numRef>
          </c:yVal>
          <c:smooth val="0"/>
          <c:extLst>
            <c:ext xmlns:c16="http://schemas.microsoft.com/office/drawing/2014/chart" uri="{C3380CC4-5D6E-409C-BE32-E72D297353CC}">
              <c16:uniqueId val="{00000002-5EC6-4B7B-9F29-8F557321C73D}"/>
            </c:ext>
          </c:extLst>
        </c:ser>
        <c:ser>
          <c:idx val="8"/>
          <c:order val="8"/>
          <c:tx>
            <c:v>CR119</c:v>
          </c:tx>
          <c:spPr>
            <a:ln w="19050" cap="rnd">
              <a:solidFill>
                <a:srgbClr val="FFFF00"/>
              </a:solidFill>
              <a:round/>
            </a:ln>
            <a:effectLst/>
          </c:spPr>
          <c:marker>
            <c:symbol val="circle"/>
            <c:size val="5"/>
            <c:spPr>
              <a:solidFill>
                <a:srgbClr val="FFFF00"/>
              </a:solidFill>
              <a:ln w="9525">
                <a:noFill/>
              </a:ln>
              <a:effectLst/>
            </c:spPr>
          </c:marker>
          <c:xVal>
            <c:numRef>
              <c:f>'From CR111'!$B$2:$B$35</c:f>
              <c:numCache>
                <c:formatCode>General</c:formatCode>
                <c:ptCount val="34"/>
                <c:pt idx="0">
                  <c:v>465</c:v>
                </c:pt>
                <c:pt idx="1">
                  <c:v>945</c:v>
                </c:pt>
                <c:pt idx="2">
                  <c:v>965</c:v>
                </c:pt>
                <c:pt idx="3">
                  <c:v>1345</c:v>
                </c:pt>
                <c:pt idx="4">
                  <c:v>1365</c:v>
                </c:pt>
                <c:pt idx="5">
                  <c:v>1745</c:v>
                </c:pt>
                <c:pt idx="6">
                  <c:v>1765</c:v>
                </c:pt>
                <c:pt idx="7">
                  <c:v>2145</c:v>
                </c:pt>
                <c:pt idx="8">
                  <c:v>2165</c:v>
                </c:pt>
                <c:pt idx="9">
                  <c:v>2545</c:v>
                </c:pt>
                <c:pt idx="10">
                  <c:v>2565</c:v>
                </c:pt>
                <c:pt idx="11">
                  <c:v>2945</c:v>
                </c:pt>
                <c:pt idx="12">
                  <c:v>2965</c:v>
                </c:pt>
                <c:pt idx="13">
                  <c:v>3345</c:v>
                </c:pt>
                <c:pt idx="14">
                  <c:v>3365</c:v>
                </c:pt>
                <c:pt idx="15">
                  <c:v>3745</c:v>
                </c:pt>
                <c:pt idx="16">
                  <c:v>3765</c:v>
                </c:pt>
                <c:pt idx="17">
                  <c:v>4145</c:v>
                </c:pt>
                <c:pt idx="18">
                  <c:v>4165</c:v>
                </c:pt>
                <c:pt idx="19">
                  <c:v>4545</c:v>
                </c:pt>
                <c:pt idx="20">
                  <c:v>4565</c:v>
                </c:pt>
                <c:pt idx="21">
                  <c:v>4945</c:v>
                </c:pt>
                <c:pt idx="22">
                  <c:v>4965</c:v>
                </c:pt>
                <c:pt idx="23">
                  <c:v>5345</c:v>
                </c:pt>
                <c:pt idx="24">
                  <c:v>5365</c:v>
                </c:pt>
                <c:pt idx="25">
                  <c:v>5745</c:v>
                </c:pt>
                <c:pt idx="26">
                  <c:v>5765</c:v>
                </c:pt>
                <c:pt idx="27">
                  <c:v>6145</c:v>
                </c:pt>
                <c:pt idx="28">
                  <c:v>6165</c:v>
                </c:pt>
                <c:pt idx="29">
                  <c:v>6545</c:v>
                </c:pt>
                <c:pt idx="30">
                  <c:v>6565</c:v>
                </c:pt>
                <c:pt idx="31">
                  <c:v>6945</c:v>
                </c:pt>
                <c:pt idx="32">
                  <c:v>6965</c:v>
                </c:pt>
                <c:pt idx="33">
                  <c:v>7455</c:v>
                </c:pt>
              </c:numCache>
            </c:numRef>
          </c:xVal>
          <c:yVal>
            <c:numRef>
              <c:f>'From CR111'!$K$2:$K$35</c:f>
              <c:numCache>
                <c:formatCode>0.00</c:formatCode>
                <c:ptCount val="34"/>
                <c:pt idx="0">
                  <c:v>0</c:v>
                </c:pt>
                <c:pt idx="1">
                  <c:v>1.04</c:v>
                </c:pt>
                <c:pt idx="2">
                  <c:v>1.0900000000000001</c:v>
                </c:pt>
                <c:pt idx="3">
                  <c:v>0.96</c:v>
                </c:pt>
                <c:pt idx="4">
                  <c:v>0.94</c:v>
                </c:pt>
                <c:pt idx="5">
                  <c:v>1.1000000000000001</c:v>
                </c:pt>
                <c:pt idx="6">
                  <c:v>1.1299999999999999</c:v>
                </c:pt>
                <c:pt idx="7">
                  <c:v>1.0900000000000001</c:v>
                </c:pt>
                <c:pt idx="8">
                  <c:v>1.1200000000000001</c:v>
                </c:pt>
                <c:pt idx="9">
                  <c:v>1.28</c:v>
                </c:pt>
                <c:pt idx="10">
                  <c:v>1.3</c:v>
                </c:pt>
                <c:pt idx="11">
                  <c:v>1.46</c:v>
                </c:pt>
                <c:pt idx="12">
                  <c:v>1.45</c:v>
                </c:pt>
                <c:pt idx="13">
                  <c:v>1.7</c:v>
                </c:pt>
                <c:pt idx="14">
                  <c:v>1.78</c:v>
                </c:pt>
                <c:pt idx="15">
                  <c:v>1.77</c:v>
                </c:pt>
                <c:pt idx="16">
                  <c:v>1.79</c:v>
                </c:pt>
                <c:pt idx="17">
                  <c:v>1.7</c:v>
                </c:pt>
                <c:pt idx="18">
                  <c:v>1.68</c:v>
                </c:pt>
                <c:pt idx="19">
                  <c:v>1.7</c:v>
                </c:pt>
                <c:pt idx="20">
                  <c:v>1.6</c:v>
                </c:pt>
                <c:pt idx="21">
                  <c:v>1.52</c:v>
                </c:pt>
                <c:pt idx="22">
                  <c:v>1.5</c:v>
                </c:pt>
                <c:pt idx="23">
                  <c:v>1.3</c:v>
                </c:pt>
                <c:pt idx="24">
                  <c:v>1.4</c:v>
                </c:pt>
                <c:pt idx="25">
                  <c:v>1.07</c:v>
                </c:pt>
                <c:pt idx="26">
                  <c:v>1.0900000000000001</c:v>
                </c:pt>
                <c:pt idx="27">
                  <c:v>1.02</c:v>
                </c:pt>
                <c:pt idx="28">
                  <c:v>0.93</c:v>
                </c:pt>
                <c:pt idx="29">
                  <c:v>0.83</c:v>
                </c:pt>
                <c:pt idx="30">
                  <c:v>0.8</c:v>
                </c:pt>
                <c:pt idx="31">
                  <c:v>0.81</c:v>
                </c:pt>
                <c:pt idx="32">
                  <c:v>0.95</c:v>
                </c:pt>
                <c:pt idx="33">
                  <c:v>0</c:v>
                </c:pt>
              </c:numCache>
            </c:numRef>
          </c:yVal>
          <c:smooth val="0"/>
          <c:extLst>
            <c:ext xmlns:c16="http://schemas.microsoft.com/office/drawing/2014/chart" uri="{C3380CC4-5D6E-409C-BE32-E72D297353CC}">
              <c16:uniqueId val="{00000003-5EC6-4B7B-9F29-8F557321C73D}"/>
            </c:ext>
          </c:extLst>
        </c:ser>
        <c:dLbls>
          <c:showLegendKey val="0"/>
          <c:showVal val="0"/>
          <c:showCatName val="0"/>
          <c:showSerName val="0"/>
          <c:showPercent val="0"/>
          <c:showBubbleSize val="0"/>
        </c:dLbls>
        <c:axId val="365281680"/>
        <c:axId val="365282008"/>
        <c:extLst>
          <c:ext xmlns:c15="http://schemas.microsoft.com/office/drawing/2012/chart" uri="{02D57815-91ED-43cb-92C2-25804820EDAC}">
            <c15:filteredScatterSeries>
              <c15:ser>
                <c:idx val="0"/>
                <c:order val="0"/>
                <c:tx>
                  <c:strRef>
                    <c:extLst>
                      <c:ext uri="{02D57815-91ED-43cb-92C2-25804820EDAC}">
                        <c15:formulaRef>
                          <c15:sqref>'From CR111'!$C$1</c15:sqref>
                        </c15:formulaRef>
                      </c:ext>
                    </c:extLst>
                    <c:strCache>
                      <c:ptCount val="1"/>
                      <c:pt idx="0">
                        <c:v>CR111</c:v>
                      </c:pt>
                    </c:strCache>
                  </c:strRef>
                </c:tx>
                <c:spPr>
                  <a:ln w="19050" cap="rnd">
                    <a:solidFill>
                      <a:srgbClr val="002060"/>
                    </a:solidFill>
                    <a:round/>
                  </a:ln>
                  <a:effectLst/>
                </c:spPr>
                <c:marker>
                  <c:symbol val="circle"/>
                  <c:size val="5"/>
                  <c:spPr>
                    <a:solidFill>
                      <a:srgbClr val="002060"/>
                    </a:solidFill>
                    <a:ln w="9525">
                      <a:noFill/>
                    </a:ln>
                    <a:effectLst/>
                  </c:spPr>
                </c:marker>
                <c:xVal>
                  <c:numRef>
                    <c:extLst>
                      <c:ext uri="{02D57815-91ED-43cb-92C2-25804820EDAC}">
                        <c15:formulaRef>
                          <c15:sqref>'From CR111'!$B$2:$B$35</c15:sqref>
                        </c15:formulaRef>
                      </c:ext>
                    </c:extLst>
                    <c:numCache>
                      <c:formatCode>General</c:formatCode>
                      <c:ptCount val="34"/>
                      <c:pt idx="0">
                        <c:v>465</c:v>
                      </c:pt>
                      <c:pt idx="1">
                        <c:v>945</c:v>
                      </c:pt>
                      <c:pt idx="2">
                        <c:v>965</c:v>
                      </c:pt>
                      <c:pt idx="3">
                        <c:v>1345</c:v>
                      </c:pt>
                      <c:pt idx="4">
                        <c:v>1365</c:v>
                      </c:pt>
                      <c:pt idx="5">
                        <c:v>1745</c:v>
                      </c:pt>
                      <c:pt idx="6">
                        <c:v>1765</c:v>
                      </c:pt>
                      <c:pt idx="7">
                        <c:v>2145</c:v>
                      </c:pt>
                      <c:pt idx="8">
                        <c:v>2165</c:v>
                      </c:pt>
                      <c:pt idx="9">
                        <c:v>2545</c:v>
                      </c:pt>
                      <c:pt idx="10">
                        <c:v>2565</c:v>
                      </c:pt>
                      <c:pt idx="11">
                        <c:v>2945</c:v>
                      </c:pt>
                      <c:pt idx="12">
                        <c:v>2965</c:v>
                      </c:pt>
                      <c:pt idx="13">
                        <c:v>3345</c:v>
                      </c:pt>
                      <c:pt idx="14">
                        <c:v>3365</c:v>
                      </c:pt>
                      <c:pt idx="15">
                        <c:v>3745</c:v>
                      </c:pt>
                      <c:pt idx="16">
                        <c:v>3765</c:v>
                      </c:pt>
                      <c:pt idx="17">
                        <c:v>4145</c:v>
                      </c:pt>
                      <c:pt idx="18">
                        <c:v>4165</c:v>
                      </c:pt>
                      <c:pt idx="19">
                        <c:v>4545</c:v>
                      </c:pt>
                      <c:pt idx="20">
                        <c:v>4565</c:v>
                      </c:pt>
                      <c:pt idx="21">
                        <c:v>4945</c:v>
                      </c:pt>
                      <c:pt idx="22">
                        <c:v>4965</c:v>
                      </c:pt>
                      <c:pt idx="23">
                        <c:v>5345</c:v>
                      </c:pt>
                      <c:pt idx="24">
                        <c:v>5365</c:v>
                      </c:pt>
                      <c:pt idx="25">
                        <c:v>5745</c:v>
                      </c:pt>
                      <c:pt idx="26">
                        <c:v>5765</c:v>
                      </c:pt>
                      <c:pt idx="27">
                        <c:v>6145</c:v>
                      </c:pt>
                      <c:pt idx="28">
                        <c:v>6165</c:v>
                      </c:pt>
                      <c:pt idx="29">
                        <c:v>6545</c:v>
                      </c:pt>
                      <c:pt idx="30">
                        <c:v>6565</c:v>
                      </c:pt>
                      <c:pt idx="31">
                        <c:v>6945</c:v>
                      </c:pt>
                      <c:pt idx="32">
                        <c:v>6965</c:v>
                      </c:pt>
                      <c:pt idx="33">
                        <c:v>7455</c:v>
                      </c:pt>
                    </c:numCache>
                  </c:numRef>
                </c:xVal>
                <c:yVal>
                  <c:numRef>
                    <c:extLst>
                      <c:ext uri="{02D57815-91ED-43cb-92C2-25804820EDAC}">
                        <c15:formulaRef>
                          <c15:sqref>'From CR111'!$C$2:$C$35</c15:sqref>
                        </c15:formulaRef>
                      </c:ext>
                    </c:extLst>
                    <c:numCache>
                      <c:formatCode>0.00</c:formatCode>
                      <c:ptCount val="34"/>
                      <c:pt idx="0">
                        <c:v>0</c:v>
                      </c:pt>
                      <c:pt idx="1">
                        <c:v>0.9</c:v>
                      </c:pt>
                      <c:pt idx="2">
                        <c:v>0.95</c:v>
                      </c:pt>
                      <c:pt idx="3">
                        <c:v>1</c:v>
                      </c:pt>
                      <c:pt idx="4">
                        <c:v>0.9</c:v>
                      </c:pt>
                      <c:pt idx="5">
                        <c:v>0.85</c:v>
                      </c:pt>
                      <c:pt idx="6">
                        <c:v>0.85</c:v>
                      </c:pt>
                      <c:pt idx="7">
                        <c:v>0.95</c:v>
                      </c:pt>
                      <c:pt idx="8">
                        <c:v>0.9</c:v>
                      </c:pt>
                      <c:pt idx="9">
                        <c:v>1.25</c:v>
                      </c:pt>
                      <c:pt idx="10">
                        <c:v>1.27</c:v>
                      </c:pt>
                      <c:pt idx="11">
                        <c:v>1.4</c:v>
                      </c:pt>
                      <c:pt idx="12">
                        <c:v>1.43</c:v>
                      </c:pt>
                      <c:pt idx="13">
                        <c:v>1.68</c:v>
                      </c:pt>
                      <c:pt idx="14">
                        <c:v>1.72</c:v>
                      </c:pt>
                      <c:pt idx="15">
                        <c:v>1.75</c:v>
                      </c:pt>
                      <c:pt idx="16">
                        <c:v>1.76</c:v>
                      </c:pt>
                      <c:pt idx="17">
                        <c:v>1.85</c:v>
                      </c:pt>
                      <c:pt idx="18">
                        <c:v>1.88</c:v>
                      </c:pt>
                      <c:pt idx="19">
                        <c:v>1.68</c:v>
                      </c:pt>
                      <c:pt idx="20">
                        <c:v>1.71</c:v>
                      </c:pt>
                      <c:pt idx="21">
                        <c:v>1.56</c:v>
                      </c:pt>
                      <c:pt idx="22">
                        <c:v>1.5</c:v>
                      </c:pt>
                      <c:pt idx="23">
                        <c:v>1.27</c:v>
                      </c:pt>
                      <c:pt idx="24">
                        <c:v>1.31</c:v>
                      </c:pt>
                      <c:pt idx="25">
                        <c:v>1.02</c:v>
                      </c:pt>
                      <c:pt idx="26">
                        <c:v>0.97</c:v>
                      </c:pt>
                      <c:pt idx="27">
                        <c:v>0.94</c:v>
                      </c:pt>
                      <c:pt idx="28">
                        <c:v>0.95</c:v>
                      </c:pt>
                      <c:pt idx="29">
                        <c:v>0.87</c:v>
                      </c:pt>
                      <c:pt idx="30">
                        <c:v>0.75</c:v>
                      </c:pt>
                      <c:pt idx="31">
                        <c:v>0.91</c:v>
                      </c:pt>
                      <c:pt idx="32">
                        <c:v>0.93</c:v>
                      </c:pt>
                      <c:pt idx="33">
                        <c:v>0.5</c:v>
                      </c:pt>
                    </c:numCache>
                  </c:numRef>
                </c:yVal>
                <c:smooth val="0"/>
                <c:extLst>
                  <c:ext xmlns:c16="http://schemas.microsoft.com/office/drawing/2014/chart" uri="{C3380CC4-5D6E-409C-BE32-E72D297353CC}">
                    <c16:uniqueId val="{00000004-5EC6-4B7B-9F29-8F557321C73D}"/>
                  </c:ext>
                </c:extLst>
              </c15:ser>
            </c15:filteredScatterSeries>
            <c15:filteredScatterSeries>
              <c15:ser>
                <c:idx val="1"/>
                <c:order val="1"/>
                <c:tx>
                  <c:strRef>
                    <c:extLst xmlns:c15="http://schemas.microsoft.com/office/drawing/2012/chart">
                      <c:ext xmlns:c15="http://schemas.microsoft.com/office/drawing/2012/chart" uri="{02D57815-91ED-43cb-92C2-25804820EDAC}">
                        <c15:formulaRef>
                          <c15:sqref>'From CR111'!$D$1</c15:sqref>
                        </c15:formulaRef>
                      </c:ext>
                    </c:extLst>
                    <c:strCache>
                      <c:ptCount val="1"/>
                      <c:pt idx="0">
                        <c:v>CR112</c:v>
                      </c:pt>
                    </c:strCache>
                  </c:strRef>
                </c:tx>
                <c:spPr>
                  <a:ln w="19050" cap="rnd">
                    <a:solidFill>
                      <a:srgbClr val="0070C0"/>
                    </a:solidFill>
                    <a:round/>
                  </a:ln>
                  <a:effectLst/>
                </c:spPr>
                <c:marker>
                  <c:symbol val="circle"/>
                  <c:size val="5"/>
                  <c:spPr>
                    <a:solidFill>
                      <a:srgbClr val="0070C0"/>
                    </a:solidFill>
                    <a:ln w="9525">
                      <a:noFill/>
                    </a:ln>
                    <a:effectLst/>
                  </c:spPr>
                </c:marker>
                <c:xVal>
                  <c:numRef>
                    <c:extLst xmlns:c15="http://schemas.microsoft.com/office/drawing/2012/chart">
                      <c:ext xmlns:c15="http://schemas.microsoft.com/office/drawing/2012/chart" uri="{02D57815-91ED-43cb-92C2-25804820EDAC}">
                        <c15:formulaRef>
                          <c15:sqref>'From CR111'!$B$2:$B$35</c15:sqref>
                        </c15:formulaRef>
                      </c:ext>
                    </c:extLst>
                    <c:numCache>
                      <c:formatCode>General</c:formatCode>
                      <c:ptCount val="34"/>
                      <c:pt idx="0">
                        <c:v>465</c:v>
                      </c:pt>
                      <c:pt idx="1">
                        <c:v>945</c:v>
                      </c:pt>
                      <c:pt idx="2">
                        <c:v>965</c:v>
                      </c:pt>
                      <c:pt idx="3">
                        <c:v>1345</c:v>
                      </c:pt>
                      <c:pt idx="4">
                        <c:v>1365</c:v>
                      </c:pt>
                      <c:pt idx="5">
                        <c:v>1745</c:v>
                      </c:pt>
                      <c:pt idx="6">
                        <c:v>1765</c:v>
                      </c:pt>
                      <c:pt idx="7">
                        <c:v>2145</c:v>
                      </c:pt>
                      <c:pt idx="8">
                        <c:v>2165</c:v>
                      </c:pt>
                      <c:pt idx="9">
                        <c:v>2545</c:v>
                      </c:pt>
                      <c:pt idx="10">
                        <c:v>2565</c:v>
                      </c:pt>
                      <c:pt idx="11">
                        <c:v>2945</c:v>
                      </c:pt>
                      <c:pt idx="12">
                        <c:v>2965</c:v>
                      </c:pt>
                      <c:pt idx="13">
                        <c:v>3345</c:v>
                      </c:pt>
                      <c:pt idx="14">
                        <c:v>3365</c:v>
                      </c:pt>
                      <c:pt idx="15">
                        <c:v>3745</c:v>
                      </c:pt>
                      <c:pt idx="16">
                        <c:v>3765</c:v>
                      </c:pt>
                      <c:pt idx="17">
                        <c:v>4145</c:v>
                      </c:pt>
                      <c:pt idx="18">
                        <c:v>4165</c:v>
                      </c:pt>
                      <c:pt idx="19">
                        <c:v>4545</c:v>
                      </c:pt>
                      <c:pt idx="20">
                        <c:v>4565</c:v>
                      </c:pt>
                      <c:pt idx="21">
                        <c:v>4945</c:v>
                      </c:pt>
                      <c:pt idx="22">
                        <c:v>4965</c:v>
                      </c:pt>
                      <c:pt idx="23">
                        <c:v>5345</c:v>
                      </c:pt>
                      <c:pt idx="24">
                        <c:v>5365</c:v>
                      </c:pt>
                      <c:pt idx="25">
                        <c:v>5745</c:v>
                      </c:pt>
                      <c:pt idx="26">
                        <c:v>5765</c:v>
                      </c:pt>
                      <c:pt idx="27">
                        <c:v>6145</c:v>
                      </c:pt>
                      <c:pt idx="28">
                        <c:v>6165</c:v>
                      </c:pt>
                      <c:pt idx="29">
                        <c:v>6545</c:v>
                      </c:pt>
                      <c:pt idx="30">
                        <c:v>6565</c:v>
                      </c:pt>
                      <c:pt idx="31">
                        <c:v>6945</c:v>
                      </c:pt>
                      <c:pt idx="32">
                        <c:v>6965</c:v>
                      </c:pt>
                      <c:pt idx="33">
                        <c:v>7455</c:v>
                      </c:pt>
                    </c:numCache>
                  </c:numRef>
                </c:xVal>
                <c:yVal>
                  <c:numRef>
                    <c:extLst xmlns:c15="http://schemas.microsoft.com/office/drawing/2012/chart">
                      <c:ext xmlns:c15="http://schemas.microsoft.com/office/drawing/2012/chart" uri="{02D57815-91ED-43cb-92C2-25804820EDAC}">
                        <c15:formulaRef>
                          <c15:sqref>'From CR111'!$D$2:$D$35</c15:sqref>
                        </c15:formulaRef>
                      </c:ext>
                    </c:extLst>
                    <c:numCache>
                      <c:formatCode>0.00</c:formatCode>
                      <c:ptCount val="34"/>
                      <c:pt idx="0">
                        <c:v>0</c:v>
                      </c:pt>
                      <c:pt idx="1">
                        <c:v>0.5</c:v>
                      </c:pt>
                      <c:pt idx="2">
                        <c:v>0.5</c:v>
                      </c:pt>
                      <c:pt idx="3">
                        <c:v>0.5</c:v>
                      </c:pt>
                      <c:pt idx="4">
                        <c:v>0.5</c:v>
                      </c:pt>
                      <c:pt idx="5">
                        <c:v>0.5</c:v>
                      </c:pt>
                      <c:pt idx="6">
                        <c:v>0.5</c:v>
                      </c:pt>
                      <c:pt idx="7">
                        <c:v>0.5</c:v>
                      </c:pt>
                      <c:pt idx="8">
                        <c:v>0.5</c:v>
                      </c:pt>
                      <c:pt idx="9">
                        <c:v>1</c:v>
                      </c:pt>
                      <c:pt idx="10">
                        <c:v>0.8</c:v>
                      </c:pt>
                      <c:pt idx="11">
                        <c:v>1.1000000000000001</c:v>
                      </c:pt>
                      <c:pt idx="12">
                        <c:v>1.1499999999999999</c:v>
                      </c:pt>
                      <c:pt idx="13">
                        <c:v>1</c:v>
                      </c:pt>
                      <c:pt idx="14">
                        <c:v>1.05</c:v>
                      </c:pt>
                      <c:pt idx="15">
                        <c:v>1.2</c:v>
                      </c:pt>
                      <c:pt idx="16">
                        <c:v>1.05</c:v>
                      </c:pt>
                      <c:pt idx="17">
                        <c:v>1</c:v>
                      </c:pt>
                      <c:pt idx="18">
                        <c:v>1.1000000000000001</c:v>
                      </c:pt>
                      <c:pt idx="19">
                        <c:v>1.1000000000000001</c:v>
                      </c:pt>
                      <c:pt idx="20">
                        <c:v>1</c:v>
                      </c:pt>
                      <c:pt idx="21">
                        <c:v>0.8</c:v>
                      </c:pt>
                      <c:pt idx="22">
                        <c:v>1</c:v>
                      </c:pt>
                      <c:pt idx="23">
                        <c:v>0.7</c:v>
                      </c:pt>
                      <c:pt idx="24">
                        <c:v>0.7</c:v>
                      </c:pt>
                      <c:pt idx="25">
                        <c:v>0.5</c:v>
                      </c:pt>
                      <c:pt idx="26">
                        <c:v>0.5</c:v>
                      </c:pt>
                      <c:pt idx="27">
                        <c:v>0.45</c:v>
                      </c:pt>
                      <c:pt idx="28">
                        <c:v>0.4</c:v>
                      </c:pt>
                      <c:pt idx="29">
                        <c:v>0.4</c:v>
                      </c:pt>
                      <c:pt idx="30">
                        <c:v>0.4</c:v>
                      </c:pt>
                      <c:pt idx="31">
                        <c:v>0.4</c:v>
                      </c:pt>
                      <c:pt idx="32">
                        <c:v>0.4</c:v>
                      </c:pt>
                      <c:pt idx="33">
                        <c:v>0</c:v>
                      </c:pt>
                    </c:numCache>
                  </c:numRef>
                </c:yVal>
                <c:smooth val="0"/>
                <c:extLst xmlns:c15="http://schemas.microsoft.com/office/drawing/2012/chart">
                  <c:ext xmlns:c16="http://schemas.microsoft.com/office/drawing/2014/chart" uri="{C3380CC4-5D6E-409C-BE32-E72D297353CC}">
                    <c16:uniqueId val="{00000005-5EC6-4B7B-9F29-8F557321C73D}"/>
                  </c:ext>
                </c:extLst>
              </c15:ser>
            </c15:filteredScatterSeries>
            <c15:filteredScatterSeries>
              <c15:ser>
                <c:idx val="2"/>
                <c:order val="2"/>
                <c:tx>
                  <c:strRef>
                    <c:extLst xmlns:c15="http://schemas.microsoft.com/office/drawing/2012/chart">
                      <c:ext xmlns:c15="http://schemas.microsoft.com/office/drawing/2012/chart" uri="{02D57815-91ED-43cb-92C2-25804820EDAC}">
                        <c15:formulaRef>
                          <c15:sqref>'From CR111'!$E$1</c15:sqref>
                        </c15:formulaRef>
                      </c:ext>
                    </c:extLst>
                    <c:strCache>
                      <c:ptCount val="1"/>
                      <c:pt idx="0">
                        <c:v>CR113</c:v>
                      </c:pt>
                    </c:strCache>
                  </c:strRef>
                </c:tx>
                <c:spPr>
                  <a:ln w="19050" cap="rnd">
                    <a:solidFill>
                      <a:srgbClr val="00B0F0"/>
                    </a:solidFill>
                    <a:round/>
                  </a:ln>
                  <a:effectLst/>
                </c:spPr>
                <c:marker>
                  <c:symbol val="circle"/>
                  <c:size val="5"/>
                  <c:spPr>
                    <a:solidFill>
                      <a:srgbClr val="00B0F0"/>
                    </a:solidFill>
                    <a:ln w="9525">
                      <a:noFill/>
                    </a:ln>
                    <a:effectLst/>
                  </c:spPr>
                </c:marker>
                <c:xVal>
                  <c:numRef>
                    <c:extLst xmlns:c15="http://schemas.microsoft.com/office/drawing/2012/chart">
                      <c:ext xmlns:c15="http://schemas.microsoft.com/office/drawing/2012/chart" uri="{02D57815-91ED-43cb-92C2-25804820EDAC}">
                        <c15:formulaRef>
                          <c15:sqref>'From CR111'!$B$2:$B$35</c15:sqref>
                        </c15:formulaRef>
                      </c:ext>
                    </c:extLst>
                    <c:numCache>
                      <c:formatCode>General</c:formatCode>
                      <c:ptCount val="34"/>
                      <c:pt idx="0">
                        <c:v>465</c:v>
                      </c:pt>
                      <c:pt idx="1">
                        <c:v>945</c:v>
                      </c:pt>
                      <c:pt idx="2">
                        <c:v>965</c:v>
                      </c:pt>
                      <c:pt idx="3">
                        <c:v>1345</c:v>
                      </c:pt>
                      <c:pt idx="4">
                        <c:v>1365</c:v>
                      </c:pt>
                      <c:pt idx="5">
                        <c:v>1745</c:v>
                      </c:pt>
                      <c:pt idx="6">
                        <c:v>1765</c:v>
                      </c:pt>
                      <c:pt idx="7">
                        <c:v>2145</c:v>
                      </c:pt>
                      <c:pt idx="8">
                        <c:v>2165</c:v>
                      </c:pt>
                      <c:pt idx="9">
                        <c:v>2545</c:v>
                      </c:pt>
                      <c:pt idx="10">
                        <c:v>2565</c:v>
                      </c:pt>
                      <c:pt idx="11">
                        <c:v>2945</c:v>
                      </c:pt>
                      <c:pt idx="12">
                        <c:v>2965</c:v>
                      </c:pt>
                      <c:pt idx="13">
                        <c:v>3345</c:v>
                      </c:pt>
                      <c:pt idx="14">
                        <c:v>3365</c:v>
                      </c:pt>
                      <c:pt idx="15">
                        <c:v>3745</c:v>
                      </c:pt>
                      <c:pt idx="16">
                        <c:v>3765</c:v>
                      </c:pt>
                      <c:pt idx="17">
                        <c:v>4145</c:v>
                      </c:pt>
                      <c:pt idx="18">
                        <c:v>4165</c:v>
                      </c:pt>
                      <c:pt idx="19">
                        <c:v>4545</c:v>
                      </c:pt>
                      <c:pt idx="20">
                        <c:v>4565</c:v>
                      </c:pt>
                      <c:pt idx="21">
                        <c:v>4945</c:v>
                      </c:pt>
                      <c:pt idx="22">
                        <c:v>4965</c:v>
                      </c:pt>
                      <c:pt idx="23">
                        <c:v>5345</c:v>
                      </c:pt>
                      <c:pt idx="24">
                        <c:v>5365</c:v>
                      </c:pt>
                      <c:pt idx="25">
                        <c:v>5745</c:v>
                      </c:pt>
                      <c:pt idx="26">
                        <c:v>5765</c:v>
                      </c:pt>
                      <c:pt idx="27">
                        <c:v>6145</c:v>
                      </c:pt>
                      <c:pt idx="28">
                        <c:v>6165</c:v>
                      </c:pt>
                      <c:pt idx="29">
                        <c:v>6545</c:v>
                      </c:pt>
                      <c:pt idx="30">
                        <c:v>6565</c:v>
                      </c:pt>
                      <c:pt idx="31">
                        <c:v>6945</c:v>
                      </c:pt>
                      <c:pt idx="32">
                        <c:v>6965</c:v>
                      </c:pt>
                      <c:pt idx="33">
                        <c:v>7455</c:v>
                      </c:pt>
                    </c:numCache>
                  </c:numRef>
                </c:xVal>
                <c:yVal>
                  <c:numRef>
                    <c:extLst xmlns:c15="http://schemas.microsoft.com/office/drawing/2012/chart">
                      <c:ext xmlns:c15="http://schemas.microsoft.com/office/drawing/2012/chart" uri="{02D57815-91ED-43cb-92C2-25804820EDAC}">
                        <c15:formulaRef>
                          <c15:sqref>'From CR111'!$E$2:$E$35</c15:sqref>
                        </c15:formulaRef>
                      </c:ext>
                    </c:extLst>
                    <c:numCache>
                      <c:formatCode>0.00</c:formatCode>
                      <c:ptCount val="34"/>
                      <c:pt idx="0">
                        <c:v>0</c:v>
                      </c:pt>
                      <c:pt idx="1">
                        <c:v>1.1000000000000001</c:v>
                      </c:pt>
                      <c:pt idx="2">
                        <c:v>1.1499999999999999</c:v>
                      </c:pt>
                      <c:pt idx="3">
                        <c:v>1</c:v>
                      </c:pt>
                      <c:pt idx="4">
                        <c:v>0.9</c:v>
                      </c:pt>
                      <c:pt idx="5">
                        <c:v>0.8</c:v>
                      </c:pt>
                      <c:pt idx="6">
                        <c:v>0.85</c:v>
                      </c:pt>
                      <c:pt idx="7">
                        <c:v>0.8</c:v>
                      </c:pt>
                      <c:pt idx="8">
                        <c:v>0.8</c:v>
                      </c:pt>
                      <c:pt idx="9">
                        <c:v>1.1000000000000001</c:v>
                      </c:pt>
                      <c:pt idx="10">
                        <c:v>1</c:v>
                      </c:pt>
                      <c:pt idx="11">
                        <c:v>1.2</c:v>
                      </c:pt>
                      <c:pt idx="12">
                        <c:v>1.25</c:v>
                      </c:pt>
                      <c:pt idx="13">
                        <c:v>1.45</c:v>
                      </c:pt>
                      <c:pt idx="14">
                        <c:v>1.4</c:v>
                      </c:pt>
                      <c:pt idx="15">
                        <c:v>1.45</c:v>
                      </c:pt>
                      <c:pt idx="16">
                        <c:v>1.45</c:v>
                      </c:pt>
                      <c:pt idx="17">
                        <c:v>1.5</c:v>
                      </c:pt>
                      <c:pt idx="18">
                        <c:v>1.5</c:v>
                      </c:pt>
                      <c:pt idx="19">
                        <c:v>1.45</c:v>
                      </c:pt>
                      <c:pt idx="20">
                        <c:v>1.25</c:v>
                      </c:pt>
                      <c:pt idx="21">
                        <c:v>1.5</c:v>
                      </c:pt>
                      <c:pt idx="22">
                        <c:v>1.4</c:v>
                      </c:pt>
                      <c:pt idx="23">
                        <c:v>1.1000000000000001</c:v>
                      </c:pt>
                      <c:pt idx="24">
                        <c:v>1</c:v>
                      </c:pt>
                      <c:pt idx="25">
                        <c:v>0.85</c:v>
                      </c:pt>
                      <c:pt idx="26">
                        <c:v>0.85</c:v>
                      </c:pt>
                      <c:pt idx="27">
                        <c:v>1.1000000000000001</c:v>
                      </c:pt>
                      <c:pt idx="28">
                        <c:v>0.85</c:v>
                      </c:pt>
                      <c:pt idx="29">
                        <c:v>0.9</c:v>
                      </c:pt>
                      <c:pt idx="30">
                        <c:v>0.8</c:v>
                      </c:pt>
                      <c:pt idx="31">
                        <c:v>1</c:v>
                      </c:pt>
                      <c:pt idx="32">
                        <c:v>1.05</c:v>
                      </c:pt>
                      <c:pt idx="33">
                        <c:v>0.35</c:v>
                      </c:pt>
                    </c:numCache>
                  </c:numRef>
                </c:yVal>
                <c:smooth val="0"/>
                <c:extLst xmlns:c15="http://schemas.microsoft.com/office/drawing/2012/chart">
                  <c:ext xmlns:c16="http://schemas.microsoft.com/office/drawing/2014/chart" uri="{C3380CC4-5D6E-409C-BE32-E72D297353CC}">
                    <c16:uniqueId val="{00000006-5EC6-4B7B-9F29-8F557321C73D}"/>
                  </c:ext>
                </c:extLst>
              </c15:ser>
            </c15:filteredScatterSeries>
            <c15:filteredScatterSeries>
              <c15:ser>
                <c:idx val="3"/>
                <c:order val="3"/>
                <c:tx>
                  <c:strRef>
                    <c:extLst xmlns:c15="http://schemas.microsoft.com/office/drawing/2012/chart">
                      <c:ext xmlns:c15="http://schemas.microsoft.com/office/drawing/2012/chart" uri="{02D57815-91ED-43cb-92C2-25804820EDAC}">
                        <c15:formulaRef>
                          <c15:sqref>'From CR111'!$F$1</c15:sqref>
                        </c15:formulaRef>
                      </c:ext>
                    </c:extLst>
                    <c:strCache>
                      <c:ptCount val="1"/>
                      <c:pt idx="0">
                        <c:v>CR114</c:v>
                      </c:pt>
                    </c:strCache>
                  </c:strRef>
                </c:tx>
                <c:spPr>
                  <a:ln w="19050" cap="rnd">
                    <a:solidFill>
                      <a:schemeClr val="accent6">
                        <a:lumMod val="75000"/>
                      </a:schemeClr>
                    </a:solidFill>
                    <a:round/>
                  </a:ln>
                  <a:effectLst/>
                </c:spPr>
                <c:marker>
                  <c:symbol val="circle"/>
                  <c:size val="5"/>
                  <c:spPr>
                    <a:solidFill>
                      <a:schemeClr val="accent6">
                        <a:lumMod val="75000"/>
                      </a:schemeClr>
                    </a:solidFill>
                    <a:ln w="9525">
                      <a:noFill/>
                    </a:ln>
                    <a:effectLst/>
                  </c:spPr>
                </c:marker>
                <c:xVal>
                  <c:numRef>
                    <c:extLst xmlns:c15="http://schemas.microsoft.com/office/drawing/2012/chart">
                      <c:ext xmlns:c15="http://schemas.microsoft.com/office/drawing/2012/chart" uri="{02D57815-91ED-43cb-92C2-25804820EDAC}">
                        <c15:formulaRef>
                          <c15:sqref>'From CR111'!$B$2:$B$35</c15:sqref>
                        </c15:formulaRef>
                      </c:ext>
                    </c:extLst>
                    <c:numCache>
                      <c:formatCode>General</c:formatCode>
                      <c:ptCount val="34"/>
                      <c:pt idx="0">
                        <c:v>465</c:v>
                      </c:pt>
                      <c:pt idx="1">
                        <c:v>945</c:v>
                      </c:pt>
                      <c:pt idx="2">
                        <c:v>965</c:v>
                      </c:pt>
                      <c:pt idx="3">
                        <c:v>1345</c:v>
                      </c:pt>
                      <c:pt idx="4">
                        <c:v>1365</c:v>
                      </c:pt>
                      <c:pt idx="5">
                        <c:v>1745</c:v>
                      </c:pt>
                      <c:pt idx="6">
                        <c:v>1765</c:v>
                      </c:pt>
                      <c:pt idx="7">
                        <c:v>2145</c:v>
                      </c:pt>
                      <c:pt idx="8">
                        <c:v>2165</c:v>
                      </c:pt>
                      <c:pt idx="9">
                        <c:v>2545</c:v>
                      </c:pt>
                      <c:pt idx="10">
                        <c:v>2565</c:v>
                      </c:pt>
                      <c:pt idx="11">
                        <c:v>2945</c:v>
                      </c:pt>
                      <c:pt idx="12">
                        <c:v>2965</c:v>
                      </c:pt>
                      <c:pt idx="13">
                        <c:v>3345</c:v>
                      </c:pt>
                      <c:pt idx="14">
                        <c:v>3365</c:v>
                      </c:pt>
                      <c:pt idx="15">
                        <c:v>3745</c:v>
                      </c:pt>
                      <c:pt idx="16">
                        <c:v>3765</c:v>
                      </c:pt>
                      <c:pt idx="17">
                        <c:v>4145</c:v>
                      </c:pt>
                      <c:pt idx="18">
                        <c:v>4165</c:v>
                      </c:pt>
                      <c:pt idx="19">
                        <c:v>4545</c:v>
                      </c:pt>
                      <c:pt idx="20">
                        <c:v>4565</c:v>
                      </c:pt>
                      <c:pt idx="21">
                        <c:v>4945</c:v>
                      </c:pt>
                      <c:pt idx="22">
                        <c:v>4965</c:v>
                      </c:pt>
                      <c:pt idx="23">
                        <c:v>5345</c:v>
                      </c:pt>
                      <c:pt idx="24">
                        <c:v>5365</c:v>
                      </c:pt>
                      <c:pt idx="25">
                        <c:v>5745</c:v>
                      </c:pt>
                      <c:pt idx="26">
                        <c:v>5765</c:v>
                      </c:pt>
                      <c:pt idx="27">
                        <c:v>6145</c:v>
                      </c:pt>
                      <c:pt idx="28">
                        <c:v>6165</c:v>
                      </c:pt>
                      <c:pt idx="29">
                        <c:v>6545</c:v>
                      </c:pt>
                      <c:pt idx="30">
                        <c:v>6565</c:v>
                      </c:pt>
                      <c:pt idx="31">
                        <c:v>6945</c:v>
                      </c:pt>
                      <c:pt idx="32">
                        <c:v>6965</c:v>
                      </c:pt>
                      <c:pt idx="33">
                        <c:v>7455</c:v>
                      </c:pt>
                    </c:numCache>
                  </c:numRef>
                </c:xVal>
                <c:yVal>
                  <c:numRef>
                    <c:extLst xmlns:c15="http://schemas.microsoft.com/office/drawing/2012/chart">
                      <c:ext xmlns:c15="http://schemas.microsoft.com/office/drawing/2012/chart" uri="{02D57815-91ED-43cb-92C2-25804820EDAC}">
                        <c15:formulaRef>
                          <c15:sqref>'From CR111'!$F$2:$F$35</c15:sqref>
                        </c15:formulaRef>
                      </c:ext>
                    </c:extLst>
                    <c:numCache>
                      <c:formatCode>0.00</c:formatCode>
                      <c:ptCount val="34"/>
                      <c:pt idx="0">
                        <c:v>0</c:v>
                      </c:pt>
                      <c:pt idx="1">
                        <c:v>1.05</c:v>
                      </c:pt>
                      <c:pt idx="2">
                        <c:v>1</c:v>
                      </c:pt>
                      <c:pt idx="3">
                        <c:v>0.9</c:v>
                      </c:pt>
                      <c:pt idx="4">
                        <c:v>0.85</c:v>
                      </c:pt>
                      <c:pt idx="5">
                        <c:v>0.5</c:v>
                      </c:pt>
                      <c:pt idx="6">
                        <c:v>0.6</c:v>
                      </c:pt>
                      <c:pt idx="7">
                        <c:v>0.85</c:v>
                      </c:pt>
                      <c:pt idx="8">
                        <c:v>0.85</c:v>
                      </c:pt>
                      <c:pt idx="9">
                        <c:v>1.1499999999999999</c:v>
                      </c:pt>
                      <c:pt idx="10">
                        <c:v>1.1499999999999999</c:v>
                      </c:pt>
                      <c:pt idx="11">
                        <c:v>1</c:v>
                      </c:pt>
                      <c:pt idx="12">
                        <c:v>0.95</c:v>
                      </c:pt>
                      <c:pt idx="13">
                        <c:v>1</c:v>
                      </c:pt>
                      <c:pt idx="14">
                        <c:v>0.95</c:v>
                      </c:pt>
                      <c:pt idx="15">
                        <c:v>1.05</c:v>
                      </c:pt>
                      <c:pt idx="16">
                        <c:v>1.1000000000000001</c:v>
                      </c:pt>
                      <c:pt idx="17">
                        <c:v>1.1499999999999999</c:v>
                      </c:pt>
                      <c:pt idx="18">
                        <c:v>1</c:v>
                      </c:pt>
                      <c:pt idx="19">
                        <c:v>1.05</c:v>
                      </c:pt>
                      <c:pt idx="20">
                        <c:v>1.1499999999999999</c:v>
                      </c:pt>
                      <c:pt idx="21">
                        <c:v>0.9</c:v>
                      </c:pt>
                      <c:pt idx="22">
                        <c:v>0.8</c:v>
                      </c:pt>
                      <c:pt idx="23">
                        <c:v>0.7</c:v>
                      </c:pt>
                      <c:pt idx="24">
                        <c:v>0.7</c:v>
                      </c:pt>
                      <c:pt idx="25">
                        <c:v>0.7</c:v>
                      </c:pt>
                      <c:pt idx="26">
                        <c:v>0.65</c:v>
                      </c:pt>
                      <c:pt idx="27">
                        <c:v>0.5</c:v>
                      </c:pt>
                      <c:pt idx="28">
                        <c:v>0.5</c:v>
                      </c:pt>
                      <c:pt idx="29">
                        <c:v>0.55000000000000004</c:v>
                      </c:pt>
                      <c:pt idx="30">
                        <c:v>0.55000000000000004</c:v>
                      </c:pt>
                      <c:pt idx="31">
                        <c:v>0.75</c:v>
                      </c:pt>
                      <c:pt idx="32">
                        <c:v>0.85</c:v>
                      </c:pt>
                      <c:pt idx="33">
                        <c:v>-0.05</c:v>
                      </c:pt>
                    </c:numCache>
                  </c:numRef>
                </c:yVal>
                <c:smooth val="0"/>
                <c:extLst xmlns:c15="http://schemas.microsoft.com/office/drawing/2012/chart">
                  <c:ext xmlns:c16="http://schemas.microsoft.com/office/drawing/2014/chart" uri="{C3380CC4-5D6E-409C-BE32-E72D297353CC}">
                    <c16:uniqueId val="{00000007-5EC6-4B7B-9F29-8F557321C73D}"/>
                  </c:ext>
                </c:extLst>
              </c15:ser>
            </c15:filteredScatterSeries>
            <c15:filteredScatterSeries>
              <c15:ser>
                <c:idx val="5"/>
                <c:order val="5"/>
                <c:tx>
                  <c:strRef>
                    <c:extLst xmlns:c15="http://schemas.microsoft.com/office/drawing/2012/chart">
                      <c:ext xmlns:c15="http://schemas.microsoft.com/office/drawing/2012/chart" uri="{02D57815-91ED-43cb-92C2-25804820EDAC}">
                        <c15:formulaRef>
                          <c15:sqref>'From CR111'!$H$1</c15:sqref>
                        </c15:formulaRef>
                      </c:ext>
                    </c:extLst>
                    <c:strCache>
                      <c:ptCount val="1"/>
                      <c:pt idx="0">
                        <c:v>CR116</c:v>
                      </c:pt>
                    </c:strCache>
                  </c:strRef>
                </c:tx>
                <c:spPr>
                  <a:ln w="19050" cap="rnd">
                    <a:solidFill>
                      <a:schemeClr val="accent6"/>
                    </a:solidFill>
                    <a:round/>
                  </a:ln>
                  <a:effectLst/>
                </c:spPr>
                <c:marker>
                  <c:symbol val="circle"/>
                  <c:size val="5"/>
                  <c:spPr>
                    <a:solidFill>
                      <a:srgbClr val="92D050"/>
                    </a:solidFill>
                    <a:ln w="9525">
                      <a:noFill/>
                    </a:ln>
                    <a:effectLst/>
                  </c:spPr>
                </c:marker>
                <c:xVal>
                  <c:numRef>
                    <c:extLst xmlns:c15="http://schemas.microsoft.com/office/drawing/2012/chart">
                      <c:ext xmlns:c15="http://schemas.microsoft.com/office/drawing/2012/chart" uri="{02D57815-91ED-43cb-92C2-25804820EDAC}">
                        <c15:formulaRef>
                          <c15:sqref>'From CR111'!$B$2:$B$35</c15:sqref>
                        </c15:formulaRef>
                      </c:ext>
                    </c:extLst>
                    <c:numCache>
                      <c:formatCode>General</c:formatCode>
                      <c:ptCount val="34"/>
                      <c:pt idx="0">
                        <c:v>465</c:v>
                      </c:pt>
                      <c:pt idx="1">
                        <c:v>945</c:v>
                      </c:pt>
                      <c:pt idx="2">
                        <c:v>965</c:v>
                      </c:pt>
                      <c:pt idx="3">
                        <c:v>1345</c:v>
                      </c:pt>
                      <c:pt idx="4">
                        <c:v>1365</c:v>
                      </c:pt>
                      <c:pt idx="5">
                        <c:v>1745</c:v>
                      </c:pt>
                      <c:pt idx="6">
                        <c:v>1765</c:v>
                      </c:pt>
                      <c:pt idx="7">
                        <c:v>2145</c:v>
                      </c:pt>
                      <c:pt idx="8">
                        <c:v>2165</c:v>
                      </c:pt>
                      <c:pt idx="9">
                        <c:v>2545</c:v>
                      </c:pt>
                      <c:pt idx="10">
                        <c:v>2565</c:v>
                      </c:pt>
                      <c:pt idx="11">
                        <c:v>2945</c:v>
                      </c:pt>
                      <c:pt idx="12">
                        <c:v>2965</c:v>
                      </c:pt>
                      <c:pt idx="13">
                        <c:v>3345</c:v>
                      </c:pt>
                      <c:pt idx="14">
                        <c:v>3365</c:v>
                      </c:pt>
                      <c:pt idx="15">
                        <c:v>3745</c:v>
                      </c:pt>
                      <c:pt idx="16">
                        <c:v>3765</c:v>
                      </c:pt>
                      <c:pt idx="17">
                        <c:v>4145</c:v>
                      </c:pt>
                      <c:pt idx="18">
                        <c:v>4165</c:v>
                      </c:pt>
                      <c:pt idx="19">
                        <c:v>4545</c:v>
                      </c:pt>
                      <c:pt idx="20">
                        <c:v>4565</c:v>
                      </c:pt>
                      <c:pt idx="21">
                        <c:v>4945</c:v>
                      </c:pt>
                      <c:pt idx="22">
                        <c:v>4965</c:v>
                      </c:pt>
                      <c:pt idx="23">
                        <c:v>5345</c:v>
                      </c:pt>
                      <c:pt idx="24">
                        <c:v>5365</c:v>
                      </c:pt>
                      <c:pt idx="25">
                        <c:v>5745</c:v>
                      </c:pt>
                      <c:pt idx="26">
                        <c:v>5765</c:v>
                      </c:pt>
                      <c:pt idx="27">
                        <c:v>6145</c:v>
                      </c:pt>
                      <c:pt idx="28">
                        <c:v>6165</c:v>
                      </c:pt>
                      <c:pt idx="29">
                        <c:v>6545</c:v>
                      </c:pt>
                      <c:pt idx="30">
                        <c:v>6565</c:v>
                      </c:pt>
                      <c:pt idx="31">
                        <c:v>6945</c:v>
                      </c:pt>
                      <c:pt idx="32">
                        <c:v>6965</c:v>
                      </c:pt>
                      <c:pt idx="33">
                        <c:v>7455</c:v>
                      </c:pt>
                    </c:numCache>
                  </c:numRef>
                </c:xVal>
                <c:yVal>
                  <c:numRef>
                    <c:extLst xmlns:c15="http://schemas.microsoft.com/office/drawing/2012/chart">
                      <c:ext xmlns:c15="http://schemas.microsoft.com/office/drawing/2012/chart" uri="{02D57815-91ED-43cb-92C2-25804820EDAC}">
                        <c15:formulaRef>
                          <c15:sqref>'From CR111'!$H$2:$H$35</c15:sqref>
                        </c15:formulaRef>
                      </c:ext>
                    </c:extLst>
                    <c:numCache>
                      <c:formatCode>0.00</c:formatCode>
                      <c:ptCount val="34"/>
                      <c:pt idx="0">
                        <c:v>0</c:v>
                      </c:pt>
                      <c:pt idx="1">
                        <c:v>0.8</c:v>
                      </c:pt>
                      <c:pt idx="2">
                        <c:v>0.6</c:v>
                      </c:pt>
                      <c:pt idx="3">
                        <c:v>0.6</c:v>
                      </c:pt>
                      <c:pt idx="4">
                        <c:v>0.7</c:v>
                      </c:pt>
                      <c:pt idx="5">
                        <c:v>0.7</c:v>
                      </c:pt>
                      <c:pt idx="6">
                        <c:v>0.7</c:v>
                      </c:pt>
                      <c:pt idx="7">
                        <c:v>0.8</c:v>
                      </c:pt>
                      <c:pt idx="8">
                        <c:v>0.85</c:v>
                      </c:pt>
                      <c:pt idx="9">
                        <c:v>1.3</c:v>
                      </c:pt>
                      <c:pt idx="10">
                        <c:v>1.1499999999999999</c:v>
                      </c:pt>
                      <c:pt idx="11">
                        <c:v>1.05</c:v>
                      </c:pt>
                      <c:pt idx="12">
                        <c:v>1.1499999999999999</c:v>
                      </c:pt>
                      <c:pt idx="13">
                        <c:v>1.4</c:v>
                      </c:pt>
                      <c:pt idx="14">
                        <c:v>1.4</c:v>
                      </c:pt>
                      <c:pt idx="15">
                        <c:v>1.45</c:v>
                      </c:pt>
                      <c:pt idx="16">
                        <c:v>1.45</c:v>
                      </c:pt>
                      <c:pt idx="17">
                        <c:v>1.3</c:v>
                      </c:pt>
                      <c:pt idx="18">
                        <c:v>1.3</c:v>
                      </c:pt>
                      <c:pt idx="19">
                        <c:v>1.25</c:v>
                      </c:pt>
                      <c:pt idx="20">
                        <c:v>1.25</c:v>
                      </c:pt>
                      <c:pt idx="21">
                        <c:v>1.4</c:v>
                      </c:pt>
                      <c:pt idx="22">
                        <c:v>1.1499999999999999</c:v>
                      </c:pt>
                      <c:pt idx="23">
                        <c:v>1.05</c:v>
                      </c:pt>
                      <c:pt idx="24">
                        <c:v>1</c:v>
                      </c:pt>
                      <c:pt idx="25">
                        <c:v>0.85</c:v>
                      </c:pt>
                      <c:pt idx="26">
                        <c:v>0.7</c:v>
                      </c:pt>
                      <c:pt idx="27">
                        <c:v>0.5</c:v>
                      </c:pt>
                      <c:pt idx="28">
                        <c:v>0.5</c:v>
                      </c:pt>
                      <c:pt idx="29">
                        <c:v>0.55000000000000004</c:v>
                      </c:pt>
                      <c:pt idx="30">
                        <c:v>0.5</c:v>
                      </c:pt>
                      <c:pt idx="31">
                        <c:v>0.7</c:v>
                      </c:pt>
                      <c:pt idx="32">
                        <c:v>0.65</c:v>
                      </c:pt>
                      <c:pt idx="33">
                        <c:v>0.1</c:v>
                      </c:pt>
                    </c:numCache>
                  </c:numRef>
                </c:yVal>
                <c:smooth val="0"/>
                <c:extLst xmlns:c15="http://schemas.microsoft.com/office/drawing/2012/chart">
                  <c:ext xmlns:c16="http://schemas.microsoft.com/office/drawing/2014/chart" uri="{C3380CC4-5D6E-409C-BE32-E72D297353CC}">
                    <c16:uniqueId val="{00000008-5EC6-4B7B-9F29-8F557321C73D}"/>
                  </c:ext>
                </c:extLst>
              </c15:ser>
            </c15:filteredScatterSeries>
            <c15:filteredScatterSeries>
              <c15:ser>
                <c:idx val="9"/>
                <c:order val="9"/>
                <c:tx>
                  <c:v>CR120</c:v>
                </c:tx>
                <c:spPr>
                  <a:ln w="19050" cap="rnd">
                    <a:solidFill>
                      <a:schemeClr val="accent3">
                        <a:lumMod val="75000"/>
                      </a:schemeClr>
                    </a:solidFill>
                    <a:round/>
                  </a:ln>
                  <a:effectLst/>
                </c:spPr>
                <c:marker>
                  <c:symbol val="circle"/>
                  <c:size val="5"/>
                  <c:spPr>
                    <a:solidFill>
                      <a:schemeClr val="accent3">
                        <a:lumMod val="75000"/>
                      </a:schemeClr>
                    </a:solidFill>
                    <a:ln w="9525">
                      <a:noFill/>
                    </a:ln>
                    <a:effectLst/>
                  </c:spPr>
                </c:marker>
                <c:xVal>
                  <c:numRef>
                    <c:extLst xmlns:c15="http://schemas.microsoft.com/office/drawing/2012/chart">
                      <c:ext xmlns:c15="http://schemas.microsoft.com/office/drawing/2012/chart" uri="{02D57815-91ED-43cb-92C2-25804820EDAC}">
                        <c15:formulaRef>
                          <c15:sqref>'From CR111'!$B$2:$B$35</c15:sqref>
                        </c15:formulaRef>
                      </c:ext>
                    </c:extLst>
                    <c:numCache>
                      <c:formatCode>General</c:formatCode>
                      <c:ptCount val="34"/>
                      <c:pt idx="0">
                        <c:v>465</c:v>
                      </c:pt>
                      <c:pt idx="1">
                        <c:v>945</c:v>
                      </c:pt>
                      <c:pt idx="2">
                        <c:v>965</c:v>
                      </c:pt>
                      <c:pt idx="3">
                        <c:v>1345</c:v>
                      </c:pt>
                      <c:pt idx="4">
                        <c:v>1365</c:v>
                      </c:pt>
                      <c:pt idx="5">
                        <c:v>1745</c:v>
                      </c:pt>
                      <c:pt idx="6">
                        <c:v>1765</c:v>
                      </c:pt>
                      <c:pt idx="7">
                        <c:v>2145</c:v>
                      </c:pt>
                      <c:pt idx="8">
                        <c:v>2165</c:v>
                      </c:pt>
                      <c:pt idx="9">
                        <c:v>2545</c:v>
                      </c:pt>
                      <c:pt idx="10">
                        <c:v>2565</c:v>
                      </c:pt>
                      <c:pt idx="11">
                        <c:v>2945</c:v>
                      </c:pt>
                      <c:pt idx="12">
                        <c:v>2965</c:v>
                      </c:pt>
                      <c:pt idx="13">
                        <c:v>3345</c:v>
                      </c:pt>
                      <c:pt idx="14">
                        <c:v>3365</c:v>
                      </c:pt>
                      <c:pt idx="15">
                        <c:v>3745</c:v>
                      </c:pt>
                      <c:pt idx="16">
                        <c:v>3765</c:v>
                      </c:pt>
                      <c:pt idx="17">
                        <c:v>4145</c:v>
                      </c:pt>
                      <c:pt idx="18">
                        <c:v>4165</c:v>
                      </c:pt>
                      <c:pt idx="19">
                        <c:v>4545</c:v>
                      </c:pt>
                      <c:pt idx="20">
                        <c:v>4565</c:v>
                      </c:pt>
                      <c:pt idx="21">
                        <c:v>4945</c:v>
                      </c:pt>
                      <c:pt idx="22">
                        <c:v>4965</c:v>
                      </c:pt>
                      <c:pt idx="23">
                        <c:v>5345</c:v>
                      </c:pt>
                      <c:pt idx="24">
                        <c:v>5365</c:v>
                      </c:pt>
                      <c:pt idx="25">
                        <c:v>5745</c:v>
                      </c:pt>
                      <c:pt idx="26">
                        <c:v>5765</c:v>
                      </c:pt>
                      <c:pt idx="27">
                        <c:v>6145</c:v>
                      </c:pt>
                      <c:pt idx="28">
                        <c:v>6165</c:v>
                      </c:pt>
                      <c:pt idx="29">
                        <c:v>6545</c:v>
                      </c:pt>
                      <c:pt idx="30">
                        <c:v>6565</c:v>
                      </c:pt>
                      <c:pt idx="31">
                        <c:v>6945</c:v>
                      </c:pt>
                      <c:pt idx="32">
                        <c:v>6965</c:v>
                      </c:pt>
                      <c:pt idx="33">
                        <c:v>7455</c:v>
                      </c:pt>
                    </c:numCache>
                  </c:numRef>
                </c:xVal>
                <c:yVal>
                  <c:numRef>
                    <c:extLst xmlns:c15="http://schemas.microsoft.com/office/drawing/2012/chart">
                      <c:ext xmlns:c15="http://schemas.microsoft.com/office/drawing/2012/chart" uri="{02D57815-91ED-43cb-92C2-25804820EDAC}">
                        <c15:formulaRef>
                          <c15:sqref>'From CR111'!$L$2:$L$35</c15:sqref>
                        </c15:formulaRef>
                      </c:ext>
                    </c:extLst>
                    <c:numCache>
                      <c:formatCode>0.00</c:formatCode>
                      <c:ptCount val="34"/>
                      <c:pt idx="0">
                        <c:v>0</c:v>
                      </c:pt>
                      <c:pt idx="1">
                        <c:v>1</c:v>
                      </c:pt>
                      <c:pt idx="2">
                        <c:v>0.9</c:v>
                      </c:pt>
                      <c:pt idx="3">
                        <c:v>0.75</c:v>
                      </c:pt>
                      <c:pt idx="4">
                        <c:v>0.63</c:v>
                      </c:pt>
                      <c:pt idx="5">
                        <c:v>0.6</c:v>
                      </c:pt>
                      <c:pt idx="6">
                        <c:v>0.65</c:v>
                      </c:pt>
                      <c:pt idx="7">
                        <c:v>0.6</c:v>
                      </c:pt>
                      <c:pt idx="8">
                        <c:v>0.4</c:v>
                      </c:pt>
                      <c:pt idx="9">
                        <c:v>1</c:v>
                      </c:pt>
                      <c:pt idx="10">
                        <c:v>0.9</c:v>
                      </c:pt>
                      <c:pt idx="11">
                        <c:v>0.4</c:v>
                      </c:pt>
                      <c:pt idx="12">
                        <c:v>0.5</c:v>
                      </c:pt>
                      <c:pt idx="13">
                        <c:v>0.45</c:v>
                      </c:pt>
                      <c:pt idx="14">
                        <c:v>0.45</c:v>
                      </c:pt>
                      <c:pt idx="15">
                        <c:v>0.45</c:v>
                      </c:pt>
                      <c:pt idx="16">
                        <c:v>0.4</c:v>
                      </c:pt>
                      <c:pt idx="17">
                        <c:v>0.6</c:v>
                      </c:pt>
                      <c:pt idx="18">
                        <c:v>0.65</c:v>
                      </c:pt>
                      <c:pt idx="19">
                        <c:v>0.4</c:v>
                      </c:pt>
                      <c:pt idx="20">
                        <c:v>0.5</c:v>
                      </c:pt>
                      <c:pt idx="21">
                        <c:v>0.7</c:v>
                      </c:pt>
                      <c:pt idx="22">
                        <c:v>0.6</c:v>
                      </c:pt>
                      <c:pt idx="23">
                        <c:v>0.95</c:v>
                      </c:pt>
                      <c:pt idx="24">
                        <c:v>0.85</c:v>
                      </c:pt>
                      <c:pt idx="25">
                        <c:v>0.85</c:v>
                      </c:pt>
                      <c:pt idx="26">
                        <c:v>0.8</c:v>
                      </c:pt>
                      <c:pt idx="27">
                        <c:v>1.2</c:v>
                      </c:pt>
                      <c:pt idx="28">
                        <c:v>0.9</c:v>
                      </c:pt>
                      <c:pt idx="29">
                        <c:v>1</c:v>
                      </c:pt>
                      <c:pt idx="30">
                        <c:v>1.2</c:v>
                      </c:pt>
                      <c:pt idx="31">
                        <c:v>1.45</c:v>
                      </c:pt>
                      <c:pt idx="32">
                        <c:v>0.95</c:v>
                      </c:pt>
                      <c:pt idx="33">
                        <c:v>0.15</c:v>
                      </c:pt>
                    </c:numCache>
                  </c:numRef>
                </c:yVal>
                <c:smooth val="0"/>
                <c:extLst xmlns:c15="http://schemas.microsoft.com/office/drawing/2012/chart">
                  <c:ext xmlns:c16="http://schemas.microsoft.com/office/drawing/2014/chart" uri="{C3380CC4-5D6E-409C-BE32-E72D297353CC}">
                    <c16:uniqueId val="{00000009-5EC6-4B7B-9F29-8F557321C73D}"/>
                  </c:ext>
                </c:extLst>
              </c15:ser>
            </c15:filteredScatterSeries>
            <c15:filteredScatterSeries>
              <c15:ser>
                <c:idx val="10"/>
                <c:order val="10"/>
                <c:tx>
                  <c:v>CR121</c:v>
                </c:tx>
                <c:spPr>
                  <a:ln w="19050" cap="rnd">
                    <a:solidFill>
                      <a:schemeClr val="accent3"/>
                    </a:solidFill>
                    <a:round/>
                  </a:ln>
                  <a:effectLst/>
                </c:spPr>
                <c:marker>
                  <c:symbol val="circle"/>
                  <c:size val="5"/>
                  <c:spPr>
                    <a:solidFill>
                      <a:schemeClr val="accent3"/>
                    </a:solidFill>
                    <a:ln w="9525">
                      <a:noFill/>
                    </a:ln>
                    <a:effectLst/>
                  </c:spPr>
                </c:marker>
                <c:xVal>
                  <c:numRef>
                    <c:extLst xmlns:c15="http://schemas.microsoft.com/office/drawing/2012/chart">
                      <c:ext xmlns:c15="http://schemas.microsoft.com/office/drawing/2012/chart" uri="{02D57815-91ED-43cb-92C2-25804820EDAC}">
                        <c15:formulaRef>
                          <c15:sqref>'From CR111'!$B$2:$B$35</c15:sqref>
                        </c15:formulaRef>
                      </c:ext>
                    </c:extLst>
                    <c:numCache>
                      <c:formatCode>General</c:formatCode>
                      <c:ptCount val="34"/>
                      <c:pt idx="0">
                        <c:v>465</c:v>
                      </c:pt>
                      <c:pt idx="1">
                        <c:v>945</c:v>
                      </c:pt>
                      <c:pt idx="2">
                        <c:v>965</c:v>
                      </c:pt>
                      <c:pt idx="3">
                        <c:v>1345</c:v>
                      </c:pt>
                      <c:pt idx="4">
                        <c:v>1365</c:v>
                      </c:pt>
                      <c:pt idx="5">
                        <c:v>1745</c:v>
                      </c:pt>
                      <c:pt idx="6">
                        <c:v>1765</c:v>
                      </c:pt>
                      <c:pt idx="7">
                        <c:v>2145</c:v>
                      </c:pt>
                      <c:pt idx="8">
                        <c:v>2165</c:v>
                      </c:pt>
                      <c:pt idx="9">
                        <c:v>2545</c:v>
                      </c:pt>
                      <c:pt idx="10">
                        <c:v>2565</c:v>
                      </c:pt>
                      <c:pt idx="11">
                        <c:v>2945</c:v>
                      </c:pt>
                      <c:pt idx="12">
                        <c:v>2965</c:v>
                      </c:pt>
                      <c:pt idx="13">
                        <c:v>3345</c:v>
                      </c:pt>
                      <c:pt idx="14">
                        <c:v>3365</c:v>
                      </c:pt>
                      <c:pt idx="15">
                        <c:v>3745</c:v>
                      </c:pt>
                      <c:pt idx="16">
                        <c:v>3765</c:v>
                      </c:pt>
                      <c:pt idx="17">
                        <c:v>4145</c:v>
                      </c:pt>
                      <c:pt idx="18">
                        <c:v>4165</c:v>
                      </c:pt>
                      <c:pt idx="19">
                        <c:v>4545</c:v>
                      </c:pt>
                      <c:pt idx="20">
                        <c:v>4565</c:v>
                      </c:pt>
                      <c:pt idx="21">
                        <c:v>4945</c:v>
                      </c:pt>
                      <c:pt idx="22">
                        <c:v>4965</c:v>
                      </c:pt>
                      <c:pt idx="23">
                        <c:v>5345</c:v>
                      </c:pt>
                      <c:pt idx="24">
                        <c:v>5365</c:v>
                      </c:pt>
                      <c:pt idx="25">
                        <c:v>5745</c:v>
                      </c:pt>
                      <c:pt idx="26">
                        <c:v>5765</c:v>
                      </c:pt>
                      <c:pt idx="27">
                        <c:v>6145</c:v>
                      </c:pt>
                      <c:pt idx="28">
                        <c:v>6165</c:v>
                      </c:pt>
                      <c:pt idx="29">
                        <c:v>6545</c:v>
                      </c:pt>
                      <c:pt idx="30">
                        <c:v>6565</c:v>
                      </c:pt>
                      <c:pt idx="31">
                        <c:v>6945</c:v>
                      </c:pt>
                      <c:pt idx="32">
                        <c:v>6965</c:v>
                      </c:pt>
                      <c:pt idx="33">
                        <c:v>7455</c:v>
                      </c:pt>
                    </c:numCache>
                  </c:numRef>
                </c:xVal>
                <c:yVal>
                  <c:numRef>
                    <c:extLst xmlns:c15="http://schemas.microsoft.com/office/drawing/2012/chart">
                      <c:ext xmlns:c15="http://schemas.microsoft.com/office/drawing/2012/chart" uri="{02D57815-91ED-43cb-92C2-25804820EDAC}">
                        <c15:formulaRef>
                          <c15:sqref>'From CR111'!$M$2:$M$35</c15:sqref>
                        </c15:formulaRef>
                      </c:ext>
                    </c:extLst>
                    <c:numCache>
                      <c:formatCode>0.00</c:formatCode>
                      <c:ptCount val="34"/>
                      <c:pt idx="0">
                        <c:v>0</c:v>
                      </c:pt>
                      <c:pt idx="1">
                        <c:v>0.3</c:v>
                      </c:pt>
                      <c:pt idx="2">
                        <c:v>0.35</c:v>
                      </c:pt>
                      <c:pt idx="3">
                        <c:v>0.3</c:v>
                      </c:pt>
                      <c:pt idx="4">
                        <c:v>0.36</c:v>
                      </c:pt>
                      <c:pt idx="5">
                        <c:v>0.37</c:v>
                      </c:pt>
                      <c:pt idx="6">
                        <c:v>0.4</c:v>
                      </c:pt>
                      <c:pt idx="7">
                        <c:v>0.5</c:v>
                      </c:pt>
                      <c:pt idx="8">
                        <c:v>0.5</c:v>
                      </c:pt>
                      <c:pt idx="9">
                        <c:v>0.91</c:v>
                      </c:pt>
                      <c:pt idx="10">
                        <c:v>1.04</c:v>
                      </c:pt>
                      <c:pt idx="11">
                        <c:v>1.08</c:v>
                      </c:pt>
                      <c:pt idx="12">
                        <c:v>1.45</c:v>
                      </c:pt>
                      <c:pt idx="13">
                        <c:v>1.44</c:v>
                      </c:pt>
                      <c:pt idx="14">
                        <c:v>1.32</c:v>
                      </c:pt>
                      <c:pt idx="15">
                        <c:v>1.35</c:v>
                      </c:pt>
                      <c:pt idx="16">
                        <c:v>1.1299999999999999</c:v>
                      </c:pt>
                      <c:pt idx="17">
                        <c:v>1.2</c:v>
                      </c:pt>
                      <c:pt idx="18">
                        <c:v>0.9</c:v>
                      </c:pt>
                      <c:pt idx="19">
                        <c:v>0.87</c:v>
                      </c:pt>
                      <c:pt idx="20">
                        <c:v>0.8</c:v>
                      </c:pt>
                      <c:pt idx="21">
                        <c:v>0.84</c:v>
                      </c:pt>
                      <c:pt idx="22">
                        <c:v>0.78</c:v>
                      </c:pt>
                      <c:pt idx="23">
                        <c:v>0.7</c:v>
                      </c:pt>
                      <c:pt idx="24">
                        <c:v>0.44</c:v>
                      </c:pt>
                      <c:pt idx="25">
                        <c:v>0.43</c:v>
                      </c:pt>
                      <c:pt idx="26">
                        <c:v>0.67</c:v>
                      </c:pt>
                      <c:pt idx="27">
                        <c:v>0.73</c:v>
                      </c:pt>
                      <c:pt idx="28">
                        <c:v>0.45</c:v>
                      </c:pt>
                      <c:pt idx="29">
                        <c:v>0.36</c:v>
                      </c:pt>
                      <c:pt idx="30">
                        <c:v>0.44</c:v>
                      </c:pt>
                      <c:pt idx="31">
                        <c:v>0.43</c:v>
                      </c:pt>
                      <c:pt idx="32">
                        <c:v>0.04</c:v>
                      </c:pt>
                      <c:pt idx="33">
                        <c:v>0.04</c:v>
                      </c:pt>
                    </c:numCache>
                  </c:numRef>
                </c:yVal>
                <c:smooth val="0"/>
                <c:extLst xmlns:c15="http://schemas.microsoft.com/office/drawing/2012/chart">
                  <c:ext xmlns:c16="http://schemas.microsoft.com/office/drawing/2014/chart" uri="{C3380CC4-5D6E-409C-BE32-E72D297353CC}">
                    <c16:uniqueId val="{0000000A-5EC6-4B7B-9F29-8F557321C73D}"/>
                  </c:ext>
                </c:extLst>
              </c15:ser>
            </c15:filteredScatterSeries>
            <c15:filteredScatterSeries>
              <c15:ser>
                <c:idx val="11"/>
                <c:order val="11"/>
                <c:tx>
                  <c:v>CR122</c:v>
                </c:tx>
                <c:spPr>
                  <a:ln w="19050" cap="rnd">
                    <a:solidFill>
                      <a:schemeClr val="accent3">
                        <a:lumMod val="60000"/>
                        <a:lumOff val="40000"/>
                      </a:schemeClr>
                    </a:solidFill>
                    <a:round/>
                  </a:ln>
                  <a:effectLst/>
                </c:spPr>
                <c:marker>
                  <c:symbol val="circle"/>
                  <c:size val="5"/>
                  <c:spPr>
                    <a:solidFill>
                      <a:schemeClr val="accent3">
                        <a:lumMod val="40000"/>
                        <a:lumOff val="60000"/>
                      </a:schemeClr>
                    </a:solidFill>
                    <a:ln w="9525">
                      <a:noFill/>
                    </a:ln>
                    <a:effectLst/>
                  </c:spPr>
                </c:marker>
                <c:xVal>
                  <c:numRef>
                    <c:extLst xmlns:c15="http://schemas.microsoft.com/office/drawing/2012/chart">
                      <c:ext xmlns:c15="http://schemas.microsoft.com/office/drawing/2012/chart" uri="{02D57815-91ED-43cb-92C2-25804820EDAC}">
                        <c15:formulaRef>
                          <c15:sqref>'From CR111'!$B$2:$B$35</c15:sqref>
                        </c15:formulaRef>
                      </c:ext>
                    </c:extLst>
                    <c:numCache>
                      <c:formatCode>General</c:formatCode>
                      <c:ptCount val="34"/>
                      <c:pt idx="0">
                        <c:v>465</c:v>
                      </c:pt>
                      <c:pt idx="1">
                        <c:v>945</c:v>
                      </c:pt>
                      <c:pt idx="2">
                        <c:v>965</c:v>
                      </c:pt>
                      <c:pt idx="3">
                        <c:v>1345</c:v>
                      </c:pt>
                      <c:pt idx="4">
                        <c:v>1365</c:v>
                      </c:pt>
                      <c:pt idx="5">
                        <c:v>1745</c:v>
                      </c:pt>
                      <c:pt idx="6">
                        <c:v>1765</c:v>
                      </c:pt>
                      <c:pt idx="7">
                        <c:v>2145</c:v>
                      </c:pt>
                      <c:pt idx="8">
                        <c:v>2165</c:v>
                      </c:pt>
                      <c:pt idx="9">
                        <c:v>2545</c:v>
                      </c:pt>
                      <c:pt idx="10">
                        <c:v>2565</c:v>
                      </c:pt>
                      <c:pt idx="11">
                        <c:v>2945</c:v>
                      </c:pt>
                      <c:pt idx="12">
                        <c:v>2965</c:v>
                      </c:pt>
                      <c:pt idx="13">
                        <c:v>3345</c:v>
                      </c:pt>
                      <c:pt idx="14">
                        <c:v>3365</c:v>
                      </c:pt>
                      <c:pt idx="15">
                        <c:v>3745</c:v>
                      </c:pt>
                      <c:pt idx="16">
                        <c:v>3765</c:v>
                      </c:pt>
                      <c:pt idx="17">
                        <c:v>4145</c:v>
                      </c:pt>
                      <c:pt idx="18">
                        <c:v>4165</c:v>
                      </c:pt>
                      <c:pt idx="19">
                        <c:v>4545</c:v>
                      </c:pt>
                      <c:pt idx="20">
                        <c:v>4565</c:v>
                      </c:pt>
                      <c:pt idx="21">
                        <c:v>4945</c:v>
                      </c:pt>
                      <c:pt idx="22">
                        <c:v>4965</c:v>
                      </c:pt>
                      <c:pt idx="23">
                        <c:v>5345</c:v>
                      </c:pt>
                      <c:pt idx="24">
                        <c:v>5365</c:v>
                      </c:pt>
                      <c:pt idx="25">
                        <c:v>5745</c:v>
                      </c:pt>
                      <c:pt idx="26">
                        <c:v>5765</c:v>
                      </c:pt>
                      <c:pt idx="27">
                        <c:v>6145</c:v>
                      </c:pt>
                      <c:pt idx="28">
                        <c:v>6165</c:v>
                      </c:pt>
                      <c:pt idx="29">
                        <c:v>6545</c:v>
                      </c:pt>
                      <c:pt idx="30">
                        <c:v>6565</c:v>
                      </c:pt>
                      <c:pt idx="31">
                        <c:v>6945</c:v>
                      </c:pt>
                      <c:pt idx="32">
                        <c:v>6965</c:v>
                      </c:pt>
                      <c:pt idx="33">
                        <c:v>7455</c:v>
                      </c:pt>
                    </c:numCache>
                  </c:numRef>
                </c:xVal>
                <c:yVal>
                  <c:numRef>
                    <c:extLst xmlns:c15="http://schemas.microsoft.com/office/drawing/2012/chart">
                      <c:ext xmlns:c15="http://schemas.microsoft.com/office/drawing/2012/chart" uri="{02D57815-91ED-43cb-92C2-25804820EDAC}">
                        <c15:formulaRef>
                          <c15:sqref>'From CR111'!$N$2:$N$35</c15:sqref>
                        </c15:formulaRef>
                      </c:ext>
                    </c:extLst>
                    <c:numCache>
                      <c:formatCode>0.00</c:formatCode>
                      <c:ptCount val="34"/>
                      <c:pt idx="0">
                        <c:v>0</c:v>
                      </c:pt>
                      <c:pt idx="1">
                        <c:v>0.63</c:v>
                      </c:pt>
                      <c:pt idx="2">
                        <c:v>0.64</c:v>
                      </c:pt>
                      <c:pt idx="3">
                        <c:v>0.73</c:v>
                      </c:pt>
                      <c:pt idx="4">
                        <c:v>0.6</c:v>
                      </c:pt>
                      <c:pt idx="5">
                        <c:v>0.96</c:v>
                      </c:pt>
                      <c:pt idx="6">
                        <c:v>0.9</c:v>
                      </c:pt>
                      <c:pt idx="7">
                        <c:v>1.18</c:v>
                      </c:pt>
                      <c:pt idx="8">
                        <c:v>1.22</c:v>
                      </c:pt>
                      <c:pt idx="9">
                        <c:v>1.48</c:v>
                      </c:pt>
                      <c:pt idx="10">
                        <c:v>1.47</c:v>
                      </c:pt>
                      <c:pt idx="11">
                        <c:v>1.59</c:v>
                      </c:pt>
                      <c:pt idx="12">
                        <c:v>1.58</c:v>
                      </c:pt>
                      <c:pt idx="13">
                        <c:v>1.38</c:v>
                      </c:pt>
                      <c:pt idx="14">
                        <c:v>1.44</c:v>
                      </c:pt>
                      <c:pt idx="15">
                        <c:v>1.44</c:v>
                      </c:pt>
                      <c:pt idx="16">
                        <c:v>1.45</c:v>
                      </c:pt>
                      <c:pt idx="17">
                        <c:v>1.5</c:v>
                      </c:pt>
                      <c:pt idx="18">
                        <c:v>1.5</c:v>
                      </c:pt>
                      <c:pt idx="19">
                        <c:v>1.66</c:v>
                      </c:pt>
                      <c:pt idx="20">
                        <c:v>1.66</c:v>
                      </c:pt>
                      <c:pt idx="21">
                        <c:v>1.41</c:v>
                      </c:pt>
                      <c:pt idx="22">
                        <c:v>1.32</c:v>
                      </c:pt>
                      <c:pt idx="23">
                        <c:v>1.1499999999999999</c:v>
                      </c:pt>
                      <c:pt idx="24">
                        <c:v>1.25</c:v>
                      </c:pt>
                      <c:pt idx="25">
                        <c:v>1.01</c:v>
                      </c:pt>
                      <c:pt idx="26">
                        <c:v>1.01</c:v>
                      </c:pt>
                      <c:pt idx="27">
                        <c:v>0.95</c:v>
                      </c:pt>
                      <c:pt idx="28">
                        <c:v>0.69</c:v>
                      </c:pt>
                      <c:pt idx="29">
                        <c:v>0.65</c:v>
                      </c:pt>
                      <c:pt idx="30">
                        <c:v>0.71</c:v>
                      </c:pt>
                      <c:pt idx="31">
                        <c:v>0.55000000000000004</c:v>
                      </c:pt>
                      <c:pt idx="32">
                        <c:v>1.05</c:v>
                      </c:pt>
                      <c:pt idx="33">
                        <c:v>-0.04</c:v>
                      </c:pt>
                    </c:numCache>
                  </c:numRef>
                </c:yVal>
                <c:smooth val="0"/>
                <c:extLst xmlns:c15="http://schemas.microsoft.com/office/drawing/2012/chart">
                  <c:ext xmlns:c16="http://schemas.microsoft.com/office/drawing/2014/chart" uri="{C3380CC4-5D6E-409C-BE32-E72D297353CC}">
                    <c16:uniqueId val="{0000000B-5EC6-4B7B-9F29-8F557321C73D}"/>
                  </c:ext>
                </c:extLst>
              </c15:ser>
            </c15:filteredScatterSeries>
            <c15:filteredScatterSeries>
              <c15:ser>
                <c:idx val="12"/>
                <c:order val="12"/>
                <c:tx>
                  <c:v>CR123</c:v>
                </c:tx>
                <c:spPr>
                  <a:ln w="19050" cap="rnd">
                    <a:solidFill>
                      <a:schemeClr val="accent2">
                        <a:lumMod val="75000"/>
                      </a:schemeClr>
                    </a:solidFill>
                    <a:round/>
                  </a:ln>
                  <a:effectLst/>
                </c:spPr>
                <c:marker>
                  <c:symbol val="circle"/>
                  <c:size val="5"/>
                  <c:spPr>
                    <a:solidFill>
                      <a:schemeClr val="accent2">
                        <a:lumMod val="75000"/>
                      </a:schemeClr>
                    </a:solidFill>
                    <a:ln w="9525">
                      <a:noFill/>
                    </a:ln>
                    <a:effectLst/>
                  </c:spPr>
                </c:marker>
                <c:xVal>
                  <c:numRef>
                    <c:extLst xmlns:c15="http://schemas.microsoft.com/office/drawing/2012/chart">
                      <c:ext xmlns:c15="http://schemas.microsoft.com/office/drawing/2012/chart" uri="{02D57815-91ED-43cb-92C2-25804820EDAC}">
                        <c15:formulaRef>
                          <c15:sqref>'From CR111'!$B$2:$B$35</c15:sqref>
                        </c15:formulaRef>
                      </c:ext>
                    </c:extLst>
                    <c:numCache>
                      <c:formatCode>General</c:formatCode>
                      <c:ptCount val="34"/>
                      <c:pt idx="0">
                        <c:v>465</c:v>
                      </c:pt>
                      <c:pt idx="1">
                        <c:v>945</c:v>
                      </c:pt>
                      <c:pt idx="2">
                        <c:v>965</c:v>
                      </c:pt>
                      <c:pt idx="3">
                        <c:v>1345</c:v>
                      </c:pt>
                      <c:pt idx="4">
                        <c:v>1365</c:v>
                      </c:pt>
                      <c:pt idx="5">
                        <c:v>1745</c:v>
                      </c:pt>
                      <c:pt idx="6">
                        <c:v>1765</c:v>
                      </c:pt>
                      <c:pt idx="7">
                        <c:v>2145</c:v>
                      </c:pt>
                      <c:pt idx="8">
                        <c:v>2165</c:v>
                      </c:pt>
                      <c:pt idx="9">
                        <c:v>2545</c:v>
                      </c:pt>
                      <c:pt idx="10">
                        <c:v>2565</c:v>
                      </c:pt>
                      <c:pt idx="11">
                        <c:v>2945</c:v>
                      </c:pt>
                      <c:pt idx="12">
                        <c:v>2965</c:v>
                      </c:pt>
                      <c:pt idx="13">
                        <c:v>3345</c:v>
                      </c:pt>
                      <c:pt idx="14">
                        <c:v>3365</c:v>
                      </c:pt>
                      <c:pt idx="15">
                        <c:v>3745</c:v>
                      </c:pt>
                      <c:pt idx="16">
                        <c:v>3765</c:v>
                      </c:pt>
                      <c:pt idx="17">
                        <c:v>4145</c:v>
                      </c:pt>
                      <c:pt idx="18">
                        <c:v>4165</c:v>
                      </c:pt>
                      <c:pt idx="19">
                        <c:v>4545</c:v>
                      </c:pt>
                      <c:pt idx="20">
                        <c:v>4565</c:v>
                      </c:pt>
                      <c:pt idx="21">
                        <c:v>4945</c:v>
                      </c:pt>
                      <c:pt idx="22">
                        <c:v>4965</c:v>
                      </c:pt>
                      <c:pt idx="23">
                        <c:v>5345</c:v>
                      </c:pt>
                      <c:pt idx="24">
                        <c:v>5365</c:v>
                      </c:pt>
                      <c:pt idx="25">
                        <c:v>5745</c:v>
                      </c:pt>
                      <c:pt idx="26">
                        <c:v>5765</c:v>
                      </c:pt>
                      <c:pt idx="27">
                        <c:v>6145</c:v>
                      </c:pt>
                      <c:pt idx="28">
                        <c:v>6165</c:v>
                      </c:pt>
                      <c:pt idx="29">
                        <c:v>6545</c:v>
                      </c:pt>
                      <c:pt idx="30">
                        <c:v>6565</c:v>
                      </c:pt>
                      <c:pt idx="31">
                        <c:v>6945</c:v>
                      </c:pt>
                      <c:pt idx="32">
                        <c:v>6965</c:v>
                      </c:pt>
                      <c:pt idx="33">
                        <c:v>7455</c:v>
                      </c:pt>
                    </c:numCache>
                  </c:numRef>
                </c:xVal>
                <c:yVal>
                  <c:numRef>
                    <c:extLst xmlns:c15="http://schemas.microsoft.com/office/drawing/2012/chart">
                      <c:ext xmlns:c15="http://schemas.microsoft.com/office/drawing/2012/chart" uri="{02D57815-91ED-43cb-92C2-25804820EDAC}">
                        <c15:formulaRef>
                          <c15:sqref>'From CR111'!$O$2:$O$35</c15:sqref>
                        </c15:formulaRef>
                      </c:ext>
                    </c:extLst>
                    <c:numCache>
                      <c:formatCode>0.00</c:formatCode>
                      <c:ptCount val="34"/>
                      <c:pt idx="0">
                        <c:v>0</c:v>
                      </c:pt>
                      <c:pt idx="1">
                        <c:v>0.83</c:v>
                      </c:pt>
                      <c:pt idx="2">
                        <c:v>0.72</c:v>
                      </c:pt>
                      <c:pt idx="3">
                        <c:v>0.57999999999999996</c:v>
                      </c:pt>
                      <c:pt idx="4">
                        <c:v>0.56999999999999995</c:v>
                      </c:pt>
                      <c:pt idx="5">
                        <c:v>0.71</c:v>
                      </c:pt>
                      <c:pt idx="6">
                        <c:v>0.71</c:v>
                      </c:pt>
                      <c:pt idx="7">
                        <c:v>0.65</c:v>
                      </c:pt>
                      <c:pt idx="8">
                        <c:v>0.69</c:v>
                      </c:pt>
                      <c:pt idx="9">
                        <c:v>0.89</c:v>
                      </c:pt>
                      <c:pt idx="10">
                        <c:v>0.91</c:v>
                      </c:pt>
                      <c:pt idx="11">
                        <c:v>0.92</c:v>
                      </c:pt>
                      <c:pt idx="12">
                        <c:v>0.98</c:v>
                      </c:pt>
                      <c:pt idx="13">
                        <c:v>1.25</c:v>
                      </c:pt>
                      <c:pt idx="14">
                        <c:v>1.23</c:v>
                      </c:pt>
                      <c:pt idx="15">
                        <c:v>1.35</c:v>
                      </c:pt>
                      <c:pt idx="16">
                        <c:v>1.4</c:v>
                      </c:pt>
                      <c:pt idx="17">
                        <c:v>1.2</c:v>
                      </c:pt>
                      <c:pt idx="18">
                        <c:v>1.27</c:v>
                      </c:pt>
                      <c:pt idx="19">
                        <c:v>1.08</c:v>
                      </c:pt>
                      <c:pt idx="20">
                        <c:v>1.1000000000000001</c:v>
                      </c:pt>
                      <c:pt idx="21">
                        <c:v>1.06</c:v>
                      </c:pt>
                      <c:pt idx="22">
                        <c:v>1.1200000000000001</c:v>
                      </c:pt>
                      <c:pt idx="23">
                        <c:v>0.86</c:v>
                      </c:pt>
                      <c:pt idx="24">
                        <c:v>0.83</c:v>
                      </c:pt>
                      <c:pt idx="25">
                        <c:v>0.69</c:v>
                      </c:pt>
                      <c:pt idx="26">
                        <c:v>0.73</c:v>
                      </c:pt>
                      <c:pt idx="27">
                        <c:v>0.66</c:v>
                      </c:pt>
                      <c:pt idx="28">
                        <c:v>0.67</c:v>
                      </c:pt>
                      <c:pt idx="29">
                        <c:v>0.52</c:v>
                      </c:pt>
                      <c:pt idx="30">
                        <c:v>0.51</c:v>
                      </c:pt>
                      <c:pt idx="31">
                        <c:v>0.65</c:v>
                      </c:pt>
                      <c:pt idx="32">
                        <c:v>0.73</c:v>
                      </c:pt>
                      <c:pt idx="33">
                        <c:v>-0.05</c:v>
                      </c:pt>
                    </c:numCache>
                  </c:numRef>
                </c:yVal>
                <c:smooth val="0"/>
                <c:extLst xmlns:c15="http://schemas.microsoft.com/office/drawing/2012/chart">
                  <c:ext xmlns:c16="http://schemas.microsoft.com/office/drawing/2014/chart" uri="{C3380CC4-5D6E-409C-BE32-E72D297353CC}">
                    <c16:uniqueId val="{0000000C-5EC6-4B7B-9F29-8F557321C73D}"/>
                  </c:ext>
                </c:extLst>
              </c15:ser>
            </c15:filteredScatterSeries>
            <c15:filteredScatterSeries>
              <c15:ser>
                <c:idx val="13"/>
                <c:order val="13"/>
                <c:tx>
                  <c:v>CR124</c:v>
                </c:tx>
                <c:spPr>
                  <a:ln w="19050" cap="rnd">
                    <a:solidFill>
                      <a:schemeClr val="accent2">
                        <a:lumMod val="60000"/>
                        <a:lumOff val="40000"/>
                      </a:schemeClr>
                    </a:solidFill>
                    <a:round/>
                  </a:ln>
                  <a:effectLst/>
                </c:spPr>
                <c:marker>
                  <c:symbol val="circle"/>
                  <c:size val="5"/>
                  <c:spPr>
                    <a:solidFill>
                      <a:schemeClr val="accent2">
                        <a:lumMod val="60000"/>
                        <a:lumOff val="40000"/>
                      </a:schemeClr>
                    </a:solidFill>
                    <a:ln w="9525">
                      <a:noFill/>
                    </a:ln>
                    <a:effectLst/>
                  </c:spPr>
                </c:marker>
                <c:xVal>
                  <c:numRef>
                    <c:extLst xmlns:c15="http://schemas.microsoft.com/office/drawing/2012/chart">
                      <c:ext xmlns:c15="http://schemas.microsoft.com/office/drawing/2012/chart" uri="{02D57815-91ED-43cb-92C2-25804820EDAC}">
                        <c15:formulaRef>
                          <c15:sqref>'From CR111'!$B$2:$B$35</c15:sqref>
                        </c15:formulaRef>
                      </c:ext>
                    </c:extLst>
                    <c:numCache>
                      <c:formatCode>General</c:formatCode>
                      <c:ptCount val="34"/>
                      <c:pt idx="0">
                        <c:v>465</c:v>
                      </c:pt>
                      <c:pt idx="1">
                        <c:v>945</c:v>
                      </c:pt>
                      <c:pt idx="2">
                        <c:v>965</c:v>
                      </c:pt>
                      <c:pt idx="3">
                        <c:v>1345</c:v>
                      </c:pt>
                      <c:pt idx="4">
                        <c:v>1365</c:v>
                      </c:pt>
                      <c:pt idx="5">
                        <c:v>1745</c:v>
                      </c:pt>
                      <c:pt idx="6">
                        <c:v>1765</c:v>
                      </c:pt>
                      <c:pt idx="7">
                        <c:v>2145</c:v>
                      </c:pt>
                      <c:pt idx="8">
                        <c:v>2165</c:v>
                      </c:pt>
                      <c:pt idx="9">
                        <c:v>2545</c:v>
                      </c:pt>
                      <c:pt idx="10">
                        <c:v>2565</c:v>
                      </c:pt>
                      <c:pt idx="11">
                        <c:v>2945</c:v>
                      </c:pt>
                      <c:pt idx="12">
                        <c:v>2965</c:v>
                      </c:pt>
                      <c:pt idx="13">
                        <c:v>3345</c:v>
                      </c:pt>
                      <c:pt idx="14">
                        <c:v>3365</c:v>
                      </c:pt>
                      <c:pt idx="15">
                        <c:v>3745</c:v>
                      </c:pt>
                      <c:pt idx="16">
                        <c:v>3765</c:v>
                      </c:pt>
                      <c:pt idx="17">
                        <c:v>4145</c:v>
                      </c:pt>
                      <c:pt idx="18">
                        <c:v>4165</c:v>
                      </c:pt>
                      <c:pt idx="19">
                        <c:v>4545</c:v>
                      </c:pt>
                      <c:pt idx="20">
                        <c:v>4565</c:v>
                      </c:pt>
                      <c:pt idx="21">
                        <c:v>4945</c:v>
                      </c:pt>
                      <c:pt idx="22">
                        <c:v>4965</c:v>
                      </c:pt>
                      <c:pt idx="23">
                        <c:v>5345</c:v>
                      </c:pt>
                      <c:pt idx="24">
                        <c:v>5365</c:v>
                      </c:pt>
                      <c:pt idx="25">
                        <c:v>5745</c:v>
                      </c:pt>
                      <c:pt idx="26">
                        <c:v>5765</c:v>
                      </c:pt>
                      <c:pt idx="27">
                        <c:v>6145</c:v>
                      </c:pt>
                      <c:pt idx="28">
                        <c:v>6165</c:v>
                      </c:pt>
                      <c:pt idx="29">
                        <c:v>6545</c:v>
                      </c:pt>
                      <c:pt idx="30">
                        <c:v>6565</c:v>
                      </c:pt>
                      <c:pt idx="31">
                        <c:v>6945</c:v>
                      </c:pt>
                      <c:pt idx="32">
                        <c:v>6965</c:v>
                      </c:pt>
                      <c:pt idx="33">
                        <c:v>7455</c:v>
                      </c:pt>
                    </c:numCache>
                  </c:numRef>
                </c:xVal>
                <c:yVal>
                  <c:numRef>
                    <c:extLst xmlns:c15="http://schemas.microsoft.com/office/drawing/2012/chart">
                      <c:ext xmlns:c15="http://schemas.microsoft.com/office/drawing/2012/chart" uri="{02D57815-91ED-43cb-92C2-25804820EDAC}">
                        <c15:formulaRef>
                          <c15:sqref>'From CR111'!$P$2:$P$35</c15:sqref>
                        </c15:formulaRef>
                      </c:ext>
                    </c:extLst>
                    <c:numCache>
                      <c:formatCode>0.00</c:formatCode>
                      <c:ptCount val="34"/>
                      <c:pt idx="0">
                        <c:v>0</c:v>
                      </c:pt>
                      <c:pt idx="1">
                        <c:v>0.95</c:v>
                      </c:pt>
                      <c:pt idx="2">
                        <c:v>0.95</c:v>
                      </c:pt>
                      <c:pt idx="3">
                        <c:v>0.97</c:v>
                      </c:pt>
                      <c:pt idx="4">
                        <c:v>0.93</c:v>
                      </c:pt>
                      <c:pt idx="5">
                        <c:v>0.92</c:v>
                      </c:pt>
                      <c:pt idx="6">
                        <c:v>1.1200000000000001</c:v>
                      </c:pt>
                      <c:pt idx="7">
                        <c:v>1.23</c:v>
                      </c:pt>
                      <c:pt idx="8">
                        <c:v>1.32</c:v>
                      </c:pt>
                      <c:pt idx="9">
                        <c:v>1.44</c:v>
                      </c:pt>
                      <c:pt idx="10">
                        <c:v>1.5</c:v>
                      </c:pt>
                      <c:pt idx="11">
                        <c:v>1.69</c:v>
                      </c:pt>
                      <c:pt idx="12">
                        <c:v>1.76</c:v>
                      </c:pt>
                      <c:pt idx="13">
                        <c:v>2.1</c:v>
                      </c:pt>
                      <c:pt idx="14">
                        <c:v>2.08</c:v>
                      </c:pt>
                      <c:pt idx="15">
                        <c:v>1.93</c:v>
                      </c:pt>
                      <c:pt idx="16">
                        <c:v>2.1</c:v>
                      </c:pt>
                      <c:pt idx="17">
                        <c:v>1.97</c:v>
                      </c:pt>
                      <c:pt idx="18">
                        <c:v>2.04</c:v>
                      </c:pt>
                      <c:pt idx="19">
                        <c:v>2.16</c:v>
                      </c:pt>
                      <c:pt idx="20">
                        <c:v>2</c:v>
                      </c:pt>
                      <c:pt idx="21">
                        <c:v>2.2999999999999998</c:v>
                      </c:pt>
                      <c:pt idx="22">
                        <c:v>1.83</c:v>
                      </c:pt>
                      <c:pt idx="23">
                        <c:v>1.65</c:v>
                      </c:pt>
                      <c:pt idx="24">
                        <c:v>1.63</c:v>
                      </c:pt>
                      <c:pt idx="25">
                        <c:v>1.24</c:v>
                      </c:pt>
                      <c:pt idx="26">
                        <c:v>1.34</c:v>
                      </c:pt>
                      <c:pt idx="27">
                        <c:v>1.26</c:v>
                      </c:pt>
                      <c:pt idx="28">
                        <c:v>1.25</c:v>
                      </c:pt>
                      <c:pt idx="29">
                        <c:v>0.85</c:v>
                      </c:pt>
                      <c:pt idx="30">
                        <c:v>0.86</c:v>
                      </c:pt>
                      <c:pt idx="31">
                        <c:v>0.96</c:v>
                      </c:pt>
                      <c:pt idx="32">
                        <c:v>1.1299999999999999</c:v>
                      </c:pt>
                      <c:pt idx="33">
                        <c:v>0.15</c:v>
                      </c:pt>
                    </c:numCache>
                  </c:numRef>
                </c:yVal>
                <c:smooth val="0"/>
                <c:extLst xmlns:c15="http://schemas.microsoft.com/office/drawing/2012/chart">
                  <c:ext xmlns:c16="http://schemas.microsoft.com/office/drawing/2014/chart" uri="{C3380CC4-5D6E-409C-BE32-E72D297353CC}">
                    <c16:uniqueId val="{0000000D-5EC6-4B7B-9F29-8F557321C73D}"/>
                  </c:ext>
                </c:extLst>
              </c15:ser>
            </c15:filteredScatterSeries>
            <c15:filteredScatterSeries>
              <c15:ser>
                <c:idx val="14"/>
                <c:order val="14"/>
                <c:tx>
                  <c:v>CR125</c:v>
                </c:tx>
                <c:spPr>
                  <a:ln w="19050" cap="rnd">
                    <a:solidFill>
                      <a:srgbClr val="FFC000"/>
                    </a:solidFill>
                    <a:round/>
                  </a:ln>
                  <a:effectLst/>
                </c:spPr>
                <c:marker>
                  <c:symbol val="circle"/>
                  <c:size val="5"/>
                  <c:spPr>
                    <a:solidFill>
                      <a:srgbClr val="FFC000"/>
                    </a:solidFill>
                    <a:ln w="9525">
                      <a:noFill/>
                    </a:ln>
                    <a:effectLst/>
                  </c:spPr>
                </c:marker>
                <c:xVal>
                  <c:numRef>
                    <c:extLst xmlns:c15="http://schemas.microsoft.com/office/drawing/2012/chart">
                      <c:ext xmlns:c15="http://schemas.microsoft.com/office/drawing/2012/chart" uri="{02D57815-91ED-43cb-92C2-25804820EDAC}">
                        <c15:formulaRef>
                          <c15:sqref>'From CR111'!$B$2:$B$35</c15:sqref>
                        </c15:formulaRef>
                      </c:ext>
                    </c:extLst>
                    <c:numCache>
                      <c:formatCode>General</c:formatCode>
                      <c:ptCount val="34"/>
                      <c:pt idx="0">
                        <c:v>465</c:v>
                      </c:pt>
                      <c:pt idx="1">
                        <c:v>945</c:v>
                      </c:pt>
                      <c:pt idx="2">
                        <c:v>965</c:v>
                      </c:pt>
                      <c:pt idx="3">
                        <c:v>1345</c:v>
                      </c:pt>
                      <c:pt idx="4">
                        <c:v>1365</c:v>
                      </c:pt>
                      <c:pt idx="5">
                        <c:v>1745</c:v>
                      </c:pt>
                      <c:pt idx="6">
                        <c:v>1765</c:v>
                      </c:pt>
                      <c:pt idx="7">
                        <c:v>2145</c:v>
                      </c:pt>
                      <c:pt idx="8">
                        <c:v>2165</c:v>
                      </c:pt>
                      <c:pt idx="9">
                        <c:v>2545</c:v>
                      </c:pt>
                      <c:pt idx="10">
                        <c:v>2565</c:v>
                      </c:pt>
                      <c:pt idx="11">
                        <c:v>2945</c:v>
                      </c:pt>
                      <c:pt idx="12">
                        <c:v>2965</c:v>
                      </c:pt>
                      <c:pt idx="13">
                        <c:v>3345</c:v>
                      </c:pt>
                      <c:pt idx="14">
                        <c:v>3365</c:v>
                      </c:pt>
                      <c:pt idx="15">
                        <c:v>3745</c:v>
                      </c:pt>
                      <c:pt idx="16">
                        <c:v>3765</c:v>
                      </c:pt>
                      <c:pt idx="17">
                        <c:v>4145</c:v>
                      </c:pt>
                      <c:pt idx="18">
                        <c:v>4165</c:v>
                      </c:pt>
                      <c:pt idx="19">
                        <c:v>4545</c:v>
                      </c:pt>
                      <c:pt idx="20">
                        <c:v>4565</c:v>
                      </c:pt>
                      <c:pt idx="21">
                        <c:v>4945</c:v>
                      </c:pt>
                      <c:pt idx="22">
                        <c:v>4965</c:v>
                      </c:pt>
                      <c:pt idx="23">
                        <c:v>5345</c:v>
                      </c:pt>
                      <c:pt idx="24">
                        <c:v>5365</c:v>
                      </c:pt>
                      <c:pt idx="25">
                        <c:v>5745</c:v>
                      </c:pt>
                      <c:pt idx="26">
                        <c:v>5765</c:v>
                      </c:pt>
                      <c:pt idx="27">
                        <c:v>6145</c:v>
                      </c:pt>
                      <c:pt idx="28">
                        <c:v>6165</c:v>
                      </c:pt>
                      <c:pt idx="29">
                        <c:v>6545</c:v>
                      </c:pt>
                      <c:pt idx="30">
                        <c:v>6565</c:v>
                      </c:pt>
                      <c:pt idx="31">
                        <c:v>6945</c:v>
                      </c:pt>
                      <c:pt idx="32">
                        <c:v>6965</c:v>
                      </c:pt>
                      <c:pt idx="33">
                        <c:v>7455</c:v>
                      </c:pt>
                    </c:numCache>
                  </c:numRef>
                </c:xVal>
                <c:yVal>
                  <c:numRef>
                    <c:extLst xmlns:c15="http://schemas.microsoft.com/office/drawing/2012/chart">
                      <c:ext xmlns:c15="http://schemas.microsoft.com/office/drawing/2012/chart" uri="{02D57815-91ED-43cb-92C2-25804820EDAC}">
                        <c15:formulaRef>
                          <c15:sqref>'From CR111'!$Q$2:$Q$35</c15:sqref>
                        </c15:formulaRef>
                      </c:ext>
                    </c:extLst>
                    <c:numCache>
                      <c:formatCode>0.00</c:formatCode>
                      <c:ptCount val="34"/>
                      <c:pt idx="0">
                        <c:v>0</c:v>
                      </c:pt>
                      <c:pt idx="1">
                        <c:v>0.88</c:v>
                      </c:pt>
                      <c:pt idx="2">
                        <c:v>0.75</c:v>
                      </c:pt>
                      <c:pt idx="3">
                        <c:v>0.81</c:v>
                      </c:pt>
                      <c:pt idx="4">
                        <c:v>0.77</c:v>
                      </c:pt>
                      <c:pt idx="5">
                        <c:v>0.78</c:v>
                      </c:pt>
                      <c:pt idx="6">
                        <c:v>0.74</c:v>
                      </c:pt>
                      <c:pt idx="7">
                        <c:v>0.91</c:v>
                      </c:pt>
                      <c:pt idx="8">
                        <c:v>0.9</c:v>
                      </c:pt>
                      <c:pt idx="9">
                        <c:v>1.1499999999999999</c:v>
                      </c:pt>
                      <c:pt idx="10">
                        <c:v>1.1399999999999999</c:v>
                      </c:pt>
                      <c:pt idx="11">
                        <c:v>1.42</c:v>
                      </c:pt>
                      <c:pt idx="12">
                        <c:v>1.48</c:v>
                      </c:pt>
                      <c:pt idx="13">
                        <c:v>1.32</c:v>
                      </c:pt>
                      <c:pt idx="14">
                        <c:v>1.29</c:v>
                      </c:pt>
                      <c:pt idx="15">
                        <c:v>1.56</c:v>
                      </c:pt>
                      <c:pt idx="16">
                        <c:v>1.4</c:v>
                      </c:pt>
                      <c:pt idx="17">
                        <c:v>1.26</c:v>
                      </c:pt>
                      <c:pt idx="18">
                        <c:v>1.21</c:v>
                      </c:pt>
                      <c:pt idx="19">
                        <c:v>1.43</c:v>
                      </c:pt>
                      <c:pt idx="20">
                        <c:v>1.38</c:v>
                      </c:pt>
                      <c:pt idx="21">
                        <c:v>1.1200000000000001</c:v>
                      </c:pt>
                      <c:pt idx="22">
                        <c:v>1.1299999999999999</c:v>
                      </c:pt>
                      <c:pt idx="23">
                        <c:v>1.06</c:v>
                      </c:pt>
                      <c:pt idx="24">
                        <c:v>1.04</c:v>
                      </c:pt>
                      <c:pt idx="25">
                        <c:v>0.68</c:v>
                      </c:pt>
                      <c:pt idx="26">
                        <c:v>0.48</c:v>
                      </c:pt>
                      <c:pt idx="27">
                        <c:v>0.47</c:v>
                      </c:pt>
                      <c:pt idx="28">
                        <c:v>0.45</c:v>
                      </c:pt>
                      <c:pt idx="29">
                        <c:v>0.65</c:v>
                      </c:pt>
                      <c:pt idx="30">
                        <c:v>0.55000000000000004</c:v>
                      </c:pt>
                      <c:pt idx="31">
                        <c:v>0.79</c:v>
                      </c:pt>
                      <c:pt idx="32">
                        <c:v>0.73</c:v>
                      </c:pt>
                      <c:pt idx="33">
                        <c:v>0.36</c:v>
                      </c:pt>
                    </c:numCache>
                  </c:numRef>
                </c:yVal>
                <c:smooth val="0"/>
                <c:extLst xmlns:c15="http://schemas.microsoft.com/office/drawing/2012/chart">
                  <c:ext xmlns:c16="http://schemas.microsoft.com/office/drawing/2014/chart" uri="{C3380CC4-5D6E-409C-BE32-E72D297353CC}">
                    <c16:uniqueId val="{0000000E-5EC6-4B7B-9F29-8F557321C73D}"/>
                  </c:ext>
                </c:extLst>
              </c15:ser>
            </c15:filteredScatterSeries>
            <c15:filteredScatterSeries>
              <c15:ser>
                <c:idx val="15"/>
                <c:order val="15"/>
                <c:tx>
                  <c:strRef>
                    <c:extLst xmlns:c15="http://schemas.microsoft.com/office/drawing/2012/chart">
                      <c:ext xmlns:c15="http://schemas.microsoft.com/office/drawing/2012/chart" uri="{02D57815-91ED-43cb-92C2-25804820EDAC}">
                        <c15:formulaRef>
                          <c15:sqref>'From CR111'!$R$1</c15:sqref>
                        </c15:formulaRef>
                      </c:ext>
                    </c:extLst>
                    <c:strCache>
                      <c:ptCount val="1"/>
                      <c:pt idx="0">
                        <c:v>CR126</c:v>
                      </c:pt>
                    </c:strCache>
                  </c:strRef>
                </c:tx>
                <c:spPr>
                  <a:ln w="19050" cap="rnd">
                    <a:solidFill>
                      <a:srgbClr val="7030A0"/>
                    </a:solidFill>
                    <a:round/>
                  </a:ln>
                  <a:effectLst/>
                </c:spPr>
                <c:marker>
                  <c:symbol val="circle"/>
                  <c:size val="5"/>
                  <c:spPr>
                    <a:solidFill>
                      <a:srgbClr val="7030A0"/>
                    </a:solidFill>
                    <a:ln w="9525">
                      <a:noFill/>
                    </a:ln>
                    <a:effectLst/>
                  </c:spPr>
                </c:marker>
                <c:xVal>
                  <c:numRef>
                    <c:extLst xmlns:c15="http://schemas.microsoft.com/office/drawing/2012/chart">
                      <c:ext xmlns:c15="http://schemas.microsoft.com/office/drawing/2012/chart" uri="{02D57815-91ED-43cb-92C2-25804820EDAC}">
                        <c15:formulaRef>
                          <c15:sqref>'From CR111'!$B$2:$B$35</c15:sqref>
                        </c15:formulaRef>
                      </c:ext>
                    </c:extLst>
                    <c:numCache>
                      <c:formatCode>General</c:formatCode>
                      <c:ptCount val="34"/>
                      <c:pt idx="0">
                        <c:v>465</c:v>
                      </c:pt>
                      <c:pt idx="1">
                        <c:v>945</c:v>
                      </c:pt>
                      <c:pt idx="2">
                        <c:v>965</c:v>
                      </c:pt>
                      <c:pt idx="3">
                        <c:v>1345</c:v>
                      </c:pt>
                      <c:pt idx="4">
                        <c:v>1365</c:v>
                      </c:pt>
                      <c:pt idx="5">
                        <c:v>1745</c:v>
                      </c:pt>
                      <c:pt idx="6">
                        <c:v>1765</c:v>
                      </c:pt>
                      <c:pt idx="7">
                        <c:v>2145</c:v>
                      </c:pt>
                      <c:pt idx="8">
                        <c:v>2165</c:v>
                      </c:pt>
                      <c:pt idx="9">
                        <c:v>2545</c:v>
                      </c:pt>
                      <c:pt idx="10">
                        <c:v>2565</c:v>
                      </c:pt>
                      <c:pt idx="11">
                        <c:v>2945</c:v>
                      </c:pt>
                      <c:pt idx="12">
                        <c:v>2965</c:v>
                      </c:pt>
                      <c:pt idx="13">
                        <c:v>3345</c:v>
                      </c:pt>
                      <c:pt idx="14">
                        <c:v>3365</c:v>
                      </c:pt>
                      <c:pt idx="15">
                        <c:v>3745</c:v>
                      </c:pt>
                      <c:pt idx="16">
                        <c:v>3765</c:v>
                      </c:pt>
                      <c:pt idx="17">
                        <c:v>4145</c:v>
                      </c:pt>
                      <c:pt idx="18">
                        <c:v>4165</c:v>
                      </c:pt>
                      <c:pt idx="19">
                        <c:v>4545</c:v>
                      </c:pt>
                      <c:pt idx="20">
                        <c:v>4565</c:v>
                      </c:pt>
                      <c:pt idx="21">
                        <c:v>4945</c:v>
                      </c:pt>
                      <c:pt idx="22">
                        <c:v>4965</c:v>
                      </c:pt>
                      <c:pt idx="23">
                        <c:v>5345</c:v>
                      </c:pt>
                      <c:pt idx="24">
                        <c:v>5365</c:v>
                      </c:pt>
                      <c:pt idx="25">
                        <c:v>5745</c:v>
                      </c:pt>
                      <c:pt idx="26">
                        <c:v>5765</c:v>
                      </c:pt>
                      <c:pt idx="27">
                        <c:v>6145</c:v>
                      </c:pt>
                      <c:pt idx="28">
                        <c:v>6165</c:v>
                      </c:pt>
                      <c:pt idx="29">
                        <c:v>6545</c:v>
                      </c:pt>
                      <c:pt idx="30">
                        <c:v>6565</c:v>
                      </c:pt>
                      <c:pt idx="31">
                        <c:v>6945</c:v>
                      </c:pt>
                      <c:pt idx="32">
                        <c:v>6965</c:v>
                      </c:pt>
                      <c:pt idx="33">
                        <c:v>7455</c:v>
                      </c:pt>
                    </c:numCache>
                  </c:numRef>
                </c:xVal>
                <c:yVal>
                  <c:numRef>
                    <c:extLst xmlns:c15="http://schemas.microsoft.com/office/drawing/2012/chart">
                      <c:ext xmlns:c15="http://schemas.microsoft.com/office/drawing/2012/chart" uri="{02D57815-91ED-43cb-92C2-25804820EDAC}">
                        <c15:formulaRef>
                          <c15:sqref>'From CR111'!$R$2:$R$35</c15:sqref>
                        </c15:formulaRef>
                      </c:ext>
                    </c:extLst>
                    <c:numCache>
                      <c:formatCode>0.00</c:formatCode>
                      <c:ptCount val="34"/>
                      <c:pt idx="0">
                        <c:v>0</c:v>
                      </c:pt>
                      <c:pt idx="1">
                        <c:v>0.86</c:v>
                      </c:pt>
                      <c:pt idx="2">
                        <c:v>0.98</c:v>
                      </c:pt>
                      <c:pt idx="3">
                        <c:v>0.87</c:v>
                      </c:pt>
                      <c:pt idx="4">
                        <c:v>0.98</c:v>
                      </c:pt>
                      <c:pt idx="5">
                        <c:v>1.23</c:v>
                      </c:pt>
                      <c:pt idx="6">
                        <c:v>1.22</c:v>
                      </c:pt>
                      <c:pt idx="7">
                        <c:v>1.56</c:v>
                      </c:pt>
                      <c:pt idx="8">
                        <c:v>1.46</c:v>
                      </c:pt>
                      <c:pt idx="9">
                        <c:v>1.9</c:v>
                      </c:pt>
                      <c:pt idx="10">
                        <c:v>1.93</c:v>
                      </c:pt>
                      <c:pt idx="11">
                        <c:v>2.4</c:v>
                      </c:pt>
                      <c:pt idx="12">
                        <c:v>2.23</c:v>
                      </c:pt>
                      <c:pt idx="13">
                        <c:v>1.99</c:v>
                      </c:pt>
                      <c:pt idx="14">
                        <c:v>1.74</c:v>
                      </c:pt>
                      <c:pt idx="15">
                        <c:v>2.23</c:v>
                      </c:pt>
                      <c:pt idx="16">
                        <c:v>2.2999999999999998</c:v>
                      </c:pt>
                      <c:pt idx="17">
                        <c:v>2.23</c:v>
                      </c:pt>
                      <c:pt idx="18">
                        <c:v>2</c:v>
                      </c:pt>
                      <c:pt idx="19">
                        <c:v>1.85</c:v>
                      </c:pt>
                      <c:pt idx="20">
                        <c:v>1.98</c:v>
                      </c:pt>
                      <c:pt idx="21">
                        <c:v>1.83</c:v>
                      </c:pt>
                      <c:pt idx="22">
                        <c:v>1.77</c:v>
                      </c:pt>
                      <c:pt idx="23">
                        <c:v>1.58</c:v>
                      </c:pt>
                      <c:pt idx="24">
                        <c:v>1.81</c:v>
                      </c:pt>
                      <c:pt idx="25">
                        <c:v>1</c:v>
                      </c:pt>
                      <c:pt idx="26">
                        <c:v>1.04</c:v>
                      </c:pt>
                      <c:pt idx="27">
                        <c:v>1.04</c:v>
                      </c:pt>
                      <c:pt idx="28">
                        <c:v>0.96</c:v>
                      </c:pt>
                      <c:pt idx="29">
                        <c:v>1</c:v>
                      </c:pt>
                      <c:pt idx="30">
                        <c:v>1.01</c:v>
                      </c:pt>
                      <c:pt idx="31">
                        <c:v>1.02</c:v>
                      </c:pt>
                      <c:pt idx="32">
                        <c:v>0.9</c:v>
                      </c:pt>
                      <c:pt idx="33">
                        <c:v>0</c:v>
                      </c:pt>
                    </c:numCache>
                  </c:numRef>
                </c:yVal>
                <c:smooth val="0"/>
                <c:extLst xmlns:c15="http://schemas.microsoft.com/office/drawing/2012/chart">
                  <c:ext xmlns:c16="http://schemas.microsoft.com/office/drawing/2014/chart" uri="{C3380CC4-5D6E-409C-BE32-E72D297353CC}">
                    <c16:uniqueId val="{0000000F-5EC6-4B7B-9F29-8F557321C73D}"/>
                  </c:ext>
                </c:extLst>
              </c15:ser>
            </c15:filteredScatterSeries>
            <c15:filteredScatterSeries>
              <c15:ser>
                <c:idx val="16"/>
                <c:order val="16"/>
                <c:tx>
                  <c:strRef>
                    <c:extLst xmlns:c15="http://schemas.microsoft.com/office/drawing/2012/chart">
                      <c:ext xmlns:c15="http://schemas.microsoft.com/office/drawing/2012/chart" uri="{02D57815-91ED-43cb-92C2-25804820EDAC}">
                        <c15:formulaRef>
                          <c15:sqref>'From CR111'!$S$1</c15:sqref>
                        </c15:formulaRef>
                      </c:ext>
                    </c:extLst>
                    <c:strCache>
                      <c:ptCount val="1"/>
                      <c:pt idx="0">
                        <c:v>CR127</c:v>
                      </c:pt>
                    </c:strCache>
                  </c:strRef>
                </c:tx>
                <c:spPr>
                  <a:ln w="19050" cap="rnd">
                    <a:solidFill>
                      <a:srgbClr val="FF0000"/>
                    </a:solidFill>
                    <a:round/>
                  </a:ln>
                  <a:effectLst/>
                </c:spPr>
                <c:marker>
                  <c:symbol val="circle"/>
                  <c:size val="5"/>
                  <c:spPr>
                    <a:solidFill>
                      <a:srgbClr val="FF0000"/>
                    </a:solidFill>
                    <a:ln w="9525">
                      <a:noFill/>
                    </a:ln>
                    <a:effectLst/>
                  </c:spPr>
                </c:marker>
                <c:xVal>
                  <c:numRef>
                    <c:extLst xmlns:c15="http://schemas.microsoft.com/office/drawing/2012/chart">
                      <c:ext xmlns:c15="http://schemas.microsoft.com/office/drawing/2012/chart" uri="{02D57815-91ED-43cb-92C2-25804820EDAC}">
                        <c15:formulaRef>
                          <c15:sqref>'From CR111'!$B$2:$B$35</c15:sqref>
                        </c15:formulaRef>
                      </c:ext>
                    </c:extLst>
                    <c:numCache>
                      <c:formatCode>General</c:formatCode>
                      <c:ptCount val="34"/>
                      <c:pt idx="0">
                        <c:v>465</c:v>
                      </c:pt>
                      <c:pt idx="1">
                        <c:v>945</c:v>
                      </c:pt>
                      <c:pt idx="2">
                        <c:v>965</c:v>
                      </c:pt>
                      <c:pt idx="3">
                        <c:v>1345</c:v>
                      </c:pt>
                      <c:pt idx="4">
                        <c:v>1365</c:v>
                      </c:pt>
                      <c:pt idx="5">
                        <c:v>1745</c:v>
                      </c:pt>
                      <c:pt idx="6">
                        <c:v>1765</c:v>
                      </c:pt>
                      <c:pt idx="7">
                        <c:v>2145</c:v>
                      </c:pt>
                      <c:pt idx="8">
                        <c:v>2165</c:v>
                      </c:pt>
                      <c:pt idx="9">
                        <c:v>2545</c:v>
                      </c:pt>
                      <c:pt idx="10">
                        <c:v>2565</c:v>
                      </c:pt>
                      <c:pt idx="11">
                        <c:v>2945</c:v>
                      </c:pt>
                      <c:pt idx="12">
                        <c:v>2965</c:v>
                      </c:pt>
                      <c:pt idx="13">
                        <c:v>3345</c:v>
                      </c:pt>
                      <c:pt idx="14">
                        <c:v>3365</c:v>
                      </c:pt>
                      <c:pt idx="15">
                        <c:v>3745</c:v>
                      </c:pt>
                      <c:pt idx="16">
                        <c:v>3765</c:v>
                      </c:pt>
                      <c:pt idx="17">
                        <c:v>4145</c:v>
                      </c:pt>
                      <c:pt idx="18">
                        <c:v>4165</c:v>
                      </c:pt>
                      <c:pt idx="19">
                        <c:v>4545</c:v>
                      </c:pt>
                      <c:pt idx="20">
                        <c:v>4565</c:v>
                      </c:pt>
                      <c:pt idx="21">
                        <c:v>4945</c:v>
                      </c:pt>
                      <c:pt idx="22">
                        <c:v>4965</c:v>
                      </c:pt>
                      <c:pt idx="23">
                        <c:v>5345</c:v>
                      </c:pt>
                      <c:pt idx="24">
                        <c:v>5365</c:v>
                      </c:pt>
                      <c:pt idx="25">
                        <c:v>5745</c:v>
                      </c:pt>
                      <c:pt idx="26">
                        <c:v>5765</c:v>
                      </c:pt>
                      <c:pt idx="27">
                        <c:v>6145</c:v>
                      </c:pt>
                      <c:pt idx="28">
                        <c:v>6165</c:v>
                      </c:pt>
                      <c:pt idx="29">
                        <c:v>6545</c:v>
                      </c:pt>
                      <c:pt idx="30">
                        <c:v>6565</c:v>
                      </c:pt>
                      <c:pt idx="31">
                        <c:v>6945</c:v>
                      </c:pt>
                      <c:pt idx="32">
                        <c:v>6965</c:v>
                      </c:pt>
                      <c:pt idx="33">
                        <c:v>7455</c:v>
                      </c:pt>
                    </c:numCache>
                  </c:numRef>
                </c:xVal>
                <c:yVal>
                  <c:numRef>
                    <c:extLst xmlns:c15="http://schemas.microsoft.com/office/drawing/2012/chart">
                      <c:ext xmlns:c15="http://schemas.microsoft.com/office/drawing/2012/chart" uri="{02D57815-91ED-43cb-92C2-25804820EDAC}">
                        <c15:formulaRef>
                          <c15:sqref>'From CR111'!$S$2:$S$35</c15:sqref>
                        </c15:formulaRef>
                      </c:ext>
                    </c:extLst>
                    <c:numCache>
                      <c:formatCode>0.00</c:formatCode>
                      <c:ptCount val="34"/>
                      <c:pt idx="0">
                        <c:v>0</c:v>
                      </c:pt>
                      <c:pt idx="1">
                        <c:v>0.53</c:v>
                      </c:pt>
                      <c:pt idx="2">
                        <c:v>0.67</c:v>
                      </c:pt>
                      <c:pt idx="3">
                        <c:v>0.77</c:v>
                      </c:pt>
                      <c:pt idx="4">
                        <c:v>0.78</c:v>
                      </c:pt>
                      <c:pt idx="5">
                        <c:v>0.91</c:v>
                      </c:pt>
                      <c:pt idx="6">
                        <c:v>1.02</c:v>
                      </c:pt>
                      <c:pt idx="7">
                        <c:v>1.37</c:v>
                      </c:pt>
                      <c:pt idx="8">
                        <c:v>1.27</c:v>
                      </c:pt>
                      <c:pt idx="9">
                        <c:v>1.69</c:v>
                      </c:pt>
                      <c:pt idx="10">
                        <c:v>1.71</c:v>
                      </c:pt>
                      <c:pt idx="11">
                        <c:v>1.79</c:v>
                      </c:pt>
                      <c:pt idx="12">
                        <c:v>1.97</c:v>
                      </c:pt>
                      <c:pt idx="13">
                        <c:v>2.2200000000000002</c:v>
                      </c:pt>
                      <c:pt idx="14">
                        <c:v>2.23</c:v>
                      </c:pt>
                      <c:pt idx="15">
                        <c:v>2.0299999999999998</c:v>
                      </c:pt>
                      <c:pt idx="16">
                        <c:v>2.1</c:v>
                      </c:pt>
                      <c:pt idx="17">
                        <c:v>2.11</c:v>
                      </c:pt>
                      <c:pt idx="18">
                        <c:v>2.08</c:v>
                      </c:pt>
                      <c:pt idx="19">
                        <c:v>1.76</c:v>
                      </c:pt>
                      <c:pt idx="20">
                        <c:v>2.08</c:v>
                      </c:pt>
                      <c:pt idx="21">
                        <c:v>1.95</c:v>
                      </c:pt>
                      <c:pt idx="22">
                        <c:v>1.91</c:v>
                      </c:pt>
                      <c:pt idx="23">
                        <c:v>1.71</c:v>
                      </c:pt>
                      <c:pt idx="24">
                        <c:v>1.59</c:v>
                      </c:pt>
                      <c:pt idx="25">
                        <c:v>1.21</c:v>
                      </c:pt>
                      <c:pt idx="26">
                        <c:v>1.21</c:v>
                      </c:pt>
                      <c:pt idx="27">
                        <c:v>0.99</c:v>
                      </c:pt>
                      <c:pt idx="28">
                        <c:v>0.86</c:v>
                      </c:pt>
                      <c:pt idx="29">
                        <c:v>0.64</c:v>
                      </c:pt>
                      <c:pt idx="30">
                        <c:v>0.64</c:v>
                      </c:pt>
                      <c:pt idx="31">
                        <c:v>0.56000000000000005</c:v>
                      </c:pt>
                      <c:pt idx="32">
                        <c:v>0.52</c:v>
                      </c:pt>
                      <c:pt idx="33">
                        <c:v>0.27</c:v>
                      </c:pt>
                    </c:numCache>
                  </c:numRef>
                </c:yVal>
                <c:smooth val="0"/>
                <c:extLst xmlns:c15="http://schemas.microsoft.com/office/drawing/2012/chart">
                  <c:ext xmlns:c16="http://schemas.microsoft.com/office/drawing/2014/chart" uri="{C3380CC4-5D6E-409C-BE32-E72D297353CC}">
                    <c16:uniqueId val="{00000010-5EC6-4B7B-9F29-8F557321C73D}"/>
                  </c:ext>
                </c:extLst>
              </c15:ser>
            </c15:filteredScatterSeries>
            <c15:filteredScatterSeries>
              <c15:ser>
                <c:idx val="17"/>
                <c:order val="17"/>
                <c:tx>
                  <c:strRef>
                    <c:extLst xmlns:c15="http://schemas.microsoft.com/office/drawing/2012/chart">
                      <c:ext xmlns:c15="http://schemas.microsoft.com/office/drawing/2012/chart" uri="{02D57815-91ED-43cb-92C2-25804820EDAC}">
                        <c15:formulaRef>
                          <c15:sqref>'From CR111'!$T$1</c15:sqref>
                        </c15:formulaRef>
                      </c:ext>
                    </c:extLst>
                    <c:strCache>
                      <c:ptCount val="1"/>
                      <c:pt idx="0">
                        <c:v>CR128</c:v>
                      </c:pt>
                    </c:strCache>
                  </c:strRef>
                </c:tx>
                <c:spPr>
                  <a:ln w="19050" cap="rnd">
                    <a:solidFill>
                      <a:srgbClr val="FF33CC"/>
                    </a:solidFill>
                    <a:round/>
                  </a:ln>
                  <a:effectLst/>
                </c:spPr>
                <c:marker>
                  <c:symbol val="circle"/>
                  <c:size val="5"/>
                  <c:spPr>
                    <a:solidFill>
                      <a:srgbClr val="FF33CC"/>
                    </a:solidFill>
                    <a:ln w="9525">
                      <a:solidFill>
                        <a:srgbClr val="FF33CC"/>
                      </a:solidFill>
                    </a:ln>
                    <a:effectLst/>
                  </c:spPr>
                </c:marker>
                <c:xVal>
                  <c:numRef>
                    <c:extLst xmlns:c15="http://schemas.microsoft.com/office/drawing/2012/chart">
                      <c:ext xmlns:c15="http://schemas.microsoft.com/office/drawing/2012/chart" uri="{02D57815-91ED-43cb-92C2-25804820EDAC}">
                        <c15:formulaRef>
                          <c15:sqref>'From CR111'!$B$2:$B$35</c15:sqref>
                        </c15:formulaRef>
                      </c:ext>
                    </c:extLst>
                    <c:numCache>
                      <c:formatCode>General</c:formatCode>
                      <c:ptCount val="34"/>
                      <c:pt idx="0">
                        <c:v>465</c:v>
                      </c:pt>
                      <c:pt idx="1">
                        <c:v>945</c:v>
                      </c:pt>
                      <c:pt idx="2">
                        <c:v>965</c:v>
                      </c:pt>
                      <c:pt idx="3">
                        <c:v>1345</c:v>
                      </c:pt>
                      <c:pt idx="4">
                        <c:v>1365</c:v>
                      </c:pt>
                      <c:pt idx="5">
                        <c:v>1745</c:v>
                      </c:pt>
                      <c:pt idx="6">
                        <c:v>1765</c:v>
                      </c:pt>
                      <c:pt idx="7">
                        <c:v>2145</c:v>
                      </c:pt>
                      <c:pt idx="8">
                        <c:v>2165</c:v>
                      </c:pt>
                      <c:pt idx="9">
                        <c:v>2545</c:v>
                      </c:pt>
                      <c:pt idx="10">
                        <c:v>2565</c:v>
                      </c:pt>
                      <c:pt idx="11">
                        <c:v>2945</c:v>
                      </c:pt>
                      <c:pt idx="12">
                        <c:v>2965</c:v>
                      </c:pt>
                      <c:pt idx="13">
                        <c:v>3345</c:v>
                      </c:pt>
                      <c:pt idx="14">
                        <c:v>3365</c:v>
                      </c:pt>
                      <c:pt idx="15">
                        <c:v>3745</c:v>
                      </c:pt>
                      <c:pt idx="16">
                        <c:v>3765</c:v>
                      </c:pt>
                      <c:pt idx="17">
                        <c:v>4145</c:v>
                      </c:pt>
                      <c:pt idx="18">
                        <c:v>4165</c:v>
                      </c:pt>
                      <c:pt idx="19">
                        <c:v>4545</c:v>
                      </c:pt>
                      <c:pt idx="20">
                        <c:v>4565</c:v>
                      </c:pt>
                      <c:pt idx="21">
                        <c:v>4945</c:v>
                      </c:pt>
                      <c:pt idx="22">
                        <c:v>4965</c:v>
                      </c:pt>
                      <c:pt idx="23">
                        <c:v>5345</c:v>
                      </c:pt>
                      <c:pt idx="24">
                        <c:v>5365</c:v>
                      </c:pt>
                      <c:pt idx="25">
                        <c:v>5745</c:v>
                      </c:pt>
                      <c:pt idx="26">
                        <c:v>5765</c:v>
                      </c:pt>
                      <c:pt idx="27">
                        <c:v>6145</c:v>
                      </c:pt>
                      <c:pt idx="28">
                        <c:v>6165</c:v>
                      </c:pt>
                      <c:pt idx="29">
                        <c:v>6545</c:v>
                      </c:pt>
                      <c:pt idx="30">
                        <c:v>6565</c:v>
                      </c:pt>
                      <c:pt idx="31">
                        <c:v>6945</c:v>
                      </c:pt>
                      <c:pt idx="32">
                        <c:v>6965</c:v>
                      </c:pt>
                      <c:pt idx="33">
                        <c:v>7455</c:v>
                      </c:pt>
                    </c:numCache>
                  </c:numRef>
                </c:xVal>
                <c:yVal>
                  <c:numRef>
                    <c:extLst xmlns:c15="http://schemas.microsoft.com/office/drawing/2012/chart">
                      <c:ext xmlns:c15="http://schemas.microsoft.com/office/drawing/2012/chart" uri="{02D57815-91ED-43cb-92C2-25804820EDAC}">
                        <c15:formulaRef>
                          <c15:sqref>'From CR111'!$T$2:$T$35</c15:sqref>
                        </c15:formulaRef>
                      </c:ext>
                    </c:extLst>
                    <c:numCache>
                      <c:formatCode>0.00</c:formatCode>
                      <c:ptCount val="34"/>
                      <c:pt idx="0">
                        <c:v>0</c:v>
                      </c:pt>
                      <c:pt idx="1">
                        <c:v>1.06</c:v>
                      </c:pt>
                      <c:pt idx="2">
                        <c:v>1.06</c:v>
                      </c:pt>
                      <c:pt idx="3">
                        <c:v>1.01</c:v>
                      </c:pt>
                      <c:pt idx="4">
                        <c:v>0.83</c:v>
                      </c:pt>
                      <c:pt idx="5">
                        <c:v>0.86</c:v>
                      </c:pt>
                      <c:pt idx="6">
                        <c:v>0.84</c:v>
                      </c:pt>
                      <c:pt idx="7">
                        <c:v>0.94</c:v>
                      </c:pt>
                      <c:pt idx="8">
                        <c:v>0.82</c:v>
                      </c:pt>
                      <c:pt idx="9">
                        <c:v>0.94</c:v>
                      </c:pt>
                      <c:pt idx="10">
                        <c:v>0.76</c:v>
                      </c:pt>
                      <c:pt idx="11">
                        <c:v>0.77</c:v>
                      </c:pt>
                      <c:pt idx="12">
                        <c:v>0.79</c:v>
                      </c:pt>
                      <c:pt idx="13">
                        <c:v>0.84</c:v>
                      </c:pt>
                      <c:pt idx="14">
                        <c:v>0.86</c:v>
                      </c:pt>
                      <c:pt idx="15">
                        <c:v>0.94</c:v>
                      </c:pt>
                      <c:pt idx="16">
                        <c:v>0.95</c:v>
                      </c:pt>
                      <c:pt idx="17">
                        <c:v>0.95</c:v>
                      </c:pt>
                      <c:pt idx="18">
                        <c:v>0.93</c:v>
                      </c:pt>
                      <c:pt idx="19">
                        <c:v>0.72</c:v>
                      </c:pt>
                      <c:pt idx="20">
                        <c:v>0.9</c:v>
                      </c:pt>
                      <c:pt idx="21">
                        <c:v>0.87</c:v>
                      </c:pt>
                      <c:pt idx="22">
                        <c:v>0.76</c:v>
                      </c:pt>
                      <c:pt idx="23">
                        <c:v>0.65</c:v>
                      </c:pt>
                      <c:pt idx="24">
                        <c:v>0.83</c:v>
                      </c:pt>
                      <c:pt idx="25">
                        <c:v>0.6</c:v>
                      </c:pt>
                      <c:pt idx="26">
                        <c:v>0.79</c:v>
                      </c:pt>
                      <c:pt idx="27">
                        <c:v>0.73</c:v>
                      </c:pt>
                      <c:pt idx="28">
                        <c:v>0.87</c:v>
                      </c:pt>
                      <c:pt idx="29">
                        <c:v>0.73</c:v>
                      </c:pt>
                      <c:pt idx="30">
                        <c:v>0.84</c:v>
                      </c:pt>
                      <c:pt idx="31">
                        <c:v>0.66</c:v>
                      </c:pt>
                      <c:pt idx="32">
                        <c:v>0.78</c:v>
                      </c:pt>
                      <c:pt idx="33">
                        <c:v>0.31</c:v>
                      </c:pt>
                    </c:numCache>
                  </c:numRef>
                </c:yVal>
                <c:smooth val="0"/>
                <c:extLst xmlns:c15="http://schemas.microsoft.com/office/drawing/2012/chart">
                  <c:ext xmlns:c16="http://schemas.microsoft.com/office/drawing/2014/chart" uri="{C3380CC4-5D6E-409C-BE32-E72D297353CC}">
                    <c16:uniqueId val="{00000011-5EC6-4B7B-9F29-8F557321C73D}"/>
                  </c:ext>
                </c:extLst>
              </c15:ser>
            </c15:filteredScatterSeries>
          </c:ext>
        </c:extLst>
      </c:scatterChart>
      <c:valAx>
        <c:axId val="365281680"/>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Coil position from LE (mm)</a:t>
                </a:r>
              </a:p>
            </c:rich>
          </c:tx>
          <c:layout>
            <c:manualLayout>
              <c:xMode val="edge"/>
              <c:yMode val="edge"/>
              <c:x val="0.41965038697883106"/>
              <c:y val="0.85809607588284809"/>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65282008"/>
        <c:crosses val="autoZero"/>
        <c:crossBetween val="midCat"/>
      </c:valAx>
      <c:valAx>
        <c:axId val="365282008"/>
        <c:scaling>
          <c:orientation val="minMax"/>
          <c:max val="2.5"/>
        </c:scaling>
        <c:delete val="0"/>
        <c:axPos val="l"/>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Vertical deviation (mm)</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0.00"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65281680"/>
        <c:crosses val="autoZero"/>
        <c:crossBetween val="midCat"/>
      </c:valAx>
      <c:spPr>
        <a:noFill/>
        <a:ln>
          <a:noFill/>
        </a:ln>
        <a:effectLst/>
      </c:spPr>
    </c:plotArea>
    <c:legend>
      <c:legendPos val="b"/>
      <c:layout>
        <c:manualLayout>
          <c:xMode val="edge"/>
          <c:yMode val="edge"/>
          <c:x val="0.24120624634244536"/>
          <c:y val="0.91160761793684442"/>
          <c:w val="0.58272448807593269"/>
          <c:h val="6.751257522221335E-2"/>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910015758203229"/>
          <c:y val="0.17022628778824214"/>
          <c:w val="0.74453414601885481"/>
          <c:h val="0.66747265565559288"/>
        </c:manualLayout>
      </c:layout>
      <c:scatterChart>
        <c:scatterStyle val="lineMarker"/>
        <c:varyColors val="0"/>
        <c:ser>
          <c:idx val="0"/>
          <c:order val="0"/>
          <c:tx>
            <c:strRef>
              <c:f>'From CR111'!$C$1</c:f>
              <c:strCache>
                <c:ptCount val="1"/>
                <c:pt idx="0">
                  <c:v>CR111</c:v>
                </c:pt>
              </c:strCache>
            </c:strRef>
          </c:tx>
          <c:spPr>
            <a:ln w="19050" cap="rnd">
              <a:solidFill>
                <a:srgbClr val="002060"/>
              </a:solidFill>
              <a:round/>
            </a:ln>
            <a:effectLst/>
          </c:spPr>
          <c:marker>
            <c:symbol val="circle"/>
            <c:size val="5"/>
            <c:spPr>
              <a:solidFill>
                <a:srgbClr val="002060"/>
              </a:solidFill>
              <a:ln w="9525">
                <a:noFill/>
              </a:ln>
              <a:effectLst/>
            </c:spPr>
          </c:marker>
          <c:xVal>
            <c:numRef>
              <c:f>'From CR111'!$B$2:$B$35</c:f>
              <c:numCache>
                <c:formatCode>General</c:formatCode>
                <c:ptCount val="34"/>
                <c:pt idx="0">
                  <c:v>465</c:v>
                </c:pt>
                <c:pt idx="1">
                  <c:v>945</c:v>
                </c:pt>
                <c:pt idx="2">
                  <c:v>965</c:v>
                </c:pt>
                <c:pt idx="3">
                  <c:v>1345</c:v>
                </c:pt>
                <c:pt idx="4">
                  <c:v>1365</c:v>
                </c:pt>
                <c:pt idx="5">
                  <c:v>1745</c:v>
                </c:pt>
                <c:pt idx="6">
                  <c:v>1765</c:v>
                </c:pt>
                <c:pt idx="7">
                  <c:v>2145</c:v>
                </c:pt>
                <c:pt idx="8">
                  <c:v>2165</c:v>
                </c:pt>
                <c:pt idx="9">
                  <c:v>2545</c:v>
                </c:pt>
                <c:pt idx="10">
                  <c:v>2565</c:v>
                </c:pt>
                <c:pt idx="11">
                  <c:v>2945</c:v>
                </c:pt>
                <c:pt idx="12">
                  <c:v>2965</c:v>
                </c:pt>
                <c:pt idx="13">
                  <c:v>3345</c:v>
                </c:pt>
                <c:pt idx="14">
                  <c:v>3365</c:v>
                </c:pt>
                <c:pt idx="15">
                  <c:v>3745</c:v>
                </c:pt>
                <c:pt idx="16">
                  <c:v>3765</c:v>
                </c:pt>
                <c:pt idx="17">
                  <c:v>4145</c:v>
                </c:pt>
                <c:pt idx="18">
                  <c:v>4165</c:v>
                </c:pt>
                <c:pt idx="19">
                  <c:v>4545</c:v>
                </c:pt>
                <c:pt idx="20">
                  <c:v>4565</c:v>
                </c:pt>
                <c:pt idx="21">
                  <c:v>4945</c:v>
                </c:pt>
                <c:pt idx="22">
                  <c:v>4965</c:v>
                </c:pt>
                <c:pt idx="23">
                  <c:v>5345</c:v>
                </c:pt>
                <c:pt idx="24">
                  <c:v>5365</c:v>
                </c:pt>
                <c:pt idx="25">
                  <c:v>5745</c:v>
                </c:pt>
                <c:pt idx="26">
                  <c:v>5765</c:v>
                </c:pt>
                <c:pt idx="27">
                  <c:v>6145</c:v>
                </c:pt>
                <c:pt idx="28">
                  <c:v>6165</c:v>
                </c:pt>
                <c:pt idx="29">
                  <c:v>6545</c:v>
                </c:pt>
                <c:pt idx="30">
                  <c:v>6565</c:v>
                </c:pt>
                <c:pt idx="31">
                  <c:v>6945</c:v>
                </c:pt>
                <c:pt idx="32">
                  <c:v>6965</c:v>
                </c:pt>
                <c:pt idx="33">
                  <c:v>7455</c:v>
                </c:pt>
              </c:numCache>
            </c:numRef>
          </c:xVal>
          <c:yVal>
            <c:numRef>
              <c:f>'From CR111'!$C$2:$C$35</c:f>
              <c:numCache>
                <c:formatCode>0.00</c:formatCode>
                <c:ptCount val="34"/>
                <c:pt idx="0">
                  <c:v>0</c:v>
                </c:pt>
                <c:pt idx="1">
                  <c:v>0.9</c:v>
                </c:pt>
                <c:pt idx="2">
                  <c:v>0.95</c:v>
                </c:pt>
                <c:pt idx="3">
                  <c:v>1</c:v>
                </c:pt>
                <c:pt idx="4">
                  <c:v>0.9</c:v>
                </c:pt>
                <c:pt idx="5">
                  <c:v>0.85</c:v>
                </c:pt>
                <c:pt idx="6">
                  <c:v>0.85</c:v>
                </c:pt>
                <c:pt idx="7">
                  <c:v>0.95</c:v>
                </c:pt>
                <c:pt idx="8">
                  <c:v>0.9</c:v>
                </c:pt>
                <c:pt idx="9">
                  <c:v>1.25</c:v>
                </c:pt>
                <c:pt idx="10">
                  <c:v>1.27</c:v>
                </c:pt>
                <c:pt idx="11">
                  <c:v>1.4</c:v>
                </c:pt>
                <c:pt idx="12">
                  <c:v>1.43</c:v>
                </c:pt>
                <c:pt idx="13">
                  <c:v>1.68</c:v>
                </c:pt>
                <c:pt idx="14">
                  <c:v>1.72</c:v>
                </c:pt>
                <c:pt idx="15">
                  <c:v>1.75</c:v>
                </c:pt>
                <c:pt idx="16">
                  <c:v>1.76</c:v>
                </c:pt>
                <c:pt idx="17">
                  <c:v>1.85</c:v>
                </c:pt>
                <c:pt idx="18">
                  <c:v>1.88</c:v>
                </c:pt>
                <c:pt idx="19">
                  <c:v>1.68</c:v>
                </c:pt>
                <c:pt idx="20">
                  <c:v>1.71</c:v>
                </c:pt>
                <c:pt idx="21">
                  <c:v>1.56</c:v>
                </c:pt>
                <c:pt idx="22">
                  <c:v>1.5</c:v>
                </c:pt>
                <c:pt idx="23">
                  <c:v>1.27</c:v>
                </c:pt>
                <c:pt idx="24">
                  <c:v>1.31</c:v>
                </c:pt>
                <c:pt idx="25">
                  <c:v>1.02</c:v>
                </c:pt>
                <c:pt idx="26">
                  <c:v>0.97</c:v>
                </c:pt>
                <c:pt idx="27">
                  <c:v>0.94</c:v>
                </c:pt>
                <c:pt idx="28">
                  <c:v>0.95</c:v>
                </c:pt>
                <c:pt idx="29">
                  <c:v>0.87</c:v>
                </c:pt>
                <c:pt idx="30">
                  <c:v>0.75</c:v>
                </c:pt>
                <c:pt idx="31">
                  <c:v>0.91</c:v>
                </c:pt>
                <c:pt idx="32">
                  <c:v>0.93</c:v>
                </c:pt>
                <c:pt idx="33">
                  <c:v>0.5</c:v>
                </c:pt>
              </c:numCache>
            </c:numRef>
          </c:yVal>
          <c:smooth val="0"/>
          <c:extLst>
            <c:ext xmlns:c16="http://schemas.microsoft.com/office/drawing/2014/chart" uri="{C3380CC4-5D6E-409C-BE32-E72D297353CC}">
              <c16:uniqueId val="{00000000-54A2-4BB3-BDAF-525C4AB8C5DA}"/>
            </c:ext>
          </c:extLst>
        </c:ser>
        <c:ser>
          <c:idx val="1"/>
          <c:order val="1"/>
          <c:tx>
            <c:strRef>
              <c:f>'From CR111'!$D$1</c:f>
              <c:strCache>
                <c:ptCount val="1"/>
                <c:pt idx="0">
                  <c:v>CR112</c:v>
                </c:pt>
              </c:strCache>
            </c:strRef>
          </c:tx>
          <c:spPr>
            <a:ln w="19050" cap="rnd">
              <a:solidFill>
                <a:srgbClr val="0070C0"/>
              </a:solidFill>
              <a:round/>
            </a:ln>
            <a:effectLst/>
          </c:spPr>
          <c:marker>
            <c:symbol val="circle"/>
            <c:size val="5"/>
            <c:spPr>
              <a:solidFill>
                <a:srgbClr val="0070C0"/>
              </a:solidFill>
              <a:ln w="9525">
                <a:noFill/>
              </a:ln>
              <a:effectLst/>
            </c:spPr>
          </c:marker>
          <c:xVal>
            <c:numRef>
              <c:f>'From CR111'!$B$2:$B$35</c:f>
              <c:numCache>
                <c:formatCode>General</c:formatCode>
                <c:ptCount val="34"/>
                <c:pt idx="0">
                  <c:v>465</c:v>
                </c:pt>
                <c:pt idx="1">
                  <c:v>945</c:v>
                </c:pt>
                <c:pt idx="2">
                  <c:v>965</c:v>
                </c:pt>
                <c:pt idx="3">
                  <c:v>1345</c:v>
                </c:pt>
                <c:pt idx="4">
                  <c:v>1365</c:v>
                </c:pt>
                <c:pt idx="5">
                  <c:v>1745</c:v>
                </c:pt>
                <c:pt idx="6">
                  <c:v>1765</c:v>
                </c:pt>
                <c:pt idx="7">
                  <c:v>2145</c:v>
                </c:pt>
                <c:pt idx="8">
                  <c:v>2165</c:v>
                </c:pt>
                <c:pt idx="9">
                  <c:v>2545</c:v>
                </c:pt>
                <c:pt idx="10">
                  <c:v>2565</c:v>
                </c:pt>
                <c:pt idx="11">
                  <c:v>2945</c:v>
                </c:pt>
                <c:pt idx="12">
                  <c:v>2965</c:v>
                </c:pt>
                <c:pt idx="13">
                  <c:v>3345</c:v>
                </c:pt>
                <c:pt idx="14">
                  <c:v>3365</c:v>
                </c:pt>
                <c:pt idx="15">
                  <c:v>3745</c:v>
                </c:pt>
                <c:pt idx="16">
                  <c:v>3765</c:v>
                </c:pt>
                <c:pt idx="17">
                  <c:v>4145</c:v>
                </c:pt>
                <c:pt idx="18">
                  <c:v>4165</c:v>
                </c:pt>
                <c:pt idx="19">
                  <c:v>4545</c:v>
                </c:pt>
                <c:pt idx="20">
                  <c:v>4565</c:v>
                </c:pt>
                <c:pt idx="21">
                  <c:v>4945</c:v>
                </c:pt>
                <c:pt idx="22">
                  <c:v>4965</c:v>
                </c:pt>
                <c:pt idx="23">
                  <c:v>5345</c:v>
                </c:pt>
                <c:pt idx="24">
                  <c:v>5365</c:v>
                </c:pt>
                <c:pt idx="25">
                  <c:v>5745</c:v>
                </c:pt>
                <c:pt idx="26">
                  <c:v>5765</c:v>
                </c:pt>
                <c:pt idx="27">
                  <c:v>6145</c:v>
                </c:pt>
                <c:pt idx="28">
                  <c:v>6165</c:v>
                </c:pt>
                <c:pt idx="29">
                  <c:v>6545</c:v>
                </c:pt>
                <c:pt idx="30">
                  <c:v>6565</c:v>
                </c:pt>
                <c:pt idx="31">
                  <c:v>6945</c:v>
                </c:pt>
                <c:pt idx="32">
                  <c:v>6965</c:v>
                </c:pt>
                <c:pt idx="33">
                  <c:v>7455</c:v>
                </c:pt>
              </c:numCache>
            </c:numRef>
          </c:xVal>
          <c:yVal>
            <c:numRef>
              <c:f>'From CR111'!$D$2:$D$35</c:f>
              <c:numCache>
                <c:formatCode>0.00</c:formatCode>
                <c:ptCount val="34"/>
                <c:pt idx="0">
                  <c:v>0</c:v>
                </c:pt>
                <c:pt idx="1">
                  <c:v>0.5</c:v>
                </c:pt>
                <c:pt idx="2">
                  <c:v>0.5</c:v>
                </c:pt>
                <c:pt idx="3">
                  <c:v>0.5</c:v>
                </c:pt>
                <c:pt idx="4">
                  <c:v>0.5</c:v>
                </c:pt>
                <c:pt idx="5">
                  <c:v>0.5</c:v>
                </c:pt>
                <c:pt idx="6">
                  <c:v>0.5</c:v>
                </c:pt>
                <c:pt idx="7">
                  <c:v>0.5</c:v>
                </c:pt>
                <c:pt idx="8">
                  <c:v>0.5</c:v>
                </c:pt>
                <c:pt idx="9">
                  <c:v>1</c:v>
                </c:pt>
                <c:pt idx="10">
                  <c:v>0.8</c:v>
                </c:pt>
                <c:pt idx="11">
                  <c:v>1.1000000000000001</c:v>
                </c:pt>
                <c:pt idx="12">
                  <c:v>1.1499999999999999</c:v>
                </c:pt>
                <c:pt idx="13">
                  <c:v>1</c:v>
                </c:pt>
                <c:pt idx="14">
                  <c:v>1.05</c:v>
                </c:pt>
                <c:pt idx="15">
                  <c:v>1.2</c:v>
                </c:pt>
                <c:pt idx="16">
                  <c:v>1.05</c:v>
                </c:pt>
                <c:pt idx="17">
                  <c:v>1</c:v>
                </c:pt>
                <c:pt idx="18">
                  <c:v>1.1000000000000001</c:v>
                </c:pt>
                <c:pt idx="19">
                  <c:v>1.1000000000000001</c:v>
                </c:pt>
                <c:pt idx="20">
                  <c:v>1</c:v>
                </c:pt>
                <c:pt idx="21">
                  <c:v>0.8</c:v>
                </c:pt>
                <c:pt idx="22">
                  <c:v>1</c:v>
                </c:pt>
                <c:pt idx="23">
                  <c:v>0.7</c:v>
                </c:pt>
                <c:pt idx="24">
                  <c:v>0.7</c:v>
                </c:pt>
                <c:pt idx="25">
                  <c:v>0.5</c:v>
                </c:pt>
                <c:pt idx="26">
                  <c:v>0.5</c:v>
                </c:pt>
                <c:pt idx="27">
                  <c:v>0.45</c:v>
                </c:pt>
                <c:pt idx="28">
                  <c:v>0.4</c:v>
                </c:pt>
                <c:pt idx="29">
                  <c:v>0.4</c:v>
                </c:pt>
                <c:pt idx="30">
                  <c:v>0.4</c:v>
                </c:pt>
                <c:pt idx="31">
                  <c:v>0.4</c:v>
                </c:pt>
                <c:pt idx="32">
                  <c:v>0.4</c:v>
                </c:pt>
                <c:pt idx="33">
                  <c:v>0</c:v>
                </c:pt>
              </c:numCache>
            </c:numRef>
          </c:yVal>
          <c:smooth val="0"/>
          <c:extLst>
            <c:ext xmlns:c16="http://schemas.microsoft.com/office/drawing/2014/chart" uri="{C3380CC4-5D6E-409C-BE32-E72D297353CC}">
              <c16:uniqueId val="{00000001-54A2-4BB3-BDAF-525C4AB8C5DA}"/>
            </c:ext>
          </c:extLst>
        </c:ser>
        <c:ser>
          <c:idx val="2"/>
          <c:order val="2"/>
          <c:tx>
            <c:strRef>
              <c:f>'From CR111'!$E$1</c:f>
              <c:strCache>
                <c:ptCount val="1"/>
                <c:pt idx="0">
                  <c:v>CR113</c:v>
                </c:pt>
              </c:strCache>
            </c:strRef>
          </c:tx>
          <c:spPr>
            <a:ln w="19050" cap="rnd">
              <a:solidFill>
                <a:srgbClr val="00B0F0"/>
              </a:solidFill>
              <a:round/>
            </a:ln>
            <a:effectLst/>
          </c:spPr>
          <c:marker>
            <c:symbol val="circle"/>
            <c:size val="5"/>
            <c:spPr>
              <a:solidFill>
                <a:srgbClr val="00B0F0"/>
              </a:solidFill>
              <a:ln w="9525">
                <a:noFill/>
              </a:ln>
              <a:effectLst/>
            </c:spPr>
          </c:marker>
          <c:xVal>
            <c:numRef>
              <c:f>'From CR111'!$B$2:$B$35</c:f>
              <c:numCache>
                <c:formatCode>General</c:formatCode>
                <c:ptCount val="34"/>
                <c:pt idx="0">
                  <c:v>465</c:v>
                </c:pt>
                <c:pt idx="1">
                  <c:v>945</c:v>
                </c:pt>
                <c:pt idx="2">
                  <c:v>965</c:v>
                </c:pt>
                <c:pt idx="3">
                  <c:v>1345</c:v>
                </c:pt>
                <c:pt idx="4">
                  <c:v>1365</c:v>
                </c:pt>
                <c:pt idx="5">
                  <c:v>1745</c:v>
                </c:pt>
                <c:pt idx="6">
                  <c:v>1765</c:v>
                </c:pt>
                <c:pt idx="7">
                  <c:v>2145</c:v>
                </c:pt>
                <c:pt idx="8">
                  <c:v>2165</c:v>
                </c:pt>
                <c:pt idx="9">
                  <c:v>2545</c:v>
                </c:pt>
                <c:pt idx="10">
                  <c:v>2565</c:v>
                </c:pt>
                <c:pt idx="11">
                  <c:v>2945</c:v>
                </c:pt>
                <c:pt idx="12">
                  <c:v>2965</c:v>
                </c:pt>
                <c:pt idx="13">
                  <c:v>3345</c:v>
                </c:pt>
                <c:pt idx="14">
                  <c:v>3365</c:v>
                </c:pt>
                <c:pt idx="15">
                  <c:v>3745</c:v>
                </c:pt>
                <c:pt idx="16">
                  <c:v>3765</c:v>
                </c:pt>
                <c:pt idx="17">
                  <c:v>4145</c:v>
                </c:pt>
                <c:pt idx="18">
                  <c:v>4165</c:v>
                </c:pt>
                <c:pt idx="19">
                  <c:v>4545</c:v>
                </c:pt>
                <c:pt idx="20">
                  <c:v>4565</c:v>
                </c:pt>
                <c:pt idx="21">
                  <c:v>4945</c:v>
                </c:pt>
                <c:pt idx="22">
                  <c:v>4965</c:v>
                </c:pt>
                <c:pt idx="23">
                  <c:v>5345</c:v>
                </c:pt>
                <c:pt idx="24">
                  <c:v>5365</c:v>
                </c:pt>
                <c:pt idx="25">
                  <c:v>5745</c:v>
                </c:pt>
                <c:pt idx="26">
                  <c:v>5765</c:v>
                </c:pt>
                <c:pt idx="27">
                  <c:v>6145</c:v>
                </c:pt>
                <c:pt idx="28">
                  <c:v>6165</c:v>
                </c:pt>
                <c:pt idx="29">
                  <c:v>6545</c:v>
                </c:pt>
                <c:pt idx="30">
                  <c:v>6565</c:v>
                </c:pt>
                <c:pt idx="31">
                  <c:v>6945</c:v>
                </c:pt>
                <c:pt idx="32">
                  <c:v>6965</c:v>
                </c:pt>
                <c:pt idx="33">
                  <c:v>7455</c:v>
                </c:pt>
              </c:numCache>
            </c:numRef>
          </c:xVal>
          <c:yVal>
            <c:numRef>
              <c:f>'From CR111'!$E$2:$E$35</c:f>
              <c:numCache>
                <c:formatCode>0.00</c:formatCode>
                <c:ptCount val="34"/>
                <c:pt idx="0">
                  <c:v>0</c:v>
                </c:pt>
                <c:pt idx="1">
                  <c:v>1.1000000000000001</c:v>
                </c:pt>
                <c:pt idx="2">
                  <c:v>1.1499999999999999</c:v>
                </c:pt>
                <c:pt idx="3">
                  <c:v>1</c:v>
                </c:pt>
                <c:pt idx="4">
                  <c:v>0.9</c:v>
                </c:pt>
                <c:pt idx="5">
                  <c:v>0.8</c:v>
                </c:pt>
                <c:pt idx="6">
                  <c:v>0.85</c:v>
                </c:pt>
                <c:pt idx="7">
                  <c:v>0.8</c:v>
                </c:pt>
                <c:pt idx="8">
                  <c:v>0.8</c:v>
                </c:pt>
                <c:pt idx="9">
                  <c:v>1.1000000000000001</c:v>
                </c:pt>
                <c:pt idx="10">
                  <c:v>1</c:v>
                </c:pt>
                <c:pt idx="11">
                  <c:v>1.2</c:v>
                </c:pt>
                <c:pt idx="12">
                  <c:v>1.25</c:v>
                </c:pt>
                <c:pt idx="13">
                  <c:v>1.45</c:v>
                </c:pt>
                <c:pt idx="14">
                  <c:v>1.4</c:v>
                </c:pt>
                <c:pt idx="15">
                  <c:v>1.45</c:v>
                </c:pt>
                <c:pt idx="16">
                  <c:v>1.45</c:v>
                </c:pt>
                <c:pt idx="17">
                  <c:v>1.5</c:v>
                </c:pt>
                <c:pt idx="18">
                  <c:v>1.5</c:v>
                </c:pt>
                <c:pt idx="19">
                  <c:v>1.45</c:v>
                </c:pt>
                <c:pt idx="20">
                  <c:v>1.25</c:v>
                </c:pt>
                <c:pt idx="21">
                  <c:v>1.5</c:v>
                </c:pt>
                <c:pt idx="22">
                  <c:v>1.4</c:v>
                </c:pt>
                <c:pt idx="23">
                  <c:v>1.1000000000000001</c:v>
                </c:pt>
                <c:pt idx="24">
                  <c:v>1</c:v>
                </c:pt>
                <c:pt idx="25">
                  <c:v>0.85</c:v>
                </c:pt>
                <c:pt idx="26">
                  <c:v>0.85</c:v>
                </c:pt>
                <c:pt idx="27">
                  <c:v>1.1000000000000001</c:v>
                </c:pt>
                <c:pt idx="28">
                  <c:v>0.85</c:v>
                </c:pt>
                <c:pt idx="29">
                  <c:v>0.9</c:v>
                </c:pt>
                <c:pt idx="30">
                  <c:v>0.8</c:v>
                </c:pt>
                <c:pt idx="31">
                  <c:v>1</c:v>
                </c:pt>
                <c:pt idx="32">
                  <c:v>1.05</c:v>
                </c:pt>
                <c:pt idx="33">
                  <c:v>0.35</c:v>
                </c:pt>
              </c:numCache>
            </c:numRef>
          </c:yVal>
          <c:smooth val="0"/>
          <c:extLst>
            <c:ext xmlns:c16="http://schemas.microsoft.com/office/drawing/2014/chart" uri="{C3380CC4-5D6E-409C-BE32-E72D297353CC}">
              <c16:uniqueId val="{00000002-54A2-4BB3-BDAF-525C4AB8C5DA}"/>
            </c:ext>
          </c:extLst>
        </c:ser>
        <c:dLbls>
          <c:showLegendKey val="0"/>
          <c:showVal val="0"/>
          <c:showCatName val="0"/>
          <c:showSerName val="0"/>
          <c:showPercent val="0"/>
          <c:showBubbleSize val="0"/>
        </c:dLbls>
        <c:axId val="365281680"/>
        <c:axId val="365282008"/>
        <c:extLst>
          <c:ext xmlns:c15="http://schemas.microsoft.com/office/drawing/2012/chart" uri="{02D57815-91ED-43cb-92C2-25804820EDAC}">
            <c15:filteredScatterSeries>
              <c15:ser>
                <c:idx val="3"/>
                <c:order val="3"/>
                <c:tx>
                  <c:strRef>
                    <c:extLst>
                      <c:ext uri="{02D57815-91ED-43cb-92C2-25804820EDAC}">
                        <c15:formulaRef>
                          <c15:sqref>'From CR111'!$F$1</c15:sqref>
                        </c15:formulaRef>
                      </c:ext>
                    </c:extLst>
                    <c:strCache>
                      <c:ptCount val="1"/>
                      <c:pt idx="0">
                        <c:v>CR114</c:v>
                      </c:pt>
                    </c:strCache>
                  </c:strRef>
                </c:tx>
                <c:spPr>
                  <a:ln w="19050" cap="rnd">
                    <a:solidFill>
                      <a:schemeClr val="accent6">
                        <a:lumMod val="75000"/>
                      </a:schemeClr>
                    </a:solidFill>
                    <a:round/>
                  </a:ln>
                  <a:effectLst/>
                </c:spPr>
                <c:marker>
                  <c:symbol val="circle"/>
                  <c:size val="5"/>
                  <c:spPr>
                    <a:solidFill>
                      <a:schemeClr val="accent6">
                        <a:lumMod val="75000"/>
                      </a:schemeClr>
                    </a:solidFill>
                    <a:ln w="9525">
                      <a:noFill/>
                    </a:ln>
                    <a:effectLst/>
                  </c:spPr>
                </c:marker>
                <c:xVal>
                  <c:numRef>
                    <c:extLst>
                      <c:ext uri="{02D57815-91ED-43cb-92C2-25804820EDAC}">
                        <c15:formulaRef>
                          <c15:sqref>'From CR111'!$B$2:$B$35</c15:sqref>
                        </c15:formulaRef>
                      </c:ext>
                    </c:extLst>
                    <c:numCache>
                      <c:formatCode>General</c:formatCode>
                      <c:ptCount val="34"/>
                      <c:pt idx="0">
                        <c:v>465</c:v>
                      </c:pt>
                      <c:pt idx="1">
                        <c:v>945</c:v>
                      </c:pt>
                      <c:pt idx="2">
                        <c:v>965</c:v>
                      </c:pt>
                      <c:pt idx="3">
                        <c:v>1345</c:v>
                      </c:pt>
                      <c:pt idx="4">
                        <c:v>1365</c:v>
                      </c:pt>
                      <c:pt idx="5">
                        <c:v>1745</c:v>
                      </c:pt>
                      <c:pt idx="6">
                        <c:v>1765</c:v>
                      </c:pt>
                      <c:pt idx="7">
                        <c:v>2145</c:v>
                      </c:pt>
                      <c:pt idx="8">
                        <c:v>2165</c:v>
                      </c:pt>
                      <c:pt idx="9">
                        <c:v>2545</c:v>
                      </c:pt>
                      <c:pt idx="10">
                        <c:v>2565</c:v>
                      </c:pt>
                      <c:pt idx="11">
                        <c:v>2945</c:v>
                      </c:pt>
                      <c:pt idx="12">
                        <c:v>2965</c:v>
                      </c:pt>
                      <c:pt idx="13">
                        <c:v>3345</c:v>
                      </c:pt>
                      <c:pt idx="14">
                        <c:v>3365</c:v>
                      </c:pt>
                      <c:pt idx="15">
                        <c:v>3745</c:v>
                      </c:pt>
                      <c:pt idx="16">
                        <c:v>3765</c:v>
                      </c:pt>
                      <c:pt idx="17">
                        <c:v>4145</c:v>
                      </c:pt>
                      <c:pt idx="18">
                        <c:v>4165</c:v>
                      </c:pt>
                      <c:pt idx="19">
                        <c:v>4545</c:v>
                      </c:pt>
                      <c:pt idx="20">
                        <c:v>4565</c:v>
                      </c:pt>
                      <c:pt idx="21">
                        <c:v>4945</c:v>
                      </c:pt>
                      <c:pt idx="22">
                        <c:v>4965</c:v>
                      </c:pt>
                      <c:pt idx="23">
                        <c:v>5345</c:v>
                      </c:pt>
                      <c:pt idx="24">
                        <c:v>5365</c:v>
                      </c:pt>
                      <c:pt idx="25">
                        <c:v>5745</c:v>
                      </c:pt>
                      <c:pt idx="26">
                        <c:v>5765</c:v>
                      </c:pt>
                      <c:pt idx="27">
                        <c:v>6145</c:v>
                      </c:pt>
                      <c:pt idx="28">
                        <c:v>6165</c:v>
                      </c:pt>
                      <c:pt idx="29">
                        <c:v>6545</c:v>
                      </c:pt>
                      <c:pt idx="30">
                        <c:v>6565</c:v>
                      </c:pt>
                      <c:pt idx="31">
                        <c:v>6945</c:v>
                      </c:pt>
                      <c:pt idx="32">
                        <c:v>6965</c:v>
                      </c:pt>
                      <c:pt idx="33">
                        <c:v>7455</c:v>
                      </c:pt>
                    </c:numCache>
                  </c:numRef>
                </c:xVal>
                <c:yVal>
                  <c:numRef>
                    <c:extLst>
                      <c:ext uri="{02D57815-91ED-43cb-92C2-25804820EDAC}">
                        <c15:formulaRef>
                          <c15:sqref>'From CR111'!$F$2:$F$35</c15:sqref>
                        </c15:formulaRef>
                      </c:ext>
                    </c:extLst>
                    <c:numCache>
                      <c:formatCode>0.00</c:formatCode>
                      <c:ptCount val="34"/>
                      <c:pt idx="0">
                        <c:v>0</c:v>
                      </c:pt>
                      <c:pt idx="1">
                        <c:v>1.05</c:v>
                      </c:pt>
                      <c:pt idx="2">
                        <c:v>1</c:v>
                      </c:pt>
                      <c:pt idx="3">
                        <c:v>0.9</c:v>
                      </c:pt>
                      <c:pt idx="4">
                        <c:v>0.85</c:v>
                      </c:pt>
                      <c:pt idx="5">
                        <c:v>0.5</c:v>
                      </c:pt>
                      <c:pt idx="6">
                        <c:v>0.6</c:v>
                      </c:pt>
                      <c:pt idx="7">
                        <c:v>0.85</c:v>
                      </c:pt>
                      <c:pt idx="8">
                        <c:v>0.85</c:v>
                      </c:pt>
                      <c:pt idx="9">
                        <c:v>1.1499999999999999</c:v>
                      </c:pt>
                      <c:pt idx="10">
                        <c:v>1.1499999999999999</c:v>
                      </c:pt>
                      <c:pt idx="11">
                        <c:v>1</c:v>
                      </c:pt>
                      <c:pt idx="12">
                        <c:v>0.95</c:v>
                      </c:pt>
                      <c:pt idx="13">
                        <c:v>1</c:v>
                      </c:pt>
                      <c:pt idx="14">
                        <c:v>0.95</c:v>
                      </c:pt>
                      <c:pt idx="15">
                        <c:v>1.05</c:v>
                      </c:pt>
                      <c:pt idx="16">
                        <c:v>1.1000000000000001</c:v>
                      </c:pt>
                      <c:pt idx="17">
                        <c:v>1.1499999999999999</c:v>
                      </c:pt>
                      <c:pt idx="18">
                        <c:v>1</c:v>
                      </c:pt>
                      <c:pt idx="19">
                        <c:v>1.05</c:v>
                      </c:pt>
                      <c:pt idx="20">
                        <c:v>1.1499999999999999</c:v>
                      </c:pt>
                      <c:pt idx="21">
                        <c:v>0.9</c:v>
                      </c:pt>
                      <c:pt idx="22">
                        <c:v>0.8</c:v>
                      </c:pt>
                      <c:pt idx="23">
                        <c:v>0.7</c:v>
                      </c:pt>
                      <c:pt idx="24">
                        <c:v>0.7</c:v>
                      </c:pt>
                      <c:pt idx="25">
                        <c:v>0.7</c:v>
                      </c:pt>
                      <c:pt idx="26">
                        <c:v>0.65</c:v>
                      </c:pt>
                      <c:pt idx="27">
                        <c:v>0.5</c:v>
                      </c:pt>
                      <c:pt idx="28">
                        <c:v>0.5</c:v>
                      </c:pt>
                      <c:pt idx="29">
                        <c:v>0.55000000000000004</c:v>
                      </c:pt>
                      <c:pt idx="30">
                        <c:v>0.55000000000000004</c:v>
                      </c:pt>
                      <c:pt idx="31">
                        <c:v>0.75</c:v>
                      </c:pt>
                      <c:pt idx="32">
                        <c:v>0.85</c:v>
                      </c:pt>
                      <c:pt idx="33">
                        <c:v>-0.05</c:v>
                      </c:pt>
                    </c:numCache>
                  </c:numRef>
                </c:yVal>
                <c:smooth val="0"/>
                <c:extLst>
                  <c:ext xmlns:c16="http://schemas.microsoft.com/office/drawing/2014/chart" uri="{C3380CC4-5D6E-409C-BE32-E72D297353CC}">
                    <c16:uniqueId val="{00000003-54A2-4BB3-BDAF-525C4AB8C5DA}"/>
                  </c:ext>
                </c:extLst>
              </c15:ser>
            </c15:filteredScatterSeries>
            <c15:filteredScatterSeries>
              <c15:ser>
                <c:idx val="4"/>
                <c:order val="4"/>
                <c:tx>
                  <c:strRef>
                    <c:extLst xmlns:c15="http://schemas.microsoft.com/office/drawing/2012/chart">
                      <c:ext xmlns:c15="http://schemas.microsoft.com/office/drawing/2012/chart" uri="{02D57815-91ED-43cb-92C2-25804820EDAC}">
                        <c15:formulaRef>
                          <c15:sqref>'From CR111'!$G$1</c15:sqref>
                        </c15:formulaRef>
                      </c:ext>
                    </c:extLst>
                    <c:strCache>
                      <c:ptCount val="1"/>
                      <c:pt idx="0">
                        <c:v>CR115</c:v>
                      </c:pt>
                    </c:strCache>
                  </c:strRef>
                </c:tx>
                <c:spPr>
                  <a:ln w="19050" cap="rnd">
                    <a:solidFill>
                      <a:srgbClr val="00B050"/>
                    </a:solidFill>
                    <a:round/>
                  </a:ln>
                  <a:effectLst/>
                </c:spPr>
                <c:marker>
                  <c:symbol val="circle"/>
                  <c:size val="5"/>
                  <c:spPr>
                    <a:solidFill>
                      <a:srgbClr val="00B050"/>
                    </a:solidFill>
                    <a:ln w="9525">
                      <a:noFill/>
                    </a:ln>
                    <a:effectLst/>
                  </c:spPr>
                </c:marker>
                <c:xVal>
                  <c:numRef>
                    <c:extLst xmlns:c15="http://schemas.microsoft.com/office/drawing/2012/chart">
                      <c:ext xmlns:c15="http://schemas.microsoft.com/office/drawing/2012/chart" uri="{02D57815-91ED-43cb-92C2-25804820EDAC}">
                        <c15:formulaRef>
                          <c15:sqref>'From CR111'!$B$2:$B$35</c15:sqref>
                        </c15:formulaRef>
                      </c:ext>
                    </c:extLst>
                    <c:numCache>
                      <c:formatCode>General</c:formatCode>
                      <c:ptCount val="34"/>
                      <c:pt idx="0">
                        <c:v>465</c:v>
                      </c:pt>
                      <c:pt idx="1">
                        <c:v>945</c:v>
                      </c:pt>
                      <c:pt idx="2">
                        <c:v>965</c:v>
                      </c:pt>
                      <c:pt idx="3">
                        <c:v>1345</c:v>
                      </c:pt>
                      <c:pt idx="4">
                        <c:v>1365</c:v>
                      </c:pt>
                      <c:pt idx="5">
                        <c:v>1745</c:v>
                      </c:pt>
                      <c:pt idx="6">
                        <c:v>1765</c:v>
                      </c:pt>
                      <c:pt idx="7">
                        <c:v>2145</c:v>
                      </c:pt>
                      <c:pt idx="8">
                        <c:v>2165</c:v>
                      </c:pt>
                      <c:pt idx="9">
                        <c:v>2545</c:v>
                      </c:pt>
                      <c:pt idx="10">
                        <c:v>2565</c:v>
                      </c:pt>
                      <c:pt idx="11">
                        <c:v>2945</c:v>
                      </c:pt>
                      <c:pt idx="12">
                        <c:v>2965</c:v>
                      </c:pt>
                      <c:pt idx="13">
                        <c:v>3345</c:v>
                      </c:pt>
                      <c:pt idx="14">
                        <c:v>3365</c:v>
                      </c:pt>
                      <c:pt idx="15">
                        <c:v>3745</c:v>
                      </c:pt>
                      <c:pt idx="16">
                        <c:v>3765</c:v>
                      </c:pt>
                      <c:pt idx="17">
                        <c:v>4145</c:v>
                      </c:pt>
                      <c:pt idx="18">
                        <c:v>4165</c:v>
                      </c:pt>
                      <c:pt idx="19">
                        <c:v>4545</c:v>
                      </c:pt>
                      <c:pt idx="20">
                        <c:v>4565</c:v>
                      </c:pt>
                      <c:pt idx="21">
                        <c:v>4945</c:v>
                      </c:pt>
                      <c:pt idx="22">
                        <c:v>4965</c:v>
                      </c:pt>
                      <c:pt idx="23">
                        <c:v>5345</c:v>
                      </c:pt>
                      <c:pt idx="24">
                        <c:v>5365</c:v>
                      </c:pt>
                      <c:pt idx="25">
                        <c:v>5745</c:v>
                      </c:pt>
                      <c:pt idx="26">
                        <c:v>5765</c:v>
                      </c:pt>
                      <c:pt idx="27">
                        <c:v>6145</c:v>
                      </c:pt>
                      <c:pt idx="28">
                        <c:v>6165</c:v>
                      </c:pt>
                      <c:pt idx="29">
                        <c:v>6545</c:v>
                      </c:pt>
                      <c:pt idx="30">
                        <c:v>6565</c:v>
                      </c:pt>
                      <c:pt idx="31">
                        <c:v>6945</c:v>
                      </c:pt>
                      <c:pt idx="32">
                        <c:v>6965</c:v>
                      </c:pt>
                      <c:pt idx="33">
                        <c:v>7455</c:v>
                      </c:pt>
                    </c:numCache>
                  </c:numRef>
                </c:xVal>
                <c:yVal>
                  <c:numRef>
                    <c:extLst xmlns:c15="http://schemas.microsoft.com/office/drawing/2012/chart">
                      <c:ext xmlns:c15="http://schemas.microsoft.com/office/drawing/2012/chart" uri="{02D57815-91ED-43cb-92C2-25804820EDAC}">
                        <c15:formulaRef>
                          <c15:sqref>'From CR111'!$G$2:$G$35</c15:sqref>
                        </c15:formulaRef>
                      </c:ext>
                    </c:extLst>
                    <c:numCache>
                      <c:formatCode>0.00</c:formatCode>
                      <c:ptCount val="34"/>
                      <c:pt idx="0">
                        <c:v>0</c:v>
                      </c:pt>
                      <c:pt idx="1">
                        <c:v>0.72</c:v>
                      </c:pt>
                      <c:pt idx="2">
                        <c:v>0.74</c:v>
                      </c:pt>
                      <c:pt idx="3">
                        <c:v>0.84</c:v>
                      </c:pt>
                      <c:pt idx="4">
                        <c:v>0.88</c:v>
                      </c:pt>
                      <c:pt idx="5">
                        <c:v>0.66</c:v>
                      </c:pt>
                      <c:pt idx="6">
                        <c:v>0.69</c:v>
                      </c:pt>
                      <c:pt idx="7">
                        <c:v>0.6</c:v>
                      </c:pt>
                      <c:pt idx="8">
                        <c:v>0.57999999999999996</c:v>
                      </c:pt>
                      <c:pt idx="9">
                        <c:v>1.02</c:v>
                      </c:pt>
                      <c:pt idx="10">
                        <c:v>0.97</c:v>
                      </c:pt>
                      <c:pt idx="11">
                        <c:v>1.4</c:v>
                      </c:pt>
                      <c:pt idx="12">
                        <c:v>1.4</c:v>
                      </c:pt>
                      <c:pt idx="13">
                        <c:v>1.66</c:v>
                      </c:pt>
                      <c:pt idx="14">
                        <c:v>1.69</c:v>
                      </c:pt>
                      <c:pt idx="15">
                        <c:v>1.25</c:v>
                      </c:pt>
                      <c:pt idx="16">
                        <c:v>1.35</c:v>
                      </c:pt>
                      <c:pt idx="17">
                        <c:v>1.04</c:v>
                      </c:pt>
                      <c:pt idx="18">
                        <c:v>1.06</c:v>
                      </c:pt>
                      <c:pt idx="19">
                        <c:v>1.04</c:v>
                      </c:pt>
                      <c:pt idx="20">
                        <c:v>1.08</c:v>
                      </c:pt>
                      <c:pt idx="21">
                        <c:v>0.88</c:v>
                      </c:pt>
                      <c:pt idx="22">
                        <c:v>0.95</c:v>
                      </c:pt>
                      <c:pt idx="23">
                        <c:v>0.9</c:v>
                      </c:pt>
                      <c:pt idx="24">
                        <c:v>0.86</c:v>
                      </c:pt>
                      <c:pt idx="25">
                        <c:v>0.72</c:v>
                      </c:pt>
                      <c:pt idx="26">
                        <c:v>0.73</c:v>
                      </c:pt>
                      <c:pt idx="27">
                        <c:v>0.71</c:v>
                      </c:pt>
                      <c:pt idx="28">
                        <c:v>0.65</c:v>
                      </c:pt>
                      <c:pt idx="29">
                        <c:v>0.8</c:v>
                      </c:pt>
                      <c:pt idx="30">
                        <c:v>0.72</c:v>
                      </c:pt>
                      <c:pt idx="31">
                        <c:v>0.86</c:v>
                      </c:pt>
                      <c:pt idx="32">
                        <c:v>0.85</c:v>
                      </c:pt>
                      <c:pt idx="33">
                        <c:v>0</c:v>
                      </c:pt>
                    </c:numCache>
                  </c:numRef>
                </c:yVal>
                <c:smooth val="0"/>
                <c:extLst xmlns:c15="http://schemas.microsoft.com/office/drawing/2012/chart">
                  <c:ext xmlns:c16="http://schemas.microsoft.com/office/drawing/2014/chart" uri="{C3380CC4-5D6E-409C-BE32-E72D297353CC}">
                    <c16:uniqueId val="{00000004-54A2-4BB3-BDAF-525C4AB8C5DA}"/>
                  </c:ext>
                </c:extLst>
              </c15:ser>
            </c15:filteredScatterSeries>
            <c15:filteredScatterSeries>
              <c15:ser>
                <c:idx val="5"/>
                <c:order val="5"/>
                <c:tx>
                  <c:strRef>
                    <c:extLst xmlns:c15="http://schemas.microsoft.com/office/drawing/2012/chart">
                      <c:ext xmlns:c15="http://schemas.microsoft.com/office/drawing/2012/chart" uri="{02D57815-91ED-43cb-92C2-25804820EDAC}">
                        <c15:formulaRef>
                          <c15:sqref>'From CR111'!$H$1</c15:sqref>
                        </c15:formulaRef>
                      </c:ext>
                    </c:extLst>
                    <c:strCache>
                      <c:ptCount val="1"/>
                      <c:pt idx="0">
                        <c:v>CR116</c:v>
                      </c:pt>
                    </c:strCache>
                  </c:strRef>
                </c:tx>
                <c:spPr>
                  <a:ln w="19050" cap="rnd">
                    <a:solidFill>
                      <a:schemeClr val="accent6"/>
                    </a:solidFill>
                    <a:round/>
                  </a:ln>
                  <a:effectLst/>
                </c:spPr>
                <c:marker>
                  <c:symbol val="circle"/>
                  <c:size val="5"/>
                  <c:spPr>
                    <a:solidFill>
                      <a:srgbClr val="92D050"/>
                    </a:solidFill>
                    <a:ln w="9525">
                      <a:noFill/>
                    </a:ln>
                    <a:effectLst/>
                  </c:spPr>
                </c:marker>
                <c:xVal>
                  <c:numRef>
                    <c:extLst xmlns:c15="http://schemas.microsoft.com/office/drawing/2012/chart">
                      <c:ext xmlns:c15="http://schemas.microsoft.com/office/drawing/2012/chart" uri="{02D57815-91ED-43cb-92C2-25804820EDAC}">
                        <c15:formulaRef>
                          <c15:sqref>'From CR111'!$B$2:$B$35</c15:sqref>
                        </c15:formulaRef>
                      </c:ext>
                    </c:extLst>
                    <c:numCache>
                      <c:formatCode>General</c:formatCode>
                      <c:ptCount val="34"/>
                      <c:pt idx="0">
                        <c:v>465</c:v>
                      </c:pt>
                      <c:pt idx="1">
                        <c:v>945</c:v>
                      </c:pt>
                      <c:pt idx="2">
                        <c:v>965</c:v>
                      </c:pt>
                      <c:pt idx="3">
                        <c:v>1345</c:v>
                      </c:pt>
                      <c:pt idx="4">
                        <c:v>1365</c:v>
                      </c:pt>
                      <c:pt idx="5">
                        <c:v>1745</c:v>
                      </c:pt>
                      <c:pt idx="6">
                        <c:v>1765</c:v>
                      </c:pt>
                      <c:pt idx="7">
                        <c:v>2145</c:v>
                      </c:pt>
                      <c:pt idx="8">
                        <c:v>2165</c:v>
                      </c:pt>
                      <c:pt idx="9">
                        <c:v>2545</c:v>
                      </c:pt>
                      <c:pt idx="10">
                        <c:v>2565</c:v>
                      </c:pt>
                      <c:pt idx="11">
                        <c:v>2945</c:v>
                      </c:pt>
                      <c:pt idx="12">
                        <c:v>2965</c:v>
                      </c:pt>
                      <c:pt idx="13">
                        <c:v>3345</c:v>
                      </c:pt>
                      <c:pt idx="14">
                        <c:v>3365</c:v>
                      </c:pt>
                      <c:pt idx="15">
                        <c:v>3745</c:v>
                      </c:pt>
                      <c:pt idx="16">
                        <c:v>3765</c:v>
                      </c:pt>
                      <c:pt idx="17">
                        <c:v>4145</c:v>
                      </c:pt>
                      <c:pt idx="18">
                        <c:v>4165</c:v>
                      </c:pt>
                      <c:pt idx="19">
                        <c:v>4545</c:v>
                      </c:pt>
                      <c:pt idx="20">
                        <c:v>4565</c:v>
                      </c:pt>
                      <c:pt idx="21">
                        <c:v>4945</c:v>
                      </c:pt>
                      <c:pt idx="22">
                        <c:v>4965</c:v>
                      </c:pt>
                      <c:pt idx="23">
                        <c:v>5345</c:v>
                      </c:pt>
                      <c:pt idx="24">
                        <c:v>5365</c:v>
                      </c:pt>
                      <c:pt idx="25">
                        <c:v>5745</c:v>
                      </c:pt>
                      <c:pt idx="26">
                        <c:v>5765</c:v>
                      </c:pt>
                      <c:pt idx="27">
                        <c:v>6145</c:v>
                      </c:pt>
                      <c:pt idx="28">
                        <c:v>6165</c:v>
                      </c:pt>
                      <c:pt idx="29">
                        <c:v>6545</c:v>
                      </c:pt>
                      <c:pt idx="30">
                        <c:v>6565</c:v>
                      </c:pt>
                      <c:pt idx="31">
                        <c:v>6945</c:v>
                      </c:pt>
                      <c:pt idx="32">
                        <c:v>6965</c:v>
                      </c:pt>
                      <c:pt idx="33">
                        <c:v>7455</c:v>
                      </c:pt>
                    </c:numCache>
                  </c:numRef>
                </c:xVal>
                <c:yVal>
                  <c:numRef>
                    <c:extLst xmlns:c15="http://schemas.microsoft.com/office/drawing/2012/chart">
                      <c:ext xmlns:c15="http://schemas.microsoft.com/office/drawing/2012/chart" uri="{02D57815-91ED-43cb-92C2-25804820EDAC}">
                        <c15:formulaRef>
                          <c15:sqref>'From CR111'!$H$2:$H$35</c15:sqref>
                        </c15:formulaRef>
                      </c:ext>
                    </c:extLst>
                    <c:numCache>
                      <c:formatCode>0.00</c:formatCode>
                      <c:ptCount val="34"/>
                      <c:pt idx="0">
                        <c:v>0</c:v>
                      </c:pt>
                      <c:pt idx="1">
                        <c:v>0.8</c:v>
                      </c:pt>
                      <c:pt idx="2">
                        <c:v>0.6</c:v>
                      </c:pt>
                      <c:pt idx="3">
                        <c:v>0.6</c:v>
                      </c:pt>
                      <c:pt idx="4">
                        <c:v>0.7</c:v>
                      </c:pt>
                      <c:pt idx="5">
                        <c:v>0.7</c:v>
                      </c:pt>
                      <c:pt idx="6">
                        <c:v>0.7</c:v>
                      </c:pt>
                      <c:pt idx="7">
                        <c:v>0.8</c:v>
                      </c:pt>
                      <c:pt idx="8">
                        <c:v>0.85</c:v>
                      </c:pt>
                      <c:pt idx="9">
                        <c:v>1.3</c:v>
                      </c:pt>
                      <c:pt idx="10">
                        <c:v>1.1499999999999999</c:v>
                      </c:pt>
                      <c:pt idx="11">
                        <c:v>1.05</c:v>
                      </c:pt>
                      <c:pt idx="12">
                        <c:v>1.1499999999999999</c:v>
                      </c:pt>
                      <c:pt idx="13">
                        <c:v>1.4</c:v>
                      </c:pt>
                      <c:pt idx="14">
                        <c:v>1.4</c:v>
                      </c:pt>
                      <c:pt idx="15">
                        <c:v>1.45</c:v>
                      </c:pt>
                      <c:pt idx="16">
                        <c:v>1.45</c:v>
                      </c:pt>
                      <c:pt idx="17">
                        <c:v>1.3</c:v>
                      </c:pt>
                      <c:pt idx="18">
                        <c:v>1.3</c:v>
                      </c:pt>
                      <c:pt idx="19">
                        <c:v>1.25</c:v>
                      </c:pt>
                      <c:pt idx="20">
                        <c:v>1.25</c:v>
                      </c:pt>
                      <c:pt idx="21">
                        <c:v>1.4</c:v>
                      </c:pt>
                      <c:pt idx="22">
                        <c:v>1.1499999999999999</c:v>
                      </c:pt>
                      <c:pt idx="23">
                        <c:v>1.05</c:v>
                      </c:pt>
                      <c:pt idx="24">
                        <c:v>1</c:v>
                      </c:pt>
                      <c:pt idx="25">
                        <c:v>0.85</c:v>
                      </c:pt>
                      <c:pt idx="26">
                        <c:v>0.7</c:v>
                      </c:pt>
                      <c:pt idx="27">
                        <c:v>0.5</c:v>
                      </c:pt>
                      <c:pt idx="28">
                        <c:v>0.5</c:v>
                      </c:pt>
                      <c:pt idx="29">
                        <c:v>0.55000000000000004</c:v>
                      </c:pt>
                      <c:pt idx="30">
                        <c:v>0.5</c:v>
                      </c:pt>
                      <c:pt idx="31">
                        <c:v>0.7</c:v>
                      </c:pt>
                      <c:pt idx="32">
                        <c:v>0.65</c:v>
                      </c:pt>
                      <c:pt idx="33">
                        <c:v>0.1</c:v>
                      </c:pt>
                    </c:numCache>
                  </c:numRef>
                </c:yVal>
                <c:smooth val="0"/>
                <c:extLst xmlns:c15="http://schemas.microsoft.com/office/drawing/2012/chart">
                  <c:ext xmlns:c16="http://schemas.microsoft.com/office/drawing/2014/chart" uri="{C3380CC4-5D6E-409C-BE32-E72D297353CC}">
                    <c16:uniqueId val="{00000005-54A2-4BB3-BDAF-525C4AB8C5DA}"/>
                  </c:ext>
                </c:extLst>
              </c15:ser>
            </c15:filteredScatterSeries>
            <c15:filteredScatterSeries>
              <c15:ser>
                <c:idx val="6"/>
                <c:order val="6"/>
                <c:tx>
                  <c:strRef>
                    <c:extLst xmlns:c15="http://schemas.microsoft.com/office/drawing/2012/chart">
                      <c:ext xmlns:c15="http://schemas.microsoft.com/office/drawing/2012/chart" uri="{02D57815-91ED-43cb-92C2-25804820EDAC}">
                        <c15:formulaRef>
                          <c15:sqref>'From CR111'!$I$1</c15:sqref>
                        </c15:formulaRef>
                      </c:ext>
                    </c:extLst>
                    <c:strCache>
                      <c:ptCount val="1"/>
                      <c:pt idx="0">
                        <c:v>CR117</c:v>
                      </c:pt>
                    </c:strCache>
                  </c:strRef>
                </c:tx>
                <c:spPr>
                  <a:ln w="19050" cap="rnd">
                    <a:solidFill>
                      <a:schemeClr val="accent4">
                        <a:lumMod val="75000"/>
                      </a:schemeClr>
                    </a:solidFill>
                    <a:round/>
                  </a:ln>
                  <a:effectLst/>
                </c:spPr>
                <c:marker>
                  <c:symbol val="circle"/>
                  <c:size val="5"/>
                  <c:spPr>
                    <a:solidFill>
                      <a:schemeClr val="accent4">
                        <a:lumMod val="75000"/>
                      </a:schemeClr>
                    </a:solidFill>
                    <a:ln w="9525">
                      <a:noFill/>
                    </a:ln>
                    <a:effectLst/>
                  </c:spPr>
                </c:marker>
                <c:xVal>
                  <c:numRef>
                    <c:extLst xmlns:c15="http://schemas.microsoft.com/office/drawing/2012/chart">
                      <c:ext xmlns:c15="http://schemas.microsoft.com/office/drawing/2012/chart" uri="{02D57815-91ED-43cb-92C2-25804820EDAC}">
                        <c15:formulaRef>
                          <c15:sqref>'From CR111'!$B$2:$B$35</c15:sqref>
                        </c15:formulaRef>
                      </c:ext>
                    </c:extLst>
                    <c:numCache>
                      <c:formatCode>General</c:formatCode>
                      <c:ptCount val="34"/>
                      <c:pt idx="0">
                        <c:v>465</c:v>
                      </c:pt>
                      <c:pt idx="1">
                        <c:v>945</c:v>
                      </c:pt>
                      <c:pt idx="2">
                        <c:v>965</c:v>
                      </c:pt>
                      <c:pt idx="3">
                        <c:v>1345</c:v>
                      </c:pt>
                      <c:pt idx="4">
                        <c:v>1365</c:v>
                      </c:pt>
                      <c:pt idx="5">
                        <c:v>1745</c:v>
                      </c:pt>
                      <c:pt idx="6">
                        <c:v>1765</c:v>
                      </c:pt>
                      <c:pt idx="7">
                        <c:v>2145</c:v>
                      </c:pt>
                      <c:pt idx="8">
                        <c:v>2165</c:v>
                      </c:pt>
                      <c:pt idx="9">
                        <c:v>2545</c:v>
                      </c:pt>
                      <c:pt idx="10">
                        <c:v>2565</c:v>
                      </c:pt>
                      <c:pt idx="11">
                        <c:v>2945</c:v>
                      </c:pt>
                      <c:pt idx="12">
                        <c:v>2965</c:v>
                      </c:pt>
                      <c:pt idx="13">
                        <c:v>3345</c:v>
                      </c:pt>
                      <c:pt idx="14">
                        <c:v>3365</c:v>
                      </c:pt>
                      <c:pt idx="15">
                        <c:v>3745</c:v>
                      </c:pt>
                      <c:pt idx="16">
                        <c:v>3765</c:v>
                      </c:pt>
                      <c:pt idx="17">
                        <c:v>4145</c:v>
                      </c:pt>
                      <c:pt idx="18">
                        <c:v>4165</c:v>
                      </c:pt>
                      <c:pt idx="19">
                        <c:v>4545</c:v>
                      </c:pt>
                      <c:pt idx="20">
                        <c:v>4565</c:v>
                      </c:pt>
                      <c:pt idx="21">
                        <c:v>4945</c:v>
                      </c:pt>
                      <c:pt idx="22">
                        <c:v>4965</c:v>
                      </c:pt>
                      <c:pt idx="23">
                        <c:v>5345</c:v>
                      </c:pt>
                      <c:pt idx="24">
                        <c:v>5365</c:v>
                      </c:pt>
                      <c:pt idx="25">
                        <c:v>5745</c:v>
                      </c:pt>
                      <c:pt idx="26">
                        <c:v>5765</c:v>
                      </c:pt>
                      <c:pt idx="27">
                        <c:v>6145</c:v>
                      </c:pt>
                      <c:pt idx="28">
                        <c:v>6165</c:v>
                      </c:pt>
                      <c:pt idx="29">
                        <c:v>6545</c:v>
                      </c:pt>
                      <c:pt idx="30">
                        <c:v>6565</c:v>
                      </c:pt>
                      <c:pt idx="31">
                        <c:v>6945</c:v>
                      </c:pt>
                      <c:pt idx="32">
                        <c:v>6965</c:v>
                      </c:pt>
                      <c:pt idx="33">
                        <c:v>7455</c:v>
                      </c:pt>
                    </c:numCache>
                  </c:numRef>
                </c:xVal>
                <c:yVal>
                  <c:numRef>
                    <c:extLst xmlns:c15="http://schemas.microsoft.com/office/drawing/2012/chart">
                      <c:ext xmlns:c15="http://schemas.microsoft.com/office/drawing/2012/chart" uri="{02D57815-91ED-43cb-92C2-25804820EDAC}">
                        <c15:formulaRef>
                          <c15:sqref>'From CR111'!$I$2:$I$35</c15:sqref>
                        </c15:formulaRef>
                      </c:ext>
                    </c:extLst>
                    <c:numCache>
                      <c:formatCode>0.00</c:formatCode>
                      <c:ptCount val="34"/>
                      <c:pt idx="0">
                        <c:v>0</c:v>
                      </c:pt>
                      <c:pt idx="1">
                        <c:v>0.88</c:v>
                      </c:pt>
                      <c:pt idx="2">
                        <c:v>0.8</c:v>
                      </c:pt>
                      <c:pt idx="3">
                        <c:v>0.9</c:v>
                      </c:pt>
                      <c:pt idx="4">
                        <c:v>0.8</c:v>
                      </c:pt>
                      <c:pt idx="5">
                        <c:v>0.67</c:v>
                      </c:pt>
                      <c:pt idx="6">
                        <c:v>0.65</c:v>
                      </c:pt>
                      <c:pt idx="7">
                        <c:v>0.6</c:v>
                      </c:pt>
                      <c:pt idx="8">
                        <c:v>0.55000000000000004</c:v>
                      </c:pt>
                      <c:pt idx="9">
                        <c:v>1</c:v>
                      </c:pt>
                      <c:pt idx="10">
                        <c:v>1.04</c:v>
                      </c:pt>
                      <c:pt idx="11">
                        <c:v>0.93</c:v>
                      </c:pt>
                      <c:pt idx="12">
                        <c:v>1</c:v>
                      </c:pt>
                      <c:pt idx="13">
                        <c:v>1.2</c:v>
                      </c:pt>
                      <c:pt idx="14">
                        <c:v>1.05</c:v>
                      </c:pt>
                      <c:pt idx="15">
                        <c:v>1.2</c:v>
                      </c:pt>
                      <c:pt idx="16">
                        <c:v>1.24</c:v>
                      </c:pt>
                      <c:pt idx="17">
                        <c:v>1.1499999999999999</c:v>
                      </c:pt>
                      <c:pt idx="18">
                        <c:v>1.2</c:v>
                      </c:pt>
                      <c:pt idx="19">
                        <c:v>1.1000000000000001</c:v>
                      </c:pt>
                      <c:pt idx="20">
                        <c:v>1.1200000000000001</c:v>
                      </c:pt>
                      <c:pt idx="21">
                        <c:v>1.05</c:v>
                      </c:pt>
                      <c:pt idx="22">
                        <c:v>1.07</c:v>
                      </c:pt>
                      <c:pt idx="23">
                        <c:v>0.92</c:v>
                      </c:pt>
                      <c:pt idx="24">
                        <c:v>0.88</c:v>
                      </c:pt>
                      <c:pt idx="25">
                        <c:v>0.87</c:v>
                      </c:pt>
                      <c:pt idx="26">
                        <c:v>0.77</c:v>
                      </c:pt>
                      <c:pt idx="27">
                        <c:v>0.7</c:v>
                      </c:pt>
                      <c:pt idx="28">
                        <c:v>0.72</c:v>
                      </c:pt>
                      <c:pt idx="29">
                        <c:v>0.76</c:v>
                      </c:pt>
                      <c:pt idx="30">
                        <c:v>0.77</c:v>
                      </c:pt>
                      <c:pt idx="31">
                        <c:v>0.9</c:v>
                      </c:pt>
                      <c:pt idx="32">
                        <c:v>1</c:v>
                      </c:pt>
                      <c:pt idx="33">
                        <c:v>0</c:v>
                      </c:pt>
                    </c:numCache>
                  </c:numRef>
                </c:yVal>
                <c:smooth val="0"/>
                <c:extLst xmlns:c15="http://schemas.microsoft.com/office/drawing/2012/chart">
                  <c:ext xmlns:c16="http://schemas.microsoft.com/office/drawing/2014/chart" uri="{C3380CC4-5D6E-409C-BE32-E72D297353CC}">
                    <c16:uniqueId val="{00000006-54A2-4BB3-BDAF-525C4AB8C5DA}"/>
                  </c:ext>
                </c:extLst>
              </c15:ser>
            </c15:filteredScatterSeries>
            <c15:filteredScatterSeries>
              <c15:ser>
                <c:idx val="7"/>
                <c:order val="7"/>
                <c:tx>
                  <c:v>CR118</c:v>
                </c:tx>
                <c:spPr>
                  <a:ln w="19050" cap="rnd">
                    <a:solidFill>
                      <a:schemeClr val="accent4">
                        <a:lumMod val="60000"/>
                        <a:lumOff val="40000"/>
                      </a:schemeClr>
                    </a:solidFill>
                    <a:round/>
                  </a:ln>
                  <a:effectLst/>
                </c:spPr>
                <c:marker>
                  <c:symbol val="circle"/>
                  <c:size val="5"/>
                  <c:spPr>
                    <a:solidFill>
                      <a:schemeClr val="accent4">
                        <a:lumMod val="60000"/>
                        <a:lumOff val="40000"/>
                      </a:schemeClr>
                    </a:solidFill>
                    <a:ln w="9525">
                      <a:noFill/>
                    </a:ln>
                    <a:effectLst/>
                  </c:spPr>
                </c:marker>
                <c:xVal>
                  <c:numRef>
                    <c:extLst xmlns:c15="http://schemas.microsoft.com/office/drawing/2012/chart">
                      <c:ext xmlns:c15="http://schemas.microsoft.com/office/drawing/2012/chart" uri="{02D57815-91ED-43cb-92C2-25804820EDAC}">
                        <c15:formulaRef>
                          <c15:sqref>'From CR111'!$B$2:$B$35</c15:sqref>
                        </c15:formulaRef>
                      </c:ext>
                    </c:extLst>
                    <c:numCache>
                      <c:formatCode>General</c:formatCode>
                      <c:ptCount val="34"/>
                      <c:pt idx="0">
                        <c:v>465</c:v>
                      </c:pt>
                      <c:pt idx="1">
                        <c:v>945</c:v>
                      </c:pt>
                      <c:pt idx="2">
                        <c:v>965</c:v>
                      </c:pt>
                      <c:pt idx="3">
                        <c:v>1345</c:v>
                      </c:pt>
                      <c:pt idx="4">
                        <c:v>1365</c:v>
                      </c:pt>
                      <c:pt idx="5">
                        <c:v>1745</c:v>
                      </c:pt>
                      <c:pt idx="6">
                        <c:v>1765</c:v>
                      </c:pt>
                      <c:pt idx="7">
                        <c:v>2145</c:v>
                      </c:pt>
                      <c:pt idx="8">
                        <c:v>2165</c:v>
                      </c:pt>
                      <c:pt idx="9">
                        <c:v>2545</c:v>
                      </c:pt>
                      <c:pt idx="10">
                        <c:v>2565</c:v>
                      </c:pt>
                      <c:pt idx="11">
                        <c:v>2945</c:v>
                      </c:pt>
                      <c:pt idx="12">
                        <c:v>2965</c:v>
                      </c:pt>
                      <c:pt idx="13">
                        <c:v>3345</c:v>
                      </c:pt>
                      <c:pt idx="14">
                        <c:v>3365</c:v>
                      </c:pt>
                      <c:pt idx="15">
                        <c:v>3745</c:v>
                      </c:pt>
                      <c:pt idx="16">
                        <c:v>3765</c:v>
                      </c:pt>
                      <c:pt idx="17">
                        <c:v>4145</c:v>
                      </c:pt>
                      <c:pt idx="18">
                        <c:v>4165</c:v>
                      </c:pt>
                      <c:pt idx="19">
                        <c:v>4545</c:v>
                      </c:pt>
                      <c:pt idx="20">
                        <c:v>4565</c:v>
                      </c:pt>
                      <c:pt idx="21">
                        <c:v>4945</c:v>
                      </c:pt>
                      <c:pt idx="22">
                        <c:v>4965</c:v>
                      </c:pt>
                      <c:pt idx="23">
                        <c:v>5345</c:v>
                      </c:pt>
                      <c:pt idx="24">
                        <c:v>5365</c:v>
                      </c:pt>
                      <c:pt idx="25">
                        <c:v>5745</c:v>
                      </c:pt>
                      <c:pt idx="26">
                        <c:v>5765</c:v>
                      </c:pt>
                      <c:pt idx="27">
                        <c:v>6145</c:v>
                      </c:pt>
                      <c:pt idx="28">
                        <c:v>6165</c:v>
                      </c:pt>
                      <c:pt idx="29">
                        <c:v>6545</c:v>
                      </c:pt>
                      <c:pt idx="30">
                        <c:v>6565</c:v>
                      </c:pt>
                      <c:pt idx="31">
                        <c:v>6945</c:v>
                      </c:pt>
                      <c:pt idx="32">
                        <c:v>6965</c:v>
                      </c:pt>
                      <c:pt idx="33">
                        <c:v>7455</c:v>
                      </c:pt>
                    </c:numCache>
                  </c:numRef>
                </c:xVal>
                <c:yVal>
                  <c:numRef>
                    <c:extLst xmlns:c15="http://schemas.microsoft.com/office/drawing/2012/chart">
                      <c:ext xmlns:c15="http://schemas.microsoft.com/office/drawing/2012/chart" uri="{02D57815-91ED-43cb-92C2-25804820EDAC}">
                        <c15:formulaRef>
                          <c15:sqref>'From CR111'!$J$2:$J$35</c15:sqref>
                        </c15:formulaRef>
                      </c:ext>
                    </c:extLst>
                    <c:numCache>
                      <c:formatCode>0.00</c:formatCode>
                      <c:ptCount val="34"/>
                      <c:pt idx="0">
                        <c:v>0</c:v>
                      </c:pt>
                      <c:pt idx="1">
                        <c:v>0.6</c:v>
                      </c:pt>
                      <c:pt idx="2">
                        <c:v>0.6</c:v>
                      </c:pt>
                      <c:pt idx="3">
                        <c:v>0.5</c:v>
                      </c:pt>
                      <c:pt idx="4">
                        <c:v>0.45</c:v>
                      </c:pt>
                      <c:pt idx="5">
                        <c:v>0.55000000000000004</c:v>
                      </c:pt>
                      <c:pt idx="6">
                        <c:v>0.55000000000000004</c:v>
                      </c:pt>
                      <c:pt idx="7">
                        <c:v>0.8</c:v>
                      </c:pt>
                      <c:pt idx="8">
                        <c:v>0.6</c:v>
                      </c:pt>
                      <c:pt idx="9">
                        <c:v>1.1000000000000001</c:v>
                      </c:pt>
                      <c:pt idx="10">
                        <c:v>1</c:v>
                      </c:pt>
                      <c:pt idx="11">
                        <c:v>0.9</c:v>
                      </c:pt>
                      <c:pt idx="12">
                        <c:v>0.85</c:v>
                      </c:pt>
                      <c:pt idx="13">
                        <c:v>1.05</c:v>
                      </c:pt>
                      <c:pt idx="14">
                        <c:v>0.95</c:v>
                      </c:pt>
                      <c:pt idx="15">
                        <c:v>1.3</c:v>
                      </c:pt>
                      <c:pt idx="16">
                        <c:v>1.1499999999999999</c:v>
                      </c:pt>
                      <c:pt idx="17">
                        <c:v>1.3</c:v>
                      </c:pt>
                      <c:pt idx="18">
                        <c:v>1.2</c:v>
                      </c:pt>
                      <c:pt idx="19">
                        <c:v>1.35</c:v>
                      </c:pt>
                      <c:pt idx="20">
                        <c:v>1.3</c:v>
                      </c:pt>
                      <c:pt idx="21">
                        <c:v>1.35</c:v>
                      </c:pt>
                      <c:pt idx="22">
                        <c:v>1.1499999999999999</c:v>
                      </c:pt>
                      <c:pt idx="23">
                        <c:v>1</c:v>
                      </c:pt>
                      <c:pt idx="24">
                        <c:v>1.05</c:v>
                      </c:pt>
                      <c:pt idx="25">
                        <c:v>0.65</c:v>
                      </c:pt>
                      <c:pt idx="26">
                        <c:v>0.6</c:v>
                      </c:pt>
                      <c:pt idx="27">
                        <c:v>0.5</c:v>
                      </c:pt>
                      <c:pt idx="28">
                        <c:v>0.5</c:v>
                      </c:pt>
                      <c:pt idx="29">
                        <c:v>0.5</c:v>
                      </c:pt>
                      <c:pt idx="30">
                        <c:v>0.6</c:v>
                      </c:pt>
                      <c:pt idx="31">
                        <c:v>0.5</c:v>
                      </c:pt>
                      <c:pt idx="32">
                        <c:v>0.45</c:v>
                      </c:pt>
                      <c:pt idx="33">
                        <c:v>0.08</c:v>
                      </c:pt>
                    </c:numCache>
                  </c:numRef>
                </c:yVal>
                <c:smooth val="0"/>
                <c:extLst xmlns:c15="http://schemas.microsoft.com/office/drawing/2012/chart">
                  <c:ext xmlns:c16="http://schemas.microsoft.com/office/drawing/2014/chart" uri="{C3380CC4-5D6E-409C-BE32-E72D297353CC}">
                    <c16:uniqueId val="{00000007-54A2-4BB3-BDAF-525C4AB8C5DA}"/>
                  </c:ext>
                </c:extLst>
              </c15:ser>
            </c15:filteredScatterSeries>
            <c15:filteredScatterSeries>
              <c15:ser>
                <c:idx val="8"/>
                <c:order val="8"/>
                <c:tx>
                  <c:v>CR119</c:v>
                </c:tx>
                <c:spPr>
                  <a:ln w="19050" cap="rnd">
                    <a:solidFill>
                      <a:srgbClr val="FFFF00"/>
                    </a:solidFill>
                    <a:round/>
                  </a:ln>
                  <a:effectLst/>
                </c:spPr>
                <c:marker>
                  <c:symbol val="circle"/>
                  <c:size val="5"/>
                  <c:spPr>
                    <a:solidFill>
                      <a:srgbClr val="FFFF00"/>
                    </a:solidFill>
                    <a:ln w="9525">
                      <a:noFill/>
                    </a:ln>
                    <a:effectLst/>
                  </c:spPr>
                </c:marker>
                <c:xVal>
                  <c:numRef>
                    <c:extLst xmlns:c15="http://schemas.microsoft.com/office/drawing/2012/chart">
                      <c:ext xmlns:c15="http://schemas.microsoft.com/office/drawing/2012/chart" uri="{02D57815-91ED-43cb-92C2-25804820EDAC}">
                        <c15:formulaRef>
                          <c15:sqref>'From CR111'!$B$2:$B$35</c15:sqref>
                        </c15:formulaRef>
                      </c:ext>
                    </c:extLst>
                    <c:numCache>
                      <c:formatCode>General</c:formatCode>
                      <c:ptCount val="34"/>
                      <c:pt idx="0">
                        <c:v>465</c:v>
                      </c:pt>
                      <c:pt idx="1">
                        <c:v>945</c:v>
                      </c:pt>
                      <c:pt idx="2">
                        <c:v>965</c:v>
                      </c:pt>
                      <c:pt idx="3">
                        <c:v>1345</c:v>
                      </c:pt>
                      <c:pt idx="4">
                        <c:v>1365</c:v>
                      </c:pt>
                      <c:pt idx="5">
                        <c:v>1745</c:v>
                      </c:pt>
                      <c:pt idx="6">
                        <c:v>1765</c:v>
                      </c:pt>
                      <c:pt idx="7">
                        <c:v>2145</c:v>
                      </c:pt>
                      <c:pt idx="8">
                        <c:v>2165</c:v>
                      </c:pt>
                      <c:pt idx="9">
                        <c:v>2545</c:v>
                      </c:pt>
                      <c:pt idx="10">
                        <c:v>2565</c:v>
                      </c:pt>
                      <c:pt idx="11">
                        <c:v>2945</c:v>
                      </c:pt>
                      <c:pt idx="12">
                        <c:v>2965</c:v>
                      </c:pt>
                      <c:pt idx="13">
                        <c:v>3345</c:v>
                      </c:pt>
                      <c:pt idx="14">
                        <c:v>3365</c:v>
                      </c:pt>
                      <c:pt idx="15">
                        <c:v>3745</c:v>
                      </c:pt>
                      <c:pt idx="16">
                        <c:v>3765</c:v>
                      </c:pt>
                      <c:pt idx="17">
                        <c:v>4145</c:v>
                      </c:pt>
                      <c:pt idx="18">
                        <c:v>4165</c:v>
                      </c:pt>
                      <c:pt idx="19">
                        <c:v>4545</c:v>
                      </c:pt>
                      <c:pt idx="20">
                        <c:v>4565</c:v>
                      </c:pt>
                      <c:pt idx="21">
                        <c:v>4945</c:v>
                      </c:pt>
                      <c:pt idx="22">
                        <c:v>4965</c:v>
                      </c:pt>
                      <c:pt idx="23">
                        <c:v>5345</c:v>
                      </c:pt>
                      <c:pt idx="24">
                        <c:v>5365</c:v>
                      </c:pt>
                      <c:pt idx="25">
                        <c:v>5745</c:v>
                      </c:pt>
                      <c:pt idx="26">
                        <c:v>5765</c:v>
                      </c:pt>
                      <c:pt idx="27">
                        <c:v>6145</c:v>
                      </c:pt>
                      <c:pt idx="28">
                        <c:v>6165</c:v>
                      </c:pt>
                      <c:pt idx="29">
                        <c:v>6545</c:v>
                      </c:pt>
                      <c:pt idx="30">
                        <c:v>6565</c:v>
                      </c:pt>
                      <c:pt idx="31">
                        <c:v>6945</c:v>
                      </c:pt>
                      <c:pt idx="32">
                        <c:v>6965</c:v>
                      </c:pt>
                      <c:pt idx="33">
                        <c:v>7455</c:v>
                      </c:pt>
                    </c:numCache>
                  </c:numRef>
                </c:xVal>
                <c:yVal>
                  <c:numRef>
                    <c:extLst xmlns:c15="http://schemas.microsoft.com/office/drawing/2012/chart">
                      <c:ext xmlns:c15="http://schemas.microsoft.com/office/drawing/2012/chart" uri="{02D57815-91ED-43cb-92C2-25804820EDAC}">
                        <c15:formulaRef>
                          <c15:sqref>'From CR111'!$K$2:$K$35</c15:sqref>
                        </c15:formulaRef>
                      </c:ext>
                    </c:extLst>
                    <c:numCache>
                      <c:formatCode>0.00</c:formatCode>
                      <c:ptCount val="34"/>
                      <c:pt idx="0">
                        <c:v>0</c:v>
                      </c:pt>
                      <c:pt idx="1">
                        <c:v>1.04</c:v>
                      </c:pt>
                      <c:pt idx="2">
                        <c:v>1.0900000000000001</c:v>
                      </c:pt>
                      <c:pt idx="3">
                        <c:v>0.96</c:v>
                      </c:pt>
                      <c:pt idx="4">
                        <c:v>0.94</c:v>
                      </c:pt>
                      <c:pt idx="5">
                        <c:v>1.1000000000000001</c:v>
                      </c:pt>
                      <c:pt idx="6">
                        <c:v>1.1299999999999999</c:v>
                      </c:pt>
                      <c:pt idx="7">
                        <c:v>1.0900000000000001</c:v>
                      </c:pt>
                      <c:pt idx="8">
                        <c:v>1.1200000000000001</c:v>
                      </c:pt>
                      <c:pt idx="9">
                        <c:v>1.28</c:v>
                      </c:pt>
                      <c:pt idx="10">
                        <c:v>1.3</c:v>
                      </c:pt>
                      <c:pt idx="11">
                        <c:v>1.46</c:v>
                      </c:pt>
                      <c:pt idx="12">
                        <c:v>1.45</c:v>
                      </c:pt>
                      <c:pt idx="13">
                        <c:v>1.7</c:v>
                      </c:pt>
                      <c:pt idx="14">
                        <c:v>1.78</c:v>
                      </c:pt>
                      <c:pt idx="15">
                        <c:v>1.77</c:v>
                      </c:pt>
                      <c:pt idx="16">
                        <c:v>1.79</c:v>
                      </c:pt>
                      <c:pt idx="17">
                        <c:v>1.7</c:v>
                      </c:pt>
                      <c:pt idx="18">
                        <c:v>1.68</c:v>
                      </c:pt>
                      <c:pt idx="19">
                        <c:v>1.7</c:v>
                      </c:pt>
                      <c:pt idx="20">
                        <c:v>1.6</c:v>
                      </c:pt>
                      <c:pt idx="21">
                        <c:v>1.52</c:v>
                      </c:pt>
                      <c:pt idx="22">
                        <c:v>1.5</c:v>
                      </c:pt>
                      <c:pt idx="23">
                        <c:v>1.3</c:v>
                      </c:pt>
                      <c:pt idx="24">
                        <c:v>1.4</c:v>
                      </c:pt>
                      <c:pt idx="25">
                        <c:v>1.07</c:v>
                      </c:pt>
                      <c:pt idx="26">
                        <c:v>1.0900000000000001</c:v>
                      </c:pt>
                      <c:pt idx="27">
                        <c:v>1.02</c:v>
                      </c:pt>
                      <c:pt idx="28">
                        <c:v>0.93</c:v>
                      </c:pt>
                      <c:pt idx="29">
                        <c:v>0.83</c:v>
                      </c:pt>
                      <c:pt idx="30">
                        <c:v>0.8</c:v>
                      </c:pt>
                      <c:pt idx="31">
                        <c:v>0.81</c:v>
                      </c:pt>
                      <c:pt idx="32">
                        <c:v>0.95</c:v>
                      </c:pt>
                      <c:pt idx="33">
                        <c:v>0</c:v>
                      </c:pt>
                    </c:numCache>
                  </c:numRef>
                </c:yVal>
                <c:smooth val="0"/>
                <c:extLst xmlns:c15="http://schemas.microsoft.com/office/drawing/2012/chart">
                  <c:ext xmlns:c16="http://schemas.microsoft.com/office/drawing/2014/chart" uri="{C3380CC4-5D6E-409C-BE32-E72D297353CC}">
                    <c16:uniqueId val="{00000008-54A2-4BB3-BDAF-525C4AB8C5DA}"/>
                  </c:ext>
                </c:extLst>
              </c15:ser>
            </c15:filteredScatterSeries>
            <c15:filteredScatterSeries>
              <c15:ser>
                <c:idx val="9"/>
                <c:order val="9"/>
                <c:tx>
                  <c:v>CR120</c:v>
                </c:tx>
                <c:spPr>
                  <a:ln w="19050" cap="rnd">
                    <a:solidFill>
                      <a:schemeClr val="accent3">
                        <a:lumMod val="75000"/>
                      </a:schemeClr>
                    </a:solidFill>
                    <a:round/>
                  </a:ln>
                  <a:effectLst/>
                </c:spPr>
                <c:marker>
                  <c:symbol val="circle"/>
                  <c:size val="5"/>
                  <c:spPr>
                    <a:solidFill>
                      <a:schemeClr val="accent3">
                        <a:lumMod val="75000"/>
                      </a:schemeClr>
                    </a:solidFill>
                    <a:ln w="9525">
                      <a:noFill/>
                    </a:ln>
                    <a:effectLst/>
                  </c:spPr>
                </c:marker>
                <c:xVal>
                  <c:numRef>
                    <c:extLst xmlns:c15="http://schemas.microsoft.com/office/drawing/2012/chart">
                      <c:ext xmlns:c15="http://schemas.microsoft.com/office/drawing/2012/chart" uri="{02D57815-91ED-43cb-92C2-25804820EDAC}">
                        <c15:formulaRef>
                          <c15:sqref>'From CR111'!$B$2:$B$35</c15:sqref>
                        </c15:formulaRef>
                      </c:ext>
                    </c:extLst>
                    <c:numCache>
                      <c:formatCode>General</c:formatCode>
                      <c:ptCount val="34"/>
                      <c:pt idx="0">
                        <c:v>465</c:v>
                      </c:pt>
                      <c:pt idx="1">
                        <c:v>945</c:v>
                      </c:pt>
                      <c:pt idx="2">
                        <c:v>965</c:v>
                      </c:pt>
                      <c:pt idx="3">
                        <c:v>1345</c:v>
                      </c:pt>
                      <c:pt idx="4">
                        <c:v>1365</c:v>
                      </c:pt>
                      <c:pt idx="5">
                        <c:v>1745</c:v>
                      </c:pt>
                      <c:pt idx="6">
                        <c:v>1765</c:v>
                      </c:pt>
                      <c:pt idx="7">
                        <c:v>2145</c:v>
                      </c:pt>
                      <c:pt idx="8">
                        <c:v>2165</c:v>
                      </c:pt>
                      <c:pt idx="9">
                        <c:v>2545</c:v>
                      </c:pt>
                      <c:pt idx="10">
                        <c:v>2565</c:v>
                      </c:pt>
                      <c:pt idx="11">
                        <c:v>2945</c:v>
                      </c:pt>
                      <c:pt idx="12">
                        <c:v>2965</c:v>
                      </c:pt>
                      <c:pt idx="13">
                        <c:v>3345</c:v>
                      </c:pt>
                      <c:pt idx="14">
                        <c:v>3365</c:v>
                      </c:pt>
                      <c:pt idx="15">
                        <c:v>3745</c:v>
                      </c:pt>
                      <c:pt idx="16">
                        <c:v>3765</c:v>
                      </c:pt>
                      <c:pt idx="17">
                        <c:v>4145</c:v>
                      </c:pt>
                      <c:pt idx="18">
                        <c:v>4165</c:v>
                      </c:pt>
                      <c:pt idx="19">
                        <c:v>4545</c:v>
                      </c:pt>
                      <c:pt idx="20">
                        <c:v>4565</c:v>
                      </c:pt>
                      <c:pt idx="21">
                        <c:v>4945</c:v>
                      </c:pt>
                      <c:pt idx="22">
                        <c:v>4965</c:v>
                      </c:pt>
                      <c:pt idx="23">
                        <c:v>5345</c:v>
                      </c:pt>
                      <c:pt idx="24">
                        <c:v>5365</c:v>
                      </c:pt>
                      <c:pt idx="25">
                        <c:v>5745</c:v>
                      </c:pt>
                      <c:pt idx="26">
                        <c:v>5765</c:v>
                      </c:pt>
                      <c:pt idx="27">
                        <c:v>6145</c:v>
                      </c:pt>
                      <c:pt idx="28">
                        <c:v>6165</c:v>
                      </c:pt>
                      <c:pt idx="29">
                        <c:v>6545</c:v>
                      </c:pt>
                      <c:pt idx="30">
                        <c:v>6565</c:v>
                      </c:pt>
                      <c:pt idx="31">
                        <c:v>6945</c:v>
                      </c:pt>
                      <c:pt idx="32">
                        <c:v>6965</c:v>
                      </c:pt>
                      <c:pt idx="33">
                        <c:v>7455</c:v>
                      </c:pt>
                    </c:numCache>
                  </c:numRef>
                </c:xVal>
                <c:yVal>
                  <c:numRef>
                    <c:extLst xmlns:c15="http://schemas.microsoft.com/office/drawing/2012/chart">
                      <c:ext xmlns:c15="http://schemas.microsoft.com/office/drawing/2012/chart" uri="{02D57815-91ED-43cb-92C2-25804820EDAC}">
                        <c15:formulaRef>
                          <c15:sqref>'From CR111'!$L$2:$L$35</c15:sqref>
                        </c15:formulaRef>
                      </c:ext>
                    </c:extLst>
                    <c:numCache>
                      <c:formatCode>0.00</c:formatCode>
                      <c:ptCount val="34"/>
                      <c:pt idx="0">
                        <c:v>0</c:v>
                      </c:pt>
                      <c:pt idx="1">
                        <c:v>1</c:v>
                      </c:pt>
                      <c:pt idx="2">
                        <c:v>0.9</c:v>
                      </c:pt>
                      <c:pt idx="3">
                        <c:v>0.75</c:v>
                      </c:pt>
                      <c:pt idx="4">
                        <c:v>0.63</c:v>
                      </c:pt>
                      <c:pt idx="5">
                        <c:v>0.6</c:v>
                      </c:pt>
                      <c:pt idx="6">
                        <c:v>0.65</c:v>
                      </c:pt>
                      <c:pt idx="7">
                        <c:v>0.6</c:v>
                      </c:pt>
                      <c:pt idx="8">
                        <c:v>0.4</c:v>
                      </c:pt>
                      <c:pt idx="9">
                        <c:v>1</c:v>
                      </c:pt>
                      <c:pt idx="10">
                        <c:v>0.9</c:v>
                      </c:pt>
                      <c:pt idx="11">
                        <c:v>0.4</c:v>
                      </c:pt>
                      <c:pt idx="12">
                        <c:v>0.5</c:v>
                      </c:pt>
                      <c:pt idx="13">
                        <c:v>0.45</c:v>
                      </c:pt>
                      <c:pt idx="14">
                        <c:v>0.45</c:v>
                      </c:pt>
                      <c:pt idx="15">
                        <c:v>0.45</c:v>
                      </c:pt>
                      <c:pt idx="16">
                        <c:v>0.4</c:v>
                      </c:pt>
                      <c:pt idx="17">
                        <c:v>0.6</c:v>
                      </c:pt>
                      <c:pt idx="18">
                        <c:v>0.65</c:v>
                      </c:pt>
                      <c:pt idx="19">
                        <c:v>0.4</c:v>
                      </c:pt>
                      <c:pt idx="20">
                        <c:v>0.5</c:v>
                      </c:pt>
                      <c:pt idx="21">
                        <c:v>0.7</c:v>
                      </c:pt>
                      <c:pt idx="22">
                        <c:v>0.6</c:v>
                      </c:pt>
                      <c:pt idx="23">
                        <c:v>0.95</c:v>
                      </c:pt>
                      <c:pt idx="24">
                        <c:v>0.85</c:v>
                      </c:pt>
                      <c:pt idx="25">
                        <c:v>0.85</c:v>
                      </c:pt>
                      <c:pt idx="26">
                        <c:v>0.8</c:v>
                      </c:pt>
                      <c:pt idx="27">
                        <c:v>1.2</c:v>
                      </c:pt>
                      <c:pt idx="28">
                        <c:v>0.9</c:v>
                      </c:pt>
                      <c:pt idx="29">
                        <c:v>1</c:v>
                      </c:pt>
                      <c:pt idx="30">
                        <c:v>1.2</c:v>
                      </c:pt>
                      <c:pt idx="31">
                        <c:v>1.45</c:v>
                      </c:pt>
                      <c:pt idx="32">
                        <c:v>0.95</c:v>
                      </c:pt>
                      <c:pt idx="33">
                        <c:v>0.15</c:v>
                      </c:pt>
                    </c:numCache>
                  </c:numRef>
                </c:yVal>
                <c:smooth val="0"/>
                <c:extLst xmlns:c15="http://schemas.microsoft.com/office/drawing/2012/chart">
                  <c:ext xmlns:c16="http://schemas.microsoft.com/office/drawing/2014/chart" uri="{C3380CC4-5D6E-409C-BE32-E72D297353CC}">
                    <c16:uniqueId val="{00000009-54A2-4BB3-BDAF-525C4AB8C5DA}"/>
                  </c:ext>
                </c:extLst>
              </c15:ser>
            </c15:filteredScatterSeries>
            <c15:filteredScatterSeries>
              <c15:ser>
                <c:idx val="10"/>
                <c:order val="10"/>
                <c:tx>
                  <c:v>CR121</c:v>
                </c:tx>
                <c:spPr>
                  <a:ln w="19050" cap="rnd">
                    <a:solidFill>
                      <a:schemeClr val="accent3"/>
                    </a:solidFill>
                    <a:round/>
                  </a:ln>
                  <a:effectLst/>
                </c:spPr>
                <c:marker>
                  <c:symbol val="circle"/>
                  <c:size val="5"/>
                  <c:spPr>
                    <a:solidFill>
                      <a:schemeClr val="accent3"/>
                    </a:solidFill>
                    <a:ln w="9525">
                      <a:noFill/>
                    </a:ln>
                    <a:effectLst/>
                  </c:spPr>
                </c:marker>
                <c:xVal>
                  <c:numRef>
                    <c:extLst xmlns:c15="http://schemas.microsoft.com/office/drawing/2012/chart">
                      <c:ext xmlns:c15="http://schemas.microsoft.com/office/drawing/2012/chart" uri="{02D57815-91ED-43cb-92C2-25804820EDAC}">
                        <c15:formulaRef>
                          <c15:sqref>'From CR111'!$B$2:$B$35</c15:sqref>
                        </c15:formulaRef>
                      </c:ext>
                    </c:extLst>
                    <c:numCache>
                      <c:formatCode>General</c:formatCode>
                      <c:ptCount val="34"/>
                      <c:pt idx="0">
                        <c:v>465</c:v>
                      </c:pt>
                      <c:pt idx="1">
                        <c:v>945</c:v>
                      </c:pt>
                      <c:pt idx="2">
                        <c:v>965</c:v>
                      </c:pt>
                      <c:pt idx="3">
                        <c:v>1345</c:v>
                      </c:pt>
                      <c:pt idx="4">
                        <c:v>1365</c:v>
                      </c:pt>
                      <c:pt idx="5">
                        <c:v>1745</c:v>
                      </c:pt>
                      <c:pt idx="6">
                        <c:v>1765</c:v>
                      </c:pt>
                      <c:pt idx="7">
                        <c:v>2145</c:v>
                      </c:pt>
                      <c:pt idx="8">
                        <c:v>2165</c:v>
                      </c:pt>
                      <c:pt idx="9">
                        <c:v>2545</c:v>
                      </c:pt>
                      <c:pt idx="10">
                        <c:v>2565</c:v>
                      </c:pt>
                      <c:pt idx="11">
                        <c:v>2945</c:v>
                      </c:pt>
                      <c:pt idx="12">
                        <c:v>2965</c:v>
                      </c:pt>
                      <c:pt idx="13">
                        <c:v>3345</c:v>
                      </c:pt>
                      <c:pt idx="14">
                        <c:v>3365</c:v>
                      </c:pt>
                      <c:pt idx="15">
                        <c:v>3745</c:v>
                      </c:pt>
                      <c:pt idx="16">
                        <c:v>3765</c:v>
                      </c:pt>
                      <c:pt idx="17">
                        <c:v>4145</c:v>
                      </c:pt>
                      <c:pt idx="18">
                        <c:v>4165</c:v>
                      </c:pt>
                      <c:pt idx="19">
                        <c:v>4545</c:v>
                      </c:pt>
                      <c:pt idx="20">
                        <c:v>4565</c:v>
                      </c:pt>
                      <c:pt idx="21">
                        <c:v>4945</c:v>
                      </c:pt>
                      <c:pt idx="22">
                        <c:v>4965</c:v>
                      </c:pt>
                      <c:pt idx="23">
                        <c:v>5345</c:v>
                      </c:pt>
                      <c:pt idx="24">
                        <c:v>5365</c:v>
                      </c:pt>
                      <c:pt idx="25">
                        <c:v>5745</c:v>
                      </c:pt>
                      <c:pt idx="26">
                        <c:v>5765</c:v>
                      </c:pt>
                      <c:pt idx="27">
                        <c:v>6145</c:v>
                      </c:pt>
                      <c:pt idx="28">
                        <c:v>6165</c:v>
                      </c:pt>
                      <c:pt idx="29">
                        <c:v>6545</c:v>
                      </c:pt>
                      <c:pt idx="30">
                        <c:v>6565</c:v>
                      </c:pt>
                      <c:pt idx="31">
                        <c:v>6945</c:v>
                      </c:pt>
                      <c:pt idx="32">
                        <c:v>6965</c:v>
                      </c:pt>
                      <c:pt idx="33">
                        <c:v>7455</c:v>
                      </c:pt>
                    </c:numCache>
                  </c:numRef>
                </c:xVal>
                <c:yVal>
                  <c:numRef>
                    <c:extLst xmlns:c15="http://schemas.microsoft.com/office/drawing/2012/chart">
                      <c:ext xmlns:c15="http://schemas.microsoft.com/office/drawing/2012/chart" uri="{02D57815-91ED-43cb-92C2-25804820EDAC}">
                        <c15:formulaRef>
                          <c15:sqref>'From CR111'!$M$2:$M$35</c15:sqref>
                        </c15:formulaRef>
                      </c:ext>
                    </c:extLst>
                    <c:numCache>
                      <c:formatCode>0.00</c:formatCode>
                      <c:ptCount val="34"/>
                      <c:pt idx="0">
                        <c:v>0</c:v>
                      </c:pt>
                      <c:pt idx="1">
                        <c:v>0.3</c:v>
                      </c:pt>
                      <c:pt idx="2">
                        <c:v>0.35</c:v>
                      </c:pt>
                      <c:pt idx="3">
                        <c:v>0.3</c:v>
                      </c:pt>
                      <c:pt idx="4">
                        <c:v>0.36</c:v>
                      </c:pt>
                      <c:pt idx="5">
                        <c:v>0.37</c:v>
                      </c:pt>
                      <c:pt idx="6">
                        <c:v>0.4</c:v>
                      </c:pt>
                      <c:pt idx="7">
                        <c:v>0.5</c:v>
                      </c:pt>
                      <c:pt idx="8">
                        <c:v>0.5</c:v>
                      </c:pt>
                      <c:pt idx="9">
                        <c:v>0.91</c:v>
                      </c:pt>
                      <c:pt idx="10">
                        <c:v>1.04</c:v>
                      </c:pt>
                      <c:pt idx="11">
                        <c:v>1.08</c:v>
                      </c:pt>
                      <c:pt idx="12">
                        <c:v>1.45</c:v>
                      </c:pt>
                      <c:pt idx="13">
                        <c:v>1.44</c:v>
                      </c:pt>
                      <c:pt idx="14">
                        <c:v>1.32</c:v>
                      </c:pt>
                      <c:pt idx="15">
                        <c:v>1.35</c:v>
                      </c:pt>
                      <c:pt idx="16">
                        <c:v>1.1299999999999999</c:v>
                      </c:pt>
                      <c:pt idx="17">
                        <c:v>1.2</c:v>
                      </c:pt>
                      <c:pt idx="18">
                        <c:v>0.9</c:v>
                      </c:pt>
                      <c:pt idx="19">
                        <c:v>0.87</c:v>
                      </c:pt>
                      <c:pt idx="20">
                        <c:v>0.8</c:v>
                      </c:pt>
                      <c:pt idx="21">
                        <c:v>0.84</c:v>
                      </c:pt>
                      <c:pt idx="22">
                        <c:v>0.78</c:v>
                      </c:pt>
                      <c:pt idx="23">
                        <c:v>0.7</c:v>
                      </c:pt>
                      <c:pt idx="24">
                        <c:v>0.44</c:v>
                      </c:pt>
                      <c:pt idx="25">
                        <c:v>0.43</c:v>
                      </c:pt>
                      <c:pt idx="26">
                        <c:v>0.67</c:v>
                      </c:pt>
                      <c:pt idx="27">
                        <c:v>0.73</c:v>
                      </c:pt>
                      <c:pt idx="28">
                        <c:v>0.45</c:v>
                      </c:pt>
                      <c:pt idx="29">
                        <c:v>0.36</c:v>
                      </c:pt>
                      <c:pt idx="30">
                        <c:v>0.44</c:v>
                      </c:pt>
                      <c:pt idx="31">
                        <c:v>0.43</c:v>
                      </c:pt>
                      <c:pt idx="32">
                        <c:v>0.04</c:v>
                      </c:pt>
                      <c:pt idx="33">
                        <c:v>0.04</c:v>
                      </c:pt>
                    </c:numCache>
                  </c:numRef>
                </c:yVal>
                <c:smooth val="0"/>
                <c:extLst xmlns:c15="http://schemas.microsoft.com/office/drawing/2012/chart">
                  <c:ext xmlns:c16="http://schemas.microsoft.com/office/drawing/2014/chart" uri="{C3380CC4-5D6E-409C-BE32-E72D297353CC}">
                    <c16:uniqueId val="{0000000A-54A2-4BB3-BDAF-525C4AB8C5DA}"/>
                  </c:ext>
                </c:extLst>
              </c15:ser>
            </c15:filteredScatterSeries>
            <c15:filteredScatterSeries>
              <c15:ser>
                <c:idx val="11"/>
                <c:order val="11"/>
                <c:tx>
                  <c:v>CR122</c:v>
                </c:tx>
                <c:spPr>
                  <a:ln w="19050" cap="rnd">
                    <a:solidFill>
                      <a:schemeClr val="accent3">
                        <a:lumMod val="60000"/>
                        <a:lumOff val="40000"/>
                      </a:schemeClr>
                    </a:solidFill>
                    <a:round/>
                  </a:ln>
                  <a:effectLst/>
                </c:spPr>
                <c:marker>
                  <c:symbol val="circle"/>
                  <c:size val="5"/>
                  <c:spPr>
                    <a:solidFill>
                      <a:schemeClr val="accent3">
                        <a:lumMod val="40000"/>
                        <a:lumOff val="60000"/>
                      </a:schemeClr>
                    </a:solidFill>
                    <a:ln w="9525">
                      <a:noFill/>
                    </a:ln>
                    <a:effectLst/>
                  </c:spPr>
                </c:marker>
                <c:xVal>
                  <c:numRef>
                    <c:extLst xmlns:c15="http://schemas.microsoft.com/office/drawing/2012/chart">
                      <c:ext xmlns:c15="http://schemas.microsoft.com/office/drawing/2012/chart" uri="{02D57815-91ED-43cb-92C2-25804820EDAC}">
                        <c15:formulaRef>
                          <c15:sqref>'From CR111'!$B$2:$B$35</c15:sqref>
                        </c15:formulaRef>
                      </c:ext>
                    </c:extLst>
                    <c:numCache>
                      <c:formatCode>General</c:formatCode>
                      <c:ptCount val="34"/>
                      <c:pt idx="0">
                        <c:v>465</c:v>
                      </c:pt>
                      <c:pt idx="1">
                        <c:v>945</c:v>
                      </c:pt>
                      <c:pt idx="2">
                        <c:v>965</c:v>
                      </c:pt>
                      <c:pt idx="3">
                        <c:v>1345</c:v>
                      </c:pt>
                      <c:pt idx="4">
                        <c:v>1365</c:v>
                      </c:pt>
                      <c:pt idx="5">
                        <c:v>1745</c:v>
                      </c:pt>
                      <c:pt idx="6">
                        <c:v>1765</c:v>
                      </c:pt>
                      <c:pt idx="7">
                        <c:v>2145</c:v>
                      </c:pt>
                      <c:pt idx="8">
                        <c:v>2165</c:v>
                      </c:pt>
                      <c:pt idx="9">
                        <c:v>2545</c:v>
                      </c:pt>
                      <c:pt idx="10">
                        <c:v>2565</c:v>
                      </c:pt>
                      <c:pt idx="11">
                        <c:v>2945</c:v>
                      </c:pt>
                      <c:pt idx="12">
                        <c:v>2965</c:v>
                      </c:pt>
                      <c:pt idx="13">
                        <c:v>3345</c:v>
                      </c:pt>
                      <c:pt idx="14">
                        <c:v>3365</c:v>
                      </c:pt>
                      <c:pt idx="15">
                        <c:v>3745</c:v>
                      </c:pt>
                      <c:pt idx="16">
                        <c:v>3765</c:v>
                      </c:pt>
                      <c:pt idx="17">
                        <c:v>4145</c:v>
                      </c:pt>
                      <c:pt idx="18">
                        <c:v>4165</c:v>
                      </c:pt>
                      <c:pt idx="19">
                        <c:v>4545</c:v>
                      </c:pt>
                      <c:pt idx="20">
                        <c:v>4565</c:v>
                      </c:pt>
                      <c:pt idx="21">
                        <c:v>4945</c:v>
                      </c:pt>
                      <c:pt idx="22">
                        <c:v>4965</c:v>
                      </c:pt>
                      <c:pt idx="23">
                        <c:v>5345</c:v>
                      </c:pt>
                      <c:pt idx="24">
                        <c:v>5365</c:v>
                      </c:pt>
                      <c:pt idx="25">
                        <c:v>5745</c:v>
                      </c:pt>
                      <c:pt idx="26">
                        <c:v>5765</c:v>
                      </c:pt>
                      <c:pt idx="27">
                        <c:v>6145</c:v>
                      </c:pt>
                      <c:pt idx="28">
                        <c:v>6165</c:v>
                      </c:pt>
                      <c:pt idx="29">
                        <c:v>6545</c:v>
                      </c:pt>
                      <c:pt idx="30">
                        <c:v>6565</c:v>
                      </c:pt>
                      <c:pt idx="31">
                        <c:v>6945</c:v>
                      </c:pt>
                      <c:pt idx="32">
                        <c:v>6965</c:v>
                      </c:pt>
                      <c:pt idx="33">
                        <c:v>7455</c:v>
                      </c:pt>
                    </c:numCache>
                  </c:numRef>
                </c:xVal>
                <c:yVal>
                  <c:numRef>
                    <c:extLst xmlns:c15="http://schemas.microsoft.com/office/drawing/2012/chart">
                      <c:ext xmlns:c15="http://schemas.microsoft.com/office/drawing/2012/chart" uri="{02D57815-91ED-43cb-92C2-25804820EDAC}">
                        <c15:formulaRef>
                          <c15:sqref>'From CR111'!$N$2:$N$35</c15:sqref>
                        </c15:formulaRef>
                      </c:ext>
                    </c:extLst>
                    <c:numCache>
                      <c:formatCode>0.00</c:formatCode>
                      <c:ptCount val="34"/>
                      <c:pt idx="0">
                        <c:v>0</c:v>
                      </c:pt>
                      <c:pt idx="1">
                        <c:v>0.63</c:v>
                      </c:pt>
                      <c:pt idx="2">
                        <c:v>0.64</c:v>
                      </c:pt>
                      <c:pt idx="3">
                        <c:v>0.73</c:v>
                      </c:pt>
                      <c:pt idx="4">
                        <c:v>0.6</c:v>
                      </c:pt>
                      <c:pt idx="5">
                        <c:v>0.96</c:v>
                      </c:pt>
                      <c:pt idx="6">
                        <c:v>0.9</c:v>
                      </c:pt>
                      <c:pt idx="7">
                        <c:v>1.18</c:v>
                      </c:pt>
                      <c:pt idx="8">
                        <c:v>1.22</c:v>
                      </c:pt>
                      <c:pt idx="9">
                        <c:v>1.48</c:v>
                      </c:pt>
                      <c:pt idx="10">
                        <c:v>1.47</c:v>
                      </c:pt>
                      <c:pt idx="11">
                        <c:v>1.59</c:v>
                      </c:pt>
                      <c:pt idx="12">
                        <c:v>1.58</c:v>
                      </c:pt>
                      <c:pt idx="13">
                        <c:v>1.38</c:v>
                      </c:pt>
                      <c:pt idx="14">
                        <c:v>1.44</c:v>
                      </c:pt>
                      <c:pt idx="15">
                        <c:v>1.44</c:v>
                      </c:pt>
                      <c:pt idx="16">
                        <c:v>1.45</c:v>
                      </c:pt>
                      <c:pt idx="17">
                        <c:v>1.5</c:v>
                      </c:pt>
                      <c:pt idx="18">
                        <c:v>1.5</c:v>
                      </c:pt>
                      <c:pt idx="19">
                        <c:v>1.66</c:v>
                      </c:pt>
                      <c:pt idx="20">
                        <c:v>1.66</c:v>
                      </c:pt>
                      <c:pt idx="21">
                        <c:v>1.41</c:v>
                      </c:pt>
                      <c:pt idx="22">
                        <c:v>1.32</c:v>
                      </c:pt>
                      <c:pt idx="23">
                        <c:v>1.1499999999999999</c:v>
                      </c:pt>
                      <c:pt idx="24">
                        <c:v>1.25</c:v>
                      </c:pt>
                      <c:pt idx="25">
                        <c:v>1.01</c:v>
                      </c:pt>
                      <c:pt idx="26">
                        <c:v>1.01</c:v>
                      </c:pt>
                      <c:pt idx="27">
                        <c:v>0.95</c:v>
                      </c:pt>
                      <c:pt idx="28">
                        <c:v>0.69</c:v>
                      </c:pt>
                      <c:pt idx="29">
                        <c:v>0.65</c:v>
                      </c:pt>
                      <c:pt idx="30">
                        <c:v>0.71</c:v>
                      </c:pt>
                      <c:pt idx="31">
                        <c:v>0.55000000000000004</c:v>
                      </c:pt>
                      <c:pt idx="32">
                        <c:v>1.05</c:v>
                      </c:pt>
                      <c:pt idx="33">
                        <c:v>-0.04</c:v>
                      </c:pt>
                    </c:numCache>
                  </c:numRef>
                </c:yVal>
                <c:smooth val="0"/>
                <c:extLst xmlns:c15="http://schemas.microsoft.com/office/drawing/2012/chart">
                  <c:ext xmlns:c16="http://schemas.microsoft.com/office/drawing/2014/chart" uri="{C3380CC4-5D6E-409C-BE32-E72D297353CC}">
                    <c16:uniqueId val="{0000000B-54A2-4BB3-BDAF-525C4AB8C5DA}"/>
                  </c:ext>
                </c:extLst>
              </c15:ser>
            </c15:filteredScatterSeries>
            <c15:filteredScatterSeries>
              <c15:ser>
                <c:idx val="12"/>
                <c:order val="12"/>
                <c:tx>
                  <c:v>CR123</c:v>
                </c:tx>
                <c:spPr>
                  <a:ln w="19050" cap="rnd">
                    <a:solidFill>
                      <a:schemeClr val="accent2">
                        <a:lumMod val="75000"/>
                      </a:schemeClr>
                    </a:solidFill>
                    <a:round/>
                  </a:ln>
                  <a:effectLst/>
                </c:spPr>
                <c:marker>
                  <c:symbol val="circle"/>
                  <c:size val="5"/>
                  <c:spPr>
                    <a:solidFill>
                      <a:schemeClr val="accent2">
                        <a:lumMod val="75000"/>
                      </a:schemeClr>
                    </a:solidFill>
                    <a:ln w="9525">
                      <a:noFill/>
                    </a:ln>
                    <a:effectLst/>
                  </c:spPr>
                </c:marker>
                <c:xVal>
                  <c:numRef>
                    <c:extLst xmlns:c15="http://schemas.microsoft.com/office/drawing/2012/chart">
                      <c:ext xmlns:c15="http://schemas.microsoft.com/office/drawing/2012/chart" uri="{02D57815-91ED-43cb-92C2-25804820EDAC}">
                        <c15:formulaRef>
                          <c15:sqref>'From CR111'!$B$2:$B$35</c15:sqref>
                        </c15:formulaRef>
                      </c:ext>
                    </c:extLst>
                    <c:numCache>
                      <c:formatCode>General</c:formatCode>
                      <c:ptCount val="34"/>
                      <c:pt idx="0">
                        <c:v>465</c:v>
                      </c:pt>
                      <c:pt idx="1">
                        <c:v>945</c:v>
                      </c:pt>
                      <c:pt idx="2">
                        <c:v>965</c:v>
                      </c:pt>
                      <c:pt idx="3">
                        <c:v>1345</c:v>
                      </c:pt>
                      <c:pt idx="4">
                        <c:v>1365</c:v>
                      </c:pt>
                      <c:pt idx="5">
                        <c:v>1745</c:v>
                      </c:pt>
                      <c:pt idx="6">
                        <c:v>1765</c:v>
                      </c:pt>
                      <c:pt idx="7">
                        <c:v>2145</c:v>
                      </c:pt>
                      <c:pt idx="8">
                        <c:v>2165</c:v>
                      </c:pt>
                      <c:pt idx="9">
                        <c:v>2545</c:v>
                      </c:pt>
                      <c:pt idx="10">
                        <c:v>2565</c:v>
                      </c:pt>
                      <c:pt idx="11">
                        <c:v>2945</c:v>
                      </c:pt>
                      <c:pt idx="12">
                        <c:v>2965</c:v>
                      </c:pt>
                      <c:pt idx="13">
                        <c:v>3345</c:v>
                      </c:pt>
                      <c:pt idx="14">
                        <c:v>3365</c:v>
                      </c:pt>
                      <c:pt idx="15">
                        <c:v>3745</c:v>
                      </c:pt>
                      <c:pt idx="16">
                        <c:v>3765</c:v>
                      </c:pt>
                      <c:pt idx="17">
                        <c:v>4145</c:v>
                      </c:pt>
                      <c:pt idx="18">
                        <c:v>4165</c:v>
                      </c:pt>
                      <c:pt idx="19">
                        <c:v>4545</c:v>
                      </c:pt>
                      <c:pt idx="20">
                        <c:v>4565</c:v>
                      </c:pt>
                      <c:pt idx="21">
                        <c:v>4945</c:v>
                      </c:pt>
                      <c:pt idx="22">
                        <c:v>4965</c:v>
                      </c:pt>
                      <c:pt idx="23">
                        <c:v>5345</c:v>
                      </c:pt>
                      <c:pt idx="24">
                        <c:v>5365</c:v>
                      </c:pt>
                      <c:pt idx="25">
                        <c:v>5745</c:v>
                      </c:pt>
                      <c:pt idx="26">
                        <c:v>5765</c:v>
                      </c:pt>
                      <c:pt idx="27">
                        <c:v>6145</c:v>
                      </c:pt>
                      <c:pt idx="28">
                        <c:v>6165</c:v>
                      </c:pt>
                      <c:pt idx="29">
                        <c:v>6545</c:v>
                      </c:pt>
                      <c:pt idx="30">
                        <c:v>6565</c:v>
                      </c:pt>
                      <c:pt idx="31">
                        <c:v>6945</c:v>
                      </c:pt>
                      <c:pt idx="32">
                        <c:v>6965</c:v>
                      </c:pt>
                      <c:pt idx="33">
                        <c:v>7455</c:v>
                      </c:pt>
                    </c:numCache>
                  </c:numRef>
                </c:xVal>
                <c:yVal>
                  <c:numRef>
                    <c:extLst xmlns:c15="http://schemas.microsoft.com/office/drawing/2012/chart">
                      <c:ext xmlns:c15="http://schemas.microsoft.com/office/drawing/2012/chart" uri="{02D57815-91ED-43cb-92C2-25804820EDAC}">
                        <c15:formulaRef>
                          <c15:sqref>'From CR111'!$O$2:$O$35</c15:sqref>
                        </c15:formulaRef>
                      </c:ext>
                    </c:extLst>
                    <c:numCache>
                      <c:formatCode>0.00</c:formatCode>
                      <c:ptCount val="34"/>
                      <c:pt idx="0">
                        <c:v>0</c:v>
                      </c:pt>
                      <c:pt idx="1">
                        <c:v>0.83</c:v>
                      </c:pt>
                      <c:pt idx="2">
                        <c:v>0.72</c:v>
                      </c:pt>
                      <c:pt idx="3">
                        <c:v>0.57999999999999996</c:v>
                      </c:pt>
                      <c:pt idx="4">
                        <c:v>0.56999999999999995</c:v>
                      </c:pt>
                      <c:pt idx="5">
                        <c:v>0.71</c:v>
                      </c:pt>
                      <c:pt idx="6">
                        <c:v>0.71</c:v>
                      </c:pt>
                      <c:pt idx="7">
                        <c:v>0.65</c:v>
                      </c:pt>
                      <c:pt idx="8">
                        <c:v>0.69</c:v>
                      </c:pt>
                      <c:pt idx="9">
                        <c:v>0.89</c:v>
                      </c:pt>
                      <c:pt idx="10">
                        <c:v>0.91</c:v>
                      </c:pt>
                      <c:pt idx="11">
                        <c:v>0.92</c:v>
                      </c:pt>
                      <c:pt idx="12">
                        <c:v>0.98</c:v>
                      </c:pt>
                      <c:pt idx="13">
                        <c:v>1.25</c:v>
                      </c:pt>
                      <c:pt idx="14">
                        <c:v>1.23</c:v>
                      </c:pt>
                      <c:pt idx="15">
                        <c:v>1.35</c:v>
                      </c:pt>
                      <c:pt idx="16">
                        <c:v>1.4</c:v>
                      </c:pt>
                      <c:pt idx="17">
                        <c:v>1.2</c:v>
                      </c:pt>
                      <c:pt idx="18">
                        <c:v>1.27</c:v>
                      </c:pt>
                      <c:pt idx="19">
                        <c:v>1.08</c:v>
                      </c:pt>
                      <c:pt idx="20">
                        <c:v>1.1000000000000001</c:v>
                      </c:pt>
                      <c:pt idx="21">
                        <c:v>1.06</c:v>
                      </c:pt>
                      <c:pt idx="22">
                        <c:v>1.1200000000000001</c:v>
                      </c:pt>
                      <c:pt idx="23">
                        <c:v>0.86</c:v>
                      </c:pt>
                      <c:pt idx="24">
                        <c:v>0.83</c:v>
                      </c:pt>
                      <c:pt idx="25">
                        <c:v>0.69</c:v>
                      </c:pt>
                      <c:pt idx="26">
                        <c:v>0.73</c:v>
                      </c:pt>
                      <c:pt idx="27">
                        <c:v>0.66</c:v>
                      </c:pt>
                      <c:pt idx="28">
                        <c:v>0.67</c:v>
                      </c:pt>
                      <c:pt idx="29">
                        <c:v>0.52</c:v>
                      </c:pt>
                      <c:pt idx="30">
                        <c:v>0.51</c:v>
                      </c:pt>
                      <c:pt idx="31">
                        <c:v>0.65</c:v>
                      </c:pt>
                      <c:pt idx="32">
                        <c:v>0.73</c:v>
                      </c:pt>
                      <c:pt idx="33">
                        <c:v>-0.05</c:v>
                      </c:pt>
                    </c:numCache>
                  </c:numRef>
                </c:yVal>
                <c:smooth val="0"/>
                <c:extLst xmlns:c15="http://schemas.microsoft.com/office/drawing/2012/chart">
                  <c:ext xmlns:c16="http://schemas.microsoft.com/office/drawing/2014/chart" uri="{C3380CC4-5D6E-409C-BE32-E72D297353CC}">
                    <c16:uniqueId val="{0000000C-54A2-4BB3-BDAF-525C4AB8C5DA}"/>
                  </c:ext>
                </c:extLst>
              </c15:ser>
            </c15:filteredScatterSeries>
            <c15:filteredScatterSeries>
              <c15:ser>
                <c:idx val="13"/>
                <c:order val="13"/>
                <c:tx>
                  <c:v>CR124</c:v>
                </c:tx>
                <c:spPr>
                  <a:ln w="19050" cap="rnd">
                    <a:solidFill>
                      <a:schemeClr val="accent2">
                        <a:lumMod val="60000"/>
                        <a:lumOff val="40000"/>
                      </a:schemeClr>
                    </a:solidFill>
                    <a:round/>
                  </a:ln>
                  <a:effectLst/>
                </c:spPr>
                <c:marker>
                  <c:symbol val="circle"/>
                  <c:size val="5"/>
                  <c:spPr>
                    <a:solidFill>
                      <a:schemeClr val="accent2">
                        <a:lumMod val="60000"/>
                        <a:lumOff val="40000"/>
                      </a:schemeClr>
                    </a:solidFill>
                    <a:ln w="9525">
                      <a:noFill/>
                    </a:ln>
                    <a:effectLst/>
                  </c:spPr>
                </c:marker>
                <c:xVal>
                  <c:numRef>
                    <c:extLst xmlns:c15="http://schemas.microsoft.com/office/drawing/2012/chart">
                      <c:ext xmlns:c15="http://schemas.microsoft.com/office/drawing/2012/chart" uri="{02D57815-91ED-43cb-92C2-25804820EDAC}">
                        <c15:formulaRef>
                          <c15:sqref>'From CR111'!$B$2:$B$35</c15:sqref>
                        </c15:formulaRef>
                      </c:ext>
                    </c:extLst>
                    <c:numCache>
                      <c:formatCode>General</c:formatCode>
                      <c:ptCount val="34"/>
                      <c:pt idx="0">
                        <c:v>465</c:v>
                      </c:pt>
                      <c:pt idx="1">
                        <c:v>945</c:v>
                      </c:pt>
                      <c:pt idx="2">
                        <c:v>965</c:v>
                      </c:pt>
                      <c:pt idx="3">
                        <c:v>1345</c:v>
                      </c:pt>
                      <c:pt idx="4">
                        <c:v>1365</c:v>
                      </c:pt>
                      <c:pt idx="5">
                        <c:v>1745</c:v>
                      </c:pt>
                      <c:pt idx="6">
                        <c:v>1765</c:v>
                      </c:pt>
                      <c:pt idx="7">
                        <c:v>2145</c:v>
                      </c:pt>
                      <c:pt idx="8">
                        <c:v>2165</c:v>
                      </c:pt>
                      <c:pt idx="9">
                        <c:v>2545</c:v>
                      </c:pt>
                      <c:pt idx="10">
                        <c:v>2565</c:v>
                      </c:pt>
                      <c:pt idx="11">
                        <c:v>2945</c:v>
                      </c:pt>
                      <c:pt idx="12">
                        <c:v>2965</c:v>
                      </c:pt>
                      <c:pt idx="13">
                        <c:v>3345</c:v>
                      </c:pt>
                      <c:pt idx="14">
                        <c:v>3365</c:v>
                      </c:pt>
                      <c:pt idx="15">
                        <c:v>3745</c:v>
                      </c:pt>
                      <c:pt idx="16">
                        <c:v>3765</c:v>
                      </c:pt>
                      <c:pt idx="17">
                        <c:v>4145</c:v>
                      </c:pt>
                      <c:pt idx="18">
                        <c:v>4165</c:v>
                      </c:pt>
                      <c:pt idx="19">
                        <c:v>4545</c:v>
                      </c:pt>
                      <c:pt idx="20">
                        <c:v>4565</c:v>
                      </c:pt>
                      <c:pt idx="21">
                        <c:v>4945</c:v>
                      </c:pt>
                      <c:pt idx="22">
                        <c:v>4965</c:v>
                      </c:pt>
                      <c:pt idx="23">
                        <c:v>5345</c:v>
                      </c:pt>
                      <c:pt idx="24">
                        <c:v>5365</c:v>
                      </c:pt>
                      <c:pt idx="25">
                        <c:v>5745</c:v>
                      </c:pt>
                      <c:pt idx="26">
                        <c:v>5765</c:v>
                      </c:pt>
                      <c:pt idx="27">
                        <c:v>6145</c:v>
                      </c:pt>
                      <c:pt idx="28">
                        <c:v>6165</c:v>
                      </c:pt>
                      <c:pt idx="29">
                        <c:v>6545</c:v>
                      </c:pt>
                      <c:pt idx="30">
                        <c:v>6565</c:v>
                      </c:pt>
                      <c:pt idx="31">
                        <c:v>6945</c:v>
                      </c:pt>
                      <c:pt idx="32">
                        <c:v>6965</c:v>
                      </c:pt>
                      <c:pt idx="33">
                        <c:v>7455</c:v>
                      </c:pt>
                    </c:numCache>
                  </c:numRef>
                </c:xVal>
                <c:yVal>
                  <c:numRef>
                    <c:extLst xmlns:c15="http://schemas.microsoft.com/office/drawing/2012/chart">
                      <c:ext xmlns:c15="http://schemas.microsoft.com/office/drawing/2012/chart" uri="{02D57815-91ED-43cb-92C2-25804820EDAC}">
                        <c15:formulaRef>
                          <c15:sqref>'From CR111'!$P$2:$P$35</c15:sqref>
                        </c15:formulaRef>
                      </c:ext>
                    </c:extLst>
                    <c:numCache>
                      <c:formatCode>0.00</c:formatCode>
                      <c:ptCount val="34"/>
                      <c:pt idx="0">
                        <c:v>0</c:v>
                      </c:pt>
                      <c:pt idx="1">
                        <c:v>0.95</c:v>
                      </c:pt>
                      <c:pt idx="2">
                        <c:v>0.95</c:v>
                      </c:pt>
                      <c:pt idx="3">
                        <c:v>0.97</c:v>
                      </c:pt>
                      <c:pt idx="4">
                        <c:v>0.93</c:v>
                      </c:pt>
                      <c:pt idx="5">
                        <c:v>0.92</c:v>
                      </c:pt>
                      <c:pt idx="6">
                        <c:v>1.1200000000000001</c:v>
                      </c:pt>
                      <c:pt idx="7">
                        <c:v>1.23</c:v>
                      </c:pt>
                      <c:pt idx="8">
                        <c:v>1.32</c:v>
                      </c:pt>
                      <c:pt idx="9">
                        <c:v>1.44</c:v>
                      </c:pt>
                      <c:pt idx="10">
                        <c:v>1.5</c:v>
                      </c:pt>
                      <c:pt idx="11">
                        <c:v>1.69</c:v>
                      </c:pt>
                      <c:pt idx="12">
                        <c:v>1.76</c:v>
                      </c:pt>
                      <c:pt idx="13">
                        <c:v>2.1</c:v>
                      </c:pt>
                      <c:pt idx="14">
                        <c:v>2.08</c:v>
                      </c:pt>
                      <c:pt idx="15">
                        <c:v>1.93</c:v>
                      </c:pt>
                      <c:pt idx="16">
                        <c:v>2.1</c:v>
                      </c:pt>
                      <c:pt idx="17">
                        <c:v>1.97</c:v>
                      </c:pt>
                      <c:pt idx="18">
                        <c:v>2.04</c:v>
                      </c:pt>
                      <c:pt idx="19">
                        <c:v>2.16</c:v>
                      </c:pt>
                      <c:pt idx="20">
                        <c:v>2</c:v>
                      </c:pt>
                      <c:pt idx="21">
                        <c:v>2.2999999999999998</c:v>
                      </c:pt>
                      <c:pt idx="22">
                        <c:v>1.83</c:v>
                      </c:pt>
                      <c:pt idx="23">
                        <c:v>1.65</c:v>
                      </c:pt>
                      <c:pt idx="24">
                        <c:v>1.63</c:v>
                      </c:pt>
                      <c:pt idx="25">
                        <c:v>1.24</c:v>
                      </c:pt>
                      <c:pt idx="26">
                        <c:v>1.34</c:v>
                      </c:pt>
                      <c:pt idx="27">
                        <c:v>1.26</c:v>
                      </c:pt>
                      <c:pt idx="28">
                        <c:v>1.25</c:v>
                      </c:pt>
                      <c:pt idx="29">
                        <c:v>0.85</c:v>
                      </c:pt>
                      <c:pt idx="30">
                        <c:v>0.86</c:v>
                      </c:pt>
                      <c:pt idx="31">
                        <c:v>0.96</c:v>
                      </c:pt>
                      <c:pt idx="32">
                        <c:v>1.1299999999999999</c:v>
                      </c:pt>
                      <c:pt idx="33">
                        <c:v>0.15</c:v>
                      </c:pt>
                    </c:numCache>
                  </c:numRef>
                </c:yVal>
                <c:smooth val="0"/>
                <c:extLst xmlns:c15="http://schemas.microsoft.com/office/drawing/2012/chart">
                  <c:ext xmlns:c16="http://schemas.microsoft.com/office/drawing/2014/chart" uri="{C3380CC4-5D6E-409C-BE32-E72D297353CC}">
                    <c16:uniqueId val="{0000000D-54A2-4BB3-BDAF-525C4AB8C5DA}"/>
                  </c:ext>
                </c:extLst>
              </c15:ser>
            </c15:filteredScatterSeries>
            <c15:filteredScatterSeries>
              <c15:ser>
                <c:idx val="14"/>
                <c:order val="14"/>
                <c:tx>
                  <c:v>CR125</c:v>
                </c:tx>
                <c:spPr>
                  <a:ln w="19050" cap="rnd">
                    <a:solidFill>
                      <a:srgbClr val="FFC000"/>
                    </a:solidFill>
                    <a:round/>
                  </a:ln>
                  <a:effectLst/>
                </c:spPr>
                <c:marker>
                  <c:symbol val="circle"/>
                  <c:size val="5"/>
                  <c:spPr>
                    <a:solidFill>
                      <a:srgbClr val="FFC000"/>
                    </a:solidFill>
                    <a:ln w="9525">
                      <a:noFill/>
                    </a:ln>
                    <a:effectLst/>
                  </c:spPr>
                </c:marker>
                <c:xVal>
                  <c:numRef>
                    <c:extLst xmlns:c15="http://schemas.microsoft.com/office/drawing/2012/chart">
                      <c:ext xmlns:c15="http://schemas.microsoft.com/office/drawing/2012/chart" uri="{02D57815-91ED-43cb-92C2-25804820EDAC}">
                        <c15:formulaRef>
                          <c15:sqref>'From CR111'!$B$2:$B$35</c15:sqref>
                        </c15:formulaRef>
                      </c:ext>
                    </c:extLst>
                    <c:numCache>
                      <c:formatCode>General</c:formatCode>
                      <c:ptCount val="34"/>
                      <c:pt idx="0">
                        <c:v>465</c:v>
                      </c:pt>
                      <c:pt idx="1">
                        <c:v>945</c:v>
                      </c:pt>
                      <c:pt idx="2">
                        <c:v>965</c:v>
                      </c:pt>
                      <c:pt idx="3">
                        <c:v>1345</c:v>
                      </c:pt>
                      <c:pt idx="4">
                        <c:v>1365</c:v>
                      </c:pt>
                      <c:pt idx="5">
                        <c:v>1745</c:v>
                      </c:pt>
                      <c:pt idx="6">
                        <c:v>1765</c:v>
                      </c:pt>
                      <c:pt idx="7">
                        <c:v>2145</c:v>
                      </c:pt>
                      <c:pt idx="8">
                        <c:v>2165</c:v>
                      </c:pt>
                      <c:pt idx="9">
                        <c:v>2545</c:v>
                      </c:pt>
                      <c:pt idx="10">
                        <c:v>2565</c:v>
                      </c:pt>
                      <c:pt idx="11">
                        <c:v>2945</c:v>
                      </c:pt>
                      <c:pt idx="12">
                        <c:v>2965</c:v>
                      </c:pt>
                      <c:pt idx="13">
                        <c:v>3345</c:v>
                      </c:pt>
                      <c:pt idx="14">
                        <c:v>3365</c:v>
                      </c:pt>
                      <c:pt idx="15">
                        <c:v>3745</c:v>
                      </c:pt>
                      <c:pt idx="16">
                        <c:v>3765</c:v>
                      </c:pt>
                      <c:pt idx="17">
                        <c:v>4145</c:v>
                      </c:pt>
                      <c:pt idx="18">
                        <c:v>4165</c:v>
                      </c:pt>
                      <c:pt idx="19">
                        <c:v>4545</c:v>
                      </c:pt>
                      <c:pt idx="20">
                        <c:v>4565</c:v>
                      </c:pt>
                      <c:pt idx="21">
                        <c:v>4945</c:v>
                      </c:pt>
                      <c:pt idx="22">
                        <c:v>4965</c:v>
                      </c:pt>
                      <c:pt idx="23">
                        <c:v>5345</c:v>
                      </c:pt>
                      <c:pt idx="24">
                        <c:v>5365</c:v>
                      </c:pt>
                      <c:pt idx="25">
                        <c:v>5745</c:v>
                      </c:pt>
                      <c:pt idx="26">
                        <c:v>5765</c:v>
                      </c:pt>
                      <c:pt idx="27">
                        <c:v>6145</c:v>
                      </c:pt>
                      <c:pt idx="28">
                        <c:v>6165</c:v>
                      </c:pt>
                      <c:pt idx="29">
                        <c:v>6545</c:v>
                      </c:pt>
                      <c:pt idx="30">
                        <c:v>6565</c:v>
                      </c:pt>
                      <c:pt idx="31">
                        <c:v>6945</c:v>
                      </c:pt>
                      <c:pt idx="32">
                        <c:v>6965</c:v>
                      </c:pt>
                      <c:pt idx="33">
                        <c:v>7455</c:v>
                      </c:pt>
                    </c:numCache>
                  </c:numRef>
                </c:xVal>
                <c:yVal>
                  <c:numRef>
                    <c:extLst xmlns:c15="http://schemas.microsoft.com/office/drawing/2012/chart">
                      <c:ext xmlns:c15="http://schemas.microsoft.com/office/drawing/2012/chart" uri="{02D57815-91ED-43cb-92C2-25804820EDAC}">
                        <c15:formulaRef>
                          <c15:sqref>'From CR111'!$Q$2:$Q$35</c15:sqref>
                        </c15:formulaRef>
                      </c:ext>
                    </c:extLst>
                    <c:numCache>
                      <c:formatCode>0.00</c:formatCode>
                      <c:ptCount val="34"/>
                      <c:pt idx="0">
                        <c:v>0</c:v>
                      </c:pt>
                      <c:pt idx="1">
                        <c:v>0.88</c:v>
                      </c:pt>
                      <c:pt idx="2">
                        <c:v>0.75</c:v>
                      </c:pt>
                      <c:pt idx="3">
                        <c:v>0.81</c:v>
                      </c:pt>
                      <c:pt idx="4">
                        <c:v>0.77</c:v>
                      </c:pt>
                      <c:pt idx="5">
                        <c:v>0.78</c:v>
                      </c:pt>
                      <c:pt idx="6">
                        <c:v>0.74</c:v>
                      </c:pt>
                      <c:pt idx="7">
                        <c:v>0.91</c:v>
                      </c:pt>
                      <c:pt idx="8">
                        <c:v>0.9</c:v>
                      </c:pt>
                      <c:pt idx="9">
                        <c:v>1.1499999999999999</c:v>
                      </c:pt>
                      <c:pt idx="10">
                        <c:v>1.1399999999999999</c:v>
                      </c:pt>
                      <c:pt idx="11">
                        <c:v>1.42</c:v>
                      </c:pt>
                      <c:pt idx="12">
                        <c:v>1.48</c:v>
                      </c:pt>
                      <c:pt idx="13">
                        <c:v>1.32</c:v>
                      </c:pt>
                      <c:pt idx="14">
                        <c:v>1.29</c:v>
                      </c:pt>
                      <c:pt idx="15">
                        <c:v>1.56</c:v>
                      </c:pt>
                      <c:pt idx="16">
                        <c:v>1.4</c:v>
                      </c:pt>
                      <c:pt idx="17">
                        <c:v>1.26</c:v>
                      </c:pt>
                      <c:pt idx="18">
                        <c:v>1.21</c:v>
                      </c:pt>
                      <c:pt idx="19">
                        <c:v>1.43</c:v>
                      </c:pt>
                      <c:pt idx="20">
                        <c:v>1.38</c:v>
                      </c:pt>
                      <c:pt idx="21">
                        <c:v>1.1200000000000001</c:v>
                      </c:pt>
                      <c:pt idx="22">
                        <c:v>1.1299999999999999</c:v>
                      </c:pt>
                      <c:pt idx="23">
                        <c:v>1.06</c:v>
                      </c:pt>
                      <c:pt idx="24">
                        <c:v>1.04</c:v>
                      </c:pt>
                      <c:pt idx="25">
                        <c:v>0.68</c:v>
                      </c:pt>
                      <c:pt idx="26">
                        <c:v>0.48</c:v>
                      </c:pt>
                      <c:pt idx="27">
                        <c:v>0.47</c:v>
                      </c:pt>
                      <c:pt idx="28">
                        <c:v>0.45</c:v>
                      </c:pt>
                      <c:pt idx="29">
                        <c:v>0.65</c:v>
                      </c:pt>
                      <c:pt idx="30">
                        <c:v>0.55000000000000004</c:v>
                      </c:pt>
                      <c:pt idx="31">
                        <c:v>0.79</c:v>
                      </c:pt>
                      <c:pt idx="32">
                        <c:v>0.73</c:v>
                      </c:pt>
                      <c:pt idx="33">
                        <c:v>0.36</c:v>
                      </c:pt>
                    </c:numCache>
                  </c:numRef>
                </c:yVal>
                <c:smooth val="0"/>
                <c:extLst xmlns:c15="http://schemas.microsoft.com/office/drawing/2012/chart">
                  <c:ext xmlns:c16="http://schemas.microsoft.com/office/drawing/2014/chart" uri="{C3380CC4-5D6E-409C-BE32-E72D297353CC}">
                    <c16:uniqueId val="{0000000E-54A2-4BB3-BDAF-525C4AB8C5DA}"/>
                  </c:ext>
                </c:extLst>
              </c15:ser>
            </c15:filteredScatterSeries>
            <c15:filteredScatterSeries>
              <c15:ser>
                <c:idx val="15"/>
                <c:order val="15"/>
                <c:tx>
                  <c:strRef>
                    <c:extLst xmlns:c15="http://schemas.microsoft.com/office/drawing/2012/chart">
                      <c:ext xmlns:c15="http://schemas.microsoft.com/office/drawing/2012/chart" uri="{02D57815-91ED-43cb-92C2-25804820EDAC}">
                        <c15:formulaRef>
                          <c15:sqref>'From CR111'!$R$1</c15:sqref>
                        </c15:formulaRef>
                      </c:ext>
                    </c:extLst>
                    <c:strCache>
                      <c:ptCount val="1"/>
                      <c:pt idx="0">
                        <c:v>CR126</c:v>
                      </c:pt>
                    </c:strCache>
                  </c:strRef>
                </c:tx>
                <c:spPr>
                  <a:ln w="19050" cap="rnd">
                    <a:solidFill>
                      <a:srgbClr val="7030A0"/>
                    </a:solidFill>
                    <a:round/>
                  </a:ln>
                  <a:effectLst/>
                </c:spPr>
                <c:marker>
                  <c:symbol val="circle"/>
                  <c:size val="5"/>
                  <c:spPr>
                    <a:solidFill>
                      <a:srgbClr val="7030A0"/>
                    </a:solidFill>
                    <a:ln w="9525">
                      <a:noFill/>
                    </a:ln>
                    <a:effectLst/>
                  </c:spPr>
                </c:marker>
                <c:xVal>
                  <c:numRef>
                    <c:extLst xmlns:c15="http://schemas.microsoft.com/office/drawing/2012/chart">
                      <c:ext xmlns:c15="http://schemas.microsoft.com/office/drawing/2012/chart" uri="{02D57815-91ED-43cb-92C2-25804820EDAC}">
                        <c15:formulaRef>
                          <c15:sqref>'From CR111'!$B$2:$B$35</c15:sqref>
                        </c15:formulaRef>
                      </c:ext>
                    </c:extLst>
                    <c:numCache>
                      <c:formatCode>General</c:formatCode>
                      <c:ptCount val="34"/>
                      <c:pt idx="0">
                        <c:v>465</c:v>
                      </c:pt>
                      <c:pt idx="1">
                        <c:v>945</c:v>
                      </c:pt>
                      <c:pt idx="2">
                        <c:v>965</c:v>
                      </c:pt>
                      <c:pt idx="3">
                        <c:v>1345</c:v>
                      </c:pt>
                      <c:pt idx="4">
                        <c:v>1365</c:v>
                      </c:pt>
                      <c:pt idx="5">
                        <c:v>1745</c:v>
                      </c:pt>
                      <c:pt idx="6">
                        <c:v>1765</c:v>
                      </c:pt>
                      <c:pt idx="7">
                        <c:v>2145</c:v>
                      </c:pt>
                      <c:pt idx="8">
                        <c:v>2165</c:v>
                      </c:pt>
                      <c:pt idx="9">
                        <c:v>2545</c:v>
                      </c:pt>
                      <c:pt idx="10">
                        <c:v>2565</c:v>
                      </c:pt>
                      <c:pt idx="11">
                        <c:v>2945</c:v>
                      </c:pt>
                      <c:pt idx="12">
                        <c:v>2965</c:v>
                      </c:pt>
                      <c:pt idx="13">
                        <c:v>3345</c:v>
                      </c:pt>
                      <c:pt idx="14">
                        <c:v>3365</c:v>
                      </c:pt>
                      <c:pt idx="15">
                        <c:v>3745</c:v>
                      </c:pt>
                      <c:pt idx="16">
                        <c:v>3765</c:v>
                      </c:pt>
                      <c:pt idx="17">
                        <c:v>4145</c:v>
                      </c:pt>
                      <c:pt idx="18">
                        <c:v>4165</c:v>
                      </c:pt>
                      <c:pt idx="19">
                        <c:v>4545</c:v>
                      </c:pt>
                      <c:pt idx="20">
                        <c:v>4565</c:v>
                      </c:pt>
                      <c:pt idx="21">
                        <c:v>4945</c:v>
                      </c:pt>
                      <c:pt idx="22">
                        <c:v>4965</c:v>
                      </c:pt>
                      <c:pt idx="23">
                        <c:v>5345</c:v>
                      </c:pt>
                      <c:pt idx="24">
                        <c:v>5365</c:v>
                      </c:pt>
                      <c:pt idx="25">
                        <c:v>5745</c:v>
                      </c:pt>
                      <c:pt idx="26">
                        <c:v>5765</c:v>
                      </c:pt>
                      <c:pt idx="27">
                        <c:v>6145</c:v>
                      </c:pt>
                      <c:pt idx="28">
                        <c:v>6165</c:v>
                      </c:pt>
                      <c:pt idx="29">
                        <c:v>6545</c:v>
                      </c:pt>
                      <c:pt idx="30">
                        <c:v>6565</c:v>
                      </c:pt>
                      <c:pt idx="31">
                        <c:v>6945</c:v>
                      </c:pt>
                      <c:pt idx="32">
                        <c:v>6965</c:v>
                      </c:pt>
                      <c:pt idx="33">
                        <c:v>7455</c:v>
                      </c:pt>
                    </c:numCache>
                  </c:numRef>
                </c:xVal>
                <c:yVal>
                  <c:numRef>
                    <c:extLst xmlns:c15="http://schemas.microsoft.com/office/drawing/2012/chart">
                      <c:ext xmlns:c15="http://schemas.microsoft.com/office/drawing/2012/chart" uri="{02D57815-91ED-43cb-92C2-25804820EDAC}">
                        <c15:formulaRef>
                          <c15:sqref>'From CR111'!$R$2:$R$35</c15:sqref>
                        </c15:formulaRef>
                      </c:ext>
                    </c:extLst>
                    <c:numCache>
                      <c:formatCode>0.00</c:formatCode>
                      <c:ptCount val="34"/>
                      <c:pt idx="0">
                        <c:v>0</c:v>
                      </c:pt>
                      <c:pt idx="1">
                        <c:v>0.86</c:v>
                      </c:pt>
                      <c:pt idx="2">
                        <c:v>0.98</c:v>
                      </c:pt>
                      <c:pt idx="3">
                        <c:v>0.87</c:v>
                      </c:pt>
                      <c:pt idx="4">
                        <c:v>0.98</c:v>
                      </c:pt>
                      <c:pt idx="5">
                        <c:v>1.23</c:v>
                      </c:pt>
                      <c:pt idx="6">
                        <c:v>1.22</c:v>
                      </c:pt>
                      <c:pt idx="7">
                        <c:v>1.56</c:v>
                      </c:pt>
                      <c:pt idx="8">
                        <c:v>1.46</c:v>
                      </c:pt>
                      <c:pt idx="9">
                        <c:v>1.9</c:v>
                      </c:pt>
                      <c:pt idx="10">
                        <c:v>1.93</c:v>
                      </c:pt>
                      <c:pt idx="11">
                        <c:v>2.4</c:v>
                      </c:pt>
                      <c:pt idx="12">
                        <c:v>2.23</c:v>
                      </c:pt>
                      <c:pt idx="13">
                        <c:v>1.99</c:v>
                      </c:pt>
                      <c:pt idx="14">
                        <c:v>1.74</c:v>
                      </c:pt>
                      <c:pt idx="15">
                        <c:v>2.23</c:v>
                      </c:pt>
                      <c:pt idx="16">
                        <c:v>2.2999999999999998</c:v>
                      </c:pt>
                      <c:pt idx="17">
                        <c:v>2.23</c:v>
                      </c:pt>
                      <c:pt idx="18">
                        <c:v>2</c:v>
                      </c:pt>
                      <c:pt idx="19">
                        <c:v>1.85</c:v>
                      </c:pt>
                      <c:pt idx="20">
                        <c:v>1.98</c:v>
                      </c:pt>
                      <c:pt idx="21">
                        <c:v>1.83</c:v>
                      </c:pt>
                      <c:pt idx="22">
                        <c:v>1.77</c:v>
                      </c:pt>
                      <c:pt idx="23">
                        <c:v>1.58</c:v>
                      </c:pt>
                      <c:pt idx="24">
                        <c:v>1.81</c:v>
                      </c:pt>
                      <c:pt idx="25">
                        <c:v>1</c:v>
                      </c:pt>
                      <c:pt idx="26">
                        <c:v>1.04</c:v>
                      </c:pt>
                      <c:pt idx="27">
                        <c:v>1.04</c:v>
                      </c:pt>
                      <c:pt idx="28">
                        <c:v>0.96</c:v>
                      </c:pt>
                      <c:pt idx="29">
                        <c:v>1</c:v>
                      </c:pt>
                      <c:pt idx="30">
                        <c:v>1.01</c:v>
                      </c:pt>
                      <c:pt idx="31">
                        <c:v>1.02</c:v>
                      </c:pt>
                      <c:pt idx="32">
                        <c:v>0.9</c:v>
                      </c:pt>
                      <c:pt idx="33">
                        <c:v>0</c:v>
                      </c:pt>
                    </c:numCache>
                  </c:numRef>
                </c:yVal>
                <c:smooth val="0"/>
                <c:extLst xmlns:c15="http://schemas.microsoft.com/office/drawing/2012/chart">
                  <c:ext xmlns:c16="http://schemas.microsoft.com/office/drawing/2014/chart" uri="{C3380CC4-5D6E-409C-BE32-E72D297353CC}">
                    <c16:uniqueId val="{0000000F-54A2-4BB3-BDAF-525C4AB8C5DA}"/>
                  </c:ext>
                </c:extLst>
              </c15:ser>
            </c15:filteredScatterSeries>
            <c15:filteredScatterSeries>
              <c15:ser>
                <c:idx val="16"/>
                <c:order val="16"/>
                <c:tx>
                  <c:strRef>
                    <c:extLst xmlns:c15="http://schemas.microsoft.com/office/drawing/2012/chart">
                      <c:ext xmlns:c15="http://schemas.microsoft.com/office/drawing/2012/chart" uri="{02D57815-91ED-43cb-92C2-25804820EDAC}">
                        <c15:formulaRef>
                          <c15:sqref>'From CR111'!$S$1</c15:sqref>
                        </c15:formulaRef>
                      </c:ext>
                    </c:extLst>
                    <c:strCache>
                      <c:ptCount val="1"/>
                      <c:pt idx="0">
                        <c:v>CR127</c:v>
                      </c:pt>
                    </c:strCache>
                  </c:strRef>
                </c:tx>
                <c:spPr>
                  <a:ln w="19050" cap="rnd">
                    <a:solidFill>
                      <a:srgbClr val="FF0000"/>
                    </a:solidFill>
                    <a:round/>
                  </a:ln>
                  <a:effectLst/>
                </c:spPr>
                <c:marker>
                  <c:symbol val="circle"/>
                  <c:size val="5"/>
                  <c:spPr>
                    <a:solidFill>
                      <a:srgbClr val="FF0000"/>
                    </a:solidFill>
                    <a:ln w="9525">
                      <a:noFill/>
                    </a:ln>
                    <a:effectLst/>
                  </c:spPr>
                </c:marker>
                <c:xVal>
                  <c:numRef>
                    <c:extLst xmlns:c15="http://schemas.microsoft.com/office/drawing/2012/chart">
                      <c:ext xmlns:c15="http://schemas.microsoft.com/office/drawing/2012/chart" uri="{02D57815-91ED-43cb-92C2-25804820EDAC}">
                        <c15:formulaRef>
                          <c15:sqref>'From CR111'!$B$2:$B$35</c15:sqref>
                        </c15:formulaRef>
                      </c:ext>
                    </c:extLst>
                    <c:numCache>
                      <c:formatCode>General</c:formatCode>
                      <c:ptCount val="34"/>
                      <c:pt idx="0">
                        <c:v>465</c:v>
                      </c:pt>
                      <c:pt idx="1">
                        <c:v>945</c:v>
                      </c:pt>
                      <c:pt idx="2">
                        <c:v>965</c:v>
                      </c:pt>
                      <c:pt idx="3">
                        <c:v>1345</c:v>
                      </c:pt>
                      <c:pt idx="4">
                        <c:v>1365</c:v>
                      </c:pt>
                      <c:pt idx="5">
                        <c:v>1745</c:v>
                      </c:pt>
                      <c:pt idx="6">
                        <c:v>1765</c:v>
                      </c:pt>
                      <c:pt idx="7">
                        <c:v>2145</c:v>
                      </c:pt>
                      <c:pt idx="8">
                        <c:v>2165</c:v>
                      </c:pt>
                      <c:pt idx="9">
                        <c:v>2545</c:v>
                      </c:pt>
                      <c:pt idx="10">
                        <c:v>2565</c:v>
                      </c:pt>
                      <c:pt idx="11">
                        <c:v>2945</c:v>
                      </c:pt>
                      <c:pt idx="12">
                        <c:v>2965</c:v>
                      </c:pt>
                      <c:pt idx="13">
                        <c:v>3345</c:v>
                      </c:pt>
                      <c:pt idx="14">
                        <c:v>3365</c:v>
                      </c:pt>
                      <c:pt idx="15">
                        <c:v>3745</c:v>
                      </c:pt>
                      <c:pt idx="16">
                        <c:v>3765</c:v>
                      </c:pt>
                      <c:pt idx="17">
                        <c:v>4145</c:v>
                      </c:pt>
                      <c:pt idx="18">
                        <c:v>4165</c:v>
                      </c:pt>
                      <c:pt idx="19">
                        <c:v>4545</c:v>
                      </c:pt>
                      <c:pt idx="20">
                        <c:v>4565</c:v>
                      </c:pt>
                      <c:pt idx="21">
                        <c:v>4945</c:v>
                      </c:pt>
                      <c:pt idx="22">
                        <c:v>4965</c:v>
                      </c:pt>
                      <c:pt idx="23">
                        <c:v>5345</c:v>
                      </c:pt>
                      <c:pt idx="24">
                        <c:v>5365</c:v>
                      </c:pt>
                      <c:pt idx="25">
                        <c:v>5745</c:v>
                      </c:pt>
                      <c:pt idx="26">
                        <c:v>5765</c:v>
                      </c:pt>
                      <c:pt idx="27">
                        <c:v>6145</c:v>
                      </c:pt>
                      <c:pt idx="28">
                        <c:v>6165</c:v>
                      </c:pt>
                      <c:pt idx="29">
                        <c:v>6545</c:v>
                      </c:pt>
                      <c:pt idx="30">
                        <c:v>6565</c:v>
                      </c:pt>
                      <c:pt idx="31">
                        <c:v>6945</c:v>
                      </c:pt>
                      <c:pt idx="32">
                        <c:v>6965</c:v>
                      </c:pt>
                      <c:pt idx="33">
                        <c:v>7455</c:v>
                      </c:pt>
                    </c:numCache>
                  </c:numRef>
                </c:xVal>
                <c:yVal>
                  <c:numRef>
                    <c:extLst xmlns:c15="http://schemas.microsoft.com/office/drawing/2012/chart">
                      <c:ext xmlns:c15="http://schemas.microsoft.com/office/drawing/2012/chart" uri="{02D57815-91ED-43cb-92C2-25804820EDAC}">
                        <c15:formulaRef>
                          <c15:sqref>'From CR111'!$S$2:$S$35</c15:sqref>
                        </c15:formulaRef>
                      </c:ext>
                    </c:extLst>
                    <c:numCache>
                      <c:formatCode>0.00</c:formatCode>
                      <c:ptCount val="34"/>
                      <c:pt idx="0">
                        <c:v>0</c:v>
                      </c:pt>
                      <c:pt idx="1">
                        <c:v>0.53</c:v>
                      </c:pt>
                      <c:pt idx="2">
                        <c:v>0.67</c:v>
                      </c:pt>
                      <c:pt idx="3">
                        <c:v>0.77</c:v>
                      </c:pt>
                      <c:pt idx="4">
                        <c:v>0.78</c:v>
                      </c:pt>
                      <c:pt idx="5">
                        <c:v>0.91</c:v>
                      </c:pt>
                      <c:pt idx="6">
                        <c:v>1.02</c:v>
                      </c:pt>
                      <c:pt idx="7">
                        <c:v>1.37</c:v>
                      </c:pt>
                      <c:pt idx="8">
                        <c:v>1.27</c:v>
                      </c:pt>
                      <c:pt idx="9">
                        <c:v>1.69</c:v>
                      </c:pt>
                      <c:pt idx="10">
                        <c:v>1.71</c:v>
                      </c:pt>
                      <c:pt idx="11">
                        <c:v>1.79</c:v>
                      </c:pt>
                      <c:pt idx="12">
                        <c:v>1.97</c:v>
                      </c:pt>
                      <c:pt idx="13">
                        <c:v>2.2200000000000002</c:v>
                      </c:pt>
                      <c:pt idx="14">
                        <c:v>2.23</c:v>
                      </c:pt>
                      <c:pt idx="15">
                        <c:v>2.0299999999999998</c:v>
                      </c:pt>
                      <c:pt idx="16">
                        <c:v>2.1</c:v>
                      </c:pt>
                      <c:pt idx="17">
                        <c:v>2.11</c:v>
                      </c:pt>
                      <c:pt idx="18">
                        <c:v>2.08</c:v>
                      </c:pt>
                      <c:pt idx="19">
                        <c:v>1.76</c:v>
                      </c:pt>
                      <c:pt idx="20">
                        <c:v>2.08</c:v>
                      </c:pt>
                      <c:pt idx="21">
                        <c:v>1.95</c:v>
                      </c:pt>
                      <c:pt idx="22">
                        <c:v>1.91</c:v>
                      </c:pt>
                      <c:pt idx="23">
                        <c:v>1.71</c:v>
                      </c:pt>
                      <c:pt idx="24">
                        <c:v>1.59</c:v>
                      </c:pt>
                      <c:pt idx="25">
                        <c:v>1.21</c:v>
                      </c:pt>
                      <c:pt idx="26">
                        <c:v>1.21</c:v>
                      </c:pt>
                      <c:pt idx="27">
                        <c:v>0.99</c:v>
                      </c:pt>
                      <c:pt idx="28">
                        <c:v>0.86</c:v>
                      </c:pt>
                      <c:pt idx="29">
                        <c:v>0.64</c:v>
                      </c:pt>
                      <c:pt idx="30">
                        <c:v>0.64</c:v>
                      </c:pt>
                      <c:pt idx="31">
                        <c:v>0.56000000000000005</c:v>
                      </c:pt>
                      <c:pt idx="32">
                        <c:v>0.52</c:v>
                      </c:pt>
                      <c:pt idx="33">
                        <c:v>0.27</c:v>
                      </c:pt>
                    </c:numCache>
                  </c:numRef>
                </c:yVal>
                <c:smooth val="0"/>
                <c:extLst xmlns:c15="http://schemas.microsoft.com/office/drawing/2012/chart">
                  <c:ext xmlns:c16="http://schemas.microsoft.com/office/drawing/2014/chart" uri="{C3380CC4-5D6E-409C-BE32-E72D297353CC}">
                    <c16:uniqueId val="{00000010-54A2-4BB3-BDAF-525C4AB8C5DA}"/>
                  </c:ext>
                </c:extLst>
              </c15:ser>
            </c15:filteredScatterSeries>
            <c15:filteredScatterSeries>
              <c15:ser>
                <c:idx val="17"/>
                <c:order val="17"/>
                <c:tx>
                  <c:strRef>
                    <c:extLst xmlns:c15="http://schemas.microsoft.com/office/drawing/2012/chart">
                      <c:ext xmlns:c15="http://schemas.microsoft.com/office/drawing/2012/chart" uri="{02D57815-91ED-43cb-92C2-25804820EDAC}">
                        <c15:formulaRef>
                          <c15:sqref>'From CR111'!$T$1</c15:sqref>
                        </c15:formulaRef>
                      </c:ext>
                    </c:extLst>
                    <c:strCache>
                      <c:ptCount val="1"/>
                      <c:pt idx="0">
                        <c:v>CR128</c:v>
                      </c:pt>
                    </c:strCache>
                  </c:strRef>
                </c:tx>
                <c:spPr>
                  <a:ln w="19050" cap="rnd">
                    <a:solidFill>
                      <a:srgbClr val="FF33CC"/>
                    </a:solidFill>
                    <a:round/>
                  </a:ln>
                  <a:effectLst/>
                </c:spPr>
                <c:marker>
                  <c:symbol val="circle"/>
                  <c:size val="5"/>
                  <c:spPr>
                    <a:solidFill>
                      <a:srgbClr val="FF33CC"/>
                    </a:solidFill>
                    <a:ln w="9525">
                      <a:solidFill>
                        <a:srgbClr val="FF33CC"/>
                      </a:solidFill>
                    </a:ln>
                    <a:effectLst/>
                  </c:spPr>
                </c:marker>
                <c:xVal>
                  <c:numRef>
                    <c:extLst xmlns:c15="http://schemas.microsoft.com/office/drawing/2012/chart">
                      <c:ext xmlns:c15="http://schemas.microsoft.com/office/drawing/2012/chart" uri="{02D57815-91ED-43cb-92C2-25804820EDAC}">
                        <c15:formulaRef>
                          <c15:sqref>'From CR111'!$B$2:$B$35</c15:sqref>
                        </c15:formulaRef>
                      </c:ext>
                    </c:extLst>
                    <c:numCache>
                      <c:formatCode>General</c:formatCode>
                      <c:ptCount val="34"/>
                      <c:pt idx="0">
                        <c:v>465</c:v>
                      </c:pt>
                      <c:pt idx="1">
                        <c:v>945</c:v>
                      </c:pt>
                      <c:pt idx="2">
                        <c:v>965</c:v>
                      </c:pt>
                      <c:pt idx="3">
                        <c:v>1345</c:v>
                      </c:pt>
                      <c:pt idx="4">
                        <c:v>1365</c:v>
                      </c:pt>
                      <c:pt idx="5">
                        <c:v>1745</c:v>
                      </c:pt>
                      <c:pt idx="6">
                        <c:v>1765</c:v>
                      </c:pt>
                      <c:pt idx="7">
                        <c:v>2145</c:v>
                      </c:pt>
                      <c:pt idx="8">
                        <c:v>2165</c:v>
                      </c:pt>
                      <c:pt idx="9">
                        <c:v>2545</c:v>
                      </c:pt>
                      <c:pt idx="10">
                        <c:v>2565</c:v>
                      </c:pt>
                      <c:pt idx="11">
                        <c:v>2945</c:v>
                      </c:pt>
                      <c:pt idx="12">
                        <c:v>2965</c:v>
                      </c:pt>
                      <c:pt idx="13">
                        <c:v>3345</c:v>
                      </c:pt>
                      <c:pt idx="14">
                        <c:v>3365</c:v>
                      </c:pt>
                      <c:pt idx="15">
                        <c:v>3745</c:v>
                      </c:pt>
                      <c:pt idx="16">
                        <c:v>3765</c:v>
                      </c:pt>
                      <c:pt idx="17">
                        <c:v>4145</c:v>
                      </c:pt>
                      <c:pt idx="18">
                        <c:v>4165</c:v>
                      </c:pt>
                      <c:pt idx="19">
                        <c:v>4545</c:v>
                      </c:pt>
                      <c:pt idx="20">
                        <c:v>4565</c:v>
                      </c:pt>
                      <c:pt idx="21">
                        <c:v>4945</c:v>
                      </c:pt>
                      <c:pt idx="22">
                        <c:v>4965</c:v>
                      </c:pt>
                      <c:pt idx="23">
                        <c:v>5345</c:v>
                      </c:pt>
                      <c:pt idx="24">
                        <c:v>5365</c:v>
                      </c:pt>
                      <c:pt idx="25">
                        <c:v>5745</c:v>
                      </c:pt>
                      <c:pt idx="26">
                        <c:v>5765</c:v>
                      </c:pt>
                      <c:pt idx="27">
                        <c:v>6145</c:v>
                      </c:pt>
                      <c:pt idx="28">
                        <c:v>6165</c:v>
                      </c:pt>
                      <c:pt idx="29">
                        <c:v>6545</c:v>
                      </c:pt>
                      <c:pt idx="30">
                        <c:v>6565</c:v>
                      </c:pt>
                      <c:pt idx="31">
                        <c:v>6945</c:v>
                      </c:pt>
                      <c:pt idx="32">
                        <c:v>6965</c:v>
                      </c:pt>
                      <c:pt idx="33">
                        <c:v>7455</c:v>
                      </c:pt>
                    </c:numCache>
                  </c:numRef>
                </c:xVal>
                <c:yVal>
                  <c:numRef>
                    <c:extLst xmlns:c15="http://schemas.microsoft.com/office/drawing/2012/chart">
                      <c:ext xmlns:c15="http://schemas.microsoft.com/office/drawing/2012/chart" uri="{02D57815-91ED-43cb-92C2-25804820EDAC}">
                        <c15:formulaRef>
                          <c15:sqref>'From CR111'!$T$2:$T$35</c15:sqref>
                        </c15:formulaRef>
                      </c:ext>
                    </c:extLst>
                    <c:numCache>
                      <c:formatCode>0.00</c:formatCode>
                      <c:ptCount val="34"/>
                      <c:pt idx="0">
                        <c:v>0</c:v>
                      </c:pt>
                      <c:pt idx="1">
                        <c:v>1.06</c:v>
                      </c:pt>
                      <c:pt idx="2">
                        <c:v>1.06</c:v>
                      </c:pt>
                      <c:pt idx="3">
                        <c:v>1.01</c:v>
                      </c:pt>
                      <c:pt idx="4">
                        <c:v>0.83</c:v>
                      </c:pt>
                      <c:pt idx="5">
                        <c:v>0.86</c:v>
                      </c:pt>
                      <c:pt idx="6">
                        <c:v>0.84</c:v>
                      </c:pt>
                      <c:pt idx="7">
                        <c:v>0.94</c:v>
                      </c:pt>
                      <c:pt idx="8">
                        <c:v>0.82</c:v>
                      </c:pt>
                      <c:pt idx="9">
                        <c:v>0.94</c:v>
                      </c:pt>
                      <c:pt idx="10">
                        <c:v>0.76</c:v>
                      </c:pt>
                      <c:pt idx="11">
                        <c:v>0.77</c:v>
                      </c:pt>
                      <c:pt idx="12">
                        <c:v>0.79</c:v>
                      </c:pt>
                      <c:pt idx="13">
                        <c:v>0.84</c:v>
                      </c:pt>
                      <c:pt idx="14">
                        <c:v>0.86</c:v>
                      </c:pt>
                      <c:pt idx="15">
                        <c:v>0.94</c:v>
                      </c:pt>
                      <c:pt idx="16">
                        <c:v>0.95</c:v>
                      </c:pt>
                      <c:pt idx="17">
                        <c:v>0.95</c:v>
                      </c:pt>
                      <c:pt idx="18">
                        <c:v>0.93</c:v>
                      </c:pt>
                      <c:pt idx="19">
                        <c:v>0.72</c:v>
                      </c:pt>
                      <c:pt idx="20">
                        <c:v>0.9</c:v>
                      </c:pt>
                      <c:pt idx="21">
                        <c:v>0.87</c:v>
                      </c:pt>
                      <c:pt idx="22">
                        <c:v>0.76</c:v>
                      </c:pt>
                      <c:pt idx="23">
                        <c:v>0.65</c:v>
                      </c:pt>
                      <c:pt idx="24">
                        <c:v>0.83</c:v>
                      </c:pt>
                      <c:pt idx="25">
                        <c:v>0.6</c:v>
                      </c:pt>
                      <c:pt idx="26">
                        <c:v>0.79</c:v>
                      </c:pt>
                      <c:pt idx="27">
                        <c:v>0.73</c:v>
                      </c:pt>
                      <c:pt idx="28">
                        <c:v>0.87</c:v>
                      </c:pt>
                      <c:pt idx="29">
                        <c:v>0.73</c:v>
                      </c:pt>
                      <c:pt idx="30">
                        <c:v>0.84</c:v>
                      </c:pt>
                      <c:pt idx="31">
                        <c:v>0.66</c:v>
                      </c:pt>
                      <c:pt idx="32">
                        <c:v>0.78</c:v>
                      </c:pt>
                      <c:pt idx="33">
                        <c:v>0.31</c:v>
                      </c:pt>
                    </c:numCache>
                  </c:numRef>
                </c:yVal>
                <c:smooth val="0"/>
                <c:extLst xmlns:c15="http://schemas.microsoft.com/office/drawing/2012/chart">
                  <c:ext xmlns:c16="http://schemas.microsoft.com/office/drawing/2014/chart" uri="{C3380CC4-5D6E-409C-BE32-E72D297353CC}">
                    <c16:uniqueId val="{00000011-54A2-4BB3-BDAF-525C4AB8C5DA}"/>
                  </c:ext>
                </c:extLst>
              </c15:ser>
            </c15:filteredScatterSeries>
          </c:ext>
        </c:extLst>
      </c:scatterChart>
      <c:valAx>
        <c:axId val="365281680"/>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Coil position from LE (mm)</a:t>
                </a:r>
              </a:p>
            </c:rich>
          </c:tx>
          <c:layout>
            <c:manualLayout>
              <c:xMode val="edge"/>
              <c:yMode val="edge"/>
              <c:x val="0.41965038697883106"/>
              <c:y val="0.85809607588284809"/>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65282008"/>
        <c:crosses val="autoZero"/>
        <c:crossBetween val="midCat"/>
      </c:valAx>
      <c:valAx>
        <c:axId val="365282008"/>
        <c:scaling>
          <c:orientation val="minMax"/>
          <c:max val="2.5"/>
        </c:scaling>
        <c:delete val="0"/>
        <c:axPos val="l"/>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Vertical deviation (mm)</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0.00"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65281680"/>
        <c:crosses val="autoZero"/>
        <c:crossBetween val="midCat"/>
      </c:valAx>
      <c:spPr>
        <a:noFill/>
        <a:ln>
          <a:noFill/>
        </a:ln>
        <a:effectLst/>
      </c:spPr>
    </c:plotArea>
    <c:legend>
      <c:legendPos val="b"/>
      <c:layout>
        <c:manualLayout>
          <c:xMode val="edge"/>
          <c:yMode val="edge"/>
          <c:x val="0.24120624634244536"/>
          <c:y val="0.91160761793684442"/>
          <c:w val="0.58272448807593269"/>
          <c:h val="6.751257522221335E-2"/>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QXFA149 Tooling Bow</a:t>
            </a:r>
          </a:p>
        </c:rich>
      </c:tx>
      <c:overlay val="0"/>
      <c:spPr>
        <a:noFill/>
        <a:ln>
          <a:noFill/>
        </a:ln>
        <a:effectLst/>
      </c:spPr>
    </c:title>
    <c:autoTitleDeleted val="0"/>
    <c:plotArea>
      <c:layout/>
      <c:scatterChart>
        <c:scatterStyle val="lineMarker"/>
        <c:varyColors val="0"/>
        <c:ser>
          <c:idx val="2"/>
          <c:order val="0"/>
          <c:tx>
            <c:strRef>
              <c:f>data!$B$3</c:f>
              <c:strCache>
                <c:ptCount val="1"/>
                <c:pt idx="0">
                  <c:v>Pre HT</c:v>
                </c:pt>
              </c:strCache>
            </c:strRef>
          </c:tx>
          <c:xVal>
            <c:numRef>
              <c:f>data!$A$4:$A$96</c:f>
              <c:numCache>
                <c:formatCode>General</c:formatCode>
                <c:ptCount val="93"/>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pt idx="65">
                  <c:v>66</c:v>
                </c:pt>
                <c:pt idx="66">
                  <c:v>67</c:v>
                </c:pt>
                <c:pt idx="67">
                  <c:v>68</c:v>
                </c:pt>
                <c:pt idx="68">
                  <c:v>69</c:v>
                </c:pt>
                <c:pt idx="69">
                  <c:v>70</c:v>
                </c:pt>
                <c:pt idx="70">
                  <c:v>71</c:v>
                </c:pt>
                <c:pt idx="71">
                  <c:v>72</c:v>
                </c:pt>
                <c:pt idx="72">
                  <c:v>73</c:v>
                </c:pt>
                <c:pt idx="73">
                  <c:v>74</c:v>
                </c:pt>
                <c:pt idx="74">
                  <c:v>75</c:v>
                </c:pt>
                <c:pt idx="75">
                  <c:v>76</c:v>
                </c:pt>
                <c:pt idx="76">
                  <c:v>77</c:v>
                </c:pt>
                <c:pt idx="77">
                  <c:v>78</c:v>
                </c:pt>
                <c:pt idx="78">
                  <c:v>79</c:v>
                </c:pt>
                <c:pt idx="79">
                  <c:v>80</c:v>
                </c:pt>
                <c:pt idx="80">
                  <c:v>81</c:v>
                </c:pt>
                <c:pt idx="81">
                  <c:v>82</c:v>
                </c:pt>
                <c:pt idx="82">
                  <c:v>83</c:v>
                </c:pt>
                <c:pt idx="83">
                  <c:v>84</c:v>
                </c:pt>
                <c:pt idx="84">
                  <c:v>85</c:v>
                </c:pt>
                <c:pt idx="85">
                  <c:v>86</c:v>
                </c:pt>
                <c:pt idx="86">
                  <c:v>87</c:v>
                </c:pt>
                <c:pt idx="87">
                  <c:v>88</c:v>
                </c:pt>
                <c:pt idx="88">
                  <c:v>89</c:v>
                </c:pt>
                <c:pt idx="89">
                  <c:v>90</c:v>
                </c:pt>
                <c:pt idx="90">
                  <c:v>91</c:v>
                </c:pt>
                <c:pt idx="91">
                  <c:v>92</c:v>
                </c:pt>
                <c:pt idx="92">
                  <c:v>93</c:v>
                </c:pt>
              </c:numCache>
            </c:numRef>
          </c:xVal>
          <c:yVal>
            <c:numRef>
              <c:f>data!$B$4:$B$96</c:f>
              <c:numCache>
                <c:formatCode>0</c:formatCode>
                <c:ptCount val="93"/>
                <c:pt idx="0">
                  <c:v>0</c:v>
                </c:pt>
                <c:pt idx="1">
                  <c:v>25.4</c:v>
                </c:pt>
                <c:pt idx="2">
                  <c:v>25.4</c:v>
                </c:pt>
                <c:pt idx="3">
                  <c:v>25.4</c:v>
                </c:pt>
                <c:pt idx="4">
                  <c:v>50.8</c:v>
                </c:pt>
                <c:pt idx="5">
                  <c:v>50.8</c:v>
                </c:pt>
                <c:pt idx="6">
                  <c:v>50.8</c:v>
                </c:pt>
                <c:pt idx="7">
                  <c:v>76.199999999999989</c:v>
                </c:pt>
                <c:pt idx="8">
                  <c:v>76.199999999999989</c:v>
                </c:pt>
                <c:pt idx="9">
                  <c:v>76.199999999999989</c:v>
                </c:pt>
                <c:pt idx="10">
                  <c:v>76.199999999999989</c:v>
                </c:pt>
                <c:pt idx="11">
                  <c:v>101.6</c:v>
                </c:pt>
                <c:pt idx="12">
                  <c:v>101.6</c:v>
                </c:pt>
                <c:pt idx="13">
                  <c:v>101.6</c:v>
                </c:pt>
                <c:pt idx="14">
                  <c:v>127</c:v>
                </c:pt>
                <c:pt idx="15">
                  <c:v>152.39999999999998</c:v>
                </c:pt>
                <c:pt idx="16">
                  <c:v>152.39999999999998</c:v>
                </c:pt>
                <c:pt idx="17">
                  <c:v>203.2</c:v>
                </c:pt>
                <c:pt idx="18">
                  <c:v>203.2</c:v>
                </c:pt>
                <c:pt idx="19">
                  <c:v>203.2</c:v>
                </c:pt>
                <c:pt idx="20">
                  <c:v>203.2</c:v>
                </c:pt>
                <c:pt idx="21">
                  <c:v>203.2</c:v>
                </c:pt>
                <c:pt idx="22">
                  <c:v>228.6</c:v>
                </c:pt>
                <c:pt idx="23">
                  <c:v>203.2</c:v>
                </c:pt>
                <c:pt idx="24">
                  <c:v>203.2</c:v>
                </c:pt>
                <c:pt idx="25">
                  <c:v>203.2</c:v>
                </c:pt>
                <c:pt idx="26">
                  <c:v>203.2</c:v>
                </c:pt>
                <c:pt idx="27">
                  <c:v>203.2</c:v>
                </c:pt>
                <c:pt idx="28">
                  <c:v>203.2</c:v>
                </c:pt>
                <c:pt idx="29">
                  <c:v>228.6</c:v>
                </c:pt>
                <c:pt idx="30">
                  <c:v>254</c:v>
                </c:pt>
                <c:pt idx="31">
                  <c:v>254</c:v>
                </c:pt>
                <c:pt idx="32">
                  <c:v>279.39999999999998</c:v>
                </c:pt>
                <c:pt idx="33">
                  <c:v>279.39999999999998</c:v>
                </c:pt>
                <c:pt idx="34">
                  <c:v>304.79999999999995</c:v>
                </c:pt>
                <c:pt idx="35">
                  <c:v>304.79999999999995</c:v>
                </c:pt>
                <c:pt idx="36">
                  <c:v>355.59999999999997</c:v>
                </c:pt>
                <c:pt idx="37">
                  <c:v>355.59999999999997</c:v>
                </c:pt>
                <c:pt idx="38">
                  <c:v>355.59999999999997</c:v>
                </c:pt>
                <c:pt idx="39">
                  <c:v>330.2</c:v>
                </c:pt>
                <c:pt idx="40">
                  <c:v>330.2</c:v>
                </c:pt>
                <c:pt idx="41">
                  <c:v>304.79999999999995</c:v>
                </c:pt>
                <c:pt idx="42">
                  <c:v>304.79999999999995</c:v>
                </c:pt>
                <c:pt idx="43">
                  <c:v>304.79999999999995</c:v>
                </c:pt>
                <c:pt idx="44">
                  <c:v>304.79999999999995</c:v>
                </c:pt>
                <c:pt idx="45">
                  <c:v>279.39999999999998</c:v>
                </c:pt>
                <c:pt idx="46">
                  <c:v>254</c:v>
                </c:pt>
                <c:pt idx="47">
                  <c:v>254</c:v>
                </c:pt>
                <c:pt idx="48">
                  <c:v>254</c:v>
                </c:pt>
                <c:pt idx="49">
                  <c:v>254</c:v>
                </c:pt>
                <c:pt idx="50">
                  <c:v>254</c:v>
                </c:pt>
                <c:pt idx="51">
                  <c:v>228.6</c:v>
                </c:pt>
                <c:pt idx="52">
                  <c:v>228.6</c:v>
                </c:pt>
                <c:pt idx="53">
                  <c:v>228.6</c:v>
                </c:pt>
                <c:pt idx="54">
                  <c:v>203.2</c:v>
                </c:pt>
                <c:pt idx="55">
                  <c:v>203.2</c:v>
                </c:pt>
                <c:pt idx="56">
                  <c:v>203.2</c:v>
                </c:pt>
                <c:pt idx="57">
                  <c:v>177.79999999999998</c:v>
                </c:pt>
                <c:pt idx="58">
                  <c:v>177.79999999999998</c:v>
                </c:pt>
                <c:pt idx="59">
                  <c:v>152.39999999999998</c:v>
                </c:pt>
                <c:pt idx="60">
                  <c:v>127</c:v>
                </c:pt>
                <c:pt idx="61">
                  <c:v>101.6</c:v>
                </c:pt>
                <c:pt idx="62">
                  <c:v>76.199999999999989</c:v>
                </c:pt>
                <c:pt idx="63">
                  <c:v>76.199999999999989</c:v>
                </c:pt>
                <c:pt idx="64">
                  <c:v>50.8</c:v>
                </c:pt>
                <c:pt idx="65">
                  <c:v>50.8</c:v>
                </c:pt>
                <c:pt idx="66">
                  <c:v>50.8</c:v>
                </c:pt>
                <c:pt idx="67">
                  <c:v>50.8</c:v>
                </c:pt>
                <c:pt idx="68">
                  <c:v>50.8</c:v>
                </c:pt>
                <c:pt idx="69">
                  <c:v>50.8</c:v>
                </c:pt>
                <c:pt idx="70">
                  <c:v>50.8</c:v>
                </c:pt>
                <c:pt idx="71">
                  <c:v>50.8</c:v>
                </c:pt>
                <c:pt idx="72">
                  <c:v>50.8</c:v>
                </c:pt>
                <c:pt idx="73">
                  <c:v>25.4</c:v>
                </c:pt>
                <c:pt idx="74">
                  <c:v>25.4</c:v>
                </c:pt>
                <c:pt idx="75">
                  <c:v>25.4</c:v>
                </c:pt>
                <c:pt idx="76">
                  <c:v>25.4</c:v>
                </c:pt>
                <c:pt idx="77">
                  <c:v>25.4</c:v>
                </c:pt>
                <c:pt idx="78">
                  <c:v>25.4</c:v>
                </c:pt>
                <c:pt idx="79">
                  <c:v>25.4</c:v>
                </c:pt>
                <c:pt idx="80">
                  <c:v>25.4</c:v>
                </c:pt>
                <c:pt idx="81">
                  <c:v>0</c:v>
                </c:pt>
                <c:pt idx="82">
                  <c:v>0</c:v>
                </c:pt>
                <c:pt idx="83">
                  <c:v>0</c:v>
                </c:pt>
                <c:pt idx="84">
                  <c:v>0</c:v>
                </c:pt>
                <c:pt idx="85">
                  <c:v>0</c:v>
                </c:pt>
                <c:pt idx="86">
                  <c:v>0</c:v>
                </c:pt>
                <c:pt idx="87">
                  <c:v>0</c:v>
                </c:pt>
                <c:pt idx="88">
                  <c:v>0</c:v>
                </c:pt>
                <c:pt idx="89">
                  <c:v>0</c:v>
                </c:pt>
                <c:pt idx="90">
                  <c:v>0</c:v>
                </c:pt>
                <c:pt idx="91">
                  <c:v>0</c:v>
                </c:pt>
                <c:pt idx="92">
                  <c:v>0</c:v>
                </c:pt>
              </c:numCache>
            </c:numRef>
          </c:yVal>
          <c:smooth val="0"/>
          <c:extLst>
            <c:ext xmlns:c16="http://schemas.microsoft.com/office/drawing/2014/chart" uri="{C3380CC4-5D6E-409C-BE32-E72D297353CC}">
              <c16:uniqueId val="{00000000-A456-4C19-B3F1-24F96336D3FA}"/>
            </c:ext>
          </c:extLst>
        </c:ser>
        <c:ser>
          <c:idx val="3"/>
          <c:order val="1"/>
          <c:tx>
            <c:strRef>
              <c:f>data!$C$3</c:f>
              <c:strCache>
                <c:ptCount val="1"/>
                <c:pt idx="0">
                  <c:v>Post HT</c:v>
                </c:pt>
              </c:strCache>
            </c:strRef>
          </c:tx>
          <c:xVal>
            <c:numRef>
              <c:f>data!$A$4:$A$96</c:f>
              <c:numCache>
                <c:formatCode>General</c:formatCode>
                <c:ptCount val="93"/>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pt idx="65">
                  <c:v>66</c:v>
                </c:pt>
                <c:pt idx="66">
                  <c:v>67</c:v>
                </c:pt>
                <c:pt idx="67">
                  <c:v>68</c:v>
                </c:pt>
                <c:pt idx="68">
                  <c:v>69</c:v>
                </c:pt>
                <c:pt idx="69">
                  <c:v>70</c:v>
                </c:pt>
                <c:pt idx="70">
                  <c:v>71</c:v>
                </c:pt>
                <c:pt idx="71">
                  <c:v>72</c:v>
                </c:pt>
                <c:pt idx="72">
                  <c:v>73</c:v>
                </c:pt>
                <c:pt idx="73">
                  <c:v>74</c:v>
                </c:pt>
                <c:pt idx="74">
                  <c:v>75</c:v>
                </c:pt>
                <c:pt idx="75">
                  <c:v>76</c:v>
                </c:pt>
                <c:pt idx="76">
                  <c:v>77</c:v>
                </c:pt>
                <c:pt idx="77">
                  <c:v>78</c:v>
                </c:pt>
                <c:pt idx="78">
                  <c:v>79</c:v>
                </c:pt>
                <c:pt idx="79">
                  <c:v>80</c:v>
                </c:pt>
                <c:pt idx="80">
                  <c:v>81</c:v>
                </c:pt>
                <c:pt idx="81">
                  <c:v>82</c:v>
                </c:pt>
                <c:pt idx="82">
                  <c:v>83</c:v>
                </c:pt>
                <c:pt idx="83">
                  <c:v>84</c:v>
                </c:pt>
                <c:pt idx="84">
                  <c:v>85</c:v>
                </c:pt>
                <c:pt idx="85">
                  <c:v>86</c:v>
                </c:pt>
                <c:pt idx="86">
                  <c:v>87</c:v>
                </c:pt>
                <c:pt idx="87">
                  <c:v>88</c:v>
                </c:pt>
                <c:pt idx="88">
                  <c:v>89</c:v>
                </c:pt>
                <c:pt idx="89">
                  <c:v>90</c:v>
                </c:pt>
                <c:pt idx="90">
                  <c:v>91</c:v>
                </c:pt>
                <c:pt idx="91">
                  <c:v>92</c:v>
                </c:pt>
                <c:pt idx="92">
                  <c:v>93</c:v>
                </c:pt>
              </c:numCache>
            </c:numRef>
          </c:xVal>
          <c:yVal>
            <c:numRef>
              <c:f>data!$C$4:$C$96</c:f>
              <c:numCache>
                <c:formatCode>0</c:formatCode>
                <c:ptCount val="93"/>
                <c:pt idx="0">
                  <c:v>0</c:v>
                </c:pt>
                <c:pt idx="1">
                  <c:v>0</c:v>
                </c:pt>
                <c:pt idx="2">
                  <c:v>25.4</c:v>
                </c:pt>
                <c:pt idx="3">
                  <c:v>50.8</c:v>
                </c:pt>
                <c:pt idx="4">
                  <c:v>50.8</c:v>
                </c:pt>
                <c:pt idx="5">
                  <c:v>76.199999999999989</c:v>
                </c:pt>
                <c:pt idx="6">
                  <c:v>76.199999999999989</c:v>
                </c:pt>
                <c:pt idx="7">
                  <c:v>101.6</c:v>
                </c:pt>
                <c:pt idx="8">
                  <c:v>101.6</c:v>
                </c:pt>
                <c:pt idx="9">
                  <c:v>76.199999999999989</c:v>
                </c:pt>
                <c:pt idx="10">
                  <c:v>76.199999999999989</c:v>
                </c:pt>
                <c:pt idx="11">
                  <c:v>101.6</c:v>
                </c:pt>
                <c:pt idx="12">
                  <c:v>127</c:v>
                </c:pt>
                <c:pt idx="13">
                  <c:v>127</c:v>
                </c:pt>
                <c:pt idx="14">
                  <c:v>152.39999999999998</c:v>
                </c:pt>
                <c:pt idx="15">
                  <c:v>177.79999999999998</c:v>
                </c:pt>
                <c:pt idx="16">
                  <c:v>203.2</c:v>
                </c:pt>
                <c:pt idx="17">
                  <c:v>228.6</c:v>
                </c:pt>
                <c:pt idx="18">
                  <c:v>254</c:v>
                </c:pt>
                <c:pt idx="19">
                  <c:v>279.39999999999998</c:v>
                </c:pt>
                <c:pt idx="20">
                  <c:v>304.79999999999995</c:v>
                </c:pt>
                <c:pt idx="21">
                  <c:v>304.79999999999995</c:v>
                </c:pt>
                <c:pt idx="22">
                  <c:v>304.79999999999995</c:v>
                </c:pt>
                <c:pt idx="23">
                  <c:v>304.79999999999995</c:v>
                </c:pt>
                <c:pt idx="24">
                  <c:v>304.79999999999995</c:v>
                </c:pt>
                <c:pt idx="25">
                  <c:v>304.79999999999995</c:v>
                </c:pt>
                <c:pt idx="26">
                  <c:v>279.39999999999998</c:v>
                </c:pt>
                <c:pt idx="27">
                  <c:v>279.39999999999998</c:v>
                </c:pt>
                <c:pt idx="28">
                  <c:v>304.79999999999995</c:v>
                </c:pt>
                <c:pt idx="29">
                  <c:v>304.79999999999995</c:v>
                </c:pt>
                <c:pt idx="30">
                  <c:v>330.2</c:v>
                </c:pt>
                <c:pt idx="31">
                  <c:v>355.59999999999997</c:v>
                </c:pt>
                <c:pt idx="32">
                  <c:v>355.59999999999997</c:v>
                </c:pt>
                <c:pt idx="33">
                  <c:v>381</c:v>
                </c:pt>
                <c:pt idx="34">
                  <c:v>381</c:v>
                </c:pt>
                <c:pt idx="35">
                  <c:v>381</c:v>
                </c:pt>
                <c:pt idx="36">
                  <c:v>381</c:v>
                </c:pt>
                <c:pt idx="37">
                  <c:v>381</c:v>
                </c:pt>
                <c:pt idx="38">
                  <c:v>381</c:v>
                </c:pt>
                <c:pt idx="39">
                  <c:v>381</c:v>
                </c:pt>
                <c:pt idx="40">
                  <c:v>355.59999999999997</c:v>
                </c:pt>
                <c:pt idx="41">
                  <c:v>330.2</c:v>
                </c:pt>
                <c:pt idx="42">
                  <c:v>304.79999999999995</c:v>
                </c:pt>
                <c:pt idx="43">
                  <c:v>304.79999999999995</c:v>
                </c:pt>
                <c:pt idx="44">
                  <c:v>279.39999999999998</c:v>
                </c:pt>
                <c:pt idx="45">
                  <c:v>228.6</c:v>
                </c:pt>
                <c:pt idx="46">
                  <c:v>203.2</c:v>
                </c:pt>
                <c:pt idx="47">
                  <c:v>177.79999999999998</c:v>
                </c:pt>
                <c:pt idx="48">
                  <c:v>177.79999999999998</c:v>
                </c:pt>
                <c:pt idx="49">
                  <c:v>177.79999999999998</c:v>
                </c:pt>
                <c:pt idx="50">
                  <c:v>177.79999999999998</c:v>
                </c:pt>
                <c:pt idx="51">
                  <c:v>177.79999999999998</c:v>
                </c:pt>
                <c:pt idx="52">
                  <c:v>152.39999999999998</c:v>
                </c:pt>
                <c:pt idx="53">
                  <c:v>152.39999999999998</c:v>
                </c:pt>
                <c:pt idx="54">
                  <c:v>127</c:v>
                </c:pt>
                <c:pt idx="55">
                  <c:v>101.6</c:v>
                </c:pt>
                <c:pt idx="56">
                  <c:v>101.6</c:v>
                </c:pt>
                <c:pt idx="57">
                  <c:v>76.199999999999989</c:v>
                </c:pt>
                <c:pt idx="58">
                  <c:v>50.8</c:v>
                </c:pt>
                <c:pt idx="59">
                  <c:v>50.8</c:v>
                </c:pt>
                <c:pt idx="60">
                  <c:v>50.8</c:v>
                </c:pt>
                <c:pt idx="61">
                  <c:v>25.4</c:v>
                </c:pt>
                <c:pt idx="62">
                  <c:v>25.4</c:v>
                </c:pt>
                <c:pt idx="63">
                  <c:v>25.4</c:v>
                </c:pt>
                <c:pt idx="64">
                  <c:v>25.4</c:v>
                </c:pt>
                <c:pt idx="65">
                  <c:v>25.4</c:v>
                </c:pt>
                <c:pt idx="66">
                  <c:v>25.4</c:v>
                </c:pt>
                <c:pt idx="67">
                  <c:v>25.4</c:v>
                </c:pt>
                <c:pt idx="68">
                  <c:v>25.4</c:v>
                </c:pt>
                <c:pt idx="69">
                  <c:v>25.4</c:v>
                </c:pt>
                <c:pt idx="70">
                  <c:v>0</c:v>
                </c:pt>
                <c:pt idx="71">
                  <c:v>25.4</c:v>
                </c:pt>
                <c:pt idx="72">
                  <c:v>50.8</c:v>
                </c:pt>
                <c:pt idx="73">
                  <c:v>76.199999999999989</c:v>
                </c:pt>
                <c:pt idx="74">
                  <c:v>76.199999999999989</c:v>
                </c:pt>
                <c:pt idx="75">
                  <c:v>76.199999999999989</c:v>
                </c:pt>
                <c:pt idx="76">
                  <c:v>76.199999999999989</c:v>
                </c:pt>
                <c:pt idx="77">
                  <c:v>76.199999999999989</c:v>
                </c:pt>
                <c:pt idx="78">
                  <c:v>50.8</c:v>
                </c:pt>
                <c:pt idx="79">
                  <c:v>50.8</c:v>
                </c:pt>
                <c:pt idx="80">
                  <c:v>50.8</c:v>
                </c:pt>
                <c:pt idx="81">
                  <c:v>25.4</c:v>
                </c:pt>
                <c:pt idx="82">
                  <c:v>25.4</c:v>
                </c:pt>
                <c:pt idx="83">
                  <c:v>25.4</c:v>
                </c:pt>
                <c:pt idx="84">
                  <c:v>0</c:v>
                </c:pt>
                <c:pt idx="85">
                  <c:v>0</c:v>
                </c:pt>
                <c:pt idx="86">
                  <c:v>0</c:v>
                </c:pt>
                <c:pt idx="87">
                  <c:v>0</c:v>
                </c:pt>
                <c:pt idx="88">
                  <c:v>0</c:v>
                </c:pt>
                <c:pt idx="89">
                  <c:v>-25.4</c:v>
                </c:pt>
                <c:pt idx="90">
                  <c:v>-76.199999999999989</c:v>
                </c:pt>
                <c:pt idx="91">
                  <c:v>0</c:v>
                </c:pt>
                <c:pt idx="92">
                  <c:v>25.4</c:v>
                </c:pt>
              </c:numCache>
            </c:numRef>
          </c:yVal>
          <c:smooth val="0"/>
          <c:extLst>
            <c:ext xmlns:c16="http://schemas.microsoft.com/office/drawing/2014/chart" uri="{C3380CC4-5D6E-409C-BE32-E72D297353CC}">
              <c16:uniqueId val="{00000001-A456-4C19-B3F1-24F96336D3FA}"/>
            </c:ext>
          </c:extLst>
        </c:ser>
        <c:ser>
          <c:idx val="0"/>
          <c:order val="2"/>
          <c:tx>
            <c:strRef>
              <c:f>data!$B$3</c:f>
              <c:strCache>
                <c:ptCount val="1"/>
                <c:pt idx="0">
                  <c:v>Pre HT</c:v>
                </c:pt>
              </c:strCache>
            </c:strRef>
          </c:tx>
          <c:spPr>
            <a:effectLst/>
          </c:spPr>
          <c:marker>
            <c:symbol val="circle"/>
            <c:size val="5"/>
            <c:spPr>
              <a:solidFill>
                <a:schemeClr val="accent1"/>
              </a:solidFill>
              <a:ln w="9525">
                <a:solidFill>
                  <a:schemeClr val="accent1"/>
                </a:solidFill>
              </a:ln>
              <a:effectLst/>
            </c:spPr>
          </c:marker>
          <c:xVal>
            <c:numRef>
              <c:f>data!$A$4:$A$96</c:f>
              <c:numCache>
                <c:formatCode>General</c:formatCode>
                <c:ptCount val="93"/>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pt idx="65">
                  <c:v>66</c:v>
                </c:pt>
                <c:pt idx="66">
                  <c:v>67</c:v>
                </c:pt>
                <c:pt idx="67">
                  <c:v>68</c:v>
                </c:pt>
                <c:pt idx="68">
                  <c:v>69</c:v>
                </c:pt>
                <c:pt idx="69">
                  <c:v>70</c:v>
                </c:pt>
                <c:pt idx="70">
                  <c:v>71</c:v>
                </c:pt>
                <c:pt idx="71">
                  <c:v>72</c:v>
                </c:pt>
                <c:pt idx="72">
                  <c:v>73</c:v>
                </c:pt>
                <c:pt idx="73">
                  <c:v>74</c:v>
                </c:pt>
                <c:pt idx="74">
                  <c:v>75</c:v>
                </c:pt>
                <c:pt idx="75">
                  <c:v>76</c:v>
                </c:pt>
                <c:pt idx="76">
                  <c:v>77</c:v>
                </c:pt>
                <c:pt idx="77">
                  <c:v>78</c:v>
                </c:pt>
                <c:pt idx="78">
                  <c:v>79</c:v>
                </c:pt>
                <c:pt idx="79">
                  <c:v>80</c:v>
                </c:pt>
                <c:pt idx="80">
                  <c:v>81</c:v>
                </c:pt>
                <c:pt idx="81">
                  <c:v>82</c:v>
                </c:pt>
                <c:pt idx="82">
                  <c:v>83</c:v>
                </c:pt>
                <c:pt idx="83">
                  <c:v>84</c:v>
                </c:pt>
                <c:pt idx="84">
                  <c:v>85</c:v>
                </c:pt>
                <c:pt idx="85">
                  <c:v>86</c:v>
                </c:pt>
                <c:pt idx="86">
                  <c:v>87</c:v>
                </c:pt>
                <c:pt idx="87">
                  <c:v>88</c:v>
                </c:pt>
                <c:pt idx="88">
                  <c:v>89</c:v>
                </c:pt>
                <c:pt idx="89">
                  <c:v>90</c:v>
                </c:pt>
                <c:pt idx="90">
                  <c:v>91</c:v>
                </c:pt>
                <c:pt idx="91">
                  <c:v>92</c:v>
                </c:pt>
                <c:pt idx="92">
                  <c:v>93</c:v>
                </c:pt>
              </c:numCache>
            </c:numRef>
          </c:xVal>
          <c:yVal>
            <c:numRef>
              <c:f>data!$B$4:$B$96</c:f>
              <c:numCache>
                <c:formatCode>0</c:formatCode>
                <c:ptCount val="93"/>
                <c:pt idx="0">
                  <c:v>0</c:v>
                </c:pt>
                <c:pt idx="1">
                  <c:v>25.4</c:v>
                </c:pt>
                <c:pt idx="2">
                  <c:v>25.4</c:v>
                </c:pt>
                <c:pt idx="3">
                  <c:v>25.4</c:v>
                </c:pt>
                <c:pt idx="4">
                  <c:v>50.8</c:v>
                </c:pt>
                <c:pt idx="5">
                  <c:v>50.8</c:v>
                </c:pt>
                <c:pt idx="6">
                  <c:v>50.8</c:v>
                </c:pt>
                <c:pt idx="7">
                  <c:v>76.199999999999989</c:v>
                </c:pt>
                <c:pt idx="8">
                  <c:v>76.199999999999989</c:v>
                </c:pt>
                <c:pt idx="9">
                  <c:v>76.199999999999989</c:v>
                </c:pt>
                <c:pt idx="10">
                  <c:v>76.199999999999989</c:v>
                </c:pt>
                <c:pt idx="11">
                  <c:v>101.6</c:v>
                </c:pt>
                <c:pt idx="12">
                  <c:v>101.6</c:v>
                </c:pt>
                <c:pt idx="13">
                  <c:v>101.6</c:v>
                </c:pt>
                <c:pt idx="14">
                  <c:v>127</c:v>
                </c:pt>
                <c:pt idx="15">
                  <c:v>152.39999999999998</c:v>
                </c:pt>
                <c:pt idx="16">
                  <c:v>152.39999999999998</c:v>
                </c:pt>
                <c:pt idx="17">
                  <c:v>203.2</c:v>
                </c:pt>
                <c:pt idx="18">
                  <c:v>203.2</c:v>
                </c:pt>
                <c:pt idx="19">
                  <c:v>203.2</c:v>
                </c:pt>
                <c:pt idx="20">
                  <c:v>203.2</c:v>
                </c:pt>
                <c:pt idx="21">
                  <c:v>203.2</c:v>
                </c:pt>
                <c:pt idx="22">
                  <c:v>228.6</c:v>
                </c:pt>
                <c:pt idx="23">
                  <c:v>203.2</c:v>
                </c:pt>
                <c:pt idx="24">
                  <c:v>203.2</c:v>
                </c:pt>
                <c:pt idx="25">
                  <c:v>203.2</c:v>
                </c:pt>
                <c:pt idx="26">
                  <c:v>203.2</c:v>
                </c:pt>
                <c:pt idx="27">
                  <c:v>203.2</c:v>
                </c:pt>
                <c:pt idx="28">
                  <c:v>203.2</c:v>
                </c:pt>
                <c:pt idx="29">
                  <c:v>228.6</c:v>
                </c:pt>
                <c:pt idx="30">
                  <c:v>254</c:v>
                </c:pt>
                <c:pt idx="31">
                  <c:v>254</c:v>
                </c:pt>
                <c:pt idx="32">
                  <c:v>279.39999999999998</c:v>
                </c:pt>
                <c:pt idx="33">
                  <c:v>279.39999999999998</c:v>
                </c:pt>
                <c:pt idx="34">
                  <c:v>304.79999999999995</c:v>
                </c:pt>
                <c:pt idx="35">
                  <c:v>304.79999999999995</c:v>
                </c:pt>
                <c:pt idx="36">
                  <c:v>355.59999999999997</c:v>
                </c:pt>
                <c:pt idx="37">
                  <c:v>355.59999999999997</c:v>
                </c:pt>
                <c:pt idx="38">
                  <c:v>355.59999999999997</c:v>
                </c:pt>
                <c:pt idx="39">
                  <c:v>330.2</c:v>
                </c:pt>
                <c:pt idx="40">
                  <c:v>330.2</c:v>
                </c:pt>
                <c:pt idx="41">
                  <c:v>304.79999999999995</c:v>
                </c:pt>
                <c:pt idx="42">
                  <c:v>304.79999999999995</c:v>
                </c:pt>
                <c:pt idx="43">
                  <c:v>304.79999999999995</c:v>
                </c:pt>
                <c:pt idx="44">
                  <c:v>304.79999999999995</c:v>
                </c:pt>
                <c:pt idx="45">
                  <c:v>279.39999999999998</c:v>
                </c:pt>
                <c:pt idx="46">
                  <c:v>254</c:v>
                </c:pt>
                <c:pt idx="47">
                  <c:v>254</c:v>
                </c:pt>
                <c:pt idx="48">
                  <c:v>254</c:v>
                </c:pt>
                <c:pt idx="49">
                  <c:v>254</c:v>
                </c:pt>
                <c:pt idx="50">
                  <c:v>254</c:v>
                </c:pt>
                <c:pt idx="51">
                  <c:v>228.6</c:v>
                </c:pt>
                <c:pt idx="52">
                  <c:v>228.6</c:v>
                </c:pt>
                <c:pt idx="53">
                  <c:v>228.6</c:v>
                </c:pt>
                <c:pt idx="54">
                  <c:v>203.2</c:v>
                </c:pt>
                <c:pt idx="55">
                  <c:v>203.2</c:v>
                </c:pt>
                <c:pt idx="56">
                  <c:v>203.2</c:v>
                </c:pt>
                <c:pt idx="57">
                  <c:v>177.79999999999998</c:v>
                </c:pt>
                <c:pt idx="58">
                  <c:v>177.79999999999998</c:v>
                </c:pt>
                <c:pt idx="59">
                  <c:v>152.39999999999998</c:v>
                </c:pt>
                <c:pt idx="60">
                  <c:v>127</c:v>
                </c:pt>
                <c:pt idx="61">
                  <c:v>101.6</c:v>
                </c:pt>
                <c:pt idx="62">
                  <c:v>76.199999999999989</c:v>
                </c:pt>
                <c:pt idx="63">
                  <c:v>76.199999999999989</c:v>
                </c:pt>
                <c:pt idx="64">
                  <c:v>50.8</c:v>
                </c:pt>
                <c:pt idx="65">
                  <c:v>50.8</c:v>
                </c:pt>
                <c:pt idx="66">
                  <c:v>50.8</c:v>
                </c:pt>
                <c:pt idx="67">
                  <c:v>50.8</c:v>
                </c:pt>
                <c:pt idx="68">
                  <c:v>50.8</c:v>
                </c:pt>
                <c:pt idx="69">
                  <c:v>50.8</c:v>
                </c:pt>
                <c:pt idx="70">
                  <c:v>50.8</c:v>
                </c:pt>
                <c:pt idx="71">
                  <c:v>50.8</c:v>
                </c:pt>
                <c:pt idx="72">
                  <c:v>50.8</c:v>
                </c:pt>
                <c:pt idx="73">
                  <c:v>25.4</c:v>
                </c:pt>
                <c:pt idx="74">
                  <c:v>25.4</c:v>
                </c:pt>
                <c:pt idx="75">
                  <c:v>25.4</c:v>
                </c:pt>
                <c:pt idx="76">
                  <c:v>25.4</c:v>
                </c:pt>
                <c:pt idx="77">
                  <c:v>25.4</c:v>
                </c:pt>
                <c:pt idx="78">
                  <c:v>25.4</c:v>
                </c:pt>
                <c:pt idx="79">
                  <c:v>25.4</c:v>
                </c:pt>
                <c:pt idx="80">
                  <c:v>25.4</c:v>
                </c:pt>
                <c:pt idx="81">
                  <c:v>0</c:v>
                </c:pt>
                <c:pt idx="82">
                  <c:v>0</c:v>
                </c:pt>
                <c:pt idx="83">
                  <c:v>0</c:v>
                </c:pt>
                <c:pt idx="84">
                  <c:v>0</c:v>
                </c:pt>
                <c:pt idx="85">
                  <c:v>0</c:v>
                </c:pt>
                <c:pt idx="86">
                  <c:v>0</c:v>
                </c:pt>
                <c:pt idx="87">
                  <c:v>0</c:v>
                </c:pt>
                <c:pt idx="88">
                  <c:v>0</c:v>
                </c:pt>
                <c:pt idx="89">
                  <c:v>0</c:v>
                </c:pt>
                <c:pt idx="90">
                  <c:v>0</c:v>
                </c:pt>
                <c:pt idx="91">
                  <c:v>0</c:v>
                </c:pt>
                <c:pt idx="92">
                  <c:v>0</c:v>
                </c:pt>
              </c:numCache>
            </c:numRef>
          </c:yVal>
          <c:smooth val="0"/>
          <c:extLst>
            <c:ext xmlns:c16="http://schemas.microsoft.com/office/drawing/2014/chart" uri="{C3380CC4-5D6E-409C-BE32-E72D297353CC}">
              <c16:uniqueId val="{00000002-A456-4C19-B3F1-24F96336D3FA}"/>
            </c:ext>
          </c:extLst>
        </c:ser>
        <c:ser>
          <c:idx val="1"/>
          <c:order val="3"/>
          <c:tx>
            <c:strRef>
              <c:f>data!$C$3</c:f>
              <c:strCache>
                <c:ptCount val="1"/>
                <c:pt idx="0">
                  <c:v>Post HT</c:v>
                </c:pt>
              </c:strCache>
            </c:strRef>
          </c:tx>
          <c:spPr>
            <a:effectLst/>
          </c:spPr>
          <c:marker>
            <c:symbol val="circle"/>
            <c:size val="5"/>
            <c:spPr>
              <a:solidFill>
                <a:schemeClr val="accent2"/>
              </a:solidFill>
              <a:ln w="9525">
                <a:solidFill>
                  <a:schemeClr val="accent2"/>
                </a:solidFill>
              </a:ln>
              <a:effectLst/>
            </c:spPr>
          </c:marker>
          <c:xVal>
            <c:numRef>
              <c:f>data!$A$4:$A$96</c:f>
              <c:numCache>
                <c:formatCode>General</c:formatCode>
                <c:ptCount val="93"/>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53</c:v>
                </c:pt>
                <c:pt idx="53">
                  <c:v>54</c:v>
                </c:pt>
                <c:pt idx="54">
                  <c:v>55</c:v>
                </c:pt>
                <c:pt idx="55">
                  <c:v>56</c:v>
                </c:pt>
                <c:pt idx="56">
                  <c:v>57</c:v>
                </c:pt>
                <c:pt idx="57">
                  <c:v>58</c:v>
                </c:pt>
                <c:pt idx="58">
                  <c:v>59</c:v>
                </c:pt>
                <c:pt idx="59">
                  <c:v>60</c:v>
                </c:pt>
                <c:pt idx="60">
                  <c:v>61</c:v>
                </c:pt>
                <c:pt idx="61">
                  <c:v>62</c:v>
                </c:pt>
                <c:pt idx="62">
                  <c:v>63</c:v>
                </c:pt>
                <c:pt idx="63">
                  <c:v>64</c:v>
                </c:pt>
                <c:pt idx="64">
                  <c:v>65</c:v>
                </c:pt>
                <c:pt idx="65">
                  <c:v>66</c:v>
                </c:pt>
                <c:pt idx="66">
                  <c:v>67</c:v>
                </c:pt>
                <c:pt idx="67">
                  <c:v>68</c:v>
                </c:pt>
                <c:pt idx="68">
                  <c:v>69</c:v>
                </c:pt>
                <c:pt idx="69">
                  <c:v>70</c:v>
                </c:pt>
                <c:pt idx="70">
                  <c:v>71</c:v>
                </c:pt>
                <c:pt idx="71">
                  <c:v>72</c:v>
                </c:pt>
                <c:pt idx="72">
                  <c:v>73</c:v>
                </c:pt>
                <c:pt idx="73">
                  <c:v>74</c:v>
                </c:pt>
                <c:pt idx="74">
                  <c:v>75</c:v>
                </c:pt>
                <c:pt idx="75">
                  <c:v>76</c:v>
                </c:pt>
                <c:pt idx="76">
                  <c:v>77</c:v>
                </c:pt>
                <c:pt idx="77">
                  <c:v>78</c:v>
                </c:pt>
                <c:pt idx="78">
                  <c:v>79</c:v>
                </c:pt>
                <c:pt idx="79">
                  <c:v>80</c:v>
                </c:pt>
                <c:pt idx="80">
                  <c:v>81</c:v>
                </c:pt>
                <c:pt idx="81">
                  <c:v>82</c:v>
                </c:pt>
                <c:pt idx="82">
                  <c:v>83</c:v>
                </c:pt>
                <c:pt idx="83">
                  <c:v>84</c:v>
                </c:pt>
                <c:pt idx="84">
                  <c:v>85</c:v>
                </c:pt>
                <c:pt idx="85">
                  <c:v>86</c:v>
                </c:pt>
                <c:pt idx="86">
                  <c:v>87</c:v>
                </c:pt>
                <c:pt idx="87">
                  <c:v>88</c:v>
                </c:pt>
                <c:pt idx="88">
                  <c:v>89</c:v>
                </c:pt>
                <c:pt idx="89">
                  <c:v>90</c:v>
                </c:pt>
                <c:pt idx="90">
                  <c:v>91</c:v>
                </c:pt>
                <c:pt idx="91">
                  <c:v>92</c:v>
                </c:pt>
                <c:pt idx="92">
                  <c:v>93</c:v>
                </c:pt>
              </c:numCache>
            </c:numRef>
          </c:xVal>
          <c:yVal>
            <c:numRef>
              <c:f>data!$C$4:$C$96</c:f>
              <c:numCache>
                <c:formatCode>0</c:formatCode>
                <c:ptCount val="93"/>
                <c:pt idx="0">
                  <c:v>0</c:v>
                </c:pt>
                <c:pt idx="1">
                  <c:v>0</c:v>
                </c:pt>
                <c:pt idx="2">
                  <c:v>25.4</c:v>
                </c:pt>
                <c:pt idx="3">
                  <c:v>50.8</c:v>
                </c:pt>
                <c:pt idx="4">
                  <c:v>50.8</c:v>
                </c:pt>
                <c:pt idx="5">
                  <c:v>76.199999999999989</c:v>
                </c:pt>
                <c:pt idx="6">
                  <c:v>76.199999999999989</c:v>
                </c:pt>
                <c:pt idx="7">
                  <c:v>101.6</c:v>
                </c:pt>
                <c:pt idx="8">
                  <c:v>101.6</c:v>
                </c:pt>
                <c:pt idx="9">
                  <c:v>76.199999999999989</c:v>
                </c:pt>
                <c:pt idx="10">
                  <c:v>76.199999999999989</c:v>
                </c:pt>
                <c:pt idx="11">
                  <c:v>101.6</c:v>
                </c:pt>
                <c:pt idx="12">
                  <c:v>127</c:v>
                </c:pt>
                <c:pt idx="13">
                  <c:v>127</c:v>
                </c:pt>
                <c:pt idx="14">
                  <c:v>152.39999999999998</c:v>
                </c:pt>
                <c:pt idx="15">
                  <c:v>177.79999999999998</c:v>
                </c:pt>
                <c:pt idx="16">
                  <c:v>203.2</c:v>
                </c:pt>
                <c:pt idx="17">
                  <c:v>228.6</c:v>
                </c:pt>
                <c:pt idx="18">
                  <c:v>254</c:v>
                </c:pt>
                <c:pt idx="19">
                  <c:v>279.39999999999998</c:v>
                </c:pt>
                <c:pt idx="20">
                  <c:v>304.79999999999995</c:v>
                </c:pt>
                <c:pt idx="21">
                  <c:v>304.79999999999995</c:v>
                </c:pt>
                <c:pt idx="22">
                  <c:v>304.79999999999995</c:v>
                </c:pt>
                <c:pt idx="23">
                  <c:v>304.79999999999995</c:v>
                </c:pt>
                <c:pt idx="24">
                  <c:v>304.79999999999995</c:v>
                </c:pt>
                <c:pt idx="25">
                  <c:v>304.79999999999995</c:v>
                </c:pt>
                <c:pt idx="26">
                  <c:v>279.39999999999998</c:v>
                </c:pt>
                <c:pt idx="27">
                  <c:v>279.39999999999998</c:v>
                </c:pt>
                <c:pt idx="28">
                  <c:v>304.79999999999995</c:v>
                </c:pt>
                <c:pt idx="29">
                  <c:v>304.79999999999995</c:v>
                </c:pt>
                <c:pt idx="30">
                  <c:v>330.2</c:v>
                </c:pt>
                <c:pt idx="31">
                  <c:v>355.59999999999997</c:v>
                </c:pt>
                <c:pt idx="32">
                  <c:v>355.59999999999997</c:v>
                </c:pt>
                <c:pt idx="33">
                  <c:v>381</c:v>
                </c:pt>
                <c:pt idx="34">
                  <c:v>381</c:v>
                </c:pt>
                <c:pt idx="35">
                  <c:v>381</c:v>
                </c:pt>
                <c:pt idx="36">
                  <c:v>381</c:v>
                </c:pt>
                <c:pt idx="37">
                  <c:v>381</c:v>
                </c:pt>
                <c:pt idx="38">
                  <c:v>381</c:v>
                </c:pt>
                <c:pt idx="39">
                  <c:v>381</c:v>
                </c:pt>
                <c:pt idx="40">
                  <c:v>355.59999999999997</c:v>
                </c:pt>
                <c:pt idx="41">
                  <c:v>330.2</c:v>
                </c:pt>
                <c:pt idx="42">
                  <c:v>304.79999999999995</c:v>
                </c:pt>
                <c:pt idx="43">
                  <c:v>304.79999999999995</c:v>
                </c:pt>
                <c:pt idx="44">
                  <c:v>279.39999999999998</c:v>
                </c:pt>
                <c:pt idx="45">
                  <c:v>228.6</c:v>
                </c:pt>
                <c:pt idx="46">
                  <c:v>203.2</c:v>
                </c:pt>
                <c:pt idx="47">
                  <c:v>177.79999999999998</c:v>
                </c:pt>
                <c:pt idx="48">
                  <c:v>177.79999999999998</c:v>
                </c:pt>
                <c:pt idx="49">
                  <c:v>177.79999999999998</c:v>
                </c:pt>
                <c:pt idx="50">
                  <c:v>177.79999999999998</c:v>
                </c:pt>
                <c:pt idx="51">
                  <c:v>177.79999999999998</c:v>
                </c:pt>
                <c:pt idx="52">
                  <c:v>152.39999999999998</c:v>
                </c:pt>
                <c:pt idx="53">
                  <c:v>152.39999999999998</c:v>
                </c:pt>
                <c:pt idx="54">
                  <c:v>127</c:v>
                </c:pt>
                <c:pt idx="55">
                  <c:v>101.6</c:v>
                </c:pt>
                <c:pt idx="56">
                  <c:v>101.6</c:v>
                </c:pt>
                <c:pt idx="57">
                  <c:v>76.199999999999989</c:v>
                </c:pt>
                <c:pt idx="58">
                  <c:v>50.8</c:v>
                </c:pt>
                <c:pt idx="59">
                  <c:v>50.8</c:v>
                </c:pt>
                <c:pt idx="60">
                  <c:v>50.8</c:v>
                </c:pt>
                <c:pt idx="61">
                  <c:v>25.4</c:v>
                </c:pt>
                <c:pt idx="62">
                  <c:v>25.4</c:v>
                </c:pt>
                <c:pt idx="63">
                  <c:v>25.4</c:v>
                </c:pt>
                <c:pt idx="64">
                  <c:v>25.4</c:v>
                </c:pt>
                <c:pt idx="65">
                  <c:v>25.4</c:v>
                </c:pt>
                <c:pt idx="66">
                  <c:v>25.4</c:v>
                </c:pt>
                <c:pt idx="67">
                  <c:v>25.4</c:v>
                </c:pt>
                <c:pt idx="68">
                  <c:v>25.4</c:v>
                </c:pt>
                <c:pt idx="69">
                  <c:v>25.4</c:v>
                </c:pt>
                <c:pt idx="70">
                  <c:v>0</c:v>
                </c:pt>
                <c:pt idx="71">
                  <c:v>25.4</c:v>
                </c:pt>
                <c:pt idx="72">
                  <c:v>50.8</c:v>
                </c:pt>
                <c:pt idx="73">
                  <c:v>76.199999999999989</c:v>
                </c:pt>
                <c:pt idx="74">
                  <c:v>76.199999999999989</c:v>
                </c:pt>
                <c:pt idx="75">
                  <c:v>76.199999999999989</c:v>
                </c:pt>
                <c:pt idx="76">
                  <c:v>76.199999999999989</c:v>
                </c:pt>
                <c:pt idx="77">
                  <c:v>76.199999999999989</c:v>
                </c:pt>
                <c:pt idx="78">
                  <c:v>50.8</c:v>
                </c:pt>
                <c:pt idx="79">
                  <c:v>50.8</c:v>
                </c:pt>
                <c:pt idx="80">
                  <c:v>50.8</c:v>
                </c:pt>
                <c:pt idx="81">
                  <c:v>25.4</c:v>
                </c:pt>
                <c:pt idx="82">
                  <c:v>25.4</c:v>
                </c:pt>
                <c:pt idx="83">
                  <c:v>25.4</c:v>
                </c:pt>
                <c:pt idx="84">
                  <c:v>0</c:v>
                </c:pt>
                <c:pt idx="85">
                  <c:v>0</c:v>
                </c:pt>
                <c:pt idx="86">
                  <c:v>0</c:v>
                </c:pt>
                <c:pt idx="87">
                  <c:v>0</c:v>
                </c:pt>
                <c:pt idx="88">
                  <c:v>0</c:v>
                </c:pt>
                <c:pt idx="89">
                  <c:v>-25.4</c:v>
                </c:pt>
                <c:pt idx="90">
                  <c:v>-76.199999999999989</c:v>
                </c:pt>
                <c:pt idx="91">
                  <c:v>0</c:v>
                </c:pt>
                <c:pt idx="92">
                  <c:v>25.4</c:v>
                </c:pt>
              </c:numCache>
            </c:numRef>
          </c:yVal>
          <c:smooth val="0"/>
          <c:extLst>
            <c:ext xmlns:c16="http://schemas.microsoft.com/office/drawing/2014/chart" uri="{C3380CC4-5D6E-409C-BE32-E72D297353CC}">
              <c16:uniqueId val="{00000003-A456-4C19-B3F1-24F96336D3FA}"/>
            </c:ext>
          </c:extLst>
        </c:ser>
        <c:dLbls>
          <c:showLegendKey val="0"/>
          <c:showVal val="0"/>
          <c:showCatName val="0"/>
          <c:showSerName val="0"/>
          <c:showPercent val="0"/>
          <c:showBubbleSize val="0"/>
        </c:dLbls>
        <c:axId val="608344624"/>
        <c:axId val="608338720"/>
      </c:scatterChart>
      <c:valAx>
        <c:axId val="608344624"/>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Form Block #</a:t>
                </a:r>
              </a:p>
            </c:rich>
          </c:tx>
          <c:overlay val="0"/>
          <c:spPr>
            <a:noFill/>
            <a:ln>
              <a:noFill/>
            </a:ln>
            <a:effectLst/>
          </c:sp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08338720"/>
        <c:crosses val="autoZero"/>
        <c:crossBetween val="midCat"/>
      </c:valAx>
      <c:valAx>
        <c:axId val="608338720"/>
        <c:scaling>
          <c:orientation val="minMax"/>
          <c:max val="400"/>
          <c:min val="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Bow, microns</a:t>
                </a:r>
              </a:p>
            </c:rich>
          </c:tx>
          <c:overlay val="0"/>
          <c:spPr>
            <a:noFill/>
            <a:ln>
              <a:noFill/>
            </a:ln>
            <a:effectLst/>
          </c:spPr>
        </c:title>
        <c:numFmt formatCode="0"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08344624"/>
        <c:crosses val="autoZero"/>
        <c:crossBetween val="midCat"/>
        <c:majorUnit val="25"/>
        <c:minorUnit val="12.5"/>
      </c:valAx>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chart>
  <c:txPr>
    <a:bodyPr/>
    <a:lstStyle/>
    <a:p>
      <a:pPr>
        <a:defRPr/>
      </a:pPr>
      <a:endParaRPr lang="en-US"/>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10.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0.79562</cdr:x>
      <cdr:y>0.18714</cdr:y>
    </cdr:from>
    <cdr:to>
      <cdr:x>0.96166</cdr:x>
      <cdr:y>0.39919</cdr:y>
    </cdr:to>
    <cdr:sp macro="" textlink="">
      <cdr:nvSpPr>
        <cdr:cNvPr id="2" name="TextBox 1">
          <a:extLst xmlns:a="http://schemas.openxmlformats.org/drawingml/2006/main">
            <a:ext uri="{FF2B5EF4-FFF2-40B4-BE49-F238E27FC236}">
              <a16:creationId xmlns:a16="http://schemas.microsoft.com/office/drawing/2014/main" id="{D87AB373-122B-4803-BE22-B84BF9FDD738}"/>
            </a:ext>
          </a:extLst>
        </cdr:cNvPr>
        <cdr:cNvSpPr txBox="1"/>
      </cdr:nvSpPr>
      <cdr:spPr>
        <a:xfrm xmlns:a="http://schemas.openxmlformats.org/drawingml/2006/main">
          <a:off x="4246793" y="793775"/>
          <a:ext cx="886273" cy="899457"/>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GB" sz="1200">
              <a:solidFill>
                <a:sysClr val="windowText" lastClr="000000"/>
              </a:solidFill>
            </a:rPr>
            <a:t>CR108</a:t>
          </a:r>
        </a:p>
      </cdr:txBody>
    </cdr:sp>
  </cdr:relSizeAnchor>
  <cdr:relSizeAnchor xmlns:cdr="http://schemas.openxmlformats.org/drawingml/2006/chartDrawing">
    <cdr:from>
      <cdr:x>0.54783</cdr:x>
      <cdr:y>0.76075</cdr:y>
    </cdr:from>
    <cdr:to>
      <cdr:x>0.71387</cdr:x>
      <cdr:y>0.9728</cdr:y>
    </cdr:to>
    <cdr:sp macro="" textlink="">
      <cdr:nvSpPr>
        <cdr:cNvPr id="3" name="TextBox 1">
          <a:extLst xmlns:a="http://schemas.openxmlformats.org/drawingml/2006/main">
            <a:ext uri="{FF2B5EF4-FFF2-40B4-BE49-F238E27FC236}">
              <a16:creationId xmlns:a16="http://schemas.microsoft.com/office/drawing/2014/main" id="{AE20DF0A-C2D3-4552-9C00-87D92F109FC1}"/>
            </a:ext>
          </a:extLst>
        </cdr:cNvPr>
        <cdr:cNvSpPr txBox="1"/>
      </cdr:nvSpPr>
      <cdr:spPr>
        <a:xfrm xmlns:a="http://schemas.openxmlformats.org/drawingml/2006/main">
          <a:off x="2363780" y="2772817"/>
          <a:ext cx="716433" cy="772892"/>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GB" sz="1200" dirty="0">
              <a:solidFill>
                <a:sysClr val="windowText" lastClr="000000"/>
              </a:solidFill>
            </a:rPr>
            <a:t>CR115</a:t>
          </a:r>
        </a:p>
      </cdr:txBody>
    </cdr:sp>
  </cdr:relSizeAnchor>
  <cdr:relSizeAnchor xmlns:cdr="http://schemas.openxmlformats.org/drawingml/2006/chartDrawing">
    <cdr:from>
      <cdr:x>0.52956</cdr:x>
      <cdr:y>0.41297</cdr:y>
    </cdr:from>
    <cdr:to>
      <cdr:x>0.6956</cdr:x>
      <cdr:y>0.62502</cdr:y>
    </cdr:to>
    <cdr:sp macro="" textlink="">
      <cdr:nvSpPr>
        <cdr:cNvPr id="6" name="TextBox 1">
          <a:extLst xmlns:a="http://schemas.openxmlformats.org/drawingml/2006/main">
            <a:ext uri="{FF2B5EF4-FFF2-40B4-BE49-F238E27FC236}">
              <a16:creationId xmlns:a16="http://schemas.microsoft.com/office/drawing/2014/main" id="{33229B6D-D48A-45ED-8D81-357F83719922}"/>
            </a:ext>
          </a:extLst>
        </cdr:cNvPr>
        <cdr:cNvSpPr txBox="1"/>
      </cdr:nvSpPr>
      <cdr:spPr>
        <a:xfrm xmlns:a="http://schemas.openxmlformats.org/drawingml/2006/main">
          <a:off x="2826657" y="1751692"/>
          <a:ext cx="886273" cy="899457"/>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GB" sz="1200">
              <a:solidFill>
                <a:sysClr val="windowText" lastClr="000000"/>
              </a:solidFill>
            </a:rPr>
            <a:t>CR110</a:t>
          </a:r>
        </a:p>
      </cdr:txBody>
    </cdr:sp>
  </cdr:relSizeAnchor>
  <cdr:relSizeAnchor xmlns:cdr="http://schemas.openxmlformats.org/drawingml/2006/chartDrawing">
    <cdr:from>
      <cdr:x>0.31288</cdr:x>
      <cdr:y>0.09217</cdr:y>
    </cdr:from>
    <cdr:to>
      <cdr:x>0.47892</cdr:x>
      <cdr:y>0.30422</cdr:y>
    </cdr:to>
    <cdr:sp macro="" textlink="">
      <cdr:nvSpPr>
        <cdr:cNvPr id="7" name="TextBox 1">
          <a:extLst xmlns:a="http://schemas.openxmlformats.org/drawingml/2006/main">
            <a:ext uri="{FF2B5EF4-FFF2-40B4-BE49-F238E27FC236}">
              <a16:creationId xmlns:a16="http://schemas.microsoft.com/office/drawing/2014/main" id="{5F84C9BB-BCB1-4305-8931-B6B811352E14}"/>
            </a:ext>
          </a:extLst>
        </cdr:cNvPr>
        <cdr:cNvSpPr txBox="1"/>
      </cdr:nvSpPr>
      <cdr:spPr>
        <a:xfrm xmlns:a="http://schemas.openxmlformats.org/drawingml/2006/main">
          <a:off x="1670050" y="390979"/>
          <a:ext cx="886273" cy="899457"/>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GB" sz="1200">
              <a:solidFill>
                <a:sysClr val="windowText" lastClr="000000"/>
              </a:solidFill>
            </a:rPr>
            <a:t>CR103</a:t>
          </a:r>
        </a:p>
      </cdr:txBody>
    </cdr:sp>
  </cdr:relSizeAnchor>
  <cdr:relSizeAnchor xmlns:cdr="http://schemas.openxmlformats.org/drawingml/2006/chartDrawing">
    <cdr:from>
      <cdr:x>0.38426</cdr:x>
      <cdr:y>0.24295</cdr:y>
    </cdr:from>
    <cdr:to>
      <cdr:x>0.5503</cdr:x>
      <cdr:y>0.455</cdr:y>
    </cdr:to>
    <cdr:sp macro="" textlink="">
      <cdr:nvSpPr>
        <cdr:cNvPr id="8" name="TextBox 1">
          <a:extLst xmlns:a="http://schemas.openxmlformats.org/drawingml/2006/main">
            <a:ext uri="{FF2B5EF4-FFF2-40B4-BE49-F238E27FC236}">
              <a16:creationId xmlns:a16="http://schemas.microsoft.com/office/drawing/2014/main" id="{C1BA8973-CCC3-4823-8FFF-416B297A3629}"/>
            </a:ext>
          </a:extLst>
        </cdr:cNvPr>
        <cdr:cNvSpPr txBox="1"/>
      </cdr:nvSpPr>
      <cdr:spPr>
        <a:xfrm xmlns:a="http://schemas.openxmlformats.org/drawingml/2006/main">
          <a:off x="2051050" y="1030514"/>
          <a:ext cx="886273" cy="899457"/>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GB" sz="1200">
              <a:solidFill>
                <a:sysClr val="windowText" lastClr="000000"/>
              </a:solidFill>
            </a:rPr>
            <a:t>CR107</a:t>
          </a:r>
        </a:p>
      </cdr:txBody>
    </cdr:sp>
  </cdr:relSizeAnchor>
  <cdr:relSizeAnchor xmlns:cdr="http://schemas.openxmlformats.org/drawingml/2006/chartDrawing">
    <cdr:from>
      <cdr:x>0.56015</cdr:x>
      <cdr:y>0.29107</cdr:y>
    </cdr:from>
    <cdr:to>
      <cdr:x>0.72619</cdr:x>
      <cdr:y>0.35841</cdr:y>
    </cdr:to>
    <cdr:sp macro="" textlink="">
      <cdr:nvSpPr>
        <cdr:cNvPr id="9" name="TextBox 1">
          <a:extLst xmlns:a="http://schemas.openxmlformats.org/drawingml/2006/main">
            <a:ext uri="{FF2B5EF4-FFF2-40B4-BE49-F238E27FC236}">
              <a16:creationId xmlns:a16="http://schemas.microsoft.com/office/drawing/2014/main" id="{C1BA8973-CCC3-4823-8FFF-416B297A3629}"/>
            </a:ext>
          </a:extLst>
        </cdr:cNvPr>
        <cdr:cNvSpPr txBox="1"/>
      </cdr:nvSpPr>
      <cdr:spPr>
        <a:xfrm xmlns:a="http://schemas.openxmlformats.org/drawingml/2006/main">
          <a:off x="2989943" y="1234623"/>
          <a:ext cx="886273" cy="285666"/>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GB" sz="1200">
              <a:solidFill>
                <a:sysClr val="windowText" lastClr="000000"/>
              </a:solidFill>
            </a:rPr>
            <a:t>CR104</a:t>
          </a:r>
        </a:p>
      </cdr:txBody>
    </cdr:sp>
  </cdr:relSizeAnchor>
</c:userShapes>
</file>

<file path=ppt/drawings/drawing2.xml><?xml version="1.0" encoding="utf-8"?>
<c:userShapes xmlns:c="http://schemas.openxmlformats.org/drawingml/2006/chart">
  <cdr:relSizeAnchor xmlns:cdr="http://schemas.openxmlformats.org/drawingml/2006/chartDrawing">
    <cdr:from>
      <cdr:x>0.4223</cdr:x>
      <cdr:y>0.17193</cdr:y>
    </cdr:from>
    <cdr:to>
      <cdr:x>0.58834</cdr:x>
      <cdr:y>0.38398</cdr:y>
    </cdr:to>
    <cdr:sp macro="" textlink="">
      <cdr:nvSpPr>
        <cdr:cNvPr id="2" name="TextBox 1">
          <a:extLst xmlns:a="http://schemas.openxmlformats.org/drawingml/2006/main">
            <a:ext uri="{FF2B5EF4-FFF2-40B4-BE49-F238E27FC236}">
              <a16:creationId xmlns:a16="http://schemas.microsoft.com/office/drawing/2014/main" id="{D87AB373-122B-4803-BE22-B84BF9FDD738}"/>
            </a:ext>
          </a:extLst>
        </cdr:cNvPr>
        <cdr:cNvSpPr txBox="1"/>
      </cdr:nvSpPr>
      <cdr:spPr>
        <a:xfrm xmlns:a="http://schemas.openxmlformats.org/drawingml/2006/main">
          <a:off x="2326211" y="729289"/>
          <a:ext cx="914605" cy="89944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GB" sz="1200">
              <a:solidFill>
                <a:sysClr val="windowText" lastClr="000000"/>
              </a:solidFill>
            </a:rPr>
            <a:t>CR124</a:t>
          </a:r>
        </a:p>
      </cdr:txBody>
    </cdr:sp>
  </cdr:relSizeAnchor>
  <cdr:relSizeAnchor xmlns:cdr="http://schemas.openxmlformats.org/drawingml/2006/chartDrawing">
    <cdr:from>
      <cdr:x>0.27966</cdr:x>
      <cdr:y>0.13628</cdr:y>
    </cdr:from>
    <cdr:to>
      <cdr:x>0.4457</cdr:x>
      <cdr:y>0.34833</cdr:y>
    </cdr:to>
    <cdr:sp macro="" textlink="">
      <cdr:nvSpPr>
        <cdr:cNvPr id="3" name="TextBox 1">
          <a:extLst xmlns:a="http://schemas.openxmlformats.org/drawingml/2006/main">
            <a:ext uri="{FF2B5EF4-FFF2-40B4-BE49-F238E27FC236}">
              <a16:creationId xmlns:a16="http://schemas.microsoft.com/office/drawing/2014/main" id="{AE20DF0A-C2D3-4552-9C00-87D92F109FC1}"/>
            </a:ext>
          </a:extLst>
        </cdr:cNvPr>
        <cdr:cNvSpPr txBox="1"/>
      </cdr:nvSpPr>
      <cdr:spPr>
        <a:xfrm xmlns:a="http://schemas.openxmlformats.org/drawingml/2006/main">
          <a:off x="1540164" y="587664"/>
          <a:ext cx="914400" cy="914400"/>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GB" sz="1200">
              <a:solidFill>
                <a:sysClr val="windowText" lastClr="000000"/>
              </a:solidFill>
            </a:rPr>
            <a:t>CR103</a:t>
          </a:r>
        </a:p>
      </cdr:txBody>
    </cdr:sp>
  </cdr:relSizeAnchor>
  <cdr:relSizeAnchor xmlns:cdr="http://schemas.openxmlformats.org/drawingml/2006/chartDrawing">
    <cdr:from>
      <cdr:x>0.48092</cdr:x>
      <cdr:y>0.05596</cdr:y>
    </cdr:from>
    <cdr:to>
      <cdr:x>0.64696</cdr:x>
      <cdr:y>0.26801</cdr:y>
    </cdr:to>
    <cdr:sp macro="" textlink="">
      <cdr:nvSpPr>
        <cdr:cNvPr id="4" name="TextBox 1">
          <a:extLst xmlns:a="http://schemas.openxmlformats.org/drawingml/2006/main">
            <a:ext uri="{FF2B5EF4-FFF2-40B4-BE49-F238E27FC236}">
              <a16:creationId xmlns:a16="http://schemas.microsoft.com/office/drawing/2014/main" id="{C73A3284-6476-4D82-A432-2C4F52FF8899}"/>
            </a:ext>
          </a:extLst>
        </cdr:cNvPr>
        <cdr:cNvSpPr txBox="1"/>
      </cdr:nvSpPr>
      <cdr:spPr>
        <a:xfrm xmlns:a="http://schemas.openxmlformats.org/drawingml/2006/main">
          <a:off x="2648528" y="241300"/>
          <a:ext cx="914400" cy="914400"/>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GB" sz="1200">
              <a:solidFill>
                <a:sysClr val="windowText" lastClr="000000"/>
              </a:solidFill>
            </a:rPr>
            <a:t>CR103</a:t>
          </a:r>
        </a:p>
      </cdr:txBody>
    </cdr:sp>
  </cdr:relSizeAnchor>
  <cdr:relSizeAnchor xmlns:cdr="http://schemas.openxmlformats.org/drawingml/2006/chartDrawing">
    <cdr:from>
      <cdr:x>0.83181</cdr:x>
      <cdr:y>0.16596</cdr:y>
    </cdr:from>
    <cdr:to>
      <cdr:x>0.99785</cdr:x>
      <cdr:y>0.37801</cdr:y>
    </cdr:to>
    <cdr:sp macro="" textlink="">
      <cdr:nvSpPr>
        <cdr:cNvPr id="5" name="TextBox 1">
          <a:extLst xmlns:a="http://schemas.openxmlformats.org/drawingml/2006/main">
            <a:ext uri="{FF2B5EF4-FFF2-40B4-BE49-F238E27FC236}">
              <a16:creationId xmlns:a16="http://schemas.microsoft.com/office/drawing/2014/main" id="{60182572-9BF1-493F-B176-8A54D4C1314F}"/>
            </a:ext>
          </a:extLst>
        </cdr:cNvPr>
        <cdr:cNvSpPr txBox="1"/>
      </cdr:nvSpPr>
      <cdr:spPr>
        <a:xfrm xmlns:a="http://schemas.openxmlformats.org/drawingml/2006/main">
          <a:off x="4581978" y="703943"/>
          <a:ext cx="914606" cy="899448"/>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GB" sz="1200">
              <a:solidFill>
                <a:sysClr val="windowText" lastClr="000000"/>
              </a:solidFill>
            </a:rPr>
            <a:t>CR108</a:t>
          </a:r>
        </a:p>
      </cdr:txBody>
    </cdr:sp>
  </cdr:relSizeAnchor>
</c:userShapes>
</file>

<file path=ppt/drawings/drawing3.xml><?xml version="1.0" encoding="utf-8"?>
<c:userShapes xmlns:c="http://schemas.openxmlformats.org/drawingml/2006/chart">
  <cdr:relSizeAnchor xmlns:cdr="http://schemas.openxmlformats.org/drawingml/2006/chartDrawing">
    <cdr:from>
      <cdr:x>0.4223</cdr:x>
      <cdr:y>0.17193</cdr:y>
    </cdr:from>
    <cdr:to>
      <cdr:x>0.58834</cdr:x>
      <cdr:y>0.38398</cdr:y>
    </cdr:to>
    <cdr:sp macro="" textlink="">
      <cdr:nvSpPr>
        <cdr:cNvPr id="2" name="TextBox 1">
          <a:extLst xmlns:a="http://schemas.openxmlformats.org/drawingml/2006/main">
            <a:ext uri="{FF2B5EF4-FFF2-40B4-BE49-F238E27FC236}">
              <a16:creationId xmlns:a16="http://schemas.microsoft.com/office/drawing/2014/main" id="{D87AB373-122B-4803-BE22-B84BF9FDD738}"/>
            </a:ext>
          </a:extLst>
        </cdr:cNvPr>
        <cdr:cNvSpPr txBox="1"/>
      </cdr:nvSpPr>
      <cdr:spPr>
        <a:xfrm xmlns:a="http://schemas.openxmlformats.org/drawingml/2006/main">
          <a:off x="2326211" y="729289"/>
          <a:ext cx="914605" cy="89944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GB" sz="1200">
              <a:solidFill>
                <a:sysClr val="windowText" lastClr="000000"/>
              </a:solidFill>
            </a:rPr>
            <a:t>CR124</a:t>
          </a:r>
        </a:p>
      </cdr:txBody>
    </cdr:sp>
  </cdr:relSizeAnchor>
  <cdr:relSizeAnchor xmlns:cdr="http://schemas.openxmlformats.org/drawingml/2006/chartDrawing">
    <cdr:from>
      <cdr:x>0.27966</cdr:x>
      <cdr:y>0.13628</cdr:y>
    </cdr:from>
    <cdr:to>
      <cdr:x>0.4457</cdr:x>
      <cdr:y>0.34833</cdr:y>
    </cdr:to>
    <cdr:sp macro="" textlink="">
      <cdr:nvSpPr>
        <cdr:cNvPr id="3" name="TextBox 1">
          <a:extLst xmlns:a="http://schemas.openxmlformats.org/drawingml/2006/main">
            <a:ext uri="{FF2B5EF4-FFF2-40B4-BE49-F238E27FC236}">
              <a16:creationId xmlns:a16="http://schemas.microsoft.com/office/drawing/2014/main" id="{AE20DF0A-C2D3-4552-9C00-87D92F109FC1}"/>
            </a:ext>
          </a:extLst>
        </cdr:cNvPr>
        <cdr:cNvSpPr txBox="1"/>
      </cdr:nvSpPr>
      <cdr:spPr>
        <a:xfrm xmlns:a="http://schemas.openxmlformats.org/drawingml/2006/main">
          <a:off x="1540164" y="587664"/>
          <a:ext cx="914400" cy="914400"/>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GB" sz="1200">
              <a:solidFill>
                <a:sysClr val="windowText" lastClr="000000"/>
              </a:solidFill>
            </a:rPr>
            <a:t>CR103</a:t>
          </a:r>
        </a:p>
      </cdr:txBody>
    </cdr:sp>
  </cdr:relSizeAnchor>
  <cdr:relSizeAnchor xmlns:cdr="http://schemas.openxmlformats.org/drawingml/2006/chartDrawing">
    <cdr:from>
      <cdr:x>0.48092</cdr:x>
      <cdr:y>0.05596</cdr:y>
    </cdr:from>
    <cdr:to>
      <cdr:x>0.64696</cdr:x>
      <cdr:y>0.26801</cdr:y>
    </cdr:to>
    <cdr:sp macro="" textlink="">
      <cdr:nvSpPr>
        <cdr:cNvPr id="4" name="TextBox 1">
          <a:extLst xmlns:a="http://schemas.openxmlformats.org/drawingml/2006/main">
            <a:ext uri="{FF2B5EF4-FFF2-40B4-BE49-F238E27FC236}">
              <a16:creationId xmlns:a16="http://schemas.microsoft.com/office/drawing/2014/main" id="{C73A3284-6476-4D82-A432-2C4F52FF8899}"/>
            </a:ext>
          </a:extLst>
        </cdr:cNvPr>
        <cdr:cNvSpPr txBox="1"/>
      </cdr:nvSpPr>
      <cdr:spPr>
        <a:xfrm xmlns:a="http://schemas.openxmlformats.org/drawingml/2006/main">
          <a:off x="2648528" y="241300"/>
          <a:ext cx="914400" cy="914400"/>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GB" sz="1200" dirty="0">
              <a:solidFill>
                <a:sysClr val="windowText" lastClr="000000"/>
              </a:solidFill>
            </a:rPr>
            <a:t>CR104</a:t>
          </a:r>
        </a:p>
      </cdr:txBody>
    </cdr:sp>
  </cdr:relSizeAnchor>
</c:userShapes>
</file>

<file path=ppt/drawings/drawing4.xml><?xml version="1.0" encoding="utf-8"?>
<c:userShapes xmlns:c="http://schemas.openxmlformats.org/drawingml/2006/chart">
  <cdr:relSizeAnchor xmlns:cdr="http://schemas.openxmlformats.org/drawingml/2006/chartDrawing">
    <cdr:from>
      <cdr:x>0.24797</cdr:x>
      <cdr:y>0.22197</cdr:y>
    </cdr:from>
    <cdr:to>
      <cdr:x>0.41401</cdr:x>
      <cdr:y>0.43402</cdr:y>
    </cdr:to>
    <cdr:sp macro="" textlink="">
      <cdr:nvSpPr>
        <cdr:cNvPr id="2" name="TextBox 1">
          <a:extLst xmlns:a="http://schemas.openxmlformats.org/drawingml/2006/main">
            <a:ext uri="{FF2B5EF4-FFF2-40B4-BE49-F238E27FC236}">
              <a16:creationId xmlns:a16="http://schemas.microsoft.com/office/drawing/2014/main" id="{D87AB373-122B-4803-BE22-B84BF9FDD738}"/>
            </a:ext>
          </a:extLst>
        </cdr:cNvPr>
        <cdr:cNvSpPr txBox="1"/>
      </cdr:nvSpPr>
      <cdr:spPr>
        <a:xfrm xmlns:a="http://schemas.openxmlformats.org/drawingml/2006/main">
          <a:off x="1359194" y="891827"/>
          <a:ext cx="910098" cy="8519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GB" sz="1200">
              <a:solidFill>
                <a:sysClr val="windowText" lastClr="000000"/>
              </a:solidFill>
            </a:rPr>
            <a:t>CR124</a:t>
          </a:r>
        </a:p>
      </cdr:txBody>
    </cdr:sp>
  </cdr:relSizeAnchor>
  <cdr:relSizeAnchor xmlns:cdr="http://schemas.openxmlformats.org/drawingml/2006/chartDrawing">
    <cdr:from>
      <cdr:x>0.22651</cdr:x>
      <cdr:y>0.12253</cdr:y>
    </cdr:from>
    <cdr:to>
      <cdr:x>0.39255</cdr:x>
      <cdr:y>0.33458</cdr:y>
    </cdr:to>
    <cdr:sp macro="" textlink="">
      <cdr:nvSpPr>
        <cdr:cNvPr id="3" name="TextBox 1">
          <a:extLst xmlns:a="http://schemas.openxmlformats.org/drawingml/2006/main">
            <a:ext uri="{FF2B5EF4-FFF2-40B4-BE49-F238E27FC236}">
              <a16:creationId xmlns:a16="http://schemas.microsoft.com/office/drawing/2014/main" id="{AE20DF0A-C2D3-4552-9C00-87D92F109FC1}"/>
            </a:ext>
          </a:extLst>
        </cdr:cNvPr>
        <cdr:cNvSpPr txBox="1"/>
      </cdr:nvSpPr>
      <cdr:spPr>
        <a:xfrm xmlns:a="http://schemas.openxmlformats.org/drawingml/2006/main">
          <a:off x="1241555" y="492311"/>
          <a:ext cx="910100" cy="851979"/>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GB" sz="1200">
              <a:solidFill>
                <a:sysClr val="windowText" lastClr="000000"/>
              </a:solidFill>
            </a:rPr>
            <a:t>CR103</a:t>
          </a:r>
        </a:p>
      </cdr:txBody>
    </cdr:sp>
  </cdr:relSizeAnchor>
  <cdr:relSizeAnchor xmlns:cdr="http://schemas.openxmlformats.org/drawingml/2006/chartDrawing">
    <cdr:from>
      <cdr:x>0.43338</cdr:x>
      <cdr:y>0.06402</cdr:y>
    </cdr:from>
    <cdr:to>
      <cdr:x>0.59942</cdr:x>
      <cdr:y>0.27607</cdr:y>
    </cdr:to>
    <cdr:sp macro="" textlink="">
      <cdr:nvSpPr>
        <cdr:cNvPr id="4" name="TextBox 1">
          <a:extLst xmlns:a="http://schemas.openxmlformats.org/drawingml/2006/main">
            <a:ext uri="{FF2B5EF4-FFF2-40B4-BE49-F238E27FC236}">
              <a16:creationId xmlns:a16="http://schemas.microsoft.com/office/drawing/2014/main" id="{C73A3284-6476-4D82-A432-2C4F52FF8899}"/>
            </a:ext>
          </a:extLst>
        </cdr:cNvPr>
        <cdr:cNvSpPr txBox="1"/>
      </cdr:nvSpPr>
      <cdr:spPr>
        <a:xfrm xmlns:a="http://schemas.openxmlformats.org/drawingml/2006/main">
          <a:off x="2367919" y="274980"/>
          <a:ext cx="907223" cy="910736"/>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GB" sz="1200" dirty="0">
              <a:solidFill>
                <a:sysClr val="windowText" lastClr="000000"/>
              </a:solidFill>
            </a:rPr>
            <a:t>CR104</a:t>
          </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3633"/>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50443" y="0"/>
            <a:ext cx="2945659" cy="493633"/>
          </a:xfrm>
          <a:prstGeom prst="rect">
            <a:avLst/>
          </a:prstGeom>
        </p:spPr>
        <p:txBody>
          <a:bodyPr vert="horz" lIns="91440" tIns="45720" rIns="91440" bIns="45720" rtlCol="0"/>
          <a:lstStyle>
            <a:lvl1pPr algn="r">
              <a:defRPr sz="1200"/>
            </a:lvl1pPr>
          </a:lstStyle>
          <a:p>
            <a:fld id="{B3F5CDDF-3246-6843-A314-FDDEB3F3DF8E}" type="datetimeFigureOut">
              <a:rPr lang="fr-FR" smtClean="0"/>
              <a:pPr/>
              <a:t>09/11/2022</a:t>
            </a:fld>
            <a:endParaRPr lang="fr-FR"/>
          </a:p>
        </p:txBody>
      </p:sp>
      <p:sp>
        <p:nvSpPr>
          <p:cNvPr id="4" name="Espace réservé du pied de page 3"/>
          <p:cNvSpPr>
            <a:spLocks noGrp="1"/>
          </p:cNvSpPr>
          <p:nvPr>
            <p:ph type="ftr" sz="quarter" idx="2"/>
          </p:nvPr>
        </p:nvSpPr>
        <p:spPr>
          <a:xfrm>
            <a:off x="0" y="9377316"/>
            <a:ext cx="2945659" cy="493633"/>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50443" y="9377316"/>
            <a:ext cx="2945659" cy="493633"/>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380272938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3633"/>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3" y="0"/>
            <a:ext cx="2945659" cy="493633"/>
          </a:xfrm>
          <a:prstGeom prst="rect">
            <a:avLst/>
          </a:prstGeom>
        </p:spPr>
        <p:txBody>
          <a:bodyPr vert="horz" lIns="91440" tIns="45720" rIns="91440" bIns="45720" rtlCol="0"/>
          <a:lstStyle>
            <a:lvl1pPr algn="r">
              <a:defRPr sz="1200"/>
            </a:lvl1pPr>
          </a:lstStyle>
          <a:p>
            <a:fld id="{781D8F6D-3354-BF4D-834B-467E3215D30A}" type="datetimeFigureOut">
              <a:rPr lang="fr-FR" smtClean="0"/>
              <a:pPr/>
              <a:t>09/11/2022</a:t>
            </a:fld>
            <a:endParaRPr lang="fr-FR"/>
          </a:p>
        </p:txBody>
      </p:sp>
      <p:sp>
        <p:nvSpPr>
          <p:cNvPr id="4" name="Espace réservé de l'image des diapositives 3"/>
          <p:cNvSpPr>
            <a:spLocks noGrp="1" noRot="1" noChangeAspect="1"/>
          </p:cNvSpPr>
          <p:nvPr>
            <p:ph type="sldImg" idx="2"/>
          </p:nvPr>
        </p:nvSpPr>
        <p:spPr>
          <a:xfrm>
            <a:off x="930275" y="739775"/>
            <a:ext cx="4937125" cy="3703638"/>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79768" y="4689515"/>
            <a:ext cx="5438140" cy="444269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377316"/>
            <a:ext cx="2945659" cy="493633"/>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3" y="9377316"/>
            <a:ext cx="2945659" cy="493633"/>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68321689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4</a:t>
            </a:fld>
            <a:endParaRPr lang="fr-FR"/>
          </a:p>
        </p:txBody>
      </p:sp>
    </p:spTree>
    <p:extLst>
      <p:ext uri="{BB962C8B-B14F-4D97-AF65-F5344CB8AC3E}">
        <p14:creationId xmlns:p14="http://schemas.microsoft.com/office/powerpoint/2010/main" val="5431993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5</a:t>
            </a:fld>
            <a:endParaRPr lang="fr-FR"/>
          </a:p>
        </p:txBody>
      </p:sp>
    </p:spTree>
    <p:extLst>
      <p:ext uri="{BB962C8B-B14F-4D97-AF65-F5344CB8AC3E}">
        <p14:creationId xmlns:p14="http://schemas.microsoft.com/office/powerpoint/2010/main" val="41506903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6</a:t>
            </a:fld>
            <a:endParaRPr lang="fr-FR"/>
          </a:p>
        </p:txBody>
      </p:sp>
    </p:spTree>
    <p:extLst>
      <p:ext uri="{BB962C8B-B14F-4D97-AF65-F5344CB8AC3E}">
        <p14:creationId xmlns:p14="http://schemas.microsoft.com/office/powerpoint/2010/main" val="21163011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7</a:t>
            </a:fld>
            <a:endParaRPr lang="fr-FR"/>
          </a:p>
        </p:txBody>
      </p:sp>
    </p:spTree>
    <p:extLst>
      <p:ext uri="{BB962C8B-B14F-4D97-AF65-F5344CB8AC3E}">
        <p14:creationId xmlns:p14="http://schemas.microsoft.com/office/powerpoint/2010/main" val="20525033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8</a:t>
            </a:fld>
            <a:endParaRPr lang="fr-FR"/>
          </a:p>
        </p:txBody>
      </p:sp>
    </p:spTree>
    <p:extLst>
      <p:ext uri="{BB962C8B-B14F-4D97-AF65-F5344CB8AC3E}">
        <p14:creationId xmlns:p14="http://schemas.microsoft.com/office/powerpoint/2010/main" val="37393347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97F7638-404F-4EC4-B426-9B9CE1108BF1}" type="slidenum">
              <a:rPr kumimoji="0" lang="en-US" sz="11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45</a:t>
            </a:fld>
            <a:endParaRPr kumimoji="0" lang="en-US" sz="11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2194800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97F7638-404F-4EC4-B426-9B9CE1108BF1}" type="slidenum">
              <a:rPr kumimoji="0" lang="en-US" sz="11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51</a:t>
            </a:fld>
            <a:endParaRPr kumimoji="0" lang="en-US" sz="11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8993612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2819400"/>
            <a:ext cx="7200000" cy="1800000"/>
          </a:xfrm>
        </p:spPr>
        <p:txBody>
          <a:bodyPr lIns="0" tIns="0" rIns="0" bIns="0" anchor="t" anchorCtr="0">
            <a:noAutofit/>
          </a:bodyPr>
          <a:lstStyle>
            <a:lvl1pPr algn="l">
              <a:defRPr sz="2800" b="1" baseline="0">
                <a:solidFill>
                  <a:schemeClr val="accent5"/>
                </a:solidFill>
              </a:defRPr>
            </a:lvl1pPr>
          </a:lstStyle>
          <a:p>
            <a:r>
              <a:rPr lang="en-GB" noProof="0"/>
              <a:t>Presentation title - line 1 - Arial 30pt - bold HiLumi dark grey - line 2</a:t>
            </a:r>
            <a:br>
              <a:rPr lang="en-GB" noProof="0"/>
            </a:br>
            <a:r>
              <a:rPr lang="en-GB" noProof="0"/>
              <a:t>line 3</a:t>
            </a:r>
            <a:br>
              <a:rPr lang="en-GB" noProof="0"/>
            </a:br>
            <a:r>
              <a:rPr lang="en-GB" noProof="0"/>
              <a:t>line 4   </a:t>
            </a:r>
          </a:p>
        </p:txBody>
      </p:sp>
      <p:sp>
        <p:nvSpPr>
          <p:cNvPr id="3" name="Sous-titre 2"/>
          <p:cNvSpPr>
            <a:spLocks noGrp="1"/>
          </p:cNvSpPr>
          <p:nvPr>
            <p:ph type="subTitle" idx="1" hasCustomPrompt="1"/>
          </p:nvPr>
        </p:nvSpPr>
        <p:spPr>
          <a:xfrm>
            <a:off x="1371600" y="4800600"/>
            <a:ext cx="6480000" cy="99060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5" name="Espace réservé du pied de page 4"/>
          <p:cNvSpPr>
            <a:spLocks noGrp="1"/>
          </p:cNvSpPr>
          <p:nvPr>
            <p:ph type="ftr" sz="quarter" idx="11"/>
          </p:nvPr>
        </p:nvSpPr>
        <p:spPr>
          <a:xfrm>
            <a:off x="1371600" y="6356350"/>
            <a:ext cx="6309000" cy="360000"/>
          </a:xfrm>
        </p:spPr>
        <p:txBody>
          <a:bodyPr lIns="0" tIns="0" rIns="0" bIns="0" anchor="b" anchorCtr="0"/>
          <a:lstStyle>
            <a:lvl1pPr algn="r">
              <a:defRPr>
                <a:solidFill>
                  <a:schemeClr val="accent1"/>
                </a:solidFill>
              </a:defRPr>
            </a:lvl1pPr>
          </a:lstStyle>
          <a:p>
            <a:endParaRPr lang="en-GB" noProof="0" dirty="0"/>
          </a:p>
        </p:txBody>
      </p:sp>
      <p:sp>
        <p:nvSpPr>
          <p:cNvPr id="6" name="Espace réservé du numéro de diapositive 5"/>
          <p:cNvSpPr>
            <a:spLocks noGrp="1"/>
          </p:cNvSpPr>
          <p:nvPr>
            <p:ph type="sldNum" sz="quarter" idx="12"/>
          </p:nvPr>
        </p:nvSpPr>
        <p:spPr>
          <a:xfrm>
            <a:off x="8686800" y="6356350"/>
            <a:ext cx="36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15" name="Espace réservé du texte 14"/>
          <p:cNvSpPr>
            <a:spLocks noGrp="1"/>
          </p:cNvSpPr>
          <p:nvPr>
            <p:ph type="body" sz="quarter" idx="14" hasCustomPrompt="1"/>
          </p:nvPr>
        </p:nvSpPr>
        <p:spPr>
          <a:xfrm>
            <a:off x="1371600" y="5899150"/>
            <a:ext cx="6480000" cy="349250"/>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600">
                <a:solidFill>
                  <a:schemeClr val="bg2"/>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a:ln>
                  <a:noFill/>
                </a:ln>
                <a:solidFill>
                  <a:schemeClr val="bg2"/>
                </a:solidFill>
                <a:effectLst/>
                <a:uLnTx/>
                <a:uFillTx/>
                <a:latin typeface="+mn-lt"/>
                <a:ea typeface="+mn-ea"/>
                <a:cs typeface="+mn-cs"/>
              </a:rPr>
              <a:t>Conference - Location - Date</a:t>
            </a:r>
          </a:p>
          <a:p>
            <a:pPr lvl="0"/>
            <a:endParaRPr lang="en-GB" noProof="0"/>
          </a:p>
        </p:txBody>
      </p:sp>
      <p:grpSp>
        <p:nvGrpSpPr>
          <p:cNvPr id="10" name="Grouper 9"/>
          <p:cNvGrpSpPr/>
          <p:nvPr userDrawn="1"/>
        </p:nvGrpSpPr>
        <p:grpSpPr>
          <a:xfrm>
            <a:off x="457200" y="60714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7" name="Image 4" descr="CERN-logo_outline.jpg"/>
          <p:cNvPicPr>
            <a:picLocks noChangeAspect="1"/>
          </p:cNvPicPr>
          <p:nvPr userDrawn="1"/>
        </p:nvPicPr>
        <p:blipFill>
          <a:blip r:embed="rId4"/>
          <a:stretch>
            <a:fillRect/>
          </a:stretch>
        </p:blipFill>
        <p:spPr>
          <a:xfrm>
            <a:off x="377190" y="5946775"/>
            <a:ext cx="613410" cy="60325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612000" y="1219200"/>
            <a:ext cx="7920000" cy="4906963"/>
          </a:xfrm>
        </p:spPr>
        <p:txBody>
          <a:bodyPr lIns="0" tIns="0" rIns="0" bIns="0"/>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pied de page 4"/>
          <p:cNvSpPr>
            <a:spLocks noGrp="1"/>
          </p:cNvSpPr>
          <p:nvPr>
            <p:ph type="ftr" sz="quarter" idx="11"/>
          </p:nvPr>
        </p:nvSpPr>
        <p:spPr>
          <a:xfrm>
            <a:off x="1905000" y="6356350"/>
            <a:ext cx="6627000" cy="360000"/>
          </a:xfrm>
        </p:spPr>
        <p:txBody>
          <a:bodyPr/>
          <a:lstStyle/>
          <a:p>
            <a:endParaRPr lang="en-GB" noProof="0" dirty="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grpSp>
        <p:nvGrpSpPr>
          <p:cNvPr id="8" name="Grouper 7"/>
          <p:cNvGrpSpPr/>
          <p:nvPr userDrawn="1"/>
        </p:nvGrpSpPr>
        <p:grpSpPr>
          <a:xfrm>
            <a:off x="1440000" y="6300000"/>
            <a:ext cx="457200" cy="457200"/>
            <a:chOff x="1462200" y="4620913"/>
            <a:chExt cx="457200" cy="457200"/>
          </a:xfrm>
        </p:grpSpPr>
        <p:sp>
          <p:nvSpPr>
            <p:cNvPr id="9" name="Rectangle 8"/>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ZoneTexte 9"/>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grpSp>
        <p:nvGrpSpPr>
          <p:cNvPr id="8" name="Grouper 7"/>
          <p:cNvGrpSpPr/>
          <p:nvPr userDrawn="1"/>
        </p:nvGrpSpPr>
        <p:grpSpPr>
          <a:xfrm>
            <a:off x="1440000" y="6300000"/>
            <a:ext cx="457200" cy="457200"/>
            <a:chOff x="1462200" y="4620913"/>
            <a:chExt cx="457200" cy="457200"/>
          </a:xfrm>
        </p:grpSpPr>
        <p:sp>
          <p:nvSpPr>
            <p:cNvPr id="9" name="Rectangle 8"/>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ZoneTexte 9"/>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
        <p:nvSpPr>
          <p:cNvPr id="7" name="Picture Placeholder 6"/>
          <p:cNvSpPr>
            <a:spLocks noGrp="1"/>
          </p:cNvSpPr>
          <p:nvPr>
            <p:ph type="pic" sz="quarter" idx="13"/>
          </p:nvPr>
        </p:nvSpPr>
        <p:spPr>
          <a:xfrm>
            <a:off x="245034" y="1517468"/>
            <a:ext cx="2880000" cy="2160000"/>
          </a:xfrm>
        </p:spPr>
        <p:txBody>
          <a:bodyPr/>
          <a:lstStyle/>
          <a:p>
            <a:endParaRPr lang="en-GB" dirty="0"/>
          </a:p>
        </p:txBody>
      </p:sp>
      <p:sp>
        <p:nvSpPr>
          <p:cNvPr id="17" name="Picture Placeholder 6"/>
          <p:cNvSpPr>
            <a:spLocks noGrp="1"/>
          </p:cNvSpPr>
          <p:nvPr>
            <p:ph type="pic" sz="quarter" idx="14"/>
          </p:nvPr>
        </p:nvSpPr>
        <p:spPr>
          <a:xfrm>
            <a:off x="245034" y="3862559"/>
            <a:ext cx="2880000" cy="2160000"/>
          </a:xfrm>
        </p:spPr>
        <p:txBody>
          <a:bodyPr/>
          <a:lstStyle/>
          <a:p>
            <a:endParaRPr lang="en-GB"/>
          </a:p>
        </p:txBody>
      </p:sp>
      <p:sp>
        <p:nvSpPr>
          <p:cNvPr id="18" name="Picture Placeholder 6"/>
          <p:cNvSpPr>
            <a:spLocks noGrp="1"/>
          </p:cNvSpPr>
          <p:nvPr>
            <p:ph type="pic" sz="quarter" idx="15"/>
          </p:nvPr>
        </p:nvSpPr>
        <p:spPr>
          <a:xfrm>
            <a:off x="3194775" y="1517468"/>
            <a:ext cx="2880000" cy="2160000"/>
          </a:xfrm>
        </p:spPr>
        <p:txBody>
          <a:bodyPr/>
          <a:lstStyle/>
          <a:p>
            <a:endParaRPr lang="en-GB"/>
          </a:p>
        </p:txBody>
      </p:sp>
      <p:sp>
        <p:nvSpPr>
          <p:cNvPr id="19" name="Picture Placeholder 6"/>
          <p:cNvSpPr>
            <a:spLocks noGrp="1"/>
          </p:cNvSpPr>
          <p:nvPr>
            <p:ph type="pic" sz="quarter" idx="16"/>
          </p:nvPr>
        </p:nvSpPr>
        <p:spPr>
          <a:xfrm>
            <a:off x="3194775" y="3862981"/>
            <a:ext cx="2880000" cy="2160000"/>
          </a:xfrm>
        </p:spPr>
        <p:txBody>
          <a:bodyPr/>
          <a:lstStyle/>
          <a:p>
            <a:endParaRPr lang="en-GB"/>
          </a:p>
        </p:txBody>
      </p:sp>
      <p:sp>
        <p:nvSpPr>
          <p:cNvPr id="20" name="Picture Placeholder 6"/>
          <p:cNvSpPr>
            <a:spLocks noGrp="1"/>
          </p:cNvSpPr>
          <p:nvPr>
            <p:ph type="pic" sz="quarter" idx="17"/>
          </p:nvPr>
        </p:nvSpPr>
        <p:spPr>
          <a:xfrm>
            <a:off x="6136720" y="2195558"/>
            <a:ext cx="2880000" cy="2160000"/>
          </a:xfrm>
        </p:spPr>
        <p:txBody>
          <a:bodyPr/>
          <a:lstStyle/>
          <a:p>
            <a:endParaRPr lang="en-GB"/>
          </a:p>
        </p:txBody>
      </p:sp>
    </p:spTree>
    <p:extLst>
      <p:ext uri="{BB962C8B-B14F-4D97-AF65-F5344CB8AC3E}">
        <p14:creationId xmlns:p14="http://schemas.microsoft.com/office/powerpoint/2010/main" val="29629383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hasCustomPrompt="1"/>
          </p:nvPr>
        </p:nvSpPr>
        <p:spPr>
          <a:xfrm>
            <a:off x="457200" y="1215232"/>
            <a:ext cx="4040188"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 </a:t>
            </a:r>
          </a:p>
        </p:txBody>
      </p:sp>
      <p:sp>
        <p:nvSpPr>
          <p:cNvPr id="4" name="Espace réservé du contenu 3"/>
          <p:cNvSpPr>
            <a:spLocks noGrp="1"/>
          </p:cNvSpPr>
          <p:nvPr>
            <p:ph sz="half" idx="2" hasCustomPrompt="1"/>
          </p:nvPr>
        </p:nvSpPr>
        <p:spPr>
          <a:xfrm>
            <a:off x="457200" y="20574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texte 4"/>
          <p:cNvSpPr>
            <a:spLocks noGrp="1"/>
          </p:cNvSpPr>
          <p:nvPr>
            <p:ph type="body" sz="quarter" idx="3" hasCustomPrompt="1"/>
          </p:nvPr>
        </p:nvSpPr>
        <p:spPr>
          <a:xfrm>
            <a:off x="4645025" y="1215232"/>
            <a:ext cx="4041775"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a:t>
            </a:r>
          </a:p>
        </p:txBody>
      </p:sp>
      <p:sp>
        <p:nvSpPr>
          <p:cNvPr id="6" name="Espace réservé du contenu 5"/>
          <p:cNvSpPr>
            <a:spLocks noGrp="1"/>
          </p:cNvSpPr>
          <p:nvPr>
            <p:ph sz="quarter" idx="4" hasCustomPrompt="1"/>
          </p:nvPr>
        </p:nvSpPr>
        <p:spPr>
          <a:xfrm>
            <a:off x="4645025" y="2057400"/>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Espace réservé du pied de page 7"/>
          <p:cNvSpPr>
            <a:spLocks noGrp="1"/>
          </p:cNvSpPr>
          <p:nvPr>
            <p:ph type="ftr" sz="quarter" idx="11"/>
          </p:nvPr>
        </p:nvSpPr>
        <p:spPr>
          <a:xfrm>
            <a:off x="1905000" y="6356350"/>
            <a:ext cx="6627000" cy="360000"/>
          </a:xfrm>
        </p:spPr>
        <p:txBody>
          <a:bodyPr/>
          <a:lstStyle/>
          <a:p>
            <a:endParaRPr lang="en-GB" noProof="0" dirty="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grpSp>
        <p:nvGrpSpPr>
          <p:cNvPr id="11" name="Grouper 10"/>
          <p:cNvGrpSpPr/>
          <p:nvPr userDrawn="1"/>
        </p:nvGrpSpPr>
        <p:grpSpPr>
          <a:xfrm>
            <a:off x="1440000" y="6300000"/>
            <a:ext cx="457200" cy="457200"/>
            <a:chOff x="1462200" y="4620913"/>
            <a:chExt cx="457200" cy="457200"/>
          </a:xfrm>
        </p:grpSpPr>
        <p:sp>
          <p:nvSpPr>
            <p:cNvPr id="12" name="Rectangle 11"/>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4"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4" name="Espace réservé du pied de page 3"/>
          <p:cNvSpPr>
            <a:spLocks noGrp="1"/>
          </p:cNvSpPr>
          <p:nvPr>
            <p:ph type="ftr" sz="quarter" idx="11"/>
          </p:nvPr>
        </p:nvSpPr>
        <p:spPr>
          <a:xfrm>
            <a:off x="1905000" y="6356350"/>
            <a:ext cx="6627000" cy="360000"/>
          </a:xfrm>
        </p:spPr>
        <p:txBody>
          <a:bodyPr/>
          <a:lstStyle/>
          <a:p>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grpSp>
        <p:nvGrpSpPr>
          <p:cNvPr id="7" name="Grouper 6"/>
          <p:cNvGrpSpPr/>
          <p:nvPr userDrawn="1"/>
        </p:nvGrpSpPr>
        <p:grpSpPr>
          <a:xfrm>
            <a:off x="1440000" y="6300000"/>
            <a:ext cx="457200" cy="457200"/>
            <a:chOff x="1462200" y="4620913"/>
            <a:chExt cx="457200" cy="457200"/>
          </a:xfrm>
        </p:grpSpPr>
        <p:sp>
          <p:nvSpPr>
            <p:cNvPr id="8" name="Rectangle 7"/>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ZoneTexte 8"/>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0"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6356350"/>
            <a:ext cx="6553200" cy="360000"/>
          </a:xfrm>
        </p:spPr>
        <p:txBody>
          <a:bodyPr/>
          <a:lstStyle/>
          <a:p>
            <a:endParaRPr lang="en-GB" noProof="0" dirty="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grpSp>
        <p:nvGrpSpPr>
          <p:cNvPr id="6" name="Grouper 5"/>
          <p:cNvGrpSpPr/>
          <p:nvPr userDrawn="1"/>
        </p:nvGrpSpPr>
        <p:grpSpPr>
          <a:xfrm>
            <a:off x="1440000" y="6300000"/>
            <a:ext cx="457200" cy="457200"/>
            <a:chOff x="1462200" y="4620913"/>
            <a:chExt cx="457200" cy="457200"/>
          </a:xfrm>
        </p:grpSpPr>
        <p:sp>
          <p:nvSpPr>
            <p:cNvPr id="7" name="Rectangle 6"/>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9"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457200"/>
            <a:ext cx="7920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noProof="0"/>
              <a:t>Click icon to add picture</a:t>
            </a:r>
            <a:endParaRPr lang="en-GB" noProof="0"/>
          </a:p>
        </p:txBody>
      </p:sp>
      <p:sp>
        <p:nvSpPr>
          <p:cNvPr id="4" name="Espace réservé du texte 3"/>
          <p:cNvSpPr>
            <a:spLocks noGrp="1"/>
          </p:cNvSpPr>
          <p:nvPr>
            <p:ph type="body" sz="half" idx="2" hasCustomPrompt="1"/>
          </p:nvPr>
        </p:nvSpPr>
        <p:spPr>
          <a:xfrm>
            <a:off x="612000" y="5105400"/>
            <a:ext cx="7920000" cy="990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a:t>Text – image caption – comments ....</a:t>
            </a:r>
          </a:p>
        </p:txBody>
      </p:sp>
      <p:sp>
        <p:nvSpPr>
          <p:cNvPr id="6" name="Espace réservé du pied de page 5"/>
          <p:cNvSpPr>
            <a:spLocks noGrp="1"/>
          </p:cNvSpPr>
          <p:nvPr>
            <p:ph type="ftr" sz="quarter" idx="11"/>
          </p:nvPr>
        </p:nvSpPr>
        <p:spPr>
          <a:xfrm>
            <a:off x="1981200" y="6356350"/>
            <a:ext cx="6550800" cy="360000"/>
          </a:xfrm>
        </p:spPr>
        <p:txBody>
          <a:bodyPr/>
          <a:lstStyle/>
          <a:p>
            <a:endParaRPr lang="en-GB" noProof="0" dirty="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4648200"/>
            <a:ext cx="7918450" cy="381000"/>
          </a:xfrm>
        </p:spPr>
        <p:txBody>
          <a:bodyPr/>
          <a:lstStyle>
            <a:lvl1pPr>
              <a:buFontTx/>
              <a:buNone/>
              <a:defRPr sz="1800">
                <a:solidFill>
                  <a:schemeClr val="bg2"/>
                </a:solidFill>
              </a:defRPr>
            </a:lvl1pPr>
          </a:lstStyle>
          <a:p>
            <a:pPr lvl="0"/>
            <a:r>
              <a:rPr lang="en-GB" dirty="0"/>
              <a:t>Image title</a:t>
            </a:r>
          </a:p>
        </p:txBody>
      </p:sp>
      <p:grpSp>
        <p:nvGrpSpPr>
          <p:cNvPr id="10" name="Grouper 9"/>
          <p:cNvGrpSpPr/>
          <p:nvPr userDrawn="1"/>
        </p:nvGrpSpPr>
        <p:grpSpPr>
          <a:xfrm>
            <a:off x="1440000" y="63000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ZoneTexte 11"/>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709000"/>
            <a:ext cx="6440400" cy="1634400"/>
          </a:xfrm>
        </p:spPr>
        <p:txBody>
          <a:bodyPr/>
          <a:lstStyle>
            <a:lvl1pPr>
              <a:defRPr b="1" i="1">
                <a:solidFill>
                  <a:schemeClr val="tx2"/>
                </a:solidFill>
              </a:defRPr>
            </a:lvl1pPr>
          </a:lstStyle>
          <a:p>
            <a:r>
              <a:rPr lang="en-GB" noProof="0"/>
              <a:t>Thank you message....</a:t>
            </a:r>
          </a:p>
        </p:txBody>
      </p:sp>
      <p:sp>
        <p:nvSpPr>
          <p:cNvPr id="4" name="Espace réservé du pied de page 3"/>
          <p:cNvSpPr>
            <a:spLocks noGrp="1"/>
          </p:cNvSpPr>
          <p:nvPr>
            <p:ph type="ftr" sz="quarter" idx="11"/>
          </p:nvPr>
        </p:nvSpPr>
        <p:spPr>
          <a:xfrm>
            <a:off x="1351800" y="6356350"/>
            <a:ext cx="6440400" cy="360000"/>
          </a:xfrm>
        </p:spPr>
        <p:txBody>
          <a:bodyPr/>
          <a:lstStyle/>
          <a:p>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8" name="Espace réservé du texte 7"/>
          <p:cNvSpPr>
            <a:spLocks noGrp="1"/>
          </p:cNvSpPr>
          <p:nvPr>
            <p:ph type="body" sz="quarter" idx="14" hasCustomPrompt="1"/>
          </p:nvPr>
        </p:nvSpPr>
        <p:spPr>
          <a:xfrm>
            <a:off x="1351800" y="4953000"/>
            <a:ext cx="6440400" cy="12192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a:t>Credits if needed: reference 1, reference 2 ...</a:t>
            </a:r>
          </a:p>
        </p:txBody>
      </p:sp>
      <p:grpSp>
        <p:nvGrpSpPr>
          <p:cNvPr id="9" name="Grouper 8"/>
          <p:cNvGrpSpPr/>
          <p:nvPr userDrawn="1"/>
        </p:nvGrpSpPr>
        <p:grpSpPr>
          <a:xfrm>
            <a:off x="457200" y="6071400"/>
            <a:ext cx="457200" cy="457200"/>
            <a:chOff x="1462200" y="4620913"/>
            <a:chExt cx="457200" cy="457200"/>
          </a:xfrm>
        </p:grpSpPr>
        <p:sp>
          <p:nvSpPr>
            <p:cNvPr id="10" name="Rectangle 9"/>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4" name="Image 4" descr="CERN-logo_outline.jpg"/>
          <p:cNvPicPr>
            <a:picLocks noChangeAspect="1"/>
          </p:cNvPicPr>
          <p:nvPr userDrawn="1"/>
        </p:nvPicPr>
        <p:blipFill>
          <a:blip r:embed="rId4"/>
          <a:stretch>
            <a:fillRect/>
          </a:stretch>
        </p:blipFill>
        <p:spPr>
          <a:xfrm>
            <a:off x="377190" y="5946775"/>
            <a:ext cx="613410" cy="60325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80000"/>
            <a:ext cx="7920000" cy="720000"/>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612000" y="1371600"/>
            <a:ext cx="7920000" cy="4754563"/>
          </a:xfrm>
          <a:prstGeom prst="rect">
            <a:avLst/>
          </a:prstGeom>
        </p:spPr>
        <p:txBody>
          <a:bodyPr vert="horz" lIns="0" tIns="0" rIns="0" bIns="0" rtlCol="0">
            <a:normAutofit/>
          </a:bodyPr>
          <a:lstStyle/>
          <a:p>
            <a:pPr lvl="0"/>
            <a:r>
              <a:rPr lang="en-GB" noProof="0"/>
              <a:t>Click to edit Master texts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Espace réservé du pied de page 4"/>
          <p:cNvSpPr>
            <a:spLocks noGrp="1"/>
          </p:cNvSpPr>
          <p:nvPr>
            <p:ph type="ftr" sz="quarter" idx="3"/>
          </p:nvPr>
        </p:nvSpPr>
        <p:spPr>
          <a:xfrm>
            <a:off x="1981200" y="6356350"/>
            <a:ext cx="6550800" cy="360000"/>
          </a:xfrm>
          <a:prstGeom prst="rect">
            <a:avLst/>
          </a:prstGeom>
        </p:spPr>
        <p:txBody>
          <a:bodyPr vert="horz" lIns="0" tIns="0" rIns="0" bIns="0" rtlCol="0" anchor="b"/>
          <a:lstStyle>
            <a:lvl1pPr algn="r">
              <a:defRPr sz="1200">
                <a:solidFill>
                  <a:schemeClr val="accent1"/>
                </a:solidFill>
              </a:defRPr>
            </a:lvl1pPr>
          </a:lstStyle>
          <a:p>
            <a:endParaRPr lang="en-GB" noProof="0" dirty="0"/>
          </a:p>
        </p:txBody>
      </p:sp>
      <p:sp>
        <p:nvSpPr>
          <p:cNvPr id="6" name="Espace réservé du numéro de diapositive 5"/>
          <p:cNvSpPr>
            <a:spLocks noGrp="1"/>
          </p:cNvSpPr>
          <p:nvPr>
            <p:ph type="sldNum" sz="quarter" idx="4"/>
          </p:nvPr>
        </p:nvSpPr>
        <p:spPr>
          <a:xfrm>
            <a:off x="8686800" y="6356350"/>
            <a:ext cx="360000" cy="36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9" r:id="rId3"/>
    <p:sldLayoutId id="2147483653" r:id="rId4"/>
    <p:sldLayoutId id="2147483654" r:id="rId5"/>
    <p:sldLayoutId id="2147483655" r:id="rId6"/>
    <p:sldLayoutId id="2147483657" r:id="rId7"/>
    <p:sldLayoutId id="2147483658" r:id="rId8"/>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hyperlink" Target="https://edms.cern.ch/document/1556624" TargetMode="External"/><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2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image" Target="../media/image25.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indico.fnal.gov/event/54388/" TargetMode="External"/><Relationship Id="rId2" Type="http://schemas.openxmlformats.org/officeDocument/2006/relationships/image" Target="../media/image27.png"/><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16.xml.rels><?xml version="1.0" encoding="UTF-8" standalone="yes"?>
<Relationships xmlns="http://schemas.openxmlformats.org/package/2006/relationships"><Relationship Id="rId3" Type="http://schemas.openxmlformats.org/officeDocument/2006/relationships/image" Target="../media/image30.jpeg"/><Relationship Id="rId7" Type="http://schemas.openxmlformats.org/officeDocument/2006/relationships/image" Target="../media/image34.jpeg"/><Relationship Id="rId2" Type="http://schemas.openxmlformats.org/officeDocument/2006/relationships/image" Target="../media/image29.png"/><Relationship Id="rId1" Type="http://schemas.openxmlformats.org/officeDocument/2006/relationships/slideLayout" Target="../slideLayouts/slideLayout2.xml"/><Relationship Id="rId6" Type="http://schemas.openxmlformats.org/officeDocument/2006/relationships/image" Target="../media/image33.jpeg"/><Relationship Id="rId5" Type="http://schemas.openxmlformats.org/officeDocument/2006/relationships/image" Target="../media/image32.jpeg"/><Relationship Id="rId4" Type="http://schemas.openxmlformats.org/officeDocument/2006/relationships/image" Target="../media/image31.jpeg"/></Relationships>
</file>

<file path=ppt/slides/_rels/slide1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1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hyperlink" Target="https://indico.cern.ch/event/1218534/" TargetMode="External"/><Relationship Id="rId3" Type="http://schemas.openxmlformats.org/officeDocument/2006/relationships/hyperlink" Target="https://indico.fnal.gov/event/53838/" TargetMode="External"/><Relationship Id="rId7" Type="http://schemas.openxmlformats.org/officeDocument/2006/relationships/hyperlink" Target="https://indico.cern.ch/event/1191448/" TargetMode="External"/><Relationship Id="rId2" Type="http://schemas.openxmlformats.org/officeDocument/2006/relationships/hyperlink" Target="https://indico.cern.ch/event/1134061/" TargetMode="External"/><Relationship Id="rId1" Type="http://schemas.openxmlformats.org/officeDocument/2006/relationships/slideLayout" Target="../slideLayouts/slideLayout2.xml"/><Relationship Id="rId6" Type="http://schemas.openxmlformats.org/officeDocument/2006/relationships/hyperlink" Target="https://indico.cern.ch/event/1170568/" TargetMode="External"/><Relationship Id="rId5" Type="http://schemas.openxmlformats.org/officeDocument/2006/relationships/hyperlink" Target="https://indico.cern.ch/event/1160197/" TargetMode="External"/><Relationship Id="rId4" Type="http://schemas.openxmlformats.org/officeDocument/2006/relationships/hyperlink" Target="https://indico.cern.ch/event/1142504/" TargetMode="External"/></Relationships>
</file>

<file path=ppt/slides/_rels/slide20.xml.rels><?xml version="1.0" encoding="UTF-8" standalone="yes"?>
<Relationships xmlns="http://schemas.openxmlformats.org/package/2006/relationships"><Relationship Id="rId2" Type="http://schemas.openxmlformats.org/officeDocument/2006/relationships/image" Target="../media/image41.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chart" Target="../charts/chart6.xml"/><Relationship Id="rId1" Type="http://schemas.openxmlformats.org/officeDocument/2006/relationships/slideLayout" Target="../slideLayouts/slideLayout2.xml"/><Relationship Id="rId4" Type="http://schemas.openxmlformats.org/officeDocument/2006/relationships/chart" Target="../charts/chart8.xml"/></Relationships>
</file>

<file path=ppt/slides/_rels/slide2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 Id="rId4" Type="http://schemas.openxmlformats.org/officeDocument/2006/relationships/image" Target="../media/image4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https://edms.cern.ch/document/2737769" TargetMode="External"/><Relationship Id="rId7" Type="http://schemas.openxmlformats.org/officeDocument/2006/relationships/image" Target="../media/image48.png"/><Relationship Id="rId2" Type="http://schemas.openxmlformats.org/officeDocument/2006/relationships/hyperlink" Target="https://edms.cern.ch/document/2737768" TargetMode="External"/><Relationship Id="rId1" Type="http://schemas.openxmlformats.org/officeDocument/2006/relationships/slideLayout" Target="../slideLayouts/slideLayout2.xml"/><Relationship Id="rId6" Type="http://schemas.openxmlformats.org/officeDocument/2006/relationships/hyperlink" Target="https://edms.cern.ch/document/2747963" TargetMode="External"/><Relationship Id="rId5" Type="http://schemas.openxmlformats.org/officeDocument/2006/relationships/hyperlink" Target="https://edms.cern.ch/document/2752954" TargetMode="External"/><Relationship Id="rId4" Type="http://schemas.openxmlformats.org/officeDocument/2006/relationships/hyperlink" Target="https://edms.cern.ch/document/2737770" TargetMode="External"/></Relationships>
</file>

<file path=ppt/slides/_rels/slide33.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51.emf"/><Relationship Id="rId2" Type="http://schemas.openxmlformats.org/officeDocument/2006/relationships/image" Target="../media/image50.emf"/><Relationship Id="rId1" Type="http://schemas.openxmlformats.org/officeDocument/2006/relationships/slideLayout" Target="../slideLayouts/slideLayout2.xml"/><Relationship Id="rId5" Type="http://schemas.openxmlformats.org/officeDocument/2006/relationships/hyperlink" Target="https://indico.cern.ch/event/1075064/" TargetMode="External"/><Relationship Id="rId4" Type="http://schemas.openxmlformats.org/officeDocument/2006/relationships/image" Target="../media/image52.emf"/></Relationships>
</file>

<file path=ppt/slides/_rels/slide35.xml.rels><?xml version="1.0" encoding="UTF-8" standalone="yes"?>
<Relationships xmlns="http://schemas.openxmlformats.org/package/2006/relationships"><Relationship Id="rId3" Type="http://schemas.openxmlformats.org/officeDocument/2006/relationships/image" Target="../media/image54.jpg"/><Relationship Id="rId2" Type="http://schemas.openxmlformats.org/officeDocument/2006/relationships/image" Target="../media/image53.jp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https://indico.fnal.gov/event/54388/" TargetMode="External"/><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jpeg"/><Relationship Id="rId4" Type="http://schemas.openxmlformats.org/officeDocument/2006/relationships/image" Target="../media/image6.png"/></Relationships>
</file>

<file path=ppt/slides/_rels/slide40.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hyperlink" Target="https://indico.cern.ch/event/1188496/" TargetMode="Externa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chart" Target="../charts/chart11.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59.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2.xml"/><Relationship Id="rId4" Type="http://schemas.openxmlformats.org/officeDocument/2006/relationships/image" Target="../media/image62.tmp"/></Relationships>
</file>

<file path=ppt/slides/_rels/slide48.xml.rels><?xml version="1.0" encoding="UTF-8" standalone="yes"?>
<Relationships xmlns="http://schemas.openxmlformats.org/package/2006/relationships"><Relationship Id="rId3" Type="http://schemas.openxmlformats.org/officeDocument/2006/relationships/image" Target="../media/image62.tmp"/><Relationship Id="rId2" Type="http://schemas.openxmlformats.org/officeDocument/2006/relationships/image" Target="../media/image63.tmp"/><Relationship Id="rId1" Type="http://schemas.openxmlformats.org/officeDocument/2006/relationships/slideLayout" Target="../slideLayouts/slideLayout2.xml"/><Relationship Id="rId5" Type="http://schemas.openxmlformats.org/officeDocument/2006/relationships/image" Target="../media/image65.tmp"/><Relationship Id="rId4" Type="http://schemas.openxmlformats.org/officeDocument/2006/relationships/image" Target="../media/image64.tmp"/></Relationships>
</file>

<file path=ppt/slides/_rels/slide49.xml.rels><?xml version="1.0" encoding="UTF-8" standalone="yes"?>
<Relationships xmlns="http://schemas.openxmlformats.org/package/2006/relationships"><Relationship Id="rId3" Type="http://schemas.openxmlformats.org/officeDocument/2006/relationships/image" Target="../media/image67.tmp"/><Relationship Id="rId2" Type="http://schemas.openxmlformats.org/officeDocument/2006/relationships/image" Target="../media/image66.tmp"/><Relationship Id="rId1" Type="http://schemas.openxmlformats.org/officeDocument/2006/relationships/slideLayout" Target="../slideLayouts/slideLayout2.xml"/><Relationship Id="rId5" Type="http://schemas.openxmlformats.org/officeDocument/2006/relationships/image" Target="../media/image62.tmp"/><Relationship Id="rId4" Type="http://schemas.openxmlformats.org/officeDocument/2006/relationships/image" Target="../media/image68.tmp"/></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50.xml.rels><?xml version="1.0" encoding="UTF-8" standalone="yes"?>
<Relationships xmlns="http://schemas.openxmlformats.org/package/2006/relationships"><Relationship Id="rId3" Type="http://schemas.openxmlformats.org/officeDocument/2006/relationships/image" Target="../media/image70.tmp"/><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hyperlink" Target="https://indico.cern.ch/event/1188496/" TargetMode="External"/><Relationship Id="rId4" Type="http://schemas.openxmlformats.org/officeDocument/2006/relationships/image" Target="../media/image45.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3" Type="http://schemas.openxmlformats.org/officeDocument/2006/relationships/image" Target="../media/image72.emf"/><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hyperlink" Target="https://indico.cern.ch/event/1075064/" TargetMode="External"/><Relationship Id="rId2" Type="http://schemas.openxmlformats.org/officeDocument/2006/relationships/image" Target="../media/image73.emf"/><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chart" Target="../charts/chart12.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chart" Target="../charts/chart15.xml"/><Relationship Id="rId2" Type="http://schemas.openxmlformats.org/officeDocument/2006/relationships/chart" Target="../charts/chart14.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2.xml"/><Relationship Id="rId4" Type="http://schemas.openxmlformats.org/officeDocument/2006/relationships/image" Target="../media/image76.png"/></Relationships>
</file>

<file path=ppt/slides/_rels/slide59.xml.rels><?xml version="1.0" encoding="UTF-8" standalone="yes"?>
<Relationships xmlns="http://schemas.openxmlformats.org/package/2006/relationships"><Relationship Id="rId3" Type="http://schemas.openxmlformats.org/officeDocument/2006/relationships/image" Target="../media/image78.emf"/><Relationship Id="rId2" Type="http://schemas.openxmlformats.org/officeDocument/2006/relationships/image" Target="../media/image77.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3" Type="http://schemas.openxmlformats.org/officeDocument/2006/relationships/image" Target="../media/image80.jpg"/><Relationship Id="rId2" Type="http://schemas.openxmlformats.org/officeDocument/2006/relationships/image" Target="../media/image7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6.jpeg"/><Relationship Id="rId5" Type="http://schemas.openxmlformats.org/officeDocument/2006/relationships/image" Target="../media/image15.png"/><Relationship Id="rId4" Type="http://schemas.openxmlformats.org/officeDocument/2006/relationships/image" Target="../media/image14.jpeg"/></Relationships>
</file>

<file path=ppt/slides/_rels/slide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jpeg"/></Relationships>
</file>

<file path=ppt/slides/_rels/slide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23B616-0EA4-4FAD-BDA7-BE920E437798}"/>
              </a:ext>
            </a:extLst>
          </p:cNvPr>
          <p:cNvSpPr>
            <a:spLocks noGrp="1"/>
          </p:cNvSpPr>
          <p:nvPr>
            <p:ph type="ctrTitle"/>
          </p:nvPr>
        </p:nvSpPr>
        <p:spPr>
          <a:xfrm>
            <a:off x="764088" y="2955099"/>
            <a:ext cx="7807512" cy="990600"/>
          </a:xfrm>
        </p:spPr>
        <p:txBody>
          <a:bodyPr/>
          <a:lstStyle/>
          <a:p>
            <a:pPr algn="ctr"/>
            <a:r>
              <a:rPr lang="en-US" dirty="0">
                <a:solidFill>
                  <a:schemeClr val="tx1"/>
                </a:solidFill>
              </a:rPr>
              <a:t>Analysis on coil 128</a:t>
            </a:r>
            <a:endParaRPr lang="en-GB" dirty="0">
              <a:solidFill>
                <a:schemeClr val="tx1"/>
              </a:solidFill>
            </a:endParaRPr>
          </a:p>
        </p:txBody>
      </p:sp>
      <p:sp>
        <p:nvSpPr>
          <p:cNvPr id="3" name="Subtitle 2">
            <a:extLst>
              <a:ext uri="{FF2B5EF4-FFF2-40B4-BE49-F238E27FC236}">
                <a16:creationId xmlns:a16="http://schemas.microsoft.com/office/drawing/2014/main" id="{EDB2C4A7-6F4E-4C78-AD81-BE8097CE6529}"/>
              </a:ext>
            </a:extLst>
          </p:cNvPr>
          <p:cNvSpPr>
            <a:spLocks noGrp="1"/>
          </p:cNvSpPr>
          <p:nvPr>
            <p:ph type="subTitle" idx="1"/>
          </p:nvPr>
        </p:nvSpPr>
        <p:spPr>
          <a:xfrm>
            <a:off x="990600" y="4178300"/>
            <a:ext cx="6861000" cy="1727200"/>
          </a:xfrm>
        </p:spPr>
        <p:txBody>
          <a:bodyPr>
            <a:noAutofit/>
          </a:bodyPr>
          <a:lstStyle/>
          <a:p>
            <a:r>
              <a:rPr lang="en-US" sz="1800" u="sng" dirty="0">
                <a:solidFill>
                  <a:schemeClr val="tx1"/>
                </a:solidFill>
              </a:rPr>
              <a:t>Nicholas Lusa, Susana Izquierdo Bermudez</a:t>
            </a:r>
            <a:r>
              <a:rPr lang="en-US" sz="1800" dirty="0">
                <a:solidFill>
                  <a:schemeClr val="tx1"/>
                </a:solidFill>
              </a:rPr>
              <a:t>, Jose Ferradas Troitino, Attilio Milanese, Stephane Triquet, Beatriz Arias Alonso, Sebastien Luzieux and all MQXFB team</a:t>
            </a:r>
          </a:p>
          <a:p>
            <a:endParaRPr lang="en-US" sz="1800" dirty="0">
              <a:solidFill>
                <a:schemeClr val="tx1"/>
              </a:solidFill>
            </a:endParaRPr>
          </a:p>
          <a:p>
            <a:r>
              <a:rPr lang="en-US" sz="1800" dirty="0">
                <a:solidFill>
                  <a:schemeClr val="tx1"/>
                </a:solidFill>
              </a:rPr>
              <a:t>Acknowledgements: Ezio Todesco, Arnaud Devred</a:t>
            </a:r>
            <a:endParaRPr lang="en-GB" sz="1800" dirty="0">
              <a:solidFill>
                <a:schemeClr val="tx1"/>
              </a:solidFill>
            </a:endParaRPr>
          </a:p>
        </p:txBody>
      </p:sp>
      <p:sp>
        <p:nvSpPr>
          <p:cNvPr id="4" name="Text Placeholder 3">
            <a:extLst>
              <a:ext uri="{FF2B5EF4-FFF2-40B4-BE49-F238E27FC236}">
                <a16:creationId xmlns:a16="http://schemas.microsoft.com/office/drawing/2014/main" id="{917AC6B3-F600-4704-9852-DC4E0AEA8891}"/>
              </a:ext>
            </a:extLst>
          </p:cNvPr>
          <p:cNvSpPr>
            <a:spLocks noGrp="1"/>
          </p:cNvSpPr>
          <p:nvPr>
            <p:ph type="body" sz="quarter" idx="14"/>
          </p:nvPr>
        </p:nvSpPr>
        <p:spPr>
          <a:xfrm>
            <a:off x="1371600" y="6073775"/>
            <a:ext cx="6480000" cy="349250"/>
          </a:xfrm>
        </p:spPr>
        <p:txBody>
          <a:bodyPr/>
          <a:lstStyle/>
          <a:p>
            <a:r>
              <a:rPr lang="en-US" dirty="0"/>
              <a:t>CERN: November, 2022</a:t>
            </a:r>
            <a:endParaRPr lang="en-GB" dirty="0"/>
          </a:p>
        </p:txBody>
      </p:sp>
    </p:spTree>
    <p:extLst>
      <p:ext uri="{BB962C8B-B14F-4D97-AF65-F5344CB8AC3E}">
        <p14:creationId xmlns:p14="http://schemas.microsoft.com/office/powerpoint/2010/main" val="14375566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CB92EB-F17A-B4F3-9393-F158927F8F55}"/>
              </a:ext>
            </a:extLst>
          </p:cNvPr>
          <p:cNvSpPr>
            <a:spLocks noGrp="1"/>
          </p:cNvSpPr>
          <p:nvPr>
            <p:ph type="title"/>
          </p:nvPr>
        </p:nvSpPr>
        <p:spPr/>
        <p:txBody>
          <a:bodyPr/>
          <a:lstStyle/>
          <a:p>
            <a:r>
              <a:rPr lang="en-US" dirty="0"/>
              <a:t>Outline</a:t>
            </a:r>
            <a:endParaRPr lang="en-GB" dirty="0"/>
          </a:p>
        </p:txBody>
      </p:sp>
      <p:sp>
        <p:nvSpPr>
          <p:cNvPr id="3" name="Content Placeholder 2">
            <a:extLst>
              <a:ext uri="{FF2B5EF4-FFF2-40B4-BE49-F238E27FC236}">
                <a16:creationId xmlns:a16="http://schemas.microsoft.com/office/drawing/2014/main" id="{94813646-4168-CFD6-87A2-48F8BFEA114B}"/>
              </a:ext>
            </a:extLst>
          </p:cNvPr>
          <p:cNvSpPr>
            <a:spLocks noGrp="1"/>
          </p:cNvSpPr>
          <p:nvPr>
            <p:ph idx="1"/>
          </p:nvPr>
        </p:nvSpPr>
        <p:spPr/>
        <p:txBody>
          <a:bodyPr/>
          <a:lstStyle/>
          <a:p>
            <a:r>
              <a:rPr lang="en-US" dirty="0"/>
              <a:t>New features of coil CR128</a:t>
            </a:r>
          </a:p>
          <a:p>
            <a:r>
              <a:rPr lang="en-US" b="1" dirty="0"/>
              <a:t>Observables before reaction</a:t>
            </a:r>
          </a:p>
          <a:p>
            <a:pPr lvl="1"/>
            <a:r>
              <a:rPr lang="en-US" b="1" dirty="0"/>
              <a:t>Curing</a:t>
            </a:r>
          </a:p>
          <a:p>
            <a:pPr lvl="1"/>
            <a:r>
              <a:rPr lang="en-US" b="1" dirty="0"/>
              <a:t>Closure of the reaction fixture</a:t>
            </a:r>
          </a:p>
          <a:p>
            <a:r>
              <a:rPr lang="en-US" dirty="0"/>
              <a:t>Observables after reaction</a:t>
            </a:r>
          </a:p>
          <a:p>
            <a:r>
              <a:rPr lang="en-GB" dirty="0"/>
              <a:t>Next steps</a:t>
            </a:r>
          </a:p>
          <a:p>
            <a:endParaRPr lang="en-GB" dirty="0"/>
          </a:p>
        </p:txBody>
      </p:sp>
      <p:sp>
        <p:nvSpPr>
          <p:cNvPr id="4" name="Footer Placeholder 3">
            <a:extLst>
              <a:ext uri="{FF2B5EF4-FFF2-40B4-BE49-F238E27FC236}">
                <a16:creationId xmlns:a16="http://schemas.microsoft.com/office/drawing/2014/main" id="{BE437B62-BFE7-5EDC-FE4B-8569AC6F5CF4}"/>
              </a:ext>
            </a:extLst>
          </p:cNvPr>
          <p:cNvSpPr>
            <a:spLocks noGrp="1"/>
          </p:cNvSpPr>
          <p:nvPr>
            <p:ph type="ftr" sz="quarter" idx="11"/>
          </p:nvPr>
        </p:nvSpPr>
        <p:spPr/>
        <p:txBody>
          <a:bodyPr/>
          <a:lstStyle/>
          <a:p>
            <a:endParaRPr lang="en-GB" noProof="0" dirty="0"/>
          </a:p>
        </p:txBody>
      </p:sp>
      <p:sp>
        <p:nvSpPr>
          <p:cNvPr id="5" name="Slide Number Placeholder 4">
            <a:extLst>
              <a:ext uri="{FF2B5EF4-FFF2-40B4-BE49-F238E27FC236}">
                <a16:creationId xmlns:a16="http://schemas.microsoft.com/office/drawing/2014/main" id="{E3FE5D96-9D13-383F-5094-2B82C529E712}"/>
              </a:ext>
            </a:extLst>
          </p:cNvPr>
          <p:cNvSpPr>
            <a:spLocks noGrp="1"/>
          </p:cNvSpPr>
          <p:nvPr>
            <p:ph type="sldNum" sz="quarter" idx="12"/>
          </p:nvPr>
        </p:nvSpPr>
        <p:spPr/>
        <p:txBody>
          <a:bodyPr/>
          <a:lstStyle/>
          <a:p>
            <a:fld id="{BFDCA1C4-9514-7B4F-976F-D92F7E296653}" type="slidenum">
              <a:rPr lang="fr-FR" smtClean="0"/>
              <a:pPr/>
              <a:t>10</a:t>
            </a:fld>
            <a:endParaRPr lang="fr-FR"/>
          </a:p>
        </p:txBody>
      </p:sp>
    </p:spTree>
    <p:extLst>
      <p:ext uri="{BB962C8B-B14F-4D97-AF65-F5344CB8AC3E}">
        <p14:creationId xmlns:p14="http://schemas.microsoft.com/office/powerpoint/2010/main" val="6935321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C74710-0F51-D939-0759-B870F33FA514}"/>
              </a:ext>
            </a:extLst>
          </p:cNvPr>
          <p:cNvSpPr>
            <a:spLocks noGrp="1"/>
          </p:cNvSpPr>
          <p:nvPr>
            <p:ph type="title"/>
          </p:nvPr>
        </p:nvSpPr>
        <p:spPr/>
        <p:txBody>
          <a:bodyPr/>
          <a:lstStyle/>
          <a:p>
            <a:r>
              <a:rPr lang="en-US" dirty="0"/>
              <a:t>Curing</a:t>
            </a:r>
            <a:endParaRPr lang="en-GB" dirty="0"/>
          </a:p>
        </p:txBody>
      </p:sp>
      <p:sp>
        <p:nvSpPr>
          <p:cNvPr id="3" name="Content Placeholder 2">
            <a:extLst>
              <a:ext uri="{FF2B5EF4-FFF2-40B4-BE49-F238E27FC236}">
                <a16:creationId xmlns:a16="http://schemas.microsoft.com/office/drawing/2014/main" id="{9AA63637-C81F-B012-9CC6-E8FBE462A240}"/>
              </a:ext>
            </a:extLst>
          </p:cNvPr>
          <p:cNvSpPr>
            <a:spLocks noGrp="1"/>
          </p:cNvSpPr>
          <p:nvPr>
            <p:ph idx="1"/>
          </p:nvPr>
        </p:nvSpPr>
        <p:spPr>
          <a:xfrm>
            <a:off x="612000" y="1219201"/>
            <a:ext cx="4696600" cy="3628988"/>
          </a:xfrm>
        </p:spPr>
        <p:txBody>
          <a:bodyPr>
            <a:normAutofit/>
          </a:bodyPr>
          <a:lstStyle/>
          <a:p>
            <a:r>
              <a:rPr lang="en-US" sz="1600" dirty="0"/>
              <a:t>The curing in a 1 mm/side smaller cavity was smooth</a:t>
            </a:r>
            <a:r>
              <a:rPr lang="en-GB" sz="1600" dirty="0"/>
              <a:t>. Pressure to close the curing fixture as in previous coils (40 bars, but now we need not only the auxiliary pistons but also the main pistons)</a:t>
            </a:r>
          </a:p>
          <a:p>
            <a:endParaRPr lang="en-GB" sz="1600" dirty="0"/>
          </a:p>
          <a:p>
            <a:r>
              <a:rPr lang="en-GB" sz="1600" dirty="0"/>
              <a:t>Visual inspection after curing OK and electrical tests ok. For first time we measure the coil resistance during curing, to have an indirect measurement of the coil temperature</a:t>
            </a:r>
          </a:p>
          <a:p>
            <a:pPr lvl="1"/>
            <a:r>
              <a:rPr lang="en-GB" sz="1200" dirty="0"/>
              <a:t>We are below the recom</a:t>
            </a:r>
            <a:r>
              <a:rPr lang="en-GB" sz="1200" dirty="0">
                <a:hlinkClick r:id="rId2">
                  <a:extLst>
                    <a:ext uri="{A12FA001-AC4F-418D-AE19-62706E023703}">
                      <ahyp:hlinkClr xmlns:ahyp="http://schemas.microsoft.com/office/drawing/2018/hyperlinkcolor" val="tx"/>
                    </a:ext>
                  </a:extLst>
                </a:hlinkClick>
              </a:rPr>
              <a:t>m</a:t>
            </a:r>
            <a:r>
              <a:rPr lang="en-GB" sz="1200" dirty="0"/>
              <a:t>ended temperature by CTD, but the binder ‘holds’ the conductor, so we think is ok to stay as it is </a:t>
            </a:r>
            <a:r>
              <a:rPr lang="en-GB" sz="1200" dirty="0">
                <a:hlinkClick r:id="rId2">
                  <a:extLst>
                    <a:ext uri="{A12FA001-AC4F-418D-AE19-62706E023703}">
                      <ahyp:hlinkClr xmlns:ahyp="http://schemas.microsoft.com/office/drawing/2018/hyperlinkcolor" val="tx"/>
                    </a:ext>
                  </a:extLst>
                </a:hlinkClick>
              </a:rPr>
              <a:t> </a:t>
            </a:r>
            <a:r>
              <a:rPr lang="en-GB" sz="1200" b="0" u="none" strike="noStrike" dirty="0">
                <a:solidFill>
                  <a:srgbClr val="0645AD"/>
                </a:solidFill>
                <a:effectLst/>
                <a:latin typeface="Helvetica Neue"/>
                <a:hlinkClick r:id="rId2"/>
              </a:rPr>
              <a:t>EDMS 1556624</a:t>
            </a:r>
            <a:endParaRPr lang="en-GB" sz="1200" b="0" dirty="0">
              <a:solidFill>
                <a:srgbClr val="000000"/>
              </a:solidFill>
              <a:effectLst/>
              <a:latin typeface="Helvetica Neue"/>
            </a:endParaRPr>
          </a:p>
          <a:p>
            <a:endParaRPr lang="en-GB" sz="1200" dirty="0"/>
          </a:p>
        </p:txBody>
      </p:sp>
      <p:sp>
        <p:nvSpPr>
          <p:cNvPr id="4" name="Footer Placeholder 3">
            <a:extLst>
              <a:ext uri="{FF2B5EF4-FFF2-40B4-BE49-F238E27FC236}">
                <a16:creationId xmlns:a16="http://schemas.microsoft.com/office/drawing/2014/main" id="{78EC026C-E2FC-4563-CA84-59111813B9E0}"/>
              </a:ext>
            </a:extLst>
          </p:cNvPr>
          <p:cNvSpPr>
            <a:spLocks noGrp="1"/>
          </p:cNvSpPr>
          <p:nvPr>
            <p:ph type="ftr" sz="quarter" idx="11"/>
          </p:nvPr>
        </p:nvSpPr>
        <p:spPr/>
        <p:txBody>
          <a:bodyPr/>
          <a:lstStyle/>
          <a:p>
            <a:endParaRPr lang="en-GB" noProof="0" dirty="0"/>
          </a:p>
        </p:txBody>
      </p:sp>
      <p:sp>
        <p:nvSpPr>
          <p:cNvPr id="5" name="Slide Number Placeholder 4">
            <a:extLst>
              <a:ext uri="{FF2B5EF4-FFF2-40B4-BE49-F238E27FC236}">
                <a16:creationId xmlns:a16="http://schemas.microsoft.com/office/drawing/2014/main" id="{871C45D9-4E0B-A33E-2A76-7D7E0D6E44BA}"/>
              </a:ext>
            </a:extLst>
          </p:cNvPr>
          <p:cNvSpPr>
            <a:spLocks noGrp="1"/>
          </p:cNvSpPr>
          <p:nvPr>
            <p:ph type="sldNum" sz="quarter" idx="12"/>
          </p:nvPr>
        </p:nvSpPr>
        <p:spPr/>
        <p:txBody>
          <a:bodyPr/>
          <a:lstStyle/>
          <a:p>
            <a:fld id="{BFDCA1C4-9514-7B4F-976F-D92F7E296653}" type="slidenum">
              <a:rPr lang="fr-FR" smtClean="0"/>
              <a:pPr/>
              <a:t>11</a:t>
            </a:fld>
            <a:endParaRPr lang="fr-FR"/>
          </a:p>
        </p:txBody>
      </p:sp>
      <p:pic>
        <p:nvPicPr>
          <p:cNvPr id="1026" name="Picture 2">
            <a:extLst>
              <a:ext uri="{FF2B5EF4-FFF2-40B4-BE49-F238E27FC236}">
                <a16:creationId xmlns:a16="http://schemas.microsoft.com/office/drawing/2014/main" id="{76D7BF7E-EE35-2AAD-6450-0CAF7E1CBD9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29275" y="3499247"/>
            <a:ext cx="3724275" cy="280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2">
            <a:extLst>
              <a:ext uri="{FF2B5EF4-FFF2-40B4-BE49-F238E27FC236}">
                <a16:creationId xmlns:a16="http://schemas.microsoft.com/office/drawing/2014/main" id="{B1BB1365-E6F4-8804-F440-544F6E11FCE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29275" y="919956"/>
            <a:ext cx="3667125" cy="275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a:extLst>
              <a:ext uri="{FF2B5EF4-FFF2-40B4-BE49-F238E27FC236}">
                <a16:creationId xmlns:a16="http://schemas.microsoft.com/office/drawing/2014/main" id="{B2E4D885-6D04-C6DB-D144-DDF3053FC8CD}"/>
              </a:ext>
            </a:extLst>
          </p:cNvPr>
          <p:cNvSpPr txBox="1"/>
          <p:nvPr/>
        </p:nvSpPr>
        <p:spPr>
          <a:xfrm>
            <a:off x="4810125" y="6126163"/>
            <a:ext cx="4679950" cy="769441"/>
          </a:xfrm>
          <a:prstGeom prst="rect">
            <a:avLst/>
          </a:prstGeom>
          <a:noFill/>
        </p:spPr>
        <p:txBody>
          <a:bodyPr wrap="square">
            <a:spAutoFit/>
          </a:bodyPr>
          <a:lstStyle/>
          <a:p>
            <a:r>
              <a:rPr lang="en-GB" sz="1100" dirty="0">
                <a:solidFill>
                  <a:srgbClr val="1F497D"/>
                </a:solidFill>
                <a:effectLst/>
                <a:latin typeface="Calibri" panose="020F0502020204030204" pitchFamily="34" charset="0"/>
                <a:ea typeface="Calibri" panose="020F0502020204030204" pitchFamily="34" charset="0"/>
              </a:rPr>
              <a:t>NIST material properties: copper resistivity at RT: 1.6845e-8 Ohm*m.</a:t>
            </a:r>
            <a:endParaRPr lang="en-GB" sz="1100" dirty="0">
              <a:effectLst/>
              <a:latin typeface="Calibri" panose="020F0502020204030204" pitchFamily="34" charset="0"/>
              <a:ea typeface="Calibri" panose="020F0502020204030204" pitchFamily="34" charset="0"/>
            </a:endParaRPr>
          </a:p>
          <a:p>
            <a:r>
              <a:rPr lang="en-GB" sz="1100" dirty="0">
                <a:solidFill>
                  <a:srgbClr val="1F497D"/>
                </a:solidFill>
                <a:effectLst/>
                <a:latin typeface="Calibri" panose="020F0502020204030204" pitchFamily="34" charset="0"/>
                <a:ea typeface="Calibri" panose="020F0502020204030204" pitchFamily="34" charset="0"/>
              </a:rPr>
              <a:t>Computed coil resistance at RT = 1.1074 Ohm</a:t>
            </a:r>
            <a:endParaRPr lang="en-GB" sz="1100" dirty="0">
              <a:effectLst/>
              <a:latin typeface="Calibri" panose="020F0502020204030204" pitchFamily="34" charset="0"/>
              <a:ea typeface="Calibri" panose="020F0502020204030204" pitchFamily="34" charset="0"/>
            </a:endParaRPr>
          </a:p>
          <a:p>
            <a:r>
              <a:rPr lang="en-GB" sz="1100" dirty="0">
                <a:solidFill>
                  <a:srgbClr val="1F497D"/>
                </a:solidFill>
                <a:effectLst/>
                <a:latin typeface="Calibri" panose="020F0502020204030204" pitchFamily="34" charset="0"/>
                <a:ea typeface="Calibri" panose="020F0502020204030204" pitchFamily="34" charset="0"/>
              </a:rPr>
              <a:t>Measured = 1.09 – 1.10 Ohm</a:t>
            </a:r>
            <a:endParaRPr lang="en-GB" sz="1100" dirty="0">
              <a:effectLst/>
              <a:latin typeface="Calibri" panose="020F0502020204030204" pitchFamily="34" charset="0"/>
              <a:ea typeface="Calibri" panose="020F0502020204030204" pitchFamily="34" charset="0"/>
            </a:endParaRPr>
          </a:p>
          <a:p>
            <a:r>
              <a:rPr lang="en-GB" sz="1100" dirty="0">
                <a:solidFill>
                  <a:srgbClr val="1F497D"/>
                </a:solidFill>
                <a:effectLst/>
                <a:latin typeface="Calibri" panose="020F0502020204030204" pitchFamily="34" charset="0"/>
                <a:ea typeface="Calibri" panose="020F0502020204030204" pitchFamily="34" charset="0"/>
              </a:rPr>
              <a:t>Error: ~ 2%</a:t>
            </a:r>
            <a:endParaRPr lang="en-GB" sz="1100" dirty="0">
              <a:effectLst/>
              <a:latin typeface="Calibri" panose="020F0502020204030204" pitchFamily="34" charset="0"/>
              <a:ea typeface="Calibri" panose="020F0502020204030204" pitchFamily="34" charset="0"/>
            </a:endParaRPr>
          </a:p>
        </p:txBody>
      </p:sp>
      <p:pic>
        <p:nvPicPr>
          <p:cNvPr id="9" name="Picture 8">
            <a:extLst>
              <a:ext uri="{FF2B5EF4-FFF2-40B4-BE49-F238E27FC236}">
                <a16:creationId xmlns:a16="http://schemas.microsoft.com/office/drawing/2014/main" id="{DAC46E32-9651-0518-AD7B-9E8A253065E9}"/>
              </a:ext>
            </a:extLst>
          </p:cNvPr>
          <p:cNvPicPr>
            <a:picLocks noChangeAspect="1"/>
          </p:cNvPicPr>
          <p:nvPr/>
        </p:nvPicPr>
        <p:blipFill rotWithShape="1">
          <a:blip r:embed="rId5"/>
          <a:srcRect l="48637" t="19333" r="8750" b="38000"/>
          <a:stretch/>
        </p:blipFill>
        <p:spPr>
          <a:xfrm>
            <a:off x="1218425" y="4968705"/>
            <a:ext cx="2985275" cy="1868162"/>
          </a:xfrm>
          <a:prstGeom prst="rect">
            <a:avLst/>
          </a:prstGeom>
        </p:spPr>
      </p:pic>
    </p:spTree>
    <p:extLst>
      <p:ext uri="{BB962C8B-B14F-4D97-AF65-F5344CB8AC3E}">
        <p14:creationId xmlns:p14="http://schemas.microsoft.com/office/powerpoint/2010/main" val="39642600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892C3E-A11D-74C5-05C8-9E5214770824}"/>
              </a:ext>
            </a:extLst>
          </p:cNvPr>
          <p:cNvSpPr>
            <a:spLocks noGrp="1"/>
          </p:cNvSpPr>
          <p:nvPr>
            <p:ph type="title"/>
          </p:nvPr>
        </p:nvSpPr>
        <p:spPr/>
        <p:txBody>
          <a:bodyPr/>
          <a:lstStyle/>
          <a:p>
            <a:r>
              <a:rPr lang="en-US" dirty="0"/>
              <a:t>Closing of the RHT fixture</a:t>
            </a:r>
            <a:endParaRPr lang="en-GB" dirty="0"/>
          </a:p>
        </p:txBody>
      </p:sp>
      <p:sp>
        <p:nvSpPr>
          <p:cNvPr id="3" name="Content Placeholder 2">
            <a:extLst>
              <a:ext uri="{FF2B5EF4-FFF2-40B4-BE49-F238E27FC236}">
                <a16:creationId xmlns:a16="http://schemas.microsoft.com/office/drawing/2014/main" id="{387B3709-E4F9-19B4-CA94-BEE4CEA1D235}"/>
              </a:ext>
            </a:extLst>
          </p:cNvPr>
          <p:cNvSpPr>
            <a:spLocks noGrp="1"/>
          </p:cNvSpPr>
          <p:nvPr>
            <p:ph idx="1"/>
          </p:nvPr>
        </p:nvSpPr>
        <p:spPr>
          <a:xfrm>
            <a:off x="612000" y="1371599"/>
            <a:ext cx="7920000" cy="1790701"/>
          </a:xfrm>
        </p:spPr>
        <p:txBody>
          <a:bodyPr>
            <a:normAutofit/>
          </a:bodyPr>
          <a:lstStyle/>
          <a:p>
            <a:r>
              <a:rPr lang="en-US" sz="2000" dirty="0"/>
              <a:t>We needed slightly larger torque to close the fixture</a:t>
            </a:r>
          </a:p>
          <a:p>
            <a:r>
              <a:rPr lang="en-US" sz="2000" dirty="0"/>
              <a:t>As in previous coil, there is not signature of a ‘fatter coil’ before reaction</a:t>
            </a:r>
          </a:p>
          <a:p>
            <a:endParaRPr lang="en-GB" sz="2000" dirty="0"/>
          </a:p>
        </p:txBody>
      </p:sp>
      <p:sp>
        <p:nvSpPr>
          <p:cNvPr id="4" name="Footer Placeholder 3">
            <a:extLst>
              <a:ext uri="{FF2B5EF4-FFF2-40B4-BE49-F238E27FC236}">
                <a16:creationId xmlns:a16="http://schemas.microsoft.com/office/drawing/2014/main" id="{A1AF094C-A013-F3A6-C25C-09D2003AAB3F}"/>
              </a:ext>
            </a:extLst>
          </p:cNvPr>
          <p:cNvSpPr>
            <a:spLocks noGrp="1"/>
          </p:cNvSpPr>
          <p:nvPr>
            <p:ph type="ftr" sz="quarter" idx="11"/>
          </p:nvPr>
        </p:nvSpPr>
        <p:spPr/>
        <p:txBody>
          <a:bodyPr/>
          <a:lstStyle/>
          <a:p>
            <a:endParaRPr lang="en-GB" noProof="0" dirty="0"/>
          </a:p>
        </p:txBody>
      </p:sp>
      <p:sp>
        <p:nvSpPr>
          <p:cNvPr id="5" name="Slide Number Placeholder 4">
            <a:extLst>
              <a:ext uri="{FF2B5EF4-FFF2-40B4-BE49-F238E27FC236}">
                <a16:creationId xmlns:a16="http://schemas.microsoft.com/office/drawing/2014/main" id="{32FB123B-2C81-C914-D66B-F238ADA71F0A}"/>
              </a:ext>
            </a:extLst>
          </p:cNvPr>
          <p:cNvSpPr>
            <a:spLocks noGrp="1"/>
          </p:cNvSpPr>
          <p:nvPr>
            <p:ph type="sldNum" sz="quarter" idx="12"/>
          </p:nvPr>
        </p:nvSpPr>
        <p:spPr/>
        <p:txBody>
          <a:bodyPr/>
          <a:lstStyle/>
          <a:p>
            <a:fld id="{BFDCA1C4-9514-7B4F-976F-D92F7E296653}" type="slidenum">
              <a:rPr lang="fr-FR" smtClean="0"/>
              <a:pPr/>
              <a:t>12</a:t>
            </a:fld>
            <a:endParaRPr lang="fr-FR"/>
          </a:p>
        </p:txBody>
      </p:sp>
      <p:graphicFrame>
        <p:nvGraphicFramePr>
          <p:cNvPr id="6" name="Table 6">
            <a:extLst>
              <a:ext uri="{FF2B5EF4-FFF2-40B4-BE49-F238E27FC236}">
                <a16:creationId xmlns:a16="http://schemas.microsoft.com/office/drawing/2014/main" id="{30A7920E-E98F-7075-7890-AB5EC1DCDDCA}"/>
              </a:ext>
            </a:extLst>
          </p:cNvPr>
          <p:cNvGraphicFramePr>
            <a:graphicFrameLocks/>
          </p:cNvGraphicFramePr>
          <p:nvPr>
            <p:extLst>
              <p:ext uri="{D42A27DB-BD31-4B8C-83A1-F6EECF244321}">
                <p14:modId xmlns:p14="http://schemas.microsoft.com/office/powerpoint/2010/main" val="1702674137"/>
              </p:ext>
            </p:extLst>
          </p:nvPr>
        </p:nvGraphicFramePr>
        <p:xfrm>
          <a:off x="590994" y="3633899"/>
          <a:ext cx="7962011" cy="822960"/>
        </p:xfrm>
        <a:graphic>
          <a:graphicData uri="http://schemas.openxmlformats.org/drawingml/2006/table">
            <a:tbl>
              <a:tblPr firstRow="1" bandRow="1">
                <a:tableStyleId>{5940675A-B579-460E-94D1-54222C63F5DA}</a:tableStyleId>
              </a:tblPr>
              <a:tblGrid>
                <a:gridCol w="4834953">
                  <a:extLst>
                    <a:ext uri="{9D8B030D-6E8A-4147-A177-3AD203B41FA5}">
                      <a16:colId xmlns:a16="http://schemas.microsoft.com/office/drawing/2014/main" val="4079684112"/>
                    </a:ext>
                  </a:extLst>
                </a:gridCol>
                <a:gridCol w="1035368">
                  <a:extLst>
                    <a:ext uri="{9D8B030D-6E8A-4147-A177-3AD203B41FA5}">
                      <a16:colId xmlns:a16="http://schemas.microsoft.com/office/drawing/2014/main" val="1227277974"/>
                    </a:ext>
                  </a:extLst>
                </a:gridCol>
                <a:gridCol w="697230">
                  <a:extLst>
                    <a:ext uri="{9D8B030D-6E8A-4147-A177-3AD203B41FA5}">
                      <a16:colId xmlns:a16="http://schemas.microsoft.com/office/drawing/2014/main" val="3384237587"/>
                    </a:ext>
                  </a:extLst>
                </a:gridCol>
                <a:gridCol w="697230">
                  <a:extLst>
                    <a:ext uri="{9D8B030D-6E8A-4147-A177-3AD203B41FA5}">
                      <a16:colId xmlns:a16="http://schemas.microsoft.com/office/drawing/2014/main" val="1899029803"/>
                    </a:ext>
                  </a:extLst>
                </a:gridCol>
                <a:gridCol w="697230">
                  <a:extLst>
                    <a:ext uri="{9D8B030D-6E8A-4147-A177-3AD203B41FA5}">
                      <a16:colId xmlns:a16="http://schemas.microsoft.com/office/drawing/2014/main" val="703925397"/>
                    </a:ext>
                  </a:extLst>
                </a:gridCol>
              </a:tblGrid>
              <a:tr h="246058">
                <a:tc>
                  <a:txBody>
                    <a:bodyPr/>
                    <a:lstStyle/>
                    <a:p>
                      <a:endParaRPr lang="en-GB" sz="1200" dirty="0"/>
                    </a:p>
                  </a:txBody>
                  <a:tcPr/>
                </a:tc>
                <a:tc>
                  <a:txBody>
                    <a:bodyPr/>
                    <a:lstStyle/>
                    <a:p>
                      <a:r>
                        <a:rPr lang="en-US" sz="1200" dirty="0"/>
                        <a:t>CR005 (Cu)</a:t>
                      </a:r>
                      <a:endParaRPr lang="en-GB" sz="1200" dirty="0"/>
                    </a:p>
                  </a:txBody>
                  <a:tcPr/>
                </a:tc>
                <a:tc>
                  <a:txBody>
                    <a:bodyPr/>
                    <a:lstStyle/>
                    <a:p>
                      <a:r>
                        <a:rPr lang="en-US" sz="1200" dirty="0"/>
                        <a:t>CR126</a:t>
                      </a:r>
                      <a:endParaRPr lang="en-GB" sz="1200" dirty="0"/>
                    </a:p>
                  </a:txBody>
                  <a:tcPr/>
                </a:tc>
                <a:tc>
                  <a:txBody>
                    <a:bodyPr/>
                    <a:lstStyle/>
                    <a:p>
                      <a:r>
                        <a:rPr lang="en-US" sz="1200" dirty="0"/>
                        <a:t>CR127</a:t>
                      </a:r>
                      <a:endParaRPr lang="en-GB" sz="1200"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dirty="0"/>
                        <a:t>CR128</a:t>
                      </a:r>
                      <a:endParaRPr lang="en-GB" sz="1200" dirty="0"/>
                    </a:p>
                  </a:txBody>
                  <a:tcPr/>
                </a:tc>
                <a:extLst>
                  <a:ext uri="{0D108BD9-81ED-4DB2-BD59-A6C34878D82A}">
                    <a16:rowId xmlns:a16="http://schemas.microsoft.com/office/drawing/2014/main" val="66131801"/>
                  </a:ext>
                </a:extLst>
              </a:tr>
              <a:tr h="246058">
                <a:tc>
                  <a:txBody>
                    <a:bodyPr/>
                    <a:lstStyle/>
                    <a:p>
                      <a:pPr algn="ctr"/>
                      <a:r>
                        <a:rPr lang="en-US" sz="1200" dirty="0"/>
                        <a:t>Required to close the reaction fixture</a:t>
                      </a:r>
                      <a:endParaRPr lang="en-GB" sz="1200" dirty="0"/>
                    </a:p>
                  </a:txBody>
                  <a:tcPr/>
                </a:tc>
                <a:tc>
                  <a:txBody>
                    <a:bodyPr/>
                    <a:lstStyle/>
                    <a:p>
                      <a:pPr algn="ctr"/>
                      <a:endParaRPr lang="en-GB" sz="1200" dirty="0">
                        <a:highlight>
                          <a:srgbClr val="C0C0C0"/>
                        </a:highlight>
                      </a:endParaRPr>
                    </a:p>
                  </a:txBody>
                  <a:tcPr>
                    <a:solidFill>
                      <a:schemeClr val="bg1">
                        <a:lumMod val="75000"/>
                      </a:schemeClr>
                    </a:solidFill>
                  </a:tcPr>
                </a:tc>
                <a:tc>
                  <a:txBody>
                    <a:bodyPr/>
                    <a:lstStyle/>
                    <a:p>
                      <a:pPr algn="ctr"/>
                      <a:r>
                        <a:rPr lang="en-US" sz="1200" dirty="0"/>
                        <a:t>100</a:t>
                      </a:r>
                      <a:endParaRPr lang="en-GB" sz="1200" dirty="0"/>
                    </a:p>
                  </a:txBody>
                  <a:tcPr/>
                </a:tc>
                <a:tc>
                  <a:txBody>
                    <a:bodyPr/>
                    <a:lstStyle/>
                    <a:p>
                      <a:pPr algn="ctr"/>
                      <a:r>
                        <a:rPr lang="en-US" sz="1200" dirty="0"/>
                        <a:t>85</a:t>
                      </a:r>
                      <a:endParaRPr lang="en-GB" sz="1200" dirty="0"/>
                    </a:p>
                  </a:txBody>
                  <a:tcPr/>
                </a:tc>
                <a:tc>
                  <a:txBody>
                    <a:bodyPr/>
                    <a:lstStyle/>
                    <a:p>
                      <a:pPr algn="ctr"/>
                      <a:r>
                        <a:rPr lang="en-US" sz="1200" dirty="0"/>
                        <a:t>110</a:t>
                      </a:r>
                      <a:endParaRPr lang="en-GB" sz="1200" dirty="0"/>
                    </a:p>
                  </a:txBody>
                  <a:tcPr/>
                </a:tc>
                <a:extLst>
                  <a:ext uri="{0D108BD9-81ED-4DB2-BD59-A6C34878D82A}">
                    <a16:rowId xmlns:a16="http://schemas.microsoft.com/office/drawing/2014/main" val="1178473449"/>
                  </a:ext>
                </a:extLst>
              </a:tr>
              <a:tr h="246058">
                <a:tc>
                  <a:txBody>
                    <a:bodyPr/>
                    <a:lstStyle/>
                    <a:p>
                      <a:pPr algn="ctr"/>
                      <a:r>
                        <a:rPr lang="en-US" sz="1200" dirty="0"/>
                        <a:t>Final torque applied to the reaction fixture</a:t>
                      </a:r>
                      <a:endParaRPr lang="en-GB" sz="1200" dirty="0"/>
                    </a:p>
                  </a:txBody>
                  <a:tcPr/>
                </a:tc>
                <a:tc>
                  <a:txBody>
                    <a:bodyPr/>
                    <a:lstStyle/>
                    <a:p>
                      <a:pPr algn="ctr"/>
                      <a:endParaRPr lang="en-GB" sz="1200" dirty="0">
                        <a:highlight>
                          <a:srgbClr val="C0C0C0"/>
                        </a:highlight>
                      </a:endParaRPr>
                    </a:p>
                  </a:txBody>
                  <a:tcPr>
                    <a:solidFill>
                      <a:schemeClr val="bg1">
                        <a:lumMod val="75000"/>
                      </a:schemeClr>
                    </a:solidFill>
                  </a:tcPr>
                </a:tc>
                <a:tc>
                  <a:txBody>
                    <a:bodyPr/>
                    <a:lstStyle/>
                    <a:p>
                      <a:pPr algn="ctr"/>
                      <a:r>
                        <a:rPr lang="en-US" sz="1200" dirty="0"/>
                        <a:t>160</a:t>
                      </a:r>
                      <a:endParaRPr lang="en-GB" sz="1200" dirty="0"/>
                    </a:p>
                  </a:txBody>
                  <a:tcPr/>
                </a:tc>
                <a:tc>
                  <a:txBody>
                    <a:bodyPr/>
                    <a:lstStyle/>
                    <a:p>
                      <a:pPr algn="ctr"/>
                      <a:r>
                        <a:rPr lang="en-US" sz="1200" dirty="0"/>
                        <a:t>150</a:t>
                      </a:r>
                      <a:endParaRPr lang="en-GB" sz="1200" dirty="0"/>
                    </a:p>
                  </a:txBody>
                  <a:tcPr/>
                </a:tc>
                <a:tc>
                  <a:txBody>
                    <a:bodyPr/>
                    <a:lstStyle/>
                    <a:p>
                      <a:pPr algn="ctr"/>
                      <a:r>
                        <a:rPr lang="en-US" sz="1200" dirty="0"/>
                        <a:t>150</a:t>
                      </a:r>
                      <a:endParaRPr lang="en-GB" sz="1200" dirty="0"/>
                    </a:p>
                  </a:txBody>
                  <a:tcPr/>
                </a:tc>
                <a:extLst>
                  <a:ext uri="{0D108BD9-81ED-4DB2-BD59-A6C34878D82A}">
                    <a16:rowId xmlns:a16="http://schemas.microsoft.com/office/drawing/2014/main" val="4111074611"/>
                  </a:ext>
                </a:extLst>
              </a:tr>
            </a:tbl>
          </a:graphicData>
        </a:graphic>
      </p:graphicFrame>
      <p:sp>
        <p:nvSpPr>
          <p:cNvPr id="7" name="TextBox 6">
            <a:extLst>
              <a:ext uri="{FF2B5EF4-FFF2-40B4-BE49-F238E27FC236}">
                <a16:creationId xmlns:a16="http://schemas.microsoft.com/office/drawing/2014/main" id="{A46137BA-3D18-5EA2-D63E-058E968CD963}"/>
              </a:ext>
            </a:extLst>
          </p:cNvPr>
          <p:cNvSpPr txBox="1"/>
          <p:nvPr/>
        </p:nvSpPr>
        <p:spPr>
          <a:xfrm>
            <a:off x="3134112" y="3160810"/>
            <a:ext cx="3917175" cy="307777"/>
          </a:xfrm>
          <a:prstGeom prst="rect">
            <a:avLst/>
          </a:prstGeom>
          <a:noFill/>
        </p:spPr>
        <p:txBody>
          <a:bodyPr wrap="square">
            <a:spAutoFit/>
          </a:bodyPr>
          <a:lstStyle/>
          <a:p>
            <a:r>
              <a:rPr lang="en-US" sz="1400" i="1" dirty="0"/>
              <a:t>Torque applied to close the fixtures, Nm</a:t>
            </a:r>
          </a:p>
        </p:txBody>
      </p:sp>
    </p:spTree>
    <p:extLst>
      <p:ext uri="{BB962C8B-B14F-4D97-AF65-F5344CB8AC3E}">
        <p14:creationId xmlns:p14="http://schemas.microsoft.com/office/powerpoint/2010/main" val="6178057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CB92EB-F17A-B4F3-9393-F158927F8F55}"/>
              </a:ext>
            </a:extLst>
          </p:cNvPr>
          <p:cNvSpPr>
            <a:spLocks noGrp="1"/>
          </p:cNvSpPr>
          <p:nvPr>
            <p:ph type="title"/>
          </p:nvPr>
        </p:nvSpPr>
        <p:spPr/>
        <p:txBody>
          <a:bodyPr/>
          <a:lstStyle/>
          <a:p>
            <a:r>
              <a:rPr lang="en-US" dirty="0"/>
              <a:t>Outline</a:t>
            </a:r>
            <a:endParaRPr lang="en-GB" dirty="0"/>
          </a:p>
        </p:txBody>
      </p:sp>
      <p:sp>
        <p:nvSpPr>
          <p:cNvPr id="3" name="Content Placeholder 2">
            <a:extLst>
              <a:ext uri="{FF2B5EF4-FFF2-40B4-BE49-F238E27FC236}">
                <a16:creationId xmlns:a16="http://schemas.microsoft.com/office/drawing/2014/main" id="{94813646-4168-CFD6-87A2-48F8BFEA114B}"/>
              </a:ext>
            </a:extLst>
          </p:cNvPr>
          <p:cNvSpPr>
            <a:spLocks noGrp="1"/>
          </p:cNvSpPr>
          <p:nvPr>
            <p:ph idx="1"/>
          </p:nvPr>
        </p:nvSpPr>
        <p:spPr/>
        <p:txBody>
          <a:bodyPr/>
          <a:lstStyle/>
          <a:p>
            <a:r>
              <a:rPr lang="en-US" dirty="0"/>
              <a:t>New features of coil CR128</a:t>
            </a:r>
          </a:p>
          <a:p>
            <a:r>
              <a:rPr lang="en-US" dirty="0"/>
              <a:t>Observables before reaction</a:t>
            </a:r>
          </a:p>
          <a:p>
            <a:r>
              <a:rPr lang="en-US" b="1" dirty="0"/>
              <a:t>Observables after reaction</a:t>
            </a:r>
          </a:p>
          <a:p>
            <a:pPr lvl="1"/>
            <a:r>
              <a:rPr lang="en-US" b="1" dirty="0"/>
              <a:t>Tooling bow</a:t>
            </a:r>
          </a:p>
          <a:p>
            <a:pPr lvl="1"/>
            <a:r>
              <a:rPr lang="en-US" b="1" dirty="0"/>
              <a:t>Pole displacements during unbolting</a:t>
            </a:r>
          </a:p>
          <a:p>
            <a:pPr lvl="1"/>
            <a:r>
              <a:rPr lang="en-US" b="1" dirty="0"/>
              <a:t>Coil longitudinal elongation during unbolting</a:t>
            </a:r>
          </a:p>
          <a:p>
            <a:pPr lvl="1"/>
            <a:r>
              <a:rPr lang="en-US" b="1" dirty="0"/>
              <a:t>Pole gaps</a:t>
            </a:r>
          </a:p>
          <a:p>
            <a:pPr lvl="1"/>
            <a:r>
              <a:rPr lang="en-US" b="1" dirty="0"/>
              <a:t>Hump</a:t>
            </a:r>
          </a:p>
          <a:p>
            <a:r>
              <a:rPr lang="en-GB" dirty="0"/>
              <a:t>Next steps</a:t>
            </a:r>
          </a:p>
        </p:txBody>
      </p:sp>
      <p:sp>
        <p:nvSpPr>
          <p:cNvPr id="4" name="Footer Placeholder 3">
            <a:extLst>
              <a:ext uri="{FF2B5EF4-FFF2-40B4-BE49-F238E27FC236}">
                <a16:creationId xmlns:a16="http://schemas.microsoft.com/office/drawing/2014/main" id="{BE437B62-BFE7-5EDC-FE4B-8569AC6F5CF4}"/>
              </a:ext>
            </a:extLst>
          </p:cNvPr>
          <p:cNvSpPr>
            <a:spLocks noGrp="1"/>
          </p:cNvSpPr>
          <p:nvPr>
            <p:ph type="ftr" sz="quarter" idx="11"/>
          </p:nvPr>
        </p:nvSpPr>
        <p:spPr/>
        <p:txBody>
          <a:bodyPr/>
          <a:lstStyle/>
          <a:p>
            <a:endParaRPr lang="en-GB" noProof="0" dirty="0"/>
          </a:p>
        </p:txBody>
      </p:sp>
      <p:sp>
        <p:nvSpPr>
          <p:cNvPr id="5" name="Slide Number Placeholder 4">
            <a:extLst>
              <a:ext uri="{FF2B5EF4-FFF2-40B4-BE49-F238E27FC236}">
                <a16:creationId xmlns:a16="http://schemas.microsoft.com/office/drawing/2014/main" id="{E3FE5D96-9D13-383F-5094-2B82C529E712}"/>
              </a:ext>
            </a:extLst>
          </p:cNvPr>
          <p:cNvSpPr>
            <a:spLocks noGrp="1"/>
          </p:cNvSpPr>
          <p:nvPr>
            <p:ph type="sldNum" sz="quarter" idx="12"/>
          </p:nvPr>
        </p:nvSpPr>
        <p:spPr/>
        <p:txBody>
          <a:bodyPr/>
          <a:lstStyle/>
          <a:p>
            <a:fld id="{BFDCA1C4-9514-7B4F-976F-D92F7E296653}" type="slidenum">
              <a:rPr lang="fr-FR" smtClean="0"/>
              <a:pPr/>
              <a:t>13</a:t>
            </a:fld>
            <a:endParaRPr lang="fr-FR"/>
          </a:p>
        </p:txBody>
      </p:sp>
    </p:spTree>
    <p:extLst>
      <p:ext uri="{BB962C8B-B14F-4D97-AF65-F5344CB8AC3E}">
        <p14:creationId xmlns:p14="http://schemas.microsoft.com/office/powerpoint/2010/main" val="19337564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3A4F45-67BD-F5BA-58E1-8D9F7D47E1E1}"/>
              </a:ext>
            </a:extLst>
          </p:cNvPr>
          <p:cNvSpPr>
            <a:spLocks noGrp="1"/>
          </p:cNvSpPr>
          <p:nvPr>
            <p:ph type="title"/>
          </p:nvPr>
        </p:nvSpPr>
        <p:spPr/>
        <p:txBody>
          <a:bodyPr/>
          <a:lstStyle/>
          <a:p>
            <a:r>
              <a:rPr lang="en-US" dirty="0"/>
              <a:t>Tooling bow </a:t>
            </a:r>
            <a:endParaRPr lang="en-GB" dirty="0"/>
          </a:p>
        </p:txBody>
      </p:sp>
      <p:pic>
        <p:nvPicPr>
          <p:cNvPr id="7" name="Content Placeholder 6">
            <a:extLst>
              <a:ext uri="{FF2B5EF4-FFF2-40B4-BE49-F238E27FC236}">
                <a16:creationId xmlns:a16="http://schemas.microsoft.com/office/drawing/2014/main" id="{D5C0FBD0-27B8-B07C-955C-484506BC4E48}"/>
              </a:ext>
            </a:extLst>
          </p:cNvPr>
          <p:cNvPicPr>
            <a:picLocks noGrp="1" noChangeAspect="1"/>
          </p:cNvPicPr>
          <p:nvPr>
            <p:ph idx="1"/>
          </p:nvPr>
        </p:nvPicPr>
        <p:blipFill>
          <a:blip r:embed="rId2"/>
          <a:stretch>
            <a:fillRect/>
          </a:stretch>
        </p:blipFill>
        <p:spPr>
          <a:xfrm>
            <a:off x="349326" y="3654594"/>
            <a:ext cx="3278777" cy="2459083"/>
          </a:xfrm>
        </p:spPr>
      </p:pic>
      <p:sp>
        <p:nvSpPr>
          <p:cNvPr id="4" name="Footer Placeholder 3">
            <a:extLst>
              <a:ext uri="{FF2B5EF4-FFF2-40B4-BE49-F238E27FC236}">
                <a16:creationId xmlns:a16="http://schemas.microsoft.com/office/drawing/2014/main" id="{6CB9EC4C-8D6D-0A77-07D0-79B035777709}"/>
              </a:ext>
            </a:extLst>
          </p:cNvPr>
          <p:cNvSpPr>
            <a:spLocks noGrp="1"/>
          </p:cNvSpPr>
          <p:nvPr>
            <p:ph type="ftr" sz="quarter" idx="11"/>
          </p:nvPr>
        </p:nvSpPr>
        <p:spPr/>
        <p:txBody>
          <a:bodyPr/>
          <a:lstStyle/>
          <a:p>
            <a:endParaRPr lang="en-GB" noProof="0" dirty="0"/>
          </a:p>
        </p:txBody>
      </p:sp>
      <p:sp>
        <p:nvSpPr>
          <p:cNvPr id="5" name="Slide Number Placeholder 4">
            <a:extLst>
              <a:ext uri="{FF2B5EF4-FFF2-40B4-BE49-F238E27FC236}">
                <a16:creationId xmlns:a16="http://schemas.microsoft.com/office/drawing/2014/main" id="{FE6F8BCA-906E-4209-F6D0-D9ACD9FB3320}"/>
              </a:ext>
            </a:extLst>
          </p:cNvPr>
          <p:cNvSpPr>
            <a:spLocks noGrp="1"/>
          </p:cNvSpPr>
          <p:nvPr>
            <p:ph type="sldNum" sz="quarter" idx="12"/>
          </p:nvPr>
        </p:nvSpPr>
        <p:spPr/>
        <p:txBody>
          <a:bodyPr/>
          <a:lstStyle/>
          <a:p>
            <a:fld id="{BFDCA1C4-9514-7B4F-976F-D92F7E296653}" type="slidenum">
              <a:rPr lang="fr-FR" smtClean="0"/>
              <a:pPr/>
              <a:t>14</a:t>
            </a:fld>
            <a:endParaRPr lang="fr-FR"/>
          </a:p>
        </p:txBody>
      </p:sp>
      <p:pic>
        <p:nvPicPr>
          <p:cNvPr id="9" name="Picture 8">
            <a:extLst>
              <a:ext uri="{FF2B5EF4-FFF2-40B4-BE49-F238E27FC236}">
                <a16:creationId xmlns:a16="http://schemas.microsoft.com/office/drawing/2014/main" id="{91F5144F-BBC8-BD44-B5BB-E48B2D15335E}"/>
              </a:ext>
            </a:extLst>
          </p:cNvPr>
          <p:cNvPicPr>
            <a:picLocks noChangeAspect="1"/>
          </p:cNvPicPr>
          <p:nvPr/>
        </p:nvPicPr>
        <p:blipFill>
          <a:blip r:embed="rId3"/>
          <a:stretch>
            <a:fillRect/>
          </a:stretch>
        </p:blipFill>
        <p:spPr>
          <a:xfrm>
            <a:off x="6017275" y="900000"/>
            <a:ext cx="2930641" cy="2197981"/>
          </a:xfrm>
          <a:prstGeom prst="rect">
            <a:avLst/>
          </a:prstGeom>
        </p:spPr>
      </p:pic>
      <p:sp>
        <p:nvSpPr>
          <p:cNvPr id="10" name="Content Placeholder 2">
            <a:extLst>
              <a:ext uri="{FF2B5EF4-FFF2-40B4-BE49-F238E27FC236}">
                <a16:creationId xmlns:a16="http://schemas.microsoft.com/office/drawing/2014/main" id="{EAAAC605-D6D0-A41E-12C4-C2F772592CF8}"/>
              </a:ext>
            </a:extLst>
          </p:cNvPr>
          <p:cNvSpPr txBox="1">
            <a:spLocks/>
          </p:cNvSpPr>
          <p:nvPr/>
        </p:nvSpPr>
        <p:spPr>
          <a:xfrm>
            <a:off x="494012" y="1032736"/>
            <a:ext cx="5279981" cy="1339083"/>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600" dirty="0"/>
              <a:t>For the first time, the shape of the tooling along the length was measured</a:t>
            </a:r>
          </a:p>
          <a:p>
            <a:r>
              <a:rPr lang="en-US" sz="1600" dirty="0"/>
              <a:t>Tooling is lift in the coil ends, around 3 mm in the NCS, 1.5 mm in the CS.</a:t>
            </a:r>
          </a:p>
          <a:p>
            <a:r>
              <a:rPr lang="en-US" sz="1600" dirty="0"/>
              <a:t>After unbolting the M20, the tooling gets straight</a:t>
            </a:r>
            <a:endParaRPr lang="en-GB" sz="1600" dirty="0"/>
          </a:p>
        </p:txBody>
      </p:sp>
      <p:sp>
        <p:nvSpPr>
          <p:cNvPr id="11" name="Content Placeholder 2">
            <a:extLst>
              <a:ext uri="{FF2B5EF4-FFF2-40B4-BE49-F238E27FC236}">
                <a16:creationId xmlns:a16="http://schemas.microsoft.com/office/drawing/2014/main" id="{1FB1A37D-0096-7E6B-38F0-ABFCEFEF03F2}"/>
              </a:ext>
            </a:extLst>
          </p:cNvPr>
          <p:cNvSpPr txBox="1">
            <a:spLocks/>
          </p:cNvSpPr>
          <p:nvPr/>
        </p:nvSpPr>
        <p:spPr>
          <a:xfrm>
            <a:off x="4350716" y="4486181"/>
            <a:ext cx="4277091" cy="573739"/>
          </a:xfrm>
          <a:prstGeom prst="rect">
            <a:avLst/>
          </a:prstGeom>
        </p:spPr>
        <p:txBody>
          <a:bodyPr vert="horz" lIns="0" tIns="0" rIns="0" bIns="0" rtlCol="0">
            <a:normAutofit fontScale="92500" lnSpcReduction="2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400" dirty="0">
                <a:highlight>
                  <a:srgbClr val="FFFF00"/>
                </a:highlight>
              </a:rPr>
              <a:t>Plot from Nicholas on how it moves</a:t>
            </a:r>
            <a:endParaRPr lang="en-GB" sz="2400" dirty="0">
              <a:highlight>
                <a:srgbClr val="FFFF00"/>
              </a:highlight>
            </a:endParaRPr>
          </a:p>
        </p:txBody>
      </p:sp>
    </p:spTree>
    <p:extLst>
      <p:ext uri="{BB962C8B-B14F-4D97-AF65-F5344CB8AC3E}">
        <p14:creationId xmlns:p14="http://schemas.microsoft.com/office/powerpoint/2010/main" val="40656679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472F64-977A-1A27-DC3A-561C103DEB4A}"/>
              </a:ext>
            </a:extLst>
          </p:cNvPr>
          <p:cNvSpPr>
            <a:spLocks noGrp="1"/>
          </p:cNvSpPr>
          <p:nvPr>
            <p:ph type="title"/>
          </p:nvPr>
        </p:nvSpPr>
        <p:spPr/>
        <p:txBody>
          <a:bodyPr/>
          <a:lstStyle/>
          <a:p>
            <a:r>
              <a:rPr lang="en-US" dirty="0"/>
              <a:t>Tooling bow: FNAL</a:t>
            </a:r>
            <a:endParaRPr lang="en-GB" dirty="0"/>
          </a:p>
        </p:txBody>
      </p:sp>
      <p:pic>
        <p:nvPicPr>
          <p:cNvPr id="7" name="Content Placeholder 6">
            <a:extLst>
              <a:ext uri="{FF2B5EF4-FFF2-40B4-BE49-F238E27FC236}">
                <a16:creationId xmlns:a16="http://schemas.microsoft.com/office/drawing/2014/main" id="{71C9FEC8-335E-176A-2927-4963975B8344}"/>
              </a:ext>
            </a:extLst>
          </p:cNvPr>
          <p:cNvPicPr>
            <a:picLocks noGrp="1" noChangeAspect="1"/>
          </p:cNvPicPr>
          <p:nvPr>
            <p:ph idx="1"/>
          </p:nvPr>
        </p:nvPicPr>
        <p:blipFill>
          <a:blip r:embed="rId2"/>
          <a:stretch>
            <a:fillRect/>
          </a:stretch>
        </p:blipFill>
        <p:spPr>
          <a:xfrm>
            <a:off x="37100" y="2309156"/>
            <a:ext cx="4980791" cy="3735593"/>
          </a:xfrm>
          <a:prstGeom prst="rect">
            <a:avLst/>
          </a:prstGeom>
        </p:spPr>
      </p:pic>
      <p:sp>
        <p:nvSpPr>
          <p:cNvPr id="5" name="Slide Number Placeholder 4">
            <a:extLst>
              <a:ext uri="{FF2B5EF4-FFF2-40B4-BE49-F238E27FC236}">
                <a16:creationId xmlns:a16="http://schemas.microsoft.com/office/drawing/2014/main" id="{2F74A4E5-33B5-4E08-B6BF-3CD2F0738A2B}"/>
              </a:ext>
            </a:extLst>
          </p:cNvPr>
          <p:cNvSpPr>
            <a:spLocks noGrp="1"/>
          </p:cNvSpPr>
          <p:nvPr>
            <p:ph type="sldNum" sz="quarter" idx="12"/>
          </p:nvPr>
        </p:nvSpPr>
        <p:spPr/>
        <p:txBody>
          <a:bodyPr/>
          <a:lstStyle/>
          <a:p>
            <a:fld id="{BFDCA1C4-9514-7B4F-976F-D92F7E296653}" type="slidenum">
              <a:rPr lang="fr-FR" smtClean="0"/>
              <a:pPr/>
              <a:t>15</a:t>
            </a:fld>
            <a:endParaRPr lang="fr-FR"/>
          </a:p>
        </p:txBody>
      </p:sp>
      <p:sp>
        <p:nvSpPr>
          <p:cNvPr id="6" name="TextBox 5">
            <a:extLst>
              <a:ext uri="{FF2B5EF4-FFF2-40B4-BE49-F238E27FC236}">
                <a16:creationId xmlns:a16="http://schemas.microsoft.com/office/drawing/2014/main" id="{CADBC891-511F-A291-FDFD-DD4BF8DE5717}"/>
              </a:ext>
            </a:extLst>
          </p:cNvPr>
          <p:cNvSpPr txBox="1"/>
          <p:nvPr/>
        </p:nvSpPr>
        <p:spPr>
          <a:xfrm>
            <a:off x="5437991" y="-43016"/>
            <a:ext cx="4572000" cy="369332"/>
          </a:xfrm>
          <a:prstGeom prst="rect">
            <a:avLst/>
          </a:prstGeom>
          <a:noFill/>
        </p:spPr>
        <p:txBody>
          <a:bodyPr wrap="square">
            <a:spAutoFit/>
          </a:bodyPr>
          <a:lstStyle/>
          <a:p>
            <a:r>
              <a:rPr lang="en-GB" dirty="0">
                <a:hlinkClick r:id="rId3"/>
              </a:rPr>
              <a:t>https://indico.fnal.gov/event/54388/</a:t>
            </a:r>
            <a:r>
              <a:rPr lang="en-GB" dirty="0"/>
              <a:t> </a:t>
            </a:r>
          </a:p>
        </p:txBody>
      </p:sp>
      <p:sp>
        <p:nvSpPr>
          <p:cNvPr id="8" name="TextBox 7">
            <a:extLst>
              <a:ext uri="{FF2B5EF4-FFF2-40B4-BE49-F238E27FC236}">
                <a16:creationId xmlns:a16="http://schemas.microsoft.com/office/drawing/2014/main" id="{65A2D7E9-F060-00CB-F6DA-9D0F149785E2}"/>
              </a:ext>
            </a:extLst>
          </p:cNvPr>
          <p:cNvSpPr txBox="1"/>
          <p:nvPr/>
        </p:nvSpPr>
        <p:spPr>
          <a:xfrm>
            <a:off x="1895519" y="3302042"/>
            <a:ext cx="631976" cy="253916"/>
          </a:xfrm>
          <a:prstGeom prst="rect">
            <a:avLst/>
          </a:prstGeom>
          <a:noFill/>
        </p:spPr>
        <p:txBody>
          <a:bodyPr wrap="square" rtlCol="0">
            <a:spAutoFit/>
          </a:bodyPr>
          <a:lstStyle/>
          <a:p>
            <a:r>
              <a:rPr lang="en-US" sz="1050" dirty="0"/>
              <a:t>0.9 mm</a:t>
            </a:r>
            <a:endParaRPr lang="en-GB" sz="1050" dirty="0"/>
          </a:p>
        </p:txBody>
      </p:sp>
      <p:sp>
        <p:nvSpPr>
          <p:cNvPr id="11" name="Content Placeholder 2">
            <a:extLst>
              <a:ext uri="{FF2B5EF4-FFF2-40B4-BE49-F238E27FC236}">
                <a16:creationId xmlns:a16="http://schemas.microsoft.com/office/drawing/2014/main" id="{848EFB2C-1B50-376F-BB2E-FB4400B61EB3}"/>
              </a:ext>
            </a:extLst>
          </p:cNvPr>
          <p:cNvSpPr txBox="1">
            <a:spLocks/>
          </p:cNvSpPr>
          <p:nvPr/>
        </p:nvSpPr>
        <p:spPr>
          <a:xfrm>
            <a:off x="612000" y="975518"/>
            <a:ext cx="7920000" cy="1240557"/>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600" dirty="0"/>
              <a:t>FNAL measures the shape of the top plate of the reaction fixture after reaction:</a:t>
            </a:r>
          </a:p>
          <a:p>
            <a:pPr lvl="1"/>
            <a:r>
              <a:rPr lang="en-US" sz="1200" dirty="0"/>
              <a:t>In general, less than 0.5 mm. Measurements on one of the last coils (QXFA149) before/after reaction show that the bow is not due to the heat treatment, but the assembly tolerances/set up</a:t>
            </a:r>
          </a:p>
          <a:p>
            <a:pPr lvl="1"/>
            <a:r>
              <a:rPr lang="en-US" sz="1200" dirty="0"/>
              <a:t>In one case, 0.9 mm (source cause for the outlier not identified. </a:t>
            </a:r>
          </a:p>
          <a:p>
            <a:r>
              <a:rPr lang="en-GB" sz="1600" dirty="0"/>
              <a:t>See additional slides for the full set of available data</a:t>
            </a:r>
          </a:p>
        </p:txBody>
      </p:sp>
      <p:pic>
        <p:nvPicPr>
          <p:cNvPr id="12" name="Picture 11">
            <a:extLst>
              <a:ext uri="{FF2B5EF4-FFF2-40B4-BE49-F238E27FC236}">
                <a16:creationId xmlns:a16="http://schemas.microsoft.com/office/drawing/2014/main" id="{8E98213C-FFDD-ACB7-0BE8-AE1E44AE0836}"/>
              </a:ext>
            </a:extLst>
          </p:cNvPr>
          <p:cNvPicPr>
            <a:picLocks noChangeAspect="1"/>
          </p:cNvPicPr>
          <p:nvPr/>
        </p:nvPicPr>
        <p:blipFill>
          <a:blip r:embed="rId4"/>
          <a:stretch>
            <a:fillRect/>
          </a:stretch>
        </p:blipFill>
        <p:spPr>
          <a:xfrm>
            <a:off x="5352691" y="3429000"/>
            <a:ext cx="3514109" cy="2179397"/>
          </a:xfrm>
          <a:prstGeom prst="rect">
            <a:avLst/>
          </a:prstGeom>
        </p:spPr>
      </p:pic>
      <p:sp>
        <p:nvSpPr>
          <p:cNvPr id="13" name="TextBox 12">
            <a:extLst>
              <a:ext uri="{FF2B5EF4-FFF2-40B4-BE49-F238E27FC236}">
                <a16:creationId xmlns:a16="http://schemas.microsoft.com/office/drawing/2014/main" id="{F5E6EC6F-3C1E-E61E-89AA-0107B23471FE}"/>
              </a:ext>
            </a:extLst>
          </p:cNvPr>
          <p:cNvSpPr txBox="1"/>
          <p:nvPr/>
        </p:nvSpPr>
        <p:spPr>
          <a:xfrm>
            <a:off x="5903318" y="2474259"/>
            <a:ext cx="2963482" cy="584775"/>
          </a:xfrm>
          <a:prstGeom prst="rect">
            <a:avLst/>
          </a:prstGeom>
          <a:noFill/>
        </p:spPr>
        <p:txBody>
          <a:bodyPr wrap="square" rtlCol="0">
            <a:spAutoFit/>
          </a:bodyPr>
          <a:lstStyle/>
          <a:p>
            <a:pPr algn="ctr"/>
            <a:r>
              <a:rPr lang="en-US" sz="1600" i="1" dirty="0"/>
              <a:t>Tooling bow in QXFA149 before/after heat treatment</a:t>
            </a:r>
            <a:endParaRPr lang="en-GB" sz="1600" i="1" dirty="0"/>
          </a:p>
        </p:txBody>
      </p:sp>
    </p:spTree>
    <p:extLst>
      <p:ext uri="{BB962C8B-B14F-4D97-AF65-F5344CB8AC3E}">
        <p14:creationId xmlns:p14="http://schemas.microsoft.com/office/powerpoint/2010/main" val="38626335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Picture 32">
            <a:extLst>
              <a:ext uri="{FF2B5EF4-FFF2-40B4-BE49-F238E27FC236}">
                <a16:creationId xmlns:a16="http://schemas.microsoft.com/office/drawing/2014/main" id="{7EA73EF6-65FF-4235-BD91-D5772FE0CA50}"/>
              </a:ext>
            </a:extLst>
          </p:cNvPr>
          <p:cNvPicPr>
            <a:picLocks noChangeAspect="1"/>
          </p:cNvPicPr>
          <p:nvPr/>
        </p:nvPicPr>
        <p:blipFill>
          <a:blip r:embed="rId2"/>
          <a:stretch>
            <a:fillRect/>
          </a:stretch>
        </p:blipFill>
        <p:spPr>
          <a:xfrm>
            <a:off x="2235234" y="2383296"/>
            <a:ext cx="4578493" cy="2633700"/>
          </a:xfrm>
          <a:prstGeom prst="rect">
            <a:avLst/>
          </a:prstGeom>
        </p:spPr>
      </p:pic>
      <p:sp>
        <p:nvSpPr>
          <p:cNvPr id="2" name="Title 1">
            <a:extLst>
              <a:ext uri="{FF2B5EF4-FFF2-40B4-BE49-F238E27FC236}">
                <a16:creationId xmlns:a16="http://schemas.microsoft.com/office/drawing/2014/main" id="{FD16AE83-1D21-4BA1-96AA-80E9881187CB}"/>
              </a:ext>
            </a:extLst>
          </p:cNvPr>
          <p:cNvSpPr>
            <a:spLocks noGrp="1"/>
          </p:cNvSpPr>
          <p:nvPr>
            <p:ph type="title"/>
          </p:nvPr>
        </p:nvSpPr>
        <p:spPr/>
        <p:txBody>
          <a:bodyPr/>
          <a:lstStyle/>
          <a:p>
            <a:r>
              <a:rPr lang="en-US" dirty="0"/>
              <a:t>Unbolting procedure before coil 128</a:t>
            </a:r>
            <a:endParaRPr lang="en-GB" dirty="0"/>
          </a:p>
        </p:txBody>
      </p:sp>
      <p:sp>
        <p:nvSpPr>
          <p:cNvPr id="4" name="Footer Placeholder 3">
            <a:extLst>
              <a:ext uri="{FF2B5EF4-FFF2-40B4-BE49-F238E27FC236}">
                <a16:creationId xmlns:a16="http://schemas.microsoft.com/office/drawing/2014/main" id="{19C411F9-FC3C-4210-AF16-C23D7DE80DEF}"/>
              </a:ext>
            </a:extLst>
          </p:cNvPr>
          <p:cNvSpPr>
            <a:spLocks noGrp="1"/>
          </p:cNvSpPr>
          <p:nvPr>
            <p:ph type="ftr" sz="quarter" idx="11"/>
          </p:nvPr>
        </p:nvSpPr>
        <p:spPr/>
        <p:txBody>
          <a:bodyPr/>
          <a:lstStyle/>
          <a:p>
            <a:endParaRPr lang="en-GB" noProof="0" dirty="0"/>
          </a:p>
        </p:txBody>
      </p:sp>
      <p:sp>
        <p:nvSpPr>
          <p:cNvPr id="5" name="Slide Number Placeholder 4">
            <a:extLst>
              <a:ext uri="{FF2B5EF4-FFF2-40B4-BE49-F238E27FC236}">
                <a16:creationId xmlns:a16="http://schemas.microsoft.com/office/drawing/2014/main" id="{FA9DF4E8-DAFF-4E28-BFD5-618907A3C1B2}"/>
              </a:ext>
            </a:extLst>
          </p:cNvPr>
          <p:cNvSpPr>
            <a:spLocks noGrp="1"/>
          </p:cNvSpPr>
          <p:nvPr>
            <p:ph type="sldNum" sz="quarter" idx="12"/>
          </p:nvPr>
        </p:nvSpPr>
        <p:spPr/>
        <p:txBody>
          <a:bodyPr/>
          <a:lstStyle/>
          <a:p>
            <a:fld id="{BFDCA1C4-9514-7B4F-976F-D92F7E296653}" type="slidenum">
              <a:rPr lang="fr-FR" smtClean="0"/>
              <a:pPr/>
              <a:t>16</a:t>
            </a:fld>
            <a:endParaRPr lang="fr-FR"/>
          </a:p>
        </p:txBody>
      </p:sp>
      <p:pic>
        <p:nvPicPr>
          <p:cNvPr id="14" name="Picture 13">
            <a:extLst>
              <a:ext uri="{FF2B5EF4-FFF2-40B4-BE49-F238E27FC236}">
                <a16:creationId xmlns:a16="http://schemas.microsoft.com/office/drawing/2014/main" id="{5C81ADC5-23AC-4D72-9522-4A7B9DA0038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8695"/>
          <a:stretch/>
        </p:blipFill>
        <p:spPr bwMode="auto">
          <a:xfrm rot="5400000">
            <a:off x="6964586" y="1143713"/>
            <a:ext cx="2088782" cy="1715647"/>
          </a:xfrm>
          <a:prstGeom prst="rect">
            <a:avLst/>
          </a:prstGeom>
          <a:noFill/>
          <a:ln>
            <a:noFill/>
          </a:ln>
          <a:extLst>
            <a:ext uri="{53640926-AAD7-44D8-BBD7-CCE9431645EC}">
              <a14:shadowObscured xmlns:a14="http://schemas.microsoft.com/office/drawing/2010/main"/>
            </a:ext>
          </a:extLst>
        </p:spPr>
      </p:pic>
      <p:pic>
        <p:nvPicPr>
          <p:cNvPr id="15" name="Picture 14">
            <a:extLst>
              <a:ext uri="{FF2B5EF4-FFF2-40B4-BE49-F238E27FC236}">
                <a16:creationId xmlns:a16="http://schemas.microsoft.com/office/drawing/2014/main" id="{9A5CF464-4E1F-41CF-B04E-E324DDD54DAC}"/>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b="11021"/>
          <a:stretch/>
        </p:blipFill>
        <p:spPr bwMode="auto">
          <a:xfrm>
            <a:off x="379554" y="941723"/>
            <a:ext cx="2458671" cy="1640567"/>
          </a:xfrm>
          <a:prstGeom prst="rect">
            <a:avLst/>
          </a:prstGeom>
          <a:noFill/>
          <a:ln>
            <a:noFill/>
          </a:ln>
          <a:extLst>
            <a:ext uri="{53640926-AAD7-44D8-BBD7-CCE9431645EC}">
              <a14:shadowObscured xmlns:a14="http://schemas.microsoft.com/office/drawing/2010/main"/>
            </a:ext>
          </a:extLst>
        </p:spPr>
      </p:pic>
      <p:pic>
        <p:nvPicPr>
          <p:cNvPr id="16" name="Picture 15">
            <a:extLst>
              <a:ext uri="{FF2B5EF4-FFF2-40B4-BE49-F238E27FC236}">
                <a16:creationId xmlns:a16="http://schemas.microsoft.com/office/drawing/2014/main" id="{07F972DF-A590-45E6-B345-02941F13501E}"/>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2512" y="2878889"/>
            <a:ext cx="2005452" cy="1504156"/>
          </a:xfrm>
          <a:prstGeom prst="rect">
            <a:avLst/>
          </a:prstGeom>
          <a:noFill/>
          <a:ln>
            <a:noFill/>
          </a:ln>
        </p:spPr>
      </p:pic>
      <p:cxnSp>
        <p:nvCxnSpPr>
          <p:cNvPr id="20" name="Straight Arrow Connector 19">
            <a:extLst>
              <a:ext uri="{FF2B5EF4-FFF2-40B4-BE49-F238E27FC236}">
                <a16:creationId xmlns:a16="http://schemas.microsoft.com/office/drawing/2014/main" id="{4055CF54-ACBF-4385-8B81-F9542A10BC28}"/>
              </a:ext>
            </a:extLst>
          </p:cNvPr>
          <p:cNvCxnSpPr>
            <a:cxnSpLocks/>
          </p:cNvCxnSpPr>
          <p:nvPr/>
        </p:nvCxnSpPr>
        <p:spPr>
          <a:xfrm flipH="1" flipV="1">
            <a:off x="6678007" y="2979862"/>
            <a:ext cx="589933" cy="183362"/>
          </a:xfrm>
          <a:prstGeom prst="straightConnector1">
            <a:avLst/>
          </a:prstGeom>
          <a:ln>
            <a:solidFill>
              <a:schemeClr val="bg2"/>
            </a:solidFill>
            <a:tailEnd type="triangle"/>
          </a:ln>
        </p:spPr>
        <p:style>
          <a:lnRef idx="1">
            <a:schemeClr val="dk1"/>
          </a:lnRef>
          <a:fillRef idx="0">
            <a:schemeClr val="dk1"/>
          </a:fillRef>
          <a:effectRef idx="0">
            <a:schemeClr val="dk1"/>
          </a:effectRef>
          <a:fontRef idx="minor">
            <a:schemeClr val="tx1"/>
          </a:fontRef>
        </p:style>
      </p:cxnSp>
      <p:cxnSp>
        <p:nvCxnSpPr>
          <p:cNvPr id="31" name="Straight Arrow Connector 30">
            <a:extLst>
              <a:ext uri="{FF2B5EF4-FFF2-40B4-BE49-F238E27FC236}">
                <a16:creationId xmlns:a16="http://schemas.microsoft.com/office/drawing/2014/main" id="{B2909CAD-07AA-4E4F-959A-26088E773146}"/>
              </a:ext>
            </a:extLst>
          </p:cNvPr>
          <p:cNvCxnSpPr>
            <a:cxnSpLocks/>
          </p:cNvCxnSpPr>
          <p:nvPr/>
        </p:nvCxnSpPr>
        <p:spPr>
          <a:xfrm flipV="1">
            <a:off x="2101618" y="4669582"/>
            <a:ext cx="2458672" cy="122701"/>
          </a:xfrm>
          <a:prstGeom prst="straightConnector1">
            <a:avLst/>
          </a:prstGeom>
          <a:ln>
            <a:solidFill>
              <a:srgbClr val="FFC000"/>
            </a:solidFill>
            <a:tailEnd type="triangle"/>
          </a:ln>
        </p:spPr>
        <p:style>
          <a:lnRef idx="1">
            <a:schemeClr val="dk1"/>
          </a:lnRef>
          <a:fillRef idx="0">
            <a:schemeClr val="dk1"/>
          </a:fillRef>
          <a:effectRef idx="0">
            <a:schemeClr val="dk1"/>
          </a:effectRef>
          <a:fontRef idx="minor">
            <a:schemeClr val="tx1"/>
          </a:fontRef>
        </p:style>
      </p:cxnSp>
      <p:cxnSp>
        <p:nvCxnSpPr>
          <p:cNvPr id="36" name="Straight Arrow Connector 35">
            <a:extLst>
              <a:ext uri="{FF2B5EF4-FFF2-40B4-BE49-F238E27FC236}">
                <a16:creationId xmlns:a16="http://schemas.microsoft.com/office/drawing/2014/main" id="{BCBF4D6C-2BC7-449F-AA4E-E19E7C8B7C5C}"/>
              </a:ext>
            </a:extLst>
          </p:cNvPr>
          <p:cNvCxnSpPr>
            <a:cxnSpLocks/>
          </p:cNvCxnSpPr>
          <p:nvPr/>
        </p:nvCxnSpPr>
        <p:spPr>
          <a:xfrm>
            <a:off x="2414814" y="2582290"/>
            <a:ext cx="905613" cy="1694198"/>
          </a:xfrm>
          <a:prstGeom prst="straightConnector1">
            <a:avLst/>
          </a:prstGeom>
          <a:ln>
            <a:solidFill>
              <a:srgbClr val="7030A0"/>
            </a:solidFill>
            <a:tailEnd type="triangle"/>
          </a:ln>
        </p:spPr>
        <p:style>
          <a:lnRef idx="1">
            <a:schemeClr val="dk1"/>
          </a:lnRef>
          <a:fillRef idx="0">
            <a:schemeClr val="dk1"/>
          </a:fillRef>
          <a:effectRef idx="0">
            <a:schemeClr val="dk1"/>
          </a:effectRef>
          <a:fontRef idx="minor">
            <a:schemeClr val="tx1"/>
          </a:fontRef>
        </p:style>
      </p:cxnSp>
      <p:sp>
        <p:nvSpPr>
          <p:cNvPr id="46" name="TextBox 45">
            <a:extLst>
              <a:ext uri="{FF2B5EF4-FFF2-40B4-BE49-F238E27FC236}">
                <a16:creationId xmlns:a16="http://schemas.microsoft.com/office/drawing/2014/main" id="{825F940C-BE57-495C-93EB-AE0116EC8B1B}"/>
              </a:ext>
            </a:extLst>
          </p:cNvPr>
          <p:cNvSpPr txBox="1"/>
          <p:nvPr/>
        </p:nvSpPr>
        <p:spPr>
          <a:xfrm>
            <a:off x="2957276" y="964756"/>
            <a:ext cx="2258266" cy="1015663"/>
          </a:xfrm>
          <a:prstGeom prst="rect">
            <a:avLst/>
          </a:prstGeom>
          <a:noFill/>
          <a:ln>
            <a:solidFill>
              <a:srgbClr val="7030A0"/>
            </a:solidFill>
          </a:ln>
        </p:spPr>
        <p:txBody>
          <a:bodyPr wrap="square" rtlCol="0">
            <a:spAutoFit/>
          </a:bodyPr>
          <a:lstStyle/>
          <a:p>
            <a:pPr algn="ctr"/>
            <a:r>
              <a:rPr lang="en-GB" sz="1000" dirty="0">
                <a:solidFill>
                  <a:srgbClr val="7030A0"/>
                </a:solidFill>
              </a:rPr>
              <a:t>Unbolting the M20</a:t>
            </a:r>
          </a:p>
          <a:p>
            <a:pPr algn="ctr"/>
            <a:r>
              <a:rPr lang="en-US" sz="1000" dirty="0"/>
              <a:t>Gradual lifting of the pole, starting 2 blocks before the unbolting of the concerned block. The vertical displacement stabilizes after unbolting 6-7 blocks</a:t>
            </a:r>
            <a:endParaRPr lang="en-GB" sz="1000" dirty="0"/>
          </a:p>
        </p:txBody>
      </p:sp>
      <p:sp>
        <p:nvSpPr>
          <p:cNvPr id="48" name="TextBox 47">
            <a:extLst>
              <a:ext uri="{FF2B5EF4-FFF2-40B4-BE49-F238E27FC236}">
                <a16:creationId xmlns:a16="http://schemas.microsoft.com/office/drawing/2014/main" id="{2F39B682-8554-410D-8235-A9253B892381}"/>
              </a:ext>
            </a:extLst>
          </p:cNvPr>
          <p:cNvSpPr txBox="1"/>
          <p:nvPr/>
        </p:nvSpPr>
        <p:spPr>
          <a:xfrm>
            <a:off x="2134422" y="2852051"/>
            <a:ext cx="2546303" cy="261610"/>
          </a:xfrm>
          <a:prstGeom prst="rect">
            <a:avLst/>
          </a:prstGeom>
          <a:noFill/>
        </p:spPr>
        <p:txBody>
          <a:bodyPr wrap="square">
            <a:spAutoFit/>
          </a:bodyPr>
          <a:lstStyle/>
          <a:p>
            <a:pPr algn="ctr"/>
            <a:r>
              <a:rPr lang="en-GB" sz="1050" dirty="0">
                <a:solidFill>
                  <a:srgbClr val="7030A0"/>
                </a:solidFill>
              </a:rPr>
              <a:t>Unbolting the M20</a:t>
            </a:r>
          </a:p>
        </p:txBody>
      </p:sp>
      <p:sp>
        <p:nvSpPr>
          <p:cNvPr id="49" name="TextBox 48">
            <a:extLst>
              <a:ext uri="{FF2B5EF4-FFF2-40B4-BE49-F238E27FC236}">
                <a16:creationId xmlns:a16="http://schemas.microsoft.com/office/drawing/2014/main" id="{5FAD18A1-EBBE-420F-89C2-4F3BA1E2EAA2}"/>
              </a:ext>
            </a:extLst>
          </p:cNvPr>
          <p:cNvSpPr txBox="1"/>
          <p:nvPr/>
        </p:nvSpPr>
        <p:spPr>
          <a:xfrm>
            <a:off x="4146994" y="2852051"/>
            <a:ext cx="2546303" cy="261610"/>
          </a:xfrm>
          <a:prstGeom prst="rect">
            <a:avLst/>
          </a:prstGeom>
          <a:noFill/>
        </p:spPr>
        <p:txBody>
          <a:bodyPr wrap="square">
            <a:spAutoFit/>
          </a:bodyPr>
          <a:lstStyle/>
          <a:p>
            <a:pPr algn="ctr"/>
            <a:r>
              <a:rPr lang="en-US" sz="1050" dirty="0">
                <a:solidFill>
                  <a:srgbClr val="00B050"/>
                </a:solidFill>
              </a:rPr>
              <a:t>L</a:t>
            </a:r>
            <a:r>
              <a:rPr lang="en-GB" sz="1050" dirty="0" err="1">
                <a:solidFill>
                  <a:srgbClr val="00B050"/>
                </a:solidFill>
              </a:rPr>
              <a:t>ifting</a:t>
            </a:r>
            <a:r>
              <a:rPr lang="en-GB" sz="1050" dirty="0">
                <a:solidFill>
                  <a:srgbClr val="00B050"/>
                </a:solidFill>
              </a:rPr>
              <a:t> of the blocks</a:t>
            </a:r>
          </a:p>
        </p:txBody>
      </p:sp>
      <p:sp>
        <p:nvSpPr>
          <p:cNvPr id="52" name="TextBox 51">
            <a:extLst>
              <a:ext uri="{FF2B5EF4-FFF2-40B4-BE49-F238E27FC236}">
                <a16:creationId xmlns:a16="http://schemas.microsoft.com/office/drawing/2014/main" id="{AA82365A-CFC0-4463-A7BB-E026C26BFAC8}"/>
              </a:ext>
            </a:extLst>
          </p:cNvPr>
          <p:cNvSpPr txBox="1"/>
          <p:nvPr/>
        </p:nvSpPr>
        <p:spPr>
          <a:xfrm>
            <a:off x="182265" y="4438340"/>
            <a:ext cx="1858768" cy="707886"/>
          </a:xfrm>
          <a:prstGeom prst="rect">
            <a:avLst/>
          </a:prstGeom>
          <a:noFill/>
          <a:ln>
            <a:solidFill>
              <a:srgbClr val="FB963C"/>
            </a:solidFill>
          </a:ln>
        </p:spPr>
        <p:txBody>
          <a:bodyPr wrap="square" rtlCol="0">
            <a:spAutoFit/>
          </a:bodyPr>
          <a:lstStyle/>
          <a:p>
            <a:pPr algn="ctr"/>
            <a:r>
              <a:rPr lang="en-GB" sz="1000" dirty="0">
                <a:solidFill>
                  <a:srgbClr val="FB963C"/>
                </a:solidFill>
              </a:rPr>
              <a:t>Lifting the top plate</a:t>
            </a:r>
          </a:p>
          <a:p>
            <a:pPr algn="ctr"/>
            <a:r>
              <a:rPr lang="en-US" sz="1000" dirty="0"/>
              <a:t>0.05 mm vertical displacement when the top plate is lifted</a:t>
            </a:r>
            <a:endParaRPr lang="en-GB" sz="1000" dirty="0"/>
          </a:p>
        </p:txBody>
      </p:sp>
      <p:sp>
        <p:nvSpPr>
          <p:cNvPr id="55" name="TextBox 54">
            <a:extLst>
              <a:ext uri="{FF2B5EF4-FFF2-40B4-BE49-F238E27FC236}">
                <a16:creationId xmlns:a16="http://schemas.microsoft.com/office/drawing/2014/main" id="{41F1612C-222D-4BB3-A048-F8634A25E7C6}"/>
              </a:ext>
            </a:extLst>
          </p:cNvPr>
          <p:cNvSpPr txBox="1"/>
          <p:nvPr/>
        </p:nvSpPr>
        <p:spPr>
          <a:xfrm>
            <a:off x="2405567" y="5284306"/>
            <a:ext cx="1475769" cy="1169551"/>
          </a:xfrm>
          <a:prstGeom prst="rect">
            <a:avLst/>
          </a:prstGeom>
          <a:solidFill>
            <a:schemeClr val="bg1"/>
          </a:solidFill>
          <a:ln>
            <a:solidFill>
              <a:srgbClr val="00B050"/>
            </a:solidFill>
          </a:ln>
        </p:spPr>
        <p:txBody>
          <a:bodyPr wrap="square" rtlCol="0">
            <a:spAutoFit/>
          </a:bodyPr>
          <a:lstStyle/>
          <a:p>
            <a:pPr algn="ctr"/>
            <a:r>
              <a:rPr lang="en-US" sz="1000" dirty="0">
                <a:solidFill>
                  <a:srgbClr val="00B050"/>
                </a:solidFill>
              </a:rPr>
              <a:t>L</a:t>
            </a:r>
            <a:r>
              <a:rPr lang="en-GB" sz="1000" dirty="0" err="1">
                <a:solidFill>
                  <a:srgbClr val="00B050"/>
                </a:solidFill>
              </a:rPr>
              <a:t>ifting</a:t>
            </a:r>
            <a:r>
              <a:rPr lang="en-GB" sz="1000" dirty="0">
                <a:solidFill>
                  <a:srgbClr val="00B050"/>
                </a:solidFill>
              </a:rPr>
              <a:t> of the blocks</a:t>
            </a:r>
          </a:p>
          <a:p>
            <a:r>
              <a:rPr lang="en-US" sz="1000" dirty="0"/>
              <a:t>Gradual lifting of the pole, the 4 blocks before and after the concerned block have an impact on the vertical displacement</a:t>
            </a:r>
            <a:endParaRPr lang="en-GB" sz="1000" dirty="0"/>
          </a:p>
        </p:txBody>
      </p:sp>
      <p:cxnSp>
        <p:nvCxnSpPr>
          <p:cNvPr id="56" name="Straight Arrow Connector 55">
            <a:extLst>
              <a:ext uri="{FF2B5EF4-FFF2-40B4-BE49-F238E27FC236}">
                <a16:creationId xmlns:a16="http://schemas.microsoft.com/office/drawing/2014/main" id="{DF84B774-B625-4DCF-95E5-C7C9D8936747}"/>
              </a:ext>
            </a:extLst>
          </p:cNvPr>
          <p:cNvCxnSpPr>
            <a:cxnSpLocks/>
          </p:cNvCxnSpPr>
          <p:nvPr/>
        </p:nvCxnSpPr>
        <p:spPr>
          <a:xfrm flipV="1">
            <a:off x="3881336" y="4515343"/>
            <a:ext cx="1337164" cy="768963"/>
          </a:xfrm>
          <a:prstGeom prst="straightConnector1">
            <a:avLst/>
          </a:prstGeom>
          <a:ln>
            <a:solidFill>
              <a:srgbClr val="00B050"/>
            </a:solidFill>
            <a:tailEnd type="triangle"/>
          </a:ln>
        </p:spPr>
        <p:style>
          <a:lnRef idx="1">
            <a:schemeClr val="dk1"/>
          </a:lnRef>
          <a:fillRef idx="0">
            <a:schemeClr val="dk1"/>
          </a:fillRef>
          <a:effectRef idx="0">
            <a:schemeClr val="dk1"/>
          </a:effectRef>
          <a:fontRef idx="minor">
            <a:schemeClr val="tx1"/>
          </a:fontRef>
        </p:style>
      </p:cxnSp>
      <p:sp>
        <p:nvSpPr>
          <p:cNvPr id="59" name="TextBox 58">
            <a:extLst>
              <a:ext uri="{FF2B5EF4-FFF2-40B4-BE49-F238E27FC236}">
                <a16:creationId xmlns:a16="http://schemas.microsoft.com/office/drawing/2014/main" id="{5724BBFD-C013-4511-8A80-1CE5DE37E916}"/>
              </a:ext>
            </a:extLst>
          </p:cNvPr>
          <p:cNvSpPr txBox="1"/>
          <p:nvPr/>
        </p:nvSpPr>
        <p:spPr>
          <a:xfrm>
            <a:off x="4585066" y="4100625"/>
            <a:ext cx="4572000" cy="230832"/>
          </a:xfrm>
          <a:prstGeom prst="rect">
            <a:avLst/>
          </a:prstGeom>
          <a:noFill/>
        </p:spPr>
        <p:txBody>
          <a:bodyPr wrap="square">
            <a:spAutoFit/>
          </a:bodyPr>
          <a:lstStyle/>
          <a:p>
            <a:r>
              <a:rPr lang="en-GB" sz="900" dirty="0">
                <a:effectLst/>
                <a:latin typeface="Calibri" panose="020F0502020204030204" pitchFamily="34" charset="0"/>
                <a:ea typeface="Calibri" panose="020F0502020204030204" pitchFamily="34" charset="0"/>
              </a:rPr>
              <a:t>#40</a:t>
            </a:r>
            <a:r>
              <a:rPr lang="en-GB" sz="900" dirty="0">
                <a:solidFill>
                  <a:srgbClr val="000000"/>
                </a:solidFill>
                <a:effectLst/>
                <a:latin typeface="Times New Roman" panose="02020603050405020304" pitchFamily="18" charset="0"/>
                <a:ea typeface="Times New Roman" panose="02020603050405020304" pitchFamily="18" charset="0"/>
              </a:rPr>
              <a:t> </a:t>
            </a:r>
            <a:endParaRPr lang="en-GB" sz="900" dirty="0"/>
          </a:p>
        </p:txBody>
      </p:sp>
      <p:sp>
        <p:nvSpPr>
          <p:cNvPr id="60" name="TextBox 59">
            <a:extLst>
              <a:ext uri="{FF2B5EF4-FFF2-40B4-BE49-F238E27FC236}">
                <a16:creationId xmlns:a16="http://schemas.microsoft.com/office/drawing/2014/main" id="{7CC71C27-3032-4007-84D6-ADF6BAC318E8}"/>
              </a:ext>
            </a:extLst>
          </p:cNvPr>
          <p:cNvSpPr txBox="1"/>
          <p:nvPr/>
        </p:nvSpPr>
        <p:spPr>
          <a:xfrm>
            <a:off x="4696245" y="3820448"/>
            <a:ext cx="4572000" cy="230832"/>
          </a:xfrm>
          <a:prstGeom prst="rect">
            <a:avLst/>
          </a:prstGeom>
          <a:noFill/>
        </p:spPr>
        <p:txBody>
          <a:bodyPr wrap="square">
            <a:spAutoFit/>
          </a:bodyPr>
          <a:lstStyle/>
          <a:p>
            <a:r>
              <a:rPr lang="en-GB" sz="900" dirty="0">
                <a:effectLst/>
                <a:latin typeface="Calibri" panose="020F0502020204030204" pitchFamily="34" charset="0"/>
                <a:ea typeface="Calibri" panose="020F0502020204030204" pitchFamily="34" charset="0"/>
              </a:rPr>
              <a:t>#38</a:t>
            </a:r>
            <a:r>
              <a:rPr lang="en-GB" sz="900" dirty="0">
                <a:solidFill>
                  <a:srgbClr val="000000"/>
                </a:solidFill>
                <a:effectLst/>
                <a:latin typeface="Times New Roman" panose="02020603050405020304" pitchFamily="18" charset="0"/>
                <a:ea typeface="Times New Roman" panose="02020603050405020304" pitchFamily="18" charset="0"/>
              </a:rPr>
              <a:t> </a:t>
            </a:r>
            <a:endParaRPr lang="en-GB" sz="900" dirty="0"/>
          </a:p>
        </p:txBody>
      </p:sp>
      <p:sp>
        <p:nvSpPr>
          <p:cNvPr id="61" name="TextBox 60">
            <a:extLst>
              <a:ext uri="{FF2B5EF4-FFF2-40B4-BE49-F238E27FC236}">
                <a16:creationId xmlns:a16="http://schemas.microsoft.com/office/drawing/2014/main" id="{5E971ED6-2543-4C8F-AE6D-D38930A6654F}"/>
              </a:ext>
            </a:extLst>
          </p:cNvPr>
          <p:cNvSpPr txBox="1"/>
          <p:nvPr/>
        </p:nvSpPr>
        <p:spPr>
          <a:xfrm>
            <a:off x="5147959" y="3881289"/>
            <a:ext cx="4572000" cy="230832"/>
          </a:xfrm>
          <a:prstGeom prst="rect">
            <a:avLst/>
          </a:prstGeom>
          <a:noFill/>
        </p:spPr>
        <p:txBody>
          <a:bodyPr wrap="square">
            <a:spAutoFit/>
          </a:bodyPr>
          <a:lstStyle/>
          <a:p>
            <a:r>
              <a:rPr lang="en-GB" sz="900" dirty="0">
                <a:effectLst/>
                <a:latin typeface="Calibri" panose="020F0502020204030204" pitchFamily="34" charset="0"/>
                <a:ea typeface="Calibri" panose="020F0502020204030204" pitchFamily="34" charset="0"/>
              </a:rPr>
              <a:t>#30</a:t>
            </a:r>
            <a:r>
              <a:rPr lang="en-GB" sz="900" dirty="0">
                <a:solidFill>
                  <a:srgbClr val="000000"/>
                </a:solidFill>
                <a:effectLst/>
                <a:latin typeface="Times New Roman" panose="02020603050405020304" pitchFamily="18" charset="0"/>
                <a:ea typeface="Times New Roman" panose="02020603050405020304" pitchFamily="18" charset="0"/>
              </a:rPr>
              <a:t> </a:t>
            </a:r>
            <a:endParaRPr lang="en-GB" sz="900" dirty="0"/>
          </a:p>
        </p:txBody>
      </p:sp>
      <p:sp>
        <p:nvSpPr>
          <p:cNvPr id="62" name="TextBox 61">
            <a:extLst>
              <a:ext uri="{FF2B5EF4-FFF2-40B4-BE49-F238E27FC236}">
                <a16:creationId xmlns:a16="http://schemas.microsoft.com/office/drawing/2014/main" id="{001CB5DA-A8A4-4135-B135-6D45C40D2243}"/>
              </a:ext>
            </a:extLst>
          </p:cNvPr>
          <p:cNvSpPr txBox="1"/>
          <p:nvPr/>
        </p:nvSpPr>
        <p:spPr>
          <a:xfrm>
            <a:off x="4988226" y="3694322"/>
            <a:ext cx="391793" cy="230832"/>
          </a:xfrm>
          <a:prstGeom prst="rect">
            <a:avLst/>
          </a:prstGeom>
          <a:noFill/>
        </p:spPr>
        <p:txBody>
          <a:bodyPr wrap="square">
            <a:spAutoFit/>
          </a:bodyPr>
          <a:lstStyle/>
          <a:p>
            <a:r>
              <a:rPr lang="en-GB" sz="900" dirty="0">
                <a:effectLst/>
                <a:latin typeface="Calibri" panose="020F0502020204030204" pitchFamily="34" charset="0"/>
                <a:ea typeface="Calibri" panose="020F0502020204030204" pitchFamily="34" charset="0"/>
              </a:rPr>
              <a:t>#32</a:t>
            </a:r>
            <a:r>
              <a:rPr lang="en-GB" sz="900" dirty="0">
                <a:solidFill>
                  <a:srgbClr val="000000"/>
                </a:solidFill>
                <a:effectLst/>
                <a:latin typeface="Times New Roman" panose="02020603050405020304" pitchFamily="18" charset="0"/>
                <a:ea typeface="Times New Roman" panose="02020603050405020304" pitchFamily="18" charset="0"/>
              </a:rPr>
              <a:t> </a:t>
            </a:r>
            <a:endParaRPr lang="en-GB" sz="900" dirty="0"/>
          </a:p>
        </p:txBody>
      </p:sp>
      <p:sp>
        <p:nvSpPr>
          <p:cNvPr id="64" name="TextBox 63">
            <a:extLst>
              <a:ext uri="{FF2B5EF4-FFF2-40B4-BE49-F238E27FC236}">
                <a16:creationId xmlns:a16="http://schemas.microsoft.com/office/drawing/2014/main" id="{1137FCF0-500B-4175-96E0-2D8817CCE124}"/>
              </a:ext>
            </a:extLst>
          </p:cNvPr>
          <p:cNvSpPr txBox="1"/>
          <p:nvPr/>
        </p:nvSpPr>
        <p:spPr>
          <a:xfrm>
            <a:off x="4901093" y="3976991"/>
            <a:ext cx="391793" cy="230832"/>
          </a:xfrm>
          <a:prstGeom prst="rect">
            <a:avLst/>
          </a:prstGeom>
          <a:noFill/>
        </p:spPr>
        <p:txBody>
          <a:bodyPr wrap="square">
            <a:spAutoFit/>
          </a:bodyPr>
          <a:lstStyle/>
          <a:p>
            <a:r>
              <a:rPr lang="en-GB" sz="900" dirty="0">
                <a:effectLst/>
                <a:latin typeface="Calibri" panose="020F0502020204030204" pitchFamily="34" charset="0"/>
                <a:ea typeface="Calibri" panose="020F0502020204030204" pitchFamily="34" charset="0"/>
              </a:rPr>
              <a:t>#34</a:t>
            </a:r>
            <a:r>
              <a:rPr lang="en-GB" sz="900" dirty="0">
                <a:solidFill>
                  <a:srgbClr val="000000"/>
                </a:solidFill>
                <a:effectLst/>
                <a:latin typeface="Times New Roman" panose="02020603050405020304" pitchFamily="18" charset="0"/>
                <a:ea typeface="Times New Roman" panose="02020603050405020304" pitchFamily="18" charset="0"/>
              </a:rPr>
              <a:t> </a:t>
            </a:r>
            <a:endParaRPr lang="en-GB" sz="900" dirty="0"/>
          </a:p>
        </p:txBody>
      </p:sp>
      <p:sp>
        <p:nvSpPr>
          <p:cNvPr id="65" name="TextBox 64">
            <a:extLst>
              <a:ext uri="{FF2B5EF4-FFF2-40B4-BE49-F238E27FC236}">
                <a16:creationId xmlns:a16="http://schemas.microsoft.com/office/drawing/2014/main" id="{CC07E92F-8F5D-4D35-AB94-D0C48CC769C7}"/>
              </a:ext>
            </a:extLst>
          </p:cNvPr>
          <p:cNvSpPr txBox="1"/>
          <p:nvPr/>
        </p:nvSpPr>
        <p:spPr>
          <a:xfrm>
            <a:off x="6128351" y="3768514"/>
            <a:ext cx="391793" cy="230832"/>
          </a:xfrm>
          <a:prstGeom prst="rect">
            <a:avLst/>
          </a:prstGeom>
          <a:noFill/>
        </p:spPr>
        <p:txBody>
          <a:bodyPr wrap="square">
            <a:spAutoFit/>
          </a:bodyPr>
          <a:lstStyle/>
          <a:p>
            <a:r>
              <a:rPr lang="en-GB" sz="900" dirty="0">
                <a:effectLst/>
                <a:latin typeface="Calibri" panose="020F0502020204030204" pitchFamily="34" charset="0"/>
                <a:ea typeface="Calibri" panose="020F0502020204030204" pitchFamily="34" charset="0"/>
              </a:rPr>
              <a:t>#36</a:t>
            </a:r>
            <a:r>
              <a:rPr lang="en-GB" sz="900" dirty="0">
                <a:solidFill>
                  <a:srgbClr val="000000"/>
                </a:solidFill>
                <a:effectLst/>
                <a:latin typeface="Times New Roman" panose="02020603050405020304" pitchFamily="18" charset="0"/>
                <a:ea typeface="Times New Roman" panose="02020603050405020304" pitchFamily="18" charset="0"/>
              </a:rPr>
              <a:t> </a:t>
            </a:r>
            <a:endParaRPr lang="en-GB" sz="900" dirty="0"/>
          </a:p>
        </p:txBody>
      </p:sp>
      <p:sp>
        <p:nvSpPr>
          <p:cNvPr id="66" name="TextBox 65">
            <a:extLst>
              <a:ext uri="{FF2B5EF4-FFF2-40B4-BE49-F238E27FC236}">
                <a16:creationId xmlns:a16="http://schemas.microsoft.com/office/drawing/2014/main" id="{4E373C2D-EEC6-4A6D-8113-FF43AF277289}"/>
              </a:ext>
            </a:extLst>
          </p:cNvPr>
          <p:cNvSpPr txBox="1"/>
          <p:nvPr/>
        </p:nvSpPr>
        <p:spPr>
          <a:xfrm>
            <a:off x="5515459" y="3863200"/>
            <a:ext cx="391793" cy="230832"/>
          </a:xfrm>
          <a:prstGeom prst="rect">
            <a:avLst/>
          </a:prstGeom>
          <a:noFill/>
        </p:spPr>
        <p:txBody>
          <a:bodyPr wrap="square">
            <a:spAutoFit/>
          </a:bodyPr>
          <a:lstStyle/>
          <a:p>
            <a:r>
              <a:rPr lang="en-GB" sz="900" dirty="0">
                <a:effectLst/>
                <a:latin typeface="Calibri" panose="020F0502020204030204" pitchFamily="34" charset="0"/>
                <a:ea typeface="Calibri" panose="020F0502020204030204" pitchFamily="34" charset="0"/>
              </a:rPr>
              <a:t>#23</a:t>
            </a:r>
            <a:r>
              <a:rPr lang="en-GB" sz="900" dirty="0">
                <a:solidFill>
                  <a:srgbClr val="000000"/>
                </a:solidFill>
                <a:effectLst/>
                <a:latin typeface="Times New Roman" panose="02020603050405020304" pitchFamily="18" charset="0"/>
                <a:ea typeface="Times New Roman" panose="02020603050405020304" pitchFamily="18" charset="0"/>
              </a:rPr>
              <a:t> </a:t>
            </a:r>
            <a:endParaRPr lang="en-GB" sz="900" dirty="0"/>
          </a:p>
        </p:txBody>
      </p:sp>
      <p:sp>
        <p:nvSpPr>
          <p:cNvPr id="67" name="TextBox 66">
            <a:extLst>
              <a:ext uri="{FF2B5EF4-FFF2-40B4-BE49-F238E27FC236}">
                <a16:creationId xmlns:a16="http://schemas.microsoft.com/office/drawing/2014/main" id="{99E8A63A-029C-4063-AEEC-7A234878BAEA}"/>
              </a:ext>
            </a:extLst>
          </p:cNvPr>
          <p:cNvSpPr txBox="1"/>
          <p:nvPr/>
        </p:nvSpPr>
        <p:spPr>
          <a:xfrm>
            <a:off x="5361957" y="3632368"/>
            <a:ext cx="391793" cy="230832"/>
          </a:xfrm>
          <a:prstGeom prst="rect">
            <a:avLst/>
          </a:prstGeom>
          <a:noFill/>
        </p:spPr>
        <p:txBody>
          <a:bodyPr wrap="square">
            <a:spAutoFit/>
          </a:bodyPr>
          <a:lstStyle/>
          <a:p>
            <a:r>
              <a:rPr lang="en-GB" sz="900" dirty="0">
                <a:effectLst/>
                <a:latin typeface="Calibri" panose="020F0502020204030204" pitchFamily="34" charset="0"/>
                <a:ea typeface="Calibri" panose="020F0502020204030204" pitchFamily="34" charset="0"/>
              </a:rPr>
              <a:t>#28</a:t>
            </a:r>
            <a:r>
              <a:rPr lang="en-GB" sz="900" dirty="0">
                <a:solidFill>
                  <a:srgbClr val="000000"/>
                </a:solidFill>
                <a:effectLst/>
                <a:latin typeface="Times New Roman" panose="02020603050405020304" pitchFamily="18" charset="0"/>
                <a:ea typeface="Times New Roman" panose="02020603050405020304" pitchFamily="18" charset="0"/>
              </a:rPr>
              <a:t> </a:t>
            </a:r>
            <a:endParaRPr lang="en-GB" sz="900" dirty="0"/>
          </a:p>
        </p:txBody>
      </p:sp>
      <p:sp>
        <p:nvSpPr>
          <p:cNvPr id="68" name="TextBox 67">
            <a:extLst>
              <a:ext uri="{FF2B5EF4-FFF2-40B4-BE49-F238E27FC236}">
                <a16:creationId xmlns:a16="http://schemas.microsoft.com/office/drawing/2014/main" id="{A0BAF618-FE2C-4059-93C7-1E9A35739D7E}"/>
              </a:ext>
            </a:extLst>
          </p:cNvPr>
          <p:cNvSpPr txBox="1"/>
          <p:nvPr/>
        </p:nvSpPr>
        <p:spPr>
          <a:xfrm>
            <a:off x="5608259" y="3595170"/>
            <a:ext cx="391793" cy="230832"/>
          </a:xfrm>
          <a:prstGeom prst="rect">
            <a:avLst/>
          </a:prstGeom>
          <a:noFill/>
        </p:spPr>
        <p:txBody>
          <a:bodyPr wrap="square">
            <a:spAutoFit/>
          </a:bodyPr>
          <a:lstStyle/>
          <a:p>
            <a:r>
              <a:rPr lang="en-GB" sz="900" dirty="0">
                <a:effectLst/>
                <a:latin typeface="Calibri" panose="020F0502020204030204" pitchFamily="34" charset="0"/>
                <a:ea typeface="Calibri" panose="020F0502020204030204" pitchFamily="34" charset="0"/>
              </a:rPr>
              <a:t>#20</a:t>
            </a:r>
            <a:r>
              <a:rPr lang="en-GB" sz="900" dirty="0">
                <a:solidFill>
                  <a:srgbClr val="000000"/>
                </a:solidFill>
                <a:effectLst/>
                <a:latin typeface="Times New Roman" panose="02020603050405020304" pitchFamily="18" charset="0"/>
                <a:ea typeface="Times New Roman" panose="02020603050405020304" pitchFamily="18" charset="0"/>
              </a:rPr>
              <a:t> </a:t>
            </a:r>
            <a:endParaRPr lang="en-GB" sz="900" dirty="0"/>
          </a:p>
        </p:txBody>
      </p:sp>
      <p:sp>
        <p:nvSpPr>
          <p:cNvPr id="69" name="TextBox 68">
            <a:extLst>
              <a:ext uri="{FF2B5EF4-FFF2-40B4-BE49-F238E27FC236}">
                <a16:creationId xmlns:a16="http://schemas.microsoft.com/office/drawing/2014/main" id="{5351B109-65A1-4263-BF23-616A2C769E0B}"/>
              </a:ext>
            </a:extLst>
          </p:cNvPr>
          <p:cNvSpPr txBox="1"/>
          <p:nvPr/>
        </p:nvSpPr>
        <p:spPr>
          <a:xfrm>
            <a:off x="5914980" y="3546464"/>
            <a:ext cx="391793" cy="230832"/>
          </a:xfrm>
          <a:prstGeom prst="rect">
            <a:avLst/>
          </a:prstGeom>
          <a:noFill/>
        </p:spPr>
        <p:txBody>
          <a:bodyPr wrap="square">
            <a:spAutoFit/>
          </a:bodyPr>
          <a:lstStyle/>
          <a:p>
            <a:r>
              <a:rPr lang="en-GB" sz="900" dirty="0">
                <a:effectLst/>
                <a:latin typeface="Calibri" panose="020F0502020204030204" pitchFamily="34" charset="0"/>
                <a:ea typeface="Calibri" panose="020F0502020204030204" pitchFamily="34" charset="0"/>
              </a:rPr>
              <a:t>#4</a:t>
            </a:r>
            <a:r>
              <a:rPr lang="en-GB" sz="900" dirty="0">
                <a:solidFill>
                  <a:srgbClr val="000000"/>
                </a:solidFill>
                <a:effectLst/>
                <a:latin typeface="Times New Roman" panose="02020603050405020304" pitchFamily="18" charset="0"/>
                <a:ea typeface="Times New Roman" panose="02020603050405020304" pitchFamily="18" charset="0"/>
              </a:rPr>
              <a:t> </a:t>
            </a:r>
            <a:endParaRPr lang="en-GB" sz="900" dirty="0"/>
          </a:p>
        </p:txBody>
      </p:sp>
      <p:sp>
        <p:nvSpPr>
          <p:cNvPr id="71" name="TextBox 70">
            <a:extLst>
              <a:ext uri="{FF2B5EF4-FFF2-40B4-BE49-F238E27FC236}">
                <a16:creationId xmlns:a16="http://schemas.microsoft.com/office/drawing/2014/main" id="{121D0BE4-AEFC-4CF0-BE4F-4B759BFB3805}"/>
              </a:ext>
            </a:extLst>
          </p:cNvPr>
          <p:cNvSpPr txBox="1"/>
          <p:nvPr/>
        </p:nvSpPr>
        <p:spPr>
          <a:xfrm>
            <a:off x="5828577" y="3831726"/>
            <a:ext cx="391793" cy="230832"/>
          </a:xfrm>
          <a:prstGeom prst="rect">
            <a:avLst/>
          </a:prstGeom>
          <a:noFill/>
        </p:spPr>
        <p:txBody>
          <a:bodyPr wrap="square">
            <a:spAutoFit/>
          </a:bodyPr>
          <a:lstStyle/>
          <a:p>
            <a:r>
              <a:rPr lang="en-GB" sz="900" dirty="0">
                <a:effectLst/>
                <a:latin typeface="Calibri" panose="020F0502020204030204" pitchFamily="34" charset="0"/>
                <a:ea typeface="Calibri" panose="020F0502020204030204" pitchFamily="34" charset="0"/>
              </a:rPr>
              <a:t>#12</a:t>
            </a:r>
            <a:r>
              <a:rPr lang="en-GB" sz="900" dirty="0">
                <a:solidFill>
                  <a:srgbClr val="000000"/>
                </a:solidFill>
                <a:effectLst/>
                <a:latin typeface="Times New Roman" panose="02020603050405020304" pitchFamily="18" charset="0"/>
                <a:ea typeface="Times New Roman" panose="02020603050405020304" pitchFamily="18" charset="0"/>
              </a:rPr>
              <a:t> </a:t>
            </a:r>
            <a:endParaRPr lang="en-GB" sz="900" dirty="0"/>
          </a:p>
        </p:txBody>
      </p:sp>
      <p:sp>
        <p:nvSpPr>
          <p:cNvPr id="72" name="TextBox 71">
            <a:extLst>
              <a:ext uri="{FF2B5EF4-FFF2-40B4-BE49-F238E27FC236}">
                <a16:creationId xmlns:a16="http://schemas.microsoft.com/office/drawing/2014/main" id="{16C8FA05-296F-450A-9B80-660F9581175C}"/>
              </a:ext>
            </a:extLst>
          </p:cNvPr>
          <p:cNvSpPr txBox="1"/>
          <p:nvPr/>
        </p:nvSpPr>
        <p:spPr>
          <a:xfrm>
            <a:off x="6935016" y="5284306"/>
            <a:ext cx="1884093" cy="1323439"/>
          </a:xfrm>
          <a:prstGeom prst="rect">
            <a:avLst/>
          </a:prstGeom>
          <a:solidFill>
            <a:schemeClr val="bg1"/>
          </a:solidFill>
          <a:ln>
            <a:solidFill>
              <a:srgbClr val="FF0000"/>
            </a:solidFill>
          </a:ln>
        </p:spPr>
        <p:txBody>
          <a:bodyPr wrap="square" rtlCol="0">
            <a:spAutoFit/>
          </a:bodyPr>
          <a:lstStyle/>
          <a:p>
            <a:pPr algn="ctr"/>
            <a:r>
              <a:rPr lang="en-US" sz="1000" dirty="0">
                <a:solidFill>
                  <a:srgbClr val="FF0000"/>
                </a:solidFill>
              </a:rPr>
              <a:t>Unbolting the M6 (liner &amp; filler)</a:t>
            </a:r>
            <a:endParaRPr lang="en-GB" sz="1000" dirty="0">
              <a:solidFill>
                <a:srgbClr val="FF0000"/>
              </a:solidFill>
            </a:endParaRPr>
          </a:p>
          <a:p>
            <a:r>
              <a:rPr lang="en-US" sz="1000" dirty="0"/>
              <a:t>Gradual lifting of the pole, starting 2 blocks before the unbolting of the concerned block. The vertical displacement stabilizes after unbolting 6-7 blocks</a:t>
            </a:r>
            <a:endParaRPr lang="en-GB" sz="1000" dirty="0"/>
          </a:p>
        </p:txBody>
      </p:sp>
      <p:cxnSp>
        <p:nvCxnSpPr>
          <p:cNvPr id="75" name="Straight Arrow Connector 74">
            <a:extLst>
              <a:ext uri="{FF2B5EF4-FFF2-40B4-BE49-F238E27FC236}">
                <a16:creationId xmlns:a16="http://schemas.microsoft.com/office/drawing/2014/main" id="{7686B27E-D957-4FD2-AFF6-7532E8C05DE5}"/>
              </a:ext>
            </a:extLst>
          </p:cNvPr>
          <p:cNvCxnSpPr>
            <a:cxnSpLocks/>
          </p:cNvCxnSpPr>
          <p:nvPr/>
        </p:nvCxnSpPr>
        <p:spPr>
          <a:xfrm flipH="1" flipV="1">
            <a:off x="6435783" y="4276488"/>
            <a:ext cx="530378" cy="1007818"/>
          </a:xfrm>
          <a:prstGeom prst="straightConnector1">
            <a:avLst/>
          </a:prstGeom>
          <a:ln>
            <a:solidFill>
              <a:srgbClr val="FF0000"/>
            </a:solidFill>
            <a:tailEnd type="triangle"/>
          </a:ln>
        </p:spPr>
        <p:style>
          <a:lnRef idx="1">
            <a:schemeClr val="dk1"/>
          </a:lnRef>
          <a:fillRef idx="0">
            <a:schemeClr val="dk1"/>
          </a:fillRef>
          <a:effectRef idx="0">
            <a:schemeClr val="dk1"/>
          </a:effectRef>
          <a:fontRef idx="minor">
            <a:schemeClr val="tx1"/>
          </a:fontRef>
        </p:style>
      </p:cxnSp>
      <p:pic>
        <p:nvPicPr>
          <p:cNvPr id="79" name="Picture 78">
            <a:extLst>
              <a:ext uri="{FF2B5EF4-FFF2-40B4-BE49-F238E27FC236}">
                <a16:creationId xmlns:a16="http://schemas.microsoft.com/office/drawing/2014/main" id="{F2D55674-A20C-4B86-A897-B1957D2B0ADD}"/>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b="10652"/>
          <a:stretch/>
        </p:blipFill>
        <p:spPr bwMode="auto">
          <a:xfrm>
            <a:off x="71841" y="5248239"/>
            <a:ext cx="2244546" cy="1504156"/>
          </a:xfrm>
          <a:prstGeom prst="rect">
            <a:avLst/>
          </a:prstGeom>
          <a:noFill/>
          <a:ln>
            <a:noFill/>
          </a:ln>
          <a:extLst>
            <a:ext uri="{53640926-AAD7-44D8-BBD7-CCE9431645EC}">
              <a14:shadowObscured xmlns:a14="http://schemas.microsoft.com/office/drawing/2010/main"/>
            </a:ext>
          </a:extLst>
        </p:spPr>
      </p:pic>
      <p:pic>
        <p:nvPicPr>
          <p:cNvPr id="83" name="Picture 82">
            <a:extLst>
              <a:ext uri="{FF2B5EF4-FFF2-40B4-BE49-F238E27FC236}">
                <a16:creationId xmlns:a16="http://schemas.microsoft.com/office/drawing/2014/main" id="{A653DB3C-1146-455F-8660-58C067F4A010}"/>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b="9542"/>
          <a:stretch/>
        </p:blipFill>
        <p:spPr bwMode="auto">
          <a:xfrm>
            <a:off x="4408930" y="5214658"/>
            <a:ext cx="2326785" cy="1578604"/>
          </a:xfrm>
          <a:prstGeom prst="rect">
            <a:avLst/>
          </a:prstGeom>
          <a:noFill/>
          <a:ln>
            <a:noFill/>
          </a:ln>
          <a:extLst>
            <a:ext uri="{53640926-AAD7-44D8-BBD7-CCE9431645EC}">
              <a14:shadowObscured xmlns:a14="http://schemas.microsoft.com/office/drawing/2010/main"/>
            </a:ext>
          </a:extLst>
        </p:spPr>
      </p:pic>
      <p:sp>
        <p:nvSpPr>
          <p:cNvPr id="84" name="Oval 83">
            <a:extLst>
              <a:ext uri="{FF2B5EF4-FFF2-40B4-BE49-F238E27FC236}">
                <a16:creationId xmlns:a16="http://schemas.microsoft.com/office/drawing/2014/main" id="{41470A31-1201-4B52-97D4-0FB423BAF60B}"/>
              </a:ext>
            </a:extLst>
          </p:cNvPr>
          <p:cNvSpPr/>
          <p:nvPr/>
        </p:nvSpPr>
        <p:spPr>
          <a:xfrm rot="2278321">
            <a:off x="4494816" y="6076416"/>
            <a:ext cx="2142440" cy="159503"/>
          </a:xfrm>
          <a:prstGeom prst="ellipse">
            <a:avLst/>
          </a:prstGeom>
          <a:noFill/>
          <a:ln>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87" name="TextBox 86">
            <a:extLst>
              <a:ext uri="{FF2B5EF4-FFF2-40B4-BE49-F238E27FC236}">
                <a16:creationId xmlns:a16="http://schemas.microsoft.com/office/drawing/2014/main" id="{E7BE1D4C-F845-4047-A88B-6F8DF7420FC2}"/>
              </a:ext>
            </a:extLst>
          </p:cNvPr>
          <p:cNvSpPr txBox="1"/>
          <p:nvPr/>
        </p:nvSpPr>
        <p:spPr>
          <a:xfrm>
            <a:off x="7063841" y="3291035"/>
            <a:ext cx="1884093" cy="707886"/>
          </a:xfrm>
          <a:prstGeom prst="rect">
            <a:avLst/>
          </a:prstGeom>
          <a:solidFill>
            <a:schemeClr val="bg1"/>
          </a:solidFill>
          <a:ln>
            <a:solidFill>
              <a:schemeClr val="bg2"/>
            </a:solidFill>
          </a:ln>
        </p:spPr>
        <p:txBody>
          <a:bodyPr wrap="square" rtlCol="0">
            <a:spAutoFit/>
          </a:bodyPr>
          <a:lstStyle/>
          <a:p>
            <a:pPr algn="ctr"/>
            <a:r>
              <a:rPr lang="en-US" sz="1000" dirty="0">
                <a:solidFill>
                  <a:schemeClr val="bg2"/>
                </a:solidFill>
              </a:rPr>
              <a:t>Coil in free state</a:t>
            </a:r>
            <a:endParaRPr lang="en-GB" sz="1000" dirty="0">
              <a:solidFill>
                <a:schemeClr val="bg2"/>
              </a:solidFill>
            </a:endParaRPr>
          </a:p>
          <a:p>
            <a:r>
              <a:rPr lang="en-US" sz="1000" dirty="0"/>
              <a:t>The pole moved by 0.1 mm in 4-5 hours; 0.1 mm more 24 hours later</a:t>
            </a:r>
            <a:endParaRPr lang="en-GB" sz="1000" dirty="0"/>
          </a:p>
        </p:txBody>
      </p:sp>
      <p:sp>
        <p:nvSpPr>
          <p:cNvPr id="88" name="TextBox 87">
            <a:extLst>
              <a:ext uri="{FF2B5EF4-FFF2-40B4-BE49-F238E27FC236}">
                <a16:creationId xmlns:a16="http://schemas.microsoft.com/office/drawing/2014/main" id="{AA3220BE-2F83-4C21-8C4E-719BC9FD270A}"/>
              </a:ext>
            </a:extLst>
          </p:cNvPr>
          <p:cNvSpPr txBox="1"/>
          <p:nvPr/>
        </p:nvSpPr>
        <p:spPr>
          <a:xfrm>
            <a:off x="7510219" y="-24473"/>
            <a:ext cx="1633781" cy="369332"/>
          </a:xfrm>
          <a:prstGeom prst="rect">
            <a:avLst/>
          </a:prstGeom>
          <a:noFill/>
        </p:spPr>
        <p:txBody>
          <a:bodyPr wrap="none" rtlCol="0">
            <a:spAutoFit/>
          </a:bodyPr>
          <a:lstStyle/>
          <a:p>
            <a:r>
              <a:rPr lang="en-US" dirty="0">
                <a:solidFill>
                  <a:srgbClr val="00B050"/>
                </a:solidFill>
              </a:rPr>
              <a:t>Nicholas Lusa</a:t>
            </a:r>
            <a:endParaRPr lang="en-GB" dirty="0">
              <a:solidFill>
                <a:srgbClr val="00B050"/>
              </a:solidFill>
            </a:endParaRPr>
          </a:p>
        </p:txBody>
      </p:sp>
      <p:sp>
        <p:nvSpPr>
          <p:cNvPr id="3" name="TextBox 2">
            <a:extLst>
              <a:ext uri="{FF2B5EF4-FFF2-40B4-BE49-F238E27FC236}">
                <a16:creationId xmlns:a16="http://schemas.microsoft.com/office/drawing/2014/main" id="{4553BE7C-AB05-4C33-A7FF-D545E2AAAAF7}"/>
              </a:ext>
            </a:extLst>
          </p:cNvPr>
          <p:cNvSpPr txBox="1"/>
          <p:nvPr/>
        </p:nvSpPr>
        <p:spPr>
          <a:xfrm rot="16200000">
            <a:off x="1502885" y="3699086"/>
            <a:ext cx="1351652" cy="230832"/>
          </a:xfrm>
          <a:prstGeom prst="rect">
            <a:avLst/>
          </a:prstGeom>
          <a:noFill/>
        </p:spPr>
        <p:txBody>
          <a:bodyPr wrap="none" rtlCol="0">
            <a:spAutoFit/>
          </a:bodyPr>
          <a:lstStyle/>
          <a:p>
            <a:r>
              <a:rPr lang="en-US" sz="900" dirty="0"/>
              <a:t>Vertical deflection, mm</a:t>
            </a:r>
            <a:endParaRPr lang="en-GB" sz="900" dirty="0"/>
          </a:p>
        </p:txBody>
      </p:sp>
    </p:spTree>
    <p:extLst>
      <p:ext uri="{BB962C8B-B14F-4D97-AF65-F5344CB8AC3E}">
        <p14:creationId xmlns:p14="http://schemas.microsoft.com/office/powerpoint/2010/main" val="22547500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a:extLst>
              <a:ext uri="{FF2B5EF4-FFF2-40B4-BE49-F238E27FC236}">
                <a16:creationId xmlns:a16="http://schemas.microsoft.com/office/drawing/2014/main" id="{298306F8-6122-F746-1FFE-AE601991E64A}"/>
              </a:ext>
            </a:extLst>
          </p:cNvPr>
          <p:cNvPicPr>
            <a:picLocks noChangeAspect="1"/>
          </p:cNvPicPr>
          <p:nvPr/>
        </p:nvPicPr>
        <p:blipFill>
          <a:blip r:embed="rId2"/>
          <a:stretch>
            <a:fillRect/>
          </a:stretch>
        </p:blipFill>
        <p:spPr>
          <a:xfrm>
            <a:off x="349884" y="3988475"/>
            <a:ext cx="4024226" cy="2184673"/>
          </a:xfrm>
          <a:prstGeom prst="rect">
            <a:avLst/>
          </a:prstGeom>
        </p:spPr>
      </p:pic>
      <p:sp>
        <p:nvSpPr>
          <p:cNvPr id="2" name="Title 1">
            <a:extLst>
              <a:ext uri="{FF2B5EF4-FFF2-40B4-BE49-F238E27FC236}">
                <a16:creationId xmlns:a16="http://schemas.microsoft.com/office/drawing/2014/main" id="{285E05DD-1440-B852-D96E-F846D2F03AC4}"/>
              </a:ext>
            </a:extLst>
          </p:cNvPr>
          <p:cNvSpPr>
            <a:spLocks noGrp="1"/>
          </p:cNvSpPr>
          <p:nvPr>
            <p:ph type="title"/>
          </p:nvPr>
        </p:nvSpPr>
        <p:spPr/>
        <p:txBody>
          <a:bodyPr/>
          <a:lstStyle/>
          <a:p>
            <a:r>
              <a:rPr lang="en-US" dirty="0"/>
              <a:t>Coil 128 – displacements during unbolting</a:t>
            </a:r>
            <a:endParaRPr lang="en-GB" dirty="0"/>
          </a:p>
        </p:txBody>
      </p:sp>
      <p:sp>
        <p:nvSpPr>
          <p:cNvPr id="4" name="Footer Placeholder 3">
            <a:extLst>
              <a:ext uri="{FF2B5EF4-FFF2-40B4-BE49-F238E27FC236}">
                <a16:creationId xmlns:a16="http://schemas.microsoft.com/office/drawing/2014/main" id="{F877C76B-057E-9EE2-E8A2-CF4ABE58BBF4}"/>
              </a:ext>
            </a:extLst>
          </p:cNvPr>
          <p:cNvSpPr>
            <a:spLocks noGrp="1"/>
          </p:cNvSpPr>
          <p:nvPr>
            <p:ph type="ftr" sz="quarter" idx="11"/>
          </p:nvPr>
        </p:nvSpPr>
        <p:spPr/>
        <p:txBody>
          <a:bodyPr/>
          <a:lstStyle/>
          <a:p>
            <a:endParaRPr lang="en-GB" noProof="0" dirty="0"/>
          </a:p>
        </p:txBody>
      </p:sp>
      <p:sp>
        <p:nvSpPr>
          <p:cNvPr id="5" name="Slide Number Placeholder 4">
            <a:extLst>
              <a:ext uri="{FF2B5EF4-FFF2-40B4-BE49-F238E27FC236}">
                <a16:creationId xmlns:a16="http://schemas.microsoft.com/office/drawing/2014/main" id="{12A3C57C-2EA4-5D92-7DC0-C7A7A1BE5DE6}"/>
              </a:ext>
            </a:extLst>
          </p:cNvPr>
          <p:cNvSpPr>
            <a:spLocks noGrp="1"/>
          </p:cNvSpPr>
          <p:nvPr>
            <p:ph type="sldNum" sz="quarter" idx="12"/>
          </p:nvPr>
        </p:nvSpPr>
        <p:spPr/>
        <p:txBody>
          <a:bodyPr/>
          <a:lstStyle/>
          <a:p>
            <a:fld id="{BFDCA1C4-9514-7B4F-976F-D92F7E296653}" type="slidenum">
              <a:rPr lang="fr-FR" smtClean="0"/>
              <a:pPr/>
              <a:t>17</a:t>
            </a:fld>
            <a:endParaRPr lang="fr-FR"/>
          </a:p>
        </p:txBody>
      </p:sp>
      <p:sp>
        <p:nvSpPr>
          <p:cNvPr id="16" name="TextBox 15">
            <a:extLst>
              <a:ext uri="{FF2B5EF4-FFF2-40B4-BE49-F238E27FC236}">
                <a16:creationId xmlns:a16="http://schemas.microsoft.com/office/drawing/2014/main" id="{0D0D06CD-7047-4E3C-67F6-554B5E36230C}"/>
              </a:ext>
            </a:extLst>
          </p:cNvPr>
          <p:cNvSpPr txBox="1"/>
          <p:nvPr/>
        </p:nvSpPr>
        <p:spPr>
          <a:xfrm rot="16200000">
            <a:off x="602283" y="4692031"/>
            <a:ext cx="1943437" cy="215444"/>
          </a:xfrm>
          <a:prstGeom prst="rect">
            <a:avLst/>
          </a:prstGeom>
          <a:noFill/>
        </p:spPr>
        <p:txBody>
          <a:bodyPr wrap="square">
            <a:spAutoFit/>
          </a:bodyPr>
          <a:lstStyle/>
          <a:p>
            <a:pPr algn="ctr"/>
            <a:r>
              <a:rPr lang="en-US" sz="800" dirty="0">
                <a:solidFill>
                  <a:schemeClr val="accent3"/>
                </a:solidFill>
              </a:rPr>
              <a:t>Lift the tope plate</a:t>
            </a:r>
            <a:endParaRPr lang="en-GB" sz="800" dirty="0">
              <a:solidFill>
                <a:schemeClr val="accent3"/>
              </a:solidFill>
            </a:endParaRPr>
          </a:p>
        </p:txBody>
      </p:sp>
      <p:pic>
        <p:nvPicPr>
          <p:cNvPr id="17" name="Picture 16">
            <a:extLst>
              <a:ext uri="{FF2B5EF4-FFF2-40B4-BE49-F238E27FC236}">
                <a16:creationId xmlns:a16="http://schemas.microsoft.com/office/drawing/2014/main" id="{045EFCAA-8292-6D60-587A-C2BFAEF1BFDB}"/>
              </a:ext>
            </a:extLst>
          </p:cNvPr>
          <p:cNvPicPr>
            <a:picLocks noChangeAspect="1"/>
          </p:cNvPicPr>
          <p:nvPr/>
        </p:nvPicPr>
        <p:blipFill>
          <a:blip r:embed="rId3"/>
          <a:stretch>
            <a:fillRect/>
          </a:stretch>
        </p:blipFill>
        <p:spPr>
          <a:xfrm>
            <a:off x="5219916" y="1236051"/>
            <a:ext cx="3810764" cy="2192077"/>
          </a:xfrm>
          <a:prstGeom prst="rect">
            <a:avLst/>
          </a:prstGeom>
        </p:spPr>
      </p:pic>
      <p:pic>
        <p:nvPicPr>
          <p:cNvPr id="18" name="Picture 17">
            <a:extLst>
              <a:ext uri="{FF2B5EF4-FFF2-40B4-BE49-F238E27FC236}">
                <a16:creationId xmlns:a16="http://schemas.microsoft.com/office/drawing/2014/main" id="{5E825A13-AE92-C645-7FDF-E3A6ADD48EDF}"/>
              </a:ext>
            </a:extLst>
          </p:cNvPr>
          <p:cNvPicPr>
            <a:picLocks noChangeAspect="1"/>
          </p:cNvPicPr>
          <p:nvPr/>
        </p:nvPicPr>
        <p:blipFill>
          <a:blip r:embed="rId4"/>
          <a:stretch>
            <a:fillRect/>
          </a:stretch>
        </p:blipFill>
        <p:spPr>
          <a:xfrm>
            <a:off x="5236036" y="3720228"/>
            <a:ext cx="3810764" cy="2301658"/>
          </a:xfrm>
          <a:prstGeom prst="rect">
            <a:avLst/>
          </a:prstGeom>
        </p:spPr>
      </p:pic>
      <p:cxnSp>
        <p:nvCxnSpPr>
          <p:cNvPr id="22" name="Straight Connector 21">
            <a:extLst>
              <a:ext uri="{FF2B5EF4-FFF2-40B4-BE49-F238E27FC236}">
                <a16:creationId xmlns:a16="http://schemas.microsoft.com/office/drawing/2014/main" id="{0508C35C-C0FC-496D-2470-D1A9312FA1E1}"/>
              </a:ext>
            </a:extLst>
          </p:cNvPr>
          <p:cNvCxnSpPr>
            <a:cxnSpLocks/>
          </p:cNvCxnSpPr>
          <p:nvPr/>
        </p:nvCxnSpPr>
        <p:spPr>
          <a:xfrm flipV="1">
            <a:off x="1496955" y="3988475"/>
            <a:ext cx="16673" cy="1782997"/>
          </a:xfrm>
          <a:prstGeom prst="line">
            <a:avLst/>
          </a:prstGeom>
          <a:ln>
            <a:solidFill>
              <a:srgbClr val="FF0000"/>
            </a:solidFill>
            <a:prstDash val="sysDash"/>
          </a:ln>
        </p:spPr>
        <p:style>
          <a:lnRef idx="1">
            <a:schemeClr val="accent6"/>
          </a:lnRef>
          <a:fillRef idx="0">
            <a:schemeClr val="accent6"/>
          </a:fillRef>
          <a:effectRef idx="0">
            <a:schemeClr val="accent6"/>
          </a:effectRef>
          <a:fontRef idx="minor">
            <a:schemeClr val="tx1"/>
          </a:fontRef>
        </p:style>
      </p:cxnSp>
      <p:cxnSp>
        <p:nvCxnSpPr>
          <p:cNvPr id="23" name="Straight Connector 22">
            <a:extLst>
              <a:ext uri="{FF2B5EF4-FFF2-40B4-BE49-F238E27FC236}">
                <a16:creationId xmlns:a16="http://schemas.microsoft.com/office/drawing/2014/main" id="{E35137AA-CC83-8069-0BFA-F419463F5E87}"/>
              </a:ext>
            </a:extLst>
          </p:cNvPr>
          <p:cNvCxnSpPr>
            <a:cxnSpLocks/>
          </p:cNvCxnSpPr>
          <p:nvPr/>
        </p:nvCxnSpPr>
        <p:spPr>
          <a:xfrm flipV="1">
            <a:off x="1631835" y="3988475"/>
            <a:ext cx="16673" cy="1782997"/>
          </a:xfrm>
          <a:prstGeom prst="line">
            <a:avLst/>
          </a:prstGeom>
          <a:ln>
            <a:solidFill>
              <a:srgbClr val="FF0000"/>
            </a:solidFill>
            <a:prstDash val="sysDash"/>
          </a:ln>
        </p:spPr>
        <p:style>
          <a:lnRef idx="1">
            <a:schemeClr val="accent6"/>
          </a:lnRef>
          <a:fillRef idx="0">
            <a:schemeClr val="accent6"/>
          </a:fillRef>
          <a:effectRef idx="0">
            <a:schemeClr val="accent6"/>
          </a:effectRef>
          <a:fontRef idx="minor">
            <a:schemeClr val="tx1"/>
          </a:fontRef>
        </p:style>
      </p:cxnSp>
      <p:sp>
        <p:nvSpPr>
          <p:cNvPr id="24" name="TextBox 23">
            <a:extLst>
              <a:ext uri="{FF2B5EF4-FFF2-40B4-BE49-F238E27FC236}">
                <a16:creationId xmlns:a16="http://schemas.microsoft.com/office/drawing/2014/main" id="{768299F9-02D3-74C6-CCEF-95C50295EE44}"/>
              </a:ext>
            </a:extLst>
          </p:cNvPr>
          <p:cNvSpPr txBox="1"/>
          <p:nvPr/>
        </p:nvSpPr>
        <p:spPr>
          <a:xfrm>
            <a:off x="784364" y="4215142"/>
            <a:ext cx="850660" cy="415498"/>
          </a:xfrm>
          <a:prstGeom prst="rect">
            <a:avLst/>
          </a:prstGeom>
          <a:noFill/>
        </p:spPr>
        <p:txBody>
          <a:bodyPr wrap="square">
            <a:spAutoFit/>
          </a:bodyPr>
          <a:lstStyle/>
          <a:p>
            <a:pPr algn="ctr"/>
            <a:r>
              <a:rPr lang="en-GB" sz="1050" dirty="0">
                <a:solidFill>
                  <a:srgbClr val="7030A0"/>
                </a:solidFill>
              </a:rPr>
              <a:t>Unbolting the M20</a:t>
            </a:r>
          </a:p>
        </p:txBody>
      </p:sp>
      <p:sp>
        <p:nvSpPr>
          <p:cNvPr id="26" name="TextBox 25">
            <a:extLst>
              <a:ext uri="{FF2B5EF4-FFF2-40B4-BE49-F238E27FC236}">
                <a16:creationId xmlns:a16="http://schemas.microsoft.com/office/drawing/2014/main" id="{DD783DD6-A561-F7C1-105B-E25FAE9FE9CE}"/>
              </a:ext>
            </a:extLst>
          </p:cNvPr>
          <p:cNvSpPr txBox="1"/>
          <p:nvPr/>
        </p:nvSpPr>
        <p:spPr>
          <a:xfrm rot="16200000">
            <a:off x="-140655" y="4852471"/>
            <a:ext cx="1943437" cy="215444"/>
          </a:xfrm>
          <a:prstGeom prst="rect">
            <a:avLst/>
          </a:prstGeom>
          <a:noFill/>
        </p:spPr>
        <p:txBody>
          <a:bodyPr wrap="square">
            <a:spAutoFit/>
          </a:bodyPr>
          <a:lstStyle/>
          <a:p>
            <a:pPr algn="ctr"/>
            <a:r>
              <a:rPr lang="en-US" sz="800" dirty="0">
                <a:solidFill>
                  <a:srgbClr val="0000FF"/>
                </a:solidFill>
              </a:rPr>
              <a:t>Unbolting the M6 (liner and filler)</a:t>
            </a:r>
            <a:endParaRPr lang="en-GB" sz="800" dirty="0">
              <a:solidFill>
                <a:srgbClr val="0000FF"/>
              </a:solidFill>
            </a:endParaRPr>
          </a:p>
        </p:txBody>
      </p:sp>
      <p:cxnSp>
        <p:nvCxnSpPr>
          <p:cNvPr id="27" name="Straight Connector 26">
            <a:extLst>
              <a:ext uri="{FF2B5EF4-FFF2-40B4-BE49-F238E27FC236}">
                <a16:creationId xmlns:a16="http://schemas.microsoft.com/office/drawing/2014/main" id="{F48091C1-C425-7F2A-5759-E1D8F79083DA}"/>
              </a:ext>
            </a:extLst>
          </p:cNvPr>
          <p:cNvCxnSpPr>
            <a:cxnSpLocks/>
          </p:cNvCxnSpPr>
          <p:nvPr/>
        </p:nvCxnSpPr>
        <p:spPr>
          <a:xfrm flipV="1">
            <a:off x="853926" y="4021069"/>
            <a:ext cx="16673" cy="1782997"/>
          </a:xfrm>
          <a:prstGeom prst="line">
            <a:avLst/>
          </a:prstGeom>
          <a:ln>
            <a:solidFill>
              <a:srgbClr val="FF0000"/>
            </a:solidFill>
            <a:prstDash val="sysDash"/>
          </a:ln>
        </p:spPr>
        <p:style>
          <a:lnRef idx="1">
            <a:schemeClr val="accent6"/>
          </a:lnRef>
          <a:fillRef idx="0">
            <a:schemeClr val="accent6"/>
          </a:fillRef>
          <a:effectRef idx="0">
            <a:schemeClr val="accent6"/>
          </a:effectRef>
          <a:fontRef idx="minor">
            <a:schemeClr val="tx1"/>
          </a:fontRef>
        </p:style>
      </p:cxnSp>
      <p:cxnSp>
        <p:nvCxnSpPr>
          <p:cNvPr id="28" name="Straight Connector 27">
            <a:extLst>
              <a:ext uri="{FF2B5EF4-FFF2-40B4-BE49-F238E27FC236}">
                <a16:creationId xmlns:a16="http://schemas.microsoft.com/office/drawing/2014/main" id="{2CC392F7-3E08-DC7A-5E77-9D8DBD7B5FF2}"/>
              </a:ext>
            </a:extLst>
          </p:cNvPr>
          <p:cNvCxnSpPr>
            <a:cxnSpLocks/>
          </p:cNvCxnSpPr>
          <p:nvPr/>
        </p:nvCxnSpPr>
        <p:spPr>
          <a:xfrm flipV="1">
            <a:off x="4291319" y="4054692"/>
            <a:ext cx="16673" cy="1782997"/>
          </a:xfrm>
          <a:prstGeom prst="line">
            <a:avLst/>
          </a:prstGeom>
          <a:ln>
            <a:solidFill>
              <a:srgbClr val="FF0000"/>
            </a:solidFill>
            <a:prstDash val="sysDash"/>
          </a:ln>
        </p:spPr>
        <p:style>
          <a:lnRef idx="1">
            <a:schemeClr val="accent6"/>
          </a:lnRef>
          <a:fillRef idx="0">
            <a:schemeClr val="accent6"/>
          </a:fillRef>
          <a:effectRef idx="0">
            <a:schemeClr val="accent6"/>
          </a:effectRef>
          <a:fontRef idx="minor">
            <a:schemeClr val="tx1"/>
          </a:fontRef>
        </p:style>
      </p:cxnSp>
      <p:sp>
        <p:nvSpPr>
          <p:cNvPr id="29" name="TextBox 28">
            <a:extLst>
              <a:ext uri="{FF2B5EF4-FFF2-40B4-BE49-F238E27FC236}">
                <a16:creationId xmlns:a16="http://schemas.microsoft.com/office/drawing/2014/main" id="{54A934D2-3CFC-907F-361C-4118A5818E9A}"/>
              </a:ext>
            </a:extLst>
          </p:cNvPr>
          <p:cNvSpPr txBox="1"/>
          <p:nvPr/>
        </p:nvSpPr>
        <p:spPr>
          <a:xfrm>
            <a:off x="1592836" y="4176136"/>
            <a:ext cx="2546303" cy="261610"/>
          </a:xfrm>
          <a:prstGeom prst="rect">
            <a:avLst/>
          </a:prstGeom>
          <a:noFill/>
        </p:spPr>
        <p:txBody>
          <a:bodyPr wrap="square">
            <a:spAutoFit/>
          </a:bodyPr>
          <a:lstStyle/>
          <a:p>
            <a:pPr algn="ctr"/>
            <a:r>
              <a:rPr lang="en-US" sz="1050" dirty="0">
                <a:solidFill>
                  <a:srgbClr val="00B050"/>
                </a:solidFill>
              </a:rPr>
              <a:t>L</a:t>
            </a:r>
            <a:r>
              <a:rPr lang="en-GB" sz="1050" dirty="0" err="1">
                <a:solidFill>
                  <a:srgbClr val="00B050"/>
                </a:solidFill>
              </a:rPr>
              <a:t>ifting</a:t>
            </a:r>
            <a:r>
              <a:rPr lang="en-GB" sz="1050" dirty="0">
                <a:solidFill>
                  <a:srgbClr val="00B050"/>
                </a:solidFill>
              </a:rPr>
              <a:t> of the blocks</a:t>
            </a:r>
          </a:p>
        </p:txBody>
      </p:sp>
      <p:sp>
        <p:nvSpPr>
          <p:cNvPr id="30" name="Content Placeholder 2">
            <a:extLst>
              <a:ext uri="{FF2B5EF4-FFF2-40B4-BE49-F238E27FC236}">
                <a16:creationId xmlns:a16="http://schemas.microsoft.com/office/drawing/2014/main" id="{61938018-3AEC-0906-6501-CDFAD40E647F}"/>
              </a:ext>
            </a:extLst>
          </p:cNvPr>
          <p:cNvSpPr txBox="1">
            <a:spLocks/>
          </p:cNvSpPr>
          <p:nvPr/>
        </p:nvSpPr>
        <p:spPr>
          <a:xfrm>
            <a:off x="439943" y="1263261"/>
            <a:ext cx="4564527" cy="2464441"/>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600" dirty="0"/>
              <a:t>Total vertical displacement comparable to previous cases, but now there is not a sudden change when un-bolting the M6 side screws</a:t>
            </a:r>
          </a:p>
          <a:p>
            <a:endParaRPr lang="en-US" sz="1600" dirty="0"/>
          </a:p>
          <a:p>
            <a:r>
              <a:rPr lang="en-US" sz="1600" dirty="0"/>
              <a:t>We observe an inconsistency between the measurements during the opening (total vertical displacement 1.4 mm) and the final coil hump in that location (0.8 mm). We are trying to understand the origin.</a:t>
            </a:r>
            <a:endParaRPr lang="en-GB" sz="1600" dirty="0"/>
          </a:p>
        </p:txBody>
      </p:sp>
    </p:spTree>
    <p:extLst>
      <p:ext uri="{BB962C8B-B14F-4D97-AF65-F5344CB8AC3E}">
        <p14:creationId xmlns:p14="http://schemas.microsoft.com/office/powerpoint/2010/main" val="7662111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33950C-84C0-4FF2-A2DE-29FA7D312A95}"/>
              </a:ext>
            </a:extLst>
          </p:cNvPr>
          <p:cNvSpPr>
            <a:spLocks noGrp="1"/>
          </p:cNvSpPr>
          <p:nvPr>
            <p:ph type="title"/>
          </p:nvPr>
        </p:nvSpPr>
        <p:spPr/>
        <p:txBody>
          <a:bodyPr/>
          <a:lstStyle/>
          <a:p>
            <a:r>
              <a:rPr lang="en-US" dirty="0"/>
              <a:t>Coil elongation during the opening</a:t>
            </a:r>
            <a:endParaRPr lang="en-GB" dirty="0"/>
          </a:p>
        </p:txBody>
      </p:sp>
      <p:sp>
        <p:nvSpPr>
          <p:cNvPr id="3" name="Content Placeholder 2">
            <a:extLst>
              <a:ext uri="{FF2B5EF4-FFF2-40B4-BE49-F238E27FC236}">
                <a16:creationId xmlns:a16="http://schemas.microsoft.com/office/drawing/2014/main" id="{B4117E82-5210-43D6-B285-FC64CFE3AA60}"/>
              </a:ext>
            </a:extLst>
          </p:cNvPr>
          <p:cNvSpPr>
            <a:spLocks noGrp="1"/>
          </p:cNvSpPr>
          <p:nvPr>
            <p:ph idx="1"/>
          </p:nvPr>
        </p:nvSpPr>
        <p:spPr>
          <a:xfrm>
            <a:off x="612000" y="1006146"/>
            <a:ext cx="7920000" cy="4906963"/>
          </a:xfrm>
        </p:spPr>
        <p:txBody>
          <a:bodyPr>
            <a:normAutofit/>
          </a:bodyPr>
          <a:lstStyle/>
          <a:p>
            <a:r>
              <a:rPr lang="en-US" sz="1600" dirty="0"/>
              <a:t>Coil 127:</a:t>
            </a:r>
          </a:p>
          <a:p>
            <a:pPr lvl="1"/>
            <a:r>
              <a:rPr lang="en-US" sz="1200" dirty="0"/>
              <a:t>For first time, we measured the displacement of the coil ends while we are opening</a:t>
            </a:r>
          </a:p>
          <a:p>
            <a:pPr lvl="1"/>
            <a:r>
              <a:rPr lang="en-US" sz="1200" dirty="0"/>
              <a:t>The coil gradually move outwards by about 5 mm per side when we open the fixture. Most of the movement was during the unbolting of the M20 bolts. </a:t>
            </a:r>
          </a:p>
          <a:p>
            <a:pPr lvl="1"/>
            <a:r>
              <a:rPr lang="en-US" sz="1200" dirty="0"/>
              <a:t>The overall length of the coil after heat treatment once the coil is in free stage is ≈ 10 mm shorter than before heat treatment (accurate measurements to be done). </a:t>
            </a:r>
          </a:p>
          <a:p>
            <a:pPr lvl="2"/>
            <a:r>
              <a:rPr lang="en-US" sz="1200" dirty="0"/>
              <a:t>Before opening the fixture, the coil was ≈ 20 mm shorter than before heat treatment</a:t>
            </a:r>
            <a:endParaRPr lang="en-GB" sz="1200" dirty="0"/>
          </a:p>
        </p:txBody>
      </p:sp>
      <p:sp>
        <p:nvSpPr>
          <p:cNvPr id="4" name="Footer Placeholder 3">
            <a:extLst>
              <a:ext uri="{FF2B5EF4-FFF2-40B4-BE49-F238E27FC236}">
                <a16:creationId xmlns:a16="http://schemas.microsoft.com/office/drawing/2014/main" id="{E76DECB8-5DFF-40C0-BE94-AB89899535A3}"/>
              </a:ext>
            </a:extLst>
          </p:cNvPr>
          <p:cNvSpPr>
            <a:spLocks noGrp="1"/>
          </p:cNvSpPr>
          <p:nvPr>
            <p:ph type="ftr" sz="quarter" idx="11"/>
          </p:nvPr>
        </p:nvSpPr>
        <p:spPr/>
        <p:txBody>
          <a:bodyPr/>
          <a:lstStyle/>
          <a:p>
            <a:endParaRPr lang="en-GB" noProof="0" dirty="0"/>
          </a:p>
        </p:txBody>
      </p:sp>
      <p:sp>
        <p:nvSpPr>
          <p:cNvPr id="5" name="Slide Number Placeholder 4">
            <a:extLst>
              <a:ext uri="{FF2B5EF4-FFF2-40B4-BE49-F238E27FC236}">
                <a16:creationId xmlns:a16="http://schemas.microsoft.com/office/drawing/2014/main" id="{3BE281A4-8ABF-4F20-8848-8CB7EE39D5D8}"/>
              </a:ext>
            </a:extLst>
          </p:cNvPr>
          <p:cNvSpPr>
            <a:spLocks noGrp="1"/>
          </p:cNvSpPr>
          <p:nvPr>
            <p:ph type="sldNum" sz="quarter" idx="12"/>
          </p:nvPr>
        </p:nvSpPr>
        <p:spPr/>
        <p:txBody>
          <a:bodyPr/>
          <a:lstStyle/>
          <a:p>
            <a:fld id="{BFDCA1C4-9514-7B4F-976F-D92F7E296653}" type="slidenum">
              <a:rPr lang="fr-FR" smtClean="0"/>
              <a:pPr/>
              <a:t>18</a:t>
            </a:fld>
            <a:endParaRPr lang="fr-FR"/>
          </a:p>
        </p:txBody>
      </p:sp>
      <p:pic>
        <p:nvPicPr>
          <p:cNvPr id="7" name="Picture 6" descr="A picture containing indoor, several&#10;&#10;Description automatically generated">
            <a:extLst>
              <a:ext uri="{FF2B5EF4-FFF2-40B4-BE49-F238E27FC236}">
                <a16:creationId xmlns:a16="http://schemas.microsoft.com/office/drawing/2014/main" id="{BDC053C3-E4D7-4C21-9880-A3558DAF5DD8}"/>
              </a:ext>
            </a:extLst>
          </p:cNvPr>
          <p:cNvPicPr>
            <a:picLocks noChangeAspect="1"/>
          </p:cNvPicPr>
          <p:nvPr/>
        </p:nvPicPr>
        <p:blipFill rotWithShape="1">
          <a:blip r:embed="rId2" cstate="hqprint">
            <a:extLst>
              <a:ext uri="{28A0092B-C50C-407E-A947-70E740481C1C}">
                <a14:useLocalDpi xmlns:a14="http://schemas.microsoft.com/office/drawing/2010/main" val="0"/>
              </a:ext>
            </a:extLst>
          </a:blip>
          <a:srcRect t="31260" b="17497"/>
          <a:stretch/>
        </p:blipFill>
        <p:spPr>
          <a:xfrm>
            <a:off x="137872" y="4848697"/>
            <a:ext cx="4875187" cy="1873627"/>
          </a:xfrm>
          <a:prstGeom prst="rect">
            <a:avLst/>
          </a:prstGeom>
        </p:spPr>
      </p:pic>
      <p:sp>
        <p:nvSpPr>
          <p:cNvPr id="8" name="Oval 7">
            <a:extLst>
              <a:ext uri="{FF2B5EF4-FFF2-40B4-BE49-F238E27FC236}">
                <a16:creationId xmlns:a16="http://schemas.microsoft.com/office/drawing/2014/main" id="{5485C3FF-C069-45F5-829D-FC2A904C6AFD}"/>
              </a:ext>
            </a:extLst>
          </p:cNvPr>
          <p:cNvSpPr/>
          <p:nvPr/>
        </p:nvSpPr>
        <p:spPr>
          <a:xfrm>
            <a:off x="137873" y="5385875"/>
            <a:ext cx="1543544" cy="1084758"/>
          </a:xfrm>
          <a:prstGeom prst="ellipse">
            <a:avLst/>
          </a:prstGeom>
          <a:noFill/>
          <a:ln w="57150">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graphicFrame>
        <p:nvGraphicFramePr>
          <p:cNvPr id="9" name="Table 8">
            <a:extLst>
              <a:ext uri="{FF2B5EF4-FFF2-40B4-BE49-F238E27FC236}">
                <a16:creationId xmlns:a16="http://schemas.microsoft.com/office/drawing/2014/main" id="{F936E325-0D9C-4194-B768-C1A90EA7340D}"/>
              </a:ext>
            </a:extLst>
          </p:cNvPr>
          <p:cNvGraphicFramePr>
            <a:graphicFrameLocks noGrp="1"/>
          </p:cNvGraphicFramePr>
          <p:nvPr>
            <p:extLst>
              <p:ext uri="{D42A27DB-BD31-4B8C-83A1-F6EECF244321}">
                <p14:modId xmlns:p14="http://schemas.microsoft.com/office/powerpoint/2010/main" val="1958784687"/>
              </p:ext>
            </p:extLst>
          </p:nvPr>
        </p:nvGraphicFramePr>
        <p:xfrm>
          <a:off x="1583550" y="2684614"/>
          <a:ext cx="6214278" cy="1129665"/>
        </p:xfrm>
        <a:graphic>
          <a:graphicData uri="http://schemas.openxmlformats.org/drawingml/2006/table">
            <a:tbl>
              <a:tblPr>
                <a:tableStyleId>{5940675A-B579-460E-94D1-54222C63F5DA}</a:tableStyleId>
              </a:tblPr>
              <a:tblGrid>
                <a:gridCol w="571500">
                  <a:extLst>
                    <a:ext uri="{9D8B030D-6E8A-4147-A177-3AD203B41FA5}">
                      <a16:colId xmlns:a16="http://schemas.microsoft.com/office/drawing/2014/main" val="3394787023"/>
                    </a:ext>
                  </a:extLst>
                </a:gridCol>
                <a:gridCol w="1012825">
                  <a:extLst>
                    <a:ext uri="{9D8B030D-6E8A-4147-A177-3AD203B41FA5}">
                      <a16:colId xmlns:a16="http://schemas.microsoft.com/office/drawing/2014/main" val="160852272"/>
                    </a:ext>
                  </a:extLst>
                </a:gridCol>
                <a:gridCol w="1252537">
                  <a:extLst>
                    <a:ext uri="{9D8B030D-6E8A-4147-A177-3AD203B41FA5}">
                      <a16:colId xmlns:a16="http://schemas.microsoft.com/office/drawing/2014/main" val="1912836391"/>
                    </a:ext>
                  </a:extLst>
                </a:gridCol>
                <a:gridCol w="1423987">
                  <a:extLst>
                    <a:ext uri="{9D8B030D-6E8A-4147-A177-3AD203B41FA5}">
                      <a16:colId xmlns:a16="http://schemas.microsoft.com/office/drawing/2014/main" val="3223947163"/>
                    </a:ext>
                  </a:extLst>
                </a:gridCol>
                <a:gridCol w="1253527">
                  <a:extLst>
                    <a:ext uri="{9D8B030D-6E8A-4147-A177-3AD203B41FA5}">
                      <a16:colId xmlns:a16="http://schemas.microsoft.com/office/drawing/2014/main" val="2202268629"/>
                    </a:ext>
                  </a:extLst>
                </a:gridCol>
                <a:gridCol w="699902">
                  <a:extLst>
                    <a:ext uri="{9D8B030D-6E8A-4147-A177-3AD203B41FA5}">
                      <a16:colId xmlns:a16="http://schemas.microsoft.com/office/drawing/2014/main" val="3768803926"/>
                    </a:ext>
                  </a:extLst>
                </a:gridCol>
              </a:tblGrid>
              <a:tr h="0">
                <a:tc gridSpan="6">
                  <a:txBody>
                    <a:bodyPr/>
                    <a:lstStyle/>
                    <a:p>
                      <a:pPr algn="ctr" fontAlgn="ctr"/>
                      <a:r>
                        <a:rPr lang="en-GB" sz="1100" b="1" u="none" strike="noStrike" dirty="0">
                          <a:effectLst/>
                        </a:rPr>
                        <a:t>Longitudinal elongation of coil CR127 during opening of the reaction fixture, mm</a:t>
                      </a:r>
                      <a:endParaRPr lang="en-GB" sz="1100" b="1" i="0" u="none" strike="noStrike" dirty="0">
                        <a:solidFill>
                          <a:srgbClr val="000000"/>
                        </a:solidFill>
                        <a:effectLst/>
                        <a:latin typeface="Calibri" panose="020F0502020204030204" pitchFamily="34" charset="0"/>
                      </a:endParaRPr>
                    </a:p>
                  </a:txBody>
                  <a:tcPr marL="9525" marR="9525" marT="9525" marB="0" anchor="ct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210910418"/>
                  </a:ext>
                </a:extLst>
              </a:tr>
              <a:tr h="190500">
                <a:tc>
                  <a:txBody>
                    <a:bodyPr/>
                    <a:lstStyle/>
                    <a:p>
                      <a:pPr algn="ctr" fontAlgn="ctr"/>
                      <a:r>
                        <a:rPr lang="en-GB" sz="1100" b="1" u="none" strike="noStrike" dirty="0">
                          <a:effectLst/>
                        </a:rPr>
                        <a:t> </a:t>
                      </a:r>
                      <a:endParaRPr lang="en-GB" sz="11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100" b="1" u="none" strike="noStrike" dirty="0">
                          <a:effectLst/>
                        </a:rPr>
                        <a:t>Unbolting M20</a:t>
                      </a:r>
                      <a:endParaRPr lang="en-GB" sz="11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100" b="1" u="none" strike="noStrike" dirty="0">
                          <a:effectLst/>
                        </a:rPr>
                        <a:t>Removal top plate</a:t>
                      </a:r>
                      <a:endParaRPr lang="en-GB" sz="11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100" b="1" u="none" strike="noStrike" dirty="0">
                          <a:effectLst/>
                        </a:rPr>
                        <a:t>Removal </a:t>
                      </a:r>
                      <a:r>
                        <a:rPr lang="en-GB" sz="1100" b="1" u="none" strike="noStrike" dirty="0" err="1">
                          <a:effectLst/>
                        </a:rPr>
                        <a:t>formblocks</a:t>
                      </a:r>
                      <a:endParaRPr lang="en-GB" sz="11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100" b="1" u="none" strike="noStrike" dirty="0">
                          <a:effectLst/>
                        </a:rPr>
                        <a:t>Unscrewing M6</a:t>
                      </a:r>
                      <a:endParaRPr lang="en-GB" sz="11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100" b="1" u="none" strike="noStrike" dirty="0">
                          <a:effectLst/>
                        </a:rPr>
                        <a:t>Day after</a:t>
                      </a:r>
                      <a:endParaRPr lang="en-GB" sz="1100" b="1"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877311758"/>
                  </a:ext>
                </a:extLst>
              </a:tr>
              <a:tr h="190500">
                <a:tc>
                  <a:txBody>
                    <a:bodyPr/>
                    <a:lstStyle/>
                    <a:p>
                      <a:pPr algn="ctr" fontAlgn="ctr"/>
                      <a:r>
                        <a:rPr lang="en-GB" sz="1100" b="1" u="none" strike="noStrike" dirty="0">
                          <a:effectLst/>
                        </a:rPr>
                        <a:t>IL CS</a:t>
                      </a:r>
                      <a:endParaRPr lang="en-GB" sz="11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100" u="none" strike="noStrike" dirty="0">
                          <a:effectLst/>
                        </a:rPr>
                        <a:t>4.90</a:t>
                      </a:r>
                      <a:endParaRPr lang="en-GB" sz="11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100" u="none" strike="noStrike">
                          <a:effectLst/>
                        </a:rPr>
                        <a:t>5.02</a:t>
                      </a:r>
                      <a:endParaRPr lang="en-GB" sz="11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100" u="none" strike="noStrike">
                          <a:effectLst/>
                        </a:rPr>
                        <a:t>5.09</a:t>
                      </a:r>
                      <a:endParaRPr lang="en-GB" sz="11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100" u="none" strike="noStrike">
                          <a:effectLst/>
                        </a:rPr>
                        <a:t>5.24</a:t>
                      </a:r>
                      <a:endParaRPr lang="en-GB" sz="11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100" u="none" strike="noStrike">
                          <a:effectLst/>
                        </a:rPr>
                        <a:t>5.31</a:t>
                      </a:r>
                      <a:endParaRPr lang="en-GB" sz="11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2680659076"/>
                  </a:ext>
                </a:extLst>
              </a:tr>
              <a:tr h="190500">
                <a:tc>
                  <a:txBody>
                    <a:bodyPr/>
                    <a:lstStyle/>
                    <a:p>
                      <a:pPr algn="ctr" fontAlgn="ctr"/>
                      <a:r>
                        <a:rPr lang="en-GB" sz="1100" b="1" u="none" strike="noStrike" dirty="0">
                          <a:effectLst/>
                        </a:rPr>
                        <a:t>OL CS</a:t>
                      </a:r>
                      <a:endParaRPr lang="en-GB" sz="11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100" u="none" strike="noStrike">
                          <a:effectLst/>
                        </a:rPr>
                        <a:t>4.80</a:t>
                      </a:r>
                      <a:endParaRPr lang="en-GB" sz="11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100" u="none" strike="noStrike" dirty="0">
                          <a:effectLst/>
                        </a:rPr>
                        <a:t>4.90</a:t>
                      </a:r>
                      <a:endParaRPr lang="en-GB" sz="11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100" u="none" strike="noStrike">
                          <a:effectLst/>
                        </a:rPr>
                        <a:t>5.02</a:t>
                      </a:r>
                      <a:endParaRPr lang="en-GB" sz="11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100" u="none" strike="noStrike">
                          <a:effectLst/>
                        </a:rPr>
                        <a:t>5.22</a:t>
                      </a:r>
                      <a:endParaRPr lang="en-GB" sz="11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100" u="none" strike="noStrike">
                          <a:effectLst/>
                        </a:rPr>
                        <a:t>5.28</a:t>
                      </a:r>
                      <a:endParaRPr lang="en-GB" sz="11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3902475904"/>
                  </a:ext>
                </a:extLst>
              </a:tr>
              <a:tr h="190500">
                <a:tc>
                  <a:txBody>
                    <a:bodyPr/>
                    <a:lstStyle/>
                    <a:p>
                      <a:pPr algn="ctr" fontAlgn="ctr"/>
                      <a:r>
                        <a:rPr lang="en-GB" sz="1100" b="1" u="none" strike="noStrike" dirty="0">
                          <a:effectLst/>
                        </a:rPr>
                        <a:t>IL NCS</a:t>
                      </a:r>
                      <a:endParaRPr lang="en-GB" sz="11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100" u="none" strike="noStrike">
                          <a:effectLst/>
                        </a:rPr>
                        <a:t>4.84</a:t>
                      </a:r>
                      <a:endParaRPr lang="en-GB" sz="11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100" u="none" strike="noStrike">
                          <a:effectLst/>
                        </a:rPr>
                        <a:t>4.96</a:t>
                      </a:r>
                      <a:endParaRPr lang="en-GB" sz="11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100" u="none" strike="noStrike">
                          <a:effectLst/>
                        </a:rPr>
                        <a:t>5.39</a:t>
                      </a:r>
                      <a:endParaRPr lang="en-GB" sz="11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100" u="none" strike="noStrike">
                          <a:effectLst/>
                        </a:rPr>
                        <a:t>5.54</a:t>
                      </a:r>
                      <a:endParaRPr lang="en-GB" sz="11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100" u="none" strike="noStrike">
                          <a:effectLst/>
                        </a:rPr>
                        <a:t>5.58</a:t>
                      </a:r>
                      <a:endParaRPr lang="en-GB" sz="11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070430410"/>
                  </a:ext>
                </a:extLst>
              </a:tr>
              <a:tr h="190500">
                <a:tc>
                  <a:txBody>
                    <a:bodyPr/>
                    <a:lstStyle/>
                    <a:p>
                      <a:pPr algn="ctr" fontAlgn="ctr"/>
                      <a:r>
                        <a:rPr lang="en-GB" sz="1100" b="1" u="none" strike="noStrike" dirty="0">
                          <a:effectLst/>
                        </a:rPr>
                        <a:t>OL NCS</a:t>
                      </a:r>
                      <a:endParaRPr lang="en-GB" sz="11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100" u="none" strike="noStrike">
                          <a:effectLst/>
                        </a:rPr>
                        <a:t>4.75</a:t>
                      </a:r>
                      <a:endParaRPr lang="en-GB" sz="11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100" u="none" strike="noStrike">
                          <a:effectLst/>
                        </a:rPr>
                        <a:t>4.86</a:t>
                      </a:r>
                      <a:endParaRPr lang="en-GB" sz="11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100" u="none" strike="noStrike" dirty="0">
                          <a:effectLst/>
                        </a:rPr>
                        <a:t>5.23</a:t>
                      </a:r>
                      <a:endParaRPr lang="en-GB" sz="11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100" u="none" strike="noStrike" dirty="0">
                          <a:effectLst/>
                        </a:rPr>
                        <a:t>5.38</a:t>
                      </a:r>
                      <a:endParaRPr lang="en-GB" sz="11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n-GB" sz="1100" u="none" strike="noStrike" dirty="0">
                          <a:effectLst/>
                        </a:rPr>
                        <a:t>5.43</a:t>
                      </a:r>
                      <a:endParaRPr lang="en-GB" sz="11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3509053696"/>
                  </a:ext>
                </a:extLst>
              </a:tr>
            </a:tbl>
          </a:graphicData>
        </a:graphic>
      </p:graphicFrame>
      <p:pic>
        <p:nvPicPr>
          <p:cNvPr id="10" name="Picture 9">
            <a:extLst>
              <a:ext uri="{FF2B5EF4-FFF2-40B4-BE49-F238E27FC236}">
                <a16:creationId xmlns:a16="http://schemas.microsoft.com/office/drawing/2014/main" id="{57FEB361-6424-4945-84DD-AEFEB4A6716E}"/>
              </a:ext>
            </a:extLst>
          </p:cNvPr>
          <p:cNvPicPr>
            <a:picLocks noChangeAspect="1"/>
          </p:cNvPicPr>
          <p:nvPr/>
        </p:nvPicPr>
        <p:blipFill>
          <a:blip r:embed="rId3"/>
          <a:stretch>
            <a:fillRect/>
          </a:stretch>
        </p:blipFill>
        <p:spPr>
          <a:xfrm>
            <a:off x="5142457" y="4848697"/>
            <a:ext cx="3947886" cy="1992097"/>
          </a:xfrm>
          <a:prstGeom prst="rect">
            <a:avLst/>
          </a:prstGeom>
        </p:spPr>
      </p:pic>
      <p:sp>
        <p:nvSpPr>
          <p:cNvPr id="6" name="Content Placeholder 2">
            <a:extLst>
              <a:ext uri="{FF2B5EF4-FFF2-40B4-BE49-F238E27FC236}">
                <a16:creationId xmlns:a16="http://schemas.microsoft.com/office/drawing/2014/main" id="{26E6AEC4-E0B2-AEB7-F5AF-21A702D278FA}"/>
              </a:ext>
            </a:extLst>
          </p:cNvPr>
          <p:cNvSpPr txBox="1">
            <a:spLocks/>
          </p:cNvSpPr>
          <p:nvPr/>
        </p:nvSpPr>
        <p:spPr>
          <a:xfrm>
            <a:off x="568457" y="4082868"/>
            <a:ext cx="7920000" cy="4906963"/>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600" dirty="0"/>
              <a:t>Coil 128: similar behavior, slightly smaller amplitude (4.19 mm CS/4.08mm NCS; total 8.27 mm)</a:t>
            </a:r>
            <a:endParaRPr lang="en-GB" sz="1200" dirty="0"/>
          </a:p>
        </p:txBody>
      </p:sp>
    </p:spTree>
    <p:extLst>
      <p:ext uri="{BB962C8B-B14F-4D97-AF65-F5344CB8AC3E}">
        <p14:creationId xmlns:p14="http://schemas.microsoft.com/office/powerpoint/2010/main" val="415616495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981034DC-EEF0-AE02-D804-AA52C03C4560}"/>
              </a:ext>
            </a:extLst>
          </p:cNvPr>
          <p:cNvPicPr>
            <a:picLocks noGrp="1" noChangeAspect="1"/>
          </p:cNvPicPr>
          <p:nvPr>
            <p:ph idx="1"/>
          </p:nvPr>
        </p:nvPicPr>
        <p:blipFill>
          <a:blip r:embed="rId2"/>
          <a:stretch>
            <a:fillRect/>
          </a:stretch>
        </p:blipFill>
        <p:spPr>
          <a:xfrm>
            <a:off x="314324" y="4106354"/>
            <a:ext cx="4031017" cy="2034045"/>
          </a:xfrm>
          <a:prstGeom prst="rect">
            <a:avLst/>
          </a:prstGeom>
        </p:spPr>
      </p:pic>
      <p:sp>
        <p:nvSpPr>
          <p:cNvPr id="4" name="Footer Placeholder 3">
            <a:extLst>
              <a:ext uri="{FF2B5EF4-FFF2-40B4-BE49-F238E27FC236}">
                <a16:creationId xmlns:a16="http://schemas.microsoft.com/office/drawing/2014/main" id="{3F199622-AAD8-F6A7-B70D-73521D453FF7}"/>
              </a:ext>
            </a:extLst>
          </p:cNvPr>
          <p:cNvSpPr>
            <a:spLocks noGrp="1"/>
          </p:cNvSpPr>
          <p:nvPr>
            <p:ph type="ftr" sz="quarter" idx="11"/>
          </p:nvPr>
        </p:nvSpPr>
        <p:spPr/>
        <p:txBody>
          <a:bodyPr/>
          <a:lstStyle/>
          <a:p>
            <a:endParaRPr lang="en-GB" noProof="0" dirty="0"/>
          </a:p>
        </p:txBody>
      </p:sp>
      <p:sp>
        <p:nvSpPr>
          <p:cNvPr id="5" name="Slide Number Placeholder 4">
            <a:extLst>
              <a:ext uri="{FF2B5EF4-FFF2-40B4-BE49-F238E27FC236}">
                <a16:creationId xmlns:a16="http://schemas.microsoft.com/office/drawing/2014/main" id="{A4507842-9F42-585A-F8B7-0F5B9C03C943}"/>
              </a:ext>
            </a:extLst>
          </p:cNvPr>
          <p:cNvSpPr>
            <a:spLocks noGrp="1"/>
          </p:cNvSpPr>
          <p:nvPr>
            <p:ph type="sldNum" sz="quarter" idx="12"/>
          </p:nvPr>
        </p:nvSpPr>
        <p:spPr/>
        <p:txBody>
          <a:bodyPr/>
          <a:lstStyle/>
          <a:p>
            <a:fld id="{BFDCA1C4-9514-7B4F-976F-D92F7E296653}" type="slidenum">
              <a:rPr lang="fr-FR" smtClean="0"/>
              <a:pPr/>
              <a:t>19</a:t>
            </a:fld>
            <a:endParaRPr lang="fr-FR"/>
          </a:p>
        </p:txBody>
      </p:sp>
      <p:pic>
        <p:nvPicPr>
          <p:cNvPr id="9" name="Picture 8">
            <a:extLst>
              <a:ext uri="{FF2B5EF4-FFF2-40B4-BE49-F238E27FC236}">
                <a16:creationId xmlns:a16="http://schemas.microsoft.com/office/drawing/2014/main" id="{B232D5D7-CD08-6E5F-2696-4874350DDFD9}"/>
              </a:ext>
            </a:extLst>
          </p:cNvPr>
          <p:cNvPicPr>
            <a:picLocks noChangeAspect="1"/>
          </p:cNvPicPr>
          <p:nvPr/>
        </p:nvPicPr>
        <p:blipFill>
          <a:blip r:embed="rId3"/>
          <a:stretch>
            <a:fillRect/>
          </a:stretch>
        </p:blipFill>
        <p:spPr>
          <a:xfrm>
            <a:off x="4455885" y="4106354"/>
            <a:ext cx="4538980" cy="2034045"/>
          </a:xfrm>
          <a:prstGeom prst="rect">
            <a:avLst/>
          </a:prstGeom>
        </p:spPr>
      </p:pic>
      <p:sp>
        <p:nvSpPr>
          <p:cNvPr id="3" name="Title 1">
            <a:extLst>
              <a:ext uri="{FF2B5EF4-FFF2-40B4-BE49-F238E27FC236}">
                <a16:creationId xmlns:a16="http://schemas.microsoft.com/office/drawing/2014/main" id="{82FC32D4-2DB0-CD46-585A-EAAE10F92F46}"/>
              </a:ext>
            </a:extLst>
          </p:cNvPr>
          <p:cNvSpPr>
            <a:spLocks noGrp="1"/>
          </p:cNvSpPr>
          <p:nvPr>
            <p:ph type="title"/>
          </p:nvPr>
        </p:nvSpPr>
        <p:spPr>
          <a:xfrm>
            <a:off x="612000" y="180000"/>
            <a:ext cx="7920000" cy="720000"/>
          </a:xfrm>
        </p:spPr>
        <p:txBody>
          <a:bodyPr/>
          <a:lstStyle/>
          <a:p>
            <a:r>
              <a:rPr lang="en-US" dirty="0"/>
              <a:t>Summary on coil elongation during the opening of the RHT</a:t>
            </a:r>
            <a:endParaRPr lang="en-GB" dirty="0"/>
          </a:p>
        </p:txBody>
      </p:sp>
      <p:graphicFrame>
        <p:nvGraphicFramePr>
          <p:cNvPr id="6" name="Table 7">
            <a:extLst>
              <a:ext uri="{FF2B5EF4-FFF2-40B4-BE49-F238E27FC236}">
                <a16:creationId xmlns:a16="http://schemas.microsoft.com/office/drawing/2014/main" id="{24BBAAC2-AE7D-C7C4-6A22-6D4D74CC69CF}"/>
              </a:ext>
            </a:extLst>
          </p:cNvPr>
          <p:cNvGraphicFramePr>
            <a:graphicFrameLocks/>
          </p:cNvGraphicFramePr>
          <p:nvPr>
            <p:extLst>
              <p:ext uri="{D42A27DB-BD31-4B8C-83A1-F6EECF244321}">
                <p14:modId xmlns:p14="http://schemas.microsoft.com/office/powerpoint/2010/main" val="2458252061"/>
              </p:ext>
            </p:extLst>
          </p:nvPr>
        </p:nvGraphicFramePr>
        <p:xfrm>
          <a:off x="4815097" y="1352551"/>
          <a:ext cx="4293107" cy="2019300"/>
        </p:xfrm>
        <a:graphic>
          <a:graphicData uri="http://schemas.openxmlformats.org/drawingml/2006/table">
            <a:tbl>
              <a:tblPr firstRow="1" bandRow="1">
                <a:tableStyleId>{5940675A-B579-460E-94D1-54222C63F5DA}</a:tableStyleId>
              </a:tblPr>
              <a:tblGrid>
                <a:gridCol w="870267">
                  <a:extLst>
                    <a:ext uri="{9D8B030D-6E8A-4147-A177-3AD203B41FA5}">
                      <a16:colId xmlns:a16="http://schemas.microsoft.com/office/drawing/2014/main" val="2311832771"/>
                    </a:ext>
                  </a:extLst>
                </a:gridCol>
                <a:gridCol w="639763">
                  <a:extLst>
                    <a:ext uri="{9D8B030D-6E8A-4147-A177-3AD203B41FA5}">
                      <a16:colId xmlns:a16="http://schemas.microsoft.com/office/drawing/2014/main" val="4095361587"/>
                    </a:ext>
                  </a:extLst>
                </a:gridCol>
                <a:gridCol w="647173">
                  <a:extLst>
                    <a:ext uri="{9D8B030D-6E8A-4147-A177-3AD203B41FA5}">
                      <a16:colId xmlns:a16="http://schemas.microsoft.com/office/drawing/2014/main" val="3887157397"/>
                    </a:ext>
                  </a:extLst>
                </a:gridCol>
                <a:gridCol w="748937">
                  <a:extLst>
                    <a:ext uri="{9D8B030D-6E8A-4147-A177-3AD203B41FA5}">
                      <a16:colId xmlns:a16="http://schemas.microsoft.com/office/drawing/2014/main" val="2445296591"/>
                    </a:ext>
                  </a:extLst>
                </a:gridCol>
                <a:gridCol w="1386967">
                  <a:extLst>
                    <a:ext uri="{9D8B030D-6E8A-4147-A177-3AD203B41FA5}">
                      <a16:colId xmlns:a16="http://schemas.microsoft.com/office/drawing/2014/main" val="2878029531"/>
                    </a:ext>
                  </a:extLst>
                </a:gridCol>
              </a:tblGrid>
              <a:tr h="0">
                <a:tc>
                  <a:txBody>
                    <a:bodyPr/>
                    <a:lstStyle/>
                    <a:p>
                      <a:pPr algn="ctr"/>
                      <a:endParaRPr lang="en-GB" sz="1600" b="1" dirty="0"/>
                    </a:p>
                  </a:txBody>
                  <a:tcPr/>
                </a:tc>
                <a:tc>
                  <a:txBody>
                    <a:bodyPr/>
                    <a:lstStyle/>
                    <a:p>
                      <a:pPr algn="ctr"/>
                      <a:r>
                        <a:rPr lang="en-US" sz="1600" b="1" dirty="0"/>
                        <a:t>CS</a:t>
                      </a:r>
                      <a:endParaRPr lang="en-GB" sz="1600" b="1" dirty="0"/>
                    </a:p>
                  </a:txBody>
                  <a:tcPr/>
                </a:tc>
                <a:tc>
                  <a:txBody>
                    <a:bodyPr/>
                    <a:lstStyle/>
                    <a:p>
                      <a:pPr algn="ctr"/>
                      <a:r>
                        <a:rPr lang="en-US" sz="1600" b="1" dirty="0"/>
                        <a:t>NCS</a:t>
                      </a:r>
                      <a:endParaRPr lang="en-GB" sz="1600" b="1" dirty="0"/>
                    </a:p>
                  </a:txBody>
                  <a:tcPr/>
                </a:tc>
                <a:tc>
                  <a:txBody>
                    <a:bodyPr/>
                    <a:lstStyle/>
                    <a:p>
                      <a:pPr algn="ctr"/>
                      <a:r>
                        <a:rPr lang="en-US" sz="1600" b="1" dirty="0"/>
                        <a:t>Total</a:t>
                      </a:r>
                      <a:endParaRPr lang="en-GB" sz="1600" b="1" dirty="0"/>
                    </a:p>
                  </a:txBody>
                  <a:tcPr/>
                </a:tc>
                <a:tc>
                  <a:txBody>
                    <a:bodyPr/>
                    <a:lstStyle/>
                    <a:p>
                      <a:pPr algn="ctr"/>
                      <a:r>
                        <a:rPr lang="en-US" sz="1600" b="1" dirty="0"/>
                        <a:t>Total/</a:t>
                      </a:r>
                      <a:r>
                        <a:rPr lang="en-US" sz="1600" b="1" dirty="0" err="1"/>
                        <a:t>L</a:t>
                      </a:r>
                      <a:r>
                        <a:rPr lang="en-US" sz="1600" b="1" baseline="-25000" dirty="0" err="1"/>
                        <a:t>m</a:t>
                      </a:r>
                      <a:r>
                        <a:rPr lang="en-US" sz="1600" b="1" dirty="0"/>
                        <a:t> (%)</a:t>
                      </a:r>
                      <a:endParaRPr lang="en-GB" sz="1600" b="1" dirty="0"/>
                    </a:p>
                  </a:txBody>
                  <a:tcPr/>
                </a:tc>
                <a:extLst>
                  <a:ext uri="{0D108BD9-81ED-4DB2-BD59-A6C34878D82A}">
                    <a16:rowId xmlns:a16="http://schemas.microsoft.com/office/drawing/2014/main" val="300086111"/>
                  </a:ext>
                </a:extLst>
              </a:tr>
              <a:tr h="0">
                <a:tc>
                  <a:txBody>
                    <a:bodyPr/>
                    <a:lstStyle/>
                    <a:p>
                      <a:pPr algn="ctr"/>
                      <a:r>
                        <a:rPr lang="en-US" sz="1600" b="1" dirty="0"/>
                        <a:t>CR127</a:t>
                      </a:r>
                      <a:endParaRPr lang="en-GB" sz="1600" b="1" dirty="0"/>
                    </a:p>
                  </a:txBody>
                  <a:tcPr/>
                </a:tc>
                <a:tc>
                  <a:txBody>
                    <a:bodyPr/>
                    <a:lstStyle/>
                    <a:p>
                      <a:pPr algn="ctr" fontAlgn="b"/>
                      <a:r>
                        <a:rPr lang="en-GB" sz="1600" kern="1200" dirty="0">
                          <a:solidFill>
                            <a:schemeClr val="tx1"/>
                          </a:solidFill>
                          <a:latin typeface="+mn-lt"/>
                          <a:ea typeface="+mn-ea"/>
                          <a:cs typeface="+mn-cs"/>
                        </a:rPr>
                        <a:t>5.30</a:t>
                      </a:r>
                    </a:p>
                  </a:txBody>
                  <a:tcPr marL="9525" marR="9525" marT="9525" marB="0" anchor="b"/>
                </a:tc>
                <a:tc>
                  <a:txBody>
                    <a:bodyPr/>
                    <a:lstStyle/>
                    <a:p>
                      <a:pPr algn="ctr" fontAlgn="b"/>
                      <a:r>
                        <a:rPr lang="en-GB" sz="1600" kern="1200" dirty="0">
                          <a:solidFill>
                            <a:schemeClr val="tx1"/>
                          </a:solidFill>
                          <a:latin typeface="+mn-lt"/>
                          <a:ea typeface="+mn-ea"/>
                          <a:cs typeface="+mn-cs"/>
                        </a:rPr>
                        <a:t>5.51</a:t>
                      </a:r>
                    </a:p>
                  </a:txBody>
                  <a:tcPr marL="9525" marR="9525" marT="9525" marB="0" anchor="b"/>
                </a:tc>
                <a:tc>
                  <a:txBody>
                    <a:bodyPr/>
                    <a:lstStyle/>
                    <a:p>
                      <a:pPr algn="ctr" fontAlgn="b"/>
                      <a:r>
                        <a:rPr lang="en-GB" sz="1600" kern="1200">
                          <a:solidFill>
                            <a:schemeClr val="tx1"/>
                          </a:solidFill>
                          <a:latin typeface="+mn-lt"/>
                          <a:ea typeface="+mn-ea"/>
                          <a:cs typeface="+mn-cs"/>
                        </a:rPr>
                        <a:t>10.8</a:t>
                      </a:r>
                    </a:p>
                  </a:txBody>
                  <a:tcPr marL="9525" marR="9525" marT="9525" marB="0" anchor="b"/>
                </a:tc>
                <a:tc>
                  <a:txBody>
                    <a:bodyPr/>
                    <a:lstStyle/>
                    <a:p>
                      <a:pPr algn="ctr" fontAlgn="b"/>
                      <a:r>
                        <a:rPr lang="en-GB" sz="1600" kern="1200">
                          <a:solidFill>
                            <a:schemeClr val="tx1"/>
                          </a:solidFill>
                          <a:latin typeface="+mn-lt"/>
                          <a:ea typeface="+mn-ea"/>
                          <a:cs typeface="+mn-cs"/>
                        </a:rPr>
                        <a:t>0.15</a:t>
                      </a:r>
                    </a:p>
                  </a:txBody>
                  <a:tcPr marL="9525" marR="9525" marT="9525" marB="0" anchor="b"/>
                </a:tc>
                <a:extLst>
                  <a:ext uri="{0D108BD9-81ED-4DB2-BD59-A6C34878D82A}">
                    <a16:rowId xmlns:a16="http://schemas.microsoft.com/office/drawing/2014/main" val="2721736862"/>
                  </a:ext>
                </a:extLst>
              </a:tr>
              <a:tr h="0">
                <a:tc>
                  <a:txBody>
                    <a:bodyPr/>
                    <a:lstStyle/>
                    <a:p>
                      <a:pPr algn="ctr"/>
                      <a:r>
                        <a:rPr lang="en-US" sz="1600" b="1" dirty="0"/>
                        <a:t>CR128</a:t>
                      </a:r>
                      <a:endParaRPr lang="en-GB" sz="1600" b="1" dirty="0"/>
                    </a:p>
                  </a:txBody>
                  <a:tcPr/>
                </a:tc>
                <a:tc>
                  <a:txBody>
                    <a:bodyPr/>
                    <a:lstStyle/>
                    <a:p>
                      <a:pPr algn="ctr" fontAlgn="b"/>
                      <a:r>
                        <a:rPr lang="en-GB" sz="1600" kern="1200" dirty="0">
                          <a:solidFill>
                            <a:schemeClr val="tx1"/>
                          </a:solidFill>
                          <a:latin typeface="+mn-lt"/>
                          <a:ea typeface="+mn-ea"/>
                          <a:cs typeface="+mn-cs"/>
                        </a:rPr>
                        <a:t>4.16</a:t>
                      </a:r>
                    </a:p>
                  </a:txBody>
                  <a:tcPr marL="9525" marR="9525" marT="9525" marB="0" anchor="b"/>
                </a:tc>
                <a:tc>
                  <a:txBody>
                    <a:bodyPr/>
                    <a:lstStyle/>
                    <a:p>
                      <a:pPr algn="ctr" fontAlgn="b"/>
                      <a:r>
                        <a:rPr lang="en-GB" sz="1600" kern="1200">
                          <a:solidFill>
                            <a:schemeClr val="tx1"/>
                          </a:solidFill>
                          <a:latin typeface="+mn-lt"/>
                          <a:ea typeface="+mn-ea"/>
                          <a:cs typeface="+mn-cs"/>
                        </a:rPr>
                        <a:t>4.08</a:t>
                      </a:r>
                    </a:p>
                  </a:txBody>
                  <a:tcPr marL="9525" marR="9525" marT="9525" marB="0" anchor="b"/>
                </a:tc>
                <a:tc>
                  <a:txBody>
                    <a:bodyPr/>
                    <a:lstStyle/>
                    <a:p>
                      <a:pPr algn="ctr" fontAlgn="b"/>
                      <a:r>
                        <a:rPr lang="en-GB" sz="1600" kern="1200">
                          <a:solidFill>
                            <a:schemeClr val="tx1"/>
                          </a:solidFill>
                          <a:latin typeface="+mn-lt"/>
                          <a:ea typeface="+mn-ea"/>
                          <a:cs typeface="+mn-cs"/>
                        </a:rPr>
                        <a:t>8.24</a:t>
                      </a:r>
                    </a:p>
                  </a:txBody>
                  <a:tcPr marL="9525" marR="9525" marT="9525" marB="0" anchor="b"/>
                </a:tc>
                <a:tc>
                  <a:txBody>
                    <a:bodyPr/>
                    <a:lstStyle/>
                    <a:p>
                      <a:pPr algn="ctr" fontAlgn="b"/>
                      <a:r>
                        <a:rPr lang="en-GB" sz="1600" kern="1200">
                          <a:solidFill>
                            <a:schemeClr val="tx1"/>
                          </a:solidFill>
                          <a:latin typeface="+mn-lt"/>
                          <a:ea typeface="+mn-ea"/>
                          <a:cs typeface="+mn-cs"/>
                        </a:rPr>
                        <a:t>0.11</a:t>
                      </a:r>
                    </a:p>
                  </a:txBody>
                  <a:tcPr marL="9525" marR="9525" marT="9525" marB="0" anchor="b"/>
                </a:tc>
                <a:extLst>
                  <a:ext uri="{0D108BD9-81ED-4DB2-BD59-A6C34878D82A}">
                    <a16:rowId xmlns:a16="http://schemas.microsoft.com/office/drawing/2014/main" val="2599689016"/>
                  </a:ext>
                </a:extLst>
              </a:tr>
              <a:tr h="68313">
                <a:tc>
                  <a:txBody>
                    <a:bodyPr/>
                    <a:lstStyle/>
                    <a:p>
                      <a:pPr algn="ctr" fontAlgn="b"/>
                      <a:r>
                        <a:rPr lang="en-GB" sz="1600" b="1" kern="1200" dirty="0">
                          <a:solidFill>
                            <a:schemeClr val="tx1"/>
                          </a:solidFill>
                          <a:latin typeface="+mn-lt"/>
                          <a:ea typeface="+mn-ea"/>
                          <a:cs typeface="+mn-cs"/>
                        </a:rPr>
                        <a:t>AUP146</a:t>
                      </a:r>
                    </a:p>
                  </a:txBody>
                  <a:tcPr marL="9525" marR="9525" marT="9525" marB="0" anchor="b"/>
                </a:tc>
                <a:tc>
                  <a:txBody>
                    <a:bodyPr/>
                    <a:lstStyle/>
                    <a:p>
                      <a:pPr algn="ctr" fontAlgn="b"/>
                      <a:r>
                        <a:rPr lang="en-GB" sz="1600" kern="1200">
                          <a:solidFill>
                            <a:schemeClr val="tx1"/>
                          </a:solidFill>
                          <a:latin typeface="+mn-lt"/>
                          <a:ea typeface="+mn-ea"/>
                          <a:cs typeface="+mn-cs"/>
                        </a:rPr>
                        <a:t>2.95</a:t>
                      </a:r>
                    </a:p>
                  </a:txBody>
                  <a:tcPr marL="9525" marR="9525" marT="9525" marB="0" anchor="b"/>
                </a:tc>
                <a:tc>
                  <a:txBody>
                    <a:bodyPr/>
                    <a:lstStyle/>
                    <a:p>
                      <a:pPr algn="ctr" fontAlgn="b"/>
                      <a:r>
                        <a:rPr lang="en-GB" sz="1600" kern="1200" dirty="0">
                          <a:solidFill>
                            <a:schemeClr val="tx1"/>
                          </a:solidFill>
                          <a:latin typeface="+mn-lt"/>
                          <a:ea typeface="+mn-ea"/>
                          <a:cs typeface="+mn-cs"/>
                        </a:rPr>
                        <a:t>0.6</a:t>
                      </a:r>
                    </a:p>
                  </a:txBody>
                  <a:tcPr marL="9525" marR="9525" marT="9525" marB="0" anchor="b"/>
                </a:tc>
                <a:tc>
                  <a:txBody>
                    <a:bodyPr/>
                    <a:lstStyle/>
                    <a:p>
                      <a:pPr algn="ctr" fontAlgn="b"/>
                      <a:r>
                        <a:rPr lang="en-GB" sz="1600" kern="1200">
                          <a:solidFill>
                            <a:schemeClr val="tx1"/>
                          </a:solidFill>
                          <a:latin typeface="+mn-lt"/>
                          <a:ea typeface="+mn-ea"/>
                          <a:cs typeface="+mn-cs"/>
                        </a:rPr>
                        <a:t>3.55</a:t>
                      </a:r>
                    </a:p>
                  </a:txBody>
                  <a:tcPr marL="9525" marR="9525" marT="9525" marB="0" anchor="b"/>
                </a:tc>
                <a:tc>
                  <a:txBody>
                    <a:bodyPr/>
                    <a:lstStyle/>
                    <a:p>
                      <a:pPr algn="ctr" fontAlgn="b"/>
                      <a:r>
                        <a:rPr lang="en-GB" sz="1600" kern="1200">
                          <a:solidFill>
                            <a:schemeClr val="tx1"/>
                          </a:solidFill>
                          <a:latin typeface="+mn-lt"/>
                          <a:ea typeface="+mn-ea"/>
                          <a:cs typeface="+mn-cs"/>
                        </a:rPr>
                        <a:t>0.08</a:t>
                      </a:r>
                    </a:p>
                  </a:txBody>
                  <a:tcPr marL="9525" marR="9525" marT="9525" marB="0" anchor="b"/>
                </a:tc>
                <a:extLst>
                  <a:ext uri="{0D108BD9-81ED-4DB2-BD59-A6C34878D82A}">
                    <a16:rowId xmlns:a16="http://schemas.microsoft.com/office/drawing/2014/main" val="1828430522"/>
                  </a:ext>
                </a:extLst>
              </a:tr>
              <a:tr h="68313">
                <a:tc>
                  <a:txBody>
                    <a:bodyPr/>
                    <a:lstStyle/>
                    <a:p>
                      <a:pPr algn="ctr" fontAlgn="b"/>
                      <a:r>
                        <a:rPr lang="en-GB" sz="1600" b="1" kern="1200" dirty="0">
                          <a:solidFill>
                            <a:schemeClr val="tx1"/>
                          </a:solidFill>
                          <a:latin typeface="+mn-lt"/>
                          <a:ea typeface="+mn-ea"/>
                          <a:cs typeface="+mn-cs"/>
                        </a:rPr>
                        <a:t>AUP147</a:t>
                      </a:r>
                    </a:p>
                  </a:txBody>
                  <a:tcPr marL="9525" marR="9525" marT="9525" marB="0" anchor="b"/>
                </a:tc>
                <a:tc>
                  <a:txBody>
                    <a:bodyPr/>
                    <a:lstStyle/>
                    <a:p>
                      <a:pPr algn="ctr" fontAlgn="b"/>
                      <a:r>
                        <a:rPr lang="en-GB" sz="1600" kern="1200">
                          <a:solidFill>
                            <a:schemeClr val="tx1"/>
                          </a:solidFill>
                          <a:latin typeface="+mn-lt"/>
                          <a:ea typeface="+mn-ea"/>
                          <a:cs typeface="+mn-cs"/>
                        </a:rPr>
                        <a:t>3.56</a:t>
                      </a:r>
                    </a:p>
                  </a:txBody>
                  <a:tcPr marL="9525" marR="9525" marT="9525" marB="0" anchor="b"/>
                </a:tc>
                <a:tc>
                  <a:txBody>
                    <a:bodyPr/>
                    <a:lstStyle/>
                    <a:p>
                      <a:pPr algn="ctr" fontAlgn="b"/>
                      <a:r>
                        <a:rPr lang="en-GB" sz="1600" kern="1200">
                          <a:solidFill>
                            <a:schemeClr val="tx1"/>
                          </a:solidFill>
                          <a:latin typeface="+mn-lt"/>
                          <a:ea typeface="+mn-ea"/>
                          <a:cs typeface="+mn-cs"/>
                        </a:rPr>
                        <a:t>0.39</a:t>
                      </a:r>
                    </a:p>
                  </a:txBody>
                  <a:tcPr marL="9525" marR="9525" marT="9525" marB="0" anchor="b"/>
                </a:tc>
                <a:tc>
                  <a:txBody>
                    <a:bodyPr/>
                    <a:lstStyle/>
                    <a:p>
                      <a:pPr algn="ctr" fontAlgn="b"/>
                      <a:r>
                        <a:rPr lang="en-GB" sz="1600" kern="1200" dirty="0">
                          <a:solidFill>
                            <a:schemeClr val="tx1"/>
                          </a:solidFill>
                          <a:latin typeface="+mn-lt"/>
                          <a:ea typeface="+mn-ea"/>
                          <a:cs typeface="+mn-cs"/>
                        </a:rPr>
                        <a:t>3.95</a:t>
                      </a:r>
                    </a:p>
                  </a:txBody>
                  <a:tcPr marL="9525" marR="9525" marT="9525" marB="0" anchor="b"/>
                </a:tc>
                <a:tc>
                  <a:txBody>
                    <a:bodyPr/>
                    <a:lstStyle/>
                    <a:p>
                      <a:pPr algn="ctr" fontAlgn="b"/>
                      <a:r>
                        <a:rPr lang="en-GB" sz="1600" kern="1200" dirty="0">
                          <a:solidFill>
                            <a:schemeClr val="tx1"/>
                          </a:solidFill>
                          <a:latin typeface="+mn-lt"/>
                          <a:ea typeface="+mn-ea"/>
                          <a:cs typeface="+mn-cs"/>
                        </a:rPr>
                        <a:t>0.09</a:t>
                      </a:r>
                    </a:p>
                  </a:txBody>
                  <a:tcPr marL="9525" marR="9525" marT="9525" marB="0" anchor="b"/>
                </a:tc>
                <a:extLst>
                  <a:ext uri="{0D108BD9-81ED-4DB2-BD59-A6C34878D82A}">
                    <a16:rowId xmlns:a16="http://schemas.microsoft.com/office/drawing/2014/main" val="2841732377"/>
                  </a:ext>
                </a:extLst>
              </a:tr>
              <a:tr h="68313">
                <a:tc>
                  <a:txBody>
                    <a:bodyPr/>
                    <a:lstStyle/>
                    <a:p>
                      <a:pPr algn="ctr" fontAlgn="b"/>
                      <a:r>
                        <a:rPr lang="en-GB" sz="1600" b="1" kern="1200" dirty="0">
                          <a:solidFill>
                            <a:schemeClr val="tx1"/>
                          </a:solidFill>
                          <a:latin typeface="+mn-lt"/>
                          <a:ea typeface="+mn-ea"/>
                          <a:cs typeface="+mn-cs"/>
                        </a:rPr>
                        <a:t>AUP237</a:t>
                      </a:r>
                    </a:p>
                  </a:txBody>
                  <a:tcPr marL="9525" marR="9525" marT="9525" marB="0" anchor="b"/>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r>
                        <a:rPr lang="en-GB" sz="1600" kern="1200" dirty="0">
                          <a:solidFill>
                            <a:schemeClr val="tx1"/>
                          </a:solidFill>
                          <a:latin typeface="+mn-lt"/>
                          <a:ea typeface="+mn-ea"/>
                          <a:cs typeface="+mn-cs"/>
                        </a:rPr>
                        <a:t>≈ 1.55</a:t>
                      </a:r>
                    </a:p>
                  </a:txBody>
                  <a:tcPr marL="9525" marR="9525" marT="9525" marB="0" anchor="b"/>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r>
                        <a:rPr lang="en-GB" sz="1600" kern="1200" dirty="0">
                          <a:solidFill>
                            <a:schemeClr val="tx1"/>
                          </a:solidFill>
                          <a:latin typeface="+mn-lt"/>
                          <a:ea typeface="+mn-ea"/>
                          <a:cs typeface="+mn-cs"/>
                        </a:rPr>
                        <a:t>≈ 1.55</a:t>
                      </a:r>
                    </a:p>
                  </a:txBody>
                  <a:tcPr marL="9525" marR="9525" marT="9525" marB="0" anchor="b"/>
                </a:tc>
                <a:tc>
                  <a:txBody>
                    <a:bodyPr/>
                    <a:lstStyle/>
                    <a:p>
                      <a:pPr algn="ctr" fontAlgn="b"/>
                      <a:r>
                        <a:rPr lang="en-GB" sz="1600" kern="1200" dirty="0">
                          <a:solidFill>
                            <a:schemeClr val="tx1"/>
                          </a:solidFill>
                          <a:latin typeface="+mn-lt"/>
                          <a:ea typeface="+mn-ea"/>
                          <a:cs typeface="+mn-cs"/>
                        </a:rPr>
                        <a:t>3.1</a:t>
                      </a:r>
                    </a:p>
                  </a:txBody>
                  <a:tcPr marL="9525" marR="9525" marT="9525" marB="0" anchor="b"/>
                </a:tc>
                <a:tc>
                  <a:txBody>
                    <a:bodyPr/>
                    <a:lstStyle/>
                    <a:p>
                      <a:pPr algn="ctr" fontAlgn="b"/>
                      <a:r>
                        <a:rPr lang="en-GB" sz="1600" kern="1200" dirty="0">
                          <a:solidFill>
                            <a:schemeClr val="tx1"/>
                          </a:solidFill>
                          <a:latin typeface="+mn-lt"/>
                          <a:ea typeface="+mn-ea"/>
                          <a:cs typeface="+mn-cs"/>
                        </a:rPr>
                        <a:t>0.07</a:t>
                      </a:r>
                    </a:p>
                  </a:txBody>
                  <a:tcPr marL="9525" marR="9525" marT="9525" marB="0" anchor="b"/>
                </a:tc>
                <a:extLst>
                  <a:ext uri="{0D108BD9-81ED-4DB2-BD59-A6C34878D82A}">
                    <a16:rowId xmlns:a16="http://schemas.microsoft.com/office/drawing/2014/main" val="3376166005"/>
                  </a:ext>
                </a:extLst>
              </a:tr>
              <a:tr h="68313">
                <a:tc>
                  <a:txBody>
                    <a:bodyPr/>
                    <a:lstStyle/>
                    <a:p>
                      <a:pPr algn="ctr" fontAlgn="b"/>
                      <a:r>
                        <a:rPr lang="en-GB" sz="1600" b="1" kern="1200" dirty="0">
                          <a:solidFill>
                            <a:schemeClr val="tx1"/>
                          </a:solidFill>
                          <a:latin typeface="+mn-lt"/>
                          <a:ea typeface="+mn-ea"/>
                          <a:cs typeface="+mn-cs"/>
                        </a:rPr>
                        <a:t>AUP238</a:t>
                      </a:r>
                    </a:p>
                  </a:txBody>
                  <a:tcPr marL="9525" marR="9525" marT="9525" marB="0" anchor="b"/>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r>
                        <a:rPr lang="en-GB" sz="1600" kern="1200" dirty="0">
                          <a:solidFill>
                            <a:schemeClr val="tx1"/>
                          </a:solidFill>
                          <a:latin typeface="+mn-lt"/>
                          <a:ea typeface="+mn-ea"/>
                          <a:cs typeface="+mn-cs"/>
                        </a:rPr>
                        <a:t>≈ 2.05</a:t>
                      </a:r>
                    </a:p>
                  </a:txBody>
                  <a:tcPr marL="9525" marR="9525" marT="9525" marB="0" anchor="b"/>
                </a:tc>
                <a:tc>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r>
                        <a:rPr lang="en-GB" sz="1600" kern="1200" dirty="0">
                          <a:solidFill>
                            <a:schemeClr val="tx1"/>
                          </a:solidFill>
                          <a:latin typeface="+mn-lt"/>
                          <a:ea typeface="+mn-ea"/>
                          <a:cs typeface="+mn-cs"/>
                        </a:rPr>
                        <a:t>≈ 2.05</a:t>
                      </a:r>
                    </a:p>
                  </a:txBody>
                  <a:tcPr marL="9525" marR="9525" marT="9525" marB="0" anchor="b"/>
                </a:tc>
                <a:tc>
                  <a:txBody>
                    <a:bodyPr/>
                    <a:lstStyle/>
                    <a:p>
                      <a:pPr algn="ctr" fontAlgn="b"/>
                      <a:r>
                        <a:rPr lang="en-GB" sz="1600" kern="1200" dirty="0">
                          <a:solidFill>
                            <a:schemeClr val="tx1"/>
                          </a:solidFill>
                          <a:latin typeface="+mn-lt"/>
                          <a:ea typeface="+mn-ea"/>
                          <a:cs typeface="+mn-cs"/>
                        </a:rPr>
                        <a:t>4.1</a:t>
                      </a:r>
                    </a:p>
                  </a:txBody>
                  <a:tcPr marL="9525" marR="9525" marT="9525" marB="0" anchor="b"/>
                </a:tc>
                <a:tc>
                  <a:txBody>
                    <a:bodyPr/>
                    <a:lstStyle/>
                    <a:p>
                      <a:pPr algn="ctr" fontAlgn="b"/>
                      <a:r>
                        <a:rPr lang="en-GB" sz="1600" kern="1200" dirty="0">
                          <a:solidFill>
                            <a:schemeClr val="tx1"/>
                          </a:solidFill>
                          <a:latin typeface="+mn-lt"/>
                          <a:ea typeface="+mn-ea"/>
                          <a:cs typeface="+mn-cs"/>
                        </a:rPr>
                        <a:t>0.10</a:t>
                      </a:r>
                    </a:p>
                  </a:txBody>
                  <a:tcPr marL="9525" marR="9525" marT="9525" marB="0" anchor="b"/>
                </a:tc>
                <a:extLst>
                  <a:ext uri="{0D108BD9-81ED-4DB2-BD59-A6C34878D82A}">
                    <a16:rowId xmlns:a16="http://schemas.microsoft.com/office/drawing/2014/main" val="2480315710"/>
                  </a:ext>
                </a:extLst>
              </a:tr>
            </a:tbl>
          </a:graphicData>
        </a:graphic>
      </p:graphicFrame>
      <p:sp>
        <p:nvSpPr>
          <p:cNvPr id="8" name="Content Placeholder 2">
            <a:extLst>
              <a:ext uri="{FF2B5EF4-FFF2-40B4-BE49-F238E27FC236}">
                <a16:creationId xmlns:a16="http://schemas.microsoft.com/office/drawing/2014/main" id="{207F82DE-CD40-4C99-53D9-54AEADDACC6D}"/>
              </a:ext>
            </a:extLst>
          </p:cNvPr>
          <p:cNvSpPr txBox="1">
            <a:spLocks/>
          </p:cNvSpPr>
          <p:nvPr/>
        </p:nvSpPr>
        <p:spPr>
          <a:xfrm>
            <a:off x="612000" y="1352551"/>
            <a:ext cx="3843885" cy="2438400"/>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600" dirty="0"/>
              <a:t>AUP sees a similar elongation of their coils during the opening of the RHT</a:t>
            </a:r>
          </a:p>
          <a:p>
            <a:r>
              <a:rPr lang="en-US" sz="1600" dirty="0"/>
              <a:t>BNL coils elongate in both ends, as CERN coils, since the fixture is open form the middle to the ends</a:t>
            </a:r>
          </a:p>
          <a:p>
            <a:r>
              <a:rPr lang="en-US" sz="1600" dirty="0"/>
              <a:t>FNAL coils are open from the CS, so most of the movement happen in that end of the coils</a:t>
            </a:r>
            <a:endParaRPr lang="en-GB" sz="1200" dirty="0"/>
          </a:p>
        </p:txBody>
      </p:sp>
    </p:spTree>
    <p:extLst>
      <p:ext uri="{BB962C8B-B14F-4D97-AF65-F5344CB8AC3E}">
        <p14:creationId xmlns:p14="http://schemas.microsoft.com/office/powerpoint/2010/main" val="2147682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AF2AFA-37DD-49D2-B404-781F281BB57A}"/>
              </a:ext>
            </a:extLst>
          </p:cNvPr>
          <p:cNvSpPr>
            <a:spLocks noGrp="1"/>
          </p:cNvSpPr>
          <p:nvPr>
            <p:ph type="title"/>
          </p:nvPr>
        </p:nvSpPr>
        <p:spPr/>
        <p:txBody>
          <a:bodyPr/>
          <a:lstStyle/>
          <a:p>
            <a:r>
              <a:rPr lang="en-US" dirty="0"/>
              <a:t>References</a:t>
            </a:r>
            <a:endParaRPr lang="en-GB" dirty="0"/>
          </a:p>
        </p:txBody>
      </p:sp>
      <p:sp>
        <p:nvSpPr>
          <p:cNvPr id="3" name="Content Placeholder 2">
            <a:extLst>
              <a:ext uri="{FF2B5EF4-FFF2-40B4-BE49-F238E27FC236}">
                <a16:creationId xmlns:a16="http://schemas.microsoft.com/office/drawing/2014/main" id="{BD04162B-B4D4-4A19-BF5A-7D329BEDF89C}"/>
              </a:ext>
            </a:extLst>
          </p:cNvPr>
          <p:cNvSpPr>
            <a:spLocks noGrp="1"/>
          </p:cNvSpPr>
          <p:nvPr>
            <p:ph idx="1"/>
          </p:nvPr>
        </p:nvSpPr>
        <p:spPr/>
        <p:txBody>
          <a:bodyPr>
            <a:normAutofit/>
          </a:bodyPr>
          <a:lstStyle/>
          <a:p>
            <a:pPr marL="0" indent="0">
              <a:buNone/>
            </a:pPr>
            <a:r>
              <a:rPr lang="en-GB" sz="1800" dirty="0">
                <a:solidFill>
                  <a:srgbClr val="339933"/>
                </a:solidFill>
              </a:rPr>
              <a:t>[1] </a:t>
            </a:r>
            <a:r>
              <a:rPr lang="en-GB" sz="1800" dirty="0"/>
              <a:t>09/03/2022: Coil 108 limitation and possible root causes </a:t>
            </a:r>
            <a:r>
              <a:rPr lang="en-GB" sz="1800" dirty="0">
                <a:hlinkClick r:id="rId2"/>
              </a:rPr>
              <a:t>https://indico.cern.ch/event/1134061/</a:t>
            </a:r>
            <a:r>
              <a:rPr lang="en-GB" sz="1800" dirty="0"/>
              <a:t> </a:t>
            </a:r>
          </a:p>
          <a:p>
            <a:pPr marL="0" indent="0">
              <a:buNone/>
            </a:pPr>
            <a:r>
              <a:rPr lang="en-GB" sz="1800" dirty="0">
                <a:solidFill>
                  <a:srgbClr val="339933"/>
                </a:solidFill>
              </a:rPr>
              <a:t>[2] </a:t>
            </a:r>
            <a:r>
              <a:rPr lang="en-US" sz="1800" dirty="0"/>
              <a:t>22/03/2022: </a:t>
            </a:r>
            <a:r>
              <a:rPr lang="sv-SE" sz="1800" dirty="0"/>
              <a:t>Coil WG mtg re bananas </a:t>
            </a:r>
            <a:r>
              <a:rPr lang="en-US" sz="1800" dirty="0"/>
              <a:t> </a:t>
            </a:r>
            <a:r>
              <a:rPr lang="en-US" sz="1800" dirty="0">
                <a:hlinkClick r:id="rId3"/>
              </a:rPr>
              <a:t>https://indico.fnal.gov/event/53838/</a:t>
            </a:r>
            <a:r>
              <a:rPr lang="en-US" sz="1800" dirty="0"/>
              <a:t> </a:t>
            </a:r>
          </a:p>
          <a:p>
            <a:pPr marL="0" indent="0">
              <a:buNone/>
            </a:pPr>
            <a:r>
              <a:rPr lang="en-GB" sz="1800" dirty="0">
                <a:solidFill>
                  <a:srgbClr val="339933"/>
                </a:solidFill>
              </a:rPr>
              <a:t>[3] </a:t>
            </a:r>
            <a:r>
              <a:rPr lang="en-US" sz="1800" dirty="0"/>
              <a:t>24/03/2022:</a:t>
            </a:r>
            <a:r>
              <a:rPr lang="en-GB" sz="1800" dirty="0"/>
              <a:t>Analysis of coil 126 and plans for coil 127</a:t>
            </a:r>
            <a:r>
              <a:rPr lang="en-US" sz="1800" dirty="0"/>
              <a:t> </a:t>
            </a:r>
            <a:r>
              <a:rPr lang="en-US" sz="1800" dirty="0">
                <a:hlinkClick r:id="rId4"/>
              </a:rPr>
              <a:t>https://indico.cern.ch/event/1142504/</a:t>
            </a:r>
            <a:r>
              <a:rPr lang="en-US" sz="1800" dirty="0"/>
              <a:t> </a:t>
            </a:r>
          </a:p>
          <a:p>
            <a:pPr marL="0" indent="0">
              <a:buNone/>
            </a:pPr>
            <a:r>
              <a:rPr lang="en-GB" sz="1800" dirty="0">
                <a:solidFill>
                  <a:srgbClr val="339933"/>
                </a:solidFill>
              </a:rPr>
              <a:t>[4] </a:t>
            </a:r>
            <a:r>
              <a:rPr lang="en-US" sz="1800" dirty="0"/>
              <a:t>13/05/2022: Inspection </a:t>
            </a:r>
            <a:r>
              <a:rPr lang="en-GB" sz="1800" dirty="0"/>
              <a:t>results coil 108, 1 m of coil</a:t>
            </a:r>
          </a:p>
          <a:p>
            <a:pPr marL="0" indent="0">
              <a:buNone/>
            </a:pPr>
            <a:r>
              <a:rPr lang="en-US" sz="1800" dirty="0"/>
              <a:t> </a:t>
            </a:r>
            <a:r>
              <a:rPr lang="en-US" sz="1800" dirty="0">
                <a:hlinkClick r:id="rId5"/>
              </a:rPr>
              <a:t>https://indico.cern.ch/event/1160197/</a:t>
            </a:r>
            <a:r>
              <a:rPr lang="en-US" sz="1800" dirty="0"/>
              <a:t> </a:t>
            </a:r>
          </a:p>
          <a:p>
            <a:pPr marL="0" indent="0">
              <a:buNone/>
            </a:pPr>
            <a:r>
              <a:rPr lang="en-GB" sz="1800" dirty="0">
                <a:solidFill>
                  <a:srgbClr val="339933"/>
                </a:solidFill>
              </a:rPr>
              <a:t>[5] </a:t>
            </a:r>
            <a:r>
              <a:rPr lang="en-US" sz="1800" dirty="0"/>
              <a:t>15/06/2022: Analysis of coil 126 and 127</a:t>
            </a:r>
            <a:endParaRPr lang="en-GB" sz="1800" dirty="0"/>
          </a:p>
          <a:p>
            <a:pPr marL="0" indent="0">
              <a:buNone/>
            </a:pPr>
            <a:r>
              <a:rPr lang="en-US" sz="1800" dirty="0">
                <a:hlinkClick r:id="rId6"/>
              </a:rPr>
              <a:t>https://indico.cern.ch/event/1170568/</a:t>
            </a:r>
            <a:endParaRPr lang="en-US" sz="1800" dirty="0"/>
          </a:p>
          <a:p>
            <a:pPr marL="0" indent="0">
              <a:buNone/>
            </a:pPr>
            <a:r>
              <a:rPr lang="en-GB" sz="1800" dirty="0">
                <a:solidFill>
                  <a:srgbClr val="339933"/>
                </a:solidFill>
              </a:rPr>
              <a:t>[6] </a:t>
            </a:r>
            <a:r>
              <a:rPr lang="en-US" sz="1800" dirty="0"/>
              <a:t>15/08/2022: Thermomechanical FE analysis coil heat treatment</a:t>
            </a:r>
            <a:endParaRPr lang="en-GB" sz="1800" dirty="0"/>
          </a:p>
          <a:p>
            <a:pPr marL="0" indent="0">
              <a:buNone/>
            </a:pPr>
            <a:r>
              <a:rPr lang="en-US" sz="1800" dirty="0">
                <a:hlinkClick r:id="rId7"/>
              </a:rPr>
              <a:t>https://indico.cern.ch/event/1191448/</a:t>
            </a:r>
            <a:endParaRPr lang="en-US" sz="1800" dirty="0"/>
          </a:p>
          <a:p>
            <a:pPr marL="0" indent="0">
              <a:buNone/>
            </a:pPr>
            <a:r>
              <a:rPr lang="en-US" sz="1800" dirty="0">
                <a:solidFill>
                  <a:srgbClr val="339933"/>
                </a:solidFill>
              </a:rPr>
              <a:t>[7] </a:t>
            </a:r>
            <a:r>
              <a:rPr lang="en-US" sz="1800" dirty="0"/>
              <a:t>06/10/2022: Coil fabrication status, new observables + actions in coil 128  </a:t>
            </a:r>
            <a:r>
              <a:rPr lang="en-US" sz="1800" dirty="0">
                <a:hlinkClick r:id="rId8"/>
              </a:rPr>
              <a:t>https://indico.cern.ch/event/1218534/</a:t>
            </a:r>
            <a:r>
              <a:rPr lang="en-US" sz="1800" dirty="0"/>
              <a:t> </a:t>
            </a:r>
          </a:p>
          <a:p>
            <a:pPr marL="0" indent="0">
              <a:buNone/>
            </a:pPr>
            <a:endParaRPr lang="en-GB" sz="1800" dirty="0"/>
          </a:p>
          <a:p>
            <a:pPr marL="0" indent="0">
              <a:buNone/>
            </a:pPr>
            <a:endParaRPr lang="en-GB" sz="1800" dirty="0"/>
          </a:p>
          <a:p>
            <a:endParaRPr lang="en-GB" sz="1800" dirty="0"/>
          </a:p>
        </p:txBody>
      </p:sp>
      <p:sp>
        <p:nvSpPr>
          <p:cNvPr id="4" name="Footer Placeholder 3">
            <a:extLst>
              <a:ext uri="{FF2B5EF4-FFF2-40B4-BE49-F238E27FC236}">
                <a16:creationId xmlns:a16="http://schemas.microsoft.com/office/drawing/2014/main" id="{15021841-B195-496F-9D6A-77725291AA17}"/>
              </a:ext>
            </a:extLst>
          </p:cNvPr>
          <p:cNvSpPr>
            <a:spLocks noGrp="1"/>
          </p:cNvSpPr>
          <p:nvPr>
            <p:ph type="ftr" sz="quarter" idx="11"/>
          </p:nvPr>
        </p:nvSpPr>
        <p:spPr/>
        <p:txBody>
          <a:bodyPr/>
          <a:lstStyle/>
          <a:p>
            <a:endParaRPr lang="en-GB" noProof="0" dirty="0"/>
          </a:p>
        </p:txBody>
      </p:sp>
      <p:sp>
        <p:nvSpPr>
          <p:cNvPr id="5" name="Slide Number Placeholder 4">
            <a:extLst>
              <a:ext uri="{FF2B5EF4-FFF2-40B4-BE49-F238E27FC236}">
                <a16:creationId xmlns:a16="http://schemas.microsoft.com/office/drawing/2014/main" id="{4536ABCD-49C5-4B1B-B3B1-23EDDF34CA22}"/>
              </a:ext>
            </a:extLst>
          </p:cNvPr>
          <p:cNvSpPr>
            <a:spLocks noGrp="1"/>
          </p:cNvSpPr>
          <p:nvPr>
            <p:ph type="sldNum" sz="quarter" idx="12"/>
          </p:nvPr>
        </p:nvSpPr>
        <p:spPr/>
        <p:txBody>
          <a:bodyPr/>
          <a:lstStyle/>
          <a:p>
            <a:fld id="{BFDCA1C4-9514-7B4F-976F-D92F7E296653}" type="slidenum">
              <a:rPr lang="fr-FR" smtClean="0"/>
              <a:pPr/>
              <a:t>2</a:t>
            </a:fld>
            <a:endParaRPr lang="fr-FR"/>
          </a:p>
        </p:txBody>
      </p:sp>
    </p:spTree>
    <p:extLst>
      <p:ext uri="{BB962C8B-B14F-4D97-AF65-F5344CB8AC3E}">
        <p14:creationId xmlns:p14="http://schemas.microsoft.com/office/powerpoint/2010/main" val="26036328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7F0946-A694-C31A-F3A8-064A2394FEB0}"/>
              </a:ext>
            </a:extLst>
          </p:cNvPr>
          <p:cNvSpPr>
            <a:spLocks noGrp="1"/>
          </p:cNvSpPr>
          <p:nvPr>
            <p:ph type="title"/>
          </p:nvPr>
        </p:nvSpPr>
        <p:spPr/>
        <p:txBody>
          <a:bodyPr/>
          <a:lstStyle/>
          <a:p>
            <a:r>
              <a:rPr lang="en-US" dirty="0"/>
              <a:t>Coil elongation</a:t>
            </a:r>
            <a:endParaRPr lang="en-GB" dirty="0"/>
          </a:p>
        </p:txBody>
      </p:sp>
      <p:pic>
        <p:nvPicPr>
          <p:cNvPr id="7" name="Content Placeholder 6">
            <a:extLst>
              <a:ext uri="{FF2B5EF4-FFF2-40B4-BE49-F238E27FC236}">
                <a16:creationId xmlns:a16="http://schemas.microsoft.com/office/drawing/2014/main" id="{D59555B5-4319-FBDC-CCCA-7CDA0BE2DC95}"/>
              </a:ext>
            </a:extLst>
          </p:cNvPr>
          <p:cNvPicPr>
            <a:picLocks noGrp="1" noChangeAspect="1"/>
          </p:cNvPicPr>
          <p:nvPr>
            <p:ph idx="1"/>
          </p:nvPr>
        </p:nvPicPr>
        <p:blipFill rotWithShape="1">
          <a:blip r:embed="rId2"/>
          <a:srcRect l="30752" r="1" b="1893"/>
          <a:stretch/>
        </p:blipFill>
        <p:spPr>
          <a:xfrm rot="5400000">
            <a:off x="3904389" y="1360088"/>
            <a:ext cx="4844721" cy="5147801"/>
          </a:xfrm>
        </p:spPr>
      </p:pic>
      <p:sp>
        <p:nvSpPr>
          <p:cNvPr id="4" name="Footer Placeholder 3">
            <a:extLst>
              <a:ext uri="{FF2B5EF4-FFF2-40B4-BE49-F238E27FC236}">
                <a16:creationId xmlns:a16="http://schemas.microsoft.com/office/drawing/2014/main" id="{9DC02AFF-C1E9-A0B9-1822-41E05F4FE041}"/>
              </a:ext>
            </a:extLst>
          </p:cNvPr>
          <p:cNvSpPr>
            <a:spLocks noGrp="1"/>
          </p:cNvSpPr>
          <p:nvPr>
            <p:ph type="ftr" sz="quarter" idx="11"/>
          </p:nvPr>
        </p:nvSpPr>
        <p:spPr/>
        <p:txBody>
          <a:bodyPr/>
          <a:lstStyle/>
          <a:p>
            <a:endParaRPr lang="en-GB" noProof="0" dirty="0"/>
          </a:p>
        </p:txBody>
      </p:sp>
      <p:sp>
        <p:nvSpPr>
          <p:cNvPr id="5" name="Slide Number Placeholder 4">
            <a:extLst>
              <a:ext uri="{FF2B5EF4-FFF2-40B4-BE49-F238E27FC236}">
                <a16:creationId xmlns:a16="http://schemas.microsoft.com/office/drawing/2014/main" id="{629A853B-225D-B4D6-1FBC-1CF56F77DA8E}"/>
              </a:ext>
            </a:extLst>
          </p:cNvPr>
          <p:cNvSpPr>
            <a:spLocks noGrp="1"/>
          </p:cNvSpPr>
          <p:nvPr>
            <p:ph type="sldNum" sz="quarter" idx="12"/>
          </p:nvPr>
        </p:nvSpPr>
        <p:spPr/>
        <p:txBody>
          <a:bodyPr/>
          <a:lstStyle/>
          <a:p>
            <a:fld id="{BFDCA1C4-9514-7B4F-976F-D92F7E296653}" type="slidenum">
              <a:rPr lang="fr-FR" smtClean="0"/>
              <a:pPr/>
              <a:t>20</a:t>
            </a:fld>
            <a:endParaRPr lang="fr-FR"/>
          </a:p>
        </p:txBody>
      </p:sp>
      <p:sp>
        <p:nvSpPr>
          <p:cNvPr id="8" name="Content Placeholder 2">
            <a:extLst>
              <a:ext uri="{FF2B5EF4-FFF2-40B4-BE49-F238E27FC236}">
                <a16:creationId xmlns:a16="http://schemas.microsoft.com/office/drawing/2014/main" id="{7BF78802-378D-AB96-6D82-706F84AB708D}"/>
              </a:ext>
            </a:extLst>
          </p:cNvPr>
          <p:cNvSpPr txBox="1">
            <a:spLocks/>
          </p:cNvSpPr>
          <p:nvPr/>
        </p:nvSpPr>
        <p:spPr>
          <a:xfrm>
            <a:off x="433848" y="1807714"/>
            <a:ext cx="3172851" cy="4352898"/>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600" dirty="0"/>
              <a:t>In coil 128, we monitor also the longitudinal movement of the pole before/after opening the fixture</a:t>
            </a:r>
          </a:p>
          <a:p>
            <a:r>
              <a:rPr lang="en-US" sz="1600" dirty="0"/>
              <a:t>We can now confirm that the extra coil length is coming from a movement in the poles</a:t>
            </a:r>
          </a:p>
          <a:p>
            <a:r>
              <a:rPr lang="en-US" sz="1600" dirty="0"/>
              <a:t>The coil got 8 mm longer, we have 14.5 mm gap left, so it seems we had enough gap, and the poles were never closed.  </a:t>
            </a:r>
            <a:endParaRPr lang="en-GB" sz="1200" dirty="0"/>
          </a:p>
        </p:txBody>
      </p:sp>
    </p:spTree>
    <p:extLst>
      <p:ext uri="{BB962C8B-B14F-4D97-AF65-F5344CB8AC3E}">
        <p14:creationId xmlns:p14="http://schemas.microsoft.com/office/powerpoint/2010/main" val="319162035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6D6C46-38A7-890E-0A0E-7DB770A33120}"/>
              </a:ext>
            </a:extLst>
          </p:cNvPr>
          <p:cNvSpPr>
            <a:spLocks noGrp="1"/>
          </p:cNvSpPr>
          <p:nvPr>
            <p:ph type="title"/>
          </p:nvPr>
        </p:nvSpPr>
        <p:spPr/>
        <p:txBody>
          <a:bodyPr/>
          <a:lstStyle/>
          <a:p>
            <a:r>
              <a:rPr lang="en-US" dirty="0"/>
              <a:t>Pole gaps</a:t>
            </a:r>
            <a:endParaRPr lang="en-GB" dirty="0"/>
          </a:p>
        </p:txBody>
      </p:sp>
      <p:sp>
        <p:nvSpPr>
          <p:cNvPr id="4" name="Footer Placeholder 3">
            <a:extLst>
              <a:ext uri="{FF2B5EF4-FFF2-40B4-BE49-F238E27FC236}">
                <a16:creationId xmlns:a16="http://schemas.microsoft.com/office/drawing/2014/main" id="{EDDC353C-FD4F-D2B0-5E7E-F6295CEDAE7E}"/>
              </a:ext>
            </a:extLst>
          </p:cNvPr>
          <p:cNvSpPr>
            <a:spLocks noGrp="1"/>
          </p:cNvSpPr>
          <p:nvPr>
            <p:ph type="ftr" sz="quarter" idx="11"/>
          </p:nvPr>
        </p:nvSpPr>
        <p:spPr/>
        <p:txBody>
          <a:bodyPr/>
          <a:lstStyle/>
          <a:p>
            <a:endParaRPr lang="en-GB" noProof="0" dirty="0"/>
          </a:p>
        </p:txBody>
      </p:sp>
      <p:sp>
        <p:nvSpPr>
          <p:cNvPr id="5" name="Slide Number Placeholder 4">
            <a:extLst>
              <a:ext uri="{FF2B5EF4-FFF2-40B4-BE49-F238E27FC236}">
                <a16:creationId xmlns:a16="http://schemas.microsoft.com/office/drawing/2014/main" id="{A08D78FA-A7D1-6060-3E22-F173D927238A}"/>
              </a:ext>
            </a:extLst>
          </p:cNvPr>
          <p:cNvSpPr>
            <a:spLocks noGrp="1"/>
          </p:cNvSpPr>
          <p:nvPr>
            <p:ph type="sldNum" sz="quarter" idx="12"/>
          </p:nvPr>
        </p:nvSpPr>
        <p:spPr/>
        <p:txBody>
          <a:bodyPr/>
          <a:lstStyle/>
          <a:p>
            <a:fld id="{BFDCA1C4-9514-7B4F-976F-D92F7E296653}" type="slidenum">
              <a:rPr lang="fr-FR" smtClean="0"/>
              <a:pPr/>
              <a:t>21</a:t>
            </a:fld>
            <a:endParaRPr lang="fr-FR"/>
          </a:p>
        </p:txBody>
      </p:sp>
      <p:pic>
        <p:nvPicPr>
          <p:cNvPr id="7" name="Content Placeholder 6">
            <a:extLst>
              <a:ext uri="{FF2B5EF4-FFF2-40B4-BE49-F238E27FC236}">
                <a16:creationId xmlns:a16="http://schemas.microsoft.com/office/drawing/2014/main" id="{57F28B1A-F7C4-6651-2058-4C5B63D9E7DC}"/>
              </a:ext>
            </a:extLst>
          </p:cNvPr>
          <p:cNvPicPr>
            <a:picLocks noGrp="1" noChangeAspect="1"/>
          </p:cNvPicPr>
          <p:nvPr>
            <p:ph idx="1"/>
          </p:nvPr>
        </p:nvPicPr>
        <p:blipFill>
          <a:blip r:embed="rId2"/>
          <a:stretch>
            <a:fillRect/>
          </a:stretch>
        </p:blipFill>
        <p:spPr>
          <a:xfrm>
            <a:off x="982662" y="2907021"/>
            <a:ext cx="7178675" cy="3676882"/>
          </a:xfrm>
          <a:prstGeom prst="rect">
            <a:avLst/>
          </a:prstGeom>
        </p:spPr>
      </p:pic>
      <p:graphicFrame>
        <p:nvGraphicFramePr>
          <p:cNvPr id="3" name="Content Placeholder 5">
            <a:extLst>
              <a:ext uri="{FF2B5EF4-FFF2-40B4-BE49-F238E27FC236}">
                <a16:creationId xmlns:a16="http://schemas.microsoft.com/office/drawing/2014/main" id="{A83D7DFA-494C-FDB6-AAA1-D7356D1F7D33}"/>
              </a:ext>
            </a:extLst>
          </p:cNvPr>
          <p:cNvGraphicFramePr>
            <a:graphicFrameLocks/>
          </p:cNvGraphicFramePr>
          <p:nvPr>
            <p:extLst>
              <p:ext uri="{D42A27DB-BD31-4B8C-83A1-F6EECF244321}">
                <p14:modId xmlns:p14="http://schemas.microsoft.com/office/powerpoint/2010/main" val="2085231819"/>
              </p:ext>
            </p:extLst>
          </p:nvPr>
        </p:nvGraphicFramePr>
        <p:xfrm>
          <a:off x="6422275" y="139345"/>
          <a:ext cx="2624525" cy="1365885"/>
        </p:xfrm>
        <a:graphic>
          <a:graphicData uri="http://schemas.openxmlformats.org/drawingml/2006/table">
            <a:tbl>
              <a:tblPr/>
              <a:tblGrid>
                <a:gridCol w="609147">
                  <a:extLst>
                    <a:ext uri="{9D8B030D-6E8A-4147-A177-3AD203B41FA5}">
                      <a16:colId xmlns:a16="http://schemas.microsoft.com/office/drawing/2014/main" val="1031439889"/>
                    </a:ext>
                  </a:extLst>
                </a:gridCol>
                <a:gridCol w="481013">
                  <a:extLst>
                    <a:ext uri="{9D8B030D-6E8A-4147-A177-3AD203B41FA5}">
                      <a16:colId xmlns:a16="http://schemas.microsoft.com/office/drawing/2014/main" val="4233417597"/>
                    </a:ext>
                  </a:extLst>
                </a:gridCol>
                <a:gridCol w="492125">
                  <a:extLst>
                    <a:ext uri="{9D8B030D-6E8A-4147-A177-3AD203B41FA5}">
                      <a16:colId xmlns:a16="http://schemas.microsoft.com/office/drawing/2014/main" val="2909788408"/>
                    </a:ext>
                  </a:extLst>
                </a:gridCol>
                <a:gridCol w="519113">
                  <a:extLst>
                    <a:ext uri="{9D8B030D-6E8A-4147-A177-3AD203B41FA5}">
                      <a16:colId xmlns:a16="http://schemas.microsoft.com/office/drawing/2014/main" val="2133471482"/>
                    </a:ext>
                  </a:extLst>
                </a:gridCol>
                <a:gridCol w="523127">
                  <a:extLst>
                    <a:ext uri="{9D8B030D-6E8A-4147-A177-3AD203B41FA5}">
                      <a16:colId xmlns:a16="http://schemas.microsoft.com/office/drawing/2014/main" val="1869195458"/>
                    </a:ext>
                  </a:extLst>
                </a:gridCol>
              </a:tblGrid>
              <a:tr h="247650">
                <a:tc gridSpan="2">
                  <a:txBody>
                    <a:bodyPr/>
                    <a:lstStyle/>
                    <a:p>
                      <a:pPr algn="ctr" fontAlgn="b"/>
                      <a:r>
                        <a:rPr lang="en-GB" sz="1100" b="1" i="0" u="none" strike="noStrike" dirty="0">
                          <a:solidFill>
                            <a:srgbClr val="000000"/>
                          </a:solidFill>
                          <a:effectLst/>
                          <a:latin typeface="Calibri" panose="020F0502020204030204" pitchFamily="34" charset="0"/>
                        </a:rPr>
                        <a:t> </a:t>
                      </a:r>
                    </a:p>
                    <a:p>
                      <a:pPr algn="ctr" fontAlgn="b"/>
                      <a:r>
                        <a:rPr lang="en-GB" sz="1100" b="1" i="0" u="none" strike="noStrike" dirty="0">
                          <a:solidFill>
                            <a:srgbClr val="000000"/>
                          </a:solidFill>
                          <a:effectLst/>
                          <a:latin typeface="Calibri" panose="020F0502020204030204" pitchFamily="34" charset="0"/>
                        </a:rPr>
                        <a:t>Coils 108-126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b"/>
                      <a:r>
                        <a:rPr lang="en-GB" sz="1100" b="1" i="0" u="none" strike="noStrike" dirty="0">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dirty="0">
                          <a:solidFill>
                            <a:srgbClr val="000000"/>
                          </a:solidFill>
                          <a:effectLst/>
                          <a:latin typeface="Calibri" panose="020F0502020204030204" pitchFamily="34" charset="0"/>
                        </a:rPr>
                        <a:t>Original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dirty="0">
                          <a:solidFill>
                            <a:srgbClr val="000000"/>
                          </a:solidFill>
                          <a:effectLst/>
                          <a:latin typeface="Calibri" panose="020F0502020204030204" pitchFamily="34" charset="0"/>
                        </a:rPr>
                        <a:t>Before </a:t>
                      </a:r>
                    </a:p>
                    <a:p>
                      <a:pPr algn="ctr" fontAlgn="b"/>
                      <a:r>
                        <a:rPr lang="en-GB" sz="1100" b="1" i="0" u="none" strike="noStrike" dirty="0">
                          <a:solidFill>
                            <a:srgbClr val="000000"/>
                          </a:solidFill>
                          <a:effectLst/>
                          <a:latin typeface="Calibri" panose="020F0502020204030204" pitchFamily="34" charset="0"/>
                        </a:rPr>
                        <a:t>reaction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dirty="0">
                          <a:solidFill>
                            <a:srgbClr val="000000"/>
                          </a:solidFill>
                          <a:effectLst/>
                          <a:latin typeface="Calibri" panose="020F0502020204030204" pitchFamily="34" charset="0"/>
                        </a:rPr>
                        <a:t>After </a:t>
                      </a:r>
                    </a:p>
                    <a:p>
                      <a:pPr algn="ctr" fontAlgn="b"/>
                      <a:r>
                        <a:rPr lang="en-GB" sz="1100" b="1" i="0" u="none" strike="noStrike" dirty="0">
                          <a:solidFill>
                            <a:srgbClr val="000000"/>
                          </a:solidFill>
                          <a:effectLst/>
                          <a:latin typeface="Calibri" panose="020F0502020204030204" pitchFamily="34" charset="0"/>
                        </a:rPr>
                        <a:t>reaction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68873853"/>
                  </a:ext>
                </a:extLst>
              </a:tr>
              <a:tr h="255270">
                <a:tc rowSpan="2">
                  <a:txBody>
                    <a:bodyPr/>
                    <a:lstStyle/>
                    <a:p>
                      <a:pPr algn="ctr" fontAlgn="b"/>
                      <a:r>
                        <a:rPr lang="en-GB" sz="1100" b="1" i="0" u="none" strike="noStrike" dirty="0">
                          <a:solidFill>
                            <a:srgbClr val="000000"/>
                          </a:solidFill>
                          <a:effectLst/>
                          <a:latin typeface="Calibri" panose="020F0502020204030204" pitchFamily="34" charset="0"/>
                        </a:rPr>
                        <a:t>Total gap, mm</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1" i="0" u="none" strike="noStrike">
                          <a:solidFill>
                            <a:srgbClr val="000000"/>
                          </a:solidFill>
                          <a:effectLst/>
                          <a:latin typeface="Calibri" panose="020F0502020204030204" pitchFamily="34" charset="0"/>
                        </a:rPr>
                        <a:t>MQXFA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dirty="0">
                          <a:solidFill>
                            <a:srgbClr val="000000"/>
                          </a:solidFill>
                          <a:effectLst/>
                          <a:latin typeface="Calibri" panose="020F0502020204030204" pitchFamily="34" charset="0"/>
                        </a:rPr>
                        <a:t>12.70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6.84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dirty="0">
                          <a:solidFill>
                            <a:srgbClr val="000000"/>
                          </a:solidFill>
                          <a:effectLst/>
                          <a:latin typeface="Calibri" panose="020F0502020204030204" pitchFamily="34" charset="0"/>
                        </a:rPr>
                        <a:t>2.06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49449045"/>
                  </a:ext>
                </a:extLst>
              </a:tr>
              <a:tr h="255270">
                <a:tc vMerge="1">
                  <a:txBody>
                    <a:bodyPr/>
                    <a:lstStyle/>
                    <a:p>
                      <a:endParaRPr lang="en-GB"/>
                    </a:p>
                  </a:txBody>
                  <a:tcPr/>
                </a:tc>
                <a:tc>
                  <a:txBody>
                    <a:bodyPr/>
                    <a:lstStyle/>
                    <a:p>
                      <a:pPr algn="l" fontAlgn="b"/>
                      <a:r>
                        <a:rPr lang="en-GB" sz="1100" b="1" i="0" u="none" strike="noStrike">
                          <a:solidFill>
                            <a:srgbClr val="000000"/>
                          </a:solidFill>
                          <a:effectLst/>
                          <a:latin typeface="Calibri" panose="020F0502020204030204" pitchFamily="34" charset="0"/>
                        </a:rPr>
                        <a:t>MQXFB</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dirty="0">
                          <a:solidFill>
                            <a:srgbClr val="000000"/>
                          </a:solidFill>
                          <a:effectLst/>
                          <a:latin typeface="Calibri" panose="020F0502020204030204" pitchFamily="34" charset="0"/>
                        </a:rPr>
                        <a:t>14.40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9.62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dirty="0">
                          <a:solidFill>
                            <a:srgbClr val="000000"/>
                          </a:solidFill>
                          <a:effectLst/>
                          <a:latin typeface="Calibri" panose="020F0502020204030204" pitchFamily="34" charset="0"/>
                        </a:rPr>
                        <a:t>2.81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81957544"/>
                  </a:ext>
                </a:extLst>
              </a:tr>
              <a:tr h="255270">
                <a:tc rowSpan="2">
                  <a:txBody>
                    <a:bodyPr/>
                    <a:lstStyle/>
                    <a:p>
                      <a:pPr algn="ctr" fontAlgn="ctr"/>
                      <a:r>
                        <a:rPr lang="en-GB" sz="1100" b="1" i="0" u="none" strike="noStrike" dirty="0">
                          <a:solidFill>
                            <a:srgbClr val="000000"/>
                          </a:solidFill>
                          <a:effectLst/>
                          <a:latin typeface="Calibri" panose="020F0502020204030204" pitchFamily="34" charset="0"/>
                        </a:rPr>
                        <a:t>Gap mm/m</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1" i="0" u="none" strike="noStrike" dirty="0">
                          <a:solidFill>
                            <a:srgbClr val="000000"/>
                          </a:solidFill>
                          <a:effectLst/>
                          <a:latin typeface="Calibri" panose="020F0502020204030204" pitchFamily="34" charset="0"/>
                        </a:rPr>
                        <a:t>MQXFA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dirty="0">
                          <a:solidFill>
                            <a:srgbClr val="000000"/>
                          </a:solidFill>
                          <a:effectLst/>
                          <a:latin typeface="Calibri" panose="020F0502020204030204" pitchFamily="34" charset="0"/>
                        </a:rPr>
                        <a:t>3.02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1.63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0.49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05380665"/>
                  </a:ext>
                </a:extLst>
              </a:tr>
              <a:tr h="255270">
                <a:tc vMerge="1">
                  <a:txBody>
                    <a:bodyPr/>
                    <a:lstStyle/>
                    <a:p>
                      <a:endParaRPr lang="en-GB"/>
                    </a:p>
                  </a:txBody>
                  <a:tcPr/>
                </a:tc>
                <a:tc>
                  <a:txBody>
                    <a:bodyPr/>
                    <a:lstStyle/>
                    <a:p>
                      <a:pPr algn="l" fontAlgn="b"/>
                      <a:r>
                        <a:rPr lang="en-GB" sz="1100" b="1" i="0" u="none" strike="noStrike" dirty="0">
                          <a:solidFill>
                            <a:srgbClr val="000000"/>
                          </a:solidFill>
                          <a:effectLst/>
                          <a:latin typeface="Calibri" panose="020F0502020204030204" pitchFamily="34" charset="0"/>
                        </a:rPr>
                        <a:t>MQXFB</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dirty="0">
                          <a:solidFill>
                            <a:srgbClr val="000000"/>
                          </a:solidFill>
                          <a:effectLst/>
                          <a:latin typeface="Calibri" panose="020F0502020204030204" pitchFamily="34" charset="0"/>
                        </a:rPr>
                        <a:t>2.01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dirty="0">
                          <a:solidFill>
                            <a:srgbClr val="000000"/>
                          </a:solidFill>
                          <a:effectLst/>
                          <a:latin typeface="Calibri" panose="020F0502020204030204" pitchFamily="34" charset="0"/>
                        </a:rPr>
                        <a:t>1.35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dirty="0">
                          <a:solidFill>
                            <a:srgbClr val="000000"/>
                          </a:solidFill>
                          <a:effectLst/>
                          <a:latin typeface="Calibri" panose="020F0502020204030204" pitchFamily="34" charset="0"/>
                        </a:rPr>
                        <a:t>0.39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19806013"/>
                  </a:ext>
                </a:extLst>
              </a:tr>
            </a:tbl>
          </a:graphicData>
        </a:graphic>
      </p:graphicFrame>
      <p:graphicFrame>
        <p:nvGraphicFramePr>
          <p:cNvPr id="6" name="Table 5">
            <a:extLst>
              <a:ext uri="{FF2B5EF4-FFF2-40B4-BE49-F238E27FC236}">
                <a16:creationId xmlns:a16="http://schemas.microsoft.com/office/drawing/2014/main" id="{18F21853-228E-8EC2-2B97-D44FA5C58AB9}"/>
              </a:ext>
            </a:extLst>
          </p:cNvPr>
          <p:cNvGraphicFramePr>
            <a:graphicFrameLocks noGrp="1"/>
          </p:cNvGraphicFramePr>
          <p:nvPr>
            <p:extLst>
              <p:ext uri="{D42A27DB-BD31-4B8C-83A1-F6EECF244321}">
                <p14:modId xmlns:p14="http://schemas.microsoft.com/office/powerpoint/2010/main" val="1739687094"/>
              </p:ext>
            </p:extLst>
          </p:nvPr>
        </p:nvGraphicFramePr>
        <p:xfrm>
          <a:off x="6630624" y="1844285"/>
          <a:ext cx="2416176" cy="901065"/>
        </p:xfrm>
        <a:graphic>
          <a:graphicData uri="http://schemas.openxmlformats.org/drawingml/2006/table">
            <a:tbl>
              <a:tblPr/>
              <a:tblGrid>
                <a:gridCol w="438150">
                  <a:extLst>
                    <a:ext uri="{9D8B030D-6E8A-4147-A177-3AD203B41FA5}">
                      <a16:colId xmlns:a16="http://schemas.microsoft.com/office/drawing/2014/main" val="111183719"/>
                    </a:ext>
                  </a:extLst>
                </a:gridCol>
                <a:gridCol w="481013">
                  <a:extLst>
                    <a:ext uri="{9D8B030D-6E8A-4147-A177-3AD203B41FA5}">
                      <a16:colId xmlns:a16="http://schemas.microsoft.com/office/drawing/2014/main" val="1995380236"/>
                    </a:ext>
                  </a:extLst>
                </a:gridCol>
                <a:gridCol w="950913">
                  <a:extLst>
                    <a:ext uri="{9D8B030D-6E8A-4147-A177-3AD203B41FA5}">
                      <a16:colId xmlns:a16="http://schemas.microsoft.com/office/drawing/2014/main" val="2938367811"/>
                    </a:ext>
                  </a:extLst>
                </a:gridCol>
                <a:gridCol w="546100">
                  <a:extLst>
                    <a:ext uri="{9D8B030D-6E8A-4147-A177-3AD203B41FA5}">
                      <a16:colId xmlns:a16="http://schemas.microsoft.com/office/drawing/2014/main" val="314302225"/>
                    </a:ext>
                  </a:extLst>
                </a:gridCol>
              </a:tblGrid>
              <a:tr h="390525">
                <a:tc>
                  <a:txBody>
                    <a:bodyPr/>
                    <a:lstStyle/>
                    <a:p>
                      <a:pPr algn="l" fontAlgn="b"/>
                      <a:endParaRPr lang="en-GB"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GB" sz="1100" b="1" i="0" u="none" strike="noStrike" dirty="0">
                        <a:solidFill>
                          <a:srgbClr val="000000"/>
                        </a:solidFill>
                        <a:effectLst/>
                        <a:latin typeface="Calibri" panose="020F0502020204030204" pitchFamily="34" charset="0"/>
                      </a:endParaRPr>
                    </a:p>
                  </a:txBody>
                  <a:tcPr marL="9525" marR="9525" marT="9525" marB="0" anchor="ctr">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dirty="0">
                          <a:solidFill>
                            <a:srgbClr val="000000"/>
                          </a:solidFill>
                          <a:effectLst/>
                          <a:latin typeface="Calibri" panose="020F0502020204030204" pitchFamily="34" charset="0"/>
                        </a:rPr>
                        <a:t>Release of the </a:t>
                      </a:r>
                    </a:p>
                    <a:p>
                      <a:pPr algn="ctr" fontAlgn="b"/>
                      <a:r>
                        <a:rPr lang="en-GB" sz="1100" b="1" i="0" u="none" strike="noStrike" dirty="0">
                          <a:solidFill>
                            <a:srgbClr val="000000"/>
                          </a:solidFill>
                          <a:effectLst/>
                          <a:latin typeface="Calibri" panose="020F0502020204030204" pitchFamily="34" charset="0"/>
                        </a:rPr>
                        <a:t>winding tension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1" i="0" u="none" strike="noStrike" dirty="0">
                          <a:solidFill>
                            <a:srgbClr val="000000"/>
                          </a:solidFill>
                          <a:effectLst/>
                          <a:latin typeface="Calibri" panose="020F0502020204030204" pitchFamily="34" charset="0"/>
                        </a:rPr>
                        <a:t>Reaction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61906151"/>
                  </a:ext>
                </a:extLst>
              </a:tr>
              <a:tr h="255270">
                <a:tc rowSpan="2">
                  <a:txBody>
                    <a:bodyPr/>
                    <a:lstStyle/>
                    <a:p>
                      <a:pPr algn="ctr" fontAlgn="ctr"/>
                      <a:r>
                        <a:rPr lang="en-GB" sz="1100" b="1" i="0" u="none" strike="noStrike" dirty="0">
                          <a:solidFill>
                            <a:srgbClr val="000000"/>
                          </a:solidFill>
                          <a:effectLst/>
                          <a:latin typeface="Calibri" panose="020F0502020204030204" pitchFamily="34" charset="0"/>
                        </a:rPr>
                        <a:t>Gap </a:t>
                      </a:r>
                    </a:p>
                    <a:p>
                      <a:pPr algn="ctr" fontAlgn="ctr"/>
                      <a:r>
                        <a:rPr lang="en-GB" sz="1100" b="1" i="0" u="none" strike="noStrike" dirty="0">
                          <a:solidFill>
                            <a:srgbClr val="000000"/>
                          </a:solidFill>
                          <a:effectLst/>
                          <a:latin typeface="Calibri" panose="020F0502020204030204" pitchFamily="34" charset="0"/>
                        </a:rPr>
                        <a:t>mm/m</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1" i="0" u="none" strike="noStrike">
                          <a:solidFill>
                            <a:srgbClr val="000000"/>
                          </a:solidFill>
                          <a:effectLst/>
                          <a:latin typeface="Calibri" panose="020F0502020204030204" pitchFamily="34" charset="0"/>
                        </a:rPr>
                        <a:t>MQXFA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dirty="0">
                          <a:solidFill>
                            <a:srgbClr val="000000"/>
                          </a:solidFill>
                          <a:effectLst/>
                          <a:latin typeface="Calibri" panose="020F0502020204030204" pitchFamily="34" charset="0"/>
                        </a:rPr>
                        <a:t>1.39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dirty="0">
                          <a:solidFill>
                            <a:srgbClr val="000000"/>
                          </a:solidFill>
                          <a:effectLst/>
                          <a:latin typeface="Calibri" panose="020F0502020204030204" pitchFamily="34" charset="0"/>
                        </a:rPr>
                        <a:t>1.14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66857123"/>
                  </a:ext>
                </a:extLst>
              </a:tr>
              <a:tr h="255270">
                <a:tc vMerge="1">
                  <a:txBody>
                    <a:bodyPr/>
                    <a:lstStyle/>
                    <a:p>
                      <a:endParaRPr lang="en-GB"/>
                    </a:p>
                  </a:txBody>
                  <a:tcPr/>
                </a:tc>
                <a:tc>
                  <a:txBody>
                    <a:bodyPr/>
                    <a:lstStyle/>
                    <a:p>
                      <a:pPr algn="l" fontAlgn="b"/>
                      <a:r>
                        <a:rPr lang="en-GB" sz="1100" b="1" i="0" u="none" strike="noStrike" dirty="0">
                          <a:solidFill>
                            <a:srgbClr val="000000"/>
                          </a:solidFill>
                          <a:effectLst/>
                          <a:latin typeface="Calibri" panose="020F0502020204030204" pitchFamily="34" charset="0"/>
                        </a:rPr>
                        <a:t>MQXFB</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dirty="0">
                          <a:solidFill>
                            <a:srgbClr val="000000"/>
                          </a:solidFill>
                          <a:effectLst/>
                          <a:latin typeface="Calibri" panose="020F0502020204030204" pitchFamily="34" charset="0"/>
                        </a:rPr>
                        <a:t>0.67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100" b="0" i="0" u="none" strike="noStrike" dirty="0">
                          <a:solidFill>
                            <a:srgbClr val="000000"/>
                          </a:solidFill>
                          <a:effectLst/>
                          <a:latin typeface="Calibri" panose="020F0502020204030204" pitchFamily="34" charset="0"/>
                        </a:rPr>
                        <a:t>0.95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58106325"/>
                  </a:ext>
                </a:extLst>
              </a:tr>
            </a:tbl>
          </a:graphicData>
        </a:graphic>
      </p:graphicFrame>
      <p:sp>
        <p:nvSpPr>
          <p:cNvPr id="9" name="TextBox 8">
            <a:extLst>
              <a:ext uri="{FF2B5EF4-FFF2-40B4-BE49-F238E27FC236}">
                <a16:creationId xmlns:a16="http://schemas.microsoft.com/office/drawing/2014/main" id="{53DA8BB8-AEFC-6CE9-4722-6DB5E6AE9468}"/>
              </a:ext>
            </a:extLst>
          </p:cNvPr>
          <p:cNvSpPr txBox="1"/>
          <p:nvPr/>
        </p:nvSpPr>
        <p:spPr>
          <a:xfrm>
            <a:off x="5668588" y="1580604"/>
            <a:ext cx="4572000" cy="276999"/>
          </a:xfrm>
          <a:prstGeom prst="rect">
            <a:avLst/>
          </a:prstGeom>
          <a:noFill/>
        </p:spPr>
        <p:txBody>
          <a:bodyPr wrap="square">
            <a:spAutoFit/>
          </a:bodyPr>
          <a:lstStyle/>
          <a:p>
            <a:pPr algn="ctr" fontAlgn="b"/>
            <a:r>
              <a:rPr lang="en-GB" sz="1200" b="1" i="0" u="none" strike="noStrike" dirty="0">
                <a:solidFill>
                  <a:srgbClr val="000000"/>
                </a:solidFill>
                <a:effectLst/>
                <a:latin typeface="Calibri" panose="020F0502020204030204" pitchFamily="34" charset="0"/>
              </a:rPr>
              <a:t>Coils 108-126 </a:t>
            </a:r>
          </a:p>
        </p:txBody>
      </p:sp>
      <p:sp>
        <p:nvSpPr>
          <p:cNvPr id="10" name="Content Placeholder 2">
            <a:extLst>
              <a:ext uri="{FF2B5EF4-FFF2-40B4-BE49-F238E27FC236}">
                <a16:creationId xmlns:a16="http://schemas.microsoft.com/office/drawing/2014/main" id="{B3F4ECED-AE71-5600-BF3D-411D934F3F16}"/>
              </a:ext>
            </a:extLst>
          </p:cNvPr>
          <p:cNvSpPr txBox="1">
            <a:spLocks/>
          </p:cNvSpPr>
          <p:nvPr/>
        </p:nvSpPr>
        <p:spPr>
          <a:xfrm>
            <a:off x="612000" y="940655"/>
            <a:ext cx="4940712" cy="1716003"/>
          </a:xfrm>
          <a:prstGeom prst="rect">
            <a:avLst/>
          </a:prstGeom>
        </p:spPr>
        <p:txBody>
          <a:bodyPr vert="horz" lIns="0" tIns="0" rIns="0" bIns="0" rtlCol="0">
            <a:normAutofit fontScale="925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400" dirty="0"/>
              <a:t>Pole gap design target is to have open after heat treatment.</a:t>
            </a:r>
          </a:p>
          <a:p>
            <a:r>
              <a:rPr lang="en-US" sz="1400" dirty="0"/>
              <a:t>In average, the pole gap closure due to the release of the winding tension is 0.67 mm/m and 0.95 mm/m due to the heat treatment</a:t>
            </a:r>
          </a:p>
          <a:p>
            <a:r>
              <a:rPr lang="en-US" sz="1400" dirty="0"/>
              <a:t>Comparing to AUP, we have similar relaxation due to the heat treatment, and about half the relaxation after winding</a:t>
            </a:r>
          </a:p>
          <a:p>
            <a:pPr lvl="1"/>
            <a:r>
              <a:rPr lang="en-US" sz="1400" dirty="0"/>
              <a:t>At CERN we wind with lower winding tension (19 kg in the straight section, 7 kg in the coil ends)</a:t>
            </a:r>
          </a:p>
          <a:p>
            <a:endParaRPr lang="en-GB" sz="1600" dirty="0"/>
          </a:p>
        </p:txBody>
      </p:sp>
    </p:spTree>
    <p:extLst>
      <p:ext uri="{BB962C8B-B14F-4D97-AF65-F5344CB8AC3E}">
        <p14:creationId xmlns:p14="http://schemas.microsoft.com/office/powerpoint/2010/main" val="206532326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B2B2BA-7A0F-42B7-A2E3-42A014ECA2D8}"/>
              </a:ext>
            </a:extLst>
          </p:cNvPr>
          <p:cNvSpPr>
            <a:spLocks noGrp="1"/>
          </p:cNvSpPr>
          <p:nvPr>
            <p:ph type="title"/>
          </p:nvPr>
        </p:nvSpPr>
        <p:spPr/>
        <p:txBody>
          <a:bodyPr/>
          <a:lstStyle/>
          <a:p>
            <a:r>
              <a:rPr lang="en-US" dirty="0"/>
              <a:t>Pole gaps</a:t>
            </a:r>
            <a:endParaRPr lang="en-GB" dirty="0"/>
          </a:p>
        </p:txBody>
      </p:sp>
      <p:sp>
        <p:nvSpPr>
          <p:cNvPr id="4" name="Footer Placeholder 3">
            <a:extLst>
              <a:ext uri="{FF2B5EF4-FFF2-40B4-BE49-F238E27FC236}">
                <a16:creationId xmlns:a16="http://schemas.microsoft.com/office/drawing/2014/main" id="{4CAFC5E1-5520-4A34-A763-B4ACC49B01B2}"/>
              </a:ext>
            </a:extLst>
          </p:cNvPr>
          <p:cNvSpPr>
            <a:spLocks noGrp="1"/>
          </p:cNvSpPr>
          <p:nvPr>
            <p:ph type="ftr" sz="quarter" idx="11"/>
          </p:nvPr>
        </p:nvSpPr>
        <p:spPr/>
        <p:txBody>
          <a:bodyPr/>
          <a:lstStyle/>
          <a:p>
            <a:endParaRPr lang="en-GB" noProof="0" dirty="0"/>
          </a:p>
        </p:txBody>
      </p:sp>
      <p:sp>
        <p:nvSpPr>
          <p:cNvPr id="5" name="Slide Number Placeholder 4">
            <a:extLst>
              <a:ext uri="{FF2B5EF4-FFF2-40B4-BE49-F238E27FC236}">
                <a16:creationId xmlns:a16="http://schemas.microsoft.com/office/drawing/2014/main" id="{125EA1B8-D8A3-499F-BB59-0EDC4BF44223}"/>
              </a:ext>
            </a:extLst>
          </p:cNvPr>
          <p:cNvSpPr>
            <a:spLocks noGrp="1"/>
          </p:cNvSpPr>
          <p:nvPr>
            <p:ph type="sldNum" sz="quarter" idx="12"/>
          </p:nvPr>
        </p:nvSpPr>
        <p:spPr/>
        <p:txBody>
          <a:bodyPr/>
          <a:lstStyle/>
          <a:p>
            <a:fld id="{BFDCA1C4-9514-7B4F-976F-D92F7E296653}" type="slidenum">
              <a:rPr lang="fr-FR" smtClean="0"/>
              <a:pPr/>
              <a:t>22</a:t>
            </a:fld>
            <a:endParaRPr lang="fr-FR"/>
          </a:p>
        </p:txBody>
      </p:sp>
      <p:graphicFrame>
        <p:nvGraphicFramePr>
          <p:cNvPr id="6" name="Chart 5">
            <a:extLst>
              <a:ext uri="{FF2B5EF4-FFF2-40B4-BE49-F238E27FC236}">
                <a16:creationId xmlns:a16="http://schemas.microsoft.com/office/drawing/2014/main" id="{558A2244-9BCA-4C34-BD4B-4090A9969665}"/>
              </a:ext>
            </a:extLst>
          </p:cNvPr>
          <p:cNvGraphicFramePr>
            <a:graphicFrameLocks/>
          </p:cNvGraphicFramePr>
          <p:nvPr/>
        </p:nvGraphicFramePr>
        <p:xfrm>
          <a:off x="0" y="2889692"/>
          <a:ext cx="5034624" cy="3968308"/>
        </p:xfrm>
        <a:graphic>
          <a:graphicData uri="http://schemas.openxmlformats.org/drawingml/2006/chart">
            <c:chart xmlns:c="http://schemas.openxmlformats.org/drawingml/2006/chart" xmlns:r="http://schemas.openxmlformats.org/officeDocument/2006/relationships" r:id="rId2"/>
          </a:graphicData>
        </a:graphic>
      </p:graphicFrame>
      <p:sp>
        <p:nvSpPr>
          <p:cNvPr id="9" name="TextBox 8">
            <a:extLst>
              <a:ext uri="{FF2B5EF4-FFF2-40B4-BE49-F238E27FC236}">
                <a16:creationId xmlns:a16="http://schemas.microsoft.com/office/drawing/2014/main" id="{C5BA3609-FBAD-4ABA-89B8-ED6D7F942D58}"/>
              </a:ext>
            </a:extLst>
          </p:cNvPr>
          <p:cNvSpPr txBox="1"/>
          <p:nvPr/>
        </p:nvSpPr>
        <p:spPr>
          <a:xfrm>
            <a:off x="2676038" y="3281890"/>
            <a:ext cx="2242922" cy="253916"/>
          </a:xfrm>
          <a:prstGeom prst="rect">
            <a:avLst/>
          </a:prstGeom>
          <a:solidFill>
            <a:schemeClr val="bg1"/>
          </a:solidFill>
          <a:ln>
            <a:solidFill>
              <a:schemeClr val="tx1"/>
            </a:solidFill>
          </a:ln>
        </p:spPr>
        <p:txBody>
          <a:bodyPr wrap="none" rtlCol="0">
            <a:spAutoFit/>
          </a:bodyPr>
          <a:lstStyle/>
          <a:p>
            <a:r>
              <a:rPr lang="en-US" sz="1050" dirty="0"/>
              <a:t>Average +- sigma for all RRP coils</a:t>
            </a:r>
            <a:endParaRPr lang="en-GB" sz="1050" dirty="0"/>
          </a:p>
        </p:txBody>
      </p:sp>
      <p:sp>
        <p:nvSpPr>
          <p:cNvPr id="7" name="Content Placeholder 2">
            <a:extLst>
              <a:ext uri="{FF2B5EF4-FFF2-40B4-BE49-F238E27FC236}">
                <a16:creationId xmlns:a16="http://schemas.microsoft.com/office/drawing/2014/main" id="{39B6C24C-18D1-47A9-929C-59CAA45D65CE}"/>
              </a:ext>
            </a:extLst>
          </p:cNvPr>
          <p:cNvSpPr>
            <a:spLocks noGrp="1"/>
          </p:cNvSpPr>
          <p:nvPr>
            <p:ph idx="1"/>
          </p:nvPr>
        </p:nvSpPr>
        <p:spPr>
          <a:xfrm>
            <a:off x="612000" y="1014665"/>
            <a:ext cx="7920000" cy="1724310"/>
          </a:xfrm>
        </p:spPr>
        <p:txBody>
          <a:bodyPr>
            <a:normAutofit/>
          </a:bodyPr>
          <a:lstStyle/>
          <a:p>
            <a:r>
              <a:rPr lang="en-US" sz="1800" dirty="0"/>
              <a:t>Gaps are still slightly open after reaction. But we also noticed some pinching of the inter-layer insulation and the pole to coil insulation </a:t>
            </a:r>
          </a:p>
          <a:p>
            <a:pPr lvl="1"/>
            <a:r>
              <a:rPr lang="en-US" sz="1800" dirty="0">
                <a:sym typeface="Wingdings" panose="05000000000000000000" pitchFamily="2" charset="2"/>
              </a:rPr>
              <a:t> is the coil willing to move more in the longitudinal direction?</a:t>
            </a:r>
          </a:p>
          <a:p>
            <a:endParaRPr lang="en-GB" sz="1800" dirty="0"/>
          </a:p>
        </p:txBody>
      </p:sp>
      <p:sp>
        <p:nvSpPr>
          <p:cNvPr id="10" name="Rectangle 9">
            <a:extLst>
              <a:ext uri="{FF2B5EF4-FFF2-40B4-BE49-F238E27FC236}">
                <a16:creationId xmlns:a16="http://schemas.microsoft.com/office/drawing/2014/main" id="{6C1F91F3-81F5-4A36-9F44-BA0407581C0F}"/>
              </a:ext>
            </a:extLst>
          </p:cNvPr>
          <p:cNvSpPr/>
          <p:nvPr/>
        </p:nvSpPr>
        <p:spPr>
          <a:xfrm>
            <a:off x="7191153" y="3611026"/>
            <a:ext cx="1392129" cy="360000"/>
          </a:xfrm>
          <a:prstGeom prst="rect">
            <a:avLst/>
          </a:prstGeom>
          <a:solidFill>
            <a:schemeClr val="bg1">
              <a:lumMod val="75000"/>
            </a:schemeClr>
          </a:solidFill>
        </p:spPr>
        <p:style>
          <a:lnRef idx="2">
            <a:schemeClr val="dk1"/>
          </a:lnRef>
          <a:fillRef idx="1">
            <a:schemeClr val="lt1"/>
          </a:fillRef>
          <a:effectRef idx="0">
            <a:schemeClr val="dk1"/>
          </a:effectRef>
          <a:fontRef idx="minor">
            <a:schemeClr val="dk1"/>
          </a:fontRef>
        </p:style>
        <p:txBody>
          <a:bodyPr rtlCol="0" anchor="ctr"/>
          <a:lstStyle/>
          <a:p>
            <a:pPr algn="ctr"/>
            <a:r>
              <a:rPr lang="en-US" dirty="0"/>
              <a:t>OL Pole</a:t>
            </a:r>
            <a:endParaRPr lang="en-GB" dirty="0"/>
          </a:p>
        </p:txBody>
      </p:sp>
      <p:sp>
        <p:nvSpPr>
          <p:cNvPr id="11" name="Rectangle 10">
            <a:extLst>
              <a:ext uri="{FF2B5EF4-FFF2-40B4-BE49-F238E27FC236}">
                <a16:creationId xmlns:a16="http://schemas.microsoft.com/office/drawing/2014/main" id="{4B594A72-881A-4009-9224-D4B3E19FAE97}"/>
              </a:ext>
            </a:extLst>
          </p:cNvPr>
          <p:cNvSpPr/>
          <p:nvPr/>
        </p:nvSpPr>
        <p:spPr>
          <a:xfrm>
            <a:off x="5683360" y="3611026"/>
            <a:ext cx="1392129" cy="360000"/>
          </a:xfrm>
          <a:prstGeom prst="rect">
            <a:avLst/>
          </a:prstGeom>
          <a:solidFill>
            <a:schemeClr val="bg1">
              <a:lumMod val="75000"/>
            </a:schemeClr>
          </a:solidFill>
        </p:spPr>
        <p:style>
          <a:lnRef idx="2">
            <a:schemeClr val="dk1"/>
          </a:lnRef>
          <a:fillRef idx="1">
            <a:schemeClr val="lt1"/>
          </a:fillRef>
          <a:effectRef idx="0">
            <a:schemeClr val="dk1"/>
          </a:effectRef>
          <a:fontRef idx="minor">
            <a:schemeClr val="dk1"/>
          </a:fontRef>
        </p:style>
        <p:txBody>
          <a:bodyPr rtlCol="0" anchor="ctr"/>
          <a:lstStyle/>
          <a:p>
            <a:pPr algn="ctr"/>
            <a:r>
              <a:rPr lang="en-US" dirty="0"/>
              <a:t>OL Pole</a:t>
            </a:r>
            <a:endParaRPr lang="en-GB" dirty="0"/>
          </a:p>
        </p:txBody>
      </p:sp>
      <p:sp>
        <p:nvSpPr>
          <p:cNvPr id="12" name="Rectangle 11">
            <a:extLst>
              <a:ext uri="{FF2B5EF4-FFF2-40B4-BE49-F238E27FC236}">
                <a16:creationId xmlns:a16="http://schemas.microsoft.com/office/drawing/2014/main" id="{B2A3FACD-965E-4C80-A856-8202AFF8CAD1}"/>
              </a:ext>
            </a:extLst>
          </p:cNvPr>
          <p:cNvSpPr/>
          <p:nvPr/>
        </p:nvSpPr>
        <p:spPr>
          <a:xfrm>
            <a:off x="7476728" y="4049680"/>
            <a:ext cx="1392129" cy="360000"/>
          </a:xfrm>
          <a:prstGeom prst="rect">
            <a:avLst/>
          </a:prstGeom>
          <a:solidFill>
            <a:schemeClr val="bg1">
              <a:lumMod val="75000"/>
            </a:schemeClr>
          </a:solidFill>
        </p:spPr>
        <p:style>
          <a:lnRef idx="2">
            <a:schemeClr val="dk1"/>
          </a:lnRef>
          <a:fillRef idx="1">
            <a:schemeClr val="lt1"/>
          </a:fillRef>
          <a:effectRef idx="0">
            <a:schemeClr val="dk1"/>
          </a:effectRef>
          <a:fontRef idx="minor">
            <a:schemeClr val="dk1"/>
          </a:fontRef>
        </p:style>
        <p:txBody>
          <a:bodyPr rtlCol="0" anchor="ctr"/>
          <a:lstStyle/>
          <a:p>
            <a:pPr algn="ctr"/>
            <a:r>
              <a:rPr lang="en-US" dirty="0"/>
              <a:t>IL pole</a:t>
            </a:r>
            <a:endParaRPr lang="en-GB" dirty="0"/>
          </a:p>
        </p:txBody>
      </p:sp>
      <p:sp>
        <p:nvSpPr>
          <p:cNvPr id="13" name="Rectangle 12">
            <a:extLst>
              <a:ext uri="{FF2B5EF4-FFF2-40B4-BE49-F238E27FC236}">
                <a16:creationId xmlns:a16="http://schemas.microsoft.com/office/drawing/2014/main" id="{28F3ECAB-06D3-49DF-B24C-D0D10C35E45B}"/>
              </a:ext>
            </a:extLst>
          </p:cNvPr>
          <p:cNvSpPr/>
          <p:nvPr/>
        </p:nvSpPr>
        <p:spPr>
          <a:xfrm>
            <a:off x="5984616" y="4063018"/>
            <a:ext cx="1392129" cy="360000"/>
          </a:xfrm>
          <a:prstGeom prst="rect">
            <a:avLst/>
          </a:prstGeom>
          <a:solidFill>
            <a:schemeClr val="bg1">
              <a:lumMod val="75000"/>
            </a:schemeClr>
          </a:solidFill>
        </p:spPr>
        <p:style>
          <a:lnRef idx="2">
            <a:schemeClr val="dk1"/>
          </a:lnRef>
          <a:fillRef idx="1">
            <a:schemeClr val="lt1"/>
          </a:fillRef>
          <a:effectRef idx="0">
            <a:schemeClr val="dk1"/>
          </a:effectRef>
          <a:fontRef idx="minor">
            <a:schemeClr val="dk1"/>
          </a:fontRef>
        </p:style>
        <p:txBody>
          <a:bodyPr rtlCol="0" anchor="ctr"/>
          <a:lstStyle/>
          <a:p>
            <a:pPr algn="ctr"/>
            <a:r>
              <a:rPr lang="en-US" dirty="0"/>
              <a:t>IL Pole</a:t>
            </a:r>
            <a:endParaRPr lang="en-GB" dirty="0"/>
          </a:p>
        </p:txBody>
      </p:sp>
      <p:sp>
        <p:nvSpPr>
          <p:cNvPr id="8" name="Rectangle 7">
            <a:extLst>
              <a:ext uri="{FF2B5EF4-FFF2-40B4-BE49-F238E27FC236}">
                <a16:creationId xmlns:a16="http://schemas.microsoft.com/office/drawing/2014/main" id="{52EDC0DB-76D1-42FA-A728-6A3DBC64AA05}"/>
              </a:ext>
            </a:extLst>
          </p:cNvPr>
          <p:cNvSpPr/>
          <p:nvPr/>
        </p:nvSpPr>
        <p:spPr>
          <a:xfrm>
            <a:off x="5416824" y="3971026"/>
            <a:ext cx="3629976" cy="91992"/>
          </a:xfrm>
          <a:prstGeom prst="rect">
            <a:avLst/>
          </a:prstGeom>
          <a:solidFill>
            <a:srgbClr val="00B050"/>
          </a:solidFill>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4" name="Rectangle 13">
            <a:extLst>
              <a:ext uri="{FF2B5EF4-FFF2-40B4-BE49-F238E27FC236}">
                <a16:creationId xmlns:a16="http://schemas.microsoft.com/office/drawing/2014/main" id="{1CB5E2F4-9394-4DD7-A23E-B7CC561DFD12}"/>
              </a:ext>
            </a:extLst>
          </p:cNvPr>
          <p:cNvSpPr/>
          <p:nvPr/>
        </p:nvSpPr>
        <p:spPr>
          <a:xfrm>
            <a:off x="7079269" y="3851604"/>
            <a:ext cx="111884" cy="161756"/>
          </a:xfrm>
          <a:prstGeom prst="rect">
            <a:avLst/>
          </a:prstGeom>
          <a:solidFill>
            <a:srgbClr val="00B050"/>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5" name="Rectangle 14">
            <a:extLst>
              <a:ext uri="{FF2B5EF4-FFF2-40B4-BE49-F238E27FC236}">
                <a16:creationId xmlns:a16="http://schemas.microsoft.com/office/drawing/2014/main" id="{50A14641-ECFD-435A-9055-B18B95485492}"/>
              </a:ext>
            </a:extLst>
          </p:cNvPr>
          <p:cNvSpPr/>
          <p:nvPr/>
        </p:nvSpPr>
        <p:spPr>
          <a:xfrm>
            <a:off x="7364844" y="4031798"/>
            <a:ext cx="111884" cy="161756"/>
          </a:xfrm>
          <a:prstGeom prst="rect">
            <a:avLst/>
          </a:prstGeom>
          <a:solidFill>
            <a:srgbClr val="00B050"/>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8" name="TextBox 17">
            <a:extLst>
              <a:ext uri="{FF2B5EF4-FFF2-40B4-BE49-F238E27FC236}">
                <a16:creationId xmlns:a16="http://schemas.microsoft.com/office/drawing/2014/main" id="{CE4B19D3-2CCA-4705-8DC7-D5F9D6C3B331}"/>
              </a:ext>
            </a:extLst>
          </p:cNvPr>
          <p:cNvSpPr txBox="1"/>
          <p:nvPr/>
        </p:nvSpPr>
        <p:spPr>
          <a:xfrm>
            <a:off x="5279805" y="4619672"/>
            <a:ext cx="1795684" cy="307777"/>
          </a:xfrm>
          <a:prstGeom prst="rect">
            <a:avLst/>
          </a:prstGeom>
          <a:noFill/>
        </p:spPr>
        <p:txBody>
          <a:bodyPr wrap="none" rtlCol="0">
            <a:spAutoFit/>
          </a:bodyPr>
          <a:lstStyle/>
          <a:p>
            <a:r>
              <a:rPr lang="en-US" sz="1400" dirty="0">
                <a:solidFill>
                  <a:srgbClr val="00B050"/>
                </a:solidFill>
              </a:rPr>
              <a:t>Inter-layer insulation</a:t>
            </a:r>
            <a:endParaRPr lang="en-GB" sz="1400" dirty="0">
              <a:solidFill>
                <a:srgbClr val="00B050"/>
              </a:solidFill>
            </a:endParaRPr>
          </a:p>
        </p:txBody>
      </p:sp>
      <p:cxnSp>
        <p:nvCxnSpPr>
          <p:cNvPr id="20" name="Straight Arrow Connector 19">
            <a:extLst>
              <a:ext uri="{FF2B5EF4-FFF2-40B4-BE49-F238E27FC236}">
                <a16:creationId xmlns:a16="http://schemas.microsoft.com/office/drawing/2014/main" id="{1A13ECE5-132F-4756-AA21-CD565640F313}"/>
              </a:ext>
            </a:extLst>
          </p:cNvPr>
          <p:cNvCxnSpPr>
            <a:cxnSpLocks/>
          </p:cNvCxnSpPr>
          <p:nvPr/>
        </p:nvCxnSpPr>
        <p:spPr>
          <a:xfrm flipV="1">
            <a:off x="5683360" y="4063018"/>
            <a:ext cx="0" cy="556654"/>
          </a:xfrm>
          <a:prstGeom prst="straightConnector1">
            <a:avLst/>
          </a:prstGeom>
          <a:ln>
            <a:solidFill>
              <a:schemeClr val="tx1"/>
            </a:solidFill>
            <a:tailEnd type="triangle"/>
          </a:ln>
        </p:spPr>
        <p:style>
          <a:lnRef idx="1">
            <a:schemeClr val="dk1"/>
          </a:lnRef>
          <a:fillRef idx="0">
            <a:schemeClr val="dk1"/>
          </a:fillRef>
          <a:effectRef idx="0">
            <a:schemeClr val="dk1"/>
          </a:effectRef>
          <a:fontRef idx="minor">
            <a:schemeClr val="tx1"/>
          </a:fontRef>
        </p:style>
      </p:cxnSp>
      <p:sp>
        <p:nvSpPr>
          <p:cNvPr id="23" name="TextBox 22">
            <a:extLst>
              <a:ext uri="{FF2B5EF4-FFF2-40B4-BE49-F238E27FC236}">
                <a16:creationId xmlns:a16="http://schemas.microsoft.com/office/drawing/2014/main" id="{2AFBF355-3094-4274-BCC6-8E3E996D0557}"/>
              </a:ext>
            </a:extLst>
          </p:cNvPr>
          <p:cNvSpPr txBox="1"/>
          <p:nvPr/>
        </p:nvSpPr>
        <p:spPr>
          <a:xfrm>
            <a:off x="5416824" y="2756857"/>
            <a:ext cx="3452033" cy="830997"/>
          </a:xfrm>
          <a:prstGeom prst="rect">
            <a:avLst/>
          </a:prstGeom>
          <a:noFill/>
        </p:spPr>
        <p:txBody>
          <a:bodyPr wrap="square" rtlCol="0">
            <a:spAutoFit/>
          </a:bodyPr>
          <a:lstStyle/>
          <a:p>
            <a:pPr algn="ctr"/>
            <a:r>
              <a:rPr lang="en-US" sz="1600" b="1" i="1" dirty="0"/>
              <a:t>Pinching of the inter-layer insulation in the pole-to-pole transition (view from the side)</a:t>
            </a:r>
            <a:endParaRPr lang="en-GB" sz="1600" b="1" i="1" dirty="0"/>
          </a:p>
        </p:txBody>
      </p:sp>
      <p:sp>
        <p:nvSpPr>
          <p:cNvPr id="24" name="TextBox 23">
            <a:extLst>
              <a:ext uri="{FF2B5EF4-FFF2-40B4-BE49-F238E27FC236}">
                <a16:creationId xmlns:a16="http://schemas.microsoft.com/office/drawing/2014/main" id="{11DDD79A-D383-4699-B778-B8A600B64302}"/>
              </a:ext>
            </a:extLst>
          </p:cNvPr>
          <p:cNvSpPr txBox="1"/>
          <p:nvPr/>
        </p:nvSpPr>
        <p:spPr>
          <a:xfrm>
            <a:off x="5237588" y="4985657"/>
            <a:ext cx="3452033" cy="584775"/>
          </a:xfrm>
          <a:prstGeom prst="rect">
            <a:avLst/>
          </a:prstGeom>
          <a:noFill/>
        </p:spPr>
        <p:txBody>
          <a:bodyPr wrap="square" rtlCol="0">
            <a:spAutoFit/>
          </a:bodyPr>
          <a:lstStyle/>
          <a:p>
            <a:pPr algn="ctr"/>
            <a:r>
              <a:rPr lang="en-US" sz="1600" b="1" i="1" dirty="0"/>
              <a:t>Pinching of the pole to coil insulation (view from the top)</a:t>
            </a:r>
            <a:endParaRPr lang="en-GB" sz="1600" b="1" i="1" dirty="0"/>
          </a:p>
        </p:txBody>
      </p:sp>
      <p:sp>
        <p:nvSpPr>
          <p:cNvPr id="25" name="Rectangle 24">
            <a:extLst>
              <a:ext uri="{FF2B5EF4-FFF2-40B4-BE49-F238E27FC236}">
                <a16:creationId xmlns:a16="http://schemas.microsoft.com/office/drawing/2014/main" id="{D02CB32D-7496-4FF4-8514-BBEF9DAD3C58}"/>
              </a:ext>
            </a:extLst>
          </p:cNvPr>
          <p:cNvSpPr/>
          <p:nvPr/>
        </p:nvSpPr>
        <p:spPr>
          <a:xfrm>
            <a:off x="5552387" y="5779267"/>
            <a:ext cx="1392129" cy="360000"/>
          </a:xfrm>
          <a:prstGeom prst="rect">
            <a:avLst/>
          </a:prstGeom>
          <a:solidFill>
            <a:schemeClr val="bg1">
              <a:lumMod val="75000"/>
            </a:schemeClr>
          </a:solidFill>
        </p:spPr>
        <p:style>
          <a:lnRef idx="2">
            <a:schemeClr val="dk1"/>
          </a:lnRef>
          <a:fillRef idx="1">
            <a:schemeClr val="lt1"/>
          </a:fillRef>
          <a:effectRef idx="0">
            <a:schemeClr val="dk1"/>
          </a:effectRef>
          <a:fontRef idx="minor">
            <a:schemeClr val="dk1"/>
          </a:fontRef>
        </p:style>
        <p:txBody>
          <a:bodyPr rtlCol="0" anchor="ctr"/>
          <a:lstStyle/>
          <a:p>
            <a:pPr algn="ctr"/>
            <a:r>
              <a:rPr lang="en-US" dirty="0"/>
              <a:t>OL Pole</a:t>
            </a:r>
            <a:endParaRPr lang="en-GB" dirty="0"/>
          </a:p>
        </p:txBody>
      </p:sp>
      <p:sp>
        <p:nvSpPr>
          <p:cNvPr id="26" name="Rectangle 25">
            <a:extLst>
              <a:ext uri="{FF2B5EF4-FFF2-40B4-BE49-F238E27FC236}">
                <a16:creationId xmlns:a16="http://schemas.microsoft.com/office/drawing/2014/main" id="{EE34146D-868F-4C52-BB26-3037E6D872DA}"/>
              </a:ext>
            </a:extLst>
          </p:cNvPr>
          <p:cNvSpPr/>
          <p:nvPr/>
        </p:nvSpPr>
        <p:spPr>
          <a:xfrm>
            <a:off x="7059299" y="5778913"/>
            <a:ext cx="1392129" cy="360000"/>
          </a:xfrm>
          <a:prstGeom prst="rect">
            <a:avLst/>
          </a:prstGeom>
          <a:solidFill>
            <a:schemeClr val="bg1">
              <a:lumMod val="75000"/>
            </a:schemeClr>
          </a:solidFill>
        </p:spPr>
        <p:style>
          <a:lnRef idx="2">
            <a:schemeClr val="dk1"/>
          </a:lnRef>
          <a:fillRef idx="1">
            <a:schemeClr val="lt1"/>
          </a:fillRef>
          <a:effectRef idx="0">
            <a:schemeClr val="dk1"/>
          </a:effectRef>
          <a:fontRef idx="minor">
            <a:schemeClr val="dk1"/>
          </a:fontRef>
        </p:style>
        <p:txBody>
          <a:bodyPr rtlCol="0" anchor="ctr"/>
          <a:lstStyle/>
          <a:p>
            <a:pPr algn="ctr"/>
            <a:r>
              <a:rPr lang="en-US" dirty="0"/>
              <a:t>OL Pole</a:t>
            </a:r>
            <a:endParaRPr lang="en-GB" dirty="0"/>
          </a:p>
        </p:txBody>
      </p:sp>
      <p:sp>
        <p:nvSpPr>
          <p:cNvPr id="27" name="Rectangle 26">
            <a:extLst>
              <a:ext uri="{FF2B5EF4-FFF2-40B4-BE49-F238E27FC236}">
                <a16:creationId xmlns:a16="http://schemas.microsoft.com/office/drawing/2014/main" id="{BC182106-6F6A-4065-9767-15593BB95A6B}"/>
              </a:ext>
            </a:extLst>
          </p:cNvPr>
          <p:cNvSpPr/>
          <p:nvPr/>
        </p:nvSpPr>
        <p:spPr>
          <a:xfrm>
            <a:off x="5282408" y="5675704"/>
            <a:ext cx="3629976" cy="91992"/>
          </a:xfrm>
          <a:prstGeom prst="rect">
            <a:avLst/>
          </a:prstGeom>
          <a:solidFill>
            <a:srgbClr val="00B050"/>
          </a:solidFill>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28" name="Rectangle 27">
            <a:extLst>
              <a:ext uri="{FF2B5EF4-FFF2-40B4-BE49-F238E27FC236}">
                <a16:creationId xmlns:a16="http://schemas.microsoft.com/office/drawing/2014/main" id="{F1C44062-D2DA-48B0-95C5-C800AF49517A}"/>
              </a:ext>
            </a:extLst>
          </p:cNvPr>
          <p:cNvSpPr/>
          <p:nvPr/>
        </p:nvSpPr>
        <p:spPr>
          <a:xfrm>
            <a:off x="5279805" y="6142476"/>
            <a:ext cx="3629976" cy="91992"/>
          </a:xfrm>
          <a:prstGeom prst="rect">
            <a:avLst/>
          </a:prstGeom>
          <a:solidFill>
            <a:srgbClr val="00B050"/>
          </a:solidFill>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29" name="Rectangle 28">
            <a:extLst>
              <a:ext uri="{FF2B5EF4-FFF2-40B4-BE49-F238E27FC236}">
                <a16:creationId xmlns:a16="http://schemas.microsoft.com/office/drawing/2014/main" id="{E3C53E9D-7EDC-43A1-B91D-51C509ECF7BA}"/>
              </a:ext>
            </a:extLst>
          </p:cNvPr>
          <p:cNvSpPr/>
          <p:nvPr/>
        </p:nvSpPr>
        <p:spPr>
          <a:xfrm>
            <a:off x="6952775" y="5728870"/>
            <a:ext cx="111884" cy="161756"/>
          </a:xfrm>
          <a:prstGeom prst="rect">
            <a:avLst/>
          </a:prstGeom>
          <a:solidFill>
            <a:srgbClr val="00B050"/>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30" name="Rectangle 29">
            <a:extLst>
              <a:ext uri="{FF2B5EF4-FFF2-40B4-BE49-F238E27FC236}">
                <a16:creationId xmlns:a16="http://schemas.microsoft.com/office/drawing/2014/main" id="{E3CCF9EF-5182-4CC7-85EA-85AF1C1C855A}"/>
              </a:ext>
            </a:extLst>
          </p:cNvPr>
          <p:cNvSpPr/>
          <p:nvPr/>
        </p:nvSpPr>
        <p:spPr>
          <a:xfrm>
            <a:off x="6963605" y="6012508"/>
            <a:ext cx="111884" cy="161756"/>
          </a:xfrm>
          <a:prstGeom prst="rect">
            <a:avLst/>
          </a:prstGeom>
          <a:solidFill>
            <a:srgbClr val="00B050"/>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31" name="TextBox 30">
            <a:extLst>
              <a:ext uri="{FF2B5EF4-FFF2-40B4-BE49-F238E27FC236}">
                <a16:creationId xmlns:a16="http://schemas.microsoft.com/office/drawing/2014/main" id="{08869C03-5518-45BC-BED5-2431479CC5EF}"/>
              </a:ext>
            </a:extLst>
          </p:cNvPr>
          <p:cNvSpPr txBox="1"/>
          <p:nvPr/>
        </p:nvSpPr>
        <p:spPr>
          <a:xfrm>
            <a:off x="5223863" y="6486318"/>
            <a:ext cx="1678665" cy="307777"/>
          </a:xfrm>
          <a:prstGeom prst="rect">
            <a:avLst/>
          </a:prstGeom>
          <a:noFill/>
        </p:spPr>
        <p:txBody>
          <a:bodyPr wrap="none" rtlCol="0">
            <a:spAutoFit/>
          </a:bodyPr>
          <a:lstStyle/>
          <a:p>
            <a:r>
              <a:rPr lang="en-US" sz="1400" dirty="0">
                <a:solidFill>
                  <a:srgbClr val="00B050"/>
                </a:solidFill>
              </a:rPr>
              <a:t>Pole-coil insulation</a:t>
            </a:r>
            <a:endParaRPr lang="en-GB" sz="1400" dirty="0">
              <a:solidFill>
                <a:srgbClr val="00B050"/>
              </a:solidFill>
            </a:endParaRPr>
          </a:p>
        </p:txBody>
      </p:sp>
      <p:cxnSp>
        <p:nvCxnSpPr>
          <p:cNvPr id="32" name="Straight Arrow Connector 31">
            <a:extLst>
              <a:ext uri="{FF2B5EF4-FFF2-40B4-BE49-F238E27FC236}">
                <a16:creationId xmlns:a16="http://schemas.microsoft.com/office/drawing/2014/main" id="{4D1FEAF7-EBAD-4D15-B8ED-45D6C0F0493D}"/>
              </a:ext>
            </a:extLst>
          </p:cNvPr>
          <p:cNvCxnSpPr>
            <a:cxnSpLocks/>
          </p:cNvCxnSpPr>
          <p:nvPr/>
        </p:nvCxnSpPr>
        <p:spPr>
          <a:xfrm flipV="1">
            <a:off x="5689820" y="6234468"/>
            <a:ext cx="0" cy="301882"/>
          </a:xfrm>
          <a:prstGeom prst="straightConnector1">
            <a:avLst/>
          </a:prstGeom>
          <a:ln>
            <a:solidFill>
              <a:schemeClr val="tx1"/>
            </a:solidFill>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458646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36A03C-907A-4D3E-88DB-B899633236EA}"/>
              </a:ext>
            </a:extLst>
          </p:cNvPr>
          <p:cNvSpPr>
            <a:spLocks noGrp="1"/>
          </p:cNvSpPr>
          <p:nvPr>
            <p:ph type="title"/>
          </p:nvPr>
        </p:nvSpPr>
        <p:spPr/>
        <p:txBody>
          <a:bodyPr/>
          <a:lstStyle/>
          <a:p>
            <a:r>
              <a:rPr lang="en-US" dirty="0"/>
              <a:t>Pole gap after reaction</a:t>
            </a:r>
            <a:endParaRPr lang="en-GB" dirty="0"/>
          </a:p>
        </p:txBody>
      </p:sp>
      <p:sp>
        <p:nvSpPr>
          <p:cNvPr id="4" name="Footer Placeholder 3">
            <a:extLst>
              <a:ext uri="{FF2B5EF4-FFF2-40B4-BE49-F238E27FC236}">
                <a16:creationId xmlns:a16="http://schemas.microsoft.com/office/drawing/2014/main" id="{463719E0-5ED3-4572-ABE6-BCF8735AFD60}"/>
              </a:ext>
            </a:extLst>
          </p:cNvPr>
          <p:cNvSpPr>
            <a:spLocks noGrp="1"/>
          </p:cNvSpPr>
          <p:nvPr>
            <p:ph type="ftr" sz="quarter" idx="11"/>
          </p:nvPr>
        </p:nvSpPr>
        <p:spPr/>
        <p:txBody>
          <a:bodyPr/>
          <a:lstStyle/>
          <a:p>
            <a:endParaRPr lang="en-GB" noProof="0" dirty="0"/>
          </a:p>
        </p:txBody>
      </p:sp>
      <p:sp>
        <p:nvSpPr>
          <p:cNvPr id="5" name="Slide Number Placeholder 4">
            <a:extLst>
              <a:ext uri="{FF2B5EF4-FFF2-40B4-BE49-F238E27FC236}">
                <a16:creationId xmlns:a16="http://schemas.microsoft.com/office/drawing/2014/main" id="{EB8AD871-4073-426E-89FB-EEAA930FE56F}"/>
              </a:ext>
            </a:extLst>
          </p:cNvPr>
          <p:cNvSpPr>
            <a:spLocks noGrp="1"/>
          </p:cNvSpPr>
          <p:nvPr>
            <p:ph type="sldNum" sz="quarter" idx="12"/>
          </p:nvPr>
        </p:nvSpPr>
        <p:spPr/>
        <p:txBody>
          <a:bodyPr/>
          <a:lstStyle/>
          <a:p>
            <a:fld id="{BFDCA1C4-9514-7B4F-976F-D92F7E296653}" type="slidenum">
              <a:rPr lang="fr-FR" smtClean="0"/>
              <a:pPr/>
              <a:t>23</a:t>
            </a:fld>
            <a:endParaRPr lang="fr-FR"/>
          </a:p>
        </p:txBody>
      </p:sp>
      <p:graphicFrame>
        <p:nvGraphicFramePr>
          <p:cNvPr id="9" name="Content Placeholder 8">
            <a:extLst>
              <a:ext uri="{FF2B5EF4-FFF2-40B4-BE49-F238E27FC236}">
                <a16:creationId xmlns:a16="http://schemas.microsoft.com/office/drawing/2014/main" id="{8A30CB21-3F51-4379-BE65-0BCF26967AAA}"/>
              </a:ext>
            </a:extLst>
          </p:cNvPr>
          <p:cNvGraphicFramePr>
            <a:graphicFrameLocks noGrp="1"/>
          </p:cNvGraphicFramePr>
          <p:nvPr>
            <p:ph idx="1"/>
            <p:extLst>
              <p:ext uri="{D42A27DB-BD31-4B8C-83A1-F6EECF244321}">
                <p14:modId xmlns:p14="http://schemas.microsoft.com/office/powerpoint/2010/main" val="4064118967"/>
              </p:ext>
            </p:extLst>
          </p:nvPr>
        </p:nvGraphicFramePr>
        <p:xfrm>
          <a:off x="527050" y="1449387"/>
          <a:ext cx="7918450" cy="4906963"/>
        </p:xfrm>
        <a:graphic>
          <a:graphicData uri="http://schemas.openxmlformats.org/drawingml/2006/chart">
            <c:chart xmlns:c="http://schemas.openxmlformats.org/drawingml/2006/chart" xmlns:r="http://schemas.openxmlformats.org/officeDocument/2006/relationships" r:id="rId2"/>
          </a:graphicData>
        </a:graphic>
      </p:graphicFrame>
      <p:sp>
        <p:nvSpPr>
          <p:cNvPr id="3" name="Content Placeholder 2">
            <a:extLst>
              <a:ext uri="{FF2B5EF4-FFF2-40B4-BE49-F238E27FC236}">
                <a16:creationId xmlns:a16="http://schemas.microsoft.com/office/drawing/2014/main" id="{F9FEAE6B-07E7-F147-7487-7264D19F1045}"/>
              </a:ext>
            </a:extLst>
          </p:cNvPr>
          <p:cNvSpPr txBox="1">
            <a:spLocks/>
          </p:cNvSpPr>
          <p:nvPr/>
        </p:nvSpPr>
        <p:spPr>
          <a:xfrm>
            <a:off x="612000" y="1014665"/>
            <a:ext cx="7920000" cy="1724310"/>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800" dirty="0"/>
              <a:t>AUP coils seem to have more ‘open gaps’ in the middle</a:t>
            </a:r>
            <a:endParaRPr lang="en-US" sz="1800" dirty="0">
              <a:sym typeface="Wingdings" panose="05000000000000000000" pitchFamily="2" charset="2"/>
            </a:endParaRPr>
          </a:p>
          <a:p>
            <a:endParaRPr lang="en-GB" sz="1800" dirty="0"/>
          </a:p>
        </p:txBody>
      </p:sp>
    </p:spTree>
    <p:extLst>
      <p:ext uri="{BB962C8B-B14F-4D97-AF65-F5344CB8AC3E}">
        <p14:creationId xmlns:p14="http://schemas.microsoft.com/office/powerpoint/2010/main" val="109183066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857ECC-1BDB-47EE-AF90-5B25AEDFA5F6}"/>
              </a:ext>
            </a:extLst>
          </p:cNvPr>
          <p:cNvSpPr>
            <a:spLocks noGrp="1"/>
          </p:cNvSpPr>
          <p:nvPr>
            <p:ph type="title"/>
          </p:nvPr>
        </p:nvSpPr>
        <p:spPr/>
        <p:txBody>
          <a:bodyPr/>
          <a:lstStyle/>
          <a:p>
            <a:r>
              <a:rPr lang="en-US" dirty="0"/>
              <a:t>Pole gap after reaction</a:t>
            </a:r>
            <a:endParaRPr lang="en-GB" dirty="0"/>
          </a:p>
        </p:txBody>
      </p:sp>
      <p:sp>
        <p:nvSpPr>
          <p:cNvPr id="4" name="Footer Placeholder 3">
            <a:extLst>
              <a:ext uri="{FF2B5EF4-FFF2-40B4-BE49-F238E27FC236}">
                <a16:creationId xmlns:a16="http://schemas.microsoft.com/office/drawing/2014/main" id="{1B14EB05-A9BE-4117-9160-E4F5915C3C25}"/>
              </a:ext>
            </a:extLst>
          </p:cNvPr>
          <p:cNvSpPr>
            <a:spLocks noGrp="1"/>
          </p:cNvSpPr>
          <p:nvPr>
            <p:ph type="ftr" sz="quarter" idx="11"/>
          </p:nvPr>
        </p:nvSpPr>
        <p:spPr/>
        <p:txBody>
          <a:bodyPr/>
          <a:lstStyle/>
          <a:p>
            <a:endParaRPr lang="en-GB" noProof="0" dirty="0"/>
          </a:p>
        </p:txBody>
      </p:sp>
      <p:sp>
        <p:nvSpPr>
          <p:cNvPr id="5" name="Slide Number Placeholder 4">
            <a:extLst>
              <a:ext uri="{FF2B5EF4-FFF2-40B4-BE49-F238E27FC236}">
                <a16:creationId xmlns:a16="http://schemas.microsoft.com/office/drawing/2014/main" id="{79C0FF02-D33C-4481-990C-E4C2407413FE}"/>
              </a:ext>
            </a:extLst>
          </p:cNvPr>
          <p:cNvSpPr>
            <a:spLocks noGrp="1"/>
          </p:cNvSpPr>
          <p:nvPr>
            <p:ph type="sldNum" sz="quarter" idx="12"/>
          </p:nvPr>
        </p:nvSpPr>
        <p:spPr/>
        <p:txBody>
          <a:bodyPr/>
          <a:lstStyle/>
          <a:p>
            <a:fld id="{BFDCA1C4-9514-7B4F-976F-D92F7E296653}" type="slidenum">
              <a:rPr lang="fr-FR" smtClean="0"/>
              <a:pPr/>
              <a:t>24</a:t>
            </a:fld>
            <a:endParaRPr lang="fr-FR"/>
          </a:p>
        </p:txBody>
      </p:sp>
      <p:graphicFrame>
        <p:nvGraphicFramePr>
          <p:cNvPr id="6" name="Content Placeholder 5">
            <a:extLst>
              <a:ext uri="{FF2B5EF4-FFF2-40B4-BE49-F238E27FC236}">
                <a16:creationId xmlns:a16="http://schemas.microsoft.com/office/drawing/2014/main" id="{E2E19B03-FC64-48E3-8D1B-9D16CABA82C9}"/>
              </a:ext>
            </a:extLst>
          </p:cNvPr>
          <p:cNvGraphicFramePr>
            <a:graphicFrameLocks noGrp="1"/>
          </p:cNvGraphicFramePr>
          <p:nvPr>
            <p:ph idx="1"/>
          </p:nvPr>
        </p:nvGraphicFramePr>
        <p:xfrm>
          <a:off x="612775" y="1865671"/>
          <a:ext cx="7918450" cy="4260492"/>
        </p:xfrm>
        <a:graphic>
          <a:graphicData uri="http://schemas.openxmlformats.org/drawingml/2006/chart">
            <c:chart xmlns:c="http://schemas.openxmlformats.org/drawingml/2006/chart" xmlns:r="http://schemas.openxmlformats.org/officeDocument/2006/relationships" r:id="rId2"/>
          </a:graphicData>
        </a:graphic>
      </p:graphicFrame>
      <p:sp>
        <p:nvSpPr>
          <p:cNvPr id="7" name="Content Placeholder 2">
            <a:extLst>
              <a:ext uri="{FF2B5EF4-FFF2-40B4-BE49-F238E27FC236}">
                <a16:creationId xmlns:a16="http://schemas.microsoft.com/office/drawing/2014/main" id="{6CFF0392-0D98-F196-9803-AF4FEDDA07B3}"/>
              </a:ext>
            </a:extLst>
          </p:cNvPr>
          <p:cNvSpPr txBox="1">
            <a:spLocks/>
          </p:cNvSpPr>
          <p:nvPr/>
        </p:nvSpPr>
        <p:spPr>
          <a:xfrm>
            <a:off x="612000" y="1014665"/>
            <a:ext cx="7920000" cy="1724310"/>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400" dirty="0"/>
              <a:t>AUP coils seem to have more ‘open gaps’ in the middle</a:t>
            </a:r>
          </a:p>
          <a:p>
            <a:r>
              <a:rPr lang="en-US" sz="1400" dirty="0"/>
              <a:t>Their data can be used to set what is a ‘safe’ gap after reaction: Up to 1.2-1.5 mm is ‘safe’ (coil 128 tested in A08, 142 still not assembled); 0.2-0.8 is ‘normal’ </a:t>
            </a:r>
            <a:endParaRPr lang="en-GB" sz="1400" dirty="0"/>
          </a:p>
          <a:p>
            <a:endParaRPr lang="en-US" sz="1400" dirty="0">
              <a:sym typeface="Wingdings" panose="05000000000000000000" pitchFamily="2" charset="2"/>
            </a:endParaRPr>
          </a:p>
          <a:p>
            <a:endParaRPr lang="en-GB" sz="1400" dirty="0"/>
          </a:p>
        </p:txBody>
      </p:sp>
    </p:spTree>
    <p:extLst>
      <p:ext uri="{BB962C8B-B14F-4D97-AF65-F5344CB8AC3E}">
        <p14:creationId xmlns:p14="http://schemas.microsoft.com/office/powerpoint/2010/main" val="6624540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3DB02D-83E3-9E82-76F9-C36747D6AA59}"/>
              </a:ext>
            </a:extLst>
          </p:cNvPr>
          <p:cNvSpPr>
            <a:spLocks noGrp="1"/>
          </p:cNvSpPr>
          <p:nvPr>
            <p:ph type="title"/>
          </p:nvPr>
        </p:nvSpPr>
        <p:spPr/>
        <p:txBody>
          <a:bodyPr/>
          <a:lstStyle/>
          <a:p>
            <a:r>
              <a:rPr lang="en-US" dirty="0"/>
              <a:t>Pole gap delta during heat treatment</a:t>
            </a:r>
            <a:endParaRPr lang="en-GB" dirty="0"/>
          </a:p>
        </p:txBody>
      </p:sp>
      <p:sp>
        <p:nvSpPr>
          <p:cNvPr id="5" name="Slide Number Placeholder 4">
            <a:extLst>
              <a:ext uri="{FF2B5EF4-FFF2-40B4-BE49-F238E27FC236}">
                <a16:creationId xmlns:a16="http://schemas.microsoft.com/office/drawing/2014/main" id="{E802288E-809F-FE32-B009-7EEBF81DCF18}"/>
              </a:ext>
            </a:extLst>
          </p:cNvPr>
          <p:cNvSpPr>
            <a:spLocks noGrp="1"/>
          </p:cNvSpPr>
          <p:nvPr>
            <p:ph type="sldNum" sz="quarter" idx="12"/>
          </p:nvPr>
        </p:nvSpPr>
        <p:spPr/>
        <p:txBody>
          <a:bodyPr/>
          <a:lstStyle/>
          <a:p>
            <a:fld id="{BFDCA1C4-9514-7B4F-976F-D92F7E296653}" type="slidenum">
              <a:rPr lang="fr-FR" smtClean="0"/>
              <a:pPr/>
              <a:t>25</a:t>
            </a:fld>
            <a:endParaRPr lang="fr-FR"/>
          </a:p>
        </p:txBody>
      </p:sp>
      <p:sp>
        <p:nvSpPr>
          <p:cNvPr id="7" name="Content Placeholder 2">
            <a:extLst>
              <a:ext uri="{FF2B5EF4-FFF2-40B4-BE49-F238E27FC236}">
                <a16:creationId xmlns:a16="http://schemas.microsoft.com/office/drawing/2014/main" id="{9BD18542-366D-2CFC-2BA9-193CEE0D86F3}"/>
              </a:ext>
            </a:extLst>
          </p:cNvPr>
          <p:cNvSpPr txBox="1">
            <a:spLocks/>
          </p:cNvSpPr>
          <p:nvPr/>
        </p:nvSpPr>
        <p:spPr>
          <a:xfrm>
            <a:off x="612000" y="975518"/>
            <a:ext cx="8185413" cy="4906963"/>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400" dirty="0"/>
              <a:t>From the coil elongation measurements, it seems that the coil had enough gaps: got 8 mm longer, the remaining gap is </a:t>
            </a:r>
            <a:r>
              <a:rPr lang="en-US" sz="1400" dirty="0">
                <a:solidFill>
                  <a:srgbClr val="FF0000"/>
                </a:solidFill>
              </a:rPr>
              <a:t>14.25</a:t>
            </a:r>
            <a:r>
              <a:rPr lang="en-US" sz="1400" dirty="0"/>
              <a:t> </a:t>
            </a:r>
            <a:r>
              <a:rPr lang="en-US" sz="1400" dirty="0">
                <a:sym typeface="Wingdings" panose="05000000000000000000" pitchFamily="2" charset="2"/>
              </a:rPr>
              <a:t> extra gap </a:t>
            </a:r>
            <a:r>
              <a:rPr lang="en-US" sz="1400" dirty="0">
                <a:solidFill>
                  <a:srgbClr val="FF0000"/>
                </a:solidFill>
                <a:sym typeface="Wingdings" panose="05000000000000000000" pitchFamily="2" charset="2"/>
              </a:rPr>
              <a:t>14.25-8</a:t>
            </a:r>
            <a:r>
              <a:rPr lang="en-US" sz="1400" dirty="0">
                <a:sym typeface="Wingdings" panose="05000000000000000000" pitchFamily="2" charset="2"/>
              </a:rPr>
              <a:t> = 6.25 mm</a:t>
            </a:r>
          </a:p>
          <a:p>
            <a:r>
              <a:rPr lang="en-US" sz="1400" dirty="0">
                <a:sym typeface="Wingdings" panose="05000000000000000000" pitchFamily="2" charset="2"/>
              </a:rPr>
              <a:t>Based on our previous experience, the change on pole gap during heat treatment of coil with no-binder is smaller. In coil 120 the </a:t>
            </a:r>
            <a:r>
              <a:rPr lang="en-US" sz="1400" dirty="0" err="1">
                <a:sym typeface="Wingdings" panose="05000000000000000000" pitchFamily="2" charset="2"/>
              </a:rPr>
              <a:t>delta_pole</a:t>
            </a:r>
            <a:r>
              <a:rPr lang="en-US" sz="1400" dirty="0">
                <a:sym typeface="Wingdings" panose="05000000000000000000" pitchFamily="2" charset="2"/>
              </a:rPr>
              <a:t> = -2.75 mm, in the rest of the Nb3Sn coils was -8.7 mm to -4.75 mm (I don’t take coil 127, since it was slightly different process). If we include this info, instead of an extra gap of 6.5 mm, we have an extra gap of: </a:t>
            </a:r>
          </a:p>
          <a:p>
            <a:pPr lvl="1"/>
            <a:r>
              <a:rPr lang="en-US" sz="1000" dirty="0">
                <a:sym typeface="Wingdings" panose="05000000000000000000" pitchFamily="2" charset="2"/>
              </a:rPr>
              <a:t>6.5 mm – (8.7 mm-2.75 mm) = 0.55 mm (</a:t>
            </a:r>
            <a:r>
              <a:rPr lang="en-US" sz="1000" dirty="0" err="1">
                <a:sym typeface="Wingdings" panose="05000000000000000000" pitchFamily="2" charset="2"/>
              </a:rPr>
              <a:t>i.e</a:t>
            </a:r>
            <a:r>
              <a:rPr lang="en-US" sz="1000" dirty="0">
                <a:sym typeface="Wingdings" panose="05000000000000000000" pitchFamily="2" charset="2"/>
              </a:rPr>
              <a:t>, initial gap 1.46 mm/pole instead of 1.5 mm per pole)</a:t>
            </a:r>
          </a:p>
          <a:p>
            <a:pPr lvl="1"/>
            <a:r>
              <a:rPr lang="en-US" sz="1000" dirty="0">
                <a:sym typeface="Wingdings" panose="05000000000000000000" pitchFamily="2" charset="2"/>
              </a:rPr>
              <a:t>6.5 mm – (8.7 mm-4.75 mm) = 2.55 mm (</a:t>
            </a:r>
            <a:r>
              <a:rPr lang="en-US" sz="1000" dirty="0" err="1">
                <a:sym typeface="Wingdings" panose="05000000000000000000" pitchFamily="2" charset="2"/>
              </a:rPr>
              <a:t>i.e</a:t>
            </a:r>
            <a:r>
              <a:rPr lang="en-US" sz="1000" dirty="0">
                <a:sym typeface="Wingdings" panose="05000000000000000000" pitchFamily="2" charset="2"/>
              </a:rPr>
              <a:t>, initial gap 1.34 mm/pole instead of 1.5 mm per pole)</a:t>
            </a:r>
          </a:p>
          <a:p>
            <a:r>
              <a:rPr lang="en-US" sz="1400" dirty="0">
                <a:sym typeface="Wingdings" panose="05000000000000000000" pitchFamily="2" charset="2"/>
              </a:rPr>
              <a:t>Coil 129: keep the same gap of 1.5 mm per pole transition</a:t>
            </a:r>
          </a:p>
          <a:p>
            <a:pPr lvl="1"/>
            <a:endParaRPr lang="en-GB" sz="1000" dirty="0"/>
          </a:p>
        </p:txBody>
      </p:sp>
      <p:graphicFrame>
        <p:nvGraphicFramePr>
          <p:cNvPr id="8" name="Chart 7">
            <a:extLst>
              <a:ext uri="{FF2B5EF4-FFF2-40B4-BE49-F238E27FC236}">
                <a16:creationId xmlns:a16="http://schemas.microsoft.com/office/drawing/2014/main" id="{825AF130-5EDB-52D9-1B89-8301603A2782}"/>
              </a:ext>
            </a:extLst>
          </p:cNvPr>
          <p:cNvGraphicFramePr>
            <a:graphicFrameLocks/>
          </p:cNvGraphicFramePr>
          <p:nvPr>
            <p:extLst>
              <p:ext uri="{D42A27DB-BD31-4B8C-83A1-F6EECF244321}">
                <p14:modId xmlns:p14="http://schemas.microsoft.com/office/powerpoint/2010/main" val="3927101359"/>
              </p:ext>
            </p:extLst>
          </p:nvPr>
        </p:nvGraphicFramePr>
        <p:xfrm>
          <a:off x="1006928" y="3077028"/>
          <a:ext cx="7130144" cy="3381829"/>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58375010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B4AF66-338A-2DF7-DEC8-9230B36D0A14}"/>
              </a:ext>
            </a:extLst>
          </p:cNvPr>
          <p:cNvSpPr>
            <a:spLocks noGrp="1"/>
          </p:cNvSpPr>
          <p:nvPr>
            <p:ph type="title"/>
          </p:nvPr>
        </p:nvSpPr>
        <p:spPr/>
        <p:txBody>
          <a:bodyPr/>
          <a:lstStyle/>
          <a:p>
            <a:r>
              <a:rPr lang="en-US" dirty="0"/>
              <a:t>Coil hump</a:t>
            </a:r>
            <a:endParaRPr lang="en-GB" dirty="0"/>
          </a:p>
        </p:txBody>
      </p:sp>
      <p:sp>
        <p:nvSpPr>
          <p:cNvPr id="4" name="Footer Placeholder 3">
            <a:extLst>
              <a:ext uri="{FF2B5EF4-FFF2-40B4-BE49-F238E27FC236}">
                <a16:creationId xmlns:a16="http://schemas.microsoft.com/office/drawing/2014/main" id="{7B3E5D77-79EC-6910-2033-C97A3CD84D17}"/>
              </a:ext>
            </a:extLst>
          </p:cNvPr>
          <p:cNvSpPr>
            <a:spLocks noGrp="1"/>
          </p:cNvSpPr>
          <p:nvPr>
            <p:ph type="ftr" sz="quarter" idx="11"/>
          </p:nvPr>
        </p:nvSpPr>
        <p:spPr/>
        <p:txBody>
          <a:bodyPr/>
          <a:lstStyle/>
          <a:p>
            <a:endParaRPr lang="en-GB" noProof="0" dirty="0"/>
          </a:p>
        </p:txBody>
      </p:sp>
      <p:sp>
        <p:nvSpPr>
          <p:cNvPr id="5" name="Slide Number Placeholder 4">
            <a:extLst>
              <a:ext uri="{FF2B5EF4-FFF2-40B4-BE49-F238E27FC236}">
                <a16:creationId xmlns:a16="http://schemas.microsoft.com/office/drawing/2014/main" id="{184187B4-70D4-2889-AE00-FECB6ACC3353}"/>
              </a:ext>
            </a:extLst>
          </p:cNvPr>
          <p:cNvSpPr>
            <a:spLocks noGrp="1"/>
          </p:cNvSpPr>
          <p:nvPr>
            <p:ph type="sldNum" sz="quarter" idx="12"/>
          </p:nvPr>
        </p:nvSpPr>
        <p:spPr/>
        <p:txBody>
          <a:bodyPr/>
          <a:lstStyle/>
          <a:p>
            <a:fld id="{BFDCA1C4-9514-7B4F-976F-D92F7E296653}" type="slidenum">
              <a:rPr lang="fr-FR" smtClean="0"/>
              <a:pPr/>
              <a:t>26</a:t>
            </a:fld>
            <a:endParaRPr lang="fr-FR"/>
          </a:p>
        </p:txBody>
      </p:sp>
      <p:pic>
        <p:nvPicPr>
          <p:cNvPr id="9" name="Content Placeholder 8">
            <a:extLst>
              <a:ext uri="{FF2B5EF4-FFF2-40B4-BE49-F238E27FC236}">
                <a16:creationId xmlns:a16="http://schemas.microsoft.com/office/drawing/2014/main" id="{349EA8BD-7E2F-D3F8-77A1-A33B1F27801D}"/>
              </a:ext>
            </a:extLst>
          </p:cNvPr>
          <p:cNvPicPr>
            <a:picLocks noGrp="1" noChangeAspect="1"/>
          </p:cNvPicPr>
          <p:nvPr>
            <p:ph idx="1"/>
          </p:nvPr>
        </p:nvPicPr>
        <p:blipFill>
          <a:blip r:embed="rId2"/>
          <a:stretch>
            <a:fillRect/>
          </a:stretch>
        </p:blipFill>
        <p:spPr>
          <a:xfrm>
            <a:off x="814261" y="1219200"/>
            <a:ext cx="7515478" cy="4906963"/>
          </a:xfrm>
          <a:prstGeom prst="rect">
            <a:avLst/>
          </a:prstGeom>
        </p:spPr>
      </p:pic>
    </p:spTree>
    <p:extLst>
      <p:ext uri="{BB962C8B-B14F-4D97-AF65-F5344CB8AC3E}">
        <p14:creationId xmlns:p14="http://schemas.microsoft.com/office/powerpoint/2010/main" val="308331257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9F5091-1926-B1B6-7CBF-7AFBA7F2D459}"/>
              </a:ext>
            </a:extLst>
          </p:cNvPr>
          <p:cNvSpPr>
            <a:spLocks noGrp="1"/>
          </p:cNvSpPr>
          <p:nvPr>
            <p:ph type="title"/>
          </p:nvPr>
        </p:nvSpPr>
        <p:spPr/>
        <p:txBody>
          <a:bodyPr/>
          <a:lstStyle/>
          <a:p>
            <a:r>
              <a:rPr lang="en-US" dirty="0"/>
              <a:t>Coil hump</a:t>
            </a:r>
            <a:endParaRPr lang="en-GB" dirty="0"/>
          </a:p>
        </p:txBody>
      </p:sp>
      <p:sp>
        <p:nvSpPr>
          <p:cNvPr id="4" name="Footer Placeholder 3">
            <a:extLst>
              <a:ext uri="{FF2B5EF4-FFF2-40B4-BE49-F238E27FC236}">
                <a16:creationId xmlns:a16="http://schemas.microsoft.com/office/drawing/2014/main" id="{86F69C3B-0E0E-F71E-CBA2-3EC1E5CC7F29}"/>
              </a:ext>
            </a:extLst>
          </p:cNvPr>
          <p:cNvSpPr>
            <a:spLocks noGrp="1"/>
          </p:cNvSpPr>
          <p:nvPr>
            <p:ph type="ftr" sz="quarter" idx="11"/>
          </p:nvPr>
        </p:nvSpPr>
        <p:spPr/>
        <p:txBody>
          <a:bodyPr/>
          <a:lstStyle/>
          <a:p>
            <a:endParaRPr lang="en-GB" noProof="0" dirty="0"/>
          </a:p>
        </p:txBody>
      </p:sp>
      <p:sp>
        <p:nvSpPr>
          <p:cNvPr id="5" name="Slide Number Placeholder 4">
            <a:extLst>
              <a:ext uri="{FF2B5EF4-FFF2-40B4-BE49-F238E27FC236}">
                <a16:creationId xmlns:a16="http://schemas.microsoft.com/office/drawing/2014/main" id="{1E6FC23F-EF8B-39E2-DC8B-966EC925AF2D}"/>
              </a:ext>
            </a:extLst>
          </p:cNvPr>
          <p:cNvSpPr>
            <a:spLocks noGrp="1"/>
          </p:cNvSpPr>
          <p:nvPr>
            <p:ph type="sldNum" sz="quarter" idx="12"/>
          </p:nvPr>
        </p:nvSpPr>
        <p:spPr/>
        <p:txBody>
          <a:bodyPr/>
          <a:lstStyle/>
          <a:p>
            <a:fld id="{BFDCA1C4-9514-7B4F-976F-D92F7E296653}" type="slidenum">
              <a:rPr lang="fr-FR" smtClean="0"/>
              <a:pPr/>
              <a:t>27</a:t>
            </a:fld>
            <a:endParaRPr lang="fr-FR"/>
          </a:p>
        </p:txBody>
      </p:sp>
      <p:graphicFrame>
        <p:nvGraphicFramePr>
          <p:cNvPr id="6" name="Content Placeholder 5">
            <a:extLst>
              <a:ext uri="{FF2B5EF4-FFF2-40B4-BE49-F238E27FC236}">
                <a16:creationId xmlns:a16="http://schemas.microsoft.com/office/drawing/2014/main" id="{00000000-0008-0000-0000-000002000000}"/>
              </a:ext>
            </a:extLst>
          </p:cNvPr>
          <p:cNvGraphicFramePr>
            <a:graphicFrameLocks noGrp="1"/>
          </p:cNvGraphicFramePr>
          <p:nvPr>
            <p:ph idx="1"/>
            <p:extLst>
              <p:ext uri="{D42A27DB-BD31-4B8C-83A1-F6EECF244321}">
                <p14:modId xmlns:p14="http://schemas.microsoft.com/office/powerpoint/2010/main" val="3610645803"/>
              </p:ext>
            </p:extLst>
          </p:nvPr>
        </p:nvGraphicFramePr>
        <p:xfrm>
          <a:off x="612775" y="1219200"/>
          <a:ext cx="7918450" cy="490696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81575082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7F09E4-6446-80B1-9BFA-FA37FEE35452}"/>
              </a:ext>
            </a:extLst>
          </p:cNvPr>
          <p:cNvSpPr>
            <a:spLocks noGrp="1"/>
          </p:cNvSpPr>
          <p:nvPr>
            <p:ph type="title"/>
          </p:nvPr>
        </p:nvSpPr>
        <p:spPr/>
        <p:txBody>
          <a:bodyPr/>
          <a:lstStyle/>
          <a:p>
            <a:r>
              <a:rPr lang="en-US" dirty="0"/>
              <a:t>Coil hump</a:t>
            </a:r>
            <a:endParaRPr lang="en-GB" dirty="0"/>
          </a:p>
        </p:txBody>
      </p:sp>
      <p:sp>
        <p:nvSpPr>
          <p:cNvPr id="3" name="Content Placeholder 2">
            <a:extLst>
              <a:ext uri="{FF2B5EF4-FFF2-40B4-BE49-F238E27FC236}">
                <a16:creationId xmlns:a16="http://schemas.microsoft.com/office/drawing/2014/main" id="{45C2EE41-D4DA-C712-E28B-96BF11E89C5C}"/>
              </a:ext>
            </a:extLst>
          </p:cNvPr>
          <p:cNvSpPr>
            <a:spLocks noGrp="1"/>
          </p:cNvSpPr>
          <p:nvPr>
            <p:ph idx="1"/>
          </p:nvPr>
        </p:nvSpPr>
        <p:spPr>
          <a:xfrm>
            <a:off x="4430760" y="1711223"/>
            <a:ext cx="1091454" cy="720000"/>
          </a:xfrm>
        </p:spPr>
        <p:txBody>
          <a:bodyPr>
            <a:normAutofit/>
          </a:bodyPr>
          <a:lstStyle/>
          <a:p>
            <a:pPr marL="0" indent="0">
              <a:buNone/>
            </a:pPr>
            <a:r>
              <a:rPr lang="en-US" dirty="0"/>
              <a:t>BP3</a:t>
            </a:r>
            <a:endParaRPr lang="en-GB" dirty="0"/>
          </a:p>
        </p:txBody>
      </p:sp>
      <p:sp>
        <p:nvSpPr>
          <p:cNvPr id="4" name="Footer Placeholder 3">
            <a:extLst>
              <a:ext uri="{FF2B5EF4-FFF2-40B4-BE49-F238E27FC236}">
                <a16:creationId xmlns:a16="http://schemas.microsoft.com/office/drawing/2014/main" id="{651A18AA-AC19-7957-4C27-F1C0257AAB89}"/>
              </a:ext>
            </a:extLst>
          </p:cNvPr>
          <p:cNvSpPr>
            <a:spLocks noGrp="1"/>
          </p:cNvSpPr>
          <p:nvPr>
            <p:ph type="ftr" sz="quarter" idx="11"/>
          </p:nvPr>
        </p:nvSpPr>
        <p:spPr/>
        <p:txBody>
          <a:bodyPr/>
          <a:lstStyle/>
          <a:p>
            <a:endParaRPr lang="en-GB" noProof="0" dirty="0"/>
          </a:p>
        </p:txBody>
      </p:sp>
      <p:sp>
        <p:nvSpPr>
          <p:cNvPr id="5" name="Slide Number Placeholder 4">
            <a:extLst>
              <a:ext uri="{FF2B5EF4-FFF2-40B4-BE49-F238E27FC236}">
                <a16:creationId xmlns:a16="http://schemas.microsoft.com/office/drawing/2014/main" id="{AD7E82C0-6F12-1674-C065-D6B1F4597714}"/>
              </a:ext>
            </a:extLst>
          </p:cNvPr>
          <p:cNvSpPr>
            <a:spLocks noGrp="1"/>
          </p:cNvSpPr>
          <p:nvPr>
            <p:ph type="sldNum" sz="quarter" idx="12"/>
          </p:nvPr>
        </p:nvSpPr>
        <p:spPr/>
        <p:txBody>
          <a:bodyPr/>
          <a:lstStyle/>
          <a:p>
            <a:fld id="{BFDCA1C4-9514-7B4F-976F-D92F7E296653}" type="slidenum">
              <a:rPr lang="fr-FR" smtClean="0"/>
              <a:pPr/>
              <a:t>28</a:t>
            </a:fld>
            <a:endParaRPr lang="fr-FR"/>
          </a:p>
        </p:txBody>
      </p:sp>
      <p:graphicFrame>
        <p:nvGraphicFramePr>
          <p:cNvPr id="6" name="Chart 5">
            <a:extLst>
              <a:ext uri="{FF2B5EF4-FFF2-40B4-BE49-F238E27FC236}">
                <a16:creationId xmlns:a16="http://schemas.microsoft.com/office/drawing/2014/main" id="{C505E900-2A5D-4B46-A1F6-A579DF4C93F3}"/>
              </a:ext>
            </a:extLst>
          </p:cNvPr>
          <p:cNvGraphicFramePr>
            <a:graphicFrameLocks noGrp="1"/>
          </p:cNvGraphicFramePr>
          <p:nvPr>
            <p:extLst>
              <p:ext uri="{D42A27DB-BD31-4B8C-83A1-F6EECF244321}">
                <p14:modId xmlns:p14="http://schemas.microsoft.com/office/powerpoint/2010/main" val="4089593755"/>
              </p:ext>
            </p:extLst>
          </p:nvPr>
        </p:nvGraphicFramePr>
        <p:xfrm>
          <a:off x="6165234" y="2411293"/>
          <a:ext cx="3091544" cy="3840169"/>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Chart 6">
            <a:extLst>
              <a:ext uri="{FF2B5EF4-FFF2-40B4-BE49-F238E27FC236}">
                <a16:creationId xmlns:a16="http://schemas.microsoft.com/office/drawing/2014/main" id="{C8DAAB08-423A-59CA-CA81-7D10235D22A4}"/>
              </a:ext>
            </a:extLst>
          </p:cNvPr>
          <p:cNvGraphicFramePr>
            <a:graphicFrameLocks noGrp="1"/>
          </p:cNvGraphicFramePr>
          <p:nvPr>
            <p:extLst>
              <p:ext uri="{D42A27DB-BD31-4B8C-83A1-F6EECF244321}">
                <p14:modId xmlns:p14="http://schemas.microsoft.com/office/powerpoint/2010/main" val="3941434738"/>
              </p:ext>
            </p:extLst>
          </p:nvPr>
        </p:nvGraphicFramePr>
        <p:xfrm>
          <a:off x="2978767" y="2399769"/>
          <a:ext cx="3240050" cy="3891866"/>
        </p:xfrm>
        <a:graphic>
          <a:graphicData uri="http://schemas.openxmlformats.org/drawingml/2006/chart">
            <c:chart xmlns:c="http://schemas.openxmlformats.org/drawingml/2006/chart" xmlns:r="http://schemas.openxmlformats.org/officeDocument/2006/relationships" r:id="rId3"/>
          </a:graphicData>
        </a:graphic>
      </p:graphicFrame>
      <p:sp>
        <p:nvSpPr>
          <p:cNvPr id="10" name="Content Placeholder 2">
            <a:extLst>
              <a:ext uri="{FF2B5EF4-FFF2-40B4-BE49-F238E27FC236}">
                <a16:creationId xmlns:a16="http://schemas.microsoft.com/office/drawing/2014/main" id="{D344AD5F-883F-4406-D0C1-636CF3CCD3AC}"/>
              </a:ext>
            </a:extLst>
          </p:cNvPr>
          <p:cNvSpPr txBox="1">
            <a:spLocks/>
          </p:cNvSpPr>
          <p:nvPr/>
        </p:nvSpPr>
        <p:spPr>
          <a:xfrm>
            <a:off x="7504858" y="1691293"/>
            <a:ext cx="1541942" cy="720000"/>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Wingdings" charset="2"/>
              <a:buNone/>
            </a:pPr>
            <a:r>
              <a:rPr lang="en-US" dirty="0"/>
              <a:t>B02</a:t>
            </a:r>
            <a:endParaRPr lang="en-GB" dirty="0"/>
          </a:p>
        </p:txBody>
      </p:sp>
      <p:graphicFrame>
        <p:nvGraphicFramePr>
          <p:cNvPr id="11" name="Chart 10">
            <a:extLst>
              <a:ext uri="{FF2B5EF4-FFF2-40B4-BE49-F238E27FC236}">
                <a16:creationId xmlns:a16="http://schemas.microsoft.com/office/drawing/2014/main" id="{EEEF06C9-3256-37EB-0625-60FA15A674F8}"/>
              </a:ext>
            </a:extLst>
          </p:cNvPr>
          <p:cNvGraphicFramePr>
            <a:graphicFrameLocks noGrp="1"/>
          </p:cNvGraphicFramePr>
          <p:nvPr>
            <p:extLst>
              <p:ext uri="{D42A27DB-BD31-4B8C-83A1-F6EECF244321}">
                <p14:modId xmlns:p14="http://schemas.microsoft.com/office/powerpoint/2010/main" val="1207341397"/>
              </p:ext>
            </p:extLst>
          </p:nvPr>
        </p:nvGraphicFramePr>
        <p:xfrm>
          <a:off x="38755" y="1918445"/>
          <a:ext cx="2978766" cy="4245302"/>
        </p:xfrm>
        <a:graphic>
          <a:graphicData uri="http://schemas.openxmlformats.org/drawingml/2006/chart">
            <c:chart xmlns:c="http://schemas.openxmlformats.org/drawingml/2006/chart" xmlns:r="http://schemas.openxmlformats.org/officeDocument/2006/relationships" r:id="rId4"/>
          </a:graphicData>
        </a:graphic>
      </p:graphicFrame>
      <p:sp>
        <p:nvSpPr>
          <p:cNvPr id="12" name="Content Placeholder 2">
            <a:extLst>
              <a:ext uri="{FF2B5EF4-FFF2-40B4-BE49-F238E27FC236}">
                <a16:creationId xmlns:a16="http://schemas.microsoft.com/office/drawing/2014/main" id="{AFE21695-E966-029F-2258-0C0342307C51}"/>
              </a:ext>
            </a:extLst>
          </p:cNvPr>
          <p:cNvSpPr txBox="1">
            <a:spLocks/>
          </p:cNvSpPr>
          <p:nvPr/>
        </p:nvSpPr>
        <p:spPr>
          <a:xfrm>
            <a:off x="1337349" y="1679769"/>
            <a:ext cx="1091454" cy="720000"/>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Wingdings" charset="2"/>
              <a:buNone/>
            </a:pPr>
            <a:r>
              <a:rPr lang="en-US" dirty="0"/>
              <a:t>BP2</a:t>
            </a:r>
            <a:endParaRPr lang="en-GB" dirty="0"/>
          </a:p>
        </p:txBody>
      </p:sp>
    </p:spTree>
    <p:extLst>
      <p:ext uri="{BB962C8B-B14F-4D97-AF65-F5344CB8AC3E}">
        <p14:creationId xmlns:p14="http://schemas.microsoft.com/office/powerpoint/2010/main" val="278528260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D33CBD-FA32-05A5-CDBB-920A26D5E805}"/>
              </a:ext>
            </a:extLst>
          </p:cNvPr>
          <p:cNvSpPr>
            <a:spLocks noGrp="1"/>
          </p:cNvSpPr>
          <p:nvPr>
            <p:ph type="title"/>
          </p:nvPr>
        </p:nvSpPr>
        <p:spPr/>
        <p:txBody>
          <a:bodyPr/>
          <a:lstStyle/>
          <a:p>
            <a:r>
              <a:rPr lang="en-US" dirty="0"/>
              <a:t>Coil hump in AUP coils</a:t>
            </a:r>
            <a:endParaRPr lang="en-GB" dirty="0"/>
          </a:p>
        </p:txBody>
      </p:sp>
      <p:sp>
        <p:nvSpPr>
          <p:cNvPr id="3" name="Content Placeholder 2">
            <a:extLst>
              <a:ext uri="{FF2B5EF4-FFF2-40B4-BE49-F238E27FC236}">
                <a16:creationId xmlns:a16="http://schemas.microsoft.com/office/drawing/2014/main" id="{5DD8FD38-EFF0-FD13-00CA-74BEC8E744C7}"/>
              </a:ext>
            </a:extLst>
          </p:cNvPr>
          <p:cNvSpPr>
            <a:spLocks noGrp="1"/>
          </p:cNvSpPr>
          <p:nvPr>
            <p:ph idx="1"/>
          </p:nvPr>
        </p:nvSpPr>
        <p:spPr>
          <a:xfrm>
            <a:off x="377250" y="1409700"/>
            <a:ext cx="4312072" cy="2035808"/>
          </a:xfrm>
        </p:spPr>
        <p:txBody>
          <a:bodyPr>
            <a:normAutofit/>
          </a:bodyPr>
          <a:lstStyle/>
          <a:p>
            <a:r>
              <a:rPr lang="en-US" sz="2000" dirty="0"/>
              <a:t>AUP coils look like a ‘camel’, CERN coils more like a ‘dromedary’</a:t>
            </a:r>
          </a:p>
          <a:p>
            <a:r>
              <a:rPr lang="en-US" sz="2000" dirty="0"/>
              <a:t>The amplitude in AUP coils is 0.4-0.6 mm</a:t>
            </a:r>
            <a:endParaRPr lang="en-GB" sz="2000" dirty="0"/>
          </a:p>
        </p:txBody>
      </p:sp>
      <p:sp>
        <p:nvSpPr>
          <p:cNvPr id="4" name="Footer Placeholder 3">
            <a:extLst>
              <a:ext uri="{FF2B5EF4-FFF2-40B4-BE49-F238E27FC236}">
                <a16:creationId xmlns:a16="http://schemas.microsoft.com/office/drawing/2014/main" id="{745D2ACC-B3AD-99AA-99C3-64200FA82EBE}"/>
              </a:ext>
            </a:extLst>
          </p:cNvPr>
          <p:cNvSpPr>
            <a:spLocks noGrp="1"/>
          </p:cNvSpPr>
          <p:nvPr>
            <p:ph type="ftr" sz="quarter" idx="11"/>
          </p:nvPr>
        </p:nvSpPr>
        <p:spPr/>
        <p:txBody>
          <a:bodyPr/>
          <a:lstStyle/>
          <a:p>
            <a:endParaRPr lang="en-GB" noProof="0" dirty="0"/>
          </a:p>
        </p:txBody>
      </p:sp>
      <p:sp>
        <p:nvSpPr>
          <p:cNvPr id="5" name="Slide Number Placeholder 4">
            <a:extLst>
              <a:ext uri="{FF2B5EF4-FFF2-40B4-BE49-F238E27FC236}">
                <a16:creationId xmlns:a16="http://schemas.microsoft.com/office/drawing/2014/main" id="{417FBFA8-8CBD-B523-3A8F-6D447249B499}"/>
              </a:ext>
            </a:extLst>
          </p:cNvPr>
          <p:cNvSpPr>
            <a:spLocks noGrp="1"/>
          </p:cNvSpPr>
          <p:nvPr>
            <p:ph type="sldNum" sz="quarter" idx="12"/>
          </p:nvPr>
        </p:nvSpPr>
        <p:spPr/>
        <p:txBody>
          <a:bodyPr/>
          <a:lstStyle/>
          <a:p>
            <a:fld id="{BFDCA1C4-9514-7B4F-976F-D92F7E296653}" type="slidenum">
              <a:rPr lang="fr-FR" smtClean="0"/>
              <a:pPr/>
              <a:t>29</a:t>
            </a:fld>
            <a:endParaRPr lang="fr-FR"/>
          </a:p>
        </p:txBody>
      </p:sp>
      <p:pic>
        <p:nvPicPr>
          <p:cNvPr id="6" name="Picture 5">
            <a:extLst>
              <a:ext uri="{FF2B5EF4-FFF2-40B4-BE49-F238E27FC236}">
                <a16:creationId xmlns:a16="http://schemas.microsoft.com/office/drawing/2014/main" id="{D981A1BB-7EFE-0073-3FAC-1C35AF2FBF05}"/>
              </a:ext>
            </a:extLst>
          </p:cNvPr>
          <p:cNvPicPr>
            <a:picLocks noChangeAspect="1"/>
          </p:cNvPicPr>
          <p:nvPr/>
        </p:nvPicPr>
        <p:blipFill>
          <a:blip r:embed="rId2"/>
          <a:stretch>
            <a:fillRect/>
          </a:stretch>
        </p:blipFill>
        <p:spPr>
          <a:xfrm>
            <a:off x="272128" y="3849411"/>
            <a:ext cx="4318929" cy="2595952"/>
          </a:xfrm>
          <a:prstGeom prst="rect">
            <a:avLst/>
          </a:prstGeom>
        </p:spPr>
      </p:pic>
      <p:pic>
        <p:nvPicPr>
          <p:cNvPr id="7" name="Picture 6">
            <a:extLst>
              <a:ext uri="{FF2B5EF4-FFF2-40B4-BE49-F238E27FC236}">
                <a16:creationId xmlns:a16="http://schemas.microsoft.com/office/drawing/2014/main" id="{2A2FE41A-60F5-CEC8-5279-6E63207185BF}"/>
              </a:ext>
            </a:extLst>
          </p:cNvPr>
          <p:cNvPicPr>
            <a:picLocks noChangeAspect="1"/>
          </p:cNvPicPr>
          <p:nvPr/>
        </p:nvPicPr>
        <p:blipFill>
          <a:blip r:embed="rId3"/>
          <a:stretch>
            <a:fillRect/>
          </a:stretch>
        </p:blipFill>
        <p:spPr>
          <a:xfrm>
            <a:off x="4689322" y="3849411"/>
            <a:ext cx="4334775" cy="2605477"/>
          </a:xfrm>
          <a:prstGeom prst="rect">
            <a:avLst/>
          </a:prstGeom>
        </p:spPr>
      </p:pic>
      <p:pic>
        <p:nvPicPr>
          <p:cNvPr id="8" name="Picture 7">
            <a:extLst>
              <a:ext uri="{FF2B5EF4-FFF2-40B4-BE49-F238E27FC236}">
                <a16:creationId xmlns:a16="http://schemas.microsoft.com/office/drawing/2014/main" id="{5D00592B-D353-6831-0340-FFC4F8AFFFC6}"/>
              </a:ext>
            </a:extLst>
          </p:cNvPr>
          <p:cNvPicPr>
            <a:picLocks noChangeAspect="1"/>
          </p:cNvPicPr>
          <p:nvPr/>
        </p:nvPicPr>
        <p:blipFill>
          <a:blip r:embed="rId4"/>
          <a:stretch>
            <a:fillRect/>
          </a:stretch>
        </p:blipFill>
        <p:spPr>
          <a:xfrm>
            <a:off x="4933013" y="900000"/>
            <a:ext cx="4312072" cy="2611162"/>
          </a:xfrm>
          <a:prstGeom prst="rect">
            <a:avLst/>
          </a:prstGeom>
        </p:spPr>
      </p:pic>
      <p:sp>
        <p:nvSpPr>
          <p:cNvPr id="9" name="TextBox 8">
            <a:extLst>
              <a:ext uri="{FF2B5EF4-FFF2-40B4-BE49-F238E27FC236}">
                <a16:creationId xmlns:a16="http://schemas.microsoft.com/office/drawing/2014/main" id="{A2978D37-E563-D0DE-65A0-67FA2370FDB9}"/>
              </a:ext>
            </a:extLst>
          </p:cNvPr>
          <p:cNvSpPr txBox="1"/>
          <p:nvPr/>
        </p:nvSpPr>
        <p:spPr>
          <a:xfrm>
            <a:off x="173863" y="3863892"/>
            <a:ext cx="633507" cy="369332"/>
          </a:xfrm>
          <a:prstGeom prst="rect">
            <a:avLst/>
          </a:prstGeom>
          <a:noFill/>
        </p:spPr>
        <p:txBody>
          <a:bodyPr wrap="none" rtlCol="0">
            <a:spAutoFit/>
          </a:bodyPr>
          <a:lstStyle/>
          <a:p>
            <a:r>
              <a:rPr lang="en-US" dirty="0"/>
              <a:t>BNL</a:t>
            </a:r>
            <a:endParaRPr lang="en-GB" dirty="0"/>
          </a:p>
        </p:txBody>
      </p:sp>
      <p:sp>
        <p:nvSpPr>
          <p:cNvPr id="10" name="TextBox 9">
            <a:extLst>
              <a:ext uri="{FF2B5EF4-FFF2-40B4-BE49-F238E27FC236}">
                <a16:creationId xmlns:a16="http://schemas.microsoft.com/office/drawing/2014/main" id="{F462EEB0-DD5C-D892-1737-4ED14CD70137}"/>
              </a:ext>
            </a:extLst>
          </p:cNvPr>
          <p:cNvSpPr txBox="1"/>
          <p:nvPr/>
        </p:nvSpPr>
        <p:spPr>
          <a:xfrm>
            <a:off x="4553022" y="3831626"/>
            <a:ext cx="633507" cy="369332"/>
          </a:xfrm>
          <a:prstGeom prst="rect">
            <a:avLst/>
          </a:prstGeom>
          <a:noFill/>
        </p:spPr>
        <p:txBody>
          <a:bodyPr wrap="none" rtlCol="0">
            <a:spAutoFit/>
          </a:bodyPr>
          <a:lstStyle/>
          <a:p>
            <a:r>
              <a:rPr lang="en-US" dirty="0"/>
              <a:t>BNL</a:t>
            </a:r>
            <a:endParaRPr lang="en-GB" dirty="0"/>
          </a:p>
        </p:txBody>
      </p:sp>
      <p:sp>
        <p:nvSpPr>
          <p:cNvPr id="11" name="TextBox 10">
            <a:extLst>
              <a:ext uri="{FF2B5EF4-FFF2-40B4-BE49-F238E27FC236}">
                <a16:creationId xmlns:a16="http://schemas.microsoft.com/office/drawing/2014/main" id="{4716D1C5-1373-C2F3-2E88-ED9ABDBAED1D}"/>
              </a:ext>
            </a:extLst>
          </p:cNvPr>
          <p:cNvSpPr txBox="1"/>
          <p:nvPr/>
        </p:nvSpPr>
        <p:spPr>
          <a:xfrm>
            <a:off x="5218500" y="840976"/>
            <a:ext cx="774571" cy="369332"/>
          </a:xfrm>
          <a:prstGeom prst="rect">
            <a:avLst/>
          </a:prstGeom>
          <a:noFill/>
        </p:spPr>
        <p:txBody>
          <a:bodyPr wrap="none" rtlCol="0">
            <a:spAutoFit/>
          </a:bodyPr>
          <a:lstStyle/>
          <a:p>
            <a:r>
              <a:rPr lang="en-US" dirty="0"/>
              <a:t>FNAL</a:t>
            </a:r>
            <a:endParaRPr lang="en-GB" dirty="0"/>
          </a:p>
        </p:txBody>
      </p:sp>
    </p:spTree>
    <p:extLst>
      <p:ext uri="{BB962C8B-B14F-4D97-AF65-F5344CB8AC3E}">
        <p14:creationId xmlns:p14="http://schemas.microsoft.com/office/powerpoint/2010/main" val="40775671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CB92EB-F17A-B4F3-9393-F158927F8F55}"/>
              </a:ext>
            </a:extLst>
          </p:cNvPr>
          <p:cNvSpPr>
            <a:spLocks noGrp="1"/>
          </p:cNvSpPr>
          <p:nvPr>
            <p:ph type="title"/>
          </p:nvPr>
        </p:nvSpPr>
        <p:spPr/>
        <p:txBody>
          <a:bodyPr/>
          <a:lstStyle/>
          <a:p>
            <a:r>
              <a:rPr lang="en-US" dirty="0"/>
              <a:t>Outline</a:t>
            </a:r>
            <a:endParaRPr lang="en-GB" dirty="0"/>
          </a:p>
        </p:txBody>
      </p:sp>
      <p:sp>
        <p:nvSpPr>
          <p:cNvPr id="3" name="Content Placeholder 2">
            <a:extLst>
              <a:ext uri="{FF2B5EF4-FFF2-40B4-BE49-F238E27FC236}">
                <a16:creationId xmlns:a16="http://schemas.microsoft.com/office/drawing/2014/main" id="{94813646-4168-CFD6-87A2-48F8BFEA114B}"/>
              </a:ext>
            </a:extLst>
          </p:cNvPr>
          <p:cNvSpPr>
            <a:spLocks noGrp="1"/>
          </p:cNvSpPr>
          <p:nvPr>
            <p:ph idx="1"/>
          </p:nvPr>
        </p:nvSpPr>
        <p:spPr/>
        <p:txBody>
          <a:bodyPr/>
          <a:lstStyle/>
          <a:p>
            <a:r>
              <a:rPr lang="en-US" dirty="0"/>
              <a:t>New features of coil CR128</a:t>
            </a:r>
          </a:p>
          <a:p>
            <a:r>
              <a:rPr lang="en-US" dirty="0"/>
              <a:t>Observables before reaction</a:t>
            </a:r>
          </a:p>
          <a:p>
            <a:r>
              <a:rPr lang="en-US" dirty="0"/>
              <a:t>Observables after reaction</a:t>
            </a:r>
          </a:p>
          <a:p>
            <a:r>
              <a:rPr lang="en-GB" dirty="0"/>
              <a:t>Next steps</a:t>
            </a:r>
          </a:p>
          <a:p>
            <a:endParaRPr lang="en-GB" dirty="0"/>
          </a:p>
        </p:txBody>
      </p:sp>
      <p:sp>
        <p:nvSpPr>
          <p:cNvPr id="4" name="Footer Placeholder 3">
            <a:extLst>
              <a:ext uri="{FF2B5EF4-FFF2-40B4-BE49-F238E27FC236}">
                <a16:creationId xmlns:a16="http://schemas.microsoft.com/office/drawing/2014/main" id="{BE437B62-BFE7-5EDC-FE4B-8569AC6F5CF4}"/>
              </a:ext>
            </a:extLst>
          </p:cNvPr>
          <p:cNvSpPr>
            <a:spLocks noGrp="1"/>
          </p:cNvSpPr>
          <p:nvPr>
            <p:ph type="ftr" sz="quarter" idx="11"/>
          </p:nvPr>
        </p:nvSpPr>
        <p:spPr/>
        <p:txBody>
          <a:bodyPr/>
          <a:lstStyle/>
          <a:p>
            <a:endParaRPr lang="en-GB" noProof="0" dirty="0"/>
          </a:p>
        </p:txBody>
      </p:sp>
      <p:sp>
        <p:nvSpPr>
          <p:cNvPr id="5" name="Slide Number Placeholder 4">
            <a:extLst>
              <a:ext uri="{FF2B5EF4-FFF2-40B4-BE49-F238E27FC236}">
                <a16:creationId xmlns:a16="http://schemas.microsoft.com/office/drawing/2014/main" id="{E3FE5D96-9D13-383F-5094-2B82C529E712}"/>
              </a:ext>
            </a:extLst>
          </p:cNvPr>
          <p:cNvSpPr>
            <a:spLocks noGrp="1"/>
          </p:cNvSpPr>
          <p:nvPr>
            <p:ph type="sldNum" sz="quarter" idx="12"/>
          </p:nvPr>
        </p:nvSpPr>
        <p:spPr/>
        <p:txBody>
          <a:bodyPr/>
          <a:lstStyle/>
          <a:p>
            <a:fld id="{BFDCA1C4-9514-7B4F-976F-D92F7E296653}" type="slidenum">
              <a:rPr lang="fr-FR" smtClean="0"/>
              <a:pPr/>
              <a:t>3</a:t>
            </a:fld>
            <a:endParaRPr lang="fr-FR"/>
          </a:p>
        </p:txBody>
      </p:sp>
    </p:spTree>
    <p:extLst>
      <p:ext uri="{BB962C8B-B14F-4D97-AF65-F5344CB8AC3E}">
        <p14:creationId xmlns:p14="http://schemas.microsoft.com/office/powerpoint/2010/main" val="242640394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A9E8DD-080E-545B-04C3-A4511E7C64B9}"/>
              </a:ext>
            </a:extLst>
          </p:cNvPr>
          <p:cNvSpPr>
            <a:spLocks noGrp="1"/>
          </p:cNvSpPr>
          <p:nvPr>
            <p:ph type="title"/>
          </p:nvPr>
        </p:nvSpPr>
        <p:spPr/>
        <p:txBody>
          <a:bodyPr/>
          <a:lstStyle/>
          <a:p>
            <a:r>
              <a:rPr lang="en-US" dirty="0"/>
              <a:t>Next key steps</a:t>
            </a:r>
            <a:endParaRPr lang="en-GB" dirty="0"/>
          </a:p>
        </p:txBody>
      </p:sp>
      <p:sp>
        <p:nvSpPr>
          <p:cNvPr id="3" name="Content Placeholder 2">
            <a:extLst>
              <a:ext uri="{FF2B5EF4-FFF2-40B4-BE49-F238E27FC236}">
                <a16:creationId xmlns:a16="http://schemas.microsoft.com/office/drawing/2014/main" id="{8982E1D2-CF48-CF89-D572-5C6F32A72410}"/>
              </a:ext>
            </a:extLst>
          </p:cNvPr>
          <p:cNvSpPr>
            <a:spLocks noGrp="1"/>
          </p:cNvSpPr>
          <p:nvPr>
            <p:ph idx="1"/>
          </p:nvPr>
        </p:nvSpPr>
        <p:spPr>
          <a:xfrm>
            <a:off x="612000" y="975518"/>
            <a:ext cx="7920000" cy="4906963"/>
          </a:xfrm>
        </p:spPr>
        <p:txBody>
          <a:bodyPr>
            <a:normAutofit/>
          </a:bodyPr>
          <a:lstStyle/>
          <a:p>
            <a:r>
              <a:rPr lang="en-US" sz="2400" dirty="0"/>
              <a:t>Week 45-46:</a:t>
            </a:r>
          </a:p>
          <a:p>
            <a:pPr lvl="1"/>
            <a:r>
              <a:rPr lang="en-US" sz="2000" dirty="0"/>
              <a:t>torque to closure impregnation fixture (intermediate closure for rotation)</a:t>
            </a:r>
          </a:p>
          <a:p>
            <a:r>
              <a:rPr lang="en-US" sz="2400" dirty="0"/>
              <a:t>Week 46-47: </a:t>
            </a:r>
          </a:p>
          <a:p>
            <a:pPr lvl="1"/>
            <a:r>
              <a:rPr lang="en-US" sz="2000" dirty="0"/>
              <a:t>visual inspection of the IL pole turn after reaction</a:t>
            </a:r>
          </a:p>
          <a:p>
            <a:pPr lvl="1"/>
            <a:r>
              <a:rPr lang="en-US" sz="2000" dirty="0" err="1"/>
              <a:t>metra</a:t>
            </a:r>
            <a:r>
              <a:rPr lang="en-US" sz="2000" dirty="0"/>
              <a:t>-scan of the coil inner radius</a:t>
            </a:r>
          </a:p>
          <a:p>
            <a:pPr lvl="1"/>
            <a:r>
              <a:rPr lang="en-US" sz="2000" dirty="0"/>
              <a:t>torque to closure impregnation fixture  (final closure)</a:t>
            </a:r>
          </a:p>
          <a:p>
            <a:r>
              <a:rPr lang="en-US" sz="2400" dirty="0"/>
              <a:t>Week 49:  </a:t>
            </a:r>
          </a:p>
          <a:p>
            <a:pPr lvl="1"/>
            <a:r>
              <a:rPr lang="en-US" sz="2000" dirty="0"/>
              <a:t>visual inspection of the IL pole turn after impregnation</a:t>
            </a:r>
          </a:p>
          <a:p>
            <a:r>
              <a:rPr lang="en-US" sz="2400" dirty="0"/>
              <a:t>Week 51, maybe slips to next year:</a:t>
            </a:r>
          </a:p>
          <a:p>
            <a:pPr lvl="1"/>
            <a:r>
              <a:rPr lang="en-US" sz="2000" dirty="0"/>
              <a:t>Impregnated coil dimensions</a:t>
            </a:r>
          </a:p>
          <a:p>
            <a:endParaRPr lang="en-GB" sz="2400" dirty="0"/>
          </a:p>
        </p:txBody>
      </p:sp>
      <p:sp>
        <p:nvSpPr>
          <p:cNvPr id="4" name="Footer Placeholder 3">
            <a:extLst>
              <a:ext uri="{FF2B5EF4-FFF2-40B4-BE49-F238E27FC236}">
                <a16:creationId xmlns:a16="http://schemas.microsoft.com/office/drawing/2014/main" id="{0F2955CE-8C8A-17BB-9AD9-6A4D8E761A7D}"/>
              </a:ext>
            </a:extLst>
          </p:cNvPr>
          <p:cNvSpPr>
            <a:spLocks noGrp="1"/>
          </p:cNvSpPr>
          <p:nvPr>
            <p:ph type="ftr" sz="quarter" idx="11"/>
          </p:nvPr>
        </p:nvSpPr>
        <p:spPr/>
        <p:txBody>
          <a:bodyPr/>
          <a:lstStyle/>
          <a:p>
            <a:endParaRPr lang="en-GB" noProof="0" dirty="0"/>
          </a:p>
        </p:txBody>
      </p:sp>
      <p:sp>
        <p:nvSpPr>
          <p:cNvPr id="5" name="Slide Number Placeholder 4">
            <a:extLst>
              <a:ext uri="{FF2B5EF4-FFF2-40B4-BE49-F238E27FC236}">
                <a16:creationId xmlns:a16="http://schemas.microsoft.com/office/drawing/2014/main" id="{F622EF7B-6253-E032-2531-96BEE9F1EDBD}"/>
              </a:ext>
            </a:extLst>
          </p:cNvPr>
          <p:cNvSpPr>
            <a:spLocks noGrp="1"/>
          </p:cNvSpPr>
          <p:nvPr>
            <p:ph type="sldNum" sz="quarter" idx="12"/>
          </p:nvPr>
        </p:nvSpPr>
        <p:spPr/>
        <p:txBody>
          <a:bodyPr/>
          <a:lstStyle/>
          <a:p>
            <a:fld id="{BFDCA1C4-9514-7B4F-976F-D92F7E296653}" type="slidenum">
              <a:rPr lang="fr-FR" smtClean="0"/>
              <a:pPr/>
              <a:t>30</a:t>
            </a:fld>
            <a:endParaRPr lang="fr-FR"/>
          </a:p>
        </p:txBody>
      </p:sp>
    </p:spTree>
    <p:extLst>
      <p:ext uri="{BB962C8B-B14F-4D97-AF65-F5344CB8AC3E}">
        <p14:creationId xmlns:p14="http://schemas.microsoft.com/office/powerpoint/2010/main" val="180452277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C47723-B516-4C63-B09D-7FBDB0F115BC}"/>
              </a:ext>
            </a:extLst>
          </p:cNvPr>
          <p:cNvSpPr>
            <a:spLocks noGrp="1"/>
          </p:cNvSpPr>
          <p:nvPr>
            <p:ph type="title"/>
          </p:nvPr>
        </p:nvSpPr>
        <p:spPr/>
        <p:txBody>
          <a:bodyPr/>
          <a:lstStyle/>
          <a:p>
            <a:r>
              <a:rPr lang="en-US" dirty="0"/>
              <a:t>Closure of the impregnation fixture</a:t>
            </a:r>
            <a:endParaRPr lang="en-GB" dirty="0"/>
          </a:p>
        </p:txBody>
      </p:sp>
      <p:graphicFrame>
        <p:nvGraphicFramePr>
          <p:cNvPr id="6" name="Table 6">
            <a:extLst>
              <a:ext uri="{FF2B5EF4-FFF2-40B4-BE49-F238E27FC236}">
                <a16:creationId xmlns:a16="http://schemas.microsoft.com/office/drawing/2014/main" id="{EE849F51-3D30-49C5-B09D-D1DEBE4A3612}"/>
              </a:ext>
            </a:extLst>
          </p:cNvPr>
          <p:cNvGraphicFramePr>
            <a:graphicFrameLocks noGrp="1"/>
          </p:cNvGraphicFramePr>
          <p:nvPr>
            <p:ph idx="1"/>
            <p:extLst>
              <p:ext uri="{D42A27DB-BD31-4B8C-83A1-F6EECF244321}">
                <p14:modId xmlns:p14="http://schemas.microsoft.com/office/powerpoint/2010/main" val="2182290922"/>
              </p:ext>
            </p:extLst>
          </p:nvPr>
        </p:nvGraphicFramePr>
        <p:xfrm>
          <a:off x="590994" y="4262091"/>
          <a:ext cx="7962011" cy="1371600"/>
        </p:xfrm>
        <a:graphic>
          <a:graphicData uri="http://schemas.openxmlformats.org/drawingml/2006/table">
            <a:tbl>
              <a:tblPr firstRow="1" bandRow="1">
                <a:tableStyleId>{5940675A-B579-460E-94D1-54222C63F5DA}</a:tableStyleId>
              </a:tblPr>
              <a:tblGrid>
                <a:gridCol w="4834953">
                  <a:extLst>
                    <a:ext uri="{9D8B030D-6E8A-4147-A177-3AD203B41FA5}">
                      <a16:colId xmlns:a16="http://schemas.microsoft.com/office/drawing/2014/main" val="4079684112"/>
                    </a:ext>
                  </a:extLst>
                </a:gridCol>
                <a:gridCol w="1035368">
                  <a:extLst>
                    <a:ext uri="{9D8B030D-6E8A-4147-A177-3AD203B41FA5}">
                      <a16:colId xmlns:a16="http://schemas.microsoft.com/office/drawing/2014/main" val="1227277974"/>
                    </a:ext>
                  </a:extLst>
                </a:gridCol>
                <a:gridCol w="697230">
                  <a:extLst>
                    <a:ext uri="{9D8B030D-6E8A-4147-A177-3AD203B41FA5}">
                      <a16:colId xmlns:a16="http://schemas.microsoft.com/office/drawing/2014/main" val="3384237587"/>
                    </a:ext>
                  </a:extLst>
                </a:gridCol>
                <a:gridCol w="697230">
                  <a:extLst>
                    <a:ext uri="{9D8B030D-6E8A-4147-A177-3AD203B41FA5}">
                      <a16:colId xmlns:a16="http://schemas.microsoft.com/office/drawing/2014/main" val="1899029803"/>
                    </a:ext>
                  </a:extLst>
                </a:gridCol>
                <a:gridCol w="697230">
                  <a:extLst>
                    <a:ext uri="{9D8B030D-6E8A-4147-A177-3AD203B41FA5}">
                      <a16:colId xmlns:a16="http://schemas.microsoft.com/office/drawing/2014/main" val="703925397"/>
                    </a:ext>
                  </a:extLst>
                </a:gridCol>
              </a:tblGrid>
              <a:tr h="246058">
                <a:tc>
                  <a:txBody>
                    <a:bodyPr/>
                    <a:lstStyle/>
                    <a:p>
                      <a:endParaRPr lang="en-GB" sz="1200" dirty="0"/>
                    </a:p>
                  </a:txBody>
                  <a:tcPr/>
                </a:tc>
                <a:tc>
                  <a:txBody>
                    <a:bodyPr/>
                    <a:lstStyle/>
                    <a:p>
                      <a:r>
                        <a:rPr lang="en-US" sz="1200" dirty="0"/>
                        <a:t>CR005 (Cu)</a:t>
                      </a:r>
                      <a:endParaRPr lang="en-GB" sz="1200" dirty="0"/>
                    </a:p>
                  </a:txBody>
                  <a:tcPr/>
                </a:tc>
                <a:tc>
                  <a:txBody>
                    <a:bodyPr/>
                    <a:lstStyle/>
                    <a:p>
                      <a:r>
                        <a:rPr lang="en-US" sz="1200" dirty="0"/>
                        <a:t>CR126</a:t>
                      </a:r>
                      <a:endParaRPr lang="en-GB" sz="1200" dirty="0"/>
                    </a:p>
                  </a:txBody>
                  <a:tcPr/>
                </a:tc>
                <a:tc>
                  <a:txBody>
                    <a:bodyPr/>
                    <a:lstStyle/>
                    <a:p>
                      <a:r>
                        <a:rPr lang="en-US" sz="1200" dirty="0"/>
                        <a:t>CR127</a:t>
                      </a:r>
                      <a:endParaRPr lang="en-GB" sz="1200"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dirty="0"/>
                        <a:t>CR128</a:t>
                      </a:r>
                      <a:endParaRPr lang="en-GB" sz="1200" dirty="0"/>
                    </a:p>
                  </a:txBody>
                  <a:tcPr/>
                </a:tc>
                <a:extLst>
                  <a:ext uri="{0D108BD9-81ED-4DB2-BD59-A6C34878D82A}">
                    <a16:rowId xmlns:a16="http://schemas.microsoft.com/office/drawing/2014/main" val="66131801"/>
                  </a:ext>
                </a:extLst>
              </a:tr>
              <a:tr h="246058">
                <a:tc>
                  <a:txBody>
                    <a:bodyPr/>
                    <a:lstStyle/>
                    <a:p>
                      <a:pPr algn="ctr"/>
                      <a:r>
                        <a:rPr lang="en-US" sz="1200" dirty="0"/>
                        <a:t>Required to close the reaction fixture</a:t>
                      </a:r>
                      <a:endParaRPr lang="en-GB" sz="1200" dirty="0"/>
                    </a:p>
                  </a:txBody>
                  <a:tcPr/>
                </a:tc>
                <a:tc>
                  <a:txBody>
                    <a:bodyPr/>
                    <a:lstStyle/>
                    <a:p>
                      <a:pPr algn="ctr"/>
                      <a:endParaRPr lang="en-GB" sz="1200" dirty="0">
                        <a:highlight>
                          <a:srgbClr val="C0C0C0"/>
                        </a:highlight>
                      </a:endParaRPr>
                    </a:p>
                  </a:txBody>
                  <a:tcPr>
                    <a:solidFill>
                      <a:schemeClr val="bg1">
                        <a:lumMod val="75000"/>
                      </a:schemeClr>
                    </a:solidFill>
                  </a:tcPr>
                </a:tc>
                <a:tc>
                  <a:txBody>
                    <a:bodyPr/>
                    <a:lstStyle/>
                    <a:p>
                      <a:pPr algn="ctr"/>
                      <a:r>
                        <a:rPr lang="en-US" sz="1200" dirty="0"/>
                        <a:t>100</a:t>
                      </a:r>
                      <a:endParaRPr lang="en-GB" sz="1200" dirty="0"/>
                    </a:p>
                  </a:txBody>
                  <a:tcPr/>
                </a:tc>
                <a:tc>
                  <a:txBody>
                    <a:bodyPr/>
                    <a:lstStyle/>
                    <a:p>
                      <a:pPr algn="ctr"/>
                      <a:r>
                        <a:rPr lang="en-US" sz="1200" dirty="0"/>
                        <a:t>85</a:t>
                      </a:r>
                      <a:endParaRPr lang="en-GB" sz="1200" dirty="0"/>
                    </a:p>
                  </a:txBody>
                  <a:tcPr/>
                </a:tc>
                <a:tc>
                  <a:txBody>
                    <a:bodyPr/>
                    <a:lstStyle/>
                    <a:p>
                      <a:pPr algn="ctr"/>
                      <a:r>
                        <a:rPr lang="en-US" sz="1200" dirty="0"/>
                        <a:t>110</a:t>
                      </a:r>
                      <a:endParaRPr lang="en-GB" sz="1200" dirty="0"/>
                    </a:p>
                  </a:txBody>
                  <a:tcPr/>
                </a:tc>
                <a:extLst>
                  <a:ext uri="{0D108BD9-81ED-4DB2-BD59-A6C34878D82A}">
                    <a16:rowId xmlns:a16="http://schemas.microsoft.com/office/drawing/2014/main" val="1178473449"/>
                  </a:ext>
                </a:extLst>
              </a:tr>
              <a:tr h="246058">
                <a:tc>
                  <a:txBody>
                    <a:bodyPr/>
                    <a:lstStyle/>
                    <a:p>
                      <a:pPr algn="ctr"/>
                      <a:r>
                        <a:rPr lang="en-US" sz="1200" dirty="0"/>
                        <a:t>Final torque applied to the reaction fixture</a:t>
                      </a:r>
                      <a:endParaRPr lang="en-GB" sz="1200" dirty="0"/>
                    </a:p>
                  </a:txBody>
                  <a:tcPr/>
                </a:tc>
                <a:tc>
                  <a:txBody>
                    <a:bodyPr/>
                    <a:lstStyle/>
                    <a:p>
                      <a:pPr algn="ctr"/>
                      <a:endParaRPr lang="en-GB" sz="1200" dirty="0">
                        <a:highlight>
                          <a:srgbClr val="C0C0C0"/>
                        </a:highlight>
                      </a:endParaRPr>
                    </a:p>
                  </a:txBody>
                  <a:tcPr>
                    <a:solidFill>
                      <a:schemeClr val="bg1">
                        <a:lumMod val="75000"/>
                      </a:schemeClr>
                    </a:solidFill>
                  </a:tcPr>
                </a:tc>
                <a:tc>
                  <a:txBody>
                    <a:bodyPr/>
                    <a:lstStyle/>
                    <a:p>
                      <a:pPr algn="ctr"/>
                      <a:r>
                        <a:rPr lang="en-US" sz="1200" dirty="0"/>
                        <a:t>160</a:t>
                      </a:r>
                      <a:endParaRPr lang="en-GB" sz="1200" dirty="0"/>
                    </a:p>
                  </a:txBody>
                  <a:tcPr/>
                </a:tc>
                <a:tc>
                  <a:txBody>
                    <a:bodyPr/>
                    <a:lstStyle/>
                    <a:p>
                      <a:pPr algn="ctr"/>
                      <a:r>
                        <a:rPr lang="en-US" sz="1200" dirty="0"/>
                        <a:t>150</a:t>
                      </a:r>
                      <a:endParaRPr lang="en-GB" sz="1200" dirty="0"/>
                    </a:p>
                  </a:txBody>
                  <a:tcPr/>
                </a:tc>
                <a:tc>
                  <a:txBody>
                    <a:bodyPr/>
                    <a:lstStyle/>
                    <a:p>
                      <a:pPr algn="ctr"/>
                      <a:r>
                        <a:rPr lang="en-US" sz="1200" dirty="0"/>
                        <a:t>150</a:t>
                      </a:r>
                      <a:endParaRPr lang="en-GB" sz="1200" dirty="0"/>
                    </a:p>
                  </a:txBody>
                  <a:tcPr/>
                </a:tc>
                <a:extLst>
                  <a:ext uri="{0D108BD9-81ED-4DB2-BD59-A6C34878D82A}">
                    <a16:rowId xmlns:a16="http://schemas.microsoft.com/office/drawing/2014/main" val="4111074611"/>
                  </a:ext>
                </a:extLst>
              </a:tr>
              <a:tr h="246058">
                <a:tc>
                  <a:txBody>
                    <a:bodyPr/>
                    <a:lstStyle/>
                    <a:p>
                      <a:pPr algn="ctr"/>
                      <a:r>
                        <a:rPr lang="en-US" sz="1200" dirty="0"/>
                        <a:t>Required to close to 0.2 mm gap the impregnation fixture, OL up</a:t>
                      </a:r>
                      <a:endParaRPr lang="en-GB" sz="1200" dirty="0"/>
                    </a:p>
                  </a:txBody>
                  <a:tcPr/>
                </a:tc>
                <a:tc>
                  <a:txBody>
                    <a:bodyPr/>
                    <a:lstStyle/>
                    <a:p>
                      <a:pPr algn="ctr"/>
                      <a:r>
                        <a:rPr lang="en-US" sz="1200" dirty="0"/>
                        <a:t>80</a:t>
                      </a:r>
                      <a:endParaRPr lang="en-GB" sz="1200" dirty="0"/>
                    </a:p>
                  </a:txBody>
                  <a:tcPr/>
                </a:tc>
                <a:tc>
                  <a:txBody>
                    <a:bodyPr/>
                    <a:lstStyle/>
                    <a:p>
                      <a:pPr algn="ctr"/>
                      <a:r>
                        <a:rPr lang="en-US" sz="1200" dirty="0"/>
                        <a:t>95</a:t>
                      </a:r>
                      <a:endParaRPr lang="en-GB" sz="1200" dirty="0"/>
                    </a:p>
                  </a:txBody>
                  <a:tcPr/>
                </a:tc>
                <a:tc>
                  <a:txBody>
                    <a:bodyPr/>
                    <a:lstStyle/>
                    <a:p>
                      <a:pPr algn="ctr"/>
                      <a:r>
                        <a:rPr lang="en-US" sz="1200" dirty="0"/>
                        <a:t>130</a:t>
                      </a:r>
                      <a:endParaRPr lang="en-GB" sz="1200" dirty="0"/>
                    </a:p>
                  </a:txBody>
                  <a:tcPr>
                    <a:noFill/>
                  </a:tcPr>
                </a:tc>
                <a:tc>
                  <a:txBody>
                    <a:bodyPr/>
                    <a:lstStyle/>
                    <a:p>
                      <a:pPr algn="ctr"/>
                      <a:endParaRPr lang="en-GB" sz="1200" dirty="0"/>
                    </a:p>
                  </a:txBody>
                  <a:tcPr>
                    <a:solidFill>
                      <a:schemeClr val="bg1">
                        <a:lumMod val="75000"/>
                      </a:schemeClr>
                    </a:solidFill>
                  </a:tcPr>
                </a:tc>
                <a:extLst>
                  <a:ext uri="{0D108BD9-81ED-4DB2-BD59-A6C34878D82A}">
                    <a16:rowId xmlns:a16="http://schemas.microsoft.com/office/drawing/2014/main" val="982605466"/>
                  </a:ext>
                </a:extLst>
              </a:tr>
              <a:tr h="246058">
                <a:tc>
                  <a:txBody>
                    <a:bodyPr/>
                    <a:lstStyle/>
                    <a:p>
                      <a:pPr algn="ctr"/>
                      <a:r>
                        <a:rPr lang="en-US" sz="1200" dirty="0"/>
                        <a:t>Required to close the impregnation fixture, IL up</a:t>
                      </a:r>
                      <a:endParaRPr lang="en-GB" sz="1200" dirty="0"/>
                    </a:p>
                  </a:txBody>
                  <a:tcPr/>
                </a:tc>
                <a:tc>
                  <a:txBody>
                    <a:bodyPr/>
                    <a:lstStyle/>
                    <a:p>
                      <a:pPr algn="ctr"/>
                      <a:r>
                        <a:rPr lang="en-US" sz="1200" dirty="0"/>
                        <a:t>130*</a:t>
                      </a:r>
                      <a:endParaRPr lang="en-GB" sz="1200" dirty="0"/>
                    </a:p>
                  </a:txBody>
                  <a:tcPr/>
                </a:tc>
                <a:tc>
                  <a:txBody>
                    <a:bodyPr/>
                    <a:lstStyle/>
                    <a:p>
                      <a:pPr algn="ctr"/>
                      <a:r>
                        <a:rPr lang="en-US" sz="1200" dirty="0"/>
                        <a:t>180</a:t>
                      </a:r>
                      <a:endParaRPr lang="en-GB" sz="1200" dirty="0"/>
                    </a:p>
                  </a:txBody>
                  <a:tcPr/>
                </a:tc>
                <a:tc>
                  <a:txBody>
                    <a:bodyPr/>
                    <a:lstStyle/>
                    <a:p>
                      <a:pPr algn="ctr"/>
                      <a:r>
                        <a:rPr lang="en-US" sz="1200" dirty="0"/>
                        <a:t>220</a:t>
                      </a:r>
                      <a:endParaRPr lang="en-GB" sz="1200" dirty="0"/>
                    </a:p>
                  </a:txBody>
                  <a:tcPr>
                    <a:noFill/>
                  </a:tcPr>
                </a:tc>
                <a:tc>
                  <a:txBody>
                    <a:bodyPr/>
                    <a:lstStyle/>
                    <a:p>
                      <a:pPr algn="ctr"/>
                      <a:endParaRPr lang="en-GB" sz="1200" dirty="0"/>
                    </a:p>
                  </a:txBody>
                  <a:tcPr>
                    <a:solidFill>
                      <a:schemeClr val="bg1">
                        <a:lumMod val="75000"/>
                      </a:schemeClr>
                    </a:solidFill>
                  </a:tcPr>
                </a:tc>
                <a:extLst>
                  <a:ext uri="{0D108BD9-81ED-4DB2-BD59-A6C34878D82A}">
                    <a16:rowId xmlns:a16="http://schemas.microsoft.com/office/drawing/2014/main" val="1110737042"/>
                  </a:ext>
                </a:extLst>
              </a:tr>
            </a:tbl>
          </a:graphicData>
        </a:graphic>
      </p:graphicFrame>
      <p:sp>
        <p:nvSpPr>
          <p:cNvPr id="4" name="Footer Placeholder 3">
            <a:extLst>
              <a:ext uri="{FF2B5EF4-FFF2-40B4-BE49-F238E27FC236}">
                <a16:creationId xmlns:a16="http://schemas.microsoft.com/office/drawing/2014/main" id="{1DF515DC-DA3F-49A2-827B-6DE7CC842870}"/>
              </a:ext>
            </a:extLst>
          </p:cNvPr>
          <p:cNvSpPr>
            <a:spLocks noGrp="1"/>
          </p:cNvSpPr>
          <p:nvPr>
            <p:ph type="ftr" sz="quarter" idx="11"/>
          </p:nvPr>
        </p:nvSpPr>
        <p:spPr/>
        <p:txBody>
          <a:bodyPr/>
          <a:lstStyle/>
          <a:p>
            <a:endParaRPr lang="en-GB" noProof="0" dirty="0"/>
          </a:p>
        </p:txBody>
      </p:sp>
      <p:sp>
        <p:nvSpPr>
          <p:cNvPr id="5" name="Slide Number Placeholder 4">
            <a:extLst>
              <a:ext uri="{FF2B5EF4-FFF2-40B4-BE49-F238E27FC236}">
                <a16:creationId xmlns:a16="http://schemas.microsoft.com/office/drawing/2014/main" id="{BE943AE0-1A8A-428E-A693-10424D108BA8}"/>
              </a:ext>
            </a:extLst>
          </p:cNvPr>
          <p:cNvSpPr>
            <a:spLocks noGrp="1"/>
          </p:cNvSpPr>
          <p:nvPr>
            <p:ph type="sldNum" sz="quarter" idx="12"/>
          </p:nvPr>
        </p:nvSpPr>
        <p:spPr/>
        <p:txBody>
          <a:bodyPr/>
          <a:lstStyle/>
          <a:p>
            <a:fld id="{BFDCA1C4-9514-7B4F-976F-D92F7E296653}" type="slidenum">
              <a:rPr lang="fr-FR" smtClean="0"/>
              <a:pPr/>
              <a:t>31</a:t>
            </a:fld>
            <a:endParaRPr lang="fr-FR"/>
          </a:p>
        </p:txBody>
      </p:sp>
      <p:sp>
        <p:nvSpPr>
          <p:cNvPr id="8" name="TextBox 7">
            <a:extLst>
              <a:ext uri="{FF2B5EF4-FFF2-40B4-BE49-F238E27FC236}">
                <a16:creationId xmlns:a16="http://schemas.microsoft.com/office/drawing/2014/main" id="{48D740F5-07FE-4968-B4E8-EBC1FD1AA641}"/>
              </a:ext>
            </a:extLst>
          </p:cNvPr>
          <p:cNvSpPr txBox="1"/>
          <p:nvPr/>
        </p:nvSpPr>
        <p:spPr>
          <a:xfrm>
            <a:off x="508000" y="5679282"/>
            <a:ext cx="8024000" cy="307777"/>
          </a:xfrm>
          <a:prstGeom prst="rect">
            <a:avLst/>
          </a:prstGeom>
          <a:noFill/>
        </p:spPr>
        <p:txBody>
          <a:bodyPr wrap="square">
            <a:spAutoFit/>
          </a:bodyPr>
          <a:lstStyle/>
          <a:p>
            <a:r>
              <a:rPr lang="en-US" sz="1400" dirty="0"/>
              <a:t>*Maximum value to close in all the coil except around the layer jump where 200 Nm were needed </a:t>
            </a:r>
            <a:endParaRPr lang="en-GB" sz="1400" dirty="0"/>
          </a:p>
        </p:txBody>
      </p:sp>
      <p:sp>
        <p:nvSpPr>
          <p:cNvPr id="10" name="TextBox 9">
            <a:extLst>
              <a:ext uri="{FF2B5EF4-FFF2-40B4-BE49-F238E27FC236}">
                <a16:creationId xmlns:a16="http://schemas.microsoft.com/office/drawing/2014/main" id="{2C12F66D-25F7-4EF0-B6D8-829D8BB45A03}"/>
              </a:ext>
            </a:extLst>
          </p:cNvPr>
          <p:cNvSpPr txBox="1"/>
          <p:nvPr/>
        </p:nvSpPr>
        <p:spPr>
          <a:xfrm>
            <a:off x="341708" y="1045559"/>
            <a:ext cx="4530727" cy="2677656"/>
          </a:xfrm>
          <a:prstGeom prst="rect">
            <a:avLst/>
          </a:prstGeom>
          <a:noFill/>
        </p:spPr>
        <p:txBody>
          <a:bodyPr wrap="square">
            <a:spAutoFit/>
          </a:bodyPr>
          <a:lstStyle/>
          <a:p>
            <a:pPr marL="285750" indent="-285750">
              <a:buFont typeface="Arial" panose="020B0604020202020204" pitchFamily="34" charset="0"/>
              <a:buChar char="•"/>
            </a:pPr>
            <a:r>
              <a:rPr lang="en-US" sz="1400" dirty="0"/>
              <a:t>The torque applied to close MQXFA reaction and impregnation fixture is 75 Nm - 135Nm (equivalent to 150 – 270 Nm in MQXFB fixture since the blocks are half length) according to the procedures (to be confirmed)</a:t>
            </a:r>
          </a:p>
          <a:p>
            <a:pPr marL="285750" indent="-285750">
              <a:buFont typeface="Arial" panose="020B0604020202020204" pitchFamily="34" charset="0"/>
              <a:buChar char="•"/>
            </a:pPr>
            <a:r>
              <a:rPr lang="en-US" sz="1400" dirty="0"/>
              <a:t>From the closure of the impregnation fixture, we have an indication of a ‘fatter’ coil in the middle</a:t>
            </a:r>
          </a:p>
          <a:p>
            <a:pPr marL="742950" lvl="1" indent="-285750">
              <a:buFont typeface="Arial" panose="020B0604020202020204" pitchFamily="34" charset="0"/>
              <a:buChar char="•"/>
            </a:pPr>
            <a:r>
              <a:rPr lang="en-US" sz="1400" dirty="0"/>
              <a:t>This is not present in the copper coil CR005</a:t>
            </a:r>
          </a:p>
          <a:p>
            <a:pPr marL="742950" lvl="1" indent="-285750">
              <a:buFont typeface="Arial" panose="020B0604020202020204" pitchFamily="34" charset="0"/>
              <a:buChar char="•"/>
            </a:pPr>
            <a:r>
              <a:rPr lang="en-US" sz="1400" dirty="0"/>
              <a:t>This is not present when closing the reaction fixture </a:t>
            </a:r>
          </a:p>
          <a:p>
            <a:pPr marL="285750" indent="-285750">
              <a:buFont typeface="Arial" panose="020B0604020202020204" pitchFamily="34" charset="0"/>
              <a:buChar char="•"/>
            </a:pPr>
            <a:r>
              <a:rPr lang="en-US" sz="1400" dirty="0"/>
              <a:t>The required torques in MQXFB coils seem comparable to those in MQXFA</a:t>
            </a:r>
          </a:p>
        </p:txBody>
      </p:sp>
      <p:sp>
        <p:nvSpPr>
          <p:cNvPr id="11" name="TextBox 10">
            <a:extLst>
              <a:ext uri="{FF2B5EF4-FFF2-40B4-BE49-F238E27FC236}">
                <a16:creationId xmlns:a16="http://schemas.microsoft.com/office/drawing/2014/main" id="{C44B8300-6690-4F5D-853D-660907FBFA06}"/>
              </a:ext>
            </a:extLst>
          </p:cNvPr>
          <p:cNvSpPr txBox="1"/>
          <p:nvPr/>
        </p:nvSpPr>
        <p:spPr>
          <a:xfrm>
            <a:off x="3019812" y="3892674"/>
            <a:ext cx="3917175" cy="307777"/>
          </a:xfrm>
          <a:prstGeom prst="rect">
            <a:avLst/>
          </a:prstGeom>
          <a:noFill/>
        </p:spPr>
        <p:txBody>
          <a:bodyPr wrap="square">
            <a:spAutoFit/>
          </a:bodyPr>
          <a:lstStyle/>
          <a:p>
            <a:r>
              <a:rPr lang="en-US" sz="1400" i="1" dirty="0"/>
              <a:t>Torque applied to close the fixtures, Nm</a:t>
            </a:r>
          </a:p>
        </p:txBody>
      </p:sp>
      <p:pic>
        <p:nvPicPr>
          <p:cNvPr id="3" name="Picture 2">
            <a:extLst>
              <a:ext uri="{FF2B5EF4-FFF2-40B4-BE49-F238E27FC236}">
                <a16:creationId xmlns:a16="http://schemas.microsoft.com/office/drawing/2014/main" id="{F9F7C5F3-AF32-19A3-C13C-8E25D43806E7}"/>
              </a:ext>
            </a:extLst>
          </p:cNvPr>
          <p:cNvPicPr>
            <a:picLocks noChangeAspect="1"/>
          </p:cNvPicPr>
          <p:nvPr/>
        </p:nvPicPr>
        <p:blipFill>
          <a:blip r:embed="rId2"/>
          <a:stretch>
            <a:fillRect/>
          </a:stretch>
        </p:blipFill>
        <p:spPr>
          <a:xfrm>
            <a:off x="4872435" y="1035100"/>
            <a:ext cx="4271565" cy="2464922"/>
          </a:xfrm>
          <a:prstGeom prst="rect">
            <a:avLst/>
          </a:prstGeom>
        </p:spPr>
      </p:pic>
    </p:spTree>
    <p:extLst>
      <p:ext uri="{BB962C8B-B14F-4D97-AF65-F5344CB8AC3E}">
        <p14:creationId xmlns:p14="http://schemas.microsoft.com/office/powerpoint/2010/main" val="106213395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5B9139-DC00-4C62-B0DF-A4C68816368B}"/>
              </a:ext>
            </a:extLst>
          </p:cNvPr>
          <p:cNvSpPr>
            <a:spLocks noGrp="1"/>
          </p:cNvSpPr>
          <p:nvPr>
            <p:ph type="title"/>
          </p:nvPr>
        </p:nvSpPr>
        <p:spPr/>
        <p:txBody>
          <a:bodyPr/>
          <a:lstStyle/>
          <a:p>
            <a:r>
              <a:rPr lang="en-US" dirty="0"/>
              <a:t>Pole turn visual inspection</a:t>
            </a:r>
            <a:endParaRPr lang="en-GB" dirty="0"/>
          </a:p>
        </p:txBody>
      </p:sp>
      <p:sp>
        <p:nvSpPr>
          <p:cNvPr id="3" name="Content Placeholder 2">
            <a:extLst>
              <a:ext uri="{FF2B5EF4-FFF2-40B4-BE49-F238E27FC236}">
                <a16:creationId xmlns:a16="http://schemas.microsoft.com/office/drawing/2014/main" id="{67DFCE00-A29E-4BB7-9BDB-94BF72C38D10}"/>
              </a:ext>
            </a:extLst>
          </p:cNvPr>
          <p:cNvSpPr>
            <a:spLocks noGrp="1"/>
          </p:cNvSpPr>
          <p:nvPr>
            <p:ph idx="1"/>
          </p:nvPr>
        </p:nvSpPr>
        <p:spPr>
          <a:xfrm>
            <a:off x="612000" y="1006816"/>
            <a:ext cx="7920000" cy="4906963"/>
          </a:xfrm>
        </p:spPr>
        <p:txBody>
          <a:bodyPr/>
          <a:lstStyle/>
          <a:p>
            <a:r>
              <a:rPr lang="en-US" sz="1800" dirty="0"/>
              <a:t>A review of the pictures of the coil after reaction show clear indications of insulation damage in the pole-to-pole transitions of most of the coils produced up to date. </a:t>
            </a:r>
          </a:p>
          <a:p>
            <a:r>
              <a:rPr lang="en-US" sz="1800" dirty="0"/>
              <a:t>This effect is not present in MQXFS coils</a:t>
            </a:r>
            <a:endParaRPr lang="en-GB" sz="1600" dirty="0"/>
          </a:p>
          <a:p>
            <a:endParaRPr lang="en-GB" dirty="0"/>
          </a:p>
        </p:txBody>
      </p:sp>
      <p:sp>
        <p:nvSpPr>
          <p:cNvPr id="4" name="Footer Placeholder 3">
            <a:extLst>
              <a:ext uri="{FF2B5EF4-FFF2-40B4-BE49-F238E27FC236}">
                <a16:creationId xmlns:a16="http://schemas.microsoft.com/office/drawing/2014/main" id="{13EC5520-0445-4B28-84FC-6E7A71AD2C1D}"/>
              </a:ext>
            </a:extLst>
          </p:cNvPr>
          <p:cNvSpPr>
            <a:spLocks noGrp="1"/>
          </p:cNvSpPr>
          <p:nvPr>
            <p:ph type="ftr" sz="quarter" idx="11"/>
          </p:nvPr>
        </p:nvSpPr>
        <p:spPr/>
        <p:txBody>
          <a:bodyPr/>
          <a:lstStyle/>
          <a:p>
            <a:endParaRPr lang="en-GB" noProof="0" dirty="0"/>
          </a:p>
        </p:txBody>
      </p:sp>
      <p:sp>
        <p:nvSpPr>
          <p:cNvPr id="5" name="Slide Number Placeholder 4">
            <a:extLst>
              <a:ext uri="{FF2B5EF4-FFF2-40B4-BE49-F238E27FC236}">
                <a16:creationId xmlns:a16="http://schemas.microsoft.com/office/drawing/2014/main" id="{662B0B52-6151-45B0-8420-FE80744678EA}"/>
              </a:ext>
            </a:extLst>
          </p:cNvPr>
          <p:cNvSpPr>
            <a:spLocks noGrp="1"/>
          </p:cNvSpPr>
          <p:nvPr>
            <p:ph type="sldNum" sz="quarter" idx="12"/>
          </p:nvPr>
        </p:nvSpPr>
        <p:spPr/>
        <p:txBody>
          <a:bodyPr/>
          <a:lstStyle/>
          <a:p>
            <a:fld id="{BFDCA1C4-9514-7B4F-976F-D92F7E296653}" type="slidenum">
              <a:rPr lang="fr-FR" smtClean="0"/>
              <a:pPr/>
              <a:t>32</a:t>
            </a:fld>
            <a:endParaRPr lang="fr-FR"/>
          </a:p>
        </p:txBody>
      </p:sp>
      <p:sp>
        <p:nvSpPr>
          <p:cNvPr id="7" name="TextBox 6">
            <a:extLst>
              <a:ext uri="{FF2B5EF4-FFF2-40B4-BE49-F238E27FC236}">
                <a16:creationId xmlns:a16="http://schemas.microsoft.com/office/drawing/2014/main" id="{DB95F2F2-5B40-4FA7-9497-E5DB4D043655}"/>
              </a:ext>
            </a:extLst>
          </p:cNvPr>
          <p:cNvSpPr txBox="1"/>
          <p:nvPr/>
        </p:nvSpPr>
        <p:spPr>
          <a:xfrm>
            <a:off x="1905000" y="5814638"/>
            <a:ext cx="7162800" cy="1015663"/>
          </a:xfrm>
          <a:prstGeom prst="rect">
            <a:avLst/>
          </a:prstGeom>
          <a:noFill/>
        </p:spPr>
        <p:txBody>
          <a:bodyPr wrap="square">
            <a:spAutoFit/>
          </a:bodyPr>
          <a:lstStyle/>
          <a:p>
            <a:pPr lvl="0">
              <a:buClr>
                <a:srgbClr val="1F497D"/>
              </a:buClr>
            </a:pPr>
            <a:r>
              <a:rPr lang="en-GB" sz="1200" dirty="0">
                <a:solidFill>
                  <a:srgbClr val="1F497D"/>
                </a:solidFill>
                <a:effectLst/>
                <a:latin typeface="Calibri" panose="020F0502020204030204" pitchFamily="34" charset="0"/>
                <a:ea typeface="Calibri" panose="020F0502020204030204" pitchFamily="34" charset="0"/>
                <a:cs typeface="Times New Roman" panose="02020603050405020304" pitchFamily="18" charset="0"/>
              </a:rPr>
              <a:t>CR110 / CR111 / CR112/ CR113 : EDMS </a:t>
            </a:r>
            <a:r>
              <a:rPr lang="en-GB" sz="12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2"/>
              </a:rPr>
              <a:t>2737768</a:t>
            </a:r>
            <a:r>
              <a:rPr lang="en-GB" sz="1200" dirty="0">
                <a:effectLst/>
                <a:latin typeface="Calibri" panose="020F0502020204030204" pitchFamily="34" charset="0"/>
                <a:ea typeface="Calibri" panose="020F0502020204030204" pitchFamily="34" charset="0"/>
                <a:cs typeface="Times New Roman" panose="02020603050405020304" pitchFamily="18" charset="0"/>
              </a:rPr>
              <a:t>.</a:t>
            </a:r>
          </a:p>
          <a:p>
            <a:pPr lvl="0">
              <a:buClr>
                <a:srgbClr val="1F497D"/>
              </a:buClr>
            </a:pPr>
            <a:r>
              <a:rPr lang="en-GB" sz="1200" dirty="0">
                <a:solidFill>
                  <a:srgbClr val="1F497D"/>
                </a:solidFill>
                <a:effectLst/>
                <a:latin typeface="Calibri" panose="020F0502020204030204" pitchFamily="34" charset="0"/>
                <a:ea typeface="Calibri" panose="020F0502020204030204" pitchFamily="34" charset="0"/>
                <a:cs typeface="Times New Roman" panose="02020603050405020304" pitchFamily="18" charset="0"/>
              </a:rPr>
              <a:t>CR115 / CR117 / CR118 / CR119 : EDMS </a:t>
            </a:r>
            <a:r>
              <a:rPr lang="en-GB" sz="12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2737769</a:t>
            </a:r>
            <a:r>
              <a:rPr lang="en-GB" sz="1200" dirty="0">
                <a:effectLst/>
                <a:latin typeface="Calibri" panose="020F0502020204030204" pitchFamily="34" charset="0"/>
                <a:ea typeface="Calibri" panose="020F0502020204030204" pitchFamily="34" charset="0"/>
                <a:cs typeface="Times New Roman" panose="02020603050405020304" pitchFamily="18" charset="0"/>
              </a:rPr>
              <a:t>.</a:t>
            </a:r>
          </a:p>
          <a:p>
            <a:pPr lvl="0">
              <a:buClr>
                <a:srgbClr val="1F497D"/>
              </a:buClr>
            </a:pPr>
            <a:r>
              <a:rPr lang="en-GB" sz="1200" dirty="0">
                <a:solidFill>
                  <a:srgbClr val="1F497D"/>
                </a:solidFill>
                <a:effectLst/>
                <a:latin typeface="Calibri" panose="020F0502020204030204" pitchFamily="34" charset="0"/>
                <a:ea typeface="Calibri" panose="020F0502020204030204" pitchFamily="34" charset="0"/>
                <a:cs typeface="Times New Roman" panose="02020603050405020304" pitchFamily="18" charset="0"/>
              </a:rPr>
              <a:t>CR121 / CR122 / CR123 / CR124 / CR125 : EDMS </a:t>
            </a:r>
            <a:r>
              <a:rPr lang="en-GB" sz="12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4"/>
              </a:rPr>
              <a:t>2737770</a:t>
            </a:r>
            <a:r>
              <a:rPr lang="en-GB" sz="1200" dirty="0">
                <a:effectLst/>
                <a:latin typeface="Calibri" panose="020F0502020204030204" pitchFamily="34" charset="0"/>
                <a:ea typeface="Calibri" panose="020F0502020204030204" pitchFamily="34" charset="0"/>
                <a:cs typeface="Times New Roman" panose="02020603050405020304" pitchFamily="18" charset="0"/>
              </a:rPr>
              <a:t>.</a:t>
            </a:r>
          </a:p>
          <a:p>
            <a:pPr algn="just"/>
            <a:r>
              <a:rPr lang="en-GB" sz="1200" dirty="0">
                <a:solidFill>
                  <a:srgbClr val="1F497D"/>
                </a:solidFill>
                <a:effectLst/>
                <a:latin typeface="Calibri" panose="020F0502020204030204" pitchFamily="34" charset="0"/>
                <a:ea typeface="Calibri" panose="020F0502020204030204" pitchFamily="34" charset="0"/>
                <a:cs typeface="Times New Roman" panose="02020603050405020304" pitchFamily="18" charset="0"/>
              </a:rPr>
              <a:t>CR127: </a:t>
            </a:r>
            <a:r>
              <a:rPr lang="en-GB" sz="1200" b="0" u="none" strike="noStrike" dirty="0">
                <a:solidFill>
                  <a:srgbClr val="0645AD"/>
                </a:solidFill>
                <a:effectLst/>
                <a:latin typeface="Helvetica Neue"/>
                <a:hlinkClick r:id="rId5"/>
              </a:rPr>
              <a:t>EDMS 2752954</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pPr lvl="0">
              <a:buClr>
                <a:srgbClr val="1F497D"/>
              </a:buClr>
            </a:pPr>
            <a:r>
              <a:rPr lang="en-GB" sz="1200" dirty="0">
                <a:solidFill>
                  <a:srgbClr val="1F497D"/>
                </a:solidFill>
                <a:effectLst/>
                <a:latin typeface="Calibri" panose="020F0502020204030204" pitchFamily="34" charset="0"/>
                <a:ea typeface="Calibri" panose="020F0502020204030204" pitchFamily="34" charset="0"/>
              </a:rPr>
              <a:t>Rest of the coils EDMS </a:t>
            </a:r>
            <a:r>
              <a:rPr lang="en-GB" sz="1200" u="sng" dirty="0">
                <a:solidFill>
                  <a:srgbClr val="1F497D"/>
                </a:solidFill>
                <a:effectLst/>
                <a:latin typeface="Calibri" panose="020F0502020204030204" pitchFamily="34" charset="0"/>
                <a:ea typeface="Calibri" panose="020F0502020204030204" pitchFamily="34" charset="0"/>
                <a:hlinkClick r:id="rId6"/>
              </a:rPr>
              <a:t>2747963</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8" name="Content Placeholder 2">
            <a:extLst>
              <a:ext uri="{FF2B5EF4-FFF2-40B4-BE49-F238E27FC236}">
                <a16:creationId xmlns:a16="http://schemas.microsoft.com/office/drawing/2014/main" id="{8362357F-F94A-4F28-8681-A309F7C48193}"/>
              </a:ext>
            </a:extLst>
          </p:cNvPr>
          <p:cNvSpPr txBox="1">
            <a:spLocks/>
          </p:cNvSpPr>
          <p:nvPr/>
        </p:nvSpPr>
        <p:spPr>
          <a:xfrm>
            <a:off x="764400" y="1371600"/>
            <a:ext cx="7920000" cy="4906963"/>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n-GB" sz="1600" dirty="0"/>
          </a:p>
        </p:txBody>
      </p:sp>
      <p:pic>
        <p:nvPicPr>
          <p:cNvPr id="9" name="Picture 8">
            <a:extLst>
              <a:ext uri="{FF2B5EF4-FFF2-40B4-BE49-F238E27FC236}">
                <a16:creationId xmlns:a16="http://schemas.microsoft.com/office/drawing/2014/main" id="{1E274453-8C95-4A71-B86B-F362AA4D2AD8}"/>
              </a:ext>
            </a:extLst>
          </p:cNvPr>
          <p:cNvPicPr>
            <a:picLocks noChangeAspect="1"/>
          </p:cNvPicPr>
          <p:nvPr/>
        </p:nvPicPr>
        <p:blipFill>
          <a:blip r:embed="rId7"/>
          <a:stretch>
            <a:fillRect/>
          </a:stretch>
        </p:blipFill>
        <p:spPr>
          <a:xfrm>
            <a:off x="0" y="2738323"/>
            <a:ext cx="4187372" cy="2708162"/>
          </a:xfrm>
          <a:prstGeom prst="rect">
            <a:avLst/>
          </a:prstGeom>
        </p:spPr>
      </p:pic>
      <p:graphicFrame>
        <p:nvGraphicFramePr>
          <p:cNvPr id="10" name="Table 10">
            <a:extLst>
              <a:ext uri="{FF2B5EF4-FFF2-40B4-BE49-F238E27FC236}">
                <a16:creationId xmlns:a16="http://schemas.microsoft.com/office/drawing/2014/main" id="{5129FCBD-3C45-4927-A826-AB04E537C751}"/>
              </a:ext>
            </a:extLst>
          </p:cNvPr>
          <p:cNvGraphicFramePr>
            <a:graphicFrameLocks noGrp="1"/>
          </p:cNvGraphicFramePr>
          <p:nvPr>
            <p:extLst>
              <p:ext uri="{D42A27DB-BD31-4B8C-83A1-F6EECF244321}">
                <p14:modId xmlns:p14="http://schemas.microsoft.com/office/powerpoint/2010/main" val="2933895185"/>
              </p:ext>
            </p:extLst>
          </p:nvPr>
        </p:nvGraphicFramePr>
        <p:xfrm>
          <a:off x="4335693" y="2136313"/>
          <a:ext cx="4732107" cy="3749040"/>
        </p:xfrm>
        <a:graphic>
          <a:graphicData uri="http://schemas.openxmlformats.org/drawingml/2006/table">
            <a:tbl>
              <a:tblPr firstRow="1" bandRow="1">
                <a:tableStyleId>{5940675A-B579-460E-94D1-54222C63F5DA}</a:tableStyleId>
              </a:tblPr>
              <a:tblGrid>
                <a:gridCol w="697230">
                  <a:extLst>
                    <a:ext uri="{9D8B030D-6E8A-4147-A177-3AD203B41FA5}">
                      <a16:colId xmlns:a16="http://schemas.microsoft.com/office/drawing/2014/main" val="3168120608"/>
                    </a:ext>
                  </a:extLst>
                </a:gridCol>
                <a:gridCol w="1565593">
                  <a:extLst>
                    <a:ext uri="{9D8B030D-6E8A-4147-A177-3AD203B41FA5}">
                      <a16:colId xmlns:a16="http://schemas.microsoft.com/office/drawing/2014/main" val="3300783836"/>
                    </a:ext>
                  </a:extLst>
                </a:gridCol>
                <a:gridCol w="697230">
                  <a:extLst>
                    <a:ext uri="{9D8B030D-6E8A-4147-A177-3AD203B41FA5}">
                      <a16:colId xmlns:a16="http://schemas.microsoft.com/office/drawing/2014/main" val="257638967"/>
                    </a:ext>
                  </a:extLst>
                </a:gridCol>
                <a:gridCol w="1772054">
                  <a:extLst>
                    <a:ext uri="{9D8B030D-6E8A-4147-A177-3AD203B41FA5}">
                      <a16:colId xmlns:a16="http://schemas.microsoft.com/office/drawing/2014/main" val="1545917799"/>
                    </a:ext>
                  </a:extLst>
                </a:gridCol>
              </a:tblGrid>
              <a:tr h="323881">
                <a:tc>
                  <a:txBody>
                    <a:bodyPr/>
                    <a:lstStyle/>
                    <a:p>
                      <a:pPr algn="ctr"/>
                      <a:r>
                        <a:rPr lang="en-US" sz="1200" b="1" dirty="0"/>
                        <a:t>Coil</a:t>
                      </a:r>
                      <a:endParaRPr lang="en-GB" sz="1200" b="1" dirty="0"/>
                    </a:p>
                  </a:txBody>
                  <a:tcPr>
                    <a:solidFill>
                      <a:schemeClr val="bg1"/>
                    </a:solidFill>
                  </a:tcPr>
                </a:tc>
                <a:tc>
                  <a:txBody>
                    <a:bodyPr/>
                    <a:lstStyle/>
                    <a:p>
                      <a:pPr algn="ctr"/>
                      <a:r>
                        <a:rPr lang="en-US" sz="1200" b="1" dirty="0"/>
                        <a:t># transitions with </a:t>
                      </a:r>
                    </a:p>
                    <a:p>
                      <a:pPr algn="ctr"/>
                      <a:r>
                        <a:rPr lang="en-US" sz="1200" b="1" dirty="0"/>
                        <a:t>damage insulation</a:t>
                      </a:r>
                      <a:endParaRPr lang="en-GB" sz="1200" b="1" dirty="0"/>
                    </a:p>
                  </a:txBody>
                  <a:tcPr>
                    <a:solidFill>
                      <a:schemeClr val="bg1"/>
                    </a:solidFill>
                  </a:tcPr>
                </a:tc>
                <a:tc>
                  <a:txBody>
                    <a:bodyPr/>
                    <a:lstStyle/>
                    <a:p>
                      <a:pPr algn="ctr"/>
                      <a:r>
                        <a:rPr lang="en-US" sz="1200" b="1" dirty="0"/>
                        <a:t>Coil</a:t>
                      </a:r>
                      <a:endParaRPr lang="en-GB" sz="1200" b="1" dirty="0"/>
                    </a:p>
                  </a:txBody>
                  <a:tcPr>
                    <a:solidFill>
                      <a:schemeClr val="bg1"/>
                    </a:solidFill>
                  </a:tcPr>
                </a:tc>
                <a:tc>
                  <a:txBody>
                    <a:bodyPr/>
                    <a:lstStyle/>
                    <a:p>
                      <a:pPr algn="ctr"/>
                      <a:r>
                        <a:rPr lang="en-US" sz="1200" b="1" dirty="0"/>
                        <a:t># transitions with damage insulation</a:t>
                      </a:r>
                      <a:endParaRPr lang="en-GB" sz="1200" b="1" dirty="0"/>
                    </a:p>
                  </a:txBody>
                  <a:tcPr>
                    <a:solidFill>
                      <a:schemeClr val="bg1"/>
                    </a:solidFill>
                  </a:tcPr>
                </a:tc>
                <a:extLst>
                  <a:ext uri="{0D108BD9-81ED-4DB2-BD59-A6C34878D82A}">
                    <a16:rowId xmlns:a16="http://schemas.microsoft.com/office/drawing/2014/main" val="3233541066"/>
                  </a:ext>
                </a:extLst>
              </a:tr>
              <a:tr h="202080">
                <a:tc>
                  <a:txBody>
                    <a:bodyPr/>
                    <a:lstStyle/>
                    <a:p>
                      <a:pPr algn="ctr"/>
                      <a:r>
                        <a:rPr lang="en-US" sz="1200" dirty="0"/>
                        <a:t>CR104</a:t>
                      </a:r>
                      <a:endParaRPr lang="en-GB" sz="1200" dirty="0"/>
                    </a:p>
                  </a:txBody>
                  <a:tcPr>
                    <a:solidFill>
                      <a:schemeClr val="accent6">
                        <a:lumMod val="20000"/>
                        <a:lumOff val="80000"/>
                      </a:schemeClr>
                    </a:solidFill>
                  </a:tcPr>
                </a:tc>
                <a:tc>
                  <a:txBody>
                    <a:bodyPr/>
                    <a:lstStyle/>
                    <a:p>
                      <a:pPr algn="ctr"/>
                      <a:r>
                        <a:rPr lang="en-US" sz="1200" dirty="0"/>
                        <a:t>2</a:t>
                      </a:r>
                      <a:endParaRPr lang="en-GB" sz="1200" dirty="0"/>
                    </a:p>
                  </a:txBody>
                  <a:tcPr>
                    <a:solidFill>
                      <a:schemeClr val="accent6">
                        <a:lumMod val="20000"/>
                        <a:lumOff val="80000"/>
                      </a:schemeClr>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200" dirty="0"/>
                        <a:t>CR117</a:t>
                      </a:r>
                      <a:endParaRPr lang="en-GB" sz="1200" dirty="0"/>
                    </a:p>
                  </a:txBody>
                  <a:tcPr>
                    <a:solidFill>
                      <a:schemeClr val="tx2">
                        <a:lumMod val="40000"/>
                        <a:lumOff val="60000"/>
                      </a:schemeClr>
                    </a:solidFill>
                  </a:tcPr>
                </a:tc>
                <a:tc>
                  <a:txBody>
                    <a:bodyPr/>
                    <a:lstStyle/>
                    <a:p>
                      <a:pPr algn="ctr"/>
                      <a:r>
                        <a:rPr lang="en-US" sz="1200" dirty="0"/>
                        <a:t>9</a:t>
                      </a:r>
                      <a:endParaRPr lang="en-GB" sz="1200" dirty="0"/>
                    </a:p>
                  </a:txBody>
                  <a:tcPr>
                    <a:solidFill>
                      <a:schemeClr val="tx2">
                        <a:lumMod val="40000"/>
                        <a:lumOff val="60000"/>
                      </a:schemeClr>
                    </a:solidFill>
                  </a:tcPr>
                </a:tc>
                <a:extLst>
                  <a:ext uri="{0D108BD9-81ED-4DB2-BD59-A6C34878D82A}">
                    <a16:rowId xmlns:a16="http://schemas.microsoft.com/office/drawing/2014/main" val="2919950465"/>
                  </a:ext>
                </a:extLst>
              </a:tr>
              <a:tr h="202080">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200" dirty="0"/>
                        <a:t>CR105</a:t>
                      </a:r>
                      <a:endParaRPr lang="en-GB" sz="1200" dirty="0"/>
                    </a:p>
                  </a:txBody>
                  <a:tcPr>
                    <a:solidFill>
                      <a:schemeClr val="accent6">
                        <a:lumMod val="20000"/>
                        <a:lumOff val="80000"/>
                      </a:schemeClr>
                    </a:solidFill>
                  </a:tcPr>
                </a:tc>
                <a:tc>
                  <a:txBody>
                    <a:bodyPr/>
                    <a:lstStyle/>
                    <a:p>
                      <a:pPr algn="ctr"/>
                      <a:r>
                        <a:rPr lang="en-US" sz="1200" dirty="0"/>
                        <a:t>8</a:t>
                      </a:r>
                      <a:endParaRPr lang="en-GB" sz="1200" dirty="0"/>
                    </a:p>
                  </a:txBody>
                  <a:tcPr>
                    <a:solidFill>
                      <a:schemeClr val="accent6">
                        <a:lumMod val="20000"/>
                        <a:lumOff val="80000"/>
                      </a:schemeClr>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200" dirty="0"/>
                        <a:t>CR118</a:t>
                      </a:r>
                      <a:endParaRPr lang="en-GB" sz="1200" dirty="0"/>
                    </a:p>
                  </a:txBody>
                  <a:tcPr>
                    <a:solidFill>
                      <a:schemeClr val="tx2">
                        <a:lumMod val="40000"/>
                        <a:lumOff val="60000"/>
                      </a:schemeClr>
                    </a:solidFill>
                  </a:tcPr>
                </a:tc>
                <a:tc>
                  <a:txBody>
                    <a:bodyPr/>
                    <a:lstStyle/>
                    <a:p>
                      <a:pPr algn="ctr"/>
                      <a:r>
                        <a:rPr lang="en-US" sz="1200" dirty="0"/>
                        <a:t>8</a:t>
                      </a:r>
                      <a:endParaRPr lang="en-GB" sz="1200" dirty="0"/>
                    </a:p>
                  </a:txBody>
                  <a:tcPr>
                    <a:solidFill>
                      <a:schemeClr val="tx2">
                        <a:lumMod val="40000"/>
                        <a:lumOff val="60000"/>
                      </a:schemeClr>
                    </a:solidFill>
                  </a:tcPr>
                </a:tc>
                <a:extLst>
                  <a:ext uri="{0D108BD9-81ED-4DB2-BD59-A6C34878D82A}">
                    <a16:rowId xmlns:a16="http://schemas.microsoft.com/office/drawing/2014/main" val="3634546881"/>
                  </a:ext>
                </a:extLst>
              </a:tr>
              <a:tr h="0">
                <a:tc>
                  <a:txBody>
                    <a:bodyPr/>
                    <a:lstStyle/>
                    <a:p>
                      <a:pPr algn="ctr"/>
                      <a:r>
                        <a:rPr lang="en-US" sz="1200" dirty="0"/>
                        <a:t>CR107</a:t>
                      </a:r>
                      <a:endParaRPr lang="en-GB" sz="1200" dirty="0"/>
                    </a:p>
                  </a:txBody>
                  <a:tcPr>
                    <a:solidFill>
                      <a:schemeClr val="accent6">
                        <a:lumMod val="20000"/>
                        <a:lumOff val="80000"/>
                      </a:schemeClr>
                    </a:solidFill>
                  </a:tcPr>
                </a:tc>
                <a:tc>
                  <a:txBody>
                    <a:bodyPr/>
                    <a:lstStyle/>
                    <a:p>
                      <a:pPr algn="ctr"/>
                      <a:r>
                        <a:rPr lang="en-US" sz="1200" dirty="0"/>
                        <a:t>1</a:t>
                      </a:r>
                      <a:endParaRPr lang="en-GB" sz="1200" dirty="0"/>
                    </a:p>
                  </a:txBody>
                  <a:tcPr>
                    <a:solidFill>
                      <a:schemeClr val="accent6">
                        <a:lumMod val="20000"/>
                        <a:lumOff val="80000"/>
                      </a:schemeClr>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200" b="1" dirty="0"/>
                        <a:t>CR119</a:t>
                      </a:r>
                      <a:endParaRPr lang="en-GB" sz="1200" b="1" dirty="0"/>
                    </a:p>
                  </a:txBody>
                  <a:tcPr>
                    <a:solidFill>
                      <a:schemeClr val="tx2">
                        <a:lumMod val="40000"/>
                        <a:lumOff val="60000"/>
                      </a:schemeClr>
                    </a:solidFill>
                  </a:tcPr>
                </a:tc>
                <a:tc>
                  <a:txBody>
                    <a:bodyPr/>
                    <a:lstStyle/>
                    <a:p>
                      <a:pPr algn="ctr"/>
                      <a:r>
                        <a:rPr lang="en-US" sz="1200" b="1" dirty="0"/>
                        <a:t>6</a:t>
                      </a:r>
                      <a:endParaRPr lang="en-GB" sz="1200" b="1" dirty="0"/>
                    </a:p>
                  </a:txBody>
                  <a:tcPr>
                    <a:solidFill>
                      <a:schemeClr val="tx2">
                        <a:lumMod val="40000"/>
                        <a:lumOff val="60000"/>
                      </a:schemeClr>
                    </a:solidFill>
                  </a:tcPr>
                </a:tc>
                <a:extLst>
                  <a:ext uri="{0D108BD9-81ED-4DB2-BD59-A6C34878D82A}">
                    <a16:rowId xmlns:a16="http://schemas.microsoft.com/office/drawing/2014/main" val="791728905"/>
                  </a:ext>
                </a:extLst>
              </a:tr>
              <a:tr h="172720">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200" b="1" dirty="0"/>
                        <a:t>CR108</a:t>
                      </a:r>
                      <a:endParaRPr lang="en-GB" sz="1200" b="1" dirty="0"/>
                    </a:p>
                  </a:txBody>
                  <a:tcPr>
                    <a:solidFill>
                      <a:schemeClr val="accent6">
                        <a:lumMod val="20000"/>
                        <a:lumOff val="80000"/>
                      </a:schemeClr>
                    </a:solidFill>
                  </a:tcPr>
                </a:tc>
                <a:tc>
                  <a:txBody>
                    <a:bodyPr/>
                    <a:lstStyle/>
                    <a:p>
                      <a:pPr algn="ctr"/>
                      <a:r>
                        <a:rPr lang="en-US" sz="1200" b="1" dirty="0"/>
                        <a:t>4</a:t>
                      </a:r>
                      <a:endParaRPr lang="en-GB" sz="1200" b="1" dirty="0"/>
                    </a:p>
                  </a:txBody>
                  <a:tcPr>
                    <a:solidFill>
                      <a:schemeClr val="accent6">
                        <a:lumMod val="20000"/>
                        <a:lumOff val="80000"/>
                      </a:schemeClr>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200" dirty="0"/>
                        <a:t>CR120</a:t>
                      </a:r>
                      <a:endParaRPr lang="en-GB" sz="1200" dirty="0"/>
                    </a:p>
                  </a:txBody>
                  <a:tcPr>
                    <a:solidFill>
                      <a:schemeClr val="bg1"/>
                    </a:solidFill>
                  </a:tcPr>
                </a:tc>
                <a:tc>
                  <a:txBody>
                    <a:bodyPr/>
                    <a:lstStyle/>
                    <a:p>
                      <a:pPr algn="ctr"/>
                      <a:r>
                        <a:rPr lang="en-US" sz="1200" dirty="0"/>
                        <a:t>0?</a:t>
                      </a:r>
                      <a:endParaRPr lang="en-GB" sz="1200" dirty="0"/>
                    </a:p>
                  </a:txBody>
                  <a:tcPr>
                    <a:solidFill>
                      <a:schemeClr val="bg1"/>
                    </a:solidFill>
                  </a:tcPr>
                </a:tc>
                <a:extLst>
                  <a:ext uri="{0D108BD9-81ED-4DB2-BD59-A6C34878D82A}">
                    <a16:rowId xmlns:a16="http://schemas.microsoft.com/office/drawing/2014/main" val="256521240"/>
                  </a:ext>
                </a:extLst>
              </a:tr>
              <a:tr h="0">
                <a:tc>
                  <a:txBody>
                    <a:bodyPr/>
                    <a:lstStyle/>
                    <a:p>
                      <a:pPr algn="ctr"/>
                      <a:r>
                        <a:rPr lang="en-US" sz="1200" dirty="0"/>
                        <a:t>CR109</a:t>
                      </a:r>
                      <a:endParaRPr lang="en-GB" sz="1200" dirty="0"/>
                    </a:p>
                  </a:txBody>
                  <a:tcPr>
                    <a:solidFill>
                      <a:schemeClr val="bg1"/>
                    </a:solidFill>
                  </a:tcPr>
                </a:tc>
                <a:tc>
                  <a:txBody>
                    <a:bodyPr/>
                    <a:lstStyle/>
                    <a:p>
                      <a:pPr algn="ctr"/>
                      <a:r>
                        <a:rPr lang="en-US" sz="1200" dirty="0"/>
                        <a:t>6</a:t>
                      </a:r>
                      <a:endParaRPr lang="en-GB" sz="1200" dirty="0"/>
                    </a:p>
                  </a:txBody>
                  <a:tcPr>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200" dirty="0"/>
                        <a:t>CR121</a:t>
                      </a:r>
                      <a:endParaRPr lang="en-GB" sz="1200" dirty="0"/>
                    </a:p>
                  </a:txBody>
                  <a:tcPr>
                    <a:solidFill>
                      <a:schemeClr val="accent4">
                        <a:lumMod val="60000"/>
                        <a:lumOff val="40000"/>
                      </a:schemeClr>
                    </a:solidFill>
                  </a:tcPr>
                </a:tc>
                <a:tc>
                  <a:txBody>
                    <a:bodyPr/>
                    <a:lstStyle/>
                    <a:p>
                      <a:pPr algn="ctr"/>
                      <a:r>
                        <a:rPr lang="en-US" sz="1200" dirty="0"/>
                        <a:t>5</a:t>
                      </a:r>
                      <a:endParaRPr lang="en-GB" sz="1200" dirty="0"/>
                    </a:p>
                  </a:txBody>
                  <a:tcPr>
                    <a:solidFill>
                      <a:schemeClr val="accent4">
                        <a:lumMod val="60000"/>
                        <a:lumOff val="40000"/>
                      </a:schemeClr>
                    </a:solidFill>
                  </a:tcPr>
                </a:tc>
                <a:extLst>
                  <a:ext uri="{0D108BD9-81ED-4DB2-BD59-A6C34878D82A}">
                    <a16:rowId xmlns:a16="http://schemas.microsoft.com/office/drawing/2014/main" val="1148757946"/>
                  </a:ext>
                </a:extLst>
              </a:tr>
              <a:tr h="0">
                <a:tc>
                  <a:txBody>
                    <a:bodyPr/>
                    <a:lstStyle/>
                    <a:p>
                      <a:pPr algn="ctr"/>
                      <a:r>
                        <a:rPr lang="en-US" sz="1200" dirty="0"/>
                        <a:t>CR110</a:t>
                      </a:r>
                      <a:endParaRPr lang="en-GB" sz="1200" dirty="0"/>
                    </a:p>
                  </a:txBody>
                  <a:tcPr>
                    <a:solidFill>
                      <a:srgbClr val="92D050"/>
                    </a:solidFill>
                  </a:tcPr>
                </a:tc>
                <a:tc>
                  <a:txBody>
                    <a:bodyPr/>
                    <a:lstStyle/>
                    <a:p>
                      <a:pPr algn="ctr"/>
                      <a:r>
                        <a:rPr lang="en-US" sz="1200" dirty="0"/>
                        <a:t>5</a:t>
                      </a:r>
                      <a:endParaRPr lang="en-GB" sz="1200" dirty="0"/>
                    </a:p>
                  </a:txBody>
                  <a:tcPr>
                    <a:solidFill>
                      <a:srgbClr val="92D050"/>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200" dirty="0"/>
                        <a:t>CR122</a:t>
                      </a:r>
                      <a:endParaRPr lang="en-GB" sz="1200" dirty="0"/>
                    </a:p>
                  </a:txBody>
                  <a:tcPr>
                    <a:solidFill>
                      <a:schemeClr val="bg1"/>
                    </a:solidFill>
                  </a:tcPr>
                </a:tc>
                <a:tc>
                  <a:txBody>
                    <a:bodyPr/>
                    <a:lstStyle/>
                    <a:p>
                      <a:pPr algn="ctr"/>
                      <a:r>
                        <a:rPr lang="en-US" sz="1200" dirty="0"/>
                        <a:t>1?</a:t>
                      </a:r>
                      <a:endParaRPr lang="en-GB" sz="1200" dirty="0"/>
                    </a:p>
                  </a:txBody>
                  <a:tcPr>
                    <a:solidFill>
                      <a:schemeClr val="bg1"/>
                    </a:solidFill>
                  </a:tcPr>
                </a:tc>
                <a:extLst>
                  <a:ext uri="{0D108BD9-81ED-4DB2-BD59-A6C34878D82A}">
                    <a16:rowId xmlns:a16="http://schemas.microsoft.com/office/drawing/2014/main" val="1969881365"/>
                  </a:ext>
                </a:extLst>
              </a:tr>
              <a:tr h="172720">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200" dirty="0"/>
                        <a:t>CR111</a:t>
                      </a:r>
                      <a:endParaRPr lang="en-GB" sz="1200" dirty="0"/>
                    </a:p>
                  </a:txBody>
                  <a:tcPr>
                    <a:solidFill>
                      <a:srgbClr val="92D050"/>
                    </a:solidFill>
                  </a:tcPr>
                </a:tc>
                <a:tc>
                  <a:txBody>
                    <a:bodyPr/>
                    <a:lstStyle/>
                    <a:p>
                      <a:pPr algn="ctr"/>
                      <a:r>
                        <a:rPr lang="en-US" sz="1200" dirty="0"/>
                        <a:t>7</a:t>
                      </a:r>
                      <a:endParaRPr lang="en-GB" sz="1200" dirty="0"/>
                    </a:p>
                  </a:txBody>
                  <a:tcPr>
                    <a:solidFill>
                      <a:srgbClr val="92D050"/>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200" dirty="0"/>
                        <a:t>CR123</a:t>
                      </a:r>
                      <a:endParaRPr lang="en-GB" sz="1200" dirty="0"/>
                    </a:p>
                  </a:txBody>
                  <a:tcPr>
                    <a:solidFill>
                      <a:schemeClr val="accent4">
                        <a:lumMod val="60000"/>
                        <a:lumOff val="40000"/>
                      </a:schemeClr>
                    </a:solidFill>
                  </a:tcPr>
                </a:tc>
                <a:tc>
                  <a:txBody>
                    <a:bodyPr/>
                    <a:lstStyle/>
                    <a:p>
                      <a:pPr algn="ctr"/>
                      <a:r>
                        <a:rPr lang="en-US" sz="1200" dirty="0"/>
                        <a:t>7</a:t>
                      </a:r>
                      <a:endParaRPr lang="en-GB" sz="1200" dirty="0"/>
                    </a:p>
                  </a:txBody>
                  <a:tcPr>
                    <a:solidFill>
                      <a:schemeClr val="accent4">
                        <a:lumMod val="60000"/>
                        <a:lumOff val="40000"/>
                      </a:schemeClr>
                    </a:solidFill>
                  </a:tcPr>
                </a:tc>
                <a:extLst>
                  <a:ext uri="{0D108BD9-81ED-4DB2-BD59-A6C34878D82A}">
                    <a16:rowId xmlns:a16="http://schemas.microsoft.com/office/drawing/2014/main" val="3708857976"/>
                  </a:ext>
                </a:extLst>
              </a:tr>
              <a:tr h="0">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200" dirty="0"/>
                        <a:t>CR112</a:t>
                      </a:r>
                      <a:endParaRPr lang="en-GB" sz="1200" dirty="0"/>
                    </a:p>
                  </a:txBody>
                  <a:tcPr>
                    <a:solidFill>
                      <a:srgbClr val="92D050"/>
                    </a:solidFill>
                  </a:tcPr>
                </a:tc>
                <a:tc>
                  <a:txBody>
                    <a:bodyPr/>
                    <a:lstStyle/>
                    <a:p>
                      <a:pPr algn="ctr"/>
                      <a:r>
                        <a:rPr lang="en-US" sz="1200" dirty="0"/>
                        <a:t>4</a:t>
                      </a:r>
                      <a:endParaRPr lang="en-GB" sz="1200" dirty="0"/>
                    </a:p>
                  </a:txBody>
                  <a:tcPr>
                    <a:solidFill>
                      <a:srgbClr val="92D050"/>
                    </a:solidFill>
                  </a:tcPr>
                </a:tc>
                <a:tc>
                  <a:txBody>
                    <a:bodyPr/>
                    <a:lstStyle/>
                    <a:p>
                      <a:pPr algn="ctr"/>
                      <a:r>
                        <a:rPr lang="en-US" sz="1200" dirty="0"/>
                        <a:t>CR124</a:t>
                      </a:r>
                      <a:endParaRPr lang="en-GB" sz="1200" dirty="0"/>
                    </a:p>
                  </a:txBody>
                  <a:tcPr>
                    <a:solidFill>
                      <a:schemeClr val="accent4">
                        <a:lumMod val="60000"/>
                        <a:lumOff val="40000"/>
                      </a:schemeClr>
                    </a:solidFill>
                  </a:tcPr>
                </a:tc>
                <a:tc>
                  <a:txBody>
                    <a:bodyPr/>
                    <a:lstStyle/>
                    <a:p>
                      <a:pPr algn="ctr"/>
                      <a:r>
                        <a:rPr lang="en-US" sz="1200" dirty="0"/>
                        <a:t>10</a:t>
                      </a:r>
                      <a:endParaRPr lang="en-GB" sz="1200" dirty="0"/>
                    </a:p>
                  </a:txBody>
                  <a:tcPr>
                    <a:solidFill>
                      <a:schemeClr val="accent4">
                        <a:lumMod val="60000"/>
                        <a:lumOff val="40000"/>
                      </a:schemeClr>
                    </a:solidFill>
                  </a:tcPr>
                </a:tc>
                <a:extLst>
                  <a:ext uri="{0D108BD9-81ED-4DB2-BD59-A6C34878D82A}">
                    <a16:rowId xmlns:a16="http://schemas.microsoft.com/office/drawing/2014/main" val="2156942342"/>
                  </a:ext>
                </a:extLst>
              </a:tr>
              <a:tr h="0">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200" b="1" dirty="0"/>
                        <a:t>CR113</a:t>
                      </a:r>
                      <a:endParaRPr lang="en-GB" sz="1200" b="1" dirty="0"/>
                    </a:p>
                  </a:txBody>
                  <a:tcPr>
                    <a:solidFill>
                      <a:srgbClr val="92D050"/>
                    </a:solidFill>
                  </a:tcPr>
                </a:tc>
                <a:tc>
                  <a:txBody>
                    <a:bodyPr/>
                    <a:lstStyle/>
                    <a:p>
                      <a:pPr algn="ctr"/>
                      <a:r>
                        <a:rPr lang="en-US" sz="1200" b="1" dirty="0"/>
                        <a:t>3</a:t>
                      </a:r>
                      <a:endParaRPr lang="en-GB" sz="1200" b="1" dirty="0"/>
                    </a:p>
                  </a:txBody>
                  <a:tcPr>
                    <a:solidFill>
                      <a:srgbClr val="92D050"/>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200" dirty="0"/>
                        <a:t>CR125</a:t>
                      </a:r>
                      <a:endParaRPr lang="en-GB" sz="1200" dirty="0"/>
                    </a:p>
                  </a:txBody>
                  <a:tcPr>
                    <a:solidFill>
                      <a:schemeClr val="accent4">
                        <a:lumMod val="60000"/>
                        <a:lumOff val="40000"/>
                      </a:schemeClr>
                    </a:solidFill>
                  </a:tcPr>
                </a:tc>
                <a:tc>
                  <a:txBody>
                    <a:bodyPr/>
                    <a:lstStyle/>
                    <a:p>
                      <a:pPr algn="ctr"/>
                      <a:r>
                        <a:rPr lang="en-US" sz="1200" dirty="0"/>
                        <a:t>6</a:t>
                      </a:r>
                      <a:endParaRPr lang="en-GB" sz="1200" dirty="0"/>
                    </a:p>
                  </a:txBody>
                  <a:tcPr>
                    <a:solidFill>
                      <a:schemeClr val="accent4">
                        <a:lumMod val="60000"/>
                        <a:lumOff val="40000"/>
                      </a:schemeClr>
                    </a:solidFill>
                  </a:tcPr>
                </a:tc>
                <a:extLst>
                  <a:ext uri="{0D108BD9-81ED-4DB2-BD59-A6C34878D82A}">
                    <a16:rowId xmlns:a16="http://schemas.microsoft.com/office/drawing/2014/main" val="2574440629"/>
                  </a:ext>
                </a:extLst>
              </a:tr>
              <a:tr h="172720">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200" dirty="0"/>
                        <a:t>CR114</a:t>
                      </a:r>
                      <a:endParaRPr lang="en-GB" sz="1200" dirty="0"/>
                    </a:p>
                  </a:txBody>
                  <a:tcPr>
                    <a:noFill/>
                  </a:tcPr>
                </a:tc>
                <a:tc>
                  <a:txBody>
                    <a:bodyPr/>
                    <a:lstStyle/>
                    <a:p>
                      <a:pPr algn="ctr"/>
                      <a:r>
                        <a:rPr lang="en-US" sz="1200" dirty="0"/>
                        <a:t>9</a:t>
                      </a:r>
                      <a:endParaRPr lang="en-GB" sz="1200" dirty="0"/>
                    </a:p>
                  </a:txBody>
                  <a:tcPr>
                    <a:no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200" dirty="0"/>
                        <a:t>CR126</a:t>
                      </a:r>
                      <a:endParaRPr lang="en-GB" sz="1200" dirty="0"/>
                    </a:p>
                  </a:txBody>
                  <a:tcPr>
                    <a:solidFill>
                      <a:schemeClr val="bg1"/>
                    </a:solidFill>
                  </a:tcPr>
                </a:tc>
                <a:tc>
                  <a:txBody>
                    <a:bodyPr/>
                    <a:lstStyle/>
                    <a:p>
                      <a:pPr algn="ctr"/>
                      <a:r>
                        <a:rPr lang="en-US" sz="1200" dirty="0"/>
                        <a:t>11</a:t>
                      </a:r>
                      <a:endParaRPr lang="en-GB" sz="1200" dirty="0"/>
                    </a:p>
                  </a:txBody>
                  <a:tcPr>
                    <a:solidFill>
                      <a:schemeClr val="bg1"/>
                    </a:solidFill>
                  </a:tcPr>
                </a:tc>
                <a:extLst>
                  <a:ext uri="{0D108BD9-81ED-4DB2-BD59-A6C34878D82A}">
                    <a16:rowId xmlns:a16="http://schemas.microsoft.com/office/drawing/2014/main" val="2832844823"/>
                  </a:ext>
                </a:extLst>
              </a:tr>
              <a:tr h="137160">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200" dirty="0"/>
                        <a:t>CR115</a:t>
                      </a:r>
                      <a:endParaRPr lang="en-GB" sz="1200" dirty="0"/>
                    </a:p>
                  </a:txBody>
                  <a:tcPr>
                    <a:solidFill>
                      <a:schemeClr val="tx2">
                        <a:lumMod val="40000"/>
                        <a:lumOff val="60000"/>
                      </a:schemeClr>
                    </a:solidFill>
                  </a:tcPr>
                </a:tc>
                <a:tc>
                  <a:txBody>
                    <a:bodyPr/>
                    <a:lstStyle/>
                    <a:p>
                      <a:pPr algn="ctr"/>
                      <a:r>
                        <a:rPr lang="en-US" sz="1200" dirty="0"/>
                        <a:t>3</a:t>
                      </a:r>
                      <a:endParaRPr lang="en-GB" sz="1200" dirty="0"/>
                    </a:p>
                  </a:txBody>
                  <a:tcPr>
                    <a:solidFill>
                      <a:schemeClr val="tx2">
                        <a:lumMod val="40000"/>
                        <a:lumOff val="60000"/>
                      </a:schemeClr>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200" dirty="0"/>
                        <a:t>CR127</a:t>
                      </a:r>
                      <a:endParaRPr lang="en-GB" sz="1200" dirty="0"/>
                    </a:p>
                  </a:txBody>
                  <a:tcPr>
                    <a:solidFill>
                      <a:schemeClr val="bg1"/>
                    </a:solidFill>
                  </a:tcPr>
                </a:tc>
                <a:tc>
                  <a:txBody>
                    <a:bodyPr/>
                    <a:lstStyle/>
                    <a:p>
                      <a:pPr algn="ctr"/>
                      <a:r>
                        <a:rPr lang="en-US" sz="1200" dirty="0"/>
                        <a:t>11</a:t>
                      </a:r>
                      <a:endParaRPr lang="en-GB" sz="1200" dirty="0"/>
                    </a:p>
                  </a:txBody>
                  <a:tcPr>
                    <a:solidFill>
                      <a:schemeClr val="bg1"/>
                    </a:solidFill>
                  </a:tcPr>
                </a:tc>
                <a:extLst>
                  <a:ext uri="{0D108BD9-81ED-4DB2-BD59-A6C34878D82A}">
                    <a16:rowId xmlns:a16="http://schemas.microsoft.com/office/drawing/2014/main" val="1332512933"/>
                  </a:ext>
                </a:extLst>
              </a:tr>
              <a:tr h="137160">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200" dirty="0"/>
                        <a:t>CR116</a:t>
                      </a:r>
                      <a:endParaRPr lang="en-GB" sz="1200" dirty="0"/>
                    </a:p>
                  </a:txBody>
                  <a:tcPr>
                    <a:solidFill>
                      <a:schemeClr val="bg1"/>
                    </a:solidFill>
                  </a:tcPr>
                </a:tc>
                <a:tc>
                  <a:txBody>
                    <a:bodyPr/>
                    <a:lstStyle/>
                    <a:p>
                      <a:pPr algn="ctr"/>
                      <a:r>
                        <a:rPr lang="en-US" sz="1200" dirty="0"/>
                        <a:t>2</a:t>
                      </a:r>
                      <a:endParaRPr lang="en-GB" sz="1200" dirty="0"/>
                    </a:p>
                  </a:txBody>
                  <a:tcPr>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lang="en-GB" sz="1200" dirty="0"/>
                    </a:p>
                  </a:txBody>
                  <a:tcPr>
                    <a:solidFill>
                      <a:schemeClr val="bg1"/>
                    </a:solidFill>
                  </a:tcPr>
                </a:tc>
                <a:tc>
                  <a:txBody>
                    <a:bodyPr/>
                    <a:lstStyle/>
                    <a:p>
                      <a:pPr algn="ctr"/>
                      <a:endParaRPr lang="en-GB" sz="1200" dirty="0"/>
                    </a:p>
                  </a:txBody>
                  <a:tcPr>
                    <a:solidFill>
                      <a:schemeClr val="bg1"/>
                    </a:solidFill>
                  </a:tcPr>
                </a:tc>
                <a:extLst>
                  <a:ext uri="{0D108BD9-81ED-4DB2-BD59-A6C34878D82A}">
                    <a16:rowId xmlns:a16="http://schemas.microsoft.com/office/drawing/2014/main" val="2624189360"/>
                  </a:ext>
                </a:extLst>
              </a:tr>
            </a:tbl>
          </a:graphicData>
        </a:graphic>
      </p:graphicFrame>
      <p:graphicFrame>
        <p:nvGraphicFramePr>
          <p:cNvPr id="6" name="Table 10">
            <a:extLst>
              <a:ext uri="{FF2B5EF4-FFF2-40B4-BE49-F238E27FC236}">
                <a16:creationId xmlns:a16="http://schemas.microsoft.com/office/drawing/2014/main" id="{44512890-0687-E9DF-DF33-0408B4A539FC}"/>
              </a:ext>
            </a:extLst>
          </p:cNvPr>
          <p:cNvGraphicFramePr>
            <a:graphicFrameLocks noGrp="1"/>
          </p:cNvGraphicFramePr>
          <p:nvPr>
            <p:extLst>
              <p:ext uri="{D42A27DB-BD31-4B8C-83A1-F6EECF244321}">
                <p14:modId xmlns:p14="http://schemas.microsoft.com/office/powerpoint/2010/main" val="2431741122"/>
              </p:ext>
            </p:extLst>
          </p:nvPr>
        </p:nvGraphicFramePr>
        <p:xfrm>
          <a:off x="8375085" y="921422"/>
          <a:ext cx="697230" cy="1097280"/>
        </p:xfrm>
        <a:graphic>
          <a:graphicData uri="http://schemas.openxmlformats.org/drawingml/2006/table">
            <a:tbl>
              <a:tblPr firstRow="1" bandRow="1">
                <a:tableStyleId>{5940675A-B579-460E-94D1-54222C63F5DA}</a:tableStyleId>
              </a:tblPr>
              <a:tblGrid>
                <a:gridCol w="697230">
                  <a:extLst>
                    <a:ext uri="{9D8B030D-6E8A-4147-A177-3AD203B41FA5}">
                      <a16:colId xmlns:a16="http://schemas.microsoft.com/office/drawing/2014/main" val="3168120608"/>
                    </a:ext>
                  </a:extLst>
                </a:gridCol>
              </a:tblGrid>
              <a:tr h="202080">
                <a:tc>
                  <a:txBody>
                    <a:bodyPr/>
                    <a:lstStyle/>
                    <a:p>
                      <a:pPr algn="ctr"/>
                      <a:r>
                        <a:rPr lang="en-US" sz="1200" dirty="0"/>
                        <a:t>BP1</a:t>
                      </a:r>
                      <a:endParaRPr lang="en-GB" sz="1200" dirty="0"/>
                    </a:p>
                  </a:txBody>
                  <a:tcPr>
                    <a:solidFill>
                      <a:schemeClr val="accent6">
                        <a:lumMod val="20000"/>
                        <a:lumOff val="80000"/>
                      </a:schemeClr>
                    </a:solidFill>
                  </a:tcPr>
                </a:tc>
                <a:extLst>
                  <a:ext uri="{0D108BD9-81ED-4DB2-BD59-A6C34878D82A}">
                    <a16:rowId xmlns:a16="http://schemas.microsoft.com/office/drawing/2014/main" val="2919950465"/>
                  </a:ext>
                </a:extLst>
              </a:tr>
              <a:tr h="202080">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200" dirty="0"/>
                        <a:t>BP2</a:t>
                      </a:r>
                      <a:endParaRPr lang="en-GB" sz="1200" dirty="0"/>
                    </a:p>
                  </a:txBody>
                  <a:tcPr>
                    <a:solidFill>
                      <a:srgbClr val="92D050"/>
                    </a:solidFill>
                  </a:tcPr>
                </a:tc>
                <a:extLst>
                  <a:ext uri="{0D108BD9-81ED-4DB2-BD59-A6C34878D82A}">
                    <a16:rowId xmlns:a16="http://schemas.microsoft.com/office/drawing/2014/main" val="3634546881"/>
                  </a:ext>
                </a:extLst>
              </a:tr>
              <a:tr h="0">
                <a:tc>
                  <a:txBody>
                    <a:bodyPr/>
                    <a:lstStyle/>
                    <a:p>
                      <a:pPr algn="ctr"/>
                      <a:r>
                        <a:rPr lang="en-US" sz="1200" dirty="0"/>
                        <a:t>BP3</a:t>
                      </a:r>
                      <a:endParaRPr lang="en-GB" sz="1200" dirty="0"/>
                    </a:p>
                  </a:txBody>
                  <a:tcPr>
                    <a:solidFill>
                      <a:schemeClr val="tx2">
                        <a:lumMod val="40000"/>
                        <a:lumOff val="60000"/>
                      </a:schemeClr>
                    </a:solidFill>
                  </a:tcPr>
                </a:tc>
                <a:extLst>
                  <a:ext uri="{0D108BD9-81ED-4DB2-BD59-A6C34878D82A}">
                    <a16:rowId xmlns:a16="http://schemas.microsoft.com/office/drawing/2014/main" val="791728905"/>
                  </a:ext>
                </a:extLst>
              </a:tr>
              <a:tr h="172720">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200" dirty="0"/>
                        <a:t>B02</a:t>
                      </a:r>
                      <a:endParaRPr lang="en-GB" sz="1200" dirty="0"/>
                    </a:p>
                  </a:txBody>
                  <a:tcPr>
                    <a:solidFill>
                      <a:schemeClr val="accent3">
                        <a:lumMod val="20000"/>
                        <a:lumOff val="80000"/>
                      </a:schemeClr>
                    </a:solidFill>
                  </a:tcPr>
                </a:tc>
                <a:extLst>
                  <a:ext uri="{0D108BD9-81ED-4DB2-BD59-A6C34878D82A}">
                    <a16:rowId xmlns:a16="http://schemas.microsoft.com/office/drawing/2014/main" val="256521240"/>
                  </a:ext>
                </a:extLst>
              </a:tr>
            </a:tbl>
          </a:graphicData>
        </a:graphic>
      </p:graphicFrame>
      <p:sp>
        <p:nvSpPr>
          <p:cNvPr id="11" name="TextBox 10">
            <a:extLst>
              <a:ext uri="{FF2B5EF4-FFF2-40B4-BE49-F238E27FC236}">
                <a16:creationId xmlns:a16="http://schemas.microsoft.com/office/drawing/2014/main" id="{559C83DC-6ABC-9F9C-762E-9AEDE9806977}"/>
              </a:ext>
            </a:extLst>
          </p:cNvPr>
          <p:cNvSpPr txBox="1"/>
          <p:nvPr/>
        </p:nvSpPr>
        <p:spPr>
          <a:xfrm>
            <a:off x="6162675" y="5963139"/>
            <a:ext cx="2521725" cy="430887"/>
          </a:xfrm>
          <a:prstGeom prst="rect">
            <a:avLst/>
          </a:prstGeom>
          <a:noFill/>
        </p:spPr>
        <p:txBody>
          <a:bodyPr wrap="square" rtlCol="0">
            <a:spAutoFit/>
          </a:bodyPr>
          <a:lstStyle/>
          <a:p>
            <a:pPr algn="ctr"/>
            <a:r>
              <a:rPr lang="en-US" sz="1100" i="1" dirty="0"/>
              <a:t>Limited coil in each magnet assembly is indicated in bold</a:t>
            </a:r>
            <a:endParaRPr lang="en-GB" sz="1100" i="1" dirty="0"/>
          </a:p>
        </p:txBody>
      </p:sp>
    </p:spTree>
    <p:extLst>
      <p:ext uri="{BB962C8B-B14F-4D97-AF65-F5344CB8AC3E}">
        <p14:creationId xmlns:p14="http://schemas.microsoft.com/office/powerpoint/2010/main" val="106956011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7B43BB-1D79-526A-5E19-17EF55A291E3}"/>
              </a:ext>
            </a:extLst>
          </p:cNvPr>
          <p:cNvSpPr>
            <a:spLocks noGrp="1"/>
          </p:cNvSpPr>
          <p:nvPr>
            <p:ph type="title"/>
          </p:nvPr>
        </p:nvSpPr>
        <p:spPr/>
        <p:txBody>
          <a:bodyPr/>
          <a:lstStyle/>
          <a:p>
            <a:r>
              <a:rPr lang="en-US" dirty="0"/>
              <a:t>Pole turn visual inspection vs quench location</a:t>
            </a:r>
            <a:endParaRPr lang="en-GB" dirty="0"/>
          </a:p>
        </p:txBody>
      </p:sp>
      <p:sp>
        <p:nvSpPr>
          <p:cNvPr id="3" name="Content Placeholder 2">
            <a:extLst>
              <a:ext uri="{FF2B5EF4-FFF2-40B4-BE49-F238E27FC236}">
                <a16:creationId xmlns:a16="http://schemas.microsoft.com/office/drawing/2014/main" id="{D54CE223-DBBB-53AB-DD37-5ED0E2D74ADC}"/>
              </a:ext>
            </a:extLst>
          </p:cNvPr>
          <p:cNvSpPr>
            <a:spLocks noGrp="1"/>
          </p:cNvSpPr>
          <p:nvPr>
            <p:ph idx="1"/>
          </p:nvPr>
        </p:nvSpPr>
        <p:spPr/>
        <p:txBody>
          <a:bodyPr>
            <a:normAutofit/>
          </a:bodyPr>
          <a:lstStyle/>
          <a:p>
            <a:r>
              <a:rPr lang="en-US" sz="2000" dirty="0"/>
              <a:t>We didn’t find a quantitative clean correlation between damage and quench location:</a:t>
            </a:r>
            <a:endParaRPr lang="en-GB" sz="2000" dirty="0"/>
          </a:p>
        </p:txBody>
      </p:sp>
      <p:sp>
        <p:nvSpPr>
          <p:cNvPr id="4" name="Footer Placeholder 3">
            <a:extLst>
              <a:ext uri="{FF2B5EF4-FFF2-40B4-BE49-F238E27FC236}">
                <a16:creationId xmlns:a16="http://schemas.microsoft.com/office/drawing/2014/main" id="{802EEDE8-85DF-8A7B-D443-65157004AE30}"/>
              </a:ext>
            </a:extLst>
          </p:cNvPr>
          <p:cNvSpPr>
            <a:spLocks noGrp="1"/>
          </p:cNvSpPr>
          <p:nvPr>
            <p:ph type="ftr" sz="quarter" idx="11"/>
          </p:nvPr>
        </p:nvSpPr>
        <p:spPr/>
        <p:txBody>
          <a:bodyPr/>
          <a:lstStyle/>
          <a:p>
            <a:endParaRPr lang="en-GB" noProof="0" dirty="0"/>
          </a:p>
        </p:txBody>
      </p:sp>
      <p:sp>
        <p:nvSpPr>
          <p:cNvPr id="5" name="Slide Number Placeholder 4">
            <a:extLst>
              <a:ext uri="{FF2B5EF4-FFF2-40B4-BE49-F238E27FC236}">
                <a16:creationId xmlns:a16="http://schemas.microsoft.com/office/drawing/2014/main" id="{88886DB7-4D55-C69D-498A-E27442604991}"/>
              </a:ext>
            </a:extLst>
          </p:cNvPr>
          <p:cNvSpPr>
            <a:spLocks noGrp="1"/>
          </p:cNvSpPr>
          <p:nvPr>
            <p:ph type="sldNum" sz="quarter" idx="12"/>
          </p:nvPr>
        </p:nvSpPr>
        <p:spPr/>
        <p:txBody>
          <a:bodyPr/>
          <a:lstStyle/>
          <a:p>
            <a:fld id="{BFDCA1C4-9514-7B4F-976F-D92F7E296653}" type="slidenum">
              <a:rPr lang="fr-FR" smtClean="0"/>
              <a:pPr/>
              <a:t>33</a:t>
            </a:fld>
            <a:endParaRPr lang="fr-FR"/>
          </a:p>
        </p:txBody>
      </p:sp>
      <p:pic>
        <p:nvPicPr>
          <p:cNvPr id="6" name="Picture 5">
            <a:extLst>
              <a:ext uri="{FF2B5EF4-FFF2-40B4-BE49-F238E27FC236}">
                <a16:creationId xmlns:a16="http://schemas.microsoft.com/office/drawing/2014/main" id="{73106770-368F-DEC5-C35B-A6C07342C8F0}"/>
              </a:ext>
            </a:extLst>
          </p:cNvPr>
          <p:cNvPicPr>
            <a:picLocks noChangeAspect="1"/>
          </p:cNvPicPr>
          <p:nvPr/>
        </p:nvPicPr>
        <p:blipFill>
          <a:blip r:embed="rId2"/>
          <a:stretch>
            <a:fillRect/>
          </a:stretch>
        </p:blipFill>
        <p:spPr>
          <a:xfrm>
            <a:off x="401250" y="1915911"/>
            <a:ext cx="8341500" cy="3831201"/>
          </a:xfrm>
          <a:prstGeom prst="rect">
            <a:avLst/>
          </a:prstGeom>
        </p:spPr>
      </p:pic>
    </p:spTree>
    <p:extLst>
      <p:ext uri="{BB962C8B-B14F-4D97-AF65-F5344CB8AC3E}">
        <p14:creationId xmlns:p14="http://schemas.microsoft.com/office/powerpoint/2010/main" val="283196717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7894BF-C065-436D-B078-086C6E345C65}"/>
              </a:ext>
            </a:extLst>
          </p:cNvPr>
          <p:cNvSpPr>
            <a:spLocks noGrp="1"/>
          </p:cNvSpPr>
          <p:nvPr>
            <p:ph type="title"/>
          </p:nvPr>
        </p:nvSpPr>
        <p:spPr/>
        <p:txBody>
          <a:bodyPr/>
          <a:lstStyle/>
          <a:p>
            <a:r>
              <a:rPr lang="en-US" dirty="0"/>
              <a:t>Azimuthal arc length, impregnated coil</a:t>
            </a:r>
            <a:endParaRPr lang="en-GB" dirty="0"/>
          </a:p>
        </p:txBody>
      </p:sp>
      <p:sp>
        <p:nvSpPr>
          <p:cNvPr id="3" name="Content Placeholder 2">
            <a:extLst>
              <a:ext uri="{FF2B5EF4-FFF2-40B4-BE49-F238E27FC236}">
                <a16:creationId xmlns:a16="http://schemas.microsoft.com/office/drawing/2014/main" id="{573E4B54-49AC-41BF-88B0-9B08F03551D2}"/>
              </a:ext>
            </a:extLst>
          </p:cNvPr>
          <p:cNvSpPr>
            <a:spLocks noGrp="1"/>
          </p:cNvSpPr>
          <p:nvPr>
            <p:ph idx="1"/>
          </p:nvPr>
        </p:nvSpPr>
        <p:spPr>
          <a:xfrm>
            <a:off x="521095" y="1143233"/>
            <a:ext cx="8101810" cy="1006117"/>
          </a:xfrm>
        </p:spPr>
        <p:txBody>
          <a:bodyPr>
            <a:noAutofit/>
          </a:bodyPr>
          <a:lstStyle/>
          <a:p>
            <a:r>
              <a:rPr lang="en-US" sz="1600" dirty="0"/>
              <a:t>After impregnation, MQXFB coils are azimuthally larger in the middle, there is a systematic ‘belly’ shape in our coils.</a:t>
            </a:r>
          </a:p>
          <a:p>
            <a:pPr lvl="1"/>
            <a:r>
              <a:rPr lang="en-US" sz="1600" dirty="0"/>
              <a:t>L+R arc excess typically 0.150 mm larger in the middle. </a:t>
            </a:r>
          </a:p>
          <a:p>
            <a:r>
              <a:rPr lang="en-US" sz="1600" dirty="0"/>
              <a:t>MQXFA coils are uniform in terms of azimuthal size along the length</a:t>
            </a:r>
          </a:p>
          <a:p>
            <a:r>
              <a:rPr lang="en-US" sz="1600" dirty="0"/>
              <a:t>Few ‘special’ coils, don’t have this feature of bigger azimuthal size in the middle (copper coils, CR120 and CR003 (low grade Nb3Sn coil))</a:t>
            </a:r>
            <a:endParaRPr lang="en-GB" sz="1600" dirty="0"/>
          </a:p>
        </p:txBody>
      </p:sp>
      <p:sp>
        <p:nvSpPr>
          <p:cNvPr id="5" name="Slide Number Placeholder 4">
            <a:extLst>
              <a:ext uri="{FF2B5EF4-FFF2-40B4-BE49-F238E27FC236}">
                <a16:creationId xmlns:a16="http://schemas.microsoft.com/office/drawing/2014/main" id="{1E81B501-A696-4CAF-9908-CAFAE2583393}"/>
              </a:ext>
            </a:extLst>
          </p:cNvPr>
          <p:cNvSpPr>
            <a:spLocks noGrp="1"/>
          </p:cNvSpPr>
          <p:nvPr>
            <p:ph type="sldNum" sz="quarter" idx="12"/>
          </p:nvPr>
        </p:nvSpPr>
        <p:spPr/>
        <p:txBody>
          <a:bodyPr/>
          <a:lstStyle/>
          <a:p>
            <a:fld id="{BFDCA1C4-9514-7B4F-976F-D92F7E296653}" type="slidenum">
              <a:rPr lang="fr-FR" smtClean="0"/>
              <a:pPr/>
              <a:t>34</a:t>
            </a:fld>
            <a:endParaRPr lang="fr-FR"/>
          </a:p>
        </p:txBody>
      </p:sp>
      <p:pic>
        <p:nvPicPr>
          <p:cNvPr id="6" name="Picture 5">
            <a:extLst>
              <a:ext uri="{FF2B5EF4-FFF2-40B4-BE49-F238E27FC236}">
                <a16:creationId xmlns:a16="http://schemas.microsoft.com/office/drawing/2014/main" id="{30B3BA1C-758C-43D5-85A0-3AF195A94DF9}"/>
              </a:ext>
            </a:extLst>
          </p:cNvPr>
          <p:cNvPicPr>
            <a:picLocks noChangeAspect="1"/>
          </p:cNvPicPr>
          <p:nvPr/>
        </p:nvPicPr>
        <p:blipFill>
          <a:blip r:embed="rId2"/>
          <a:stretch>
            <a:fillRect/>
          </a:stretch>
        </p:blipFill>
        <p:spPr>
          <a:xfrm>
            <a:off x="6166800" y="3373157"/>
            <a:ext cx="2880000" cy="2160000"/>
          </a:xfrm>
          <a:prstGeom prst="rect">
            <a:avLst/>
          </a:prstGeom>
        </p:spPr>
      </p:pic>
      <p:pic>
        <p:nvPicPr>
          <p:cNvPr id="7" name="Picture 6">
            <a:extLst>
              <a:ext uri="{FF2B5EF4-FFF2-40B4-BE49-F238E27FC236}">
                <a16:creationId xmlns:a16="http://schemas.microsoft.com/office/drawing/2014/main" id="{35A1B84D-0A44-433F-A946-B74E90530466}"/>
              </a:ext>
            </a:extLst>
          </p:cNvPr>
          <p:cNvPicPr>
            <a:picLocks noChangeAspect="1"/>
          </p:cNvPicPr>
          <p:nvPr/>
        </p:nvPicPr>
        <p:blipFill>
          <a:blip r:embed="rId3"/>
          <a:stretch>
            <a:fillRect/>
          </a:stretch>
        </p:blipFill>
        <p:spPr>
          <a:xfrm>
            <a:off x="3190680" y="3373157"/>
            <a:ext cx="2880000" cy="2160000"/>
          </a:xfrm>
          <a:prstGeom prst="rect">
            <a:avLst/>
          </a:prstGeom>
        </p:spPr>
      </p:pic>
      <p:pic>
        <p:nvPicPr>
          <p:cNvPr id="8" name="Picture 7">
            <a:extLst>
              <a:ext uri="{FF2B5EF4-FFF2-40B4-BE49-F238E27FC236}">
                <a16:creationId xmlns:a16="http://schemas.microsoft.com/office/drawing/2014/main" id="{0ECD1342-2809-4C62-9486-AD75C6A92786}"/>
              </a:ext>
            </a:extLst>
          </p:cNvPr>
          <p:cNvPicPr>
            <a:picLocks noChangeAspect="1"/>
          </p:cNvPicPr>
          <p:nvPr/>
        </p:nvPicPr>
        <p:blipFill>
          <a:blip r:embed="rId4"/>
          <a:stretch>
            <a:fillRect/>
          </a:stretch>
        </p:blipFill>
        <p:spPr>
          <a:xfrm>
            <a:off x="214560" y="3373157"/>
            <a:ext cx="2880000" cy="2160000"/>
          </a:xfrm>
          <a:prstGeom prst="rect">
            <a:avLst/>
          </a:prstGeom>
        </p:spPr>
      </p:pic>
      <p:sp>
        <p:nvSpPr>
          <p:cNvPr id="10" name="TextBox 9">
            <a:extLst>
              <a:ext uri="{FF2B5EF4-FFF2-40B4-BE49-F238E27FC236}">
                <a16:creationId xmlns:a16="http://schemas.microsoft.com/office/drawing/2014/main" id="{68AFDA99-7A78-46F6-ADF1-F8849C5CACAA}"/>
              </a:ext>
            </a:extLst>
          </p:cNvPr>
          <p:cNvSpPr txBox="1"/>
          <p:nvPr/>
        </p:nvSpPr>
        <p:spPr>
          <a:xfrm>
            <a:off x="5259184" y="5560878"/>
            <a:ext cx="3607616" cy="307777"/>
          </a:xfrm>
          <a:prstGeom prst="rect">
            <a:avLst/>
          </a:prstGeom>
          <a:noFill/>
        </p:spPr>
        <p:txBody>
          <a:bodyPr wrap="square">
            <a:spAutoFit/>
          </a:bodyPr>
          <a:lstStyle/>
          <a:p>
            <a:r>
              <a:rPr lang="en-GB" sz="1400" dirty="0">
                <a:hlinkClick r:id="rId5"/>
              </a:rPr>
              <a:t>https://indico.cern.ch/event/1075064/</a:t>
            </a:r>
            <a:r>
              <a:rPr lang="en-GB" sz="1400" dirty="0"/>
              <a:t> </a:t>
            </a:r>
          </a:p>
        </p:txBody>
      </p:sp>
      <p:sp>
        <p:nvSpPr>
          <p:cNvPr id="11" name="TextBox 10">
            <a:extLst>
              <a:ext uri="{FF2B5EF4-FFF2-40B4-BE49-F238E27FC236}">
                <a16:creationId xmlns:a16="http://schemas.microsoft.com/office/drawing/2014/main" id="{2BEE2003-3176-411B-991F-57A1AB988CE9}"/>
              </a:ext>
            </a:extLst>
          </p:cNvPr>
          <p:cNvSpPr txBox="1"/>
          <p:nvPr/>
        </p:nvSpPr>
        <p:spPr>
          <a:xfrm>
            <a:off x="957307" y="2975075"/>
            <a:ext cx="1508746" cy="307777"/>
          </a:xfrm>
          <a:prstGeom prst="rect">
            <a:avLst/>
          </a:prstGeom>
          <a:noFill/>
        </p:spPr>
        <p:txBody>
          <a:bodyPr wrap="none" rtlCol="0">
            <a:spAutoFit/>
          </a:bodyPr>
          <a:lstStyle/>
          <a:p>
            <a:r>
              <a:rPr lang="en-US" sz="1400" b="1" i="1" dirty="0"/>
              <a:t>MQXFBP2 coils</a:t>
            </a:r>
            <a:endParaRPr lang="en-GB" sz="1400" b="1" i="1" dirty="0"/>
          </a:p>
        </p:txBody>
      </p:sp>
      <p:sp>
        <p:nvSpPr>
          <p:cNvPr id="12" name="TextBox 11">
            <a:extLst>
              <a:ext uri="{FF2B5EF4-FFF2-40B4-BE49-F238E27FC236}">
                <a16:creationId xmlns:a16="http://schemas.microsoft.com/office/drawing/2014/main" id="{FDD98E9E-B46E-47B4-AFFD-B5CADF5B2A25}"/>
              </a:ext>
            </a:extLst>
          </p:cNvPr>
          <p:cNvSpPr txBox="1"/>
          <p:nvPr/>
        </p:nvSpPr>
        <p:spPr>
          <a:xfrm>
            <a:off x="3939619" y="2975075"/>
            <a:ext cx="1508746" cy="307777"/>
          </a:xfrm>
          <a:prstGeom prst="rect">
            <a:avLst/>
          </a:prstGeom>
          <a:noFill/>
        </p:spPr>
        <p:txBody>
          <a:bodyPr wrap="none" rtlCol="0">
            <a:spAutoFit/>
          </a:bodyPr>
          <a:lstStyle/>
          <a:p>
            <a:r>
              <a:rPr lang="en-US" sz="1400" b="1" i="1" dirty="0"/>
              <a:t>MQXFBP3 coils</a:t>
            </a:r>
            <a:endParaRPr lang="en-GB" sz="1400" b="1" i="1" dirty="0"/>
          </a:p>
        </p:txBody>
      </p:sp>
      <p:sp>
        <p:nvSpPr>
          <p:cNvPr id="13" name="TextBox 12">
            <a:extLst>
              <a:ext uri="{FF2B5EF4-FFF2-40B4-BE49-F238E27FC236}">
                <a16:creationId xmlns:a16="http://schemas.microsoft.com/office/drawing/2014/main" id="{5EAB6B91-5BB0-4C3C-BFF2-6C2A62F0CAE3}"/>
              </a:ext>
            </a:extLst>
          </p:cNvPr>
          <p:cNvSpPr txBox="1"/>
          <p:nvPr/>
        </p:nvSpPr>
        <p:spPr>
          <a:xfrm>
            <a:off x="6901094" y="2963940"/>
            <a:ext cx="1487908" cy="307777"/>
          </a:xfrm>
          <a:prstGeom prst="rect">
            <a:avLst/>
          </a:prstGeom>
          <a:noFill/>
        </p:spPr>
        <p:txBody>
          <a:bodyPr wrap="none" rtlCol="0">
            <a:spAutoFit/>
          </a:bodyPr>
          <a:lstStyle/>
          <a:p>
            <a:r>
              <a:rPr lang="en-US" sz="1400" b="1" i="1" dirty="0"/>
              <a:t>MQXFB02 coils</a:t>
            </a:r>
            <a:endParaRPr lang="en-GB" sz="1400" b="1" i="1" dirty="0"/>
          </a:p>
        </p:txBody>
      </p:sp>
      <p:sp>
        <p:nvSpPr>
          <p:cNvPr id="15" name="TextBox 14">
            <a:extLst>
              <a:ext uri="{FF2B5EF4-FFF2-40B4-BE49-F238E27FC236}">
                <a16:creationId xmlns:a16="http://schemas.microsoft.com/office/drawing/2014/main" id="{BC68F0BE-C4B4-4F1D-B191-D8079C7EBEEA}"/>
              </a:ext>
            </a:extLst>
          </p:cNvPr>
          <p:cNvSpPr txBox="1"/>
          <p:nvPr/>
        </p:nvSpPr>
        <p:spPr>
          <a:xfrm>
            <a:off x="3596105" y="6364953"/>
            <a:ext cx="2480231" cy="369332"/>
          </a:xfrm>
          <a:prstGeom prst="rect">
            <a:avLst/>
          </a:prstGeom>
          <a:noFill/>
        </p:spPr>
        <p:txBody>
          <a:bodyPr wrap="none" rtlCol="0">
            <a:spAutoFit/>
          </a:bodyPr>
          <a:lstStyle/>
          <a:p>
            <a:r>
              <a:rPr lang="en-US" dirty="0">
                <a:solidFill>
                  <a:srgbClr val="00B050"/>
                </a:solidFill>
              </a:rPr>
              <a:t>Jose Ferradas Troitino</a:t>
            </a:r>
            <a:endParaRPr lang="en-GB" dirty="0">
              <a:solidFill>
                <a:srgbClr val="00B050"/>
              </a:solidFill>
            </a:endParaRPr>
          </a:p>
        </p:txBody>
      </p:sp>
    </p:spTree>
    <p:extLst>
      <p:ext uri="{BB962C8B-B14F-4D97-AF65-F5344CB8AC3E}">
        <p14:creationId xmlns:p14="http://schemas.microsoft.com/office/powerpoint/2010/main" val="249339167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7EEA7C-FF1D-6D85-1A41-156A0DAC2000}"/>
              </a:ext>
            </a:extLst>
          </p:cNvPr>
          <p:cNvSpPr>
            <a:spLocks noGrp="1"/>
          </p:cNvSpPr>
          <p:nvPr>
            <p:ph type="title"/>
          </p:nvPr>
        </p:nvSpPr>
        <p:spPr/>
        <p:txBody>
          <a:bodyPr/>
          <a:lstStyle/>
          <a:p>
            <a:r>
              <a:rPr lang="en-US" dirty="0"/>
              <a:t>More interesting stories…the </a:t>
            </a:r>
            <a:r>
              <a:rPr lang="en-US" dirty="0" err="1"/>
              <a:t>clavette</a:t>
            </a:r>
            <a:endParaRPr lang="en-GB" dirty="0"/>
          </a:p>
        </p:txBody>
      </p:sp>
      <p:pic>
        <p:nvPicPr>
          <p:cNvPr id="7" name="Content Placeholder 6">
            <a:extLst>
              <a:ext uri="{FF2B5EF4-FFF2-40B4-BE49-F238E27FC236}">
                <a16:creationId xmlns:a16="http://schemas.microsoft.com/office/drawing/2014/main" id="{B13197BA-AA8A-70E3-A29D-44E45DE0AB9F}"/>
              </a:ext>
            </a:extLst>
          </p:cNvPr>
          <p:cNvPicPr>
            <a:picLocks noGrp="1" noChangeAspect="1"/>
          </p:cNvPicPr>
          <p:nvPr>
            <p:ph idx="1"/>
          </p:nvPr>
        </p:nvPicPr>
        <p:blipFill>
          <a:blip r:embed="rId2"/>
          <a:stretch>
            <a:fillRect/>
          </a:stretch>
        </p:blipFill>
        <p:spPr>
          <a:xfrm>
            <a:off x="717141" y="2385311"/>
            <a:ext cx="4352016" cy="3264012"/>
          </a:xfrm>
        </p:spPr>
      </p:pic>
      <p:sp>
        <p:nvSpPr>
          <p:cNvPr id="4" name="Footer Placeholder 3">
            <a:extLst>
              <a:ext uri="{FF2B5EF4-FFF2-40B4-BE49-F238E27FC236}">
                <a16:creationId xmlns:a16="http://schemas.microsoft.com/office/drawing/2014/main" id="{B5791859-A55B-2A67-09DD-351081191E3D}"/>
              </a:ext>
            </a:extLst>
          </p:cNvPr>
          <p:cNvSpPr>
            <a:spLocks noGrp="1"/>
          </p:cNvSpPr>
          <p:nvPr>
            <p:ph type="ftr" sz="quarter" idx="11"/>
          </p:nvPr>
        </p:nvSpPr>
        <p:spPr/>
        <p:txBody>
          <a:bodyPr/>
          <a:lstStyle/>
          <a:p>
            <a:endParaRPr lang="en-GB" noProof="0" dirty="0"/>
          </a:p>
        </p:txBody>
      </p:sp>
      <p:sp>
        <p:nvSpPr>
          <p:cNvPr id="5" name="Slide Number Placeholder 4">
            <a:extLst>
              <a:ext uri="{FF2B5EF4-FFF2-40B4-BE49-F238E27FC236}">
                <a16:creationId xmlns:a16="http://schemas.microsoft.com/office/drawing/2014/main" id="{D43EF01C-5AE6-C6C8-9C77-24DF035407A8}"/>
              </a:ext>
            </a:extLst>
          </p:cNvPr>
          <p:cNvSpPr>
            <a:spLocks noGrp="1"/>
          </p:cNvSpPr>
          <p:nvPr>
            <p:ph type="sldNum" sz="quarter" idx="12"/>
          </p:nvPr>
        </p:nvSpPr>
        <p:spPr/>
        <p:txBody>
          <a:bodyPr/>
          <a:lstStyle/>
          <a:p>
            <a:fld id="{BFDCA1C4-9514-7B4F-976F-D92F7E296653}" type="slidenum">
              <a:rPr lang="fr-FR" smtClean="0"/>
              <a:pPr/>
              <a:t>35</a:t>
            </a:fld>
            <a:endParaRPr lang="fr-FR"/>
          </a:p>
        </p:txBody>
      </p:sp>
      <p:pic>
        <p:nvPicPr>
          <p:cNvPr id="9" name="Picture 8" descr="A picture containing door, opened&#10;&#10;Description automatically generated">
            <a:extLst>
              <a:ext uri="{FF2B5EF4-FFF2-40B4-BE49-F238E27FC236}">
                <a16:creationId xmlns:a16="http://schemas.microsoft.com/office/drawing/2014/main" id="{CB0CAB9D-DF44-A731-EA75-BFFC5438CC61}"/>
              </a:ext>
            </a:extLst>
          </p:cNvPr>
          <p:cNvPicPr>
            <a:picLocks noChangeAspect="1"/>
          </p:cNvPicPr>
          <p:nvPr/>
        </p:nvPicPr>
        <p:blipFill>
          <a:blip r:embed="rId3"/>
          <a:stretch>
            <a:fillRect/>
          </a:stretch>
        </p:blipFill>
        <p:spPr>
          <a:xfrm rot="16200000" flipH="1">
            <a:off x="5503913" y="2802877"/>
            <a:ext cx="3340510" cy="2505382"/>
          </a:xfrm>
          <a:prstGeom prst="rect">
            <a:avLst/>
          </a:prstGeom>
        </p:spPr>
      </p:pic>
      <p:sp>
        <p:nvSpPr>
          <p:cNvPr id="3" name="Content Placeholder 2">
            <a:extLst>
              <a:ext uri="{FF2B5EF4-FFF2-40B4-BE49-F238E27FC236}">
                <a16:creationId xmlns:a16="http://schemas.microsoft.com/office/drawing/2014/main" id="{D8645A8F-E3A4-BA15-5DF7-B9657192EC1F}"/>
              </a:ext>
            </a:extLst>
          </p:cNvPr>
          <p:cNvSpPr txBox="1">
            <a:spLocks/>
          </p:cNvSpPr>
          <p:nvPr/>
        </p:nvSpPr>
        <p:spPr>
          <a:xfrm>
            <a:off x="612000" y="1244395"/>
            <a:ext cx="8185413" cy="851105"/>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400" dirty="0"/>
              <a:t>We went back to SS, but installed some </a:t>
            </a:r>
            <a:r>
              <a:rPr lang="en-US" sz="1400" dirty="0" err="1"/>
              <a:t>Ti</a:t>
            </a:r>
            <a:r>
              <a:rPr lang="en-US" sz="1400" dirty="0"/>
              <a:t> in the body of the poles just to check </a:t>
            </a:r>
            <a:r>
              <a:rPr lang="en-US" sz="1400" dirty="0">
                <a:sym typeface="Wingdings" panose="05000000000000000000" pitchFamily="2" charset="2"/>
              </a:rPr>
              <a:t> they got stacked.</a:t>
            </a:r>
          </a:p>
          <a:p>
            <a:pPr lvl="1"/>
            <a:endParaRPr lang="en-GB" sz="1000" dirty="0"/>
          </a:p>
        </p:txBody>
      </p:sp>
    </p:spTree>
    <p:extLst>
      <p:ext uri="{BB962C8B-B14F-4D97-AF65-F5344CB8AC3E}">
        <p14:creationId xmlns:p14="http://schemas.microsoft.com/office/powerpoint/2010/main" val="416443338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CEE3F3-A078-C11B-6357-307A6EF4D5F9}"/>
              </a:ext>
            </a:extLst>
          </p:cNvPr>
          <p:cNvSpPr>
            <a:spLocks noGrp="1"/>
          </p:cNvSpPr>
          <p:nvPr>
            <p:ph type="ctrTitle"/>
          </p:nvPr>
        </p:nvSpPr>
        <p:spPr/>
        <p:txBody>
          <a:bodyPr/>
          <a:lstStyle/>
          <a:p>
            <a:r>
              <a:rPr lang="en-US" dirty="0"/>
              <a:t>Additional slides: Tooling bow</a:t>
            </a:r>
            <a:endParaRPr lang="en-GB" dirty="0"/>
          </a:p>
        </p:txBody>
      </p:sp>
      <p:sp>
        <p:nvSpPr>
          <p:cNvPr id="3" name="Subtitle 2">
            <a:extLst>
              <a:ext uri="{FF2B5EF4-FFF2-40B4-BE49-F238E27FC236}">
                <a16:creationId xmlns:a16="http://schemas.microsoft.com/office/drawing/2014/main" id="{150A0DD0-37F5-2D43-41A9-DD650F203F7A}"/>
              </a:ext>
            </a:extLst>
          </p:cNvPr>
          <p:cNvSpPr>
            <a:spLocks noGrp="1"/>
          </p:cNvSpPr>
          <p:nvPr>
            <p:ph type="subTitle" idx="1"/>
          </p:nvPr>
        </p:nvSpPr>
        <p:spPr/>
        <p:txBody>
          <a:bodyPr/>
          <a:lstStyle/>
          <a:p>
            <a:endParaRPr lang="en-GB"/>
          </a:p>
        </p:txBody>
      </p:sp>
      <p:sp>
        <p:nvSpPr>
          <p:cNvPr id="4" name="Text Placeholder 3">
            <a:extLst>
              <a:ext uri="{FF2B5EF4-FFF2-40B4-BE49-F238E27FC236}">
                <a16:creationId xmlns:a16="http://schemas.microsoft.com/office/drawing/2014/main" id="{B76598F8-3DB5-0B72-8542-ED3581DC436E}"/>
              </a:ext>
            </a:extLst>
          </p:cNvPr>
          <p:cNvSpPr>
            <a:spLocks noGrp="1"/>
          </p:cNvSpPr>
          <p:nvPr>
            <p:ph type="body" sz="quarter" idx="14"/>
          </p:nvPr>
        </p:nvSpPr>
        <p:spPr/>
        <p:txBody>
          <a:bodyPr/>
          <a:lstStyle/>
          <a:p>
            <a:endParaRPr lang="en-GB"/>
          </a:p>
        </p:txBody>
      </p:sp>
    </p:spTree>
    <p:extLst>
      <p:ext uri="{BB962C8B-B14F-4D97-AF65-F5344CB8AC3E}">
        <p14:creationId xmlns:p14="http://schemas.microsoft.com/office/powerpoint/2010/main" val="134686232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906C2F-71C6-4CE7-AA3C-BE346118F440}"/>
              </a:ext>
            </a:extLst>
          </p:cNvPr>
          <p:cNvSpPr>
            <a:spLocks noGrp="1"/>
          </p:cNvSpPr>
          <p:nvPr>
            <p:ph type="title"/>
          </p:nvPr>
        </p:nvSpPr>
        <p:spPr/>
        <p:txBody>
          <a:bodyPr/>
          <a:lstStyle/>
          <a:p>
            <a:r>
              <a:rPr lang="en-US" dirty="0"/>
              <a:t>External shape of MQXFA tooling</a:t>
            </a:r>
            <a:endParaRPr lang="en-GB" dirty="0"/>
          </a:p>
        </p:txBody>
      </p:sp>
      <p:pic>
        <p:nvPicPr>
          <p:cNvPr id="6" name="Content Placeholder 5">
            <a:extLst>
              <a:ext uri="{FF2B5EF4-FFF2-40B4-BE49-F238E27FC236}">
                <a16:creationId xmlns:a16="http://schemas.microsoft.com/office/drawing/2014/main" id="{26B60B1F-C3CA-451B-BCBD-8AD033DBC268}"/>
              </a:ext>
            </a:extLst>
          </p:cNvPr>
          <p:cNvPicPr>
            <a:picLocks noGrp="1" noChangeAspect="1"/>
          </p:cNvPicPr>
          <p:nvPr>
            <p:ph idx="1"/>
          </p:nvPr>
        </p:nvPicPr>
        <p:blipFill>
          <a:blip r:embed="rId2"/>
          <a:stretch>
            <a:fillRect/>
          </a:stretch>
        </p:blipFill>
        <p:spPr>
          <a:xfrm>
            <a:off x="3198450" y="2561821"/>
            <a:ext cx="5848350" cy="3350533"/>
          </a:xfrm>
          <a:prstGeom prst="rect">
            <a:avLst/>
          </a:prstGeom>
        </p:spPr>
      </p:pic>
      <p:sp>
        <p:nvSpPr>
          <p:cNvPr id="4" name="Footer Placeholder 3">
            <a:extLst>
              <a:ext uri="{FF2B5EF4-FFF2-40B4-BE49-F238E27FC236}">
                <a16:creationId xmlns:a16="http://schemas.microsoft.com/office/drawing/2014/main" id="{6A645DC6-B14D-4D30-AABE-1EFDBF6A1648}"/>
              </a:ext>
            </a:extLst>
          </p:cNvPr>
          <p:cNvSpPr>
            <a:spLocks noGrp="1"/>
          </p:cNvSpPr>
          <p:nvPr>
            <p:ph type="ftr" sz="quarter" idx="11"/>
          </p:nvPr>
        </p:nvSpPr>
        <p:spPr/>
        <p:txBody>
          <a:bodyPr/>
          <a:lstStyle/>
          <a:p>
            <a:endParaRPr lang="en-GB" noProof="0" dirty="0"/>
          </a:p>
        </p:txBody>
      </p:sp>
      <p:sp>
        <p:nvSpPr>
          <p:cNvPr id="5" name="Slide Number Placeholder 4">
            <a:extLst>
              <a:ext uri="{FF2B5EF4-FFF2-40B4-BE49-F238E27FC236}">
                <a16:creationId xmlns:a16="http://schemas.microsoft.com/office/drawing/2014/main" id="{FC60555B-2BB6-4475-909A-D96B978B71AE}"/>
              </a:ext>
            </a:extLst>
          </p:cNvPr>
          <p:cNvSpPr>
            <a:spLocks noGrp="1"/>
          </p:cNvSpPr>
          <p:nvPr>
            <p:ph type="sldNum" sz="quarter" idx="12"/>
          </p:nvPr>
        </p:nvSpPr>
        <p:spPr/>
        <p:txBody>
          <a:bodyPr/>
          <a:lstStyle/>
          <a:p>
            <a:fld id="{BFDCA1C4-9514-7B4F-976F-D92F7E296653}" type="slidenum">
              <a:rPr lang="fr-FR" smtClean="0"/>
              <a:pPr/>
              <a:t>37</a:t>
            </a:fld>
            <a:endParaRPr lang="fr-FR"/>
          </a:p>
        </p:txBody>
      </p:sp>
      <p:pic>
        <p:nvPicPr>
          <p:cNvPr id="7" name="Picture 6">
            <a:extLst>
              <a:ext uri="{FF2B5EF4-FFF2-40B4-BE49-F238E27FC236}">
                <a16:creationId xmlns:a16="http://schemas.microsoft.com/office/drawing/2014/main" id="{00000000-0008-0000-0000-00000300000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229680" y="2737820"/>
            <a:ext cx="2940551" cy="2760816"/>
          </a:xfrm>
          <a:prstGeom prst="rect">
            <a:avLst/>
          </a:prstGeom>
        </p:spPr>
      </p:pic>
      <p:sp>
        <p:nvSpPr>
          <p:cNvPr id="8" name="Content Placeholder 2">
            <a:extLst>
              <a:ext uri="{FF2B5EF4-FFF2-40B4-BE49-F238E27FC236}">
                <a16:creationId xmlns:a16="http://schemas.microsoft.com/office/drawing/2014/main" id="{0A96D8FF-D06B-4E0B-BA44-758B6158D93A}"/>
              </a:ext>
            </a:extLst>
          </p:cNvPr>
          <p:cNvSpPr txBox="1">
            <a:spLocks/>
          </p:cNvSpPr>
          <p:nvPr/>
        </p:nvSpPr>
        <p:spPr>
          <a:xfrm>
            <a:off x="612000" y="1219200"/>
            <a:ext cx="7920000" cy="4906963"/>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800" dirty="0"/>
              <a:t>FNAL measures the shape of the top plate after reaction, with the coil in a marble, and observes almost 1 mm bow</a:t>
            </a:r>
          </a:p>
          <a:p>
            <a:r>
              <a:rPr lang="en-US" sz="1800" dirty="0"/>
              <a:t>CERN never did this kind of measurement, but will be done for 127 coil before/after reaction, and in coil 126 before/after impregnation</a:t>
            </a:r>
            <a:endParaRPr lang="en-GB" sz="1600" dirty="0"/>
          </a:p>
        </p:txBody>
      </p:sp>
    </p:spTree>
    <p:extLst>
      <p:ext uri="{BB962C8B-B14F-4D97-AF65-F5344CB8AC3E}">
        <p14:creationId xmlns:p14="http://schemas.microsoft.com/office/powerpoint/2010/main" val="121347573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472F64-977A-1A27-DC3A-561C103DEB4A}"/>
              </a:ext>
            </a:extLst>
          </p:cNvPr>
          <p:cNvSpPr>
            <a:spLocks noGrp="1"/>
          </p:cNvSpPr>
          <p:nvPr>
            <p:ph type="title"/>
          </p:nvPr>
        </p:nvSpPr>
        <p:spPr/>
        <p:txBody>
          <a:bodyPr/>
          <a:lstStyle/>
          <a:p>
            <a:r>
              <a:rPr lang="en-US" dirty="0"/>
              <a:t>Reaction fixture bow after heat treatment: </a:t>
            </a:r>
            <a:br>
              <a:rPr lang="en-US" dirty="0"/>
            </a:br>
            <a:r>
              <a:rPr lang="en-US" dirty="0"/>
              <a:t>FNAL</a:t>
            </a:r>
            <a:endParaRPr lang="en-GB" dirty="0"/>
          </a:p>
        </p:txBody>
      </p:sp>
      <p:pic>
        <p:nvPicPr>
          <p:cNvPr id="7" name="Content Placeholder 6">
            <a:extLst>
              <a:ext uri="{FF2B5EF4-FFF2-40B4-BE49-F238E27FC236}">
                <a16:creationId xmlns:a16="http://schemas.microsoft.com/office/drawing/2014/main" id="{71C9FEC8-335E-176A-2927-4963975B8344}"/>
              </a:ext>
            </a:extLst>
          </p:cNvPr>
          <p:cNvPicPr>
            <a:picLocks noGrp="1" noChangeAspect="1"/>
          </p:cNvPicPr>
          <p:nvPr>
            <p:ph idx="1"/>
          </p:nvPr>
        </p:nvPicPr>
        <p:blipFill>
          <a:blip r:embed="rId2"/>
          <a:stretch>
            <a:fillRect/>
          </a:stretch>
        </p:blipFill>
        <p:spPr>
          <a:xfrm>
            <a:off x="935915" y="1076653"/>
            <a:ext cx="7519596" cy="5639697"/>
          </a:xfrm>
          <a:prstGeom prst="rect">
            <a:avLst/>
          </a:prstGeom>
        </p:spPr>
      </p:pic>
      <p:sp>
        <p:nvSpPr>
          <p:cNvPr id="5" name="Slide Number Placeholder 4">
            <a:extLst>
              <a:ext uri="{FF2B5EF4-FFF2-40B4-BE49-F238E27FC236}">
                <a16:creationId xmlns:a16="http://schemas.microsoft.com/office/drawing/2014/main" id="{2F74A4E5-33B5-4E08-B6BF-3CD2F0738A2B}"/>
              </a:ext>
            </a:extLst>
          </p:cNvPr>
          <p:cNvSpPr>
            <a:spLocks noGrp="1"/>
          </p:cNvSpPr>
          <p:nvPr>
            <p:ph type="sldNum" sz="quarter" idx="12"/>
          </p:nvPr>
        </p:nvSpPr>
        <p:spPr/>
        <p:txBody>
          <a:bodyPr/>
          <a:lstStyle/>
          <a:p>
            <a:fld id="{BFDCA1C4-9514-7B4F-976F-D92F7E296653}" type="slidenum">
              <a:rPr lang="fr-FR" smtClean="0"/>
              <a:pPr/>
              <a:t>38</a:t>
            </a:fld>
            <a:endParaRPr lang="fr-FR"/>
          </a:p>
        </p:txBody>
      </p:sp>
      <p:sp>
        <p:nvSpPr>
          <p:cNvPr id="6" name="TextBox 5">
            <a:extLst>
              <a:ext uri="{FF2B5EF4-FFF2-40B4-BE49-F238E27FC236}">
                <a16:creationId xmlns:a16="http://schemas.microsoft.com/office/drawing/2014/main" id="{CADBC891-511F-A291-FDFD-DD4BF8DE5717}"/>
              </a:ext>
            </a:extLst>
          </p:cNvPr>
          <p:cNvSpPr txBox="1"/>
          <p:nvPr/>
        </p:nvSpPr>
        <p:spPr>
          <a:xfrm>
            <a:off x="4835563" y="1034534"/>
            <a:ext cx="4572000" cy="369332"/>
          </a:xfrm>
          <a:prstGeom prst="rect">
            <a:avLst/>
          </a:prstGeom>
          <a:noFill/>
        </p:spPr>
        <p:txBody>
          <a:bodyPr wrap="square">
            <a:spAutoFit/>
          </a:bodyPr>
          <a:lstStyle/>
          <a:p>
            <a:r>
              <a:rPr lang="en-GB" dirty="0">
                <a:hlinkClick r:id="rId3"/>
              </a:rPr>
              <a:t>https://indico.fnal.gov/event/54388/</a:t>
            </a:r>
            <a:r>
              <a:rPr lang="en-GB" dirty="0"/>
              <a:t> </a:t>
            </a:r>
          </a:p>
        </p:txBody>
      </p:sp>
      <p:sp>
        <p:nvSpPr>
          <p:cNvPr id="8" name="TextBox 7">
            <a:extLst>
              <a:ext uri="{FF2B5EF4-FFF2-40B4-BE49-F238E27FC236}">
                <a16:creationId xmlns:a16="http://schemas.microsoft.com/office/drawing/2014/main" id="{65A2D7E9-F060-00CB-F6DA-9D0F149785E2}"/>
              </a:ext>
            </a:extLst>
          </p:cNvPr>
          <p:cNvSpPr txBox="1"/>
          <p:nvPr/>
        </p:nvSpPr>
        <p:spPr>
          <a:xfrm>
            <a:off x="5292762" y="2420470"/>
            <a:ext cx="954107" cy="369332"/>
          </a:xfrm>
          <a:prstGeom prst="rect">
            <a:avLst/>
          </a:prstGeom>
          <a:noFill/>
        </p:spPr>
        <p:txBody>
          <a:bodyPr wrap="none" rtlCol="0">
            <a:spAutoFit/>
          </a:bodyPr>
          <a:lstStyle/>
          <a:p>
            <a:r>
              <a:rPr lang="en-US" dirty="0"/>
              <a:t>0.9 mm</a:t>
            </a:r>
            <a:endParaRPr lang="en-GB" dirty="0"/>
          </a:p>
        </p:txBody>
      </p:sp>
    </p:spTree>
    <p:extLst>
      <p:ext uri="{BB962C8B-B14F-4D97-AF65-F5344CB8AC3E}">
        <p14:creationId xmlns:p14="http://schemas.microsoft.com/office/powerpoint/2010/main" val="47532238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0E117F-BE12-4445-9993-A7BADD39600A}"/>
              </a:ext>
            </a:extLst>
          </p:cNvPr>
          <p:cNvSpPr>
            <a:spLocks noGrp="1"/>
          </p:cNvSpPr>
          <p:nvPr>
            <p:ph type="title"/>
          </p:nvPr>
        </p:nvSpPr>
        <p:spPr/>
        <p:txBody>
          <a:bodyPr/>
          <a:lstStyle/>
          <a:p>
            <a:r>
              <a:rPr lang="en-US" dirty="0"/>
              <a:t>QXFA146</a:t>
            </a:r>
          </a:p>
        </p:txBody>
      </p:sp>
      <p:sp>
        <p:nvSpPr>
          <p:cNvPr id="4" name="Slide Number Placeholder 3">
            <a:extLst>
              <a:ext uri="{FF2B5EF4-FFF2-40B4-BE49-F238E27FC236}">
                <a16:creationId xmlns:a16="http://schemas.microsoft.com/office/drawing/2014/main" id="{B368D81E-1782-4892-BEBC-02DC0E67E31B}"/>
              </a:ext>
            </a:extLst>
          </p:cNvPr>
          <p:cNvSpPr>
            <a:spLocks noGrp="1"/>
          </p:cNvSpPr>
          <p:nvPr>
            <p:ph type="sldNum" sz="quarter" idx="12"/>
          </p:nvPr>
        </p:nvSpPr>
        <p:spPr/>
        <p:txBody>
          <a:bodyPr/>
          <a:lstStyle/>
          <a:p>
            <a:fld id="{BFDCA1C4-9514-7B4F-976F-D92F7E296653}" type="slidenum">
              <a:rPr lang="fr-FR" smtClean="0"/>
              <a:pPr/>
              <a:t>39</a:t>
            </a:fld>
            <a:endParaRPr lang="fr-FR" dirty="0"/>
          </a:p>
        </p:txBody>
      </p:sp>
      <p:sp>
        <p:nvSpPr>
          <p:cNvPr id="5" name="Footer Placeholder 4">
            <a:extLst>
              <a:ext uri="{FF2B5EF4-FFF2-40B4-BE49-F238E27FC236}">
                <a16:creationId xmlns:a16="http://schemas.microsoft.com/office/drawing/2014/main" id="{B504EEB8-FDC1-4605-8CD5-DA51558C4C4A}"/>
              </a:ext>
            </a:extLst>
          </p:cNvPr>
          <p:cNvSpPr>
            <a:spLocks noGrp="1"/>
          </p:cNvSpPr>
          <p:nvPr>
            <p:ph type="ftr" sz="quarter" idx="3"/>
          </p:nvPr>
        </p:nvSpPr>
        <p:spPr>
          <a:xfrm>
            <a:off x="1981200" y="6356350"/>
            <a:ext cx="6550800" cy="360000"/>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a:t>CERN-AUP Coil WG – Aug 17th, 2021</a:t>
            </a:r>
            <a:endParaRPr lang="en-GB" dirty="0"/>
          </a:p>
        </p:txBody>
      </p:sp>
      <p:pic>
        <p:nvPicPr>
          <p:cNvPr id="9" name="Content Placeholder 8">
            <a:extLst>
              <a:ext uri="{FF2B5EF4-FFF2-40B4-BE49-F238E27FC236}">
                <a16:creationId xmlns:a16="http://schemas.microsoft.com/office/drawing/2014/main" id="{6B1EC79B-5A44-4CA4-BAF0-B6CC5AA8D057}"/>
              </a:ext>
            </a:extLst>
          </p:cNvPr>
          <p:cNvPicPr>
            <a:picLocks noGrp="1" noChangeAspect="1"/>
          </p:cNvPicPr>
          <p:nvPr>
            <p:ph idx="1"/>
          </p:nvPr>
        </p:nvPicPr>
        <p:blipFill>
          <a:blip r:embed="rId2"/>
          <a:stretch>
            <a:fillRect/>
          </a:stretch>
        </p:blipFill>
        <p:spPr>
          <a:xfrm>
            <a:off x="612775" y="1556792"/>
            <a:ext cx="7918450" cy="4421636"/>
          </a:xfrm>
          <a:prstGeom prst="rect">
            <a:avLst/>
          </a:prstGeom>
        </p:spPr>
      </p:pic>
      <p:pic>
        <p:nvPicPr>
          <p:cNvPr id="7" name="Picture 6">
            <a:extLst>
              <a:ext uri="{FF2B5EF4-FFF2-40B4-BE49-F238E27FC236}">
                <a16:creationId xmlns:a16="http://schemas.microsoft.com/office/drawing/2014/main" id="{00000000-0008-0000-0000-00000300000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5937116" y="191504"/>
            <a:ext cx="3159538" cy="3059831"/>
          </a:xfrm>
          <a:prstGeom prst="rect">
            <a:avLst/>
          </a:prstGeom>
        </p:spPr>
      </p:pic>
      <p:sp>
        <p:nvSpPr>
          <p:cNvPr id="6" name="TextBox 5">
            <a:extLst>
              <a:ext uri="{FF2B5EF4-FFF2-40B4-BE49-F238E27FC236}">
                <a16:creationId xmlns:a16="http://schemas.microsoft.com/office/drawing/2014/main" id="{899D77A5-3F40-B880-CCFD-F9BD5CC85346}"/>
              </a:ext>
            </a:extLst>
          </p:cNvPr>
          <p:cNvSpPr txBox="1"/>
          <p:nvPr/>
        </p:nvSpPr>
        <p:spPr>
          <a:xfrm>
            <a:off x="457200" y="19729"/>
            <a:ext cx="4572000" cy="369332"/>
          </a:xfrm>
          <a:prstGeom prst="rect">
            <a:avLst/>
          </a:prstGeom>
          <a:noFill/>
        </p:spPr>
        <p:txBody>
          <a:bodyPr wrap="square">
            <a:spAutoFit/>
          </a:bodyPr>
          <a:lstStyle/>
          <a:p>
            <a:r>
              <a:rPr lang="en-GB" dirty="0"/>
              <a:t>https://indico.cern.ch/event/1188496/</a:t>
            </a:r>
          </a:p>
        </p:txBody>
      </p:sp>
    </p:spTree>
    <p:extLst>
      <p:ext uri="{BB962C8B-B14F-4D97-AF65-F5344CB8AC3E}">
        <p14:creationId xmlns:p14="http://schemas.microsoft.com/office/powerpoint/2010/main" val="23508855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C7BA15-3D2B-4454-96D7-0D1133017CCC}"/>
              </a:ext>
            </a:extLst>
          </p:cNvPr>
          <p:cNvSpPr>
            <a:spLocks noGrp="1"/>
          </p:cNvSpPr>
          <p:nvPr>
            <p:ph type="title"/>
          </p:nvPr>
        </p:nvSpPr>
        <p:spPr/>
        <p:txBody>
          <a:bodyPr/>
          <a:lstStyle/>
          <a:p>
            <a:r>
              <a:rPr lang="en-US" dirty="0"/>
              <a:t>Input for coil 128</a:t>
            </a:r>
            <a:endParaRPr lang="en-GB" dirty="0"/>
          </a:p>
        </p:txBody>
      </p:sp>
      <p:sp>
        <p:nvSpPr>
          <p:cNvPr id="4" name="Slide Number Placeholder 3">
            <a:extLst>
              <a:ext uri="{FF2B5EF4-FFF2-40B4-BE49-F238E27FC236}">
                <a16:creationId xmlns:a16="http://schemas.microsoft.com/office/drawing/2014/main" id="{D8AAD38D-8984-46E2-9F74-F96101A69882}"/>
              </a:ext>
            </a:extLst>
          </p:cNvPr>
          <p:cNvSpPr>
            <a:spLocks noGrp="1"/>
          </p:cNvSpPr>
          <p:nvPr>
            <p:ph type="sldNum" sz="quarter" idx="12"/>
          </p:nvPr>
        </p:nvSpPr>
        <p:spPr/>
        <p:txBody>
          <a:bodyPr/>
          <a:lstStyle/>
          <a:p>
            <a:fld id="{BFDCA1C4-9514-7B4F-976F-D92F7E296653}" type="slidenum">
              <a:rPr lang="fr-FR" smtClean="0"/>
              <a:pPr/>
              <a:t>4</a:t>
            </a:fld>
            <a:endParaRPr lang="fr-FR"/>
          </a:p>
        </p:txBody>
      </p:sp>
      <p:sp>
        <p:nvSpPr>
          <p:cNvPr id="5" name="Content Placeholder 4"/>
          <p:cNvSpPr>
            <a:spLocks noGrp="1"/>
          </p:cNvSpPr>
          <p:nvPr>
            <p:ph idx="1"/>
          </p:nvPr>
        </p:nvSpPr>
        <p:spPr>
          <a:xfrm>
            <a:off x="539552" y="1052736"/>
            <a:ext cx="8064896" cy="5544616"/>
          </a:xfrm>
        </p:spPr>
        <p:txBody>
          <a:bodyPr>
            <a:normAutofit/>
          </a:bodyPr>
          <a:lstStyle/>
          <a:p>
            <a:pPr algn="just">
              <a:spcAft>
                <a:spcPts val="300"/>
              </a:spcAft>
            </a:pPr>
            <a:r>
              <a:rPr lang="it-IT" sz="2000" b="1" u="sng" dirty="0"/>
              <a:t>Purpose</a:t>
            </a:r>
            <a:r>
              <a:rPr lang="it-IT" sz="2000" dirty="0"/>
              <a:t>: acting in the azimuthal direction to reduce the friction during HT </a:t>
            </a:r>
          </a:p>
          <a:p>
            <a:pPr algn="just">
              <a:spcAft>
                <a:spcPts val="300"/>
              </a:spcAft>
            </a:pPr>
            <a:r>
              <a:rPr lang="it-IT" sz="2000" u="sng" dirty="0"/>
              <a:t>Winding</a:t>
            </a:r>
            <a:r>
              <a:rPr lang="it-IT" sz="2000" dirty="0"/>
              <a:t> of the coil done keeping the modifications of coil CR127</a:t>
            </a:r>
          </a:p>
          <a:p>
            <a:pPr lvl="1" algn="just">
              <a:spcAft>
                <a:spcPts val="300"/>
              </a:spcAft>
            </a:pPr>
            <a:r>
              <a:rPr lang="it-IT" sz="1600" dirty="0"/>
              <a:t>Slight rounding the edges of pole-to-pole transition to reduce the insulation pinching effect</a:t>
            </a:r>
          </a:p>
          <a:p>
            <a:pPr lvl="1" algn="just">
              <a:spcAft>
                <a:spcPts val="300"/>
              </a:spcAft>
            </a:pPr>
            <a:endParaRPr lang="it-IT" sz="1600" dirty="0"/>
          </a:p>
          <a:p>
            <a:pPr lvl="1" algn="just">
              <a:spcAft>
                <a:spcPts val="300"/>
              </a:spcAft>
            </a:pPr>
            <a:endParaRPr lang="it-IT" sz="1600" dirty="0"/>
          </a:p>
          <a:p>
            <a:pPr lvl="1" algn="just">
              <a:spcAft>
                <a:spcPts val="300"/>
              </a:spcAft>
            </a:pPr>
            <a:endParaRPr lang="it-IT" sz="1600" dirty="0"/>
          </a:p>
          <a:p>
            <a:pPr lvl="1" algn="just">
              <a:spcAft>
                <a:spcPts val="300"/>
              </a:spcAft>
            </a:pPr>
            <a:endParaRPr lang="it-IT" sz="1600" dirty="0"/>
          </a:p>
          <a:p>
            <a:pPr lvl="1" algn="just">
              <a:spcAft>
                <a:spcPts val="300"/>
              </a:spcAft>
            </a:pPr>
            <a:r>
              <a:rPr lang="it-IT" sz="1600" dirty="0"/>
              <a:t>Increase of the initial pole-to-pole gap 0.9 mm → 1.5 mm (wedge gap is increased accordingly)</a:t>
            </a:r>
          </a:p>
          <a:p>
            <a:pPr lvl="1" algn="just">
              <a:spcAft>
                <a:spcPts val="300"/>
              </a:spcAft>
            </a:pPr>
            <a:r>
              <a:rPr lang="it-IT" sz="1600" dirty="0"/>
              <a:t>Remove the alignement feature for IL poles</a:t>
            </a:r>
          </a:p>
          <a:p>
            <a:pPr lvl="1" algn="just">
              <a:spcAft>
                <a:spcPts val="300"/>
              </a:spcAft>
            </a:pPr>
            <a:endParaRPr lang="it-IT" sz="1600" dirty="0"/>
          </a:p>
          <a:p>
            <a:pPr marL="457200" lvl="1" indent="0" algn="just">
              <a:spcAft>
                <a:spcPts val="300"/>
              </a:spcAft>
              <a:buNone/>
            </a:pPr>
            <a:endParaRPr lang="it-IT" sz="1600" dirty="0"/>
          </a:p>
          <a:p>
            <a:pPr lvl="1" algn="just">
              <a:spcAft>
                <a:spcPts val="300"/>
              </a:spcAft>
            </a:pPr>
            <a:r>
              <a:rPr lang="it-IT" sz="1600" dirty="0"/>
              <a:t>Decrease the winding tension in the OL (19 kg → 14 kg) to have the same " Tension*Nturns" in the IL and OL</a:t>
            </a:r>
          </a:p>
          <a:p>
            <a:pPr lvl="1" algn="just">
              <a:spcAft>
                <a:spcPts val="300"/>
              </a:spcAft>
            </a:pPr>
            <a:endParaRPr lang="it-IT" sz="1600" dirty="0"/>
          </a:p>
          <a:p>
            <a:pPr lvl="1" algn="just">
              <a:spcAft>
                <a:spcPts val="300"/>
              </a:spcAft>
            </a:pPr>
            <a:endParaRPr lang="it-IT" sz="1600" dirty="0"/>
          </a:p>
          <a:p>
            <a:pPr marL="0" indent="0">
              <a:buNone/>
            </a:pPr>
            <a:endParaRPr lang="en-GB" dirty="0"/>
          </a:p>
        </p:txBody>
      </p:sp>
      <p:pic>
        <p:nvPicPr>
          <p:cNvPr id="11" name="Picture 10"/>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93909" y="2704764"/>
            <a:ext cx="2304256" cy="1155034"/>
          </a:xfrm>
          <a:prstGeom prst="rect">
            <a:avLst/>
          </a:prstGeom>
        </p:spPr>
      </p:pic>
      <p:pic>
        <p:nvPicPr>
          <p:cNvPr id="12" name="Picture 11"/>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3401781" y="2708920"/>
            <a:ext cx="2304256" cy="1155034"/>
          </a:xfrm>
          <a:prstGeom prst="rect">
            <a:avLst/>
          </a:prstGeom>
        </p:spPr>
      </p:pic>
      <p:pic>
        <p:nvPicPr>
          <p:cNvPr id="13" name="Picture 12"/>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6078115" y="2704764"/>
            <a:ext cx="2435794" cy="1112533"/>
          </a:xfrm>
          <a:prstGeom prst="rect">
            <a:avLst/>
          </a:prstGeom>
        </p:spPr>
      </p:pic>
      <p:pic>
        <p:nvPicPr>
          <p:cNvPr id="14" name="Picture 13">
            <a:extLst>
              <a:ext uri="{FF2B5EF4-FFF2-40B4-BE49-F238E27FC236}">
                <a16:creationId xmlns:a16="http://schemas.microsoft.com/office/drawing/2014/main" id="{68A13A20-6C23-57DB-BE15-2D0EDAD3CDE5}"/>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261800" y="4575314"/>
            <a:ext cx="3240360" cy="894011"/>
          </a:xfrm>
          <a:prstGeom prst="rect">
            <a:avLst/>
          </a:prstGeom>
        </p:spPr>
      </p:pic>
    </p:spTree>
    <p:extLst>
      <p:ext uri="{BB962C8B-B14F-4D97-AF65-F5344CB8AC3E}">
        <p14:creationId xmlns:p14="http://schemas.microsoft.com/office/powerpoint/2010/main" val="371616042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906127-3899-49D0-9379-2863AAE050B3}"/>
              </a:ext>
            </a:extLst>
          </p:cNvPr>
          <p:cNvSpPr>
            <a:spLocks noGrp="1"/>
          </p:cNvSpPr>
          <p:nvPr>
            <p:ph type="title"/>
          </p:nvPr>
        </p:nvSpPr>
        <p:spPr/>
        <p:txBody>
          <a:bodyPr/>
          <a:lstStyle/>
          <a:p>
            <a:r>
              <a:rPr lang="en-US" dirty="0"/>
              <a:t>Pre/Post Tooling Bow: FNAL</a:t>
            </a:r>
          </a:p>
        </p:txBody>
      </p:sp>
      <p:sp>
        <p:nvSpPr>
          <p:cNvPr id="4" name="Footer Placeholder 3">
            <a:extLst>
              <a:ext uri="{FF2B5EF4-FFF2-40B4-BE49-F238E27FC236}">
                <a16:creationId xmlns:a16="http://schemas.microsoft.com/office/drawing/2014/main" id="{3B969DD7-F73C-4B1E-8FF2-58F68929BFFF}"/>
              </a:ext>
            </a:extLst>
          </p:cNvPr>
          <p:cNvSpPr>
            <a:spLocks noGrp="1"/>
          </p:cNvSpPr>
          <p:nvPr>
            <p:ph type="ftr" sz="quarter" idx="11"/>
          </p:nvPr>
        </p:nvSpPr>
        <p:spPr/>
        <p:txBody>
          <a:bodyPr/>
          <a:lstStyle/>
          <a:p>
            <a:r>
              <a:rPr lang="en-US" noProof="0"/>
              <a:t>Coil WG Mtg, October 6, 2022 — Coil Fabrication Status at Fermilab</a:t>
            </a:r>
            <a:endParaRPr lang="en-GB" noProof="0"/>
          </a:p>
        </p:txBody>
      </p:sp>
      <p:sp>
        <p:nvSpPr>
          <p:cNvPr id="5" name="Slide Number Placeholder 4">
            <a:extLst>
              <a:ext uri="{FF2B5EF4-FFF2-40B4-BE49-F238E27FC236}">
                <a16:creationId xmlns:a16="http://schemas.microsoft.com/office/drawing/2014/main" id="{4B283E81-E7B4-49B8-B689-4F35F9182BA3}"/>
              </a:ext>
            </a:extLst>
          </p:cNvPr>
          <p:cNvSpPr>
            <a:spLocks noGrp="1"/>
          </p:cNvSpPr>
          <p:nvPr>
            <p:ph type="sldNum" sz="quarter" idx="12"/>
          </p:nvPr>
        </p:nvSpPr>
        <p:spPr/>
        <p:txBody>
          <a:bodyPr/>
          <a:lstStyle/>
          <a:p>
            <a:fld id="{BFDCA1C4-9514-7B4F-976F-D92F7E296653}" type="slidenum">
              <a:rPr lang="fr-FR" smtClean="0"/>
              <a:pPr/>
              <a:t>40</a:t>
            </a:fld>
            <a:endParaRPr lang="fr-FR"/>
          </a:p>
        </p:txBody>
      </p:sp>
      <p:graphicFrame>
        <p:nvGraphicFramePr>
          <p:cNvPr id="6" name="Content Placeholder 5">
            <a:extLst>
              <a:ext uri="{FF2B5EF4-FFF2-40B4-BE49-F238E27FC236}">
                <a16:creationId xmlns:a16="http://schemas.microsoft.com/office/drawing/2014/main" id="{DBDCA6F2-C9BD-4846-8D1D-F4C483864DAB}"/>
              </a:ext>
            </a:extLst>
          </p:cNvPr>
          <p:cNvGraphicFramePr>
            <a:graphicFrameLocks noGrp="1"/>
          </p:cNvGraphicFramePr>
          <p:nvPr>
            <p:ph idx="1"/>
          </p:nvPr>
        </p:nvGraphicFramePr>
        <p:xfrm>
          <a:off x="612775" y="1219200"/>
          <a:ext cx="7918450" cy="490696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16830633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A20490-E517-48D6-A568-72540D077FAA}"/>
              </a:ext>
            </a:extLst>
          </p:cNvPr>
          <p:cNvSpPr>
            <a:spLocks noGrp="1"/>
          </p:cNvSpPr>
          <p:nvPr>
            <p:ph type="title"/>
          </p:nvPr>
        </p:nvSpPr>
        <p:spPr/>
        <p:txBody>
          <a:bodyPr/>
          <a:lstStyle/>
          <a:p>
            <a:r>
              <a:rPr lang="en-US" dirty="0"/>
              <a:t>Bow of Base &amp; Top plates in Free State: FNAL</a:t>
            </a:r>
          </a:p>
        </p:txBody>
      </p:sp>
      <p:sp>
        <p:nvSpPr>
          <p:cNvPr id="4" name="Footer Placeholder 3">
            <a:extLst>
              <a:ext uri="{FF2B5EF4-FFF2-40B4-BE49-F238E27FC236}">
                <a16:creationId xmlns:a16="http://schemas.microsoft.com/office/drawing/2014/main" id="{6DE9FCF3-42C5-4E4B-958E-10B3FDC20D40}"/>
              </a:ext>
            </a:extLst>
          </p:cNvPr>
          <p:cNvSpPr>
            <a:spLocks noGrp="1"/>
          </p:cNvSpPr>
          <p:nvPr>
            <p:ph type="ftr" sz="quarter" idx="11"/>
          </p:nvPr>
        </p:nvSpPr>
        <p:spPr/>
        <p:txBody>
          <a:bodyPr/>
          <a:lstStyle/>
          <a:p>
            <a:r>
              <a:rPr lang="en-US" noProof="0"/>
              <a:t>Coil WG Mtg, October 6, 2022 — Coil Fabrication Status at Fermilab</a:t>
            </a:r>
            <a:endParaRPr lang="en-GB" noProof="0"/>
          </a:p>
        </p:txBody>
      </p:sp>
      <p:sp>
        <p:nvSpPr>
          <p:cNvPr id="5" name="Slide Number Placeholder 4">
            <a:extLst>
              <a:ext uri="{FF2B5EF4-FFF2-40B4-BE49-F238E27FC236}">
                <a16:creationId xmlns:a16="http://schemas.microsoft.com/office/drawing/2014/main" id="{07832285-6810-43A7-8D40-34A83BDDFDC6}"/>
              </a:ext>
            </a:extLst>
          </p:cNvPr>
          <p:cNvSpPr>
            <a:spLocks noGrp="1"/>
          </p:cNvSpPr>
          <p:nvPr>
            <p:ph type="sldNum" sz="quarter" idx="12"/>
          </p:nvPr>
        </p:nvSpPr>
        <p:spPr/>
        <p:txBody>
          <a:bodyPr/>
          <a:lstStyle/>
          <a:p>
            <a:fld id="{BFDCA1C4-9514-7B4F-976F-D92F7E296653}" type="slidenum">
              <a:rPr lang="fr-FR" smtClean="0"/>
              <a:pPr/>
              <a:t>41</a:t>
            </a:fld>
            <a:endParaRPr lang="fr-FR"/>
          </a:p>
        </p:txBody>
      </p:sp>
      <p:graphicFrame>
        <p:nvGraphicFramePr>
          <p:cNvPr id="6" name="Content Placeholder 5">
            <a:extLst>
              <a:ext uri="{FF2B5EF4-FFF2-40B4-BE49-F238E27FC236}">
                <a16:creationId xmlns:a16="http://schemas.microsoft.com/office/drawing/2014/main" id="{60F8790F-602C-47A8-A9BF-D7F87E8D00A1}"/>
              </a:ext>
            </a:extLst>
          </p:cNvPr>
          <p:cNvGraphicFramePr>
            <a:graphicFrameLocks noGrp="1"/>
          </p:cNvGraphicFramePr>
          <p:nvPr>
            <p:ph idx="1"/>
          </p:nvPr>
        </p:nvGraphicFramePr>
        <p:xfrm>
          <a:off x="612775" y="1219200"/>
          <a:ext cx="7918450" cy="490696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18088365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CEE3F3-A078-C11B-6357-307A6EF4D5F9}"/>
              </a:ext>
            </a:extLst>
          </p:cNvPr>
          <p:cNvSpPr>
            <a:spLocks noGrp="1"/>
          </p:cNvSpPr>
          <p:nvPr>
            <p:ph type="ctrTitle"/>
          </p:nvPr>
        </p:nvSpPr>
        <p:spPr/>
        <p:txBody>
          <a:bodyPr/>
          <a:lstStyle/>
          <a:p>
            <a:r>
              <a:rPr lang="en-US" dirty="0"/>
              <a:t>Additional slides: change coil length during RHT </a:t>
            </a:r>
            <a:r>
              <a:rPr lang="en-US" dirty="0" err="1"/>
              <a:t>mould</a:t>
            </a:r>
            <a:r>
              <a:rPr lang="en-US" dirty="0"/>
              <a:t> opening</a:t>
            </a:r>
            <a:endParaRPr lang="en-GB" dirty="0"/>
          </a:p>
        </p:txBody>
      </p:sp>
      <p:sp>
        <p:nvSpPr>
          <p:cNvPr id="3" name="Subtitle 2">
            <a:extLst>
              <a:ext uri="{FF2B5EF4-FFF2-40B4-BE49-F238E27FC236}">
                <a16:creationId xmlns:a16="http://schemas.microsoft.com/office/drawing/2014/main" id="{150A0DD0-37F5-2D43-41A9-DD650F203F7A}"/>
              </a:ext>
            </a:extLst>
          </p:cNvPr>
          <p:cNvSpPr>
            <a:spLocks noGrp="1"/>
          </p:cNvSpPr>
          <p:nvPr>
            <p:ph type="subTitle" idx="1"/>
          </p:nvPr>
        </p:nvSpPr>
        <p:spPr/>
        <p:txBody>
          <a:bodyPr/>
          <a:lstStyle/>
          <a:p>
            <a:endParaRPr lang="en-GB"/>
          </a:p>
        </p:txBody>
      </p:sp>
      <p:sp>
        <p:nvSpPr>
          <p:cNvPr id="4" name="Text Placeholder 3">
            <a:extLst>
              <a:ext uri="{FF2B5EF4-FFF2-40B4-BE49-F238E27FC236}">
                <a16:creationId xmlns:a16="http://schemas.microsoft.com/office/drawing/2014/main" id="{B76598F8-3DB5-0B72-8542-ED3581DC436E}"/>
              </a:ext>
            </a:extLst>
          </p:cNvPr>
          <p:cNvSpPr>
            <a:spLocks noGrp="1"/>
          </p:cNvSpPr>
          <p:nvPr>
            <p:ph type="body" sz="quarter" idx="14"/>
          </p:nvPr>
        </p:nvSpPr>
        <p:spPr/>
        <p:txBody>
          <a:bodyPr/>
          <a:lstStyle/>
          <a:p>
            <a:endParaRPr lang="en-GB"/>
          </a:p>
        </p:txBody>
      </p:sp>
    </p:spTree>
    <p:extLst>
      <p:ext uri="{BB962C8B-B14F-4D97-AF65-F5344CB8AC3E}">
        <p14:creationId xmlns:p14="http://schemas.microsoft.com/office/powerpoint/2010/main" val="206596932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4FFA4C-DA53-4C94-A014-4574DC8DA522}"/>
              </a:ext>
            </a:extLst>
          </p:cNvPr>
          <p:cNvSpPr>
            <a:spLocks noGrp="1"/>
          </p:cNvSpPr>
          <p:nvPr>
            <p:ph type="title"/>
          </p:nvPr>
        </p:nvSpPr>
        <p:spPr/>
        <p:txBody>
          <a:bodyPr/>
          <a:lstStyle/>
          <a:p>
            <a:r>
              <a:rPr lang="en-US" dirty="0"/>
              <a:t>QXFA146 Length Change</a:t>
            </a:r>
          </a:p>
        </p:txBody>
      </p:sp>
      <p:sp>
        <p:nvSpPr>
          <p:cNvPr id="3" name="Content Placeholder 2">
            <a:extLst>
              <a:ext uri="{FF2B5EF4-FFF2-40B4-BE49-F238E27FC236}">
                <a16:creationId xmlns:a16="http://schemas.microsoft.com/office/drawing/2014/main" id="{2ED227CD-C43D-4E99-8F0A-86125E55BCDF}"/>
              </a:ext>
            </a:extLst>
          </p:cNvPr>
          <p:cNvSpPr>
            <a:spLocks noGrp="1"/>
          </p:cNvSpPr>
          <p:nvPr>
            <p:ph idx="1"/>
          </p:nvPr>
        </p:nvSpPr>
        <p:spPr/>
        <p:txBody>
          <a:bodyPr>
            <a:normAutofit fontScale="85000" lnSpcReduction="20000"/>
          </a:bodyPr>
          <a:lstStyle/>
          <a:p>
            <a:r>
              <a:rPr lang="en-US" dirty="0"/>
              <a:t>Caliper measurements from LE of baseplate to witness sample holder with tooling fully assembled and torqued:  48.16 mm </a:t>
            </a:r>
          </a:p>
          <a:p>
            <a:r>
              <a:rPr lang="en-US" dirty="0"/>
              <a:t>Caliper measurements from LE of baseplate to witness sample holder without tooling (top plate, form blocks, and filler/liner):  45.21 mm</a:t>
            </a:r>
          </a:p>
          <a:p>
            <a:pPr marL="0" indent="0">
              <a:buNone/>
            </a:pPr>
            <a:r>
              <a:rPr lang="en-US" b="1" dirty="0">
                <a:solidFill>
                  <a:srgbClr val="FF0000"/>
                </a:solidFill>
              </a:rPr>
              <a:t>LE difference: 2.95 mm </a:t>
            </a:r>
          </a:p>
          <a:p>
            <a:endParaRPr lang="en-US" dirty="0"/>
          </a:p>
          <a:p>
            <a:r>
              <a:rPr lang="en-US" dirty="0"/>
              <a:t>Caliper measurements from RE of baseplate to L2 RE saddle with tooling fully assembled:  42.00 mm</a:t>
            </a:r>
          </a:p>
          <a:p>
            <a:r>
              <a:rPr lang="en-US" dirty="0"/>
              <a:t>Caliper measurements from RE of baseplate to L2 RE saddle without tooling (top plate, form blocks, and filler/liner):  41.40 mm</a:t>
            </a:r>
          </a:p>
          <a:p>
            <a:pPr marL="0" indent="0">
              <a:buNone/>
            </a:pPr>
            <a:r>
              <a:rPr lang="en-US" b="1" dirty="0">
                <a:solidFill>
                  <a:srgbClr val="FF0000"/>
                </a:solidFill>
              </a:rPr>
              <a:t>RE difference: 0.60 mm</a:t>
            </a:r>
          </a:p>
          <a:p>
            <a:endParaRPr lang="en-US" dirty="0"/>
          </a:p>
        </p:txBody>
      </p:sp>
      <p:sp>
        <p:nvSpPr>
          <p:cNvPr id="4" name="Slide Number Placeholder 3">
            <a:extLst>
              <a:ext uri="{FF2B5EF4-FFF2-40B4-BE49-F238E27FC236}">
                <a16:creationId xmlns:a16="http://schemas.microsoft.com/office/drawing/2014/main" id="{0BF77C19-B90C-4615-90A4-C7011D6C3FE7}"/>
              </a:ext>
            </a:extLst>
          </p:cNvPr>
          <p:cNvSpPr>
            <a:spLocks noGrp="1"/>
          </p:cNvSpPr>
          <p:nvPr>
            <p:ph type="sldNum" sz="quarter" idx="12"/>
          </p:nvPr>
        </p:nvSpPr>
        <p:spPr/>
        <p:txBody>
          <a:bodyPr/>
          <a:lstStyle/>
          <a:p>
            <a:fld id="{BFDCA1C4-9514-7B4F-976F-D92F7E296653}" type="slidenum">
              <a:rPr lang="fr-FR" smtClean="0"/>
              <a:pPr/>
              <a:t>43</a:t>
            </a:fld>
            <a:endParaRPr lang="fr-FR" dirty="0"/>
          </a:p>
        </p:txBody>
      </p:sp>
      <p:sp>
        <p:nvSpPr>
          <p:cNvPr id="5" name="Footer Placeholder 4">
            <a:extLst>
              <a:ext uri="{FF2B5EF4-FFF2-40B4-BE49-F238E27FC236}">
                <a16:creationId xmlns:a16="http://schemas.microsoft.com/office/drawing/2014/main" id="{539A9B8E-0967-4662-9AE0-D6D02446DE01}"/>
              </a:ext>
            </a:extLst>
          </p:cNvPr>
          <p:cNvSpPr>
            <a:spLocks noGrp="1"/>
          </p:cNvSpPr>
          <p:nvPr>
            <p:ph type="ftr" sz="quarter" idx="3"/>
          </p:nvPr>
        </p:nvSpPr>
        <p:spPr>
          <a:xfrm>
            <a:off x="1981200" y="6356350"/>
            <a:ext cx="6550800" cy="360000"/>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a:t>CERN-AUP Coil WG – Aug 17th, 2021</a:t>
            </a:r>
            <a:endParaRPr lang="en-GB" dirty="0"/>
          </a:p>
        </p:txBody>
      </p:sp>
      <p:sp>
        <p:nvSpPr>
          <p:cNvPr id="7" name="TextBox 6">
            <a:extLst>
              <a:ext uri="{FF2B5EF4-FFF2-40B4-BE49-F238E27FC236}">
                <a16:creationId xmlns:a16="http://schemas.microsoft.com/office/drawing/2014/main" id="{BF3B1CB8-7ACC-75A8-9A06-44B4354486F4}"/>
              </a:ext>
            </a:extLst>
          </p:cNvPr>
          <p:cNvSpPr txBox="1"/>
          <p:nvPr/>
        </p:nvSpPr>
        <p:spPr>
          <a:xfrm>
            <a:off x="684600" y="0"/>
            <a:ext cx="4572000" cy="369332"/>
          </a:xfrm>
          <a:prstGeom prst="rect">
            <a:avLst/>
          </a:prstGeom>
          <a:noFill/>
        </p:spPr>
        <p:txBody>
          <a:bodyPr wrap="square">
            <a:spAutoFit/>
          </a:bodyPr>
          <a:lstStyle/>
          <a:p>
            <a:r>
              <a:rPr lang="en-GB" dirty="0">
                <a:hlinkClick r:id="rId2"/>
              </a:rPr>
              <a:t>https://indico.cern.ch/event/1188496/</a:t>
            </a:r>
            <a:r>
              <a:rPr lang="en-GB" dirty="0"/>
              <a:t> </a:t>
            </a:r>
          </a:p>
        </p:txBody>
      </p:sp>
    </p:spTree>
    <p:extLst>
      <p:ext uri="{BB962C8B-B14F-4D97-AF65-F5344CB8AC3E}">
        <p14:creationId xmlns:p14="http://schemas.microsoft.com/office/powerpoint/2010/main" val="198379256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C9A2B8-671D-4A64-B1AE-7769FF201F6B}"/>
              </a:ext>
            </a:extLst>
          </p:cNvPr>
          <p:cNvSpPr>
            <a:spLocks noGrp="1"/>
          </p:cNvSpPr>
          <p:nvPr>
            <p:ph type="title"/>
          </p:nvPr>
        </p:nvSpPr>
        <p:spPr>
          <a:xfrm>
            <a:off x="612000" y="180000"/>
            <a:ext cx="4392048" cy="720000"/>
          </a:xfrm>
        </p:spPr>
        <p:txBody>
          <a:bodyPr/>
          <a:lstStyle/>
          <a:p>
            <a:r>
              <a:rPr lang="en-US" dirty="0"/>
              <a:t>QXFA147 Length Change</a:t>
            </a:r>
          </a:p>
        </p:txBody>
      </p:sp>
      <p:sp>
        <p:nvSpPr>
          <p:cNvPr id="4" name="Footer Placeholder 3">
            <a:extLst>
              <a:ext uri="{FF2B5EF4-FFF2-40B4-BE49-F238E27FC236}">
                <a16:creationId xmlns:a16="http://schemas.microsoft.com/office/drawing/2014/main" id="{B9FC18CF-08F3-440E-8767-8534DCF85D5A}"/>
              </a:ext>
            </a:extLst>
          </p:cNvPr>
          <p:cNvSpPr>
            <a:spLocks noGrp="1"/>
          </p:cNvSpPr>
          <p:nvPr>
            <p:ph type="ftr" sz="quarter" idx="11"/>
          </p:nvPr>
        </p:nvSpPr>
        <p:spPr/>
        <p:txBody>
          <a:bodyPr/>
          <a:lstStyle/>
          <a:p>
            <a:r>
              <a:rPr lang="en-US" noProof="0"/>
              <a:t>Coil WG Mtg, October 6, 2022 — Coil Fabrication Status at Fermilab</a:t>
            </a:r>
            <a:endParaRPr lang="en-GB" noProof="0"/>
          </a:p>
        </p:txBody>
      </p:sp>
      <p:sp>
        <p:nvSpPr>
          <p:cNvPr id="5" name="Slide Number Placeholder 4">
            <a:extLst>
              <a:ext uri="{FF2B5EF4-FFF2-40B4-BE49-F238E27FC236}">
                <a16:creationId xmlns:a16="http://schemas.microsoft.com/office/drawing/2014/main" id="{68E13ADC-F1F1-4607-A05A-5D71863A191E}"/>
              </a:ext>
            </a:extLst>
          </p:cNvPr>
          <p:cNvSpPr>
            <a:spLocks noGrp="1"/>
          </p:cNvSpPr>
          <p:nvPr>
            <p:ph type="sldNum" sz="quarter" idx="12"/>
          </p:nvPr>
        </p:nvSpPr>
        <p:spPr/>
        <p:txBody>
          <a:bodyPr/>
          <a:lstStyle/>
          <a:p>
            <a:fld id="{BFDCA1C4-9514-7B4F-976F-D92F7E296653}" type="slidenum">
              <a:rPr lang="fr-FR" smtClean="0"/>
              <a:pPr/>
              <a:t>44</a:t>
            </a:fld>
            <a:endParaRPr lang="fr-FR"/>
          </a:p>
        </p:txBody>
      </p:sp>
      <p:graphicFrame>
        <p:nvGraphicFramePr>
          <p:cNvPr id="17" name="Content Placeholder 16">
            <a:extLst>
              <a:ext uri="{FF2B5EF4-FFF2-40B4-BE49-F238E27FC236}">
                <a16:creationId xmlns:a16="http://schemas.microsoft.com/office/drawing/2014/main" id="{01C1CD45-B4CE-45DD-B518-ED64BBB11D6A}"/>
              </a:ext>
            </a:extLst>
          </p:cNvPr>
          <p:cNvGraphicFramePr>
            <a:graphicFrameLocks noGrp="1"/>
          </p:cNvGraphicFramePr>
          <p:nvPr>
            <p:ph idx="1"/>
          </p:nvPr>
        </p:nvGraphicFramePr>
        <p:xfrm>
          <a:off x="612775" y="1330349"/>
          <a:ext cx="7918450" cy="4906963"/>
        </p:xfrm>
        <a:graphic>
          <a:graphicData uri="http://schemas.openxmlformats.org/drawingml/2006/chart">
            <c:chart xmlns:c="http://schemas.openxmlformats.org/drawingml/2006/chart" xmlns:r="http://schemas.openxmlformats.org/officeDocument/2006/relationships" r:id="rId2"/>
          </a:graphicData>
        </a:graphic>
      </p:graphicFrame>
      <p:sp>
        <p:nvSpPr>
          <p:cNvPr id="13" name="TextBox 12">
            <a:extLst>
              <a:ext uri="{FF2B5EF4-FFF2-40B4-BE49-F238E27FC236}">
                <a16:creationId xmlns:a16="http://schemas.microsoft.com/office/drawing/2014/main" id="{E8F1BDA8-EBF9-4B79-AE6F-D92A760F5048}"/>
              </a:ext>
            </a:extLst>
          </p:cNvPr>
          <p:cNvSpPr txBox="1"/>
          <p:nvPr/>
        </p:nvSpPr>
        <p:spPr>
          <a:xfrm>
            <a:off x="5436096" y="10393"/>
            <a:ext cx="3676907" cy="1815882"/>
          </a:xfrm>
          <a:prstGeom prst="rect">
            <a:avLst/>
          </a:prstGeom>
          <a:noFill/>
        </p:spPr>
        <p:txBody>
          <a:bodyPr wrap="square">
            <a:spAutoFit/>
          </a:bodyPr>
          <a:lstStyle/>
          <a:p>
            <a:r>
              <a:rPr lang="en-US" sz="1400" b="0" i="0" u="none" strike="noStrike" dirty="0">
                <a:solidFill>
                  <a:srgbClr val="000000"/>
                </a:solidFill>
                <a:effectLst/>
                <a:latin typeface="Calibri" panose="020F0502020204030204" pitchFamily="34" charset="0"/>
              </a:rPr>
              <a:t>Measurements taken from base plate to LE splice block and base plate to RE saddle.</a:t>
            </a:r>
            <a:r>
              <a:rPr lang="en-US" sz="1400" dirty="0"/>
              <a:t> </a:t>
            </a:r>
          </a:p>
          <a:p>
            <a:endParaRPr lang="en-US" sz="1400" dirty="0"/>
          </a:p>
          <a:p>
            <a:r>
              <a:rPr lang="en-US" sz="1400" b="1" i="1" u="none" strike="noStrike" dirty="0">
                <a:solidFill>
                  <a:srgbClr val="000000"/>
                </a:solidFill>
                <a:effectLst/>
                <a:latin typeface="Calibri" panose="020F0502020204030204" pitchFamily="34" charset="0"/>
              </a:rPr>
              <a:t>*After 20 form blocks removed, the mandrel block on the LE of the coil moved outward 2.1 mm beyond the base plate. Once the filler/liner was removed, the same size gap was observed between mandrel blocks 3 and 4.</a:t>
            </a:r>
            <a:endParaRPr lang="en-US" sz="1400" dirty="0"/>
          </a:p>
        </p:txBody>
      </p:sp>
    </p:spTree>
    <p:extLst>
      <p:ext uri="{BB962C8B-B14F-4D97-AF65-F5344CB8AC3E}">
        <p14:creationId xmlns:p14="http://schemas.microsoft.com/office/powerpoint/2010/main" val="88039937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t>Coil Length Change</a:t>
            </a:r>
          </a:p>
        </p:txBody>
      </p:sp>
      <p:sp>
        <p:nvSpPr>
          <p:cNvPr id="9" name="Slide Number Placeholder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AB07016-B26F-4457-AC76-80C2563D864E}" type="slidenum">
              <a:rPr kumimoji="0" lang="en-US" sz="1200" b="0"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45</a:t>
            </a:fld>
            <a:endParaRPr kumimoji="0" lang="en-US" sz="1200" b="0" i="0" u="none" strike="noStrike" kern="1200" cap="none" spc="0" normalizeH="0" baseline="0" noProof="0" dirty="0">
              <a:ln>
                <a:noFill/>
              </a:ln>
              <a:solidFill>
                <a:prstClr val="white"/>
              </a:solidFill>
              <a:effectLst/>
              <a:uLnTx/>
              <a:uFillTx/>
              <a:latin typeface="Arial"/>
              <a:ea typeface="+mn-ea"/>
              <a:cs typeface="+mn-cs"/>
            </a:endParaRPr>
          </a:p>
        </p:txBody>
      </p:sp>
      <p:sp>
        <p:nvSpPr>
          <p:cNvPr id="6" name="Footer Placeholder 5"/>
          <p:cNvSpPr>
            <a:spLocks noGrp="1"/>
          </p:cNvSpPr>
          <p:nvPr>
            <p:ph type="ftr" sz="quarter" idx="3"/>
          </p:nvPr>
        </p:nvSpPr>
        <p:spPr>
          <a:xfrm>
            <a:off x="1981200" y="6356350"/>
            <a:ext cx="6550800" cy="360000"/>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a:t>August 17, 2022</a:t>
            </a:r>
            <a:endParaRPr kumimoji="0" lang="en-US" sz="1200" b="0" i="0" u="none" strike="noStrike" kern="1200" cap="none" spc="0" normalizeH="0" baseline="0" noProof="0" dirty="0">
              <a:ln>
                <a:noFill/>
              </a:ln>
              <a:solidFill>
                <a:srgbClr val="64BCD9"/>
              </a:solidFill>
              <a:effectLst/>
              <a:uLnTx/>
              <a:uFillTx/>
              <a:latin typeface="Arial"/>
              <a:ea typeface="+mn-ea"/>
              <a:cs typeface="+mn-cs"/>
            </a:endParaRPr>
          </a:p>
        </p:txBody>
      </p:sp>
      <p:sp>
        <p:nvSpPr>
          <p:cNvPr id="4" name="Content Placeholder 3">
            <a:extLst>
              <a:ext uri="{FF2B5EF4-FFF2-40B4-BE49-F238E27FC236}">
                <a16:creationId xmlns:a16="http://schemas.microsoft.com/office/drawing/2014/main" id="{2A41B230-4039-4B81-BF76-EC3DB3847A08}"/>
              </a:ext>
            </a:extLst>
          </p:cNvPr>
          <p:cNvSpPr>
            <a:spLocks noGrp="1"/>
          </p:cNvSpPr>
          <p:nvPr>
            <p:ph idx="1"/>
          </p:nvPr>
        </p:nvSpPr>
        <p:spPr/>
        <p:txBody>
          <a:bodyPr/>
          <a:lstStyle/>
          <a:p>
            <a:r>
              <a:rPr lang="en-US" sz="2000" dirty="0"/>
              <a:t>After heat treatment, micrometer measurements were taken from fixture base plate to coil at each end, at numerous steps during disassembly of reaction tooling.</a:t>
            </a:r>
          </a:p>
          <a:p>
            <a:r>
              <a:rPr lang="en-US" sz="2000" dirty="0"/>
              <a:t>Coil length increased by 3.3 - 4.1 mm.</a:t>
            </a:r>
          </a:p>
          <a:p>
            <a:endParaRPr lang="en-US" sz="1200" dirty="0"/>
          </a:p>
          <a:p>
            <a:pPr marL="0" indent="0">
              <a:buNone/>
            </a:pPr>
            <a:r>
              <a:rPr lang="en-US" sz="2000" dirty="0"/>
              <a:t>Note – coil 237 and 238 order of operations differs slightly.</a:t>
            </a:r>
          </a:p>
          <a:p>
            <a:endParaRPr lang="en-US" dirty="0"/>
          </a:p>
        </p:txBody>
      </p:sp>
      <p:pic>
        <p:nvPicPr>
          <p:cNvPr id="3" name="Picture 2">
            <a:extLst>
              <a:ext uri="{FF2B5EF4-FFF2-40B4-BE49-F238E27FC236}">
                <a16:creationId xmlns:a16="http://schemas.microsoft.com/office/drawing/2014/main" id="{4A9EE3C1-E533-8871-4DEE-3A8EBB9572F7}"/>
              </a:ext>
            </a:extLst>
          </p:cNvPr>
          <p:cNvPicPr>
            <a:picLocks noChangeAspect="1"/>
          </p:cNvPicPr>
          <p:nvPr/>
        </p:nvPicPr>
        <p:blipFill>
          <a:blip r:embed="rId3"/>
          <a:stretch>
            <a:fillRect/>
          </a:stretch>
        </p:blipFill>
        <p:spPr>
          <a:xfrm>
            <a:off x="103826" y="3200400"/>
            <a:ext cx="4419600" cy="2621600"/>
          </a:xfrm>
          <a:prstGeom prst="rect">
            <a:avLst/>
          </a:prstGeom>
        </p:spPr>
      </p:pic>
      <p:pic>
        <p:nvPicPr>
          <p:cNvPr id="5" name="Picture 4">
            <a:extLst>
              <a:ext uri="{FF2B5EF4-FFF2-40B4-BE49-F238E27FC236}">
                <a16:creationId xmlns:a16="http://schemas.microsoft.com/office/drawing/2014/main" id="{3FA9524F-BDAF-77A1-B0DF-D7439880DAA8}"/>
              </a:ext>
            </a:extLst>
          </p:cNvPr>
          <p:cNvPicPr>
            <a:picLocks noChangeAspect="1"/>
          </p:cNvPicPr>
          <p:nvPr/>
        </p:nvPicPr>
        <p:blipFill>
          <a:blip r:embed="rId4"/>
          <a:stretch>
            <a:fillRect/>
          </a:stretch>
        </p:blipFill>
        <p:spPr>
          <a:xfrm>
            <a:off x="4620576" y="3200400"/>
            <a:ext cx="4413800" cy="2621600"/>
          </a:xfrm>
          <a:prstGeom prst="rect">
            <a:avLst/>
          </a:prstGeom>
        </p:spPr>
      </p:pic>
    </p:spTree>
    <p:extLst>
      <p:ext uri="{BB962C8B-B14F-4D97-AF65-F5344CB8AC3E}">
        <p14:creationId xmlns:p14="http://schemas.microsoft.com/office/powerpoint/2010/main" val="57500017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CEE3F3-A078-C11B-6357-307A6EF4D5F9}"/>
              </a:ext>
            </a:extLst>
          </p:cNvPr>
          <p:cNvSpPr>
            <a:spLocks noGrp="1"/>
          </p:cNvSpPr>
          <p:nvPr>
            <p:ph type="ctrTitle"/>
          </p:nvPr>
        </p:nvSpPr>
        <p:spPr/>
        <p:txBody>
          <a:bodyPr/>
          <a:lstStyle/>
          <a:p>
            <a:r>
              <a:rPr lang="en-US" dirty="0"/>
              <a:t>Additional slides: Coil hump</a:t>
            </a:r>
            <a:endParaRPr lang="en-GB" dirty="0"/>
          </a:p>
        </p:txBody>
      </p:sp>
      <p:sp>
        <p:nvSpPr>
          <p:cNvPr id="3" name="Subtitle 2">
            <a:extLst>
              <a:ext uri="{FF2B5EF4-FFF2-40B4-BE49-F238E27FC236}">
                <a16:creationId xmlns:a16="http://schemas.microsoft.com/office/drawing/2014/main" id="{150A0DD0-37F5-2D43-41A9-DD650F203F7A}"/>
              </a:ext>
            </a:extLst>
          </p:cNvPr>
          <p:cNvSpPr>
            <a:spLocks noGrp="1"/>
          </p:cNvSpPr>
          <p:nvPr>
            <p:ph type="subTitle" idx="1"/>
          </p:nvPr>
        </p:nvSpPr>
        <p:spPr/>
        <p:txBody>
          <a:bodyPr/>
          <a:lstStyle/>
          <a:p>
            <a:endParaRPr lang="en-GB"/>
          </a:p>
        </p:txBody>
      </p:sp>
      <p:sp>
        <p:nvSpPr>
          <p:cNvPr id="4" name="Text Placeholder 3">
            <a:extLst>
              <a:ext uri="{FF2B5EF4-FFF2-40B4-BE49-F238E27FC236}">
                <a16:creationId xmlns:a16="http://schemas.microsoft.com/office/drawing/2014/main" id="{B76598F8-3DB5-0B72-8542-ED3581DC436E}"/>
              </a:ext>
            </a:extLst>
          </p:cNvPr>
          <p:cNvSpPr>
            <a:spLocks noGrp="1"/>
          </p:cNvSpPr>
          <p:nvPr>
            <p:ph type="body" sz="quarter" idx="14"/>
          </p:nvPr>
        </p:nvSpPr>
        <p:spPr/>
        <p:txBody>
          <a:bodyPr/>
          <a:lstStyle/>
          <a:p>
            <a:endParaRPr lang="en-GB"/>
          </a:p>
        </p:txBody>
      </p:sp>
    </p:spTree>
    <p:extLst>
      <p:ext uri="{BB962C8B-B14F-4D97-AF65-F5344CB8AC3E}">
        <p14:creationId xmlns:p14="http://schemas.microsoft.com/office/powerpoint/2010/main" val="370600597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151695-8733-4359-8D1A-68DE84837742}"/>
              </a:ext>
            </a:extLst>
          </p:cNvPr>
          <p:cNvSpPr>
            <a:spLocks noGrp="1"/>
          </p:cNvSpPr>
          <p:nvPr>
            <p:ph type="title"/>
          </p:nvPr>
        </p:nvSpPr>
        <p:spPr/>
        <p:txBody>
          <a:bodyPr/>
          <a:lstStyle/>
          <a:p>
            <a:r>
              <a:rPr lang="en-US" dirty="0"/>
              <a:t>In Situ Laster Tracker Measurement Set Up</a:t>
            </a:r>
          </a:p>
        </p:txBody>
      </p:sp>
      <p:pic>
        <p:nvPicPr>
          <p:cNvPr id="6" name="Content Placeholder 5">
            <a:extLst>
              <a:ext uri="{FF2B5EF4-FFF2-40B4-BE49-F238E27FC236}">
                <a16:creationId xmlns:a16="http://schemas.microsoft.com/office/drawing/2014/main" id="{9C3D1253-F7C4-418C-9925-142B848EB1FE}"/>
              </a:ext>
            </a:extLst>
          </p:cNvPr>
          <p:cNvPicPr>
            <a:picLocks noGrp="1" noChangeAspect="1"/>
          </p:cNvPicPr>
          <p:nvPr>
            <p:ph idx="1"/>
          </p:nvPr>
        </p:nvPicPr>
        <p:blipFill rotWithShape="1">
          <a:blip r:embed="rId2"/>
          <a:srcRect t="17152" r="3764" b="12410"/>
          <a:stretch/>
        </p:blipFill>
        <p:spPr>
          <a:xfrm>
            <a:off x="0" y="836712"/>
            <a:ext cx="6294884" cy="3456384"/>
          </a:xfrm>
          <a:prstGeom prst="rect">
            <a:avLst/>
          </a:prstGeom>
        </p:spPr>
      </p:pic>
      <p:sp>
        <p:nvSpPr>
          <p:cNvPr id="4" name="Slide Number Placeholder 3">
            <a:extLst>
              <a:ext uri="{FF2B5EF4-FFF2-40B4-BE49-F238E27FC236}">
                <a16:creationId xmlns:a16="http://schemas.microsoft.com/office/drawing/2014/main" id="{83CFEB47-55A8-42F0-9E8D-A789C0B5A46A}"/>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FDCA1C4-9514-7B4F-976F-D92F7E296653}" type="slidenum">
              <a:rPr kumimoji="0" lang="fr-FR" sz="1200" b="0" i="0" u="none" strike="noStrike" kern="1200" cap="none" spc="0" normalizeH="0" baseline="0" noProof="0" smtClean="0">
                <a:ln>
                  <a:noFill/>
                </a:ln>
                <a:solidFill>
                  <a:prstClr val="white"/>
                </a:solidFill>
                <a:effectLst/>
                <a:uLnTx/>
                <a:uFillTx/>
                <a:latin typeface="Aria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47</a:t>
            </a:fld>
            <a:endParaRPr kumimoji="0" lang="fr-FR" sz="1200" b="0" i="0" u="none" strike="noStrike" kern="1200" cap="none" spc="0" normalizeH="0" baseline="0" noProof="0" dirty="0">
              <a:ln>
                <a:noFill/>
              </a:ln>
              <a:solidFill>
                <a:prstClr val="white"/>
              </a:solidFill>
              <a:effectLst/>
              <a:uLnTx/>
              <a:uFillTx/>
              <a:latin typeface="Arial"/>
              <a:ea typeface="+mn-ea"/>
              <a:cs typeface="+mn-cs"/>
            </a:endParaRPr>
          </a:p>
        </p:txBody>
      </p:sp>
      <p:sp>
        <p:nvSpPr>
          <p:cNvPr id="5" name="Footer Placeholder 4">
            <a:extLst>
              <a:ext uri="{FF2B5EF4-FFF2-40B4-BE49-F238E27FC236}">
                <a16:creationId xmlns:a16="http://schemas.microsoft.com/office/drawing/2014/main" id="{C1ECFD04-5D56-4BB7-8D4B-07FFC84E12C8}"/>
              </a:ext>
            </a:extLst>
          </p:cNvPr>
          <p:cNvSpPr>
            <a:spLocks noGrp="1"/>
          </p:cNvSpPr>
          <p:nvPr>
            <p:ph type="ftr" sz="quarter" idx="3"/>
          </p:nvPr>
        </p:nvSpPr>
        <p:spPr>
          <a:xfrm>
            <a:off x="1981200" y="6356350"/>
            <a:ext cx="6550800" cy="360000"/>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lang="en-US"/>
              <a:t>Reaction Tooling Bow After Heat Treatment - May 5, 2022</a:t>
            </a:r>
            <a:endParaRPr kumimoji="0" lang="en-GB" sz="1200" b="0" i="0" u="none" strike="noStrike" kern="1200" cap="none" spc="0" normalizeH="0" baseline="0" noProof="0" dirty="0">
              <a:ln>
                <a:noFill/>
              </a:ln>
              <a:solidFill>
                <a:srgbClr val="64BCD9"/>
              </a:solidFill>
              <a:effectLst/>
              <a:uLnTx/>
              <a:uFillTx/>
              <a:latin typeface="Arial"/>
              <a:ea typeface="+mn-ea"/>
              <a:cs typeface="+mn-cs"/>
            </a:endParaRPr>
          </a:p>
        </p:txBody>
      </p:sp>
      <p:pic>
        <p:nvPicPr>
          <p:cNvPr id="7" name="Picture 6">
            <a:extLst>
              <a:ext uri="{FF2B5EF4-FFF2-40B4-BE49-F238E27FC236}">
                <a16:creationId xmlns:a16="http://schemas.microsoft.com/office/drawing/2014/main" id="{1C0D440E-DB83-4F61-AA83-CE8124EB35E2}"/>
              </a:ext>
            </a:extLst>
          </p:cNvPr>
          <p:cNvPicPr>
            <a:picLocks noChangeAspect="1"/>
          </p:cNvPicPr>
          <p:nvPr/>
        </p:nvPicPr>
        <p:blipFill rotWithShape="1">
          <a:blip r:embed="rId3"/>
          <a:srcRect l="2739" t="4851" b="9051"/>
          <a:stretch/>
        </p:blipFill>
        <p:spPr>
          <a:xfrm>
            <a:off x="5482280" y="4396671"/>
            <a:ext cx="3706347" cy="2461329"/>
          </a:xfrm>
          <a:prstGeom prst="rect">
            <a:avLst/>
          </a:prstGeom>
        </p:spPr>
      </p:pic>
      <p:sp>
        <p:nvSpPr>
          <p:cNvPr id="8" name="TextBox 7">
            <a:extLst>
              <a:ext uri="{FF2B5EF4-FFF2-40B4-BE49-F238E27FC236}">
                <a16:creationId xmlns:a16="http://schemas.microsoft.com/office/drawing/2014/main" id="{A749B35E-A3E8-4E97-927E-7BECC9706924}"/>
              </a:ext>
            </a:extLst>
          </p:cNvPr>
          <p:cNvSpPr txBox="1"/>
          <p:nvPr/>
        </p:nvSpPr>
        <p:spPr>
          <a:xfrm>
            <a:off x="378603" y="2380238"/>
            <a:ext cx="466794"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Arial"/>
                <a:ea typeface="+mn-ea"/>
                <a:cs typeface="+mn-cs"/>
              </a:rPr>
              <a:t>LE</a:t>
            </a:r>
          </a:p>
        </p:txBody>
      </p:sp>
      <p:sp>
        <p:nvSpPr>
          <p:cNvPr id="9" name="TextBox 8">
            <a:extLst>
              <a:ext uri="{FF2B5EF4-FFF2-40B4-BE49-F238E27FC236}">
                <a16:creationId xmlns:a16="http://schemas.microsoft.com/office/drawing/2014/main" id="{DFF2B166-99DA-4089-9A87-B3162F6FD777}"/>
              </a:ext>
            </a:extLst>
          </p:cNvPr>
          <p:cNvSpPr txBox="1"/>
          <p:nvPr/>
        </p:nvSpPr>
        <p:spPr>
          <a:xfrm>
            <a:off x="5364088" y="2649268"/>
            <a:ext cx="505267"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Arial"/>
                <a:ea typeface="+mn-ea"/>
                <a:cs typeface="+mn-cs"/>
              </a:rPr>
              <a:t>RE</a:t>
            </a:r>
          </a:p>
        </p:txBody>
      </p:sp>
      <p:sp>
        <p:nvSpPr>
          <p:cNvPr id="10" name="TextBox 9">
            <a:extLst>
              <a:ext uri="{FF2B5EF4-FFF2-40B4-BE49-F238E27FC236}">
                <a16:creationId xmlns:a16="http://schemas.microsoft.com/office/drawing/2014/main" id="{063D1931-58CA-412C-8CD5-99D1FDF32DB7}"/>
              </a:ext>
            </a:extLst>
          </p:cNvPr>
          <p:cNvSpPr txBox="1"/>
          <p:nvPr/>
        </p:nvSpPr>
        <p:spPr>
          <a:xfrm>
            <a:off x="5111000" y="5520652"/>
            <a:ext cx="466794"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Arial"/>
                <a:ea typeface="+mn-ea"/>
                <a:cs typeface="+mn-cs"/>
              </a:rPr>
              <a:t>LE</a:t>
            </a:r>
          </a:p>
        </p:txBody>
      </p:sp>
      <p:pic>
        <p:nvPicPr>
          <p:cNvPr id="11" name="Picture 10" descr="A picture containing indoor&#10;&#10;Description automatically generated">
            <a:extLst>
              <a:ext uri="{FF2B5EF4-FFF2-40B4-BE49-F238E27FC236}">
                <a16:creationId xmlns:a16="http://schemas.microsoft.com/office/drawing/2014/main" id="{A7FA1013-F2FC-44A5-977B-D71C5D6E85DF}"/>
              </a:ext>
            </a:extLst>
          </p:cNvPr>
          <p:cNvPicPr>
            <a:picLocks noChangeAspect="1"/>
          </p:cNvPicPr>
          <p:nvPr/>
        </p:nvPicPr>
        <p:blipFill rotWithShape="1">
          <a:blip r:embed="rId4"/>
          <a:srcRect l="5609" r="6529"/>
          <a:stretch/>
        </p:blipFill>
        <p:spPr>
          <a:xfrm>
            <a:off x="6407808" y="836664"/>
            <a:ext cx="2535657" cy="3456432"/>
          </a:xfrm>
          <a:prstGeom prst="rect">
            <a:avLst/>
          </a:prstGeom>
        </p:spPr>
      </p:pic>
      <p:sp>
        <p:nvSpPr>
          <p:cNvPr id="12" name="Content Placeholder 2">
            <a:extLst>
              <a:ext uri="{FF2B5EF4-FFF2-40B4-BE49-F238E27FC236}">
                <a16:creationId xmlns:a16="http://schemas.microsoft.com/office/drawing/2014/main" id="{EAB76798-4357-40AD-97C2-39CCDE0C1432}"/>
              </a:ext>
            </a:extLst>
          </p:cNvPr>
          <p:cNvSpPr txBox="1">
            <a:spLocks/>
          </p:cNvSpPr>
          <p:nvPr/>
        </p:nvSpPr>
        <p:spPr>
          <a:xfrm>
            <a:off x="179512" y="4396671"/>
            <a:ext cx="5184576" cy="1729492"/>
          </a:xfrm>
          <a:prstGeom prst="rect">
            <a:avLst/>
          </a:prstGeom>
        </p:spPr>
        <p:txBody>
          <a:bodyPr vert="horz" lIns="0" tIns="0" rIns="0" bIns="0" rtlCol="0">
            <a:normAutofit fontScale="77500" lnSpcReduction="2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342900" marR="0" lvl="0" indent="-342900" algn="l" defTabSz="457200" rtl="0" eaLnBrk="1" fontAlgn="auto" latinLnBrk="0" hangingPunct="1">
              <a:lnSpc>
                <a:spcPct val="100000"/>
              </a:lnSpc>
              <a:spcBef>
                <a:spcPct val="20000"/>
              </a:spcBef>
              <a:spcAft>
                <a:spcPts val="0"/>
              </a:spcAft>
              <a:buClr>
                <a:srgbClr val="FB963C"/>
              </a:buClr>
              <a:buSzTx/>
              <a:buFont typeface="Wingdings" charset="2"/>
              <a:buChar char="§"/>
              <a:tabLst/>
              <a:defRPr/>
            </a:pPr>
            <a:r>
              <a:rPr kumimoji="0" lang="en-US" sz="2800" b="0" i="0" u="none" strike="noStrike" kern="1200" cap="none" spc="0" normalizeH="0" baseline="0" noProof="0">
                <a:ln>
                  <a:noFill/>
                </a:ln>
                <a:solidFill>
                  <a:srgbClr val="5A5A5A"/>
                </a:solidFill>
                <a:effectLst/>
                <a:uLnTx/>
                <a:uFillTx/>
                <a:latin typeface="Arial"/>
                <a:ea typeface="+mn-ea"/>
                <a:cs typeface="+mn-cs"/>
              </a:rPr>
              <a:t>Pole measurements taken in the pole slot at approximate longitudinal center.</a:t>
            </a:r>
          </a:p>
          <a:p>
            <a:pPr marL="342900" marR="0" lvl="0" indent="-342900" algn="l" defTabSz="457200" rtl="0" eaLnBrk="1" fontAlgn="auto" latinLnBrk="0" hangingPunct="1">
              <a:lnSpc>
                <a:spcPct val="100000"/>
              </a:lnSpc>
              <a:spcBef>
                <a:spcPct val="20000"/>
              </a:spcBef>
              <a:spcAft>
                <a:spcPts val="0"/>
              </a:spcAft>
              <a:buClr>
                <a:srgbClr val="FB963C"/>
              </a:buClr>
              <a:buSzTx/>
              <a:buFont typeface="Wingdings" charset="2"/>
              <a:buChar char="§"/>
              <a:tabLst/>
              <a:defRPr/>
            </a:pPr>
            <a:r>
              <a:rPr kumimoji="0" lang="en-US" sz="2800" b="0" i="0" u="none" strike="noStrike" kern="1200" cap="none" spc="0" normalizeH="0" baseline="0" noProof="0">
                <a:ln>
                  <a:noFill/>
                </a:ln>
                <a:solidFill>
                  <a:srgbClr val="5A5A5A"/>
                </a:solidFill>
                <a:effectLst/>
                <a:uLnTx/>
                <a:uFillTx/>
                <a:latin typeface="Arial"/>
                <a:ea typeface="+mn-ea"/>
                <a:cs typeface="+mn-cs"/>
              </a:rPr>
              <a:t>Base plate measurements take along the length at the same longitudinal location as the pole.</a:t>
            </a:r>
            <a:endParaRPr kumimoji="0" lang="en-US" sz="2800" b="0" i="0" u="none" strike="noStrike" kern="1200" cap="none" spc="0" normalizeH="0" baseline="0" noProof="0" dirty="0">
              <a:ln>
                <a:noFill/>
              </a:ln>
              <a:solidFill>
                <a:srgbClr val="5A5A5A"/>
              </a:solidFill>
              <a:effectLst/>
              <a:uLnTx/>
              <a:uFillTx/>
              <a:latin typeface="Arial"/>
              <a:ea typeface="+mn-ea"/>
              <a:cs typeface="+mn-cs"/>
            </a:endParaRPr>
          </a:p>
        </p:txBody>
      </p:sp>
      <p:sp>
        <p:nvSpPr>
          <p:cNvPr id="13" name="TextBox 12">
            <a:extLst>
              <a:ext uri="{FF2B5EF4-FFF2-40B4-BE49-F238E27FC236}">
                <a16:creationId xmlns:a16="http://schemas.microsoft.com/office/drawing/2014/main" id="{6CF0B440-7891-F888-9D15-CAB98C00331A}"/>
              </a:ext>
            </a:extLst>
          </p:cNvPr>
          <p:cNvSpPr txBox="1"/>
          <p:nvPr/>
        </p:nvSpPr>
        <p:spPr>
          <a:xfrm>
            <a:off x="4875904" y="36434"/>
            <a:ext cx="5126018" cy="369332"/>
          </a:xfrm>
          <a:prstGeom prst="rect">
            <a:avLst/>
          </a:prstGeom>
          <a:noFill/>
        </p:spPr>
        <p:txBody>
          <a:bodyPr wrap="square">
            <a:spAutoFit/>
          </a:bodyPr>
          <a:lstStyle/>
          <a:p>
            <a:r>
              <a:rPr lang="en-GB" dirty="0"/>
              <a:t>https://indico.fnal.gov/event/54388/</a:t>
            </a:r>
          </a:p>
        </p:txBody>
      </p:sp>
    </p:spTree>
    <p:extLst>
      <p:ext uri="{BB962C8B-B14F-4D97-AF65-F5344CB8AC3E}">
        <p14:creationId xmlns:p14="http://schemas.microsoft.com/office/powerpoint/2010/main" val="68759168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325915-FE5C-4E17-9CBB-D54D47DDCBA9}"/>
              </a:ext>
            </a:extLst>
          </p:cNvPr>
          <p:cNvSpPr>
            <a:spLocks noGrp="1"/>
          </p:cNvSpPr>
          <p:nvPr>
            <p:ph type="title"/>
          </p:nvPr>
        </p:nvSpPr>
        <p:spPr/>
        <p:txBody>
          <a:bodyPr/>
          <a:lstStyle/>
          <a:p>
            <a:r>
              <a:rPr lang="en-US" dirty="0"/>
              <a:t>QXFA143 Reaction Tooling Base Plate Measurements (Laser Tracker )</a:t>
            </a:r>
          </a:p>
        </p:txBody>
      </p:sp>
      <p:pic>
        <p:nvPicPr>
          <p:cNvPr id="7" name="Content Placeholder 6" descr="Graphical user interface&#10;&#10;Description automatically generated with low confidence">
            <a:extLst>
              <a:ext uri="{FF2B5EF4-FFF2-40B4-BE49-F238E27FC236}">
                <a16:creationId xmlns:a16="http://schemas.microsoft.com/office/drawing/2014/main" id="{19F446F2-61FA-42AB-B070-8BFB2C5775A5}"/>
              </a:ext>
            </a:extLst>
          </p:cNvPr>
          <p:cNvPicPr>
            <a:picLocks noGrp="1" noChangeAspect="1"/>
          </p:cNvPicPr>
          <p:nvPr>
            <p:ph idx="1"/>
          </p:nvPr>
        </p:nvPicPr>
        <p:blipFill rotWithShape="1">
          <a:blip r:embed="rId2"/>
          <a:srcRect b="5983"/>
          <a:stretch/>
        </p:blipFill>
        <p:spPr>
          <a:xfrm>
            <a:off x="0" y="1221665"/>
            <a:ext cx="7130142" cy="4613348"/>
          </a:xfrm>
        </p:spPr>
      </p:pic>
      <p:sp>
        <p:nvSpPr>
          <p:cNvPr id="4" name="Slide Number Placeholder 3">
            <a:extLst>
              <a:ext uri="{FF2B5EF4-FFF2-40B4-BE49-F238E27FC236}">
                <a16:creationId xmlns:a16="http://schemas.microsoft.com/office/drawing/2014/main" id="{BF96859B-3315-4D46-A553-1FA0FE02D911}"/>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FDCA1C4-9514-7B4F-976F-D92F7E296653}" type="slidenum">
              <a:rPr kumimoji="0" lang="fr-FR" sz="1200" b="0" i="0" u="none" strike="noStrike" kern="1200" cap="none" spc="0" normalizeH="0" baseline="0" noProof="0" smtClean="0">
                <a:ln>
                  <a:noFill/>
                </a:ln>
                <a:solidFill>
                  <a:prstClr val="white"/>
                </a:solidFill>
                <a:effectLst/>
                <a:uLnTx/>
                <a:uFillTx/>
                <a:latin typeface="Aria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48</a:t>
            </a:fld>
            <a:endParaRPr kumimoji="0" lang="fr-FR" sz="1200" b="0" i="0" u="none" strike="noStrike" kern="1200" cap="none" spc="0" normalizeH="0" baseline="0" noProof="0" dirty="0">
              <a:ln>
                <a:noFill/>
              </a:ln>
              <a:solidFill>
                <a:prstClr val="white"/>
              </a:solidFill>
              <a:effectLst/>
              <a:uLnTx/>
              <a:uFillTx/>
              <a:latin typeface="Arial"/>
              <a:ea typeface="+mn-ea"/>
              <a:cs typeface="+mn-cs"/>
            </a:endParaRPr>
          </a:p>
        </p:txBody>
      </p:sp>
      <p:sp>
        <p:nvSpPr>
          <p:cNvPr id="5" name="Footer Placeholder 4">
            <a:extLst>
              <a:ext uri="{FF2B5EF4-FFF2-40B4-BE49-F238E27FC236}">
                <a16:creationId xmlns:a16="http://schemas.microsoft.com/office/drawing/2014/main" id="{0390A549-033F-4A0C-B32B-1963506714AA}"/>
              </a:ext>
            </a:extLst>
          </p:cNvPr>
          <p:cNvSpPr>
            <a:spLocks noGrp="1"/>
          </p:cNvSpPr>
          <p:nvPr>
            <p:ph type="ftr" sz="quarter" idx="3"/>
          </p:nvPr>
        </p:nvSpPr>
        <p:spPr>
          <a:xfrm>
            <a:off x="1981200" y="6356350"/>
            <a:ext cx="6550800" cy="360000"/>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lang="en-US"/>
              <a:t>Reaction Tooling Bow After Heat Treatment - May 5, 2022</a:t>
            </a:r>
            <a:endParaRPr kumimoji="0" lang="en-GB" sz="1200" b="0" i="0" u="none" strike="noStrike" kern="1200" cap="none" spc="0" normalizeH="0" baseline="0" noProof="0" dirty="0">
              <a:ln>
                <a:noFill/>
              </a:ln>
              <a:solidFill>
                <a:srgbClr val="64BCD9"/>
              </a:solidFill>
              <a:effectLst/>
              <a:uLnTx/>
              <a:uFillTx/>
              <a:latin typeface="Arial"/>
              <a:ea typeface="+mn-ea"/>
              <a:cs typeface="+mn-cs"/>
            </a:endParaRPr>
          </a:p>
        </p:txBody>
      </p:sp>
      <p:pic>
        <p:nvPicPr>
          <p:cNvPr id="8" name="Picture 7" descr="A picture containing indoor&#10;&#10;Description automatically generated">
            <a:extLst>
              <a:ext uri="{FF2B5EF4-FFF2-40B4-BE49-F238E27FC236}">
                <a16:creationId xmlns:a16="http://schemas.microsoft.com/office/drawing/2014/main" id="{0DE0F0EC-C784-43AB-88A9-597A8879AC80}"/>
              </a:ext>
            </a:extLst>
          </p:cNvPr>
          <p:cNvPicPr>
            <a:picLocks noChangeAspect="1"/>
          </p:cNvPicPr>
          <p:nvPr/>
        </p:nvPicPr>
        <p:blipFill rotWithShape="1">
          <a:blip r:embed="rId3"/>
          <a:srcRect l="5609" r="6529"/>
          <a:stretch/>
        </p:blipFill>
        <p:spPr>
          <a:xfrm>
            <a:off x="5770832" y="1299043"/>
            <a:ext cx="3384376" cy="4613347"/>
          </a:xfrm>
          <a:prstGeom prst="rect">
            <a:avLst/>
          </a:prstGeom>
        </p:spPr>
      </p:pic>
      <p:sp>
        <p:nvSpPr>
          <p:cNvPr id="11" name="TextBox 10">
            <a:extLst>
              <a:ext uri="{FF2B5EF4-FFF2-40B4-BE49-F238E27FC236}">
                <a16:creationId xmlns:a16="http://schemas.microsoft.com/office/drawing/2014/main" id="{E7590E2C-C4F4-4442-8830-54DEE5A0949C}"/>
              </a:ext>
            </a:extLst>
          </p:cNvPr>
          <p:cNvSpPr txBox="1"/>
          <p:nvPr/>
        </p:nvSpPr>
        <p:spPr>
          <a:xfrm>
            <a:off x="1304859" y="3876506"/>
            <a:ext cx="792088" cy="92333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black"/>
                </a:solidFill>
                <a:effectLst/>
                <a:uLnTx/>
                <a:uFillTx/>
                <a:latin typeface="Arial"/>
                <a:ea typeface="+mn-ea"/>
                <a:cs typeface="+mn-cs"/>
              </a:rPr>
              <a:t>Measured</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black"/>
                </a:solidFill>
                <a:effectLst/>
                <a:uLnTx/>
                <a:uFillTx/>
                <a:latin typeface="Arial"/>
                <a:ea typeface="+mn-ea"/>
                <a:cs typeface="+mn-cs"/>
              </a:rPr>
              <a:t>Maximum</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black"/>
                </a:solidFill>
                <a:effectLst/>
                <a:uLnTx/>
                <a:uFillTx/>
                <a:latin typeface="Arial"/>
                <a:ea typeface="+mn-ea"/>
                <a:cs typeface="+mn-cs"/>
              </a:rPr>
              <a:t>Minimum</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black"/>
                </a:solidFill>
                <a:effectLst/>
                <a:uLnTx/>
                <a:uFillTx/>
                <a:latin typeface="Arial"/>
                <a:ea typeface="+mn-ea"/>
                <a:cs typeface="+mn-cs"/>
              </a:rPr>
              <a:t>Mean</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black"/>
                </a:solidFill>
                <a:effectLst/>
                <a:uLnTx/>
                <a:uFillTx/>
                <a:latin typeface="Arial"/>
                <a:ea typeface="+mn-ea"/>
                <a:cs typeface="+mn-cs"/>
              </a:rPr>
              <a:t>Std Dev</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black"/>
                </a:solidFill>
                <a:effectLst/>
                <a:uLnTx/>
                <a:uFillTx/>
                <a:latin typeface="Arial"/>
                <a:ea typeface="+mn-ea"/>
                <a:cs typeface="+mn-cs"/>
              </a:rPr>
              <a:t># of Points</a:t>
            </a:r>
          </a:p>
        </p:txBody>
      </p:sp>
      <p:pic>
        <p:nvPicPr>
          <p:cNvPr id="13" name="Picture 12">
            <a:extLst>
              <a:ext uri="{FF2B5EF4-FFF2-40B4-BE49-F238E27FC236}">
                <a16:creationId xmlns:a16="http://schemas.microsoft.com/office/drawing/2014/main" id="{C27FF852-A81A-4202-A8DC-FB0982BD1C99}"/>
              </a:ext>
            </a:extLst>
          </p:cNvPr>
          <p:cNvPicPr>
            <a:picLocks noChangeAspect="1"/>
          </p:cNvPicPr>
          <p:nvPr/>
        </p:nvPicPr>
        <p:blipFill>
          <a:blip r:embed="rId4"/>
          <a:stretch>
            <a:fillRect/>
          </a:stretch>
        </p:blipFill>
        <p:spPr>
          <a:xfrm>
            <a:off x="-4282" y="5912390"/>
            <a:ext cx="9144000" cy="180906"/>
          </a:xfrm>
          <a:prstGeom prst="rect">
            <a:avLst/>
          </a:prstGeom>
        </p:spPr>
      </p:pic>
      <p:pic>
        <p:nvPicPr>
          <p:cNvPr id="15" name="Picture 14" descr="Table&#10;&#10;Description automatically generated">
            <a:extLst>
              <a:ext uri="{FF2B5EF4-FFF2-40B4-BE49-F238E27FC236}">
                <a16:creationId xmlns:a16="http://schemas.microsoft.com/office/drawing/2014/main" id="{CEAD5BFD-DA83-421B-8BB6-2F8E93C4C4A4}"/>
              </a:ext>
            </a:extLst>
          </p:cNvPr>
          <p:cNvPicPr>
            <a:picLocks noChangeAspect="1"/>
          </p:cNvPicPr>
          <p:nvPr/>
        </p:nvPicPr>
        <p:blipFill>
          <a:blip r:embed="rId5"/>
          <a:stretch>
            <a:fillRect/>
          </a:stretch>
        </p:blipFill>
        <p:spPr>
          <a:xfrm>
            <a:off x="1953965" y="3652920"/>
            <a:ext cx="1252152" cy="1108227"/>
          </a:xfrm>
          <a:prstGeom prst="rect">
            <a:avLst/>
          </a:prstGeom>
        </p:spPr>
      </p:pic>
      <p:sp>
        <p:nvSpPr>
          <p:cNvPr id="10" name="TextBox 9">
            <a:extLst>
              <a:ext uri="{FF2B5EF4-FFF2-40B4-BE49-F238E27FC236}">
                <a16:creationId xmlns:a16="http://schemas.microsoft.com/office/drawing/2014/main" id="{6616DC19-82D7-42E5-B29B-231EE360362A}"/>
              </a:ext>
            </a:extLst>
          </p:cNvPr>
          <p:cNvSpPr txBox="1"/>
          <p:nvPr/>
        </p:nvSpPr>
        <p:spPr>
          <a:xfrm>
            <a:off x="510189" y="3139108"/>
            <a:ext cx="466794"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a:ea typeface="+mn-ea"/>
                <a:cs typeface="+mn-cs"/>
              </a:rPr>
              <a:t>LE</a:t>
            </a:r>
          </a:p>
        </p:txBody>
      </p:sp>
      <p:sp>
        <p:nvSpPr>
          <p:cNvPr id="12" name="TextBox 11">
            <a:extLst>
              <a:ext uri="{FF2B5EF4-FFF2-40B4-BE49-F238E27FC236}">
                <a16:creationId xmlns:a16="http://schemas.microsoft.com/office/drawing/2014/main" id="{0800AE60-2150-437F-887A-CAC5CE513680}"/>
              </a:ext>
            </a:extLst>
          </p:cNvPr>
          <p:cNvSpPr txBox="1"/>
          <p:nvPr/>
        </p:nvSpPr>
        <p:spPr>
          <a:xfrm>
            <a:off x="5220654" y="3147046"/>
            <a:ext cx="505267"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a:ea typeface="+mn-ea"/>
                <a:cs typeface="+mn-cs"/>
              </a:rPr>
              <a:t>RE</a:t>
            </a:r>
          </a:p>
        </p:txBody>
      </p:sp>
      <p:sp>
        <p:nvSpPr>
          <p:cNvPr id="6" name="TextBox 5">
            <a:extLst>
              <a:ext uri="{FF2B5EF4-FFF2-40B4-BE49-F238E27FC236}">
                <a16:creationId xmlns:a16="http://schemas.microsoft.com/office/drawing/2014/main" id="{0C869E9E-0CD6-8B3B-9911-687204783223}"/>
              </a:ext>
            </a:extLst>
          </p:cNvPr>
          <p:cNvSpPr txBox="1"/>
          <p:nvPr/>
        </p:nvSpPr>
        <p:spPr>
          <a:xfrm>
            <a:off x="5256600" y="-82043"/>
            <a:ext cx="4577378" cy="369332"/>
          </a:xfrm>
          <a:prstGeom prst="rect">
            <a:avLst/>
          </a:prstGeom>
          <a:noFill/>
        </p:spPr>
        <p:txBody>
          <a:bodyPr wrap="square">
            <a:spAutoFit/>
          </a:bodyPr>
          <a:lstStyle/>
          <a:p>
            <a:r>
              <a:rPr lang="en-GB" dirty="0"/>
              <a:t>https://indico.fnal.gov/event/54388/</a:t>
            </a:r>
          </a:p>
        </p:txBody>
      </p:sp>
    </p:spTree>
    <p:extLst>
      <p:ext uri="{BB962C8B-B14F-4D97-AF65-F5344CB8AC3E}">
        <p14:creationId xmlns:p14="http://schemas.microsoft.com/office/powerpoint/2010/main" val="71656400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FE2F45-1FD7-4338-9CD5-B611FB446755}"/>
              </a:ext>
            </a:extLst>
          </p:cNvPr>
          <p:cNvSpPr>
            <a:spLocks noGrp="1"/>
          </p:cNvSpPr>
          <p:nvPr>
            <p:ph type="title"/>
          </p:nvPr>
        </p:nvSpPr>
        <p:spPr>
          <a:xfrm>
            <a:off x="611225" y="452209"/>
            <a:ext cx="7920000" cy="720000"/>
          </a:xfrm>
        </p:spPr>
        <p:txBody>
          <a:bodyPr/>
          <a:lstStyle/>
          <a:p>
            <a:r>
              <a:rPr lang="en-US" dirty="0"/>
              <a:t>QXFA143 Mid-Point of Each Pole Piece Slot</a:t>
            </a:r>
            <a:br>
              <a:rPr lang="en-US" dirty="0"/>
            </a:br>
            <a:r>
              <a:rPr lang="en-US" dirty="0"/>
              <a:t>(Laser Tracker )</a:t>
            </a:r>
          </a:p>
        </p:txBody>
      </p:sp>
      <p:pic>
        <p:nvPicPr>
          <p:cNvPr id="7" name="Content Placeholder 6" descr="Graphical user interface, application&#10;&#10;Description automatically generated with medium confidence">
            <a:extLst>
              <a:ext uri="{FF2B5EF4-FFF2-40B4-BE49-F238E27FC236}">
                <a16:creationId xmlns:a16="http://schemas.microsoft.com/office/drawing/2014/main" id="{D1D6F9FB-47D9-4936-814A-C2A5C2AD4386}"/>
              </a:ext>
            </a:extLst>
          </p:cNvPr>
          <p:cNvPicPr>
            <a:picLocks noGrp="1" noChangeAspect="1"/>
          </p:cNvPicPr>
          <p:nvPr>
            <p:ph idx="1"/>
          </p:nvPr>
        </p:nvPicPr>
        <p:blipFill>
          <a:blip r:embed="rId2"/>
          <a:stretch>
            <a:fillRect/>
          </a:stretch>
        </p:blipFill>
        <p:spPr>
          <a:xfrm>
            <a:off x="612775" y="1271184"/>
            <a:ext cx="7918450" cy="4802994"/>
          </a:xfrm>
        </p:spPr>
      </p:pic>
      <p:sp>
        <p:nvSpPr>
          <p:cNvPr id="4" name="Slide Number Placeholder 3">
            <a:extLst>
              <a:ext uri="{FF2B5EF4-FFF2-40B4-BE49-F238E27FC236}">
                <a16:creationId xmlns:a16="http://schemas.microsoft.com/office/drawing/2014/main" id="{F3046033-7F15-4D43-8027-7E200966FFB6}"/>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FDCA1C4-9514-7B4F-976F-D92F7E296653}" type="slidenum">
              <a:rPr kumimoji="0" lang="fr-FR" sz="1200" b="0" i="0" u="none" strike="noStrike" kern="1200" cap="none" spc="0" normalizeH="0" baseline="0" noProof="0" smtClean="0">
                <a:ln>
                  <a:noFill/>
                </a:ln>
                <a:solidFill>
                  <a:prstClr val="white"/>
                </a:solidFill>
                <a:effectLst/>
                <a:uLnTx/>
                <a:uFillTx/>
                <a:latin typeface="Aria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49</a:t>
            </a:fld>
            <a:endParaRPr kumimoji="0" lang="fr-FR" sz="1200" b="0" i="0" u="none" strike="noStrike" kern="1200" cap="none" spc="0" normalizeH="0" baseline="0" noProof="0" dirty="0">
              <a:ln>
                <a:noFill/>
              </a:ln>
              <a:solidFill>
                <a:prstClr val="white"/>
              </a:solidFill>
              <a:effectLst/>
              <a:uLnTx/>
              <a:uFillTx/>
              <a:latin typeface="Arial"/>
              <a:ea typeface="+mn-ea"/>
              <a:cs typeface="+mn-cs"/>
            </a:endParaRPr>
          </a:p>
        </p:txBody>
      </p:sp>
      <p:sp>
        <p:nvSpPr>
          <p:cNvPr id="5" name="Footer Placeholder 4">
            <a:extLst>
              <a:ext uri="{FF2B5EF4-FFF2-40B4-BE49-F238E27FC236}">
                <a16:creationId xmlns:a16="http://schemas.microsoft.com/office/drawing/2014/main" id="{BE9AC63C-62ED-46A1-AFAC-9F235AEBBECA}"/>
              </a:ext>
            </a:extLst>
          </p:cNvPr>
          <p:cNvSpPr>
            <a:spLocks noGrp="1"/>
          </p:cNvSpPr>
          <p:nvPr>
            <p:ph type="ftr" sz="quarter" idx="3"/>
          </p:nvPr>
        </p:nvSpPr>
        <p:spPr>
          <a:xfrm>
            <a:off x="1981200" y="6356350"/>
            <a:ext cx="6550800" cy="360000"/>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lang="en-US"/>
              <a:t>Reaction Tooling Bow After Heat Treatment - May 5, 2022</a:t>
            </a:r>
            <a:endParaRPr kumimoji="0" lang="en-GB" sz="1200" b="0" i="0" u="none" strike="noStrike" kern="1200" cap="none" spc="0" normalizeH="0" baseline="0" noProof="0" dirty="0">
              <a:ln>
                <a:noFill/>
              </a:ln>
              <a:solidFill>
                <a:srgbClr val="64BCD9"/>
              </a:solidFill>
              <a:effectLst/>
              <a:uLnTx/>
              <a:uFillTx/>
              <a:latin typeface="Arial"/>
              <a:ea typeface="+mn-ea"/>
              <a:cs typeface="+mn-cs"/>
            </a:endParaRPr>
          </a:p>
        </p:txBody>
      </p:sp>
      <p:pic>
        <p:nvPicPr>
          <p:cNvPr id="9" name="Picture 8">
            <a:extLst>
              <a:ext uri="{FF2B5EF4-FFF2-40B4-BE49-F238E27FC236}">
                <a16:creationId xmlns:a16="http://schemas.microsoft.com/office/drawing/2014/main" id="{45583EC5-1320-4567-AA50-7A4D12A02234}"/>
              </a:ext>
            </a:extLst>
          </p:cNvPr>
          <p:cNvPicPr>
            <a:picLocks noChangeAspect="1"/>
          </p:cNvPicPr>
          <p:nvPr/>
        </p:nvPicPr>
        <p:blipFill>
          <a:blip r:embed="rId3"/>
          <a:stretch>
            <a:fillRect/>
          </a:stretch>
        </p:blipFill>
        <p:spPr>
          <a:xfrm>
            <a:off x="612000" y="6024738"/>
            <a:ext cx="7211431" cy="381053"/>
          </a:xfrm>
          <a:prstGeom prst="rect">
            <a:avLst/>
          </a:prstGeom>
        </p:spPr>
      </p:pic>
      <p:pic>
        <p:nvPicPr>
          <p:cNvPr id="11" name="Picture 10" descr="Table&#10;&#10;Description automatically generated">
            <a:extLst>
              <a:ext uri="{FF2B5EF4-FFF2-40B4-BE49-F238E27FC236}">
                <a16:creationId xmlns:a16="http://schemas.microsoft.com/office/drawing/2014/main" id="{4A6A3202-D5E9-40AB-B7D0-0CA06D4F132F}"/>
              </a:ext>
            </a:extLst>
          </p:cNvPr>
          <p:cNvPicPr>
            <a:picLocks noChangeAspect="1"/>
          </p:cNvPicPr>
          <p:nvPr/>
        </p:nvPicPr>
        <p:blipFill>
          <a:blip r:embed="rId4"/>
          <a:stretch>
            <a:fillRect/>
          </a:stretch>
        </p:blipFill>
        <p:spPr>
          <a:xfrm>
            <a:off x="2776124" y="4190237"/>
            <a:ext cx="1752845" cy="1467055"/>
          </a:xfrm>
          <a:prstGeom prst="rect">
            <a:avLst/>
          </a:prstGeom>
        </p:spPr>
      </p:pic>
      <p:pic>
        <p:nvPicPr>
          <p:cNvPr id="12" name="Picture 11" descr="A picture containing indoor&#10;&#10;Description automatically generated">
            <a:extLst>
              <a:ext uri="{FF2B5EF4-FFF2-40B4-BE49-F238E27FC236}">
                <a16:creationId xmlns:a16="http://schemas.microsoft.com/office/drawing/2014/main" id="{8038EA93-2491-4704-B36D-43A5ADDBC439}"/>
              </a:ext>
            </a:extLst>
          </p:cNvPr>
          <p:cNvPicPr>
            <a:picLocks noChangeAspect="1"/>
          </p:cNvPicPr>
          <p:nvPr/>
        </p:nvPicPr>
        <p:blipFill rotWithShape="1">
          <a:blip r:embed="rId5"/>
          <a:srcRect l="5609" r="6529"/>
          <a:stretch/>
        </p:blipFill>
        <p:spPr>
          <a:xfrm>
            <a:off x="0" y="2361072"/>
            <a:ext cx="2313571" cy="3153699"/>
          </a:xfrm>
          <a:prstGeom prst="rect">
            <a:avLst/>
          </a:prstGeom>
        </p:spPr>
      </p:pic>
      <p:sp>
        <p:nvSpPr>
          <p:cNvPr id="10" name="TextBox 9">
            <a:extLst>
              <a:ext uri="{FF2B5EF4-FFF2-40B4-BE49-F238E27FC236}">
                <a16:creationId xmlns:a16="http://schemas.microsoft.com/office/drawing/2014/main" id="{422A38BE-B4F4-4FFC-AF83-F6F3BF8CCFC9}"/>
              </a:ext>
            </a:extLst>
          </p:cNvPr>
          <p:cNvSpPr txBox="1"/>
          <p:nvPr/>
        </p:nvSpPr>
        <p:spPr>
          <a:xfrm>
            <a:off x="2448383" y="3301394"/>
            <a:ext cx="466794"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a:ea typeface="+mn-ea"/>
                <a:cs typeface="+mn-cs"/>
              </a:rPr>
              <a:t>LE</a:t>
            </a:r>
          </a:p>
        </p:txBody>
      </p:sp>
      <p:sp>
        <p:nvSpPr>
          <p:cNvPr id="13" name="TextBox 12">
            <a:extLst>
              <a:ext uri="{FF2B5EF4-FFF2-40B4-BE49-F238E27FC236}">
                <a16:creationId xmlns:a16="http://schemas.microsoft.com/office/drawing/2014/main" id="{4F7E418B-C21E-4C87-898E-3ECE54F9375F}"/>
              </a:ext>
            </a:extLst>
          </p:cNvPr>
          <p:cNvSpPr txBox="1"/>
          <p:nvPr/>
        </p:nvSpPr>
        <p:spPr>
          <a:xfrm>
            <a:off x="6830431" y="3236658"/>
            <a:ext cx="505267"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a:ea typeface="+mn-ea"/>
                <a:cs typeface="+mn-cs"/>
              </a:rPr>
              <a:t>RE</a:t>
            </a:r>
          </a:p>
        </p:txBody>
      </p:sp>
      <p:sp>
        <p:nvSpPr>
          <p:cNvPr id="6" name="TextBox 5">
            <a:extLst>
              <a:ext uri="{FF2B5EF4-FFF2-40B4-BE49-F238E27FC236}">
                <a16:creationId xmlns:a16="http://schemas.microsoft.com/office/drawing/2014/main" id="{A4862A6D-A46A-F834-91EB-278C4D99EFE4}"/>
              </a:ext>
            </a:extLst>
          </p:cNvPr>
          <p:cNvSpPr txBox="1"/>
          <p:nvPr/>
        </p:nvSpPr>
        <p:spPr>
          <a:xfrm>
            <a:off x="5351929" y="-121195"/>
            <a:ext cx="4572000" cy="369332"/>
          </a:xfrm>
          <a:prstGeom prst="rect">
            <a:avLst/>
          </a:prstGeom>
          <a:noFill/>
        </p:spPr>
        <p:txBody>
          <a:bodyPr wrap="square">
            <a:spAutoFit/>
          </a:bodyPr>
          <a:lstStyle/>
          <a:p>
            <a:r>
              <a:rPr lang="en-GB" dirty="0"/>
              <a:t>https://indico.fnal.gov/event/54388/</a:t>
            </a:r>
          </a:p>
        </p:txBody>
      </p:sp>
    </p:spTree>
    <p:extLst>
      <p:ext uri="{BB962C8B-B14F-4D97-AF65-F5344CB8AC3E}">
        <p14:creationId xmlns:p14="http://schemas.microsoft.com/office/powerpoint/2010/main" val="12823951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C7BA15-3D2B-4454-96D7-0D1133017CCC}"/>
              </a:ext>
            </a:extLst>
          </p:cNvPr>
          <p:cNvSpPr>
            <a:spLocks noGrp="1"/>
          </p:cNvSpPr>
          <p:nvPr>
            <p:ph type="title"/>
          </p:nvPr>
        </p:nvSpPr>
        <p:spPr/>
        <p:txBody>
          <a:bodyPr/>
          <a:lstStyle/>
          <a:p>
            <a:r>
              <a:rPr lang="en-US" dirty="0"/>
              <a:t>Input for coil 128</a:t>
            </a:r>
            <a:endParaRPr lang="en-GB" dirty="0"/>
          </a:p>
        </p:txBody>
      </p:sp>
      <p:sp>
        <p:nvSpPr>
          <p:cNvPr id="4" name="Slide Number Placeholder 3">
            <a:extLst>
              <a:ext uri="{FF2B5EF4-FFF2-40B4-BE49-F238E27FC236}">
                <a16:creationId xmlns:a16="http://schemas.microsoft.com/office/drawing/2014/main" id="{D8AAD38D-8984-46E2-9F74-F96101A69882}"/>
              </a:ext>
            </a:extLst>
          </p:cNvPr>
          <p:cNvSpPr>
            <a:spLocks noGrp="1"/>
          </p:cNvSpPr>
          <p:nvPr>
            <p:ph type="sldNum" sz="quarter" idx="12"/>
          </p:nvPr>
        </p:nvSpPr>
        <p:spPr/>
        <p:txBody>
          <a:bodyPr/>
          <a:lstStyle/>
          <a:p>
            <a:fld id="{BFDCA1C4-9514-7B4F-976F-D92F7E296653}" type="slidenum">
              <a:rPr lang="fr-FR" smtClean="0"/>
              <a:pPr/>
              <a:t>5</a:t>
            </a:fld>
            <a:endParaRPr lang="fr-FR"/>
          </a:p>
        </p:txBody>
      </p:sp>
      <p:sp>
        <p:nvSpPr>
          <p:cNvPr id="5" name="Content Placeholder 4"/>
          <p:cNvSpPr>
            <a:spLocks noGrp="1"/>
          </p:cNvSpPr>
          <p:nvPr>
            <p:ph idx="1"/>
          </p:nvPr>
        </p:nvSpPr>
        <p:spPr>
          <a:xfrm>
            <a:off x="539552" y="1052736"/>
            <a:ext cx="8208912" cy="5544616"/>
          </a:xfrm>
        </p:spPr>
        <p:txBody>
          <a:bodyPr>
            <a:normAutofit/>
          </a:bodyPr>
          <a:lstStyle/>
          <a:p>
            <a:pPr algn="just">
              <a:spcAft>
                <a:spcPts val="300"/>
              </a:spcAft>
            </a:pPr>
            <a:r>
              <a:rPr lang="it-IT" sz="2000" dirty="0"/>
              <a:t>Curing:</a:t>
            </a:r>
          </a:p>
          <a:p>
            <a:pPr marL="742050" lvl="2" indent="-342000">
              <a:spcBef>
                <a:spcPts val="384"/>
              </a:spcBef>
            </a:pPr>
            <a:r>
              <a:rPr lang="it-IT" sz="1600" dirty="0"/>
              <a:t>Remove the saddle stopper during curing cycle to not </a:t>
            </a:r>
          </a:p>
          <a:p>
            <a:pPr marL="741600" lvl="2" indent="-338400">
              <a:spcBef>
                <a:spcPts val="0"/>
              </a:spcBef>
              <a:buNone/>
            </a:pPr>
            <a:r>
              <a:rPr lang="it-IT" sz="1600" dirty="0"/>
              <a:t>	longitudinally constrain the coil (as for CR127)</a:t>
            </a:r>
          </a:p>
          <a:p>
            <a:pPr marL="457200" lvl="1" indent="0" algn="just">
              <a:spcAft>
                <a:spcPts val="300"/>
              </a:spcAft>
              <a:buNone/>
            </a:pPr>
            <a:endParaRPr lang="it-IT" sz="1600" dirty="0"/>
          </a:p>
          <a:p>
            <a:pPr algn="just">
              <a:spcAft>
                <a:spcPts val="300"/>
              </a:spcAft>
            </a:pPr>
            <a:r>
              <a:rPr lang="it-IT" sz="2000" u="sng" dirty="0"/>
              <a:t>Major changes applied:</a:t>
            </a:r>
          </a:p>
          <a:p>
            <a:pPr marL="741600" lvl="2" indent="-342000">
              <a:spcAft>
                <a:spcPts val="300"/>
              </a:spcAft>
            </a:pPr>
            <a:r>
              <a:rPr lang="it-IT" sz="1600" dirty="0"/>
              <a:t>Compress more the midplane of each layer by adding 1mm shim along the length tapered towards the extremities to 0.20mm (between straight and curved pushers)</a:t>
            </a:r>
          </a:p>
          <a:p>
            <a:pPr lvl="1" algn="just">
              <a:spcAft>
                <a:spcPts val="300"/>
              </a:spcAft>
            </a:pPr>
            <a:endParaRPr lang="it-IT" sz="1600" dirty="0"/>
          </a:p>
          <a:p>
            <a:pPr lvl="1" algn="just">
              <a:spcAft>
                <a:spcPts val="300"/>
              </a:spcAft>
            </a:pPr>
            <a:endParaRPr lang="it-IT" sz="1600" dirty="0"/>
          </a:p>
          <a:p>
            <a:pPr lvl="1" algn="just">
              <a:spcAft>
                <a:spcPts val="300"/>
              </a:spcAft>
            </a:pPr>
            <a:endParaRPr lang="it-IT" sz="1600" dirty="0"/>
          </a:p>
          <a:p>
            <a:pPr lvl="1" algn="just">
              <a:spcAft>
                <a:spcPts val="300"/>
              </a:spcAft>
            </a:pPr>
            <a:endParaRPr lang="it-IT" sz="1600" dirty="0"/>
          </a:p>
          <a:p>
            <a:pPr marL="0" indent="0">
              <a:buNone/>
            </a:pPr>
            <a:endParaRPr lang="en-GB" dirty="0"/>
          </a:p>
        </p:txBody>
      </p:sp>
      <p:pic>
        <p:nvPicPr>
          <p:cNvPr id="9" name="Picture 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204075" y="920051"/>
            <a:ext cx="1488377" cy="162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547664" y="3284984"/>
            <a:ext cx="6489805" cy="2952328"/>
          </a:xfrm>
          <a:prstGeom prst="rect">
            <a:avLst/>
          </a:prstGeom>
        </p:spPr>
      </p:pic>
      <p:cxnSp>
        <p:nvCxnSpPr>
          <p:cNvPr id="10" name="Straight Connector 9"/>
          <p:cNvCxnSpPr/>
          <p:nvPr/>
        </p:nvCxnSpPr>
        <p:spPr>
          <a:xfrm flipH="1" flipV="1">
            <a:off x="2987824" y="3933056"/>
            <a:ext cx="3528392" cy="108012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6785148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7A450E-16A5-4D55-A8A0-1820031F0CB6}"/>
              </a:ext>
            </a:extLst>
          </p:cNvPr>
          <p:cNvSpPr>
            <a:spLocks noGrp="1"/>
          </p:cNvSpPr>
          <p:nvPr>
            <p:ph type="title"/>
          </p:nvPr>
        </p:nvSpPr>
        <p:spPr/>
        <p:txBody>
          <a:bodyPr/>
          <a:lstStyle/>
          <a:p>
            <a:r>
              <a:rPr lang="en-US" dirty="0"/>
              <a:t>QXFA146 Pole Position Normalized to LE</a:t>
            </a:r>
          </a:p>
        </p:txBody>
      </p:sp>
      <p:sp>
        <p:nvSpPr>
          <p:cNvPr id="4" name="Slide Number Placeholder 3">
            <a:extLst>
              <a:ext uri="{FF2B5EF4-FFF2-40B4-BE49-F238E27FC236}">
                <a16:creationId xmlns:a16="http://schemas.microsoft.com/office/drawing/2014/main" id="{839B7C8B-92B8-4912-8452-83500203486C}"/>
              </a:ext>
            </a:extLst>
          </p:cNvPr>
          <p:cNvSpPr>
            <a:spLocks noGrp="1"/>
          </p:cNvSpPr>
          <p:nvPr>
            <p:ph type="sldNum" sz="quarter" idx="12"/>
          </p:nvPr>
        </p:nvSpPr>
        <p:spPr/>
        <p:txBody>
          <a:bodyPr/>
          <a:lstStyle/>
          <a:p>
            <a:fld id="{BFDCA1C4-9514-7B4F-976F-D92F7E296653}" type="slidenum">
              <a:rPr lang="fr-FR" smtClean="0"/>
              <a:pPr/>
              <a:t>50</a:t>
            </a:fld>
            <a:endParaRPr lang="fr-FR" dirty="0"/>
          </a:p>
        </p:txBody>
      </p:sp>
      <p:sp>
        <p:nvSpPr>
          <p:cNvPr id="5" name="Footer Placeholder 4">
            <a:extLst>
              <a:ext uri="{FF2B5EF4-FFF2-40B4-BE49-F238E27FC236}">
                <a16:creationId xmlns:a16="http://schemas.microsoft.com/office/drawing/2014/main" id="{7416BB32-2BCA-4D0A-B630-B6A17EA1790A}"/>
              </a:ext>
            </a:extLst>
          </p:cNvPr>
          <p:cNvSpPr>
            <a:spLocks noGrp="1"/>
          </p:cNvSpPr>
          <p:nvPr>
            <p:ph type="ftr" sz="quarter" idx="3"/>
          </p:nvPr>
        </p:nvSpPr>
        <p:spPr>
          <a:xfrm>
            <a:off x="1981200" y="6356350"/>
            <a:ext cx="6550800" cy="360000"/>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a:t>Reaction Tooling Bow After Heat Treatment - May 5, 2022</a:t>
            </a:r>
            <a:endParaRPr lang="en-GB" dirty="0"/>
          </a:p>
        </p:txBody>
      </p:sp>
      <p:pic>
        <p:nvPicPr>
          <p:cNvPr id="10" name="Content Placeholder 9">
            <a:extLst>
              <a:ext uri="{FF2B5EF4-FFF2-40B4-BE49-F238E27FC236}">
                <a16:creationId xmlns:a16="http://schemas.microsoft.com/office/drawing/2014/main" id="{60C2EF80-E517-4243-ABC6-EAC98660ED50}"/>
              </a:ext>
            </a:extLst>
          </p:cNvPr>
          <p:cNvPicPr>
            <a:picLocks noGrp="1" noChangeAspect="1"/>
          </p:cNvPicPr>
          <p:nvPr>
            <p:ph idx="1"/>
          </p:nvPr>
        </p:nvPicPr>
        <p:blipFill>
          <a:blip r:embed="rId2"/>
          <a:stretch>
            <a:fillRect/>
          </a:stretch>
        </p:blipFill>
        <p:spPr>
          <a:xfrm>
            <a:off x="612775" y="1729026"/>
            <a:ext cx="7918450" cy="4796318"/>
          </a:xfrm>
          <a:prstGeom prst="rect">
            <a:avLst/>
          </a:prstGeom>
        </p:spPr>
      </p:pic>
      <p:pic>
        <p:nvPicPr>
          <p:cNvPr id="6" name="Picture 5" descr="Graphical user interface, application&#10;&#10;Description automatically generated">
            <a:extLst>
              <a:ext uri="{FF2B5EF4-FFF2-40B4-BE49-F238E27FC236}">
                <a16:creationId xmlns:a16="http://schemas.microsoft.com/office/drawing/2014/main" id="{9769280F-5A79-4BDB-B5A7-4DA278803E19}"/>
              </a:ext>
            </a:extLst>
          </p:cNvPr>
          <p:cNvPicPr>
            <a:picLocks noChangeAspect="1"/>
          </p:cNvPicPr>
          <p:nvPr/>
        </p:nvPicPr>
        <p:blipFill rotWithShape="1">
          <a:blip r:embed="rId3"/>
          <a:srcRect l="33463" t="37036" r="35825" b="25368"/>
          <a:stretch/>
        </p:blipFill>
        <p:spPr>
          <a:xfrm>
            <a:off x="6309810" y="751973"/>
            <a:ext cx="2808312" cy="2088232"/>
          </a:xfrm>
          <a:prstGeom prst="rect">
            <a:avLst/>
          </a:prstGeom>
        </p:spPr>
      </p:pic>
    </p:spTree>
    <p:extLst>
      <p:ext uri="{BB962C8B-B14F-4D97-AF65-F5344CB8AC3E}">
        <p14:creationId xmlns:p14="http://schemas.microsoft.com/office/powerpoint/2010/main" val="233356630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t>Pole height: BNL</a:t>
            </a:r>
          </a:p>
        </p:txBody>
      </p:sp>
      <p:sp>
        <p:nvSpPr>
          <p:cNvPr id="9" name="Slide Number Placeholder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AB07016-B26F-4457-AC76-80C2563D864E}" type="slidenum">
              <a:rPr kumimoji="0" lang="en-US" sz="1200" b="0"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51</a:t>
            </a:fld>
            <a:endParaRPr kumimoji="0" lang="en-US" sz="1200" b="0" i="0" u="none" strike="noStrike" kern="1200" cap="none" spc="0" normalizeH="0" baseline="0" noProof="0" dirty="0">
              <a:ln>
                <a:noFill/>
              </a:ln>
              <a:solidFill>
                <a:prstClr val="white"/>
              </a:solidFill>
              <a:effectLst/>
              <a:uLnTx/>
              <a:uFillTx/>
              <a:latin typeface="Arial"/>
              <a:ea typeface="+mn-ea"/>
              <a:cs typeface="+mn-cs"/>
            </a:endParaRPr>
          </a:p>
        </p:txBody>
      </p:sp>
      <p:sp>
        <p:nvSpPr>
          <p:cNvPr id="6" name="Footer Placeholder 5"/>
          <p:cNvSpPr>
            <a:spLocks noGrp="1"/>
          </p:cNvSpPr>
          <p:nvPr>
            <p:ph type="ftr" sz="quarter" idx="3"/>
          </p:nvPr>
        </p:nvSpPr>
        <p:spPr>
          <a:xfrm>
            <a:off x="1981200" y="6356350"/>
            <a:ext cx="6550800" cy="360000"/>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a:t>August 17, 2022</a:t>
            </a:r>
            <a:endParaRPr kumimoji="0" lang="en-US" sz="1200" b="0" i="0" u="none" strike="noStrike" kern="1200" cap="none" spc="0" normalizeH="0" baseline="0" noProof="0" dirty="0">
              <a:ln>
                <a:noFill/>
              </a:ln>
              <a:solidFill>
                <a:srgbClr val="64BCD9"/>
              </a:solidFill>
              <a:effectLst/>
              <a:uLnTx/>
              <a:uFillTx/>
              <a:latin typeface="Arial"/>
              <a:ea typeface="+mn-ea"/>
              <a:cs typeface="+mn-cs"/>
            </a:endParaRPr>
          </a:p>
        </p:txBody>
      </p:sp>
      <p:sp>
        <p:nvSpPr>
          <p:cNvPr id="4" name="Content Placeholder 3">
            <a:extLst>
              <a:ext uri="{FF2B5EF4-FFF2-40B4-BE49-F238E27FC236}">
                <a16:creationId xmlns:a16="http://schemas.microsoft.com/office/drawing/2014/main" id="{2A41B230-4039-4B81-BF76-EC3DB3847A08}"/>
              </a:ext>
            </a:extLst>
          </p:cNvPr>
          <p:cNvSpPr>
            <a:spLocks noGrp="1"/>
          </p:cNvSpPr>
          <p:nvPr>
            <p:ph idx="1"/>
          </p:nvPr>
        </p:nvSpPr>
        <p:spPr/>
        <p:txBody>
          <a:bodyPr/>
          <a:lstStyle/>
          <a:p>
            <a:r>
              <a:rPr lang="en-US" sz="2000" dirty="0"/>
              <a:t>After heat treatment, dial indicator measurements of pole height relative to reaction fixture base plate. </a:t>
            </a:r>
          </a:p>
          <a:p>
            <a:endParaRPr lang="en-US" dirty="0"/>
          </a:p>
        </p:txBody>
      </p:sp>
      <p:pic>
        <p:nvPicPr>
          <p:cNvPr id="3" name="Picture 2">
            <a:extLst>
              <a:ext uri="{FF2B5EF4-FFF2-40B4-BE49-F238E27FC236}">
                <a16:creationId xmlns:a16="http://schemas.microsoft.com/office/drawing/2014/main" id="{62DE1410-F617-7A86-597C-13445BDDF014}"/>
              </a:ext>
            </a:extLst>
          </p:cNvPr>
          <p:cNvPicPr>
            <a:picLocks noChangeAspect="1"/>
          </p:cNvPicPr>
          <p:nvPr/>
        </p:nvPicPr>
        <p:blipFill>
          <a:blip r:embed="rId3"/>
          <a:stretch>
            <a:fillRect/>
          </a:stretch>
        </p:blipFill>
        <p:spPr>
          <a:xfrm>
            <a:off x="152399" y="2328473"/>
            <a:ext cx="4318929" cy="2595952"/>
          </a:xfrm>
          <a:prstGeom prst="rect">
            <a:avLst/>
          </a:prstGeom>
        </p:spPr>
      </p:pic>
      <p:pic>
        <p:nvPicPr>
          <p:cNvPr id="5" name="Picture 4">
            <a:extLst>
              <a:ext uri="{FF2B5EF4-FFF2-40B4-BE49-F238E27FC236}">
                <a16:creationId xmlns:a16="http://schemas.microsoft.com/office/drawing/2014/main" id="{20CFEF36-DF2E-61F8-2024-112F85B1A23F}"/>
              </a:ext>
            </a:extLst>
          </p:cNvPr>
          <p:cNvPicPr>
            <a:picLocks noChangeAspect="1"/>
          </p:cNvPicPr>
          <p:nvPr/>
        </p:nvPicPr>
        <p:blipFill>
          <a:blip r:embed="rId4"/>
          <a:stretch>
            <a:fillRect/>
          </a:stretch>
        </p:blipFill>
        <p:spPr>
          <a:xfrm>
            <a:off x="4592296" y="2328472"/>
            <a:ext cx="4334775" cy="2605477"/>
          </a:xfrm>
          <a:prstGeom prst="rect">
            <a:avLst/>
          </a:prstGeom>
        </p:spPr>
      </p:pic>
      <p:sp>
        <p:nvSpPr>
          <p:cNvPr id="8" name="TextBox 7">
            <a:extLst>
              <a:ext uri="{FF2B5EF4-FFF2-40B4-BE49-F238E27FC236}">
                <a16:creationId xmlns:a16="http://schemas.microsoft.com/office/drawing/2014/main" id="{796FDB75-56A8-5908-350A-894AB8020ACF}"/>
              </a:ext>
            </a:extLst>
          </p:cNvPr>
          <p:cNvSpPr txBox="1"/>
          <p:nvPr/>
        </p:nvSpPr>
        <p:spPr>
          <a:xfrm>
            <a:off x="4964654" y="5354361"/>
            <a:ext cx="4572000" cy="369332"/>
          </a:xfrm>
          <a:prstGeom prst="rect">
            <a:avLst/>
          </a:prstGeom>
          <a:noFill/>
        </p:spPr>
        <p:txBody>
          <a:bodyPr wrap="square">
            <a:spAutoFit/>
          </a:bodyPr>
          <a:lstStyle/>
          <a:p>
            <a:r>
              <a:rPr lang="en-GB" dirty="0">
                <a:hlinkClick r:id="rId5"/>
              </a:rPr>
              <a:t>https://indico.cern.ch/event/1188496/</a:t>
            </a:r>
            <a:r>
              <a:rPr lang="en-GB" dirty="0"/>
              <a:t> </a:t>
            </a:r>
          </a:p>
        </p:txBody>
      </p:sp>
    </p:spTree>
    <p:extLst>
      <p:ext uri="{BB962C8B-B14F-4D97-AF65-F5344CB8AC3E}">
        <p14:creationId xmlns:p14="http://schemas.microsoft.com/office/powerpoint/2010/main" val="290510272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CEE3F3-A078-C11B-6357-307A6EF4D5F9}"/>
              </a:ext>
            </a:extLst>
          </p:cNvPr>
          <p:cNvSpPr>
            <a:spLocks noGrp="1"/>
          </p:cNvSpPr>
          <p:nvPr>
            <p:ph type="ctrTitle"/>
          </p:nvPr>
        </p:nvSpPr>
        <p:spPr/>
        <p:txBody>
          <a:bodyPr/>
          <a:lstStyle/>
          <a:p>
            <a:r>
              <a:rPr lang="en-US" dirty="0"/>
              <a:t>Additional slides: Impregnated coil size</a:t>
            </a:r>
            <a:endParaRPr lang="en-GB" dirty="0"/>
          </a:p>
        </p:txBody>
      </p:sp>
      <p:sp>
        <p:nvSpPr>
          <p:cNvPr id="3" name="Subtitle 2">
            <a:extLst>
              <a:ext uri="{FF2B5EF4-FFF2-40B4-BE49-F238E27FC236}">
                <a16:creationId xmlns:a16="http://schemas.microsoft.com/office/drawing/2014/main" id="{150A0DD0-37F5-2D43-41A9-DD650F203F7A}"/>
              </a:ext>
            </a:extLst>
          </p:cNvPr>
          <p:cNvSpPr>
            <a:spLocks noGrp="1"/>
          </p:cNvSpPr>
          <p:nvPr>
            <p:ph type="subTitle" idx="1"/>
          </p:nvPr>
        </p:nvSpPr>
        <p:spPr/>
        <p:txBody>
          <a:bodyPr/>
          <a:lstStyle/>
          <a:p>
            <a:endParaRPr lang="en-GB"/>
          </a:p>
        </p:txBody>
      </p:sp>
      <p:sp>
        <p:nvSpPr>
          <p:cNvPr id="4" name="Text Placeholder 3">
            <a:extLst>
              <a:ext uri="{FF2B5EF4-FFF2-40B4-BE49-F238E27FC236}">
                <a16:creationId xmlns:a16="http://schemas.microsoft.com/office/drawing/2014/main" id="{B76598F8-3DB5-0B72-8542-ED3581DC436E}"/>
              </a:ext>
            </a:extLst>
          </p:cNvPr>
          <p:cNvSpPr>
            <a:spLocks noGrp="1"/>
          </p:cNvSpPr>
          <p:nvPr>
            <p:ph type="body" sz="quarter" idx="14"/>
          </p:nvPr>
        </p:nvSpPr>
        <p:spPr/>
        <p:txBody>
          <a:bodyPr/>
          <a:lstStyle/>
          <a:p>
            <a:endParaRPr lang="en-GB"/>
          </a:p>
        </p:txBody>
      </p:sp>
    </p:spTree>
    <p:extLst>
      <p:ext uri="{BB962C8B-B14F-4D97-AF65-F5344CB8AC3E}">
        <p14:creationId xmlns:p14="http://schemas.microsoft.com/office/powerpoint/2010/main" val="305866517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A99883E4-6888-4270-BA00-82FC64E850E3}"/>
              </a:ext>
            </a:extLst>
          </p:cNvPr>
          <p:cNvPicPr>
            <a:picLocks noChangeAspect="1"/>
          </p:cNvPicPr>
          <p:nvPr/>
        </p:nvPicPr>
        <p:blipFill>
          <a:blip r:embed="rId2"/>
          <a:stretch>
            <a:fillRect/>
          </a:stretch>
        </p:blipFill>
        <p:spPr>
          <a:xfrm>
            <a:off x="265471" y="3271893"/>
            <a:ext cx="4485094" cy="2929400"/>
          </a:xfrm>
          <a:prstGeom prst="rect">
            <a:avLst/>
          </a:prstGeom>
        </p:spPr>
      </p:pic>
      <p:sp>
        <p:nvSpPr>
          <p:cNvPr id="2" name="Title 1">
            <a:extLst>
              <a:ext uri="{FF2B5EF4-FFF2-40B4-BE49-F238E27FC236}">
                <a16:creationId xmlns:a16="http://schemas.microsoft.com/office/drawing/2014/main" id="{8B50FE86-8BF0-4722-8C6D-D36AE8696A74}"/>
              </a:ext>
            </a:extLst>
          </p:cNvPr>
          <p:cNvSpPr>
            <a:spLocks noGrp="1"/>
          </p:cNvSpPr>
          <p:nvPr>
            <p:ph type="title"/>
          </p:nvPr>
        </p:nvSpPr>
        <p:spPr/>
        <p:txBody>
          <a:bodyPr/>
          <a:lstStyle/>
          <a:p>
            <a:r>
              <a:rPr lang="en-US" sz="2400" dirty="0"/>
              <a:t>Vertical deflection of the coil after reaction and azimuthal excess of the impregnated coil</a:t>
            </a:r>
            <a:endParaRPr lang="en-GB" sz="2400" dirty="0"/>
          </a:p>
        </p:txBody>
      </p:sp>
      <p:sp>
        <p:nvSpPr>
          <p:cNvPr id="3" name="Content Placeholder 2">
            <a:extLst>
              <a:ext uri="{FF2B5EF4-FFF2-40B4-BE49-F238E27FC236}">
                <a16:creationId xmlns:a16="http://schemas.microsoft.com/office/drawing/2014/main" id="{5795A060-A9C7-4D9A-B441-996AA96A2779}"/>
              </a:ext>
            </a:extLst>
          </p:cNvPr>
          <p:cNvSpPr>
            <a:spLocks noGrp="1"/>
          </p:cNvSpPr>
          <p:nvPr>
            <p:ph idx="1"/>
          </p:nvPr>
        </p:nvSpPr>
        <p:spPr>
          <a:xfrm>
            <a:off x="612000" y="1365130"/>
            <a:ext cx="7712193" cy="1468821"/>
          </a:xfrm>
        </p:spPr>
        <p:txBody>
          <a:bodyPr>
            <a:normAutofit/>
          </a:bodyPr>
          <a:lstStyle/>
          <a:p>
            <a:r>
              <a:rPr lang="en-US" sz="2000" dirty="0"/>
              <a:t>In coil 120 and in the copper coils, we don’t see vertical pole deflection after heat treatment in the middle of the coil, and the coil azimuthal excess after impregnation is uniform along the length  </a:t>
            </a:r>
            <a:r>
              <a:rPr lang="en-US" sz="2000" dirty="0">
                <a:sym typeface="Wingdings" panose="05000000000000000000" pitchFamily="2" charset="2"/>
              </a:rPr>
              <a:t> the two effects could be correlated</a:t>
            </a:r>
            <a:endParaRPr lang="en-US" sz="2000" dirty="0"/>
          </a:p>
        </p:txBody>
      </p:sp>
      <p:sp>
        <p:nvSpPr>
          <p:cNvPr id="4" name="Footer Placeholder 3">
            <a:extLst>
              <a:ext uri="{FF2B5EF4-FFF2-40B4-BE49-F238E27FC236}">
                <a16:creationId xmlns:a16="http://schemas.microsoft.com/office/drawing/2014/main" id="{DCDB1A3D-7156-41CD-A079-16D9BC09BA0E}"/>
              </a:ext>
            </a:extLst>
          </p:cNvPr>
          <p:cNvSpPr>
            <a:spLocks noGrp="1"/>
          </p:cNvSpPr>
          <p:nvPr>
            <p:ph type="ftr" sz="quarter" idx="11"/>
          </p:nvPr>
        </p:nvSpPr>
        <p:spPr/>
        <p:txBody>
          <a:bodyPr/>
          <a:lstStyle/>
          <a:p>
            <a:endParaRPr lang="en-GB" noProof="0" dirty="0"/>
          </a:p>
        </p:txBody>
      </p:sp>
      <p:sp>
        <p:nvSpPr>
          <p:cNvPr id="5" name="Slide Number Placeholder 4">
            <a:extLst>
              <a:ext uri="{FF2B5EF4-FFF2-40B4-BE49-F238E27FC236}">
                <a16:creationId xmlns:a16="http://schemas.microsoft.com/office/drawing/2014/main" id="{DF6B774E-57BE-48BA-A5A8-275E38A15339}"/>
              </a:ext>
            </a:extLst>
          </p:cNvPr>
          <p:cNvSpPr>
            <a:spLocks noGrp="1"/>
          </p:cNvSpPr>
          <p:nvPr>
            <p:ph type="sldNum" sz="quarter" idx="12"/>
          </p:nvPr>
        </p:nvSpPr>
        <p:spPr/>
        <p:txBody>
          <a:bodyPr/>
          <a:lstStyle/>
          <a:p>
            <a:fld id="{BFDCA1C4-9514-7B4F-976F-D92F7E296653}" type="slidenum">
              <a:rPr lang="fr-FR" smtClean="0"/>
              <a:pPr/>
              <a:t>53</a:t>
            </a:fld>
            <a:endParaRPr lang="fr-FR"/>
          </a:p>
        </p:txBody>
      </p:sp>
      <p:pic>
        <p:nvPicPr>
          <p:cNvPr id="6" name="Picture Placeholder 19">
            <a:extLst>
              <a:ext uri="{FF2B5EF4-FFF2-40B4-BE49-F238E27FC236}">
                <a16:creationId xmlns:a16="http://schemas.microsoft.com/office/drawing/2014/main" id="{78FE40C0-AD56-4FB6-833F-29B45F5E798B}"/>
              </a:ext>
            </a:extLst>
          </p:cNvPr>
          <p:cNvPicPr>
            <a:picLocks noChangeAspect="1"/>
          </p:cNvPicPr>
          <p:nvPr/>
        </p:nvPicPr>
        <p:blipFill>
          <a:blip r:embed="rId3"/>
          <a:srcRect t="9" b="9"/>
          <a:stretch>
            <a:fillRect/>
          </a:stretch>
        </p:blipFill>
        <p:spPr>
          <a:xfrm>
            <a:off x="4863661" y="3113690"/>
            <a:ext cx="4088751" cy="3066564"/>
          </a:xfrm>
          <a:prstGeom prst="rect">
            <a:avLst/>
          </a:prstGeom>
        </p:spPr>
      </p:pic>
      <p:cxnSp>
        <p:nvCxnSpPr>
          <p:cNvPr id="9" name="Straight Arrow Connector 8">
            <a:extLst>
              <a:ext uri="{FF2B5EF4-FFF2-40B4-BE49-F238E27FC236}">
                <a16:creationId xmlns:a16="http://schemas.microsoft.com/office/drawing/2014/main" id="{BCE5DCE9-25C3-4EA2-9C4B-59B520E19777}"/>
              </a:ext>
            </a:extLst>
          </p:cNvPr>
          <p:cNvCxnSpPr>
            <a:cxnSpLocks/>
          </p:cNvCxnSpPr>
          <p:nvPr/>
        </p:nvCxnSpPr>
        <p:spPr>
          <a:xfrm flipV="1">
            <a:off x="2765323" y="4873518"/>
            <a:ext cx="2787445" cy="213853"/>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4495710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180D7F-1FAF-4C34-B8FE-04E8328D6090}"/>
              </a:ext>
            </a:extLst>
          </p:cNvPr>
          <p:cNvSpPr>
            <a:spLocks noGrp="1"/>
          </p:cNvSpPr>
          <p:nvPr>
            <p:ph type="title"/>
          </p:nvPr>
        </p:nvSpPr>
        <p:spPr/>
        <p:txBody>
          <a:bodyPr/>
          <a:lstStyle/>
          <a:p>
            <a:r>
              <a:rPr lang="en-US" dirty="0"/>
              <a:t>Azimuthal arc length, impregnated coil</a:t>
            </a:r>
            <a:endParaRPr lang="en-GB" dirty="0"/>
          </a:p>
        </p:txBody>
      </p:sp>
      <p:sp>
        <p:nvSpPr>
          <p:cNvPr id="3" name="Content Placeholder 2">
            <a:extLst>
              <a:ext uri="{FF2B5EF4-FFF2-40B4-BE49-F238E27FC236}">
                <a16:creationId xmlns:a16="http://schemas.microsoft.com/office/drawing/2014/main" id="{108BB2CB-4671-4029-ACA6-967F922FCEA2}"/>
              </a:ext>
            </a:extLst>
          </p:cNvPr>
          <p:cNvSpPr>
            <a:spLocks noGrp="1"/>
          </p:cNvSpPr>
          <p:nvPr>
            <p:ph idx="1"/>
          </p:nvPr>
        </p:nvSpPr>
        <p:spPr>
          <a:xfrm>
            <a:off x="612000" y="1219200"/>
            <a:ext cx="7920000" cy="811153"/>
          </a:xfrm>
        </p:spPr>
        <p:txBody>
          <a:bodyPr>
            <a:normAutofit/>
          </a:bodyPr>
          <a:lstStyle/>
          <a:p>
            <a:r>
              <a:rPr lang="en-US" sz="2000" dirty="0"/>
              <a:t>Few ‘special’ coils, don’t have this feature of bigger azimuthal size in the middle</a:t>
            </a:r>
            <a:endParaRPr lang="en-GB" sz="2000" dirty="0"/>
          </a:p>
        </p:txBody>
      </p:sp>
      <p:sp>
        <p:nvSpPr>
          <p:cNvPr id="4" name="Footer Placeholder 3">
            <a:extLst>
              <a:ext uri="{FF2B5EF4-FFF2-40B4-BE49-F238E27FC236}">
                <a16:creationId xmlns:a16="http://schemas.microsoft.com/office/drawing/2014/main" id="{947924EF-79A9-405C-910C-08A02FEC771D}"/>
              </a:ext>
            </a:extLst>
          </p:cNvPr>
          <p:cNvSpPr>
            <a:spLocks noGrp="1"/>
          </p:cNvSpPr>
          <p:nvPr>
            <p:ph type="ftr" sz="quarter" idx="11"/>
          </p:nvPr>
        </p:nvSpPr>
        <p:spPr/>
        <p:txBody>
          <a:bodyPr/>
          <a:lstStyle/>
          <a:p>
            <a:endParaRPr lang="en-GB" noProof="0" dirty="0"/>
          </a:p>
        </p:txBody>
      </p:sp>
      <p:sp>
        <p:nvSpPr>
          <p:cNvPr id="5" name="Slide Number Placeholder 4">
            <a:extLst>
              <a:ext uri="{FF2B5EF4-FFF2-40B4-BE49-F238E27FC236}">
                <a16:creationId xmlns:a16="http://schemas.microsoft.com/office/drawing/2014/main" id="{0476816E-37DD-4C5F-9683-5359FC0A61A0}"/>
              </a:ext>
            </a:extLst>
          </p:cNvPr>
          <p:cNvSpPr>
            <a:spLocks noGrp="1"/>
          </p:cNvSpPr>
          <p:nvPr>
            <p:ph type="sldNum" sz="quarter" idx="12"/>
          </p:nvPr>
        </p:nvSpPr>
        <p:spPr/>
        <p:txBody>
          <a:bodyPr/>
          <a:lstStyle/>
          <a:p>
            <a:fld id="{BFDCA1C4-9514-7B4F-976F-D92F7E296653}" type="slidenum">
              <a:rPr lang="fr-FR" smtClean="0"/>
              <a:pPr/>
              <a:t>54</a:t>
            </a:fld>
            <a:endParaRPr lang="fr-FR"/>
          </a:p>
        </p:txBody>
      </p:sp>
      <p:pic>
        <p:nvPicPr>
          <p:cNvPr id="6" name="Picture 5">
            <a:extLst>
              <a:ext uri="{FF2B5EF4-FFF2-40B4-BE49-F238E27FC236}">
                <a16:creationId xmlns:a16="http://schemas.microsoft.com/office/drawing/2014/main" id="{33E44F74-7C6D-49DA-BBCF-3B430D5D62E2}"/>
              </a:ext>
            </a:extLst>
          </p:cNvPr>
          <p:cNvPicPr>
            <a:picLocks noChangeAspect="1"/>
          </p:cNvPicPr>
          <p:nvPr/>
        </p:nvPicPr>
        <p:blipFill>
          <a:blip r:embed="rId2"/>
          <a:stretch>
            <a:fillRect/>
          </a:stretch>
        </p:blipFill>
        <p:spPr>
          <a:xfrm>
            <a:off x="110613" y="2125663"/>
            <a:ext cx="5334000" cy="4000500"/>
          </a:xfrm>
          <a:prstGeom prst="rect">
            <a:avLst/>
          </a:prstGeom>
        </p:spPr>
      </p:pic>
      <p:sp>
        <p:nvSpPr>
          <p:cNvPr id="7" name="TextBox 6">
            <a:extLst>
              <a:ext uri="{FF2B5EF4-FFF2-40B4-BE49-F238E27FC236}">
                <a16:creationId xmlns:a16="http://schemas.microsoft.com/office/drawing/2014/main" id="{04BA159B-0801-4E8A-A1D1-2CC21B11C30A}"/>
              </a:ext>
            </a:extLst>
          </p:cNvPr>
          <p:cNvSpPr txBox="1"/>
          <p:nvPr/>
        </p:nvSpPr>
        <p:spPr>
          <a:xfrm>
            <a:off x="5158089" y="2294103"/>
            <a:ext cx="3819324" cy="3970318"/>
          </a:xfrm>
          <a:prstGeom prst="rect">
            <a:avLst/>
          </a:prstGeom>
          <a:noFill/>
        </p:spPr>
        <p:txBody>
          <a:bodyPr wrap="square" rtlCol="0">
            <a:spAutoFit/>
          </a:bodyPr>
          <a:lstStyle/>
          <a:p>
            <a:pPr marL="285750" indent="-285750">
              <a:buFont typeface="Arial" panose="020B0604020202020204" pitchFamily="34" charset="0"/>
              <a:buChar char="•"/>
            </a:pPr>
            <a:r>
              <a:rPr lang="en-US" sz="1400" u="sng" dirty="0"/>
              <a:t>CR004 and COP2 </a:t>
            </a:r>
            <a:r>
              <a:rPr lang="en-US" sz="1400" dirty="0"/>
              <a:t>are copper coils </a:t>
            </a:r>
            <a:r>
              <a:rPr lang="en-US" sz="1400" dirty="0">
                <a:sym typeface="Wingdings" panose="05000000000000000000" pitchFamily="2" charset="2"/>
              </a:rPr>
              <a:t> cable smaller after reaction, different rigidity of the cable itself…</a:t>
            </a:r>
          </a:p>
          <a:p>
            <a:pPr marL="285750" indent="-285750">
              <a:buFont typeface="Arial" panose="020B0604020202020204" pitchFamily="34" charset="0"/>
              <a:buChar char="•"/>
            </a:pPr>
            <a:endParaRPr lang="en-US" sz="1400" dirty="0">
              <a:sym typeface="Wingdings" panose="05000000000000000000" pitchFamily="2" charset="2"/>
            </a:endParaRPr>
          </a:p>
          <a:p>
            <a:pPr marL="285750" indent="-285750">
              <a:buFont typeface="Arial" panose="020B0604020202020204" pitchFamily="34" charset="0"/>
              <a:buChar char="•"/>
            </a:pPr>
            <a:r>
              <a:rPr lang="en-US" sz="1400" u="sng" dirty="0">
                <a:sym typeface="Wingdings" panose="05000000000000000000" pitchFamily="2" charset="2"/>
              </a:rPr>
              <a:t>CR003</a:t>
            </a:r>
            <a:r>
              <a:rPr lang="en-US" sz="1400" dirty="0">
                <a:sym typeface="Wingdings" panose="05000000000000000000" pitchFamily="2" charset="2"/>
              </a:rPr>
              <a:t> is low grade Nb</a:t>
            </a:r>
            <a:r>
              <a:rPr lang="en-US" sz="1400" baseline="-25000" dirty="0">
                <a:sym typeface="Wingdings" panose="05000000000000000000" pitchFamily="2" charset="2"/>
              </a:rPr>
              <a:t>3</a:t>
            </a:r>
            <a:r>
              <a:rPr lang="en-US" sz="1400" dirty="0">
                <a:sym typeface="Wingdings" panose="05000000000000000000" pitchFamily="2" charset="2"/>
              </a:rPr>
              <a:t>Sn, but without impregnated heaters  only one layer of S2-glass in the OD instead of QH + 3 layers of S2 glass.</a:t>
            </a:r>
          </a:p>
          <a:p>
            <a:pPr marL="285750" indent="-285750">
              <a:buFont typeface="Arial" panose="020B0604020202020204" pitchFamily="34" charset="0"/>
              <a:buChar char="•"/>
            </a:pPr>
            <a:endParaRPr lang="en-US" sz="1400" dirty="0">
              <a:sym typeface="Wingdings" panose="05000000000000000000" pitchFamily="2" charset="2"/>
            </a:endParaRPr>
          </a:p>
          <a:p>
            <a:pPr marL="285750" indent="-285750">
              <a:buFont typeface="Arial" panose="020B0604020202020204" pitchFamily="34" charset="0"/>
              <a:buChar char="•"/>
            </a:pPr>
            <a:r>
              <a:rPr lang="en-US" sz="1400" u="sng" dirty="0">
                <a:sym typeface="Wingdings" panose="05000000000000000000" pitchFamily="2" charset="2"/>
              </a:rPr>
              <a:t>CR120</a:t>
            </a:r>
            <a:r>
              <a:rPr lang="en-US" sz="1400" dirty="0">
                <a:sym typeface="Wingdings" panose="05000000000000000000" pitchFamily="2" charset="2"/>
              </a:rPr>
              <a:t> is Nb</a:t>
            </a:r>
            <a:r>
              <a:rPr lang="en-US" sz="1400" baseline="-25000" dirty="0">
                <a:sym typeface="Wingdings" panose="05000000000000000000" pitchFamily="2" charset="2"/>
              </a:rPr>
              <a:t>3</a:t>
            </a:r>
            <a:r>
              <a:rPr lang="en-US" sz="1400" dirty="0">
                <a:sym typeface="Wingdings" panose="05000000000000000000" pitchFamily="2" charset="2"/>
              </a:rPr>
              <a:t>Sn, but the OL was cured without binder. During winding, the winding tension was released in the OL due to a critical NCR (cable collapsed). During impregnation, injection was slower (twice the time), a different peristatic pump was used and pressurization lasted also much longer than usual.</a:t>
            </a:r>
            <a:endParaRPr lang="en-US" sz="1400" dirty="0"/>
          </a:p>
          <a:p>
            <a:endParaRPr lang="en-GB" sz="1400" dirty="0"/>
          </a:p>
        </p:txBody>
      </p:sp>
      <p:sp>
        <p:nvSpPr>
          <p:cNvPr id="8" name="TextBox 7">
            <a:extLst>
              <a:ext uri="{FF2B5EF4-FFF2-40B4-BE49-F238E27FC236}">
                <a16:creationId xmlns:a16="http://schemas.microsoft.com/office/drawing/2014/main" id="{D4775D0E-9F9E-4634-88F1-4825D53D3455}"/>
              </a:ext>
            </a:extLst>
          </p:cNvPr>
          <p:cNvSpPr txBox="1"/>
          <p:nvPr/>
        </p:nvSpPr>
        <p:spPr>
          <a:xfrm>
            <a:off x="5865538" y="1867009"/>
            <a:ext cx="3607616" cy="307777"/>
          </a:xfrm>
          <a:prstGeom prst="rect">
            <a:avLst/>
          </a:prstGeom>
          <a:noFill/>
        </p:spPr>
        <p:txBody>
          <a:bodyPr wrap="square">
            <a:spAutoFit/>
          </a:bodyPr>
          <a:lstStyle/>
          <a:p>
            <a:r>
              <a:rPr lang="en-GB" sz="1400" dirty="0">
                <a:hlinkClick r:id="rId3"/>
              </a:rPr>
              <a:t>https://indico.cern.ch/event/1075064/</a:t>
            </a:r>
            <a:r>
              <a:rPr lang="en-GB" sz="1400" dirty="0"/>
              <a:t> </a:t>
            </a:r>
          </a:p>
        </p:txBody>
      </p:sp>
      <p:sp>
        <p:nvSpPr>
          <p:cNvPr id="9" name="TextBox 8">
            <a:extLst>
              <a:ext uri="{FF2B5EF4-FFF2-40B4-BE49-F238E27FC236}">
                <a16:creationId xmlns:a16="http://schemas.microsoft.com/office/drawing/2014/main" id="{9C5508D7-F844-4150-83F7-6F63BABCD730}"/>
              </a:ext>
            </a:extLst>
          </p:cNvPr>
          <p:cNvSpPr txBox="1"/>
          <p:nvPr/>
        </p:nvSpPr>
        <p:spPr>
          <a:xfrm>
            <a:off x="3596105" y="6364953"/>
            <a:ext cx="2480231" cy="369332"/>
          </a:xfrm>
          <a:prstGeom prst="rect">
            <a:avLst/>
          </a:prstGeom>
          <a:noFill/>
        </p:spPr>
        <p:txBody>
          <a:bodyPr wrap="none" rtlCol="0">
            <a:spAutoFit/>
          </a:bodyPr>
          <a:lstStyle/>
          <a:p>
            <a:r>
              <a:rPr lang="en-US" dirty="0">
                <a:solidFill>
                  <a:srgbClr val="00B050"/>
                </a:solidFill>
              </a:rPr>
              <a:t>Jose Ferradas Troitino</a:t>
            </a:r>
            <a:endParaRPr lang="en-GB" dirty="0">
              <a:solidFill>
                <a:srgbClr val="00B050"/>
              </a:solidFill>
            </a:endParaRPr>
          </a:p>
        </p:txBody>
      </p:sp>
    </p:spTree>
    <p:extLst>
      <p:ext uri="{BB962C8B-B14F-4D97-AF65-F5344CB8AC3E}">
        <p14:creationId xmlns:p14="http://schemas.microsoft.com/office/powerpoint/2010/main" val="62823023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CEE3F3-A078-C11B-6357-307A6EF4D5F9}"/>
              </a:ext>
            </a:extLst>
          </p:cNvPr>
          <p:cNvSpPr>
            <a:spLocks noGrp="1"/>
          </p:cNvSpPr>
          <p:nvPr>
            <p:ph type="ctrTitle"/>
          </p:nvPr>
        </p:nvSpPr>
        <p:spPr/>
        <p:txBody>
          <a:bodyPr/>
          <a:lstStyle/>
          <a:p>
            <a:r>
              <a:rPr lang="en-US" dirty="0"/>
              <a:t>Additional slides: attempts to correlate data</a:t>
            </a:r>
            <a:endParaRPr lang="en-GB" dirty="0"/>
          </a:p>
        </p:txBody>
      </p:sp>
      <p:sp>
        <p:nvSpPr>
          <p:cNvPr id="3" name="Subtitle 2">
            <a:extLst>
              <a:ext uri="{FF2B5EF4-FFF2-40B4-BE49-F238E27FC236}">
                <a16:creationId xmlns:a16="http://schemas.microsoft.com/office/drawing/2014/main" id="{150A0DD0-37F5-2D43-41A9-DD650F203F7A}"/>
              </a:ext>
            </a:extLst>
          </p:cNvPr>
          <p:cNvSpPr>
            <a:spLocks noGrp="1"/>
          </p:cNvSpPr>
          <p:nvPr>
            <p:ph type="subTitle" idx="1"/>
          </p:nvPr>
        </p:nvSpPr>
        <p:spPr/>
        <p:txBody>
          <a:bodyPr/>
          <a:lstStyle/>
          <a:p>
            <a:endParaRPr lang="en-GB"/>
          </a:p>
        </p:txBody>
      </p:sp>
      <p:sp>
        <p:nvSpPr>
          <p:cNvPr id="4" name="Text Placeholder 3">
            <a:extLst>
              <a:ext uri="{FF2B5EF4-FFF2-40B4-BE49-F238E27FC236}">
                <a16:creationId xmlns:a16="http://schemas.microsoft.com/office/drawing/2014/main" id="{B76598F8-3DB5-0B72-8542-ED3581DC436E}"/>
              </a:ext>
            </a:extLst>
          </p:cNvPr>
          <p:cNvSpPr>
            <a:spLocks noGrp="1"/>
          </p:cNvSpPr>
          <p:nvPr>
            <p:ph type="body" sz="quarter" idx="14"/>
          </p:nvPr>
        </p:nvSpPr>
        <p:spPr/>
        <p:txBody>
          <a:bodyPr/>
          <a:lstStyle/>
          <a:p>
            <a:endParaRPr lang="en-GB"/>
          </a:p>
        </p:txBody>
      </p:sp>
    </p:spTree>
    <p:extLst>
      <p:ext uri="{BB962C8B-B14F-4D97-AF65-F5344CB8AC3E}">
        <p14:creationId xmlns:p14="http://schemas.microsoft.com/office/powerpoint/2010/main" val="413093613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4AF656-12FE-442C-83DF-BF811F371085}"/>
              </a:ext>
            </a:extLst>
          </p:cNvPr>
          <p:cNvSpPr>
            <a:spLocks noGrp="1"/>
          </p:cNvSpPr>
          <p:nvPr>
            <p:ph type="title"/>
          </p:nvPr>
        </p:nvSpPr>
        <p:spPr/>
        <p:txBody>
          <a:bodyPr/>
          <a:lstStyle/>
          <a:p>
            <a:r>
              <a:rPr lang="en-US" dirty="0"/>
              <a:t>Coil size vs insulation thickness</a:t>
            </a:r>
            <a:endParaRPr lang="en-GB" dirty="0"/>
          </a:p>
        </p:txBody>
      </p:sp>
      <p:sp>
        <p:nvSpPr>
          <p:cNvPr id="4" name="Footer Placeholder 3">
            <a:extLst>
              <a:ext uri="{FF2B5EF4-FFF2-40B4-BE49-F238E27FC236}">
                <a16:creationId xmlns:a16="http://schemas.microsoft.com/office/drawing/2014/main" id="{C3A8862C-A3EA-48F5-903C-21847E453DF5}"/>
              </a:ext>
            </a:extLst>
          </p:cNvPr>
          <p:cNvSpPr>
            <a:spLocks noGrp="1"/>
          </p:cNvSpPr>
          <p:nvPr>
            <p:ph type="ftr" sz="quarter" idx="11"/>
          </p:nvPr>
        </p:nvSpPr>
        <p:spPr/>
        <p:txBody>
          <a:bodyPr/>
          <a:lstStyle/>
          <a:p>
            <a:endParaRPr lang="en-GB" noProof="0" dirty="0"/>
          </a:p>
        </p:txBody>
      </p:sp>
      <p:sp>
        <p:nvSpPr>
          <p:cNvPr id="5" name="Slide Number Placeholder 4">
            <a:extLst>
              <a:ext uri="{FF2B5EF4-FFF2-40B4-BE49-F238E27FC236}">
                <a16:creationId xmlns:a16="http://schemas.microsoft.com/office/drawing/2014/main" id="{6FAD5377-4657-4273-BD77-5A685B3222E9}"/>
              </a:ext>
            </a:extLst>
          </p:cNvPr>
          <p:cNvSpPr>
            <a:spLocks noGrp="1"/>
          </p:cNvSpPr>
          <p:nvPr>
            <p:ph type="sldNum" sz="quarter" idx="12"/>
          </p:nvPr>
        </p:nvSpPr>
        <p:spPr/>
        <p:txBody>
          <a:bodyPr/>
          <a:lstStyle/>
          <a:p>
            <a:fld id="{BFDCA1C4-9514-7B4F-976F-D92F7E296653}" type="slidenum">
              <a:rPr lang="fr-FR" smtClean="0"/>
              <a:pPr/>
              <a:t>56</a:t>
            </a:fld>
            <a:endParaRPr lang="fr-FR"/>
          </a:p>
        </p:txBody>
      </p:sp>
      <p:graphicFrame>
        <p:nvGraphicFramePr>
          <p:cNvPr id="8" name="Chart 7">
            <a:extLst>
              <a:ext uri="{FF2B5EF4-FFF2-40B4-BE49-F238E27FC236}">
                <a16:creationId xmlns:a16="http://schemas.microsoft.com/office/drawing/2014/main" id="{E2A9E061-9815-43DD-8975-64046200500B}"/>
              </a:ext>
            </a:extLst>
          </p:cNvPr>
          <p:cNvGraphicFramePr>
            <a:graphicFrameLocks/>
          </p:cNvGraphicFramePr>
          <p:nvPr/>
        </p:nvGraphicFramePr>
        <p:xfrm>
          <a:off x="0" y="2871789"/>
          <a:ext cx="4229100" cy="343852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9" name="Chart 8">
            <a:extLst>
              <a:ext uri="{FF2B5EF4-FFF2-40B4-BE49-F238E27FC236}">
                <a16:creationId xmlns:a16="http://schemas.microsoft.com/office/drawing/2014/main" id="{47B3839F-E94E-4188-9BFD-155199281DBF}"/>
              </a:ext>
            </a:extLst>
          </p:cNvPr>
          <p:cNvGraphicFramePr>
            <a:graphicFrameLocks/>
          </p:cNvGraphicFramePr>
          <p:nvPr/>
        </p:nvGraphicFramePr>
        <p:xfrm>
          <a:off x="4371975" y="2894808"/>
          <a:ext cx="4314825" cy="3438524"/>
        </p:xfrm>
        <a:graphic>
          <a:graphicData uri="http://schemas.openxmlformats.org/drawingml/2006/chart">
            <c:chart xmlns:c="http://schemas.openxmlformats.org/drawingml/2006/chart" xmlns:r="http://schemas.openxmlformats.org/officeDocument/2006/relationships" r:id="rId3"/>
          </a:graphicData>
        </a:graphic>
      </p:graphicFrame>
      <p:sp>
        <p:nvSpPr>
          <p:cNvPr id="10" name="Content Placeholder 2">
            <a:extLst>
              <a:ext uri="{FF2B5EF4-FFF2-40B4-BE49-F238E27FC236}">
                <a16:creationId xmlns:a16="http://schemas.microsoft.com/office/drawing/2014/main" id="{9B586AC7-E1F8-49ED-9FA1-99A83ECA56BA}"/>
              </a:ext>
            </a:extLst>
          </p:cNvPr>
          <p:cNvSpPr>
            <a:spLocks noGrp="1"/>
          </p:cNvSpPr>
          <p:nvPr>
            <p:ph idx="1"/>
          </p:nvPr>
        </p:nvSpPr>
        <p:spPr>
          <a:xfrm>
            <a:off x="534600" y="993662"/>
            <a:ext cx="8074800" cy="3957234"/>
          </a:xfrm>
        </p:spPr>
        <p:txBody>
          <a:bodyPr>
            <a:normAutofit/>
          </a:bodyPr>
          <a:lstStyle/>
          <a:p>
            <a:r>
              <a:rPr lang="en-GB" sz="1600" dirty="0"/>
              <a:t>No correlation between average coil arc excess and insulation thickness </a:t>
            </a:r>
            <a:r>
              <a:rPr lang="en-GB" sz="1600" dirty="0">
                <a:sym typeface="Wingdings" panose="05000000000000000000" pitchFamily="2" charset="2"/>
              </a:rPr>
              <a:t> based on our experience, the driver is the size of the impregnation fixture (we show clearly the effect of the change of the mid-plane shims in the impregnation mould)</a:t>
            </a:r>
            <a:endParaRPr lang="en-GB" sz="1600" dirty="0"/>
          </a:p>
          <a:p>
            <a:r>
              <a:rPr lang="en-GB" sz="1600" dirty="0"/>
              <a:t>Weak correlation between the insulation thickness and the difference between maximum an minimum coil arc excess. In addition, copper coils are better in terms of uniformity along the length. </a:t>
            </a:r>
          </a:p>
          <a:p>
            <a:pPr lvl="1"/>
            <a:r>
              <a:rPr lang="en-GB" sz="1200" dirty="0"/>
              <a:t>Based on this two elements, we propose to remove 0.130 mm on the OD to improve uniformity along the length</a:t>
            </a:r>
          </a:p>
          <a:p>
            <a:endParaRPr lang="en-GB" sz="1600" dirty="0"/>
          </a:p>
        </p:txBody>
      </p:sp>
    </p:spTree>
    <p:extLst>
      <p:ext uri="{BB962C8B-B14F-4D97-AF65-F5344CB8AC3E}">
        <p14:creationId xmlns:p14="http://schemas.microsoft.com/office/powerpoint/2010/main" val="125354976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8AB7B8-4F03-4C0E-9643-E0C3B21F1EB1}"/>
              </a:ext>
            </a:extLst>
          </p:cNvPr>
          <p:cNvSpPr>
            <a:spLocks noGrp="1"/>
          </p:cNvSpPr>
          <p:nvPr>
            <p:ph type="title"/>
          </p:nvPr>
        </p:nvSpPr>
        <p:spPr/>
        <p:txBody>
          <a:bodyPr/>
          <a:lstStyle/>
          <a:p>
            <a:r>
              <a:rPr lang="en-US" dirty="0"/>
              <a:t>Coil size vs insulation thickness</a:t>
            </a:r>
            <a:endParaRPr lang="en-GB" dirty="0"/>
          </a:p>
        </p:txBody>
      </p:sp>
      <p:sp>
        <p:nvSpPr>
          <p:cNvPr id="3" name="Content Placeholder 2">
            <a:extLst>
              <a:ext uri="{FF2B5EF4-FFF2-40B4-BE49-F238E27FC236}">
                <a16:creationId xmlns:a16="http://schemas.microsoft.com/office/drawing/2014/main" id="{605FDBC8-F840-40DF-B547-3726F56F8D24}"/>
              </a:ext>
            </a:extLst>
          </p:cNvPr>
          <p:cNvSpPr>
            <a:spLocks noGrp="1"/>
          </p:cNvSpPr>
          <p:nvPr>
            <p:ph idx="1"/>
          </p:nvPr>
        </p:nvSpPr>
        <p:spPr/>
        <p:txBody>
          <a:bodyPr>
            <a:normAutofit/>
          </a:bodyPr>
          <a:lstStyle/>
          <a:p>
            <a:r>
              <a:rPr lang="en-US" sz="2400" dirty="0"/>
              <a:t>If we based ourselves in the statistics of impact of insulation thickness on coil uniformity along the length, 0.130 mm radial would give us around 0.040 mm</a:t>
            </a:r>
            <a:endParaRPr lang="en-GB" sz="2400" dirty="0"/>
          </a:p>
        </p:txBody>
      </p:sp>
      <p:sp>
        <p:nvSpPr>
          <p:cNvPr id="4" name="Footer Placeholder 3">
            <a:extLst>
              <a:ext uri="{FF2B5EF4-FFF2-40B4-BE49-F238E27FC236}">
                <a16:creationId xmlns:a16="http://schemas.microsoft.com/office/drawing/2014/main" id="{27AC6F8F-6C7D-4C4B-9E75-9E74209E0FE8}"/>
              </a:ext>
            </a:extLst>
          </p:cNvPr>
          <p:cNvSpPr>
            <a:spLocks noGrp="1"/>
          </p:cNvSpPr>
          <p:nvPr>
            <p:ph type="ftr" sz="quarter" idx="11"/>
          </p:nvPr>
        </p:nvSpPr>
        <p:spPr/>
        <p:txBody>
          <a:bodyPr/>
          <a:lstStyle/>
          <a:p>
            <a:endParaRPr lang="en-GB" noProof="0" dirty="0"/>
          </a:p>
        </p:txBody>
      </p:sp>
      <p:sp>
        <p:nvSpPr>
          <p:cNvPr id="5" name="Slide Number Placeholder 4">
            <a:extLst>
              <a:ext uri="{FF2B5EF4-FFF2-40B4-BE49-F238E27FC236}">
                <a16:creationId xmlns:a16="http://schemas.microsoft.com/office/drawing/2014/main" id="{C4C8CC3D-15EB-4F23-948D-478D1F60752C}"/>
              </a:ext>
            </a:extLst>
          </p:cNvPr>
          <p:cNvSpPr>
            <a:spLocks noGrp="1"/>
          </p:cNvSpPr>
          <p:nvPr>
            <p:ph type="sldNum" sz="quarter" idx="12"/>
          </p:nvPr>
        </p:nvSpPr>
        <p:spPr/>
        <p:txBody>
          <a:bodyPr/>
          <a:lstStyle/>
          <a:p>
            <a:fld id="{BFDCA1C4-9514-7B4F-976F-D92F7E296653}" type="slidenum">
              <a:rPr lang="fr-FR" smtClean="0"/>
              <a:pPr/>
              <a:t>57</a:t>
            </a:fld>
            <a:endParaRPr lang="fr-FR"/>
          </a:p>
        </p:txBody>
      </p:sp>
      <p:graphicFrame>
        <p:nvGraphicFramePr>
          <p:cNvPr id="6" name="Chart 5">
            <a:extLst>
              <a:ext uri="{FF2B5EF4-FFF2-40B4-BE49-F238E27FC236}">
                <a16:creationId xmlns:a16="http://schemas.microsoft.com/office/drawing/2014/main" id="{E07CE8F8-557D-40DA-92C5-B0B0B8F914BE}"/>
              </a:ext>
            </a:extLst>
          </p:cNvPr>
          <p:cNvGraphicFramePr>
            <a:graphicFrameLocks/>
          </p:cNvGraphicFramePr>
          <p:nvPr/>
        </p:nvGraphicFramePr>
        <p:xfrm>
          <a:off x="-173843" y="2714400"/>
          <a:ext cx="4793014" cy="373107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Chart 6">
            <a:extLst>
              <a:ext uri="{FF2B5EF4-FFF2-40B4-BE49-F238E27FC236}">
                <a16:creationId xmlns:a16="http://schemas.microsoft.com/office/drawing/2014/main" id="{41B49C23-2078-42A4-B6A0-2571C23601E2}"/>
              </a:ext>
            </a:extLst>
          </p:cNvPr>
          <p:cNvGraphicFramePr>
            <a:graphicFrameLocks/>
          </p:cNvGraphicFramePr>
          <p:nvPr/>
        </p:nvGraphicFramePr>
        <p:xfrm>
          <a:off x="4496243" y="2762187"/>
          <a:ext cx="4550557" cy="373096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3849121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5138B4-EDBE-4704-9FC9-D2617763793B}"/>
              </a:ext>
            </a:extLst>
          </p:cNvPr>
          <p:cNvSpPr>
            <a:spLocks noGrp="1"/>
          </p:cNvSpPr>
          <p:nvPr>
            <p:ph type="title"/>
          </p:nvPr>
        </p:nvSpPr>
        <p:spPr/>
        <p:txBody>
          <a:bodyPr/>
          <a:lstStyle/>
          <a:p>
            <a:r>
              <a:rPr lang="en-US" dirty="0"/>
              <a:t>Pole gap vs </a:t>
            </a:r>
            <a:r>
              <a:rPr lang="en-US"/>
              <a:t>vertical deflection</a:t>
            </a:r>
            <a:endParaRPr lang="en-GB"/>
          </a:p>
        </p:txBody>
      </p:sp>
      <p:pic>
        <p:nvPicPr>
          <p:cNvPr id="6" name="Content Placeholder 5">
            <a:extLst>
              <a:ext uri="{FF2B5EF4-FFF2-40B4-BE49-F238E27FC236}">
                <a16:creationId xmlns:a16="http://schemas.microsoft.com/office/drawing/2014/main" id="{E8DC84E4-0F4D-42CC-B89D-31B194DAD264}"/>
              </a:ext>
            </a:extLst>
          </p:cNvPr>
          <p:cNvPicPr>
            <a:picLocks noGrp="1" noChangeAspect="1"/>
          </p:cNvPicPr>
          <p:nvPr>
            <p:ph idx="1"/>
          </p:nvPr>
        </p:nvPicPr>
        <p:blipFill>
          <a:blip r:embed="rId2"/>
          <a:stretch>
            <a:fillRect/>
          </a:stretch>
        </p:blipFill>
        <p:spPr>
          <a:xfrm>
            <a:off x="55736" y="1938766"/>
            <a:ext cx="5939205" cy="4268803"/>
          </a:xfrm>
          <a:prstGeom prst="rect">
            <a:avLst/>
          </a:prstGeom>
        </p:spPr>
      </p:pic>
      <p:sp>
        <p:nvSpPr>
          <p:cNvPr id="4" name="Footer Placeholder 3">
            <a:extLst>
              <a:ext uri="{FF2B5EF4-FFF2-40B4-BE49-F238E27FC236}">
                <a16:creationId xmlns:a16="http://schemas.microsoft.com/office/drawing/2014/main" id="{5D987BA9-2864-48F0-8C9E-A6542D4DCA48}"/>
              </a:ext>
            </a:extLst>
          </p:cNvPr>
          <p:cNvSpPr>
            <a:spLocks noGrp="1"/>
          </p:cNvSpPr>
          <p:nvPr>
            <p:ph type="ftr" sz="quarter" idx="11"/>
          </p:nvPr>
        </p:nvSpPr>
        <p:spPr/>
        <p:txBody>
          <a:bodyPr/>
          <a:lstStyle/>
          <a:p>
            <a:endParaRPr lang="en-GB" noProof="0" dirty="0"/>
          </a:p>
        </p:txBody>
      </p:sp>
      <p:sp>
        <p:nvSpPr>
          <p:cNvPr id="5" name="Slide Number Placeholder 4">
            <a:extLst>
              <a:ext uri="{FF2B5EF4-FFF2-40B4-BE49-F238E27FC236}">
                <a16:creationId xmlns:a16="http://schemas.microsoft.com/office/drawing/2014/main" id="{67B97BD0-F094-4B46-ADA4-5B216E860C37}"/>
              </a:ext>
            </a:extLst>
          </p:cNvPr>
          <p:cNvSpPr>
            <a:spLocks noGrp="1"/>
          </p:cNvSpPr>
          <p:nvPr>
            <p:ph type="sldNum" sz="quarter" idx="12"/>
          </p:nvPr>
        </p:nvSpPr>
        <p:spPr/>
        <p:txBody>
          <a:bodyPr/>
          <a:lstStyle/>
          <a:p>
            <a:fld id="{BFDCA1C4-9514-7B4F-976F-D92F7E296653}" type="slidenum">
              <a:rPr lang="fr-FR" smtClean="0"/>
              <a:pPr/>
              <a:t>58</a:t>
            </a:fld>
            <a:endParaRPr lang="fr-FR"/>
          </a:p>
        </p:txBody>
      </p:sp>
      <p:pic>
        <p:nvPicPr>
          <p:cNvPr id="9" name="Picture 8">
            <a:extLst>
              <a:ext uri="{FF2B5EF4-FFF2-40B4-BE49-F238E27FC236}">
                <a16:creationId xmlns:a16="http://schemas.microsoft.com/office/drawing/2014/main" id="{8CD9CC5D-411D-4CA4-85A5-DF06288E6AE2}"/>
              </a:ext>
            </a:extLst>
          </p:cNvPr>
          <p:cNvPicPr>
            <a:picLocks noChangeAspect="1"/>
          </p:cNvPicPr>
          <p:nvPr/>
        </p:nvPicPr>
        <p:blipFill>
          <a:blip r:embed="rId3"/>
          <a:stretch>
            <a:fillRect/>
          </a:stretch>
        </p:blipFill>
        <p:spPr>
          <a:xfrm>
            <a:off x="6070861" y="1938766"/>
            <a:ext cx="2886151" cy="2160169"/>
          </a:xfrm>
          <a:prstGeom prst="rect">
            <a:avLst/>
          </a:prstGeom>
        </p:spPr>
      </p:pic>
      <p:pic>
        <p:nvPicPr>
          <p:cNvPr id="10" name="Picture 9">
            <a:extLst>
              <a:ext uri="{FF2B5EF4-FFF2-40B4-BE49-F238E27FC236}">
                <a16:creationId xmlns:a16="http://schemas.microsoft.com/office/drawing/2014/main" id="{717793A9-3539-484B-9BF1-2AF60C319943}"/>
              </a:ext>
            </a:extLst>
          </p:cNvPr>
          <p:cNvPicPr>
            <a:picLocks noChangeAspect="1"/>
          </p:cNvPicPr>
          <p:nvPr/>
        </p:nvPicPr>
        <p:blipFill>
          <a:blip r:embed="rId4"/>
          <a:stretch>
            <a:fillRect/>
          </a:stretch>
        </p:blipFill>
        <p:spPr>
          <a:xfrm>
            <a:off x="6120235" y="4155314"/>
            <a:ext cx="2881972" cy="2160000"/>
          </a:xfrm>
          <a:prstGeom prst="rect">
            <a:avLst/>
          </a:prstGeom>
        </p:spPr>
      </p:pic>
      <p:sp>
        <p:nvSpPr>
          <p:cNvPr id="11" name="Content Placeholder 2">
            <a:extLst>
              <a:ext uri="{FF2B5EF4-FFF2-40B4-BE49-F238E27FC236}">
                <a16:creationId xmlns:a16="http://schemas.microsoft.com/office/drawing/2014/main" id="{590783A2-7124-4C8A-9A6A-5F31B8393FD6}"/>
              </a:ext>
            </a:extLst>
          </p:cNvPr>
          <p:cNvSpPr txBox="1">
            <a:spLocks/>
          </p:cNvSpPr>
          <p:nvPr/>
        </p:nvSpPr>
        <p:spPr>
          <a:xfrm>
            <a:off x="612000" y="1048782"/>
            <a:ext cx="8154928" cy="741204"/>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800" dirty="0"/>
              <a:t>Weak correlation of the total pole gap after reaction and the vertical deflection of the pole</a:t>
            </a:r>
            <a:endParaRPr lang="en-GB" sz="1600" dirty="0"/>
          </a:p>
        </p:txBody>
      </p:sp>
    </p:spTree>
    <p:extLst>
      <p:ext uri="{BB962C8B-B14F-4D97-AF65-F5344CB8AC3E}">
        <p14:creationId xmlns:p14="http://schemas.microsoft.com/office/powerpoint/2010/main" val="12549607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4359" y="80708"/>
            <a:ext cx="7920000" cy="720000"/>
          </a:xfrm>
        </p:spPr>
        <p:txBody>
          <a:bodyPr/>
          <a:lstStyle/>
          <a:p>
            <a:r>
              <a:rPr lang="en-US" dirty="0"/>
              <a:t>Output from coil 127</a:t>
            </a:r>
            <a:endParaRPr lang="en-GB" dirty="0"/>
          </a:p>
        </p:txBody>
      </p:sp>
      <p:sp>
        <p:nvSpPr>
          <p:cNvPr id="3" name="Content Placeholder 2"/>
          <p:cNvSpPr>
            <a:spLocks noGrp="1"/>
          </p:cNvSpPr>
          <p:nvPr>
            <p:ph idx="1"/>
          </p:nvPr>
        </p:nvSpPr>
        <p:spPr>
          <a:xfrm>
            <a:off x="244359" y="1039324"/>
            <a:ext cx="8442441" cy="1236566"/>
          </a:xfrm>
        </p:spPr>
        <p:txBody>
          <a:bodyPr>
            <a:normAutofit/>
          </a:bodyPr>
          <a:lstStyle/>
          <a:p>
            <a:pPr lvl="1"/>
            <a:r>
              <a:rPr lang="it-IT" sz="1600" dirty="0"/>
              <a:t>Comparison of the midplane excesses given by</a:t>
            </a:r>
          </a:p>
          <a:p>
            <a:pPr lvl="2"/>
            <a:r>
              <a:rPr lang="it-IT" sz="1200" dirty="0"/>
              <a:t>The metrology done with the Faro Arm on the impregnated coil </a:t>
            </a:r>
          </a:p>
          <a:p>
            <a:pPr lvl="2"/>
            <a:r>
              <a:rPr lang="it-IT" sz="1200" dirty="0"/>
              <a:t>The scan done with Metrascan of the same coil after RHT</a:t>
            </a:r>
            <a:endParaRPr lang="it-IT" sz="1600" dirty="0"/>
          </a:p>
          <a:p>
            <a:pPr lvl="1"/>
            <a:r>
              <a:rPr lang="it-IT" sz="1600" dirty="0"/>
              <a:t>Overall good correlation</a:t>
            </a:r>
          </a:p>
          <a:p>
            <a:pPr lvl="2"/>
            <a:endParaRPr lang="it-IT" sz="1200" dirty="0"/>
          </a:p>
          <a:p>
            <a:pPr lvl="2"/>
            <a:endParaRPr lang="it-IT" sz="1200" dirty="0"/>
          </a:p>
          <a:p>
            <a:pPr lvl="1"/>
            <a:endParaRPr lang="it-IT" sz="1600" dirty="0"/>
          </a:p>
          <a:p>
            <a:pPr lvl="1"/>
            <a:endParaRPr lang="it-IT" sz="1600" dirty="0"/>
          </a:p>
          <a:p>
            <a:pPr lvl="1"/>
            <a:endParaRPr lang="it-IT" sz="1600" dirty="0"/>
          </a:p>
          <a:p>
            <a:pPr lvl="1"/>
            <a:endParaRPr lang="it-IT" sz="1600" dirty="0"/>
          </a:p>
          <a:p>
            <a:pPr lvl="1"/>
            <a:endParaRPr lang="it-IT" sz="1600" dirty="0"/>
          </a:p>
          <a:p>
            <a:pPr lvl="1"/>
            <a:endParaRPr lang="it-IT" sz="1600" dirty="0"/>
          </a:p>
          <a:p>
            <a:pPr lvl="1"/>
            <a:endParaRPr lang="it-IT" sz="1600" dirty="0"/>
          </a:p>
          <a:p>
            <a:pPr lvl="1"/>
            <a:endParaRPr lang="it-IT" sz="1600" dirty="0"/>
          </a:p>
          <a:p>
            <a:pPr lvl="1"/>
            <a:endParaRPr lang="it-IT" sz="1600" dirty="0"/>
          </a:p>
          <a:p>
            <a:pPr lvl="1"/>
            <a:endParaRPr lang="it-IT" sz="1200" dirty="0"/>
          </a:p>
          <a:p>
            <a:pPr lvl="1"/>
            <a:endParaRPr lang="it-IT" sz="1200" dirty="0"/>
          </a:p>
          <a:p>
            <a:pPr lvl="1"/>
            <a:endParaRPr lang="it-IT" sz="1200" dirty="0"/>
          </a:p>
          <a:p>
            <a:pPr lvl="1"/>
            <a:endParaRPr lang="it-IT" sz="1200" dirty="0"/>
          </a:p>
          <a:p>
            <a:pPr lvl="1"/>
            <a:endParaRPr lang="it-IT" sz="1200" dirty="0"/>
          </a:p>
          <a:p>
            <a:pPr lvl="1"/>
            <a:endParaRPr lang="it-IT" sz="1200" dirty="0"/>
          </a:p>
          <a:p>
            <a:pPr lvl="1"/>
            <a:endParaRPr lang="it-IT" sz="1200" dirty="0"/>
          </a:p>
          <a:p>
            <a:pPr lvl="1"/>
            <a:endParaRPr lang="it-IT" sz="1200" dirty="0"/>
          </a:p>
          <a:p>
            <a:pPr lvl="1"/>
            <a:endParaRPr lang="it-IT" sz="1200" dirty="0"/>
          </a:p>
          <a:p>
            <a:pPr lvl="2"/>
            <a:endParaRPr lang="it-IT" sz="800" dirty="0"/>
          </a:p>
          <a:p>
            <a:pPr lvl="2"/>
            <a:endParaRPr lang="it-IT" sz="800" dirty="0"/>
          </a:p>
          <a:p>
            <a:pPr marL="914400" lvl="2" indent="0">
              <a:buNone/>
            </a:pPr>
            <a:endParaRPr lang="it-IT" sz="800" dirty="0"/>
          </a:p>
          <a:p>
            <a:pPr lvl="1"/>
            <a:endParaRPr lang="it-IT" sz="1200" dirty="0"/>
          </a:p>
          <a:p>
            <a:pPr lvl="1"/>
            <a:endParaRPr lang="it-IT" sz="1200" dirty="0"/>
          </a:p>
          <a:p>
            <a:pPr lvl="1"/>
            <a:endParaRPr lang="it-IT" sz="1200" dirty="0"/>
          </a:p>
          <a:p>
            <a:pPr lvl="1"/>
            <a:endParaRPr lang="it-IT" sz="1200" dirty="0"/>
          </a:p>
          <a:p>
            <a:pPr lvl="1"/>
            <a:endParaRPr lang="it-IT" sz="1200" dirty="0"/>
          </a:p>
          <a:p>
            <a:pPr lvl="1"/>
            <a:endParaRPr lang="it-IT" sz="1200" dirty="0"/>
          </a:p>
          <a:p>
            <a:pPr lvl="1"/>
            <a:endParaRPr lang="en-GB" sz="1200" dirty="0"/>
          </a:p>
        </p:txBody>
      </p:sp>
      <p:sp>
        <p:nvSpPr>
          <p:cNvPr id="4" name="Slide Number Placeholder 3"/>
          <p:cNvSpPr>
            <a:spLocks noGrp="1"/>
          </p:cNvSpPr>
          <p:nvPr>
            <p:ph type="sldNum" sz="quarter" idx="12"/>
          </p:nvPr>
        </p:nvSpPr>
        <p:spPr/>
        <p:txBody>
          <a:bodyPr/>
          <a:lstStyle/>
          <a:p>
            <a:fld id="{BFDCA1C4-9514-7B4F-976F-D92F7E296653}" type="slidenum">
              <a:rPr lang="fr-FR" smtClean="0"/>
              <a:pPr/>
              <a:t>59</a:t>
            </a:fld>
            <a:endParaRPr lang="fr-FR"/>
          </a:p>
        </p:txBody>
      </p:sp>
      <p:sp>
        <p:nvSpPr>
          <p:cNvPr id="10" name="Rectangle 4"/>
          <p:cNvSpPr>
            <a:spLocks noChangeArrowheads="1"/>
          </p:cNvSpPr>
          <p:nvPr/>
        </p:nvSpPr>
        <p:spPr bwMode="auto">
          <a:xfrm>
            <a:off x="6334125" y="5083859"/>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8" name="Picture 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064442" y="476672"/>
            <a:ext cx="2848800" cy="1825011"/>
          </a:xfrm>
          <a:prstGeom prst="rect">
            <a:avLst/>
          </a:prstGeom>
        </p:spPr>
      </p:pic>
      <p:pic>
        <p:nvPicPr>
          <p:cNvPr id="11" name="Picture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87624" y="2348880"/>
            <a:ext cx="6624734" cy="3859608"/>
          </a:xfrm>
          <a:prstGeom prst="rect">
            <a:avLst/>
          </a:prstGeom>
        </p:spPr>
      </p:pic>
    </p:spTree>
    <p:extLst>
      <p:ext uri="{BB962C8B-B14F-4D97-AF65-F5344CB8AC3E}">
        <p14:creationId xmlns:p14="http://schemas.microsoft.com/office/powerpoint/2010/main" val="6311636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C7BA15-3D2B-4454-96D7-0D1133017CCC}"/>
              </a:ext>
            </a:extLst>
          </p:cNvPr>
          <p:cNvSpPr>
            <a:spLocks noGrp="1"/>
          </p:cNvSpPr>
          <p:nvPr>
            <p:ph type="title"/>
          </p:nvPr>
        </p:nvSpPr>
        <p:spPr/>
        <p:txBody>
          <a:bodyPr/>
          <a:lstStyle/>
          <a:p>
            <a:r>
              <a:rPr lang="en-US" dirty="0"/>
              <a:t>Input for coil 128</a:t>
            </a:r>
            <a:endParaRPr lang="en-GB" dirty="0"/>
          </a:p>
        </p:txBody>
      </p:sp>
      <p:sp>
        <p:nvSpPr>
          <p:cNvPr id="4" name="Slide Number Placeholder 3">
            <a:extLst>
              <a:ext uri="{FF2B5EF4-FFF2-40B4-BE49-F238E27FC236}">
                <a16:creationId xmlns:a16="http://schemas.microsoft.com/office/drawing/2014/main" id="{D8AAD38D-8984-46E2-9F74-F96101A69882}"/>
              </a:ext>
            </a:extLst>
          </p:cNvPr>
          <p:cNvSpPr>
            <a:spLocks noGrp="1"/>
          </p:cNvSpPr>
          <p:nvPr>
            <p:ph type="sldNum" sz="quarter" idx="12"/>
          </p:nvPr>
        </p:nvSpPr>
        <p:spPr/>
        <p:txBody>
          <a:bodyPr/>
          <a:lstStyle/>
          <a:p>
            <a:fld id="{BFDCA1C4-9514-7B4F-976F-D92F7E296653}" type="slidenum">
              <a:rPr lang="fr-FR" smtClean="0"/>
              <a:pPr/>
              <a:t>6</a:t>
            </a:fld>
            <a:endParaRPr lang="fr-FR"/>
          </a:p>
        </p:txBody>
      </p:sp>
      <p:sp>
        <p:nvSpPr>
          <p:cNvPr id="5" name="Content Placeholder 4"/>
          <p:cNvSpPr>
            <a:spLocks noGrp="1"/>
          </p:cNvSpPr>
          <p:nvPr>
            <p:ph idx="1"/>
          </p:nvPr>
        </p:nvSpPr>
        <p:spPr>
          <a:xfrm>
            <a:off x="539552" y="1052736"/>
            <a:ext cx="8064896" cy="5544616"/>
          </a:xfrm>
        </p:spPr>
        <p:txBody>
          <a:bodyPr>
            <a:normAutofit/>
          </a:bodyPr>
          <a:lstStyle/>
          <a:p>
            <a:pPr lvl="1" algn="just">
              <a:spcAft>
                <a:spcPts val="300"/>
              </a:spcAft>
            </a:pPr>
            <a:endParaRPr lang="it-IT" sz="1600" dirty="0"/>
          </a:p>
          <a:p>
            <a:pPr lvl="1" algn="just">
              <a:spcAft>
                <a:spcPts val="300"/>
              </a:spcAft>
            </a:pPr>
            <a:endParaRPr lang="it-IT" sz="1600" dirty="0"/>
          </a:p>
          <a:p>
            <a:pPr lvl="1" algn="just">
              <a:spcAft>
                <a:spcPts val="300"/>
              </a:spcAft>
            </a:pPr>
            <a:endParaRPr lang="it-IT" sz="1600" dirty="0"/>
          </a:p>
          <a:p>
            <a:pPr lvl="1" algn="just">
              <a:spcAft>
                <a:spcPts val="300"/>
              </a:spcAft>
            </a:pPr>
            <a:endParaRPr lang="it-IT" sz="1600" dirty="0"/>
          </a:p>
          <a:p>
            <a:pPr marL="0" indent="0">
              <a:buNone/>
            </a:pPr>
            <a:endParaRPr lang="en-GB" dirty="0"/>
          </a:p>
        </p:txBody>
      </p:sp>
      <p:pic>
        <p:nvPicPr>
          <p:cNvPr id="7" name="Picture 6"/>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08780" y="900000"/>
            <a:ext cx="4866482" cy="3393096"/>
          </a:xfrm>
          <a:prstGeom prst="rect">
            <a:avLst/>
          </a:prstGeom>
        </p:spPr>
      </p:pic>
      <p:pic>
        <p:nvPicPr>
          <p:cNvPr id="6" name="Picture 5"/>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4165287" y="3373261"/>
            <a:ext cx="4590520" cy="3151422"/>
          </a:xfrm>
          <a:prstGeom prst="rect">
            <a:avLst/>
          </a:prstGeom>
        </p:spPr>
      </p:pic>
    </p:spTree>
    <p:extLst>
      <p:ext uri="{BB962C8B-B14F-4D97-AF65-F5344CB8AC3E}">
        <p14:creationId xmlns:p14="http://schemas.microsoft.com/office/powerpoint/2010/main" val="328777537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A813E6-2BA7-0905-22EB-CB35E13D386C}"/>
              </a:ext>
            </a:extLst>
          </p:cNvPr>
          <p:cNvSpPr>
            <a:spLocks noGrp="1"/>
          </p:cNvSpPr>
          <p:nvPr>
            <p:ph type="ctrTitle"/>
          </p:nvPr>
        </p:nvSpPr>
        <p:spPr/>
        <p:txBody>
          <a:bodyPr/>
          <a:lstStyle/>
          <a:p>
            <a:r>
              <a:rPr lang="en-US" dirty="0"/>
              <a:t>Additional slides: others</a:t>
            </a:r>
            <a:endParaRPr lang="en-GB" dirty="0"/>
          </a:p>
        </p:txBody>
      </p:sp>
      <p:sp>
        <p:nvSpPr>
          <p:cNvPr id="3" name="Subtitle 2">
            <a:extLst>
              <a:ext uri="{FF2B5EF4-FFF2-40B4-BE49-F238E27FC236}">
                <a16:creationId xmlns:a16="http://schemas.microsoft.com/office/drawing/2014/main" id="{76A069CD-6FAD-D6E7-8E0D-52ECC69C29E2}"/>
              </a:ext>
            </a:extLst>
          </p:cNvPr>
          <p:cNvSpPr>
            <a:spLocks noGrp="1"/>
          </p:cNvSpPr>
          <p:nvPr>
            <p:ph type="subTitle" idx="1"/>
          </p:nvPr>
        </p:nvSpPr>
        <p:spPr/>
        <p:txBody>
          <a:bodyPr/>
          <a:lstStyle/>
          <a:p>
            <a:endParaRPr lang="en-GB"/>
          </a:p>
        </p:txBody>
      </p:sp>
      <p:sp>
        <p:nvSpPr>
          <p:cNvPr id="4" name="Text Placeholder 3">
            <a:extLst>
              <a:ext uri="{FF2B5EF4-FFF2-40B4-BE49-F238E27FC236}">
                <a16:creationId xmlns:a16="http://schemas.microsoft.com/office/drawing/2014/main" id="{D03488B9-6E73-F65A-420E-920B292EDF03}"/>
              </a:ext>
            </a:extLst>
          </p:cNvPr>
          <p:cNvSpPr>
            <a:spLocks noGrp="1"/>
          </p:cNvSpPr>
          <p:nvPr>
            <p:ph type="body" sz="quarter" idx="14"/>
          </p:nvPr>
        </p:nvSpPr>
        <p:spPr/>
        <p:txBody>
          <a:bodyPr/>
          <a:lstStyle/>
          <a:p>
            <a:endParaRPr lang="en-GB"/>
          </a:p>
        </p:txBody>
      </p:sp>
    </p:spTree>
    <p:extLst>
      <p:ext uri="{BB962C8B-B14F-4D97-AF65-F5344CB8AC3E}">
        <p14:creationId xmlns:p14="http://schemas.microsoft.com/office/powerpoint/2010/main" val="374940082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4DFD8B-18F0-45A9-BB7F-39F6482AF0A9}"/>
              </a:ext>
            </a:extLst>
          </p:cNvPr>
          <p:cNvSpPr>
            <a:spLocks noGrp="1"/>
          </p:cNvSpPr>
          <p:nvPr>
            <p:ph type="title"/>
          </p:nvPr>
        </p:nvSpPr>
        <p:spPr/>
        <p:txBody>
          <a:bodyPr/>
          <a:lstStyle/>
          <a:p>
            <a:r>
              <a:rPr lang="en-US" dirty="0"/>
              <a:t>Pole turn visual inspection</a:t>
            </a:r>
            <a:endParaRPr lang="en-GB" dirty="0"/>
          </a:p>
        </p:txBody>
      </p:sp>
      <p:sp>
        <p:nvSpPr>
          <p:cNvPr id="3" name="Content Placeholder 2">
            <a:extLst>
              <a:ext uri="{FF2B5EF4-FFF2-40B4-BE49-F238E27FC236}">
                <a16:creationId xmlns:a16="http://schemas.microsoft.com/office/drawing/2014/main" id="{AC69E441-DDF7-472D-825F-5F21325BA92E}"/>
              </a:ext>
            </a:extLst>
          </p:cNvPr>
          <p:cNvSpPr>
            <a:spLocks noGrp="1"/>
          </p:cNvSpPr>
          <p:nvPr>
            <p:ph idx="1"/>
          </p:nvPr>
        </p:nvSpPr>
        <p:spPr>
          <a:xfrm>
            <a:off x="612000" y="1130735"/>
            <a:ext cx="7920000" cy="4906963"/>
          </a:xfrm>
        </p:spPr>
        <p:txBody>
          <a:bodyPr>
            <a:normAutofit/>
          </a:bodyPr>
          <a:lstStyle/>
          <a:p>
            <a:r>
              <a:rPr lang="en-US" sz="1800" dirty="0"/>
              <a:t>We also observed delamination of the resin in the pole-to-pole transition (also present in some MQXFS coils)</a:t>
            </a:r>
          </a:p>
          <a:p>
            <a:r>
              <a:rPr lang="en-US" sz="1800" dirty="0"/>
              <a:t>It seems that just after impregnation this defect in not present </a:t>
            </a:r>
            <a:r>
              <a:rPr lang="en-US" sz="1800" dirty="0">
                <a:sym typeface="Wingdings" panose="05000000000000000000" pitchFamily="2" charset="2"/>
              </a:rPr>
              <a:t> might appear with the handling</a:t>
            </a:r>
          </a:p>
          <a:p>
            <a:pPr lvl="1"/>
            <a:r>
              <a:rPr lang="en-US" sz="1600" dirty="0">
                <a:sym typeface="Wingdings" panose="05000000000000000000" pitchFamily="2" charset="2"/>
              </a:rPr>
              <a:t>We will keep monitoring this, but today we see it less critical that the observables after reaction</a:t>
            </a:r>
            <a:endParaRPr lang="en-GB" sz="1600" dirty="0"/>
          </a:p>
        </p:txBody>
      </p:sp>
      <p:sp>
        <p:nvSpPr>
          <p:cNvPr id="4" name="Footer Placeholder 3">
            <a:extLst>
              <a:ext uri="{FF2B5EF4-FFF2-40B4-BE49-F238E27FC236}">
                <a16:creationId xmlns:a16="http://schemas.microsoft.com/office/drawing/2014/main" id="{E3AD7574-9371-498D-A14E-1EB363E9C43C}"/>
              </a:ext>
            </a:extLst>
          </p:cNvPr>
          <p:cNvSpPr>
            <a:spLocks noGrp="1"/>
          </p:cNvSpPr>
          <p:nvPr>
            <p:ph type="ftr" sz="quarter" idx="11"/>
          </p:nvPr>
        </p:nvSpPr>
        <p:spPr/>
        <p:txBody>
          <a:bodyPr/>
          <a:lstStyle/>
          <a:p>
            <a:endParaRPr lang="en-GB" noProof="0" dirty="0"/>
          </a:p>
        </p:txBody>
      </p:sp>
      <p:sp>
        <p:nvSpPr>
          <p:cNvPr id="5" name="Slide Number Placeholder 4">
            <a:extLst>
              <a:ext uri="{FF2B5EF4-FFF2-40B4-BE49-F238E27FC236}">
                <a16:creationId xmlns:a16="http://schemas.microsoft.com/office/drawing/2014/main" id="{B1ED1EE9-57F9-4E39-B205-E210F6A29155}"/>
              </a:ext>
            </a:extLst>
          </p:cNvPr>
          <p:cNvSpPr>
            <a:spLocks noGrp="1"/>
          </p:cNvSpPr>
          <p:nvPr>
            <p:ph type="sldNum" sz="quarter" idx="12"/>
          </p:nvPr>
        </p:nvSpPr>
        <p:spPr/>
        <p:txBody>
          <a:bodyPr/>
          <a:lstStyle/>
          <a:p>
            <a:fld id="{BFDCA1C4-9514-7B4F-976F-D92F7E296653}" type="slidenum">
              <a:rPr lang="fr-FR" smtClean="0"/>
              <a:pPr/>
              <a:t>61</a:t>
            </a:fld>
            <a:endParaRPr lang="fr-FR"/>
          </a:p>
        </p:txBody>
      </p:sp>
      <p:pic>
        <p:nvPicPr>
          <p:cNvPr id="1026" name="Picture 3">
            <a:extLst>
              <a:ext uri="{FF2B5EF4-FFF2-40B4-BE49-F238E27FC236}">
                <a16:creationId xmlns:a16="http://schemas.microsoft.com/office/drawing/2014/main" id="{8C8E3881-BB29-41F4-BBF5-D1DE7763E69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92431" y="3769962"/>
            <a:ext cx="2579569" cy="294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a:extLst>
              <a:ext uri="{FF2B5EF4-FFF2-40B4-BE49-F238E27FC236}">
                <a16:creationId xmlns:a16="http://schemas.microsoft.com/office/drawing/2014/main" id="{3CD51D9C-1F2D-49A6-BDC2-070C265BF9AD}"/>
              </a:ext>
            </a:extLst>
          </p:cNvPr>
          <p:cNvSpPr txBox="1"/>
          <p:nvPr/>
        </p:nvSpPr>
        <p:spPr>
          <a:xfrm>
            <a:off x="1463119" y="2954452"/>
            <a:ext cx="2682778" cy="584775"/>
          </a:xfrm>
          <a:prstGeom prst="rect">
            <a:avLst/>
          </a:prstGeom>
          <a:noFill/>
        </p:spPr>
        <p:txBody>
          <a:bodyPr wrap="square" rtlCol="0">
            <a:spAutoFit/>
          </a:bodyPr>
          <a:lstStyle/>
          <a:p>
            <a:pPr algn="ctr"/>
            <a:r>
              <a:rPr lang="en-US" sz="1600" dirty="0"/>
              <a:t>Coil 126 just after impregnation (no handling)</a:t>
            </a:r>
            <a:endParaRPr lang="en-GB" sz="1600" dirty="0"/>
          </a:p>
        </p:txBody>
      </p:sp>
      <p:pic>
        <p:nvPicPr>
          <p:cNvPr id="9" name="Picture 8" descr="A picture containing tiled&#10;&#10;Description automatically generated">
            <a:extLst>
              <a:ext uri="{FF2B5EF4-FFF2-40B4-BE49-F238E27FC236}">
                <a16:creationId xmlns:a16="http://schemas.microsoft.com/office/drawing/2014/main" id="{CC1DCEE9-9165-4C4B-9F35-419467195EB1}"/>
              </a:ext>
            </a:extLst>
          </p:cNvPr>
          <p:cNvPicPr>
            <a:picLocks noChangeAspect="1"/>
          </p:cNvPicPr>
          <p:nvPr/>
        </p:nvPicPr>
        <p:blipFill rotWithShape="1">
          <a:blip r:embed="rId3"/>
          <a:srcRect l="43080" b="3332"/>
          <a:stretch/>
        </p:blipFill>
        <p:spPr>
          <a:xfrm rot="5400000">
            <a:off x="5370747" y="3504175"/>
            <a:ext cx="2730497" cy="3477961"/>
          </a:xfrm>
          <a:prstGeom prst="rect">
            <a:avLst/>
          </a:prstGeom>
        </p:spPr>
      </p:pic>
      <p:sp>
        <p:nvSpPr>
          <p:cNvPr id="11" name="TextBox 10">
            <a:extLst>
              <a:ext uri="{FF2B5EF4-FFF2-40B4-BE49-F238E27FC236}">
                <a16:creationId xmlns:a16="http://schemas.microsoft.com/office/drawing/2014/main" id="{088CB677-1ED9-406E-9588-6D6BC0AF74E7}"/>
              </a:ext>
            </a:extLst>
          </p:cNvPr>
          <p:cNvSpPr txBox="1"/>
          <p:nvPr/>
        </p:nvSpPr>
        <p:spPr>
          <a:xfrm>
            <a:off x="5218500" y="2999441"/>
            <a:ext cx="2682778" cy="584775"/>
          </a:xfrm>
          <a:prstGeom prst="rect">
            <a:avLst/>
          </a:prstGeom>
          <a:noFill/>
        </p:spPr>
        <p:txBody>
          <a:bodyPr wrap="square" rtlCol="0">
            <a:spAutoFit/>
          </a:bodyPr>
          <a:lstStyle/>
          <a:p>
            <a:pPr algn="ctr"/>
            <a:r>
              <a:rPr lang="en-US" sz="1600" dirty="0"/>
              <a:t>Coil 122 just after impregnation + handling</a:t>
            </a:r>
            <a:endParaRPr lang="en-GB" sz="1600" dirty="0"/>
          </a:p>
        </p:txBody>
      </p:sp>
    </p:spTree>
    <p:extLst>
      <p:ext uri="{BB962C8B-B14F-4D97-AF65-F5344CB8AC3E}">
        <p14:creationId xmlns:p14="http://schemas.microsoft.com/office/powerpoint/2010/main" val="2204736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79512" y="3005672"/>
            <a:ext cx="6067812" cy="2961669"/>
          </a:xfrm>
          <a:prstGeom prst="rect">
            <a:avLst/>
          </a:prstGeom>
        </p:spPr>
      </p:pic>
      <p:sp>
        <p:nvSpPr>
          <p:cNvPr id="2" name="Title 1">
            <a:extLst>
              <a:ext uri="{FF2B5EF4-FFF2-40B4-BE49-F238E27FC236}">
                <a16:creationId xmlns:a16="http://schemas.microsoft.com/office/drawing/2014/main" id="{5DC7BA15-3D2B-4454-96D7-0D1133017CCC}"/>
              </a:ext>
            </a:extLst>
          </p:cNvPr>
          <p:cNvSpPr>
            <a:spLocks noGrp="1"/>
          </p:cNvSpPr>
          <p:nvPr>
            <p:ph type="title"/>
          </p:nvPr>
        </p:nvSpPr>
        <p:spPr/>
        <p:txBody>
          <a:bodyPr/>
          <a:lstStyle/>
          <a:p>
            <a:r>
              <a:rPr lang="en-US" dirty="0"/>
              <a:t>Input for coil 128</a:t>
            </a:r>
            <a:endParaRPr lang="en-GB" dirty="0"/>
          </a:p>
        </p:txBody>
      </p:sp>
      <p:sp>
        <p:nvSpPr>
          <p:cNvPr id="4" name="Slide Number Placeholder 3">
            <a:extLst>
              <a:ext uri="{FF2B5EF4-FFF2-40B4-BE49-F238E27FC236}">
                <a16:creationId xmlns:a16="http://schemas.microsoft.com/office/drawing/2014/main" id="{D8AAD38D-8984-46E2-9F74-F96101A69882}"/>
              </a:ext>
            </a:extLst>
          </p:cNvPr>
          <p:cNvSpPr>
            <a:spLocks noGrp="1"/>
          </p:cNvSpPr>
          <p:nvPr>
            <p:ph type="sldNum" sz="quarter" idx="12"/>
          </p:nvPr>
        </p:nvSpPr>
        <p:spPr/>
        <p:txBody>
          <a:bodyPr/>
          <a:lstStyle/>
          <a:p>
            <a:fld id="{BFDCA1C4-9514-7B4F-976F-D92F7E296653}" type="slidenum">
              <a:rPr lang="fr-FR" smtClean="0"/>
              <a:pPr/>
              <a:t>7</a:t>
            </a:fld>
            <a:endParaRPr lang="fr-FR"/>
          </a:p>
        </p:txBody>
      </p:sp>
      <p:sp>
        <p:nvSpPr>
          <p:cNvPr id="5" name="Content Placeholder 4"/>
          <p:cNvSpPr>
            <a:spLocks noGrp="1"/>
          </p:cNvSpPr>
          <p:nvPr>
            <p:ph idx="1"/>
          </p:nvPr>
        </p:nvSpPr>
        <p:spPr>
          <a:xfrm>
            <a:off x="539552" y="1052736"/>
            <a:ext cx="8064896" cy="5544616"/>
          </a:xfrm>
        </p:spPr>
        <p:txBody>
          <a:bodyPr>
            <a:normAutofit/>
          </a:bodyPr>
          <a:lstStyle/>
          <a:p>
            <a:pPr algn="just">
              <a:spcAft>
                <a:spcPts val="300"/>
              </a:spcAft>
            </a:pPr>
            <a:r>
              <a:rPr lang="it-IT" sz="2000" u="sng" dirty="0"/>
              <a:t>Major changes applied:</a:t>
            </a:r>
          </a:p>
          <a:p>
            <a:pPr marL="741600" lvl="2" indent="-342000">
              <a:spcAft>
                <a:spcPts val="300"/>
              </a:spcAft>
            </a:pPr>
            <a:r>
              <a:rPr lang="it-IT" sz="1600" dirty="0"/>
              <a:t>Removal of the ceramic binder on the OL → dry curing to give the same azimuthal compression to the coil (as done on non-conformed coil CR120)</a:t>
            </a:r>
          </a:p>
          <a:p>
            <a:pPr lvl="1" algn="just">
              <a:spcAft>
                <a:spcPts val="300"/>
              </a:spcAft>
            </a:pPr>
            <a:endParaRPr lang="it-IT" sz="1600" dirty="0"/>
          </a:p>
          <a:p>
            <a:pPr lvl="1" algn="just">
              <a:spcAft>
                <a:spcPts val="300"/>
              </a:spcAft>
            </a:pPr>
            <a:endParaRPr lang="it-IT" sz="1600" dirty="0"/>
          </a:p>
          <a:p>
            <a:pPr lvl="1">
              <a:spcAft>
                <a:spcPts val="300"/>
              </a:spcAft>
            </a:pPr>
            <a:endParaRPr lang="it-IT" sz="1600" b="1" dirty="0"/>
          </a:p>
          <a:p>
            <a:pPr lvl="1" algn="just">
              <a:spcAft>
                <a:spcPts val="300"/>
              </a:spcAft>
            </a:pPr>
            <a:endParaRPr lang="it-IT" sz="1600" dirty="0"/>
          </a:p>
          <a:p>
            <a:pPr marL="0" indent="0">
              <a:buNone/>
            </a:pPr>
            <a:endParaRPr lang="en-GB" dirty="0"/>
          </a:p>
        </p:txBody>
      </p:sp>
      <p:sp>
        <p:nvSpPr>
          <p:cNvPr id="3" name="Bent-Up Arrow 2"/>
          <p:cNvSpPr/>
          <p:nvPr/>
        </p:nvSpPr>
        <p:spPr>
          <a:xfrm rot="5400000">
            <a:off x="2123728" y="1556792"/>
            <a:ext cx="792088" cy="1800200"/>
          </a:xfrm>
          <a:prstGeom prst="ben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 name="Content Placeholder 4"/>
          <p:cNvSpPr txBox="1">
            <a:spLocks/>
          </p:cNvSpPr>
          <p:nvPr/>
        </p:nvSpPr>
        <p:spPr>
          <a:xfrm>
            <a:off x="3599021" y="2348880"/>
            <a:ext cx="5005427" cy="1800200"/>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just">
              <a:spcAft>
                <a:spcPts val="300"/>
              </a:spcAft>
              <a:buNone/>
            </a:pPr>
            <a:r>
              <a:rPr lang="it-IT" sz="1800" dirty="0"/>
              <a:t>Handling of the coil from the winding mandrel to the reaction fixture more difficult:</a:t>
            </a:r>
          </a:p>
          <a:p>
            <a:pPr algn="just">
              <a:spcAft>
                <a:spcPts val="300"/>
              </a:spcAft>
            </a:pPr>
            <a:r>
              <a:rPr lang="it-IT" sz="1600" dirty="0"/>
              <a:t>Number of supports increased</a:t>
            </a:r>
          </a:p>
          <a:p>
            <a:pPr algn="just">
              <a:spcAft>
                <a:spcPts val="300"/>
              </a:spcAft>
            </a:pPr>
            <a:r>
              <a:rPr lang="it-IT" sz="1600" dirty="0"/>
              <a:t>Design of the support changed</a:t>
            </a:r>
          </a:p>
          <a:p>
            <a:pPr algn="just">
              <a:spcAft>
                <a:spcPts val="300"/>
              </a:spcAft>
            </a:pPr>
            <a:r>
              <a:rPr lang="it-IT" sz="1600" dirty="0"/>
              <a:t>Handling procedure updated </a:t>
            </a:r>
          </a:p>
          <a:p>
            <a:pPr lvl="1" algn="just">
              <a:spcAft>
                <a:spcPts val="300"/>
              </a:spcAft>
            </a:pPr>
            <a:endParaRPr lang="it-IT" sz="1600" dirty="0"/>
          </a:p>
          <a:p>
            <a:pPr lvl="1" algn="just">
              <a:spcAft>
                <a:spcPts val="300"/>
              </a:spcAft>
            </a:pPr>
            <a:endParaRPr lang="it-IT" sz="1600" dirty="0"/>
          </a:p>
          <a:p>
            <a:pPr lvl="1" algn="just">
              <a:spcAft>
                <a:spcPts val="300"/>
              </a:spcAft>
            </a:pPr>
            <a:endParaRPr lang="it-IT" sz="1600" dirty="0"/>
          </a:p>
          <a:p>
            <a:pPr marL="0" indent="0">
              <a:buFont typeface="Wingdings" charset="2"/>
              <a:buNone/>
            </a:pPr>
            <a:endParaRPr lang="en-GB" dirty="0"/>
          </a:p>
        </p:txBody>
      </p:sp>
      <p:pic>
        <p:nvPicPr>
          <p:cNvPr id="11" name="Picture 10"/>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640064" y="3636637"/>
            <a:ext cx="2046736" cy="1347768"/>
          </a:xfrm>
          <a:prstGeom prst="rect">
            <a:avLst/>
          </a:prstGeom>
        </p:spPr>
      </p:pic>
      <p:pic>
        <p:nvPicPr>
          <p:cNvPr id="12" name="Picture 11"/>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179512" y="4581128"/>
            <a:ext cx="2103759" cy="1655447"/>
          </a:xfrm>
          <a:prstGeom prst="rect">
            <a:avLst/>
          </a:prstGeom>
        </p:spPr>
      </p:pic>
      <p:pic>
        <p:nvPicPr>
          <p:cNvPr id="13" name="Picture 12"/>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6640064" y="5047934"/>
            <a:ext cx="2046736" cy="1731945"/>
          </a:xfrm>
          <a:prstGeom prst="rect">
            <a:avLst/>
          </a:prstGeom>
        </p:spPr>
      </p:pic>
    </p:spTree>
    <p:extLst>
      <p:ext uri="{BB962C8B-B14F-4D97-AF65-F5344CB8AC3E}">
        <p14:creationId xmlns:p14="http://schemas.microsoft.com/office/powerpoint/2010/main" val="22919487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C7BA15-3D2B-4454-96D7-0D1133017CCC}"/>
              </a:ext>
            </a:extLst>
          </p:cNvPr>
          <p:cNvSpPr>
            <a:spLocks noGrp="1"/>
          </p:cNvSpPr>
          <p:nvPr>
            <p:ph type="title"/>
          </p:nvPr>
        </p:nvSpPr>
        <p:spPr/>
        <p:txBody>
          <a:bodyPr/>
          <a:lstStyle/>
          <a:p>
            <a:r>
              <a:rPr lang="en-US" dirty="0"/>
              <a:t>Input for coil 128</a:t>
            </a:r>
            <a:endParaRPr lang="en-GB" dirty="0"/>
          </a:p>
        </p:txBody>
      </p:sp>
      <p:sp>
        <p:nvSpPr>
          <p:cNvPr id="4" name="Slide Number Placeholder 3">
            <a:extLst>
              <a:ext uri="{FF2B5EF4-FFF2-40B4-BE49-F238E27FC236}">
                <a16:creationId xmlns:a16="http://schemas.microsoft.com/office/drawing/2014/main" id="{D8AAD38D-8984-46E2-9F74-F96101A69882}"/>
              </a:ext>
            </a:extLst>
          </p:cNvPr>
          <p:cNvSpPr>
            <a:spLocks noGrp="1"/>
          </p:cNvSpPr>
          <p:nvPr>
            <p:ph type="sldNum" sz="quarter" idx="12"/>
          </p:nvPr>
        </p:nvSpPr>
        <p:spPr/>
        <p:txBody>
          <a:bodyPr/>
          <a:lstStyle/>
          <a:p>
            <a:fld id="{BFDCA1C4-9514-7B4F-976F-D92F7E296653}" type="slidenum">
              <a:rPr lang="fr-FR" smtClean="0"/>
              <a:pPr/>
              <a:t>8</a:t>
            </a:fld>
            <a:endParaRPr lang="fr-FR"/>
          </a:p>
        </p:txBody>
      </p:sp>
      <p:sp>
        <p:nvSpPr>
          <p:cNvPr id="5" name="Content Placeholder 4"/>
          <p:cNvSpPr>
            <a:spLocks noGrp="1"/>
          </p:cNvSpPr>
          <p:nvPr>
            <p:ph idx="1"/>
          </p:nvPr>
        </p:nvSpPr>
        <p:spPr>
          <a:xfrm>
            <a:off x="539552" y="1052736"/>
            <a:ext cx="8064896" cy="5544616"/>
          </a:xfrm>
        </p:spPr>
        <p:txBody>
          <a:bodyPr>
            <a:normAutofit/>
          </a:bodyPr>
          <a:lstStyle/>
          <a:p>
            <a:pPr algn="just">
              <a:spcAft>
                <a:spcPts val="300"/>
              </a:spcAft>
            </a:pPr>
            <a:r>
              <a:rPr lang="it-IT" sz="2000" u="sng" dirty="0"/>
              <a:t>Preparation for reaction:</a:t>
            </a:r>
          </a:p>
          <a:p>
            <a:pPr lvl="1" algn="just">
              <a:spcAft>
                <a:spcPts val="300"/>
              </a:spcAft>
            </a:pPr>
            <a:r>
              <a:rPr lang="it-IT" sz="1600" dirty="0"/>
              <a:t>Aligning plates material: stainless steel</a:t>
            </a:r>
            <a:r>
              <a:rPr lang="it-IT" sz="1600" strike="sngStrike" dirty="0"/>
              <a:t> or titanium</a:t>
            </a:r>
            <a:r>
              <a:rPr lang="it-IT" sz="1600" dirty="0"/>
              <a:t>? </a:t>
            </a:r>
          </a:p>
          <a:p>
            <a:pPr lvl="2" algn="just">
              <a:spcAft>
                <a:spcPts val="300"/>
              </a:spcAft>
            </a:pPr>
            <a:r>
              <a:rPr lang="it-IT" sz="1200" dirty="0"/>
              <a:t>In coil CR127 those plates got stuck after HT due to width increase</a:t>
            </a:r>
          </a:p>
          <a:p>
            <a:pPr lvl="1">
              <a:spcBef>
                <a:spcPts val="336"/>
              </a:spcBef>
            </a:pPr>
            <a:r>
              <a:rPr lang="it-IT" sz="1400" dirty="0"/>
              <a:t>During heat treatment, the coil will have space to move in both ends (already done in coil CR127) </a:t>
            </a:r>
          </a:p>
          <a:p>
            <a:pPr lvl="1">
              <a:spcBef>
                <a:spcPts val="384"/>
              </a:spcBef>
            </a:pPr>
            <a:r>
              <a:rPr lang="it-IT" sz="1400" dirty="0"/>
              <a:t>Sequence to close and open the fixture as for coil CR127</a:t>
            </a:r>
          </a:p>
          <a:p>
            <a:pPr marL="1144800" lvl="1" indent="-230400">
              <a:spcBef>
                <a:spcPts val="384"/>
              </a:spcBef>
            </a:pPr>
            <a:r>
              <a:rPr lang="it-IT" sz="1200" dirty="0"/>
              <a:t>For the opening post RHT, unbolting of M6 screws prior to M20 bolts</a:t>
            </a:r>
          </a:p>
          <a:p>
            <a:pPr marL="457200" lvl="1" indent="0">
              <a:spcBef>
                <a:spcPts val="336"/>
              </a:spcBef>
              <a:buNone/>
            </a:pPr>
            <a:endParaRPr lang="it-IT" sz="1400" dirty="0"/>
          </a:p>
          <a:p>
            <a:pPr lvl="1">
              <a:spcBef>
                <a:spcPts val="336"/>
              </a:spcBef>
            </a:pPr>
            <a:r>
              <a:rPr lang="it-IT" sz="1400" dirty="0"/>
              <a:t>Decrease the radial insulation in the reaction fixture </a:t>
            </a:r>
          </a:p>
          <a:p>
            <a:pPr marL="741600" lvl="1" indent="0">
              <a:spcBef>
                <a:spcPts val="0"/>
              </a:spcBef>
              <a:buNone/>
            </a:pPr>
            <a:r>
              <a:rPr lang="it-IT" sz="1400" dirty="0"/>
              <a:t>by 0.125mm (consistent with the impregnation fixture)</a:t>
            </a:r>
          </a:p>
          <a:p>
            <a:pPr lvl="1"/>
            <a:endParaRPr lang="it-IT" sz="1400" dirty="0"/>
          </a:p>
          <a:p>
            <a:pPr lvl="1" algn="just">
              <a:spcAft>
                <a:spcPts val="300"/>
              </a:spcAft>
            </a:pPr>
            <a:endParaRPr lang="it-IT" sz="1600" dirty="0"/>
          </a:p>
          <a:p>
            <a:pPr lvl="1">
              <a:spcAft>
                <a:spcPts val="300"/>
              </a:spcAft>
            </a:pPr>
            <a:endParaRPr lang="it-IT" sz="1600" b="1" dirty="0"/>
          </a:p>
          <a:p>
            <a:pPr lvl="1" algn="just">
              <a:spcAft>
                <a:spcPts val="300"/>
              </a:spcAft>
            </a:pPr>
            <a:endParaRPr lang="it-IT" sz="1600" dirty="0"/>
          </a:p>
          <a:p>
            <a:pPr marL="0" indent="0">
              <a:buNone/>
            </a:pPr>
            <a:endParaRPr lang="en-GB" dirty="0"/>
          </a:p>
        </p:txBody>
      </p:sp>
      <p:pic>
        <p:nvPicPr>
          <p:cNvPr id="6" name="Picture 5">
            <a:extLst>
              <a:ext uri="{FF2B5EF4-FFF2-40B4-BE49-F238E27FC236}">
                <a16:creationId xmlns:a16="http://schemas.microsoft.com/office/drawing/2014/main" id="{25FF05AA-7BDB-E13E-5EC0-F6E779C16D8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372200" y="908720"/>
            <a:ext cx="1440160" cy="1080120"/>
          </a:xfrm>
          <a:prstGeom prst="rect">
            <a:avLst/>
          </a:prstGeom>
        </p:spPr>
      </p:pic>
      <p:pic>
        <p:nvPicPr>
          <p:cNvPr id="8" name="Picture 7"/>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588224" y="2325896"/>
            <a:ext cx="1904414" cy="1369612"/>
          </a:xfrm>
          <a:prstGeom prst="rect">
            <a:avLst/>
          </a:prstGeom>
        </p:spPr>
      </p:pic>
      <p:pic>
        <p:nvPicPr>
          <p:cNvPr id="9" name="Picture 8"/>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2411760" y="3994387"/>
            <a:ext cx="1780304" cy="2800478"/>
          </a:xfrm>
          <a:prstGeom prst="rect">
            <a:avLst/>
          </a:prstGeom>
        </p:spPr>
      </p:pic>
      <p:pic>
        <p:nvPicPr>
          <p:cNvPr id="10" name="Picture 9"/>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6732240" y="4005064"/>
            <a:ext cx="1894441" cy="2789800"/>
          </a:xfrm>
          <a:prstGeom prst="rect">
            <a:avLst/>
          </a:prstGeom>
        </p:spPr>
      </p:pic>
      <p:sp>
        <p:nvSpPr>
          <p:cNvPr id="11" name="TextBox 10">
            <a:extLst>
              <a:ext uri="{FF2B5EF4-FFF2-40B4-BE49-F238E27FC236}">
                <a16:creationId xmlns:a16="http://schemas.microsoft.com/office/drawing/2014/main" id="{BC93AC4D-C7BB-4ECA-B92D-90B50DC7D683}"/>
              </a:ext>
            </a:extLst>
          </p:cNvPr>
          <p:cNvSpPr txBox="1"/>
          <p:nvPr/>
        </p:nvSpPr>
        <p:spPr>
          <a:xfrm>
            <a:off x="731766" y="3861048"/>
            <a:ext cx="1415772" cy="584775"/>
          </a:xfrm>
          <a:prstGeom prst="rect">
            <a:avLst/>
          </a:prstGeom>
          <a:noFill/>
        </p:spPr>
        <p:txBody>
          <a:bodyPr wrap="none" rtlCol="0">
            <a:spAutoFit/>
          </a:bodyPr>
          <a:lstStyle/>
          <a:p>
            <a:pPr algn="ctr"/>
            <a:r>
              <a:rPr lang="en-US" sz="1600" i="1" dirty="0">
                <a:solidFill>
                  <a:srgbClr val="0000FF"/>
                </a:solidFill>
              </a:rPr>
              <a:t>Previous </a:t>
            </a:r>
          </a:p>
          <a:p>
            <a:pPr algn="ctr"/>
            <a:r>
              <a:rPr lang="en-US" sz="1600" i="1" dirty="0">
                <a:solidFill>
                  <a:srgbClr val="0000FF"/>
                </a:solidFill>
              </a:rPr>
              <a:t>configuration:</a:t>
            </a:r>
          </a:p>
        </p:txBody>
      </p:sp>
      <p:sp>
        <p:nvSpPr>
          <p:cNvPr id="12" name="TextBox 11">
            <a:extLst>
              <a:ext uri="{FF2B5EF4-FFF2-40B4-BE49-F238E27FC236}">
                <a16:creationId xmlns:a16="http://schemas.microsoft.com/office/drawing/2014/main" id="{BC93AC4D-C7BB-4ECA-B92D-90B50DC7D683}"/>
              </a:ext>
            </a:extLst>
          </p:cNvPr>
          <p:cNvSpPr txBox="1"/>
          <p:nvPr/>
        </p:nvSpPr>
        <p:spPr>
          <a:xfrm>
            <a:off x="5020689" y="3861047"/>
            <a:ext cx="1415772" cy="584775"/>
          </a:xfrm>
          <a:prstGeom prst="rect">
            <a:avLst/>
          </a:prstGeom>
          <a:noFill/>
        </p:spPr>
        <p:txBody>
          <a:bodyPr wrap="none" rtlCol="0">
            <a:spAutoFit/>
          </a:bodyPr>
          <a:lstStyle/>
          <a:p>
            <a:pPr algn="ctr"/>
            <a:r>
              <a:rPr lang="en-US" sz="1600" i="1" dirty="0">
                <a:solidFill>
                  <a:srgbClr val="00B050"/>
                </a:solidFill>
              </a:rPr>
              <a:t>New</a:t>
            </a:r>
          </a:p>
          <a:p>
            <a:pPr algn="ctr"/>
            <a:r>
              <a:rPr lang="en-US" sz="1600" i="1" dirty="0">
                <a:solidFill>
                  <a:srgbClr val="00B050"/>
                </a:solidFill>
              </a:rPr>
              <a:t>configuration:</a:t>
            </a:r>
          </a:p>
        </p:txBody>
      </p:sp>
      <p:graphicFrame>
        <p:nvGraphicFramePr>
          <p:cNvPr id="13" name="Table 12"/>
          <p:cNvGraphicFramePr>
            <a:graphicFrameLocks noGrp="1"/>
          </p:cNvGraphicFramePr>
          <p:nvPr/>
        </p:nvGraphicFramePr>
        <p:xfrm>
          <a:off x="407425" y="4509120"/>
          <a:ext cx="1951690" cy="1389008"/>
        </p:xfrm>
        <a:graphic>
          <a:graphicData uri="http://schemas.openxmlformats.org/drawingml/2006/table">
            <a:tbl>
              <a:tblPr firstRow="1" bandRow="1">
                <a:tableStyleId>{5C22544A-7EE6-4342-B048-85BDC9FD1C3A}</a:tableStyleId>
              </a:tblPr>
              <a:tblGrid>
                <a:gridCol w="975845">
                  <a:extLst>
                    <a:ext uri="{9D8B030D-6E8A-4147-A177-3AD203B41FA5}">
                      <a16:colId xmlns:a16="http://schemas.microsoft.com/office/drawing/2014/main" val="2310165308"/>
                    </a:ext>
                  </a:extLst>
                </a:gridCol>
                <a:gridCol w="975845">
                  <a:extLst>
                    <a:ext uri="{9D8B030D-6E8A-4147-A177-3AD203B41FA5}">
                      <a16:colId xmlns:a16="http://schemas.microsoft.com/office/drawing/2014/main" val="2828716590"/>
                    </a:ext>
                  </a:extLst>
                </a:gridCol>
              </a:tblGrid>
              <a:tr h="291976">
                <a:tc>
                  <a:txBody>
                    <a:bodyPr/>
                    <a:lstStyle/>
                    <a:p>
                      <a:pPr algn="ctr"/>
                      <a:r>
                        <a:rPr lang="it-IT" sz="1000" dirty="0"/>
                        <a:t>Material</a:t>
                      </a:r>
                      <a:endParaRPr lang="en-GB" sz="1000" dirty="0"/>
                    </a:p>
                  </a:txBody>
                  <a:tcPr anchor="ctr"/>
                </a:tc>
                <a:tc>
                  <a:txBody>
                    <a:bodyPr/>
                    <a:lstStyle/>
                    <a:p>
                      <a:pPr algn="ctr"/>
                      <a:r>
                        <a:rPr lang="it-IT" sz="1000" dirty="0"/>
                        <a:t>Thickness [mm]</a:t>
                      </a:r>
                      <a:endParaRPr lang="en-GB" sz="1000" dirty="0"/>
                    </a:p>
                  </a:txBody>
                  <a:tcPr anchor="ctr"/>
                </a:tc>
                <a:extLst>
                  <a:ext uri="{0D108BD9-81ED-4DB2-BD59-A6C34878D82A}">
                    <a16:rowId xmlns:a16="http://schemas.microsoft.com/office/drawing/2014/main" val="1720415542"/>
                  </a:ext>
                </a:extLst>
              </a:tr>
              <a:tr h="291976">
                <a:tc>
                  <a:txBody>
                    <a:bodyPr/>
                    <a:lstStyle/>
                    <a:p>
                      <a:pPr algn="ctr"/>
                      <a:r>
                        <a:rPr lang="it-IT" sz="1000" dirty="0"/>
                        <a:t>S2 glass</a:t>
                      </a:r>
                      <a:endParaRPr lang="en-GB" sz="1000" dirty="0"/>
                    </a:p>
                  </a:txBody>
                  <a:tcPr anchor="ctr"/>
                </a:tc>
                <a:tc>
                  <a:txBody>
                    <a:bodyPr/>
                    <a:lstStyle/>
                    <a:p>
                      <a:pPr algn="ctr"/>
                      <a:r>
                        <a:rPr lang="it-IT" sz="1000" dirty="0"/>
                        <a:t>2 x 0.250</a:t>
                      </a:r>
                      <a:endParaRPr lang="en-GB" sz="1000" dirty="0"/>
                    </a:p>
                  </a:txBody>
                  <a:tcPr anchor="ctr"/>
                </a:tc>
                <a:extLst>
                  <a:ext uri="{0D108BD9-81ED-4DB2-BD59-A6C34878D82A}">
                    <a16:rowId xmlns:a16="http://schemas.microsoft.com/office/drawing/2014/main" val="91018668"/>
                  </a:ext>
                </a:extLst>
              </a:tr>
              <a:tr h="291976">
                <a:tc>
                  <a:txBody>
                    <a:bodyPr/>
                    <a:lstStyle/>
                    <a:p>
                      <a:pPr algn="ctr"/>
                      <a:r>
                        <a:rPr lang="it-IT" sz="1000" dirty="0"/>
                        <a:t>Mica</a:t>
                      </a:r>
                      <a:endParaRPr lang="en-GB" sz="1000" dirty="0"/>
                    </a:p>
                  </a:txBody>
                  <a:tcPr anchor="ctr"/>
                </a:tc>
                <a:tc>
                  <a:txBody>
                    <a:bodyPr/>
                    <a:lstStyle/>
                    <a:p>
                      <a:pPr algn="ctr"/>
                      <a:r>
                        <a:rPr lang="it-IT" sz="1000" dirty="0"/>
                        <a:t>0.200</a:t>
                      </a:r>
                      <a:endParaRPr lang="en-GB" sz="1000" dirty="0"/>
                    </a:p>
                  </a:txBody>
                  <a:tcPr anchor="ctr"/>
                </a:tc>
                <a:extLst>
                  <a:ext uri="{0D108BD9-81ED-4DB2-BD59-A6C34878D82A}">
                    <a16:rowId xmlns:a16="http://schemas.microsoft.com/office/drawing/2014/main" val="1747406564"/>
                  </a:ext>
                </a:extLst>
              </a:tr>
              <a:tr h="0">
                <a:tc>
                  <a:txBody>
                    <a:bodyPr/>
                    <a:lstStyle/>
                    <a:p>
                      <a:pPr algn="ctr"/>
                      <a:endParaRPr lang="en-GB" sz="100" dirty="0"/>
                    </a:p>
                  </a:txBody>
                  <a:tcPr anchor="ctr"/>
                </a:tc>
                <a:tc>
                  <a:txBody>
                    <a:bodyPr/>
                    <a:lstStyle/>
                    <a:p>
                      <a:pPr algn="ctr"/>
                      <a:endParaRPr lang="en-GB" sz="100" dirty="0"/>
                    </a:p>
                  </a:txBody>
                  <a:tcPr anchor="ctr"/>
                </a:tc>
                <a:extLst>
                  <a:ext uri="{0D108BD9-81ED-4DB2-BD59-A6C34878D82A}">
                    <a16:rowId xmlns:a16="http://schemas.microsoft.com/office/drawing/2014/main" val="927475941"/>
                  </a:ext>
                </a:extLst>
              </a:tr>
              <a:tr h="291976">
                <a:tc gridSpan="2">
                  <a:txBody>
                    <a:bodyPr/>
                    <a:lstStyle/>
                    <a:p>
                      <a:pPr algn="ctr"/>
                      <a:r>
                        <a:rPr lang="it-IT" sz="1000" b="1" dirty="0">
                          <a:solidFill>
                            <a:srgbClr val="0000FF"/>
                          </a:solidFill>
                        </a:rPr>
                        <a:t>Total thickness: 0.700 mm</a:t>
                      </a:r>
                      <a:endParaRPr lang="en-GB" sz="1000" b="1" dirty="0">
                        <a:solidFill>
                          <a:srgbClr val="0000FF"/>
                        </a:solidFill>
                      </a:endParaRPr>
                    </a:p>
                  </a:txBody>
                  <a:tcPr anchor="ctr"/>
                </a:tc>
                <a:tc hMerge="1">
                  <a:txBody>
                    <a:bodyPr/>
                    <a:lstStyle/>
                    <a:p>
                      <a:pPr algn="ctr"/>
                      <a:endParaRPr lang="en-GB" sz="1000" dirty="0"/>
                    </a:p>
                  </a:txBody>
                  <a:tcPr anchor="ctr"/>
                </a:tc>
                <a:extLst>
                  <a:ext uri="{0D108BD9-81ED-4DB2-BD59-A6C34878D82A}">
                    <a16:rowId xmlns:a16="http://schemas.microsoft.com/office/drawing/2014/main" val="1221466191"/>
                  </a:ext>
                </a:extLst>
              </a:tr>
            </a:tbl>
          </a:graphicData>
        </a:graphic>
      </p:graphicFrame>
      <p:graphicFrame>
        <p:nvGraphicFramePr>
          <p:cNvPr id="14" name="Table 13"/>
          <p:cNvGraphicFramePr>
            <a:graphicFrameLocks noGrp="1"/>
          </p:cNvGraphicFramePr>
          <p:nvPr/>
        </p:nvGraphicFramePr>
        <p:xfrm>
          <a:off x="4716016" y="4509120"/>
          <a:ext cx="1971940" cy="1389008"/>
        </p:xfrm>
        <a:graphic>
          <a:graphicData uri="http://schemas.openxmlformats.org/drawingml/2006/table">
            <a:tbl>
              <a:tblPr firstRow="1" bandRow="1">
                <a:tableStyleId>{5C22544A-7EE6-4342-B048-85BDC9FD1C3A}</a:tableStyleId>
              </a:tblPr>
              <a:tblGrid>
                <a:gridCol w="985970">
                  <a:extLst>
                    <a:ext uri="{9D8B030D-6E8A-4147-A177-3AD203B41FA5}">
                      <a16:colId xmlns:a16="http://schemas.microsoft.com/office/drawing/2014/main" val="2310165308"/>
                    </a:ext>
                  </a:extLst>
                </a:gridCol>
                <a:gridCol w="985970">
                  <a:extLst>
                    <a:ext uri="{9D8B030D-6E8A-4147-A177-3AD203B41FA5}">
                      <a16:colId xmlns:a16="http://schemas.microsoft.com/office/drawing/2014/main" val="2828716590"/>
                    </a:ext>
                  </a:extLst>
                </a:gridCol>
              </a:tblGrid>
              <a:tr h="291976">
                <a:tc>
                  <a:txBody>
                    <a:bodyPr/>
                    <a:lstStyle/>
                    <a:p>
                      <a:pPr algn="ctr"/>
                      <a:r>
                        <a:rPr lang="it-IT" sz="1000" dirty="0"/>
                        <a:t>Material</a:t>
                      </a:r>
                      <a:endParaRPr lang="en-GB" sz="1000" dirty="0"/>
                    </a:p>
                  </a:txBody>
                  <a:tcPr anchor="ctr"/>
                </a:tc>
                <a:tc>
                  <a:txBody>
                    <a:bodyPr/>
                    <a:lstStyle/>
                    <a:p>
                      <a:pPr algn="ctr"/>
                      <a:r>
                        <a:rPr lang="it-IT" sz="1000" dirty="0"/>
                        <a:t>Thickness [mm]</a:t>
                      </a:r>
                      <a:endParaRPr lang="en-GB" sz="1000" dirty="0"/>
                    </a:p>
                  </a:txBody>
                  <a:tcPr anchor="ctr"/>
                </a:tc>
                <a:extLst>
                  <a:ext uri="{0D108BD9-81ED-4DB2-BD59-A6C34878D82A}">
                    <a16:rowId xmlns:a16="http://schemas.microsoft.com/office/drawing/2014/main" val="1720415542"/>
                  </a:ext>
                </a:extLst>
              </a:tr>
              <a:tr h="291976">
                <a:tc>
                  <a:txBody>
                    <a:bodyPr/>
                    <a:lstStyle/>
                    <a:p>
                      <a:pPr algn="ctr"/>
                      <a:r>
                        <a:rPr lang="it-IT" sz="1000" dirty="0"/>
                        <a:t>S2 glass</a:t>
                      </a:r>
                      <a:endParaRPr lang="en-GB" sz="1000" dirty="0"/>
                    </a:p>
                  </a:txBody>
                  <a:tcPr anchor="ctr"/>
                </a:tc>
                <a:tc>
                  <a:txBody>
                    <a:bodyPr/>
                    <a:lstStyle/>
                    <a:p>
                      <a:pPr algn="ctr"/>
                      <a:r>
                        <a:rPr lang="it-IT" sz="1000" dirty="0"/>
                        <a:t>0.250</a:t>
                      </a:r>
                      <a:endParaRPr lang="en-GB" sz="1000" dirty="0"/>
                    </a:p>
                  </a:txBody>
                  <a:tcPr anchor="ctr"/>
                </a:tc>
                <a:extLst>
                  <a:ext uri="{0D108BD9-81ED-4DB2-BD59-A6C34878D82A}">
                    <a16:rowId xmlns:a16="http://schemas.microsoft.com/office/drawing/2014/main" val="91018668"/>
                  </a:ext>
                </a:extLst>
              </a:tr>
              <a:tr h="291976">
                <a:tc>
                  <a:txBody>
                    <a:bodyPr/>
                    <a:lstStyle/>
                    <a:p>
                      <a:pPr algn="ctr"/>
                      <a:r>
                        <a:rPr lang="it-IT" sz="1000" dirty="0"/>
                        <a:t>Mica</a:t>
                      </a:r>
                      <a:endParaRPr lang="en-GB" sz="1000" dirty="0"/>
                    </a:p>
                  </a:txBody>
                  <a:tcPr anchor="ctr"/>
                </a:tc>
                <a:tc>
                  <a:txBody>
                    <a:bodyPr/>
                    <a:lstStyle/>
                    <a:p>
                      <a:pPr algn="ctr"/>
                      <a:r>
                        <a:rPr lang="it-IT" sz="1000" dirty="0"/>
                        <a:t>0.200 + 0.125</a:t>
                      </a:r>
                      <a:endParaRPr lang="en-GB" sz="1000" dirty="0"/>
                    </a:p>
                  </a:txBody>
                  <a:tcPr anchor="ctr"/>
                </a:tc>
                <a:extLst>
                  <a:ext uri="{0D108BD9-81ED-4DB2-BD59-A6C34878D82A}">
                    <a16:rowId xmlns:a16="http://schemas.microsoft.com/office/drawing/2014/main" val="1747406564"/>
                  </a:ext>
                </a:extLst>
              </a:tr>
              <a:tr h="0">
                <a:tc>
                  <a:txBody>
                    <a:bodyPr/>
                    <a:lstStyle/>
                    <a:p>
                      <a:pPr algn="ctr"/>
                      <a:endParaRPr lang="en-GB" sz="100" dirty="0"/>
                    </a:p>
                  </a:txBody>
                  <a:tcPr anchor="ctr"/>
                </a:tc>
                <a:tc>
                  <a:txBody>
                    <a:bodyPr/>
                    <a:lstStyle/>
                    <a:p>
                      <a:pPr algn="ctr"/>
                      <a:endParaRPr lang="en-GB" sz="100" dirty="0"/>
                    </a:p>
                  </a:txBody>
                  <a:tcPr anchor="ctr"/>
                </a:tc>
                <a:extLst>
                  <a:ext uri="{0D108BD9-81ED-4DB2-BD59-A6C34878D82A}">
                    <a16:rowId xmlns:a16="http://schemas.microsoft.com/office/drawing/2014/main" val="927475941"/>
                  </a:ext>
                </a:extLst>
              </a:tr>
              <a:tr h="291976">
                <a:tc gridSpan="2">
                  <a:txBody>
                    <a:bodyPr/>
                    <a:lstStyle/>
                    <a:p>
                      <a:pPr algn="ctr"/>
                      <a:r>
                        <a:rPr lang="it-IT" sz="1000" b="1" dirty="0">
                          <a:solidFill>
                            <a:srgbClr val="00B050"/>
                          </a:solidFill>
                        </a:rPr>
                        <a:t>Total thickness: 0.575 mm</a:t>
                      </a:r>
                      <a:endParaRPr lang="en-GB" sz="1000" b="1" dirty="0">
                        <a:solidFill>
                          <a:srgbClr val="00B050"/>
                        </a:solidFill>
                      </a:endParaRPr>
                    </a:p>
                  </a:txBody>
                  <a:tcPr anchor="ctr"/>
                </a:tc>
                <a:tc hMerge="1">
                  <a:txBody>
                    <a:bodyPr/>
                    <a:lstStyle/>
                    <a:p>
                      <a:pPr algn="ctr"/>
                      <a:endParaRPr lang="en-GB" sz="1000" dirty="0"/>
                    </a:p>
                  </a:txBody>
                  <a:tcPr anchor="ctr"/>
                </a:tc>
                <a:extLst>
                  <a:ext uri="{0D108BD9-81ED-4DB2-BD59-A6C34878D82A}">
                    <a16:rowId xmlns:a16="http://schemas.microsoft.com/office/drawing/2014/main" val="1221466191"/>
                  </a:ext>
                </a:extLst>
              </a:tr>
            </a:tbl>
          </a:graphicData>
        </a:graphic>
      </p:graphicFrame>
      <p:sp>
        <p:nvSpPr>
          <p:cNvPr id="15" name="Oval 14"/>
          <p:cNvSpPr/>
          <p:nvPr/>
        </p:nvSpPr>
        <p:spPr>
          <a:xfrm>
            <a:off x="3298106" y="4365104"/>
            <a:ext cx="835999" cy="581767"/>
          </a:xfrm>
          <a:prstGeom prst="ellipse">
            <a:avLst/>
          </a:prstGeom>
          <a:noFill/>
          <a:ln w="28575">
            <a:solidFill>
              <a:srgbClr val="FF0000"/>
            </a:solidFill>
          </a:ln>
          <a:effectLst>
            <a:outerShdw blurRad="40000" dist="23000" dir="5400000" rotWithShape="0">
              <a:srgbClr val="000000">
                <a:alpha val="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Oval 15"/>
          <p:cNvSpPr/>
          <p:nvPr/>
        </p:nvSpPr>
        <p:spPr>
          <a:xfrm>
            <a:off x="7679460" y="4365104"/>
            <a:ext cx="835999" cy="581767"/>
          </a:xfrm>
          <a:prstGeom prst="ellipse">
            <a:avLst/>
          </a:prstGeom>
          <a:noFill/>
          <a:ln w="28575">
            <a:solidFill>
              <a:srgbClr val="FF0000"/>
            </a:solidFill>
          </a:ln>
          <a:effectLst>
            <a:outerShdw blurRad="40000" dist="23000" dir="5400000" rotWithShape="0">
              <a:srgbClr val="000000">
                <a:alpha val="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 name="Oval 16"/>
          <p:cNvSpPr/>
          <p:nvPr/>
        </p:nvSpPr>
        <p:spPr>
          <a:xfrm rot="5400000">
            <a:off x="3298105" y="4882437"/>
            <a:ext cx="835999" cy="581767"/>
          </a:xfrm>
          <a:prstGeom prst="ellipse">
            <a:avLst/>
          </a:prstGeom>
          <a:noFill/>
          <a:ln w="28575">
            <a:solidFill>
              <a:srgbClr val="FF0000"/>
            </a:solidFill>
            <a:prstDash val="sysDot"/>
          </a:ln>
          <a:effectLst>
            <a:outerShdw blurRad="40000" dist="23000" dir="5400000" rotWithShape="0">
              <a:srgbClr val="000000">
                <a:alpha val="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 name="Oval 17"/>
          <p:cNvSpPr/>
          <p:nvPr/>
        </p:nvSpPr>
        <p:spPr>
          <a:xfrm rot="5400000">
            <a:off x="7862187" y="4912740"/>
            <a:ext cx="835999" cy="581767"/>
          </a:xfrm>
          <a:prstGeom prst="ellipse">
            <a:avLst/>
          </a:prstGeom>
          <a:noFill/>
          <a:ln w="28575">
            <a:solidFill>
              <a:srgbClr val="FF0000"/>
            </a:solidFill>
            <a:prstDash val="sysDot"/>
          </a:ln>
          <a:effectLst>
            <a:outerShdw blurRad="40000" dist="23000" dir="5400000" rotWithShape="0">
              <a:srgbClr val="000000">
                <a:alpha val="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7244653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95FE21-D6CA-F09C-E193-13FAF8EC7896}"/>
              </a:ext>
            </a:extLst>
          </p:cNvPr>
          <p:cNvSpPr>
            <a:spLocks noGrp="1"/>
          </p:cNvSpPr>
          <p:nvPr>
            <p:ph type="title"/>
          </p:nvPr>
        </p:nvSpPr>
        <p:spPr/>
        <p:txBody>
          <a:bodyPr/>
          <a:lstStyle/>
          <a:p>
            <a:r>
              <a:rPr lang="en-US" dirty="0"/>
              <a:t>Input for coil 128</a:t>
            </a:r>
            <a:endParaRPr lang="en-GB" dirty="0"/>
          </a:p>
        </p:txBody>
      </p:sp>
      <p:pic>
        <p:nvPicPr>
          <p:cNvPr id="6" name="Content Placeholder 5">
            <a:extLst>
              <a:ext uri="{FF2B5EF4-FFF2-40B4-BE49-F238E27FC236}">
                <a16:creationId xmlns:a16="http://schemas.microsoft.com/office/drawing/2014/main" id="{07BAF90D-5223-3505-52AA-2F1A21986C92}"/>
              </a:ext>
            </a:extLst>
          </p:cNvPr>
          <p:cNvPicPr>
            <a:picLocks noGrp="1" noChangeAspect="1"/>
          </p:cNvPicPr>
          <p:nvPr>
            <p:ph idx="1"/>
          </p:nvPr>
        </p:nvPicPr>
        <p:blipFill>
          <a:blip r:embed="rId2"/>
          <a:stretch>
            <a:fillRect/>
          </a:stretch>
        </p:blipFill>
        <p:spPr>
          <a:xfrm>
            <a:off x="839661" y="1219200"/>
            <a:ext cx="7515478" cy="4906963"/>
          </a:xfrm>
          <a:prstGeom prst="rect">
            <a:avLst/>
          </a:prstGeom>
        </p:spPr>
      </p:pic>
      <p:sp>
        <p:nvSpPr>
          <p:cNvPr id="4" name="Footer Placeholder 3">
            <a:extLst>
              <a:ext uri="{FF2B5EF4-FFF2-40B4-BE49-F238E27FC236}">
                <a16:creationId xmlns:a16="http://schemas.microsoft.com/office/drawing/2014/main" id="{952EE304-DB13-A5C9-6A68-A8436B947E54}"/>
              </a:ext>
            </a:extLst>
          </p:cNvPr>
          <p:cNvSpPr>
            <a:spLocks noGrp="1"/>
          </p:cNvSpPr>
          <p:nvPr>
            <p:ph type="ftr" sz="quarter" idx="11"/>
          </p:nvPr>
        </p:nvSpPr>
        <p:spPr/>
        <p:txBody>
          <a:bodyPr/>
          <a:lstStyle/>
          <a:p>
            <a:endParaRPr lang="en-GB" noProof="0" dirty="0"/>
          </a:p>
        </p:txBody>
      </p:sp>
      <p:sp>
        <p:nvSpPr>
          <p:cNvPr id="5" name="Slide Number Placeholder 4">
            <a:extLst>
              <a:ext uri="{FF2B5EF4-FFF2-40B4-BE49-F238E27FC236}">
                <a16:creationId xmlns:a16="http://schemas.microsoft.com/office/drawing/2014/main" id="{39B8A840-3B80-9D46-1832-98CBD659AFC0}"/>
              </a:ext>
            </a:extLst>
          </p:cNvPr>
          <p:cNvSpPr>
            <a:spLocks noGrp="1"/>
          </p:cNvSpPr>
          <p:nvPr>
            <p:ph type="sldNum" sz="quarter" idx="12"/>
          </p:nvPr>
        </p:nvSpPr>
        <p:spPr/>
        <p:txBody>
          <a:bodyPr/>
          <a:lstStyle/>
          <a:p>
            <a:fld id="{BFDCA1C4-9514-7B4F-976F-D92F7E296653}" type="slidenum">
              <a:rPr lang="fr-FR" smtClean="0"/>
              <a:pPr/>
              <a:t>9</a:t>
            </a:fld>
            <a:endParaRPr lang="fr-FR"/>
          </a:p>
        </p:txBody>
      </p:sp>
      <p:sp>
        <p:nvSpPr>
          <p:cNvPr id="7" name="Rectangle 6">
            <a:extLst>
              <a:ext uri="{FF2B5EF4-FFF2-40B4-BE49-F238E27FC236}">
                <a16:creationId xmlns:a16="http://schemas.microsoft.com/office/drawing/2014/main" id="{8BBEBA8B-9E17-D36E-737C-38626C728900}"/>
              </a:ext>
            </a:extLst>
          </p:cNvPr>
          <p:cNvSpPr/>
          <p:nvPr/>
        </p:nvSpPr>
        <p:spPr>
          <a:xfrm>
            <a:off x="6235700" y="2095500"/>
            <a:ext cx="1092200" cy="914400"/>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BC3BAF98-BE47-4455-C272-11C33D3A4034}"/>
              </a:ext>
            </a:extLst>
          </p:cNvPr>
          <p:cNvSpPr/>
          <p:nvPr/>
        </p:nvSpPr>
        <p:spPr>
          <a:xfrm>
            <a:off x="4902200" y="2400300"/>
            <a:ext cx="1092200" cy="914400"/>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295ED9A6-431A-74DD-5CA7-69EE62CEF7C8}"/>
              </a:ext>
            </a:extLst>
          </p:cNvPr>
          <p:cNvSpPr/>
          <p:nvPr/>
        </p:nvSpPr>
        <p:spPr>
          <a:xfrm>
            <a:off x="3764281" y="2407920"/>
            <a:ext cx="1092200" cy="914400"/>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710C06A4-793F-8556-3320-AE902D725A8C}"/>
              </a:ext>
            </a:extLst>
          </p:cNvPr>
          <p:cNvSpPr/>
          <p:nvPr/>
        </p:nvSpPr>
        <p:spPr>
          <a:xfrm>
            <a:off x="2430781" y="1874520"/>
            <a:ext cx="1092200" cy="1722120"/>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TextBox 10">
            <a:extLst>
              <a:ext uri="{FF2B5EF4-FFF2-40B4-BE49-F238E27FC236}">
                <a16:creationId xmlns:a16="http://schemas.microsoft.com/office/drawing/2014/main" id="{DC69CE85-86D7-AA32-623C-E8FF2C18FD72}"/>
              </a:ext>
            </a:extLst>
          </p:cNvPr>
          <p:cNvSpPr txBox="1"/>
          <p:nvPr/>
        </p:nvSpPr>
        <p:spPr>
          <a:xfrm>
            <a:off x="4602118" y="4996934"/>
            <a:ext cx="300082" cy="369332"/>
          </a:xfrm>
          <a:prstGeom prst="rect">
            <a:avLst/>
          </a:prstGeom>
          <a:noFill/>
        </p:spPr>
        <p:txBody>
          <a:bodyPr wrap="none" rtlCol="0">
            <a:spAutoFit/>
          </a:bodyPr>
          <a:lstStyle/>
          <a:p>
            <a:r>
              <a:rPr lang="en-US" dirty="0"/>
              <a:t>x</a:t>
            </a:r>
            <a:endParaRPr lang="en-GB" dirty="0"/>
          </a:p>
        </p:txBody>
      </p:sp>
      <p:sp>
        <p:nvSpPr>
          <p:cNvPr id="12" name="TextBox 11">
            <a:extLst>
              <a:ext uri="{FF2B5EF4-FFF2-40B4-BE49-F238E27FC236}">
                <a16:creationId xmlns:a16="http://schemas.microsoft.com/office/drawing/2014/main" id="{97F3C5F5-C3EB-B50D-C498-70A1B7A279FD}"/>
              </a:ext>
            </a:extLst>
          </p:cNvPr>
          <p:cNvSpPr txBox="1"/>
          <p:nvPr/>
        </p:nvSpPr>
        <p:spPr>
          <a:xfrm>
            <a:off x="5068459" y="5002768"/>
            <a:ext cx="300082" cy="369332"/>
          </a:xfrm>
          <a:prstGeom prst="rect">
            <a:avLst/>
          </a:prstGeom>
          <a:noFill/>
        </p:spPr>
        <p:txBody>
          <a:bodyPr wrap="none" rtlCol="0">
            <a:spAutoFit/>
          </a:bodyPr>
          <a:lstStyle/>
          <a:p>
            <a:r>
              <a:rPr lang="en-US" dirty="0"/>
              <a:t>x</a:t>
            </a:r>
            <a:endParaRPr lang="en-GB" dirty="0"/>
          </a:p>
        </p:txBody>
      </p:sp>
      <p:sp>
        <p:nvSpPr>
          <p:cNvPr id="13" name="TextBox 12">
            <a:extLst>
              <a:ext uri="{FF2B5EF4-FFF2-40B4-BE49-F238E27FC236}">
                <a16:creationId xmlns:a16="http://schemas.microsoft.com/office/drawing/2014/main" id="{B61ABF09-19F0-BC6E-3F0E-B38F75825C5A}"/>
              </a:ext>
            </a:extLst>
          </p:cNvPr>
          <p:cNvSpPr txBox="1"/>
          <p:nvPr/>
        </p:nvSpPr>
        <p:spPr>
          <a:xfrm>
            <a:off x="5979160" y="5002768"/>
            <a:ext cx="300082" cy="369332"/>
          </a:xfrm>
          <a:prstGeom prst="rect">
            <a:avLst/>
          </a:prstGeom>
          <a:noFill/>
        </p:spPr>
        <p:txBody>
          <a:bodyPr wrap="none" rtlCol="0">
            <a:spAutoFit/>
          </a:bodyPr>
          <a:lstStyle/>
          <a:p>
            <a:r>
              <a:rPr lang="en-US" dirty="0"/>
              <a:t>x</a:t>
            </a:r>
            <a:endParaRPr lang="en-GB" dirty="0"/>
          </a:p>
        </p:txBody>
      </p:sp>
      <p:sp>
        <p:nvSpPr>
          <p:cNvPr id="14" name="TextBox 13">
            <a:extLst>
              <a:ext uri="{FF2B5EF4-FFF2-40B4-BE49-F238E27FC236}">
                <a16:creationId xmlns:a16="http://schemas.microsoft.com/office/drawing/2014/main" id="{A5A00247-7E8A-8EBB-AF85-1BF913FB6817}"/>
              </a:ext>
            </a:extLst>
          </p:cNvPr>
          <p:cNvSpPr txBox="1"/>
          <p:nvPr/>
        </p:nvSpPr>
        <p:spPr>
          <a:xfrm>
            <a:off x="6395539" y="4996934"/>
            <a:ext cx="300082" cy="369332"/>
          </a:xfrm>
          <a:prstGeom prst="rect">
            <a:avLst/>
          </a:prstGeom>
          <a:noFill/>
        </p:spPr>
        <p:txBody>
          <a:bodyPr wrap="none" rtlCol="0">
            <a:spAutoFit/>
          </a:bodyPr>
          <a:lstStyle/>
          <a:p>
            <a:r>
              <a:rPr lang="en-US" dirty="0"/>
              <a:t>x</a:t>
            </a:r>
            <a:endParaRPr lang="en-GB" dirty="0"/>
          </a:p>
        </p:txBody>
      </p:sp>
      <p:sp>
        <p:nvSpPr>
          <p:cNvPr id="15" name="Content Placeholder 4">
            <a:extLst>
              <a:ext uri="{FF2B5EF4-FFF2-40B4-BE49-F238E27FC236}">
                <a16:creationId xmlns:a16="http://schemas.microsoft.com/office/drawing/2014/main" id="{83327004-6AE6-E365-5A2A-B3F5BDA2E75B}"/>
              </a:ext>
            </a:extLst>
          </p:cNvPr>
          <p:cNvSpPr txBox="1">
            <a:spLocks/>
          </p:cNvSpPr>
          <p:nvPr/>
        </p:nvSpPr>
        <p:spPr>
          <a:xfrm>
            <a:off x="612000" y="855867"/>
            <a:ext cx="8064896" cy="5544616"/>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spcAft>
                <a:spcPts val="300"/>
              </a:spcAft>
            </a:pPr>
            <a:r>
              <a:rPr lang="it-IT" sz="1600" dirty="0"/>
              <a:t>Pick a UL with an insulation thickness as close as posible to the nominal target</a:t>
            </a:r>
            <a:endParaRPr lang="it-IT" sz="1200" dirty="0"/>
          </a:p>
          <a:p>
            <a:pPr marL="0" indent="0">
              <a:buFont typeface="Wingdings" charset="2"/>
              <a:buNone/>
            </a:pPr>
            <a:endParaRPr lang="en-GB" sz="2000" dirty="0"/>
          </a:p>
        </p:txBody>
      </p:sp>
    </p:spTree>
    <p:extLst>
      <p:ext uri="{BB962C8B-B14F-4D97-AF65-F5344CB8AC3E}">
        <p14:creationId xmlns:p14="http://schemas.microsoft.com/office/powerpoint/2010/main" val="34695211"/>
      </p:ext>
    </p:extLst>
  </p:cSld>
  <p:clrMapOvr>
    <a:masterClrMapping/>
  </p:clrMapOvr>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HiLumi-Pres-Template-4-3-CSR2016.pptx" id="{37610B82-38C5-4A79-9AD6-9055ADFB9289}" vid="{B895EA73-40B8-4DB4-B376-5DB62EC8AB97}"/>
    </a:ext>
  </a:ext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HiLumi-Pres-Template-4-3-CSR2016</Template>
  <TotalTime>32913</TotalTime>
  <Words>4067</Words>
  <Application>Microsoft Office PowerPoint</Application>
  <PresentationFormat>On-screen Show (4:3)</PresentationFormat>
  <Paragraphs>702</Paragraphs>
  <Slides>61</Slides>
  <Notes>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61</vt:i4>
      </vt:variant>
    </vt:vector>
  </HeadingPairs>
  <TitlesOfParts>
    <vt:vector size="67" baseType="lpstr">
      <vt:lpstr>Arial</vt:lpstr>
      <vt:lpstr>Calibri</vt:lpstr>
      <vt:lpstr>Helvetica Neue</vt:lpstr>
      <vt:lpstr>Times New Roman</vt:lpstr>
      <vt:lpstr>Wingdings</vt:lpstr>
      <vt:lpstr>Thème Office</vt:lpstr>
      <vt:lpstr>Analysis on coil 128</vt:lpstr>
      <vt:lpstr>References</vt:lpstr>
      <vt:lpstr>Outline</vt:lpstr>
      <vt:lpstr>Input for coil 128</vt:lpstr>
      <vt:lpstr>Input for coil 128</vt:lpstr>
      <vt:lpstr>Input for coil 128</vt:lpstr>
      <vt:lpstr>Input for coil 128</vt:lpstr>
      <vt:lpstr>Input for coil 128</vt:lpstr>
      <vt:lpstr>Input for coil 128</vt:lpstr>
      <vt:lpstr>Outline</vt:lpstr>
      <vt:lpstr>Curing</vt:lpstr>
      <vt:lpstr>Closing of the RHT fixture</vt:lpstr>
      <vt:lpstr>Outline</vt:lpstr>
      <vt:lpstr>Tooling bow </vt:lpstr>
      <vt:lpstr>Tooling bow: FNAL</vt:lpstr>
      <vt:lpstr>Unbolting procedure before coil 128</vt:lpstr>
      <vt:lpstr>Coil 128 – displacements during unbolting</vt:lpstr>
      <vt:lpstr>Coil elongation during the opening</vt:lpstr>
      <vt:lpstr>Summary on coil elongation during the opening of the RHT</vt:lpstr>
      <vt:lpstr>Coil elongation</vt:lpstr>
      <vt:lpstr>Pole gaps</vt:lpstr>
      <vt:lpstr>Pole gaps</vt:lpstr>
      <vt:lpstr>Pole gap after reaction</vt:lpstr>
      <vt:lpstr>Pole gap after reaction</vt:lpstr>
      <vt:lpstr>Pole gap delta during heat treatment</vt:lpstr>
      <vt:lpstr>Coil hump</vt:lpstr>
      <vt:lpstr>Coil hump</vt:lpstr>
      <vt:lpstr>Coil hump</vt:lpstr>
      <vt:lpstr>Coil hump in AUP coils</vt:lpstr>
      <vt:lpstr>Next key steps</vt:lpstr>
      <vt:lpstr>Closure of the impregnation fixture</vt:lpstr>
      <vt:lpstr>Pole turn visual inspection</vt:lpstr>
      <vt:lpstr>Pole turn visual inspection vs quench location</vt:lpstr>
      <vt:lpstr>Azimuthal arc length, impregnated coil</vt:lpstr>
      <vt:lpstr>More interesting stories…the clavette</vt:lpstr>
      <vt:lpstr>Additional slides: Tooling bow</vt:lpstr>
      <vt:lpstr>External shape of MQXFA tooling</vt:lpstr>
      <vt:lpstr>Reaction fixture bow after heat treatment:  FNAL</vt:lpstr>
      <vt:lpstr>QXFA146</vt:lpstr>
      <vt:lpstr>Pre/Post Tooling Bow: FNAL</vt:lpstr>
      <vt:lpstr>Bow of Base &amp; Top plates in Free State: FNAL</vt:lpstr>
      <vt:lpstr>Additional slides: change coil length during RHT mould opening</vt:lpstr>
      <vt:lpstr>QXFA146 Length Change</vt:lpstr>
      <vt:lpstr>QXFA147 Length Change</vt:lpstr>
      <vt:lpstr>Coil Length Change</vt:lpstr>
      <vt:lpstr>Additional slides: Coil hump</vt:lpstr>
      <vt:lpstr>In Situ Laster Tracker Measurement Set Up</vt:lpstr>
      <vt:lpstr>QXFA143 Reaction Tooling Base Plate Measurements (Laser Tracker )</vt:lpstr>
      <vt:lpstr>QXFA143 Mid-Point of Each Pole Piece Slot (Laser Tracker )</vt:lpstr>
      <vt:lpstr>QXFA146 Pole Position Normalized to LE</vt:lpstr>
      <vt:lpstr>Pole height: BNL</vt:lpstr>
      <vt:lpstr>Additional slides: Impregnated coil size</vt:lpstr>
      <vt:lpstr>Vertical deflection of the coil after reaction and azimuthal excess of the impregnated coil</vt:lpstr>
      <vt:lpstr>Azimuthal arc length, impregnated coil</vt:lpstr>
      <vt:lpstr>Additional slides: attempts to correlate data</vt:lpstr>
      <vt:lpstr>Coil size vs insulation thickness</vt:lpstr>
      <vt:lpstr>Coil size vs insulation thickness</vt:lpstr>
      <vt:lpstr>Pole gap vs vertical deflection</vt:lpstr>
      <vt:lpstr>Output from coil 127</vt:lpstr>
      <vt:lpstr>Additional slides: others</vt:lpstr>
      <vt:lpstr>Pole turn visual inspection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CoilFabrication</dc:title>
  <dc:creator>Susana Izquierdo Bermudez</dc:creator>
  <cp:lastModifiedBy>Susana Izquierdo Bermudez</cp:lastModifiedBy>
  <cp:revision>1523</cp:revision>
  <cp:lastPrinted>2022-06-15T08:20:20Z</cp:lastPrinted>
  <dcterms:created xsi:type="dcterms:W3CDTF">2016-08-24T12:27:25Z</dcterms:created>
  <dcterms:modified xsi:type="dcterms:W3CDTF">2022-11-09T13:09:15Z</dcterms:modified>
</cp:coreProperties>
</file>