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theme/theme8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0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1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2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3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154.jpg" ContentType="image/jpg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7" r:id="rId1"/>
    <p:sldMasterId id="2147484079" r:id="rId2"/>
    <p:sldMasterId id="2147484213" r:id="rId3"/>
    <p:sldMasterId id="2147484238" r:id="rId4"/>
    <p:sldMasterId id="2147484293" r:id="rId5"/>
    <p:sldMasterId id="2147484308" r:id="rId6"/>
    <p:sldMasterId id="2147484390" r:id="rId7"/>
    <p:sldMasterId id="2147484430" r:id="rId8"/>
    <p:sldMasterId id="2147484432" r:id="rId9"/>
    <p:sldMasterId id="2147484448" r:id="rId10"/>
    <p:sldMasterId id="2147484490" r:id="rId11"/>
    <p:sldMasterId id="2147484508" r:id="rId12"/>
    <p:sldMasterId id="2147484520" r:id="rId13"/>
    <p:sldMasterId id="2147484534" r:id="rId14"/>
  </p:sldMasterIdLst>
  <p:notesMasterIdLst>
    <p:notesMasterId r:id="rId56"/>
  </p:notesMasterIdLst>
  <p:sldIdLst>
    <p:sldId id="256" r:id="rId15"/>
    <p:sldId id="454" r:id="rId16"/>
    <p:sldId id="941" r:id="rId17"/>
    <p:sldId id="421" r:id="rId18"/>
    <p:sldId id="459" r:id="rId19"/>
    <p:sldId id="460" r:id="rId20"/>
    <p:sldId id="462" r:id="rId21"/>
    <p:sldId id="1186" r:id="rId22"/>
    <p:sldId id="1210" r:id="rId23"/>
    <p:sldId id="1187" r:id="rId24"/>
    <p:sldId id="507" r:id="rId25"/>
    <p:sldId id="443" r:id="rId26"/>
    <p:sldId id="1196" r:id="rId27"/>
    <p:sldId id="1189" r:id="rId28"/>
    <p:sldId id="1192" r:id="rId29"/>
    <p:sldId id="1195" r:id="rId30"/>
    <p:sldId id="1193" r:id="rId31"/>
    <p:sldId id="1194" r:id="rId32"/>
    <p:sldId id="1211" r:id="rId33"/>
    <p:sldId id="1190" r:id="rId34"/>
    <p:sldId id="1199" r:id="rId35"/>
    <p:sldId id="1201" r:id="rId36"/>
    <p:sldId id="1203" r:id="rId37"/>
    <p:sldId id="1204" r:id="rId38"/>
    <p:sldId id="1200" r:id="rId39"/>
    <p:sldId id="373" r:id="rId40"/>
    <p:sldId id="1205" r:id="rId41"/>
    <p:sldId id="1207" r:id="rId42"/>
    <p:sldId id="1206" r:id="rId43"/>
    <p:sldId id="1208" r:id="rId44"/>
    <p:sldId id="1213" r:id="rId45"/>
    <p:sldId id="1209" r:id="rId46"/>
    <p:sldId id="1197" r:id="rId47"/>
    <p:sldId id="494" r:id="rId48"/>
    <p:sldId id="432" r:id="rId49"/>
    <p:sldId id="526" r:id="rId50"/>
    <p:sldId id="531" r:id="rId51"/>
    <p:sldId id="530" r:id="rId52"/>
    <p:sldId id="430" r:id="rId53"/>
    <p:sldId id="431" r:id="rId54"/>
    <p:sldId id="313" r:id="rId5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16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3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4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5830" algn="l" defTabSz="914332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2994" algn="l" defTabSz="914332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160" algn="l" defTabSz="914332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327" algn="l" defTabSz="914332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4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00FF"/>
    <a:srgbClr val="FFFFCC"/>
    <a:srgbClr val="FFFDBD"/>
    <a:srgbClr val="FFFFAB"/>
    <a:srgbClr val="FFFF81"/>
    <a:srgbClr val="FFFF93"/>
    <a:srgbClr val="9999FF"/>
    <a:srgbClr val="FFFFA7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2" autoAdjust="0"/>
    <p:restoredTop sz="92840" autoAdjust="0"/>
  </p:normalViewPr>
  <p:slideViewPr>
    <p:cSldViewPr snapToGrid="0">
      <p:cViewPr varScale="1">
        <p:scale>
          <a:sx n="92" d="100"/>
          <a:sy n="92" d="100"/>
        </p:scale>
        <p:origin x="92" y="120"/>
      </p:cViewPr>
      <p:guideLst>
        <p:guide orient="horz" pos="2160"/>
        <p:guide pos="3840"/>
        <p:guide orient="horz" pos="14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Users\takumi\Desktop\&#28129;&#36335;&#30740;&#31350;&#23460;\&#23455;&#39443;&#12486;&#12441;&#12540;&#12479;\&#37444;&#31995;&#32218;&#26448;\20200728_18T-SM_Ba122\sample2-1,2,3,4,5,6\JcB_sample5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984273840769902"/>
          <c:y val="0.14408333333333334"/>
          <c:w val="0.7073794838145232"/>
          <c:h val="0.70981452318460192"/>
        </c:manualLayout>
      </c:layout>
      <c:scatterChart>
        <c:scatterStyle val="lineMarker"/>
        <c:varyColors val="0"/>
        <c:ser>
          <c:idx val="1"/>
          <c:order val="0"/>
          <c:tx>
            <c:v>Bup</c:v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 w="25400">
                <a:solidFill>
                  <a:srgbClr val="FF0000"/>
                </a:solidFill>
              </a:ln>
            </c:spPr>
          </c:marker>
          <c:xVal>
            <c:numRef>
              <c:f>JcB_Bup_sample5!$A$2:$A$23</c:f>
              <c:numCache>
                <c:formatCode>General</c:formatCode>
                <c:ptCount val="22"/>
                <c:pt idx="0">
                  <c:v>0.5</c:v>
                </c:pt>
                <c:pt idx="1">
                  <c:v>1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  <c:pt idx="11">
                  <c:v>8</c:v>
                </c:pt>
                <c:pt idx="12">
                  <c:v>9</c:v>
                </c:pt>
                <c:pt idx="13">
                  <c:v>10</c:v>
                </c:pt>
                <c:pt idx="14">
                  <c:v>11</c:v>
                </c:pt>
                <c:pt idx="15">
                  <c:v>12</c:v>
                </c:pt>
                <c:pt idx="16">
                  <c:v>13</c:v>
                </c:pt>
                <c:pt idx="17">
                  <c:v>14</c:v>
                </c:pt>
                <c:pt idx="18">
                  <c:v>15</c:v>
                </c:pt>
                <c:pt idx="19">
                  <c:v>16</c:v>
                </c:pt>
                <c:pt idx="20">
                  <c:v>17</c:v>
                </c:pt>
                <c:pt idx="21">
                  <c:v>18</c:v>
                </c:pt>
              </c:numCache>
            </c:numRef>
          </c:xVal>
          <c:yVal>
            <c:numRef>
              <c:f>JcB_Bup_sample5!$C$2:$C$23</c:f>
              <c:numCache>
                <c:formatCode>General</c:formatCode>
                <c:ptCount val="22"/>
                <c:pt idx="0">
                  <c:v>103.227</c:v>
                </c:pt>
                <c:pt idx="1">
                  <c:v>67.432000000000002</c:v>
                </c:pt>
                <c:pt idx="2">
                  <c:v>66.798000000000002</c:v>
                </c:pt>
                <c:pt idx="3">
                  <c:v>62.62</c:v>
                </c:pt>
                <c:pt idx="4">
                  <c:v>64.364000000000004</c:v>
                </c:pt>
                <c:pt idx="5">
                  <c:v>70.947999999999993</c:v>
                </c:pt>
                <c:pt idx="6">
                  <c:v>76.537000000000006</c:v>
                </c:pt>
                <c:pt idx="7">
                  <c:v>77.974000000000004</c:v>
                </c:pt>
                <c:pt idx="8">
                  <c:v>78.911000000000001</c:v>
                </c:pt>
                <c:pt idx="9">
                  <c:v>79.736000000000004</c:v>
                </c:pt>
                <c:pt idx="10">
                  <c:v>80.710999999999999</c:v>
                </c:pt>
                <c:pt idx="11">
                  <c:v>80.938999999999993</c:v>
                </c:pt>
                <c:pt idx="12">
                  <c:v>80.203000000000003</c:v>
                </c:pt>
                <c:pt idx="13">
                  <c:v>79.286000000000001</c:v>
                </c:pt>
                <c:pt idx="14">
                  <c:v>78.352000000000004</c:v>
                </c:pt>
                <c:pt idx="15">
                  <c:v>76.471000000000004</c:v>
                </c:pt>
                <c:pt idx="16">
                  <c:v>74.647000000000006</c:v>
                </c:pt>
                <c:pt idx="17">
                  <c:v>72.831000000000003</c:v>
                </c:pt>
                <c:pt idx="18">
                  <c:v>70.945999999999998</c:v>
                </c:pt>
                <c:pt idx="19">
                  <c:v>69.611999999999995</c:v>
                </c:pt>
                <c:pt idx="20">
                  <c:v>68.141000000000005</c:v>
                </c:pt>
                <c:pt idx="21">
                  <c:v>66.349999999999994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676-4321-99D6-EF52A277D6AE}"/>
            </c:ext>
          </c:extLst>
        </c:ser>
        <c:ser>
          <c:idx val="0"/>
          <c:order val="1"/>
          <c:tx>
            <c:v>Bdown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19050">
                <a:solidFill>
                  <a:srgbClr val="0070C0"/>
                </a:solidFill>
              </a:ln>
              <a:effectLst/>
            </c:spPr>
          </c:marker>
          <c:xVal>
            <c:numRef>
              <c:f>JcB_Bdown_sample5!$A$2:$A$22</c:f>
              <c:numCache>
                <c:formatCode>General</c:formatCode>
                <c:ptCount val="21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4</c:v>
                </c:pt>
                <c:pt idx="7">
                  <c:v>6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10</c:v>
                </c:pt>
                <c:pt idx="12">
                  <c:v>10</c:v>
                </c:pt>
                <c:pt idx="13">
                  <c:v>11</c:v>
                </c:pt>
                <c:pt idx="14">
                  <c:v>12</c:v>
                </c:pt>
                <c:pt idx="15">
                  <c:v>13</c:v>
                </c:pt>
                <c:pt idx="16">
                  <c:v>14</c:v>
                </c:pt>
                <c:pt idx="17">
                  <c:v>15</c:v>
                </c:pt>
                <c:pt idx="18">
                  <c:v>15</c:v>
                </c:pt>
                <c:pt idx="19">
                  <c:v>16</c:v>
                </c:pt>
                <c:pt idx="20">
                  <c:v>17</c:v>
                </c:pt>
              </c:numCache>
            </c:numRef>
          </c:xVal>
          <c:yVal>
            <c:numRef>
              <c:f>JcB_Bdown_sample5!$C$2:$C$22</c:f>
              <c:numCache>
                <c:formatCode>General</c:formatCode>
                <c:ptCount val="21"/>
                <c:pt idx="0">
                  <c:v>209.886</c:v>
                </c:pt>
                <c:pt idx="1">
                  <c:v>155.59</c:v>
                </c:pt>
                <c:pt idx="2">
                  <c:v>136.16200000000001</c:v>
                </c:pt>
                <c:pt idx="3">
                  <c:v>124.97199999999999</c:v>
                </c:pt>
                <c:pt idx="4">
                  <c:v>114.235</c:v>
                </c:pt>
                <c:pt idx="5">
                  <c:v>107.874</c:v>
                </c:pt>
                <c:pt idx="6">
                  <c:v>106.42400000000001</c:v>
                </c:pt>
                <c:pt idx="7">
                  <c:v>99.272000000000006</c:v>
                </c:pt>
                <c:pt idx="8">
                  <c:v>95.198999999999998</c:v>
                </c:pt>
                <c:pt idx="9">
                  <c:v>92.605000000000004</c:v>
                </c:pt>
                <c:pt idx="10">
                  <c:v>89.393000000000001</c:v>
                </c:pt>
                <c:pt idx="11">
                  <c:v>87.001999999999995</c:v>
                </c:pt>
                <c:pt idx="12">
                  <c:v>85.748999999999995</c:v>
                </c:pt>
                <c:pt idx="13">
                  <c:v>84.828999999999994</c:v>
                </c:pt>
                <c:pt idx="14">
                  <c:v>82.302000000000007</c:v>
                </c:pt>
                <c:pt idx="15">
                  <c:v>79.631</c:v>
                </c:pt>
                <c:pt idx="16">
                  <c:v>76.680000000000007</c:v>
                </c:pt>
                <c:pt idx="17">
                  <c:v>74.962000000000003</c:v>
                </c:pt>
                <c:pt idx="18">
                  <c:v>74.372</c:v>
                </c:pt>
                <c:pt idx="19">
                  <c:v>72.899000000000001</c:v>
                </c:pt>
                <c:pt idx="20">
                  <c:v>70.600999999999999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676-4321-99D6-EF52A277D6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8213727"/>
        <c:axId val="187664287"/>
      </c:scatterChart>
      <c:valAx>
        <c:axId val="5082137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ja-JP" sz="1400"/>
                </a:pPr>
                <a:r>
                  <a:rPr lang="en-US" altLang="ja-JP" sz="1400" b="1" i="0" baseline="0">
                    <a:effectLst/>
                  </a:rPr>
                  <a:t>Magnetic field </a:t>
                </a:r>
                <a:r>
                  <a:rPr lang="en-US" altLang="ja-JP" sz="1400" b="1" i="1" baseline="0">
                    <a:effectLst/>
                  </a:rPr>
                  <a:t>B</a:t>
                </a:r>
                <a:r>
                  <a:rPr lang="en-US" altLang="ja-JP" sz="1400" b="1" i="0" baseline="0">
                    <a:effectLst/>
                  </a:rPr>
                  <a:t> (T)</a:t>
                </a:r>
                <a:endParaRPr lang="ja-JP" altLang="ja-JP" sz="1400">
                  <a:effectLst/>
                </a:endParaRP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vert="horz" anchor="ctr" anchorCtr="0"/>
          <a:lstStyle/>
          <a:p>
            <a:pPr>
              <a:defRPr lang="ja-JP" sz="1400"/>
            </a:pPr>
            <a:endParaRPr lang="zh-CN"/>
          </a:p>
        </c:txPr>
        <c:crossAx val="187664287"/>
        <c:crosses val="autoZero"/>
        <c:crossBetween val="midCat"/>
      </c:valAx>
      <c:valAx>
        <c:axId val="187664287"/>
        <c:scaling>
          <c:logBase val="10"/>
          <c:orientation val="minMax"/>
          <c:max val="300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lang="ja-JP" sz="1400"/>
                </a:pPr>
                <a:r>
                  <a:rPr lang="en-US" altLang="ja-JP" sz="1400" b="1" i="0" baseline="0">
                    <a:effectLst/>
                  </a:rPr>
                  <a:t>Critical Current </a:t>
                </a:r>
                <a:r>
                  <a:rPr lang="en-US" altLang="ja-JP" sz="1400" b="1" i="1" baseline="0">
                    <a:effectLst/>
                  </a:rPr>
                  <a:t>I</a:t>
                </a:r>
                <a:r>
                  <a:rPr lang="en-US" altLang="ja-JP" sz="1400" b="1" i="0" baseline="-25000">
                    <a:effectLst/>
                  </a:rPr>
                  <a:t>c</a:t>
                </a:r>
                <a:r>
                  <a:rPr lang="en-US" altLang="ja-JP" sz="1400" b="1" i="0" baseline="0">
                    <a:effectLst/>
                  </a:rPr>
                  <a:t> (A)</a:t>
                </a:r>
                <a:endParaRPr lang="ja-JP" altLang="ja-JP" sz="1400">
                  <a:effectLst/>
                </a:endParaRP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vert="horz"/>
          <a:lstStyle/>
          <a:p>
            <a:pPr>
              <a:defRPr lang="ja-JP" sz="1400"/>
            </a:pPr>
            <a:endParaRPr lang="zh-CN"/>
          </a:p>
        </c:txPr>
        <c:crossAx val="508213727"/>
        <c:crosses val="autoZero"/>
        <c:crossBetween val="midCat"/>
      </c:valAx>
      <c:spPr>
        <a:ln w="19050" cmpd="sng">
          <a:solidFill>
            <a:schemeClr val="tx1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60714722393982912"/>
          <c:y val="0.15566863517060367"/>
          <c:w val="0.28396378236815478"/>
          <c:h val="0.11377580927384078"/>
        </c:manualLayout>
      </c:layout>
      <c:overlay val="0"/>
      <c:spPr>
        <a:noFill/>
      </c:spPr>
      <c:txPr>
        <a:bodyPr/>
        <a:lstStyle/>
        <a:p>
          <a:pPr>
            <a:defRPr lang="ja-JP" sz="1400"/>
          </a:pPr>
          <a:endParaRPr lang="zh-CN"/>
        </a:p>
      </c:txPr>
    </c:legend>
    <c:plotVisOnly val="1"/>
    <c:dispBlanksAs val="gap"/>
    <c:showDLblsOverMax val="0"/>
    <c:extLst/>
  </c:chart>
  <c:txPr>
    <a:bodyPr/>
    <a:lstStyle/>
    <a:p>
      <a:pPr>
        <a:defRPr baseline="0">
          <a:latin typeface="Times New Roman" panose="02020603050405020304" pitchFamily="18" charset="0"/>
        </a:defRPr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3E732-1724-4833-9C66-089608A1DDDC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7E5F4-D4F4-415C-AA33-F157BCFCBD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563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features are highly beneficial for the realization of cheaper conductors for high-field magnets at low temperatures.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Bicrystal</a:t>
            </a:r>
            <a:r>
              <a:rPr lang="en-US" altLang="zh-CN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experiments on Ba-122 and Fe(</a:t>
            </a:r>
            <a:r>
              <a:rPr lang="en-US" altLang="zh-CN" sz="1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Se,Te</a:t>
            </a:r>
            <a:r>
              <a:rPr lang="en-US" altLang="zh-CN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revealed the metallic nature of grain boundaries. The critical angle above which inter-grain </a:t>
            </a:r>
            <a:r>
              <a:rPr lang="en-US" altLang="zh-CN" sz="1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Jc</a:t>
            </a:r>
            <a:r>
              <a:rPr lang="en-US" altLang="zh-CN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falls off is around 9.</a:t>
            </a:r>
            <a:endParaRPr lang="zh-CN" altLang="en-US" sz="1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2025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PIT process is very attractive from the aspect of applications, taking advantage of the low material costs and the relatively simple deformation techniques.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07E5F4-D4F4-415C-AA33-F157BCFCBD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8485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7E5F4-D4F4-415C-AA33-F157BCFCBD4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501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7E5F4-D4F4-415C-AA33-F157BCFCBD4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640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/>
              <a:t>The second problem annoying us is the dirty grain boundary. ovides a continuous path for supercurrent. </a:t>
            </a:r>
          </a:p>
          <a:p>
            <a:r>
              <a:rPr lang="en-US" altLang="zh-CN"/>
              <a:t>These oxide phase or GB wetting phase are harmful to inter-grains transport. I suggest that these second phases mainly come from the oxidized starting materials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/>
              <a:t>How to remove impurities is an urgent problem to be solved next.</a:t>
            </a:r>
          </a:p>
          <a:p>
            <a:endParaRPr lang="zh-CN" altLang="en-US" b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07E5F4-D4F4-415C-AA33-F157BCFCBD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639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7E5F4-D4F4-415C-AA33-F157BCFCBD4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474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07E5F4-D4F4-415C-AA33-F157BCFCBD4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674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31610D-F1FE-42A3-9102-1F29127B402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10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1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43"/>
            <a:ext cx="9144000" cy="1655763"/>
          </a:xfrm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74" indent="0" algn="ctr">
              <a:buNone/>
              <a:defRPr sz="2100"/>
            </a:lvl2pPr>
            <a:lvl3pPr marL="685750" indent="0" algn="ctr">
              <a:buNone/>
              <a:defRPr sz="1900"/>
            </a:lvl3pPr>
            <a:lvl4pPr marL="1028624" indent="0" algn="ctr">
              <a:buNone/>
              <a:defRPr sz="1500"/>
            </a:lvl4pPr>
            <a:lvl5pPr marL="1371498" indent="0" algn="ctr">
              <a:buNone/>
              <a:defRPr sz="1500"/>
            </a:lvl5pPr>
            <a:lvl6pPr marL="1714372" indent="0" algn="ctr">
              <a:buNone/>
              <a:defRPr sz="1500"/>
            </a:lvl6pPr>
            <a:lvl7pPr marL="2057247" indent="0" algn="ctr">
              <a:buNone/>
              <a:defRPr sz="1500"/>
            </a:lvl7pPr>
            <a:lvl8pPr marL="2400120" indent="0" algn="ctr">
              <a:buNone/>
              <a:defRPr sz="1500"/>
            </a:lvl8pPr>
            <a:lvl9pPr marL="2742994" indent="0" algn="ctr">
              <a:buNone/>
              <a:defRPr sz="15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98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1454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3" y="2130443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8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2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AF9B3FE7-D524-4C4E-AD52-3DAC62D1B21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165446153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C5ED84E0-D3B6-435B-85CC-7627E7D4C8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205028173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04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0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13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18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2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42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832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237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583615667"/>
      </p:ext>
    </p:extLst>
  </p:cSld>
  <p:clrMapOvr>
    <a:masterClrMapping/>
  </p:clrMapOvr>
  <p:hf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3533" y="1866918"/>
            <a:ext cx="6688667" cy="528002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45401" y="1866918"/>
            <a:ext cx="6688667" cy="528002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886416718"/>
      </p:ext>
    </p:extLst>
  </p:cSld>
  <p:clrMapOvr>
    <a:masterClrMapping/>
  </p:clrMapOvr>
  <p:hf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4" y="1535117"/>
            <a:ext cx="5386917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4045" indent="0">
              <a:buNone/>
              <a:defRPr sz="2400" b="1"/>
            </a:lvl2pPr>
            <a:lvl3pPr marL="1088095" indent="0">
              <a:buNone/>
              <a:defRPr sz="2100" b="1"/>
            </a:lvl3pPr>
            <a:lvl4pPr marL="1632138" indent="0">
              <a:buNone/>
              <a:defRPr sz="1900" b="1"/>
            </a:lvl4pPr>
            <a:lvl5pPr marL="2176186" indent="0">
              <a:buNone/>
              <a:defRPr sz="1900" b="1"/>
            </a:lvl5pPr>
            <a:lvl6pPr marL="2720236" indent="0">
              <a:buNone/>
              <a:defRPr sz="1900" b="1"/>
            </a:lvl6pPr>
            <a:lvl7pPr marL="3264280" indent="0">
              <a:buNone/>
              <a:defRPr sz="1900" b="1"/>
            </a:lvl7pPr>
            <a:lvl8pPr marL="3808323" indent="0">
              <a:buNone/>
              <a:defRPr sz="1900" b="1"/>
            </a:lvl8pPr>
            <a:lvl9pPr marL="4352374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85" y="1535117"/>
            <a:ext cx="5389033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4045" indent="0">
              <a:buNone/>
              <a:defRPr sz="2400" b="1"/>
            </a:lvl2pPr>
            <a:lvl3pPr marL="1088095" indent="0">
              <a:buNone/>
              <a:defRPr sz="2100" b="1"/>
            </a:lvl3pPr>
            <a:lvl4pPr marL="1632138" indent="0">
              <a:buNone/>
              <a:defRPr sz="1900" b="1"/>
            </a:lvl4pPr>
            <a:lvl5pPr marL="2176186" indent="0">
              <a:buNone/>
              <a:defRPr sz="1900" b="1"/>
            </a:lvl5pPr>
            <a:lvl6pPr marL="2720236" indent="0">
              <a:buNone/>
              <a:defRPr sz="1900" b="1"/>
            </a:lvl6pPr>
            <a:lvl7pPr marL="3264280" indent="0">
              <a:buNone/>
              <a:defRPr sz="1900" b="1"/>
            </a:lvl7pPr>
            <a:lvl8pPr marL="3808323" indent="0">
              <a:buNone/>
              <a:defRPr sz="1900" b="1"/>
            </a:lvl8pPr>
            <a:lvl9pPr marL="4352374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85" y="2174875"/>
            <a:ext cx="5389033" cy="3951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525320519"/>
      </p:ext>
    </p:extLst>
  </p:cSld>
  <p:clrMapOvr>
    <a:masterClrMapping/>
  </p:clrMapOvr>
  <p:hf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8919054"/>
      </p:ext>
    </p:extLst>
  </p:cSld>
  <p:clrMapOvr>
    <a:masterClrMapping/>
  </p:clrMapOvr>
  <p:hf hdr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4000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11" y="273055"/>
            <a:ext cx="4011084" cy="1162051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62"/>
            <a:ext cx="6815667" cy="5853113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1700"/>
            </a:lvl1pPr>
            <a:lvl2pPr marL="544045" indent="0">
              <a:buNone/>
              <a:defRPr sz="1300"/>
            </a:lvl2pPr>
            <a:lvl3pPr marL="1088095" indent="0">
              <a:buNone/>
              <a:defRPr sz="1200"/>
            </a:lvl3pPr>
            <a:lvl4pPr marL="1632138" indent="0">
              <a:buNone/>
              <a:defRPr sz="1100"/>
            </a:lvl4pPr>
            <a:lvl5pPr marL="2176186" indent="0">
              <a:buNone/>
              <a:defRPr sz="1100"/>
            </a:lvl5pPr>
            <a:lvl6pPr marL="2720236" indent="0">
              <a:buNone/>
              <a:defRPr sz="1100"/>
            </a:lvl6pPr>
            <a:lvl7pPr marL="3264280" indent="0">
              <a:buNone/>
              <a:defRPr sz="1100"/>
            </a:lvl7pPr>
            <a:lvl8pPr marL="3808323" indent="0">
              <a:buNone/>
              <a:defRPr sz="1100"/>
            </a:lvl8pPr>
            <a:lvl9pPr marL="4352374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1110404923"/>
      </p:ext>
    </p:extLst>
  </p:cSld>
  <p:clrMapOvr>
    <a:masterClrMapping/>
  </p:clrMapOvr>
  <p:hf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10"/>
            <a:ext cx="7315200" cy="566737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900"/>
            </a:lvl1pPr>
            <a:lvl2pPr marL="544045" indent="0">
              <a:buNone/>
              <a:defRPr sz="3300"/>
            </a:lvl2pPr>
            <a:lvl3pPr marL="1088095" indent="0">
              <a:buNone/>
              <a:defRPr sz="2800"/>
            </a:lvl3pPr>
            <a:lvl4pPr marL="1632138" indent="0">
              <a:buNone/>
              <a:defRPr sz="2400"/>
            </a:lvl4pPr>
            <a:lvl5pPr marL="2176186" indent="0">
              <a:buNone/>
              <a:defRPr sz="2400"/>
            </a:lvl5pPr>
            <a:lvl6pPr marL="2720236" indent="0">
              <a:buNone/>
              <a:defRPr sz="2400"/>
            </a:lvl6pPr>
            <a:lvl7pPr marL="3264280" indent="0">
              <a:buNone/>
              <a:defRPr sz="2400"/>
            </a:lvl7pPr>
            <a:lvl8pPr marL="3808323" indent="0">
              <a:buNone/>
              <a:defRPr sz="2400"/>
            </a:lvl8pPr>
            <a:lvl9pPr marL="4352374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7"/>
            <a:ext cx="7315200" cy="804863"/>
          </a:xfrm>
        </p:spPr>
        <p:txBody>
          <a:bodyPr/>
          <a:lstStyle>
            <a:lvl1pPr marL="0" indent="0">
              <a:buNone/>
              <a:defRPr sz="1700"/>
            </a:lvl1pPr>
            <a:lvl2pPr marL="544045" indent="0">
              <a:buNone/>
              <a:defRPr sz="1300"/>
            </a:lvl2pPr>
            <a:lvl3pPr marL="1088095" indent="0">
              <a:buNone/>
              <a:defRPr sz="1200"/>
            </a:lvl3pPr>
            <a:lvl4pPr marL="1632138" indent="0">
              <a:buNone/>
              <a:defRPr sz="1100"/>
            </a:lvl4pPr>
            <a:lvl5pPr marL="2176186" indent="0">
              <a:buNone/>
              <a:defRPr sz="1100"/>
            </a:lvl5pPr>
            <a:lvl6pPr marL="2720236" indent="0">
              <a:buNone/>
              <a:defRPr sz="1100"/>
            </a:lvl6pPr>
            <a:lvl7pPr marL="3264280" indent="0">
              <a:buNone/>
              <a:defRPr sz="1100"/>
            </a:lvl7pPr>
            <a:lvl8pPr marL="3808323" indent="0">
              <a:buNone/>
              <a:defRPr sz="1100"/>
            </a:lvl8pPr>
            <a:lvl9pPr marL="4352374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4251120809"/>
      </p:ext>
    </p:extLst>
  </p:cSld>
  <p:clrMapOvr>
    <a:masterClrMapping/>
  </p:clrMapOvr>
  <p:hf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62783889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0371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0394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41471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938936" y="320675"/>
            <a:ext cx="3395133" cy="68262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3533" y="320675"/>
            <a:ext cx="9982200" cy="68262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B36A-2ECC-41E0-9C82-6EF1043FE53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2115471358"/>
      </p:ext>
    </p:extLst>
  </p:cSld>
  <p:clrMapOvr>
    <a:masterClrMapping/>
  </p:clrMapOvr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4961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7065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4861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5110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7656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3778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655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1858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46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E479B8-4423-4953-9600-A7422B1643F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5611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2730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5384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Felix Titling" pitchFamily="8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Unit 2 – Magnet specifications in particle accelerators 2.</a:t>
            </a:r>
            <a:fld id="{FC133B56-E754-4BFE-B953-4D2FE74A0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8530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 bwMode="auto">
          <a:xfrm>
            <a:off x="-1" y="-30477"/>
            <a:ext cx="12192001" cy="953600"/>
          </a:xfrm>
          <a:prstGeom prst="rect">
            <a:avLst/>
          </a:prstGeom>
          <a:gradFill flip="none" rotWithShape="1">
            <a:gsLst>
              <a:gs pos="21000">
                <a:srgbClr val="026BCA"/>
              </a:gs>
              <a:gs pos="86000">
                <a:srgbClr val="0000C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92173" y="145882"/>
            <a:ext cx="7776633" cy="777240"/>
          </a:xfrm>
        </p:spPr>
        <p:txBody>
          <a:bodyPr/>
          <a:lstStyle>
            <a:lvl1pPr algn="l">
              <a:defRPr sz="22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247778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占位符 47">
            <a:extLst>
              <a:ext uri="{FF2B5EF4-FFF2-40B4-BE49-F238E27FC236}">
                <a16:creationId xmlns:a16="http://schemas.microsoft.com/office/drawing/2014/main" id="{FD2F1019-5C25-4CD6-8E2A-43FDC4E682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314" y="168288"/>
            <a:ext cx="6678793" cy="623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 b="1" spc="0" baseline="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输入你的标题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4A9020C3-D0E5-4AB9-92A2-3177EC03E208}"/>
              </a:ext>
            </a:extLst>
          </p:cNvPr>
          <p:cNvSpPr/>
          <p:nvPr/>
        </p:nvSpPr>
        <p:spPr>
          <a:xfrm>
            <a:off x="0" y="6519108"/>
            <a:ext cx="12192000" cy="338891"/>
          </a:xfrm>
          <a:prstGeom prst="rect">
            <a:avLst/>
          </a:prstGeom>
          <a:solidFill>
            <a:srgbClr val="12618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D289A089-82EB-4E50-B135-F9FBA550E6A4}"/>
              </a:ext>
            </a:extLst>
          </p:cNvPr>
          <p:cNvCxnSpPr>
            <a:cxnSpLocks/>
          </p:cNvCxnSpPr>
          <p:nvPr/>
        </p:nvCxnSpPr>
        <p:spPr>
          <a:xfrm>
            <a:off x="88496" y="791730"/>
            <a:ext cx="11915082" cy="0"/>
          </a:xfrm>
          <a:prstGeom prst="line">
            <a:avLst/>
          </a:prstGeom>
          <a:ln w="38100">
            <a:solidFill>
              <a:srgbClr val="1261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2942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97185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10287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92464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28921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356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19" y="4406931"/>
            <a:ext cx="103632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19" y="2906713"/>
            <a:ext cx="10363200" cy="1500187"/>
          </a:xfrm>
        </p:spPr>
        <p:txBody>
          <a:bodyPr anchor="b"/>
          <a:lstStyle>
            <a:lvl1pPr marL="0" indent="0">
              <a:buNone/>
              <a:defRPr sz="1700"/>
            </a:lvl1pPr>
            <a:lvl2pPr marL="406375" indent="0">
              <a:buNone/>
              <a:defRPr sz="1600"/>
            </a:lvl2pPr>
            <a:lvl3pPr marL="812750" indent="0">
              <a:buNone/>
              <a:defRPr sz="1500"/>
            </a:lvl3pPr>
            <a:lvl4pPr marL="1219124" indent="0">
              <a:buNone/>
              <a:defRPr sz="1200"/>
            </a:lvl4pPr>
            <a:lvl5pPr marL="1625498" indent="0">
              <a:buNone/>
              <a:defRPr sz="1200"/>
            </a:lvl5pPr>
            <a:lvl6pPr marL="2031873" indent="0">
              <a:buNone/>
              <a:defRPr sz="1200"/>
            </a:lvl6pPr>
            <a:lvl7pPr marL="2438250" indent="0">
              <a:buNone/>
              <a:defRPr sz="1200"/>
            </a:lvl7pPr>
            <a:lvl8pPr marL="2844624" indent="0">
              <a:buNone/>
              <a:defRPr sz="1200"/>
            </a:lvl8pPr>
            <a:lvl9pPr marL="3250997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B88148-708C-432D-BF23-1BD676DB177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4622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02416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37115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9112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54039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81251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792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76704" y="2017713"/>
            <a:ext cx="5091289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48616" y="2017713"/>
            <a:ext cx="5091289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4B4CB-8ABA-4D5B-B40B-A01F5225A8E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883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7"/>
            <a:ext cx="5386683" cy="63976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6375" indent="0">
              <a:buNone/>
              <a:defRPr sz="1700" b="1"/>
            </a:lvl2pPr>
            <a:lvl3pPr marL="812750" indent="0">
              <a:buNone/>
              <a:defRPr sz="1600" b="1"/>
            </a:lvl3pPr>
            <a:lvl4pPr marL="1219124" indent="0">
              <a:buNone/>
              <a:defRPr sz="1500" b="1"/>
            </a:lvl4pPr>
            <a:lvl5pPr marL="1625498" indent="0">
              <a:buNone/>
              <a:defRPr sz="1500" b="1"/>
            </a:lvl5pPr>
            <a:lvl6pPr marL="2031873" indent="0">
              <a:buNone/>
              <a:defRPr sz="1500" b="1"/>
            </a:lvl6pPr>
            <a:lvl7pPr marL="2438250" indent="0">
              <a:buNone/>
              <a:defRPr sz="1500" b="1"/>
            </a:lvl7pPr>
            <a:lvl8pPr marL="2844624" indent="0">
              <a:buNone/>
              <a:defRPr sz="1500" b="1"/>
            </a:lvl8pPr>
            <a:lvl9pPr marL="3250997" indent="0">
              <a:buNone/>
              <a:defRPr sz="15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683" cy="3951288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837" y="1535117"/>
            <a:ext cx="5388563" cy="63976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6375" indent="0">
              <a:buNone/>
              <a:defRPr sz="1700" b="1"/>
            </a:lvl2pPr>
            <a:lvl3pPr marL="812750" indent="0">
              <a:buNone/>
              <a:defRPr sz="1600" b="1"/>
            </a:lvl3pPr>
            <a:lvl4pPr marL="1219124" indent="0">
              <a:buNone/>
              <a:defRPr sz="1500" b="1"/>
            </a:lvl4pPr>
            <a:lvl5pPr marL="1625498" indent="0">
              <a:buNone/>
              <a:defRPr sz="1500" b="1"/>
            </a:lvl5pPr>
            <a:lvl6pPr marL="2031873" indent="0">
              <a:buNone/>
              <a:defRPr sz="1500" b="1"/>
            </a:lvl6pPr>
            <a:lvl7pPr marL="2438250" indent="0">
              <a:buNone/>
              <a:defRPr sz="1500" b="1"/>
            </a:lvl7pPr>
            <a:lvl8pPr marL="2844624" indent="0">
              <a:buNone/>
              <a:defRPr sz="1500" b="1"/>
            </a:lvl8pPr>
            <a:lvl9pPr marL="3250997" indent="0">
              <a:buNone/>
              <a:defRPr sz="15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837" y="2174875"/>
            <a:ext cx="5388563" cy="3951288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A87D2A-D1E0-4D14-BE79-153AF0F509C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94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C3B2A4-74F4-434A-9BA8-72CC9B8A789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648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2AC97D-A44F-49DB-BBA8-904CB447545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805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22" y="273055"/>
            <a:ext cx="4011319" cy="1162051"/>
          </a:xfrm>
        </p:spPr>
        <p:txBody>
          <a:bodyPr/>
          <a:lstStyle>
            <a:lvl1pPr algn="l">
              <a:defRPr sz="1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676" y="273082"/>
            <a:ext cx="6814725" cy="5853113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22" y="1435104"/>
            <a:ext cx="4011319" cy="4691063"/>
          </a:xfrm>
        </p:spPr>
        <p:txBody>
          <a:bodyPr/>
          <a:lstStyle>
            <a:lvl1pPr marL="0" indent="0">
              <a:buNone/>
              <a:defRPr sz="1200"/>
            </a:lvl1pPr>
            <a:lvl2pPr marL="406375" indent="0">
              <a:buNone/>
              <a:defRPr sz="1100"/>
            </a:lvl2pPr>
            <a:lvl3pPr marL="812750" indent="0">
              <a:buNone/>
              <a:defRPr sz="900"/>
            </a:lvl3pPr>
            <a:lvl4pPr marL="1219124" indent="0">
              <a:buNone/>
              <a:defRPr sz="800"/>
            </a:lvl4pPr>
            <a:lvl5pPr marL="1625498" indent="0">
              <a:buNone/>
              <a:defRPr sz="800"/>
            </a:lvl5pPr>
            <a:lvl6pPr marL="2031873" indent="0">
              <a:buNone/>
              <a:defRPr sz="800"/>
            </a:lvl6pPr>
            <a:lvl7pPr marL="2438250" indent="0">
              <a:buNone/>
              <a:defRPr sz="800"/>
            </a:lvl7pPr>
            <a:lvl8pPr marL="2844624" indent="0">
              <a:buNone/>
              <a:defRPr sz="800"/>
            </a:lvl8pPr>
            <a:lvl9pPr marL="3250997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96F10-F6F1-4BA3-9924-8A02632A29D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9204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81" y="4800607"/>
            <a:ext cx="7315200" cy="566739"/>
          </a:xfrm>
        </p:spPr>
        <p:txBody>
          <a:bodyPr/>
          <a:lstStyle>
            <a:lvl1pPr algn="l">
              <a:defRPr sz="17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81" y="612775"/>
            <a:ext cx="7315200" cy="4114800"/>
          </a:xfrm>
        </p:spPr>
        <p:txBody>
          <a:bodyPr/>
          <a:lstStyle>
            <a:lvl1pPr marL="0" indent="0">
              <a:buNone/>
              <a:defRPr sz="2800"/>
            </a:lvl1pPr>
            <a:lvl2pPr marL="406375" indent="0">
              <a:buNone/>
              <a:defRPr sz="2500"/>
            </a:lvl2pPr>
            <a:lvl3pPr marL="812750" indent="0">
              <a:buNone/>
              <a:defRPr sz="2100"/>
            </a:lvl3pPr>
            <a:lvl4pPr marL="1219124" indent="0">
              <a:buNone/>
              <a:defRPr sz="1700"/>
            </a:lvl4pPr>
            <a:lvl5pPr marL="1625498" indent="0">
              <a:buNone/>
              <a:defRPr sz="1700"/>
            </a:lvl5pPr>
            <a:lvl6pPr marL="2031873" indent="0">
              <a:buNone/>
              <a:defRPr sz="1700"/>
            </a:lvl6pPr>
            <a:lvl7pPr marL="2438250" indent="0">
              <a:buNone/>
              <a:defRPr sz="1700"/>
            </a:lvl7pPr>
            <a:lvl8pPr marL="2844624" indent="0">
              <a:buNone/>
              <a:defRPr sz="1700"/>
            </a:lvl8pPr>
            <a:lvl9pPr marL="3250997" indent="0">
              <a:buNone/>
              <a:defRPr sz="17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81" y="5367347"/>
            <a:ext cx="7315200" cy="804863"/>
          </a:xfrm>
        </p:spPr>
        <p:txBody>
          <a:bodyPr/>
          <a:lstStyle>
            <a:lvl1pPr marL="0" indent="0">
              <a:buNone/>
              <a:defRPr sz="1200"/>
            </a:lvl1pPr>
            <a:lvl2pPr marL="406375" indent="0">
              <a:buNone/>
              <a:defRPr sz="1100"/>
            </a:lvl2pPr>
            <a:lvl3pPr marL="812750" indent="0">
              <a:buNone/>
              <a:defRPr sz="900"/>
            </a:lvl3pPr>
            <a:lvl4pPr marL="1219124" indent="0">
              <a:buNone/>
              <a:defRPr sz="800"/>
            </a:lvl4pPr>
            <a:lvl5pPr marL="1625498" indent="0">
              <a:buNone/>
              <a:defRPr sz="800"/>
            </a:lvl5pPr>
            <a:lvl6pPr marL="2031873" indent="0">
              <a:buNone/>
              <a:defRPr sz="800"/>
            </a:lvl6pPr>
            <a:lvl7pPr marL="2438250" indent="0">
              <a:buNone/>
              <a:defRPr sz="800"/>
            </a:lvl7pPr>
            <a:lvl8pPr marL="2844624" indent="0">
              <a:buNone/>
              <a:defRPr sz="800"/>
            </a:lvl8pPr>
            <a:lvl9pPr marL="3250997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8D619E-A2D1-4BBC-AE9D-40DF73B692A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9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597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92E620-4F0C-4E59-9709-F8E5AF38668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44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39675" y="617571"/>
            <a:ext cx="2600208" cy="55149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35289" y="617571"/>
            <a:ext cx="7623763" cy="55149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E4BE54-EC2A-4AAD-89EB-7AD37FA00D9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54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5289" y="617539"/>
            <a:ext cx="10389541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76704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848616" y="2017713"/>
            <a:ext cx="5091289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48616" y="4151313"/>
            <a:ext cx="5091289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3CA89-C5A1-42C5-A19E-C4DC00B0529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760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5289" y="617539"/>
            <a:ext cx="10389541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76704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6848616" y="2017713"/>
            <a:ext cx="5091289" cy="4114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1D12BD-B2D5-491C-BFDE-55D494203ED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911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5289" y="617539"/>
            <a:ext cx="10389541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76704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48616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9524E7-82A0-4485-89CF-091D891D00B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4411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9" descr="II_rahmen_neu_tit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4"/>
            <a:ext cx="12192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29168" y="6598830"/>
            <a:ext cx="4893733" cy="14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900" dirty="0">
                <a:solidFill>
                  <a:srgbClr val="000000"/>
                </a:solidFill>
                <a:latin typeface="Calibri" panose="020F0502020204030204" pitchFamily="34" charset="0"/>
              </a:rPr>
              <a:t>KIT –  The Research University in the Helmholtz Association</a:t>
            </a:r>
            <a:r>
              <a:rPr lang="de-DE" altLang="de-DE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en-US" altLang="de-DE" sz="9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514351" y="3358652"/>
            <a:ext cx="7693884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de-DE" sz="1100" dirty="0">
                <a:solidFill>
                  <a:srgbClr val="FFFFFF"/>
                </a:solidFill>
              </a:rPr>
              <a:t>INSTITUTE FOR TECHNICAL PHYSICS, SUPERCONDUCTING MATERIALS AND APPLICATIONS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9757836" y="6497667"/>
            <a:ext cx="230293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rgbClr val="FFFFFF"/>
                </a:solidFill>
                <a:latin typeface="Arial" charset="0"/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1" y="333406"/>
            <a:ext cx="215900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600" y="6366899"/>
            <a:ext cx="624000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79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7772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2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67" indent="0">
              <a:buNone/>
              <a:defRPr sz="1900"/>
            </a:lvl2pPr>
            <a:lvl3pPr marL="914332" indent="0">
              <a:buNone/>
              <a:defRPr sz="1600"/>
            </a:lvl3pPr>
            <a:lvl4pPr marL="1371498" indent="0">
              <a:buNone/>
              <a:defRPr sz="1500"/>
            </a:lvl4pPr>
            <a:lvl5pPr marL="1828664" indent="0">
              <a:buNone/>
              <a:defRPr sz="1500"/>
            </a:lvl5pPr>
            <a:lvl6pPr marL="2285830" indent="0">
              <a:buNone/>
              <a:defRPr sz="1500"/>
            </a:lvl6pPr>
            <a:lvl7pPr marL="2742994" indent="0">
              <a:buNone/>
              <a:defRPr sz="1500"/>
            </a:lvl7pPr>
            <a:lvl8pPr marL="3200160" indent="0">
              <a:buNone/>
              <a:defRPr sz="1500"/>
            </a:lvl8pPr>
            <a:lvl9pPr marL="3657327" indent="0">
              <a:buNone/>
              <a:defRPr sz="15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764018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22817" y="1198566"/>
            <a:ext cx="5469467" cy="4894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5485" y="1198566"/>
            <a:ext cx="5469467" cy="4894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679957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7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9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89" y="1535117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9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8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6343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12423"/>
            <a:ext cx="105156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5266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7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37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2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99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7383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584911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89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3" y="273055"/>
            <a:ext cx="4011084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8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67" indent="0">
              <a:buNone/>
              <a:defRPr sz="1200"/>
            </a:lvl2pPr>
            <a:lvl3pPr marL="914332" indent="0">
              <a:buNone/>
              <a:defRPr sz="11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640611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7"/>
            <a:ext cx="73152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47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67" indent="0">
              <a:buNone/>
              <a:defRPr sz="1200"/>
            </a:lvl2pPr>
            <a:lvl3pPr marL="914332" indent="0">
              <a:buNone/>
              <a:defRPr sz="11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466890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3837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79420" y="333383"/>
            <a:ext cx="2785533" cy="575945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20700" y="333383"/>
            <a:ext cx="8155517" cy="5759451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21451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1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43"/>
            <a:ext cx="9144000" cy="1655763"/>
          </a:xfrm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74" indent="0" algn="ctr">
              <a:buNone/>
              <a:defRPr sz="2100"/>
            </a:lvl2pPr>
            <a:lvl3pPr marL="685750" indent="0" algn="ctr">
              <a:buNone/>
              <a:defRPr sz="1900"/>
            </a:lvl3pPr>
            <a:lvl4pPr marL="1028624" indent="0" algn="ctr">
              <a:buNone/>
              <a:defRPr sz="1500"/>
            </a:lvl4pPr>
            <a:lvl5pPr marL="1371498" indent="0" algn="ctr">
              <a:buNone/>
              <a:defRPr sz="1500"/>
            </a:lvl5pPr>
            <a:lvl6pPr marL="1714372" indent="0" algn="ctr">
              <a:buNone/>
              <a:defRPr sz="1500"/>
            </a:lvl6pPr>
            <a:lvl7pPr marL="2057247" indent="0" algn="ctr">
              <a:buNone/>
              <a:defRPr sz="1500"/>
            </a:lvl7pPr>
            <a:lvl8pPr marL="2400120" indent="0" algn="ctr">
              <a:buNone/>
              <a:defRPr sz="1500"/>
            </a:lvl8pPr>
            <a:lvl9pPr marL="2742994" indent="0" algn="ctr">
              <a:buNone/>
              <a:defRPr sz="15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753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5107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12423"/>
            <a:ext cx="105156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5266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7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37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24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99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4090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13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13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41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13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13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698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7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/>
            </a:lvl1pPr>
            <a:lvl2pPr marL="342874" indent="0">
              <a:buNone/>
              <a:defRPr sz="1500" b="1"/>
            </a:lvl2pPr>
            <a:lvl3pPr marL="685750" indent="0">
              <a:buNone/>
              <a:defRPr sz="13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7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4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82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24" y="1681857"/>
            <a:ext cx="5181601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900" b="1"/>
            </a:lvl1pPr>
            <a:lvl2pPr marL="342874" indent="0">
              <a:buNone/>
              <a:defRPr sz="1500" b="1"/>
            </a:lvl2pPr>
            <a:lvl3pPr marL="685750" indent="0">
              <a:buNone/>
              <a:defRPr sz="13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7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4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24" y="2507582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8573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076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3305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30"/>
            <a:ext cx="393192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874" indent="0">
              <a:buNone/>
              <a:defRPr sz="900"/>
            </a:lvl2pPr>
            <a:lvl3pPr marL="685750" indent="0">
              <a:buNone/>
              <a:defRPr sz="800"/>
            </a:lvl3pPr>
            <a:lvl4pPr marL="1028624" indent="0">
              <a:buNone/>
              <a:defRPr sz="700"/>
            </a:lvl4pPr>
            <a:lvl5pPr marL="1371498" indent="0">
              <a:buNone/>
              <a:defRPr sz="700"/>
            </a:lvl5pPr>
            <a:lvl6pPr marL="1714372" indent="0">
              <a:buNone/>
              <a:defRPr sz="700"/>
            </a:lvl6pPr>
            <a:lvl7pPr marL="2057247" indent="0">
              <a:buNone/>
              <a:defRPr sz="700"/>
            </a:lvl7pPr>
            <a:lvl8pPr marL="2400120" indent="0">
              <a:buNone/>
              <a:defRPr sz="700"/>
            </a:lvl8pPr>
            <a:lvl9pPr marL="2742994" indent="0">
              <a:buNone/>
              <a:defRPr sz="7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405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874" indent="0">
              <a:buNone/>
              <a:defRPr sz="2100"/>
            </a:lvl2pPr>
            <a:lvl3pPr marL="685750" indent="0">
              <a:buNone/>
              <a:defRPr sz="19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2" indent="0">
              <a:buNone/>
              <a:defRPr sz="1500"/>
            </a:lvl6pPr>
            <a:lvl7pPr marL="2057247" indent="0">
              <a:buNone/>
              <a:defRPr sz="1500"/>
            </a:lvl7pPr>
            <a:lvl8pPr marL="2400120" indent="0">
              <a:buNone/>
              <a:defRPr sz="1500"/>
            </a:lvl8pPr>
            <a:lvl9pPr marL="2742994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874" indent="0">
              <a:buNone/>
              <a:defRPr sz="900"/>
            </a:lvl2pPr>
            <a:lvl3pPr marL="685750" indent="0">
              <a:buNone/>
              <a:defRPr sz="800"/>
            </a:lvl3pPr>
            <a:lvl4pPr marL="1028624" indent="0">
              <a:buNone/>
              <a:defRPr sz="700"/>
            </a:lvl4pPr>
            <a:lvl5pPr marL="1371498" indent="0">
              <a:buNone/>
              <a:defRPr sz="700"/>
            </a:lvl5pPr>
            <a:lvl6pPr marL="1714372" indent="0">
              <a:buNone/>
              <a:defRPr sz="700"/>
            </a:lvl6pPr>
            <a:lvl7pPr marL="2057247" indent="0">
              <a:buNone/>
              <a:defRPr sz="700"/>
            </a:lvl7pPr>
            <a:lvl8pPr marL="2400120" indent="0">
              <a:buNone/>
              <a:defRPr sz="700"/>
            </a:lvl8pPr>
            <a:lvl9pPr marL="2742994" indent="0">
              <a:buNone/>
              <a:defRPr sz="7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000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1510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0371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0394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9973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4587" y="617539"/>
            <a:ext cx="10390716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860117" y="2017713"/>
            <a:ext cx="508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60117" y="4151313"/>
            <a:ext cx="508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87F98-FD96-4B85-9145-92FDC951F1F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8613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63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67" indent="0" algn="ctr">
              <a:buNone/>
              <a:defRPr sz="2000"/>
            </a:lvl2pPr>
            <a:lvl3pPr marL="914332" indent="0" algn="ctr">
              <a:buNone/>
              <a:defRPr sz="1900"/>
            </a:lvl3pPr>
            <a:lvl4pPr marL="1371498" indent="0" algn="ctr">
              <a:buNone/>
              <a:defRPr sz="1600"/>
            </a:lvl4pPr>
            <a:lvl5pPr marL="1828664" indent="0" algn="ctr">
              <a:buNone/>
              <a:defRPr sz="1600"/>
            </a:lvl5pPr>
            <a:lvl6pPr marL="2285830" indent="0" algn="ctr">
              <a:buNone/>
              <a:defRPr sz="1600"/>
            </a:lvl6pPr>
            <a:lvl7pPr marL="2742994" indent="0" algn="ctr">
              <a:buNone/>
              <a:defRPr sz="1600"/>
            </a:lvl7pPr>
            <a:lvl8pPr marL="3200160" indent="0" algn="ctr">
              <a:buNone/>
              <a:defRPr sz="1600"/>
            </a:lvl8pPr>
            <a:lvl9pPr marL="3657327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78"/>
            <a:ext cx="2743200" cy="365125"/>
          </a:xfrm>
          <a:prstGeom prst="rect">
            <a:avLst/>
          </a:prstGeom>
        </p:spPr>
        <p:txBody>
          <a:bodyPr lIns="91434" tIns="45718" rIns="91434" bIns="45718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F8E93F9-645D-4ED0-A8C8-726FA005846E}" type="datetime1">
              <a:rPr lang="zh-CN" altLang="en-US" smtClean="0">
                <a:solidFill>
                  <a:prstClr val="black"/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2023-3-9</a:t>
            </a:fld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78"/>
            <a:ext cx="4114800" cy="365125"/>
          </a:xfrm>
          <a:prstGeom prst="rect">
            <a:avLst/>
          </a:prstGeom>
        </p:spPr>
        <p:txBody>
          <a:bodyPr lIns="91434" tIns="45718" rIns="91434" bIns="45718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9587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 baseline="0"/>
            </a:lvl1pPr>
            <a:lvl2pPr>
              <a:defRPr sz="2000" baseline="0"/>
            </a:lvl2pPr>
            <a:lvl3pPr>
              <a:defRPr sz="2000" baseline="0"/>
            </a:lvl3pPr>
            <a:lvl4pPr>
              <a:defRPr sz="2000" baseline="0"/>
            </a:lvl4pPr>
            <a:lvl5pPr>
              <a:defRPr sz="2000"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8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7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/>
            </a:lvl1pPr>
            <a:lvl2pPr marL="342874" indent="0">
              <a:buNone/>
              <a:defRPr sz="1500" b="1"/>
            </a:lvl2pPr>
            <a:lvl3pPr marL="685750" indent="0">
              <a:buNone/>
              <a:defRPr sz="13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7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4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82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24" y="1681857"/>
            <a:ext cx="5181601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900" b="1"/>
            </a:lvl1pPr>
            <a:lvl2pPr marL="342874" indent="0">
              <a:buNone/>
              <a:defRPr sz="1500" b="1"/>
            </a:lvl2pPr>
            <a:lvl3pPr marL="685750" indent="0">
              <a:buNone/>
              <a:defRPr sz="13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2" indent="0">
              <a:buNone/>
              <a:defRPr sz="1200" b="1"/>
            </a:lvl6pPr>
            <a:lvl7pPr marL="2057247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4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24" y="2507582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3949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47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9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1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7" indent="0">
              <a:buNone/>
              <a:defRPr sz="2000" b="1"/>
            </a:lvl2pPr>
            <a:lvl3pPr marL="914332" indent="0">
              <a:buNone/>
              <a:defRPr sz="19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1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78"/>
            <a:ext cx="2743200" cy="365125"/>
          </a:xfrm>
          <a:prstGeom prst="rect">
            <a:avLst/>
          </a:prstGeom>
        </p:spPr>
        <p:txBody>
          <a:bodyPr lIns="91434" tIns="45718" rIns="91434" bIns="45718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7F918129-7CA0-4382-954B-E4C6873EC6D1}" type="datetime1">
              <a:rPr lang="zh-CN" altLang="en-US" smtClean="0">
                <a:solidFill>
                  <a:prstClr val="black"/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2023-3-9</a:t>
            </a:fld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78"/>
            <a:ext cx="4114800" cy="365125"/>
          </a:xfrm>
          <a:prstGeom prst="rect">
            <a:avLst/>
          </a:prstGeom>
        </p:spPr>
        <p:txBody>
          <a:bodyPr lIns="91434" tIns="45718" rIns="91434" bIns="45718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770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72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020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1219200" y="6324600"/>
            <a:ext cx="2540000" cy="457200"/>
          </a:xfrm>
          <a:prstGeom prst="rect">
            <a:avLst/>
          </a:prstGeom>
          <a:ln/>
        </p:spPr>
        <p:txBody>
          <a:bodyPr lIns="91434" tIns="45718" rIns="91434" bIns="45718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>
              <a:solidFill>
                <a:srgbClr val="000000"/>
              </a:solidFill>
              <a:latin typeface="Times New Roman"/>
              <a:ea typeface="黑体"/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0400" y="6324600"/>
            <a:ext cx="3860800" cy="457200"/>
          </a:xfrm>
          <a:prstGeom prst="rect">
            <a:avLst/>
          </a:prstGeom>
          <a:ln/>
        </p:spPr>
        <p:txBody>
          <a:bodyPr lIns="91434" tIns="45718" rIns="91434" bIns="45718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>
              <a:solidFill>
                <a:srgbClr val="000000"/>
              </a:solidFill>
              <a:latin typeface="Times New Roman"/>
              <a:ea typeface="黑体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C3B2A4-74F4-434A-9BA8-72CC9B8A789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106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080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0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241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14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01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82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624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428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86"/>
            <a:ext cx="2844800" cy="365125"/>
          </a:xfrm>
          <a:prstGeom prst="rect">
            <a:avLst/>
          </a:prstGeom>
        </p:spPr>
        <p:txBody>
          <a:bodyPr lIns="91434" tIns="45718" rIns="91434" bIns="45718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74F5B36A-2ECC-41E0-9C82-6EF1043FE535}" type="datetimeFigureOut">
              <a:rPr lang="zh-CN" altLang="en-US" smtClean="0">
                <a:solidFill>
                  <a:prstClr val="black"/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2023-3-9</a:t>
            </a:fld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3" y="6356386"/>
            <a:ext cx="3860800" cy="365125"/>
          </a:xfrm>
          <a:prstGeom prst="rect">
            <a:avLst/>
          </a:prstGeom>
        </p:spPr>
        <p:txBody>
          <a:bodyPr lIns="91434" tIns="45718" rIns="91434" bIns="45718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15225902"/>
      </p:ext>
    </p:extLst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676400" y="914407"/>
            <a:ext cx="8915400" cy="654051"/>
          </a:xfrm>
          <a:custGeom>
            <a:avLst/>
            <a:gdLst/>
            <a:ahLst/>
            <a:cxnLst/>
            <a:rect l="l" t="t" r="r" b="b"/>
            <a:pathLst>
              <a:path w="8915400" h="654050">
                <a:moveTo>
                  <a:pt x="0" y="653796"/>
                </a:moveTo>
                <a:lnTo>
                  <a:pt x="8915400" y="653796"/>
                </a:lnTo>
                <a:lnTo>
                  <a:pt x="8915400" y="0"/>
                </a:lnTo>
                <a:lnTo>
                  <a:pt x="0" y="0"/>
                </a:lnTo>
                <a:lnTo>
                  <a:pt x="0" y="653796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676400" y="914407"/>
            <a:ext cx="8915400" cy="654051"/>
          </a:xfrm>
          <a:custGeom>
            <a:avLst/>
            <a:gdLst/>
            <a:ahLst/>
            <a:cxnLst/>
            <a:rect l="l" t="t" r="r" b="b"/>
            <a:pathLst>
              <a:path w="8915400" h="654050">
                <a:moveTo>
                  <a:pt x="0" y="653796"/>
                </a:moveTo>
                <a:lnTo>
                  <a:pt x="8915400" y="653796"/>
                </a:lnTo>
                <a:lnTo>
                  <a:pt x="8915400" y="0"/>
                </a:lnTo>
                <a:lnTo>
                  <a:pt x="0" y="0"/>
                </a:lnTo>
                <a:lnTo>
                  <a:pt x="0" y="653796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1"/>
            <a:ext cx="103632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21" y="3840498"/>
            <a:ext cx="8534399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3/9/2023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398"/>
            <a:fld id="{81D60167-4931-47E6-BA6A-407CBD079E47}" type="slidenum">
              <a:rPr lang="en-US" altLang="zh-CN" spc="-5" smtClean="0">
                <a:solidFill>
                  <a:prstClr val="black"/>
                </a:solidFill>
              </a:rPr>
              <a:pPr marL="25398"/>
              <a:t>‹#›</a:t>
            </a:fld>
            <a:endParaRPr lang="en-US" altLang="zh-CN" spc="-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197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5056" y="122254"/>
            <a:ext cx="10561929" cy="553997"/>
          </a:xfrm>
        </p:spPr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22953" y="2099008"/>
            <a:ext cx="7946135" cy="430887"/>
          </a:xfrm>
        </p:spPr>
        <p:txBody>
          <a:bodyPr lIns="0" tIns="0" rIns="0" bIns="0"/>
          <a:lstStyle>
            <a:lvl1pPr>
              <a:defRPr sz="2800" b="1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3/9/2023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398"/>
            <a:fld id="{81D60167-4931-47E6-BA6A-407CBD079E47}" type="slidenum">
              <a:rPr lang="en-US" altLang="zh-CN" spc="-5" smtClean="0">
                <a:solidFill>
                  <a:prstClr val="black"/>
                </a:solidFill>
              </a:rPr>
              <a:pPr marL="25398"/>
              <a:t>‹#›</a:t>
            </a:fld>
            <a:endParaRPr lang="en-US" altLang="zh-CN" spc="-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9736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5056" y="122254"/>
            <a:ext cx="10561929" cy="553997"/>
          </a:xfrm>
        </p:spPr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5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5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3/9/2023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398"/>
            <a:fld id="{81D60167-4931-47E6-BA6A-407CBD079E47}" type="slidenum">
              <a:rPr lang="en-US" altLang="zh-CN" spc="-5" smtClean="0">
                <a:solidFill>
                  <a:prstClr val="black"/>
                </a:solidFill>
              </a:rPr>
              <a:pPr marL="25398"/>
              <a:t>‹#›</a:t>
            </a:fld>
            <a:endParaRPr lang="en-US" altLang="zh-CN" spc="-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1775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401824" y="1589533"/>
            <a:ext cx="7844301" cy="48934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5056" y="122254"/>
            <a:ext cx="10561929" cy="553997"/>
          </a:xfrm>
        </p:spPr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3/9/2023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398"/>
            <a:fld id="{81D60167-4931-47E6-BA6A-407CBD079E47}" type="slidenum">
              <a:rPr lang="en-US" altLang="zh-CN" spc="-5" smtClean="0">
                <a:solidFill>
                  <a:prstClr val="black"/>
                </a:solidFill>
              </a:rPr>
              <a:pPr marL="25398"/>
              <a:t>‹#›</a:t>
            </a:fld>
            <a:endParaRPr lang="en-US" altLang="zh-CN" spc="-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707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3/9/2023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398"/>
            <a:fld id="{81D60167-4931-47E6-BA6A-407CBD079E47}" type="slidenum">
              <a:rPr lang="en-US" altLang="zh-CN" spc="-5" smtClean="0">
                <a:solidFill>
                  <a:prstClr val="black"/>
                </a:solidFill>
              </a:rPr>
              <a:pPr marL="25398"/>
              <a:t>‹#›</a:t>
            </a:fld>
            <a:endParaRPr lang="en-US" altLang="zh-CN" spc="-5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65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8400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2AC97D-A44F-49DB-BBA8-904CB447545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7343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F8E93F9-645D-4ED0-A8C8-726FA005846E}" type="datetime1">
              <a:rPr lang="zh-CN" altLang="en-US" smtClean="0">
                <a:solidFill>
                  <a:prstClr val="black"/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2023-3-9</a:t>
            </a:fld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23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 baseline="0"/>
            </a:lvl1pPr>
            <a:lvl2pPr>
              <a:defRPr sz="2000" baseline="0"/>
            </a:lvl2pPr>
            <a:lvl3pPr>
              <a:defRPr sz="2000" baseline="0"/>
            </a:lvl3pPr>
            <a:lvl4pPr>
              <a:defRPr sz="2000" baseline="0"/>
            </a:lvl4pPr>
            <a:lvl5pPr>
              <a:defRPr sz="2000"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8615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6688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1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1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7F918129-7CA0-4382-954B-E4C6873EC6D1}" type="datetime1">
              <a:rPr lang="zh-CN" altLang="en-US" smtClean="0">
                <a:solidFill>
                  <a:prstClr val="black"/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2023-3-9</a:t>
            </a:fld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634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72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2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1219200" y="63246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>
              <a:solidFill>
                <a:srgbClr val="000000"/>
              </a:solidFill>
              <a:latin typeface="Times New Roman"/>
              <a:ea typeface="黑体"/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4470400" y="6324600"/>
            <a:ext cx="38608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>
              <a:solidFill>
                <a:srgbClr val="000000"/>
              </a:solidFill>
              <a:latin typeface="Times New Roman"/>
              <a:ea typeface="黑体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C3B2A4-74F4-434A-9BA8-72CC9B8A789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81832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7"/>
            <a:ext cx="103632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0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19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322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403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4839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564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645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60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74F5B36A-2ECC-41E0-9C82-6EF1043FE535}" type="datetimeFigureOut">
              <a:rPr lang="zh-CN" altLang="en-US" smtClean="0">
                <a:solidFill>
                  <a:prstClr val="black"/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2023-3-9</a:t>
            </a:fld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3" y="6356360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Times New Roman"/>
              <a:ea typeface="黑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第</a:t>
            </a:r>
            <a:fld id="{046404C1-1F8D-46A7-9E15-ACE6D545A2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r>
              <a:rPr lang="zh-CN" altLang="en-US">
                <a:solidFill>
                  <a:prstClr val="black">
                    <a:tint val="75000"/>
                  </a:prstClr>
                </a:solidFill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2244682395"/>
      </p:ext>
    </p:extLst>
  </p:cSld>
  <p:clrMapOvr>
    <a:masterClrMapping/>
  </p:clrMapOvr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89953A6-2B57-42D1-AF89-0822426959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 amt="1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" y="0"/>
            <a:ext cx="12191238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3C336E4A-7D4C-482D-8276-0522E8E451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B974EF1F-28E2-46E1-8A56-BBE447A6674C}"/>
              </a:ext>
            </a:extLst>
          </p:cNvPr>
          <p:cNvCxnSpPr>
            <a:cxnSpLocks/>
          </p:cNvCxnSpPr>
          <p:nvPr userDrawn="1"/>
        </p:nvCxnSpPr>
        <p:spPr>
          <a:xfrm>
            <a:off x="518809" y="943580"/>
            <a:ext cx="11185511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0800000" scaled="1"/>
              <a:tileRect/>
            </a:gra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40B1589B-ABE0-4076-86B4-E07E19C5D109}"/>
              </a:ext>
            </a:extLst>
          </p:cNvPr>
          <p:cNvCxnSpPr>
            <a:cxnSpLocks/>
          </p:cNvCxnSpPr>
          <p:nvPr userDrawn="1"/>
        </p:nvCxnSpPr>
        <p:spPr>
          <a:xfrm>
            <a:off x="518809" y="6265857"/>
            <a:ext cx="11185511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10800000" scaled="1"/>
              <a:tileRect/>
            </a:gra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FF71D51F-85E7-49A7-95BA-ECE1AA577879}"/>
              </a:ext>
            </a:extLst>
          </p:cNvPr>
          <p:cNvGrpSpPr/>
          <p:nvPr userDrawn="1"/>
        </p:nvGrpSpPr>
        <p:grpSpPr>
          <a:xfrm rot="5400000">
            <a:off x="520065" y="-11430"/>
            <a:ext cx="304800" cy="327660"/>
            <a:chOff x="0" y="440055"/>
            <a:chExt cx="407670" cy="409074"/>
          </a:xfrm>
        </p:grpSpPr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27A56ED9-A904-42F8-BD04-2131FE81539A}"/>
                </a:ext>
              </a:extLst>
            </p:cNvPr>
            <p:cNvSpPr/>
            <p:nvPr/>
          </p:nvSpPr>
          <p:spPr>
            <a:xfrm>
              <a:off x="45720" y="440055"/>
              <a:ext cx="361950" cy="409074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矩形 59">
              <a:extLst>
                <a:ext uri="{FF2B5EF4-FFF2-40B4-BE49-F238E27FC236}">
                  <a16:creationId xmlns:a16="http://schemas.microsoft.com/office/drawing/2014/main" id="{149ABB15-E739-44FB-85B9-90545F8DF67E}"/>
                </a:ext>
              </a:extLst>
            </p:cNvPr>
            <p:cNvSpPr/>
            <p:nvPr/>
          </p:nvSpPr>
          <p:spPr>
            <a:xfrm>
              <a:off x="0" y="440055"/>
              <a:ext cx="321945" cy="409074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标题 1">
            <a:extLst>
              <a:ext uri="{FF2B5EF4-FFF2-40B4-BE49-F238E27FC236}">
                <a16:creationId xmlns:a16="http://schemas.microsoft.com/office/drawing/2014/main" id="{1D0C0689-3F81-4B61-81A0-5E95ED7FF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09" y="365126"/>
            <a:ext cx="7628810" cy="578454"/>
          </a:xfrm>
        </p:spPr>
        <p:txBody>
          <a:bodyPr lIns="0" rIns="0">
            <a:normAutofit/>
          </a:bodyPr>
          <a:lstStyle>
            <a:lvl1pPr>
              <a:lnSpc>
                <a:spcPct val="100000"/>
              </a:lnSpc>
              <a:defRPr sz="2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62" name="灯片编号占位符 5">
            <a:extLst>
              <a:ext uri="{FF2B5EF4-FFF2-40B4-BE49-F238E27FC236}">
                <a16:creationId xmlns:a16="http://schemas.microsoft.com/office/drawing/2014/main" id="{89CC42FF-8C6D-478B-94CF-16C20DB99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98204" y="6356350"/>
            <a:ext cx="395592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>
              <a:defRPr/>
            </a:pPr>
            <a:fld id="{A48020E0-1C4F-4D89-9FD1-EC2E5B71218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58EB2A82-A755-46F1-97B8-45AB2D5226DC}"/>
              </a:ext>
            </a:extLst>
          </p:cNvPr>
          <p:cNvCxnSpPr/>
          <p:nvPr userDrawn="1"/>
        </p:nvCxnSpPr>
        <p:spPr>
          <a:xfrm flipH="1">
            <a:off x="5805846" y="653891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D8F62463-3B27-4EFC-ABCE-4D02F165A9B3}"/>
              </a:ext>
            </a:extLst>
          </p:cNvPr>
          <p:cNvCxnSpPr/>
          <p:nvPr userDrawn="1"/>
        </p:nvCxnSpPr>
        <p:spPr>
          <a:xfrm flipH="1">
            <a:off x="6289871" y="6538913"/>
            <a:ext cx="962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9245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E479B8-4423-4953-9600-A7422B1643F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03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0843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19" y="4406902"/>
            <a:ext cx="103632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19" y="2906713"/>
            <a:ext cx="103632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405" indent="0">
              <a:buNone/>
              <a:defRPr sz="1600"/>
            </a:lvl2pPr>
            <a:lvl3pPr marL="812810" indent="0">
              <a:buNone/>
              <a:defRPr sz="1422"/>
            </a:lvl3pPr>
            <a:lvl4pPr marL="1219215" indent="0">
              <a:buNone/>
              <a:defRPr sz="1244"/>
            </a:lvl4pPr>
            <a:lvl5pPr marL="1625620" indent="0">
              <a:buNone/>
              <a:defRPr sz="1244"/>
            </a:lvl5pPr>
            <a:lvl6pPr marL="2032025" indent="0">
              <a:buNone/>
              <a:defRPr sz="1244"/>
            </a:lvl6pPr>
            <a:lvl7pPr marL="2438430" indent="0">
              <a:buNone/>
              <a:defRPr sz="1244"/>
            </a:lvl7pPr>
            <a:lvl8pPr marL="2844836" indent="0">
              <a:buNone/>
              <a:defRPr sz="1244"/>
            </a:lvl8pPr>
            <a:lvl9pPr marL="3251241" indent="0">
              <a:buNone/>
              <a:defRPr sz="1244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B88148-708C-432D-BF23-1BD676DB177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9583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76682" y="2017713"/>
            <a:ext cx="5091289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48594" y="2017713"/>
            <a:ext cx="5091289" cy="4114800"/>
          </a:xfrm>
        </p:spPr>
        <p:txBody>
          <a:bodyPr/>
          <a:lstStyle>
            <a:lvl1pPr>
              <a:defRPr sz="2489"/>
            </a:lvl1pPr>
            <a:lvl2pPr>
              <a:defRPr sz="2133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4B4CB-8ABA-4D5B-B40B-A01F5225A8E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18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683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683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837" y="1535113"/>
            <a:ext cx="5388563" cy="639762"/>
          </a:xfrm>
        </p:spPr>
        <p:txBody>
          <a:bodyPr anchor="b"/>
          <a:lstStyle>
            <a:lvl1pPr marL="0" indent="0">
              <a:buNone/>
              <a:defRPr sz="2133" b="1"/>
            </a:lvl1pPr>
            <a:lvl2pPr marL="406405" indent="0">
              <a:buNone/>
              <a:defRPr sz="1778" b="1"/>
            </a:lvl2pPr>
            <a:lvl3pPr marL="812810" indent="0">
              <a:buNone/>
              <a:defRPr sz="1600" b="1"/>
            </a:lvl3pPr>
            <a:lvl4pPr marL="1219215" indent="0">
              <a:buNone/>
              <a:defRPr sz="1422" b="1"/>
            </a:lvl4pPr>
            <a:lvl5pPr marL="1625620" indent="0">
              <a:buNone/>
              <a:defRPr sz="1422" b="1"/>
            </a:lvl5pPr>
            <a:lvl6pPr marL="2032025" indent="0">
              <a:buNone/>
              <a:defRPr sz="1422" b="1"/>
            </a:lvl6pPr>
            <a:lvl7pPr marL="2438430" indent="0">
              <a:buNone/>
              <a:defRPr sz="1422" b="1"/>
            </a:lvl7pPr>
            <a:lvl8pPr marL="2844836" indent="0">
              <a:buNone/>
              <a:defRPr sz="1422" b="1"/>
            </a:lvl8pPr>
            <a:lvl9pPr marL="3251241" indent="0">
              <a:buNone/>
              <a:defRPr sz="14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837" y="2174875"/>
            <a:ext cx="5388563" cy="3951288"/>
          </a:xfrm>
        </p:spPr>
        <p:txBody>
          <a:bodyPr/>
          <a:lstStyle>
            <a:lvl1pPr>
              <a:defRPr sz="2133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A87D2A-D1E0-4D14-BE79-153AF0F509C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50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C3B2A4-74F4-434A-9BA8-72CC9B8A7896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86426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2AC97D-A44F-49DB-BBA8-904CB447545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0767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319" cy="1162050"/>
          </a:xfrm>
        </p:spPr>
        <p:txBody>
          <a:bodyPr/>
          <a:lstStyle>
            <a:lvl1pPr algn="l">
              <a:defRPr sz="1778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675" y="273052"/>
            <a:ext cx="6814725" cy="5853113"/>
          </a:xfrm>
        </p:spPr>
        <p:txBody>
          <a:bodyPr/>
          <a:lstStyle>
            <a:lvl1pPr>
              <a:defRPr sz="2844"/>
            </a:lvl1pPr>
            <a:lvl2pPr>
              <a:defRPr sz="2489"/>
            </a:lvl2pPr>
            <a:lvl3pPr>
              <a:defRPr sz="2133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319" cy="4691063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F96F10-F6F1-4BA3-9924-8A02632A29D1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741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81" y="4800600"/>
            <a:ext cx="7315200" cy="566738"/>
          </a:xfrm>
        </p:spPr>
        <p:txBody>
          <a:bodyPr/>
          <a:lstStyle>
            <a:lvl1pPr algn="l">
              <a:defRPr sz="1778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81" y="612775"/>
            <a:ext cx="7315200" cy="4114800"/>
          </a:xfrm>
        </p:spPr>
        <p:txBody>
          <a:bodyPr/>
          <a:lstStyle>
            <a:lvl1pPr marL="0" indent="0">
              <a:buNone/>
              <a:defRPr sz="2844"/>
            </a:lvl1pPr>
            <a:lvl2pPr marL="406405" indent="0">
              <a:buNone/>
              <a:defRPr sz="2489"/>
            </a:lvl2pPr>
            <a:lvl3pPr marL="812810" indent="0">
              <a:buNone/>
              <a:defRPr sz="2133"/>
            </a:lvl3pPr>
            <a:lvl4pPr marL="1219215" indent="0">
              <a:buNone/>
              <a:defRPr sz="1778"/>
            </a:lvl4pPr>
            <a:lvl5pPr marL="1625620" indent="0">
              <a:buNone/>
              <a:defRPr sz="1778"/>
            </a:lvl5pPr>
            <a:lvl6pPr marL="2032025" indent="0">
              <a:buNone/>
              <a:defRPr sz="1778"/>
            </a:lvl6pPr>
            <a:lvl7pPr marL="2438430" indent="0">
              <a:buNone/>
              <a:defRPr sz="1778"/>
            </a:lvl7pPr>
            <a:lvl8pPr marL="2844836" indent="0">
              <a:buNone/>
              <a:defRPr sz="1778"/>
            </a:lvl8pPr>
            <a:lvl9pPr marL="3251241" indent="0">
              <a:buNone/>
              <a:defRPr sz="1778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81" y="5367338"/>
            <a:ext cx="7315200" cy="804862"/>
          </a:xfrm>
        </p:spPr>
        <p:txBody>
          <a:bodyPr/>
          <a:lstStyle>
            <a:lvl1pPr marL="0" indent="0">
              <a:buNone/>
              <a:defRPr sz="1244"/>
            </a:lvl1pPr>
            <a:lvl2pPr marL="406405" indent="0">
              <a:buNone/>
              <a:defRPr sz="1067"/>
            </a:lvl2pPr>
            <a:lvl3pPr marL="812810" indent="0">
              <a:buNone/>
              <a:defRPr sz="889"/>
            </a:lvl3pPr>
            <a:lvl4pPr marL="1219215" indent="0">
              <a:buNone/>
              <a:defRPr sz="800"/>
            </a:lvl4pPr>
            <a:lvl5pPr marL="1625620" indent="0">
              <a:buNone/>
              <a:defRPr sz="800"/>
            </a:lvl5pPr>
            <a:lvl6pPr marL="2032025" indent="0">
              <a:buNone/>
              <a:defRPr sz="800"/>
            </a:lvl6pPr>
            <a:lvl7pPr marL="2438430" indent="0">
              <a:buNone/>
              <a:defRPr sz="800"/>
            </a:lvl7pPr>
            <a:lvl8pPr marL="2844836" indent="0">
              <a:buNone/>
              <a:defRPr sz="800"/>
            </a:lvl8pPr>
            <a:lvl9pPr marL="3251241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8D619E-A2D1-4BBC-AE9D-40DF73B692A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6383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92E620-4F0C-4E59-9709-F8E5AF386680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525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39675" y="617540"/>
            <a:ext cx="2600208" cy="55149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35289" y="617540"/>
            <a:ext cx="7623763" cy="55149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E4BE54-EC2A-4AAD-89EB-7AD37FA00D9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2089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5289" y="617538"/>
            <a:ext cx="10389541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76682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848594" y="2017713"/>
            <a:ext cx="5091289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48594" y="4151313"/>
            <a:ext cx="5091289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3CA89-C5A1-42C5-A19E-C4DC00B0529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09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30"/>
            <a:ext cx="393192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9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874" indent="0">
              <a:buNone/>
              <a:defRPr sz="900"/>
            </a:lvl2pPr>
            <a:lvl3pPr marL="685750" indent="0">
              <a:buNone/>
              <a:defRPr sz="800"/>
            </a:lvl3pPr>
            <a:lvl4pPr marL="1028624" indent="0">
              <a:buNone/>
              <a:defRPr sz="700"/>
            </a:lvl4pPr>
            <a:lvl5pPr marL="1371498" indent="0">
              <a:buNone/>
              <a:defRPr sz="700"/>
            </a:lvl5pPr>
            <a:lvl6pPr marL="1714372" indent="0">
              <a:buNone/>
              <a:defRPr sz="700"/>
            </a:lvl6pPr>
            <a:lvl7pPr marL="2057247" indent="0">
              <a:buNone/>
              <a:defRPr sz="700"/>
            </a:lvl7pPr>
            <a:lvl8pPr marL="2400120" indent="0">
              <a:buNone/>
              <a:defRPr sz="700"/>
            </a:lvl8pPr>
            <a:lvl9pPr marL="2742994" indent="0">
              <a:buNone/>
              <a:defRPr sz="7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191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5289" y="617538"/>
            <a:ext cx="10389541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76682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6848594" y="2017713"/>
            <a:ext cx="5091289" cy="41148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1D12BD-B2D5-491C-BFDE-55D494203ED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5023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5289" y="617538"/>
            <a:ext cx="10389541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576682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48594" y="2017713"/>
            <a:ext cx="5091289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9524E7-82A0-4485-89CF-091D891D00B3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082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09600" y="3124201"/>
            <a:ext cx="10972800" cy="447943"/>
          </a:xfrm>
          <a:ln algn="ctr"/>
        </p:spPr>
        <p:txBody>
          <a:bodyPr>
            <a:spAutoFit/>
          </a:bodyPr>
          <a:lstStyle>
            <a:lvl1pPr algn="ctr">
              <a:spcBef>
                <a:spcPct val="0"/>
              </a:spcBef>
              <a:defRPr sz="2311">
                <a:solidFill>
                  <a:schemeClr val="bg2"/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2200278"/>
            <a:ext cx="10972800" cy="695325"/>
          </a:xfrm>
        </p:spPr>
        <p:txBody>
          <a:bodyPr/>
          <a:lstStyle>
            <a:lvl1pPr>
              <a:defRPr sz="3911"/>
            </a:lvl1pPr>
          </a:lstStyle>
          <a:p>
            <a:r>
              <a:rPr lang="en-US" altLang="zh-CN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235438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95398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9436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12423"/>
            <a:ext cx="105156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52637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06628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3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3"/>
            <a:ext cx="5181600" cy="435133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814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2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4"/>
            <a:ext cx="5156200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7554"/>
            <a:ext cx="5181601" cy="36805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12903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629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59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874" indent="0">
              <a:buNone/>
              <a:defRPr sz="2100"/>
            </a:lvl2pPr>
            <a:lvl3pPr marL="685750" indent="0">
              <a:buNone/>
              <a:defRPr sz="19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2" indent="0">
              <a:buNone/>
              <a:defRPr sz="1500"/>
            </a:lvl6pPr>
            <a:lvl7pPr marL="2057247" indent="0">
              <a:buNone/>
              <a:defRPr sz="1500"/>
            </a:lvl7pPr>
            <a:lvl8pPr marL="2400120" indent="0">
              <a:buNone/>
              <a:defRPr sz="1500"/>
            </a:lvl8pPr>
            <a:lvl9pPr marL="2742994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874" indent="0">
              <a:buNone/>
              <a:defRPr sz="900"/>
            </a:lvl2pPr>
            <a:lvl3pPr marL="685750" indent="0">
              <a:buNone/>
              <a:defRPr sz="800"/>
            </a:lvl3pPr>
            <a:lvl4pPr marL="1028624" indent="0">
              <a:buNone/>
              <a:defRPr sz="700"/>
            </a:lvl4pPr>
            <a:lvl5pPr marL="1371498" indent="0">
              <a:buNone/>
              <a:defRPr sz="700"/>
            </a:lvl5pPr>
            <a:lvl6pPr marL="1714372" indent="0">
              <a:buNone/>
              <a:defRPr sz="700"/>
            </a:lvl6pPr>
            <a:lvl7pPr marL="2057247" indent="0">
              <a:buNone/>
              <a:defRPr sz="700"/>
            </a:lvl7pPr>
            <a:lvl8pPr marL="2400120" indent="0">
              <a:buNone/>
              <a:defRPr sz="700"/>
            </a:lvl8pPr>
            <a:lvl9pPr marL="2742994" indent="0">
              <a:buNone/>
              <a:defRPr sz="7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94952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4"/>
            <a:ext cx="393192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853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1656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49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0362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0366"/>
            <a:ext cx="7734300" cy="581183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49982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34585" y="617538"/>
            <a:ext cx="10390716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860117" y="2017713"/>
            <a:ext cx="508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60117" y="4151313"/>
            <a:ext cx="508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87F98-FD96-4B85-9145-92FDC951F1F6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1989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25225B93-19B9-4D04-9AA9-D429A2219FC8}"/>
              </a:ext>
            </a:extLst>
          </p:cNvPr>
          <p:cNvGrpSpPr/>
          <p:nvPr/>
        </p:nvGrpSpPr>
        <p:grpSpPr>
          <a:xfrm>
            <a:off x="2003627" y="27050"/>
            <a:ext cx="10188373" cy="2037757"/>
            <a:chOff x="1544839" y="27050"/>
            <a:chExt cx="10647162" cy="2129519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53B77EE8-48DE-414C-AEA1-1355DE3F31B4}"/>
                </a:ext>
              </a:extLst>
            </p:cNvPr>
            <p:cNvGrpSpPr/>
            <p:nvPr/>
          </p:nvGrpSpPr>
          <p:grpSpPr>
            <a:xfrm>
              <a:off x="1544839" y="27050"/>
              <a:ext cx="10647161" cy="2125728"/>
              <a:chOff x="1624980" y="4833872"/>
              <a:chExt cx="9703442" cy="1937312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id="{A79B6217-D8D2-4B0E-A0FE-E2DB57BFFFC9}"/>
                  </a:ext>
                </a:extLst>
              </p:cNvPr>
              <p:cNvGrpSpPr/>
              <p:nvPr/>
            </p:nvGrpSpPr>
            <p:grpSpPr>
              <a:xfrm>
                <a:off x="1624980" y="4854413"/>
                <a:ext cx="8249380" cy="1916771"/>
                <a:chOff x="1461609" y="13128"/>
                <a:chExt cx="9880517" cy="2295771"/>
              </a:xfrm>
            </p:grpSpPr>
            <p:pic>
              <p:nvPicPr>
                <p:cNvPr id="12" name="图片 11">
                  <a:extLst>
                    <a:ext uri="{FF2B5EF4-FFF2-40B4-BE49-F238E27FC236}">
                      <a16:creationId xmlns:a16="http://schemas.microsoft.com/office/drawing/2014/main" id="{717F66D3-08BA-4264-AF11-56FFE02C09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461609" y="13128"/>
                  <a:ext cx="4212440" cy="2263088"/>
                </a:xfrm>
                <a:prstGeom prst="rect">
                  <a:avLst/>
                </a:prstGeom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</p:spPr>
            </p:pic>
            <p:pic>
              <p:nvPicPr>
                <p:cNvPr id="13" name="图片 12">
                  <a:extLst>
                    <a:ext uri="{FF2B5EF4-FFF2-40B4-BE49-F238E27FC236}">
                      <a16:creationId xmlns:a16="http://schemas.microsoft.com/office/drawing/2014/main" id="{FBAA1273-EDCA-4480-85E3-7C9D693AEB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332634" y="45812"/>
                  <a:ext cx="3023822" cy="2263087"/>
                </a:xfrm>
                <a:prstGeom prst="rect">
                  <a:avLst/>
                </a:prstGeom>
                <a:ln w="38100">
                  <a:solidFill>
                    <a:schemeClr val="bg1"/>
                  </a:solidFill>
                </a:ln>
              </p:spPr>
            </p:pic>
            <p:pic>
              <p:nvPicPr>
                <p:cNvPr id="14" name="图片 13">
                  <a:extLst>
                    <a:ext uri="{FF2B5EF4-FFF2-40B4-BE49-F238E27FC236}">
                      <a16:creationId xmlns:a16="http://schemas.microsoft.com/office/drawing/2014/main" id="{AA4658AC-485F-4BE2-B60D-54614B2E5E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" r="-663"/>
                <a:stretch/>
              </p:blipFill>
              <p:spPr>
                <a:xfrm>
                  <a:off x="7717550" y="13128"/>
                  <a:ext cx="3624576" cy="2271170"/>
                </a:xfrm>
                <a:prstGeom prst="rect">
                  <a:avLst/>
                </a:prstGeom>
                <a:ln w="38100">
                  <a:solidFill>
                    <a:schemeClr val="bg1"/>
                  </a:solidFill>
                </a:ln>
              </p:spPr>
            </p:pic>
          </p:grpSp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id="{DF686E3E-B33B-4629-8042-9E40AED00A9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27150"/>
              <a:stretch/>
            </p:blipFill>
            <p:spPr>
              <a:xfrm>
                <a:off x="8543935" y="4833872"/>
                <a:ext cx="2784487" cy="1927123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</p:grp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BB3B4325-8810-4EA9-8D75-B2B4AF2733D2}"/>
                </a:ext>
              </a:extLst>
            </p:cNvPr>
            <p:cNvSpPr/>
            <p:nvPr/>
          </p:nvSpPr>
          <p:spPr>
            <a:xfrm>
              <a:off x="1937271" y="83320"/>
              <a:ext cx="10254730" cy="207324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2">
                    <a:alpha val="30000"/>
                    <a:lumMod val="0"/>
                    <a:lumOff val="10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D1504756-48CC-4953-95B2-D2A52D14FEA9}"/>
              </a:ext>
            </a:extLst>
          </p:cNvPr>
          <p:cNvSpPr/>
          <p:nvPr userDrawn="1"/>
        </p:nvSpPr>
        <p:spPr>
          <a:xfrm flipH="1">
            <a:off x="-6" y="0"/>
            <a:ext cx="1937277" cy="6857999"/>
          </a:xfrm>
          <a:prstGeom prst="rect">
            <a:avLst/>
          </a:prstGeom>
          <a:solidFill>
            <a:srgbClr val="12618D"/>
          </a:solidFill>
          <a:ln w="28575">
            <a:solidFill>
              <a:schemeClr val="bg1"/>
            </a:solidFill>
          </a:ln>
          <a:effectLst>
            <a:outerShdw blurRad="190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8C82BC7-B1E0-47FC-AC9B-1610D6EE8A17}"/>
              </a:ext>
            </a:extLst>
          </p:cNvPr>
          <p:cNvCxnSpPr>
            <a:cxnSpLocks/>
          </p:cNvCxnSpPr>
          <p:nvPr/>
        </p:nvCxnSpPr>
        <p:spPr>
          <a:xfrm>
            <a:off x="260948" y="6505454"/>
            <a:ext cx="134830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>
            <a:extLst>
              <a:ext uri="{FF2B5EF4-FFF2-40B4-BE49-F238E27FC236}">
                <a16:creationId xmlns:a16="http://schemas.microsoft.com/office/drawing/2014/main" id="{04DAED4B-D5A1-478B-8A22-BFD525797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54" y="4776448"/>
            <a:ext cx="1814209" cy="43821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6A800A89-9BF3-44D8-8528-EA47F81535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54" y="5318320"/>
            <a:ext cx="1814209" cy="50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002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占位符 47">
            <a:extLst>
              <a:ext uri="{FF2B5EF4-FFF2-40B4-BE49-F238E27FC236}">
                <a16:creationId xmlns:a16="http://schemas.microsoft.com/office/drawing/2014/main" id="{FD2F1019-5C25-4CD6-8E2A-43FDC4E682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314" y="168288"/>
            <a:ext cx="6678793" cy="6234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 b="1" spc="0" baseline="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输入你的标题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4A9020C3-D0E5-4AB9-92A2-3177EC03E208}"/>
              </a:ext>
            </a:extLst>
          </p:cNvPr>
          <p:cNvSpPr/>
          <p:nvPr/>
        </p:nvSpPr>
        <p:spPr>
          <a:xfrm>
            <a:off x="0" y="6519108"/>
            <a:ext cx="12192000" cy="338891"/>
          </a:xfrm>
          <a:prstGeom prst="rect">
            <a:avLst/>
          </a:prstGeom>
          <a:solidFill>
            <a:srgbClr val="12618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D289A089-82EB-4E50-B135-F9FBA550E6A4}"/>
              </a:ext>
            </a:extLst>
          </p:cNvPr>
          <p:cNvCxnSpPr>
            <a:cxnSpLocks/>
          </p:cNvCxnSpPr>
          <p:nvPr/>
        </p:nvCxnSpPr>
        <p:spPr>
          <a:xfrm>
            <a:off x="88496" y="791730"/>
            <a:ext cx="11915082" cy="0"/>
          </a:xfrm>
          <a:prstGeom prst="line">
            <a:avLst/>
          </a:prstGeom>
          <a:ln w="38100">
            <a:solidFill>
              <a:srgbClr val="1261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341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占位符 47">
            <a:extLst>
              <a:ext uri="{FF2B5EF4-FFF2-40B4-BE49-F238E27FC236}">
                <a16:creationId xmlns:a16="http://schemas.microsoft.com/office/drawing/2014/main" id="{FD2F1019-5C25-4CD6-8E2A-43FDC4E682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66316" y="3183243"/>
            <a:ext cx="8659367" cy="2914291"/>
          </a:xfrm>
          <a:prstGeom prst="rect">
            <a:avLst/>
          </a:prstGeom>
        </p:spPr>
        <p:txBody>
          <a:bodyPr>
            <a:noAutofit/>
          </a:bodyPr>
          <a:lstStyle>
            <a:lvl1pPr marL="571500" indent="-571500" algn="l">
              <a:lnSpc>
                <a:spcPct val="150000"/>
              </a:lnSpc>
              <a:buFont typeface="Wingdings" panose="05000000000000000000" pitchFamily="2" charset="2"/>
              <a:buChar char="Ø"/>
              <a:defRPr sz="3100" b="1" spc="3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输入你的标题</a:t>
            </a:r>
            <a:endParaRPr lang="en-US" altLang="zh-CN" dirty="0"/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dirty="0"/>
              <a:t>输入你的标题</a:t>
            </a:r>
            <a:endParaRPr lang="en-US" altLang="zh-CN" dirty="0"/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dirty="0"/>
              <a:t>输入你的标题</a:t>
            </a:r>
            <a:endParaRPr lang="en-US" altLang="zh-CN" dirty="0"/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zh-CN" altLang="en-US" dirty="0"/>
              <a:t>输入你的标题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4A9020C3-D0E5-4AB9-92A2-3177EC03E208}"/>
              </a:ext>
            </a:extLst>
          </p:cNvPr>
          <p:cNvSpPr/>
          <p:nvPr/>
        </p:nvSpPr>
        <p:spPr>
          <a:xfrm>
            <a:off x="0" y="6519108"/>
            <a:ext cx="12192000" cy="338891"/>
          </a:xfrm>
          <a:prstGeom prst="rect">
            <a:avLst/>
          </a:prstGeom>
          <a:solidFill>
            <a:srgbClr val="12618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D1B09DBD-9387-4870-988F-1B8B6A7D4635}"/>
              </a:ext>
            </a:extLst>
          </p:cNvPr>
          <p:cNvSpPr/>
          <p:nvPr userDrawn="1"/>
        </p:nvSpPr>
        <p:spPr>
          <a:xfrm>
            <a:off x="1457418" y="2953512"/>
            <a:ext cx="9401452" cy="3373755"/>
          </a:xfrm>
          <a:prstGeom prst="rect">
            <a:avLst/>
          </a:prstGeom>
          <a:noFill/>
          <a:ln w="57150">
            <a:solidFill>
              <a:srgbClr val="12618D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90C67696-4902-4AF7-844F-C12F6940DEE0}"/>
              </a:ext>
            </a:extLst>
          </p:cNvPr>
          <p:cNvGrpSpPr/>
          <p:nvPr userDrawn="1"/>
        </p:nvGrpSpPr>
        <p:grpSpPr>
          <a:xfrm>
            <a:off x="8878" y="40959"/>
            <a:ext cx="2253416" cy="1986953"/>
            <a:chOff x="373175" y="335540"/>
            <a:chExt cx="2609147" cy="2300621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8F42A6B9-A277-44D5-B1F8-39FF06C5ED83}"/>
                </a:ext>
              </a:extLst>
            </p:cNvPr>
            <p:cNvSpPr/>
            <p:nvPr/>
          </p:nvSpPr>
          <p:spPr>
            <a:xfrm flipH="1">
              <a:off x="373175" y="335540"/>
              <a:ext cx="2609147" cy="2300621"/>
            </a:xfrm>
            <a:prstGeom prst="rect">
              <a:avLst/>
            </a:prstGeom>
            <a:solidFill>
              <a:srgbClr val="12618D"/>
            </a:solidFill>
            <a:ln>
              <a:noFill/>
            </a:ln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E4F317E9-216B-4C44-AF31-A7F44FDE4683}"/>
                </a:ext>
              </a:extLst>
            </p:cNvPr>
            <p:cNvSpPr txBox="1"/>
            <p:nvPr/>
          </p:nvSpPr>
          <p:spPr>
            <a:xfrm>
              <a:off x="422867" y="1132879"/>
              <a:ext cx="2509762" cy="677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CONTENT</a:t>
              </a:r>
              <a:endParaRPr lang="zh-CN" altLang="en-US" sz="32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50FD907F-8463-4ACD-AAB1-E8AF684E5322}"/>
              </a:ext>
            </a:extLst>
          </p:cNvPr>
          <p:cNvGrpSpPr/>
          <p:nvPr userDrawn="1"/>
        </p:nvGrpSpPr>
        <p:grpSpPr>
          <a:xfrm>
            <a:off x="2288849" y="40959"/>
            <a:ext cx="9879233" cy="1975926"/>
            <a:chOff x="1544839" y="27050"/>
            <a:chExt cx="10647162" cy="212951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63870B6A-5E32-4486-8829-E99D82369496}"/>
                </a:ext>
              </a:extLst>
            </p:cNvPr>
            <p:cNvGrpSpPr/>
            <p:nvPr/>
          </p:nvGrpSpPr>
          <p:grpSpPr>
            <a:xfrm>
              <a:off x="1544839" y="27050"/>
              <a:ext cx="10647161" cy="2125728"/>
              <a:chOff x="1624980" y="4833872"/>
              <a:chExt cx="9703442" cy="1937312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2DBCC54F-D9BE-4569-BEFC-ACCF71BD3FFE}"/>
                  </a:ext>
                </a:extLst>
              </p:cNvPr>
              <p:cNvGrpSpPr/>
              <p:nvPr/>
            </p:nvGrpSpPr>
            <p:grpSpPr>
              <a:xfrm>
                <a:off x="1624980" y="4854413"/>
                <a:ext cx="8249380" cy="1916771"/>
                <a:chOff x="1461609" y="13128"/>
                <a:chExt cx="9880517" cy="2295771"/>
              </a:xfrm>
            </p:grpSpPr>
            <p:pic>
              <p:nvPicPr>
                <p:cNvPr id="16" name="图片 15">
                  <a:extLst>
                    <a:ext uri="{FF2B5EF4-FFF2-40B4-BE49-F238E27FC236}">
                      <a16:creationId xmlns:a16="http://schemas.microsoft.com/office/drawing/2014/main" id="{FEA7447D-C56A-4BE7-8299-EB0A6F39B1F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461609" y="13128"/>
                  <a:ext cx="4212440" cy="2263088"/>
                </a:xfrm>
                <a:prstGeom prst="rect">
                  <a:avLst/>
                </a:prstGeom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</p:spPr>
            </p:pic>
            <p:pic>
              <p:nvPicPr>
                <p:cNvPr id="17" name="图片 16">
                  <a:extLst>
                    <a:ext uri="{FF2B5EF4-FFF2-40B4-BE49-F238E27FC236}">
                      <a16:creationId xmlns:a16="http://schemas.microsoft.com/office/drawing/2014/main" id="{36A26CFC-713D-4542-AAD7-1A73ECA31C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332634" y="45812"/>
                  <a:ext cx="3023822" cy="2263087"/>
                </a:xfrm>
                <a:prstGeom prst="rect">
                  <a:avLst/>
                </a:prstGeom>
                <a:ln w="38100">
                  <a:solidFill>
                    <a:schemeClr val="bg1"/>
                  </a:solidFill>
                </a:ln>
              </p:spPr>
            </p:pic>
            <p:pic>
              <p:nvPicPr>
                <p:cNvPr id="18" name="图片 17">
                  <a:extLst>
                    <a:ext uri="{FF2B5EF4-FFF2-40B4-BE49-F238E27FC236}">
                      <a16:creationId xmlns:a16="http://schemas.microsoft.com/office/drawing/2014/main" id="{E0C752A7-0225-4A0E-A544-40081BE638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" r="-663"/>
                <a:stretch/>
              </p:blipFill>
              <p:spPr>
                <a:xfrm>
                  <a:off x="7717550" y="13128"/>
                  <a:ext cx="3624576" cy="2271170"/>
                </a:xfrm>
                <a:prstGeom prst="rect">
                  <a:avLst/>
                </a:prstGeom>
                <a:ln w="38100">
                  <a:solidFill>
                    <a:schemeClr val="bg1"/>
                  </a:solidFill>
                </a:ln>
              </p:spPr>
            </p:pic>
          </p:grpSp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1D3DDEDD-23DD-4BA1-9570-666FA248F5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27150"/>
              <a:stretch/>
            </p:blipFill>
            <p:spPr>
              <a:xfrm>
                <a:off x="8543935" y="4833872"/>
                <a:ext cx="2784487" cy="1927123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</p:grp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CF82D1A3-B7F6-4A83-AF77-DC392632F715}"/>
                </a:ext>
              </a:extLst>
            </p:cNvPr>
            <p:cNvSpPr/>
            <p:nvPr/>
          </p:nvSpPr>
          <p:spPr>
            <a:xfrm>
              <a:off x="1937271" y="83320"/>
              <a:ext cx="10254730" cy="207324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2">
                    <a:alpha val="30000"/>
                    <a:lumMod val="0"/>
                    <a:lumOff val="10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占位符 47">
            <a:extLst>
              <a:ext uri="{FF2B5EF4-FFF2-40B4-BE49-F238E27FC236}">
                <a16:creationId xmlns:a16="http://schemas.microsoft.com/office/drawing/2014/main" id="{472CEA56-8C21-4986-B09A-BD43CFCCC2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3241" y="2103892"/>
            <a:ext cx="3582052" cy="7170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3600" b="1" spc="3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24231962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1074B555-C754-49D8-846A-E6F8A28CF79B}"/>
              </a:ext>
            </a:extLst>
          </p:cNvPr>
          <p:cNvGrpSpPr/>
          <p:nvPr/>
        </p:nvGrpSpPr>
        <p:grpSpPr>
          <a:xfrm>
            <a:off x="8878" y="40959"/>
            <a:ext cx="2253416" cy="1986953"/>
            <a:chOff x="373175" y="335540"/>
            <a:chExt cx="2609147" cy="2300621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637A3F2-CDB7-4F51-BB42-7E51D4D6847A}"/>
                </a:ext>
              </a:extLst>
            </p:cNvPr>
            <p:cNvSpPr/>
            <p:nvPr/>
          </p:nvSpPr>
          <p:spPr>
            <a:xfrm flipH="1">
              <a:off x="373175" y="335540"/>
              <a:ext cx="2609147" cy="2300621"/>
            </a:xfrm>
            <a:prstGeom prst="rect">
              <a:avLst/>
            </a:prstGeom>
            <a:solidFill>
              <a:srgbClr val="12618D"/>
            </a:solidFill>
            <a:ln>
              <a:noFill/>
            </a:ln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205E404A-68A9-4808-A91A-0FD7369DEEDD}"/>
                </a:ext>
              </a:extLst>
            </p:cNvPr>
            <p:cNvSpPr txBox="1"/>
            <p:nvPr/>
          </p:nvSpPr>
          <p:spPr>
            <a:xfrm>
              <a:off x="422867" y="1132879"/>
              <a:ext cx="2509762" cy="677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CONTENT</a:t>
              </a:r>
              <a:endParaRPr lang="zh-CN" altLang="en-US" sz="32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3A653EF3-6997-43AF-B757-1677EB9455C4}"/>
              </a:ext>
            </a:extLst>
          </p:cNvPr>
          <p:cNvCxnSpPr>
            <a:cxnSpLocks/>
          </p:cNvCxnSpPr>
          <p:nvPr/>
        </p:nvCxnSpPr>
        <p:spPr>
          <a:xfrm>
            <a:off x="3121261" y="425692"/>
            <a:ext cx="987923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A9232A87-3205-4E9F-8392-D99FD415FEE6}"/>
              </a:ext>
            </a:extLst>
          </p:cNvPr>
          <p:cNvGrpSpPr/>
          <p:nvPr/>
        </p:nvGrpSpPr>
        <p:grpSpPr>
          <a:xfrm>
            <a:off x="2288849" y="40959"/>
            <a:ext cx="9879233" cy="1975926"/>
            <a:chOff x="1544839" y="27050"/>
            <a:chExt cx="10647162" cy="2129519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11401B1D-0CE9-4853-8484-3326140BB63D}"/>
                </a:ext>
              </a:extLst>
            </p:cNvPr>
            <p:cNvGrpSpPr/>
            <p:nvPr/>
          </p:nvGrpSpPr>
          <p:grpSpPr>
            <a:xfrm>
              <a:off x="1544839" y="27050"/>
              <a:ext cx="10647161" cy="2125728"/>
              <a:chOff x="1624980" y="4833872"/>
              <a:chExt cx="9703442" cy="1937312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495EFCB3-E6DE-448C-B890-0781F1C58F19}"/>
                  </a:ext>
                </a:extLst>
              </p:cNvPr>
              <p:cNvGrpSpPr/>
              <p:nvPr/>
            </p:nvGrpSpPr>
            <p:grpSpPr>
              <a:xfrm>
                <a:off x="1624980" y="4854413"/>
                <a:ext cx="8249380" cy="1916771"/>
                <a:chOff x="1461609" y="13128"/>
                <a:chExt cx="9880517" cy="2295771"/>
              </a:xfrm>
            </p:grpSpPr>
            <p:pic>
              <p:nvPicPr>
                <p:cNvPr id="17" name="图片 16">
                  <a:extLst>
                    <a:ext uri="{FF2B5EF4-FFF2-40B4-BE49-F238E27FC236}">
                      <a16:creationId xmlns:a16="http://schemas.microsoft.com/office/drawing/2014/main" id="{FE92DB3E-5C15-48F1-8A4A-50C52724BD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461609" y="13128"/>
                  <a:ext cx="4212440" cy="2263088"/>
                </a:xfrm>
                <a:prstGeom prst="rect">
                  <a:avLst/>
                </a:prstGeom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</p:spPr>
            </p:pic>
            <p:pic>
              <p:nvPicPr>
                <p:cNvPr id="18" name="图片 17">
                  <a:extLst>
                    <a:ext uri="{FF2B5EF4-FFF2-40B4-BE49-F238E27FC236}">
                      <a16:creationId xmlns:a16="http://schemas.microsoft.com/office/drawing/2014/main" id="{062C9626-C4D9-4970-9A1C-10F6DF8CA5B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332634" y="45812"/>
                  <a:ext cx="3023822" cy="2263087"/>
                </a:xfrm>
                <a:prstGeom prst="rect">
                  <a:avLst/>
                </a:prstGeom>
                <a:ln w="38100">
                  <a:solidFill>
                    <a:schemeClr val="bg1"/>
                  </a:solidFill>
                </a:ln>
              </p:spPr>
            </p:pic>
            <p:pic>
              <p:nvPicPr>
                <p:cNvPr id="19" name="图片 18">
                  <a:extLst>
                    <a:ext uri="{FF2B5EF4-FFF2-40B4-BE49-F238E27FC236}">
                      <a16:creationId xmlns:a16="http://schemas.microsoft.com/office/drawing/2014/main" id="{5B28C38C-619D-423C-A4BE-CF9B039DF0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1" r="-663"/>
                <a:stretch/>
              </p:blipFill>
              <p:spPr>
                <a:xfrm>
                  <a:off x="7717550" y="13128"/>
                  <a:ext cx="3624576" cy="2271170"/>
                </a:xfrm>
                <a:prstGeom prst="rect">
                  <a:avLst/>
                </a:prstGeom>
                <a:ln w="38100">
                  <a:solidFill>
                    <a:schemeClr val="bg1"/>
                  </a:solidFill>
                </a:ln>
              </p:spPr>
            </p:pic>
          </p:grpSp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id="{A74F6EAC-73FD-4733-BA47-F06E666D11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27150"/>
              <a:stretch/>
            </p:blipFill>
            <p:spPr>
              <a:xfrm>
                <a:off x="8543935" y="4833872"/>
                <a:ext cx="2784487" cy="1927123"/>
              </a:xfrm>
              <a:prstGeom prst="rect">
                <a:avLst/>
              </a:prstGeom>
              <a:ln w="38100">
                <a:solidFill>
                  <a:schemeClr val="bg1"/>
                </a:solidFill>
              </a:ln>
            </p:spPr>
          </p:pic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2EFAC1D-BC3C-4F04-A65F-4DA60ADFC5A2}"/>
                </a:ext>
              </a:extLst>
            </p:cNvPr>
            <p:cNvSpPr/>
            <p:nvPr/>
          </p:nvSpPr>
          <p:spPr>
            <a:xfrm>
              <a:off x="1937271" y="83320"/>
              <a:ext cx="10254730" cy="207324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2">
                    <a:alpha val="30000"/>
                    <a:lumMod val="0"/>
                    <a:lumOff val="10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占位符 21">
            <a:extLst>
              <a:ext uri="{FF2B5EF4-FFF2-40B4-BE49-F238E27FC236}">
                <a16:creationId xmlns:a16="http://schemas.microsoft.com/office/drawing/2014/main" id="{DC2C76D6-E99E-465D-8D92-5A44B163B8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50" y="2584450"/>
            <a:ext cx="11672888" cy="3984625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418444082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874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theme" Target="../theme/theme11.xml"/><Relationship Id="rId5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6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1"/>
            <a:ext cx="10515600" cy="1325563"/>
          </a:xfrm>
          <a:prstGeom prst="rect">
            <a:avLst/>
          </a:prstGeom>
        </p:spPr>
        <p:txBody>
          <a:bodyPr vert="horz" lIns="91434" tIns="45718" rIns="91434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13"/>
            <a:ext cx="10515600" cy="4351337"/>
          </a:xfrm>
          <a:prstGeom prst="rect">
            <a:avLst/>
          </a:prstGeom>
        </p:spPr>
        <p:txBody>
          <a:bodyPr vert="horz" lIns="91434" tIns="45718" rIns="91434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82"/>
            <a:ext cx="27432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82"/>
            <a:ext cx="41148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82"/>
            <a:ext cx="27432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0111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8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</p:sldLayoutIdLst>
  <p:hf hdr="0" ftr="0" dt="0"/>
  <p:txStyles>
    <p:titleStyle>
      <a:lvl1pPr algn="l" defTabSz="6857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0" rtl="0" eaLnBrk="1" latinLnBrk="0" hangingPunct="1">
        <a:lnSpc>
          <a:spcPct val="90000"/>
        </a:lnSpc>
        <a:spcBef>
          <a:spcPts val="751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4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7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1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5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10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3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4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4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0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2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7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4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3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892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9" r:id="rId1"/>
    <p:sldLayoutId id="2147484450" r:id="rId2"/>
    <p:sldLayoutId id="2147484451" r:id="rId3"/>
    <p:sldLayoutId id="2147484452" r:id="rId4"/>
    <p:sldLayoutId id="2147484453" r:id="rId5"/>
    <p:sldLayoutId id="2147484454" r:id="rId6"/>
    <p:sldLayoutId id="2147484455" r:id="rId7"/>
    <p:sldLayoutId id="2147484456" r:id="rId8"/>
    <p:sldLayoutId id="2147484457" r:id="rId9"/>
    <p:sldLayoutId id="2147484458" r:id="rId10"/>
    <p:sldLayoutId id="2147484459" r:id="rId11"/>
    <p:sldLayoutId id="2147484460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A91A2BB-2DEC-4F60-91C4-E07147377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EE2114-2D21-48F6-96A0-EF8A670D4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A760918-93C9-4373-9F00-38E722028B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9687B-2D1C-40C2-BF8B-04E8E7F61A5F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68F60A-DB76-4678-9357-CC0BAEC4C7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213C26-08E5-440F-B7A0-4E26D98AD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4CD41-CB33-4BB6-B2AB-5F28C53F23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80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92" r:id="rId2"/>
    <p:sldLayoutId id="2147484493" r:id="rId3"/>
    <p:sldLayoutId id="2147484494" r:id="rId4"/>
    <p:sldLayoutId id="214748449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108809" tIns="54405" rIns="108809" bIns="54405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108809" tIns="54405" rIns="108809" bIns="54405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66"/>
            <a:ext cx="2844800" cy="365125"/>
          </a:xfrm>
          <a:prstGeom prst="rect">
            <a:avLst/>
          </a:prstGeom>
        </p:spPr>
        <p:txBody>
          <a:bodyPr vert="horz" lIns="108809" tIns="54405" rIns="108809" bIns="5440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5B36A-2ECC-41E0-9C82-6EF1043FE535}" type="datetimeFigureOut">
              <a:rPr lang="zh-CN" altLang="en-US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/>
              <a:t>2023-3-9</a:t>
            </a:fld>
            <a:endParaRPr lang="zh-CN" altLang="en-US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3" y="6356366"/>
            <a:ext cx="3860800" cy="365125"/>
          </a:xfrm>
          <a:prstGeom prst="rect">
            <a:avLst/>
          </a:prstGeom>
        </p:spPr>
        <p:txBody>
          <a:bodyPr vert="horz" lIns="108809" tIns="54405" rIns="108809" bIns="5440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66"/>
            <a:ext cx="2844800" cy="365125"/>
          </a:xfrm>
          <a:prstGeom prst="rect">
            <a:avLst/>
          </a:prstGeom>
        </p:spPr>
        <p:txBody>
          <a:bodyPr vert="horz" lIns="108809" tIns="54405" rIns="108809" bIns="5440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zh-CN" altLang="en-US" b="1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第</a:t>
            </a:r>
            <a:fld id="{046404C1-1F8D-46A7-9E15-ACE6D545A2D2}" type="slidenum">
              <a:rPr lang="zh-CN" altLang="en-US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>
                <a:defRPr/>
              </a:pPr>
              <a:t>‹#›</a:t>
            </a:fld>
            <a:r>
              <a:rPr lang="zh-CN" altLang="en-US" b="1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59921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hf hdr="0" ftr="0" dt="0"/>
  <p:txStyles>
    <p:titleStyle>
      <a:lvl1pPr algn="ctr" defTabSz="1088095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034" indent="-408034" algn="l" defTabSz="1088095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884073" indent="-340030" algn="l" defTabSz="1088095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115" indent="-272023" algn="l" defTabSz="1088095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160" indent="-272023" algn="l" defTabSz="1088095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8208" indent="-272023" algn="l" defTabSz="1088095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257" indent="-272023" algn="l" defTabSz="108809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302" indent="-272023" algn="l" defTabSz="108809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0351" indent="-272023" algn="l" defTabSz="108809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4395" indent="-272023" algn="l" defTabSz="108809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045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095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138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186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236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280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8323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2374" algn="l" defTabSz="10880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42987-6E2C-7E47-B081-56B64287D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58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  <p:sldLayoutId id="2147484532" r:id="rId12"/>
    <p:sldLayoutId id="2147484533" r:id="rId13"/>
    <p:sldLayoutId id="2147484546" r:id="rId1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2023-3-9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992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5" r:id="rId1"/>
    <p:sldLayoutId id="2147484536" r:id="rId2"/>
    <p:sldLayoutId id="2147484537" r:id="rId3"/>
    <p:sldLayoutId id="2147484538" r:id="rId4"/>
    <p:sldLayoutId id="2147484539" r:id="rId5"/>
    <p:sldLayoutId id="2147484540" r:id="rId6"/>
    <p:sldLayoutId id="2147484541" r:id="rId7"/>
    <p:sldLayoutId id="2147484542" r:id="rId8"/>
    <p:sldLayoutId id="2147484543" r:id="rId9"/>
    <p:sldLayoutId id="2147484544" r:id="rId10"/>
    <p:sldLayoutId id="2147484545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5289" y="617539"/>
            <a:ext cx="1038954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681" y="2017713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31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8" rIns="91434" bIns="4571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31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3246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8" rIns="91434" bIns="45718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31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8" rIns="91434" bIns="4571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fld id="{E3659448-72A8-4F68-9B57-912547863F24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7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  <p:sldLayoutId id="2147484091" r:id="rId12"/>
    <p:sldLayoutId id="214748409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5pPr>
      <a:lvl6pPr marL="406375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6pPr>
      <a:lvl7pPr marL="812750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7pPr>
      <a:lvl8pPr marL="1219124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8pPr>
      <a:lvl9pPr marL="1625498" algn="l" rtl="0" fontAlgn="base">
        <a:spcBef>
          <a:spcPct val="0"/>
        </a:spcBef>
        <a:spcAft>
          <a:spcPct val="0"/>
        </a:spcAft>
        <a:defRPr kumimoji="1" sz="3900">
          <a:solidFill>
            <a:schemeClr val="tx2"/>
          </a:solidFill>
          <a:latin typeface="Tahoma" pitchFamily="34" charset="0"/>
          <a:ea typeface="宋体" charset="-122"/>
        </a:defRPr>
      </a:lvl9pPr>
    </p:titleStyle>
    <p:bodyStyle>
      <a:lvl1pPr marL="304780" indent="-30478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660358" indent="-253984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500">
          <a:solidFill>
            <a:schemeClr val="tx1"/>
          </a:solidFill>
          <a:latin typeface="+mn-lt"/>
          <a:ea typeface="+mn-ea"/>
        </a:defRPr>
      </a:lvl2pPr>
      <a:lvl3pPr marL="1015937" indent="-20319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100">
          <a:solidFill>
            <a:schemeClr val="tx1"/>
          </a:solidFill>
          <a:latin typeface="+mn-lt"/>
          <a:ea typeface="+mn-ea"/>
        </a:defRPr>
      </a:lvl3pPr>
      <a:lvl4pPr marL="1422311" indent="-20319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1700">
          <a:solidFill>
            <a:schemeClr val="tx1"/>
          </a:solidFill>
          <a:latin typeface="+mn-lt"/>
          <a:ea typeface="+mn-ea"/>
        </a:defRPr>
      </a:lvl4pPr>
      <a:lvl5pPr marL="1828686" indent="-20319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1700">
          <a:solidFill>
            <a:schemeClr val="tx1"/>
          </a:solidFill>
          <a:latin typeface="+mn-lt"/>
          <a:ea typeface="+mn-ea"/>
        </a:defRPr>
      </a:lvl5pPr>
      <a:lvl6pPr marL="2235060" indent="-20319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00">
          <a:solidFill>
            <a:schemeClr val="tx1"/>
          </a:solidFill>
          <a:latin typeface="+mn-lt"/>
          <a:ea typeface="+mn-ea"/>
        </a:defRPr>
      </a:lvl6pPr>
      <a:lvl7pPr marL="2641435" indent="-20319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00">
          <a:solidFill>
            <a:schemeClr val="tx1"/>
          </a:solidFill>
          <a:latin typeface="+mn-lt"/>
          <a:ea typeface="+mn-ea"/>
        </a:defRPr>
      </a:lvl7pPr>
      <a:lvl8pPr marL="3047810" indent="-20319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00">
          <a:solidFill>
            <a:schemeClr val="tx1"/>
          </a:solidFill>
          <a:latin typeface="+mn-lt"/>
          <a:ea typeface="+mn-ea"/>
        </a:defRPr>
      </a:lvl8pPr>
      <a:lvl9pPr marL="3454184" indent="-20319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75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50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124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498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873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250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624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0997" algn="l" defTabSz="8127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0722" y="333405"/>
            <a:ext cx="921596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dirty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820" y="1198566"/>
            <a:ext cx="11142133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dirty="0"/>
              <a:t>Click to add text</a:t>
            </a:r>
          </a:p>
          <a:p>
            <a:pPr lvl="1"/>
            <a:r>
              <a:rPr lang="en-US" altLang="de-DE" dirty="0"/>
              <a:t>Second level</a:t>
            </a:r>
          </a:p>
          <a:p>
            <a:pPr lvl="2"/>
            <a:r>
              <a:rPr lang="en-US" altLang="de-DE" dirty="0"/>
              <a:t>Third level</a:t>
            </a:r>
          </a:p>
          <a:p>
            <a:pPr lvl="3"/>
            <a:r>
              <a:rPr lang="en-US" altLang="de-DE" dirty="0"/>
              <a:t>Fourth level</a:t>
            </a:r>
          </a:p>
          <a:p>
            <a:pPr lvl="4"/>
            <a:r>
              <a:rPr lang="en-US" altLang="de-DE" dirty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737607" y="6421391"/>
            <a:ext cx="4128791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1100" dirty="0">
                <a:solidFill>
                  <a:srgbClr val="000000"/>
                </a:solidFill>
                <a:latin typeface="Calibri" panose="020F0502020204030204" pitchFamily="34" charset="0"/>
              </a:rPr>
              <a:t>INSTITUTE FOR TECHNICAL PHYSICS</a:t>
            </a:r>
            <a:br>
              <a:rPr lang="en-US" altLang="de-DE" sz="11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altLang="de-DE" sz="1100" dirty="0">
                <a:solidFill>
                  <a:srgbClr val="000000"/>
                </a:solidFill>
                <a:latin typeface="Calibri" panose="020F0502020204030204" pitchFamily="34" charset="0"/>
              </a:rPr>
              <a:t> SUPERCONDUCTING MATERIALS AND APPLICATIONS</a:t>
            </a:r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503" y="341315"/>
            <a:ext cx="1445684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7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167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332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498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66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01" indent="-314301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90515" indent="-314301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Calibri" panose="020F0502020204030204" pitchFamily="34" charset="0"/>
        </a:defRPr>
      </a:lvl2pPr>
      <a:lvl3pPr marL="1209584" indent="-27620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Calibri" panose="020F0502020204030204" pitchFamily="34" charset="0"/>
        </a:defRPr>
      </a:lvl3pPr>
      <a:lvl4pPr marL="1657227" indent="-27620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Calibri" panose="020F0502020204030204" pitchFamily="34" charset="0"/>
        </a:defRPr>
      </a:lvl4pPr>
      <a:lvl5pPr marL="2095344" indent="-27620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Calibri" panose="020F0502020204030204" pitchFamily="34" charset="0"/>
        </a:defRPr>
      </a:lvl5pPr>
      <a:lvl6pPr marL="2514412" indent="-228584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500">
          <a:solidFill>
            <a:schemeClr val="tx1"/>
          </a:solidFill>
          <a:latin typeface="+mn-lt"/>
        </a:defRPr>
      </a:lvl6pPr>
      <a:lvl7pPr marL="2971578" indent="-228584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500">
          <a:solidFill>
            <a:schemeClr val="tx1"/>
          </a:solidFill>
          <a:latin typeface="+mn-lt"/>
        </a:defRPr>
      </a:lvl7pPr>
      <a:lvl8pPr marL="3428744" indent="-228584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500">
          <a:solidFill>
            <a:schemeClr val="tx1"/>
          </a:solidFill>
          <a:latin typeface="+mn-lt"/>
        </a:defRPr>
      </a:lvl8pPr>
      <a:lvl9pPr marL="3885910" indent="-228584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5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1"/>
            <a:ext cx="10515600" cy="1325563"/>
          </a:xfrm>
          <a:prstGeom prst="rect">
            <a:avLst/>
          </a:prstGeom>
        </p:spPr>
        <p:txBody>
          <a:bodyPr vert="horz" lIns="91434" tIns="45718" rIns="91434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13"/>
            <a:ext cx="10515600" cy="4351337"/>
          </a:xfrm>
          <a:prstGeom prst="rect">
            <a:avLst/>
          </a:prstGeom>
        </p:spPr>
        <p:txBody>
          <a:bodyPr vert="horz" lIns="91434" tIns="45718" rIns="91434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82"/>
            <a:ext cx="27432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1249F70-1E4F-4F4A-94DF-4FB3F34FABD0}" type="datetimeFigureOut">
              <a:rPr lang="zh-CN" alt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2023-3-9</a:t>
            </a:fld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82"/>
            <a:ext cx="41148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65000"/>
                  <a:lumOff val="3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82"/>
            <a:ext cx="27432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9B20620-76EE-4611-8ADF-1BC4F0036AF6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091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40" r:id="rId2"/>
    <p:sldLayoutId id="2147484241" r:id="rId3"/>
    <p:sldLayoutId id="2147484242" r:id="rId4"/>
    <p:sldLayoutId id="2147484243" r:id="rId5"/>
    <p:sldLayoutId id="2147484244" r:id="rId6"/>
    <p:sldLayoutId id="2147484245" r:id="rId7"/>
    <p:sldLayoutId id="2147484246" r:id="rId8"/>
    <p:sldLayoutId id="2147484247" r:id="rId9"/>
    <p:sldLayoutId id="2147484248" r:id="rId10"/>
    <p:sldLayoutId id="2147484249" r:id="rId11"/>
    <p:sldLayoutId id="2147484250" r:id="rId12"/>
  </p:sldLayoutIdLst>
  <p:txStyles>
    <p:titleStyle>
      <a:lvl1pPr algn="l" defTabSz="6857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0" rtl="0" eaLnBrk="1" latinLnBrk="0" hangingPunct="1">
        <a:lnSpc>
          <a:spcPct val="90000"/>
        </a:lnSpc>
        <a:spcBef>
          <a:spcPts val="751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4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7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1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5" indent="-171438" algn="l" defTabSz="68575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10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3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4" indent="-171438" algn="l" defTabSz="685750" rtl="0" eaLnBrk="1" latinLnBrk="0" hangingPunct="1">
        <a:spcBef>
          <a:spcPct val="20000"/>
        </a:spcBef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4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0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2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7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4" algn="l" defTabSz="68575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7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34" tIns="45718" rIns="91434" bIns="45718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4" tIns="45718" rIns="91434" bIns="45718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78"/>
            <a:ext cx="2743200" cy="365125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Times New Roman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30429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300" r:id="rId6"/>
    <p:sldLayoutId id="2147484301" r:id="rId7"/>
  </p:sldLayoutIdLst>
  <p:hf hdr="0" ftr="0" dt="0"/>
  <p:txStyles>
    <p:titleStyle>
      <a:lvl1pPr algn="ctr" defTabSz="914332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tx1"/>
          </a:solidFill>
          <a:latin typeface="(使用中文字体)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5056" y="122245"/>
            <a:ext cx="10561929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22953" y="2099008"/>
            <a:ext cx="794613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301" y="6377967"/>
            <a:ext cx="39014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7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3/9/2023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292477" y="6560379"/>
            <a:ext cx="22479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25398" fontAlgn="auto">
              <a:spcBef>
                <a:spcPts val="0"/>
              </a:spcBef>
              <a:spcAft>
                <a:spcPts val="0"/>
              </a:spcAft>
            </a:pPr>
            <a:fld id="{81D60167-4931-47E6-BA6A-407CBD079E47}" type="slidenum">
              <a:rPr lang="en-US" altLang="zh-CN" spc="-5" smtClean="0">
                <a:solidFill>
                  <a:prstClr val="black"/>
                </a:solidFill>
                <a:ea typeface="+mn-ea"/>
              </a:rPr>
              <a:pPr marL="2539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altLang="zh-CN" spc="-5" dirty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87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41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67">
        <a:defRPr>
          <a:latin typeface="+mn-lt"/>
          <a:ea typeface="+mn-ea"/>
          <a:cs typeface="+mn-cs"/>
        </a:defRPr>
      </a:lvl2pPr>
      <a:lvl3pPr marL="914332">
        <a:defRPr>
          <a:latin typeface="+mn-lt"/>
          <a:ea typeface="+mn-ea"/>
          <a:cs typeface="+mn-cs"/>
        </a:defRPr>
      </a:lvl3pPr>
      <a:lvl4pPr marL="1371498">
        <a:defRPr>
          <a:latin typeface="+mn-lt"/>
          <a:ea typeface="+mn-ea"/>
          <a:cs typeface="+mn-cs"/>
        </a:defRPr>
      </a:lvl4pPr>
      <a:lvl5pPr marL="1828664">
        <a:defRPr>
          <a:latin typeface="+mn-lt"/>
          <a:ea typeface="+mn-ea"/>
          <a:cs typeface="+mn-cs"/>
        </a:defRPr>
      </a:lvl5pPr>
      <a:lvl6pPr marL="2285830">
        <a:defRPr>
          <a:latin typeface="+mn-lt"/>
          <a:ea typeface="+mn-ea"/>
          <a:cs typeface="+mn-cs"/>
        </a:defRPr>
      </a:lvl6pPr>
      <a:lvl7pPr marL="2742994">
        <a:defRPr>
          <a:latin typeface="+mn-lt"/>
          <a:ea typeface="+mn-ea"/>
          <a:cs typeface="+mn-cs"/>
        </a:defRPr>
      </a:lvl7pPr>
      <a:lvl8pPr marL="3200160">
        <a:defRPr>
          <a:latin typeface="+mn-lt"/>
          <a:ea typeface="+mn-ea"/>
          <a:cs typeface="+mn-cs"/>
        </a:defRPr>
      </a:lvl8pPr>
      <a:lvl9pPr marL="365732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67">
        <a:defRPr>
          <a:latin typeface="+mn-lt"/>
          <a:ea typeface="+mn-ea"/>
          <a:cs typeface="+mn-cs"/>
        </a:defRPr>
      </a:lvl2pPr>
      <a:lvl3pPr marL="914332">
        <a:defRPr>
          <a:latin typeface="+mn-lt"/>
          <a:ea typeface="+mn-ea"/>
          <a:cs typeface="+mn-cs"/>
        </a:defRPr>
      </a:lvl3pPr>
      <a:lvl4pPr marL="1371498">
        <a:defRPr>
          <a:latin typeface="+mn-lt"/>
          <a:ea typeface="+mn-ea"/>
          <a:cs typeface="+mn-cs"/>
        </a:defRPr>
      </a:lvl4pPr>
      <a:lvl5pPr marL="1828664">
        <a:defRPr>
          <a:latin typeface="+mn-lt"/>
          <a:ea typeface="+mn-ea"/>
          <a:cs typeface="+mn-cs"/>
        </a:defRPr>
      </a:lvl5pPr>
      <a:lvl6pPr marL="2285830">
        <a:defRPr>
          <a:latin typeface="+mn-lt"/>
          <a:ea typeface="+mn-ea"/>
          <a:cs typeface="+mn-cs"/>
        </a:defRPr>
      </a:lvl6pPr>
      <a:lvl7pPr marL="2742994">
        <a:defRPr>
          <a:latin typeface="+mn-lt"/>
          <a:ea typeface="+mn-ea"/>
          <a:cs typeface="+mn-cs"/>
        </a:defRPr>
      </a:lvl7pPr>
      <a:lvl8pPr marL="3200160">
        <a:defRPr>
          <a:latin typeface="+mn-lt"/>
          <a:ea typeface="+mn-ea"/>
          <a:cs typeface="+mn-cs"/>
        </a:defRPr>
      </a:lvl8pPr>
      <a:lvl9pPr marL="3657327">
        <a:defRPr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7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73DA93-EDE2-4C78-B5BA-9F169A686408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Times New Roman"/>
                <a:ea typeface="黑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Times New Roman"/>
              <a:ea typeface="黑体"/>
            </a:endParaRPr>
          </a:p>
        </p:txBody>
      </p:sp>
    </p:spTree>
    <p:extLst>
      <p:ext uri="{BB962C8B-B14F-4D97-AF65-F5344CB8AC3E}">
        <p14:creationId xmlns:p14="http://schemas.microsoft.com/office/powerpoint/2010/main" val="226264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1" r:id="rId1"/>
    <p:sldLayoutId id="2147484392" r:id="rId2"/>
    <p:sldLayoutId id="2147484393" r:id="rId3"/>
    <p:sldLayoutId id="2147484394" r:id="rId4"/>
    <p:sldLayoutId id="2147484395" r:id="rId5"/>
    <p:sldLayoutId id="2147484397" r:id="rId6"/>
    <p:sldLayoutId id="2147484398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tx1"/>
          </a:solidFill>
          <a:latin typeface="(使用中文字体)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9EA6E698-19E7-4662-97BB-23FA2B73C09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lt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6C99B6-D2B3-48ED-AC0D-7EED11751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809" y="1196975"/>
            <a:ext cx="11185511" cy="49217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B6365A1-5323-4635-8875-19543A2BD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09" y="365126"/>
            <a:ext cx="11185511" cy="57845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7AD38D-3CC4-4015-8BCF-24E1D95F8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880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947CC3-0340-41AD-A642-DBEC7E6B3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13768" y="6356350"/>
            <a:ext cx="395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>
              <a:defRPr/>
            </a:pPr>
            <a:fld id="{A48020E0-1C4F-4D89-9FD1-EC2E5B71218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28C8CB-3B79-4E86-B07A-382671EF6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9611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2755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1" r:id="rId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25">
          <p15:clr>
            <a:srgbClr val="F26B43"/>
          </p15:clr>
        </p15:guide>
        <p15:guide id="3" pos="7378">
          <p15:clr>
            <a:srgbClr val="F26B43"/>
          </p15:clr>
        </p15:guide>
        <p15:guide id="4" orient="horz" pos="595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86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5289" y="617538"/>
            <a:ext cx="1038954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681" y="2017713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31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44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31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324600"/>
            <a:ext cx="3860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44"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31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324600"/>
            <a:ext cx="2540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44" b="0"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fld id="{E3659448-72A8-4F68-9B57-912547863F24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5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4" r:id="rId2"/>
    <p:sldLayoutId id="2147484435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1" r:id="rId9"/>
    <p:sldLayoutId id="2147484442" r:id="rId10"/>
    <p:sldLayoutId id="2147484443" r:id="rId11"/>
    <p:sldLayoutId id="2147484444" r:id="rId12"/>
    <p:sldLayoutId id="2147484445" r:id="rId13"/>
    <p:sldLayoutId id="2147484446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5pPr>
      <a:lvl6pPr marL="406405" algn="l" rtl="0" fontAlgn="base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6pPr>
      <a:lvl7pPr marL="812810" algn="l" rtl="0" fontAlgn="base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7pPr>
      <a:lvl8pPr marL="1219215" algn="l" rtl="0" fontAlgn="base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8pPr>
      <a:lvl9pPr marL="1625620" algn="l" rtl="0" fontAlgn="base">
        <a:spcBef>
          <a:spcPct val="0"/>
        </a:spcBef>
        <a:spcAft>
          <a:spcPct val="0"/>
        </a:spcAft>
        <a:defRPr kumimoji="1" sz="3911">
          <a:solidFill>
            <a:schemeClr val="tx2"/>
          </a:solidFill>
          <a:latin typeface="Tahoma" pitchFamily="34" charset="0"/>
          <a:ea typeface="宋体" charset="-122"/>
        </a:defRPr>
      </a:lvl9pPr>
    </p:titleStyle>
    <p:bodyStyle>
      <a:lvl1pPr marL="304804" indent="-304804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2844">
          <a:solidFill>
            <a:schemeClr val="tx1"/>
          </a:solidFill>
          <a:latin typeface="+mn-lt"/>
          <a:ea typeface="+mn-ea"/>
          <a:cs typeface="+mn-cs"/>
        </a:defRPr>
      </a:lvl1pPr>
      <a:lvl2pPr marL="660408" indent="-25400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489">
          <a:solidFill>
            <a:schemeClr val="tx1"/>
          </a:solidFill>
          <a:latin typeface="+mn-lt"/>
          <a:ea typeface="+mn-ea"/>
        </a:defRPr>
      </a:lvl2pPr>
      <a:lvl3pPr marL="1016013" indent="-20320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133">
          <a:solidFill>
            <a:schemeClr val="tx1"/>
          </a:solidFill>
          <a:latin typeface="+mn-lt"/>
          <a:ea typeface="+mn-ea"/>
        </a:defRPr>
      </a:lvl3pPr>
      <a:lvl4pPr marL="1422418" indent="-20320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1778">
          <a:solidFill>
            <a:schemeClr val="tx1"/>
          </a:solidFill>
          <a:latin typeface="+mn-lt"/>
          <a:ea typeface="+mn-ea"/>
        </a:defRPr>
      </a:lvl4pPr>
      <a:lvl5pPr marL="1828823" indent="-20320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1778">
          <a:solidFill>
            <a:schemeClr val="tx1"/>
          </a:solidFill>
          <a:latin typeface="+mn-lt"/>
          <a:ea typeface="+mn-ea"/>
        </a:defRPr>
      </a:lvl5pPr>
      <a:lvl6pPr marL="2235228" indent="-20320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78">
          <a:solidFill>
            <a:schemeClr val="tx1"/>
          </a:solidFill>
          <a:latin typeface="+mn-lt"/>
          <a:ea typeface="+mn-ea"/>
        </a:defRPr>
      </a:lvl6pPr>
      <a:lvl7pPr marL="2641633" indent="-20320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78">
          <a:solidFill>
            <a:schemeClr val="tx1"/>
          </a:solidFill>
          <a:latin typeface="+mn-lt"/>
          <a:ea typeface="+mn-ea"/>
        </a:defRPr>
      </a:lvl7pPr>
      <a:lvl8pPr marL="3048038" indent="-20320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78">
          <a:solidFill>
            <a:schemeClr val="tx1"/>
          </a:solidFill>
          <a:latin typeface="+mn-lt"/>
          <a:ea typeface="+mn-ea"/>
        </a:defRPr>
      </a:lvl8pPr>
      <a:lvl9pPr marL="3454443" indent="-20320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177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405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81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15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62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025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430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836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241" algn="l" defTabSz="81281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40.jpeg"/><Relationship Id="rId4" Type="http://schemas.openxmlformats.org/officeDocument/2006/relationships/image" Target="../media/image39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42.png"/><Relationship Id="rId7" Type="http://schemas.microsoft.com/office/2007/relationships/hdphoto" Target="../media/hdphoto3.wdp"/><Relationship Id="rId12" Type="http://schemas.microsoft.com/office/2007/relationships/hdphoto" Target="../media/hdphoto4.wdp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44.jpeg"/><Relationship Id="rId11" Type="http://schemas.openxmlformats.org/officeDocument/2006/relationships/image" Target="../media/image47.png"/><Relationship Id="rId5" Type="http://schemas.microsoft.com/office/2007/relationships/hdphoto" Target="../media/hdphoto2.wdp"/><Relationship Id="rId10" Type="http://schemas.openxmlformats.org/officeDocument/2006/relationships/image" Target="../media/image46.tiff"/><Relationship Id="rId4" Type="http://schemas.openxmlformats.org/officeDocument/2006/relationships/image" Target="../media/image43.png"/><Relationship Id="rId9" Type="http://schemas.openxmlformats.org/officeDocument/2006/relationships/image" Target="../media/image4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microsoft.com/office/2007/relationships/hdphoto" Target="../media/hdphoto5.wdp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7" Type="http://schemas.openxmlformats.org/officeDocument/2006/relationships/image" Target="../media/image57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tif"/><Relationship Id="rId3" Type="http://schemas.openxmlformats.org/officeDocument/2006/relationships/image" Target="../media/image65.tif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75.png"/><Relationship Id="rId5" Type="http://schemas.openxmlformats.org/officeDocument/2006/relationships/image" Target="../media/image74.svg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81.jpeg"/><Relationship Id="rId5" Type="http://schemas.openxmlformats.org/officeDocument/2006/relationships/image" Target="../media/image80.tiff"/><Relationship Id="rId4" Type="http://schemas.openxmlformats.org/officeDocument/2006/relationships/image" Target="../media/image79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3.png"/><Relationship Id="rId7" Type="http://schemas.openxmlformats.org/officeDocument/2006/relationships/image" Target="../media/image86.jpe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10" Type="http://schemas.openxmlformats.org/officeDocument/2006/relationships/image" Target="../media/image89.png"/><Relationship Id="rId4" Type="http://schemas.microsoft.com/office/2007/relationships/hdphoto" Target="../media/hdphoto6.wdp"/><Relationship Id="rId9" Type="http://schemas.openxmlformats.org/officeDocument/2006/relationships/image" Target="../media/image8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93.emf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5.png"/><Relationship Id="rId7" Type="http://schemas.openxmlformats.org/officeDocument/2006/relationships/image" Target="../media/image99.emf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emf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10.emf"/><Relationship Id="rId11" Type="http://schemas.openxmlformats.org/officeDocument/2006/relationships/image" Target="../media/image115.jpeg"/><Relationship Id="rId5" Type="http://schemas.openxmlformats.org/officeDocument/2006/relationships/image" Target="../media/image109.png"/><Relationship Id="rId10" Type="http://schemas.openxmlformats.org/officeDocument/2006/relationships/image" Target="../media/image114.jpe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3" Type="http://schemas.openxmlformats.org/officeDocument/2006/relationships/image" Target="../media/image117.png"/><Relationship Id="rId7" Type="http://schemas.openxmlformats.org/officeDocument/2006/relationships/image" Target="../media/image121.jpe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10" Type="http://schemas.openxmlformats.org/officeDocument/2006/relationships/image" Target="../media/image101.png"/><Relationship Id="rId4" Type="http://schemas.openxmlformats.org/officeDocument/2006/relationships/image" Target="../media/image118.png"/><Relationship Id="rId9" Type="http://schemas.openxmlformats.org/officeDocument/2006/relationships/image" Target="../media/image100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jpeg"/><Relationship Id="rId3" Type="http://schemas.microsoft.com/office/2007/relationships/hdphoto" Target="../media/hdphoto7.wdp"/><Relationship Id="rId7" Type="http://schemas.openxmlformats.org/officeDocument/2006/relationships/image" Target="../media/image126.pn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125.xml"/><Relationship Id="rId6" Type="http://schemas.openxmlformats.org/officeDocument/2006/relationships/image" Target="../media/image125.jpeg"/><Relationship Id="rId11" Type="http://schemas.openxmlformats.org/officeDocument/2006/relationships/image" Target="../media/image129.png"/><Relationship Id="rId5" Type="http://schemas.microsoft.com/office/2007/relationships/hdphoto" Target="../media/hdphoto8.wdp"/><Relationship Id="rId10" Type="http://schemas.microsoft.com/office/2007/relationships/hdphoto" Target="../media/hdphoto9.wdp"/><Relationship Id="rId4" Type="http://schemas.openxmlformats.org/officeDocument/2006/relationships/image" Target="../media/image124.jpeg"/><Relationship Id="rId9" Type="http://schemas.openxmlformats.org/officeDocument/2006/relationships/image" Target="../media/image12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1.jpeg"/><Relationship Id="rId7" Type="http://schemas.openxmlformats.org/officeDocument/2006/relationships/image" Target="../media/image135.jpe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134.jpeg"/><Relationship Id="rId5" Type="http://schemas.openxmlformats.org/officeDocument/2006/relationships/image" Target="../media/image133.jpeg"/><Relationship Id="rId4" Type="http://schemas.openxmlformats.org/officeDocument/2006/relationships/image" Target="../media/image13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45.png"/><Relationship Id="rId3" Type="http://schemas.openxmlformats.org/officeDocument/2006/relationships/image" Target="../media/image137.png"/><Relationship Id="rId7" Type="http://schemas.openxmlformats.org/officeDocument/2006/relationships/image" Target="../media/image100.jpeg"/><Relationship Id="rId12" Type="http://schemas.openxmlformats.org/officeDocument/2006/relationships/image" Target="../media/image144.pn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140.jpeg"/><Relationship Id="rId11" Type="http://schemas.openxmlformats.org/officeDocument/2006/relationships/image" Target="../media/image143.png"/><Relationship Id="rId5" Type="http://schemas.openxmlformats.org/officeDocument/2006/relationships/image" Target="../media/image139.png"/><Relationship Id="rId10" Type="http://schemas.openxmlformats.org/officeDocument/2006/relationships/image" Target="../media/image142.jpg"/><Relationship Id="rId4" Type="http://schemas.openxmlformats.org/officeDocument/2006/relationships/image" Target="../media/image138.png"/><Relationship Id="rId9" Type="http://schemas.openxmlformats.org/officeDocument/2006/relationships/image" Target="../media/image141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jpg"/><Relationship Id="rId1" Type="http://schemas.openxmlformats.org/officeDocument/2006/relationships/slideLayout" Target="../slideLayouts/slideLayout1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54.jpg"/><Relationship Id="rId4" Type="http://schemas.openxmlformats.org/officeDocument/2006/relationships/image" Target="../media/image15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jpeg"/><Relationship Id="rId3" Type="http://schemas.openxmlformats.org/officeDocument/2006/relationships/image" Target="../media/image156.png"/><Relationship Id="rId7" Type="http://schemas.openxmlformats.org/officeDocument/2006/relationships/image" Target="../media/image160.jpeg"/><Relationship Id="rId2" Type="http://schemas.openxmlformats.org/officeDocument/2006/relationships/image" Target="../media/image155.em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9.jpe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62.png"/><Relationship Id="rId1" Type="http://schemas.openxmlformats.org/officeDocument/2006/relationships/slideLayout" Target="../slideLayouts/slideLayout6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6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72.emf"/><Relationship Id="rId5" Type="http://schemas.openxmlformats.org/officeDocument/2006/relationships/image" Target="../media/image171.emf"/><Relationship Id="rId4" Type="http://schemas.openxmlformats.org/officeDocument/2006/relationships/image" Target="../media/image17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7" Type="http://schemas.openxmlformats.org/officeDocument/2006/relationships/image" Target="../media/image17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4.xml"/><Relationship Id="rId6" Type="http://schemas.openxmlformats.org/officeDocument/2006/relationships/image" Target="../media/image176.png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hyperlink" Target="//upload.wikimedia.org/wikipedia/commons/f/f9/HWB-NMR_-_900MHz_-_21.2_Tesla.jpg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EUCAS 2019 - Glasgow"/>
          <p:cNvSpPr>
            <a:spLocks noChangeAspect="1" noChangeArrowheads="1"/>
          </p:cNvSpPr>
          <p:nvPr/>
        </p:nvSpPr>
        <p:spPr bwMode="auto">
          <a:xfrm>
            <a:off x="1679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29682" y="115144"/>
            <a:ext cx="2963721" cy="811697"/>
            <a:chOff x="998538" y="369729"/>
            <a:chExt cx="3525837" cy="105020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35" r="28165" b="45936"/>
            <a:stretch/>
          </p:blipFill>
          <p:spPr>
            <a:xfrm>
              <a:off x="998538" y="369729"/>
              <a:ext cx="1068388" cy="105020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50" t="54370" r="10319" b="12169"/>
            <a:stretch/>
          </p:blipFill>
          <p:spPr>
            <a:xfrm>
              <a:off x="2133600" y="444803"/>
              <a:ext cx="2390775" cy="828675"/>
            </a:xfrm>
            <a:prstGeom prst="rect">
              <a:avLst/>
            </a:prstGeom>
          </p:spPr>
        </p:pic>
      </p:grpSp>
      <p:pic>
        <p:nvPicPr>
          <p:cNvPr id="12" name="Picture 8" descr="index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5467" y="89276"/>
            <a:ext cx="3984417" cy="83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标题 1"/>
          <p:cNvSpPr>
            <a:spLocks noGrp="1"/>
          </p:cNvSpPr>
          <p:nvPr>
            <p:ph type="ctrTitle"/>
          </p:nvPr>
        </p:nvSpPr>
        <p:spPr>
          <a:xfrm>
            <a:off x="1183784" y="1765032"/>
            <a:ext cx="9711160" cy="138606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br>
              <a:rPr lang="en-US" altLang="zh-CN" sz="4000" b="1" dirty="0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Arial" pitchFamily="34" charset="0"/>
              </a:rPr>
            </a:br>
            <a:r>
              <a:rPr lang="en-US" altLang="zh-CN" sz="4000" b="1" dirty="0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Arial" pitchFamily="34" charset="0"/>
              </a:rPr>
              <a:t>Iron Based Superconductors: status and prospects </a:t>
            </a:r>
            <a:endParaRPr lang="zh-CN" altLang="en-US" sz="4000" b="1" dirty="0">
              <a:solidFill>
                <a:srgbClr val="FF0000"/>
              </a:solidFill>
              <a:latin typeface="Arial Black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878275" y="3706901"/>
            <a:ext cx="6699088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 b="1" dirty="0" err="1">
                <a:solidFill>
                  <a:srgbClr val="3333CC"/>
                </a:solidFill>
                <a:latin typeface="Arial Black" pitchFamily="34" charset="0"/>
              </a:rPr>
              <a:t>Dongliang</a:t>
            </a:r>
            <a:r>
              <a:rPr lang="en-US" altLang="zh-CN" sz="2800" b="1" dirty="0">
                <a:solidFill>
                  <a:srgbClr val="3333CC"/>
                </a:solidFill>
                <a:latin typeface="Arial Black" pitchFamily="34" charset="0"/>
              </a:rPr>
              <a:t> Wang, </a:t>
            </a:r>
            <a:r>
              <a:rPr lang="en-US" altLang="zh-CN" sz="2800" b="1" dirty="0" err="1">
                <a:solidFill>
                  <a:srgbClr val="3333CC"/>
                </a:solidFill>
                <a:latin typeface="Arial Black" pitchFamily="34" charset="0"/>
              </a:rPr>
              <a:t>Yanwei</a:t>
            </a:r>
            <a:r>
              <a:rPr lang="en-US" altLang="zh-CN" sz="2800" b="1" dirty="0">
                <a:solidFill>
                  <a:srgbClr val="3333CC"/>
                </a:solidFill>
                <a:latin typeface="Arial Black" pitchFamily="34" charset="0"/>
              </a:rPr>
              <a:t> Ma</a:t>
            </a:r>
          </a:p>
          <a:p>
            <a:pPr algn="ctr">
              <a:spcBef>
                <a:spcPct val="50000"/>
              </a:spcBef>
            </a:pPr>
            <a:r>
              <a:rPr lang="en-US" altLang="zh-CN" sz="22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Electrical Engineering,                                        Chinese Academy of Sciences, </a:t>
            </a:r>
          </a:p>
          <a:p>
            <a:pPr algn="ctr"/>
            <a:r>
              <a:rPr lang="en-US" altLang="zh-CN" sz="2200" b="1" dirty="0">
                <a:solidFill>
                  <a:srgbClr val="00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Beijing, China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DF7CBD9-8DE3-2E0D-1A8E-F121C4491D1D}"/>
              </a:ext>
            </a:extLst>
          </p:cNvPr>
          <p:cNvSpPr txBox="1"/>
          <p:nvPr/>
        </p:nvSpPr>
        <p:spPr>
          <a:xfrm>
            <a:off x="910798" y="6315500"/>
            <a:ext cx="106340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1st High Temperature superconductors for Accelerator Technology (</a:t>
            </a:r>
            <a:r>
              <a:rPr lang="en-US" altLang="zh-CN" b="1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HiTAT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 workshop, Mar 9-10, 2023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735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6733"/>
            <a:ext cx="4127005" cy="3268821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/>
        </p:nvCxnSpPr>
        <p:spPr>
          <a:xfrm>
            <a:off x="761411" y="2231909"/>
            <a:ext cx="3110734" cy="0"/>
          </a:xfrm>
          <a:prstGeom prst="line">
            <a:avLst/>
          </a:prstGeom>
          <a:ln w="12700">
            <a:solidFill>
              <a:srgbClr val="00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8821047" y="1011789"/>
            <a:ext cx="3370953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Huang et al., </a:t>
            </a:r>
            <a:r>
              <a:rPr kumimoji="0" lang="en-US" altLang="zh-CN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SuST</a:t>
            </a: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31 (2018) 015017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0" y="871812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>
            <a:extLst>
              <a:ext uri="{FF2B5EF4-FFF2-40B4-BE49-F238E27FC236}">
                <a16:creationId xmlns:a16="http://schemas.microsoft.com/office/drawing/2014/main" id="{01F73296-5633-4CBF-82B7-05E575E71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938" y="1848803"/>
            <a:ext cx="3534985" cy="2740488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7D0FBE84-C1F6-4ACD-88F2-C7BCB08C2D79}"/>
              </a:ext>
            </a:extLst>
          </p:cNvPr>
          <p:cNvSpPr txBox="1"/>
          <p:nvPr/>
        </p:nvSpPr>
        <p:spPr>
          <a:xfrm>
            <a:off x="454721" y="6196366"/>
            <a:ext cx="7498100" cy="457113"/>
          </a:xfrm>
          <a:prstGeom prst="rect">
            <a:avLst/>
          </a:prstGeom>
          <a:solidFill>
            <a:srgbClr val="FFFFAB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Latest: Record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of HP Ba122 tape=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1.81×10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5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 A/cm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2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Times New Roman" panose="02020603050405020304" pitchFamily="18" charset="0"/>
              </a:rPr>
              <a:t>at 4.2 K, 10 T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D57F5C5-E8FB-929B-FBBF-A9AF29F305D3}"/>
              </a:ext>
            </a:extLst>
          </p:cNvPr>
          <p:cNvSpPr txBox="1"/>
          <p:nvPr/>
        </p:nvSpPr>
        <p:spPr>
          <a:xfrm>
            <a:off x="1735048" y="132920"/>
            <a:ext cx="9341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Powder-In-Tube 122 tapes: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High </a:t>
            </a:r>
            <a:r>
              <a:rPr kumimoji="0" lang="en-US" altLang="zh-CN" sz="36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J</a:t>
            </a:r>
            <a:r>
              <a:rPr kumimoji="0" lang="en-US" altLang="zh-CN" sz="36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c</a:t>
            </a:r>
            <a:endParaRPr kumimoji="0" lang="zh-CN" altLang="en-US" sz="36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微软雅黑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117A8DF-EA1C-60F2-F6EA-06A48EB93B70}"/>
              </a:ext>
            </a:extLst>
          </p:cNvPr>
          <p:cNvSpPr txBox="1"/>
          <p:nvPr/>
        </p:nvSpPr>
        <p:spPr>
          <a:xfrm>
            <a:off x="132995" y="1034923"/>
            <a:ext cx="8890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anose="02020603050405020304" pitchFamily="18" charset="0"/>
              </a:rPr>
              <a:t>High </a:t>
            </a:r>
            <a:r>
              <a:rPr kumimoji="0" lang="en-US" altLang="zh-CN" sz="2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400" b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values were achieved in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hot pressed (HP) Ba122/Ag tapes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E92C0E4-E984-A654-1E87-C24A3AA3A86B}"/>
              </a:ext>
            </a:extLst>
          </p:cNvPr>
          <p:cNvSpPr txBox="1"/>
          <p:nvPr/>
        </p:nvSpPr>
        <p:spPr>
          <a:xfrm>
            <a:off x="761411" y="4989396"/>
            <a:ext cx="6111380" cy="1139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At 4.2 K, 10 T: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~ 1.5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×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5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,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I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=437 A, 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γ</a:t>
            </a:r>
            <a:r>
              <a:rPr kumimoji="0" lang="el-GR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 1.37</a:t>
            </a:r>
          </a:p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        18 T</a:t>
            </a:r>
            <a:r>
              <a:rPr lang="en-US" altLang="zh-CN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~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5 </a:t>
            </a: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endParaRPr kumimoji="0" lang="fr-FR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        27 T: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~ 5.5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×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 </a:t>
            </a: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A/cm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kumimoji="0" lang="fr-FR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3" name="图片 32" descr="背景图案&#10;&#10;描述已自动生成">
            <a:extLst>
              <a:ext uri="{FF2B5EF4-FFF2-40B4-BE49-F238E27FC236}">
                <a16:creationId xmlns:a16="http://schemas.microsoft.com/office/drawing/2014/main" id="{BA4025C2-4A11-0E1B-28D4-61127B2EFD6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8631" y="1942761"/>
            <a:ext cx="2525086" cy="1901156"/>
          </a:xfrm>
          <a:prstGeom prst="rect">
            <a:avLst/>
          </a:prstGeom>
        </p:spPr>
      </p:pic>
      <p:pic>
        <p:nvPicPr>
          <p:cNvPr id="35" name="图片 34" descr="背景图案&#10;&#10;描述已自动生成">
            <a:extLst>
              <a:ext uri="{FF2B5EF4-FFF2-40B4-BE49-F238E27FC236}">
                <a16:creationId xmlns:a16="http://schemas.microsoft.com/office/drawing/2014/main" id="{13569399-8C29-F9AC-324E-6063455CE70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8631" y="4536985"/>
            <a:ext cx="2666245" cy="1659381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2FDB778E-1AB0-42B2-9C86-C43EAB2F321C}"/>
              </a:ext>
            </a:extLst>
          </p:cNvPr>
          <p:cNvSpPr txBox="1"/>
          <p:nvPr/>
        </p:nvSpPr>
        <p:spPr>
          <a:xfrm>
            <a:off x="8138979" y="3822153"/>
            <a:ext cx="44690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The grains are aligned along the c-axis,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most of the misorientation angles are 5-20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27B6CBF0-1AFD-A0EA-0E6E-F43C6EFE4FE4}"/>
              </a:ext>
            </a:extLst>
          </p:cNvPr>
          <p:cNvSpPr txBox="1"/>
          <p:nvPr/>
        </p:nvSpPr>
        <p:spPr>
          <a:xfrm>
            <a:off x="8296729" y="6186144"/>
            <a:ext cx="3895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No apparent in-plane texture was found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DD737668-4A4A-661F-F8B7-12C408FC3C02}"/>
              </a:ext>
            </a:extLst>
          </p:cNvPr>
          <p:cNvSpPr txBox="1"/>
          <p:nvPr/>
        </p:nvSpPr>
        <p:spPr>
          <a:xfrm>
            <a:off x="9637114" y="1573429"/>
            <a:ext cx="1845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EBSD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D2DA19D-7FE4-9694-4897-FB3E55534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2310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651" y="2714275"/>
            <a:ext cx="5084852" cy="3975306"/>
            <a:chOff x="623400" y="2878176"/>
            <a:chExt cx="5084852" cy="3975306"/>
          </a:xfrm>
        </p:grpSpPr>
        <p:pic>
          <p:nvPicPr>
            <p:cNvPr id="91" name="图片 90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400" y="2878176"/>
              <a:ext cx="5084852" cy="39753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" name="右箭头 91"/>
            <p:cNvSpPr/>
            <p:nvPr/>
          </p:nvSpPr>
          <p:spPr bwMode="auto">
            <a:xfrm rot="16200000">
              <a:off x="3162455" y="4796394"/>
              <a:ext cx="863599" cy="330146"/>
            </a:xfrm>
            <a:prstGeom prst="rightArrow">
              <a:avLst/>
            </a:prstGeom>
            <a:gradFill>
              <a:gsLst>
                <a:gs pos="86000">
                  <a:srgbClr val="92D050"/>
                </a:gs>
                <a:gs pos="0">
                  <a:srgbClr val="FFFFFF"/>
                </a:gs>
                <a:gs pos="0">
                  <a:srgbClr val="FFFFFF"/>
                </a:gs>
              </a:gsLst>
              <a:lin ang="0" scaled="0"/>
            </a:gra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endParaRPr>
            </a:p>
          </p:txBody>
        </p:sp>
        <p:sp>
          <p:nvSpPr>
            <p:cNvPr id="93" name="TextBox 47"/>
            <p:cNvSpPr txBox="1">
              <a:spLocks noChangeArrowheads="1"/>
            </p:cNvSpPr>
            <p:nvPr/>
          </p:nvSpPr>
          <p:spPr bwMode="auto">
            <a:xfrm>
              <a:off x="2729409" y="4865829"/>
              <a:ext cx="2071191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itchFamily="34" charset="0"/>
                  <a:ea typeface="黑体" pitchFamily="49" charset="-122"/>
                  <a:cs typeface="Arial" pitchFamily="34" charset="0"/>
                </a:rPr>
                <a:t>improved by ~ 5 times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黑体" pitchFamily="49" charset="-122"/>
                <a:cs typeface="Arial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64268" y="82613"/>
            <a:ext cx="10258748" cy="600152"/>
          </a:xfrm>
          <a:prstGeom prst="rect">
            <a:avLst/>
          </a:prstGeom>
          <a:noFill/>
        </p:spPr>
        <p:txBody>
          <a:bodyPr wrap="none" lIns="121909" tIns="60954" rIns="121909" bIns="60954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itchFamily="49" charset="-122"/>
                <a:cs typeface="Times New Roman" pitchFamily="18" charset="0"/>
              </a:rPr>
              <a:t>High-</a:t>
            </a:r>
            <a:r>
              <a:rPr kumimoji="0" lang="en-US" altLang="zh-CN" sz="31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itchFamily="49" charset="-122"/>
                <a:cs typeface="Times New Roman" pitchFamily="18" charset="0"/>
              </a:rPr>
              <a:t>J</a:t>
            </a:r>
            <a:r>
              <a:rPr kumimoji="0" lang="en-US" altLang="zh-CN" sz="31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itchFamily="49" charset="-122"/>
                <a:cs typeface="Times New Roman" pitchFamily="18" charset="0"/>
              </a:rPr>
              <a:t>c</a:t>
            </a:r>
            <a:r>
              <a:rPr kumimoji="0" lang="en-US" altLang="zh-CN" sz="3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itchFamily="49" charset="-122"/>
                <a:cs typeface="Times New Roman" pitchFamily="18" charset="0"/>
              </a:rPr>
              <a:t> Ba-122 HIP wires improved by GR+HIP</a:t>
            </a:r>
            <a:endParaRPr kumimoji="0" lang="zh-CN" altLang="en-US" sz="31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黑体" pitchFamily="49" charset="-122"/>
              <a:cs typeface="Times New Roman" pitchFamily="18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0361" y="782058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864189" y="955057"/>
            <a:ext cx="10153127" cy="2108078"/>
            <a:chOff x="747713" y="902955"/>
            <a:chExt cx="10153127" cy="2108078"/>
          </a:xfrm>
        </p:grpSpPr>
        <p:sp>
          <p:nvSpPr>
            <p:cNvPr id="24" name="矩形 23"/>
            <p:cNvSpPr/>
            <p:nvPr/>
          </p:nvSpPr>
          <p:spPr>
            <a:xfrm>
              <a:off x="3423072" y="924144"/>
              <a:ext cx="4392000" cy="190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836894" y="924144"/>
              <a:ext cx="2077260" cy="190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157864" y="1628800"/>
              <a:ext cx="669968" cy="279862"/>
              <a:chOff x="683568" y="1061362"/>
              <a:chExt cx="869187" cy="363081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755576" y="1061362"/>
                <a:ext cx="759125" cy="363081"/>
              </a:xfrm>
              <a:custGeom>
                <a:avLst/>
                <a:gdLst>
                  <a:gd name="connsiteX0" fmla="*/ 0 w 759125"/>
                  <a:gd name="connsiteY0" fmla="*/ 362309 h 363081"/>
                  <a:gd name="connsiteX1" fmla="*/ 0 w 759125"/>
                  <a:gd name="connsiteY1" fmla="*/ 362309 h 363081"/>
                  <a:gd name="connsiteX2" fmla="*/ 25879 w 759125"/>
                  <a:gd name="connsiteY2" fmla="*/ 250166 h 363081"/>
                  <a:gd name="connsiteX3" fmla="*/ 43132 w 759125"/>
                  <a:gd name="connsiteY3" fmla="*/ 215660 h 363081"/>
                  <a:gd name="connsiteX4" fmla="*/ 60385 w 759125"/>
                  <a:gd name="connsiteY4" fmla="*/ 163902 h 363081"/>
                  <a:gd name="connsiteX5" fmla="*/ 69012 w 759125"/>
                  <a:gd name="connsiteY5" fmla="*/ 138022 h 363081"/>
                  <a:gd name="connsiteX6" fmla="*/ 86264 w 759125"/>
                  <a:gd name="connsiteY6" fmla="*/ 112143 h 363081"/>
                  <a:gd name="connsiteX7" fmla="*/ 94891 w 759125"/>
                  <a:gd name="connsiteY7" fmla="*/ 86264 h 363081"/>
                  <a:gd name="connsiteX8" fmla="*/ 172528 w 759125"/>
                  <a:gd name="connsiteY8" fmla="*/ 17253 h 363081"/>
                  <a:gd name="connsiteX9" fmla="*/ 224287 w 759125"/>
                  <a:gd name="connsiteY9" fmla="*/ 8626 h 363081"/>
                  <a:gd name="connsiteX10" fmla="*/ 258793 w 759125"/>
                  <a:gd name="connsiteY10" fmla="*/ 0 h 363081"/>
                  <a:gd name="connsiteX11" fmla="*/ 526212 w 759125"/>
                  <a:gd name="connsiteY11" fmla="*/ 8626 h 363081"/>
                  <a:gd name="connsiteX12" fmla="*/ 577970 w 759125"/>
                  <a:gd name="connsiteY12" fmla="*/ 25879 h 363081"/>
                  <a:gd name="connsiteX13" fmla="*/ 621102 w 759125"/>
                  <a:gd name="connsiteY13" fmla="*/ 77638 h 363081"/>
                  <a:gd name="connsiteX14" fmla="*/ 664234 w 759125"/>
                  <a:gd name="connsiteY14" fmla="*/ 120770 h 363081"/>
                  <a:gd name="connsiteX15" fmla="*/ 672861 w 759125"/>
                  <a:gd name="connsiteY15" fmla="*/ 146649 h 363081"/>
                  <a:gd name="connsiteX16" fmla="*/ 715993 w 759125"/>
                  <a:gd name="connsiteY16" fmla="*/ 198407 h 363081"/>
                  <a:gd name="connsiteX17" fmla="*/ 741872 w 759125"/>
                  <a:gd name="connsiteY17" fmla="*/ 284672 h 363081"/>
                  <a:gd name="connsiteX18" fmla="*/ 750498 w 759125"/>
                  <a:gd name="connsiteY18" fmla="*/ 310551 h 363081"/>
                  <a:gd name="connsiteX19" fmla="*/ 759125 w 759125"/>
                  <a:gd name="connsiteY19" fmla="*/ 336430 h 363081"/>
                  <a:gd name="connsiteX20" fmla="*/ 422695 w 759125"/>
                  <a:gd name="connsiteY20" fmla="*/ 345056 h 363081"/>
                  <a:gd name="connsiteX21" fmla="*/ 388189 w 759125"/>
                  <a:gd name="connsiteY21" fmla="*/ 353683 h 363081"/>
                  <a:gd name="connsiteX22" fmla="*/ 241540 w 759125"/>
                  <a:gd name="connsiteY22" fmla="*/ 362309 h 363081"/>
                  <a:gd name="connsiteX23" fmla="*/ 0 w 759125"/>
                  <a:gd name="connsiteY23" fmla="*/ 362309 h 363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59125" h="363081">
                    <a:moveTo>
                      <a:pt x="0" y="362309"/>
                    </a:moveTo>
                    <a:lnTo>
                      <a:pt x="0" y="362309"/>
                    </a:lnTo>
                    <a:cubicBezTo>
                      <a:pt x="4603" y="339293"/>
                      <a:pt x="12456" y="281487"/>
                      <a:pt x="25879" y="250166"/>
                    </a:cubicBezTo>
                    <a:cubicBezTo>
                      <a:pt x="30945" y="238346"/>
                      <a:pt x="38356" y="227600"/>
                      <a:pt x="43132" y="215660"/>
                    </a:cubicBezTo>
                    <a:cubicBezTo>
                      <a:pt x="49886" y="198775"/>
                      <a:pt x="54634" y="181155"/>
                      <a:pt x="60385" y="163902"/>
                    </a:cubicBezTo>
                    <a:cubicBezTo>
                      <a:pt x="63261" y="155275"/>
                      <a:pt x="63968" y="145588"/>
                      <a:pt x="69012" y="138022"/>
                    </a:cubicBezTo>
                    <a:cubicBezTo>
                      <a:pt x="74763" y="129396"/>
                      <a:pt x="81628" y="121416"/>
                      <a:pt x="86264" y="112143"/>
                    </a:cubicBezTo>
                    <a:cubicBezTo>
                      <a:pt x="90331" y="104010"/>
                      <a:pt x="89308" y="93442"/>
                      <a:pt x="94891" y="86264"/>
                    </a:cubicBezTo>
                    <a:cubicBezTo>
                      <a:pt x="98215" y="81991"/>
                      <a:pt x="150044" y="24748"/>
                      <a:pt x="172528" y="17253"/>
                    </a:cubicBezTo>
                    <a:cubicBezTo>
                      <a:pt x="189121" y="11722"/>
                      <a:pt x="207136" y="12056"/>
                      <a:pt x="224287" y="8626"/>
                    </a:cubicBezTo>
                    <a:cubicBezTo>
                      <a:pt x="235913" y="6301"/>
                      <a:pt x="247291" y="2875"/>
                      <a:pt x="258793" y="0"/>
                    </a:cubicBezTo>
                    <a:cubicBezTo>
                      <a:pt x="347933" y="2875"/>
                      <a:pt x="437318" y="1418"/>
                      <a:pt x="526212" y="8626"/>
                    </a:cubicBezTo>
                    <a:cubicBezTo>
                      <a:pt x="544338" y="10096"/>
                      <a:pt x="577970" y="25879"/>
                      <a:pt x="577970" y="25879"/>
                    </a:cubicBezTo>
                    <a:cubicBezTo>
                      <a:pt x="620806" y="90131"/>
                      <a:pt x="565752" y="11217"/>
                      <a:pt x="621102" y="77638"/>
                    </a:cubicBezTo>
                    <a:cubicBezTo>
                      <a:pt x="657044" y="120769"/>
                      <a:pt x="616791" y="89141"/>
                      <a:pt x="664234" y="120770"/>
                    </a:cubicBezTo>
                    <a:cubicBezTo>
                      <a:pt x="667110" y="129396"/>
                      <a:pt x="668794" y="138516"/>
                      <a:pt x="672861" y="146649"/>
                    </a:cubicBezTo>
                    <a:cubicBezTo>
                      <a:pt x="684872" y="170672"/>
                      <a:pt x="696912" y="179327"/>
                      <a:pt x="715993" y="198407"/>
                    </a:cubicBezTo>
                    <a:cubicBezTo>
                      <a:pt x="729030" y="250558"/>
                      <a:pt x="720869" y="221662"/>
                      <a:pt x="741872" y="284672"/>
                    </a:cubicBezTo>
                    <a:lnTo>
                      <a:pt x="750498" y="310551"/>
                    </a:lnTo>
                    <a:lnTo>
                      <a:pt x="759125" y="336430"/>
                    </a:lnTo>
                    <a:cubicBezTo>
                      <a:pt x="646982" y="339305"/>
                      <a:pt x="534754" y="339844"/>
                      <a:pt x="422695" y="345056"/>
                    </a:cubicBezTo>
                    <a:cubicBezTo>
                      <a:pt x="410852" y="345607"/>
                      <a:pt x="399992" y="352559"/>
                      <a:pt x="388189" y="353683"/>
                    </a:cubicBezTo>
                    <a:cubicBezTo>
                      <a:pt x="339442" y="358326"/>
                      <a:pt x="290494" y="361171"/>
                      <a:pt x="241540" y="362309"/>
                    </a:cubicBezTo>
                    <a:cubicBezTo>
                      <a:pt x="166798" y="364047"/>
                      <a:pt x="40257" y="362309"/>
                      <a:pt x="0" y="362309"/>
                    </a:cubicBezTo>
                    <a:close/>
                  </a:path>
                </a:pathLst>
              </a:custGeom>
              <a:pattFill prst="lgConfetti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683568" y="1412776"/>
                <a:ext cx="869187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/>
          </p:nvGrpSpPr>
          <p:grpSpPr>
            <a:xfrm>
              <a:off x="2307788" y="1549334"/>
              <a:ext cx="416231" cy="943562"/>
              <a:chOff x="2555776" y="980728"/>
              <a:chExt cx="576064" cy="1224136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2555776" y="980728"/>
                <a:ext cx="576064" cy="1224136"/>
                <a:chOff x="2339752" y="1052736"/>
                <a:chExt cx="576064" cy="1224136"/>
              </a:xfrm>
            </p:grpSpPr>
            <p:sp>
              <p:nvSpPr>
                <p:cNvPr id="54" name="矩形 53"/>
                <p:cNvSpPr/>
                <p:nvPr/>
              </p:nvSpPr>
              <p:spPr>
                <a:xfrm>
                  <a:off x="2339752" y="1124744"/>
                  <a:ext cx="576064" cy="108012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2339752" y="1052736"/>
                  <a:ext cx="576064" cy="144016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2339752" y="2132856"/>
                  <a:ext cx="576064" cy="14401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53" name="椭圆 52"/>
              <p:cNvSpPr>
                <a:spLocks noChangeAspect="1"/>
              </p:cNvSpPr>
              <p:nvPr/>
            </p:nvSpPr>
            <p:spPr>
              <a:xfrm>
                <a:off x="2665046" y="1006606"/>
                <a:ext cx="360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7" name="上弧形箭头 56"/>
            <p:cNvSpPr/>
            <p:nvPr/>
          </p:nvSpPr>
          <p:spPr>
            <a:xfrm>
              <a:off x="1449396" y="1268761"/>
              <a:ext cx="1133902" cy="216024"/>
            </a:xfrm>
            <a:prstGeom prst="curvedDown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5510784" y="1340768"/>
              <a:ext cx="277488" cy="860212"/>
              <a:chOff x="7366265" y="1050920"/>
              <a:chExt cx="576064" cy="1224136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7366265" y="1050920"/>
                <a:ext cx="576064" cy="1224136"/>
                <a:chOff x="2339752" y="1052736"/>
                <a:chExt cx="576064" cy="1224136"/>
              </a:xfrm>
            </p:grpSpPr>
            <p:sp>
              <p:nvSpPr>
                <p:cNvPr id="67" name="矩形 66"/>
                <p:cNvSpPr/>
                <p:nvPr/>
              </p:nvSpPr>
              <p:spPr>
                <a:xfrm>
                  <a:off x="2339752" y="1124744"/>
                  <a:ext cx="576064" cy="108012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8" name="椭圆 67"/>
                <p:cNvSpPr>
                  <a:spLocks noChangeAspect="1"/>
                </p:cNvSpPr>
                <p:nvPr/>
              </p:nvSpPr>
              <p:spPr>
                <a:xfrm>
                  <a:off x="2339752" y="1052736"/>
                  <a:ext cx="576064" cy="144016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>
                  <a:off x="2339752" y="2132856"/>
                  <a:ext cx="576064" cy="144016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5" name="椭圆 64"/>
              <p:cNvSpPr>
                <a:spLocks noChangeAspect="1"/>
              </p:cNvSpPr>
              <p:nvPr/>
            </p:nvSpPr>
            <p:spPr>
              <a:xfrm>
                <a:off x="7429671" y="1069988"/>
                <a:ext cx="460800" cy="1152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7510281" y="1095866"/>
                <a:ext cx="288032" cy="7200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71" name="TextBox 70"/>
            <p:cNvSpPr txBox="1"/>
            <p:nvPr/>
          </p:nvSpPr>
          <p:spPr>
            <a:xfrm>
              <a:off x="1323776" y="902955"/>
              <a:ext cx="12751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packing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47713" y="2042264"/>
              <a:ext cx="14401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Ba</a:t>
              </a:r>
              <a:r>
                <a:rPr kumimoji="0" lang="en-US" altLang="zh-CN" sz="1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0.6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K</a:t>
              </a:r>
              <a:r>
                <a:rPr kumimoji="0" lang="en-US" altLang="zh-CN" sz="1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0.4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Fe</a:t>
              </a:r>
              <a:r>
                <a:rPr kumimoji="0" lang="en-US" altLang="zh-CN" sz="1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2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As</a:t>
              </a:r>
              <a:r>
                <a:rPr kumimoji="0" lang="en-US" altLang="zh-CN" sz="14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2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 powder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73" name="右箭头 72"/>
            <p:cNvSpPr/>
            <p:nvPr/>
          </p:nvSpPr>
          <p:spPr>
            <a:xfrm>
              <a:off x="2993762" y="1706477"/>
              <a:ext cx="346238" cy="229449"/>
            </a:xfrm>
            <a:prstGeom prst="rightArrow">
              <a:avLst>
                <a:gd name="adj1" fmla="val 50000"/>
                <a:gd name="adj2" fmla="val 66406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996184" y="2487813"/>
              <a:ext cx="1446906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Ba122/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Ag+Cu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082153" y="2492896"/>
              <a:ext cx="8978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Ag tube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485340" y="2487813"/>
              <a:ext cx="15828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groove rolling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443090" y="2487813"/>
              <a:ext cx="14334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groove rolling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36893" y="908720"/>
              <a:ext cx="324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a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436040" y="908720"/>
              <a:ext cx="234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b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80" name="右箭头 79"/>
            <p:cNvSpPr/>
            <p:nvPr/>
          </p:nvSpPr>
          <p:spPr>
            <a:xfrm>
              <a:off x="5140200" y="1706233"/>
              <a:ext cx="277183" cy="138591"/>
            </a:xfrm>
            <a:prstGeom prst="rightArrow">
              <a:avLst>
                <a:gd name="adj1" fmla="val 50000"/>
                <a:gd name="adj2" fmla="val 90618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右箭头 80"/>
            <p:cNvSpPr/>
            <p:nvPr/>
          </p:nvSpPr>
          <p:spPr>
            <a:xfrm>
              <a:off x="5943137" y="1700808"/>
              <a:ext cx="277183" cy="138591"/>
            </a:xfrm>
            <a:prstGeom prst="rightArrow">
              <a:avLst>
                <a:gd name="adj1" fmla="val 50000"/>
                <a:gd name="adj2" fmla="val 90618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246510" y="921190"/>
              <a:ext cx="94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cold work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8308552" y="908720"/>
              <a:ext cx="2592288" cy="19080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17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8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2668" y="1324417"/>
              <a:ext cx="1368152" cy="13933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5" name="TextBox 84"/>
            <p:cNvSpPr txBox="1"/>
            <p:nvPr/>
          </p:nvSpPr>
          <p:spPr>
            <a:xfrm>
              <a:off x="9295331" y="929214"/>
              <a:ext cx="12073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宋体" pitchFamily="2" charset="-122"/>
                  <a:cs typeface="Arial" pitchFamily="34" charset="0"/>
                </a:rPr>
                <a:t>HIP sintering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endParaRPr>
            </a:p>
          </p:txBody>
        </p:sp>
        <p:sp>
          <p:nvSpPr>
            <p:cNvPr id="86" name="右箭头 85"/>
            <p:cNvSpPr/>
            <p:nvPr/>
          </p:nvSpPr>
          <p:spPr>
            <a:xfrm>
              <a:off x="7876504" y="1704399"/>
              <a:ext cx="346238" cy="229449"/>
            </a:xfrm>
            <a:prstGeom prst="rightArrow">
              <a:avLst>
                <a:gd name="adj1" fmla="val 50000"/>
                <a:gd name="adj2" fmla="val 66406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4232" y="1516085"/>
              <a:ext cx="1907507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700 </a:t>
              </a:r>
              <a:r>
                <a:rPr kumimoji="0" lang="en-US" altLang="zh-CN" sz="1400" b="0" i="0" u="none" strike="noStrike" kern="1200" cap="none" spc="0" normalizeH="0" baseline="30000" noProof="0" dirty="0" err="1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o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C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150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MPa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4F81BD"/>
                  </a:solidFill>
                  <a:effectLst/>
                  <a:uLnTx/>
                  <a:uFillTx/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4 hours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8456079" y="884123"/>
            <a:ext cx="234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c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82" t="15582" r="2354" b="52168"/>
          <a:stretch/>
        </p:blipFill>
        <p:spPr bwMode="auto">
          <a:xfrm>
            <a:off x="3872104" y="1437951"/>
            <a:ext cx="1074666" cy="835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382" t="15582" r="2354" b="52168"/>
          <a:stretch/>
        </p:blipFill>
        <p:spPr bwMode="auto">
          <a:xfrm>
            <a:off x="6603630" y="1434851"/>
            <a:ext cx="1074666" cy="835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" name="TextBox 20"/>
          <p:cNvSpPr txBox="1">
            <a:spLocks noChangeArrowheads="1"/>
          </p:cNvSpPr>
          <p:nvPr/>
        </p:nvSpPr>
        <p:spPr bwMode="auto">
          <a:xfrm>
            <a:off x="4542094" y="3355048"/>
            <a:ext cx="1811393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mono-core wires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4.7×10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A/cm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(4.2 K, 10 T)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3206202" y="3920067"/>
            <a:ext cx="1331804" cy="35761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图片 9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9884"/>
          <a:stretch/>
        </p:blipFill>
        <p:spPr>
          <a:xfrm>
            <a:off x="4837282" y="4432274"/>
            <a:ext cx="807228" cy="80850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45074" y="6402974"/>
            <a:ext cx="2791643" cy="338542"/>
          </a:xfrm>
          <a:prstGeom prst="rect">
            <a:avLst/>
          </a:prstGeom>
          <a:solidFill>
            <a:srgbClr val="FFFFCC"/>
          </a:solidFill>
        </p:spPr>
        <p:txBody>
          <a:bodyPr wrap="square" lIns="121909" tIns="60954" rIns="121909" bIns="60954">
            <a:spAutoFit/>
          </a:bodyPr>
          <a:lstStyle/>
          <a:p>
            <a:pPr lvl="0" algn="ctr"/>
            <a:r>
              <a:rPr kumimoji="0" lang="en-US" altLang="zh-CN" sz="14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Guo et al., </a:t>
            </a:r>
            <a:r>
              <a:rPr kumimoji="0" lang="en-US" altLang="zh-CN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SuST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34</a:t>
            </a:r>
            <a:r>
              <a:rPr lang="en-US" altLang="zh-CN" sz="14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(2021) 094001</a:t>
            </a:r>
            <a:endParaRPr kumimoji="0" lang="zh-CN" alt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6408048" y="3005289"/>
          <a:ext cx="4820576" cy="3534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2160360" imgH="1583640" progId="Origin50.Graph">
                  <p:embed/>
                </p:oleObj>
              </mc:Choice>
              <mc:Fallback>
                <p:oleObj name="Graph" r:id="rId8" imgW="2160360" imgH="1583640" progId="Origin50.Graph">
                  <p:embed/>
                  <p:pic>
                    <p:nvPicPr>
                      <p:cNvPr id="10" name="对象 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08048" y="3005289"/>
                        <a:ext cx="4820576" cy="3534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6" name="图片 9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5" t="7053" r="7095" b="62091"/>
          <a:stretch/>
        </p:blipFill>
        <p:spPr>
          <a:xfrm>
            <a:off x="9839722" y="3370979"/>
            <a:ext cx="657099" cy="61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TextBox 20"/>
          <p:cNvSpPr txBox="1">
            <a:spLocks noChangeArrowheads="1"/>
          </p:cNvSpPr>
          <p:nvPr/>
        </p:nvSpPr>
        <p:spPr bwMode="auto">
          <a:xfrm>
            <a:off x="8123671" y="3496812"/>
            <a:ext cx="1679819" cy="392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3.3×10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A/cm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kumimoji="0" lang="en-US" altLang="zh-CN" sz="16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cxnSp>
        <p:nvCxnSpPr>
          <p:cNvPr id="100" name="直接箭头连接符 99"/>
          <p:cNvCxnSpPr/>
          <p:nvPr/>
        </p:nvCxnSpPr>
        <p:spPr>
          <a:xfrm>
            <a:off x="9514461" y="4039737"/>
            <a:ext cx="578059" cy="32602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矩形 100"/>
          <p:cNvSpPr/>
          <p:nvPr/>
        </p:nvSpPr>
        <p:spPr>
          <a:xfrm>
            <a:off x="7693915" y="3780288"/>
            <a:ext cx="2491223" cy="338542"/>
          </a:xfrm>
          <a:prstGeom prst="rect">
            <a:avLst/>
          </a:prstGeom>
        </p:spPr>
        <p:txBody>
          <a:bodyPr wrap="square" lIns="121909" tIns="60954" rIns="121909" bIns="60954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(latest result)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3" name="TextBox 47"/>
          <p:cNvSpPr txBox="1">
            <a:spLocks noChangeArrowheads="1"/>
          </p:cNvSpPr>
          <p:nvPr/>
        </p:nvSpPr>
        <p:spPr bwMode="auto">
          <a:xfrm>
            <a:off x="8707244" y="4619123"/>
            <a:ext cx="1412701" cy="30777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黑体" pitchFamily="49" charset="-122"/>
                <a:cs typeface="Arial" pitchFamily="34" charset="0"/>
              </a:rPr>
              <a:t>2 times higher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黑体" pitchFamily="49" charset="-122"/>
              <a:cs typeface="Arial" pitchFamily="34" charset="0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0243006" y="4947251"/>
            <a:ext cx="1480782" cy="553986"/>
          </a:xfrm>
          <a:prstGeom prst="rect">
            <a:avLst/>
          </a:prstGeom>
          <a:solidFill>
            <a:schemeClr val="bg1"/>
          </a:solidFill>
        </p:spPr>
        <p:txBody>
          <a:bodyPr wrap="square" lIns="121909" tIns="60954" rIns="121909" bIns="60954">
            <a:spAutoFit/>
          </a:bodyPr>
          <a:lstStyle/>
          <a:p>
            <a:pPr lvl="0"/>
            <a:r>
              <a:rPr kumimoji="0" lang="en-US" altLang="zh-CN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Physica</a:t>
            </a:r>
            <a:r>
              <a:rPr kumimoji="0" lang="en-US" altLang="zh-CN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C </a:t>
            </a:r>
            <a:r>
              <a:rPr lang="en-US" altLang="zh-CN" sz="14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585 (2021) 1353870</a:t>
            </a:r>
            <a:endParaRPr kumimoji="0" lang="zh-CN" alt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8254549" y="5306995"/>
            <a:ext cx="1955042" cy="617657"/>
          </a:xfrm>
          <a:prstGeom prst="rect">
            <a:avLst/>
          </a:prstGeom>
        </p:spPr>
        <p:txBody>
          <a:bodyPr wrap="square" lIns="121909" tIns="60954" rIns="121909" bIns="60954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tape-in-tube method</a:t>
            </a:r>
          </a:p>
          <a:p>
            <a:pPr lvl="0">
              <a:lnSpc>
                <a:spcPct val="120000"/>
              </a:lnSpc>
            </a:pPr>
            <a:r>
              <a:rPr kumimoji="0" lang="en-US" altLang="zh-CN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JMCC</a:t>
            </a:r>
            <a:r>
              <a:rPr kumimoji="0" lang="en-US" altLang="zh-CN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11 </a:t>
            </a:r>
            <a:r>
              <a:rPr lang="en-US" altLang="zh-CN" sz="14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(2023) 1460</a:t>
            </a:r>
            <a:endParaRPr kumimoji="0" lang="zh-CN" altLang="en-US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61000"/>
                    </a14:imgEffect>
                    <a14:imgEffect>
                      <a14:saturation sat="1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150" y="5224244"/>
            <a:ext cx="709223" cy="67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6" name="直接箭头连接符 105"/>
          <p:cNvCxnSpPr/>
          <p:nvPr/>
        </p:nvCxnSpPr>
        <p:spPr>
          <a:xfrm flipV="1">
            <a:off x="8254549" y="4496937"/>
            <a:ext cx="210508" cy="6687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右箭头 101"/>
          <p:cNvSpPr>
            <a:spLocks/>
          </p:cNvSpPr>
          <p:nvPr/>
        </p:nvSpPr>
        <p:spPr bwMode="auto">
          <a:xfrm rot="16200000">
            <a:off x="9981823" y="4710529"/>
            <a:ext cx="360000" cy="252000"/>
          </a:xfrm>
          <a:prstGeom prst="rightArrow">
            <a:avLst/>
          </a:prstGeom>
          <a:gradFill>
            <a:gsLst>
              <a:gs pos="86000">
                <a:srgbClr val="92D050"/>
              </a:gs>
              <a:gs pos="0">
                <a:srgbClr val="FFFFFF"/>
              </a:gs>
              <a:gs pos="0">
                <a:srgbClr val="FFFFFF"/>
              </a:gs>
            </a:gsLst>
            <a:lin ang="0" scaled="0"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8B3F1CE-31D3-1CC8-CDCB-4FA071783D3B}"/>
              </a:ext>
            </a:extLst>
          </p:cNvPr>
          <p:cNvSpPr txBox="1"/>
          <p:nvPr/>
        </p:nvSpPr>
        <p:spPr>
          <a:xfrm>
            <a:off x="4615632" y="2839176"/>
            <a:ext cx="2603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by enhancing the texture </a:t>
            </a:r>
            <a:endParaRPr lang="zh-CN" altLang="en-US" dirty="0">
              <a:solidFill>
                <a:srgbClr val="0000FF"/>
              </a:solidFill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5566030D-0C99-8699-C9A3-4FB60144DD4A}"/>
              </a:ext>
            </a:extLst>
          </p:cNvPr>
          <p:cNvCxnSpPr>
            <a:cxnSpLocks/>
          </p:cNvCxnSpPr>
          <p:nvPr/>
        </p:nvCxnSpPr>
        <p:spPr>
          <a:xfrm flipH="1">
            <a:off x="6498401" y="2698886"/>
            <a:ext cx="144237" cy="23773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04AE002A-D667-FE79-5044-2E1C32FB7813}"/>
              </a:ext>
            </a:extLst>
          </p:cNvPr>
          <p:cNvSpPr txBox="1"/>
          <p:nvPr/>
        </p:nvSpPr>
        <p:spPr>
          <a:xfrm>
            <a:off x="4593554" y="5295853"/>
            <a:ext cx="16473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Cu/Ag sheath </a:t>
            </a:r>
            <a:endParaRPr lang="zh-CN" altLang="en-US" sz="1600" dirty="0"/>
          </a:p>
        </p:txBody>
      </p:sp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0C7C2E88-FAEA-7C52-7385-0A97F0D82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6919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1447" y="82613"/>
            <a:ext cx="11884385" cy="615541"/>
          </a:xfrm>
          <a:prstGeom prst="rect">
            <a:avLst/>
          </a:prstGeom>
          <a:noFill/>
        </p:spPr>
        <p:txBody>
          <a:bodyPr wrap="none" lIns="121909" tIns="60954" rIns="121909" bIns="60954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itchFamily="49" charset="-122"/>
                <a:cs typeface="Times New Roman" pitchFamily="18" charset="0"/>
              </a:rPr>
              <a:t>Cu/Ag sheathed Ba-122 tapes with practical level </a:t>
            </a:r>
            <a:r>
              <a:rPr kumimoji="0" lang="en-US" altLang="zh-CN" sz="31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itchFamily="49" charset="-122"/>
                <a:cs typeface="Times New Roman" pitchFamily="18" charset="0"/>
              </a:rPr>
              <a:t>J</a:t>
            </a:r>
            <a:r>
              <a:rPr kumimoji="0" lang="en-US" altLang="zh-CN" sz="31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itchFamily="49" charset="-122"/>
                <a:cs typeface="Times New Roman" pitchFamily="18" charset="0"/>
              </a:rPr>
              <a:t>c</a:t>
            </a:r>
            <a:endParaRPr kumimoji="0" lang="zh-CN" altLang="en-US" sz="31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96775" y="6430885"/>
            <a:ext cx="3942435" cy="369320"/>
          </a:xfrm>
          <a:prstGeom prst="rect">
            <a:avLst/>
          </a:prstGeom>
        </p:spPr>
        <p:txBody>
          <a:bodyPr wrap="square" lIns="121909" tIns="60954" rIns="121909" bIns="60954">
            <a:spAutoFit/>
          </a:bodyPr>
          <a:lstStyle/>
          <a:p>
            <a:pPr lvl="0" algn="ctr"/>
            <a:r>
              <a:rPr kumimoji="0" lang="en-US" altLang="zh-CN" sz="16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Liu et al., </a:t>
            </a:r>
            <a:r>
              <a:rPr kumimoji="0" lang="en-US" altLang="zh-CN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Sci. China Mater</a:t>
            </a:r>
            <a:r>
              <a:rPr kumimoji="0" lang="en-US" altLang="zh-CN" sz="16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lang="en-US" altLang="zh-CN"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64 (2021) 2503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39" y="3442531"/>
            <a:ext cx="3210364" cy="265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31"/>
          <p:cNvSpPr>
            <a:spLocks noChangeArrowheads="1"/>
          </p:cNvSpPr>
          <p:nvPr/>
        </p:nvSpPr>
        <p:spPr bwMode="auto">
          <a:xfrm>
            <a:off x="7673513" y="4767701"/>
            <a:ext cx="3660737" cy="425758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J</a:t>
            </a:r>
            <a:r>
              <a:rPr kumimoji="0" lang="en-US" altLang="zh-CN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c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 (4.2 K, 10 T) = 1.1×10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5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  A/cm</a:t>
            </a:r>
            <a:r>
              <a:rPr kumimoji="0" lang="en-US" altLang="zh-CN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2</a:t>
            </a:r>
          </a:p>
        </p:txBody>
      </p:sp>
      <p:sp>
        <p:nvSpPr>
          <p:cNvPr id="27" name="左大括号 26"/>
          <p:cNvSpPr/>
          <p:nvPr/>
        </p:nvSpPr>
        <p:spPr>
          <a:xfrm rot="-5400000">
            <a:off x="9255499" y="2536872"/>
            <a:ext cx="266700" cy="3066552"/>
          </a:xfrm>
          <a:prstGeom prst="lef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39" y="1057781"/>
            <a:ext cx="6520371" cy="200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矩形 28"/>
          <p:cNvSpPr/>
          <p:nvPr/>
        </p:nvSpPr>
        <p:spPr>
          <a:xfrm>
            <a:off x="9265939" y="1056514"/>
            <a:ext cx="2592288" cy="200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84566" y="1057782"/>
            <a:ext cx="2341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d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52718" y="1122621"/>
            <a:ext cx="11324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HIP sintering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32" name="右箭头 31"/>
          <p:cNvSpPr/>
          <p:nvPr/>
        </p:nvSpPr>
        <p:spPr>
          <a:xfrm>
            <a:off x="6785310" y="2013243"/>
            <a:ext cx="346238" cy="162000"/>
          </a:xfrm>
          <a:prstGeom prst="rightArrow">
            <a:avLst>
              <a:gd name="adj1" fmla="val 50000"/>
              <a:gd name="adj2" fmla="val 66406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300243" y="1741278"/>
            <a:ext cx="95375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740 </a:t>
            </a:r>
            <a:r>
              <a:rPr kumimoji="0" lang="en-US" altLang="zh-CN" sz="1400" b="0" i="0" u="none" strike="noStrike" kern="1200" cap="none" spc="0" normalizeH="0" baseline="3000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o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C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150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MPa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1-4 hours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8961" y="1434634"/>
            <a:ext cx="1550641" cy="1538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2" b="5057"/>
          <a:stretch/>
        </p:blipFill>
        <p:spPr bwMode="auto">
          <a:xfrm>
            <a:off x="7132341" y="1072650"/>
            <a:ext cx="1528983" cy="20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右箭头 35"/>
          <p:cNvSpPr/>
          <p:nvPr/>
        </p:nvSpPr>
        <p:spPr>
          <a:xfrm>
            <a:off x="8815388" y="2013243"/>
            <a:ext cx="346238" cy="162000"/>
          </a:xfrm>
          <a:prstGeom prst="rightArrow">
            <a:avLst>
              <a:gd name="adj1" fmla="val 50000"/>
              <a:gd name="adj2" fmla="val 66406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右箭头 36"/>
          <p:cNvSpPr/>
          <p:nvPr/>
        </p:nvSpPr>
        <p:spPr bwMode="auto">
          <a:xfrm rot="5400000">
            <a:off x="7788897" y="3173508"/>
            <a:ext cx="309562" cy="293687"/>
          </a:xfrm>
          <a:prstGeom prst="rightArrow">
            <a:avLst/>
          </a:prstGeom>
          <a:gradFill>
            <a:gsLst>
              <a:gs pos="86000">
                <a:srgbClr val="92D050"/>
              </a:gs>
              <a:gs pos="0">
                <a:srgbClr val="FFFFFF"/>
              </a:gs>
              <a:gs pos="0">
                <a:srgbClr val="FFFFFF"/>
              </a:gs>
            </a:gsLst>
            <a:lin ang="0" scaled="0"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02625" y="3493589"/>
            <a:ext cx="2111765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well textured grains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657837" y="3475133"/>
            <a:ext cx="2111765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high core density</a:t>
            </a:r>
          </a:p>
        </p:txBody>
      </p:sp>
      <p:sp>
        <p:nvSpPr>
          <p:cNvPr id="40" name="右箭头 39"/>
          <p:cNvSpPr/>
          <p:nvPr/>
        </p:nvSpPr>
        <p:spPr bwMode="auto">
          <a:xfrm rot="5400000">
            <a:off x="10504638" y="3171127"/>
            <a:ext cx="309562" cy="293687"/>
          </a:xfrm>
          <a:prstGeom prst="rightArrow">
            <a:avLst/>
          </a:prstGeom>
          <a:gradFill>
            <a:gsLst>
              <a:gs pos="86000">
                <a:srgbClr val="92D050"/>
              </a:gs>
              <a:gs pos="0">
                <a:srgbClr val="FFFFFF"/>
              </a:gs>
              <a:gs pos="0">
                <a:srgbClr val="FFFFFF"/>
              </a:gs>
            </a:gsLst>
            <a:lin ang="0" scaled="0"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453861" y="4258836"/>
            <a:ext cx="1895516" cy="46166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high transport </a:t>
            </a:r>
            <a:r>
              <a:rPr kumimoji="0" lang="en-US" altLang="zh-CN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J</a:t>
            </a:r>
            <a:r>
              <a:rPr kumimoji="0" lang="en-US" altLang="zh-CN" sz="16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c</a:t>
            </a:r>
            <a:endParaRPr kumimoji="0" lang="en-US" altLang="zh-CN" sz="16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36" y="3508475"/>
            <a:ext cx="3205976" cy="1524383"/>
          </a:xfrm>
          <a:prstGeom prst="rect">
            <a:avLst/>
          </a:prstGeom>
        </p:spPr>
      </p:pic>
      <p:sp>
        <p:nvSpPr>
          <p:cNvPr id="47" name="TextBox 3"/>
          <p:cNvSpPr txBox="1">
            <a:spLocks noChangeArrowheads="1"/>
          </p:cNvSpPr>
          <p:nvPr/>
        </p:nvSpPr>
        <p:spPr bwMode="auto">
          <a:xfrm>
            <a:off x="3959629" y="5481576"/>
            <a:ext cx="7674410" cy="79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exceeding 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5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A/cm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2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 for the first time for Cu/Ag sheathed tapes</a:t>
            </a: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Cambria" pitchFamily="18" charset="0"/>
                <a:cs typeface="Times New Roman" pitchFamily="18" charset="0"/>
              </a:rPr>
              <a:t>A scalable and cost-effective fabrication route!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40361" y="782058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5E535D3-A0C3-2F75-5129-E9F38115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7812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11792D83-62EB-4020-820A-D06298C5EBCB}"/>
              </a:ext>
            </a:extLst>
          </p:cNvPr>
          <p:cNvCxnSpPr/>
          <p:nvPr/>
        </p:nvCxnSpPr>
        <p:spPr>
          <a:xfrm>
            <a:off x="0" y="97773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id="{47106475-5517-45BC-88B0-F5EAD8253FCA}"/>
              </a:ext>
            </a:extLst>
          </p:cNvPr>
          <p:cNvSpPr/>
          <p:nvPr/>
        </p:nvSpPr>
        <p:spPr>
          <a:xfrm>
            <a:off x="-52281" y="235445"/>
            <a:ext cx="122220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Comparison of </a:t>
            </a:r>
            <a:r>
              <a:rPr kumimoji="1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hysteresis loops </a:t>
            </a:r>
            <a:r>
              <a:rPr kumimoji="1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for </a:t>
            </a:r>
            <a:r>
              <a:rPr kumimoji="1" lang="en-US" altLang="ja-JP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HP and HIP 122 tapes</a:t>
            </a:r>
            <a:endParaRPr kumimoji="1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337114F-8CB2-44F9-8239-43E3F3BCE104}"/>
              </a:ext>
            </a:extLst>
          </p:cNvPr>
          <p:cNvSpPr txBox="1"/>
          <p:nvPr/>
        </p:nvSpPr>
        <p:spPr>
          <a:xfrm>
            <a:off x="1206001" y="5428856"/>
            <a:ext cx="375079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HP Temperature (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880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℃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Grain size: ~3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Lotgering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orientation factor F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: 0.87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Hv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: ~140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60BEE01-83DA-45AA-98F8-67AEAB199C87}"/>
              </a:ext>
            </a:extLst>
          </p:cNvPr>
          <p:cNvSpPr txBox="1"/>
          <p:nvPr/>
        </p:nvSpPr>
        <p:spPr>
          <a:xfrm>
            <a:off x="6124963" y="5403485"/>
            <a:ext cx="385896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HIP Temperature (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740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℃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Grain size: ~0.5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Lotgering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orientation factor F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: 0.46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Hv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: &gt;230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01C5431-681A-4685-B27D-C43BED531647}"/>
              </a:ext>
            </a:extLst>
          </p:cNvPr>
          <p:cNvSpPr txBox="1"/>
          <p:nvPr/>
        </p:nvSpPr>
        <p:spPr>
          <a:xfrm>
            <a:off x="3375362" y="1130701"/>
            <a:ext cx="22341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Hot Pressing 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472154B-B98B-4C03-8ABC-E27704294759}"/>
              </a:ext>
            </a:extLst>
          </p:cNvPr>
          <p:cNvSpPr txBox="1"/>
          <p:nvPr/>
        </p:nvSpPr>
        <p:spPr>
          <a:xfrm>
            <a:off x="7612490" y="1099091"/>
            <a:ext cx="2629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Hot Isostatic Pressing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8832449-C744-4288-A7BC-5A427F485EF9}"/>
              </a:ext>
            </a:extLst>
          </p:cNvPr>
          <p:cNvSpPr txBox="1"/>
          <p:nvPr/>
        </p:nvSpPr>
        <p:spPr>
          <a:xfrm>
            <a:off x="10447330" y="5369243"/>
            <a:ext cx="159847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Much room for the </a:t>
            </a:r>
            <a:r>
              <a:rPr kumimoji="0" lang="en-US" altLang="zh-CN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J</a:t>
            </a:r>
            <a:r>
              <a:rPr kumimoji="0" lang="en-US" altLang="zh-CN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improvement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26" name="右箭头 4">
            <a:extLst>
              <a:ext uri="{FF2B5EF4-FFF2-40B4-BE49-F238E27FC236}">
                <a16:creationId xmlns:a16="http://schemas.microsoft.com/office/drawing/2014/main" id="{4ECDA53C-C5D0-46C0-857B-4C4EE226AB45}"/>
              </a:ext>
            </a:extLst>
          </p:cNvPr>
          <p:cNvSpPr/>
          <p:nvPr/>
        </p:nvSpPr>
        <p:spPr bwMode="auto">
          <a:xfrm>
            <a:off x="10041850" y="5710976"/>
            <a:ext cx="347554" cy="308348"/>
          </a:xfrm>
          <a:prstGeom prst="rightArrow">
            <a:avLst>
              <a:gd name="adj1" fmla="val 50000"/>
              <a:gd name="adj2" fmla="val 4844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F8EB407F-DB89-479E-8CB7-2E0C32CD97A3}"/>
              </a:ext>
            </a:extLst>
          </p:cNvPr>
          <p:cNvGrpSpPr/>
          <p:nvPr/>
        </p:nvGrpSpPr>
        <p:grpSpPr>
          <a:xfrm>
            <a:off x="6397700" y="985891"/>
            <a:ext cx="4049630" cy="3847217"/>
            <a:chOff x="5570527" y="1398470"/>
            <a:chExt cx="4049630" cy="3847217"/>
          </a:xfrm>
        </p:grpSpPr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2340EDCA-18F8-4692-8983-FD666315930F}"/>
                </a:ext>
              </a:extLst>
            </p:cNvPr>
            <p:cNvSpPr txBox="1"/>
            <p:nvPr/>
          </p:nvSpPr>
          <p:spPr>
            <a:xfrm>
              <a:off x="7691718" y="4227515"/>
              <a:ext cx="1530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itchFamily="2" charset="-122"/>
                  <a:cs typeface="Times New Roman" panose="02020603050405020304" pitchFamily="18" charset="0"/>
                </a:rPr>
                <a:t>Courtesy: S. Awaji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グラフ 12">
              <a:extLst>
                <a:ext uri="{FF2B5EF4-FFF2-40B4-BE49-F238E27FC236}">
                  <a16:creationId xmlns:a16="http://schemas.microsoft.com/office/drawing/2014/main" id="{5402C7DF-BB49-46C7-A45E-EA8D581850A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570527" y="1398470"/>
            <a:ext cx="4049630" cy="38472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C110F1E3-5815-4E96-A34A-919DBBA063E3}"/>
                </a:ext>
              </a:extLst>
            </p:cNvPr>
            <p:cNvCxnSpPr/>
            <p:nvPr/>
          </p:nvCxnSpPr>
          <p:spPr bwMode="auto">
            <a:xfrm flipV="1">
              <a:off x="6752830" y="3227257"/>
              <a:ext cx="281354" cy="14481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885E37AF-C466-468B-8852-040DFC0585F8}"/>
                </a:ext>
              </a:extLst>
            </p:cNvPr>
            <p:cNvCxnSpPr/>
            <p:nvPr/>
          </p:nvCxnSpPr>
          <p:spPr bwMode="auto">
            <a:xfrm flipV="1">
              <a:off x="7319676" y="3103130"/>
              <a:ext cx="335142" cy="537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84193EB6-DBDE-4E7C-A8C9-BC6E279A8379}"/>
                </a:ext>
              </a:extLst>
            </p:cNvPr>
            <p:cNvCxnSpPr/>
            <p:nvPr/>
          </p:nvCxnSpPr>
          <p:spPr bwMode="auto">
            <a:xfrm flipH="1" flipV="1">
              <a:off x="7178999" y="2705924"/>
              <a:ext cx="326867" cy="7861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直接箭头连接符 38">
              <a:extLst>
                <a:ext uri="{FF2B5EF4-FFF2-40B4-BE49-F238E27FC236}">
                  <a16:creationId xmlns:a16="http://schemas.microsoft.com/office/drawing/2014/main" id="{67513F76-0E6B-49C6-B0CA-42EB096B20F4}"/>
                </a:ext>
              </a:extLst>
            </p:cNvPr>
            <p:cNvCxnSpPr/>
            <p:nvPr/>
          </p:nvCxnSpPr>
          <p:spPr bwMode="auto">
            <a:xfrm flipH="1" flipV="1">
              <a:off x="6550090" y="2374920"/>
              <a:ext cx="239978" cy="2565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D2915FD6-CD07-440B-A6C2-EDA54C734E2C}"/>
                </a:ext>
              </a:extLst>
            </p:cNvPr>
            <p:cNvSpPr/>
            <p:nvPr/>
          </p:nvSpPr>
          <p:spPr>
            <a:xfrm>
              <a:off x="7712743" y="2631448"/>
              <a:ext cx="119990" cy="59580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  <a:ea typeface="宋体"/>
                <a:cs typeface="+mn-cs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id="{785B7D7F-03BA-4AA1-B043-18A1C605830D}"/>
              </a:ext>
            </a:extLst>
          </p:cNvPr>
          <p:cNvSpPr txBox="1"/>
          <p:nvPr/>
        </p:nvSpPr>
        <p:spPr>
          <a:xfrm>
            <a:off x="6779730" y="5056985"/>
            <a:ext cx="25494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=1.1×10</a:t>
            </a:r>
            <a:r>
              <a:rPr kumimoji="0" lang="en-US" altLang="zh-CN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A/cm</a:t>
            </a:r>
            <a:r>
              <a:rPr kumimoji="0" lang="en-US" altLang="zh-CN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(10 T)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D6E24F02-5F9A-442F-B62F-6BB123E1EE8E}"/>
              </a:ext>
            </a:extLst>
          </p:cNvPr>
          <p:cNvGrpSpPr/>
          <p:nvPr/>
        </p:nvGrpSpPr>
        <p:grpSpPr>
          <a:xfrm>
            <a:off x="1950037" y="1468423"/>
            <a:ext cx="4121375" cy="3364685"/>
            <a:chOff x="770763" y="1768968"/>
            <a:chExt cx="4121375" cy="336468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B5CB1421-5177-40F1-B87B-285C9E07E262}"/>
                </a:ext>
              </a:extLst>
            </p:cNvPr>
            <p:cNvGrpSpPr/>
            <p:nvPr/>
          </p:nvGrpSpPr>
          <p:grpSpPr>
            <a:xfrm>
              <a:off x="770763" y="1768968"/>
              <a:ext cx="4121375" cy="3364685"/>
              <a:chOff x="1127283" y="1941328"/>
              <a:chExt cx="3601944" cy="2940622"/>
            </a:xfrm>
          </p:grpSpPr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id="{2BD828B9-33C8-41FF-92F6-5C352BB20D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7283" y="1941328"/>
                <a:ext cx="3601944" cy="2940622"/>
              </a:xfrm>
              <a:prstGeom prst="rect">
                <a:avLst/>
              </a:prstGeom>
            </p:spPr>
          </p:pic>
          <p:sp>
            <p:nvSpPr>
              <p:cNvPr id="5" name="椭圆 4">
                <a:extLst>
                  <a:ext uri="{FF2B5EF4-FFF2-40B4-BE49-F238E27FC236}">
                    <a16:creationId xmlns:a16="http://schemas.microsoft.com/office/drawing/2014/main" id="{010819EB-5847-4F56-A426-7B649B455795}"/>
                  </a:ext>
                </a:extLst>
              </p:cNvPr>
              <p:cNvSpPr/>
              <p:nvPr/>
            </p:nvSpPr>
            <p:spPr>
              <a:xfrm>
                <a:off x="2746648" y="2772162"/>
                <a:ext cx="119990" cy="595809"/>
              </a:xfrm>
              <a:prstGeom prst="ellipse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宋体"/>
                  <a:cs typeface="+mn-cs"/>
                </a:endParaRPr>
              </a:p>
            </p:txBody>
          </p:sp>
        </p:grpSp>
        <p:sp>
          <p:nvSpPr>
            <p:cNvPr id="15" name="TextBox 6">
              <a:extLst>
                <a:ext uri="{FF2B5EF4-FFF2-40B4-BE49-F238E27FC236}">
                  <a16:creationId xmlns:a16="http://schemas.microsoft.com/office/drawing/2014/main" id="{A51DB5FF-36B2-4F43-81AC-A2368BC92B02}"/>
                </a:ext>
              </a:extLst>
            </p:cNvPr>
            <p:cNvSpPr txBox="1"/>
            <p:nvPr/>
          </p:nvSpPr>
          <p:spPr>
            <a:xfrm>
              <a:off x="1866546" y="4115484"/>
              <a:ext cx="19714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itchFamily="2" charset="-122"/>
                  <a:cs typeface="Times New Roman" panose="02020603050405020304" pitchFamily="18" charset="0"/>
                </a:rPr>
                <a:t>Courtesy: C. </a:t>
              </a:r>
              <a:r>
                <a:rPr kumimoji="0" lang="en-US" altLang="zh-CN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itchFamily="2" charset="-122"/>
                  <a:cs typeface="Times New Roman" panose="02020603050405020304" pitchFamily="18" charset="0"/>
                </a:rPr>
                <a:t>Senatore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122894F9-B2D5-4DD9-96B2-B62320BB5D8B}"/>
              </a:ext>
            </a:extLst>
          </p:cNvPr>
          <p:cNvGrpSpPr/>
          <p:nvPr/>
        </p:nvGrpSpPr>
        <p:grpSpPr>
          <a:xfrm>
            <a:off x="81229" y="1534305"/>
            <a:ext cx="1767373" cy="2974521"/>
            <a:chOff x="10242202" y="1877166"/>
            <a:chExt cx="1767373" cy="2974521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9B5C9E07-10B3-4185-BD87-E2C957B59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242202" y="1877166"/>
              <a:ext cx="1767373" cy="1493125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62BC8948-9138-4128-A034-9F43FACA9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47936" y="3429000"/>
              <a:ext cx="1661639" cy="1422687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EA753715-4195-49E2-8BC9-B24EE62405B1}"/>
              </a:ext>
            </a:extLst>
          </p:cNvPr>
          <p:cNvGrpSpPr/>
          <p:nvPr/>
        </p:nvGrpSpPr>
        <p:grpSpPr>
          <a:xfrm>
            <a:off x="10316792" y="1595283"/>
            <a:ext cx="1853774" cy="3054793"/>
            <a:chOff x="109943" y="1870259"/>
            <a:chExt cx="1853774" cy="3054793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AAB886D3-04DE-4905-90B2-89E32DDEC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9943" y="1870259"/>
              <a:ext cx="1853774" cy="1513915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540F8990-5B1C-47FF-B84F-D18C19AE9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1985" y="3440648"/>
              <a:ext cx="1620952" cy="1484404"/>
            </a:xfrm>
            <a:prstGeom prst="rect">
              <a:avLst/>
            </a:prstGeom>
          </p:spPr>
        </p:pic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id="{309A8642-D8ED-4A4D-A588-6DB2F3295CBA}"/>
              </a:ext>
            </a:extLst>
          </p:cNvPr>
          <p:cNvSpPr txBox="1"/>
          <p:nvPr/>
        </p:nvSpPr>
        <p:spPr>
          <a:xfrm>
            <a:off x="1771106" y="5051664"/>
            <a:ext cx="25494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=1.8×10</a:t>
            </a:r>
            <a:r>
              <a:rPr kumimoji="0" lang="en-US" altLang="zh-CN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A/cm</a:t>
            </a:r>
            <a:r>
              <a:rPr kumimoji="0" lang="en-US" altLang="zh-CN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(10 T)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ED70B414-5939-4A82-85D9-5C2B1CDD222C}"/>
              </a:ext>
            </a:extLst>
          </p:cNvPr>
          <p:cNvSpPr txBox="1"/>
          <p:nvPr/>
        </p:nvSpPr>
        <p:spPr>
          <a:xfrm>
            <a:off x="-52281" y="4455151"/>
            <a:ext cx="2274724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Fraction with </a:t>
            </a:r>
            <a:r>
              <a:rPr kumimoji="0" lang="el-GR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θ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&lt;10</a:t>
            </a:r>
            <a:r>
              <a:rPr kumimoji="0" lang="en-US" altLang="zh-CN" sz="1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o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:~42 %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4425D3CD-9205-4F57-B26A-76672607C970}"/>
              </a:ext>
            </a:extLst>
          </p:cNvPr>
          <p:cNvSpPr txBox="1"/>
          <p:nvPr/>
        </p:nvSpPr>
        <p:spPr>
          <a:xfrm>
            <a:off x="10041850" y="4686311"/>
            <a:ext cx="2274724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Fraction with </a:t>
            </a:r>
            <a:r>
              <a:rPr kumimoji="0" lang="el-GR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θ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&lt;10</a:t>
            </a:r>
            <a:r>
              <a:rPr kumimoji="0" lang="en-US" altLang="zh-CN" sz="1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o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:~10 %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F8BAFEEA-5052-4D5A-BEE0-172945DEFF01}"/>
              </a:ext>
            </a:extLst>
          </p:cNvPr>
          <p:cNvSpPr/>
          <p:nvPr/>
        </p:nvSpPr>
        <p:spPr>
          <a:xfrm>
            <a:off x="3375362" y="3529546"/>
            <a:ext cx="1044921" cy="2546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宋体"/>
              <a:cs typeface="+mn-cs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3F0BDB5-0B0D-479A-B7A0-744D93B803C4}"/>
              </a:ext>
            </a:extLst>
          </p:cNvPr>
          <p:cNvSpPr txBox="1"/>
          <p:nvPr/>
        </p:nvSpPr>
        <p:spPr>
          <a:xfrm>
            <a:off x="3158314" y="3508229"/>
            <a:ext cx="1426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HP Ba-122/Ag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BAD27365-760C-4711-BD56-5D5C8D30237F}"/>
              </a:ext>
            </a:extLst>
          </p:cNvPr>
          <p:cNvSpPr txBox="1"/>
          <p:nvPr/>
        </p:nvSpPr>
        <p:spPr>
          <a:xfrm>
            <a:off x="8499481" y="3463046"/>
            <a:ext cx="1952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HIP Ba-122/Ag/Cu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AAE745F-EEFB-F9CA-18A9-4D160F8D89FD}"/>
              </a:ext>
            </a:extLst>
          </p:cNvPr>
          <p:cNvSpPr/>
          <p:nvPr/>
        </p:nvSpPr>
        <p:spPr>
          <a:xfrm>
            <a:off x="2974118" y="4756301"/>
            <a:ext cx="2791643" cy="307764"/>
          </a:xfrm>
          <a:prstGeom prst="rect">
            <a:avLst/>
          </a:prstGeom>
          <a:solidFill>
            <a:srgbClr val="FFFFCC"/>
          </a:solidFill>
        </p:spPr>
        <p:txBody>
          <a:bodyPr wrap="square" lIns="121909" tIns="60954" rIns="121909" bIns="60954">
            <a:spAutoFit/>
          </a:bodyPr>
          <a:lstStyle/>
          <a:p>
            <a:pPr lvl="0" algn="ctr"/>
            <a:r>
              <a:rPr kumimoji="0" lang="en-US" altLang="zh-CN" sz="120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Bonura</a:t>
            </a:r>
            <a:r>
              <a:rPr kumimoji="0" lang="en-US" altLang="zh-CN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et al., </a:t>
            </a:r>
            <a:r>
              <a:rPr kumimoji="0" lang="en-US" altLang="zh-CN" sz="12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SuST</a:t>
            </a:r>
            <a:r>
              <a:rPr kumimoji="0" lang="en-US" altLang="zh-CN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33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(2020) 095008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" name="灯片编号占位符 1">
            <a:extLst>
              <a:ext uri="{FF2B5EF4-FFF2-40B4-BE49-F238E27FC236}">
                <a16:creationId xmlns:a16="http://schemas.microsoft.com/office/drawing/2014/main" id="{A9A482A3-5BE1-44A5-47BF-2BA31038D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842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97573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6BB064C3-8A7D-3AF6-9D98-45C5CB2C928A}"/>
              </a:ext>
            </a:extLst>
          </p:cNvPr>
          <p:cNvSpPr txBox="1"/>
          <p:nvPr/>
        </p:nvSpPr>
        <p:spPr>
          <a:xfrm>
            <a:off x="429928" y="182399"/>
            <a:ext cx="114488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Powder-In-Tube 122 tapes: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High </a:t>
            </a:r>
            <a:r>
              <a:rPr kumimoji="0" lang="en-US" altLang="zh-CN" sz="32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J</a:t>
            </a:r>
            <a:r>
              <a:rPr kumimoji="0" lang="en-US" altLang="zh-CN" sz="3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c</a:t>
            </a:r>
            <a:r>
              <a:rPr kumimoji="0" lang="en-US" altLang="zh-CN" sz="32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Arial Black" panose="020B0A04020102020204" pitchFamily="34" charset="0"/>
                <a:ea typeface="微软雅黑"/>
              </a:rPr>
              <a:t>&amp; high strength</a:t>
            </a:r>
            <a:endParaRPr kumimoji="0" lang="zh-CN" altLang="en-US" sz="32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10C26E6-2269-60A3-76C1-747D62B6871E}"/>
              </a:ext>
            </a:extLst>
          </p:cNvPr>
          <p:cNvSpPr txBox="1"/>
          <p:nvPr/>
        </p:nvSpPr>
        <p:spPr>
          <a:xfrm>
            <a:off x="348143" y="1093040"/>
            <a:ext cx="113293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High </a:t>
            </a:r>
            <a:r>
              <a:rPr lang="en-US" altLang="zh-CN" sz="24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400" b="1" baseline="-25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values were achieved in 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Stainless Steel </a:t>
            </a:r>
            <a:r>
              <a:rPr lang="en-US" altLang="zh-CN" sz="2400" b="1" dirty="0">
                <a:latin typeface="+mn-lt"/>
                <a:cs typeface="Times New Roman" panose="02020603050405020304" pitchFamily="18" charset="0"/>
              </a:rPr>
              <a:t>(SS)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t>/Ag/Ba122 tapes,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due to higher core density (Hv~230),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the </a:t>
            </a:r>
            <a:r>
              <a:rPr kumimoji="0" lang="en-US" altLang="zh-CN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400" b="1" i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is 8×10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A/cm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4.2 K and 10 T </a:t>
            </a:r>
            <a:r>
              <a:rPr kumimoji="0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 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F3258B6-D4FF-EB05-F412-3270CA7253F9}"/>
              </a:ext>
            </a:extLst>
          </p:cNvPr>
          <p:cNvSpPr/>
          <p:nvPr/>
        </p:nvSpPr>
        <p:spPr>
          <a:xfrm>
            <a:off x="5071145" y="1916871"/>
            <a:ext cx="197141" cy="1929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A097FCE-3426-56FE-FE66-6BE3486DE376}"/>
              </a:ext>
            </a:extLst>
          </p:cNvPr>
          <p:cNvSpPr txBox="1"/>
          <p:nvPr/>
        </p:nvSpPr>
        <p:spPr>
          <a:xfrm>
            <a:off x="741504" y="5890100"/>
            <a:ext cx="10392703" cy="3994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600"/>
              </a:lnSpc>
              <a:buFont typeface="Wingdings" panose="05000000000000000000" pitchFamily="2" charset="2"/>
              <a:buChar char="u"/>
            </a:pP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1.08 m long SS/Ag/Ba122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tape shows good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uniformity, the lowest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is over 7×10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A/cm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9" name="Picture 3">
            <a:extLst>
              <a:ext uri="{FF2B5EF4-FFF2-40B4-BE49-F238E27FC236}">
                <a16:creationId xmlns:a16="http://schemas.microsoft.com/office/drawing/2014/main" id="{BBD88027-A1B4-D8A8-2663-666B391F6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03" y="2490812"/>
            <a:ext cx="4405142" cy="3213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>
            <a:extLst>
              <a:ext uri="{FF2B5EF4-FFF2-40B4-BE49-F238E27FC236}">
                <a16:creationId xmlns:a16="http://schemas.microsoft.com/office/drawing/2014/main" id="{8C7366C0-5AD6-0C76-F4EA-23EE193BC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081" y="2689107"/>
            <a:ext cx="3801855" cy="313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198F20F4-64AF-9DAB-AC68-689503363C07}"/>
              </a:ext>
            </a:extLst>
          </p:cNvPr>
          <p:cNvCxnSpPr>
            <a:cxnSpLocks/>
          </p:cNvCxnSpPr>
          <p:nvPr/>
        </p:nvCxnSpPr>
        <p:spPr>
          <a:xfrm flipH="1">
            <a:off x="3485626" y="1804486"/>
            <a:ext cx="1296098" cy="97227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85B3F06C-8F33-B79A-59AA-4B86AE466990}"/>
              </a:ext>
            </a:extLst>
          </p:cNvPr>
          <p:cNvSpPr txBox="1"/>
          <p:nvPr/>
        </p:nvSpPr>
        <p:spPr>
          <a:xfrm>
            <a:off x="5720202" y="1988101"/>
            <a:ext cx="5111074" cy="6081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J</a:t>
            </a:r>
            <a:r>
              <a:rPr kumimoji="0" lang="en-US" altLang="zh-CN" sz="1800" b="0" i="1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c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 distribution of 1.08 m SS/Ag/Ba-122 tape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A3814899-BB03-730D-2357-CCBCDE6520A8}"/>
              </a:ext>
            </a:extLst>
          </p:cNvPr>
          <p:cNvSpPr/>
          <p:nvPr/>
        </p:nvSpPr>
        <p:spPr>
          <a:xfrm>
            <a:off x="7583034" y="6393002"/>
            <a:ext cx="42957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Dong et al., </a:t>
            </a:r>
            <a:r>
              <a:rPr kumimoji="0" lang="fr-FR" altLang="zh-CN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IEEE TAS</a:t>
            </a:r>
            <a:r>
              <a:rPr kumimoji="0" lang="fr-FR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29 (2019) 7300504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CFA75DD4-D3DC-564D-21CB-6346F554B698}"/>
              </a:ext>
            </a:extLst>
          </p:cNvPr>
          <p:cNvSpPr txBox="1"/>
          <p:nvPr/>
        </p:nvSpPr>
        <p:spPr>
          <a:xfrm>
            <a:off x="9678799" y="3501058"/>
            <a:ext cx="2447488" cy="804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600"/>
              </a:spcBef>
              <a:buClr>
                <a:srgbClr val="0000FF"/>
              </a:buClr>
              <a:buSzPct val="90000"/>
            </a:pPr>
            <a:r>
              <a:rPr lang="en-US" altLang="zh-CN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n value</a:t>
            </a:r>
            <a:r>
              <a:rPr lang="zh-CN" altLang="en-US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1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  <a:spcBef>
                <a:spcPts val="600"/>
              </a:spcBef>
              <a:buClr>
                <a:srgbClr val="0000FF"/>
              </a:buClr>
              <a:buSzPct val="90000"/>
            </a:pPr>
            <a:r>
              <a:rPr lang="en-US" altLang="zh-CN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@10 K</a:t>
            </a:r>
            <a:r>
              <a:rPr lang="zh-CN" altLang="en-US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T</a:t>
            </a:r>
            <a:r>
              <a:rPr lang="zh-CN" altLang="en-US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1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~47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17E3802A-3B51-E781-F58E-B5BA3D7B5306}"/>
              </a:ext>
            </a:extLst>
          </p:cNvPr>
          <p:cNvSpPr/>
          <p:nvPr/>
        </p:nvSpPr>
        <p:spPr>
          <a:xfrm>
            <a:off x="583035" y="2490812"/>
            <a:ext cx="469783" cy="420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4FE0CD0F-A2E8-8003-836E-AC89F7558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459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>
            <a:extLst>
              <a:ext uri="{FF2B5EF4-FFF2-40B4-BE49-F238E27FC236}">
                <a16:creationId xmlns:a16="http://schemas.microsoft.com/office/drawing/2014/main" id="{53FBB8CB-A065-3751-F603-62E8FF815403}"/>
              </a:ext>
            </a:extLst>
          </p:cNvPr>
          <p:cNvSpPr txBox="1">
            <a:spLocks/>
          </p:cNvSpPr>
          <p:nvPr/>
        </p:nvSpPr>
        <p:spPr>
          <a:xfrm>
            <a:off x="56384" y="212464"/>
            <a:ext cx="120792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Critical current density of SS/Ag composite tapes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微软雅黑"/>
              <a:cs typeface="+mn-c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8D04105-4CD4-ABCE-09CE-27A3F6BC7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2" y="2400823"/>
            <a:ext cx="3947963" cy="2670960"/>
          </a:xfrm>
          <a:prstGeom prst="round2DiagRect">
            <a:avLst>
              <a:gd name="adj1" fmla="val 18165"/>
              <a:gd name="adj2" fmla="val 0"/>
            </a:avLst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275B942-9895-839B-9094-82EFD18889C8}"/>
              </a:ext>
            </a:extLst>
          </p:cNvPr>
          <p:cNvSpPr txBox="1"/>
          <p:nvPr/>
        </p:nvSpPr>
        <p:spPr>
          <a:xfrm>
            <a:off x="359850" y="5042903"/>
            <a:ext cx="11802958" cy="1421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100" b="1"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The highest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c</a:t>
            </a:r>
            <a:r>
              <a:rPr kumimoji="0" lang="en-US" altLang="zh-CN" sz="20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trans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&gt;0.1 MA/cm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2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at </a:t>
            </a: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x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=0.458 @ 4.2 K,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10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T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Grain boundary transparency parameter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=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inter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/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intra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continuously increases with doping</a:t>
            </a:r>
            <a:endParaRPr kumimoji="0" lang="en-US" altLang="zh-CN" sz="2000" b="1" i="0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Grain boundaries are contaminated by FeAs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, doping enhances proximity effect and inter-grain </a:t>
            </a: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J</a:t>
            </a:r>
            <a:r>
              <a:rPr kumimoji="0" lang="en-US" altLang="zh-CN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c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.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99B76DB-B7B5-7221-EB21-25FC12FD387C}"/>
              </a:ext>
            </a:extLst>
          </p:cNvPr>
          <p:cNvSpPr txBox="1"/>
          <p:nvPr/>
        </p:nvSpPr>
        <p:spPr>
          <a:xfrm>
            <a:off x="6451770" y="6478623"/>
            <a:ext cx="45559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16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Cheng et al., </a:t>
            </a:r>
            <a:r>
              <a:rPr kumimoji="0" lang="en-US" altLang="zh-CN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Mater. Today Phys.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</a:t>
            </a:r>
            <a:r>
              <a:rPr lang="en-US" altLang="zh-CN" sz="1600" kern="100" dirty="0">
                <a:solidFill>
                  <a:prstClr val="black"/>
                </a:solidFill>
                <a:latin typeface="Times New Roman"/>
                <a:ea typeface="黑体"/>
                <a:cs typeface="Arial" panose="020B0604020202020204" pitchFamily="34" charset="0"/>
              </a:rPr>
              <a:t>28 (2022) 100848</a:t>
            </a:r>
            <a:endParaRPr kumimoji="0" lang="zh-CN" altLang="en-US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F6D4671-BBB8-8183-7E89-7F7FAE18DA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7480" b="9021"/>
          <a:stretch/>
        </p:blipFill>
        <p:spPr>
          <a:xfrm>
            <a:off x="544547" y="1736666"/>
            <a:ext cx="2710105" cy="568064"/>
          </a:xfrm>
          <a:prstGeom prst="rect">
            <a:avLst/>
          </a:prstGeom>
        </p:spPr>
      </p:pic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0B11EAF6-A4EB-BACF-BC01-6C05D1328004}"/>
              </a:ext>
            </a:extLst>
          </p:cNvPr>
          <p:cNvCxnSpPr/>
          <p:nvPr/>
        </p:nvCxnSpPr>
        <p:spPr>
          <a:xfrm>
            <a:off x="0" y="97573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6B9F8614-0746-27A1-87A4-B0F14D972E24}"/>
              </a:ext>
            </a:extLst>
          </p:cNvPr>
          <p:cNvSpPr txBox="1"/>
          <p:nvPr/>
        </p:nvSpPr>
        <p:spPr>
          <a:xfrm>
            <a:off x="359850" y="1040559"/>
            <a:ext cx="118029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Stainless steel/Ag/</a:t>
            </a:r>
            <a:r>
              <a:rPr lang="en-US" altLang="zh-CN" sz="24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Ba</a:t>
            </a:r>
            <a:r>
              <a:rPr lang="en-US" altLang="zh-CN" sz="2400" b="1" baseline="-25000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1-x</a:t>
            </a:r>
            <a:r>
              <a:rPr lang="en-US" altLang="zh-CN" sz="24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K</a:t>
            </a:r>
            <a:r>
              <a:rPr lang="en-US" altLang="zh-CN" sz="2400" b="1" baseline="-25000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x</a:t>
            </a:r>
            <a:r>
              <a:rPr lang="en-US" altLang="zh-CN" sz="24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Fe</a:t>
            </a:r>
            <a:r>
              <a:rPr lang="en-US" altLang="zh-CN" sz="2400" b="1" baseline="-25000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2</a:t>
            </a:r>
            <a:r>
              <a:rPr lang="en-US" altLang="zh-CN" sz="2400" b="1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As</a:t>
            </a:r>
            <a:r>
              <a:rPr lang="en-US" altLang="zh-CN" sz="2400" b="1" baseline="-25000" dirty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2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tapes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were made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with a wide doping range (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0.25≤x≤0.6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A358BFDB-7290-A3A0-BA67-30B5E34E2317}"/>
              </a:ext>
            </a:extLst>
          </p:cNvPr>
          <p:cNvGrpSpPr/>
          <p:nvPr/>
        </p:nvGrpSpPr>
        <p:grpSpPr>
          <a:xfrm>
            <a:off x="4145750" y="1754859"/>
            <a:ext cx="4170940" cy="3383198"/>
            <a:chOff x="3916431" y="1727030"/>
            <a:chExt cx="4479910" cy="3633814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7944CED3-9613-1AFF-1237-874411F5C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6431" y="1727030"/>
              <a:ext cx="4479910" cy="3633814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54B70B39-1532-D30E-AE94-1933E084A580}"/>
                </a:ext>
              </a:extLst>
            </p:cNvPr>
            <p:cNvSpPr txBox="1"/>
            <p:nvPr/>
          </p:nvSpPr>
          <p:spPr>
            <a:xfrm>
              <a:off x="5516293" y="3983013"/>
              <a:ext cx="647543" cy="263925"/>
            </a:xfrm>
            <a:prstGeom prst="rect">
              <a:avLst/>
            </a:prstGeom>
            <a:solidFill>
              <a:srgbClr val="0000FF"/>
            </a:solidFill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16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黑体"/>
                  <a:cs typeface="Arial" panose="020B0604020202020204" pitchFamily="34" charset="0"/>
                </a:rPr>
                <a:t>8 %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7D8369B-3FE7-0DD4-F101-8CDC47A07CD5}"/>
                </a:ext>
              </a:extLst>
            </p:cNvPr>
            <p:cNvSpPr txBox="1"/>
            <p:nvPr/>
          </p:nvSpPr>
          <p:spPr>
            <a:xfrm>
              <a:off x="4381301" y="4232943"/>
              <a:ext cx="626810" cy="263925"/>
            </a:xfrm>
            <a:prstGeom prst="rect">
              <a:avLst/>
            </a:prstGeom>
            <a:solidFill>
              <a:srgbClr val="33CC33"/>
            </a:solidFill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16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黑体"/>
                  <a:cs typeface="Arial" panose="020B0604020202020204" pitchFamily="34" charset="0"/>
                </a:rPr>
                <a:t>4 %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219764E5-8409-D6E6-733C-A7FEC01C7D21}"/>
                </a:ext>
              </a:extLst>
            </p:cNvPr>
            <p:cNvSpPr txBox="1"/>
            <p:nvPr/>
          </p:nvSpPr>
          <p:spPr>
            <a:xfrm>
              <a:off x="7375529" y="1956504"/>
              <a:ext cx="741284" cy="227478"/>
            </a:xfrm>
            <a:prstGeom prst="rect">
              <a:avLst/>
            </a:prstGeom>
            <a:solidFill>
              <a:srgbClr val="12618D"/>
            </a:solidFill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>
                <a:defRPr sz="16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黑体"/>
                  <a:cs typeface="Arial" panose="020B0604020202020204" pitchFamily="34" charset="0"/>
                </a:rPr>
                <a:t>47 %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BFD65AC-F3ED-7327-23C2-D4DC007F7AE2}"/>
                </a:ext>
              </a:extLst>
            </p:cNvPr>
            <p:cNvSpPr txBox="1"/>
            <p:nvPr/>
          </p:nvSpPr>
          <p:spPr>
            <a:xfrm>
              <a:off x="4969893" y="2765593"/>
              <a:ext cx="2081799" cy="628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黑体"/>
                  <a:cs typeface="Arial" panose="020B0604020202020204" pitchFamily="34" charset="0"/>
                </a:rPr>
                <a:t>Best </a:t>
              </a:r>
              <a:r>
                <a:rPr kumimoji="0" lang="en-US" altLang="zh-CN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黑体"/>
                  <a:cs typeface="Arial" panose="020B0604020202020204" pitchFamily="34" charset="0"/>
                </a:rPr>
                <a:t>J</a:t>
              </a:r>
              <a:r>
                <a:rPr kumimoji="0" lang="en-US" altLang="zh-CN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黑体"/>
                  <a:cs typeface="Arial" panose="020B0604020202020204" pitchFamily="34" charset="0"/>
                </a:rPr>
                <a:t>c</a:t>
              </a:r>
              <a:r>
                <a:rPr kumimoji="0" lang="en-US" altLang="zh-CN" sz="16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黑体"/>
                  <a:cs typeface="Arial" panose="020B0604020202020204" pitchFamily="34" charset="0"/>
                </a:rPr>
                <a:t>transport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黑体"/>
                  <a:cs typeface="Arial" panose="020B0604020202020204" pitchFamily="34" charset="0"/>
                </a:rPr>
                <a:t>slightly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黑体"/>
                  <a:cs typeface="Arial" panose="020B0604020202020204" pitchFamily="34" charset="0"/>
                </a:rPr>
                <a:t> 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黑体"/>
                  <a:cs typeface="Arial" panose="020B0604020202020204" pitchFamily="34" charset="0"/>
                </a:rPr>
                <a:t>overdoped</a:t>
              </a:r>
              <a:endParaRPr kumimoji="0" lang="zh-CN" alt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黑体"/>
                <a:cs typeface="Arial" panose="020B0604020202020204" pitchFamily="34" charset="0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E1D56867-E4EA-392A-F443-1C82CF9B84BA}"/>
                </a:ext>
              </a:extLst>
            </p:cNvPr>
            <p:cNvSpPr/>
            <p:nvPr/>
          </p:nvSpPr>
          <p:spPr>
            <a:xfrm>
              <a:off x="6889354" y="3175346"/>
              <a:ext cx="140071" cy="447869"/>
            </a:xfrm>
            <a:custGeom>
              <a:avLst/>
              <a:gdLst>
                <a:gd name="connsiteX0" fmla="*/ 0 w 140071"/>
                <a:gd name="connsiteY0" fmla="*/ 0 h 447869"/>
                <a:gd name="connsiteX1" fmla="*/ 139960 w 140071"/>
                <a:gd name="connsiteY1" fmla="*/ 233265 h 447869"/>
                <a:gd name="connsiteX2" fmla="*/ 18662 w 140071"/>
                <a:gd name="connsiteY2" fmla="*/ 447869 h 44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071" h="447869">
                  <a:moveTo>
                    <a:pt x="0" y="0"/>
                  </a:moveTo>
                  <a:cubicBezTo>
                    <a:pt x="68425" y="79310"/>
                    <a:pt x="136850" y="158620"/>
                    <a:pt x="139960" y="233265"/>
                  </a:cubicBezTo>
                  <a:cubicBezTo>
                    <a:pt x="143070" y="307910"/>
                    <a:pt x="80866" y="377889"/>
                    <a:pt x="18662" y="44786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4797BA73-2D85-48B5-44F8-770A61A51C01}"/>
                </a:ext>
              </a:extLst>
            </p:cNvPr>
            <p:cNvCxnSpPr>
              <a:cxnSpLocks/>
            </p:cNvCxnSpPr>
            <p:nvPr/>
          </p:nvCxnSpPr>
          <p:spPr>
            <a:xfrm>
              <a:off x="4998351" y="4292984"/>
              <a:ext cx="0" cy="558762"/>
            </a:xfrm>
            <a:prstGeom prst="line">
              <a:avLst/>
            </a:prstGeom>
            <a:ln w="19050">
              <a:solidFill>
                <a:srgbClr val="33CC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1D1F62AE-854B-CE96-41E4-26E3F10AFE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4505" y="4029059"/>
              <a:ext cx="4624" cy="760709"/>
            </a:xfrm>
            <a:prstGeom prst="line">
              <a:avLst/>
            </a:prstGeom>
            <a:ln w="1905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9143A31F-3FD8-0B75-0C81-050BB6E12BD5}"/>
                </a:ext>
              </a:extLst>
            </p:cNvPr>
            <p:cNvCxnSpPr>
              <a:cxnSpLocks/>
            </p:cNvCxnSpPr>
            <p:nvPr/>
          </p:nvCxnSpPr>
          <p:spPr>
            <a:xfrm>
              <a:off x="6771557" y="3677136"/>
              <a:ext cx="0" cy="1203127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29A40DB2-9E3A-F53B-4A4F-F1E5FC0EE6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79264" y="1956504"/>
              <a:ext cx="17445" cy="2869836"/>
            </a:xfrm>
            <a:prstGeom prst="line">
              <a:avLst/>
            </a:prstGeom>
            <a:ln w="19050">
              <a:solidFill>
                <a:srgbClr val="12618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13030F5-DDAA-4735-D02B-B4418CE63A2A}"/>
                </a:ext>
              </a:extLst>
            </p:cNvPr>
            <p:cNvSpPr txBox="1"/>
            <p:nvPr/>
          </p:nvSpPr>
          <p:spPr>
            <a:xfrm>
              <a:off x="5889556" y="3583246"/>
              <a:ext cx="882003" cy="263925"/>
            </a:xfrm>
            <a:prstGeom prst="rect">
              <a:avLst/>
            </a:prstGeom>
            <a:solidFill>
              <a:srgbClr val="FF0000"/>
            </a:solidFill>
            <a:effec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16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黑体"/>
                  <a:cs typeface="Arial" panose="020B0604020202020204" pitchFamily="34" charset="0"/>
                </a:rPr>
                <a:t>12.5 %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/>
                <a:cs typeface="Arial" panose="020B0604020202020204" pitchFamily="34" charset="0"/>
              </a:endParaRPr>
            </a:p>
          </p:txBody>
        </p:sp>
      </p:grpSp>
      <p:pic>
        <p:nvPicPr>
          <p:cNvPr id="31" name="图片 30">
            <a:extLst>
              <a:ext uri="{FF2B5EF4-FFF2-40B4-BE49-F238E27FC236}">
                <a16:creationId xmlns:a16="http://schemas.microsoft.com/office/drawing/2014/main" id="{C19B3331-5305-8AA9-B9C0-323D8BA6D9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9047" y="2674182"/>
            <a:ext cx="3610613" cy="2463875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36E04AE7-AF97-BE49-1DA4-BADB5872E1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3826" y="2921000"/>
            <a:ext cx="3566816" cy="2205191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3F0B16BA-A246-8352-6C7B-15AA4C32FCD0}"/>
              </a:ext>
            </a:extLst>
          </p:cNvPr>
          <p:cNvSpPr txBox="1"/>
          <p:nvPr/>
        </p:nvSpPr>
        <p:spPr>
          <a:xfrm>
            <a:off x="9322792" y="2020698"/>
            <a:ext cx="1943122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100"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Proximity effect</a:t>
            </a:r>
            <a:endParaRPr kumimoji="0" lang="zh-CN" altLang="en-US" sz="21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8B731C5-68B3-88F0-FB73-3D09CF43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直接连接符 25"/>
          <p:cNvCxnSpPr/>
          <p:nvPr/>
        </p:nvCxnSpPr>
        <p:spPr>
          <a:xfrm>
            <a:off x="0" y="1171059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3"/>
          <p:cNvSpPr txBox="1"/>
          <p:nvPr/>
        </p:nvSpPr>
        <p:spPr>
          <a:xfrm>
            <a:off x="7096381" y="1236830"/>
            <a:ext cx="50493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t>--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analyzed by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Larbalestier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group at FSU</a:t>
            </a:r>
          </a:p>
        </p:txBody>
      </p:sp>
      <p:sp>
        <p:nvSpPr>
          <p:cNvPr id="60" name="矩形 59"/>
          <p:cNvSpPr/>
          <p:nvPr/>
        </p:nvSpPr>
        <p:spPr>
          <a:xfrm>
            <a:off x="666894" y="5533419"/>
            <a:ext cx="108582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The state-of-art high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tapes still contain many contaminated GBs which disconnect the Ba122 grains. The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can be largely improved if we can eliminate these secondary phases.</a:t>
            </a:r>
          </a:p>
        </p:txBody>
      </p:sp>
      <p:sp>
        <p:nvSpPr>
          <p:cNvPr id="67" name="矩形 66"/>
          <p:cNvSpPr/>
          <p:nvPr/>
        </p:nvSpPr>
        <p:spPr>
          <a:xfrm>
            <a:off x="4312294" y="4344047"/>
            <a:ext cx="1414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significant O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segregation 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606195" y="1700434"/>
            <a:ext cx="6250886" cy="3630685"/>
            <a:chOff x="5360991" y="1700434"/>
            <a:chExt cx="6250886" cy="3630685"/>
          </a:xfrm>
        </p:grpSpPr>
        <p:grpSp>
          <p:nvGrpSpPr>
            <p:cNvPr id="5" name="组合 4"/>
            <p:cNvGrpSpPr/>
            <p:nvPr/>
          </p:nvGrpSpPr>
          <p:grpSpPr>
            <a:xfrm>
              <a:off x="5360991" y="1700434"/>
              <a:ext cx="6119809" cy="3630685"/>
              <a:chOff x="4806867" y="1719809"/>
              <a:chExt cx="5798990" cy="3440353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9673702" y="2430735"/>
                <a:ext cx="9321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itchFamily="2" charset="-122"/>
                    <a:cs typeface="Times New Roman" panose="02020603050405020304" pitchFamily="18" charset="0"/>
                  </a:rPr>
                  <a:t>FeAs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4806867" y="1719809"/>
                <a:ext cx="4860925" cy="3440353"/>
                <a:chOff x="4806867" y="1719809"/>
                <a:chExt cx="4860925" cy="3440353"/>
              </a:xfrm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4985302" y="1719809"/>
                  <a:ext cx="4467275" cy="2215247"/>
                  <a:chOff x="4614547" y="4061230"/>
                  <a:chExt cx="4467275" cy="2215247"/>
                </a:xfrm>
              </p:grpSpPr>
              <p:pic>
                <p:nvPicPr>
                  <p:cNvPr id="54" name="Picture 4">
                    <a:extLst>
                      <a:ext uri="{FF2B5EF4-FFF2-40B4-BE49-F238E27FC236}">
                        <a16:creationId xmlns:a16="http://schemas.microsoft.com/office/drawing/2014/main" id="{E2309C49-DC4B-421A-AC7F-7B6ED601C0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866575" y="4061230"/>
                    <a:ext cx="2215247" cy="2215247"/>
                  </a:xfrm>
                  <a:prstGeom prst="rect">
                    <a:avLst/>
                  </a:prstGeom>
                </p:spPr>
              </p:pic>
              <p:pic>
                <p:nvPicPr>
                  <p:cNvPr id="55" name="Picture 9">
                    <a:extLst>
                      <a:ext uri="{FF2B5EF4-FFF2-40B4-BE49-F238E27FC236}">
                        <a16:creationId xmlns:a16="http://schemas.microsoft.com/office/drawing/2014/main" id="{E5DD6796-EA00-452F-9CFA-7548572D41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14547" y="4061230"/>
                    <a:ext cx="2215247" cy="2215247"/>
                  </a:xfrm>
                  <a:prstGeom prst="rect">
                    <a:avLst/>
                  </a:prstGeom>
                </p:spPr>
              </p:pic>
              <p:sp>
                <p:nvSpPr>
                  <p:cNvPr id="56" name="TextBox 17">
                    <a:extLst>
                      <a:ext uri="{FF2B5EF4-FFF2-40B4-BE49-F238E27FC236}">
                        <a16:creationId xmlns:a16="http://schemas.microsoft.com/office/drawing/2014/main" id="{E793FEE2-CB38-45B1-9C65-5EC2B4A09F19}"/>
                      </a:ext>
                    </a:extLst>
                  </p:cNvPr>
                  <p:cNvSpPr txBox="1"/>
                  <p:nvPr/>
                </p:nvSpPr>
                <p:spPr>
                  <a:xfrm>
                    <a:off x="5672158" y="5801640"/>
                    <a:ext cx="108236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宋体" pitchFamily="2" charset="-122"/>
                        <a:cs typeface="+mn-cs"/>
                      </a:rPr>
                      <a:t>Dark GBs</a:t>
                    </a:r>
                  </a:p>
                </p:txBody>
              </p:sp>
              <p:sp>
                <p:nvSpPr>
                  <p:cNvPr id="57" name="TextBox 20">
                    <a:extLst>
                      <a:ext uri="{FF2B5EF4-FFF2-40B4-BE49-F238E27FC236}">
                        <a16:creationId xmlns:a16="http://schemas.microsoft.com/office/drawing/2014/main" id="{82DCCD0B-4D86-4B9F-A1C6-E939F708F745}"/>
                      </a:ext>
                    </a:extLst>
                  </p:cNvPr>
                  <p:cNvSpPr txBox="1"/>
                  <p:nvPr/>
                </p:nvSpPr>
                <p:spPr>
                  <a:xfrm>
                    <a:off x="7826496" y="4772157"/>
                    <a:ext cx="120326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宋体" pitchFamily="2" charset="-122"/>
                        <a:cs typeface="+mn-cs"/>
                      </a:rPr>
                      <a:t>Bright GBs</a:t>
                    </a:r>
                  </a:p>
                </p:txBody>
              </p:sp>
            </p:grpSp>
            <p:pic>
              <p:nvPicPr>
                <p:cNvPr id="58" name="Picture 3">
                  <a:extLst>
                    <a:ext uri="{FF2B5EF4-FFF2-40B4-BE49-F238E27FC236}">
                      <a16:creationId xmlns:a16="http://schemas.microsoft.com/office/drawing/2014/main" id="{8B465C26-57EC-4A08-B6AE-4CF294A25CEB}"/>
                    </a:ext>
                  </a:extLst>
                </p:cNvPr>
                <p:cNvPicPr/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998608" y="3937320"/>
                  <a:ext cx="4477442" cy="11008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9" name="矩形 58"/>
                <p:cNvSpPr/>
                <p:nvPr/>
              </p:nvSpPr>
              <p:spPr>
                <a:xfrm>
                  <a:off x="6914273" y="4668844"/>
                  <a:ext cx="163083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  <a:ea typeface="宋体" pitchFamily="2" charset="-122"/>
                      <a:cs typeface="+mn-cs"/>
                    </a:rPr>
                    <a:t>EDS line scan </a:t>
                  </a: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  <a:ea typeface="宋体" pitchFamily="2" charset="-122"/>
                    <a:cs typeface="+mn-cs"/>
                  </a:endParaRPr>
                </a:p>
              </p:txBody>
            </p:sp>
            <p:pic>
              <p:nvPicPr>
                <p:cNvPr id="63" name="Picture 8"/>
                <p:cNvPicPr/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806867" y="3807445"/>
                  <a:ext cx="1422400" cy="13527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4" name="矩形 63"/>
                <p:cNvSpPr/>
                <p:nvPr/>
              </p:nvSpPr>
              <p:spPr>
                <a:xfrm>
                  <a:off x="6469495" y="2175455"/>
                  <a:ext cx="71045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8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 pitchFamily="2" charset="-122"/>
                      <a:cs typeface="Times New Roman" panose="02020603050405020304" pitchFamily="18" charset="0"/>
                    </a:rPr>
                    <a:t>Ba-O</a:t>
                  </a: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ahoma" pitchFamily="34" charset="0"/>
                    <a:ea typeface="宋体" pitchFamily="2" charset="-122"/>
                    <a:cs typeface="+mn-cs"/>
                  </a:endParaRPr>
                </a:p>
              </p:txBody>
            </p:sp>
            <p:sp>
              <p:nvSpPr>
                <p:cNvPr id="65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6433350" y="1980152"/>
                  <a:ext cx="200292" cy="273162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 type="arrow" w="sm" len="lg"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itchFamily="34" charset="0"/>
                    <a:ea typeface="宋体" pitchFamily="2" charset="-122"/>
                    <a:cs typeface="+mn-cs"/>
                  </a:endParaRPr>
                </a:p>
              </p:txBody>
            </p:sp>
            <p:sp>
              <p:nvSpPr>
                <p:cNvPr id="66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6218933" y="2361081"/>
                  <a:ext cx="320950" cy="39614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 type="arrow" w="sm" len="lg"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 pitchFamily="34" charset="0"/>
                    <a:ea typeface="宋体" pitchFamily="2" charset="-122"/>
                    <a:cs typeface="+mn-cs"/>
                  </a:endParaRPr>
                </a:p>
              </p:txBody>
            </p:sp>
            <p:pic>
              <p:nvPicPr>
                <p:cNvPr id="72" name="Picture 7"/>
                <p:cNvPicPr/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8226615" y="3849584"/>
                  <a:ext cx="1441177" cy="13046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62" name="Line 16"/>
              <p:cNvSpPr>
                <a:spLocks noChangeShapeType="1"/>
              </p:cNvSpPr>
              <p:nvPr/>
            </p:nvSpPr>
            <p:spPr bwMode="auto">
              <a:xfrm flipH="1">
                <a:off x="8688281" y="2621471"/>
                <a:ext cx="1050477" cy="29370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arrow" w="sm" len="lg"/>
              </a:ln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>
            <a:xfrm>
              <a:off x="10348390" y="4684233"/>
              <a:ext cx="126348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K depletion </a:t>
              </a: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0BC8BA53-D73B-4948-95F1-D5D77A6E3287}"/>
              </a:ext>
            </a:extLst>
          </p:cNvPr>
          <p:cNvSpPr txBox="1"/>
          <p:nvPr/>
        </p:nvSpPr>
        <p:spPr>
          <a:xfrm>
            <a:off x="9710504" y="6263137"/>
            <a:ext cx="2200859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Courtesy of F.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Kametani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7913" y="1272466"/>
            <a:ext cx="3502973" cy="3842971"/>
            <a:chOff x="1775347" y="1350477"/>
            <a:chExt cx="3023026" cy="3316441"/>
          </a:xfrm>
        </p:grpSpPr>
        <p:grpSp>
          <p:nvGrpSpPr>
            <p:cNvPr id="32" name="组合 31"/>
            <p:cNvGrpSpPr/>
            <p:nvPr/>
          </p:nvGrpSpPr>
          <p:grpSpPr>
            <a:xfrm>
              <a:off x="1851655" y="1350477"/>
              <a:ext cx="2946718" cy="3316441"/>
              <a:chOff x="6098142" y="124799"/>
              <a:chExt cx="2946718" cy="3316441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id="{46B02A67-6EEF-4FF8-BA64-A7CD3ACA8FFE}"/>
                  </a:ext>
                </a:extLst>
              </p:cNvPr>
              <p:cNvGrpSpPr/>
              <p:nvPr/>
            </p:nvGrpSpPr>
            <p:grpSpPr>
              <a:xfrm>
                <a:off x="6098142" y="494523"/>
                <a:ext cx="2946718" cy="2946717"/>
                <a:chOff x="960380" y="2"/>
                <a:chExt cx="6843090" cy="6843088"/>
              </a:xfrm>
            </p:grpSpPr>
            <p:pic>
              <p:nvPicPr>
                <p:cNvPr id="39" name="Picture 9">
                  <a:extLst>
                    <a:ext uri="{FF2B5EF4-FFF2-40B4-BE49-F238E27FC236}">
                      <a16:creationId xmlns:a16="http://schemas.microsoft.com/office/drawing/2014/main" id="{42D3F603-B9A9-49B3-90F3-A159256D8E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60380" y="2"/>
                  <a:ext cx="6843090" cy="6843088"/>
                </a:xfrm>
                <a:prstGeom prst="rect">
                  <a:avLst/>
                </a:prstGeom>
              </p:spPr>
            </p:pic>
            <p:sp>
              <p:nvSpPr>
                <p:cNvPr id="40" name="任意多边形: 形状 33">
                  <a:extLst>
                    <a:ext uri="{FF2B5EF4-FFF2-40B4-BE49-F238E27FC236}">
                      <a16:creationId xmlns:a16="http://schemas.microsoft.com/office/drawing/2014/main" id="{A75236BA-1392-4D30-9B39-8953B9F65DD8}"/>
                    </a:ext>
                  </a:extLst>
                </p:cNvPr>
                <p:cNvSpPr/>
                <p:nvPr/>
              </p:nvSpPr>
              <p:spPr>
                <a:xfrm>
                  <a:off x="2124880" y="435006"/>
                  <a:ext cx="982304" cy="5948039"/>
                </a:xfrm>
                <a:custGeom>
                  <a:avLst/>
                  <a:gdLst>
                    <a:gd name="connsiteX0" fmla="*/ 982304 w 982304"/>
                    <a:gd name="connsiteY0" fmla="*/ 5948039 h 5948039"/>
                    <a:gd name="connsiteX1" fmla="*/ 884650 w 982304"/>
                    <a:gd name="connsiteY1" fmla="*/ 4864963 h 5948039"/>
                    <a:gd name="connsiteX2" fmla="*/ 547299 w 982304"/>
                    <a:gd name="connsiteY2" fmla="*/ 4332303 h 5948039"/>
                    <a:gd name="connsiteX3" fmla="*/ 94537 w 982304"/>
                    <a:gd name="connsiteY3" fmla="*/ 3568823 h 5948039"/>
                    <a:gd name="connsiteX4" fmla="*/ 5761 w 982304"/>
                    <a:gd name="connsiteY4" fmla="*/ 2681056 h 5948039"/>
                    <a:gd name="connsiteX5" fmla="*/ 192192 w 982304"/>
                    <a:gd name="connsiteY5" fmla="*/ 1384916 h 5948039"/>
                    <a:gd name="connsiteX6" fmla="*/ 156681 w 982304"/>
                    <a:gd name="connsiteY6" fmla="*/ 0 h 5948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304" h="5948039">
                      <a:moveTo>
                        <a:pt x="982304" y="5948039"/>
                      </a:moveTo>
                      <a:cubicBezTo>
                        <a:pt x="969727" y="5541145"/>
                        <a:pt x="957151" y="5134252"/>
                        <a:pt x="884650" y="4864963"/>
                      </a:cubicBezTo>
                      <a:cubicBezTo>
                        <a:pt x="812149" y="4595674"/>
                        <a:pt x="678984" y="4548326"/>
                        <a:pt x="547299" y="4332303"/>
                      </a:cubicBezTo>
                      <a:cubicBezTo>
                        <a:pt x="415613" y="4116280"/>
                        <a:pt x="184793" y="3844031"/>
                        <a:pt x="94537" y="3568823"/>
                      </a:cubicBezTo>
                      <a:cubicBezTo>
                        <a:pt x="4281" y="3293615"/>
                        <a:pt x="-10515" y="3045040"/>
                        <a:pt x="5761" y="2681056"/>
                      </a:cubicBezTo>
                      <a:cubicBezTo>
                        <a:pt x="22037" y="2317072"/>
                        <a:pt x="167039" y="1831759"/>
                        <a:pt x="192192" y="1384916"/>
                      </a:cubicBezTo>
                      <a:cubicBezTo>
                        <a:pt x="217345" y="938073"/>
                        <a:pt x="177396" y="297402"/>
                        <a:pt x="156681" y="0"/>
                      </a:cubicBez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/>
                    <a:ea typeface="黑体"/>
                    <a:cs typeface="+mn-cs"/>
                  </a:endParaRPr>
                </a:p>
              </p:txBody>
            </p:sp>
            <p:sp>
              <p:nvSpPr>
                <p:cNvPr id="41" name="任意多边形: 形状 34">
                  <a:extLst>
                    <a:ext uri="{FF2B5EF4-FFF2-40B4-BE49-F238E27FC236}">
                      <a16:creationId xmlns:a16="http://schemas.microsoft.com/office/drawing/2014/main" id="{9F9D255B-F37A-4147-8786-D9DAFAAE1358}"/>
                    </a:ext>
                  </a:extLst>
                </p:cNvPr>
                <p:cNvSpPr/>
                <p:nvPr/>
              </p:nvSpPr>
              <p:spPr>
                <a:xfrm>
                  <a:off x="3311371" y="603682"/>
                  <a:ext cx="3559946" cy="5338803"/>
                </a:xfrm>
                <a:custGeom>
                  <a:avLst/>
                  <a:gdLst>
                    <a:gd name="connsiteX0" fmla="*/ 0 w 3559946"/>
                    <a:gd name="connsiteY0" fmla="*/ 5104660 h 5338803"/>
                    <a:gd name="connsiteX1" fmla="*/ 896645 w 3559946"/>
                    <a:gd name="connsiteY1" fmla="*/ 5166803 h 5338803"/>
                    <a:gd name="connsiteX2" fmla="*/ 1384916 w 3559946"/>
                    <a:gd name="connsiteY2" fmla="*/ 5335479 h 5338803"/>
                    <a:gd name="connsiteX3" fmla="*/ 2148396 w 3559946"/>
                    <a:gd name="connsiteY3" fmla="*/ 4998128 h 5338803"/>
                    <a:gd name="connsiteX4" fmla="*/ 2974019 w 3559946"/>
                    <a:gd name="connsiteY4" fmla="*/ 4518734 h 5338803"/>
                    <a:gd name="connsiteX5" fmla="*/ 3045041 w 3559946"/>
                    <a:gd name="connsiteY5" fmla="*/ 2441359 h 5338803"/>
                    <a:gd name="connsiteX6" fmla="*/ 3515557 w 3559946"/>
                    <a:gd name="connsiteY6" fmla="*/ 363984 h 5338803"/>
                    <a:gd name="connsiteX7" fmla="*/ 3559946 w 3559946"/>
                    <a:gd name="connsiteY7" fmla="*/ 0 h 533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559946" h="5338803">
                      <a:moveTo>
                        <a:pt x="0" y="5104660"/>
                      </a:moveTo>
                      <a:cubicBezTo>
                        <a:pt x="332913" y="5116496"/>
                        <a:pt x="665826" y="5128333"/>
                        <a:pt x="896645" y="5166803"/>
                      </a:cubicBezTo>
                      <a:cubicBezTo>
                        <a:pt x="1127464" y="5205273"/>
                        <a:pt x="1176291" y="5363592"/>
                        <a:pt x="1384916" y="5335479"/>
                      </a:cubicBezTo>
                      <a:cubicBezTo>
                        <a:pt x="1593541" y="5307366"/>
                        <a:pt x="1883546" y="5134252"/>
                        <a:pt x="2148396" y="4998128"/>
                      </a:cubicBezTo>
                      <a:cubicBezTo>
                        <a:pt x="2413247" y="4862004"/>
                        <a:pt x="2824578" y="4944862"/>
                        <a:pt x="2974019" y="4518734"/>
                      </a:cubicBezTo>
                      <a:cubicBezTo>
                        <a:pt x="3123460" y="4092606"/>
                        <a:pt x="2954785" y="3133817"/>
                        <a:pt x="3045041" y="2441359"/>
                      </a:cubicBezTo>
                      <a:cubicBezTo>
                        <a:pt x="3135297" y="1748901"/>
                        <a:pt x="3429740" y="770877"/>
                        <a:pt x="3515557" y="363984"/>
                      </a:cubicBezTo>
                      <a:cubicBezTo>
                        <a:pt x="3601374" y="-42909"/>
                        <a:pt x="3527395" y="62144"/>
                        <a:pt x="3559946" y="0"/>
                      </a:cubicBez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/>
                    <a:ea typeface="黑体"/>
                    <a:cs typeface="+mn-cs"/>
                  </a:endParaRPr>
                </a:p>
              </p:txBody>
            </p:sp>
            <p:sp>
              <p:nvSpPr>
                <p:cNvPr id="42" name="任意多边形: 形状 35">
                  <a:extLst>
                    <a:ext uri="{FF2B5EF4-FFF2-40B4-BE49-F238E27FC236}">
                      <a16:creationId xmlns:a16="http://schemas.microsoft.com/office/drawing/2014/main" id="{29A2C9F9-D8D2-40F3-958E-6E928B6ADEC1}"/>
                    </a:ext>
                  </a:extLst>
                </p:cNvPr>
                <p:cNvSpPr/>
                <p:nvPr/>
              </p:nvSpPr>
              <p:spPr>
                <a:xfrm>
                  <a:off x="2521258" y="310718"/>
                  <a:ext cx="1695635" cy="4225771"/>
                </a:xfrm>
                <a:custGeom>
                  <a:avLst/>
                  <a:gdLst>
                    <a:gd name="connsiteX0" fmla="*/ 0 w 1695635"/>
                    <a:gd name="connsiteY0" fmla="*/ 4225771 h 4225771"/>
                    <a:gd name="connsiteX1" fmla="*/ 337352 w 1695635"/>
                    <a:gd name="connsiteY1" fmla="*/ 3471169 h 4225771"/>
                    <a:gd name="connsiteX2" fmla="*/ 1154097 w 1695635"/>
                    <a:gd name="connsiteY2" fmla="*/ 1953088 h 4225771"/>
                    <a:gd name="connsiteX3" fmla="*/ 1367161 w 1695635"/>
                    <a:gd name="connsiteY3" fmla="*/ 1207364 h 4225771"/>
                    <a:gd name="connsiteX4" fmla="*/ 1411550 w 1695635"/>
                    <a:gd name="connsiteY4" fmla="*/ 665826 h 4225771"/>
                    <a:gd name="connsiteX5" fmla="*/ 1695635 w 1695635"/>
                    <a:gd name="connsiteY5" fmla="*/ 0 h 4225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95635" h="4225771">
                      <a:moveTo>
                        <a:pt x="0" y="4225771"/>
                      </a:moveTo>
                      <a:cubicBezTo>
                        <a:pt x="72501" y="4037860"/>
                        <a:pt x="145003" y="3849949"/>
                        <a:pt x="337352" y="3471169"/>
                      </a:cubicBezTo>
                      <a:cubicBezTo>
                        <a:pt x="529701" y="3092389"/>
                        <a:pt x="982462" y="2330389"/>
                        <a:pt x="1154097" y="1953088"/>
                      </a:cubicBezTo>
                      <a:cubicBezTo>
                        <a:pt x="1325732" y="1575787"/>
                        <a:pt x="1324252" y="1421908"/>
                        <a:pt x="1367161" y="1207364"/>
                      </a:cubicBezTo>
                      <a:cubicBezTo>
                        <a:pt x="1410070" y="992820"/>
                        <a:pt x="1356804" y="867053"/>
                        <a:pt x="1411550" y="665826"/>
                      </a:cubicBezTo>
                      <a:cubicBezTo>
                        <a:pt x="1466296" y="464599"/>
                        <a:pt x="1580965" y="232299"/>
                        <a:pt x="1695635" y="0"/>
                      </a:cubicBez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  <a:headEnd type="none" w="med" len="med"/>
                  <a:tailEnd type="arrow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/>
                    <a:ea typeface="黑体"/>
                    <a:cs typeface="+mn-cs"/>
                  </a:endParaRPr>
                </a:p>
              </p:txBody>
            </p:sp>
          </p:grpSp>
          <p:cxnSp>
            <p:nvCxnSpPr>
              <p:cNvPr id="34" name="Straight Arrow Connector 14">
                <a:extLst>
                  <a:ext uri="{FF2B5EF4-FFF2-40B4-BE49-F238E27FC236}">
                    <a16:creationId xmlns:a16="http://schemas.microsoft.com/office/drawing/2014/main" id="{F0193713-57A1-4820-92BA-356FE413A2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89158" y="1464842"/>
                <a:ext cx="317295" cy="307748"/>
              </a:xfrm>
              <a:prstGeom prst="straightConnector1">
                <a:avLst/>
              </a:prstGeom>
              <a:ln w="571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17">
                <a:extLst>
                  <a:ext uri="{FF2B5EF4-FFF2-40B4-BE49-F238E27FC236}">
                    <a16:creationId xmlns:a16="http://schemas.microsoft.com/office/drawing/2014/main" id="{6DAB8FEC-1F95-4B48-9F42-511C85432205}"/>
                  </a:ext>
                </a:extLst>
              </p:cNvPr>
              <p:cNvSpPr txBox="1"/>
              <p:nvPr/>
            </p:nvSpPr>
            <p:spPr>
              <a:xfrm>
                <a:off x="7335805" y="1694458"/>
                <a:ext cx="108236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Tahoma" pitchFamily="34" charset="0"/>
                    <a:ea typeface="宋体" pitchFamily="2" charset="-122"/>
                    <a:cs typeface="+mn-cs"/>
                  </a:rPr>
                  <a:t>Dark GBs</a:t>
                </a:r>
              </a:p>
            </p:txBody>
          </p:sp>
          <p:cxnSp>
            <p:nvCxnSpPr>
              <p:cNvPr id="36" name="Straight Arrow Connector 18">
                <a:extLst>
                  <a:ext uri="{FF2B5EF4-FFF2-40B4-BE49-F238E27FC236}">
                    <a16:creationId xmlns:a16="http://schemas.microsoft.com/office/drawing/2014/main" id="{11A7E627-CDAA-4D03-B193-A9F25A3164F3}"/>
                  </a:ext>
                </a:extLst>
              </p:cNvPr>
              <p:cNvCxnSpPr/>
              <p:nvPr/>
            </p:nvCxnSpPr>
            <p:spPr>
              <a:xfrm flipH="1">
                <a:off x="7483261" y="2454884"/>
                <a:ext cx="289427" cy="119260"/>
              </a:xfrm>
              <a:prstGeom prst="straightConnector1">
                <a:avLst/>
              </a:prstGeom>
              <a:ln w="571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20">
                <a:extLst>
                  <a:ext uri="{FF2B5EF4-FFF2-40B4-BE49-F238E27FC236}">
                    <a16:creationId xmlns:a16="http://schemas.microsoft.com/office/drawing/2014/main" id="{82FB0BCB-A83C-4462-8CF8-2EF0D959D292}"/>
                  </a:ext>
                </a:extLst>
              </p:cNvPr>
              <p:cNvSpPr txBox="1"/>
              <p:nvPr/>
            </p:nvSpPr>
            <p:spPr>
              <a:xfrm>
                <a:off x="7698832" y="2254574"/>
                <a:ext cx="120326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Tahoma" pitchFamily="34" charset="0"/>
                    <a:ea typeface="宋体" pitchFamily="2" charset="-122"/>
                    <a:cs typeface="+mn-cs"/>
                  </a:rPr>
                  <a:t>Bright GBs</a:t>
                </a: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D1CABBC9-25F3-43EC-878D-F35C59DC66C0}"/>
                  </a:ext>
                </a:extLst>
              </p:cNvPr>
              <p:cNvSpPr/>
              <p:nvPr/>
            </p:nvSpPr>
            <p:spPr>
              <a:xfrm>
                <a:off x="7206223" y="124799"/>
                <a:ext cx="8931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  <a:ea typeface="宋体" pitchFamily="2" charset="-122"/>
                    <a:cs typeface="+mn-cs"/>
                  </a:rPr>
                  <a:t>HAADF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endParaRPr>
              </a:p>
            </p:txBody>
          </p:sp>
        </p:grpSp>
        <p:cxnSp>
          <p:nvCxnSpPr>
            <p:cNvPr id="43" name="Straight Arrow Connector 24"/>
            <p:cNvCxnSpPr/>
            <p:nvPr/>
          </p:nvCxnSpPr>
          <p:spPr>
            <a:xfrm flipV="1">
              <a:off x="1883727" y="2360121"/>
              <a:ext cx="162221" cy="255280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25"/>
            <p:cNvSpPr txBox="1"/>
            <p:nvPr/>
          </p:nvSpPr>
          <p:spPr>
            <a:xfrm>
              <a:off x="1775347" y="2567693"/>
              <a:ext cx="9789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Fe particle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066375" y="5102942"/>
            <a:ext cx="2973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t>Many clear GBs in HP-122 tape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47" name="右箭头 46"/>
          <p:cNvSpPr/>
          <p:nvPr/>
        </p:nvSpPr>
        <p:spPr>
          <a:xfrm>
            <a:off x="4279785" y="3181867"/>
            <a:ext cx="1326410" cy="370660"/>
          </a:xfrm>
          <a:prstGeom prst="rightArrow">
            <a:avLst/>
          </a:prstGeom>
          <a:solidFill>
            <a:srgbClr val="00FFCC"/>
          </a:solidFill>
          <a:ln w="25400" cap="flat" cmpd="sng" algn="ctr">
            <a:solidFill>
              <a:srgbClr val="00E4A8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宋体"/>
              <a:cs typeface="+mn-cs"/>
            </a:endParaRPr>
          </a:p>
        </p:txBody>
      </p:sp>
      <p:sp>
        <p:nvSpPr>
          <p:cNvPr id="48" name="Line 16"/>
          <p:cNvSpPr>
            <a:spLocks noChangeShapeType="1"/>
          </p:cNvSpPr>
          <p:nvPr/>
        </p:nvSpPr>
        <p:spPr bwMode="auto">
          <a:xfrm flipH="1">
            <a:off x="5424787" y="4586442"/>
            <a:ext cx="846299" cy="7522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46" name="文本框 6">
            <a:extLst>
              <a:ext uri="{FF2B5EF4-FFF2-40B4-BE49-F238E27FC236}">
                <a16:creationId xmlns:a16="http://schemas.microsoft.com/office/drawing/2014/main" id="{D33AC935-4AA5-4E3E-85BE-061DEB4120F5}"/>
              </a:ext>
            </a:extLst>
          </p:cNvPr>
          <p:cNvSpPr txBox="1"/>
          <p:nvPr/>
        </p:nvSpPr>
        <p:spPr>
          <a:xfrm>
            <a:off x="941476" y="88409"/>
            <a:ext cx="101534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Bright field STEM for HP Ba-122 tapes: Second phases at GB</a:t>
            </a:r>
          </a:p>
        </p:txBody>
      </p:sp>
      <p:sp>
        <p:nvSpPr>
          <p:cNvPr id="7" name="灯片编号占位符 1">
            <a:extLst>
              <a:ext uri="{FF2B5EF4-FFF2-40B4-BE49-F238E27FC236}">
                <a16:creationId xmlns:a16="http://schemas.microsoft.com/office/drawing/2014/main" id="{91D91B2F-DF92-5E14-9878-4A9F7D2CA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5477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0B11EAF6-A4EB-BACF-BC01-6C05D1328004}"/>
              </a:ext>
            </a:extLst>
          </p:cNvPr>
          <p:cNvCxnSpPr/>
          <p:nvPr/>
        </p:nvCxnSpPr>
        <p:spPr>
          <a:xfrm>
            <a:off x="0" y="97573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id="{649EAFFA-A64A-9169-0C2B-C55F7746A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1382" y="1858070"/>
            <a:ext cx="5296453" cy="2610031"/>
          </a:xfrm>
          <a:prstGeom prst="rect">
            <a:avLst/>
          </a:prstGeom>
        </p:spPr>
      </p:pic>
      <p:sp>
        <p:nvSpPr>
          <p:cNvPr id="3" name="文本占位符 1">
            <a:extLst>
              <a:ext uri="{FF2B5EF4-FFF2-40B4-BE49-F238E27FC236}">
                <a16:creationId xmlns:a16="http://schemas.microsoft.com/office/drawing/2014/main" id="{C27911C4-6187-8DC2-F9CF-EDD2AB7B66C4}"/>
              </a:ext>
            </a:extLst>
          </p:cNvPr>
          <p:cNvSpPr txBox="1">
            <a:spLocks/>
          </p:cNvSpPr>
          <p:nvPr/>
        </p:nvSpPr>
        <p:spPr>
          <a:xfrm>
            <a:off x="153439" y="169469"/>
            <a:ext cx="117243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 Black" panose="020B0A04020102020204" pitchFamily="34" charset="0"/>
                <a:ea typeface="微软雅黑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NEXT STEP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for iron-based PIT wires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4D33F0E-5133-7F86-AC9C-1BE41D233257}"/>
              </a:ext>
            </a:extLst>
          </p:cNvPr>
          <p:cNvSpPr txBox="1"/>
          <p:nvPr/>
        </p:nvSpPr>
        <p:spPr>
          <a:xfrm>
            <a:off x="455796" y="4482670"/>
            <a:ext cx="11204165" cy="1882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Most GBs are contaminated by FeAs, largely limiting intergrain current transport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Slightly overdoping is a good way to enhance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kumimoji="0" lang="en-US" altLang="zh-CN" sz="20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trans</a:t>
            </a:r>
            <a:endParaRPr kumimoji="0" lang="en-US" altLang="zh-CN" sz="2000" b="1" i="0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Clean GBs without FeAs phase is always the best choice!</a:t>
            </a:r>
          </a:p>
          <a:p>
            <a:pPr marL="742950" marR="0" lvl="1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~100%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may be achieved in the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GBs without FeAs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(misorientation angle &lt;9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8F0228C-4C1D-4642-6816-31EF97737F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5" t="6056" r="8430"/>
          <a:stretch/>
        </p:blipFill>
        <p:spPr>
          <a:xfrm>
            <a:off x="455796" y="1852746"/>
            <a:ext cx="5059574" cy="268334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BB8435B-7C5D-3E4E-8066-32FA6FC99256}"/>
              </a:ext>
            </a:extLst>
          </p:cNvPr>
          <p:cNvSpPr txBox="1"/>
          <p:nvPr/>
        </p:nvSpPr>
        <p:spPr>
          <a:xfrm>
            <a:off x="7591032" y="1247857"/>
            <a:ext cx="28921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Clean grain boundaries</a:t>
            </a:r>
            <a:endParaRPr kumimoji="0" lang="zh-CN" altLang="en-US" sz="21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</a:endParaRPr>
          </a:p>
        </p:txBody>
      </p:sp>
      <p:pic>
        <p:nvPicPr>
          <p:cNvPr id="10" name="图形 9" descr="无填充的笑脸">
            <a:extLst>
              <a:ext uri="{FF2B5EF4-FFF2-40B4-BE49-F238E27FC236}">
                <a16:creationId xmlns:a16="http://schemas.microsoft.com/office/drawing/2014/main" id="{F1A89DB5-4917-3AEA-77D3-884BE8E1D6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76632" y="998406"/>
            <a:ext cx="914400" cy="914400"/>
          </a:xfrm>
          <a:prstGeom prst="rect">
            <a:avLst/>
          </a:prstGeom>
        </p:spPr>
      </p:pic>
      <p:pic>
        <p:nvPicPr>
          <p:cNvPr id="11" name="图形 10" descr="哭泣的脸，没有填充">
            <a:extLst>
              <a:ext uri="{FF2B5EF4-FFF2-40B4-BE49-F238E27FC236}">
                <a16:creationId xmlns:a16="http://schemas.microsoft.com/office/drawing/2014/main" id="{DDC3590F-53CD-A4C6-FDE7-F5BA6E2AD5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5493" y="998406"/>
            <a:ext cx="914400" cy="9144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824F7D66-3A15-009B-D756-1DE1F5F1FC7E}"/>
              </a:ext>
            </a:extLst>
          </p:cNvPr>
          <p:cNvSpPr txBox="1"/>
          <p:nvPr/>
        </p:nvSpPr>
        <p:spPr>
          <a:xfrm>
            <a:off x="1814659" y="1247857"/>
            <a:ext cx="28328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Dirty grain boundaries</a:t>
            </a:r>
            <a:endParaRPr kumimoji="0" lang="zh-CN" altLang="en-US" sz="2100" b="1" i="1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D1D5294-85F9-9FE9-4DE6-735C46B43EF7}"/>
              </a:ext>
            </a:extLst>
          </p:cNvPr>
          <p:cNvSpPr txBox="1"/>
          <p:nvPr/>
        </p:nvSpPr>
        <p:spPr>
          <a:xfrm>
            <a:off x="8365769" y="6524591"/>
            <a:ext cx="38083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Mater. Today Phys.,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 </a:t>
            </a:r>
            <a:r>
              <a:rPr kumimoji="0" lang="en-US" altLang="zh-CN" sz="1600" b="1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黑体"/>
                <a:cs typeface="Arial" panose="020B0604020202020204" pitchFamily="34" charset="0"/>
              </a:rPr>
              <a:t>28, 100848 (2022)</a:t>
            </a:r>
            <a:endParaRPr kumimoji="0" lang="zh-CN" altLang="en-US" sz="1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黑体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827C756F-1228-C858-8BE2-BE689AC0915C}"/>
              </a:ext>
            </a:extLst>
          </p:cNvPr>
          <p:cNvSpPr txBox="1"/>
          <p:nvPr/>
        </p:nvSpPr>
        <p:spPr>
          <a:xfrm>
            <a:off x="4328746" y="6384827"/>
            <a:ext cx="403702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  <a:sym typeface="Symbol" panose="05050102010706020507" pitchFamily="18" charset="2"/>
              </a:rPr>
              <a:t>But how to remove FeAs ?</a:t>
            </a:r>
          </a:p>
        </p:txBody>
      </p:sp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0B31A544-FF75-6B20-2498-EC7902490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819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0B11EAF6-A4EB-BACF-BC01-6C05D1328004}"/>
              </a:ext>
            </a:extLst>
          </p:cNvPr>
          <p:cNvCxnSpPr/>
          <p:nvPr/>
        </p:nvCxnSpPr>
        <p:spPr>
          <a:xfrm>
            <a:off x="0" y="97573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1">
            <a:extLst>
              <a:ext uri="{FF2B5EF4-FFF2-40B4-BE49-F238E27FC236}">
                <a16:creationId xmlns:a16="http://schemas.microsoft.com/office/drawing/2014/main" id="{FA1CC0DE-F6A0-9AE5-91FB-B75B0ED5F06F}"/>
              </a:ext>
            </a:extLst>
          </p:cNvPr>
          <p:cNvSpPr txBox="1">
            <a:spLocks/>
          </p:cNvSpPr>
          <p:nvPr/>
        </p:nvSpPr>
        <p:spPr>
          <a:xfrm>
            <a:off x="29361" y="249753"/>
            <a:ext cx="12069690" cy="623438"/>
          </a:xfrm>
          <a:prstGeom prst="rect">
            <a:avLst/>
          </a:prstGeom>
          <a:ln/>
        </p:spPr>
        <p:txBody>
          <a:bodyPr lIns="91434" tIns="45718" rIns="91434" bIns="4571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200" dirty="0">
                <a:solidFill>
                  <a:srgbClr val="FF0000"/>
                </a:solidFill>
                <a:latin typeface="Arial Black" panose="020B0A04020102020204" pitchFamily="34" charset="0"/>
                <a:ea typeface="黑体"/>
              </a:rPr>
              <a:t>New </a:t>
            </a:r>
            <a:r>
              <a:rPr lang="en-US" altLang="zh-CN" sz="3200" dirty="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</a:rPr>
              <a:t>record 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/>
                <a:cs typeface="+mn-cs"/>
              </a:rPr>
              <a:t>high </a:t>
            </a:r>
            <a:r>
              <a:rPr kumimoji="0" lang="en-US" altLang="zh-CN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/>
                <a:cs typeface="+mn-cs"/>
              </a:rPr>
              <a:t>J</a:t>
            </a:r>
            <a:r>
              <a:rPr kumimoji="0" lang="en-US" altLang="zh-CN" sz="3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/>
                <a:cs typeface="+mn-cs"/>
              </a:rPr>
              <a:t>c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/>
                <a:cs typeface="+mn-cs"/>
              </a:rPr>
              <a:t> in PIT SS/Ag Ba</a:t>
            </a:r>
            <a:r>
              <a:rPr lang="en-US" altLang="zh-CN" sz="3200" dirty="0">
                <a:solidFill>
                  <a:srgbClr val="FF0000"/>
                </a:solidFill>
                <a:latin typeface="Arial Black" panose="020B0A04020102020204" pitchFamily="34" charset="0"/>
                <a:ea typeface="黑体"/>
              </a:rPr>
              <a:t>122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黑体"/>
                <a:cs typeface="+mn-cs"/>
              </a:rPr>
              <a:t> tapes 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黑体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DA9900E-6EE7-F777-6748-30659FB73FF5}"/>
              </a:ext>
            </a:extLst>
          </p:cNvPr>
          <p:cNvSpPr txBox="1"/>
          <p:nvPr/>
        </p:nvSpPr>
        <p:spPr>
          <a:xfrm>
            <a:off x="7152743" y="2023305"/>
            <a:ext cx="4946308" cy="34533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100" b="1">
                <a:solidFill>
                  <a:schemeClr val="bg1"/>
                </a:solidFill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High 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@ 4.2 K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: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J</a:t>
            </a:r>
            <a:r>
              <a:rPr kumimoji="0" lang="en-US" altLang="zh-CN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c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~2.2×10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5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A/cm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2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@ 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T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J</a:t>
            </a:r>
            <a:r>
              <a:rPr kumimoji="0" lang="en-US" altLang="zh-CN" sz="24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c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&gt;10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5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A/cm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2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 even @ 24 T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High mechanical strength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Low material cost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Easy fabrication process scalable to long length tapes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E339566-2DEF-6AC6-FC2C-2178B78DD0CF}"/>
              </a:ext>
            </a:extLst>
          </p:cNvPr>
          <p:cNvSpPr txBox="1"/>
          <p:nvPr/>
        </p:nvSpPr>
        <p:spPr>
          <a:xfrm>
            <a:off x="399504" y="1125865"/>
            <a:ext cx="115474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Special technique to remove FeAs wetting phase, details will be published soon.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3C7816F-2FCF-A5A3-83C7-436A35759179}"/>
              </a:ext>
            </a:extLst>
          </p:cNvPr>
          <p:cNvSpPr txBox="1"/>
          <p:nvPr/>
        </p:nvSpPr>
        <p:spPr>
          <a:xfrm>
            <a:off x="7152743" y="5539583"/>
            <a:ext cx="4794180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100" b="1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Very promising to be used in high field magnets!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45C730B-6A98-ADF2-737C-08A1EF0B08DB}"/>
              </a:ext>
            </a:extLst>
          </p:cNvPr>
          <p:cNvGrpSpPr/>
          <p:nvPr/>
        </p:nvGrpSpPr>
        <p:grpSpPr>
          <a:xfrm>
            <a:off x="143023" y="1783664"/>
            <a:ext cx="6994282" cy="4494899"/>
            <a:chOff x="89213" y="1573092"/>
            <a:chExt cx="6994282" cy="449489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B1E1E11C-DFB0-1683-9A31-2FB1C9F414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451" b="50518"/>
            <a:stretch/>
          </p:blipFill>
          <p:spPr bwMode="auto">
            <a:xfrm>
              <a:off x="229639" y="1573092"/>
              <a:ext cx="6853856" cy="44948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EEB46809-5B4E-B9FC-9FAC-6A9184030BF6}"/>
                </a:ext>
              </a:extLst>
            </p:cNvPr>
            <p:cNvSpPr txBox="1"/>
            <p:nvPr/>
          </p:nvSpPr>
          <p:spPr>
            <a:xfrm>
              <a:off x="89213" y="2418026"/>
              <a:ext cx="16573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C8002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Hot-pressed tape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C8002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26C12CA5-69D0-8CD3-268C-3D9B830397CD}"/>
                </a:ext>
              </a:extLst>
            </p:cNvPr>
            <p:cNvSpPr txBox="1"/>
            <p:nvPr/>
          </p:nvSpPr>
          <p:spPr>
            <a:xfrm>
              <a:off x="4566646" y="3539392"/>
              <a:ext cx="20024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5F70FD"/>
                  </a:solidFill>
                  <a:effectLst/>
                  <a:uLnTx/>
                  <a:uFillTx/>
                  <a:latin typeface="Times New Roman"/>
                  <a:ea typeface="黑体"/>
                  <a:cs typeface="+mn-cs"/>
                </a:rPr>
                <a:t>SS/Ag tape by NIMS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5F70FD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67A92101-9AD5-3229-37AB-9DB421D0C7B1}"/>
              </a:ext>
            </a:extLst>
          </p:cNvPr>
          <p:cNvSpPr txBox="1"/>
          <p:nvPr/>
        </p:nvSpPr>
        <p:spPr>
          <a:xfrm>
            <a:off x="399504" y="6384022"/>
            <a:ext cx="1857135" cy="369116"/>
          </a:xfrm>
          <a:prstGeom prst="rect">
            <a:avLst/>
          </a:prstGeom>
          <a:solidFill>
            <a:srgbClr val="FFFDBD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published data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070CC0F-480D-E3E7-8637-4093800723C0}"/>
              </a:ext>
            </a:extLst>
          </p:cNvPr>
          <p:cNvSpPr/>
          <p:nvPr/>
        </p:nvSpPr>
        <p:spPr>
          <a:xfrm>
            <a:off x="197141" y="1783664"/>
            <a:ext cx="427839" cy="3723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9991A76A-4DCC-375F-483D-D003E5D23EB9}"/>
              </a:ext>
            </a:extLst>
          </p:cNvPr>
          <p:cNvGrpSpPr/>
          <p:nvPr/>
        </p:nvGrpSpPr>
        <p:grpSpPr>
          <a:xfrm>
            <a:off x="9919855" y="1442290"/>
            <a:ext cx="2053360" cy="1217801"/>
            <a:chOff x="15362" y="538827"/>
            <a:chExt cx="2713132" cy="1632873"/>
          </a:xfrm>
        </p:grpSpPr>
        <p:sp>
          <p:nvSpPr>
            <p:cNvPr id="5" name="爆炸形: 14 pt  4">
              <a:extLst>
                <a:ext uri="{FF2B5EF4-FFF2-40B4-BE49-F238E27FC236}">
                  <a16:creationId xmlns:a16="http://schemas.microsoft.com/office/drawing/2014/main" id="{D5072D5E-4479-1152-D1D4-E95E0627D62C}"/>
                </a:ext>
              </a:extLst>
            </p:cNvPr>
            <p:cNvSpPr/>
            <p:nvPr/>
          </p:nvSpPr>
          <p:spPr>
            <a:xfrm>
              <a:off x="15362" y="538827"/>
              <a:ext cx="2546863" cy="1632873"/>
            </a:xfrm>
            <a:prstGeom prst="irregularSeal2">
              <a:avLst/>
            </a:prstGeom>
            <a:noFill/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D22B134E-BD5B-230E-10B8-B5905F066A19}"/>
                </a:ext>
              </a:extLst>
            </p:cNvPr>
            <p:cNvSpPr txBox="1"/>
            <p:nvPr/>
          </p:nvSpPr>
          <p:spPr>
            <a:xfrm>
              <a:off x="386489" y="1062865"/>
              <a:ext cx="2342005" cy="668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New record</a:t>
              </a:r>
              <a:r>
                <a:rPr lang="zh-CN" alt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！</a:t>
              </a:r>
            </a:p>
          </p:txBody>
        </p:sp>
      </p:grpSp>
      <p:sp>
        <p:nvSpPr>
          <p:cNvPr id="10" name="灯片编号占位符 1">
            <a:extLst>
              <a:ext uri="{FF2B5EF4-FFF2-40B4-BE49-F238E27FC236}">
                <a16:creationId xmlns:a16="http://schemas.microsoft.com/office/drawing/2014/main" id="{18634CD1-4854-1136-7057-00426BFB9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4CEA2A7-86F0-F7A7-E85D-4EAD3AFA6FA8}"/>
              </a:ext>
            </a:extLst>
          </p:cNvPr>
          <p:cNvSpPr txBox="1"/>
          <p:nvPr/>
        </p:nvSpPr>
        <p:spPr>
          <a:xfrm>
            <a:off x="5898796" y="2572705"/>
            <a:ext cx="83081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黑体"/>
                <a:cs typeface="Arial" panose="020B0604020202020204" pitchFamily="34" charset="0"/>
              </a:rPr>
              <a:t>NIMS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8881B59-ADB8-C457-4A76-564C1EB04FCA}"/>
              </a:ext>
            </a:extLst>
          </p:cNvPr>
          <p:cNvSpPr txBox="1"/>
          <p:nvPr/>
        </p:nvSpPr>
        <p:spPr>
          <a:xfrm>
            <a:off x="5942470" y="2290759"/>
            <a:ext cx="66502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9933"/>
                </a:solidFill>
                <a:latin typeface="Times New Roman"/>
                <a:ea typeface="黑体"/>
                <a:cs typeface="Arial" panose="020B0604020202020204" pitchFamily="34" charset="0"/>
              </a:rPr>
              <a:t>IEE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Times New Roman"/>
              <a:ea typeface="黑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694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4831357" y="221486"/>
            <a:ext cx="23160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宋体" panose="02010600030101010101" pitchFamily="2" charset="-122"/>
                <a:cs typeface="+mj-cs"/>
              </a:rPr>
              <a:t>Outline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287215" y="1683466"/>
            <a:ext cx="10574125" cy="384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857250" marR="0" lvl="0" indent="-857250" algn="l" defTabSz="914400" rtl="0" eaLnBrk="1" fontAlgn="base" latinLnBrk="0" hangingPunct="1">
              <a:lnSpc>
                <a:spcPts val="3360"/>
              </a:lnSpc>
              <a:spcBef>
                <a:spcPts val="3600"/>
              </a:spcBef>
              <a:spcAft>
                <a:spcPct val="0"/>
              </a:spcAft>
              <a:buClr>
                <a:srgbClr val="954F72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Background on iron-based superconductors (IBS)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  <a:p>
            <a:pPr marL="857250" marR="0" lvl="0" indent="-857250" algn="l" defTabSz="914400" rtl="0" eaLnBrk="1" fontAlgn="base" latinLnBrk="0" hangingPunct="1">
              <a:lnSpc>
                <a:spcPts val="3360"/>
              </a:lnSpc>
              <a:spcBef>
                <a:spcPts val="3600"/>
              </a:spcBef>
              <a:spcAft>
                <a:spcPct val="0"/>
              </a:spcAft>
              <a:buClr>
                <a:srgbClr val="954F72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Development of high </a:t>
            </a:r>
            <a:r>
              <a:rPr kumimoji="0" lang="en-US" altLang="zh-CN" sz="3000" b="0" i="1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J</a:t>
            </a:r>
            <a:r>
              <a:rPr kumimoji="0" lang="en-US" altLang="zh-CN" sz="3000" b="0" i="0" u="none" strike="noStrike" kern="0" cap="none" spc="0" normalizeH="0" baseline="-2500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c</a:t>
            </a: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 PIT 122 IBS wires </a:t>
            </a:r>
          </a:p>
          <a:p>
            <a:pPr marL="857250" marR="0" lvl="0" indent="-857250" algn="l" defTabSz="914400" rtl="0" eaLnBrk="1" fontAlgn="base" latinLnBrk="0" hangingPunct="1">
              <a:lnSpc>
                <a:spcPts val="4500"/>
              </a:lnSpc>
              <a:spcBef>
                <a:spcPts val="36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lang="en-US" altLang="zh-CN" sz="3000" kern="0" dirty="0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Recent advances in long-length wires, joints, pancake &amp; racetrack coils, cables</a:t>
            </a: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 </a:t>
            </a:r>
          </a:p>
          <a:p>
            <a:pPr marL="857250" marR="0" lvl="0" indent="-857250" algn="l" defTabSz="914400" rtl="0" eaLnBrk="1" fontAlgn="base" latinLnBrk="0" hangingPunct="1">
              <a:lnSpc>
                <a:spcPts val="3360"/>
              </a:lnSpc>
              <a:spcBef>
                <a:spcPts val="3600"/>
              </a:spcBef>
              <a:spcAft>
                <a:spcPct val="0"/>
              </a:spcAft>
              <a:buClr>
                <a:srgbClr val="954F72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Conclusions and outlook</a:t>
            </a:r>
            <a:endParaRPr kumimoji="0" lang="zh-CN" altLang="en-US" sz="3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 Black" pitchFamily="34" charset="0"/>
              <a:ea typeface="宋体" charset="-122"/>
              <a:cs typeface="+mn-cs"/>
            </a:endParaRPr>
          </a:p>
        </p:txBody>
      </p:sp>
      <p:grpSp>
        <p:nvGrpSpPr>
          <p:cNvPr id="33" name="Group 12"/>
          <p:cNvGrpSpPr>
            <a:grpSpLocks/>
          </p:cNvGrpSpPr>
          <p:nvPr/>
        </p:nvGrpSpPr>
        <p:grpSpPr bwMode="auto">
          <a:xfrm>
            <a:off x="565537" y="1756346"/>
            <a:ext cx="455411" cy="396875"/>
            <a:chOff x="432" y="960"/>
            <a:chExt cx="240" cy="250"/>
          </a:xfrm>
        </p:grpSpPr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1</a:t>
              </a:r>
            </a:p>
          </p:txBody>
        </p:sp>
      </p:grpSp>
      <p:grpSp>
        <p:nvGrpSpPr>
          <p:cNvPr id="36" name="Group 13"/>
          <p:cNvGrpSpPr>
            <a:grpSpLocks/>
          </p:cNvGrpSpPr>
          <p:nvPr/>
        </p:nvGrpSpPr>
        <p:grpSpPr bwMode="auto">
          <a:xfrm>
            <a:off x="565538" y="2594089"/>
            <a:ext cx="455411" cy="396875"/>
            <a:chOff x="432" y="960"/>
            <a:chExt cx="240" cy="250"/>
          </a:xfrm>
        </p:grpSpPr>
        <p:sp>
          <p:nvSpPr>
            <p:cNvPr id="37" name="Rectangle 14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2</a:t>
              </a:r>
            </a:p>
          </p:txBody>
        </p:sp>
      </p:grpSp>
      <p:grpSp>
        <p:nvGrpSpPr>
          <p:cNvPr id="39" name="Group 16"/>
          <p:cNvGrpSpPr>
            <a:grpSpLocks/>
          </p:cNvGrpSpPr>
          <p:nvPr/>
        </p:nvGrpSpPr>
        <p:grpSpPr bwMode="auto">
          <a:xfrm>
            <a:off x="565537" y="3600060"/>
            <a:ext cx="455411" cy="396875"/>
            <a:chOff x="432" y="960"/>
            <a:chExt cx="240" cy="250"/>
          </a:xfrm>
        </p:grpSpPr>
        <p:sp>
          <p:nvSpPr>
            <p:cNvPr id="40" name="Rectangle 17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" name="Text Box 18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3</a:t>
              </a:r>
            </a:p>
          </p:txBody>
        </p:sp>
      </p:grpSp>
      <p:grpSp>
        <p:nvGrpSpPr>
          <p:cNvPr id="42" name="Group 16"/>
          <p:cNvGrpSpPr>
            <a:grpSpLocks/>
          </p:cNvGrpSpPr>
          <p:nvPr/>
        </p:nvGrpSpPr>
        <p:grpSpPr bwMode="auto">
          <a:xfrm>
            <a:off x="565537" y="5127273"/>
            <a:ext cx="455411" cy="396875"/>
            <a:chOff x="432" y="960"/>
            <a:chExt cx="240" cy="250"/>
          </a:xfrm>
        </p:grpSpPr>
        <p:sp>
          <p:nvSpPr>
            <p:cNvPr id="43" name="Rectangle 17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4" name="Text Box 18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4</a:t>
              </a: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0" y="1069347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1">
            <a:extLst>
              <a:ext uri="{FF2B5EF4-FFF2-40B4-BE49-F238E27FC236}">
                <a16:creationId xmlns:a16="http://schemas.microsoft.com/office/drawing/2014/main" id="{E9ADB8BA-BDB1-A926-B966-8AE2254C5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695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4831357" y="221486"/>
            <a:ext cx="23160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Outline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287215" y="1683466"/>
            <a:ext cx="10574125" cy="384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857250" indent="-857250">
              <a:lnSpc>
                <a:spcPts val="3360"/>
              </a:lnSpc>
              <a:spcBef>
                <a:spcPts val="3600"/>
              </a:spcBef>
              <a:buNone/>
            </a:pPr>
            <a:r>
              <a:rPr lang="en-US" altLang="zh-CN" sz="3000" kern="0" dirty="0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Background on iron-based superconductors (IBS)</a:t>
            </a:r>
            <a:endParaRPr lang="en-US" altLang="zh-CN" sz="3000" b="1" kern="0" dirty="0">
              <a:solidFill>
                <a:srgbClr val="0000FF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  <a:p>
            <a:pPr marL="857250" indent="-857250">
              <a:lnSpc>
                <a:spcPts val="3360"/>
              </a:lnSpc>
              <a:spcBef>
                <a:spcPts val="3600"/>
              </a:spcBef>
              <a:buNone/>
            </a:pPr>
            <a:r>
              <a:rPr lang="en-US" altLang="zh-CN" sz="3000" kern="0" dirty="0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Development of high </a:t>
            </a:r>
            <a:r>
              <a:rPr lang="en-US" altLang="zh-CN" sz="3000" i="1" kern="0" dirty="0" err="1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J</a:t>
            </a:r>
            <a:r>
              <a:rPr lang="en-US" altLang="zh-CN" sz="3000" kern="0" baseline="-25000" dirty="0" err="1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c</a:t>
            </a:r>
            <a:r>
              <a:rPr lang="en-US" altLang="zh-CN" sz="3000" kern="0" dirty="0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 PIT 122 IBS wires </a:t>
            </a:r>
          </a:p>
          <a:p>
            <a:pPr marL="857250" indent="-857250">
              <a:lnSpc>
                <a:spcPts val="4500"/>
              </a:lnSpc>
              <a:spcBef>
                <a:spcPts val="3600"/>
              </a:spcBef>
              <a:buClr>
                <a:srgbClr val="3333CC"/>
              </a:buClr>
              <a:buNone/>
            </a:pPr>
            <a:r>
              <a:rPr lang="en-US" altLang="zh-CN" sz="3000" kern="0" dirty="0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Recent advances in long-length wires, joints, pancake &amp; racetrack coils, cables </a:t>
            </a:r>
          </a:p>
          <a:p>
            <a:pPr marL="857250" indent="-857250">
              <a:lnSpc>
                <a:spcPts val="3360"/>
              </a:lnSpc>
              <a:spcBef>
                <a:spcPts val="3600"/>
              </a:spcBef>
              <a:buNone/>
            </a:pPr>
            <a:r>
              <a:rPr lang="en-US" altLang="zh-CN" sz="3000" kern="0" dirty="0">
                <a:solidFill>
                  <a:srgbClr val="0000FF"/>
                </a:solidFill>
                <a:latin typeface="Arial Black" pitchFamily="34" charset="0"/>
                <a:ea typeface="宋体" charset="-122"/>
              </a:rPr>
              <a:t>Conclusions and outlook</a:t>
            </a:r>
            <a:endParaRPr lang="zh-CN" altLang="en-US" sz="3000" kern="0" dirty="0">
              <a:solidFill>
                <a:srgbClr val="0000FF"/>
              </a:solidFill>
              <a:latin typeface="Arial Black" pitchFamily="34" charset="0"/>
              <a:ea typeface="宋体" charset="-122"/>
            </a:endParaRPr>
          </a:p>
        </p:txBody>
      </p:sp>
      <p:grpSp>
        <p:nvGrpSpPr>
          <p:cNvPr id="33" name="Group 12"/>
          <p:cNvGrpSpPr>
            <a:grpSpLocks/>
          </p:cNvGrpSpPr>
          <p:nvPr/>
        </p:nvGrpSpPr>
        <p:grpSpPr bwMode="auto">
          <a:xfrm>
            <a:off x="565537" y="1756346"/>
            <a:ext cx="455411" cy="396875"/>
            <a:chOff x="432" y="960"/>
            <a:chExt cx="240" cy="250"/>
          </a:xfrm>
        </p:grpSpPr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2000" b="1" kern="0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36" name="Group 13"/>
          <p:cNvGrpSpPr>
            <a:grpSpLocks/>
          </p:cNvGrpSpPr>
          <p:nvPr/>
        </p:nvGrpSpPr>
        <p:grpSpPr bwMode="auto">
          <a:xfrm>
            <a:off x="565538" y="2594089"/>
            <a:ext cx="455411" cy="396875"/>
            <a:chOff x="432" y="960"/>
            <a:chExt cx="240" cy="250"/>
          </a:xfrm>
        </p:grpSpPr>
        <p:sp>
          <p:nvSpPr>
            <p:cNvPr id="37" name="Rectangle 14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2000" b="1" kern="0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39" name="Group 16"/>
          <p:cNvGrpSpPr>
            <a:grpSpLocks/>
          </p:cNvGrpSpPr>
          <p:nvPr/>
        </p:nvGrpSpPr>
        <p:grpSpPr bwMode="auto">
          <a:xfrm>
            <a:off x="565537" y="3600060"/>
            <a:ext cx="455411" cy="396875"/>
            <a:chOff x="432" y="960"/>
            <a:chExt cx="240" cy="250"/>
          </a:xfrm>
        </p:grpSpPr>
        <p:sp>
          <p:nvSpPr>
            <p:cNvPr id="40" name="Rectangle 17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41" name="Text Box 18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2000" b="1" kern="0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42" name="Group 16"/>
          <p:cNvGrpSpPr>
            <a:grpSpLocks/>
          </p:cNvGrpSpPr>
          <p:nvPr/>
        </p:nvGrpSpPr>
        <p:grpSpPr bwMode="auto">
          <a:xfrm>
            <a:off x="565537" y="5127273"/>
            <a:ext cx="455411" cy="396875"/>
            <a:chOff x="432" y="960"/>
            <a:chExt cx="240" cy="250"/>
          </a:xfrm>
        </p:grpSpPr>
        <p:sp>
          <p:nvSpPr>
            <p:cNvPr id="43" name="Rectangle 17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000000"/>
                </a:solidFill>
              </a:endParaRPr>
            </a:p>
          </p:txBody>
        </p:sp>
        <p:sp>
          <p:nvSpPr>
            <p:cNvPr id="44" name="Text Box 18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zh-CN" sz="2000" b="1" kern="0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0" y="1069347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9926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97573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6BB064C3-8A7D-3AF6-9D98-45C5CB2C928A}"/>
              </a:ext>
            </a:extLst>
          </p:cNvPr>
          <p:cNvSpPr txBox="1"/>
          <p:nvPr/>
        </p:nvSpPr>
        <p:spPr>
          <a:xfrm>
            <a:off x="1331744" y="191624"/>
            <a:ext cx="97459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Powder-In-Tube 122 tapes: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Long length</a:t>
            </a:r>
            <a:endParaRPr kumimoji="0" lang="zh-CN" altLang="en-US" sz="32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微软雅黑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F3258B6-D4FF-EB05-F412-3270CA7253F9}"/>
              </a:ext>
            </a:extLst>
          </p:cNvPr>
          <p:cNvSpPr/>
          <p:nvPr/>
        </p:nvSpPr>
        <p:spPr>
          <a:xfrm>
            <a:off x="5071145" y="1916871"/>
            <a:ext cx="197141" cy="1929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A59C857-4D14-E7A5-4CB1-8565AF0FDA7F}"/>
              </a:ext>
            </a:extLst>
          </p:cNvPr>
          <p:cNvSpPr txBox="1"/>
          <p:nvPr/>
        </p:nvSpPr>
        <p:spPr>
          <a:xfrm>
            <a:off x="201718" y="1130333"/>
            <a:ext cx="114631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100 m long, 7-core Ba122 tapes are fabricated by rolling process, and the </a:t>
            </a:r>
            <a:r>
              <a:rPr lang="en-US" altLang="zh-CN" sz="24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400" b="1" baseline="-25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continuously improving.</a:t>
            </a:r>
            <a:endParaRPr lang="zh-CN" alt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C772999A-DD6D-E863-09D1-BD30BC31B1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66" y="2263752"/>
            <a:ext cx="4301923" cy="2411583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B170435-1238-C173-9559-7FB7BED31237}"/>
              </a:ext>
            </a:extLst>
          </p:cNvPr>
          <p:cNvSpPr txBox="1"/>
          <p:nvPr/>
        </p:nvSpPr>
        <p:spPr>
          <a:xfrm>
            <a:off x="480269" y="5274357"/>
            <a:ext cx="11344014" cy="94994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2022, the </a:t>
            </a:r>
            <a:r>
              <a:rPr lang="en-US" altLang="zh-CN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4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long wires has been increased above 6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A/cm</a:t>
            </a:r>
            <a:r>
              <a:rPr lang="en-US" altLang="zh-CN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@ 4.2 K, 10 T by </a:t>
            </a:r>
            <a:r>
              <a:rPr lang="en-US" altLang="zh-CN" sz="24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optimizing fabrication process  </a:t>
            </a:r>
            <a:endParaRPr lang="zh-CN" alt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32">
            <a:extLst>
              <a:ext uri="{FF2B5EF4-FFF2-40B4-BE49-F238E27FC236}">
                <a16:creationId xmlns:a16="http://schemas.microsoft.com/office/drawing/2014/main" id="{0F4C8927-2BCE-70A9-587B-1B9BDBAFEC75}"/>
              </a:ext>
            </a:extLst>
          </p:cNvPr>
          <p:cNvSpPr txBox="1"/>
          <p:nvPr/>
        </p:nvSpPr>
        <p:spPr>
          <a:xfrm>
            <a:off x="1856199" y="6395258"/>
            <a:ext cx="9968084" cy="338550"/>
          </a:xfrm>
          <a:prstGeom prst="rect">
            <a:avLst/>
          </a:prstGeom>
          <a:solidFill>
            <a:schemeClr val="bg1"/>
          </a:solidFill>
        </p:spPr>
        <p:txBody>
          <a:bodyPr wrap="square" lIns="91434" tIns="45718" rIns="91434" bIns="45718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Supported by </a:t>
            </a:r>
            <a:r>
              <a:rPr lang="en-US" altLang="zh-CN" sz="160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 Strategic Priority Research Program of Chinese Academy of Sciences (Grant No. XDB25000000)</a:t>
            </a:r>
            <a:endParaRPr lang="zh-CN" altLang="en-US" sz="1600" b="1" kern="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E1568CFE-B991-A1B0-9B8C-1CE260093A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114" y="80723"/>
            <a:ext cx="834523" cy="847041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5EF7548E-3CB9-6D0A-3F39-D03728D8210F}"/>
              </a:ext>
            </a:extLst>
          </p:cNvPr>
          <p:cNvGrpSpPr/>
          <p:nvPr/>
        </p:nvGrpSpPr>
        <p:grpSpPr>
          <a:xfrm>
            <a:off x="8020438" y="1827805"/>
            <a:ext cx="4064074" cy="3202390"/>
            <a:chOff x="4572392" y="1824458"/>
            <a:chExt cx="4064074" cy="320239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C29FD154-77FC-076E-B545-94CFB0AF36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392" y="1916871"/>
              <a:ext cx="4064074" cy="3109977"/>
            </a:xfrm>
            <a:prstGeom prst="rect">
              <a:avLst/>
            </a:prstGeom>
          </p:spPr>
        </p:pic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2AE44064-C2E6-E597-587F-A687D17E715D}"/>
                </a:ext>
              </a:extLst>
            </p:cNvPr>
            <p:cNvCxnSpPr/>
            <p:nvPr/>
          </p:nvCxnSpPr>
          <p:spPr>
            <a:xfrm>
              <a:off x="5301330" y="3201717"/>
              <a:ext cx="2784309" cy="0"/>
            </a:xfrm>
            <a:prstGeom prst="line">
              <a:avLst/>
            </a:prstGeom>
            <a:ln w="25400">
              <a:solidFill>
                <a:srgbClr val="00B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3">
              <a:extLst>
                <a:ext uri="{FF2B5EF4-FFF2-40B4-BE49-F238E27FC236}">
                  <a16:creationId xmlns:a16="http://schemas.microsoft.com/office/drawing/2014/main" id="{E6E3D285-1C8E-B88D-3607-4DA2E3BB849D}"/>
                </a:ext>
              </a:extLst>
            </p:cNvPr>
            <p:cNvSpPr txBox="1"/>
            <p:nvPr/>
          </p:nvSpPr>
          <p:spPr>
            <a:xfrm>
              <a:off x="4821550" y="1824458"/>
              <a:ext cx="38149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0000FF"/>
                  </a:solidFill>
                  <a:latin typeface="Times New Roman" pitchFamily="18" charset="0"/>
                </a:rPr>
                <a:t>@4.2 K, 10 T, </a:t>
              </a:r>
              <a:r>
                <a:rPr lang="en-US" altLang="zh-CN" sz="1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transport </a:t>
              </a:r>
              <a:r>
                <a:rPr lang="en-US" altLang="zh-CN" sz="1600" b="1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r>
                <a:rPr lang="en-US" altLang="zh-CN" sz="1600" b="1" baseline="-25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zh-CN" sz="1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&gt;60000 A/cm</a:t>
              </a:r>
              <a:r>
                <a:rPr lang="en-US" altLang="zh-CN" sz="1600" b="1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600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7C9453AA-CC77-EE5C-B367-640F3096CDAB}"/>
              </a:ext>
            </a:extLst>
          </p:cNvPr>
          <p:cNvGrpSpPr/>
          <p:nvPr/>
        </p:nvGrpSpPr>
        <p:grpSpPr>
          <a:xfrm>
            <a:off x="4503293" y="2225837"/>
            <a:ext cx="3505140" cy="2808923"/>
            <a:chOff x="8319143" y="2263752"/>
            <a:chExt cx="3505140" cy="2808923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6B1C0EB2-8986-4108-F4E0-05076597D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9143" y="2263752"/>
              <a:ext cx="3505140" cy="2808923"/>
            </a:xfrm>
            <a:prstGeom prst="rect">
              <a:avLst/>
            </a:prstGeom>
          </p:spPr>
        </p:pic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67E32403-4919-C634-B25C-30B91D2C9E93}"/>
                </a:ext>
              </a:extLst>
            </p:cNvPr>
            <p:cNvCxnSpPr/>
            <p:nvPr/>
          </p:nvCxnSpPr>
          <p:spPr>
            <a:xfrm flipV="1">
              <a:off x="9585278" y="2802340"/>
              <a:ext cx="987188" cy="809767"/>
            </a:xfrm>
            <a:prstGeom prst="straightConnector1">
              <a:avLst/>
            </a:prstGeom>
            <a:ln w="22225">
              <a:solidFill>
                <a:srgbClr val="0000FF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57AA23AC-DD33-582F-6B25-895AEE169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4456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4DB90F85-843C-4A13-98D5-53589C295199}"/>
              </a:ext>
            </a:extLst>
          </p:cNvPr>
          <p:cNvSpPr/>
          <p:nvPr/>
        </p:nvSpPr>
        <p:spPr>
          <a:xfrm>
            <a:off x="243034" y="5184262"/>
            <a:ext cx="11797555" cy="1652821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342874" marR="0" lvl="0" indent="-342874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High-performance joints were developed for IBS tapes, with a high critical current ratio (CCR) of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黑体" panose="02010609060101010101" pitchFamily="49" charset="-122"/>
                <a:cs typeface="Times New Roman" panose="02020603050405020304" pitchFamily="18" charset="0"/>
              </a:rPr>
              <a:t>95%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285730" marR="0" lvl="0" indent="-28573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The IBS joint was tested in a closed-loop coil, showing a low resistance of 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2.7×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0" lang="en-US" altLang="zh-CN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-13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Ohm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285730" marR="0" lvl="0" indent="-28573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Meet the application requirements in persistent mode MRI magnets.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334F8FF4-E338-4912-A2E3-118CDDB2CE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1" t="8839" r="11243" b="6708"/>
          <a:stretch/>
        </p:blipFill>
        <p:spPr>
          <a:xfrm>
            <a:off x="7663955" y="1517923"/>
            <a:ext cx="4267136" cy="310066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3A4F6EBE-C845-4F66-864F-6788B1B478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25" t="12152" r="15216" b="21599"/>
          <a:stretch/>
        </p:blipFill>
        <p:spPr>
          <a:xfrm>
            <a:off x="8569192" y="1718591"/>
            <a:ext cx="1287622" cy="89407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4F73131C-4BBF-4C56-9C06-B536982DC3A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76"/>
          <a:stretch/>
        </p:blipFill>
        <p:spPr>
          <a:xfrm>
            <a:off x="5558941" y="1548117"/>
            <a:ext cx="1849091" cy="338028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EEB0D48-63EF-40E8-AE7E-85A15213347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40" b="33675"/>
          <a:stretch/>
        </p:blipFill>
        <p:spPr>
          <a:xfrm>
            <a:off x="2467272" y="3194938"/>
            <a:ext cx="2851565" cy="1982716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54145DC8-AFCF-487A-B44F-CF86BA56DA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945391" y="898846"/>
            <a:ext cx="964756" cy="2369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zyc\Desktop\RT\zhuyanchang-20191101\5-70\1.bmp">
            <a:extLst>
              <a:ext uri="{FF2B5EF4-FFF2-40B4-BE49-F238E27FC236}">
                <a16:creationId xmlns:a16="http://schemas.microsoft.com/office/drawing/2014/main" id="{82E42B72-39CE-4F10-B887-41D8B46974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13"/>
          <a:stretch/>
        </p:blipFill>
        <p:spPr bwMode="auto">
          <a:xfrm>
            <a:off x="243034" y="3194938"/>
            <a:ext cx="2360231" cy="170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B4329EDE-5238-4F61-BBB7-0C225F93BD5B}"/>
              </a:ext>
            </a:extLst>
          </p:cNvPr>
          <p:cNvSpPr/>
          <p:nvPr/>
        </p:nvSpPr>
        <p:spPr>
          <a:xfrm>
            <a:off x="306701" y="2661031"/>
            <a:ext cx="2262146" cy="338550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黑体" panose="02010609060101010101" pitchFamily="49" charset="-122"/>
                <a:cs typeface="Arial" pitchFamily="34" charset="0"/>
              </a:rPr>
              <a:t>High-quality IBS joint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黑体"/>
              <a:cs typeface="Arial" pitchFamily="34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965639E-0DBB-45FF-A232-68D982FDF63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" t="5327" r="41740" b="34232"/>
          <a:stretch/>
        </p:blipFill>
        <p:spPr>
          <a:xfrm>
            <a:off x="2613595" y="1481347"/>
            <a:ext cx="2397317" cy="1837943"/>
          </a:xfrm>
          <a:prstGeom prst="rect">
            <a:avLst/>
          </a:prstGeom>
        </p:spPr>
      </p:pic>
      <p:sp>
        <p:nvSpPr>
          <p:cNvPr id="22" name="下箭头 1">
            <a:extLst>
              <a:ext uri="{FF2B5EF4-FFF2-40B4-BE49-F238E27FC236}">
                <a16:creationId xmlns:a16="http://schemas.microsoft.com/office/drawing/2014/main" id="{CC3A73B6-9917-4DE9-AD9E-CCBF3E67FFA9}"/>
              </a:ext>
            </a:extLst>
          </p:cNvPr>
          <p:cNvSpPr/>
          <p:nvPr/>
        </p:nvSpPr>
        <p:spPr>
          <a:xfrm rot="16200000">
            <a:off x="5091209" y="2937625"/>
            <a:ext cx="524600" cy="4108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8" rIns="91434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黑体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40900" y="6448723"/>
            <a:ext cx="2979525" cy="323161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Zhu et al., </a:t>
            </a:r>
            <a:r>
              <a:rPr kumimoji="0" lang="fr-FR" altLang="zh-CN" sz="15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SuST </a:t>
            </a:r>
            <a:r>
              <a:rPr kumimoji="0" lang="fr-FR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35 (2022) 03LT01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黑体"/>
              <a:cs typeface="+mn-cs"/>
            </a:endParaRPr>
          </a:p>
        </p:txBody>
      </p:sp>
      <p:sp>
        <p:nvSpPr>
          <p:cNvPr id="27" name="object 11"/>
          <p:cNvSpPr/>
          <p:nvPr/>
        </p:nvSpPr>
        <p:spPr>
          <a:xfrm>
            <a:off x="-7315" y="983445"/>
            <a:ext cx="12192000" cy="5715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黑体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B4329EDE-5238-4F61-BBB7-0C225F93BD5B}"/>
              </a:ext>
            </a:extLst>
          </p:cNvPr>
          <p:cNvSpPr/>
          <p:nvPr/>
        </p:nvSpPr>
        <p:spPr>
          <a:xfrm>
            <a:off x="8747222" y="4622463"/>
            <a:ext cx="2569922" cy="338550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黑体" panose="02010609060101010101" pitchFamily="49" charset="-122"/>
                <a:cs typeface="Arial" pitchFamily="34" charset="0"/>
              </a:rPr>
              <a:t>IBS closed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黑体"/>
                <a:cs typeface="Arial" pitchFamily="34" charset="0"/>
              </a:rPr>
              <a:t>-loop coil test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黑体" panose="02010609060101010101" pitchFamily="49" charset="-122"/>
              <a:cs typeface="Arial" pitchFamily="34" charset="0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131540D-6188-46D4-8F04-252BFCEBE30E}"/>
              </a:ext>
            </a:extLst>
          </p:cNvPr>
          <p:cNvSpPr/>
          <p:nvPr/>
        </p:nvSpPr>
        <p:spPr>
          <a:xfrm>
            <a:off x="8639645" y="1069956"/>
            <a:ext cx="3321363" cy="40011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黑体" panose="02010609060101010101" pitchFamily="49" charset="-122"/>
                <a:cs typeface="Times New Roman" pitchFamily="18" charset="0"/>
              </a:rPr>
              <a:t>for persistent current operation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981321F-4803-45B0-AAC0-C273AD9D5ABA}"/>
              </a:ext>
            </a:extLst>
          </p:cNvPr>
          <p:cNvSpPr txBox="1"/>
          <p:nvPr/>
        </p:nvSpPr>
        <p:spPr>
          <a:xfrm>
            <a:off x="2907522" y="1178785"/>
            <a:ext cx="2113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95 %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@ 4.2 K, 10 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DAEAE56E-24F8-4845-9A80-F9DA0AC58079}"/>
              </a:ext>
            </a:extLst>
          </p:cNvPr>
          <p:cNvSpPr txBox="1"/>
          <p:nvPr/>
        </p:nvSpPr>
        <p:spPr>
          <a:xfrm>
            <a:off x="588577" y="1172832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Cold pressing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90327AB-F2A9-FB23-601F-32C520452C29}"/>
              </a:ext>
            </a:extLst>
          </p:cNvPr>
          <p:cNvSpPr txBox="1"/>
          <p:nvPr/>
        </p:nvSpPr>
        <p:spPr>
          <a:xfrm>
            <a:off x="306701" y="247696"/>
            <a:ext cx="11797555" cy="91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Powder-In-Tube 122 tapes: 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Superconducting joints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MS PGothic" pitchFamily="34" charset="-128"/>
              <a:cs typeface="+mn-cs"/>
            </a:endParaRPr>
          </a:p>
          <a:p>
            <a:pPr lvl="0"/>
            <a:endParaRPr kumimoji="0" lang="zh-CN" altLang="en-US" sz="32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微软雅黑"/>
              <a:cs typeface="+mn-cs"/>
            </a:endParaRPr>
          </a:p>
        </p:txBody>
      </p:sp>
      <p:sp>
        <p:nvSpPr>
          <p:cNvPr id="4" name="灯片编号占位符 1">
            <a:extLst>
              <a:ext uri="{FF2B5EF4-FFF2-40B4-BE49-F238E27FC236}">
                <a16:creationId xmlns:a16="http://schemas.microsoft.com/office/drawing/2014/main" id="{3C4D9473-DD46-58B5-629F-CD021BD4B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295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11"/>
          <p:cNvSpPr/>
          <p:nvPr/>
        </p:nvSpPr>
        <p:spPr>
          <a:xfrm>
            <a:off x="-7315" y="983445"/>
            <a:ext cx="12192000" cy="571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黑体"/>
              <a:cs typeface="+mn-cs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90327AB-F2A9-FB23-601F-32C520452C29}"/>
              </a:ext>
            </a:extLst>
          </p:cNvPr>
          <p:cNvSpPr txBox="1"/>
          <p:nvPr/>
        </p:nvSpPr>
        <p:spPr>
          <a:xfrm>
            <a:off x="1141407" y="202078"/>
            <a:ext cx="10095648" cy="913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Powder-In-Tube 122 tapes: 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Pancake coils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MS PGothic" pitchFamily="34" charset="-128"/>
              <a:cs typeface="+mn-cs"/>
            </a:endParaRPr>
          </a:p>
          <a:p>
            <a:pPr lvl="0"/>
            <a:endParaRPr kumimoji="0" lang="zh-CN" altLang="en-US" sz="32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微软雅黑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8DA424-6AE2-D9D7-C407-B332B4F44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26" y="3429000"/>
            <a:ext cx="4129175" cy="275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winding">
            <a:extLst>
              <a:ext uri="{FF2B5EF4-FFF2-40B4-BE49-F238E27FC236}">
                <a16:creationId xmlns:a16="http://schemas.microsoft.com/office/drawing/2014/main" id="{CFD5846C-6C0C-CB27-0AB9-B8823CB0D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26" y="1469133"/>
            <a:ext cx="4232433" cy="178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6D40590-88BB-1598-8AE3-5CEE60C9B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628" y="2300695"/>
            <a:ext cx="4503976" cy="380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7174DC5-45B1-15B4-C776-D660EBBE4E14}"/>
              </a:ext>
            </a:extLst>
          </p:cNvPr>
          <p:cNvSpPr txBox="1"/>
          <p:nvPr/>
        </p:nvSpPr>
        <p:spPr>
          <a:xfrm>
            <a:off x="7151708" y="6337751"/>
            <a:ext cx="39893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Qian et al., </a:t>
            </a:r>
            <a:r>
              <a:rPr lang="en-US" altLang="zh-CN" sz="1600" b="1" i="1" dirty="0" err="1">
                <a:latin typeface="Times New Roman" pitchFamily="18" charset="0"/>
                <a:cs typeface="Times New Roman" pitchFamily="18" charset="0"/>
              </a:rPr>
              <a:t>Physica</a:t>
            </a:r>
            <a:r>
              <a:rPr lang="en-US" altLang="zh-CN" sz="1600" b="1" i="1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580 (2021) 1353787</a:t>
            </a:r>
            <a:endParaRPr lang="zh-CN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C0D0196-2871-9E85-965B-9804DA54777D}"/>
              </a:ext>
            </a:extLst>
          </p:cNvPr>
          <p:cNvSpPr txBox="1"/>
          <p:nvPr/>
        </p:nvSpPr>
        <p:spPr>
          <a:xfrm>
            <a:off x="5026052" y="1115148"/>
            <a:ext cx="6932453" cy="949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24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IBS pancake coils have been made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4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measured up to very high fields reaching 62 A @ 4.2 K, 30 T 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Line 16">
            <a:extLst>
              <a:ext uri="{FF2B5EF4-FFF2-40B4-BE49-F238E27FC236}">
                <a16:creationId xmlns:a16="http://schemas.microsoft.com/office/drawing/2014/main" id="{288104C4-61AF-7FD1-B578-DCF12742B2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915399" y="2065087"/>
            <a:ext cx="540073" cy="110760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6" name="矩形 8">
            <a:extLst>
              <a:ext uri="{FF2B5EF4-FFF2-40B4-BE49-F238E27FC236}">
                <a16:creationId xmlns:a16="http://schemas.microsoft.com/office/drawing/2014/main" id="{56EDA32D-BDD4-7815-44CE-007BE7342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2447" y="4876099"/>
            <a:ext cx="27838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T water-cooled magnet </a:t>
            </a:r>
          </a:p>
          <a:p>
            <a:pPr eaLnBrk="1" hangingPunct="1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(Hefei, China)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5FAB04C1-C1B7-86B5-1AC7-E18F58084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4879" y="2910583"/>
            <a:ext cx="2660878" cy="1811767"/>
          </a:xfrm>
          <a:prstGeom prst="rect">
            <a:avLst/>
          </a:prstGeom>
        </p:spPr>
      </p:pic>
      <p:sp>
        <p:nvSpPr>
          <p:cNvPr id="3" name="灯片编号占位符 1">
            <a:extLst>
              <a:ext uri="{FF2B5EF4-FFF2-40B4-BE49-F238E27FC236}">
                <a16:creationId xmlns:a16="http://schemas.microsoft.com/office/drawing/2014/main" id="{836E86D8-BF59-F4FE-F137-E3B8F1594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5203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表格 7">
            <a:extLst>
              <a:ext uri="{FF2B5EF4-FFF2-40B4-BE49-F238E27FC236}">
                <a16:creationId xmlns:a16="http://schemas.microsoft.com/office/drawing/2014/main" id="{0E49FBDF-5894-4E24-A735-3CF8F95AE9A8}"/>
              </a:ext>
            </a:extLst>
          </p:cNvPr>
          <p:cNvGraphicFramePr>
            <a:graphicFrameLocks noGrp="1"/>
          </p:cNvGraphicFramePr>
          <p:nvPr/>
        </p:nvGraphicFramePr>
        <p:xfrm>
          <a:off x="3938965" y="3804455"/>
          <a:ext cx="4112511" cy="2682240"/>
        </p:xfrm>
        <a:graphic>
          <a:graphicData uri="http://schemas.openxmlformats.org/drawingml/2006/table">
            <a:tbl>
              <a:tblPr firstRow="1" bandRow="1"/>
              <a:tblGrid>
                <a:gridCol w="2750052">
                  <a:extLst>
                    <a:ext uri="{9D8B030D-6E8A-4147-A177-3AD203B41FA5}">
                      <a16:colId xmlns:a16="http://schemas.microsoft.com/office/drawing/2014/main" val="3546974979"/>
                    </a:ext>
                  </a:extLst>
                </a:gridCol>
                <a:gridCol w="1362459">
                  <a:extLst>
                    <a:ext uri="{9D8B030D-6E8A-4147-A177-3AD203B41FA5}">
                      <a16:colId xmlns:a16="http://schemas.microsoft.com/office/drawing/2014/main" val="2967131872"/>
                    </a:ext>
                  </a:extLst>
                </a:gridCol>
              </a:tblGrid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Values (mm)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2675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of coil winding 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9934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of coil 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235.2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29349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Width of coil winding 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21698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of straight part of coil 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371143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of SS tape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11894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Turns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352804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Bending radius 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556524"/>
                  </a:ext>
                </a:extLst>
              </a:tr>
            </a:tbl>
          </a:graphicData>
        </a:graphic>
      </p:graphicFrame>
      <p:pic>
        <p:nvPicPr>
          <p:cNvPr id="17" name="图片 16">
            <a:extLst>
              <a:ext uri="{FF2B5EF4-FFF2-40B4-BE49-F238E27FC236}">
                <a16:creationId xmlns:a16="http://schemas.microsoft.com/office/drawing/2014/main" id="{C7A0CACD-7AF2-415E-9C91-657E78480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124" y="868464"/>
            <a:ext cx="2859618" cy="212392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A8537896-8688-43B6-846B-92A33A584E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518" y="960829"/>
            <a:ext cx="2394408" cy="2200448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BFE003C6-F11D-43A3-923B-F5376300BAF7}"/>
              </a:ext>
            </a:extLst>
          </p:cNvPr>
          <p:cNvSpPr txBox="1"/>
          <p:nvPr/>
        </p:nvSpPr>
        <p:spPr>
          <a:xfrm>
            <a:off x="116136" y="4186745"/>
            <a:ext cx="3666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cs"/>
              </a:rPr>
              <a:t>7-filaments IBS 100-m long tapes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2618D"/>
              </a:solidFill>
              <a:effectLst/>
              <a:uLnTx/>
              <a:uFillTx/>
              <a:latin typeface="Arial" panose="020F0502020204030204"/>
              <a:ea typeface="微软雅黑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B671C49-5097-41E3-BEEC-9A9E422D0D0D}"/>
              </a:ext>
            </a:extLst>
          </p:cNvPr>
          <p:cNvSpPr txBox="1"/>
          <p:nvPr/>
        </p:nvSpPr>
        <p:spPr>
          <a:xfrm>
            <a:off x="8377465" y="5409116"/>
            <a:ext cx="3522204" cy="830997"/>
          </a:xfrm>
          <a:prstGeom prst="rect">
            <a:avLst/>
          </a:prstGeom>
          <a:noFill/>
          <a:ln w="12700">
            <a:solidFill>
              <a:srgbClr val="0000FF"/>
            </a:solidFill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Very promising for next generation accelerator!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</p:txBody>
      </p: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63B20AE3-DB9A-4428-A612-C7BA4E92BF22}"/>
              </a:ext>
            </a:extLst>
          </p:cNvPr>
          <p:cNvGraphicFramePr>
            <a:graphicFrameLocks noGrp="1"/>
          </p:cNvGraphicFramePr>
          <p:nvPr/>
        </p:nvGraphicFramePr>
        <p:xfrm>
          <a:off x="116136" y="5127931"/>
          <a:ext cx="3669420" cy="1358764"/>
        </p:xfrm>
        <a:graphic>
          <a:graphicData uri="http://schemas.openxmlformats.org/drawingml/2006/table">
            <a:tbl>
              <a:tblPr firstRow="1" bandRow="1"/>
              <a:tblGrid>
                <a:gridCol w="2247020">
                  <a:extLst>
                    <a:ext uri="{9D8B030D-6E8A-4147-A177-3AD203B41FA5}">
                      <a16:colId xmlns:a16="http://schemas.microsoft.com/office/drawing/2014/main" val="267118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3715510342"/>
                    </a:ext>
                  </a:extLst>
                </a:gridCol>
              </a:tblGrid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/>
                        <a:t>Tapes’ Parameters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b="1" kern="1200">
                          <a:solidFill>
                            <a:schemeClr val="lt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/>
                        <a:t>Values (mm)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16708"/>
                  </a:ext>
                </a:extLst>
              </a:tr>
              <a:tr h="352924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Thickness of IBS tape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/>
                        <a:t>0.33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568898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Width of IBS tape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/>
                        <a:t>4.5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981627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Non-SC/SC ratio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1pPr>
                      <a:lvl2pPr marL="406375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2pPr>
                      <a:lvl3pPr marL="8127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3pPr>
                      <a:lvl4pPr marL="12191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4pPr>
                      <a:lvl5pPr marL="1625498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5pPr>
                      <a:lvl6pPr marL="2031873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6pPr>
                      <a:lvl7pPr marL="2438250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7pPr>
                      <a:lvl8pPr marL="2844624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8pPr>
                      <a:lvl9pPr marL="3250997" algn="l" defTabSz="812750" rtl="0" eaLnBrk="1" latinLnBrk="0" hangingPunct="1">
                        <a:defRPr sz="1600" kern="1200">
                          <a:solidFill>
                            <a:schemeClr val="dk1"/>
                          </a:solidFill>
                          <a:latin typeface="Arial" panose="020F0502020204030204"/>
                          <a:ea typeface="微软雅黑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/>
                        <a:t>5</a:t>
                      </a:r>
                      <a:endParaRPr lang="zh-CN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441456"/>
                  </a:ext>
                </a:extLst>
              </a:tr>
            </a:tbl>
          </a:graphicData>
        </a:graphic>
      </p:graphicFrame>
      <p:pic>
        <p:nvPicPr>
          <p:cNvPr id="22" name="图片 21">
            <a:extLst>
              <a:ext uri="{FF2B5EF4-FFF2-40B4-BE49-F238E27FC236}">
                <a16:creationId xmlns:a16="http://schemas.microsoft.com/office/drawing/2014/main" id="{62D0D7AA-123F-42D5-9659-9CFD7625A9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642" y="851643"/>
            <a:ext cx="1200835" cy="2890144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8A0153D6-63AE-434E-A110-1FE25818A75D}"/>
              </a:ext>
            </a:extLst>
          </p:cNvPr>
          <p:cNvSpPr txBox="1"/>
          <p:nvPr/>
        </p:nvSpPr>
        <p:spPr>
          <a:xfrm>
            <a:off x="8051477" y="3775014"/>
            <a:ext cx="4237567" cy="1575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Metal-as-insulation technique</a:t>
            </a:r>
          </a:p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Wind &amp; react &gt; 800 </a:t>
            </a:r>
            <a:r>
              <a:rPr kumimoji="0" lang="en-US" altLang="zh-CN" sz="2000" b="0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o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C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I</a:t>
            </a:r>
            <a:r>
              <a:rPr kumimoji="0" lang="en-US" altLang="zh-CN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c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~65 A @ 4.2 K, 10 T</a:t>
            </a:r>
          </a:p>
          <a:p>
            <a:pPr marL="457200" marR="0" lvl="1" indent="0" algn="l" defTabSz="914400" rtl="0" eaLnBrk="1" fontAlgn="auto" latinLnBrk="0" hangingPunct="1">
              <a:lnSpc>
                <a:spcPts val="28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87 % of the short sample at 10T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82664181-F76B-435E-9607-3491FA5C19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8055" y="2659166"/>
            <a:ext cx="1067687" cy="1082621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6ED0B6ED-F647-4638-8303-3726A8062B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284" y="3310796"/>
            <a:ext cx="3666276" cy="353900"/>
          </a:xfrm>
          <a:prstGeom prst="rect">
            <a:avLst/>
          </a:prstGeom>
        </p:spPr>
      </p:pic>
      <p:sp>
        <p:nvSpPr>
          <p:cNvPr id="27" name="标题 1">
            <a:extLst>
              <a:ext uri="{FF2B5EF4-FFF2-40B4-BE49-F238E27FC236}">
                <a16:creationId xmlns:a16="http://schemas.microsoft.com/office/drawing/2014/main" id="{1189ABF9-0D57-4A7C-BBAE-F26EC5B89B76}"/>
              </a:ext>
            </a:extLst>
          </p:cNvPr>
          <p:cNvSpPr txBox="1">
            <a:spLocks/>
          </p:cNvSpPr>
          <p:nvPr/>
        </p:nvSpPr>
        <p:spPr bwMode="auto">
          <a:xfrm>
            <a:off x="516122" y="144260"/>
            <a:ext cx="12107487" cy="52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5pPr>
            <a:lvl6pPr marL="406375" algn="l" rtl="0" fontAlgn="base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6pPr>
            <a:lvl7pPr marL="812750" algn="l" rtl="0" fontAlgn="base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7pPr>
            <a:lvl8pPr marL="1219124" algn="l" rtl="0" fontAlgn="base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8pPr>
            <a:lvl9pPr marL="1625498" algn="l" rtl="0" fontAlgn="base">
              <a:spcBef>
                <a:spcPct val="0"/>
              </a:spcBef>
              <a:spcAft>
                <a:spcPct val="0"/>
              </a:spcAft>
              <a:defRPr kumimoji="1" sz="3900">
                <a:solidFill>
                  <a:schemeClr val="tx2"/>
                </a:solidFill>
                <a:latin typeface="Tahoma" pitchFamily="34" charset="0"/>
                <a:ea typeface="宋体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黑体" panose="02010609060101010101" pitchFamily="49" charset="-122"/>
                <a:cs typeface="Times New Roman" pitchFamily="18" charset="0"/>
              </a:rPr>
              <a:t>IBS Racetrack coils made using the 100 m long tapes</a:t>
            </a:r>
            <a:endParaRPr kumimoji="1" lang="zh-CN" altLang="en-US" sz="3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黑体" panose="02010609060101010101" pitchFamily="49" charset="-122"/>
              <a:cs typeface="Times New Roman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338478B8-A7EF-4E7C-BEE3-4B65BFC09111}"/>
              </a:ext>
            </a:extLst>
          </p:cNvPr>
          <p:cNvCxnSpPr/>
          <p:nvPr/>
        </p:nvCxnSpPr>
        <p:spPr>
          <a:xfrm>
            <a:off x="0" y="750794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右箭头 1">
            <a:extLst>
              <a:ext uri="{FF2B5EF4-FFF2-40B4-BE49-F238E27FC236}">
                <a16:creationId xmlns:a16="http://schemas.microsoft.com/office/drawing/2014/main" id="{DA87A3BC-926A-45CA-B612-6EE0C54C8441}"/>
              </a:ext>
            </a:extLst>
          </p:cNvPr>
          <p:cNvSpPr/>
          <p:nvPr/>
        </p:nvSpPr>
        <p:spPr>
          <a:xfrm>
            <a:off x="3324886" y="1658410"/>
            <a:ext cx="377576" cy="540240"/>
          </a:xfrm>
          <a:prstGeom prst="rightArrow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/>
              <a:ea typeface="宋体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E26A7B4-D98A-4440-BB7D-E0D171504C5E}"/>
              </a:ext>
            </a:extLst>
          </p:cNvPr>
          <p:cNvSpPr txBox="1"/>
          <p:nvPr/>
        </p:nvSpPr>
        <p:spPr>
          <a:xfrm>
            <a:off x="4246044" y="1234776"/>
            <a:ext cx="208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720 mm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Symbol" panose="05050102010706020507" pitchFamily="18" charset="2"/>
              </a:rPr>
              <a:t>257 mm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2C7AB29F-5427-4F90-B6C8-582D57EC9808}"/>
              </a:ext>
            </a:extLst>
          </p:cNvPr>
          <p:cNvGrpSpPr/>
          <p:nvPr/>
        </p:nvGrpSpPr>
        <p:grpSpPr>
          <a:xfrm>
            <a:off x="8255241" y="840047"/>
            <a:ext cx="3936759" cy="2829799"/>
            <a:chOff x="5766534" y="1019511"/>
            <a:chExt cx="3936759" cy="2829798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F1A79A3A-D4CA-41EB-9178-57A3CD6DE9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0" b="2465"/>
            <a:stretch/>
          </p:blipFill>
          <p:spPr bwMode="auto">
            <a:xfrm>
              <a:off x="5766534" y="1019511"/>
              <a:ext cx="3936759" cy="2829798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</p:spPr>
        </p:pic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AF6CC6D3-32A6-4B63-910B-8829211789D2}"/>
                </a:ext>
              </a:extLst>
            </p:cNvPr>
            <p:cNvCxnSpPr/>
            <p:nvPr/>
          </p:nvCxnSpPr>
          <p:spPr>
            <a:xfrm flipH="1" flipV="1">
              <a:off x="8414955" y="2865781"/>
              <a:ext cx="76522" cy="237546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</p:grpSp>
      <p:sp>
        <p:nvSpPr>
          <p:cNvPr id="38" name="TextBox 3">
            <a:extLst>
              <a:ext uri="{FF2B5EF4-FFF2-40B4-BE49-F238E27FC236}">
                <a16:creationId xmlns:a16="http://schemas.microsoft.com/office/drawing/2014/main" id="{8DE03BE7-CAAA-4A5B-99FB-E9A7BA72E37A}"/>
              </a:ext>
            </a:extLst>
          </p:cNvPr>
          <p:cNvSpPr txBox="1"/>
          <p:nvPr/>
        </p:nvSpPr>
        <p:spPr>
          <a:xfrm>
            <a:off x="10890646" y="284297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65 A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矩形 1">
            <a:extLst>
              <a:ext uri="{FF2B5EF4-FFF2-40B4-BE49-F238E27FC236}">
                <a16:creationId xmlns:a16="http://schemas.microsoft.com/office/drawing/2014/main" id="{1AE622B9-4233-4F4C-BC67-819954A1B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2694" y="6498535"/>
            <a:ext cx="333246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et al., </a:t>
            </a:r>
            <a:r>
              <a:rPr kumimoji="1" lang="sv-SE" altLang="zh-CN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 </a:t>
            </a: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 (2021) 035021</a:t>
            </a:r>
            <a:endParaRPr kumimoji="1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4559E0B9-2A4A-412F-B2FE-5E767E7366A4}"/>
              </a:ext>
            </a:extLst>
          </p:cNvPr>
          <p:cNvGrpSpPr/>
          <p:nvPr/>
        </p:nvGrpSpPr>
        <p:grpSpPr>
          <a:xfrm>
            <a:off x="9320" y="811310"/>
            <a:ext cx="909436" cy="846931"/>
            <a:chOff x="7174777" y="5136717"/>
            <a:chExt cx="1461145" cy="1492173"/>
          </a:xfrm>
        </p:grpSpPr>
        <p:pic>
          <p:nvPicPr>
            <p:cNvPr id="41" name="Picture 8" descr="https://ss0.baidu.com/6ONWsjip0QIZ8tyhnq/it/u=729956811,1545332459&amp;fm=58">
              <a:extLst>
                <a:ext uri="{FF2B5EF4-FFF2-40B4-BE49-F238E27FC236}">
                  <a16:creationId xmlns:a16="http://schemas.microsoft.com/office/drawing/2014/main" id="{AA041BA3-661C-45E7-BFB3-8BF77C8769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5922" y="5136717"/>
              <a:ext cx="1440000" cy="108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4">
              <a:extLst>
                <a:ext uri="{FF2B5EF4-FFF2-40B4-BE49-F238E27FC236}">
                  <a16:creationId xmlns:a16="http://schemas.microsoft.com/office/drawing/2014/main" id="{BFAF15B1-0475-456C-BB2F-15C1F8829D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4777" y="6305383"/>
              <a:ext cx="1440000" cy="323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B33AF06-99C8-51EF-17F4-B9652601E5D1}"/>
              </a:ext>
            </a:extLst>
          </p:cNvPr>
          <p:cNvSpPr txBox="1"/>
          <p:nvPr/>
        </p:nvSpPr>
        <p:spPr>
          <a:xfrm>
            <a:off x="150284" y="3727364"/>
            <a:ext cx="3841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i="1" u="none" strike="noStrike" baseline="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b="0" i="0" u="none" strike="noStrike" baseline="-2500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0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(coil) = 87% </a:t>
            </a:r>
            <a:r>
              <a:rPr lang="en-US" altLang="zh-CN" i="1" u="none" strike="noStrike" baseline="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b="0" i="0" u="none" strike="noStrike" baseline="-2500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0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(short tape) @ 10 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B71CC755-4F43-4CA2-98BD-C06BFFE15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3800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-1" y="767839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457" y="212988"/>
            <a:ext cx="1552576" cy="478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7908863" y="6352880"/>
            <a:ext cx="3325522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Pyon</a:t>
            </a: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et al., </a:t>
            </a:r>
            <a:r>
              <a:rPr kumimoji="1" lang="sv-SE" altLang="zh-CN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 </a:t>
            </a: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 (2023) 015009</a:t>
            </a:r>
            <a:endParaRPr kumimoji="1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35697" y="5596621"/>
            <a:ext cx="6538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I</a:t>
            </a:r>
            <a:r>
              <a:rPr kumimoji="0" lang="en-US" altLang="zh-CN" sz="16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c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 of the whole coil wires are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30 and 18 A  in self-field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, corresponding </a:t>
            </a:r>
            <a:r>
              <a:rPr kumimoji="0" lang="en-US" altLang="zh-CN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H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 =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1.75 and 1.0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kOe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for mono- and 7-core wires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宋体" pitchFamily="2" charset="-122"/>
              <a:cs typeface="+mn-cs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A48B51ED-34AD-436A-8193-D846D8E5DB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21" t="15474" r="51720" b="24295"/>
          <a:stretch/>
        </p:blipFill>
        <p:spPr>
          <a:xfrm>
            <a:off x="192758" y="866855"/>
            <a:ext cx="2782633" cy="2775738"/>
          </a:xfrm>
          <a:prstGeom prst="rect">
            <a:avLst/>
          </a:prstGeom>
        </p:spPr>
      </p:pic>
      <p:sp>
        <p:nvSpPr>
          <p:cNvPr id="26" name="右箭头 25"/>
          <p:cNvSpPr>
            <a:spLocks/>
          </p:cNvSpPr>
          <p:nvPr/>
        </p:nvSpPr>
        <p:spPr bwMode="auto">
          <a:xfrm>
            <a:off x="4366029" y="3330296"/>
            <a:ext cx="360000" cy="252000"/>
          </a:xfrm>
          <a:prstGeom prst="rightArrow">
            <a:avLst/>
          </a:prstGeom>
          <a:gradFill>
            <a:gsLst>
              <a:gs pos="86000">
                <a:srgbClr val="92D050"/>
              </a:gs>
              <a:gs pos="0">
                <a:srgbClr val="FFFFFF"/>
              </a:gs>
              <a:gs pos="0">
                <a:srgbClr val="FFFFFF"/>
              </a:gs>
            </a:gsLst>
            <a:lin ang="0" scaled="0"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81" y="5784600"/>
            <a:ext cx="498622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A high </a:t>
            </a:r>
            <a:r>
              <a:rPr kumimoji="0" lang="en-US" altLang="zh-CN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J</a:t>
            </a:r>
            <a:r>
              <a:rPr kumimoji="0" lang="en-US" altLang="zh-CN" sz="1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c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 of 71 kA/cm</a:t>
            </a:r>
            <a:r>
              <a:rPr kumimoji="0" lang="en-US" altLang="zh-CN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2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 (</a:t>
            </a:r>
            <a:r>
              <a:rPr kumimoji="0" lang="en-US" altLang="zh-CN" sz="1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I</a:t>
            </a:r>
            <a:r>
              <a:rPr kumimoji="0" lang="en-US" altLang="zh-CN" sz="1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c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 ~67 A) at 4.2 K, 10 T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was measured in short segments picked up from the mono-core coil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728658" y="968991"/>
            <a:ext cx="7335963" cy="2381535"/>
            <a:chOff x="4571706" y="968991"/>
            <a:chExt cx="7335963" cy="2381535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7157A36A-0CAE-499A-9130-B2572849FA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24" t="15592" r="4100" b="48637"/>
            <a:stretch/>
          </p:blipFill>
          <p:spPr>
            <a:xfrm>
              <a:off x="4571706" y="968991"/>
              <a:ext cx="7335963" cy="2129052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4810836" y="3043451"/>
              <a:ext cx="266131" cy="129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621439" y="3043451"/>
              <a:ext cx="673289" cy="129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914330" y="3093494"/>
              <a:ext cx="6076415" cy="257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239687" y="3028667"/>
              <a:ext cx="673289" cy="129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0404144" y="3033216"/>
              <a:ext cx="673289" cy="129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4801834" y="3108277"/>
            <a:ext cx="7006143" cy="344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85750">
              <a:lnSpc>
                <a:spcPct val="13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Rapid increase in dissipation starts above </a:t>
            </a:r>
            <a:r>
              <a:rPr lang="en-US" altLang="zh-CN" sz="1400" b="1" dirty="0">
                <a:solidFill>
                  <a:srgbClr val="ED7D31">
                    <a:lumMod val="75000"/>
                  </a:srgbClr>
                </a:solidFill>
                <a:latin typeface="Times New Roman"/>
              </a:rPr>
              <a:t>53 and 47 A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宋体" pitchFamily="2" charset="-122"/>
                <a:cs typeface="+mn-cs"/>
              </a:rPr>
              <a:t>for mono- and 7-core wires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752085" y="3456296"/>
            <a:ext cx="7335963" cy="2008141"/>
            <a:chOff x="4711141" y="3456296"/>
            <a:chExt cx="7335963" cy="2008141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7157A36A-0CAE-499A-9130-B2572849FA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24" t="50427" r="4100" b="17152"/>
            <a:stretch/>
          </p:blipFill>
          <p:spPr>
            <a:xfrm>
              <a:off x="4711141" y="3534771"/>
              <a:ext cx="7335963" cy="1929666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5773003" y="3463120"/>
              <a:ext cx="673289" cy="129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9545716" y="3456296"/>
              <a:ext cx="673289" cy="129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</p:grp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29" y="3927282"/>
            <a:ext cx="2100902" cy="18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2535262" y="2896527"/>
            <a:ext cx="1835502" cy="586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HIP process is applied 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(Wind &amp; React)</a:t>
            </a:r>
          </a:p>
        </p:txBody>
      </p:sp>
      <p:sp>
        <p:nvSpPr>
          <p:cNvPr id="7" name="矩形 6"/>
          <p:cNvSpPr/>
          <p:nvPr/>
        </p:nvSpPr>
        <p:spPr>
          <a:xfrm>
            <a:off x="2992344" y="1065116"/>
            <a:ext cx="1733685" cy="586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17~18 m mono- and 7-core Ba-122 wires</a:t>
            </a:r>
          </a:p>
        </p:txBody>
      </p:sp>
      <p:sp>
        <p:nvSpPr>
          <p:cNvPr id="39" name="矩形 38"/>
          <p:cNvSpPr/>
          <p:nvPr/>
        </p:nvSpPr>
        <p:spPr>
          <a:xfrm>
            <a:off x="2497296" y="1890578"/>
            <a:ext cx="1966379" cy="845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Wires covered by glass sleeve are wound on SS bobbins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295" y="4020728"/>
            <a:ext cx="2131200" cy="1723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矩形 41"/>
          <p:cNvSpPr/>
          <p:nvPr/>
        </p:nvSpPr>
        <p:spPr>
          <a:xfrm>
            <a:off x="591040" y="3758377"/>
            <a:ext cx="4031389" cy="2805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Arial" pitchFamily="34" charset="0"/>
              </a:rPr>
              <a:t>segments of mono-core wire          segments of 7-core wire</a:t>
            </a:r>
          </a:p>
        </p:txBody>
      </p:sp>
      <p:cxnSp>
        <p:nvCxnSpPr>
          <p:cNvPr id="45" name="直接箭头连接符 44"/>
          <p:cNvCxnSpPr/>
          <p:nvPr/>
        </p:nvCxnSpPr>
        <p:spPr>
          <a:xfrm flipH="1" flipV="1">
            <a:off x="1220452" y="5036024"/>
            <a:ext cx="123852" cy="78243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5274E257-A8E5-CC99-DA3E-05DA5183B37F}"/>
              </a:ext>
            </a:extLst>
          </p:cNvPr>
          <p:cNvSpPr txBox="1"/>
          <p:nvPr/>
        </p:nvSpPr>
        <p:spPr>
          <a:xfrm>
            <a:off x="1220452" y="106468"/>
            <a:ext cx="100956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Powder-In-Tube HIP 122 wires: 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Coils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" name="灯片编号占位符 1">
            <a:extLst>
              <a:ext uri="{FF2B5EF4-FFF2-40B4-BE49-F238E27FC236}">
                <a16:creationId xmlns:a16="http://schemas.microsoft.com/office/drawing/2014/main" id="{5F5967A3-075A-98BA-5E15-C13FE7BFB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2215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0" y="97573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6BB064C3-8A7D-3AF6-9D98-45C5CB2C928A}"/>
              </a:ext>
            </a:extLst>
          </p:cNvPr>
          <p:cNvSpPr txBox="1"/>
          <p:nvPr/>
        </p:nvSpPr>
        <p:spPr>
          <a:xfrm>
            <a:off x="230951" y="214807"/>
            <a:ext cx="1030089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FeSe</a:t>
            </a:r>
            <a:r>
              <a:rPr kumimoji="0" lang="en-US" altLang="zh-CN" sz="32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0.5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Te</a:t>
            </a:r>
            <a:r>
              <a:rPr kumimoji="0" lang="en-US" altLang="zh-CN" sz="32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0.5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微软雅黑"/>
                <a:cs typeface="+mn-cs"/>
              </a:rPr>
              <a:t> coated conductor tape and coil</a:t>
            </a:r>
            <a:endParaRPr kumimoji="0" lang="zh-CN" altLang="en-US" sz="32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anose="020B0A04020102020204" pitchFamily="34" charset="0"/>
              <a:ea typeface="微软雅黑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10C26E6-2269-60A3-76C1-747D62B6871E}"/>
              </a:ext>
            </a:extLst>
          </p:cNvPr>
          <p:cNvSpPr txBox="1"/>
          <p:nvPr/>
        </p:nvSpPr>
        <p:spPr>
          <a:xfrm>
            <a:off x="348144" y="1093040"/>
            <a:ext cx="11681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FeSe</a:t>
            </a:r>
            <a:r>
              <a:rPr kumimoji="0" lang="en-US" altLang="zh-CN" sz="24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0.5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Te</a:t>
            </a:r>
            <a:r>
              <a:rPr kumimoji="0" lang="en-US" altLang="zh-CN" sz="2400" b="1" i="0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0.5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single pancake coil (SPC) was fabricated and tested under magnetic field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F3258B6-D4FF-EB05-F412-3270CA7253F9}"/>
              </a:ext>
            </a:extLst>
          </p:cNvPr>
          <p:cNvSpPr/>
          <p:nvPr/>
        </p:nvSpPr>
        <p:spPr>
          <a:xfrm>
            <a:off x="4987256" y="1942860"/>
            <a:ext cx="197141" cy="1929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黑体"/>
              <a:cs typeface="+mn-cs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A097FCE-3426-56FE-FE66-6BE3486DE376}"/>
              </a:ext>
            </a:extLst>
          </p:cNvPr>
          <p:cNvSpPr txBox="1"/>
          <p:nvPr/>
        </p:nvSpPr>
        <p:spPr>
          <a:xfrm>
            <a:off x="322309" y="5548737"/>
            <a:ext cx="11285344" cy="729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One-meter FeSe</a:t>
            </a:r>
            <a:r>
              <a:rPr kumimoji="0" lang="en-US" altLang="zh-CN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0.5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Te</a:t>
            </a:r>
            <a:r>
              <a:rPr kumimoji="0" lang="en-US" altLang="zh-CN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0.5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 coated conductor tapes can be fabricated via PLD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The transport critical current of the SPC was 108 A at self-field and 17 A at 10 T, which is as same as the tape.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3F14AB3C-095F-A753-A044-B7BB88E9164E}"/>
              </a:ext>
            </a:extLst>
          </p:cNvPr>
          <p:cNvSpPr/>
          <p:nvPr/>
        </p:nvSpPr>
        <p:spPr>
          <a:xfrm>
            <a:off x="6911033" y="6418252"/>
            <a:ext cx="4390279" cy="3693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21909" tIns="60954" rIns="121909" bIns="60954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zh-CN" sz="16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Wei et al., </a:t>
            </a:r>
            <a:r>
              <a:rPr kumimoji="0" lang="fr-FR" altLang="zh-CN" sz="1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SuST</a:t>
            </a:r>
            <a:r>
              <a:rPr kumimoji="0" lang="fr-FR" altLang="zh-CN" sz="16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fr-FR" altLang="zh-CN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36</a:t>
            </a:r>
            <a:r>
              <a:rPr lang="fr-FR" altLang="zh-CN" sz="1600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kumimoji="0" lang="fr-FR" altLang="zh-CN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(2023) 04LT01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4F871035-1211-A4A2-A37A-4C93E88DCD99}"/>
              </a:ext>
            </a:extLst>
          </p:cNvPr>
          <p:cNvGrpSpPr/>
          <p:nvPr/>
        </p:nvGrpSpPr>
        <p:grpSpPr>
          <a:xfrm>
            <a:off x="5569372" y="1591378"/>
            <a:ext cx="5896488" cy="1990732"/>
            <a:chOff x="5277242" y="1456689"/>
            <a:chExt cx="6668813" cy="2545359"/>
          </a:xfrm>
        </p:grpSpPr>
        <p:pic>
          <p:nvPicPr>
            <p:cNvPr id="2" name="图片 1" descr="测试图片">
              <a:extLst>
                <a:ext uri="{FF2B5EF4-FFF2-40B4-BE49-F238E27FC236}">
                  <a16:creationId xmlns:a16="http://schemas.microsoft.com/office/drawing/2014/main" id="{D484341D-4924-0A31-2CFD-18631F377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4028" y="1521173"/>
              <a:ext cx="5622027" cy="2447013"/>
            </a:xfrm>
            <a:prstGeom prst="rect">
              <a:avLst/>
            </a:prstGeom>
          </p:spPr>
        </p:pic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id="{19ED7E7F-D676-2DF1-9DD6-53036FA5DD1C}"/>
                </a:ext>
              </a:extLst>
            </p:cNvPr>
            <p:cNvSpPr/>
            <p:nvPr/>
          </p:nvSpPr>
          <p:spPr>
            <a:xfrm>
              <a:off x="5293483" y="1456689"/>
              <a:ext cx="1849955" cy="2545359"/>
            </a:xfrm>
            <a:prstGeom prst="roundRect">
              <a:avLst>
                <a:gd name="adj" fmla="val 1656"/>
              </a:avLst>
            </a:prstGeom>
            <a:blipFill rotWithShape="1">
              <a:blip r:embed="rId4"/>
              <a:srcRect/>
              <a:stretch>
                <a:fillRect l="-4000" r="-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C7E9986-9803-8524-6340-E2B9EBB1B66B}"/>
                </a:ext>
              </a:extLst>
            </p:cNvPr>
            <p:cNvSpPr txBox="1"/>
            <p:nvPr/>
          </p:nvSpPr>
          <p:spPr bwMode="auto">
            <a:xfrm>
              <a:off x="5277242" y="1493865"/>
              <a:ext cx="521450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itchFamily="50" charset="-127"/>
                  <a:cs typeface="Times New Roman" panose="02020603050405020304" pitchFamily="18" charset="0"/>
                </a:rPr>
                <a:t>(a)</a:t>
              </a:r>
              <a:endParaRPr kumimoji="1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굴림" pitchFamily="50" charset="-127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1B754E31-A759-8131-4690-89F057879BCF}"/>
                </a:ext>
              </a:extLst>
            </p:cNvPr>
            <p:cNvSpPr txBox="1"/>
            <p:nvPr/>
          </p:nvSpPr>
          <p:spPr bwMode="auto">
            <a:xfrm>
              <a:off x="5751588" y="2243806"/>
              <a:ext cx="93374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LTStd-Roman"/>
                  <a:ea typeface="黑体"/>
                  <a:cs typeface="+mn-cs"/>
                </a:rPr>
                <a:t>Bare tape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119AA5C-DD12-0C24-2268-C61BE2066A26}"/>
                </a:ext>
              </a:extLst>
            </p:cNvPr>
            <p:cNvSpPr txBox="1"/>
            <p:nvPr/>
          </p:nvSpPr>
          <p:spPr bwMode="auto">
            <a:xfrm>
              <a:off x="5460075" y="3586012"/>
              <a:ext cx="165357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LTStd-Roman"/>
                  <a:ea typeface="黑体"/>
                  <a:cs typeface="+mn-cs"/>
                </a:rPr>
                <a:t>Encapsulated tape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id="{3C8DB4B1-44C5-0D01-EDBB-2C60566057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7209" y="1821656"/>
            <a:ext cx="1980309" cy="148614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90345228-A81F-65C8-AD9F-4B2188A12C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946" y="3605644"/>
            <a:ext cx="4835259" cy="1843955"/>
          </a:xfrm>
          <a:prstGeom prst="rect">
            <a:avLst/>
          </a:prstGeom>
        </p:spPr>
      </p:pic>
      <p:sp>
        <p:nvSpPr>
          <p:cNvPr id="33" name="箭头: 右 32">
            <a:extLst>
              <a:ext uri="{FF2B5EF4-FFF2-40B4-BE49-F238E27FC236}">
                <a16:creationId xmlns:a16="http://schemas.microsoft.com/office/drawing/2014/main" id="{95E17D38-14D1-208E-C061-E060B3C4FF77}"/>
              </a:ext>
            </a:extLst>
          </p:cNvPr>
          <p:cNvSpPr/>
          <p:nvPr/>
        </p:nvSpPr>
        <p:spPr>
          <a:xfrm>
            <a:off x="4902554" y="3379204"/>
            <a:ext cx="492057" cy="461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黑体"/>
              <a:cs typeface="+mn-cs"/>
            </a:endParaRPr>
          </a:p>
        </p:txBody>
      </p:sp>
      <p:sp>
        <p:nvSpPr>
          <p:cNvPr id="34" name="圆角矩形 10">
            <a:extLst>
              <a:ext uri="{FF2B5EF4-FFF2-40B4-BE49-F238E27FC236}">
                <a16:creationId xmlns:a16="http://schemas.microsoft.com/office/drawing/2014/main" id="{8497BAA7-D560-71AD-C39B-2BB3C5C8FDE2}"/>
              </a:ext>
            </a:extLst>
          </p:cNvPr>
          <p:cNvSpPr/>
          <p:nvPr/>
        </p:nvSpPr>
        <p:spPr>
          <a:xfrm>
            <a:off x="7786939" y="3335003"/>
            <a:ext cx="622401" cy="19825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SPC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圆角矩形 10">
            <a:extLst>
              <a:ext uri="{FF2B5EF4-FFF2-40B4-BE49-F238E27FC236}">
                <a16:creationId xmlns:a16="http://schemas.microsoft.com/office/drawing/2014/main" id="{2663288E-08B6-48A1-5022-91B13A824193}"/>
              </a:ext>
            </a:extLst>
          </p:cNvPr>
          <p:cNvSpPr/>
          <p:nvPr/>
        </p:nvSpPr>
        <p:spPr>
          <a:xfrm>
            <a:off x="8923695" y="3298935"/>
            <a:ext cx="1138442" cy="26161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hybrid</a:t>
            </a:r>
            <a:r>
              <a:rPr kumimoji="0" lang="en-US" altLang="zh-CN" sz="12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 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rPr>
              <a:t>coil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圆角矩形 10">
            <a:extLst>
              <a:ext uri="{FF2B5EF4-FFF2-40B4-BE49-F238E27FC236}">
                <a16:creationId xmlns:a16="http://schemas.microsoft.com/office/drawing/2014/main" id="{71360375-96FC-17DC-9869-ED269FD8D7D4}"/>
              </a:ext>
            </a:extLst>
          </p:cNvPr>
          <p:cNvSpPr/>
          <p:nvPr/>
        </p:nvSpPr>
        <p:spPr>
          <a:xfrm>
            <a:off x="10403122" y="3361825"/>
            <a:ext cx="1192275" cy="1708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微软雅黑" panose="020B0503020204020204" pitchFamily="34" charset="-122"/>
                <a:cs typeface="+mn-cs"/>
              </a:rPr>
              <a:t>test device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749B5B07-DD87-E4A5-8E48-5017382D4F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409" y="3671424"/>
            <a:ext cx="2063426" cy="176643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1CE0CE28-525D-84D0-F228-728F87E98AB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04"/>
          <a:stretch/>
        </p:blipFill>
        <p:spPr>
          <a:xfrm>
            <a:off x="5799902" y="3642732"/>
            <a:ext cx="3442596" cy="1766433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id="{57EA0DE3-E707-297D-C3AD-8CAD031B0B31}"/>
              </a:ext>
            </a:extLst>
          </p:cNvPr>
          <p:cNvGrpSpPr/>
          <p:nvPr/>
        </p:nvGrpSpPr>
        <p:grpSpPr>
          <a:xfrm>
            <a:off x="-5160" y="1821656"/>
            <a:ext cx="2680811" cy="1486141"/>
            <a:chOff x="-5160" y="1821656"/>
            <a:chExt cx="2680811" cy="1486141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D680575D-E1D5-F4F0-A625-C4150DEDF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8131" y="1821656"/>
              <a:ext cx="2290221" cy="1486141"/>
            </a:xfrm>
            <a:prstGeom prst="rect">
              <a:avLst/>
            </a:prstGeom>
          </p:spPr>
        </p:pic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7D6642B5-9420-9F17-0AB5-9D06D3023FA1}"/>
                </a:ext>
              </a:extLst>
            </p:cNvPr>
            <p:cNvSpPr txBox="1"/>
            <p:nvPr/>
          </p:nvSpPr>
          <p:spPr bwMode="auto">
            <a:xfrm>
              <a:off x="-5160" y="2012249"/>
              <a:ext cx="472222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LTStd-Roman"/>
                  <a:ea typeface="黑体"/>
                  <a:cs typeface="+mn-cs"/>
                </a:rPr>
                <a:t>laser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7572BFEF-3C36-D306-73B4-C5B241CB5E7B}"/>
                </a:ext>
              </a:extLst>
            </p:cNvPr>
            <p:cNvSpPr txBox="1"/>
            <p:nvPr/>
          </p:nvSpPr>
          <p:spPr bwMode="auto">
            <a:xfrm>
              <a:off x="866397" y="1904862"/>
              <a:ext cx="756215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LTStd-Roman"/>
                  <a:ea typeface="黑体"/>
                  <a:cs typeface="+mn-cs"/>
                </a:rPr>
                <a:t>metal tape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A61C79F0-DA7E-5870-319D-1C64B6D4D6B7}"/>
                </a:ext>
              </a:extLst>
            </p:cNvPr>
            <p:cNvSpPr/>
            <p:nvPr/>
          </p:nvSpPr>
          <p:spPr>
            <a:xfrm>
              <a:off x="1678781" y="2508745"/>
              <a:ext cx="166687" cy="84435"/>
            </a:xfrm>
            <a:prstGeom prst="rect">
              <a:avLst/>
            </a:prstGeom>
            <a:solidFill>
              <a:srgbClr val="ED7C2F"/>
            </a:solidFill>
            <a:ln>
              <a:solidFill>
                <a:srgbClr val="ED7C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A0C6A54A-57B9-B569-C10E-6FDF4F3B8AF6}"/>
                </a:ext>
              </a:extLst>
            </p:cNvPr>
            <p:cNvSpPr txBox="1"/>
            <p:nvPr/>
          </p:nvSpPr>
          <p:spPr bwMode="auto">
            <a:xfrm>
              <a:off x="1531924" y="2412854"/>
              <a:ext cx="56889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LTStd-Roman"/>
                  <a:ea typeface="黑体"/>
                  <a:cs typeface="+mn-cs"/>
                </a:rPr>
                <a:t>heater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AC5434A0-0CC0-B9A5-3864-B6C656D86A2E}"/>
                </a:ext>
              </a:extLst>
            </p:cNvPr>
            <p:cNvSpPr txBox="1"/>
            <p:nvPr/>
          </p:nvSpPr>
          <p:spPr bwMode="auto">
            <a:xfrm>
              <a:off x="2120899" y="3014617"/>
              <a:ext cx="554752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LTStd-Roman"/>
                  <a:ea typeface="黑体"/>
                  <a:cs typeface="+mn-cs"/>
                </a:rPr>
                <a:t>Target</a:t>
              </a:r>
              <a:endParaRPr kumimoji="0" lang="zh-CN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黑体"/>
                <a:cs typeface="+mn-cs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345D7D9C-016B-03F8-2A66-07561BC522A5}"/>
              </a:ext>
            </a:extLst>
          </p:cNvPr>
          <p:cNvSpPr txBox="1"/>
          <p:nvPr/>
        </p:nvSpPr>
        <p:spPr>
          <a:xfrm>
            <a:off x="3052974" y="3264786"/>
            <a:ext cx="19334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One-meter long 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84FC42E4-85EA-731A-AEA4-63733A714B06}"/>
              </a:ext>
            </a:extLst>
          </p:cNvPr>
          <p:cNvSpPr txBox="1"/>
          <p:nvPr/>
        </p:nvSpPr>
        <p:spPr>
          <a:xfrm>
            <a:off x="1053344" y="3228137"/>
            <a:ext cx="12638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微软雅黑"/>
                <a:cs typeface="+mn-cs"/>
              </a:rPr>
              <a:t>PLD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微软雅黑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D30646A-B7B7-C46B-2922-22CCE88EA13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1376" y="132708"/>
            <a:ext cx="793459" cy="79345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91545B88-A7DF-331E-4E69-E22640F69E2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60" y="178763"/>
            <a:ext cx="595109" cy="592707"/>
          </a:xfrm>
          <a:prstGeom prst="rect">
            <a:avLst/>
          </a:prstGeom>
        </p:spPr>
      </p:pic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8A9F2468-96A9-14EA-4E79-A9312AF34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102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>
            <a:extLst>
              <a:ext uri="{FF2B5EF4-FFF2-40B4-BE49-F238E27FC236}">
                <a16:creationId xmlns:a16="http://schemas.microsoft.com/office/drawing/2014/main" id="{9C7F20A5-58DC-4E8B-89F3-5261871174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80" y="4465143"/>
            <a:ext cx="4401361" cy="2176524"/>
          </a:xfrm>
          <a:prstGeom prst="rect">
            <a:avLst/>
          </a:prstGeom>
        </p:spPr>
      </p:pic>
      <p:sp>
        <p:nvSpPr>
          <p:cNvPr id="69" name="圆角矩形 39">
            <a:extLst>
              <a:ext uri="{FF2B5EF4-FFF2-40B4-BE49-F238E27FC236}">
                <a16:creationId xmlns:a16="http://schemas.microsoft.com/office/drawing/2014/main" id="{0CAE987C-25B3-4567-8848-6E1BEA770091}"/>
              </a:ext>
            </a:extLst>
          </p:cNvPr>
          <p:cNvSpPr/>
          <p:nvPr/>
        </p:nvSpPr>
        <p:spPr>
          <a:xfrm>
            <a:off x="1012991" y="973994"/>
            <a:ext cx="1754251" cy="334697"/>
          </a:xfrm>
          <a:prstGeom prst="roundRect">
            <a:avLst/>
          </a:prstGeom>
          <a:noFill/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161217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 design</a:t>
            </a:r>
            <a:endParaRPr lang="zh-CN" altLang="en-US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图片 1">
            <a:extLst>
              <a:ext uri="{FF2B5EF4-FFF2-40B4-BE49-F238E27FC236}">
                <a16:creationId xmlns:a16="http://schemas.microsoft.com/office/drawing/2014/main" id="{CC8CE80F-D43E-4C32-B90F-A555FECF2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781" y="1402714"/>
            <a:ext cx="3933518" cy="998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文本框 47">
            <a:extLst>
              <a:ext uri="{FF2B5EF4-FFF2-40B4-BE49-F238E27FC236}">
                <a16:creationId xmlns:a16="http://schemas.microsoft.com/office/drawing/2014/main" id="{5EE4EBF0-F7F8-402C-A9B2-7054867F1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255" y="2434302"/>
            <a:ext cx="45044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prstClr val="black"/>
                </a:solidFill>
                <a:latin typeface="Times New Roman" panose="02020603050405020304" pitchFamily="18" charset="0"/>
              </a:rPr>
              <a:t>Schematic illustration of the transposed cable and the fabrication steps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  <p:grpSp>
        <p:nvGrpSpPr>
          <p:cNvPr id="99" name="组合 98">
            <a:extLst>
              <a:ext uri="{FF2B5EF4-FFF2-40B4-BE49-F238E27FC236}">
                <a16:creationId xmlns:a16="http://schemas.microsoft.com/office/drawing/2014/main" id="{9499EB94-A7B2-47B5-B916-27A5A84BBDCA}"/>
              </a:ext>
            </a:extLst>
          </p:cNvPr>
          <p:cNvGrpSpPr/>
          <p:nvPr/>
        </p:nvGrpSpPr>
        <p:grpSpPr>
          <a:xfrm>
            <a:off x="974241" y="2818371"/>
            <a:ext cx="4284587" cy="1528091"/>
            <a:chOff x="60347" y="2509997"/>
            <a:chExt cx="4284587" cy="1528091"/>
          </a:xfrm>
        </p:grpSpPr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1D84EFA4-CADE-45C9-9E02-5542DCB4DD41}"/>
                </a:ext>
              </a:extLst>
            </p:cNvPr>
            <p:cNvSpPr txBox="1"/>
            <p:nvPr/>
          </p:nvSpPr>
          <p:spPr>
            <a:xfrm>
              <a:off x="233202" y="2509997"/>
              <a:ext cx="4007404" cy="1525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advantages of the designed cable:</a:t>
              </a:r>
            </a:p>
            <a:p>
              <a:pPr marL="285750" indent="-285750"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u"/>
              </a:pPr>
              <a:r>
                <a:rPr lang="en-US" altLang="zh-CN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current-carrying compacity</a:t>
              </a:r>
            </a:p>
            <a:p>
              <a:pPr marL="285750" indent="-285750"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u"/>
              </a:pPr>
              <a:r>
                <a:rPr lang="en-US" altLang="zh-CN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Low dynamic loss</a:t>
              </a:r>
            </a:p>
            <a:p>
              <a:pPr marL="285750" indent="-285750" defTabSz="45720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u"/>
              </a:pPr>
              <a:r>
                <a:rPr lang="en-US" altLang="zh-CN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mechanical stability</a:t>
              </a:r>
              <a:endParaRPr lang="zh-CN" alt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F81B48A2-D6A8-456C-ACFA-5A857FD3B953}"/>
                </a:ext>
              </a:extLst>
            </p:cNvPr>
            <p:cNvSpPr/>
            <p:nvPr/>
          </p:nvSpPr>
          <p:spPr>
            <a:xfrm>
              <a:off x="60347" y="2601027"/>
              <a:ext cx="4284587" cy="1437061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dirty="0">
                <a:ln w="19050">
                  <a:solidFill>
                    <a:srgbClr val="00B0F0"/>
                  </a:solidFill>
                </a:ln>
                <a:noFill/>
                <a:latin typeface="Calibri"/>
                <a:ea typeface="宋体" panose="02010600030101010101" pitchFamily="2" charset="-122"/>
              </a:endParaRPr>
            </a:p>
          </p:txBody>
        </p:sp>
      </p:grpSp>
      <p:cxnSp>
        <p:nvCxnSpPr>
          <p:cNvPr id="98" name="直接连接符 97">
            <a:extLst>
              <a:ext uri="{FF2B5EF4-FFF2-40B4-BE49-F238E27FC236}">
                <a16:creationId xmlns:a16="http://schemas.microsoft.com/office/drawing/2014/main" id="{D9E7BB0E-39D4-4AE4-B37E-696EB504316F}"/>
              </a:ext>
            </a:extLst>
          </p:cNvPr>
          <p:cNvCxnSpPr/>
          <p:nvPr/>
        </p:nvCxnSpPr>
        <p:spPr>
          <a:xfrm>
            <a:off x="5810386" y="762000"/>
            <a:ext cx="0" cy="5885299"/>
          </a:xfrm>
          <a:prstGeom prst="line">
            <a:avLst/>
          </a:prstGeom>
          <a:ln w="19050">
            <a:solidFill>
              <a:srgbClr val="0070C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216CCF13-6774-EA6C-E8B5-A7775516E1F2}"/>
              </a:ext>
            </a:extLst>
          </p:cNvPr>
          <p:cNvSpPr txBox="1"/>
          <p:nvPr/>
        </p:nvSpPr>
        <p:spPr>
          <a:xfrm>
            <a:off x="16049" y="73411"/>
            <a:ext cx="11049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High Field Model Dipole Magnet: HTS Cable R&amp;D</a:t>
            </a:r>
            <a:endParaRPr lang="zh-CN" altLang="en-US" sz="3200" b="1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圆角矩形 39">
            <a:extLst>
              <a:ext uri="{FF2B5EF4-FFF2-40B4-BE49-F238E27FC236}">
                <a16:creationId xmlns:a16="http://schemas.microsoft.com/office/drawing/2014/main" id="{47FAEF91-086A-709B-B6E6-6435406D9E9D}"/>
              </a:ext>
            </a:extLst>
          </p:cNvPr>
          <p:cNvSpPr/>
          <p:nvPr/>
        </p:nvSpPr>
        <p:spPr>
          <a:xfrm>
            <a:off x="6388871" y="3344092"/>
            <a:ext cx="4295173" cy="334697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161217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REBCO transposed cable reached 2 kA</a:t>
            </a:r>
          </a:p>
        </p:txBody>
      </p:sp>
      <p:pic>
        <p:nvPicPr>
          <p:cNvPr id="2051" name="图片 1">
            <a:extLst>
              <a:ext uri="{FF2B5EF4-FFF2-40B4-BE49-F238E27FC236}">
                <a16:creationId xmlns:a16="http://schemas.microsoft.com/office/drawing/2014/main" id="{C34A13EE-EF61-5A18-C95C-E8FD03FFF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474" y="3652842"/>
            <a:ext cx="3833788" cy="1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8C60D2CB-4407-0F44-713C-15A039ECB16D}"/>
              </a:ext>
            </a:extLst>
          </p:cNvPr>
          <p:cNvSpPr txBox="1"/>
          <p:nvPr/>
        </p:nvSpPr>
        <p:spPr>
          <a:xfrm>
            <a:off x="8117711" y="5103471"/>
            <a:ext cx="273669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Wang et al, </a:t>
            </a:r>
            <a:r>
              <a:rPr lang="en-US" altLang="zh-CN" sz="10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</a:t>
            </a:r>
            <a:r>
              <a:rPr lang="en-US" altLang="zh-CN" sz="1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(2022) 100019</a:t>
            </a:r>
            <a:endParaRPr lang="zh-CN" altLang="en-US" sz="1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0491DB6-6309-9552-733E-5E05ABF784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61"/>
          <a:stretch/>
        </p:blipFill>
        <p:spPr bwMode="auto">
          <a:xfrm>
            <a:off x="6347107" y="5329705"/>
            <a:ext cx="4353212" cy="116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5CFF62D-ABAD-76F6-CBAD-6652F88556E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673" y="1281286"/>
            <a:ext cx="2567376" cy="200655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11019C03-0CA6-2574-01E9-5AA1B4054DB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3" r="8712"/>
          <a:stretch/>
        </p:blipFill>
        <p:spPr>
          <a:xfrm rot="5400000">
            <a:off x="6604371" y="1321604"/>
            <a:ext cx="1108496" cy="113000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FCB5FF04-FAE3-F7F4-361E-ECD895BF357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469"/>
          <a:stretch/>
        </p:blipFill>
        <p:spPr>
          <a:xfrm rot="5400000">
            <a:off x="6777891" y="2301095"/>
            <a:ext cx="755813" cy="1124371"/>
          </a:xfrm>
          <a:prstGeom prst="rect">
            <a:avLst/>
          </a:prstGeom>
        </p:spPr>
      </p:pic>
      <p:sp>
        <p:nvSpPr>
          <p:cNvPr id="30" name="圆角矩形 39">
            <a:extLst>
              <a:ext uri="{FF2B5EF4-FFF2-40B4-BE49-F238E27FC236}">
                <a16:creationId xmlns:a16="http://schemas.microsoft.com/office/drawing/2014/main" id="{53EB8AD1-BA37-89D3-9929-4B32464D4F80}"/>
              </a:ext>
            </a:extLst>
          </p:cNvPr>
          <p:cNvSpPr/>
          <p:nvPr/>
        </p:nvSpPr>
        <p:spPr>
          <a:xfrm>
            <a:off x="6789884" y="904716"/>
            <a:ext cx="4037420" cy="334697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161217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IBS transposed cable reached 1.3 kA</a:t>
            </a: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AD6FFF3C-C432-7524-1370-EA9452E34B43}"/>
              </a:ext>
            </a:extLst>
          </p:cNvPr>
          <p:cNvCxnSpPr/>
          <p:nvPr/>
        </p:nvCxnSpPr>
        <p:spPr>
          <a:xfrm>
            <a:off x="3156" y="707051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71873607-CAB9-F62A-65A7-AD9A0D809036}"/>
              </a:ext>
            </a:extLst>
          </p:cNvPr>
          <p:cNvSpPr txBox="1"/>
          <p:nvPr/>
        </p:nvSpPr>
        <p:spPr>
          <a:xfrm>
            <a:off x="4271902" y="748203"/>
            <a:ext cx="2731325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Courtesy of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Qingjin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Xu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F243E6AE-2A48-E583-F174-9AC213C06094}"/>
              </a:ext>
            </a:extLst>
          </p:cNvPr>
          <p:cNvGrpSpPr/>
          <p:nvPr/>
        </p:nvGrpSpPr>
        <p:grpSpPr>
          <a:xfrm>
            <a:off x="11011148" y="44437"/>
            <a:ext cx="1181890" cy="1100659"/>
            <a:chOff x="7174777" y="5136717"/>
            <a:chExt cx="1461145" cy="1492173"/>
          </a:xfrm>
        </p:grpSpPr>
        <p:pic>
          <p:nvPicPr>
            <p:cNvPr id="13" name="Picture 8" descr="https://ss0.baidu.com/6ONWsjip0QIZ8tyhnq/it/u=729956811,1545332459&amp;fm=58">
              <a:extLst>
                <a:ext uri="{FF2B5EF4-FFF2-40B4-BE49-F238E27FC236}">
                  <a16:creationId xmlns:a16="http://schemas.microsoft.com/office/drawing/2014/main" id="{55416E50-3C8C-4759-1B4C-7082D88A75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5922" y="5136717"/>
              <a:ext cx="1440000" cy="108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4">
              <a:extLst>
                <a:ext uri="{FF2B5EF4-FFF2-40B4-BE49-F238E27FC236}">
                  <a16:creationId xmlns:a16="http://schemas.microsoft.com/office/drawing/2014/main" id="{0D5A003B-DB9C-5F94-E3AA-E0DF984257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4777" y="6305383"/>
              <a:ext cx="1440000" cy="323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灯片编号占位符 1">
            <a:extLst>
              <a:ext uri="{FF2B5EF4-FFF2-40B4-BE49-F238E27FC236}">
                <a16:creationId xmlns:a16="http://schemas.microsoft.com/office/drawing/2014/main" id="{16FF8CB9-7F0D-C360-DDDE-FACB5F9D2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720446"/>
      </p:ext>
    </p:extLst>
  </p:cSld>
  <p:clrMapOvr>
    <a:masterClrMapping/>
  </p:clrMapOvr>
  <p:transition advTm="41964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787" y="164637"/>
            <a:ext cx="11905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Arial Black" panose="020B0A04020102020204" pitchFamily="34" charset="0"/>
                <a:ea typeface="微软雅黑"/>
              </a:rPr>
              <a:t>Platform for kilometer-scale IBS wire  </a:t>
            </a:r>
            <a:endParaRPr lang="zh-CN" altLang="en-US" sz="3200" b="1" dirty="0">
              <a:solidFill>
                <a:srgbClr val="FF0000"/>
              </a:solidFill>
              <a:latin typeface="Arial Black" panose="020B0A04020102020204" pitchFamily="34" charset="0"/>
              <a:ea typeface="微软雅黑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469" y="4592967"/>
            <a:ext cx="1440160" cy="19202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24" t="37997" r="53091" b="30650"/>
          <a:stretch/>
        </p:blipFill>
        <p:spPr>
          <a:xfrm>
            <a:off x="4175788" y="4577544"/>
            <a:ext cx="3332612" cy="193563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585" y="4592967"/>
            <a:ext cx="2549863" cy="19123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52384" y="3293501"/>
            <a:ext cx="2208245" cy="50276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667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 furnace</a:t>
            </a:r>
            <a:endParaRPr lang="zh-CN" altLang="en-US" sz="24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817" y="3303868"/>
            <a:ext cx="10409739" cy="107721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Currently, a platform for the preparation of kilometer-scale long IBS wire is constructing in China.  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3627DC31-CE6D-47D5-B2F8-80F564D11B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382" y="1194106"/>
            <a:ext cx="3913989" cy="199959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69B7A57-EB73-4552-ACCD-D028D7541E7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829" y="1186185"/>
            <a:ext cx="2688299" cy="20154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3821" y="2693821"/>
            <a:ext cx="4014787" cy="4205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1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 layout, ~3000 square meters</a:t>
            </a:r>
            <a:endParaRPr lang="zh-CN" altLang="en-US" sz="2133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8929"/>
          <a:stretch/>
        </p:blipFill>
        <p:spPr>
          <a:xfrm>
            <a:off x="194563" y="4589929"/>
            <a:ext cx="3887755" cy="19154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11326" y="6493188"/>
            <a:ext cx="2366353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67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Wire drawing machine</a:t>
            </a:r>
            <a:endParaRPr lang="zh-CN" altLang="en-US" sz="1867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14998" y="6488509"/>
            <a:ext cx="221175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67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 rolling machine</a:t>
            </a:r>
            <a:endParaRPr lang="zh-CN" altLang="en-US" sz="1867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88535" y="6488508"/>
            <a:ext cx="133953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67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 furnace</a:t>
            </a:r>
            <a:endParaRPr lang="zh-CN" altLang="en-US" sz="1867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8364" y="6465611"/>
            <a:ext cx="252010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867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 in place</a:t>
            </a:r>
            <a:endParaRPr lang="zh-CN" altLang="en-US" sz="1867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407F53F-A61A-7A7A-41D4-83E256E2DDAD}"/>
              </a:ext>
            </a:extLst>
          </p:cNvPr>
          <p:cNvCxnSpPr/>
          <p:nvPr/>
        </p:nvCxnSpPr>
        <p:spPr>
          <a:xfrm>
            <a:off x="0" y="954766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灯片编号占位符 1">
            <a:extLst>
              <a:ext uri="{FF2B5EF4-FFF2-40B4-BE49-F238E27FC236}">
                <a16:creationId xmlns:a16="http://schemas.microsoft.com/office/drawing/2014/main" id="{3361C270-3239-B8D6-5768-3923A286E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2A78170E-7F4D-4384-5082-9733F6D9DA4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557"/>
          <a:stretch/>
        </p:blipFill>
        <p:spPr>
          <a:xfrm>
            <a:off x="7714998" y="1135678"/>
            <a:ext cx="3512102" cy="155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48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410075" y="0"/>
            <a:ext cx="3371849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dirty="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</a:rPr>
              <a:t>Conclusions</a:t>
            </a:r>
            <a:endParaRPr lang="zh-CN" altLang="en-US" sz="3600" dirty="0">
              <a:solidFill>
                <a:srgbClr val="FF0000"/>
              </a:solidFill>
              <a:latin typeface="Arial Black" pitchFamily="34" charset="0"/>
              <a:ea typeface="MS PGothic" pitchFamily="34" charset="-128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78718" y="1202805"/>
            <a:ext cx="11234562" cy="565468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SzPct val="118000"/>
              <a:buFont typeface="Wingdings" pitchFamily="2" charset="2"/>
              <a:buChar char="ü"/>
            </a:pPr>
            <a:r>
              <a:rPr lang="en-US" altLang="zh-CN" sz="2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Currently, iron-based wires and tapes are in the rapid development stage of research and development.</a:t>
            </a:r>
            <a:endParaRPr lang="en-US" altLang="zh-CN" sz="2300" b="1" kern="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SzPct val="118000"/>
              <a:buFont typeface="Wingdings" pitchFamily="2" charset="2"/>
              <a:buChar char="ü"/>
            </a:pPr>
            <a:r>
              <a:rPr kumimoji="1" lang="en-US" altLang="zh-CN" sz="23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Transport </a:t>
            </a:r>
            <a:r>
              <a:rPr kumimoji="1" lang="en-US" altLang="zh-CN" sz="2300" b="1" i="1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kumimoji="1" lang="en-US" altLang="zh-CN" sz="2300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kumimoji="1" lang="en-US" altLang="zh-CN" sz="23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of 122-type IBS wires has been significantly improved, and has surpassed the practical level at 4.2 K &amp; 10 T with a maximum of </a:t>
            </a:r>
            <a:r>
              <a:rPr kumimoji="1"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2.2×10</a:t>
            </a:r>
            <a:r>
              <a:rPr kumimoji="1" lang="en-US" altLang="zh-CN" sz="23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1"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3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A/cm</a:t>
            </a:r>
            <a:r>
              <a:rPr kumimoji="1" lang="en-US" altLang="zh-CN" sz="2300" b="1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1" lang="en-US" altLang="zh-CN" sz="23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kumimoji="1" lang="en-US" altLang="zh-CN" sz="2300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SzPct val="118000"/>
              <a:buFont typeface="Wingdings" pitchFamily="2" charset="2"/>
              <a:buChar char="ü"/>
            </a:pPr>
            <a:r>
              <a:rPr lang="en-US" altLang="zh-CN" sz="2300" b="1" kern="0" dirty="0">
                <a:solidFill>
                  <a:srgbClr val="0000FF"/>
                </a:solidFill>
                <a:latin typeface="Times New Roman" panose="02020603050405020304" pitchFamily="18" charset="0"/>
              </a:rPr>
              <a:t>Transport </a:t>
            </a:r>
            <a:r>
              <a:rPr kumimoji="1" lang="en-US" altLang="zh-CN" sz="2300" b="1" i="1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J</a:t>
            </a:r>
            <a:r>
              <a:rPr kumimoji="1" lang="en-US" altLang="zh-CN" sz="2300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 kern="0" dirty="0">
                <a:solidFill>
                  <a:srgbClr val="0000FF"/>
                </a:solidFill>
                <a:latin typeface="Times New Roman" panose="02020603050405020304" pitchFamily="18" charset="0"/>
              </a:rPr>
              <a:t> of 100-m-class Ba-122 IBS tapes was further improved to &gt; </a:t>
            </a:r>
            <a:r>
              <a:rPr lang="en-US" altLang="zh-CN" sz="2300" b="1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r>
              <a:rPr kumimoji="1"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kumimoji="1"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kumimoji="1" lang="en-US" altLang="zh-CN" sz="23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 </a:t>
            </a:r>
            <a:r>
              <a:rPr kumimoji="1" lang="en-US" altLang="zh-CN" sz="23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A/cm</a:t>
            </a:r>
            <a:r>
              <a:rPr kumimoji="1" lang="en-US" altLang="zh-CN" sz="2300" b="1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sz="2300" b="1" kern="0" dirty="0">
                <a:solidFill>
                  <a:srgbClr val="0000FF"/>
                </a:solidFill>
                <a:latin typeface="Times New Roman" panose="02020603050405020304" pitchFamily="18" charset="0"/>
              </a:rPr>
              <a:t>at 10 T &amp; 4.2 K</a:t>
            </a:r>
            <a:r>
              <a:rPr kumimoji="1" lang="en-US" altLang="zh-CN" sz="23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2300" b="1" kern="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SzPct val="118000"/>
              <a:buFont typeface="Wingdings" pitchFamily="2" charset="2"/>
              <a:buChar char="ü"/>
            </a:pPr>
            <a:r>
              <a:rPr lang="en-US" altLang="zh-CN" sz="2300" b="1" kern="0" dirty="0">
                <a:solidFill>
                  <a:srgbClr val="0000FF"/>
                </a:solidFill>
                <a:latin typeface="Times New Roman" panose="02020603050405020304" pitchFamily="18" charset="0"/>
              </a:rPr>
              <a:t>Highlights some remarkable advances of IBS relevant to practical applications, including superconducting  joints, cable, the first IBS inserted coils and racetrack coils.</a:t>
            </a:r>
            <a:endParaRPr kumimoji="1" lang="en-US" altLang="zh-CN" sz="23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SzPct val="118000"/>
              <a:buFont typeface="Wingdings" pitchFamily="2" charset="2"/>
              <a:buChar char="ü"/>
            </a:pPr>
            <a:r>
              <a:rPr lang="en-US" altLang="zh-CN" sz="2300" b="1" dirty="0">
                <a:solidFill>
                  <a:srgbClr val="0000FF"/>
                </a:solidFill>
                <a:latin typeface="Times New Roman" pitchFamily="18" charset="0"/>
              </a:rPr>
              <a:t>We believe that Fe-based wires are very promising for applications in high magnetic fields, e.g. &gt;20 T at 4.2 K or &gt;10 T at 20-30 K.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884314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1">
            <a:extLst>
              <a:ext uri="{FF2B5EF4-FFF2-40B4-BE49-F238E27FC236}">
                <a16:creationId xmlns:a16="http://schemas.microsoft.com/office/drawing/2014/main" id="{2D411BBA-57C6-364F-CC2F-D266755C4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2940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30">
            <a:extLst>
              <a:ext uri="{FF2B5EF4-FFF2-40B4-BE49-F238E27FC236}">
                <a16:creationId xmlns:a16="http://schemas.microsoft.com/office/drawing/2014/main" id="{3885A958-D61C-5804-082F-BFA5CFC4F825}"/>
              </a:ext>
            </a:extLst>
          </p:cNvPr>
          <p:cNvSpPr/>
          <p:nvPr/>
        </p:nvSpPr>
        <p:spPr bwMode="auto">
          <a:xfrm>
            <a:off x="1819447" y="2265924"/>
            <a:ext cx="3517550" cy="162845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3" name="Right Arrow 30">
            <a:extLst>
              <a:ext uri="{FF2B5EF4-FFF2-40B4-BE49-F238E27FC236}">
                <a16:creationId xmlns:a16="http://schemas.microsoft.com/office/drawing/2014/main" id="{4AE32454-8C7B-897C-2938-7D7C0523777A}"/>
              </a:ext>
            </a:extLst>
          </p:cNvPr>
          <p:cNvSpPr/>
          <p:nvPr/>
        </p:nvSpPr>
        <p:spPr bwMode="auto">
          <a:xfrm>
            <a:off x="5744478" y="2254160"/>
            <a:ext cx="4618651" cy="184023"/>
          </a:xfrm>
          <a:prstGeom prst="rightArrow">
            <a:avLst>
              <a:gd name="adj1" fmla="val 50000"/>
              <a:gd name="adj2" fmla="val 12666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4" name="Group 22">
            <a:extLst>
              <a:ext uri="{FF2B5EF4-FFF2-40B4-BE49-F238E27FC236}">
                <a16:creationId xmlns:a16="http://schemas.microsoft.com/office/drawing/2014/main" id="{4AA6ADD7-FAEC-B1A8-FE10-2DF26874052B}"/>
              </a:ext>
            </a:extLst>
          </p:cNvPr>
          <p:cNvGrpSpPr>
            <a:grpSpLocks/>
          </p:cNvGrpSpPr>
          <p:nvPr/>
        </p:nvGrpSpPr>
        <p:grpSpPr bwMode="auto">
          <a:xfrm>
            <a:off x="3423374" y="2237077"/>
            <a:ext cx="216000" cy="216000"/>
            <a:chOff x="0" y="0"/>
            <a:chExt cx="258778" cy="256382"/>
          </a:xfrm>
        </p:grpSpPr>
        <p:sp>
          <p:nvSpPr>
            <p:cNvPr id="5" name="Oval 370">
              <a:extLst>
                <a:ext uri="{FF2B5EF4-FFF2-40B4-BE49-F238E27FC236}">
                  <a16:creationId xmlns:a16="http://schemas.microsoft.com/office/drawing/2014/main" id="{5E55F1E1-B705-3E11-C92F-17EA5CE36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0066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" name="Oval 371">
              <a:extLst>
                <a:ext uri="{FF2B5EF4-FFF2-40B4-BE49-F238E27FC236}">
                  <a16:creationId xmlns:a16="http://schemas.microsoft.com/office/drawing/2014/main" id="{449738B5-751E-4383-A398-4BC6290BA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90" y="58396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7" name="Group 19">
            <a:extLst>
              <a:ext uri="{FF2B5EF4-FFF2-40B4-BE49-F238E27FC236}">
                <a16:creationId xmlns:a16="http://schemas.microsoft.com/office/drawing/2014/main" id="{8C0EAF6E-E61F-E8CB-31FE-9AB880C95A7A}"/>
              </a:ext>
            </a:extLst>
          </p:cNvPr>
          <p:cNvGrpSpPr>
            <a:grpSpLocks/>
          </p:cNvGrpSpPr>
          <p:nvPr/>
        </p:nvGrpSpPr>
        <p:grpSpPr bwMode="auto">
          <a:xfrm>
            <a:off x="4602588" y="2236754"/>
            <a:ext cx="216000" cy="216000"/>
            <a:chOff x="0" y="0"/>
            <a:chExt cx="258778" cy="256382"/>
          </a:xfrm>
        </p:grpSpPr>
        <p:sp>
          <p:nvSpPr>
            <p:cNvPr id="8" name="Oval 368">
              <a:extLst>
                <a:ext uri="{FF2B5EF4-FFF2-40B4-BE49-F238E27FC236}">
                  <a16:creationId xmlns:a16="http://schemas.microsoft.com/office/drawing/2014/main" id="{EA6226EF-BACC-685A-06E8-57ECD8E5A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58778" cy="256382"/>
            </a:xfrm>
            <a:prstGeom prst="ellipse">
              <a:avLst/>
            </a:prstGeom>
            <a:solidFill>
              <a:srgbClr val="32B1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" name="Oval 369">
              <a:extLst>
                <a:ext uri="{FF2B5EF4-FFF2-40B4-BE49-F238E27FC236}">
                  <a16:creationId xmlns:a16="http://schemas.microsoft.com/office/drawing/2014/main" id="{8A6E8FA2-0F4B-3685-B487-8B0988BF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01" y="59903"/>
              <a:ext cx="129389" cy="12819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4CDD4B8E-B487-05B3-9D05-ED59E48D6A8D}"/>
              </a:ext>
            </a:extLst>
          </p:cNvPr>
          <p:cNvSpPr/>
          <p:nvPr/>
        </p:nvSpPr>
        <p:spPr>
          <a:xfrm>
            <a:off x="1986920" y="2431006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defTabSz="457200"/>
            <a:r>
              <a:rPr kumimoji="1" lang="en-US" altLang="zh-CN" sz="1200" dirty="0">
                <a:solidFill>
                  <a:prstClr val="black"/>
                </a:solidFill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2008.02</a:t>
            </a:r>
            <a:endParaRPr kumimoji="1" lang="ko-KR" altLang="en-US" sz="1200" dirty="0">
              <a:solidFill>
                <a:prstClr val="black"/>
              </a:solidFill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D03A825-C0E9-1202-AD58-7D0FBC88D6DF}"/>
              </a:ext>
            </a:extLst>
          </p:cNvPr>
          <p:cNvSpPr/>
          <p:nvPr/>
        </p:nvSpPr>
        <p:spPr>
          <a:xfrm>
            <a:off x="4246031" y="2407148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defTabSz="457200"/>
            <a:r>
              <a:rPr kumimoji="1" lang="en-US" altLang="zh-CN" sz="1200" dirty="0">
                <a:solidFill>
                  <a:prstClr val="black"/>
                </a:solidFill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2008.09</a:t>
            </a:r>
            <a:endParaRPr kumimoji="1" lang="ko-KR" altLang="en-US" sz="1200" dirty="0">
              <a:solidFill>
                <a:prstClr val="black"/>
              </a:solidFill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B498AE5-679D-994B-CA47-3A591A45F362}"/>
              </a:ext>
            </a:extLst>
          </p:cNvPr>
          <p:cNvSpPr/>
          <p:nvPr/>
        </p:nvSpPr>
        <p:spPr>
          <a:xfrm>
            <a:off x="5897282" y="2407148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defTabSz="457200"/>
            <a:r>
              <a:rPr kumimoji="1" lang="en-US" altLang="zh-CN" sz="1200" dirty="0">
                <a:solidFill>
                  <a:prstClr val="black"/>
                </a:solidFill>
                <a:latin typeface="Britannic Bold" panose="020B0903060703020204" pitchFamily="34" charset="0"/>
                <a:ea typeface="方正粗黑宋简体" panose="02000000000000000000" pitchFamily="2" charset="-122"/>
              </a:rPr>
              <a:t>2016</a:t>
            </a:r>
            <a:endParaRPr kumimoji="1" lang="ko-KR" altLang="en-US" sz="1200" dirty="0">
              <a:solidFill>
                <a:prstClr val="black"/>
              </a:solidFill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3" name="Oval 358">
            <a:extLst>
              <a:ext uri="{FF2B5EF4-FFF2-40B4-BE49-F238E27FC236}">
                <a16:creationId xmlns:a16="http://schemas.microsoft.com/office/drawing/2014/main" id="{30955E11-87FB-294C-383D-3FC237CA7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0383" y="2245268"/>
            <a:ext cx="216000" cy="216000"/>
          </a:xfrm>
          <a:prstGeom prst="ellipse">
            <a:avLst/>
          </a:prstGeom>
          <a:solidFill>
            <a:srgbClr val="DC6D0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" name="Oval 359">
            <a:extLst>
              <a:ext uri="{FF2B5EF4-FFF2-40B4-BE49-F238E27FC236}">
                <a16:creationId xmlns:a16="http://schemas.microsoft.com/office/drawing/2014/main" id="{F4558C02-B438-2DB3-7BF1-54AEDDD7A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9497" y="2297154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" name="Oval 368">
            <a:extLst>
              <a:ext uri="{FF2B5EF4-FFF2-40B4-BE49-F238E27FC236}">
                <a16:creationId xmlns:a16="http://schemas.microsoft.com/office/drawing/2014/main" id="{7006CA30-98D6-27A3-C380-C8ADFDD1C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7868" y="2217704"/>
            <a:ext cx="216000" cy="216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" name="Oval 369">
            <a:extLst>
              <a:ext uri="{FF2B5EF4-FFF2-40B4-BE49-F238E27FC236}">
                <a16:creationId xmlns:a16="http://schemas.microsoft.com/office/drawing/2014/main" id="{EB4AC4B7-0402-22C6-3199-9369D8166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9508" y="2268841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3C0E25-6EF9-3E0C-BBD3-40546FA6F4B1}"/>
              </a:ext>
            </a:extLst>
          </p:cNvPr>
          <p:cNvSpPr/>
          <p:nvPr/>
        </p:nvSpPr>
        <p:spPr>
          <a:xfrm>
            <a:off x="7170969" y="2445852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defTabSz="457200"/>
            <a:r>
              <a:rPr kumimoji="1" lang="en-US" altLang="zh-CN" sz="1200" dirty="0">
                <a:solidFill>
                  <a:prstClr val="black"/>
                </a:solidFill>
                <a:latin typeface="Britannic Bold" panose="020B0903060703020204" pitchFamily="34" charset="0"/>
                <a:ea typeface="方正粗黑宋简体" panose="02000000000000000000" pitchFamily="2" charset="-122"/>
              </a:rPr>
              <a:t>2018</a:t>
            </a:r>
            <a:endParaRPr kumimoji="1" lang="ko-KR" altLang="en-US" sz="1200" dirty="0">
              <a:solidFill>
                <a:prstClr val="black"/>
              </a:solidFill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id="{7F149283-FD51-07C5-E1F8-73EF76F7B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6761" y="2660664"/>
            <a:ext cx="1178164" cy="26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  <a:cs typeface="Times New Roman" pitchFamily="18" charset="0"/>
              </a:rPr>
              <a:t>Discovery of IBS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94230D0-339D-6779-A347-1AB4240B635F}"/>
              </a:ext>
            </a:extLst>
          </p:cNvPr>
          <p:cNvSpPr/>
          <p:nvPr/>
        </p:nvSpPr>
        <p:spPr>
          <a:xfrm>
            <a:off x="3146645" y="2445873"/>
            <a:ext cx="768116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defTabSz="457200"/>
            <a:r>
              <a:rPr kumimoji="1" lang="en-US" altLang="zh-CN" sz="1200" dirty="0">
                <a:solidFill>
                  <a:prstClr val="black"/>
                </a:solidFill>
                <a:latin typeface="Britannic Bold" panose="020B0903060703020204" pitchFamily="34" charset="0"/>
                <a:ea typeface="方正粗黑宋简体" panose="02000000000000000000" pitchFamily="2" charset="-122"/>
              </a:rPr>
              <a:t>2008.04</a:t>
            </a:r>
            <a:endParaRPr kumimoji="1" lang="ko-KR" altLang="en-US" sz="1200" dirty="0">
              <a:solidFill>
                <a:prstClr val="black"/>
              </a:solidFill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5803F3A5-0632-E228-AC5E-4452507CA83C}"/>
              </a:ext>
            </a:extLst>
          </p:cNvPr>
          <p:cNvGrpSpPr/>
          <p:nvPr/>
        </p:nvGrpSpPr>
        <p:grpSpPr>
          <a:xfrm>
            <a:off x="7255242" y="2222182"/>
            <a:ext cx="216000" cy="216000"/>
            <a:chOff x="4654195" y="4152355"/>
            <a:chExt cx="258762" cy="255587"/>
          </a:xfrm>
        </p:grpSpPr>
        <p:sp>
          <p:nvSpPr>
            <p:cNvPr id="21" name="Oval 370">
              <a:extLst>
                <a:ext uri="{FF2B5EF4-FFF2-40B4-BE49-F238E27FC236}">
                  <a16:creationId xmlns:a16="http://schemas.microsoft.com/office/drawing/2014/main" id="{93A54C5F-A4D8-708E-0944-74CB15304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195" y="4152355"/>
              <a:ext cx="258762" cy="25558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2" name="Oval 371">
              <a:extLst>
                <a:ext uri="{FF2B5EF4-FFF2-40B4-BE49-F238E27FC236}">
                  <a16:creationId xmlns:a16="http://schemas.microsoft.com/office/drawing/2014/main" id="{8D2D2369-1DE6-AF98-BA16-C5431762B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1701" y="4212071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3" name="TextBox 29">
            <a:extLst>
              <a:ext uri="{FF2B5EF4-FFF2-40B4-BE49-F238E27FC236}">
                <a16:creationId xmlns:a16="http://schemas.microsoft.com/office/drawing/2014/main" id="{C8A0FAC5-0C99-068D-5989-1BD75022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9945" y="2660663"/>
            <a:ext cx="1043833" cy="44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  <a:cs typeface="Times New Roman" pitchFamily="18" charset="0"/>
              </a:rPr>
              <a:t>Discovery of 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  <a:cs typeface="Times New Roman" pitchFamily="18" charset="0"/>
              </a:rPr>
              <a:t>122 phase IBS</a:t>
            </a:r>
          </a:p>
        </p:txBody>
      </p:sp>
      <p:sp>
        <p:nvSpPr>
          <p:cNvPr id="24" name="Oval 369">
            <a:extLst>
              <a:ext uri="{FF2B5EF4-FFF2-40B4-BE49-F238E27FC236}">
                <a16:creationId xmlns:a16="http://schemas.microsoft.com/office/drawing/2014/main" id="{9EC19F10-43D7-41E4-76F1-26D82CAAD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1947" y="2297154"/>
            <a:ext cx="108000" cy="108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lIns="77925" tIns="38963" rIns="77925" bIns="38963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57FD381-D009-F363-D5FB-B85C0139D3ED}"/>
              </a:ext>
            </a:extLst>
          </p:cNvPr>
          <p:cNvSpPr/>
          <p:nvPr/>
        </p:nvSpPr>
        <p:spPr>
          <a:xfrm>
            <a:off x="8324998" y="2431452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defTabSz="457200"/>
            <a:r>
              <a:rPr kumimoji="1" lang="en-US" altLang="zh-CN" sz="1200" dirty="0">
                <a:solidFill>
                  <a:prstClr val="black"/>
                </a:solidFill>
                <a:latin typeface="Britannic Bold" panose="020B0903060703020204" pitchFamily="34" charset="0"/>
                <a:ea typeface="方正粗黑宋简体" panose="02000000000000000000" pitchFamily="2" charset="-122"/>
              </a:rPr>
              <a:t>2020</a:t>
            </a:r>
            <a:endParaRPr kumimoji="1" lang="ko-KR" altLang="en-US" sz="1200" dirty="0">
              <a:solidFill>
                <a:prstClr val="black"/>
              </a:solidFill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789B30C4-C26A-C227-DD9E-02CB14CE57FC}"/>
              </a:ext>
            </a:extLst>
          </p:cNvPr>
          <p:cNvGrpSpPr/>
          <p:nvPr/>
        </p:nvGrpSpPr>
        <p:grpSpPr>
          <a:xfrm>
            <a:off x="8522004" y="2234607"/>
            <a:ext cx="216000" cy="216000"/>
            <a:chOff x="4789249" y="4115300"/>
            <a:chExt cx="258762" cy="255587"/>
          </a:xfrm>
        </p:grpSpPr>
        <p:sp>
          <p:nvSpPr>
            <p:cNvPr id="27" name="Oval 370">
              <a:extLst>
                <a:ext uri="{FF2B5EF4-FFF2-40B4-BE49-F238E27FC236}">
                  <a16:creationId xmlns:a16="http://schemas.microsoft.com/office/drawing/2014/main" id="{BD636ED0-B6F0-49DC-5856-3E4BB77B2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9249" y="4115300"/>
              <a:ext cx="258762" cy="2555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" name="Oval 371">
              <a:extLst>
                <a:ext uri="{FF2B5EF4-FFF2-40B4-BE49-F238E27FC236}">
                  <a16:creationId xmlns:a16="http://schemas.microsoft.com/office/drawing/2014/main" id="{BE8EA39C-4FA9-10A9-F8ED-D22674CEA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754" y="4175016"/>
              <a:ext cx="129381" cy="12779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zh-CN">
                <a:solidFill>
                  <a:srgbClr val="000000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9" name="TextBox 29">
            <a:extLst>
              <a:ext uri="{FF2B5EF4-FFF2-40B4-BE49-F238E27FC236}">
                <a16:creationId xmlns:a16="http://schemas.microsoft.com/office/drawing/2014/main" id="{D466071B-011B-D456-2F4C-5D34FE983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222" y="1761378"/>
            <a:ext cx="1544663" cy="448019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altLang="zh-CN" sz="1200" b="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  <a:cs typeface="Times New Roman" pitchFamily="18" charset="0"/>
              </a:rPr>
              <a:t>100-m 7-core IBS tape fabricated </a:t>
            </a:r>
            <a:endParaRPr lang="zh-CN" altLang="en-US" sz="1200" b="1" dirty="0">
              <a:solidFill>
                <a:prstClr val="black"/>
              </a:solidFill>
              <a:latin typeface="Calibri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31" name="TextBox 29">
            <a:extLst>
              <a:ext uri="{FF2B5EF4-FFF2-40B4-BE49-F238E27FC236}">
                <a16:creationId xmlns:a16="http://schemas.microsoft.com/office/drawing/2014/main" id="{9002E6A5-08FE-68E9-AFA2-F884C4D4C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1250" y="2697766"/>
            <a:ext cx="1628654" cy="448019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altLang="zh-CN" sz="1200" b="1" dirty="0">
                <a:solidFill>
                  <a:prstClr val="black"/>
                </a:solidFill>
                <a:latin typeface="Calibri"/>
                <a:ea typeface="楷体" pitchFamily="49" charset="-122"/>
                <a:cs typeface="Times New Roman" pitchFamily="18" charset="0"/>
              </a:rPr>
              <a:t>IBS solenoid at 24 T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altLang="zh-CN" sz="1200" b="1" dirty="0">
                <a:solidFill>
                  <a:prstClr val="black"/>
                </a:solidFill>
                <a:latin typeface="Calibri"/>
                <a:ea typeface="楷体" pitchFamily="49" charset="-122"/>
                <a:cs typeface="Times New Roman" pitchFamily="18" charset="0"/>
              </a:rPr>
              <a:t> Racetrack at 8 T</a:t>
            </a:r>
            <a:endParaRPr lang="zh-CN" altLang="en-US" sz="1200" b="1" dirty="0">
              <a:solidFill>
                <a:prstClr val="black"/>
              </a:solidFill>
              <a:latin typeface="Calibri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4A56ABA7-BA0A-54DA-AF92-14B61543F4F4}"/>
              </a:ext>
            </a:extLst>
          </p:cNvPr>
          <p:cNvSpPr/>
          <p:nvPr/>
        </p:nvSpPr>
        <p:spPr>
          <a:xfrm>
            <a:off x="520109" y="4417251"/>
            <a:ext cx="11362888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572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 current density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long-length IBS still needs a significant improvement, to reach the similar level as </a:t>
            </a:r>
            <a:r>
              <a:rPr lang="en-US" altLang="zh-CN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Bi-2212 conductors.</a:t>
            </a:r>
          </a:p>
          <a:p>
            <a:pPr marL="285750" indent="-285750" algn="just" defTabSz="4572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of stabilizer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should be shifted to copper or any other low-cost metals to realize the low cost of IBS.</a:t>
            </a:r>
          </a:p>
          <a:p>
            <a:pPr marL="285750" indent="-285750" algn="just" defTabSz="4572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and fabrication methods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IBS and corresponding coils should be further optimized to minimize the </a:t>
            </a:r>
            <a:r>
              <a:rPr lang="en-US" altLang="zh-CN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baseline="-25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degradation at high field and high stress.</a:t>
            </a:r>
          </a:p>
          <a:p>
            <a:pPr marL="285750" indent="-285750" algn="just" defTabSz="4572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other issues like detailed magnetic and mechanical properties study of IBS, quench detection and protection of the IBS coils/magnets and etc. 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29">
            <a:extLst>
              <a:ext uri="{FF2B5EF4-FFF2-40B4-BE49-F238E27FC236}">
                <a16:creationId xmlns:a16="http://schemas.microsoft.com/office/drawing/2014/main" id="{B805D82C-5CCB-AC63-ECCC-300F06848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2004" y="1486229"/>
            <a:ext cx="1625536" cy="632685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altLang="zh-CN" sz="1200" b="1" dirty="0">
                <a:solidFill>
                  <a:prstClr val="black"/>
                </a:solidFill>
                <a:latin typeface="Calibri"/>
                <a:ea typeface="楷体" pitchFamily="49" charset="-122"/>
                <a:cs typeface="Times New Roman" pitchFamily="18" charset="0"/>
              </a:rPr>
              <a:t>IBS solenoid at 32 T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altLang="zh-CN" sz="1200" b="1" dirty="0">
                <a:solidFill>
                  <a:prstClr val="black"/>
                </a:solidFill>
                <a:latin typeface="Calibri"/>
                <a:ea typeface="楷体" pitchFamily="49" charset="-122"/>
                <a:cs typeface="Times New Roman" pitchFamily="18" charset="0"/>
              </a:rPr>
              <a:t> Racetrack at 10 T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  <a:cs typeface="Times New Roman" pitchFamily="18" charset="0"/>
              </a:rPr>
              <a:t>1.3 kA IBS Cable </a:t>
            </a:r>
            <a:endParaRPr lang="zh-CN" altLang="en-US" sz="1200" b="1" dirty="0">
              <a:solidFill>
                <a:prstClr val="black"/>
              </a:solidFill>
              <a:latin typeface="Calibri"/>
              <a:ea typeface="宋体" panose="02010600030101010101" pitchFamily="2" charset="-122"/>
              <a:cs typeface="Times New Roman" pitchFamily="18" charset="0"/>
            </a:endParaRPr>
          </a:p>
        </p:txBody>
      </p:sp>
      <p:sp>
        <p:nvSpPr>
          <p:cNvPr id="34" name="Oval 370">
            <a:extLst>
              <a:ext uri="{FF2B5EF4-FFF2-40B4-BE49-F238E27FC236}">
                <a16:creationId xmlns:a16="http://schemas.microsoft.com/office/drawing/2014/main" id="{C13DD519-71CB-5425-BB95-823EFAA36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76216" y="2235808"/>
            <a:ext cx="216000" cy="2160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" name="Oval 371">
            <a:extLst>
              <a:ext uri="{FF2B5EF4-FFF2-40B4-BE49-F238E27FC236}">
                <a16:creationId xmlns:a16="http://schemas.microsoft.com/office/drawing/2014/main" id="{49804D60-F5A4-B45F-3E3C-F3A69A41D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2565" y="2286275"/>
            <a:ext cx="108000" cy="1080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C3EFF587-11C0-3C08-56D8-9A54D9A6FCC9}"/>
              </a:ext>
            </a:extLst>
          </p:cNvPr>
          <p:cNvSpPr/>
          <p:nvPr/>
        </p:nvSpPr>
        <p:spPr>
          <a:xfrm>
            <a:off x="9516377" y="2439948"/>
            <a:ext cx="535681" cy="263353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 defTabSz="457200"/>
            <a:r>
              <a:rPr kumimoji="1" lang="en-US" altLang="zh-CN" sz="1200" dirty="0">
                <a:solidFill>
                  <a:prstClr val="black"/>
                </a:solidFill>
                <a:latin typeface="Britannic Bold" panose="020B0903060703020204" pitchFamily="34" charset="0"/>
                <a:ea typeface="方正粗黑宋简体" panose="02000000000000000000" pitchFamily="2" charset="-122"/>
              </a:rPr>
              <a:t>2022</a:t>
            </a:r>
            <a:endParaRPr kumimoji="1" lang="ko-KR" altLang="en-US" sz="1200" dirty="0">
              <a:solidFill>
                <a:prstClr val="black"/>
              </a:solidFill>
              <a:latin typeface="Britannic Bold" panose="020B0903060703020204" pitchFamily="34" charset="0"/>
              <a:ea typeface="方正粗黑宋简体" panose="02000000000000000000" pitchFamily="2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BA441F30-6790-7C79-5E8A-CEEA2B32C5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050"/>
          <a:stretch/>
        </p:blipFill>
        <p:spPr>
          <a:xfrm>
            <a:off x="9516376" y="2771295"/>
            <a:ext cx="738694" cy="101576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F16CE158-A1EF-F99C-5018-CA8E89BD61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5" b="3984"/>
          <a:stretch/>
        </p:blipFill>
        <p:spPr>
          <a:xfrm>
            <a:off x="8860678" y="2768334"/>
            <a:ext cx="655698" cy="1018722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7932E2CB-B28A-1AE5-F9F9-66FAF4E9C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154" y="1262805"/>
            <a:ext cx="1449581" cy="848768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3D6A89AC-AA4E-888A-5AEF-F0BD333E0C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073" y="2758967"/>
            <a:ext cx="1514629" cy="1101508"/>
          </a:xfrm>
          <a:prstGeom prst="rect">
            <a:avLst/>
          </a:prstGeom>
        </p:spPr>
      </p:pic>
      <p:sp>
        <p:nvSpPr>
          <p:cNvPr id="45" name="Text Box 19">
            <a:extLst>
              <a:ext uri="{FF2B5EF4-FFF2-40B4-BE49-F238E27FC236}">
                <a16:creationId xmlns:a16="http://schemas.microsoft.com/office/drawing/2014/main" id="{5BABF0C3-096E-994F-2B9C-96421CCAE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333" y="53353"/>
            <a:ext cx="8612043" cy="6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tabLst>
                <a:tab pos="6727825" algn="l"/>
              </a:tabLst>
              <a:defRPr sz="1600" b="1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algn="ctr" defTabSz="685800" eaLnBrk="1" fontAlgn="auto" hangingPunct="1">
              <a:lnSpc>
                <a:spcPct val="110000"/>
              </a:lnSpc>
              <a:spcAft>
                <a:spcPts val="0"/>
              </a:spcAft>
              <a:defRPr/>
            </a:pPr>
            <a:r>
              <a:rPr lang="en-US" altLang="zh-CN" sz="3200" dirty="0">
                <a:solidFill>
                  <a:srgbClr val="0000FF"/>
                </a:solidFill>
                <a:latin typeface="Arial Black" panose="020B0A04020102020204" pitchFamily="34" charset="0"/>
                <a:ea typeface="微软雅黑"/>
              </a:rPr>
              <a:t>IBS Technology: Status and </a:t>
            </a:r>
            <a:r>
              <a:rPr lang="en-US" altLang="zh-CN" sz="3200" dirty="0">
                <a:solidFill>
                  <a:srgbClr val="FF0000"/>
                </a:solidFill>
                <a:latin typeface="Arial Black" panose="020B0A04020102020204" pitchFamily="34" charset="0"/>
                <a:ea typeface="微软雅黑"/>
              </a:rPr>
              <a:t>Outlook </a:t>
            </a: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E6D9A64D-C98B-8D4C-87A5-B99CCFD5EF9D}"/>
              </a:ext>
            </a:extLst>
          </p:cNvPr>
          <p:cNvGrpSpPr/>
          <p:nvPr/>
        </p:nvGrpSpPr>
        <p:grpSpPr>
          <a:xfrm>
            <a:off x="1798284" y="3014151"/>
            <a:ext cx="1989593" cy="1006364"/>
            <a:chOff x="6726108" y="980728"/>
            <a:chExt cx="2817382" cy="1381459"/>
          </a:xfrm>
        </p:grpSpPr>
        <p:sp>
          <p:nvSpPr>
            <p:cNvPr id="47" name="TextBox 29">
              <a:extLst>
                <a:ext uri="{FF2B5EF4-FFF2-40B4-BE49-F238E27FC236}">
                  <a16:creationId xmlns:a16="http://schemas.microsoft.com/office/drawing/2014/main" id="{0F3F0AED-FFCB-0323-76AB-831433C26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50431" y="1126957"/>
              <a:ext cx="1693059" cy="612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100" b="1" dirty="0">
                  <a:solidFill>
                    <a:prstClr val="black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H. </a:t>
              </a:r>
              <a:r>
                <a:rPr lang="en-US" altLang="zh-CN" sz="1100" b="1" dirty="0" err="1">
                  <a:solidFill>
                    <a:prstClr val="black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Hosono</a:t>
              </a:r>
              <a:endParaRPr lang="en-US" altLang="zh-CN" sz="1100" b="1" dirty="0">
                <a:solidFill>
                  <a:prstClr val="black"/>
                </a:solidFill>
                <a:latin typeface="Microsoft YaHei" charset="-122"/>
                <a:ea typeface="Microsoft YaHei" charset="-122"/>
                <a:cs typeface="Microsoft YaHei" charset="-122"/>
              </a:endParaRPr>
            </a:p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b="1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IBS (T</a:t>
              </a:r>
              <a:r>
                <a:rPr lang="en-US" altLang="zh-CN" sz="1200" b="1" baseline="-25000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c</a:t>
              </a:r>
              <a:r>
                <a:rPr lang="en-US" altLang="zh-CN" sz="1200" b="1" dirty="0">
                  <a:solidFill>
                    <a:prstClr val="black"/>
                  </a:solidFill>
                  <a:latin typeface="Times New Roman" pitchFamily="18" charset="0"/>
                  <a:ea typeface="楷体" pitchFamily="49" charset="-122"/>
                  <a:cs typeface="Times New Roman" pitchFamily="18" charset="0"/>
                </a:rPr>
                <a:t> 26K)</a:t>
              </a:r>
            </a:p>
          </p:txBody>
        </p:sp>
        <p:pic>
          <p:nvPicPr>
            <p:cNvPr id="48" name="Picture 2" descr="http://highscope.ch.ntu.edu.tw/wordpress/wp-content/uploads/2013/10/2012-hosono.jpg">
              <a:extLst>
                <a:ext uri="{FF2B5EF4-FFF2-40B4-BE49-F238E27FC236}">
                  <a16:creationId xmlns:a16="http://schemas.microsoft.com/office/drawing/2014/main" id="{7AE85CFE-DAB2-9A71-C042-C43210DA72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6108" y="980728"/>
              <a:ext cx="1124325" cy="13814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9" name="TextBox 29">
            <a:extLst>
              <a:ext uri="{FF2B5EF4-FFF2-40B4-BE49-F238E27FC236}">
                <a16:creationId xmlns:a16="http://schemas.microsoft.com/office/drawing/2014/main" id="{B6A5A12E-3E29-2164-6BCE-178E668F7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5275" y="1686847"/>
            <a:ext cx="1042593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b="1" dirty="0">
                <a:solidFill>
                  <a:prstClr val="black"/>
                </a:solidFill>
                <a:latin typeface="Microsoft YaHei" charset="-122"/>
                <a:ea typeface="Microsoft YaHei" charset="-122"/>
              </a:rPr>
              <a:t>Z. Zhao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IBS (T</a:t>
            </a:r>
            <a:r>
              <a:rPr lang="en-US" altLang="zh-CN" sz="1200" b="1" baseline="-25000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</a:t>
            </a:r>
            <a:r>
              <a:rPr lang="en-US" altLang="zh-CN" sz="1200" b="1" dirty="0">
                <a:solidFill>
                  <a:prstClr val="black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55K)</a:t>
            </a:r>
          </a:p>
        </p:txBody>
      </p:sp>
      <p:pic>
        <p:nvPicPr>
          <p:cNvPr id="50" name="图片 49">
            <a:extLst>
              <a:ext uri="{FF2B5EF4-FFF2-40B4-BE49-F238E27FC236}">
                <a16:creationId xmlns:a16="http://schemas.microsoft.com/office/drawing/2014/main" id="{C8E98A80-757E-2D06-AEB8-A4EFAF2946F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628" y="1060743"/>
            <a:ext cx="736100" cy="981466"/>
          </a:xfrm>
          <a:prstGeom prst="rect">
            <a:avLst/>
          </a:prstGeom>
        </p:spPr>
      </p:pic>
      <p:pic>
        <p:nvPicPr>
          <p:cNvPr id="53" name="Picture 7">
            <a:extLst>
              <a:ext uri="{FF2B5EF4-FFF2-40B4-BE49-F238E27FC236}">
                <a16:creationId xmlns:a16="http://schemas.microsoft.com/office/drawing/2014/main" id="{A675287C-7164-6B80-B061-1C9127E13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805" y="815116"/>
            <a:ext cx="105314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17036264-0F60-83DA-E142-44539BF7599F}"/>
              </a:ext>
            </a:extLst>
          </p:cNvPr>
          <p:cNvCxnSpPr/>
          <p:nvPr/>
        </p:nvCxnSpPr>
        <p:spPr>
          <a:xfrm>
            <a:off x="0" y="728273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74001E6A-AA8E-3EE3-6E2F-3499A1780274}"/>
              </a:ext>
            </a:extLst>
          </p:cNvPr>
          <p:cNvSpPr txBox="1"/>
          <p:nvPr/>
        </p:nvSpPr>
        <p:spPr>
          <a:xfrm>
            <a:off x="9460675" y="293663"/>
            <a:ext cx="2731325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Courtesy of Prof.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Qingjin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Xu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30" name="灯片编号占位符 1">
            <a:extLst>
              <a:ext uri="{FF2B5EF4-FFF2-40B4-BE49-F238E27FC236}">
                <a16:creationId xmlns:a16="http://schemas.microsoft.com/office/drawing/2014/main" id="{00225335-4012-5FA1-76ED-6E840D3F9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8304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1F4CEAC-BDCB-4D55-9A36-182C095FC5C3}"/>
              </a:ext>
            </a:extLst>
          </p:cNvPr>
          <p:cNvSpPr txBox="1"/>
          <p:nvPr/>
        </p:nvSpPr>
        <p:spPr>
          <a:xfrm>
            <a:off x="131468" y="3960322"/>
            <a:ext cx="6149803" cy="2456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High performance: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High </a:t>
            </a:r>
            <a:r>
              <a:rPr kumimoji="0" lang="en-US" altLang="zh-CN" sz="2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T</a:t>
            </a:r>
            <a:r>
              <a:rPr kumimoji="0" lang="en-US" altLang="zh-CN" sz="21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~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55 K</a:t>
            </a:r>
            <a:endParaRPr kumimoji="0" lang="en-US" altLang="zh-CN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High </a:t>
            </a:r>
            <a:r>
              <a:rPr kumimoji="0" lang="en-US" altLang="zh-CN" sz="21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</a:t>
            </a:r>
            <a:r>
              <a:rPr kumimoji="0" lang="en-US" altLang="zh-CN" sz="21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c2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~100 T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21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</a:t>
            </a:r>
            <a:r>
              <a:rPr kumimoji="0" lang="en-US" altLang="zh-CN" sz="21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irr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 very close to </a:t>
            </a:r>
            <a:r>
              <a:rPr kumimoji="0" lang="en-US" altLang="zh-CN" sz="2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</a:t>
            </a:r>
            <a:r>
              <a:rPr kumimoji="0" lang="en-US" altLang="zh-CN" sz="21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c2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Small anisotropy, </a:t>
            </a:r>
            <a:r>
              <a:rPr kumimoji="0" lang="el-GR" altLang="zh-CN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γ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&lt;2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High </a:t>
            </a:r>
            <a:r>
              <a:rPr kumimoji="0" lang="en-US" altLang="zh-CN" sz="21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J</a:t>
            </a:r>
            <a:r>
              <a:rPr kumimoji="0" lang="en-US" altLang="zh-CN" sz="21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~6 MA/cm</a:t>
            </a:r>
            <a:r>
              <a:rPr kumimoji="0" lang="en-US" altLang="zh-CN" sz="21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2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 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&amp; </a:t>
            </a:r>
            <a:r>
              <a:rPr kumimoji="0" lang="en-US" altLang="zh-CN" sz="2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J</a:t>
            </a:r>
            <a:r>
              <a:rPr kumimoji="0" lang="en-US" altLang="zh-CN" sz="21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</a:t>
            </a: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-depairing~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160 MA/cm</a:t>
            </a:r>
            <a:r>
              <a:rPr kumimoji="0" lang="en-US" altLang="zh-CN" sz="21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2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F840A73-17E0-479A-8341-51013E44BE23}"/>
              </a:ext>
            </a:extLst>
          </p:cNvPr>
          <p:cNvGraphicFramePr>
            <a:graphicFrameLocks noGrp="1"/>
          </p:cNvGraphicFramePr>
          <p:nvPr/>
        </p:nvGraphicFramePr>
        <p:xfrm>
          <a:off x="6329599" y="4823522"/>
          <a:ext cx="5372097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771525">
                  <a:extLst>
                    <a:ext uri="{9D8B030D-6E8A-4147-A177-3AD203B41FA5}">
                      <a16:colId xmlns:a16="http://schemas.microsoft.com/office/drawing/2014/main" val="3098675098"/>
                    </a:ext>
                  </a:extLst>
                </a:gridCol>
                <a:gridCol w="1281423">
                  <a:extLst>
                    <a:ext uri="{9D8B030D-6E8A-4147-A177-3AD203B41FA5}">
                      <a16:colId xmlns:a16="http://schemas.microsoft.com/office/drawing/2014/main" val="1064957520"/>
                    </a:ext>
                  </a:extLst>
                </a:gridCol>
                <a:gridCol w="1106383">
                  <a:extLst>
                    <a:ext uri="{9D8B030D-6E8A-4147-A177-3AD203B41FA5}">
                      <a16:colId xmlns:a16="http://schemas.microsoft.com/office/drawing/2014/main" val="1649195059"/>
                    </a:ext>
                  </a:extLst>
                </a:gridCol>
                <a:gridCol w="1106383">
                  <a:extLst>
                    <a:ext uri="{9D8B030D-6E8A-4147-A177-3AD203B41FA5}">
                      <a16:colId xmlns:a16="http://schemas.microsoft.com/office/drawing/2014/main" val="795533371"/>
                    </a:ext>
                  </a:extLst>
                </a:gridCol>
                <a:gridCol w="1106383">
                  <a:extLst>
                    <a:ext uri="{9D8B030D-6E8A-4147-A177-3AD203B41FA5}">
                      <a16:colId xmlns:a16="http://schemas.microsoft.com/office/drawing/2014/main" val="20803987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solidFill>
                      <a:srgbClr val="1261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Bi-system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solidFill>
                      <a:srgbClr val="1261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YBCO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solidFill>
                      <a:srgbClr val="1261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IBS 122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solidFill>
                      <a:srgbClr val="1261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MgB</a:t>
                      </a:r>
                      <a:r>
                        <a:rPr lang="en-US" altLang="zh-CN" sz="1800" baseline="-25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endParaRPr lang="zh-CN" altLang="en-US" sz="1800" baseline="-250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solidFill>
                      <a:srgbClr val="1261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008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γ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50-90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5-7</a:t>
                      </a:r>
                      <a:endParaRPr lang="zh-CN" altLang="en-US" sz="1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1-2</a:t>
                      </a:r>
                      <a:endParaRPr lang="zh-CN" altLang="en-US" sz="1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endParaRPr lang="zh-CN" altLang="en-US" sz="1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531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ξ</a:t>
                      </a:r>
                      <a:r>
                        <a:rPr lang="en-US" altLang="zh-CN" sz="1800" baseline="-25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ab</a:t>
                      </a:r>
                      <a:endParaRPr lang="zh-CN" altLang="en-US" sz="1800" baseline="-250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2.3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2.1</a:t>
                      </a:r>
                      <a:endParaRPr lang="zh-CN" altLang="en-US" sz="1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2.4</a:t>
                      </a:r>
                      <a:endParaRPr lang="zh-CN" altLang="en-US" sz="1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aseline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8</a:t>
                      </a:r>
                      <a:endParaRPr lang="zh-CN" altLang="en-US" sz="1800" baseline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1261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02785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Gi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lang="en-US" altLang="zh-CN" sz="1800" baseline="30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-2</a:t>
                      </a:r>
                      <a:endParaRPr lang="zh-CN" altLang="en-US" sz="1800" baseline="300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lang="en-US" altLang="zh-CN" sz="1800" baseline="30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-4</a:t>
                      </a:r>
                      <a:endParaRPr lang="zh-CN" altLang="en-US" sz="1800" baseline="300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10</a:t>
                      </a:r>
                      <a:r>
                        <a:rPr lang="en-US" altLang="zh-CN" sz="1800" baseline="30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-5</a:t>
                      </a:r>
                      <a:endParaRPr lang="zh-CN" altLang="en-US" sz="1800" baseline="300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5253301"/>
                  </a:ext>
                </a:extLst>
              </a:tr>
            </a:tbl>
          </a:graphicData>
        </a:graphic>
      </p:graphicFrame>
      <p:pic>
        <p:nvPicPr>
          <p:cNvPr id="11" name="图片 3">
            <a:extLst>
              <a:ext uri="{FF2B5EF4-FFF2-40B4-BE49-F238E27FC236}">
                <a16:creationId xmlns:a16="http://schemas.microsoft.com/office/drawing/2014/main" id="{5DA78039-449F-47D6-A0B0-1F56E5915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682" y="1168344"/>
            <a:ext cx="3285213" cy="226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1B44690A-660B-49C9-A40A-6EF6BCEBC9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429" b="99571" l="1125" r="97910">
                        <a14:foregroundMark x1="52572" y1="5429" x2="52572" y2="5429"/>
                        <a14:foregroundMark x1="46785" y1="5714" x2="46785" y2="5714"/>
                        <a14:foregroundMark x1="35691" y1="57714" x2="35691" y2="57714"/>
                        <a14:foregroundMark x1="29421" y1="58714" x2="29421" y2="58714"/>
                        <a14:foregroundMark x1="31511" y1="53286" x2="36495" y2="72857"/>
                        <a14:foregroundMark x1="36495" y1="72857" x2="31029" y2="59143"/>
                        <a14:foregroundMark x1="22508" y1="63571" x2="7235" y2="81286"/>
                        <a14:foregroundMark x1="7235" y1="81286" x2="38103" y2="96571"/>
                        <a14:foregroundMark x1="38103" y1="96571" x2="68810" y2="95429"/>
                        <a14:foregroundMark x1="68810" y1="95429" x2="85531" y2="67429"/>
                        <a14:foregroundMark x1="85531" y1="67429" x2="68971" y2="57286"/>
                        <a14:foregroundMark x1="85852" y1="68714" x2="96624" y2="90429"/>
                        <a14:foregroundMark x1="96624" y1="90429" x2="57556" y2="98286"/>
                        <a14:foregroundMark x1="57556" y1="98286" x2="8360" y2="96286"/>
                        <a14:foregroundMark x1="8360" y1="96286" x2="5627" y2="72000"/>
                        <a14:foregroundMark x1="1286" y1="90143" x2="17524" y2="99714"/>
                        <a14:foregroundMark x1="93087" y1="71000" x2="97910" y2="991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272" y="1168344"/>
            <a:ext cx="2008755" cy="226065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5261EC01-824B-4846-AAA3-476F3ECCBB22}"/>
              </a:ext>
            </a:extLst>
          </p:cNvPr>
          <p:cNvSpPr txBox="1"/>
          <p:nvPr/>
        </p:nvSpPr>
        <p:spPr>
          <a:xfrm>
            <a:off x="913908" y="3447097"/>
            <a:ext cx="4848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Varieties of Iron-based superconductors (IBS)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B0F83C7-84C1-4AC0-953E-0F654D807CA2}"/>
              </a:ext>
            </a:extLst>
          </p:cNvPr>
          <p:cNvSpPr txBox="1"/>
          <p:nvPr/>
        </p:nvSpPr>
        <p:spPr>
          <a:xfrm>
            <a:off x="268744" y="850580"/>
            <a:ext cx="28485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  <a:sym typeface="+mn-lt"/>
              </a:rPr>
              <a:t>Hideo </a:t>
            </a: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  <a:sym typeface="+mn-lt"/>
              </a:rPr>
              <a:t>Hosono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  <a:sym typeface="+mn-lt"/>
              </a:rPr>
              <a:t> 2008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/>
              <a:cs typeface="Times New Roman" panose="02020603050405020304" pitchFamily="18" charset="0"/>
              <a:sym typeface="+mn-lt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C666EDA-35FB-7E1F-A8F1-10F71C7AB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t="3234"/>
          <a:stretch/>
        </p:blipFill>
        <p:spPr bwMode="auto">
          <a:xfrm>
            <a:off x="6096000" y="1078806"/>
            <a:ext cx="3770321" cy="353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0815BB4E-42D0-6949-72A4-25196432B06D}"/>
              </a:ext>
            </a:extLst>
          </p:cNvPr>
          <p:cNvSpPr/>
          <p:nvPr/>
        </p:nvSpPr>
        <p:spPr>
          <a:xfrm>
            <a:off x="9763318" y="1913855"/>
            <a:ext cx="2232949" cy="160710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</a:rPr>
              <a:t>At 20 K, </a:t>
            </a:r>
          </a:p>
          <a:p>
            <a:pPr>
              <a:lnSpc>
                <a:spcPts val="2400"/>
              </a:lnSpc>
            </a:pP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</a:rPr>
              <a:t>the </a:t>
            </a:r>
            <a:r>
              <a:rPr lang="en-US" altLang="zh-CN" b="1" i="1" dirty="0">
                <a:solidFill>
                  <a:srgbClr val="0000FF"/>
                </a:solidFill>
                <a:latin typeface="Times New Roman" pitchFamily="18" charset="0"/>
              </a:rPr>
              <a:t>H</a:t>
            </a:r>
            <a:r>
              <a:rPr lang="en-US" altLang="zh-CN" b="1" baseline="-25000" dirty="0">
                <a:solidFill>
                  <a:srgbClr val="0000FF"/>
                </a:solidFill>
                <a:latin typeface="Times New Roman" pitchFamily="18" charset="0"/>
              </a:rPr>
              <a:t>c2</a:t>
            </a:r>
            <a:r>
              <a:rPr lang="en-US" altLang="zh-CN" b="1" dirty="0">
                <a:solidFill>
                  <a:srgbClr val="0000FF"/>
                </a:solidFill>
                <a:latin typeface="Times New Roman" pitchFamily="18" charset="0"/>
              </a:rPr>
              <a:t> can be &gt;70 T</a:t>
            </a:r>
          </a:p>
          <a:p>
            <a:pPr>
              <a:lnSpc>
                <a:spcPts val="2400"/>
              </a:lnSpc>
            </a:pP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 IBS outperform both MgB</a:t>
            </a:r>
            <a:r>
              <a:rPr lang="en-US" altLang="zh-CN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Bi-2223.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EE7FC400-4B64-5BB3-0439-CF43C37CD965}"/>
              </a:ext>
            </a:extLst>
          </p:cNvPr>
          <p:cNvSpPr txBox="1">
            <a:spLocks noChangeArrowheads="1"/>
          </p:cNvSpPr>
          <p:nvPr/>
        </p:nvSpPr>
        <p:spPr>
          <a:xfrm>
            <a:off x="1327649" y="180259"/>
            <a:ext cx="9234990" cy="6859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Arial Black" pitchFamily="34" charset="0"/>
              </a:rPr>
              <a:t>Iron-Based Superconductors (IBS)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48496DF-5904-C3A3-C2FE-4C87A1C39E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6281" y="4434403"/>
            <a:ext cx="3272716" cy="353109"/>
          </a:xfrm>
          <a:prstGeom prst="rect">
            <a:avLst/>
          </a:prstGeom>
        </p:spPr>
      </p:pic>
      <p:sp>
        <p:nvSpPr>
          <p:cNvPr id="9" name="灯片编号占位符 1">
            <a:extLst>
              <a:ext uri="{FF2B5EF4-FFF2-40B4-BE49-F238E27FC236}">
                <a16:creationId xmlns:a16="http://schemas.microsoft.com/office/drawing/2014/main" id="{FAFB0BE2-9A61-F6B5-FD0D-E3767625741F}"/>
              </a:ext>
            </a:extLst>
          </p:cNvPr>
          <p:cNvSpPr txBox="1">
            <a:spLocks/>
          </p:cNvSpPr>
          <p:nvPr/>
        </p:nvSpPr>
        <p:spPr>
          <a:xfrm>
            <a:off x="11635836" y="6519446"/>
            <a:ext cx="533613" cy="4572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16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3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4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6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583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2994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16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327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 algn="r">
              <a:defRPr/>
            </a:pPr>
            <a:fld id="{DB2AC97D-A44F-49DB-BBA8-904CB4475450}" type="slidenum">
              <a:rPr lang="en-US" altLang="zh-CN" sz="1400" b="1" smtClean="0">
                <a:solidFill>
                  <a:srgbClr val="000000"/>
                </a:solidFill>
              </a:rPr>
              <a:pPr algn="r">
                <a:defRPr/>
              </a:pPr>
              <a:t>3</a:t>
            </a:fld>
            <a:endParaRPr lang="en-US" altLang="zh-CN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814"/>
    </mc:Choice>
    <mc:Fallback xmlns="">
      <p:transition spd="slow" advTm="42814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78349" y="294180"/>
            <a:ext cx="11172825" cy="632583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 lIns="91434" tIns="45718" rIns="91434" bIns="45718">
            <a:spAutoFit/>
          </a:bodyPr>
          <a:lstStyle/>
          <a:p>
            <a:r>
              <a:rPr kumimoji="1" lang="en-US" altLang="zh-CN" sz="3600" b="1" u="sng" dirty="0">
                <a:solidFill>
                  <a:srgbClr val="FF0000"/>
                </a:solidFill>
                <a:latin typeface="Times New Roman" pitchFamily="18" charset="0"/>
              </a:rPr>
              <a:t>Contributors:</a:t>
            </a:r>
          </a:p>
          <a:p>
            <a:pPr>
              <a:spcBef>
                <a:spcPct val="50000"/>
              </a:spcBef>
            </a:pPr>
            <a:r>
              <a:rPr kumimoji="1" lang="en-US" altLang="zh-CN" sz="2000" b="1" dirty="0" err="1">
                <a:solidFill>
                  <a:srgbClr val="000000"/>
                </a:solidFill>
                <a:latin typeface="Times New Roman" pitchFamily="18" charset="0"/>
              </a:rPr>
              <a:t>Xianping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 Zhang,</a:t>
            </a:r>
            <a:r>
              <a:rPr kumimoji="1" lang="en-US" altLang="zh-CN" sz="2000" dirty="0">
                <a:solidFill>
                  <a:srgbClr val="00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Chao Yao, </a:t>
            </a:r>
            <a:r>
              <a:rPr kumimoji="1" lang="en-US" altLang="zh-CN" sz="2000" b="1" dirty="0" err="1">
                <a:solidFill>
                  <a:srgbClr val="000000"/>
                </a:solidFill>
                <a:latin typeface="Times New Roman" pitchFamily="18" charset="0"/>
              </a:rPr>
              <a:t>Chiheng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 Dong, </a:t>
            </a:r>
            <a:r>
              <a:rPr kumimoji="1" lang="en-US" altLang="zh-CN" sz="2000" b="1" dirty="0" err="1">
                <a:solidFill>
                  <a:srgbClr val="000000"/>
                </a:solidFill>
                <a:latin typeface="Times New Roman" pitchFamily="18" charset="0"/>
              </a:rPr>
              <a:t>Dongliang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 Wang, </a:t>
            </a:r>
            <a:r>
              <a:rPr kumimoji="1" lang="en-US" altLang="zh-CN" sz="2000" b="1" dirty="0" err="1">
                <a:solidFill>
                  <a:srgbClr val="000000"/>
                </a:solidFill>
                <a:latin typeface="Times New Roman" pitchFamily="18" charset="0"/>
              </a:rPr>
              <a:t>Zhongtang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 Xu, He Huang, </a:t>
            </a:r>
            <a:r>
              <a:rPr kumimoji="1" lang="en-US" altLang="zh-CN" sz="2000" b="1" dirty="0" err="1">
                <a:solidFill>
                  <a:srgbClr val="000000"/>
                </a:solidFill>
                <a:latin typeface="Times New Roman" pitchFamily="18" charset="0"/>
              </a:rPr>
              <a:t>Shifa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 Liu, </a:t>
            </a:r>
            <a:r>
              <a:rPr kumimoji="1" lang="en-US" altLang="zh-CN" sz="2000" b="1" dirty="0" err="1">
                <a:solidFill>
                  <a:srgbClr val="000000"/>
                </a:solidFill>
                <a:latin typeface="Times New Roman" pitchFamily="18" charset="0"/>
              </a:rPr>
              <a:t>Zhe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 Cheng, </a:t>
            </a:r>
            <a:r>
              <a:rPr kumimoji="1" lang="en-US" altLang="zh-CN" sz="2000" b="1" dirty="0" err="1">
                <a:solidFill>
                  <a:srgbClr val="000000"/>
                </a:solidFill>
                <a:latin typeface="Times New Roman" pitchFamily="18" charset="0"/>
              </a:rPr>
              <a:t>Yanchang</a:t>
            </a:r>
            <a:r>
              <a:rPr kumimoji="1" lang="en-US" altLang="zh-CN" sz="2000" b="1" dirty="0">
                <a:solidFill>
                  <a:srgbClr val="000000"/>
                </a:solidFill>
                <a:latin typeface="Times New Roman" pitchFamily="18" charset="0"/>
              </a:rPr>
              <a:t> Zhu, Meng Han, et al.</a:t>
            </a:r>
          </a:p>
          <a:p>
            <a:pPr>
              <a:spcBef>
                <a:spcPct val="50000"/>
              </a:spcBef>
            </a:pPr>
            <a:r>
              <a:rPr kumimoji="1" lang="en-US" altLang="zh-CN" sz="2000" b="1" dirty="0">
                <a:solidFill>
                  <a:srgbClr val="0000FF"/>
                </a:solidFill>
                <a:latin typeface="Times New Roman" pitchFamily="18" charset="0"/>
              </a:rPr>
              <a:t>Institute of Electrical Engineering, CAS</a:t>
            </a:r>
            <a:endParaRPr kumimoji="1" lang="en-US" altLang="zh-CN" sz="2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50000"/>
              </a:lnSpc>
              <a:spcBef>
                <a:spcPts val="3600"/>
              </a:spcBef>
            </a:pPr>
            <a:r>
              <a:rPr kumimoji="1" lang="en-US" altLang="zh-CN" sz="3600" b="1" u="sng" dirty="0">
                <a:solidFill>
                  <a:srgbClr val="FF0000"/>
                </a:solidFill>
                <a:latin typeface="Times New Roman" pitchFamily="18" charset="0"/>
              </a:rPr>
              <a:t>Collaborators:</a:t>
            </a:r>
            <a:endParaRPr kumimoji="1" lang="en-US" altLang="zh-CN" sz="2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S. Awaji   (</a:t>
            </a:r>
            <a:r>
              <a:rPr lang="en-AU" altLang="zh-CN" i="1" kern="1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AU" altLang="zh-CN" i="1" kern="100" baseline="-25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AU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-</a:t>
            </a:r>
            <a:r>
              <a:rPr lang="en-AU" altLang="zh-CN" i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en-AU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 measurement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kumimoji="1" lang="en-AU" altLang="zh-CN" b="1" dirty="0">
                <a:solidFill>
                  <a:srgbClr val="0000FF"/>
                </a:solidFill>
                <a:latin typeface="Times New Roman" pitchFamily="18" charset="0"/>
              </a:rPr>
              <a:t>HFLSM, Tohoku University, Japan</a:t>
            </a:r>
            <a:endParaRPr kumimoji="1" lang="en-US" altLang="zh-CN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kumimoji="1" lang="fi-FI" altLang="zh-CN" b="1" dirty="0">
                <a:solidFill>
                  <a:srgbClr val="000000"/>
                </a:solidFill>
                <a:latin typeface="Times New Roman" pitchFamily="18" charset="0"/>
              </a:rPr>
              <a:t>F. Kametani, C. Tarantini, E. Hellstrom, D. Larbalestier 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AU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STEM and GBs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kumimoji="1" lang="en-US" altLang="zh-CN" b="1" dirty="0">
                <a:solidFill>
                  <a:srgbClr val="0000FF"/>
                </a:solidFill>
                <a:latin typeface="Times New Roman" pitchFamily="18" charset="0"/>
              </a:rPr>
              <a:t>NHMFL, FSU, USA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kumimoji="1" lang="en-US" altLang="zh-CN" b="1" dirty="0" err="1">
                <a:solidFill>
                  <a:srgbClr val="000000"/>
                </a:solidFill>
                <a:latin typeface="Times New Roman" pitchFamily="18" charset="0"/>
              </a:rPr>
              <a:t>Haihu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itchFamily="18" charset="0"/>
              </a:rPr>
              <a:t> Wen  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AU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Pinning properties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kumimoji="1" lang="en-US" altLang="zh-CN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b="1" dirty="0">
                <a:solidFill>
                  <a:srgbClr val="0000FF"/>
                </a:solidFill>
                <a:latin typeface="Times New Roman" pitchFamily="18" charset="0"/>
              </a:rPr>
              <a:t>Nanjing University, China</a:t>
            </a:r>
            <a:endParaRPr kumimoji="1" lang="en-AU" altLang="zh-CN" b="1" dirty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kumimoji="1" lang="en-US" altLang="zh-CN" b="1" dirty="0" err="1">
                <a:solidFill>
                  <a:srgbClr val="000000"/>
                </a:solidFill>
                <a:latin typeface="Times New Roman" pitchFamily="18" charset="0"/>
              </a:rPr>
              <a:t>Huajun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itchFamily="18" charset="0"/>
              </a:rPr>
              <a:t> Liu  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AU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In-field </a:t>
            </a:r>
            <a:r>
              <a:rPr lang="en-AU" altLang="zh-CN" i="1" kern="1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AU" altLang="zh-CN" i="1" kern="100" baseline="-25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AU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 measurement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kumimoji="1" lang="en-US" altLang="zh-CN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b="1" dirty="0">
                <a:solidFill>
                  <a:srgbClr val="0000FF"/>
                </a:solidFill>
                <a:latin typeface="Times New Roman" pitchFamily="18" charset="0"/>
              </a:rPr>
              <a:t>IPP-CAS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kumimoji="1" lang="en-US" altLang="zh-CN" b="1" dirty="0">
                <a:solidFill>
                  <a:srgbClr val="000000"/>
                </a:solidFill>
                <a:latin typeface="Times New Roman" pitchFamily="18" charset="0"/>
              </a:rPr>
              <a:t>W. K. Kwok, U. </a:t>
            </a:r>
            <a:r>
              <a:rPr kumimoji="1" lang="en-US" altLang="zh-CN" b="1" dirty="0" err="1">
                <a:solidFill>
                  <a:srgbClr val="000000"/>
                </a:solidFill>
                <a:latin typeface="Times New Roman" pitchFamily="18" charset="0"/>
              </a:rPr>
              <a:t>Welp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Irradiation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kumimoji="1" lang="en-US" altLang="zh-CN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b="1" dirty="0">
                <a:solidFill>
                  <a:srgbClr val="0000FF"/>
                </a:solidFill>
                <a:latin typeface="Times New Roman" pitchFamily="18" charset="0"/>
              </a:rPr>
              <a:t>Argonne National Laboratory, USA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kumimoji="1" lang="en-US" altLang="zh-CN" b="1" dirty="0">
                <a:solidFill>
                  <a:srgbClr val="000000"/>
                </a:solidFill>
                <a:latin typeface="Times New Roman" pitchFamily="18" charset="0"/>
              </a:rPr>
              <a:t>T. Kiss 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Characterizing local microstructure and homogeneity of wires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kumimoji="1" lang="en-US" altLang="zh-CN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b="1" dirty="0">
                <a:solidFill>
                  <a:srgbClr val="0000FF"/>
                </a:solidFill>
                <a:latin typeface="Times New Roman" pitchFamily="18" charset="0"/>
              </a:rPr>
              <a:t>Kyushu</a:t>
            </a:r>
            <a:r>
              <a:rPr kumimoji="1" lang="en-GB" altLang="zh-CN" b="1" dirty="0">
                <a:solidFill>
                  <a:srgbClr val="0000FF"/>
                </a:solidFill>
                <a:latin typeface="Times New Roman" pitchFamily="18" charset="0"/>
              </a:rPr>
              <a:t> University</a:t>
            </a:r>
            <a:r>
              <a:rPr kumimoji="1" lang="en-US" altLang="zh-CN" b="1" dirty="0">
                <a:solidFill>
                  <a:srgbClr val="0000FF"/>
                </a:solidFill>
                <a:latin typeface="Times New Roman" pitchFamily="18" charset="0"/>
              </a:rPr>
              <a:t>, Japan</a:t>
            </a:r>
          </a:p>
        </p:txBody>
      </p:sp>
      <p:sp>
        <p:nvSpPr>
          <p:cNvPr id="6" name="矩形 5"/>
          <p:cNvSpPr/>
          <p:nvPr/>
        </p:nvSpPr>
        <p:spPr>
          <a:xfrm>
            <a:off x="6748716" y="4742888"/>
            <a:ext cx="3995505" cy="590927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kumimoji="1" lang="en-US" altLang="zh-CN" b="1">
                <a:solidFill>
                  <a:srgbClr val="000000"/>
                </a:solidFill>
                <a:latin typeface="Times New Roman" pitchFamily="18" charset="0"/>
              </a:rPr>
              <a:t>Qingjin Xu </a:t>
            </a:r>
            <a:r>
              <a:rPr kumimoji="1" lang="en-AU" altLang="zh-CN" b="1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AU" altLang="zh-CN" kern="100">
                <a:solidFill>
                  <a:srgbClr val="000000"/>
                </a:solidFill>
                <a:latin typeface="Times New Roman" panose="02020603050405020304" pitchFamily="18" charset="0"/>
              </a:rPr>
              <a:t>Coil design and fabrication</a:t>
            </a:r>
            <a:r>
              <a:rPr kumimoji="1" lang="en-AU" altLang="zh-CN" b="1">
                <a:solidFill>
                  <a:srgbClr val="000000"/>
                </a:solidFill>
                <a:latin typeface="Times New Roman" pitchFamily="18" charset="0"/>
              </a:rPr>
              <a:t>)</a:t>
            </a:r>
            <a:endParaRPr kumimoji="1" lang="en-US" altLang="zh-CN" b="1">
              <a:solidFill>
                <a:srgbClr val="000000"/>
              </a:solidFill>
              <a:latin typeface="Times New Roman" pitchFamily="18" charset="0"/>
            </a:endParaRPr>
          </a:p>
          <a:p>
            <a:pPr lvl="0">
              <a:lnSpc>
                <a:spcPct val="90000"/>
              </a:lnSpc>
            </a:pPr>
            <a:r>
              <a:rPr kumimoji="1" lang="en-US" altLang="zh-CN" b="1">
                <a:solidFill>
                  <a:srgbClr val="0000FF"/>
                </a:solidFill>
                <a:latin typeface="Times New Roman" pitchFamily="18" charset="0"/>
              </a:rPr>
              <a:t>IHEP-CAS</a:t>
            </a:r>
            <a:endParaRPr kumimoji="1" lang="en-US" altLang="zh-CN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748697" y="4096556"/>
            <a:ext cx="4624155" cy="590927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Hänisch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B. Holzapfel 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AU" altLang="zh-CN" i="1" kern="1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J</a:t>
            </a:r>
            <a:r>
              <a:rPr lang="en-AU" altLang="zh-CN" i="1" kern="100" baseline="-25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AU" altLang="zh-CN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 rising mechanism</a:t>
            </a:r>
            <a:r>
              <a:rPr kumimoji="1" lang="en-AU" altLang="zh-CN" b="1" dirty="0">
                <a:solidFill>
                  <a:srgbClr val="000000"/>
                </a:solidFill>
                <a:latin typeface="Times New Roman" pitchFamily="18" charset="0"/>
              </a:rPr>
              <a:t>)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kumimoji="1" lang="en-US" altLang="zh-CN" b="1" dirty="0">
                <a:solidFill>
                  <a:srgbClr val="0000FF"/>
                </a:solidFill>
                <a:latin typeface="Times New Roman" pitchFamily="18" charset="0"/>
              </a:rPr>
              <a:t>ITEP-KIT, Germany</a:t>
            </a:r>
          </a:p>
        </p:txBody>
      </p:sp>
      <p:sp>
        <p:nvSpPr>
          <p:cNvPr id="4" name="矩形 3"/>
          <p:cNvSpPr/>
          <p:nvPr/>
        </p:nvSpPr>
        <p:spPr>
          <a:xfrm>
            <a:off x="6748696" y="5342056"/>
            <a:ext cx="3800013" cy="563227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Senatore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AU" altLang="zh-CN" sz="1600" i="1" kern="1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</a:t>
            </a:r>
            <a:r>
              <a:rPr lang="en-AU" altLang="zh-CN" sz="1600" i="1" kern="100" baseline="-25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AU" altLang="zh-CN" sz="1600" i="1" kern="10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(T,B) measurement)</a:t>
            </a:r>
          </a:p>
          <a:p>
            <a:pPr>
              <a:lnSpc>
                <a:spcPct val="90000"/>
              </a:lnSpc>
            </a:pP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DQMP, Univ. Geneva  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65294BA2-FDCA-F670-4E4B-1D380160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74881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0601" y="359203"/>
            <a:ext cx="11083224" cy="5796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Projects on IBS &amp; Financial support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0" y="1153307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EE6A05FA-839A-9DC7-8B5C-FFAA733F5AFF}"/>
              </a:ext>
            </a:extLst>
          </p:cNvPr>
          <p:cNvSpPr txBox="1"/>
          <p:nvPr/>
        </p:nvSpPr>
        <p:spPr>
          <a:xfrm>
            <a:off x="1919311" y="3310308"/>
            <a:ext cx="48053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 err="1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MoST</a:t>
            </a:r>
            <a:r>
              <a:rPr lang="en-US" altLang="zh-CN" sz="1600" dirty="0">
                <a:latin typeface="Times New Roman" panose="02020603050405020304" pitchFamily="18" charset="0"/>
              </a:rPr>
              <a:t> funded </a:t>
            </a:r>
            <a:r>
              <a:rPr lang="en-US" altLang="zh-CN" sz="16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“Next Generation High-field </a:t>
            </a:r>
            <a:r>
              <a:rPr lang="en-US" altLang="zh-CN" sz="1600" dirty="0">
                <a:latin typeface="Times New Roman" panose="02020603050405020304" pitchFamily="18" charset="0"/>
              </a:rPr>
              <a:t>Magnet Technology Based </a:t>
            </a:r>
            <a:r>
              <a:rPr lang="en-US" altLang="zh-CN" sz="16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on Iron-based Superconductor” </a:t>
            </a:r>
            <a:r>
              <a:rPr lang="en-US" altLang="zh-CN" sz="16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within</a:t>
            </a:r>
            <a:r>
              <a:rPr lang="en-US" altLang="zh-CN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 the National Key R&amp;D Program of China </a:t>
            </a:r>
            <a:endParaRPr lang="zh-CN" altLang="en-US" sz="16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0AE5090E-0609-EDED-743F-ED3FB0ECA10F}"/>
              </a:ext>
            </a:extLst>
          </p:cNvPr>
          <p:cNvSpPr txBox="1"/>
          <p:nvPr/>
        </p:nvSpPr>
        <p:spPr>
          <a:xfrm>
            <a:off x="1919311" y="5067163"/>
            <a:ext cx="5501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NSFC funded “High-performance Fe-based Superconducting Materials for High Magnetic Field Applications”</a:t>
            </a:r>
          </a:p>
          <a:p>
            <a:r>
              <a:rPr lang="en-US" altLang="zh-CN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within </a:t>
            </a:r>
            <a:r>
              <a:rPr lang="en-US" altLang="zh-CN" sz="16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Major International (Regional) Joint Research Project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2263EF7-323F-7606-83CD-9A6AA5500E14}"/>
              </a:ext>
            </a:extLst>
          </p:cNvPr>
          <p:cNvSpPr txBox="1"/>
          <p:nvPr/>
        </p:nvSpPr>
        <p:spPr>
          <a:xfrm>
            <a:off x="1919311" y="1572225"/>
            <a:ext cx="53951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 funded</a:t>
            </a:r>
            <a:r>
              <a:rPr lang="zh-CN" altLang="zh-CN" sz="16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de-DE" altLang="zh-CN" sz="1600" kern="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Science and Technology Frontier Research for the Next Generation Superconducting Magnet Applications”</a:t>
            </a:r>
            <a:r>
              <a:rPr lang="en-US" altLang="zh-CN" sz="1600" dirty="0">
                <a:latin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rgbClr val="0000FF"/>
                </a:solidFill>
                <a:latin typeface="Times New Roman" panose="02020603050405020304" pitchFamily="18" charset="0"/>
              </a:rPr>
              <a:t>within the Strategic Priority Research Program of CAS</a:t>
            </a:r>
            <a:endParaRPr lang="zh-CN" altLang="en-US" sz="1600" dirty="0">
              <a:solidFill>
                <a:srgbClr val="0000FF"/>
              </a:solidFill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B42C3BFD-376A-3B42-942E-956E83BC86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39" y="1494493"/>
            <a:ext cx="1206811" cy="1224913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id="{07B2A1BF-6876-618B-C605-A20E865C377F}"/>
              </a:ext>
            </a:extLst>
          </p:cNvPr>
          <p:cNvGrpSpPr/>
          <p:nvPr/>
        </p:nvGrpSpPr>
        <p:grpSpPr>
          <a:xfrm>
            <a:off x="7163828" y="1428761"/>
            <a:ext cx="1088802" cy="996651"/>
            <a:chOff x="614478" y="5084943"/>
            <a:chExt cx="1452922" cy="1460823"/>
          </a:xfrm>
        </p:grpSpPr>
        <p:pic>
          <p:nvPicPr>
            <p:cNvPr id="34" name="Picture 13" descr="http://www.hf.cas.cn/images/logol_zwb016a.png">
              <a:extLst>
                <a:ext uri="{FF2B5EF4-FFF2-40B4-BE49-F238E27FC236}">
                  <a16:creationId xmlns:a16="http://schemas.microsoft.com/office/drawing/2014/main" id="{D1B5DA6C-863F-7F83-868E-E4F34D85F1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63400" y="5084943"/>
              <a:ext cx="1404000" cy="1109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13" descr="http://www.hf.cas.cn/images/logol_zwb016a.png">
              <a:extLst>
                <a:ext uri="{FF2B5EF4-FFF2-40B4-BE49-F238E27FC236}">
                  <a16:creationId xmlns:a16="http://schemas.microsoft.com/office/drawing/2014/main" id="{133D7ABC-24AB-D613-225E-283AEF4FC1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14478" y="6246812"/>
              <a:ext cx="1404000" cy="298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6" name="Picture 2" descr="https://ss1.baidu.com/6ONXsjip0QIZ8tyhnq/it/u=3080303746,2439183422&amp;fm=58">
            <a:extLst>
              <a:ext uri="{FF2B5EF4-FFF2-40B4-BE49-F238E27FC236}">
                <a16:creationId xmlns:a16="http://schemas.microsoft.com/office/drawing/2014/main" id="{EB614239-C99A-657D-2A07-9617EDCFF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4652" y="1480646"/>
            <a:ext cx="842784" cy="84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https://gss1.bdstatic.com/-vo3dSag_xI4khGkpoWK1HF6hhy/baike/w%3D268%3Bg%3D0/sign=9baf3e864ded2e73fce9812abf3ac6b6/f11f3a292df5e0fe34f058035b6034a85fdf72cc.jpg">
            <a:extLst>
              <a:ext uri="{FF2B5EF4-FFF2-40B4-BE49-F238E27FC236}">
                <a16:creationId xmlns:a16="http://schemas.microsoft.com/office/drawing/2014/main" id="{2E278D52-0733-BF57-A898-109B29105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4777" y="1398890"/>
            <a:ext cx="842784" cy="94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组合 37">
            <a:extLst>
              <a:ext uri="{FF2B5EF4-FFF2-40B4-BE49-F238E27FC236}">
                <a16:creationId xmlns:a16="http://schemas.microsoft.com/office/drawing/2014/main" id="{3634E787-F393-5AF3-71DA-DCC9630A09F0}"/>
              </a:ext>
            </a:extLst>
          </p:cNvPr>
          <p:cNvGrpSpPr/>
          <p:nvPr/>
        </p:nvGrpSpPr>
        <p:grpSpPr>
          <a:xfrm>
            <a:off x="10138029" y="1333349"/>
            <a:ext cx="968121" cy="1006329"/>
            <a:chOff x="7174777" y="5136717"/>
            <a:chExt cx="1461145" cy="1492173"/>
          </a:xfrm>
        </p:grpSpPr>
        <p:pic>
          <p:nvPicPr>
            <p:cNvPr id="39" name="Picture 8" descr="https://ss0.baidu.com/6ONWsjip0QIZ8tyhnq/it/u=729956811,1545332459&amp;fm=58">
              <a:extLst>
                <a:ext uri="{FF2B5EF4-FFF2-40B4-BE49-F238E27FC236}">
                  <a16:creationId xmlns:a16="http://schemas.microsoft.com/office/drawing/2014/main" id="{90EE0144-28F9-9F75-3BD6-7D10EA0AFF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5922" y="5136717"/>
              <a:ext cx="1440000" cy="108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4">
              <a:extLst>
                <a:ext uri="{FF2B5EF4-FFF2-40B4-BE49-F238E27FC236}">
                  <a16:creationId xmlns:a16="http://schemas.microsoft.com/office/drawing/2014/main" id="{BA1769B7-D5E4-6B1E-9EF3-1CC9916133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4777" y="6305383"/>
              <a:ext cx="1440000" cy="323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id="{4F203B63-E7C0-08A8-F7A0-DE519FBEE6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0628" y="1480551"/>
            <a:ext cx="857071" cy="857071"/>
          </a:xfrm>
          <a:prstGeom prst="rect">
            <a:avLst/>
          </a:prstGeom>
        </p:spPr>
      </p:pic>
      <p:pic>
        <p:nvPicPr>
          <p:cNvPr id="43" name="Picture 10" descr="https://gss1.bdstatic.com/-vo3dSag_xI4khGkpoWK1HF6hhy/baike/w%3D268%3Bg%3D0/sign=9baf3e864ded2e73fce9812abf3ac6b6/f11f3a292df5e0fe34f058035b6034a85fdf72cc.jpg">
            <a:extLst>
              <a:ext uri="{FF2B5EF4-FFF2-40B4-BE49-F238E27FC236}">
                <a16:creationId xmlns:a16="http://schemas.microsoft.com/office/drawing/2014/main" id="{0D8E23C3-8655-3582-2B9F-0D2B5582F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8396" y="3146017"/>
            <a:ext cx="842784" cy="94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组合 43">
            <a:extLst>
              <a:ext uri="{FF2B5EF4-FFF2-40B4-BE49-F238E27FC236}">
                <a16:creationId xmlns:a16="http://schemas.microsoft.com/office/drawing/2014/main" id="{AEA13A33-B4A8-CE2D-D336-7A7A4CD7DC0E}"/>
              </a:ext>
            </a:extLst>
          </p:cNvPr>
          <p:cNvGrpSpPr/>
          <p:nvPr/>
        </p:nvGrpSpPr>
        <p:grpSpPr>
          <a:xfrm>
            <a:off x="11092140" y="3028074"/>
            <a:ext cx="1088802" cy="996651"/>
            <a:chOff x="614478" y="5084943"/>
            <a:chExt cx="1452922" cy="1460823"/>
          </a:xfrm>
        </p:grpSpPr>
        <p:pic>
          <p:nvPicPr>
            <p:cNvPr id="45" name="Picture 13" descr="http://www.hf.cas.cn/images/logol_zwb016a.png">
              <a:extLst>
                <a:ext uri="{FF2B5EF4-FFF2-40B4-BE49-F238E27FC236}">
                  <a16:creationId xmlns:a16="http://schemas.microsoft.com/office/drawing/2014/main" id="{CE8BF620-1BA6-A65D-330B-830CA5428A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63400" y="5084943"/>
              <a:ext cx="1404000" cy="1109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3" descr="http://www.hf.cas.cn/images/logol_zwb016a.png">
              <a:extLst>
                <a:ext uri="{FF2B5EF4-FFF2-40B4-BE49-F238E27FC236}">
                  <a16:creationId xmlns:a16="http://schemas.microsoft.com/office/drawing/2014/main" id="{8BFEDDBD-8E4C-A859-CA75-1AEB378F478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14478" y="6246812"/>
              <a:ext cx="1404000" cy="298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7" name="Picture 2" descr="https://ss1.baidu.com/6ONXsjip0QIZ8tyhnq/it/u=3080303746,2439183422&amp;fm=58">
            <a:extLst>
              <a:ext uri="{FF2B5EF4-FFF2-40B4-BE49-F238E27FC236}">
                <a16:creationId xmlns:a16="http://schemas.microsoft.com/office/drawing/2014/main" id="{0EA6368B-4DC0-5757-A236-44BDCF5FA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4652" y="3176204"/>
            <a:ext cx="842784" cy="84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id="{F2549134-C6A5-4E9F-50A1-C2C5951A0EBF}"/>
              </a:ext>
            </a:extLst>
          </p:cNvPr>
          <p:cNvGrpSpPr/>
          <p:nvPr/>
        </p:nvGrpSpPr>
        <p:grpSpPr>
          <a:xfrm>
            <a:off x="9223808" y="3094431"/>
            <a:ext cx="968121" cy="1006329"/>
            <a:chOff x="7174777" y="5136717"/>
            <a:chExt cx="1461145" cy="1492173"/>
          </a:xfrm>
        </p:grpSpPr>
        <p:pic>
          <p:nvPicPr>
            <p:cNvPr id="50" name="Picture 8" descr="https://ss0.baidu.com/6ONWsjip0QIZ8tyhnq/it/u=729956811,1545332459&amp;fm=58">
              <a:extLst>
                <a:ext uri="{FF2B5EF4-FFF2-40B4-BE49-F238E27FC236}">
                  <a16:creationId xmlns:a16="http://schemas.microsoft.com/office/drawing/2014/main" id="{7C134CAA-1601-5C01-D774-A27E7E2DD6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5922" y="5136717"/>
              <a:ext cx="1440000" cy="1082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4">
              <a:extLst>
                <a:ext uri="{FF2B5EF4-FFF2-40B4-BE49-F238E27FC236}">
                  <a16:creationId xmlns:a16="http://schemas.microsoft.com/office/drawing/2014/main" id="{419B1BCA-02FD-F428-1E52-0F2128F2E5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4777" y="6305383"/>
              <a:ext cx="1440000" cy="323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2" name="图片 51">
            <a:extLst>
              <a:ext uri="{FF2B5EF4-FFF2-40B4-BE49-F238E27FC236}">
                <a16:creationId xmlns:a16="http://schemas.microsoft.com/office/drawing/2014/main" id="{34A7BA51-4CBE-21E9-6993-0CF0DC10C6F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473" y="3081144"/>
            <a:ext cx="859319" cy="1045292"/>
          </a:xfrm>
          <a:prstGeom prst="rect">
            <a:avLst/>
          </a:prstGeom>
        </p:spPr>
      </p:pic>
      <p:pic>
        <p:nvPicPr>
          <p:cNvPr id="53" name="Picture 10" descr="https://gss1.bdstatic.com/-vo3dSag_xI4khGkpoWK1HF6hhy/baike/w%3D268%3Bg%3D0/sign=9baf3e864ded2e73fce9812abf3ac6b6/f11f3a292df5e0fe34f058035b6034a85fdf72cc.jpg">
            <a:extLst>
              <a:ext uri="{FF2B5EF4-FFF2-40B4-BE49-F238E27FC236}">
                <a16:creationId xmlns:a16="http://schemas.microsoft.com/office/drawing/2014/main" id="{84652E3F-1AD1-21B5-686A-8B77B36F9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9945" y="4896483"/>
            <a:ext cx="842784" cy="94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id="{A13CA99A-8948-AB9E-8812-A1F1521987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36508" y="4734102"/>
            <a:ext cx="1409342" cy="1409342"/>
          </a:xfrm>
          <a:prstGeom prst="rect">
            <a:avLst/>
          </a:prstGeom>
        </p:spPr>
      </p:pic>
      <p:sp>
        <p:nvSpPr>
          <p:cNvPr id="3" name="灯片编号占位符 1">
            <a:extLst>
              <a:ext uri="{FF2B5EF4-FFF2-40B4-BE49-F238E27FC236}">
                <a16:creationId xmlns:a16="http://schemas.microsoft.com/office/drawing/2014/main" id="{5E4F8D53-35C0-F111-60FA-534A089F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1571F82-4EBE-421D-FCE8-85941B9E1D5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058" y="3310308"/>
            <a:ext cx="1866335" cy="92828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61B5DE1-8CA5-1768-0513-9B9478D645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950120"/>
            <a:ext cx="1866335" cy="106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034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40655" y="2572870"/>
            <a:ext cx="5224772" cy="3160963"/>
            <a:chOff x="376562" y="3817398"/>
            <a:chExt cx="4630443" cy="282624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70"/>
            <a:stretch/>
          </p:blipFill>
          <p:spPr>
            <a:xfrm>
              <a:off x="376562" y="3909216"/>
              <a:ext cx="4353688" cy="273443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 bwMode="auto">
            <a:xfrm>
              <a:off x="4768704" y="3817398"/>
              <a:ext cx="238301" cy="3027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zh-CN" altLang="en-US" sz="1600" b="1">
                <a:latin typeface="Times New Roman" pitchFamily="18" charset="0"/>
                <a:ea typeface="隶书" pitchFamily="49" charset="-122"/>
              </a:endParaRPr>
            </a:p>
          </p:txBody>
        </p:sp>
      </p:grpSp>
      <p:pic>
        <p:nvPicPr>
          <p:cNvPr id="4" name="Picture 2" descr="http://www.iop.cas.cn/kxcb/kpwz/shzwlzl/201009/W020100921339083158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8469" y="2675564"/>
            <a:ext cx="4412459" cy="2916711"/>
          </a:xfrm>
          <a:prstGeom prst="rect">
            <a:avLst/>
          </a:prstGeom>
          <a:noFill/>
        </p:spPr>
      </p:pic>
      <p:sp>
        <p:nvSpPr>
          <p:cNvPr id="8" name="文本框 7"/>
          <p:cNvSpPr txBox="1"/>
          <p:nvPr/>
        </p:nvSpPr>
        <p:spPr>
          <a:xfrm>
            <a:off x="8049016" y="5549178"/>
            <a:ext cx="2611965" cy="369328"/>
          </a:xfrm>
          <a:prstGeom prst="rect">
            <a:avLst/>
          </a:prstGeom>
          <a:noFill/>
        </p:spPr>
        <p:txBody>
          <a:bodyPr wrap="square" lIns="91434" tIns="45718" rIns="91434" bIns="45718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a movie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Avatar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723007" y="863776"/>
            <a:ext cx="8840217" cy="1146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>
            <a:lvl1pPr marL="304780" indent="-3047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0358" indent="-253984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015937" indent="-20319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3pPr>
            <a:lvl4pPr marL="1422311" indent="-20319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686" indent="-20319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5pPr>
            <a:lvl6pPr marL="2235060" indent="-20319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2641435" indent="-20319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3047810" indent="-20319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3454184" indent="-20319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6600">
                <a:solidFill>
                  <a:schemeClr val="hlink"/>
                </a:solidFill>
                <a:latin typeface="Times New Roman" pitchFamily="18" charset="0"/>
              </a:rPr>
              <a:t>  </a:t>
            </a:r>
            <a:r>
              <a:rPr lang="en-US" altLang="zh-CN" sz="4000" i="1" kern="120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</a:rPr>
              <a:t>Thank you for your attention!</a:t>
            </a:r>
            <a:endParaRPr lang="en-US" altLang="zh-CN" sz="4000" i="1" kern="1200" dirty="0">
              <a:solidFill>
                <a:srgbClr val="FF0000"/>
              </a:solidFill>
              <a:latin typeface="Arial Black" pitchFamily="34" charset="0"/>
              <a:ea typeface="MS PGothic" pitchFamily="34" charset="-128"/>
            </a:endParaRPr>
          </a:p>
        </p:txBody>
      </p:sp>
      <p:sp>
        <p:nvSpPr>
          <p:cNvPr id="3" name="灯片编号占位符 1">
            <a:extLst>
              <a:ext uri="{FF2B5EF4-FFF2-40B4-BE49-F238E27FC236}">
                <a16:creationId xmlns:a16="http://schemas.microsoft.com/office/drawing/2014/main" id="{55759643-41D2-C799-9F5C-3A0408C4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2569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0601" y="359203"/>
            <a:ext cx="11083224" cy="5796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Strategies to further improve </a:t>
            </a:r>
            <a:r>
              <a:rPr kumimoji="0" lang="en-US" altLang="zh-CN" sz="32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J</a:t>
            </a:r>
            <a:r>
              <a:rPr kumimoji="0" lang="en-US" altLang="zh-CN" sz="3200" b="0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c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 in 122 PIT wires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3838" y="1533168"/>
            <a:ext cx="74441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To further reduce secondary phases at GBs. </a:t>
            </a:r>
          </a:p>
          <a:p>
            <a:pPr marL="342900" marR="0" lvl="0" indent="-342900" algn="l" defTabSz="914400" rtl="0" eaLnBrk="1" fontAlgn="base" latinLnBrk="0" hangingPunct="1">
              <a:lnSpc>
                <a:spcPts val="3600"/>
              </a:lnSpc>
              <a:spcBef>
                <a:spcPts val="24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To improve the texture degree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especially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increase the fraction of misorientation  </a:t>
            </a:r>
          </a:p>
          <a:p>
            <a:pPr marL="0" marR="0" lvl="0" indent="0" algn="l" defTabSz="914400" rtl="0" eaLnBrk="1" fontAlgn="base" latinLnBrk="0" hangingPunct="1">
              <a:lnSpc>
                <a:spcPts val="24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    angle &lt;9</a:t>
            </a:r>
            <a:r>
              <a:rPr kumimoji="0" lang="en-US" altLang="zh-CN" sz="2400" b="0" i="0" u="none" strike="noStrike" kern="1200" cap="none" spc="0" normalizeH="0" baseline="3000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o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ts val="3600"/>
              </a:lnSpc>
              <a:spcBef>
                <a:spcPts val="42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To further increase flux pinning force:                                 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(1)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decrease grain size to make more GBs,      </a:t>
            </a:r>
          </a:p>
          <a:p>
            <a:pPr marL="0" marR="0" lvl="0" indent="0" algn="l" defTabSz="914400" rtl="0" eaLnBrk="1" fontAlgn="base" latinLnBrk="0" hangingPunct="1">
              <a:lnSpc>
                <a:spcPts val="36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(2)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increase point pinning sites, </a:t>
            </a:r>
            <a:r>
              <a:rPr kumimoji="0" lang="en-US" altLang="zh-CN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e.g.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irradiation </a:t>
            </a:r>
          </a:p>
          <a:p>
            <a:pPr marL="0" marR="0" lvl="0" indent="0" algn="l" defTabSz="914400" rtl="0" eaLnBrk="1" fontAlgn="base" latinLnBrk="0" hangingPunct="1">
              <a:lnSpc>
                <a:spcPts val="36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or the introduction of nano-particle inclusion.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0" y="1153307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2E755470-FEDB-4F83-8B12-B0D8675F477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9408" y="1194459"/>
          <a:ext cx="3661541" cy="2748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2304000" imgH="1728000" progId="Origin50.Graph">
                  <p:embed/>
                </p:oleObj>
              </mc:Choice>
              <mc:Fallback>
                <p:oleObj name="Graph" r:id="rId2" imgW="2304000" imgH="1728000" progId="Origin50.Graph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2E755470-FEDB-4F83-8B12-B0D8675F47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59408" y="1194459"/>
                        <a:ext cx="3661541" cy="2748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8968140" y="1533168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HP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30597" y="2188098"/>
            <a:ext cx="853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itchFamily="34" charset="-128"/>
                <a:cs typeface="Times New Roman" panose="02020603050405020304" pitchFamily="18" charset="0"/>
              </a:rPr>
              <a:t>Rolled</a:t>
            </a:r>
            <a:endParaRPr kumimoji="0" lang="zh-CN" altLang="en-US" sz="1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10471384" y="3595108"/>
            <a:ext cx="1871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Courtesy: M. </a:t>
            </a:r>
            <a:r>
              <a:rPr kumimoji="0" lang="en-US" altLang="zh-CN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Bonura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   &amp; C. </a:t>
            </a:r>
            <a:r>
              <a:rPr kumimoji="0" lang="en-US" altLang="zh-CN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Senatore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 flipV="1">
            <a:off x="5934808" y="1828986"/>
            <a:ext cx="2839915" cy="103888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162137" y="4096617"/>
            <a:ext cx="3186024" cy="2720095"/>
            <a:chOff x="7942556" y="1274259"/>
            <a:chExt cx="3186024" cy="2720095"/>
          </a:xfrm>
        </p:grpSpPr>
        <p:pic>
          <p:nvPicPr>
            <p:cNvPr id="11" name="Grafik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2556" y="1274259"/>
              <a:ext cx="2977730" cy="2452248"/>
            </a:xfrm>
            <a:prstGeom prst="rect">
              <a:avLst/>
            </a:prstGeom>
          </p:spPr>
        </p:pic>
        <p:sp>
          <p:nvSpPr>
            <p:cNvPr id="12" name="TextBox 6"/>
            <p:cNvSpPr txBox="1"/>
            <p:nvPr/>
          </p:nvSpPr>
          <p:spPr>
            <a:xfrm>
              <a:off x="8618621" y="3655800"/>
              <a:ext cx="21045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itchFamily="2" charset="-122"/>
                  <a:cs typeface="Times New Roman" panose="02020603050405020304" pitchFamily="18" charset="0"/>
                </a:rPr>
                <a:t>Courtesy: M. Eisterer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017350" y="2675391"/>
              <a:ext cx="211123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itchFamily="2" charset="-122"/>
                  <a:cs typeface="Times New Roman" panose="02020603050405020304" pitchFamily="18" charset="0"/>
                </a:rPr>
                <a:t>Neutron Irradiation of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itchFamily="2" charset="-122"/>
                  <a:cs typeface="Times New Roman" panose="02020603050405020304" pitchFamily="18" charset="0"/>
                </a:rPr>
                <a:t>Ba122 Single Crystals</a:t>
              </a: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上箭头 14"/>
            <p:cNvSpPr/>
            <p:nvPr/>
          </p:nvSpPr>
          <p:spPr bwMode="auto">
            <a:xfrm>
              <a:off x="9658132" y="2217953"/>
              <a:ext cx="176577" cy="381119"/>
            </a:xfrm>
            <a:prstGeom prst="upArrow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9063049" y="2867874"/>
            <a:ext cx="992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Ba122 tape</a:t>
            </a: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 flipV="1">
            <a:off x="6878432" y="4397506"/>
            <a:ext cx="2522839" cy="107783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18967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965140" y="156895"/>
            <a:ext cx="9163000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</a:rPr>
              <a:t>122 tapes – Strain properties</a:t>
            </a:r>
            <a:endParaRPr lang="zh-CN" altLang="en-US" sz="3200" dirty="0">
              <a:solidFill>
                <a:srgbClr val="FF0000"/>
              </a:solidFill>
              <a:latin typeface="Arial Black" pitchFamily="34" charset="0"/>
              <a:ea typeface="MS PGothic" pitchFamily="34" charset="-128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/>
          <a:srcRect l="1602" t="2875" r="1373" b="1917"/>
          <a:stretch>
            <a:fillRect/>
          </a:stretch>
        </p:blipFill>
        <p:spPr bwMode="auto">
          <a:xfrm>
            <a:off x="898954" y="1485377"/>
            <a:ext cx="4575925" cy="3216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矩形 27"/>
          <p:cNvSpPr/>
          <p:nvPr/>
        </p:nvSpPr>
        <p:spPr>
          <a:xfrm>
            <a:off x="1308043" y="5872092"/>
            <a:ext cx="9525341" cy="727009"/>
          </a:xfrm>
          <a:prstGeom prst="rect">
            <a:avLst/>
          </a:prstGeom>
          <a:solidFill>
            <a:srgbClr val="FFFFCC"/>
          </a:solidFill>
        </p:spPr>
        <p:txBody>
          <a:bodyPr wrap="square" lIns="110377" tIns="55189" rIns="110377" bIns="55189">
            <a:spAutoFit/>
          </a:bodyPr>
          <a:lstStyle/>
          <a:p>
            <a:r>
              <a:rPr lang="en-US" altLang="zh-CN" sz="2000" b="1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     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T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US" altLang="zh-CN" sz="2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000" b="1" i="1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122 tapes exhibits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 strain sensitivity than that of the</a:t>
            </a: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which is important for ITER application.</a:t>
            </a:r>
            <a:endParaRPr kumimoji="1" lang="en-US" altLang="zh-CN" sz="2000" b="1" baseline="30000" dirty="0">
              <a:solidFill>
                <a:srgbClr val="0000FF"/>
              </a:solidFill>
              <a:latin typeface="Times New Roman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3431" y="4762736"/>
            <a:ext cx="2635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Liu et al., </a:t>
            </a:r>
            <a:r>
              <a:rPr lang="en-US" altLang="zh-CN" sz="1400" i="1" dirty="0" err="1">
                <a:latin typeface="Times New Roman" pitchFamily="18" charset="0"/>
                <a:cs typeface="Times New Roman" pitchFamily="18" charset="0"/>
              </a:rPr>
              <a:t>SuST</a:t>
            </a:r>
            <a:r>
              <a:rPr lang="en-US" altLang="zh-CN" sz="1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30 (2017) 07LT01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8954" y="5041682"/>
            <a:ext cx="5131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     </a:t>
            </a:r>
            <a:r>
              <a:rPr lang="en-US" altLang="zh-CN" sz="20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Reversible critical currents under a large compressive strain of ε = –0.6% </a:t>
            </a:r>
            <a:endParaRPr lang="zh-CN" altLang="en-US" sz="2000" b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C97D-A44F-49DB-BBA8-904CB4475450}" type="slidenum">
              <a:rPr lang="en-US" altLang="zh-CN" smtClean="0">
                <a:solidFill>
                  <a:srgbClr val="000000"/>
                </a:solidFill>
              </a:rPr>
              <a:pPr/>
              <a:t>34</a:t>
            </a:fld>
            <a:endParaRPr lang="en-US" altLang="zh-CN">
              <a:solidFill>
                <a:srgbClr val="000000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-5624" y="893542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D:\PAP\5_First-author\2017.02 Sr-122-Monel-Ag\Figures\TransJc\jc-nvalue-e.emf">
            <a:extLst>
              <a:ext uri="{FF2B5EF4-FFF2-40B4-BE49-F238E27FC236}">
                <a16:creationId xmlns:a16="http://schemas.microsoft.com/office/drawing/2014/main" id="{AEDA33A5-CDB8-4537-82CD-1D349709C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736" y="1282699"/>
            <a:ext cx="4826420" cy="353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C7A29025-98F3-4A5F-A69F-8F0F093F8F2C}"/>
              </a:ext>
            </a:extLst>
          </p:cNvPr>
          <p:cNvSpPr txBox="1"/>
          <p:nvPr/>
        </p:nvSpPr>
        <p:spPr>
          <a:xfrm>
            <a:off x="2227513" y="1083338"/>
            <a:ext cx="2233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Sr-122/Ag tapes</a:t>
            </a:r>
            <a:endParaRPr lang="zh-CN" altLang="en-US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1AC9EDF-9CF2-4A6E-9F87-D441F9452655}"/>
              </a:ext>
            </a:extLst>
          </p:cNvPr>
          <p:cNvSpPr txBox="1"/>
          <p:nvPr/>
        </p:nvSpPr>
        <p:spPr>
          <a:xfrm>
            <a:off x="7422837" y="1158283"/>
            <a:ext cx="39272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7-filament Sr-122/Ag/Monel tapes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矩形 2">
            <a:extLst>
              <a:ext uri="{FF2B5EF4-FFF2-40B4-BE49-F238E27FC236}">
                <a16:creationId xmlns:a16="http://schemas.microsoft.com/office/drawing/2014/main" id="{B9BA4C46-15BA-4BCB-9854-B9C13AA62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2172" y="5041682"/>
            <a:ext cx="49577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3pPr>
            <a:lvl4pPr marL="1600200" indent="-228600">
              <a:spcBef>
                <a:spcPts val="400"/>
              </a:spcBef>
              <a:buClr>
                <a:srgbClr val="9BBB5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4pPr>
            <a:lvl5pPr marL="2057400" indent="-228600">
              <a:spcBef>
                <a:spcPts val="400"/>
              </a:spcBef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Almost no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degradation under a large compressive strain of 0.6%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1">
            <a:extLst>
              <a:ext uri="{FF2B5EF4-FFF2-40B4-BE49-F238E27FC236}">
                <a16:creationId xmlns:a16="http://schemas.microsoft.com/office/drawing/2014/main" id="{7E450177-C38D-40B2-A962-4B5AEE1FB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7655" y="4881002"/>
            <a:ext cx="259145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3pPr>
            <a:lvl4pPr marL="1600200" indent="-228600">
              <a:spcBef>
                <a:spcPts val="400"/>
              </a:spcBef>
              <a:buClr>
                <a:srgbClr val="9BBB5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4pPr>
            <a:lvl5pPr marL="2057400" indent="-228600">
              <a:spcBef>
                <a:spcPts val="400"/>
              </a:spcBef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Yao et al. </a:t>
            </a:r>
            <a:r>
              <a:rPr kumimoji="0" lang="sv-SE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 </a:t>
            </a:r>
            <a:r>
              <a:rPr kumimoji="0" lang="sv-SE" altLang="zh-CN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 </a:t>
            </a:r>
            <a:r>
              <a:rPr kumimoji="0" lang="sv-SE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30 075010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4110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0127" y="1516380"/>
            <a:ext cx="5436108" cy="3691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57297" y="1384979"/>
            <a:ext cx="208851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122/Ag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IBS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tapes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74193" y="5807992"/>
            <a:ext cx="10069195" cy="810895"/>
          </a:xfrm>
          <a:custGeom>
            <a:avLst/>
            <a:gdLst/>
            <a:ahLst/>
            <a:cxnLst/>
            <a:rect l="l" t="t" r="r" b="b"/>
            <a:pathLst>
              <a:path w="10069195" h="810895">
                <a:moveTo>
                  <a:pt x="0" y="810768"/>
                </a:moveTo>
                <a:lnTo>
                  <a:pt x="10069068" y="810768"/>
                </a:lnTo>
                <a:lnTo>
                  <a:pt x="10069068" y="0"/>
                </a:lnTo>
                <a:lnTo>
                  <a:pt x="0" y="0"/>
                </a:lnTo>
                <a:lnTo>
                  <a:pt x="0" y="810768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90777" y="5880014"/>
            <a:ext cx="10069195" cy="666849"/>
          </a:xfrm>
          <a:prstGeom prst="rect">
            <a:avLst/>
          </a:prstGeom>
          <a:solidFill>
            <a:srgbClr val="FFFFCC"/>
          </a:solidFill>
        </p:spPr>
        <p:txBody>
          <a:bodyPr vert="horz" wrap="square" lIns="0" tIns="0" rIns="0" bIns="0" rtlCol="0">
            <a:spAutoFit/>
          </a:bodyPr>
          <a:lstStyle/>
          <a:p>
            <a:pPr marL="309223" indent="-217788" fontAlgn="auto"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ct val="80000"/>
              <a:buFont typeface="Segoe UI Symbol"/>
              <a:buChar char="➢"/>
              <a:tabLst>
                <a:tab pos="309856" algn="l"/>
              </a:tabLst>
            </a:pPr>
            <a:r>
              <a:rPr sz="20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he cr</a:t>
            </a:r>
            <a:r>
              <a:rPr sz="2000" b="1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tical</a:t>
            </a:r>
            <a:r>
              <a:rPr sz="2000" b="1" spc="-2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bending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diameter</a:t>
            </a:r>
            <a:r>
              <a:rPr sz="2000" b="1" spc="-6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is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cm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2000" b="1" spc="-6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</a:t>
            </a:r>
            <a:r>
              <a:rPr sz="2000" b="1" spc="-7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-1</a:t>
            </a:r>
            <a:r>
              <a:rPr sz="2000" b="1" spc="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2/Ag</a:t>
            </a:r>
            <a:r>
              <a:rPr sz="2000" b="1" spc="-4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pes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in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thi</a:t>
            </a:r>
            <a:r>
              <a:rPr sz="2000" b="1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kness</a:t>
            </a:r>
            <a:r>
              <a:rPr sz="2000" b="1" spc="-3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of</a:t>
            </a:r>
            <a:r>
              <a:rPr sz="2000" b="1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</a:t>
            </a:r>
            <a:r>
              <a:rPr sz="2000" b="1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mm.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419070" indent="-327636" fontAlgn="auto">
              <a:spcBef>
                <a:spcPts val="395"/>
              </a:spcBef>
              <a:spcAft>
                <a:spcPts val="0"/>
              </a:spcAft>
              <a:buFont typeface="Segoe UI Symbol"/>
              <a:buChar char="➢"/>
              <a:tabLst>
                <a:tab pos="419070" algn="l"/>
              </a:tabLst>
            </a:pP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For</a:t>
            </a:r>
            <a:r>
              <a:rPr sz="2000" b="1" spc="-4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high st</a:t>
            </a:r>
            <a:r>
              <a:rPr sz="2000" b="1" spc="-4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eng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</a:t>
            </a:r>
            <a:r>
              <a:rPr sz="2000" b="1" spc="-4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-1</a:t>
            </a:r>
            <a:r>
              <a:rPr sz="2000" b="1" spc="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sz="2000" b="1" spc="-2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pes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 </a:t>
            </a:r>
            <a:r>
              <a:rPr sz="2000" b="1" spc="-3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he</a:t>
            </a:r>
            <a:r>
              <a:rPr sz="2000" b="1" spc="-2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bending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diameter</a:t>
            </a:r>
            <a:r>
              <a:rPr sz="2000" b="1" spc="-7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is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even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small</a:t>
            </a:r>
            <a:r>
              <a:rPr sz="2000" b="1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2000" b="1" spc="-18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ly</a:t>
            </a:r>
            <a:r>
              <a:rPr sz="2000" b="1" spc="-3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of 2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~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</a:t>
            </a:r>
            <a:r>
              <a:rPr sz="2000" b="1" spc="-2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cm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07109" y="5091803"/>
            <a:ext cx="3827779" cy="6335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600" b="1" spc="3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w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id</a:t>
            </a:r>
            <a:r>
              <a:rPr sz="16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</a:t>
            </a:r>
            <a:r>
              <a:rPr sz="1600" b="1" spc="-2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~</a:t>
            </a:r>
            <a:r>
              <a:rPr sz="1600" b="1" spc="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4.5</a:t>
            </a:r>
            <a:r>
              <a:rPr sz="1600" b="1" spc="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</a:t>
            </a:r>
            <a:r>
              <a:rPr sz="16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sz="1600" b="1" spc="3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16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ickness</a:t>
            </a:r>
            <a:r>
              <a:rPr sz="1600" b="1" spc="2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 0.3</a:t>
            </a:r>
            <a:r>
              <a:rPr sz="1600" b="1" spc="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mm</a:t>
            </a:r>
            <a:endParaRPr sz="160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13334" fontAlgn="auto">
              <a:spcBef>
                <a:spcPts val="1125"/>
              </a:spcBef>
              <a:spcAft>
                <a:spcPts val="0"/>
              </a:spcAft>
            </a:pP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operat</a:t>
            </a:r>
            <a:r>
              <a:rPr sz="1600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  <a:r>
              <a:rPr sz="1600" spc="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wit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</a:t>
            </a:r>
            <a:r>
              <a:rPr sz="1600" spc="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Pro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sz="1600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Huajun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Liu in</a:t>
            </a:r>
            <a:r>
              <a:rPr sz="1600" spc="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IP</a:t>
            </a:r>
            <a:r>
              <a:rPr sz="1600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P-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CAS</a:t>
            </a:r>
            <a:endParaRPr sz="160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1125435"/>
            <a:ext cx="12192000" cy="571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286503" y="1502671"/>
            <a:ext cx="5047996" cy="39926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516749" y="1348782"/>
            <a:ext cx="285877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SUS/(</a:t>
            </a:r>
            <a:r>
              <a:rPr sz="2000" b="1" spc="-5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-Sn)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/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-1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sz="2000" b="1" spc="5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tapes</a:t>
            </a:r>
            <a:endParaRPr sz="2000" dirty="0">
              <a:solidFill>
                <a:srgbClr val="0000FF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430257" y="5451442"/>
            <a:ext cx="2132331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urtesy</a:t>
            </a:r>
            <a:r>
              <a:rPr sz="1600" spc="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of</a:t>
            </a:r>
            <a:r>
              <a:rPr sz="1600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H.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Ku</a:t>
            </a:r>
            <a:r>
              <a:rPr sz="1600" spc="-4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akura</a:t>
            </a:r>
            <a:endParaRPr sz="16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07949" y="115916"/>
            <a:ext cx="899160" cy="8138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349245" y="334543"/>
            <a:ext cx="375920" cy="109220"/>
          </a:xfrm>
          <a:custGeom>
            <a:avLst/>
            <a:gdLst/>
            <a:ahLst/>
            <a:cxnLst/>
            <a:rect l="l" t="t" r="r" b="b"/>
            <a:pathLst>
              <a:path w="375919" h="109220">
                <a:moveTo>
                  <a:pt x="185580" y="0"/>
                </a:moveTo>
                <a:lnTo>
                  <a:pt x="133352" y="4866"/>
                </a:lnTo>
                <a:lnTo>
                  <a:pt x="86949" y="17331"/>
                </a:lnTo>
                <a:lnTo>
                  <a:pt x="48435" y="36213"/>
                </a:lnTo>
                <a:lnTo>
                  <a:pt x="12924" y="69326"/>
                </a:lnTo>
                <a:lnTo>
                  <a:pt x="0" y="108940"/>
                </a:lnTo>
                <a:lnTo>
                  <a:pt x="9494" y="103945"/>
                </a:lnTo>
                <a:lnTo>
                  <a:pt x="11180" y="94448"/>
                </a:lnTo>
                <a:lnTo>
                  <a:pt x="14471" y="85218"/>
                </a:lnTo>
                <a:lnTo>
                  <a:pt x="42718" y="51782"/>
                </a:lnTo>
                <a:lnTo>
                  <a:pt x="78043" y="31737"/>
                </a:lnTo>
                <a:lnTo>
                  <a:pt x="124084" y="17194"/>
                </a:lnTo>
                <a:lnTo>
                  <a:pt x="179336" y="9389"/>
                </a:lnTo>
                <a:lnTo>
                  <a:pt x="264654" y="9275"/>
                </a:lnTo>
                <a:lnTo>
                  <a:pt x="252658" y="6509"/>
                </a:lnTo>
                <a:lnTo>
                  <a:pt x="236713" y="3709"/>
                </a:lnTo>
                <a:lnTo>
                  <a:pt x="220177" y="1668"/>
                </a:lnTo>
                <a:lnTo>
                  <a:pt x="203112" y="420"/>
                </a:lnTo>
                <a:lnTo>
                  <a:pt x="185580" y="0"/>
                </a:lnTo>
                <a:close/>
              </a:path>
              <a:path w="375919" h="109220">
                <a:moveTo>
                  <a:pt x="264654" y="9275"/>
                </a:moveTo>
                <a:lnTo>
                  <a:pt x="195811" y="9275"/>
                </a:lnTo>
                <a:lnTo>
                  <a:pt x="211993" y="9975"/>
                </a:lnTo>
                <a:lnTo>
                  <a:pt x="227806" y="11459"/>
                </a:lnTo>
                <a:lnTo>
                  <a:pt x="272291" y="20285"/>
                </a:lnTo>
                <a:lnTo>
                  <a:pt x="310780" y="35003"/>
                </a:lnTo>
                <a:lnTo>
                  <a:pt x="349295" y="62302"/>
                </a:lnTo>
                <a:lnTo>
                  <a:pt x="368808" y="96494"/>
                </a:lnTo>
                <a:lnTo>
                  <a:pt x="375541" y="86926"/>
                </a:lnTo>
                <a:lnTo>
                  <a:pt x="351578" y="52153"/>
                </a:lnTo>
                <a:lnTo>
                  <a:pt x="309204" y="24579"/>
                </a:lnTo>
                <a:lnTo>
                  <a:pt x="267951" y="10035"/>
                </a:lnTo>
                <a:lnTo>
                  <a:pt x="264654" y="9275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349245" y="334543"/>
            <a:ext cx="375920" cy="109220"/>
          </a:xfrm>
          <a:custGeom>
            <a:avLst/>
            <a:gdLst/>
            <a:ahLst/>
            <a:cxnLst/>
            <a:rect l="l" t="t" r="r" b="b"/>
            <a:pathLst>
              <a:path w="375919" h="109220">
                <a:moveTo>
                  <a:pt x="0" y="108940"/>
                </a:moveTo>
                <a:lnTo>
                  <a:pt x="12924" y="69326"/>
                </a:lnTo>
                <a:lnTo>
                  <a:pt x="48435" y="36213"/>
                </a:lnTo>
                <a:lnTo>
                  <a:pt x="86949" y="17331"/>
                </a:lnTo>
                <a:lnTo>
                  <a:pt x="133352" y="4866"/>
                </a:lnTo>
                <a:lnTo>
                  <a:pt x="185580" y="0"/>
                </a:lnTo>
                <a:lnTo>
                  <a:pt x="203112" y="420"/>
                </a:lnTo>
                <a:lnTo>
                  <a:pt x="252658" y="6509"/>
                </a:lnTo>
                <a:lnTo>
                  <a:pt x="296336" y="19125"/>
                </a:lnTo>
                <a:lnTo>
                  <a:pt x="332483" y="37346"/>
                </a:lnTo>
                <a:lnTo>
                  <a:pt x="366094" y="68771"/>
                </a:lnTo>
                <a:lnTo>
                  <a:pt x="375541" y="86926"/>
                </a:lnTo>
                <a:lnTo>
                  <a:pt x="368808" y="96494"/>
                </a:lnTo>
                <a:lnTo>
                  <a:pt x="365971" y="87411"/>
                </a:lnTo>
                <a:lnTo>
                  <a:pt x="361724" y="78664"/>
                </a:lnTo>
                <a:lnTo>
                  <a:pt x="332114" y="47663"/>
                </a:lnTo>
                <a:lnTo>
                  <a:pt x="285886" y="24579"/>
                </a:lnTo>
                <a:lnTo>
                  <a:pt x="243176" y="13693"/>
                </a:lnTo>
                <a:lnTo>
                  <a:pt x="195811" y="9275"/>
                </a:lnTo>
                <a:lnTo>
                  <a:pt x="179336" y="9389"/>
                </a:lnTo>
                <a:lnTo>
                  <a:pt x="124084" y="17194"/>
                </a:lnTo>
                <a:lnTo>
                  <a:pt x="78043" y="31737"/>
                </a:lnTo>
                <a:lnTo>
                  <a:pt x="42643" y="51833"/>
                </a:lnTo>
                <a:lnTo>
                  <a:pt x="14471" y="85218"/>
                </a:lnTo>
                <a:lnTo>
                  <a:pt x="9494" y="103945"/>
                </a:lnTo>
                <a:lnTo>
                  <a:pt x="0" y="108940"/>
                </a:lnTo>
                <a:close/>
              </a:path>
            </a:pathLst>
          </a:custGeom>
          <a:ln w="25400">
            <a:solidFill>
              <a:srgbClr val="00A779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033795" y="334546"/>
            <a:ext cx="189231" cy="108585"/>
          </a:xfrm>
          <a:custGeom>
            <a:avLst/>
            <a:gdLst/>
            <a:ahLst/>
            <a:cxnLst/>
            <a:rect l="l" t="t" r="r" b="b"/>
            <a:pathLst>
              <a:path w="189230" h="108584">
                <a:moveTo>
                  <a:pt x="134874" y="0"/>
                </a:moveTo>
                <a:lnTo>
                  <a:pt x="134874" y="27050"/>
                </a:lnTo>
                <a:lnTo>
                  <a:pt x="0" y="27050"/>
                </a:lnTo>
                <a:lnTo>
                  <a:pt x="0" y="81152"/>
                </a:lnTo>
                <a:lnTo>
                  <a:pt x="134874" y="81152"/>
                </a:lnTo>
                <a:lnTo>
                  <a:pt x="134874" y="108203"/>
                </a:lnTo>
                <a:lnTo>
                  <a:pt x="188976" y="54101"/>
                </a:lnTo>
                <a:lnTo>
                  <a:pt x="134874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033795" y="464505"/>
            <a:ext cx="189231" cy="108585"/>
          </a:xfrm>
          <a:custGeom>
            <a:avLst/>
            <a:gdLst/>
            <a:ahLst/>
            <a:cxnLst/>
            <a:rect l="l" t="t" r="r" b="b"/>
            <a:pathLst>
              <a:path w="189230" h="108584">
                <a:moveTo>
                  <a:pt x="0" y="27050"/>
                </a:moveTo>
                <a:lnTo>
                  <a:pt x="134874" y="27050"/>
                </a:lnTo>
                <a:lnTo>
                  <a:pt x="134874" y="0"/>
                </a:lnTo>
                <a:lnTo>
                  <a:pt x="188976" y="54101"/>
                </a:lnTo>
                <a:lnTo>
                  <a:pt x="134874" y="108203"/>
                </a:lnTo>
                <a:lnTo>
                  <a:pt x="134874" y="81152"/>
                </a:lnTo>
                <a:lnTo>
                  <a:pt x="0" y="81152"/>
                </a:lnTo>
                <a:lnTo>
                  <a:pt x="0" y="27050"/>
                </a:lnTo>
                <a:close/>
              </a:path>
            </a:pathLst>
          </a:custGeom>
          <a:ln w="25400">
            <a:solidFill>
              <a:srgbClr val="00A779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853691" y="522824"/>
            <a:ext cx="190500" cy="108585"/>
          </a:xfrm>
          <a:custGeom>
            <a:avLst/>
            <a:gdLst/>
            <a:ahLst/>
            <a:cxnLst/>
            <a:rect l="l" t="t" r="r" b="b"/>
            <a:pathLst>
              <a:path w="190500" h="108584">
                <a:moveTo>
                  <a:pt x="136398" y="0"/>
                </a:moveTo>
                <a:lnTo>
                  <a:pt x="136398" y="27050"/>
                </a:lnTo>
                <a:lnTo>
                  <a:pt x="0" y="27050"/>
                </a:lnTo>
                <a:lnTo>
                  <a:pt x="0" y="81152"/>
                </a:lnTo>
                <a:lnTo>
                  <a:pt x="136398" y="81152"/>
                </a:lnTo>
                <a:lnTo>
                  <a:pt x="136398" y="108203"/>
                </a:lnTo>
                <a:lnTo>
                  <a:pt x="190500" y="54101"/>
                </a:lnTo>
                <a:lnTo>
                  <a:pt x="136398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853691" y="334546"/>
            <a:ext cx="190500" cy="108585"/>
          </a:xfrm>
          <a:custGeom>
            <a:avLst/>
            <a:gdLst/>
            <a:ahLst/>
            <a:cxnLst/>
            <a:rect l="l" t="t" r="r" b="b"/>
            <a:pathLst>
              <a:path w="190500" h="108584">
                <a:moveTo>
                  <a:pt x="0" y="27050"/>
                </a:moveTo>
                <a:lnTo>
                  <a:pt x="136398" y="27050"/>
                </a:lnTo>
                <a:lnTo>
                  <a:pt x="136398" y="0"/>
                </a:lnTo>
                <a:lnTo>
                  <a:pt x="190500" y="54101"/>
                </a:lnTo>
                <a:lnTo>
                  <a:pt x="136398" y="108203"/>
                </a:lnTo>
                <a:lnTo>
                  <a:pt x="136398" y="81152"/>
                </a:lnTo>
                <a:lnTo>
                  <a:pt x="0" y="81152"/>
                </a:lnTo>
                <a:lnTo>
                  <a:pt x="0" y="27050"/>
                </a:lnTo>
                <a:close/>
              </a:path>
            </a:pathLst>
          </a:custGeom>
          <a:ln w="25400">
            <a:solidFill>
              <a:srgbClr val="00A779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88617" y="177343"/>
            <a:ext cx="61976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500" u="heavy" spc="-13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500" u="heavy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Stra</a:t>
            </a:r>
            <a:r>
              <a:rPr sz="1500" u="heavy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1500" u="heavy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</a:t>
            </a:r>
            <a:r>
              <a:rPr sz="1500" u="heavy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</a:t>
            </a:r>
            <a:r>
              <a:rPr sz="15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349245" y="406469"/>
            <a:ext cx="584074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500" u="sng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Bent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147285" y="391703"/>
            <a:ext cx="102349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500" u="heavy" spc="-14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500" u="sng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Stra</a:t>
            </a:r>
            <a:r>
              <a:rPr sz="1500" u="sng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1500" u="sng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</a:t>
            </a:r>
            <a:r>
              <a:rPr sz="1500" u="sng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</a:t>
            </a:r>
            <a:r>
              <a:rPr sz="1500" u="sng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ten</a:t>
            </a:r>
          </a:p>
        </p:txBody>
      </p:sp>
      <p:sp>
        <p:nvSpPr>
          <p:cNvPr id="25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0858507" y="6378005"/>
            <a:ext cx="1171575" cy="230832"/>
          </a:xfrm>
          <a:prstGeom prst="rect">
            <a:avLst/>
          </a:prstGeom>
        </p:spPr>
        <p:txBody>
          <a:bodyPr/>
          <a:lstStyle/>
          <a:p>
            <a:pPr algn="r"/>
            <a:fld id="{DB2AC97D-A44F-49DB-BBA8-904CB4475450}" type="slidenum">
              <a:rPr lang="en-US" altLang="zh-CN" sz="15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pPr algn="r"/>
              <a:t>35</a:t>
            </a:fld>
            <a:endParaRPr lang="en-US" altLang="zh-CN" sz="1500" dirty="0">
              <a:solidFill>
                <a:srgbClr val="00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4" name="标题 1"/>
          <p:cNvSpPr txBox="1">
            <a:spLocks/>
          </p:cNvSpPr>
          <p:nvPr/>
        </p:nvSpPr>
        <p:spPr bwMode="auto">
          <a:xfrm>
            <a:off x="3074852" y="235133"/>
            <a:ext cx="7885120" cy="6477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3pPr>
            <a:lvl4pPr marL="1600200" indent="-228600">
              <a:spcBef>
                <a:spcPts val="400"/>
              </a:spcBef>
              <a:buClr>
                <a:srgbClr val="9BBB59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4pPr>
            <a:lvl5pPr marL="2057400" indent="-228600">
              <a:spcBef>
                <a:spcPts val="400"/>
              </a:spcBef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064A2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  <a:ea typeface="华文仿宋" panose="02010600040101010101" pitchFamily="2" charset="-122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   </a:t>
            </a:r>
            <a:r>
              <a:rPr lang="en-US" altLang="zh-CN" sz="3200" dirty="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</a:rPr>
              <a:t>Bending test of 122 IBS tapes</a:t>
            </a:r>
            <a:endParaRPr lang="zh-CN" altLang="en-US" sz="3200" dirty="0">
              <a:solidFill>
                <a:srgbClr val="FF0000"/>
              </a:solidFill>
              <a:latin typeface="Arial Black" pitchFamily="34" charset="0"/>
              <a:ea typeface="MS PGothic" pitchFamily="34" charset="-128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5624D0B-1748-4A3F-AED6-889CEB3BF043}"/>
              </a:ext>
            </a:extLst>
          </p:cNvPr>
          <p:cNvSpPr txBox="1"/>
          <p:nvPr/>
        </p:nvSpPr>
        <p:spPr>
          <a:xfrm>
            <a:off x="10267961" y="763348"/>
            <a:ext cx="188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--Heated samples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6419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>
            <a:extLst>
              <a:ext uri="{FF2B5EF4-FFF2-40B4-BE49-F238E27FC236}">
                <a16:creationId xmlns:a16="http://schemas.microsoft.com/office/drawing/2014/main" id="{85095F6C-FD24-4179-8820-86C3AEEA9311}"/>
              </a:ext>
            </a:extLst>
          </p:cNvPr>
          <p:cNvSpPr txBox="1"/>
          <p:nvPr/>
        </p:nvSpPr>
        <p:spPr>
          <a:xfrm>
            <a:off x="5118365" y="1962748"/>
            <a:ext cx="5968243" cy="882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Good retention above </a:t>
            </a:r>
            <a:r>
              <a:rPr lang="az-Cyrl-AZ" altLang="zh-CN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defTabSz="91440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Rapid decrease of </a:t>
            </a: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sz="2400" b="1" i="1" u="none" strike="noStrike" kern="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D10 sample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4E408E30-F40F-489C-A795-257D58F35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96" y="871143"/>
            <a:ext cx="4196261" cy="3283029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BF668816-F22F-49C8-81E4-A3DE054C1BB4}"/>
              </a:ext>
            </a:extLst>
          </p:cNvPr>
          <p:cNvGrpSpPr/>
          <p:nvPr/>
        </p:nvGrpSpPr>
        <p:grpSpPr>
          <a:xfrm>
            <a:off x="567207" y="4356846"/>
            <a:ext cx="5968243" cy="1857952"/>
            <a:chOff x="1870222" y="1100282"/>
            <a:chExt cx="7990808" cy="2487589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B124597-32A3-48FD-8A6C-72B2918BAC78}"/>
                </a:ext>
              </a:extLst>
            </p:cNvPr>
            <p:cNvGrpSpPr/>
            <p:nvPr/>
          </p:nvGrpSpPr>
          <p:grpSpPr>
            <a:xfrm>
              <a:off x="1870222" y="1100282"/>
              <a:ext cx="7990808" cy="2487589"/>
              <a:chOff x="1924445" y="1095792"/>
              <a:chExt cx="7990808" cy="2487589"/>
            </a:xfrm>
          </p:grpSpPr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id="{9A7B344E-CD40-48E1-8B5A-9832814443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" r="5832"/>
              <a:stretch/>
            </p:blipFill>
            <p:spPr>
              <a:xfrm>
                <a:off x="1924445" y="1095792"/>
                <a:ext cx="7990808" cy="2487589"/>
              </a:xfrm>
              <a:prstGeom prst="rect">
                <a:avLst/>
              </a:prstGeom>
            </p:spPr>
          </p:pic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6D28C831-3F7A-4D4F-9823-C71E26228B04}"/>
                  </a:ext>
                </a:extLst>
              </p:cNvPr>
              <p:cNvSpPr/>
              <p:nvPr/>
            </p:nvSpPr>
            <p:spPr bwMode="auto">
              <a:xfrm>
                <a:off x="8970264" y="3163824"/>
                <a:ext cx="841248" cy="338484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1588" algn="ctr"/>
                <a:endParaRPr lang="zh-CN" altLang="en-US" sz="3600" b="1">
                  <a:solidFill>
                    <a:srgbClr val="FFFFFF"/>
                  </a:solidFill>
                  <a:latin typeface="Times New Roman" pitchFamily="18" charset="0"/>
                  <a:ea typeface="华文中宋" pitchFamily="2" charset="-122"/>
                </a:endParaRPr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40DBE7D2-D19A-449B-B65F-8BFB73E8929C}"/>
                </a:ext>
              </a:extLst>
            </p:cNvPr>
            <p:cNvSpPr/>
            <p:nvPr/>
          </p:nvSpPr>
          <p:spPr bwMode="auto">
            <a:xfrm>
              <a:off x="4692402" y="3156569"/>
              <a:ext cx="972312" cy="356717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/>
              <a:endParaRPr lang="zh-CN" altLang="en-US" sz="3600" b="1">
                <a:solidFill>
                  <a:srgbClr val="FFFFFF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32AF64A4-C917-486D-9C0E-B5EB0B967CCB}"/>
                </a:ext>
              </a:extLst>
            </p:cNvPr>
            <p:cNvSpPr/>
            <p:nvPr/>
          </p:nvSpPr>
          <p:spPr bwMode="auto">
            <a:xfrm>
              <a:off x="3444881" y="3150079"/>
              <a:ext cx="932688" cy="356718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/>
              <a:endParaRPr lang="zh-CN" altLang="en-US" sz="3600" b="1">
                <a:solidFill>
                  <a:srgbClr val="FFFFFF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1646A9E0-72C6-4CE2-B6A2-4F257A295887}"/>
              </a:ext>
            </a:extLst>
          </p:cNvPr>
          <p:cNvSpPr txBox="1"/>
          <p:nvPr/>
        </p:nvSpPr>
        <p:spPr>
          <a:xfrm>
            <a:off x="5230356" y="1298409"/>
            <a:ext cx="6237287" cy="461665"/>
          </a:xfrm>
          <a:prstGeom prst="rect">
            <a:avLst/>
          </a:prstGeom>
          <a:solidFill>
            <a:srgbClr val="12618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Ratio = 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zh-CN" sz="2400" b="1" i="0" u="none" strike="noStrike" kern="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zh-CN" sz="2400" b="1" i="0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(bending) / </a:t>
            </a:r>
            <a:r>
              <a:rPr kumimoji="0" lang="en-US" altLang="zh-CN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zh-CN" sz="2400" b="1" i="0" u="none" strike="noStrike" kern="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zh-CN" sz="2400" b="1" i="0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(pristine~135A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4FFE162-55B1-425A-AC69-78D0FFF1BB32}"/>
              </a:ext>
            </a:extLst>
          </p:cNvPr>
          <p:cNvSpPr txBox="1"/>
          <p:nvPr/>
        </p:nvSpPr>
        <p:spPr>
          <a:xfrm>
            <a:off x="862603" y="104376"/>
            <a:ext cx="10864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</a:rPr>
              <a:t>Bending diameter of 7-filament 122/Ag tapes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9A2B5DCE-6F98-4D0C-996E-08119597C398}"/>
              </a:ext>
            </a:extLst>
          </p:cNvPr>
          <p:cNvCxnSpPr/>
          <p:nvPr/>
        </p:nvCxnSpPr>
        <p:spPr>
          <a:xfrm>
            <a:off x="0" y="756381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页脚占位符 1">
            <a:extLst>
              <a:ext uri="{FF2B5EF4-FFF2-40B4-BE49-F238E27FC236}">
                <a16:creationId xmlns:a16="http://schemas.microsoft.com/office/drawing/2014/main" id="{A1802964-0A0A-4F10-B403-A98AFB3B0D54}"/>
              </a:ext>
            </a:extLst>
          </p:cNvPr>
          <p:cNvSpPr txBox="1">
            <a:spLocks/>
          </p:cNvSpPr>
          <p:nvPr/>
        </p:nvSpPr>
        <p:spPr>
          <a:xfrm>
            <a:off x="8135291" y="841126"/>
            <a:ext cx="4056709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courtesy of Prof. </a:t>
            </a:r>
            <a:r>
              <a:rPr lang="nl-NL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Q. Xu at IHEP-CAS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9C319EDD-66B5-4E1D-855F-3E1D1A3D3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4692" y="3027416"/>
            <a:ext cx="3222951" cy="1048000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D255578B-C631-41DF-9B37-FCFC985E7635}"/>
              </a:ext>
            </a:extLst>
          </p:cNvPr>
          <p:cNvSpPr txBox="1"/>
          <p:nvPr/>
        </p:nvSpPr>
        <p:spPr>
          <a:xfrm>
            <a:off x="10500905" y="3732300"/>
            <a:ext cx="892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Cracks</a:t>
            </a:r>
            <a:endParaRPr lang="zh-CN" altLang="en-US" sz="14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" name="文本占位符 1">
            <a:extLst>
              <a:ext uri="{FF2B5EF4-FFF2-40B4-BE49-F238E27FC236}">
                <a16:creationId xmlns:a16="http://schemas.microsoft.com/office/drawing/2014/main" id="{B6F346D2-B31F-490C-A7A8-AF7F26B3F39B}"/>
              </a:ext>
            </a:extLst>
          </p:cNvPr>
          <p:cNvSpPr txBox="1">
            <a:spLocks/>
          </p:cNvSpPr>
          <p:nvPr/>
        </p:nvSpPr>
        <p:spPr>
          <a:xfrm>
            <a:off x="9603682" y="4039688"/>
            <a:ext cx="2075818" cy="243386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16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3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4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6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583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2994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16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327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en-US" sz="1000" dirty="0">
                <a:solidFill>
                  <a:schemeClr val="tx1"/>
                </a:solidFill>
                <a:latin typeface="Arial Black" pitchFamily="34" charset="0"/>
                <a:ea typeface="MS PGothic" pitchFamily="34" charset="-128"/>
              </a:rPr>
              <a:t>Cracks in the D10 sample</a:t>
            </a:r>
          </a:p>
        </p:txBody>
      </p:sp>
      <p:sp>
        <p:nvSpPr>
          <p:cNvPr id="31" name="箭头: 左弧形 30">
            <a:extLst>
              <a:ext uri="{FF2B5EF4-FFF2-40B4-BE49-F238E27FC236}">
                <a16:creationId xmlns:a16="http://schemas.microsoft.com/office/drawing/2014/main" id="{B3AA68FC-2EC7-4575-8B40-C6A59100A2D1}"/>
              </a:ext>
            </a:extLst>
          </p:cNvPr>
          <p:cNvSpPr/>
          <p:nvPr/>
        </p:nvSpPr>
        <p:spPr bwMode="auto">
          <a:xfrm>
            <a:off x="7688397" y="2919947"/>
            <a:ext cx="344438" cy="631469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隶书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2485715-DE59-AD16-DB63-9FD1BA58DB71}"/>
              </a:ext>
            </a:extLst>
          </p:cNvPr>
          <p:cNvSpPr txBox="1"/>
          <p:nvPr/>
        </p:nvSpPr>
        <p:spPr>
          <a:xfrm>
            <a:off x="8325915" y="6415070"/>
            <a:ext cx="34396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Li et al., </a:t>
            </a:r>
            <a:r>
              <a:rPr kumimoji="0" lang="fr-FR" altLang="zh-CN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IEEE TAS</a:t>
            </a:r>
            <a:r>
              <a:rPr kumimoji="0" lang="fr-FR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32 (2022) </a:t>
            </a:r>
            <a:r>
              <a:rPr lang="en-US" altLang="zh-CN" sz="1600" b="0" i="0" u="none" strike="noStrike" baseline="0" dirty="0">
                <a:latin typeface="Times-Roman"/>
              </a:rPr>
              <a:t>7300304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81F6380-7C19-621B-1408-F6A4B7B481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0595" y="4389960"/>
            <a:ext cx="2499240" cy="180474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7A08269-1C58-AD95-1252-9B14FD99FD4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" t="30615" r="2524" b="21550"/>
          <a:stretch/>
        </p:blipFill>
        <p:spPr>
          <a:xfrm>
            <a:off x="9401967" y="4508188"/>
            <a:ext cx="2363597" cy="1568292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67C558E7-59C5-F404-5F39-350DBFEEB8C8}"/>
              </a:ext>
            </a:extLst>
          </p:cNvPr>
          <p:cNvGrpSpPr/>
          <p:nvPr/>
        </p:nvGrpSpPr>
        <p:grpSpPr>
          <a:xfrm>
            <a:off x="5230356" y="3053770"/>
            <a:ext cx="2192786" cy="1107611"/>
            <a:chOff x="244453" y="1995312"/>
            <a:chExt cx="2879671" cy="1486211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471AF131-A546-6B61-8FF6-530E8B265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13" t="28547" r="19972" b="28974"/>
            <a:stretch/>
          </p:blipFill>
          <p:spPr>
            <a:xfrm>
              <a:off x="244453" y="1995312"/>
              <a:ext cx="1577423" cy="148621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2B61BC2F-1C20-8EE6-F5B5-62D6E91F7B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8" t="31539" r="31197" b="22906"/>
            <a:stretch/>
          </p:blipFill>
          <p:spPr>
            <a:xfrm>
              <a:off x="1838677" y="1995312"/>
              <a:ext cx="1285447" cy="14862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98817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552044" y="136524"/>
            <a:ext cx="9297619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 122/Ag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tape – Magnetization AC loss 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7953390" y="6045052"/>
            <a:ext cx="3872866" cy="33855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Kovac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et al., </a:t>
            </a:r>
            <a:r>
              <a:rPr kumimoji="0" lang="en-US" altLang="zh-CN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Cryogenics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116 (2021) 103281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132991" y="4872908"/>
            <a:ext cx="5829861" cy="1019397"/>
          </a:xfrm>
          <a:prstGeom prst="rect">
            <a:avLst/>
          </a:prstGeom>
          <a:solidFill>
            <a:srgbClr val="FFFFCC"/>
          </a:solidFill>
        </p:spPr>
        <p:txBody>
          <a:bodyPr wrap="square" lIns="110377" tIns="55189" rIns="110377" bIns="55189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90000"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The AC loss for 7-core tapes reduced by ~50% at 20 K,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90000"/>
              <a:buFont typeface="Wingdings" panose="05000000000000000000" pitchFamily="2" charset="2"/>
              <a:buChar char="u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due to the negligible 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eddy current losses by using more resistive </a:t>
            </a:r>
            <a:r>
              <a:rPr kumimoji="1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AgSn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alloy outer sheath. </a:t>
            </a:r>
            <a:endParaRPr kumimoji="1" lang="en-US" altLang="zh-CN" sz="1800" b="1" i="0" u="none" strike="noStrike" kern="1200" cap="none" spc="0" normalizeH="0" baseline="3000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744" y="5398721"/>
            <a:ext cx="5350461" cy="646331"/>
          </a:xfrm>
          <a:prstGeom prst="rect">
            <a:avLst/>
          </a:prstGeom>
          <a:noFill/>
          <a:ln w="19050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Due to highly conductive Ag sheath, large eddy current losses (</a:t>
            </a:r>
            <a:r>
              <a:rPr kumimoji="1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ecl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 was observed for single-core tape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27209" y="1058093"/>
            <a:ext cx="36402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single-core tapes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34312" y="1037405"/>
            <a:ext cx="3804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single-core tapes 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vs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 7-core tapes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宋体" pitchFamily="2" charset="-122"/>
                <a:cs typeface="Tahoma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宋体" pitchFamily="2" charset="-122"/>
              <a:cs typeface="Tahom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0" y="854798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155" y="1413345"/>
            <a:ext cx="4576089" cy="321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493" y="1394508"/>
            <a:ext cx="4600071" cy="325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/>
        </p:nvSpPr>
        <p:spPr>
          <a:xfrm>
            <a:off x="984653" y="4622342"/>
            <a:ext cx="49253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Q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1-Ba122/Ag – 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ecl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= </a:t>
            </a:r>
            <a:r>
              <a:rPr kumimoji="0" lang="en-US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Q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1-Ba122/Ag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 </a:t>
            </a:r>
            <a:r>
              <a:rPr kumimoji="0" lang="en-US" altLang="zh-CN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Q</a:t>
            </a:r>
            <a:r>
              <a:rPr kumimoji="0" lang="en-US" altLang="zh-CN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ecl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Ag-99%</a:t>
            </a:r>
            <a:endParaRPr kumimoji="0" lang="zh-CN" altLang="en-US" sz="2000" b="0" i="0" u="none" strike="noStrike" kern="1200" cap="none" spc="0" normalizeH="0" baseline="-2500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4425696" y="5022452"/>
            <a:ext cx="234086" cy="361082"/>
          </a:xfrm>
          <a:prstGeom prst="straightConnector1">
            <a:avLst/>
          </a:prstGeom>
          <a:ln w="19050">
            <a:solidFill>
              <a:srgbClr val="FF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4"/>
          <p:cNvSpPr txBox="1"/>
          <p:nvPr/>
        </p:nvSpPr>
        <p:spPr>
          <a:xfrm>
            <a:off x="4818689" y="2502663"/>
            <a:ext cx="897516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itchFamily="34" charset="0"/>
                <a:ea typeface="黑体" panose="02010609060101010101" pitchFamily="49" charset="-122"/>
                <a:cs typeface="Arial" pitchFamily="34" charset="0"/>
              </a:rPr>
              <a:t>(Ag-etched)</a:t>
            </a:r>
            <a:endParaRPr kumimoji="1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itchFamily="34" charset="0"/>
              <a:ea typeface="黑体" panose="02010609060101010101" pitchFamily="49" charset="-122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788" y="6465504"/>
            <a:ext cx="11578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*The difference observed between the extracted Q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ecl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(red lines) and those measured for etched Ag (green lines) could be attributed to different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kumimoji="0" lang="en-US" altLang="zh-CN" sz="12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due to sample degradation  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3681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2711BA17-CD02-43C1-A8F8-0C7EE536B855}"/>
              </a:ext>
            </a:extLst>
          </p:cNvPr>
          <p:cNvGrpSpPr/>
          <p:nvPr/>
        </p:nvGrpSpPr>
        <p:grpSpPr>
          <a:xfrm>
            <a:off x="4291615" y="1241455"/>
            <a:ext cx="3746860" cy="3042496"/>
            <a:chOff x="7020334" y="974249"/>
            <a:chExt cx="3604982" cy="2927289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39D28EEB-5008-4E73-920D-7EB204642D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0103" b="2711"/>
            <a:stretch/>
          </p:blipFill>
          <p:spPr>
            <a:xfrm>
              <a:off x="7020334" y="974249"/>
              <a:ext cx="3604982" cy="2927289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253E776-B5D3-4E1F-9FC7-74AAB90804A8}"/>
                </a:ext>
              </a:extLst>
            </p:cNvPr>
            <p:cNvSpPr txBox="1"/>
            <p:nvPr/>
          </p:nvSpPr>
          <p:spPr>
            <a:xfrm>
              <a:off x="8924041" y="2232423"/>
              <a:ext cx="1130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l-GR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κ ∝</a:t>
              </a:r>
              <a:r>
                <a:rPr lang="en-US" sz="2400" b="1" dirty="0">
                  <a:solidFill>
                    <a:srgbClr val="0000FF"/>
                  </a:solidFill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B</a:t>
              </a:r>
              <a:r>
                <a:rPr lang="en-US" altLang="zh-CN" sz="2400" b="1" baseline="30000" dirty="0">
                  <a:solidFill>
                    <a:srgbClr val="0000FF"/>
                  </a:solidFill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-</a:t>
              </a:r>
              <a:r>
                <a:rPr lang="el-GR" altLang="zh-CN" sz="2400" b="1" baseline="30000" dirty="0">
                  <a:solidFill>
                    <a:srgbClr val="0000FF"/>
                  </a:solidFill>
                  <a:latin typeface="Times New Roman" panose="02020603050405020304" pitchFamily="18" charset="0"/>
                  <a:ea typeface="微软雅黑"/>
                  <a:cs typeface="Times New Roman" panose="02020603050405020304" pitchFamily="18" charset="0"/>
                </a:rPr>
                <a:t>α</a:t>
              </a:r>
              <a:endParaRPr lang="en-US" sz="2400" b="1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2763716E-7F34-4E72-BFF5-5AEA1118FFA6}"/>
              </a:ext>
            </a:extLst>
          </p:cNvPr>
          <p:cNvGrpSpPr/>
          <p:nvPr/>
        </p:nvGrpSpPr>
        <p:grpSpPr>
          <a:xfrm>
            <a:off x="336815" y="1250785"/>
            <a:ext cx="3784054" cy="3112872"/>
            <a:chOff x="1675601" y="975678"/>
            <a:chExt cx="5363080" cy="4411824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3EE6F027-81B5-4D92-A74B-FC8604982B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9374"/>
            <a:stretch/>
          </p:blipFill>
          <p:spPr>
            <a:xfrm>
              <a:off x="1675601" y="975678"/>
              <a:ext cx="5363080" cy="4411824"/>
            </a:xfrm>
            <a:prstGeom prst="rect">
              <a:avLst/>
            </a:prstGeom>
          </p:spPr>
        </p:pic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D5137F6D-D993-4E05-B4EB-943C6495EFE4}"/>
                </a:ext>
              </a:extLst>
            </p:cNvPr>
            <p:cNvSpPr/>
            <p:nvPr/>
          </p:nvSpPr>
          <p:spPr>
            <a:xfrm>
              <a:off x="2513814" y="1112364"/>
              <a:ext cx="4336330" cy="3487917"/>
            </a:xfrm>
            <a:custGeom>
              <a:avLst/>
              <a:gdLst>
                <a:gd name="connsiteX0" fmla="*/ 2015324 w 4336330"/>
                <a:gd name="connsiteY0" fmla="*/ 2154711 h 3487917"/>
                <a:gd name="connsiteX1" fmla="*/ 2015324 w 4336330"/>
                <a:gd name="connsiteY1" fmla="*/ 3273899 h 3487917"/>
                <a:gd name="connsiteX2" fmla="*/ 4189405 w 4336330"/>
                <a:gd name="connsiteY2" fmla="*/ 3273899 h 3487917"/>
                <a:gd name="connsiteX3" fmla="*/ 4189405 w 4336330"/>
                <a:gd name="connsiteY3" fmla="*/ 2154711 h 3487917"/>
                <a:gd name="connsiteX4" fmla="*/ 0 w 4336330"/>
                <a:gd name="connsiteY4" fmla="*/ 0 h 3487917"/>
                <a:gd name="connsiteX5" fmla="*/ 4336330 w 4336330"/>
                <a:gd name="connsiteY5" fmla="*/ 0 h 3487917"/>
                <a:gd name="connsiteX6" fmla="*/ 4336330 w 4336330"/>
                <a:gd name="connsiteY6" fmla="*/ 3487917 h 3487917"/>
                <a:gd name="connsiteX7" fmla="*/ 0 w 4336330"/>
                <a:gd name="connsiteY7" fmla="*/ 3487917 h 3487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36330" h="3487917">
                  <a:moveTo>
                    <a:pt x="2015324" y="2154711"/>
                  </a:moveTo>
                  <a:lnTo>
                    <a:pt x="2015324" y="3273899"/>
                  </a:lnTo>
                  <a:lnTo>
                    <a:pt x="4189405" y="3273899"/>
                  </a:lnTo>
                  <a:lnTo>
                    <a:pt x="4189405" y="2154711"/>
                  </a:lnTo>
                  <a:close/>
                  <a:moveTo>
                    <a:pt x="0" y="0"/>
                  </a:moveTo>
                  <a:lnTo>
                    <a:pt x="4336330" y="0"/>
                  </a:lnTo>
                  <a:lnTo>
                    <a:pt x="4336330" y="3487917"/>
                  </a:lnTo>
                  <a:lnTo>
                    <a:pt x="0" y="3487917"/>
                  </a:lnTo>
                  <a:close/>
                </a:path>
              </a:pathLst>
            </a:custGeom>
            <a:gradFill>
              <a:gsLst>
                <a:gs pos="100000">
                  <a:srgbClr val="B01513">
                    <a:alpha val="40000"/>
                  </a:srgbClr>
                </a:gs>
                <a:gs pos="51000">
                  <a:srgbClr val="FFFF99">
                    <a:alpha val="40000"/>
                  </a:srgbClr>
                </a:gs>
                <a:gs pos="0">
                  <a:srgbClr val="70AD47">
                    <a:lumMod val="75000"/>
                    <a:alpha val="40000"/>
                  </a:srgb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F0502020204030204"/>
                <a:ea typeface="微软雅黑"/>
                <a:cs typeface="+mn-cs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E079592C-DACC-40DF-81D7-910039364A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87"/>
          <a:stretch/>
        </p:blipFill>
        <p:spPr>
          <a:xfrm>
            <a:off x="8071130" y="1275714"/>
            <a:ext cx="3753158" cy="2877332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60F766C5-167A-4D7E-AC35-051357BD7C1C}"/>
              </a:ext>
            </a:extLst>
          </p:cNvPr>
          <p:cNvSpPr txBox="1"/>
          <p:nvPr/>
        </p:nvSpPr>
        <p:spPr>
          <a:xfrm>
            <a:off x="179795" y="4312565"/>
            <a:ext cx="11845949" cy="2120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Thermal</a:t>
            </a:r>
            <a:r>
              <a:rPr lang="zh-CN" altLang="en-US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properties are dominated by the sheath materials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The thermal conductivity ranges from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1 to 1000 W/m K</a:t>
            </a: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by adjusting the sheath materials</a:t>
            </a:r>
          </a:p>
          <a:p>
            <a:pPr marL="457200"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@4.2 K</a:t>
            </a: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Cu/Ag: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400 W/m K at 0 T;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&gt;100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W/m K at 9 T--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magnets</a:t>
            </a:r>
          </a:p>
          <a:p>
            <a:pPr marL="457200"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               SS/Ag: ~10 W/m K-- 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current leads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Atoms diffusion between different sheathes and superconducting cores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0ACB6D4-F95E-4306-A290-0AD753F9197A}"/>
              </a:ext>
            </a:extLst>
          </p:cNvPr>
          <p:cNvSpPr txBox="1"/>
          <p:nvPr/>
        </p:nvSpPr>
        <p:spPr>
          <a:xfrm>
            <a:off x="8223902" y="6292804"/>
            <a:ext cx="38018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3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altLang="zh-CN" sz="1600" dirty="0">
                <a:solidFill>
                  <a:schemeClr val="tx1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Supercond. Sci. Technol. </a:t>
            </a:r>
            <a:r>
              <a:rPr lang="fr-FR" altLang="zh-CN" sz="1600" b="0" i="0" dirty="0">
                <a:solidFill>
                  <a:schemeClr val="tx1"/>
                </a:solidFill>
                <a:latin typeface="Times New Roman" panose="02020603050405020304" pitchFamily="18" charset="0"/>
                <a:ea typeface="微软雅黑"/>
                <a:cs typeface="Times New Roman" panose="02020603050405020304" pitchFamily="18" charset="0"/>
              </a:rPr>
              <a:t>33, 075010 (2020)</a:t>
            </a:r>
          </a:p>
        </p:txBody>
      </p:sp>
      <p:sp>
        <p:nvSpPr>
          <p:cNvPr id="21" name="文本占位符 1">
            <a:extLst>
              <a:ext uri="{FF2B5EF4-FFF2-40B4-BE49-F238E27FC236}">
                <a16:creationId xmlns:a16="http://schemas.microsoft.com/office/drawing/2014/main" id="{5C8C64D0-C90E-4A5D-AFA2-74610B62DCFA}"/>
              </a:ext>
            </a:extLst>
          </p:cNvPr>
          <p:cNvSpPr txBox="1">
            <a:spLocks/>
          </p:cNvSpPr>
          <p:nvPr/>
        </p:nvSpPr>
        <p:spPr bwMode="auto">
          <a:xfrm>
            <a:off x="744252" y="153797"/>
            <a:ext cx="11080036" cy="60194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34" tIns="45718" rIns="91434" bIns="45718" numCol="1" anchor="b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3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4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6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583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2994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16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327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3200" dirty="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</a:rPr>
              <a:t>Thermal conductivity of composite Ba122 tapes</a:t>
            </a:r>
            <a:endParaRPr lang="zh-CN" altLang="en-US" sz="3200" dirty="0">
              <a:solidFill>
                <a:srgbClr val="FF0000"/>
              </a:solidFill>
              <a:latin typeface="Arial Black" pitchFamily="34" charset="0"/>
              <a:ea typeface="MS PGothic" pitchFamily="34" charset="-128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654A1993-B0C1-4432-AEA3-B4898CAF6258}"/>
              </a:ext>
            </a:extLst>
          </p:cNvPr>
          <p:cNvCxnSpPr/>
          <p:nvPr/>
        </p:nvCxnSpPr>
        <p:spPr>
          <a:xfrm>
            <a:off x="0" y="887583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7045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00" y="5668871"/>
            <a:ext cx="10515600" cy="1077595"/>
          </a:xfrm>
          <a:custGeom>
            <a:avLst/>
            <a:gdLst/>
            <a:ahLst/>
            <a:cxnLst/>
            <a:rect l="l" t="t" r="r" b="b"/>
            <a:pathLst>
              <a:path w="10515600" h="1077595">
                <a:moveTo>
                  <a:pt x="0" y="1077467"/>
                </a:moveTo>
                <a:lnTo>
                  <a:pt x="10515600" y="1077467"/>
                </a:lnTo>
                <a:lnTo>
                  <a:pt x="10515600" y="0"/>
                </a:lnTo>
                <a:lnTo>
                  <a:pt x="0" y="0"/>
                </a:lnTo>
                <a:lnTo>
                  <a:pt x="0" y="1077467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139" y="5742342"/>
            <a:ext cx="1036066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4782" indent="-372083" fontAlgn="auto">
              <a:spcBef>
                <a:spcPts val="0"/>
              </a:spcBef>
              <a:spcAft>
                <a:spcPts val="0"/>
              </a:spcAft>
              <a:buFont typeface="Segoe UI Symbol"/>
              <a:buChar char="◆"/>
              <a:tabLst>
                <a:tab pos="384782" algn="l"/>
              </a:tabLst>
            </a:pP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</a:t>
            </a:r>
            <a:r>
              <a:rPr sz="2000" b="1" spc="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i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i="1" spc="15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2000" b="1" i="1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i="1" spc="-195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spc="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app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ed</a:t>
            </a:r>
            <a:r>
              <a:rPr sz="2000" b="1" spc="2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agn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tic</a:t>
            </a:r>
            <a:r>
              <a:rPr sz="2000" b="1" spc="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ds</a:t>
            </a:r>
            <a:r>
              <a:rPr sz="2000" b="1" spc="2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</a:t>
            </a:r>
            <a:r>
              <a:rPr sz="2000" b="1" spc="2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tly</a:t>
            </a:r>
            <a:r>
              <a:rPr sz="2000" b="1" spc="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her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</a:t>
            </a:r>
            <a:r>
              <a:rPr sz="2000" b="1" spc="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perpend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cu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ar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fie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  <a:r>
              <a:rPr sz="2000" b="1" spc="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sz="2000" b="1" i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spc="15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2000" b="1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 </a:t>
            </a:r>
            <a:r>
              <a:rPr sz="2000" b="1" spc="-67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</a:t>
            </a:r>
            <a:r>
              <a:rPr sz="2000" b="1" spc="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</a:t>
            </a:r>
            <a:r>
              <a:rPr sz="2000" b="1" spc="-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spc="3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spc="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880874" y="5736148"/>
            <a:ext cx="14541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300" b="1" spc="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┴</a:t>
            </a:r>
            <a:endParaRPr sz="130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65270" y="6048483"/>
            <a:ext cx="196405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rall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spc="-4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fie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sz="2000" b="1" i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spc="15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2000" b="1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135" baseline="-21367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).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59957" y="6040941"/>
            <a:ext cx="12001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3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//</a:t>
            </a:r>
            <a:endParaRPr sz="130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139" y="6361869"/>
            <a:ext cx="95504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4782" indent="-372083" fontAlgn="auto">
              <a:spcBef>
                <a:spcPts val="0"/>
              </a:spcBef>
              <a:spcAft>
                <a:spcPts val="0"/>
              </a:spcAft>
              <a:buFont typeface="Segoe UI Symbol"/>
              <a:buChar char="◆"/>
              <a:tabLst>
                <a:tab pos="384782" algn="l"/>
                <a:tab pos="3469380" algn="l"/>
                <a:tab pos="3883370" algn="l"/>
              </a:tabLst>
            </a:pP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The</a:t>
            </a:r>
            <a:r>
              <a:rPr sz="2000" b="1" spc="-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isot</a:t>
            </a:r>
            <a:r>
              <a:rPr sz="2000" b="1" spc="-3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opy</a:t>
            </a:r>
            <a:r>
              <a:rPr sz="2000" b="1" spc="-4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ra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io</a:t>
            </a:r>
            <a:r>
              <a:rPr sz="2000" b="1" spc="-3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</a:t>
            </a:r>
            <a:r>
              <a:rPr sz="2000" b="1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Г</a:t>
            </a:r>
            <a:r>
              <a:rPr sz="2000" b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=</a:t>
            </a:r>
            <a:r>
              <a:rPr sz="2000" b="1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spc="15" baseline="-21367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2000" b="1" baseline="-21367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	</a:t>
            </a:r>
            <a:r>
              <a:rPr sz="2000" b="1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/</a:t>
            </a:r>
            <a:r>
              <a:rPr sz="2000" b="1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spc="15" baseline="-21367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2000" b="1" baseline="-21367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	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</a:t>
            </a:r>
            <a:r>
              <a:rPr sz="2000" b="1" spc="-3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quite</a:t>
            </a:r>
            <a:r>
              <a:rPr sz="2000" b="1" spc="-2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lo</a:t>
            </a:r>
            <a:r>
              <a:rPr sz="2000" b="1" spc="-11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w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sz="2000" b="1" spc="-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ss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than</a:t>
            </a:r>
            <a:r>
              <a:rPr sz="2000" b="1" spc="-2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b="1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very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goo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  <a:r>
              <a:rPr sz="2000" b="1" spc="-3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2000" b="1" spc="-60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pl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ca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io</a:t>
            </a:r>
            <a:r>
              <a:rPr sz="2000" b="1" spc="-1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spc="5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</a:t>
            </a:r>
            <a:r>
              <a:rPr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79519" y="6384994"/>
            <a:ext cx="609600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tabLst>
                <a:tab pos="426688" algn="l"/>
              </a:tabLst>
            </a:pPr>
            <a:r>
              <a:rPr sz="1300" b="1" spc="2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⊥	∥</a:t>
            </a:r>
            <a:endParaRPr sz="130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41019" y="1515404"/>
            <a:ext cx="4712208" cy="4076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81666" y="1094218"/>
            <a:ext cx="4372133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Senato</a:t>
            </a:r>
            <a:r>
              <a:rPr lang="en-US" altLang="zh-CN" sz="1600" spc="-11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lang="en-US" altLang="zh-CN" sz="1600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lang="en-US" altLang="zh-CN"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et al.,</a:t>
            </a:r>
            <a:r>
              <a:rPr lang="en-US" altLang="zh-CN" sz="1600" b="1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b="1" i="1" spc="-5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SuS</a:t>
            </a:r>
            <a:r>
              <a:rPr sz="1600" b="1" i="1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lang="en-US" sz="1600" b="1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33 (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2020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) 095008</a:t>
            </a:r>
            <a:endParaRPr sz="16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68907" y="3848130"/>
            <a:ext cx="476884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4.2 K</a:t>
            </a:r>
            <a:endParaRPr sz="160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59134" y="1095136"/>
            <a:ext cx="3241675" cy="24622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90798" fontAlgn="auto"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Awaji et al., </a:t>
            </a:r>
            <a:r>
              <a:rPr sz="1600" b="1" i="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SuST 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30 (2017) 035018</a:t>
            </a:r>
          </a:p>
        </p:txBody>
      </p:sp>
      <p:sp>
        <p:nvSpPr>
          <p:cNvPr id="13" name="object 13"/>
          <p:cNvSpPr/>
          <p:nvPr/>
        </p:nvSpPr>
        <p:spPr>
          <a:xfrm>
            <a:off x="3883152" y="2051879"/>
            <a:ext cx="760597" cy="5409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587770" y="3182661"/>
            <a:ext cx="798575" cy="454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8087381" y="4794105"/>
            <a:ext cx="1625600" cy="45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2711" fontAlgn="auto">
              <a:spcBef>
                <a:spcPts val="0"/>
              </a:spcBef>
              <a:spcAft>
                <a:spcPts val="0"/>
              </a:spcAft>
              <a:tabLst>
                <a:tab pos="1356259" algn="l"/>
              </a:tabLst>
            </a:pPr>
            <a:r>
              <a:rPr sz="1200" spc="5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10	15</a:t>
            </a:r>
            <a:endParaRPr sz="12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pPr marL="12700" fontAlgn="auto">
              <a:spcBef>
                <a:spcPts val="225"/>
              </a:spcBef>
              <a:spcAft>
                <a:spcPts val="0"/>
              </a:spcAft>
            </a:pPr>
            <a:r>
              <a:rPr sz="1600" spc="7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1600" spc="6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1600" spc="5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mperat</a:t>
            </a:r>
            <a:r>
              <a:rPr sz="1600" spc="6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u</a:t>
            </a:r>
            <a:r>
              <a:rPr sz="1600" spc="5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re</a:t>
            </a:r>
            <a:r>
              <a:rPr sz="1600" spc="3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5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(K)</a:t>
            </a:r>
            <a:endParaRPr sz="16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6725559" y="5339365"/>
            <a:ext cx="3561079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tabLst>
                <a:tab pos="297159" algn="l"/>
                <a:tab pos="761944" algn="l"/>
              </a:tabLst>
            </a:pPr>
            <a:r>
              <a:rPr sz="1600" i="1" spc="-11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lang="en-US" sz="1600" spc="15" baseline="-21164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1600" baseline="-21164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	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&lt;</a:t>
            </a:r>
            <a:r>
              <a:rPr sz="1600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i="1" spc="-11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</a:t>
            </a:r>
            <a:r>
              <a:rPr lang="en-US" sz="1600" spc="15" baseline="-21164" dirty="0" err="1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</a:t>
            </a:r>
            <a:r>
              <a:rPr sz="1600" baseline="-21164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	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only</a:t>
            </a:r>
            <a:r>
              <a:rPr sz="1600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at</a:t>
            </a:r>
            <a:r>
              <a:rPr sz="1600" spc="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low te</a:t>
            </a:r>
            <a:r>
              <a:rPr sz="1600" spc="-4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per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tu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</a:t>
            </a:r>
            <a:r>
              <a:rPr sz="1600" spc="5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and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fields</a:t>
            </a:r>
            <a:endParaRPr sz="16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6882530" y="5387348"/>
            <a:ext cx="804467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tabLst>
                <a:tab pos="463515" algn="l"/>
              </a:tabLst>
            </a:pPr>
            <a:r>
              <a:rPr sz="1100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//</a:t>
            </a:r>
            <a:r>
              <a:rPr sz="1100" spc="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</a:t>
            </a:r>
            <a:endParaRPr sz="11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6240732" y="1602901"/>
            <a:ext cx="4709256" cy="3585719"/>
            <a:chOff x="6214635" y="1817016"/>
            <a:chExt cx="4709256" cy="3585719"/>
          </a:xfrm>
        </p:grpSpPr>
        <p:sp>
          <p:nvSpPr>
            <p:cNvPr id="16" name="object 16"/>
            <p:cNvSpPr txBox="1"/>
            <p:nvPr/>
          </p:nvSpPr>
          <p:spPr>
            <a:xfrm>
              <a:off x="7351584" y="5024150"/>
              <a:ext cx="121285" cy="18466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1200" spc="5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5</a:t>
              </a:r>
              <a:endParaRPr sz="1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7" name="object 17"/>
            <p:cNvSpPr/>
            <p:nvPr/>
          </p:nvSpPr>
          <p:spPr>
            <a:xfrm>
              <a:off x="6986205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8" name="object 18"/>
            <p:cNvSpPr/>
            <p:nvPr/>
          </p:nvSpPr>
          <p:spPr>
            <a:xfrm>
              <a:off x="7198299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9" name="object 19"/>
            <p:cNvSpPr/>
            <p:nvPr/>
          </p:nvSpPr>
          <p:spPr>
            <a:xfrm>
              <a:off x="7412217" y="4902963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66378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0" name="object 20"/>
            <p:cNvSpPr/>
            <p:nvPr/>
          </p:nvSpPr>
          <p:spPr>
            <a:xfrm>
              <a:off x="7624291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1" name="object 21"/>
            <p:cNvSpPr/>
            <p:nvPr/>
          </p:nvSpPr>
          <p:spPr>
            <a:xfrm>
              <a:off x="7836385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2" name="object 22"/>
            <p:cNvSpPr/>
            <p:nvPr/>
          </p:nvSpPr>
          <p:spPr>
            <a:xfrm>
              <a:off x="8050248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8262343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4" name="object 24"/>
            <p:cNvSpPr/>
            <p:nvPr/>
          </p:nvSpPr>
          <p:spPr>
            <a:xfrm>
              <a:off x="8476260" y="4902963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66378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5" name="object 25"/>
            <p:cNvSpPr/>
            <p:nvPr/>
          </p:nvSpPr>
          <p:spPr>
            <a:xfrm>
              <a:off x="8688335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6" name="object 26"/>
            <p:cNvSpPr/>
            <p:nvPr/>
          </p:nvSpPr>
          <p:spPr>
            <a:xfrm>
              <a:off x="8902272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7" name="object 27"/>
            <p:cNvSpPr/>
            <p:nvPr/>
          </p:nvSpPr>
          <p:spPr>
            <a:xfrm>
              <a:off x="9114292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8" name="object 28"/>
            <p:cNvSpPr/>
            <p:nvPr/>
          </p:nvSpPr>
          <p:spPr>
            <a:xfrm>
              <a:off x="9326384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9" name="object 29"/>
            <p:cNvSpPr/>
            <p:nvPr/>
          </p:nvSpPr>
          <p:spPr>
            <a:xfrm>
              <a:off x="9540304" y="4902963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66378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0" name="object 30"/>
            <p:cNvSpPr/>
            <p:nvPr/>
          </p:nvSpPr>
          <p:spPr>
            <a:xfrm>
              <a:off x="9752379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1" name="object 31"/>
            <p:cNvSpPr/>
            <p:nvPr/>
          </p:nvSpPr>
          <p:spPr>
            <a:xfrm>
              <a:off x="9966316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2" name="object 32"/>
            <p:cNvSpPr/>
            <p:nvPr/>
          </p:nvSpPr>
          <p:spPr>
            <a:xfrm>
              <a:off x="10178353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3" name="object 33"/>
            <p:cNvSpPr/>
            <p:nvPr/>
          </p:nvSpPr>
          <p:spPr>
            <a:xfrm>
              <a:off x="10390428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4" name="object 34"/>
            <p:cNvSpPr/>
            <p:nvPr/>
          </p:nvSpPr>
          <p:spPr>
            <a:xfrm>
              <a:off x="10604347" y="4902963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66378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5" name="object 35"/>
            <p:cNvSpPr/>
            <p:nvPr/>
          </p:nvSpPr>
          <p:spPr>
            <a:xfrm>
              <a:off x="10816440" y="4936180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4">
                  <a:moveTo>
                    <a:pt x="0" y="33162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6879257" y="4969315"/>
              <a:ext cx="4044315" cy="0"/>
            </a:xfrm>
            <a:custGeom>
              <a:avLst/>
              <a:gdLst/>
              <a:ahLst/>
              <a:cxnLst/>
              <a:rect l="l" t="t" r="r" b="b"/>
              <a:pathLst>
                <a:path w="4044315">
                  <a:moveTo>
                    <a:pt x="0" y="0"/>
                  </a:moveTo>
                  <a:lnTo>
                    <a:pt x="4044136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7" name="object 37"/>
            <p:cNvSpPr/>
            <p:nvPr/>
          </p:nvSpPr>
          <p:spPr>
            <a:xfrm>
              <a:off x="6879255" y="4969315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8" name="object 38"/>
            <p:cNvSpPr/>
            <p:nvPr/>
          </p:nvSpPr>
          <p:spPr>
            <a:xfrm>
              <a:off x="6879255" y="4749305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39" name="object 39"/>
            <p:cNvSpPr/>
            <p:nvPr/>
          </p:nvSpPr>
          <p:spPr>
            <a:xfrm>
              <a:off x="6879256" y="4529244"/>
              <a:ext cx="70485" cy="0"/>
            </a:xfrm>
            <a:custGeom>
              <a:avLst/>
              <a:gdLst/>
              <a:ahLst/>
              <a:cxnLst/>
              <a:rect l="l" t="t" r="r" b="b"/>
              <a:pathLst>
                <a:path w="70484">
                  <a:moveTo>
                    <a:pt x="0" y="0"/>
                  </a:moveTo>
                  <a:lnTo>
                    <a:pt x="70082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0" name="object 40"/>
            <p:cNvSpPr/>
            <p:nvPr/>
          </p:nvSpPr>
          <p:spPr>
            <a:xfrm>
              <a:off x="6879255" y="4307489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1" name="object 41"/>
            <p:cNvSpPr/>
            <p:nvPr/>
          </p:nvSpPr>
          <p:spPr>
            <a:xfrm>
              <a:off x="6879255" y="4087445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2" name="object 42"/>
            <p:cNvSpPr/>
            <p:nvPr/>
          </p:nvSpPr>
          <p:spPr>
            <a:xfrm>
              <a:off x="6879255" y="3867436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6879255" y="3647427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4" name="object 44"/>
            <p:cNvSpPr/>
            <p:nvPr/>
          </p:nvSpPr>
          <p:spPr>
            <a:xfrm>
              <a:off x="6879256" y="3427365"/>
              <a:ext cx="70485" cy="0"/>
            </a:xfrm>
            <a:custGeom>
              <a:avLst/>
              <a:gdLst/>
              <a:ahLst/>
              <a:cxnLst/>
              <a:rect l="l" t="t" r="r" b="b"/>
              <a:pathLst>
                <a:path w="70484">
                  <a:moveTo>
                    <a:pt x="0" y="0"/>
                  </a:moveTo>
                  <a:lnTo>
                    <a:pt x="70082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5" name="object 45"/>
            <p:cNvSpPr/>
            <p:nvPr/>
          </p:nvSpPr>
          <p:spPr>
            <a:xfrm>
              <a:off x="6879255" y="3205611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6879255" y="2985567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7" name="object 47"/>
            <p:cNvSpPr/>
            <p:nvPr/>
          </p:nvSpPr>
          <p:spPr>
            <a:xfrm>
              <a:off x="6879255" y="2765557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8" name="object 48"/>
            <p:cNvSpPr/>
            <p:nvPr/>
          </p:nvSpPr>
          <p:spPr>
            <a:xfrm>
              <a:off x="6879255" y="2545496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6879256" y="2323741"/>
              <a:ext cx="70485" cy="0"/>
            </a:xfrm>
            <a:custGeom>
              <a:avLst/>
              <a:gdLst/>
              <a:ahLst/>
              <a:cxnLst/>
              <a:rect l="l" t="t" r="r" b="b"/>
              <a:pathLst>
                <a:path w="70484">
                  <a:moveTo>
                    <a:pt x="0" y="0"/>
                  </a:moveTo>
                  <a:lnTo>
                    <a:pt x="70082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0" name="object 50"/>
            <p:cNvSpPr/>
            <p:nvPr/>
          </p:nvSpPr>
          <p:spPr>
            <a:xfrm>
              <a:off x="6879255" y="2103732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1" name="object 51"/>
            <p:cNvSpPr/>
            <p:nvPr/>
          </p:nvSpPr>
          <p:spPr>
            <a:xfrm>
              <a:off x="6879255" y="1883688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0" y="0"/>
                  </a:moveTo>
                  <a:lnTo>
                    <a:pt x="35059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2" name="object 52"/>
            <p:cNvSpPr/>
            <p:nvPr/>
          </p:nvSpPr>
          <p:spPr>
            <a:xfrm>
              <a:off x="6879255" y="1883691"/>
              <a:ext cx="0" cy="3086100"/>
            </a:xfrm>
            <a:custGeom>
              <a:avLst/>
              <a:gdLst/>
              <a:ahLst/>
              <a:cxnLst/>
              <a:rect l="l" t="t" r="r" b="b"/>
              <a:pathLst>
                <a:path h="3086100">
                  <a:moveTo>
                    <a:pt x="0" y="3085626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3" name="object 53"/>
            <p:cNvSpPr/>
            <p:nvPr/>
          </p:nvSpPr>
          <p:spPr>
            <a:xfrm>
              <a:off x="6986205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4" name="object 54"/>
            <p:cNvSpPr/>
            <p:nvPr/>
          </p:nvSpPr>
          <p:spPr>
            <a:xfrm>
              <a:off x="7198299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5" name="object 55"/>
            <p:cNvSpPr/>
            <p:nvPr/>
          </p:nvSpPr>
          <p:spPr>
            <a:xfrm>
              <a:off x="7412217" y="1883689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0"/>
                  </a:moveTo>
                  <a:lnTo>
                    <a:pt x="0" y="6636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6" name="object 56"/>
            <p:cNvSpPr/>
            <p:nvPr/>
          </p:nvSpPr>
          <p:spPr>
            <a:xfrm>
              <a:off x="7624291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7" name="object 57"/>
            <p:cNvSpPr/>
            <p:nvPr/>
          </p:nvSpPr>
          <p:spPr>
            <a:xfrm>
              <a:off x="7836385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8" name="object 58"/>
            <p:cNvSpPr/>
            <p:nvPr/>
          </p:nvSpPr>
          <p:spPr>
            <a:xfrm>
              <a:off x="8050248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59" name="object 59"/>
            <p:cNvSpPr/>
            <p:nvPr/>
          </p:nvSpPr>
          <p:spPr>
            <a:xfrm>
              <a:off x="8262343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0" name="object 60"/>
            <p:cNvSpPr/>
            <p:nvPr/>
          </p:nvSpPr>
          <p:spPr>
            <a:xfrm>
              <a:off x="8476260" y="1883689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0"/>
                  </a:moveTo>
                  <a:lnTo>
                    <a:pt x="0" y="6636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1" name="object 61"/>
            <p:cNvSpPr/>
            <p:nvPr/>
          </p:nvSpPr>
          <p:spPr>
            <a:xfrm>
              <a:off x="8688335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2" name="object 62"/>
            <p:cNvSpPr/>
            <p:nvPr/>
          </p:nvSpPr>
          <p:spPr>
            <a:xfrm>
              <a:off x="8902272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3" name="object 63"/>
            <p:cNvSpPr/>
            <p:nvPr/>
          </p:nvSpPr>
          <p:spPr>
            <a:xfrm>
              <a:off x="9114292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4" name="object 64"/>
            <p:cNvSpPr/>
            <p:nvPr/>
          </p:nvSpPr>
          <p:spPr>
            <a:xfrm>
              <a:off x="9326384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5" name="object 65"/>
            <p:cNvSpPr/>
            <p:nvPr/>
          </p:nvSpPr>
          <p:spPr>
            <a:xfrm>
              <a:off x="9540304" y="1883689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0"/>
                  </a:moveTo>
                  <a:lnTo>
                    <a:pt x="0" y="6636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6" name="object 66"/>
            <p:cNvSpPr/>
            <p:nvPr/>
          </p:nvSpPr>
          <p:spPr>
            <a:xfrm>
              <a:off x="9752379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7" name="object 67"/>
            <p:cNvSpPr/>
            <p:nvPr/>
          </p:nvSpPr>
          <p:spPr>
            <a:xfrm>
              <a:off x="9966316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8" name="object 68"/>
            <p:cNvSpPr/>
            <p:nvPr/>
          </p:nvSpPr>
          <p:spPr>
            <a:xfrm>
              <a:off x="10178353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69" name="object 69"/>
            <p:cNvSpPr/>
            <p:nvPr/>
          </p:nvSpPr>
          <p:spPr>
            <a:xfrm>
              <a:off x="10390428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0" name="object 70"/>
            <p:cNvSpPr/>
            <p:nvPr/>
          </p:nvSpPr>
          <p:spPr>
            <a:xfrm>
              <a:off x="10604347" y="1883689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h="66675">
                  <a:moveTo>
                    <a:pt x="0" y="0"/>
                  </a:moveTo>
                  <a:lnTo>
                    <a:pt x="0" y="6636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1" name="object 71"/>
            <p:cNvSpPr/>
            <p:nvPr/>
          </p:nvSpPr>
          <p:spPr>
            <a:xfrm>
              <a:off x="10816440" y="1883693"/>
              <a:ext cx="0" cy="33655"/>
            </a:xfrm>
            <a:custGeom>
              <a:avLst/>
              <a:gdLst/>
              <a:ahLst/>
              <a:cxnLst/>
              <a:rect l="l" t="t" r="r" b="b"/>
              <a:pathLst>
                <a:path h="33655">
                  <a:moveTo>
                    <a:pt x="0" y="0"/>
                  </a:moveTo>
                  <a:lnTo>
                    <a:pt x="0" y="33162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2" name="object 72"/>
            <p:cNvSpPr/>
            <p:nvPr/>
          </p:nvSpPr>
          <p:spPr>
            <a:xfrm>
              <a:off x="6879257" y="1883688"/>
              <a:ext cx="4044315" cy="0"/>
            </a:xfrm>
            <a:custGeom>
              <a:avLst/>
              <a:gdLst/>
              <a:ahLst/>
              <a:cxnLst/>
              <a:rect l="l" t="t" r="r" b="b"/>
              <a:pathLst>
                <a:path w="4044315">
                  <a:moveTo>
                    <a:pt x="0" y="0"/>
                  </a:moveTo>
                  <a:lnTo>
                    <a:pt x="4044136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3" name="object 73"/>
            <p:cNvSpPr/>
            <p:nvPr/>
          </p:nvSpPr>
          <p:spPr>
            <a:xfrm>
              <a:off x="10888331" y="4969315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4" name="object 74"/>
            <p:cNvSpPr/>
            <p:nvPr/>
          </p:nvSpPr>
          <p:spPr>
            <a:xfrm>
              <a:off x="10888331" y="4749305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5" name="object 75"/>
            <p:cNvSpPr/>
            <p:nvPr/>
          </p:nvSpPr>
          <p:spPr>
            <a:xfrm>
              <a:off x="10853308" y="4529244"/>
              <a:ext cx="70485" cy="0"/>
            </a:xfrm>
            <a:custGeom>
              <a:avLst/>
              <a:gdLst/>
              <a:ahLst/>
              <a:cxnLst/>
              <a:rect l="l" t="t" r="r" b="b"/>
              <a:pathLst>
                <a:path w="70484">
                  <a:moveTo>
                    <a:pt x="70082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6" name="object 76"/>
            <p:cNvSpPr/>
            <p:nvPr/>
          </p:nvSpPr>
          <p:spPr>
            <a:xfrm>
              <a:off x="10888331" y="4307489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7" name="object 77"/>
            <p:cNvSpPr/>
            <p:nvPr/>
          </p:nvSpPr>
          <p:spPr>
            <a:xfrm>
              <a:off x="10888331" y="4087445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8" name="object 78"/>
            <p:cNvSpPr/>
            <p:nvPr/>
          </p:nvSpPr>
          <p:spPr>
            <a:xfrm>
              <a:off x="10888331" y="3867436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79" name="object 79"/>
            <p:cNvSpPr/>
            <p:nvPr/>
          </p:nvSpPr>
          <p:spPr>
            <a:xfrm>
              <a:off x="10888331" y="3647427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0" name="object 80"/>
            <p:cNvSpPr/>
            <p:nvPr/>
          </p:nvSpPr>
          <p:spPr>
            <a:xfrm>
              <a:off x="10853308" y="3427365"/>
              <a:ext cx="70485" cy="0"/>
            </a:xfrm>
            <a:custGeom>
              <a:avLst/>
              <a:gdLst/>
              <a:ahLst/>
              <a:cxnLst/>
              <a:rect l="l" t="t" r="r" b="b"/>
              <a:pathLst>
                <a:path w="70484">
                  <a:moveTo>
                    <a:pt x="70082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1" name="object 81"/>
            <p:cNvSpPr/>
            <p:nvPr/>
          </p:nvSpPr>
          <p:spPr>
            <a:xfrm>
              <a:off x="10888331" y="3205611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2" name="object 82"/>
            <p:cNvSpPr/>
            <p:nvPr/>
          </p:nvSpPr>
          <p:spPr>
            <a:xfrm>
              <a:off x="10888331" y="2985567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3" name="object 83"/>
            <p:cNvSpPr/>
            <p:nvPr/>
          </p:nvSpPr>
          <p:spPr>
            <a:xfrm>
              <a:off x="10888331" y="2765557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4" name="object 84"/>
            <p:cNvSpPr/>
            <p:nvPr/>
          </p:nvSpPr>
          <p:spPr>
            <a:xfrm>
              <a:off x="10888331" y="2545496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5" name="object 85"/>
            <p:cNvSpPr/>
            <p:nvPr/>
          </p:nvSpPr>
          <p:spPr>
            <a:xfrm>
              <a:off x="10853308" y="2323741"/>
              <a:ext cx="70485" cy="0"/>
            </a:xfrm>
            <a:custGeom>
              <a:avLst/>
              <a:gdLst/>
              <a:ahLst/>
              <a:cxnLst/>
              <a:rect l="l" t="t" r="r" b="b"/>
              <a:pathLst>
                <a:path w="70484">
                  <a:moveTo>
                    <a:pt x="70082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6" name="object 86"/>
            <p:cNvSpPr/>
            <p:nvPr/>
          </p:nvSpPr>
          <p:spPr>
            <a:xfrm>
              <a:off x="10888331" y="2103732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7" name="object 87"/>
            <p:cNvSpPr/>
            <p:nvPr/>
          </p:nvSpPr>
          <p:spPr>
            <a:xfrm>
              <a:off x="10888331" y="1883688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59">
                  <a:moveTo>
                    <a:pt x="35059" y="0"/>
                  </a:moveTo>
                  <a:lnTo>
                    <a:pt x="0" y="0"/>
                  </a:lnTo>
                </a:path>
              </a:pathLst>
            </a:custGeom>
            <a:ln w="122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8" name="object 88"/>
            <p:cNvSpPr/>
            <p:nvPr/>
          </p:nvSpPr>
          <p:spPr>
            <a:xfrm>
              <a:off x="10923391" y="1817016"/>
              <a:ext cx="0" cy="3086100"/>
            </a:xfrm>
            <a:custGeom>
              <a:avLst/>
              <a:gdLst/>
              <a:ahLst/>
              <a:cxnLst/>
              <a:rect l="l" t="t" r="r" b="b"/>
              <a:pathLst>
                <a:path h="3086100">
                  <a:moveTo>
                    <a:pt x="0" y="3085626"/>
                  </a:moveTo>
                  <a:lnTo>
                    <a:pt x="0" y="0"/>
                  </a:lnTo>
                </a:path>
              </a:pathLst>
            </a:custGeom>
            <a:ln w="129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89" name="object 89"/>
            <p:cNvSpPr/>
            <p:nvPr/>
          </p:nvSpPr>
          <p:spPr>
            <a:xfrm>
              <a:off x="7299715" y="3708542"/>
              <a:ext cx="1117600" cy="1042669"/>
            </a:xfrm>
            <a:custGeom>
              <a:avLst/>
              <a:gdLst/>
              <a:ahLst/>
              <a:cxnLst/>
              <a:rect l="l" t="t" r="r" b="b"/>
              <a:pathLst>
                <a:path w="1117600" h="1042670">
                  <a:moveTo>
                    <a:pt x="1117509" y="0"/>
                  </a:moveTo>
                  <a:lnTo>
                    <a:pt x="0" y="1042534"/>
                  </a:lnTo>
                </a:path>
              </a:pathLst>
            </a:custGeom>
            <a:ln w="53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0" name="object 90"/>
            <p:cNvSpPr/>
            <p:nvPr/>
          </p:nvSpPr>
          <p:spPr>
            <a:xfrm>
              <a:off x="8548226" y="2542031"/>
              <a:ext cx="1984375" cy="1072515"/>
            </a:xfrm>
            <a:custGeom>
              <a:avLst/>
              <a:gdLst/>
              <a:ahLst/>
              <a:cxnLst/>
              <a:rect l="l" t="t" r="r" b="b"/>
              <a:pathLst>
                <a:path w="1984375" h="1072514">
                  <a:moveTo>
                    <a:pt x="1984214" y="0"/>
                  </a:moveTo>
                  <a:lnTo>
                    <a:pt x="0" y="1072206"/>
                  </a:lnTo>
                </a:path>
              </a:pathLst>
            </a:custGeom>
            <a:ln w="53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1" name="object 91"/>
            <p:cNvSpPr/>
            <p:nvPr/>
          </p:nvSpPr>
          <p:spPr>
            <a:xfrm>
              <a:off x="7192776" y="4761543"/>
              <a:ext cx="94615" cy="89535"/>
            </a:xfrm>
            <a:custGeom>
              <a:avLst/>
              <a:gdLst/>
              <a:ahLst/>
              <a:cxnLst/>
              <a:rect l="l" t="t" r="r" b="b"/>
              <a:pathLst>
                <a:path w="94615" h="89535">
                  <a:moveTo>
                    <a:pt x="0" y="89059"/>
                  </a:moveTo>
                  <a:lnTo>
                    <a:pt x="94058" y="89059"/>
                  </a:lnTo>
                  <a:lnTo>
                    <a:pt x="94058" y="0"/>
                  </a:lnTo>
                  <a:lnTo>
                    <a:pt x="0" y="0"/>
                  </a:lnTo>
                  <a:lnTo>
                    <a:pt x="0" y="89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2" name="object 92"/>
            <p:cNvSpPr/>
            <p:nvPr/>
          </p:nvSpPr>
          <p:spPr>
            <a:xfrm>
              <a:off x="8428347" y="3607256"/>
              <a:ext cx="94615" cy="89535"/>
            </a:xfrm>
            <a:custGeom>
              <a:avLst/>
              <a:gdLst/>
              <a:ahLst/>
              <a:cxnLst/>
              <a:rect l="l" t="t" r="r" b="b"/>
              <a:pathLst>
                <a:path w="94615" h="89535">
                  <a:moveTo>
                    <a:pt x="0" y="89059"/>
                  </a:moveTo>
                  <a:lnTo>
                    <a:pt x="94012" y="89059"/>
                  </a:lnTo>
                  <a:lnTo>
                    <a:pt x="94012" y="0"/>
                  </a:lnTo>
                  <a:lnTo>
                    <a:pt x="0" y="0"/>
                  </a:lnTo>
                  <a:lnTo>
                    <a:pt x="0" y="89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3" name="object 93"/>
            <p:cNvSpPr/>
            <p:nvPr/>
          </p:nvSpPr>
          <p:spPr>
            <a:xfrm>
              <a:off x="10556434" y="2458209"/>
              <a:ext cx="94615" cy="89535"/>
            </a:xfrm>
            <a:custGeom>
              <a:avLst/>
              <a:gdLst/>
              <a:ahLst/>
              <a:cxnLst/>
              <a:rect l="l" t="t" r="r" b="b"/>
              <a:pathLst>
                <a:path w="94615" h="89535">
                  <a:moveTo>
                    <a:pt x="0" y="89059"/>
                  </a:moveTo>
                  <a:lnTo>
                    <a:pt x="94012" y="89059"/>
                  </a:lnTo>
                  <a:lnTo>
                    <a:pt x="94012" y="0"/>
                  </a:lnTo>
                  <a:lnTo>
                    <a:pt x="0" y="0"/>
                  </a:lnTo>
                  <a:lnTo>
                    <a:pt x="0" y="890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4" name="object 94"/>
            <p:cNvSpPr/>
            <p:nvPr/>
          </p:nvSpPr>
          <p:spPr>
            <a:xfrm>
              <a:off x="7240754" y="3205628"/>
              <a:ext cx="1235711" cy="1323975"/>
            </a:xfrm>
            <a:custGeom>
              <a:avLst/>
              <a:gdLst/>
              <a:ahLst/>
              <a:cxnLst/>
              <a:rect l="l" t="t" r="r" b="b"/>
              <a:pathLst>
                <a:path w="1235709" h="1323975">
                  <a:moveTo>
                    <a:pt x="1235525" y="0"/>
                  </a:moveTo>
                  <a:lnTo>
                    <a:pt x="0" y="1323633"/>
                  </a:lnTo>
                </a:path>
              </a:pathLst>
            </a:custGeom>
            <a:ln w="53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5" name="object 95"/>
            <p:cNvSpPr/>
            <p:nvPr/>
          </p:nvSpPr>
          <p:spPr>
            <a:xfrm>
              <a:off x="8476260" y="2103732"/>
              <a:ext cx="2128520" cy="1102360"/>
            </a:xfrm>
            <a:custGeom>
              <a:avLst/>
              <a:gdLst/>
              <a:ahLst/>
              <a:cxnLst/>
              <a:rect l="l" t="t" r="r" b="b"/>
              <a:pathLst>
                <a:path w="2128520" h="1102360">
                  <a:moveTo>
                    <a:pt x="2128086" y="0"/>
                  </a:moveTo>
                  <a:lnTo>
                    <a:pt x="0" y="1101878"/>
                  </a:lnTo>
                </a:path>
              </a:pathLst>
            </a:custGeom>
            <a:ln w="529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6" name="object 96"/>
            <p:cNvSpPr/>
            <p:nvPr/>
          </p:nvSpPr>
          <p:spPr>
            <a:xfrm>
              <a:off x="7185400" y="4477381"/>
              <a:ext cx="107951" cy="101600"/>
            </a:xfrm>
            <a:custGeom>
              <a:avLst/>
              <a:gdLst/>
              <a:ahLst/>
              <a:cxnLst/>
              <a:rect l="l" t="t" r="r" b="b"/>
              <a:pathLst>
                <a:path w="107950" h="101600">
                  <a:moveTo>
                    <a:pt x="61418" y="0"/>
                  </a:moveTo>
                  <a:lnTo>
                    <a:pt x="18176" y="13155"/>
                  </a:lnTo>
                  <a:lnTo>
                    <a:pt x="0" y="50116"/>
                  </a:lnTo>
                  <a:lnTo>
                    <a:pt x="1976" y="64554"/>
                  </a:lnTo>
                  <a:lnTo>
                    <a:pt x="7549" y="77320"/>
                  </a:lnTo>
                  <a:lnTo>
                    <a:pt x="16179" y="87956"/>
                  </a:lnTo>
                  <a:lnTo>
                    <a:pt x="27331" y="96006"/>
                  </a:lnTo>
                  <a:lnTo>
                    <a:pt x="40466" y="101010"/>
                  </a:lnTo>
                  <a:lnTo>
                    <a:pt x="58570" y="100183"/>
                  </a:lnTo>
                  <a:lnTo>
                    <a:pt x="96592" y="82357"/>
                  </a:lnTo>
                  <a:lnTo>
                    <a:pt x="107699" y="60883"/>
                  </a:lnTo>
                  <a:lnTo>
                    <a:pt x="106524" y="44339"/>
                  </a:lnTo>
                  <a:lnTo>
                    <a:pt x="85803" y="9492"/>
                  </a:lnTo>
                  <a:lnTo>
                    <a:pt x="61418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7" name="object 97"/>
            <p:cNvSpPr/>
            <p:nvPr/>
          </p:nvSpPr>
          <p:spPr>
            <a:xfrm>
              <a:off x="7185400" y="4477381"/>
              <a:ext cx="107951" cy="101600"/>
            </a:xfrm>
            <a:custGeom>
              <a:avLst/>
              <a:gdLst/>
              <a:ahLst/>
              <a:cxnLst/>
              <a:rect l="l" t="t" r="r" b="b"/>
              <a:pathLst>
                <a:path w="107950" h="101600">
                  <a:moveTo>
                    <a:pt x="0" y="50116"/>
                  </a:moveTo>
                  <a:lnTo>
                    <a:pt x="16179" y="87956"/>
                  </a:lnTo>
                  <a:lnTo>
                    <a:pt x="40466" y="101010"/>
                  </a:lnTo>
                  <a:lnTo>
                    <a:pt x="58570" y="100183"/>
                  </a:lnTo>
                  <a:lnTo>
                    <a:pt x="96592" y="82357"/>
                  </a:lnTo>
                  <a:lnTo>
                    <a:pt x="107699" y="60883"/>
                  </a:lnTo>
                  <a:lnTo>
                    <a:pt x="106524" y="44339"/>
                  </a:lnTo>
                  <a:lnTo>
                    <a:pt x="85803" y="9492"/>
                  </a:lnTo>
                  <a:lnTo>
                    <a:pt x="61418" y="0"/>
                  </a:lnTo>
                  <a:lnTo>
                    <a:pt x="44622" y="1446"/>
                  </a:lnTo>
                  <a:lnTo>
                    <a:pt x="9031" y="22551"/>
                  </a:lnTo>
                  <a:lnTo>
                    <a:pt x="0" y="50116"/>
                  </a:lnTo>
                  <a:close/>
                </a:path>
              </a:pathLst>
            </a:custGeom>
            <a:ln w="71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8" name="object 98"/>
            <p:cNvSpPr/>
            <p:nvPr/>
          </p:nvSpPr>
          <p:spPr>
            <a:xfrm>
              <a:off x="8420969" y="3153705"/>
              <a:ext cx="107951" cy="101600"/>
            </a:xfrm>
            <a:custGeom>
              <a:avLst/>
              <a:gdLst/>
              <a:ahLst/>
              <a:cxnLst/>
              <a:rect l="l" t="t" r="r" b="b"/>
              <a:pathLst>
                <a:path w="107950" h="101600">
                  <a:moveTo>
                    <a:pt x="61319" y="0"/>
                  </a:moveTo>
                  <a:lnTo>
                    <a:pt x="18146" y="13184"/>
                  </a:lnTo>
                  <a:lnTo>
                    <a:pt x="0" y="50159"/>
                  </a:lnTo>
                  <a:lnTo>
                    <a:pt x="1981" y="64586"/>
                  </a:lnTo>
                  <a:lnTo>
                    <a:pt x="7564" y="77345"/>
                  </a:lnTo>
                  <a:lnTo>
                    <a:pt x="16207" y="87977"/>
                  </a:lnTo>
                  <a:lnTo>
                    <a:pt x="27369" y="96020"/>
                  </a:lnTo>
                  <a:lnTo>
                    <a:pt x="40508" y="101014"/>
                  </a:lnTo>
                  <a:lnTo>
                    <a:pt x="58602" y="100180"/>
                  </a:lnTo>
                  <a:lnTo>
                    <a:pt x="96601" y="82316"/>
                  </a:lnTo>
                  <a:lnTo>
                    <a:pt x="107681" y="60822"/>
                  </a:lnTo>
                  <a:lnTo>
                    <a:pt x="106497" y="44294"/>
                  </a:lnTo>
                  <a:lnTo>
                    <a:pt x="85735" y="9473"/>
                  </a:lnTo>
                  <a:lnTo>
                    <a:pt x="6131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99" name="object 99"/>
            <p:cNvSpPr/>
            <p:nvPr/>
          </p:nvSpPr>
          <p:spPr>
            <a:xfrm>
              <a:off x="8420969" y="3153705"/>
              <a:ext cx="107951" cy="101600"/>
            </a:xfrm>
            <a:custGeom>
              <a:avLst/>
              <a:gdLst/>
              <a:ahLst/>
              <a:cxnLst/>
              <a:rect l="l" t="t" r="r" b="b"/>
              <a:pathLst>
                <a:path w="107950" h="101600">
                  <a:moveTo>
                    <a:pt x="0" y="50159"/>
                  </a:moveTo>
                  <a:lnTo>
                    <a:pt x="16207" y="87977"/>
                  </a:lnTo>
                  <a:lnTo>
                    <a:pt x="40508" y="101014"/>
                  </a:lnTo>
                  <a:lnTo>
                    <a:pt x="58602" y="100180"/>
                  </a:lnTo>
                  <a:lnTo>
                    <a:pt x="96601" y="82316"/>
                  </a:lnTo>
                  <a:lnTo>
                    <a:pt x="107681" y="60822"/>
                  </a:lnTo>
                  <a:lnTo>
                    <a:pt x="106497" y="44294"/>
                  </a:lnTo>
                  <a:lnTo>
                    <a:pt x="85735" y="9473"/>
                  </a:lnTo>
                  <a:lnTo>
                    <a:pt x="61319" y="0"/>
                  </a:lnTo>
                  <a:lnTo>
                    <a:pt x="44557" y="1452"/>
                  </a:lnTo>
                  <a:lnTo>
                    <a:pt x="9008" y="22598"/>
                  </a:lnTo>
                  <a:lnTo>
                    <a:pt x="0" y="50159"/>
                  </a:lnTo>
                  <a:close/>
                </a:path>
              </a:pathLst>
            </a:custGeom>
            <a:ln w="71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0" name="object 100"/>
            <p:cNvSpPr/>
            <p:nvPr/>
          </p:nvSpPr>
          <p:spPr>
            <a:xfrm>
              <a:off x="10549075" y="2051825"/>
              <a:ext cx="107951" cy="101600"/>
            </a:xfrm>
            <a:custGeom>
              <a:avLst/>
              <a:gdLst/>
              <a:ahLst/>
              <a:cxnLst/>
              <a:rect l="l" t="t" r="r" b="b"/>
              <a:pathLst>
                <a:path w="107950" h="101600">
                  <a:moveTo>
                    <a:pt x="61292" y="0"/>
                  </a:moveTo>
                  <a:lnTo>
                    <a:pt x="18126" y="13192"/>
                  </a:lnTo>
                  <a:lnTo>
                    <a:pt x="0" y="50161"/>
                  </a:lnTo>
                  <a:lnTo>
                    <a:pt x="1980" y="64589"/>
                  </a:lnTo>
                  <a:lnTo>
                    <a:pt x="7561" y="77351"/>
                  </a:lnTo>
                  <a:lnTo>
                    <a:pt x="16202" y="87983"/>
                  </a:lnTo>
                  <a:lnTo>
                    <a:pt x="27363" y="96026"/>
                  </a:lnTo>
                  <a:lnTo>
                    <a:pt x="40503" y="101019"/>
                  </a:lnTo>
                  <a:lnTo>
                    <a:pt x="58594" y="100183"/>
                  </a:lnTo>
                  <a:lnTo>
                    <a:pt x="96588" y="82312"/>
                  </a:lnTo>
                  <a:lnTo>
                    <a:pt x="107665" y="60813"/>
                  </a:lnTo>
                  <a:lnTo>
                    <a:pt x="106479" y="44287"/>
                  </a:lnTo>
                  <a:lnTo>
                    <a:pt x="85713" y="9470"/>
                  </a:lnTo>
                  <a:lnTo>
                    <a:pt x="6129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1" name="object 101"/>
            <p:cNvSpPr/>
            <p:nvPr/>
          </p:nvSpPr>
          <p:spPr>
            <a:xfrm>
              <a:off x="10549075" y="2051825"/>
              <a:ext cx="107951" cy="101600"/>
            </a:xfrm>
            <a:custGeom>
              <a:avLst/>
              <a:gdLst/>
              <a:ahLst/>
              <a:cxnLst/>
              <a:rect l="l" t="t" r="r" b="b"/>
              <a:pathLst>
                <a:path w="107950" h="101600">
                  <a:moveTo>
                    <a:pt x="0" y="50161"/>
                  </a:moveTo>
                  <a:lnTo>
                    <a:pt x="16202" y="87983"/>
                  </a:lnTo>
                  <a:lnTo>
                    <a:pt x="40503" y="101019"/>
                  </a:lnTo>
                  <a:lnTo>
                    <a:pt x="58594" y="100183"/>
                  </a:lnTo>
                  <a:lnTo>
                    <a:pt x="96588" y="82312"/>
                  </a:lnTo>
                  <a:lnTo>
                    <a:pt x="107665" y="60813"/>
                  </a:lnTo>
                  <a:lnTo>
                    <a:pt x="106479" y="44287"/>
                  </a:lnTo>
                  <a:lnTo>
                    <a:pt x="85713" y="9470"/>
                  </a:lnTo>
                  <a:lnTo>
                    <a:pt x="61292" y="0"/>
                  </a:lnTo>
                  <a:lnTo>
                    <a:pt x="44531" y="1453"/>
                  </a:lnTo>
                  <a:lnTo>
                    <a:pt x="8994" y="22610"/>
                  </a:lnTo>
                  <a:lnTo>
                    <a:pt x="0" y="50161"/>
                  </a:lnTo>
                  <a:close/>
                </a:path>
              </a:pathLst>
            </a:custGeom>
            <a:ln w="71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3" name="object 103"/>
            <p:cNvSpPr txBox="1"/>
            <p:nvPr/>
          </p:nvSpPr>
          <p:spPr>
            <a:xfrm>
              <a:off x="10495747" y="5024154"/>
              <a:ext cx="217804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1200" spc="5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20</a:t>
              </a:r>
              <a:endParaRPr sz="1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4" name="object 104"/>
            <p:cNvSpPr txBox="1"/>
            <p:nvPr/>
          </p:nvSpPr>
          <p:spPr>
            <a:xfrm>
              <a:off x="6551237" y="4430451"/>
              <a:ext cx="26479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1200" spc="5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</a:t>
              </a:r>
              <a:r>
                <a:rPr sz="1200" spc="4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.0</a:t>
              </a:r>
              <a:endParaRPr sz="1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5" name="object 105"/>
            <p:cNvSpPr txBox="1"/>
            <p:nvPr/>
          </p:nvSpPr>
          <p:spPr>
            <a:xfrm>
              <a:off x="6264250" y="3439579"/>
              <a:ext cx="261610" cy="47244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  <a:tabLst>
                  <a:tab pos="286365" algn="l"/>
                </a:tabLst>
              </a:pPr>
              <a:r>
                <a:rPr sz="170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I	/</a:t>
              </a:r>
              <a:r>
                <a:rPr sz="1700" spc="-2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</a:t>
              </a:r>
              <a:r>
                <a:rPr sz="170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I</a:t>
              </a:r>
              <a:endParaRPr sz="17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6" name="object 106"/>
            <p:cNvSpPr txBox="1"/>
            <p:nvPr/>
          </p:nvSpPr>
          <p:spPr>
            <a:xfrm>
              <a:off x="6419347" y="3349636"/>
              <a:ext cx="169277" cy="50482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  <a:tabLst>
                  <a:tab pos="401925" algn="l"/>
                </a:tabLst>
              </a:pPr>
              <a:r>
                <a:rPr sz="110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C	C</a:t>
              </a:r>
              <a:endParaRPr sz="11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7" name="object 107"/>
            <p:cNvSpPr txBox="1"/>
            <p:nvPr/>
          </p:nvSpPr>
          <p:spPr>
            <a:xfrm>
              <a:off x="6214635" y="3669711"/>
              <a:ext cx="169277" cy="95251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110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//</a:t>
              </a:r>
              <a:endParaRPr sz="11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8" name="object 108"/>
            <p:cNvSpPr txBox="1"/>
            <p:nvPr/>
          </p:nvSpPr>
          <p:spPr>
            <a:xfrm>
              <a:off x="6223888" y="3276555"/>
              <a:ext cx="138499" cy="9906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90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</a:t>
              </a:r>
              <a:endParaRPr sz="9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09" name="object 109"/>
            <p:cNvSpPr/>
            <p:nvPr/>
          </p:nvSpPr>
          <p:spPr>
            <a:xfrm>
              <a:off x="7279447" y="2138668"/>
              <a:ext cx="1084580" cy="424815"/>
            </a:xfrm>
            <a:custGeom>
              <a:avLst/>
              <a:gdLst/>
              <a:ahLst/>
              <a:cxnLst/>
              <a:rect l="l" t="t" r="r" b="b"/>
              <a:pathLst>
                <a:path w="1084579" h="424814">
                  <a:moveTo>
                    <a:pt x="0" y="424362"/>
                  </a:moveTo>
                  <a:lnTo>
                    <a:pt x="1084330" y="424362"/>
                  </a:lnTo>
                  <a:lnTo>
                    <a:pt x="1084330" y="0"/>
                  </a:lnTo>
                  <a:lnTo>
                    <a:pt x="0" y="0"/>
                  </a:lnTo>
                  <a:lnTo>
                    <a:pt x="0" y="424362"/>
                  </a:lnTo>
                  <a:close/>
                </a:path>
              </a:pathLst>
            </a:custGeom>
            <a:ln w="52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0" name="object 110"/>
            <p:cNvSpPr/>
            <p:nvPr/>
          </p:nvSpPr>
          <p:spPr>
            <a:xfrm>
              <a:off x="7303404" y="2252144"/>
              <a:ext cx="116205" cy="0"/>
            </a:xfrm>
            <a:custGeom>
              <a:avLst/>
              <a:gdLst/>
              <a:ahLst/>
              <a:cxnLst/>
              <a:rect l="l" t="t" r="r" b="b"/>
              <a:pathLst>
                <a:path w="116204">
                  <a:moveTo>
                    <a:pt x="0" y="0"/>
                  </a:moveTo>
                  <a:lnTo>
                    <a:pt x="116190" y="0"/>
                  </a:lnTo>
                </a:path>
              </a:pathLst>
            </a:custGeom>
            <a:ln w="52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1" name="object 111"/>
            <p:cNvSpPr/>
            <p:nvPr/>
          </p:nvSpPr>
          <p:spPr>
            <a:xfrm>
              <a:off x="7570792" y="2252144"/>
              <a:ext cx="116205" cy="0"/>
            </a:xfrm>
            <a:custGeom>
              <a:avLst/>
              <a:gdLst/>
              <a:ahLst/>
              <a:cxnLst/>
              <a:rect l="l" t="t" r="r" b="b"/>
              <a:pathLst>
                <a:path w="116204">
                  <a:moveTo>
                    <a:pt x="0" y="0"/>
                  </a:moveTo>
                  <a:lnTo>
                    <a:pt x="116190" y="0"/>
                  </a:lnTo>
                </a:path>
              </a:pathLst>
            </a:custGeom>
            <a:ln w="52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2" name="object 112"/>
            <p:cNvSpPr/>
            <p:nvPr/>
          </p:nvSpPr>
          <p:spPr>
            <a:xfrm>
              <a:off x="7450929" y="2210255"/>
              <a:ext cx="86995" cy="82551"/>
            </a:xfrm>
            <a:custGeom>
              <a:avLst/>
              <a:gdLst/>
              <a:ahLst/>
              <a:cxnLst/>
              <a:rect l="l" t="t" r="r" b="b"/>
              <a:pathLst>
                <a:path w="86995" h="82550">
                  <a:moveTo>
                    <a:pt x="0" y="82078"/>
                  </a:moveTo>
                  <a:lnTo>
                    <a:pt x="86685" y="82078"/>
                  </a:lnTo>
                  <a:lnTo>
                    <a:pt x="86685" y="0"/>
                  </a:lnTo>
                  <a:lnTo>
                    <a:pt x="0" y="0"/>
                  </a:lnTo>
                  <a:lnTo>
                    <a:pt x="0" y="8207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3" name="object 113"/>
            <p:cNvSpPr/>
            <p:nvPr/>
          </p:nvSpPr>
          <p:spPr>
            <a:xfrm>
              <a:off x="7303425" y="2451209"/>
              <a:ext cx="384175" cy="0"/>
            </a:xfrm>
            <a:custGeom>
              <a:avLst/>
              <a:gdLst/>
              <a:ahLst/>
              <a:cxnLst/>
              <a:rect l="l" t="t" r="r" b="b"/>
              <a:pathLst>
                <a:path w="384175">
                  <a:moveTo>
                    <a:pt x="0" y="0"/>
                  </a:moveTo>
                  <a:lnTo>
                    <a:pt x="383574" y="0"/>
                  </a:lnTo>
                </a:path>
              </a:pathLst>
            </a:custGeom>
            <a:ln w="523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4" name="object 114"/>
            <p:cNvSpPr/>
            <p:nvPr/>
          </p:nvSpPr>
          <p:spPr>
            <a:xfrm>
              <a:off x="7445397" y="2405379"/>
              <a:ext cx="97155" cy="91440"/>
            </a:xfrm>
            <a:custGeom>
              <a:avLst/>
              <a:gdLst/>
              <a:ahLst/>
              <a:cxnLst/>
              <a:rect l="l" t="t" r="r" b="b"/>
              <a:pathLst>
                <a:path w="97154" h="91439">
                  <a:moveTo>
                    <a:pt x="59601" y="0"/>
                  </a:moveTo>
                  <a:lnTo>
                    <a:pt x="15542" y="12552"/>
                  </a:lnTo>
                  <a:lnTo>
                    <a:pt x="0" y="44084"/>
                  </a:lnTo>
                  <a:lnTo>
                    <a:pt x="2240" y="58263"/>
                  </a:lnTo>
                  <a:lnTo>
                    <a:pt x="8468" y="70682"/>
                  </a:lnTo>
                  <a:lnTo>
                    <a:pt x="17942" y="80708"/>
                  </a:lnTo>
                  <a:lnTo>
                    <a:pt x="29920" y="87708"/>
                  </a:lnTo>
                  <a:lnTo>
                    <a:pt x="43660" y="91050"/>
                  </a:lnTo>
                  <a:lnTo>
                    <a:pt x="59609" y="89261"/>
                  </a:lnTo>
                  <a:lnTo>
                    <a:pt x="73310" y="84039"/>
                  </a:lnTo>
                  <a:lnTo>
                    <a:pt x="84358" y="75908"/>
                  </a:lnTo>
                  <a:lnTo>
                    <a:pt x="92344" y="65393"/>
                  </a:lnTo>
                  <a:lnTo>
                    <a:pt x="96862" y="53020"/>
                  </a:lnTo>
                  <a:lnTo>
                    <a:pt x="95385" y="37034"/>
                  </a:lnTo>
                  <a:lnTo>
                    <a:pt x="90395" y="23484"/>
                  </a:lnTo>
                  <a:lnTo>
                    <a:pt x="82418" y="12624"/>
                  </a:lnTo>
                  <a:lnTo>
                    <a:pt x="71978" y="4711"/>
                  </a:lnTo>
                  <a:lnTo>
                    <a:pt x="5960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5" name="object 115"/>
            <p:cNvSpPr/>
            <p:nvPr/>
          </p:nvSpPr>
          <p:spPr>
            <a:xfrm>
              <a:off x="7445397" y="2405379"/>
              <a:ext cx="97155" cy="91440"/>
            </a:xfrm>
            <a:custGeom>
              <a:avLst/>
              <a:gdLst/>
              <a:ahLst/>
              <a:cxnLst/>
              <a:rect l="l" t="t" r="r" b="b"/>
              <a:pathLst>
                <a:path w="97154" h="91439">
                  <a:moveTo>
                    <a:pt x="0" y="44084"/>
                  </a:moveTo>
                  <a:lnTo>
                    <a:pt x="17942" y="80708"/>
                  </a:lnTo>
                  <a:lnTo>
                    <a:pt x="43660" y="91050"/>
                  </a:lnTo>
                  <a:lnTo>
                    <a:pt x="59609" y="89261"/>
                  </a:lnTo>
                  <a:lnTo>
                    <a:pt x="73310" y="84039"/>
                  </a:lnTo>
                  <a:lnTo>
                    <a:pt x="84358" y="75908"/>
                  </a:lnTo>
                  <a:lnTo>
                    <a:pt x="92344" y="65393"/>
                  </a:lnTo>
                  <a:lnTo>
                    <a:pt x="96862" y="53020"/>
                  </a:lnTo>
                  <a:lnTo>
                    <a:pt x="95385" y="37034"/>
                  </a:lnTo>
                  <a:lnTo>
                    <a:pt x="90395" y="23484"/>
                  </a:lnTo>
                  <a:lnTo>
                    <a:pt x="82418" y="12624"/>
                  </a:lnTo>
                  <a:lnTo>
                    <a:pt x="71978" y="4711"/>
                  </a:lnTo>
                  <a:lnTo>
                    <a:pt x="59601" y="0"/>
                  </a:lnTo>
                  <a:lnTo>
                    <a:pt x="42064" y="1136"/>
                  </a:lnTo>
                  <a:lnTo>
                    <a:pt x="6939" y="21769"/>
                  </a:lnTo>
                  <a:lnTo>
                    <a:pt x="0" y="44084"/>
                  </a:lnTo>
                  <a:close/>
                </a:path>
              </a:pathLst>
            </a:custGeom>
            <a:ln w="71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6" name="object 116"/>
            <p:cNvSpPr/>
            <p:nvPr/>
          </p:nvSpPr>
          <p:spPr>
            <a:xfrm>
              <a:off x="8202189" y="3073931"/>
              <a:ext cx="551815" cy="696595"/>
            </a:xfrm>
            <a:custGeom>
              <a:avLst/>
              <a:gdLst/>
              <a:ahLst/>
              <a:cxnLst/>
              <a:rect l="l" t="t" r="r" b="b"/>
              <a:pathLst>
                <a:path w="551815" h="696595">
                  <a:moveTo>
                    <a:pt x="0" y="348233"/>
                  </a:moveTo>
                  <a:lnTo>
                    <a:pt x="3608" y="291759"/>
                  </a:lnTo>
                  <a:lnTo>
                    <a:pt x="14057" y="238182"/>
                  </a:lnTo>
                  <a:lnTo>
                    <a:pt x="30778" y="188220"/>
                  </a:lnTo>
                  <a:lnTo>
                    <a:pt x="53205" y="142591"/>
                  </a:lnTo>
                  <a:lnTo>
                    <a:pt x="80772" y="102012"/>
                  </a:lnTo>
                  <a:lnTo>
                    <a:pt x="112910" y="67202"/>
                  </a:lnTo>
                  <a:lnTo>
                    <a:pt x="149053" y="38878"/>
                  </a:lnTo>
                  <a:lnTo>
                    <a:pt x="188634" y="17757"/>
                  </a:lnTo>
                  <a:lnTo>
                    <a:pt x="231087" y="4559"/>
                  </a:lnTo>
                  <a:lnTo>
                    <a:pt x="275843" y="0"/>
                  </a:lnTo>
                  <a:lnTo>
                    <a:pt x="298475" y="1154"/>
                  </a:lnTo>
                  <a:lnTo>
                    <a:pt x="342150" y="10123"/>
                  </a:lnTo>
                  <a:lnTo>
                    <a:pt x="383238" y="27372"/>
                  </a:lnTo>
                  <a:lnTo>
                    <a:pt x="421171" y="52184"/>
                  </a:lnTo>
                  <a:lnTo>
                    <a:pt x="455383" y="83841"/>
                  </a:lnTo>
                  <a:lnTo>
                    <a:pt x="485305" y="121625"/>
                  </a:lnTo>
                  <a:lnTo>
                    <a:pt x="510373" y="164819"/>
                  </a:lnTo>
                  <a:lnTo>
                    <a:pt x="530018" y="212705"/>
                  </a:lnTo>
                  <a:lnTo>
                    <a:pt x="543674" y="264564"/>
                  </a:lnTo>
                  <a:lnTo>
                    <a:pt x="550773" y="319679"/>
                  </a:lnTo>
                  <a:lnTo>
                    <a:pt x="551687" y="348233"/>
                  </a:lnTo>
                  <a:lnTo>
                    <a:pt x="550773" y="376788"/>
                  </a:lnTo>
                  <a:lnTo>
                    <a:pt x="543674" y="431903"/>
                  </a:lnTo>
                  <a:lnTo>
                    <a:pt x="530018" y="483762"/>
                  </a:lnTo>
                  <a:lnTo>
                    <a:pt x="510373" y="531648"/>
                  </a:lnTo>
                  <a:lnTo>
                    <a:pt x="485305" y="574842"/>
                  </a:lnTo>
                  <a:lnTo>
                    <a:pt x="455383" y="612626"/>
                  </a:lnTo>
                  <a:lnTo>
                    <a:pt x="421171" y="644283"/>
                  </a:lnTo>
                  <a:lnTo>
                    <a:pt x="383238" y="669095"/>
                  </a:lnTo>
                  <a:lnTo>
                    <a:pt x="342150" y="686344"/>
                  </a:lnTo>
                  <a:lnTo>
                    <a:pt x="298475" y="695313"/>
                  </a:lnTo>
                  <a:lnTo>
                    <a:pt x="275843" y="696467"/>
                  </a:lnTo>
                  <a:lnTo>
                    <a:pt x="253212" y="695313"/>
                  </a:lnTo>
                  <a:lnTo>
                    <a:pt x="209537" y="686344"/>
                  </a:lnTo>
                  <a:lnTo>
                    <a:pt x="168449" y="669095"/>
                  </a:lnTo>
                  <a:lnTo>
                    <a:pt x="130516" y="644283"/>
                  </a:lnTo>
                  <a:lnTo>
                    <a:pt x="96304" y="612626"/>
                  </a:lnTo>
                  <a:lnTo>
                    <a:pt x="66382" y="574842"/>
                  </a:lnTo>
                  <a:lnTo>
                    <a:pt x="41314" y="531648"/>
                  </a:lnTo>
                  <a:lnTo>
                    <a:pt x="21669" y="483762"/>
                  </a:lnTo>
                  <a:lnTo>
                    <a:pt x="8013" y="431903"/>
                  </a:lnTo>
                  <a:lnTo>
                    <a:pt x="914" y="376788"/>
                  </a:lnTo>
                  <a:lnTo>
                    <a:pt x="0" y="348233"/>
                  </a:lnTo>
                  <a:close/>
                </a:path>
              </a:pathLst>
            </a:custGeom>
            <a:ln w="9525">
              <a:solidFill>
                <a:srgbClr val="0066FF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19" name="object 119"/>
            <p:cNvSpPr txBox="1"/>
            <p:nvPr/>
          </p:nvSpPr>
          <p:spPr>
            <a:xfrm>
              <a:off x="6551257" y="2717261"/>
              <a:ext cx="4133215" cy="73866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5080" algn="r" fontAlgn="auto">
                <a:spcBef>
                  <a:spcPts val="0"/>
                </a:spcBef>
                <a:spcAft>
                  <a:spcPts val="0"/>
                </a:spcAft>
              </a:pPr>
              <a:r>
                <a:rPr b="1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~2</a:t>
              </a:r>
              <a:endParaRPr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  <a:p>
              <a:pPr fontAlgn="auto">
                <a:spcBef>
                  <a:spcPts val="31"/>
                </a:spcBef>
                <a:spcAft>
                  <a:spcPts val="0"/>
                </a:spcAft>
              </a:pPr>
              <a:endParaRPr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1200" spc="5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</a:t>
              </a:r>
              <a:r>
                <a:rPr sz="1200" spc="4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.5</a:t>
              </a:r>
              <a:endParaRPr sz="12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20" name="object 120"/>
            <p:cNvSpPr txBox="1"/>
            <p:nvPr/>
          </p:nvSpPr>
          <p:spPr>
            <a:xfrm>
              <a:off x="6551237" y="2224897"/>
              <a:ext cx="26479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1200" spc="5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2</a:t>
              </a:r>
              <a:r>
                <a:rPr sz="1200" spc="4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.0</a:t>
              </a:r>
              <a:endParaRPr sz="1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21" name="object 121"/>
            <p:cNvSpPr txBox="1"/>
            <p:nvPr/>
          </p:nvSpPr>
          <p:spPr>
            <a:xfrm>
              <a:off x="7721984" y="2163815"/>
              <a:ext cx="631825" cy="38215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sz="1200" spc="6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B=</a:t>
              </a:r>
              <a:r>
                <a:rPr sz="1200" spc="2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</a:t>
              </a:r>
              <a:r>
                <a:rPr sz="1200" spc="5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10</a:t>
              </a:r>
              <a:r>
                <a:rPr sz="1200" spc="3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</a:t>
              </a:r>
              <a:r>
                <a:rPr sz="1200" spc="6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T</a:t>
              </a:r>
              <a:endParaRPr sz="1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  <a:p>
              <a:pPr marL="12700" fontAlgn="auto">
                <a:spcBef>
                  <a:spcPts val="65"/>
                </a:spcBef>
                <a:spcAft>
                  <a:spcPts val="0"/>
                </a:spcAft>
              </a:pPr>
              <a:r>
                <a:rPr sz="1200" spc="6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B=</a:t>
              </a:r>
              <a:r>
                <a:rPr sz="1200" spc="2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</a:t>
              </a:r>
              <a:r>
                <a:rPr sz="1200" spc="55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19</a:t>
              </a:r>
              <a:r>
                <a:rPr sz="1200" spc="31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 </a:t>
              </a:r>
              <a:r>
                <a:rPr sz="1200" spc="60" dirty="0">
                  <a:solidFill>
                    <a:prstClr val="black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T</a:t>
              </a:r>
              <a:endParaRPr sz="120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22" name="object 122"/>
            <p:cNvSpPr txBox="1"/>
            <p:nvPr/>
          </p:nvSpPr>
          <p:spPr>
            <a:xfrm>
              <a:off x="8344661" y="3869648"/>
              <a:ext cx="430531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b="1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~1.5</a:t>
              </a: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23" name="object 123"/>
            <p:cNvSpPr txBox="1"/>
            <p:nvPr/>
          </p:nvSpPr>
          <p:spPr>
            <a:xfrm>
              <a:off x="7030359" y="4116284"/>
              <a:ext cx="259079" cy="27699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fontAlgn="auto">
                <a:spcBef>
                  <a:spcPts val="0"/>
                </a:spcBef>
                <a:spcAft>
                  <a:spcPts val="0"/>
                </a:spcAft>
              </a:pPr>
              <a:r>
                <a:rPr b="1" dirty="0">
                  <a:solidFill>
                    <a:srgbClr val="0000FF"/>
                  </a:solidFill>
                  <a:latin typeface="Times New Roman" pitchFamily="18" charset="0"/>
                  <a:ea typeface="黑体" pitchFamily="49" charset="-122"/>
                  <a:cs typeface="Times New Roman" pitchFamily="18" charset="0"/>
                </a:rPr>
                <a:t>~1</a:t>
              </a: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26" name="object 126"/>
            <p:cNvSpPr/>
            <p:nvPr/>
          </p:nvSpPr>
          <p:spPr>
            <a:xfrm>
              <a:off x="6957059" y="5018560"/>
              <a:ext cx="370840" cy="384175"/>
            </a:xfrm>
            <a:custGeom>
              <a:avLst/>
              <a:gdLst/>
              <a:ahLst/>
              <a:cxnLst/>
              <a:rect l="l" t="t" r="r" b="b"/>
              <a:pathLst>
                <a:path w="370840" h="384175">
                  <a:moveTo>
                    <a:pt x="370332" y="198882"/>
                  </a:moveTo>
                  <a:lnTo>
                    <a:pt x="0" y="198882"/>
                  </a:lnTo>
                  <a:lnTo>
                    <a:pt x="185166" y="384048"/>
                  </a:lnTo>
                  <a:lnTo>
                    <a:pt x="370332" y="198882"/>
                  </a:lnTo>
                  <a:close/>
                </a:path>
                <a:path w="370840" h="384175">
                  <a:moveTo>
                    <a:pt x="277749" y="0"/>
                  </a:moveTo>
                  <a:lnTo>
                    <a:pt x="92583" y="0"/>
                  </a:lnTo>
                  <a:lnTo>
                    <a:pt x="92583" y="198882"/>
                  </a:lnTo>
                  <a:lnTo>
                    <a:pt x="277749" y="198882"/>
                  </a:lnTo>
                  <a:lnTo>
                    <a:pt x="277749" y="0"/>
                  </a:lnTo>
                  <a:close/>
                </a:path>
              </a:pathLst>
            </a:custGeom>
            <a:solidFill>
              <a:srgbClr val="00E3A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127" name="object 127"/>
            <p:cNvSpPr/>
            <p:nvPr/>
          </p:nvSpPr>
          <p:spPr>
            <a:xfrm>
              <a:off x="6957059" y="5018560"/>
              <a:ext cx="370840" cy="384175"/>
            </a:xfrm>
            <a:custGeom>
              <a:avLst/>
              <a:gdLst/>
              <a:ahLst/>
              <a:cxnLst/>
              <a:rect l="l" t="t" r="r" b="b"/>
              <a:pathLst>
                <a:path w="370840" h="384175">
                  <a:moveTo>
                    <a:pt x="0" y="198882"/>
                  </a:moveTo>
                  <a:lnTo>
                    <a:pt x="92583" y="198882"/>
                  </a:lnTo>
                  <a:lnTo>
                    <a:pt x="92583" y="0"/>
                  </a:lnTo>
                  <a:lnTo>
                    <a:pt x="277749" y="0"/>
                  </a:lnTo>
                  <a:lnTo>
                    <a:pt x="277749" y="198882"/>
                  </a:lnTo>
                  <a:lnTo>
                    <a:pt x="370332" y="198882"/>
                  </a:lnTo>
                  <a:lnTo>
                    <a:pt x="185166" y="384048"/>
                  </a:lnTo>
                  <a:lnTo>
                    <a:pt x="0" y="19888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endParaRPr>
            </a:p>
          </p:txBody>
        </p:sp>
      </p:grpSp>
      <p:sp>
        <p:nvSpPr>
          <p:cNvPr id="130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0858507" y="6378005"/>
            <a:ext cx="1171575" cy="230832"/>
          </a:xfrm>
          <a:prstGeom prst="rect">
            <a:avLst/>
          </a:prstGeom>
        </p:spPr>
        <p:txBody>
          <a:bodyPr/>
          <a:lstStyle/>
          <a:p>
            <a:pPr algn="r"/>
            <a:fld id="{DB2AC97D-A44F-49DB-BBA8-904CB4475450}" type="slidenum">
              <a:rPr lang="en-US" altLang="zh-CN" sz="15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pPr algn="r"/>
              <a:t>39</a:t>
            </a:fld>
            <a:endParaRPr lang="en-US" altLang="zh-CN" sz="1500" dirty="0">
              <a:solidFill>
                <a:srgbClr val="00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33" name="标题 1"/>
          <p:cNvSpPr>
            <a:spLocks noGrp="1"/>
          </p:cNvSpPr>
          <p:nvPr>
            <p:ph type="title"/>
          </p:nvPr>
        </p:nvSpPr>
        <p:spPr>
          <a:xfrm>
            <a:off x="1570367" y="171531"/>
            <a:ext cx="9203665" cy="487313"/>
          </a:xfrm>
          <a:solidFill>
            <a:schemeClr val="bg1"/>
          </a:solidFill>
        </p:spPr>
        <p:txBody>
          <a:bodyPr/>
          <a:lstStyle/>
          <a:p>
            <a:pPr algn="ctr">
              <a:lnSpc>
                <a:spcPts val="3800"/>
              </a:lnSpc>
            </a:pPr>
            <a:r>
              <a:rPr lang="en-US" altLang="zh-CN" sz="3200" i="1" kern="1200" dirty="0" err="1">
                <a:solidFill>
                  <a:srgbClr val="FF0000"/>
                </a:solidFill>
                <a:latin typeface="Arial Black" pitchFamily="34" charset="0"/>
                <a:ea typeface="MS PGothic" pitchFamily="34" charset="-128"/>
                <a:cs typeface="+mn-cs"/>
              </a:rPr>
              <a:t>J</a:t>
            </a:r>
            <a:r>
              <a:rPr lang="en-US" altLang="zh-CN" sz="3200" i="1" kern="1200" baseline="-25000" dirty="0" err="1">
                <a:solidFill>
                  <a:srgbClr val="FF0000"/>
                </a:solidFill>
                <a:latin typeface="Arial Black" pitchFamily="34" charset="0"/>
                <a:ea typeface="MS PGothic" pitchFamily="34" charset="-128"/>
                <a:cs typeface="+mn-cs"/>
              </a:rPr>
              <a:t>c</a:t>
            </a:r>
            <a:r>
              <a:rPr lang="en-US" altLang="zh-CN" sz="3200" kern="1200" dirty="0">
                <a:solidFill>
                  <a:srgbClr val="FF0000"/>
                </a:solidFill>
                <a:latin typeface="Arial Black" pitchFamily="34" charset="0"/>
                <a:ea typeface="MS PGothic" pitchFamily="34" charset="-128"/>
                <a:cs typeface="+mn-cs"/>
              </a:rPr>
              <a:t> anisotropy of 122/Ag tapes </a:t>
            </a:r>
            <a:endParaRPr lang="zh-CN" altLang="en-US" sz="3200" kern="1200" dirty="0" err="1">
              <a:solidFill>
                <a:srgbClr val="FF0000"/>
              </a:solidFill>
              <a:latin typeface="Arial Black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136" name="直接连接符 135"/>
          <p:cNvCxnSpPr/>
          <p:nvPr/>
        </p:nvCxnSpPr>
        <p:spPr>
          <a:xfrm>
            <a:off x="-13824" y="883495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655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8745" y="343706"/>
            <a:ext cx="112569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IBS are considered as “Cheap conductor for high fields”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64803" y="1414739"/>
            <a:ext cx="66164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--Jan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Jaroszynski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, </a:t>
            </a:r>
            <a:r>
              <a:rPr kumimoji="0" lang="fr-FR" altLang="zh-CN" sz="20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Supercond. Sci. Technol. </a:t>
            </a:r>
            <a:r>
              <a:rPr kumimoji="0" lang="fr-FR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32 (2019) 070501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0" y="1185342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545860" y="2516421"/>
            <a:ext cx="6324076" cy="1246495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The cost of IBS wire can be four to five times lower than that of Nb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Sn,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making it more expensive than 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NbTi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, but with much higher critical parameters than Nb</a:t>
            </a:r>
            <a:r>
              <a:rPr kumimoji="0" lang="en-US" altLang="zh-CN" sz="2000" b="1" i="0" u="none" strike="noStrike" kern="1200" cap="none" spc="0" normalizeH="0" baseline="-25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Sn.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745" y="1313203"/>
            <a:ext cx="4252231" cy="540827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334" y="3981428"/>
            <a:ext cx="591363" cy="396274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569526" y="4563610"/>
            <a:ext cx="6326465" cy="707886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From a practical point of view, IBS are ideal candidates for applications.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 flipV="1">
            <a:off x="4695825" y="3652837"/>
            <a:ext cx="798551" cy="270351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747838" y="6356354"/>
            <a:ext cx="2947987" cy="28733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957513" y="6119813"/>
            <a:ext cx="23812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灯片编号占位符 1">
            <a:extLst>
              <a:ext uri="{FF2B5EF4-FFF2-40B4-BE49-F238E27FC236}">
                <a16:creationId xmlns:a16="http://schemas.microsoft.com/office/drawing/2014/main" id="{83D2DE08-0931-4096-B0E3-6FFAAE977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  <p:sp>
        <p:nvSpPr>
          <p:cNvPr id="19" name="Line 16">
            <a:extLst>
              <a:ext uri="{FF2B5EF4-FFF2-40B4-BE49-F238E27FC236}">
                <a16:creationId xmlns:a16="http://schemas.microsoft.com/office/drawing/2014/main" id="{BF179C1F-1A0D-448E-A977-C1E6448352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70975" y="5262253"/>
            <a:ext cx="798551" cy="1280006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9464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object 217"/>
          <p:cNvSpPr txBox="1"/>
          <p:nvPr/>
        </p:nvSpPr>
        <p:spPr>
          <a:xfrm>
            <a:off x="795318" y="4510648"/>
            <a:ext cx="2179320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0331" algn="ctr" fontAlgn="auto">
              <a:spcBef>
                <a:spcPts val="0"/>
              </a:spcBef>
              <a:spcAft>
                <a:spcPts val="0"/>
              </a:spcAft>
            </a:pPr>
            <a:r>
              <a:rPr sz="1500" spc="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I/Ic</a:t>
            </a:r>
            <a:endParaRPr sz="15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1043351" y="1078914"/>
            <a:ext cx="221996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fontAlgn="auto">
              <a:lnSpc>
                <a:spcPts val="1911"/>
              </a:lnSpc>
              <a:spcBef>
                <a:spcPts val="0"/>
              </a:spcBef>
              <a:spcAft>
                <a:spcPts val="0"/>
              </a:spcAft>
            </a:pP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Measured</a:t>
            </a:r>
            <a:r>
              <a:rPr sz="1600" spc="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by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Pro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sz="1600" spc="-6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16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Y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ang Uni</a:t>
            </a:r>
            <a:r>
              <a:rPr sz="1600" spc="-1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v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of</a:t>
            </a:r>
            <a:r>
              <a:rPr sz="1600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Southa</a:t>
            </a:r>
            <a:r>
              <a:rPr sz="1600" spc="-4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pton,</a:t>
            </a:r>
            <a:r>
              <a:rPr sz="1600" spc="3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UK</a:t>
            </a:r>
            <a:endParaRPr sz="16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451940" y="5662444"/>
            <a:ext cx="419417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At 20 K, the</a:t>
            </a:r>
            <a:r>
              <a:rPr sz="2000" b="1" spc="-15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i="1" spc="5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value</a:t>
            </a:r>
            <a:r>
              <a:rPr sz="2000" b="1" i="1" spc="-1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2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w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as</a:t>
            </a:r>
            <a:r>
              <a:rPr sz="2000" b="1" spc="1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over</a:t>
            </a:r>
            <a:r>
              <a:rPr sz="2000" b="1" spc="-5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30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7815781" y="5708732"/>
            <a:ext cx="427037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At 4.2 K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 10 T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 the</a:t>
            </a:r>
            <a:r>
              <a:rPr sz="2000" b="1" spc="-15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</a:t>
            </a:r>
            <a:r>
              <a:rPr sz="2000" b="1" i="1" spc="5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i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value</a:t>
            </a:r>
            <a:r>
              <a:rPr sz="2000" b="1" i="1" spc="-1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spc="-20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w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as</a:t>
            </a:r>
            <a:r>
              <a:rPr sz="2000" b="1" spc="1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over</a:t>
            </a:r>
            <a:r>
              <a:rPr sz="2000" b="1" spc="-5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20</a:t>
            </a:r>
            <a:endParaRPr sz="20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8751244" y="1110571"/>
            <a:ext cx="250952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476" marR="5080" indent="-304776" algn="ctr" fontAlgn="auto">
              <a:lnSpc>
                <a:spcPts val="1911"/>
              </a:lnSpc>
              <a:spcBef>
                <a:spcPts val="0"/>
              </a:spcBef>
              <a:spcAft>
                <a:spcPts val="0"/>
              </a:spcAft>
            </a:pP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Measured</a:t>
            </a:r>
            <a:r>
              <a:rPr sz="1600" spc="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by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</a:t>
            </a:r>
            <a:r>
              <a:rPr sz="1600" spc="-9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r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</a:t>
            </a:r>
            <a:r>
              <a:rPr sz="1600" spc="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Oguro HFLS</a:t>
            </a:r>
            <a:r>
              <a:rPr sz="1600" spc="-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</a:t>
            </a:r>
            <a:r>
              <a:rPr sz="1600" spc="-2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12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ohoku</a:t>
            </a:r>
            <a:r>
              <a:rPr sz="1600" spc="-1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Uni</a:t>
            </a:r>
            <a:r>
              <a:rPr sz="1600" spc="-111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v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.,</a:t>
            </a:r>
            <a:r>
              <a:rPr sz="1600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JP</a:t>
            </a:r>
            <a:endParaRPr sz="1600" dirty="0"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0" y="756102"/>
            <a:ext cx="12192000" cy="571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35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0858507" y="6378005"/>
            <a:ext cx="1171575" cy="230832"/>
          </a:xfrm>
          <a:prstGeom prst="rect">
            <a:avLst/>
          </a:prstGeom>
        </p:spPr>
        <p:txBody>
          <a:bodyPr/>
          <a:lstStyle/>
          <a:p>
            <a:pPr algn="r"/>
            <a:fld id="{DB2AC97D-A44F-49DB-BBA8-904CB4475450}" type="slidenum">
              <a:rPr lang="en-US" altLang="zh-CN" sz="150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pPr algn="r"/>
              <a:t>40</a:t>
            </a:fld>
            <a:endParaRPr lang="en-US" altLang="zh-CN" sz="1500" dirty="0">
              <a:solidFill>
                <a:srgbClr val="00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2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49028" y="169596"/>
            <a:ext cx="6941847" cy="492443"/>
          </a:xfrm>
          <a:noFill/>
        </p:spPr>
        <p:txBody>
          <a:bodyPr/>
          <a:lstStyle/>
          <a:p>
            <a:pPr algn="ctr" eaLnBrk="1" hangingPunct="1"/>
            <a:r>
              <a:rPr lang="en-US" altLang="zh-CN" sz="3200" b="1" dirty="0">
                <a:latin typeface="Arial Black" pitchFamily="34" charset="0"/>
              </a:rPr>
              <a:t>n</a:t>
            </a:r>
            <a:r>
              <a:rPr lang="en-US" altLang="zh-CN" sz="3200" b="1" i="1" dirty="0">
                <a:latin typeface="Arial Black" pitchFamily="34" charset="0"/>
              </a:rPr>
              <a:t> </a:t>
            </a:r>
            <a:r>
              <a:rPr lang="en-US" altLang="zh-CN" sz="3200" b="1" dirty="0">
                <a:latin typeface="Arial Black" pitchFamily="34" charset="0"/>
              </a:rPr>
              <a:t>value</a:t>
            </a:r>
            <a:r>
              <a:rPr lang="en-US" altLang="zh-CN" sz="3200" b="1" i="1" dirty="0">
                <a:latin typeface="Arial Black" pitchFamily="34" charset="0"/>
              </a:rPr>
              <a:t> </a:t>
            </a:r>
            <a:r>
              <a:rPr lang="en-US" altLang="zh-CN" sz="3200" b="1" dirty="0">
                <a:latin typeface="Arial Black" pitchFamily="34" charset="0"/>
              </a:rPr>
              <a:t>of 122 tapes</a:t>
            </a:r>
          </a:p>
        </p:txBody>
      </p:sp>
      <p:pic>
        <p:nvPicPr>
          <p:cNvPr id="225" name="图片 224">
            <a:extLst>
              <a:ext uri="{FF2B5EF4-FFF2-40B4-BE49-F238E27FC236}">
                <a16:creationId xmlns:a16="http://schemas.microsoft.com/office/drawing/2014/main" id="{06145D12-8C5D-490C-A870-049F6D129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45" y="1895203"/>
            <a:ext cx="4109372" cy="2663954"/>
          </a:xfrm>
          <a:prstGeom prst="rect">
            <a:avLst/>
          </a:prstGeom>
        </p:spPr>
      </p:pic>
      <p:pic>
        <p:nvPicPr>
          <p:cNvPr id="239" name="图片 238">
            <a:extLst>
              <a:ext uri="{FF2B5EF4-FFF2-40B4-BE49-F238E27FC236}">
                <a16:creationId xmlns:a16="http://schemas.microsoft.com/office/drawing/2014/main" id="{8CDD33F1-98BA-4EF0-8962-610492DC5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1856" y="1806106"/>
            <a:ext cx="4158226" cy="2753051"/>
          </a:xfrm>
          <a:prstGeom prst="rect">
            <a:avLst/>
          </a:prstGeom>
        </p:spPr>
      </p:pic>
      <p:pic>
        <p:nvPicPr>
          <p:cNvPr id="240" name="图片 239">
            <a:extLst>
              <a:ext uri="{FF2B5EF4-FFF2-40B4-BE49-F238E27FC236}">
                <a16:creationId xmlns:a16="http://schemas.microsoft.com/office/drawing/2014/main" id="{BA84665D-4200-4BF4-B930-8946BFE65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0866" y="1806106"/>
            <a:ext cx="3637853" cy="3066004"/>
          </a:xfrm>
          <a:prstGeom prst="rect">
            <a:avLst/>
          </a:prstGeom>
        </p:spPr>
      </p:pic>
      <p:pic>
        <p:nvPicPr>
          <p:cNvPr id="243" name="图片 242">
            <a:extLst>
              <a:ext uri="{FF2B5EF4-FFF2-40B4-BE49-F238E27FC236}">
                <a16:creationId xmlns:a16="http://schemas.microsoft.com/office/drawing/2014/main" id="{A891C028-410E-45EC-9AFD-95A197996A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4869" y="5009443"/>
            <a:ext cx="2099510" cy="1777343"/>
          </a:xfrm>
          <a:prstGeom prst="rect">
            <a:avLst/>
          </a:prstGeom>
        </p:spPr>
      </p:pic>
      <p:sp>
        <p:nvSpPr>
          <p:cNvPr id="244" name="object 229">
            <a:extLst>
              <a:ext uri="{FF2B5EF4-FFF2-40B4-BE49-F238E27FC236}">
                <a16:creationId xmlns:a16="http://schemas.microsoft.com/office/drawing/2014/main" id="{307D4231-845F-4293-AD84-721225DD6115}"/>
              </a:ext>
            </a:extLst>
          </p:cNvPr>
          <p:cNvSpPr txBox="1"/>
          <p:nvPr/>
        </p:nvSpPr>
        <p:spPr>
          <a:xfrm>
            <a:off x="4909808" y="1110571"/>
            <a:ext cx="2509520" cy="487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476" marR="5080" indent="-304776" algn="ctr" fontAlgn="auto">
              <a:lnSpc>
                <a:spcPts val="1911"/>
              </a:lnSpc>
              <a:spcBef>
                <a:spcPts val="0"/>
              </a:spcBef>
              <a:spcAft>
                <a:spcPts val="0"/>
              </a:spcAft>
            </a:pP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Measured by </a:t>
            </a:r>
            <a:r>
              <a:rPr lang="en-US"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Prof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 </a:t>
            </a:r>
            <a:r>
              <a:rPr lang="en-US"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Kiss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Kyushu Univ.</a:t>
            </a:r>
            <a:r>
              <a:rPr sz="1600" spc="-5" dirty="0">
                <a:solidFill>
                  <a:prstClr val="black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, JP</a:t>
            </a:r>
          </a:p>
        </p:txBody>
      </p:sp>
      <p:sp>
        <p:nvSpPr>
          <p:cNvPr id="245" name="object 126">
            <a:extLst>
              <a:ext uri="{FF2B5EF4-FFF2-40B4-BE49-F238E27FC236}">
                <a16:creationId xmlns:a16="http://schemas.microsoft.com/office/drawing/2014/main" id="{06623B67-808E-40E4-B4E4-23FFD93C7951}"/>
              </a:ext>
            </a:extLst>
          </p:cNvPr>
          <p:cNvSpPr/>
          <p:nvPr/>
        </p:nvSpPr>
        <p:spPr>
          <a:xfrm>
            <a:off x="6536207" y="4559157"/>
            <a:ext cx="370840" cy="384175"/>
          </a:xfrm>
          <a:custGeom>
            <a:avLst/>
            <a:gdLst/>
            <a:ahLst/>
            <a:cxnLst/>
            <a:rect l="l" t="t" r="r" b="b"/>
            <a:pathLst>
              <a:path w="370840" h="384175">
                <a:moveTo>
                  <a:pt x="370332" y="198882"/>
                </a:moveTo>
                <a:lnTo>
                  <a:pt x="0" y="198882"/>
                </a:lnTo>
                <a:lnTo>
                  <a:pt x="185166" y="384048"/>
                </a:lnTo>
                <a:lnTo>
                  <a:pt x="370332" y="198882"/>
                </a:lnTo>
                <a:close/>
              </a:path>
              <a:path w="370840" h="384175">
                <a:moveTo>
                  <a:pt x="277749" y="0"/>
                </a:moveTo>
                <a:lnTo>
                  <a:pt x="92583" y="0"/>
                </a:lnTo>
                <a:lnTo>
                  <a:pt x="92583" y="198882"/>
                </a:lnTo>
                <a:lnTo>
                  <a:pt x="277749" y="198882"/>
                </a:lnTo>
                <a:lnTo>
                  <a:pt x="277749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black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1515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>
            <a:extLst>
              <a:ext uri="{FF2B5EF4-FFF2-40B4-BE49-F238E27FC236}">
                <a16:creationId xmlns:a16="http://schemas.microsoft.com/office/drawing/2014/main" id="{051F3FFC-DAD2-40E3-8916-BD74110B27FD}"/>
              </a:ext>
            </a:extLst>
          </p:cNvPr>
          <p:cNvSpPr txBox="1"/>
          <p:nvPr/>
        </p:nvSpPr>
        <p:spPr>
          <a:xfrm>
            <a:off x="279035" y="3816000"/>
            <a:ext cx="5413031" cy="2534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Low AC loss (Multifilament)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Thermal stability (Thermal quench)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Good mechanical strength (Lorentz force)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Scalable production (powders &amp; wires)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Small aspect ratio: round wire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Low cost——Conundrum for HTSC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" name="文本占位符 1">
            <a:extLst>
              <a:ext uri="{FF2B5EF4-FFF2-40B4-BE49-F238E27FC236}">
                <a16:creationId xmlns:a16="http://schemas.microsoft.com/office/drawing/2014/main" id="{21A9F1AF-2CAD-4891-9D9E-6E2FF5AE87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4882" y="113794"/>
            <a:ext cx="11792194" cy="584775"/>
          </a:xfr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Arial Black" pitchFamily="34" charset="0"/>
                <a:ea typeface="+mj-ea"/>
                <a:cs typeface="+mn-cs"/>
                <a:sym typeface="+mn-lt"/>
              </a:rPr>
              <a:t>What makes a good superconducting wire?</a:t>
            </a:r>
            <a:endParaRPr lang="zh-CN" altLang="en-US" dirty="0">
              <a:solidFill>
                <a:srgbClr val="FF0000"/>
              </a:solidFill>
              <a:latin typeface="Arial Black" pitchFamily="34" charset="0"/>
              <a:ea typeface="+mj-ea"/>
              <a:cs typeface="+mn-cs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4479797-2E2A-4533-9DD8-A7FCCE64D896}"/>
              </a:ext>
            </a:extLst>
          </p:cNvPr>
          <p:cNvGrpSpPr/>
          <p:nvPr/>
        </p:nvGrpSpPr>
        <p:grpSpPr>
          <a:xfrm>
            <a:off x="232709" y="1485147"/>
            <a:ext cx="5460440" cy="1564057"/>
            <a:chOff x="365875" y="1559284"/>
            <a:chExt cx="5460440" cy="1436652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1E9280BD-F84F-4652-8EEC-A3D7DCED1F2D}"/>
                </a:ext>
              </a:extLst>
            </p:cNvPr>
            <p:cNvSpPr txBox="1"/>
            <p:nvPr/>
          </p:nvSpPr>
          <p:spPr>
            <a:xfrm>
              <a:off x="4358028" y="1573808"/>
              <a:ext cx="1458381" cy="409923"/>
            </a:xfrm>
            <a:prstGeom prst="rect">
              <a:avLst/>
            </a:prstGeom>
            <a:solidFill>
              <a:srgbClr val="12618D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Intrinsic</a:t>
              </a:r>
              <a:endPara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47607D61-84C8-45D0-9497-26BBF3894850}"/>
                </a:ext>
              </a:extLst>
            </p:cNvPr>
            <p:cNvSpPr/>
            <p:nvPr/>
          </p:nvSpPr>
          <p:spPr>
            <a:xfrm>
              <a:off x="365875" y="1559284"/>
              <a:ext cx="5460440" cy="1436652"/>
            </a:xfrm>
            <a:prstGeom prst="rect">
              <a:avLst/>
            </a:prstGeom>
            <a:noFill/>
            <a:ln w="38100">
              <a:solidFill>
                <a:srgbClr val="1261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9998722F-CD77-4B3D-80C1-8C6437D70CF6}"/>
              </a:ext>
            </a:extLst>
          </p:cNvPr>
          <p:cNvGrpSpPr/>
          <p:nvPr/>
        </p:nvGrpSpPr>
        <p:grpSpPr>
          <a:xfrm>
            <a:off x="223155" y="3794262"/>
            <a:ext cx="5479792" cy="2593131"/>
            <a:chOff x="356321" y="3740994"/>
            <a:chExt cx="5479792" cy="2593131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F579E134-9DF0-44DA-880F-D2F7DF274E5E}"/>
                </a:ext>
              </a:extLst>
            </p:cNvPr>
            <p:cNvSpPr/>
            <p:nvPr/>
          </p:nvSpPr>
          <p:spPr>
            <a:xfrm>
              <a:off x="356321" y="3753809"/>
              <a:ext cx="5469994" cy="2580316"/>
            </a:xfrm>
            <a:prstGeom prst="rect">
              <a:avLst/>
            </a:prstGeom>
            <a:noFill/>
            <a:ln w="38100">
              <a:solidFill>
                <a:srgbClr val="1261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BE0D3090-BB57-42E4-9F0D-C3E29A630FC6}"/>
                </a:ext>
              </a:extLst>
            </p:cNvPr>
            <p:cNvSpPr txBox="1"/>
            <p:nvPr/>
          </p:nvSpPr>
          <p:spPr>
            <a:xfrm>
              <a:off x="4351412" y="3740994"/>
              <a:ext cx="1484701" cy="461665"/>
            </a:xfrm>
            <a:prstGeom prst="rect">
              <a:avLst/>
            </a:prstGeom>
            <a:solidFill>
              <a:srgbClr val="12618D"/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3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Extrinsic</a:t>
              </a:r>
              <a:endPara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79FE1F92-C8F1-4EA8-BBAD-67C3C94856EA}"/>
              </a:ext>
            </a:extLst>
          </p:cNvPr>
          <p:cNvGrpSpPr/>
          <p:nvPr/>
        </p:nvGrpSpPr>
        <p:grpSpPr>
          <a:xfrm>
            <a:off x="2804473" y="898660"/>
            <a:ext cx="2313616" cy="476071"/>
            <a:chOff x="5887410" y="1559283"/>
            <a:chExt cx="2313616" cy="476071"/>
          </a:xfrm>
        </p:grpSpPr>
        <p:sp>
          <p:nvSpPr>
            <p:cNvPr id="16" name="对话气泡: 椭圆形 15">
              <a:extLst>
                <a:ext uri="{FF2B5EF4-FFF2-40B4-BE49-F238E27FC236}">
                  <a16:creationId xmlns:a16="http://schemas.microsoft.com/office/drawing/2014/main" id="{C7B25A97-D176-4B96-8324-3E843595D49B}"/>
                </a:ext>
              </a:extLst>
            </p:cNvPr>
            <p:cNvSpPr/>
            <p:nvPr/>
          </p:nvSpPr>
          <p:spPr>
            <a:xfrm>
              <a:off x="5896002" y="1559283"/>
              <a:ext cx="2305024" cy="476071"/>
            </a:xfrm>
            <a:prstGeom prst="wedgeEllipseCallout">
              <a:avLst>
                <a:gd name="adj1" fmla="val 32980"/>
                <a:gd name="adj2" fmla="val 61871"/>
              </a:avLst>
            </a:prstGeom>
            <a:solidFill>
              <a:srgbClr val="12618D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6B11733B-7608-4BAB-9A8C-D58D28F6F0C3}"/>
                </a:ext>
              </a:extLst>
            </p:cNvPr>
            <p:cNvSpPr txBox="1"/>
            <p:nvPr/>
          </p:nvSpPr>
          <p:spPr>
            <a:xfrm>
              <a:off x="5887410" y="1610952"/>
              <a:ext cx="227647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Superconductors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7F6AB003-DC0F-4CCE-A313-809CD20E2768}"/>
              </a:ext>
            </a:extLst>
          </p:cNvPr>
          <p:cNvSpPr txBox="1"/>
          <p:nvPr/>
        </p:nvSpPr>
        <p:spPr>
          <a:xfrm>
            <a:off x="9793587" y="6519446"/>
            <a:ext cx="2340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6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Nature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 414</a:t>
            </a:r>
            <a:r>
              <a:rPr lang="en-US" altLang="zh-CN" sz="1600" b="1" dirty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rPr>
              <a:t> (2001) 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368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A4E7994-3F67-4970-AFCF-2398E8F8FB4F}"/>
              </a:ext>
            </a:extLst>
          </p:cNvPr>
          <p:cNvSpPr txBox="1"/>
          <p:nvPr/>
        </p:nvSpPr>
        <p:spPr>
          <a:xfrm>
            <a:off x="232709" y="904488"/>
            <a:ext cx="22156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100"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微软雅黑"/>
                <a:sym typeface="+mn-lt"/>
              </a:rPr>
              <a:t>Characteristics: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DB6EDE2-CD78-4976-B604-886A0858920E}"/>
              </a:ext>
            </a:extLst>
          </p:cNvPr>
          <p:cNvGrpSpPr/>
          <p:nvPr/>
        </p:nvGrpSpPr>
        <p:grpSpPr>
          <a:xfrm>
            <a:off x="3053993" y="3141997"/>
            <a:ext cx="1823168" cy="553998"/>
            <a:chOff x="3884522" y="3775544"/>
            <a:chExt cx="1823168" cy="553998"/>
          </a:xfrm>
        </p:grpSpPr>
        <p:sp>
          <p:nvSpPr>
            <p:cNvPr id="22" name="对话气泡: 椭圆形 21">
              <a:extLst>
                <a:ext uri="{FF2B5EF4-FFF2-40B4-BE49-F238E27FC236}">
                  <a16:creationId xmlns:a16="http://schemas.microsoft.com/office/drawing/2014/main" id="{2422C696-1C92-42E2-A23C-D4F3264275FA}"/>
                </a:ext>
              </a:extLst>
            </p:cNvPr>
            <p:cNvSpPr/>
            <p:nvPr/>
          </p:nvSpPr>
          <p:spPr>
            <a:xfrm>
              <a:off x="3884522" y="3816000"/>
              <a:ext cx="1823168" cy="476071"/>
            </a:xfrm>
            <a:prstGeom prst="wedgeEllipseCallout">
              <a:avLst>
                <a:gd name="adj1" fmla="val 37955"/>
                <a:gd name="adj2" fmla="val 64489"/>
              </a:avLst>
            </a:prstGeom>
            <a:solidFill>
              <a:srgbClr val="12618D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71601988-7879-483E-9FBF-BBB1695F2B8B}"/>
                </a:ext>
              </a:extLst>
            </p:cNvPr>
            <p:cNvSpPr txBox="1"/>
            <p:nvPr/>
          </p:nvSpPr>
          <p:spPr>
            <a:xfrm>
              <a:off x="3917026" y="3775544"/>
              <a:ext cx="1712425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Conductor design</a:t>
              </a:r>
              <a:endPara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id="{D09806F5-6F21-4681-9EBD-25541DEB7444}"/>
              </a:ext>
            </a:extLst>
          </p:cNvPr>
          <p:cNvSpPr txBox="1"/>
          <p:nvPr/>
        </p:nvSpPr>
        <p:spPr>
          <a:xfrm>
            <a:off x="263749" y="1517312"/>
            <a:ext cx="4854340" cy="1486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Low anisotropy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High </a:t>
            </a:r>
            <a:r>
              <a:rPr kumimoji="0" lang="en-US" altLang="zh-CN" sz="21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J</a:t>
            </a:r>
            <a:r>
              <a:rPr kumimoji="0" lang="en-US" altLang="zh-CN" sz="21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, </a:t>
            </a:r>
            <a:r>
              <a:rPr kumimoji="0" lang="en-US" altLang="zh-CN" sz="21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H</a:t>
            </a:r>
            <a:r>
              <a:rPr kumimoji="0" lang="en-US" altLang="zh-CN" sz="21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c2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12618D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rPr>
              <a:t>Chemically stable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C245A28C-6AFA-4FC8-AF18-9964868FCEC0}"/>
              </a:ext>
            </a:extLst>
          </p:cNvPr>
          <p:cNvGrpSpPr/>
          <p:nvPr/>
        </p:nvGrpSpPr>
        <p:grpSpPr>
          <a:xfrm>
            <a:off x="6051970" y="907978"/>
            <a:ext cx="6112024" cy="5479415"/>
            <a:chOff x="6051970" y="907978"/>
            <a:chExt cx="6112024" cy="5479415"/>
          </a:xfrm>
        </p:grpSpPr>
        <p:pic>
          <p:nvPicPr>
            <p:cNvPr id="21" name="Picture 2" descr="Development of a persistent superconducting joint between Bi-2212/Ag-alloy  multifilamentary round wires - IOPscience">
              <a:extLst>
                <a:ext uri="{FF2B5EF4-FFF2-40B4-BE49-F238E27FC236}">
                  <a16:creationId xmlns:a16="http://schemas.microsoft.com/office/drawing/2014/main" id="{5AD6A443-7D12-4E73-9F11-7A208D8DE2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1970" y="4214377"/>
              <a:ext cx="2163358" cy="2173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321F15C5-6FE8-491F-810C-F515436F6D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1970" y="1838022"/>
              <a:ext cx="3761527" cy="1884633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DAF60C7B-FC16-487C-BE11-32500318FE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31476" y="5170774"/>
              <a:ext cx="3196203" cy="1216619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578770B9-488A-4513-92AB-7A855027F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47519" y="4622541"/>
              <a:ext cx="3902959" cy="222749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5A2D73CF-7A05-47CE-BB8D-B0BC7DED3B6E}"/>
                </a:ext>
              </a:extLst>
            </p:cNvPr>
            <p:cNvSpPr txBox="1"/>
            <p:nvPr/>
          </p:nvSpPr>
          <p:spPr>
            <a:xfrm>
              <a:off x="6051970" y="907978"/>
              <a:ext cx="603941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Commercial superconducting wires and tapes </a:t>
              </a:r>
              <a:endPara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182FE708-F9EF-40B6-B3E4-B14DDEAA53C9}"/>
                </a:ext>
              </a:extLst>
            </p:cNvPr>
            <p:cNvSpPr txBox="1"/>
            <p:nvPr/>
          </p:nvSpPr>
          <p:spPr>
            <a:xfrm>
              <a:off x="8431475" y="4039039"/>
              <a:ext cx="928459" cy="369332"/>
            </a:xfrm>
            <a:prstGeom prst="rect">
              <a:avLst/>
            </a:prstGeom>
            <a:solidFill>
              <a:srgbClr val="12618D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Bi2223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B9BB8760-E9EB-48FF-B97A-B68666C3A95E}"/>
                </a:ext>
              </a:extLst>
            </p:cNvPr>
            <p:cNvSpPr txBox="1"/>
            <p:nvPr/>
          </p:nvSpPr>
          <p:spPr>
            <a:xfrm>
              <a:off x="8413691" y="4986108"/>
              <a:ext cx="851515" cy="369332"/>
            </a:xfrm>
            <a:prstGeom prst="rect">
              <a:avLst/>
            </a:prstGeom>
            <a:solidFill>
              <a:srgbClr val="12618D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YBCO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EC63179-BD02-4892-B419-2D91641291AE}"/>
                </a:ext>
              </a:extLst>
            </p:cNvPr>
            <p:cNvSpPr txBox="1"/>
            <p:nvPr/>
          </p:nvSpPr>
          <p:spPr>
            <a:xfrm>
              <a:off x="6062851" y="4054035"/>
              <a:ext cx="928459" cy="369332"/>
            </a:xfrm>
            <a:prstGeom prst="rect">
              <a:avLst/>
            </a:prstGeom>
            <a:solidFill>
              <a:srgbClr val="12618D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bg1"/>
                  </a:solidFill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Bi2212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3378CDEA-6FE5-444D-B9FE-BDD353E28091}"/>
                </a:ext>
              </a:extLst>
            </p:cNvPr>
            <p:cNvSpPr txBox="1"/>
            <p:nvPr/>
          </p:nvSpPr>
          <p:spPr>
            <a:xfrm>
              <a:off x="6067519" y="1451733"/>
              <a:ext cx="693460" cy="369332"/>
            </a:xfrm>
            <a:prstGeom prst="rect">
              <a:avLst/>
            </a:prstGeom>
            <a:solidFill>
              <a:srgbClr val="12618D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NbTi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E4D1A981-D286-4B94-A768-248DB4464F48}"/>
                </a:ext>
              </a:extLst>
            </p:cNvPr>
            <p:cNvSpPr txBox="1"/>
            <p:nvPr/>
          </p:nvSpPr>
          <p:spPr>
            <a:xfrm>
              <a:off x="7995298" y="1456442"/>
              <a:ext cx="872355" cy="369332"/>
            </a:xfrm>
            <a:prstGeom prst="rect">
              <a:avLst/>
            </a:prstGeom>
            <a:solidFill>
              <a:srgbClr val="12618D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Nb</a:t>
              </a:r>
              <a:r>
                <a:rPr kumimoji="0" lang="en-US" altLang="zh-CN" sz="18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3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Sn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D7130CEF-5A6D-4607-9CAB-A51FEC8E4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821591" y="2041706"/>
              <a:ext cx="2342403" cy="1715116"/>
            </a:xfrm>
            <a:prstGeom prst="rect">
              <a:avLst/>
            </a:prstGeom>
          </p:spPr>
        </p:pic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02196A4E-8AE6-47E3-BAF6-4CE36F2B8F04}"/>
                </a:ext>
              </a:extLst>
            </p:cNvPr>
            <p:cNvSpPr txBox="1"/>
            <p:nvPr/>
          </p:nvSpPr>
          <p:spPr>
            <a:xfrm>
              <a:off x="10166103" y="1451733"/>
              <a:ext cx="769763" cy="369332"/>
            </a:xfrm>
            <a:prstGeom prst="rect">
              <a:avLst/>
            </a:prstGeom>
            <a:solidFill>
              <a:srgbClr val="12618D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MgB</a:t>
              </a:r>
              <a:r>
                <a:rPr kumimoji="0" lang="en-US" altLang="zh-CN" sz="18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微软雅黑"/>
                  <a:cs typeface="+mn-ea"/>
                  <a:sym typeface="+mn-lt"/>
                </a:rPr>
                <a:t>2</a:t>
              </a:r>
              <a:endParaRPr kumimoji="0" lang="zh-CN" altLang="en-US" sz="1800" b="1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792144AD-BE2E-4DA4-BECD-78C1B2AA940C}"/>
                </a:ext>
              </a:extLst>
            </p:cNvPr>
            <p:cNvSpPr txBox="1"/>
            <p:nvPr/>
          </p:nvSpPr>
          <p:spPr>
            <a:xfrm>
              <a:off x="7780171" y="4029711"/>
              <a:ext cx="4924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Ag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B26B666D-CB5C-441B-A936-F27265B31D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75845" y="4323846"/>
              <a:ext cx="261612" cy="138640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9065EC27-2E43-42C7-A122-5AD148F0F6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7361" y="4393166"/>
              <a:ext cx="212762" cy="238158"/>
            </a:xfrm>
            <a:prstGeom prst="line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287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835"/>
    </mc:Choice>
    <mc:Fallback xmlns="">
      <p:transition spd="slow" advTm="528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412490" y="166978"/>
            <a:ext cx="9367019" cy="129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43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Arial Black" pitchFamily="34" charset="0"/>
              </a:rPr>
              <a:t>High </a:t>
            </a:r>
            <a:r>
              <a:rPr lang="en-US" altLang="zh-CN" sz="3600" b="1" i="1" dirty="0" err="1">
                <a:solidFill>
                  <a:srgbClr val="FF0000"/>
                </a:solidFill>
                <a:latin typeface="Arial Black" pitchFamily="34" charset="0"/>
              </a:rPr>
              <a:t>J</a:t>
            </a:r>
            <a:r>
              <a:rPr lang="en-US" altLang="zh-CN" sz="3600" b="1" baseline="-25000" dirty="0" err="1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en-US" altLang="zh-CN" sz="3600" b="1" dirty="0">
                <a:solidFill>
                  <a:srgbClr val="FF0000"/>
                </a:solidFill>
                <a:latin typeface="Arial Black" pitchFamily="34" charset="0"/>
              </a:rPr>
              <a:t> of IBS wires: Very weak field dependence in high field region</a:t>
            </a:r>
            <a:endParaRPr lang="zh-CN" altLang="en-US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57" y="1793294"/>
            <a:ext cx="6898908" cy="50111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436945" y="1910352"/>
            <a:ext cx="2996170" cy="83612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 IBS wire:</a:t>
            </a:r>
          </a:p>
          <a:p>
            <a:pPr>
              <a:lnSpc>
                <a:spcPts val="29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en-US" altLang="zh-CN" sz="24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400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at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20T 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 flipH="1">
            <a:off x="4779034" y="2423790"/>
            <a:ext cx="3533233" cy="54958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36945" y="3241306"/>
            <a:ext cx="2955866" cy="810478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altLang="zh-CN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b="1" baseline="-25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shows very weak field dependence in high fields</a:t>
            </a:r>
            <a:endParaRPr lang="zh-CN" altLang="en-US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0" y="1623552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378211" y="5392260"/>
            <a:ext cx="3638551" cy="65659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 data of Sr-122 tape, </a:t>
            </a:r>
          </a:p>
          <a:p>
            <a:pPr>
              <a:lnSpc>
                <a:spcPts val="2200"/>
              </a:lnSpc>
            </a:pP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measured in 2013 at HFLSM, Sendai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9770824" y="2826630"/>
            <a:ext cx="332599" cy="38032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1">
            <a:extLst>
              <a:ext uri="{FF2B5EF4-FFF2-40B4-BE49-F238E27FC236}">
                <a16:creationId xmlns:a16="http://schemas.microsoft.com/office/drawing/2014/main" id="{9E0A75F8-C51F-4BD9-1B28-416350976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7711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653021" y="15164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164" y="3194833"/>
            <a:ext cx="2266747" cy="140813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065705" y="-17788"/>
            <a:ext cx="10199828" cy="7143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  <a:latin typeface="Arial Black" pitchFamily="34" charset="0"/>
              </a:rPr>
              <a:t>IBS have potential for high-field applications </a:t>
            </a: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1524000" y="1196753"/>
            <a:ext cx="533400" cy="244475"/>
          </a:xfrm>
          <a:prstGeom prst="rect">
            <a:avLst/>
          </a:prstGeom>
        </p:spPr>
        <p:txBody>
          <a:bodyPr vert="horz" anchor="ctr" anchorCtr="0">
            <a:noAutofit/>
          </a:bodyPr>
          <a:lstStyle/>
          <a:p>
            <a:pPr algn="ctr">
              <a:defRPr/>
            </a:pPr>
            <a:endParaRPr lang="zh-CN" altLang="en-US" sz="1600" b="1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" descr="E:\组会\开题报告\MRI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58664" y="5017503"/>
            <a:ext cx="1303007" cy="1119523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9961671" y="5268856"/>
            <a:ext cx="8880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MRI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(14 T)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87159" y="843411"/>
            <a:ext cx="1099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54" y="1717031"/>
            <a:ext cx="6815951" cy="4123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10"/>
          <p:cNvSpPr txBox="1"/>
          <p:nvPr/>
        </p:nvSpPr>
        <p:spPr>
          <a:xfrm>
            <a:off x="2230329" y="5853631"/>
            <a:ext cx="3172883" cy="30777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J. </a:t>
            </a:r>
            <a:r>
              <a:rPr lang="en-US" altLang="zh-CN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Shimoyama</a:t>
            </a:r>
            <a:r>
              <a:rPr lang="en-US" altLang="zh-CN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14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SuST</a:t>
            </a:r>
            <a:r>
              <a:rPr lang="en-US" altLang="zh-CN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 (2014) 044002</a:t>
            </a:r>
            <a:endParaRPr lang="zh-CN" alt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 flipV="1">
            <a:off x="7065034" y="2503214"/>
            <a:ext cx="952311" cy="97671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8" name="Line 16"/>
          <p:cNvSpPr>
            <a:spLocks noChangeShapeType="1"/>
          </p:cNvSpPr>
          <p:nvPr/>
        </p:nvSpPr>
        <p:spPr bwMode="auto">
          <a:xfrm>
            <a:off x="7004649" y="3055698"/>
            <a:ext cx="1950119" cy="53487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>
            <a:off x="7489892" y="3444164"/>
            <a:ext cx="1128615" cy="158071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98074" y="898757"/>
            <a:ext cx="2552934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Temp:</a:t>
            </a:r>
          </a:p>
          <a:p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4.2 K – 30 K</a:t>
            </a:r>
            <a:endParaRPr lang="zh-CN" altLang="en-US" sz="20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 flipV="1">
            <a:off x="2698074" y="1621176"/>
            <a:ext cx="1856673" cy="147113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34923" y="727346"/>
            <a:ext cx="1272695" cy="157710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1" name="Line 16"/>
          <p:cNvSpPr>
            <a:spLocks noChangeShapeType="1"/>
          </p:cNvSpPr>
          <p:nvPr/>
        </p:nvSpPr>
        <p:spPr bwMode="auto">
          <a:xfrm flipH="1" flipV="1">
            <a:off x="6674142" y="2283005"/>
            <a:ext cx="10320" cy="59115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arrow" w="sm" len="lg"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954768" y="4552090"/>
            <a:ext cx="2310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(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T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05917" y="3936160"/>
            <a:ext cx="938092" cy="674900"/>
          </a:xfrm>
          <a:prstGeom prst="rect">
            <a:avLst/>
          </a:prstGeom>
        </p:spPr>
      </p:pic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2199564" y="6272052"/>
            <a:ext cx="7753760" cy="46166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6600"/>
              </a:buClr>
            </a:pPr>
            <a:r>
              <a:rPr lang="en-US" altLang="zh-CN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Development of high-performance conductors is essential</a:t>
            </a:r>
            <a:endParaRPr lang="zh-CN" altLang="en-US" sz="2400" b="1" i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93097" y="1983752"/>
            <a:ext cx="17720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&gt;1GHz </a:t>
            </a:r>
            <a:r>
              <a:rPr kumimoji="1" lang="en-US" altLang="zh-CN" sz="2000" b="1" dirty="0" err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NMR</a:t>
            </a:r>
            <a:endParaRPr kumimoji="1" lang="en-US" altLang="zh-CN" sz="20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&gt;23.5 T</a:t>
            </a:r>
          </a:p>
        </p:txBody>
      </p:sp>
      <p:pic>
        <p:nvPicPr>
          <p:cNvPr id="19" name="Picture 12" descr="File:HWB-NMR - 900MHz - 21.2 Tesla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395" y="1624971"/>
            <a:ext cx="1448591" cy="146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直接连接符 35"/>
          <p:cNvCxnSpPr/>
          <p:nvPr/>
        </p:nvCxnSpPr>
        <p:spPr>
          <a:xfrm>
            <a:off x="-5054" y="647340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5A2A96F5-3BC3-443F-B867-8708422A4141}"/>
              </a:ext>
            </a:extLst>
          </p:cNvPr>
          <p:cNvSpPr/>
          <p:nvPr/>
        </p:nvSpPr>
        <p:spPr>
          <a:xfrm>
            <a:off x="7560848" y="1196619"/>
            <a:ext cx="1952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10 m, 15 T (4.2 K)</a:t>
            </a:r>
            <a:endParaRPr kumimoji="1" lang="zh-CN" alt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灯片编号占位符 1">
            <a:extLst>
              <a:ext uri="{FF2B5EF4-FFF2-40B4-BE49-F238E27FC236}">
                <a16:creationId xmlns:a16="http://schemas.microsoft.com/office/drawing/2014/main" id="{0A4F2753-3291-C7E5-E3DB-658B6ABCD037}"/>
              </a:ext>
            </a:extLst>
          </p:cNvPr>
          <p:cNvSpPr txBox="1">
            <a:spLocks/>
          </p:cNvSpPr>
          <p:nvPr/>
        </p:nvSpPr>
        <p:spPr>
          <a:xfrm>
            <a:off x="11629184" y="6415088"/>
            <a:ext cx="533613" cy="457200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defPPr>
              <a:defRPr lang="zh-CN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16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3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4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6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583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2994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16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327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DB2AC97D-A44F-49DB-BBA8-904CB4475450}" type="slidenum">
              <a:rPr lang="en-US" altLang="zh-CN" sz="1400" b="1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zh-CN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986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78" y="1510056"/>
            <a:ext cx="4919748" cy="3719178"/>
          </a:xfrm>
          <a:prstGeom prst="rect">
            <a:avLst/>
          </a:prstGeom>
        </p:spPr>
      </p:pic>
      <p:sp>
        <p:nvSpPr>
          <p:cNvPr id="21506" name="标题 1"/>
          <p:cNvSpPr>
            <a:spLocks noGrp="1"/>
          </p:cNvSpPr>
          <p:nvPr>
            <p:ph type="title" idx="4294967295"/>
          </p:nvPr>
        </p:nvSpPr>
        <p:spPr>
          <a:xfrm>
            <a:off x="1360238" y="-84651"/>
            <a:ext cx="10872572" cy="1320467"/>
          </a:xfrm>
          <a:noFill/>
        </p:spPr>
        <p:txBody>
          <a:bodyPr>
            <a:normAutofit/>
          </a:bodyPr>
          <a:lstStyle/>
          <a:p>
            <a:pPr>
              <a:lnSpc>
                <a:spcPts val="38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Times New Roman" pitchFamily="18" charset="0"/>
              </a:rPr>
              <a:t>Misorientation dependence of </a:t>
            </a:r>
            <a:r>
              <a:rPr lang="en-US" altLang="zh-CN" sz="3000" b="1" i="1" dirty="0" err="1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Times New Roman" pitchFamily="18" charset="0"/>
              </a:rPr>
              <a:t>J</a:t>
            </a:r>
            <a:r>
              <a:rPr lang="en-US" altLang="zh-CN" sz="3000" b="1" baseline="-25000" dirty="0" err="1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Times New Roman" pitchFamily="18" charset="0"/>
              </a:rPr>
              <a:t>c</a:t>
            </a:r>
            <a:r>
              <a:rPr lang="en-US" altLang="zh-CN" sz="3000" b="1" dirty="0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Times New Roman" pitchFamily="18" charset="0"/>
              </a:rPr>
              <a:t> :</a:t>
            </a:r>
            <a:br>
              <a:rPr lang="en-US" altLang="zh-CN" sz="3000" b="1" dirty="0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Times New Roman" pitchFamily="18" charset="0"/>
              </a:rPr>
            </a:br>
            <a:r>
              <a:rPr lang="en-US" altLang="zh-CN" sz="3000" b="1" dirty="0">
                <a:solidFill>
                  <a:srgbClr val="FF0000"/>
                </a:solidFill>
                <a:latin typeface="Arial Black" pitchFamily="34" charset="0"/>
                <a:ea typeface="宋体" pitchFamily="2" charset="-122"/>
                <a:cs typeface="Times New Roman" pitchFamily="18" charset="0"/>
              </a:rPr>
              <a:t>           GBs are less detrimental to current flow</a:t>
            </a:r>
            <a:endParaRPr lang="zh-CN" altLang="en-US" sz="3000" b="1" dirty="0">
              <a:solidFill>
                <a:srgbClr val="FF0000"/>
              </a:solidFill>
              <a:latin typeface="Arial Black" pitchFamily="34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21514" name="矩形 7"/>
          <p:cNvSpPr>
            <a:spLocks noChangeArrowheads="1"/>
          </p:cNvSpPr>
          <p:nvPr/>
        </p:nvSpPr>
        <p:spPr bwMode="auto">
          <a:xfrm>
            <a:off x="91421" y="4932597"/>
            <a:ext cx="34083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fr-FR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Putti presented at </a:t>
            </a:r>
            <a:r>
              <a:rPr lang="fr-FR" altLang="zh-CN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EUCAS</a:t>
            </a:r>
            <a:r>
              <a:rPr lang="fr-FR" altLang="zh-CN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-2015</a:t>
            </a:r>
            <a:endParaRPr lang="zh-CN" altLang="en-US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0" y="1169449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8C08CEE2-13B1-F94F-EFE7-F7946172E554}"/>
              </a:ext>
            </a:extLst>
          </p:cNvPr>
          <p:cNvSpPr txBox="1"/>
          <p:nvPr/>
        </p:nvSpPr>
        <p:spPr>
          <a:xfrm>
            <a:off x="735026" y="5391857"/>
            <a:ext cx="10478180" cy="12719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YBCO </a:t>
            </a:r>
            <a:r>
              <a:rPr lang="el-GR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zh-CN" sz="2400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 3°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122 IBS </a:t>
            </a:r>
            <a:r>
              <a:rPr lang="el-GR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zh-CN" sz="2400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≈ 9</a:t>
            </a:r>
            <a:r>
              <a:rPr lang="en-US" altLang="zh-CN" sz="2400" b="1" i="0" u="none" strike="noStrike" baseline="0" dirty="0">
                <a:solidFill>
                  <a:srgbClr val="0000FF"/>
                </a:solidFill>
                <a:latin typeface="Leelawadee" panose="020B0502040204020203" pitchFamily="34" charset="-34"/>
              </a:rPr>
              <a:t>°</a:t>
            </a:r>
            <a:r>
              <a:rPr lang="en-US" altLang="zh-CN" b="1" i="0" u="none" strike="noStrike" baseline="0" dirty="0">
                <a:latin typeface="Leelawadee" panose="020B0502040204020203" pitchFamily="34" charset="-34"/>
              </a:rPr>
              <a:t>(</a:t>
            </a:r>
            <a:r>
              <a:rPr lang="en-US" altLang="zh-CN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critical angle of GBs</a:t>
            </a:r>
            <a:r>
              <a:rPr lang="en-US" altLang="zh-CN" b="1" i="0" u="none" strike="noStrike" baseline="0" dirty="0">
                <a:latin typeface="Leelawadee" panose="020B0502040204020203" pitchFamily="34" charset="-34"/>
              </a:rPr>
              <a:t>)</a:t>
            </a:r>
          </a:p>
          <a:p>
            <a:pPr marL="342900" indent="-342900">
              <a:lnSpc>
                <a:spcPts val="3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en-US" altLang="zh-CN" sz="20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Misorientation angle of IBS grains &lt; 9°usually do not impede the </a:t>
            </a:r>
            <a:r>
              <a:rPr lang="en-US" altLang="zh-CN" sz="2000" b="1" i="1" u="none" strike="noStrike" baseline="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000" b="1" i="0" u="none" strike="noStrike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2000" b="1" i="0" u="none" strike="noStrike" baseline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flow</a:t>
            </a:r>
          </a:p>
          <a:p>
            <a:pPr marL="342900" indent="-342900">
              <a:lnSpc>
                <a:spcPts val="3000"/>
              </a:lnSpc>
              <a:buFont typeface="Wingdings" panose="05000000000000000000" pitchFamily="2" charset="2"/>
              <a:buChar char="u"/>
            </a:pPr>
            <a:r>
              <a:rPr lang="en-US" altLang="zh-CN" sz="2000" b="1" i="0" u="none" strike="noStrike" baseline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0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ighly textured templates are not necessary: </a:t>
            </a:r>
            <a:r>
              <a:rPr lang="en-US" altLang="zh-CN" sz="2000" b="1" i="1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PIT and low-cost CCs are possible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EA18FDFD-7EC5-1D79-E83A-6911A33C5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406" y="1587721"/>
            <a:ext cx="4656939" cy="350117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B9AFA462-B1A4-0F45-D1DF-C3FACB07E5B0}"/>
              </a:ext>
            </a:extLst>
          </p:cNvPr>
          <p:cNvSpPr/>
          <p:nvPr/>
        </p:nvSpPr>
        <p:spPr>
          <a:xfrm>
            <a:off x="6336406" y="1291625"/>
            <a:ext cx="528033" cy="455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CD94300-454A-36FA-C55C-1072846AA7A2}"/>
              </a:ext>
            </a:extLst>
          </p:cNvPr>
          <p:cNvSpPr txBox="1"/>
          <p:nvPr/>
        </p:nvSpPr>
        <p:spPr>
          <a:xfrm>
            <a:off x="8783608" y="5050927"/>
            <a:ext cx="34083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altLang="zh-CN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Iida et al., </a:t>
            </a:r>
            <a:r>
              <a:rPr lang="da-DK" altLang="zh-CN" sz="14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 Phys Rev </a:t>
            </a:r>
            <a:r>
              <a:rPr lang="da-DK" altLang="zh-CN" sz="1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(2018) 031304 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21F2D73-FBE7-CE51-DF78-202D17E6A3EF}"/>
              </a:ext>
            </a:extLst>
          </p:cNvPr>
          <p:cNvSpPr txBox="1"/>
          <p:nvPr/>
        </p:nvSpPr>
        <p:spPr>
          <a:xfrm>
            <a:off x="6096000" y="1291625"/>
            <a:ext cx="551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0" i="1" u="none" strike="noStrike" baseline="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zh-CN" sz="1050" b="0" i="0" u="none" strike="noStrike" baseline="-2500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GB</a:t>
            </a:r>
            <a:r>
              <a:rPr lang="en-US" altLang="zh-CN" sz="1050" b="0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b="0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dependence of inter-grain </a:t>
            </a:r>
            <a:r>
              <a:rPr lang="en-US" altLang="zh-CN" sz="1800" b="0" i="1" u="none" strike="noStrike" baseline="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baseline="-2500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b="0" i="0" u="none" strike="noStrike" baseline="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various IBS </a:t>
            </a:r>
            <a:r>
              <a:rPr lang="en-US" altLang="zh-CN" sz="1800" b="0" i="0" u="none" strike="noStrike" baseline="0" dirty="0" err="1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bicrystals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2B02A26-0E92-88E4-E79D-03920283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1498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7" descr="C:\Documents and Settings\linhe237\Application Data\Tencent\Users\286150965\QQ\WinTemp\RichOle\4W}P5UBJ2Z[YO[GPKP8%D8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4" y="1748118"/>
            <a:ext cx="8791575" cy="30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201800" y="1274771"/>
            <a:ext cx="4917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－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Low cost, simple deformation process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85333" y="4544532"/>
            <a:ext cx="1765231" cy="74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8114502" y="4045461"/>
            <a:ext cx="154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Final Product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下箭头 1"/>
          <p:cNvSpPr/>
          <p:nvPr/>
        </p:nvSpPr>
        <p:spPr>
          <a:xfrm>
            <a:off x="9667875" y="4089730"/>
            <a:ext cx="234892" cy="3187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宋体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0931" y="5603864"/>
            <a:ext cx="1110108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Many types of sheaths of Ag, Cu, Fe, and Ag-based composites (Ag/Fe, Ag/Cu, Ag/stainless steel) can be employed.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2.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For BSCCO, Ag is the only material that is inert to the BSCCO superconductor and permeable to oxygen at the annealing temperature.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98088" y="5203754"/>
            <a:ext cx="8363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122 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PIT wires are expected to be much cheaper than BSCCO conductors: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77901" y="3478117"/>
            <a:ext cx="1124866" cy="2408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宋体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82377" y="3491647"/>
            <a:ext cx="1120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800-900</a:t>
            </a:r>
            <a:r>
              <a:rPr kumimoji="0" lang="en-US" altLang="zh-CN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o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C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452682" y="5260866"/>
            <a:ext cx="276497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宋体"/>
              <a:cs typeface="+mn-cs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0" y="1185342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149156" y="133719"/>
            <a:ext cx="11446009" cy="969496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Fabrication process for IBS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wires and tapes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(</a:t>
            </a:r>
            <a:r>
              <a:rPr kumimoji="0" lang="en-US" altLang="zh-CN" sz="2400" b="1" i="1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Powder-in-tube method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 Black" pitchFamily="34" charset="0"/>
                <a:ea typeface="MS PGothic" pitchFamily="34" charset="-128"/>
                <a:cs typeface="+mn-cs"/>
              </a:rPr>
              <a:t>)</a:t>
            </a:r>
          </a:p>
        </p:txBody>
      </p:sp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B811736A-140E-6E92-FACB-8939F4890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9184" y="6415088"/>
            <a:ext cx="533613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2AC97D-A44F-49DB-BBA8-904CB4475450}" type="slidenum">
              <a:rPr kumimoji="0" lang="en-US" altLang="zh-CN" sz="1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77638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4831357" y="221486"/>
            <a:ext cx="23160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宋体" panose="02010600030101010101" pitchFamily="2" charset="-122"/>
                <a:cs typeface="+mj-cs"/>
              </a:rPr>
              <a:t>Outline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1287215" y="1683466"/>
            <a:ext cx="10574125" cy="384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857250" marR="0" lvl="0" indent="-857250" algn="l" defTabSz="914400" rtl="0" eaLnBrk="1" fontAlgn="base" latinLnBrk="0" hangingPunct="1">
              <a:lnSpc>
                <a:spcPts val="3360"/>
              </a:lnSpc>
              <a:spcBef>
                <a:spcPts val="3600"/>
              </a:spcBef>
              <a:spcAft>
                <a:spcPct val="0"/>
              </a:spcAft>
              <a:buClr>
                <a:srgbClr val="954F72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Background on iron-based superconductors (IBS)</a:t>
            </a:r>
            <a:endParaRPr kumimoji="0" lang="en-US" altLang="zh-CN" sz="3000" b="1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  <a:p>
            <a:pPr marL="857250" marR="0" lvl="0" indent="-857250" algn="l" defTabSz="914400" rtl="0" eaLnBrk="1" fontAlgn="base" latinLnBrk="0" hangingPunct="1">
              <a:lnSpc>
                <a:spcPts val="3360"/>
              </a:lnSpc>
              <a:spcBef>
                <a:spcPts val="3600"/>
              </a:spcBef>
              <a:spcAft>
                <a:spcPct val="0"/>
              </a:spcAft>
              <a:buClr>
                <a:srgbClr val="954F72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Development of high </a:t>
            </a:r>
            <a:r>
              <a:rPr kumimoji="0" lang="en-US" altLang="zh-CN" sz="3000" b="0" i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J</a:t>
            </a:r>
            <a:r>
              <a:rPr kumimoji="0" lang="en-US" altLang="zh-CN" sz="30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c</a:t>
            </a: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 PIT 122 IBS wires </a:t>
            </a:r>
          </a:p>
          <a:p>
            <a:pPr marL="857250" marR="0" lvl="0" indent="-857250" algn="l" defTabSz="914400" rtl="0" eaLnBrk="1" fontAlgn="base" latinLnBrk="0" hangingPunct="1">
              <a:lnSpc>
                <a:spcPts val="4500"/>
              </a:lnSpc>
              <a:spcBef>
                <a:spcPts val="36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Recent advances in long-length wires, joints, pancake &amp; racetrack coils, cables </a:t>
            </a:r>
          </a:p>
          <a:p>
            <a:pPr marL="857250" marR="0" lvl="0" indent="-857250" algn="l" defTabSz="914400" rtl="0" eaLnBrk="1" fontAlgn="base" latinLnBrk="0" hangingPunct="1">
              <a:lnSpc>
                <a:spcPts val="3360"/>
              </a:lnSpc>
              <a:spcBef>
                <a:spcPts val="3600"/>
              </a:spcBef>
              <a:spcAft>
                <a:spcPct val="0"/>
              </a:spcAft>
              <a:buClr>
                <a:srgbClr val="954F72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altLang="zh-CN" sz="3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 Black" pitchFamily="34" charset="0"/>
                <a:ea typeface="宋体" charset="-122"/>
                <a:cs typeface="+mn-cs"/>
              </a:rPr>
              <a:t>Conclusions and outlook</a:t>
            </a:r>
            <a:endParaRPr kumimoji="0" lang="zh-CN" altLang="en-US" sz="30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 Black" pitchFamily="34" charset="0"/>
              <a:ea typeface="宋体" charset="-122"/>
              <a:cs typeface="+mn-cs"/>
            </a:endParaRPr>
          </a:p>
        </p:txBody>
      </p:sp>
      <p:grpSp>
        <p:nvGrpSpPr>
          <p:cNvPr id="33" name="Group 12"/>
          <p:cNvGrpSpPr>
            <a:grpSpLocks/>
          </p:cNvGrpSpPr>
          <p:nvPr/>
        </p:nvGrpSpPr>
        <p:grpSpPr bwMode="auto">
          <a:xfrm>
            <a:off x="565537" y="1756346"/>
            <a:ext cx="455411" cy="396875"/>
            <a:chOff x="432" y="960"/>
            <a:chExt cx="240" cy="250"/>
          </a:xfrm>
        </p:grpSpPr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1</a:t>
              </a:r>
            </a:p>
          </p:txBody>
        </p:sp>
      </p:grpSp>
      <p:grpSp>
        <p:nvGrpSpPr>
          <p:cNvPr id="36" name="Group 13"/>
          <p:cNvGrpSpPr>
            <a:grpSpLocks/>
          </p:cNvGrpSpPr>
          <p:nvPr/>
        </p:nvGrpSpPr>
        <p:grpSpPr bwMode="auto">
          <a:xfrm>
            <a:off x="565538" y="2594089"/>
            <a:ext cx="455411" cy="396875"/>
            <a:chOff x="432" y="960"/>
            <a:chExt cx="240" cy="250"/>
          </a:xfrm>
        </p:grpSpPr>
        <p:sp>
          <p:nvSpPr>
            <p:cNvPr id="37" name="Rectangle 14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2</a:t>
              </a:r>
            </a:p>
          </p:txBody>
        </p:sp>
      </p:grpSp>
      <p:grpSp>
        <p:nvGrpSpPr>
          <p:cNvPr id="39" name="Group 16"/>
          <p:cNvGrpSpPr>
            <a:grpSpLocks/>
          </p:cNvGrpSpPr>
          <p:nvPr/>
        </p:nvGrpSpPr>
        <p:grpSpPr bwMode="auto">
          <a:xfrm>
            <a:off x="565537" y="3600060"/>
            <a:ext cx="455411" cy="396875"/>
            <a:chOff x="432" y="960"/>
            <a:chExt cx="240" cy="250"/>
          </a:xfrm>
        </p:grpSpPr>
        <p:sp>
          <p:nvSpPr>
            <p:cNvPr id="40" name="Rectangle 17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1" name="Text Box 18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3</a:t>
              </a:r>
            </a:p>
          </p:txBody>
        </p:sp>
      </p:grpSp>
      <p:grpSp>
        <p:nvGrpSpPr>
          <p:cNvPr id="42" name="Group 16"/>
          <p:cNvGrpSpPr>
            <a:grpSpLocks/>
          </p:cNvGrpSpPr>
          <p:nvPr/>
        </p:nvGrpSpPr>
        <p:grpSpPr bwMode="auto">
          <a:xfrm>
            <a:off x="565537" y="5127273"/>
            <a:ext cx="455411" cy="396875"/>
            <a:chOff x="432" y="960"/>
            <a:chExt cx="240" cy="250"/>
          </a:xfrm>
        </p:grpSpPr>
        <p:sp>
          <p:nvSpPr>
            <p:cNvPr id="43" name="Rectangle 17"/>
            <p:cNvSpPr>
              <a:spLocks noChangeArrowheads="1"/>
            </p:cNvSpPr>
            <p:nvPr/>
          </p:nvSpPr>
          <p:spPr bwMode="auto">
            <a:xfrm>
              <a:off x="432" y="960"/>
              <a:ext cx="240" cy="24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宋体" pitchFamily="2" charset="-122"/>
                <a:cs typeface="+mn-cs"/>
              </a:endParaRPr>
            </a:p>
          </p:txBody>
        </p:sp>
        <p:sp>
          <p:nvSpPr>
            <p:cNvPr id="44" name="Text Box 18"/>
            <p:cNvSpPr txBox="1">
              <a:spLocks noChangeArrowheads="1"/>
            </p:cNvSpPr>
            <p:nvPr/>
          </p:nvSpPr>
          <p:spPr bwMode="auto">
            <a:xfrm>
              <a:off x="432" y="960"/>
              <a:ext cx="24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 pitchFamily="34" charset="0"/>
                  <a:ea typeface="宋体" pitchFamily="2" charset="-122"/>
                  <a:cs typeface="+mn-cs"/>
                </a:rPr>
                <a:t>4</a:t>
              </a: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0" y="1069347"/>
            <a:ext cx="12192000" cy="0"/>
          </a:xfrm>
          <a:prstGeom prst="line">
            <a:avLst/>
          </a:prstGeom>
          <a:ln w="57150" cmpd="sng">
            <a:gradFill flip="none" rotWithShape="1">
              <a:gsLst>
                <a:gs pos="2000">
                  <a:schemeClr val="bg2"/>
                </a:gs>
                <a:gs pos="68000">
                  <a:schemeClr val="accent3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灯片编号占位符 1">
            <a:extLst>
              <a:ext uri="{FF2B5EF4-FFF2-40B4-BE49-F238E27FC236}">
                <a16:creationId xmlns:a16="http://schemas.microsoft.com/office/drawing/2014/main" id="{9A947820-5B15-85A5-4677-C5882CB53722}"/>
              </a:ext>
            </a:extLst>
          </p:cNvPr>
          <p:cNvSpPr txBox="1">
            <a:spLocks/>
          </p:cNvSpPr>
          <p:nvPr/>
        </p:nvSpPr>
        <p:spPr>
          <a:xfrm>
            <a:off x="11629184" y="6415088"/>
            <a:ext cx="533613" cy="457200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defPPr>
              <a:defRPr lang="zh-CN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16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3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49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6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583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2994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160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327" algn="l" defTabSz="914332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defRPr/>
            </a:pPr>
            <a:fld id="{DB2AC97D-A44F-49DB-BBA8-904CB4475450}" type="slidenum">
              <a:rPr lang="en-US" altLang="zh-CN" sz="1400" b="1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altLang="zh-CN" sz="1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91757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2618D"/>
        </a:solidFill>
      </a:spPr>
      <a:bodyPr rtlCol="0" anchor="ctr"/>
      <a:lstStyle>
        <a:defPPr algn="ctr">
          <a:defRPr sz="2400" b="1" dirty="0" smtClean="0"/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5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隶书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隶书" pitchFamily="49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IT-PPT_Master_en_2016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Office 主题​​">
  <a:themeElements>
    <a:clrScheme name="上海大学VI配色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447C"/>
      </a:accent1>
      <a:accent2>
        <a:srgbClr val="D18E03"/>
      </a:accent2>
      <a:accent3>
        <a:srgbClr val="AE0D16"/>
      </a:accent3>
      <a:accent4>
        <a:srgbClr val="800964"/>
      </a:accent4>
      <a:accent5>
        <a:srgbClr val="47872C"/>
      </a:accent5>
      <a:accent6>
        <a:srgbClr val="575757"/>
      </a:accent6>
      <a:hlink>
        <a:srgbClr val="00447C"/>
      </a:hlink>
      <a:folHlink>
        <a:srgbClr val="BFBFBF"/>
      </a:folHlink>
    </a:clrScheme>
    <a:fontScheme name="2gpxnxnz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914400">
          <a:buSzPct val="25000"/>
          <a:defRPr b="1" dirty="0" smtClean="0">
            <a:solidFill>
              <a:schemeClr val="bg1"/>
            </a:solidFill>
            <a:cs typeface="+mn-ea"/>
            <a:sym typeface="+mn-lt"/>
          </a:defRPr>
        </a:defPPr>
      </a:lstStyle>
    </a:spDef>
    <a:txDef>
      <a:spPr>
        <a:noFill/>
      </a:spPr>
      <a:bodyPr wrap="none" lIns="72000" tIns="0" rIns="72000" bIns="0" rtlCol="0" anchor="t">
        <a:spAutoFit/>
      </a:bodyPr>
      <a:lstStyle>
        <a:defPPr algn="l">
          <a:lnSpc>
            <a:spcPct val="120000"/>
          </a:lnSpc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00FF"/>
          </a:solidFill>
        </a:ln>
      </a:spPr>
      <a:bodyPr anchor="ctr"/>
      <a:lstStyle>
        <a:defPPr algn="ctr" eaLnBrk="1" hangingPunct="1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隶书" pitchFamily="49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 主题</Template>
  <TotalTime>50227</TotalTime>
  <Words>3771</Words>
  <Application>Microsoft Office PowerPoint</Application>
  <PresentationFormat>宽屏</PresentationFormat>
  <Paragraphs>568</Paragraphs>
  <Slides>41</Slides>
  <Notes>8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75" baseType="lpstr">
      <vt:lpstr>(使用中文字体)</vt:lpstr>
      <vt:lpstr>TimesLTStd-Roman</vt:lpstr>
      <vt:lpstr>Times-Roman</vt:lpstr>
      <vt:lpstr>等线</vt:lpstr>
      <vt:lpstr>黑体</vt:lpstr>
      <vt:lpstr>宋体</vt:lpstr>
      <vt:lpstr>Microsoft YaHei</vt:lpstr>
      <vt:lpstr>Arial</vt:lpstr>
      <vt:lpstr>Arial Black</vt:lpstr>
      <vt:lpstr>Britannic Bold</vt:lpstr>
      <vt:lpstr>Calibri</vt:lpstr>
      <vt:lpstr>Calibri Light</vt:lpstr>
      <vt:lpstr>Felix Titling</vt:lpstr>
      <vt:lpstr>Leelawadee</vt:lpstr>
      <vt:lpstr>Segoe UI Symbol</vt:lpstr>
      <vt:lpstr>Tahoma</vt:lpstr>
      <vt:lpstr>Times New Roman</vt:lpstr>
      <vt:lpstr>Wingdings</vt:lpstr>
      <vt:lpstr>Wingdings 2</vt:lpstr>
      <vt:lpstr>HDOfficeLightV0</vt:lpstr>
      <vt:lpstr>2_Blends</vt:lpstr>
      <vt:lpstr>KIT-PPT_Master_en_2016</vt:lpstr>
      <vt:lpstr>1_HDOfficeLightV0</vt:lpstr>
      <vt:lpstr>3_Office 主题</vt:lpstr>
      <vt:lpstr>6_Office Theme</vt:lpstr>
      <vt:lpstr>5_Office 主题</vt:lpstr>
      <vt:lpstr>3_Office 主题​​</vt:lpstr>
      <vt:lpstr>3_Blends</vt:lpstr>
      <vt:lpstr>2_HDOfficeLightV0</vt:lpstr>
      <vt:lpstr>4_Office 主题​​</vt:lpstr>
      <vt:lpstr>5_Office 主题​​</vt:lpstr>
      <vt:lpstr>Office Theme</vt:lpstr>
      <vt:lpstr>1_Office 主题</vt:lpstr>
      <vt:lpstr>Graph</vt:lpstr>
      <vt:lpstr> Iron Based Superconductors: status and prospects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Misorientation dependence of Jc :            GBs are less detrimental to current flow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Jc anisotropy of 122/Ag tapes </vt:lpstr>
      <vt:lpstr>n value of 122 tapes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Ma Group</cp:lastModifiedBy>
  <cp:revision>1753</cp:revision>
  <dcterms:created xsi:type="dcterms:W3CDTF">2015-09-15T02:25:13Z</dcterms:created>
  <dcterms:modified xsi:type="dcterms:W3CDTF">2023-03-08T18:37:47Z</dcterms:modified>
</cp:coreProperties>
</file>