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60" r:id="rId5"/>
    <p:sldId id="261" r:id="rId6"/>
    <p:sldId id="265" r:id="rId7"/>
    <p:sldId id="271" r:id="rId8"/>
    <p:sldId id="279" r:id="rId9"/>
    <p:sldId id="273" r:id="rId10"/>
    <p:sldId id="274" r:id="rId11"/>
    <p:sldId id="262" r:id="rId12"/>
    <p:sldId id="282" r:id="rId13"/>
    <p:sldId id="276" r:id="rId14"/>
    <p:sldId id="277" r:id="rId15"/>
    <p:sldId id="278" r:id="rId16"/>
    <p:sldId id="268" r:id="rId17"/>
    <p:sldId id="269" r:id="rId18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ovanni Succi" initials="GS" lastIdx="34" clrIdx="0">
    <p:extLst>
      <p:ext uri="{19B8F6BF-5375-455C-9EA6-DF929625EA0E}">
        <p15:presenceInfo xmlns:p15="http://schemas.microsoft.com/office/powerpoint/2012/main" userId="S-1-5-21-1526224874-1540688658-1361462980-72434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41" autoAdjust="0"/>
    <p:restoredTop sz="96837" autoAdjust="0"/>
  </p:normalViewPr>
  <p:slideViewPr>
    <p:cSldViewPr snapToGrid="0">
      <p:cViewPr>
        <p:scale>
          <a:sx n="100" d="100"/>
          <a:sy n="100" d="100"/>
        </p:scale>
        <p:origin x="1776" y="6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03T14:31:38.211" idx="28">
    <p:pos x="4980" y="358"/>
    <p:text>This is the U-shape mounted on the solenoid insert and ready for testing.</p:text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0E7DDA-38B0-4ECA-BC21-0B4A461AF015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79827C-3C74-494E-948F-B7D45357F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43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9827C-3C74-494E-948F-B7D45357F51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996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9827C-3C74-494E-948F-B7D45357F51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973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F2C4C-DFA6-4300-A902-FD9444B1BCE8}" type="datetime1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8E49-9D6E-4144-9C70-8AC4B2C460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545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1A6A-93AE-4A38-90C5-0A25F00B043C}" type="datetime1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8E49-9D6E-4144-9C70-8AC4B2C460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91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C648E-E84E-4133-AC28-1360F793275A}" type="datetime1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8E49-9D6E-4144-9C70-8AC4B2C460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470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743DC-EA71-46AF-83E5-31CF8DA6F41C}" type="datetime1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8E49-9D6E-4144-9C70-8AC4B2C460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386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0E8AA-B7C9-4CF6-A7CE-C0078F2E4041}" type="datetime1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8E49-9D6E-4144-9C70-8AC4B2C460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744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F798A-602C-4355-8836-69DC675AFF71}" type="datetime1">
              <a:rPr lang="en-GB" smtClean="0"/>
              <a:t>08/03/2023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8E49-9D6E-4144-9C70-8AC4B2C460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372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3199-8491-4FAD-A865-B74368390067}" type="datetime1">
              <a:rPr lang="en-GB" smtClean="0"/>
              <a:t>08/03/2023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8E49-9D6E-4144-9C70-8AC4B2C460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870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FF2BD-2880-48B0-831C-FC2822295624}" type="datetime1">
              <a:rPr lang="en-GB" smtClean="0"/>
              <a:t>08/03/2023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8E49-9D6E-4144-9C70-8AC4B2C460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007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E2704-7844-4F4E-8AD3-4FBC0F515772}" type="datetime1">
              <a:rPr lang="en-GB" smtClean="0"/>
              <a:t>08/03/2023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8E49-9D6E-4144-9C70-8AC4B2C460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396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30E38-BBB4-42E0-8E50-3A6CF2385E86}" type="datetime1">
              <a:rPr lang="en-GB" smtClean="0"/>
              <a:t>08/03/2023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8E49-9D6E-4144-9C70-8AC4B2C460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359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C3153-D5C5-43F0-87A2-A7A7EA46F8CF}" type="datetime1">
              <a:rPr lang="en-GB" smtClean="0"/>
              <a:t>08/03/2023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8E49-9D6E-4144-9C70-8AC4B2C460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099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BDAD3-17CF-4DAB-9151-76EE57E747EB}" type="datetime1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48E49-9D6E-4144-9C70-8AC4B2C460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14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comments" Target="../comments/comment1.xml"/><Relationship Id="rId2" Type="http://schemas.openxmlformats.org/officeDocument/2006/relationships/image" Target="../media/image6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13" Type="http://schemas.openxmlformats.org/officeDocument/2006/relationships/image" Target="../media/image81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12" Type="http://schemas.openxmlformats.org/officeDocument/2006/relationships/image" Target="../media/image80.png"/><Relationship Id="rId2" Type="http://schemas.openxmlformats.org/officeDocument/2006/relationships/image" Target="../media/image7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11" Type="http://schemas.openxmlformats.org/officeDocument/2006/relationships/image" Target="../media/image79.png"/><Relationship Id="rId5" Type="http://schemas.openxmlformats.org/officeDocument/2006/relationships/image" Target="../media/image73.png"/><Relationship Id="rId15" Type="http://schemas.openxmlformats.org/officeDocument/2006/relationships/image" Target="../media/image83.png"/><Relationship Id="rId10" Type="http://schemas.openxmlformats.org/officeDocument/2006/relationships/image" Target="../media/image78.png"/><Relationship Id="rId4" Type="http://schemas.openxmlformats.org/officeDocument/2006/relationships/image" Target="../media/image72.png"/><Relationship Id="rId9" Type="http://schemas.openxmlformats.org/officeDocument/2006/relationships/image" Target="../media/image77.png"/><Relationship Id="rId14" Type="http://schemas.openxmlformats.org/officeDocument/2006/relationships/image" Target="../media/image8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6.pn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6.png"/><Relationship Id="rId7" Type="http://schemas.openxmlformats.org/officeDocument/2006/relationships/image" Target="../media/image42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6749" y="1826029"/>
            <a:ext cx="7962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Scaling law of the anisotropic magnetic field dependence of the critical current </a:t>
            </a:r>
            <a:b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REBCO coated conductors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20949" y="4001275"/>
            <a:ext cx="36545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G. Succi, A. Ballarino, Y. Yang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79896" y="4633712"/>
            <a:ext cx="3136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HiTAT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workshop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9 March 2023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86222" y="6504057"/>
            <a:ext cx="606055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from [1]: </a:t>
            </a:r>
            <a:r>
              <a:rPr lang="en-GB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CERN EDMS document no. 2747837</a:t>
            </a: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2022.</a:t>
            </a:r>
          </a:p>
        </p:txBody>
      </p:sp>
    </p:spTree>
    <p:extLst>
      <p:ext uri="{BB962C8B-B14F-4D97-AF65-F5344CB8AC3E}">
        <p14:creationId xmlns:p14="http://schemas.microsoft.com/office/powerpoint/2010/main" val="3707640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hart, scatter chart&#10;&#10;Description automatically generated">
            <a:extLst>
              <a:ext uri="{FF2B5EF4-FFF2-40B4-BE49-F238E27FC236}">
                <a16:creationId xmlns:a16="http://schemas.microsoft.com/office/drawing/2014/main" id="{D76D1ACA-A62E-4C13-ACF5-E0A766F2D1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883" y="547740"/>
            <a:ext cx="6618233" cy="44121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5556" y="5159544"/>
            <a:ext cx="7256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Tape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measured at CERN was very similar to tape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tested in [10].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55556" y="5651746"/>
                <a:ext cx="6883197" cy="658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applied the same parameters of the other tape, obtaining </a:t>
                </a:r>
                <a:b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excellent fitting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=1.5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  <m:t>𝑐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  <m:t>,0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Wingdings" panose="05000000000000000000" pitchFamily="2" charset="2"/>
                      </a:rPr>
                      <m:t>=1490 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Wingdings" panose="05000000000000000000" pitchFamily="2" charset="2"/>
                      </a:rPr>
                      <m:t>𝐴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56" y="5651746"/>
                <a:ext cx="6883197" cy="658514"/>
              </a:xfrm>
              <a:prstGeom prst="rect">
                <a:avLst/>
              </a:prstGeom>
              <a:blipFill>
                <a:blip r:embed="rId3"/>
                <a:stretch>
                  <a:fillRect l="-620" t="-4630" r="-709" b="-120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8E49-9D6E-4144-9C70-8AC4B2C46063}" type="slidenum">
              <a:rPr lang="en-GB" smtClean="0"/>
              <a:t>10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7486650" y="3723707"/>
            <a:ext cx="1537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[10]	K. Tsuchiya et al.,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Sci.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2021.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24DDCDE1-75C5-49AC-A151-E8A7A55E6F63}"/>
              </a:ext>
            </a:extLst>
          </p:cNvPr>
          <p:cNvSpPr txBox="1">
            <a:spLocks/>
          </p:cNvSpPr>
          <p:nvPr/>
        </p:nvSpPr>
        <p:spPr>
          <a:xfrm>
            <a:off x="1720419" y="0"/>
            <a:ext cx="5766231" cy="561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for performance extrapolation – 2/2</a:t>
            </a:r>
          </a:p>
        </p:txBody>
      </p:sp>
    </p:spTree>
    <p:extLst>
      <p:ext uri="{BB962C8B-B14F-4D97-AF65-F5344CB8AC3E}">
        <p14:creationId xmlns:p14="http://schemas.microsoft.com/office/powerpoint/2010/main" val="3334517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9557" y="1"/>
            <a:ext cx="3464885" cy="642340"/>
          </a:xfrm>
        </p:spPr>
        <p:txBody>
          <a:bodyPr>
            <a:normAutofit/>
          </a:bodyPr>
          <a:lstStyle/>
          <a:p>
            <a:pPr algn="ctr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168126" y="683543"/>
                <a:ext cx="850914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d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dependence of REBCO tapes is rather complex. A detailed description up to the irreversibility field,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𝑖𝑟𝑟</m:t>
                        </m:r>
                      </m:sub>
                    </m:sSub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is necessary for the proper design and modelling of devices using REBCO tapes.</a:t>
                </a: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126" y="683543"/>
                <a:ext cx="8509149" cy="923330"/>
              </a:xfrm>
              <a:prstGeom prst="rect">
                <a:avLst/>
              </a:prstGeom>
              <a:blipFill>
                <a:blip r:embed="rId2"/>
                <a:stretch>
                  <a:fillRect l="-502" t="-3289" r="-645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168126" y="1646858"/>
                <a:ext cx="850914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Here, a new scaling law describing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d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dependence over the full spectrum of magnetic fields up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𝑖𝑟𝑟</m:t>
                        </m:r>
                      </m:sub>
                    </m:sSub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has been proposed, extending beyond the collective pinning regime.</a:t>
                </a: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126" y="1646858"/>
                <a:ext cx="8509149" cy="923330"/>
              </a:xfrm>
              <a:prstGeom prst="rect">
                <a:avLst/>
              </a:prstGeom>
              <a:blipFill>
                <a:blip r:embed="rId3"/>
                <a:stretch>
                  <a:fillRect l="-502" t="-3289" r="-645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168126" y="2614666"/>
            <a:ext cx="85091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scaling law has been applied successfully to sets of data available over a complete range of fields (0 – 20 T) from an old publication [3], as well as on partial field ranges available for recent tapes [10] – [12].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168124" y="4269780"/>
                <a:ext cx="8509149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proposed scaling law has the potential to describe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d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REBCO tapes accurately. Both the low-B behaviour (</a:t>
                </a:r>
                <a:r>
                  <a: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magnetization effects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the high-B behaviour 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𝑇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&gt;30 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𝐾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are relevant for applications. Our plan is now to investigate such regions.</a:t>
                </a: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124" y="4269780"/>
                <a:ext cx="8509149" cy="923330"/>
              </a:xfrm>
              <a:prstGeom prst="rect">
                <a:avLst/>
              </a:prstGeom>
              <a:blipFill>
                <a:blip r:embed="rId4"/>
                <a:stretch>
                  <a:fillRect l="-502" t="-3289" r="-645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8E49-9D6E-4144-9C70-8AC4B2C46063}" type="slidenum">
              <a:rPr lang="en-GB" smtClean="0"/>
              <a:t>11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5898752"/>
            <a:ext cx="2997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[3]	A. Xu et al.,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Physical Review B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2012.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6118496"/>
            <a:ext cx="36808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[10]	K. Tsuchiya et al.,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Sci.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2021.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6359962"/>
            <a:ext cx="6457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[11]	“Recent advances in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SuperOx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2G HTS wire”,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at ASC Conference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October 2020.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6581000"/>
            <a:ext cx="6457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[12]	W.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Prusseit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“HTS-wire for high field magnet applications”,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at CERN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June 2021.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8350D9E-BC39-4E32-9C64-94C1A25DCC43}"/>
                  </a:ext>
                </a:extLst>
              </p:cNvPr>
              <p:cNvSpPr/>
              <p:nvPr/>
            </p:nvSpPr>
            <p:spPr>
              <a:xfrm>
                <a:off x="168125" y="3578381"/>
                <a:ext cx="8509149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achieved fitting quality is good also in the case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𝛼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available from other measurements (e.g. from the manufacturer).</a:t>
                </a: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8350D9E-BC39-4E32-9C64-94C1A25DCC4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125" y="3578381"/>
                <a:ext cx="8509149" cy="646331"/>
              </a:xfrm>
              <a:prstGeom prst="rect">
                <a:avLst/>
              </a:prstGeom>
              <a:blipFill>
                <a:blip r:embed="rId5"/>
                <a:stretch>
                  <a:fillRect l="-502" t="-4717" r="-645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5688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4376" y="2328531"/>
            <a:ext cx="4029075" cy="1658678"/>
          </a:xfrm>
        </p:spPr>
        <p:txBody>
          <a:bodyPr>
            <a:noAutofit/>
          </a:bodyPr>
          <a:lstStyle/>
          <a:p>
            <a:pPr algn="ctr"/>
            <a:r>
              <a:rPr lang="en-GB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 !!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8E49-9D6E-4144-9C70-8AC4B2C4606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813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9557" y="1"/>
            <a:ext cx="3464885" cy="606056"/>
          </a:xfrm>
        </p:spPr>
        <p:txBody>
          <a:bodyPr>
            <a:normAutofit/>
          </a:bodyPr>
          <a:lstStyle/>
          <a:p>
            <a:pPr algn="ctr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Next steps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43538" y="740735"/>
                <a:ext cx="4343400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new U-shape sample holder has been designed to improve sample preparation and testing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perpendicular field, at 4.2 K. The experimental campaign will be resumed shortly.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538" y="740735"/>
                <a:ext cx="4343400" cy="1477328"/>
              </a:xfrm>
              <a:prstGeom prst="rect">
                <a:avLst/>
              </a:prstGeom>
              <a:blipFill>
                <a:blip r:embed="rId2"/>
                <a:stretch>
                  <a:fillRect l="-983" t="-2479" r="-1124" b="-57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13" b="30233"/>
          <a:stretch/>
        </p:blipFill>
        <p:spPr>
          <a:xfrm>
            <a:off x="4726171" y="784743"/>
            <a:ext cx="4173278" cy="14169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43538" y="2497103"/>
                <a:ext cx="867085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Vibrating Sample Magnetometer (VSM) will be used to measure both the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𝑇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dependence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up to 10 T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Current transport measurements will be conducted in liquid nitrogen, at 77 K, to measure the angular dependence,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𝜃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538" y="2497103"/>
                <a:ext cx="8670850" cy="923330"/>
              </a:xfrm>
              <a:prstGeom prst="rect">
                <a:avLst/>
              </a:prstGeom>
              <a:blipFill>
                <a:blip r:embed="rId4"/>
                <a:stretch>
                  <a:fillRect l="-492" t="-3974" r="-563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159591" y="3699473"/>
            <a:ext cx="8341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will be done with the aim to validate both the temperature and angular scaling: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2586034" y="4450658"/>
                <a:ext cx="2778196" cy="74680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,0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,0,0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𝛾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034" y="4450658"/>
                <a:ext cx="2778196" cy="74680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2586034" y="5241438"/>
                <a:ext cx="4280274" cy="8485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⋅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⋅ 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;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) 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034" y="5241438"/>
                <a:ext cx="4280274" cy="84850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Left Brace 14"/>
          <p:cNvSpPr/>
          <p:nvPr/>
        </p:nvSpPr>
        <p:spPr>
          <a:xfrm>
            <a:off x="2315238" y="4464600"/>
            <a:ext cx="353197" cy="1669312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7134447" y="5486400"/>
            <a:ext cx="6911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[13]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8E49-9D6E-4144-9C70-8AC4B2C4606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806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6112" y="0"/>
            <a:ext cx="2867025" cy="758824"/>
          </a:xfrm>
        </p:spPr>
        <p:txBody>
          <a:bodyPr>
            <a:normAutofit/>
          </a:bodyPr>
          <a:lstStyle/>
          <a:p>
            <a:pPr algn="ctr"/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4866" y="815070"/>
            <a:ext cx="86057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	G. Succi, A.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Ballarino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Y. Yang, “Scaling law for the magnetic field, temperature, and angular dependence of the critical current of REBCO coated conductors”,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CERN EDMS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document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no. 2747837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September 2022.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44864" y="1819303"/>
                <a:ext cx="860572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[2]	E. </a:t>
                </a:r>
                <a:r>
                  <a:rPr lang="en-GB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Stilp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et al., “Controlling the near-surface superfluid density in </a:t>
                </a:r>
                <a:r>
                  <a:rPr lang="en-GB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underdoped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𝑌𝐵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𝐶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𝑂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6+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by photo-illumination”, </a:t>
                </a:r>
                <a:r>
                  <a: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Scientific reports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2014.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864" y="1819303"/>
                <a:ext cx="8605729" cy="646331"/>
              </a:xfrm>
              <a:prstGeom prst="rect">
                <a:avLst/>
              </a:prstGeom>
              <a:blipFill>
                <a:blip r:embed="rId3"/>
                <a:stretch>
                  <a:fillRect l="-638" t="-4717" r="-638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44864" y="2546537"/>
                <a:ext cx="874394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[3]	A. Xu et al., “Role of weak uncorrelated pinning introduced by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𝐵𝑎𝑍𝑟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𝑂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nanorods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 low temperature in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𝐺𝑑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𝐶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𝑂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thin films”, </a:t>
                </a:r>
                <a:r>
                  <a: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Physical Review B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2012.</a:t>
                </a: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864" y="2546537"/>
                <a:ext cx="8743947" cy="646331"/>
              </a:xfrm>
              <a:prstGeom prst="rect">
                <a:avLst/>
              </a:prstGeom>
              <a:blipFill>
                <a:blip r:embed="rId4"/>
                <a:stretch>
                  <a:fillRect l="-628" t="-5660" r="-558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144864" y="3273771"/>
            <a:ext cx="874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[4]	C.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Senatore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, “Field and temperature scaling of the critical current density in commercial REBCO coated conductors”, 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Sci. 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2016.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4864" y="4001005"/>
            <a:ext cx="87439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[5]	A. Francis et al. , “Development of general expressions for the temperature and magnetic field dependence of the critical current density in coated conductors with variable properties”, 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Sci. 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4864" y="5005238"/>
            <a:ext cx="8743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[6]	M.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Daibo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“Recent progress of 2G HTS wires and coils at Fujikura”, 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AdvSCMws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2019.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44860" y="5455473"/>
            <a:ext cx="874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[7]	J.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Fleiter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A. Ballarino, “Parameterization of the critical surface of REBCO conductors at Fujikura”,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CERN EDMS document no. 1426239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2014.</a:t>
            </a:r>
          </a:p>
        </p:txBody>
      </p:sp>
    </p:spTree>
    <p:extLst>
      <p:ext uri="{BB962C8B-B14F-4D97-AF65-F5344CB8AC3E}">
        <p14:creationId xmlns:p14="http://schemas.microsoft.com/office/powerpoint/2010/main" val="993624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6112" y="0"/>
            <a:ext cx="2867025" cy="758824"/>
          </a:xfrm>
        </p:spPr>
        <p:txBody>
          <a:bodyPr>
            <a:normAutofit/>
          </a:bodyPr>
          <a:lstStyle/>
          <a:p>
            <a:pPr algn="ctr"/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47648" y="758824"/>
            <a:ext cx="874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[8]	J. van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Nugteren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“High temperature superconductor accelerator magnets”,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PhD thesis, 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Twente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University,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2016.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7639" y="2203940"/>
            <a:ext cx="8605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[10]	K. Tsuchiya et al., “Superconducting properties of commercial REBCO-coated conductors with artificial pinning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centers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Sci. 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2021.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7640" y="1481382"/>
            <a:ext cx="8605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[9]	K. Tsuchiya et al., “Critical current measurement of commercial REBCO conductors at 4.2 K”,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Cryogenics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2017.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2954" y="2930041"/>
            <a:ext cx="8600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[11]	“Recent advances in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SuperOx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2G HTS wire manufacturing facilities, performance and customization”,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at ASC Conference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October 2020.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7638" y="3656142"/>
            <a:ext cx="8605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[12]	W.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Prusseit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“HTS-wire for high field magnet applications. Future REBCO capability in industry”,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at CERN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June 2021.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47638" y="4378700"/>
            <a:ext cx="8605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[13]	D. K. Hilton, A. V.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Gavrilin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U. P.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Trockiewitz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“Practical fit functions for transport critical current versus field magnitude and angle data from (RE)BCO coated conductors at fixed low temperatures and in high magnetic fields”, 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Sci. 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2015.</a:t>
            </a:r>
          </a:p>
        </p:txBody>
      </p:sp>
    </p:spTree>
    <p:extLst>
      <p:ext uri="{BB962C8B-B14F-4D97-AF65-F5344CB8AC3E}">
        <p14:creationId xmlns:p14="http://schemas.microsoft.com/office/powerpoint/2010/main" val="24341403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8341" y="2359389"/>
            <a:ext cx="2915739" cy="1325563"/>
          </a:xfrm>
        </p:spPr>
        <p:txBody>
          <a:bodyPr>
            <a:normAutofit/>
          </a:bodyPr>
          <a:lstStyle/>
          <a:p>
            <a:pPr algn="ctr"/>
            <a:r>
              <a:rPr lang="en-GB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Appendix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8E49-9D6E-4144-9C70-8AC4B2C4606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9405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8766" y="-7817"/>
            <a:ext cx="58057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Calculations on the scaling law – Foundations in the physics of pinning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61249" y="962909"/>
                <a:ext cx="4419598" cy="5711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5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15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GB" sz="15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5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sz="15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15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15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GB" sz="15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5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sz="15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GB" sz="1500" i="1"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  <m:sup>
                        <m:r>
                          <a:rPr lang="en-GB" sz="15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GB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sSup>
                      <m:sSupPr>
                        <m:ctrlPr>
                          <a:rPr lang="en-GB" sz="1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15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500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f>
                              <m:fPr>
                                <m:ctrlPr>
                                  <a:rPr lang="en-GB" sz="15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5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num>
                              <m:den>
                                <m:sSubSup>
                                  <m:sSubSupPr>
                                    <m:ctrlPr>
                                      <a:rPr lang="en-GB" sz="1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GB" sz="1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GB" sz="1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den>
                            </m:f>
                          </m:e>
                        </m:d>
                      </m:e>
                      <m:sup>
                        <m:r>
                          <a:rPr lang="en-GB" sz="15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GB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α</m:t>
                            </m:r>
                          </m:e>
                          <m:sup>
                            <m:r>
                              <a:rPr lang="en-GB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sup>
                    </m:sSup>
                    <m:sSup>
                      <m:sSupPr>
                        <m:ctrlPr>
                          <a:rPr lang="en-GB" sz="1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15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500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GB" sz="15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5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num>
                              <m:den>
                                <m:sSubSup>
                                  <m:sSubSupPr>
                                    <m:ctrlPr>
                                      <a:rPr lang="en-GB" sz="1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GB" sz="1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𝑖𝑟𝑟</m:t>
                                    </m:r>
                                  </m:sub>
                                  <m:sup>
                                    <m:r>
                                      <a:rPr lang="en-GB" sz="1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den>
                            </m:f>
                          </m:e>
                        </m:d>
                      </m:e>
                      <m:sup>
                        <m:sSup>
                          <m:sSupPr>
                            <m:ctrlPr>
                              <a:rPr lang="en-GB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GB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GB" sz="1500" dirty="0"/>
                  <a:t>    ;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249" y="962909"/>
                <a:ext cx="4419598" cy="57111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50005" y="1614441"/>
                <a:ext cx="4094293" cy="6733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5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sz="15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,0</m:t>
                          </m:r>
                        </m:sub>
                        <m:sup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GB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sSup>
                        <m:sSupPr>
                          <m:ctrlPr>
                            <a:rPr lang="en-GB" sz="15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15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5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</m:den>
                              </m:f>
                              <m:d>
                                <m:dPr>
                                  <m:ctrlPr>
                                    <a:rPr lang="en-GB" sz="15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sz="15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Sup>
                                        <m:sSubSupPr>
                                          <m:ctrlPr>
                                            <a:rPr lang="en-GB" sz="15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GB" sz="15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  <m:sub>
                                          <m:r>
                                            <a:rPr lang="en-GB" sz="15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  <m:sup>
                                          <m:r>
                                            <a:rPr lang="en-GB" sz="15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bSup>
                                    </m:num>
                                    <m:den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den>
                                  </m:f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α</m:t>
                              </m:r>
                            </m:e>
                            <m:sup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p>
                      </m:sSup>
                      <m:sSup>
                        <m:sSupPr>
                          <m:ctrlPr>
                            <a:rPr lang="en-GB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15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5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GB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5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𝑖𝑟𝑟</m:t>
                                      </m:r>
                                    </m:sub>
                                    <m:sup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  <m:sup>
                          <m:sSup>
                            <m:sSupPr>
                              <m:ctrlP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GB" sz="15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005" y="1614441"/>
                <a:ext cx="4094293" cy="67338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59269" y="2367208"/>
                <a:ext cx="4301071" cy="5711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5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15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GB" sz="15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GB" sz="15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5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sz="15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GB" sz="1500" i="1"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  <m:sup>
                        <m:r>
                          <a:rPr lang="en-GB" sz="15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GB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GB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GB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en-GB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α</m:t>
                            </m:r>
                          </m:e>
                          <m:sup>
                            <m:r>
                              <a:rPr lang="en-GB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sup>
                    </m:sSup>
                    <m:sSup>
                      <m:sSupPr>
                        <m:ctrlPr>
                          <a:rPr lang="el-GR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5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GB" sz="15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sz="15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sz="15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GB" sz="15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 </m:t>
                                </m:r>
                              </m:sup>
                            </m:sSubSup>
                          </m:e>
                        </m:d>
                      </m:e>
                      <m:sup>
                        <m:sSup>
                          <m:sSupPr>
                            <m:ctrlPr>
                              <a:rPr lang="en-GB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α</m:t>
                            </m:r>
                          </m:e>
                          <m:sup>
                            <m:r>
                              <a:rPr lang="en-GB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sup>
                    </m:sSup>
                    <m:sSup>
                      <m:sSupPr>
                        <m:ctrlPr>
                          <a:rPr lang="en-GB" sz="1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15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500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f>
                              <m:fPr>
                                <m:ctrlPr>
                                  <a:rPr lang="en-GB" sz="15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GB" sz="1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GB" sz="1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GB" sz="1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num>
                              <m:den>
                                <m:r>
                                  <a:rPr lang="en-GB" sz="1500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sz="1500" i="1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GB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α</m:t>
                            </m:r>
                          </m:e>
                          <m:sup>
                            <m:r>
                              <a:rPr lang="en-GB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sup>
                    </m:sSup>
                    <m:sSup>
                      <m:sSupPr>
                        <m:ctrlPr>
                          <a:rPr lang="en-GB" sz="1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15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500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GB" sz="15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500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num>
                              <m:den>
                                <m:sSubSup>
                                  <m:sSubSupPr>
                                    <m:ctrlPr>
                                      <a:rPr lang="en-GB" sz="1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GB" sz="1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𝑖𝑟𝑟</m:t>
                                    </m:r>
                                  </m:sub>
                                  <m:sup>
                                    <m:r>
                                      <a:rPr lang="en-GB" sz="1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den>
                            </m:f>
                          </m:e>
                        </m:d>
                      </m:e>
                      <m:sup>
                        <m:sSup>
                          <m:sSupPr>
                            <m:ctrlPr>
                              <a:rPr lang="en-GB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GB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GB" sz="1500" dirty="0"/>
                  <a:t>;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269" y="2367208"/>
                <a:ext cx="4301071" cy="5711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59269" y="3065966"/>
                <a:ext cx="5364955" cy="7444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5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sz="15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,0</m:t>
                          </m:r>
                        </m:sub>
                        <m:sup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GB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l-GR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 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sSup>
                            <m:sSupPr>
                              <m:ctrlP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α</m:t>
                              </m:r>
                            </m:e>
                            <m:sup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p>
                      </m:sSup>
                      <m:sSup>
                        <m:sSupPr>
                          <m:ctrlPr>
                            <a:rPr lang="en-GB" sz="15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15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5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GB" sz="15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 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α</m:t>
                              </m:r>
                            </m:e>
                            <m:sup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p>
                      </m:sSup>
                      <m:sSup>
                        <m:sSupPr>
                          <m:ctrlPr>
                            <a:rPr lang="en-GB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GB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α</m:t>
                              </m:r>
                            </m:e>
                            <m:sup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p>
                      </m:sSup>
                      <m:r>
                        <a:rPr lang="en-GB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15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5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GB" sz="15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𝑖𝑟𝑟</m:t>
                                      </m:r>
                                    </m:sub>
                                    <m:sup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  <m:sup>
                          <m:sSup>
                            <m:sSupPr>
                              <m:ctrlP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p>
                      </m:sSup>
                      <m:f>
                        <m:fPr>
                          <m:ctrlPr>
                            <a:rPr lang="el-GR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𝑖𝑟𝑟</m:t>
                                      </m:r>
                                    </m:sub>
                                    <m:sup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 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p>
                              <m:sSup>
                                <m:sSupPr>
                                  <m:ctrlP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α</m:t>
                                  </m:r>
                                </m:e>
                                <m:sup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l-GR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𝑖𝑟𝑟</m:t>
                                      </m:r>
                                    </m:sub>
                                    <m:sup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 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p>
                              <m:sSup>
                                <m:sSupPr>
                                  <m:ctrlP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α</m:t>
                                  </m:r>
                                </m:e>
                                <m:sup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sup>
                          </m:sSup>
                        </m:den>
                      </m:f>
                    </m:oMath>
                  </m:oMathPara>
                </a14:m>
                <a:endParaRPr lang="en-GB" sz="15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269" y="3065966"/>
                <a:ext cx="5364955" cy="74443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59269" y="3919005"/>
                <a:ext cx="5657851" cy="7444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5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sz="15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,0</m:t>
                          </m:r>
                        </m:sub>
                        <m:sup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GB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l-GR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 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sSup>
                            <m:sSupPr>
                              <m:ctrlP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α</m:t>
                              </m:r>
                            </m:e>
                            <m:sup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p>
                      </m:sSup>
                      <m:sSup>
                        <m:sSupPr>
                          <m:ctrlPr>
                            <a:rPr lang="el-GR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𝑖𝑟𝑟</m:t>
                                  </m:r>
                                </m:sub>
                                <m:sup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 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sSup>
                            <m:sSupPr>
                              <m:ctrlP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m:rPr>
                                  <m:sty m:val="p"/>
                                </m:rPr>
                                <a:rPr lang="el-GR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α</m:t>
                              </m:r>
                            </m:e>
                            <m:sup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p>
                      </m:sSup>
                      <m:sSup>
                        <m:sSupPr>
                          <m:ctrlPr>
                            <a:rPr lang="en-GB" sz="15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15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5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GB" sz="15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 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α</m:t>
                              </m:r>
                            </m:e>
                            <m:sup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p>
                      </m:sSup>
                      <m:f>
                        <m:fPr>
                          <m:ctrlPr>
                            <a:rPr lang="el-GR" sz="15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α</m:t>
                                  </m:r>
                                </m:e>
                                <m:sup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l-GR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𝑖𝑟𝑟</m:t>
                                      </m:r>
                                    </m:sub>
                                    <m:sup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 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p>
                              <m:sSup>
                                <m:sSupPr>
                                  <m:ctrlP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α</m:t>
                                  </m:r>
                                </m:e>
                                <m:sup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GB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15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5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GB" sz="15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𝑖𝑟𝑟</m:t>
                                      </m:r>
                                    </m:sub>
                                    <m:sup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  <m:sup>
                          <m:sSup>
                            <m:sSupPr>
                              <m:ctrlP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GB" sz="15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269" y="3919005"/>
                <a:ext cx="5657851" cy="74443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01293" y="4963122"/>
                <a:ext cx="971550" cy="4654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5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sz="15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5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5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sSubSup>
                          <m:sSubSupPr>
                            <m:ctrlPr>
                              <a:rPr lang="en-GB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𝑖𝑟𝑟</m:t>
                            </m:r>
                          </m:sub>
                          <m:sup>
                            <m:r>
                              <a:rPr lang="en-GB" sz="1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 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GB" sz="1500" dirty="0"/>
                  <a:t> ; 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293" y="4963122"/>
                <a:ext cx="971550" cy="46544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372843" y="4963122"/>
                <a:ext cx="1300163" cy="3356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=1−</m:t>
                      </m:r>
                      <m:sSup>
                        <m:sSupPr>
                          <m:ctrlPr>
                            <a:rPr lang="en-GB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α</m:t>
                          </m:r>
                        </m:e>
                        <m:sup>
                          <m:r>
                            <a:rPr lang="en-GB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GB" sz="15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2843" y="4963122"/>
                <a:ext cx="1300163" cy="33566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741392" y="4761079"/>
                <a:ext cx="4584700" cy="6733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5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sz="15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,0</m:t>
                          </m:r>
                        </m:sub>
                        <m:sup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GB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l-GR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 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sSup>
                            <m:sSupPr>
                              <m:ctrlP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α</m:t>
                              </m:r>
                            </m:e>
                            <m:sup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p>
                      </m:sSup>
                      <m:sSup>
                        <m:sSupPr>
                          <m:ctrlPr>
                            <a:rPr lang="el-GR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𝑖𝑟𝑟</m:t>
                                  </m:r>
                                </m:sub>
                                <m:sup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 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sSup>
                            <m:sSupPr>
                              <m:ctrlP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m:rPr>
                                  <m:sty m:val="p"/>
                                </m:rPr>
                                <a:rPr lang="el-GR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α</m:t>
                              </m:r>
                            </m:e>
                            <m:sup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p>
                      </m:sSup>
                      <m:sSup>
                        <m:sSupPr>
                          <m:ctrlPr>
                            <a:rPr lang="en-GB" sz="15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15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5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GB" sz="15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GB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 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α</m:t>
                              </m:r>
                            </m:e>
                            <m:sup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p>
                      </m:sSup>
                      <m:sSup>
                        <m:sSupPr>
                          <m:ctrlPr>
                            <a:rPr lang="el-GR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sSup>
                            <m:sSupPr>
                              <m:ctrlPr>
                                <a:rPr lang="en-GB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5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GB" sz="15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p>
                      </m:sSup>
                      <m:sSup>
                        <m:sSupPr>
                          <m:ctrlPr>
                            <a:rPr lang="en-GB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15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5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GB" sz="15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d>
                        </m:e>
                        <m:sup>
                          <m:sSup>
                            <m:sSupPr>
                              <m:ctrlPr>
                                <a:rPr lang="en-GB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5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GB" sz="15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GB" sz="15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1392" y="4761079"/>
                <a:ext cx="4584700" cy="67338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469287" y="5886371"/>
                <a:ext cx="2675063" cy="3803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,0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,0</m:t>
                          </m:r>
                        </m:sub>
                        <m:sup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GB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 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sSup>
                            <m:sSupPr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α</m:t>
                              </m:r>
                            </m:e>
                            <m:sup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p>
                      </m:sSup>
                      <m:sSup>
                        <m:sSupPr>
                          <m:ctrlP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𝑖𝑟𝑟</m:t>
                                  </m:r>
                                </m:sub>
                                <m:sup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 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sSup>
                            <m:sSupPr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m:rPr>
                                  <m:sty m:val="p"/>
                                </m:rPr>
                                <a:rPr lang="el-G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α</m:t>
                              </m:r>
                            </m:e>
                            <m:sup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9287" y="5886371"/>
                <a:ext cx="2675063" cy="380361"/>
              </a:xfrm>
              <a:prstGeom prst="rect">
                <a:avLst/>
              </a:prstGeom>
              <a:blipFill>
                <a:blip r:embed="rId10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426093" y="5887717"/>
            <a:ext cx="78105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969339" y="5132399"/>
            <a:ext cx="47572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973573" y="6513086"/>
                <a:ext cx="57149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GB" sz="11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d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3573" y="6513086"/>
                <a:ext cx="571498" cy="26161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3376534" y="6500147"/>
                <a:ext cx="551126" cy="273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1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1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</m:e>
                        <m:sup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GB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α</m:t>
                              </m:r>
                            </m:e>
                            <m:sup>
                              <m:r>
                                <a:rPr lang="en-GB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6534" y="6500147"/>
                <a:ext cx="551126" cy="27340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2633084" y="6500147"/>
                <a:ext cx="441853" cy="273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1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1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</m:e>
                        <m:sup>
                          <m:sSup>
                            <m:sSupPr>
                              <m:ctrlPr>
                                <a:rPr lang="en-GB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α</m:t>
                              </m:r>
                            </m:e>
                            <m:sup>
                              <m:r>
                                <a:rPr lang="en-GB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3084" y="6500147"/>
                <a:ext cx="441853" cy="273408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/>
          <p:cNvCxnSpPr/>
          <p:nvPr/>
        </p:nvCxnSpPr>
        <p:spPr>
          <a:xfrm>
            <a:off x="4349097" y="6656563"/>
            <a:ext cx="397669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4884180" y="6512479"/>
                <a:ext cx="53524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20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4180" y="6512479"/>
                <a:ext cx="535248" cy="2769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Connector 33"/>
          <p:cNvCxnSpPr/>
          <p:nvPr/>
        </p:nvCxnSpPr>
        <p:spPr>
          <a:xfrm>
            <a:off x="2087873" y="6333449"/>
            <a:ext cx="0" cy="9870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432106" y="6341614"/>
            <a:ext cx="0" cy="9870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087873" y="6440318"/>
            <a:ext cx="34423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158994" y="6349051"/>
            <a:ext cx="0" cy="9870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998453" y="6349051"/>
            <a:ext cx="0" cy="9870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158994" y="6440318"/>
            <a:ext cx="83153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2545071" y="6357216"/>
            <a:ext cx="0" cy="9870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083543" y="6347605"/>
            <a:ext cx="0" cy="9870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545071" y="6447755"/>
            <a:ext cx="53847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231588" y="5396180"/>
            <a:ext cx="0" cy="9870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6049316" y="5396180"/>
            <a:ext cx="0" cy="9870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4231588" y="5494884"/>
            <a:ext cx="1817728" cy="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878127" y="5493053"/>
                <a:ext cx="532453" cy="3409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5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,0</m:t>
                          </m:r>
                        </m:sub>
                      </m:sSub>
                    </m:oMath>
                  </m:oMathPara>
                </a14:m>
                <a:endParaRPr lang="en-GB" sz="15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8127" y="5493053"/>
                <a:ext cx="532453" cy="340927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8E49-9D6E-4144-9C70-8AC4B2C4606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904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67084" y="0"/>
            <a:ext cx="2409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</a:p>
        </p:txBody>
      </p:sp>
      <p:sp>
        <p:nvSpPr>
          <p:cNvPr id="3" name="Rectangle 2"/>
          <p:cNvSpPr/>
          <p:nvPr/>
        </p:nvSpPr>
        <p:spPr>
          <a:xfrm>
            <a:off x="3085050" y="446781"/>
            <a:ext cx="3012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do we need scaling laws?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0988" y="1090835"/>
            <a:ext cx="83643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and modelling of coils and other devices wound with REBCO tapes requires precise knowledge of their electrical properties.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150988" y="2163270"/>
                <a:ext cx="517645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REBCO is characterized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  <m:r>
                      <a:rPr lang="en-GB" sz="20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</m:d>
                    <m:r>
                      <a:rPr lang="en-GB" sz="20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GB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988" y="2163270"/>
                <a:ext cx="5176456" cy="400110"/>
              </a:xfrm>
              <a:prstGeom prst="rect">
                <a:avLst/>
              </a:prstGeom>
              <a:blipFill>
                <a:blip r:embed="rId2"/>
                <a:stretch>
                  <a:fillRect l="-1060" t="-9091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413" y="2483655"/>
            <a:ext cx="2543081" cy="189068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150988" y="4831589"/>
                <a:ext cx="836436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GB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Scaling laws</a:t>
                </a:r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describe tape properties over the full range of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</m:oMath>
                </a14:m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𝑇</m:t>
                    </m:r>
                  </m:oMath>
                </a14:m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𝜃</m:t>
                    </m:r>
                  </m:oMath>
                </a14:m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much lesser burden compared to a thorough experimental campaign.</a:t>
                </a: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988" y="4831589"/>
                <a:ext cx="8364362" cy="707886"/>
              </a:xfrm>
              <a:prstGeom prst="rect">
                <a:avLst/>
              </a:prstGeom>
              <a:blipFill>
                <a:blip r:embed="rId4"/>
                <a:stretch>
                  <a:fillRect l="-656" t="-5172" r="-729" b="-146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7173085" y="4241829"/>
            <a:ext cx="1732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reproduced from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[2]</a:t>
            </a:r>
          </a:p>
        </p:txBody>
      </p:sp>
      <p:pic>
        <p:nvPicPr>
          <p:cNvPr id="13" name="Picture 12" descr="C:\Users\gisucci\cernbox\Documents\Material_PhD\Notes\Pictures_for_report\Angle_definition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458" y="2791429"/>
            <a:ext cx="1400217" cy="146994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6037416" y="6488664"/>
            <a:ext cx="3221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[2] E. </a:t>
            </a:r>
            <a:r>
              <a:rPr lang="en-GB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Stilp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Scientific reports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2014.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59229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621" y="9223"/>
            <a:ext cx="6622755" cy="678095"/>
          </a:xfrm>
        </p:spPr>
        <p:txBody>
          <a:bodyPr>
            <a:normAutofit/>
          </a:bodyPr>
          <a:lstStyle/>
          <a:p>
            <a:pPr algn="ctr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Phenomenology and physical interpretation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83954" y="694702"/>
                <a:ext cx="82747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dependence is the combination of </a:t>
                </a:r>
                <a:r>
                  <a: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regions 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a log-log plot [3], [4].</a:t>
                </a: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54" y="694702"/>
                <a:ext cx="8274787" cy="369332"/>
              </a:xfrm>
              <a:prstGeom prst="rect">
                <a:avLst/>
              </a:prstGeom>
              <a:blipFill>
                <a:blip r:embed="rId2"/>
                <a:stretch>
                  <a:fillRect l="-663" t="-9836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83954" y="5410284"/>
                <a:ext cx="4105275" cy="38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Region I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constant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,0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,0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𝑇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54" y="5410284"/>
                <a:ext cx="4105275" cy="381515"/>
              </a:xfrm>
              <a:prstGeom prst="rect">
                <a:avLst/>
              </a:prstGeom>
              <a:blipFill>
                <a:blip r:embed="rId3"/>
                <a:stretch>
                  <a:fillRect l="-1337" t="-9677" b="-22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83954" y="5822373"/>
                <a:ext cx="47857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Region II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starts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GB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𝑇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linear decrease</a:t>
                </a: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54" y="5822373"/>
                <a:ext cx="4785759" cy="369332"/>
              </a:xfrm>
              <a:prstGeom prst="rect">
                <a:avLst/>
              </a:prstGeom>
              <a:blipFill>
                <a:blip r:embed="rId4"/>
                <a:stretch>
                  <a:fillRect l="-1146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/>
          <p:cNvCxnSpPr/>
          <p:nvPr/>
        </p:nvCxnSpPr>
        <p:spPr>
          <a:xfrm>
            <a:off x="5188688" y="5601041"/>
            <a:ext cx="42530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974500" y="5408347"/>
            <a:ext cx="2914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 vortex pinning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regime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188689" y="6033405"/>
            <a:ext cx="42530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974500" y="5822373"/>
            <a:ext cx="2914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Collective pinning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regime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83954" y="6243981"/>
                <a:ext cx="51047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Region III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approaching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𝑖𝑟𝑟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𝑖𝑟𝑟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𝑇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rapid drop</a:t>
                </a: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54" y="6243981"/>
                <a:ext cx="5104736" cy="369332"/>
              </a:xfrm>
              <a:prstGeom prst="rect">
                <a:avLst/>
              </a:prstGeom>
              <a:blipFill>
                <a:blip r:embed="rId5"/>
                <a:stretch>
                  <a:fillRect l="-1075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/>
          <p:nvPr/>
        </p:nvCxnSpPr>
        <p:spPr>
          <a:xfrm>
            <a:off x="5188690" y="6428647"/>
            <a:ext cx="42530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74501" y="6201451"/>
            <a:ext cx="3020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activation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towards transition to liquid vortex state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87" y="1108728"/>
            <a:ext cx="6476703" cy="431780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466600" y="3070071"/>
            <a:ext cx="1677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[3]	A. Xu et al., 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Physical Review B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2012.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466600" y="3808081"/>
            <a:ext cx="1677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[4]	C. </a:t>
            </a:r>
            <a:r>
              <a:rPr lang="en-GB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Senatore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</a:t>
            </a:r>
            <a:r>
              <a:rPr lang="en-GB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Sci. </a:t>
            </a:r>
            <a:r>
              <a:rPr lang="en-GB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2016.</a:t>
            </a:r>
          </a:p>
        </p:txBody>
      </p:sp>
    </p:spTree>
    <p:extLst>
      <p:ext uri="{BB962C8B-B14F-4D97-AF65-F5344CB8AC3E}">
        <p14:creationId xmlns:p14="http://schemas.microsoft.com/office/powerpoint/2010/main" val="3420582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45"/>
          <a:stretch/>
        </p:blipFill>
        <p:spPr>
          <a:xfrm>
            <a:off x="1467191" y="563526"/>
            <a:ext cx="5596371" cy="40529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636" y="0"/>
            <a:ext cx="5176727" cy="563526"/>
          </a:xfrm>
        </p:spPr>
        <p:txBody>
          <a:bodyPr>
            <a:normAutofit/>
          </a:bodyPr>
          <a:lstStyle/>
          <a:p>
            <a:pPr algn="ctr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Past attempts at scaling laws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076" y="4797255"/>
            <a:ext cx="2130117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scaling</a:t>
            </a:r>
            <a:endParaRPr lang="en-GB" sz="17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31271" y="4797255"/>
            <a:ext cx="477401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Extending to the high-field region [7, 8]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4090305" y="5382371"/>
                <a:ext cx="2886836" cy="564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𝑝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e>
                          </m:d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sup>
                      </m:sSup>
                    </m:oMath>
                  </m:oMathPara>
                </a14:m>
                <a:endParaRPr lang="en-GB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0305" y="5382371"/>
                <a:ext cx="2886836" cy="56483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7136440" y="5463493"/>
                <a:ext cx="2007557" cy="4263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GB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num>
                      <m:den>
                        <m:sSub>
                          <m:sSubPr>
                            <m:ctrlPr>
                              <a:rPr lang="en-GB" sz="1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𝑖𝑟𝑟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14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reduced field</a:t>
                </a: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6440" y="5463493"/>
                <a:ext cx="2007557" cy="42633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7136441" y="5860828"/>
                <a:ext cx="2007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𝛼</m:t>
                    </m:r>
                  </m:oMath>
                </a14:m>
                <a:r>
                  <a:rPr lang="en-GB" sz="14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</m:oMath>
                </a14:m>
                <a:r>
                  <a:rPr lang="en-GB" sz="14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𝑞</m:t>
                    </m:r>
                  </m:oMath>
                </a14:m>
                <a:r>
                  <a:rPr lang="en-GB" sz="14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fitting parameters</a:t>
                </a:r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6441" y="5860828"/>
                <a:ext cx="2007556" cy="307777"/>
              </a:xfrm>
              <a:prstGeom prst="rect">
                <a:avLst/>
              </a:prstGeom>
              <a:blipFill>
                <a:blip r:embed="rId5"/>
                <a:stretch>
                  <a:fillRect t="-1961" b="-196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3502056" y="6180567"/>
            <a:ext cx="518998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This expression remains valid down to ~ 0.5 T - 1 T.</a:t>
            </a:r>
            <a:endParaRPr lang="en-GB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84159" y="6186373"/>
            <a:ext cx="256606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valid over </a:t>
            </a:r>
            <a:r>
              <a:rPr lang="en-GB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Region II </a:t>
            </a:r>
            <a:br>
              <a:rPr lang="en-GB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 T &lt; B &lt; 10 T) [4, 5].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770759" y="5447367"/>
                <a:ext cx="139286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α</m:t>
                          </m:r>
                        </m:sup>
                      </m:sSup>
                    </m:oMath>
                  </m:oMathPara>
                </a14:m>
                <a:endParaRPr lang="en-GB" sz="2200" b="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759" y="5447367"/>
                <a:ext cx="1392864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7136443" y="2191228"/>
            <a:ext cx="2007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[5]  A. Francis et al.,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Sci.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136443" y="1715270"/>
            <a:ext cx="2007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[4] C.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Senatore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Sci.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2016.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136442" y="2788428"/>
            <a:ext cx="2007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[7] J.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Fleiter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A. Ballarino”,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CERN EDMS no. 1426239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2014.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136441" y="3469571"/>
            <a:ext cx="2007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[8] J. van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Nugteren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PhD thesis,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2016.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199221" y="3010409"/>
            <a:ext cx="3039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from</a:t>
            </a:r>
            <a:r>
              <a: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[6]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	</a:t>
            </a:r>
            <a:b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Daibo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“Recent progress of 2G HTS wires and coils at Fujikura”, </a:t>
            </a:r>
            <a:r>
              <a:rPr lang="en-GB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AdvSCMws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2019.</a:t>
            </a:r>
          </a:p>
        </p:txBody>
      </p:sp>
    </p:spTree>
    <p:extLst>
      <p:ext uri="{BB962C8B-B14F-4D97-AF65-F5344CB8AC3E}">
        <p14:creationId xmlns:p14="http://schemas.microsoft.com/office/powerpoint/2010/main" val="3591772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9"/>
          <a:stretch/>
        </p:blipFill>
        <p:spPr>
          <a:xfrm>
            <a:off x="339500" y="2022310"/>
            <a:ext cx="6519449" cy="48157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1644732" y="0"/>
                <a:ext cx="6165556" cy="596372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en-GB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proposed scaling law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GB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d>
                  </m:oMath>
                </a14:m>
                <a:r>
                  <a:rPr lang="en-GB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- 1/2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644732" y="0"/>
                <a:ext cx="6165556" cy="596372"/>
              </a:xfrm>
              <a:blipFill>
                <a:blip r:embed="rId3"/>
                <a:stretch>
                  <a:fillRect t="-8163" b="-183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17073" y="553670"/>
                <a:ext cx="6940405" cy="94468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p>
                            <m:sSupPr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p>
                            <m:sSupPr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p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,0</m:t>
                          </m:r>
                        </m:sub>
                        <m:sup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GB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2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GB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2200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22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GB" sz="2200" b="0" i="1" smtClean="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p>
                      </m:sSup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1− </m:t>
                              </m:r>
                              <m:f>
                                <m:fPr>
                                  <m:ctrlPr>
                                    <a:rPr lang="en-GB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2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GB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2200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2200" b="0" i="1" smtClean="0">
                                          <a:latin typeface="Cambria Math" panose="02040503050406030204" pitchFamily="18" charset="0"/>
                                        </a:rPr>
                                        <m:t>𝑖𝑟𝑟</m:t>
                                      </m:r>
                                    </m:sub>
                                    <m:sup>
                                      <m:r>
                                        <a:rPr lang="en-GB" sz="2200" b="0" i="1" smtClean="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  <m:sup>
                          <m:sSup>
                            <m:sSupPr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73" y="553670"/>
                <a:ext cx="6940405" cy="94468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Connector 36"/>
          <p:cNvCxnSpPr/>
          <p:nvPr/>
        </p:nvCxnSpPr>
        <p:spPr>
          <a:xfrm flipV="1">
            <a:off x="2930944" y="1656448"/>
            <a:ext cx="462631" cy="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2930944" y="1593508"/>
            <a:ext cx="0" cy="6301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3393575" y="1593508"/>
            <a:ext cx="0" cy="6301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737927" y="1699080"/>
            <a:ext cx="8392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Plateau</a:t>
            </a:r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3599225" y="1597373"/>
            <a:ext cx="0" cy="6301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607144" y="1699655"/>
            <a:ext cx="14426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Linear decrease 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5230134" y="1656448"/>
            <a:ext cx="141443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5230134" y="1593433"/>
            <a:ext cx="0" cy="6301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6644572" y="1593433"/>
            <a:ext cx="0" cy="6301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/>
              <p:cNvSpPr txBox="1"/>
              <p:nvPr/>
            </p:nvSpPr>
            <p:spPr>
              <a:xfrm>
                <a:off x="5268298" y="1699081"/>
                <a:ext cx="152043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Drop at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sSub>
                      <m:sSubPr>
                        <m:ctrlPr>
                          <a:rPr lang="en-GB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𝑖𝑟𝑟</m:t>
                        </m:r>
                      </m:sub>
                    </m:sSub>
                  </m:oMath>
                </a14:m>
                <a:endParaRPr lang="en-GB" sz="1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8298" y="1699081"/>
                <a:ext cx="1520438" cy="307777"/>
              </a:xfrm>
              <a:prstGeom prst="rect">
                <a:avLst/>
              </a:prstGeom>
              <a:blipFill>
                <a:blip r:embed="rId5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Straight Connector 46"/>
          <p:cNvCxnSpPr/>
          <p:nvPr/>
        </p:nvCxnSpPr>
        <p:spPr>
          <a:xfrm flipV="1">
            <a:off x="5041882" y="1593433"/>
            <a:ext cx="0" cy="6301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3599225" y="1656448"/>
            <a:ext cx="1442657" cy="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335973" y="3041266"/>
            <a:ext cx="1202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Low-B plateau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740994" y="3610956"/>
            <a:ext cx="1043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Linear </a:t>
            </a:r>
            <a:b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decrease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Box 55"/>
              <p:cNvSpPr txBox="1"/>
              <p:nvPr/>
            </p:nvSpPr>
            <p:spPr>
              <a:xfrm>
                <a:off x="4919990" y="5158345"/>
                <a:ext cx="117909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Drop at</a:t>
                </a:r>
                <a:br>
                  <a: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𝐵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𝑖𝑟𝑟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9990" y="5158345"/>
                <a:ext cx="1179092" cy="646331"/>
              </a:xfrm>
              <a:prstGeom prst="rect">
                <a:avLst/>
              </a:prstGeom>
              <a:blipFill>
                <a:blip r:embed="rId6"/>
                <a:stretch>
                  <a:fillRect t="-4717" b="-9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7412742" y="623401"/>
                <a:ext cx="1754374" cy="336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,0</m:t>
                          </m:r>
                        </m:sub>
                        <m:sup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=0, </m:t>
                      </m:r>
                      <m:sSup>
                        <m:sSupPr>
                          <m:ctrlPr>
                            <a:rPr lang="en-GB" sz="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500" dirty="0"/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2742" y="623401"/>
                <a:ext cx="1754374" cy="336887"/>
              </a:xfrm>
              <a:prstGeom prst="rect">
                <a:avLst/>
              </a:prstGeom>
              <a:blipFill>
                <a:blip r:embed="rId7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7412742" y="978252"/>
                <a:ext cx="1541722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GB" sz="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, </m:t>
                      </m:r>
                      <m:sSup>
                        <m:sSupPr>
                          <m:ctrlPr>
                            <a:rPr lang="en-GB" sz="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p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500" dirty="0"/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2742" y="978252"/>
                <a:ext cx="1541722" cy="323165"/>
              </a:xfrm>
              <a:prstGeom prst="rect">
                <a:avLst/>
              </a:prstGeom>
              <a:blipFill>
                <a:blip r:embed="rId8"/>
                <a:stretch>
                  <a:fillRect b="-113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7412742" y="1338666"/>
                <a:ext cx="1541722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p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p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 (</m:t>
                      </m:r>
                      <m:sSup>
                        <m:sSupPr>
                          <m:ctrlPr>
                            <a:rPr lang="en-GB" sz="15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1500" i="1">
                          <a:latin typeface="Cambria Math" panose="02040503050406030204" pitchFamily="18" charset="0"/>
                        </a:rPr>
                        <m:t>, </m:t>
                      </m:r>
                      <m:sSup>
                        <m:sSupPr>
                          <m:ctrlPr>
                            <a:rPr lang="en-GB" sz="15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p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500" dirty="0"/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2742" y="1338666"/>
                <a:ext cx="1541722" cy="323165"/>
              </a:xfrm>
              <a:prstGeom prst="rect">
                <a:avLst/>
              </a:prstGeom>
              <a:blipFill>
                <a:blip r:embed="rId9"/>
                <a:stretch>
                  <a:fillRect b="-94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7412742" y="1699080"/>
                <a:ext cx="1754374" cy="3232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𝑖𝑟𝑟</m:t>
                          </m:r>
                        </m:sub>
                        <m:sup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𝑖𝑟𝑟</m:t>
                          </m:r>
                        </m:sub>
                      </m:sSub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GB" sz="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, </m:t>
                      </m:r>
                      <m:sSup>
                        <m:sSupPr>
                          <m:ctrlPr>
                            <a:rPr lang="en-GB" sz="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p>
                          <m:r>
                            <a:rPr lang="en-GB" sz="15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500" dirty="0"/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2742" y="1699080"/>
                <a:ext cx="1754374" cy="323230"/>
              </a:xfrm>
              <a:prstGeom prst="rect">
                <a:avLst/>
              </a:prstGeom>
              <a:blipFill>
                <a:blip r:embed="rId10"/>
                <a:stretch>
                  <a:fillRect b="-94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7412742" y="2055727"/>
                <a:ext cx="1541722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 (</m:t>
                      </m:r>
                      <m:sSup>
                        <m:sSupPr>
                          <m:ctrlPr>
                            <a:rPr lang="en-GB" sz="15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1500" i="1">
                          <a:latin typeface="Cambria Math" panose="02040503050406030204" pitchFamily="18" charset="0"/>
                        </a:rPr>
                        <m:t>, </m:t>
                      </m:r>
                      <m:sSup>
                        <m:sSupPr>
                          <m:ctrlPr>
                            <a:rPr lang="en-GB" sz="15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p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15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500" dirty="0"/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2742" y="2055727"/>
                <a:ext cx="1541722" cy="323165"/>
              </a:xfrm>
              <a:prstGeom prst="rect">
                <a:avLst/>
              </a:prstGeom>
              <a:blipFill>
                <a:blip r:embed="rId11"/>
                <a:stretch>
                  <a:fillRect b="-113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Left Brace 26"/>
          <p:cNvSpPr/>
          <p:nvPr/>
        </p:nvSpPr>
        <p:spPr>
          <a:xfrm>
            <a:off x="7175974" y="623401"/>
            <a:ext cx="244547" cy="1759258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 descr="Chart, line chart&#10;&#10;Description automatically generated">
            <a:extLst>
              <a:ext uri="{FF2B5EF4-FFF2-40B4-BE49-F238E27FC236}">
                <a16:creationId xmlns:a16="http://schemas.microsoft.com/office/drawing/2014/main" id="{11122258-0AAD-4D02-8BB4-9A30F7315F9B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13"/>
          <a:stretch/>
        </p:blipFill>
        <p:spPr>
          <a:xfrm>
            <a:off x="6416107" y="3570873"/>
            <a:ext cx="2603231" cy="209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487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61" y="1637414"/>
            <a:ext cx="7830877" cy="522058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946297" y="584537"/>
                <a:ext cx="7251405" cy="944682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p>
                            <m:sSupPr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p>
                            <m:sSupPr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p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,0</m:t>
                          </m:r>
                        </m:sub>
                        <m:sup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GB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2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GB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2200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22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GB" sz="2200" b="0" i="1" smtClean="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p>
                      </m:sSup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1− </m:t>
                              </m:r>
                              <m:f>
                                <m:fPr>
                                  <m:ctrlPr>
                                    <a:rPr lang="en-GB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2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GB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2200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2200" b="0" i="1" smtClean="0">
                                          <a:latin typeface="Cambria Math" panose="02040503050406030204" pitchFamily="18" charset="0"/>
                                        </a:rPr>
                                        <m:t>𝑖𝑟𝑟</m:t>
                                      </m:r>
                                    </m:sub>
                                    <m:sup>
                                      <m:r>
                                        <a:rPr lang="en-GB" sz="2200" b="0" i="1" smtClean="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  <m:sup>
                          <m:sSup>
                            <m:sSupPr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297" y="584537"/>
                <a:ext cx="7251405" cy="9446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2716471" y="4247707"/>
                <a:ext cx="24000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&lt;0.1 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𝑇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b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expected plateau</a:t>
                </a: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6471" y="4247707"/>
                <a:ext cx="2400006" cy="646331"/>
              </a:xfrm>
              <a:prstGeom prst="rect">
                <a:avLst/>
              </a:prstGeom>
              <a:blipFill>
                <a:blip r:embed="rId4"/>
                <a:stretch>
                  <a:fillRect l="-1781" t="-188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2716470" y="4894038"/>
                <a:ext cx="271277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𝑇</m:t>
                    </m:r>
                    <m:r>
                      <a:rPr lang="en-GB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≤30 </m:t>
                    </m:r>
                    <m:r>
                      <a:rPr lang="en-GB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𝐾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&lt;20 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𝑇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collective pinning only.</a:t>
                </a:r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6470" y="4894038"/>
                <a:ext cx="2712779" cy="646331"/>
              </a:xfrm>
              <a:prstGeom prst="rect">
                <a:avLst/>
              </a:prstGeom>
              <a:blipFill>
                <a:blip r:embed="rId5"/>
                <a:stretch>
                  <a:fillRect l="-1573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2716470" y="5540369"/>
                <a:ext cx="280802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𝑇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≥40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𝐾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&gt;20 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𝑇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b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thermal activation.</a:t>
                </a:r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6470" y="5540369"/>
                <a:ext cx="2808029" cy="646331"/>
              </a:xfrm>
              <a:prstGeom prst="rect">
                <a:avLst/>
              </a:prstGeom>
              <a:blipFill>
                <a:blip r:embed="rId6"/>
                <a:stretch>
                  <a:fillRect l="-1522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itle 1"/>
              <p:cNvSpPr txBox="1">
                <a:spLocks/>
              </p:cNvSpPr>
              <p:nvPr/>
            </p:nvSpPr>
            <p:spPr>
              <a:xfrm>
                <a:off x="1644732" y="0"/>
                <a:ext cx="6165556" cy="596372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GB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proposed scaling law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GB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GB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d>
                  </m:oMath>
                </a14:m>
                <a:r>
                  <a:rPr lang="en-GB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- 2/2</a:t>
                </a:r>
              </a:p>
            </p:txBody>
          </p:sp>
        </mc:Choice>
        <mc:Fallback xmlns="">
          <p:sp>
            <p:nvSpPr>
              <p:cNvPr id="12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4732" y="0"/>
                <a:ext cx="6165556" cy="596372"/>
              </a:xfrm>
              <a:prstGeom prst="rect">
                <a:avLst/>
              </a:prstGeom>
              <a:blipFill>
                <a:blip r:embed="rId7"/>
                <a:stretch>
                  <a:fillRect t="-8163" b="-183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5784112" y="2188918"/>
            <a:ext cx="194111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[3]	A. Xu et al., </a:t>
            </a:r>
            <a:br>
              <a:rPr lang="en-GB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Physical Review B</a:t>
            </a:r>
            <a:r>
              <a:rPr lang="en-GB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2012.</a:t>
            </a:r>
          </a:p>
        </p:txBody>
      </p:sp>
    </p:spTree>
    <p:extLst>
      <p:ext uri="{BB962C8B-B14F-4D97-AF65-F5344CB8AC3E}">
        <p14:creationId xmlns:p14="http://schemas.microsoft.com/office/powerpoint/2010/main" val="380250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38075D33-9757-4DEC-B40B-FB146A5C7A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56"/>
          <a:stretch/>
        </p:blipFill>
        <p:spPr>
          <a:xfrm>
            <a:off x="4283471" y="3360370"/>
            <a:ext cx="4860529" cy="3497631"/>
          </a:xfrm>
          <a:prstGeom prst="rect">
            <a:avLst/>
          </a:prstGeom>
        </p:spPr>
      </p:pic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29BF5E79-DCD5-473C-9258-912504A4FE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46"/>
          <a:stretch/>
        </p:blipFill>
        <p:spPr>
          <a:xfrm>
            <a:off x="39846" y="351527"/>
            <a:ext cx="4769747" cy="3317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5904" y="-12381"/>
            <a:ext cx="5491586" cy="519197"/>
          </a:xfrm>
        </p:spPr>
        <p:txBody>
          <a:bodyPr>
            <a:normAutofit/>
          </a:bodyPr>
          <a:lstStyle/>
          <a:p>
            <a:pPr algn="ctr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collected from literature - 1/2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79984" y="4370435"/>
                <a:ext cx="3211841" cy="4081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9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9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GB" sz="19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en-GB" sz="19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,0</m:t>
                        </m:r>
                      </m:sub>
                    </m:sSub>
                    <m:d>
                      <m:dPr>
                        <m:ctrlPr>
                          <a:rPr lang="en-GB" sz="19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19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4.2 </m:t>
                        </m:r>
                        <m:r>
                          <a:rPr lang="en-GB" sz="19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</m:d>
                    <m:r>
                      <a:rPr lang="en-GB" sz="19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GB" sz="19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9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GB" sz="19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en-GB" sz="19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,0</m:t>
                        </m:r>
                      </m:sub>
                    </m:sSub>
                    <m:d>
                      <m:dPr>
                        <m:ctrlPr>
                          <a:rPr lang="en-GB" sz="19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19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77 </m:t>
                        </m:r>
                        <m:r>
                          <a:rPr lang="en-GB" sz="19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</m:d>
                    <m:r>
                      <a:rPr lang="en-GB" sz="19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⋅ </m:t>
                    </m:r>
                    <m:sSub>
                      <m:sSubPr>
                        <m:ctrlPr>
                          <a:rPr lang="en-GB" sz="19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9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</m:e>
                      <m:sub>
                        <m:r>
                          <a:rPr lang="en-GB" sz="19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  <m:r>
                          <a:rPr lang="en-GB" sz="19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,0</m:t>
                        </m:r>
                      </m:sub>
                    </m:sSub>
                  </m:oMath>
                </a14:m>
                <a:r>
                  <a:rPr lang="en-GB" sz="1900" dirty="0"/>
                  <a:t> 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984" y="4370435"/>
                <a:ext cx="3211841" cy="408189"/>
              </a:xfrm>
              <a:prstGeom prst="rect">
                <a:avLst/>
              </a:prstGeom>
              <a:blipFill>
                <a:blip r:embed="rId4"/>
                <a:stretch>
                  <a:fillRect b="-89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754187" y="5219066"/>
                <a:ext cx="3062313" cy="36548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7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7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GB" sz="17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en-GB" sz="17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,0</m:t>
                        </m:r>
                      </m:sub>
                    </m:sSub>
                    <m:d>
                      <m:dPr>
                        <m:ctrlPr>
                          <a:rPr lang="en-GB" sz="17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17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77 </m:t>
                        </m:r>
                        <m:r>
                          <a:rPr lang="en-GB" sz="17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</m:d>
                    <m:r>
                      <a:rPr lang="en-GB" sz="17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≈150 −200 </m:t>
                    </m:r>
                    <m:r>
                      <a:rPr lang="en-GB" sz="17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GB" sz="1700" dirty="0"/>
                  <a:t>  </a:t>
                </a:r>
                <a:r>
                  <a:rPr lang="en-GB" sz="17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[10]</a:t>
                </a: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187" y="5219066"/>
                <a:ext cx="3062313" cy="365485"/>
              </a:xfrm>
              <a:prstGeom prst="rect">
                <a:avLst/>
              </a:prstGeom>
              <a:blipFill>
                <a:blip r:embed="rId5"/>
                <a:stretch>
                  <a:fillRect t="-3333" r="-398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Connector 19"/>
          <p:cNvCxnSpPr>
            <a:cxnSpLocks/>
          </p:cNvCxnSpPr>
          <p:nvPr/>
        </p:nvCxnSpPr>
        <p:spPr>
          <a:xfrm>
            <a:off x="1693335" y="4846404"/>
            <a:ext cx="110065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1693335" y="4783389"/>
            <a:ext cx="0" cy="6301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2793994" y="4783389"/>
            <a:ext cx="0" cy="6301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243664" y="4924601"/>
            <a:ext cx="4079" cy="29446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cxnSpLocks/>
          </p:cNvCxnSpPr>
          <p:nvPr/>
        </p:nvCxnSpPr>
        <p:spPr>
          <a:xfrm>
            <a:off x="3377825" y="4608925"/>
            <a:ext cx="597271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ight Brace 13"/>
          <p:cNvSpPr/>
          <p:nvPr/>
        </p:nvSpPr>
        <p:spPr>
          <a:xfrm rot="15003723">
            <a:off x="808057" y="1180036"/>
            <a:ext cx="161764" cy="581868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1319874" y="774061"/>
            <a:ext cx="605877" cy="2923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Tsu21</a:t>
            </a:r>
          </a:p>
        </p:txBody>
      </p:sp>
      <p:sp>
        <p:nvSpPr>
          <p:cNvPr id="23" name="Right Brace 22"/>
          <p:cNvSpPr/>
          <p:nvPr/>
        </p:nvSpPr>
        <p:spPr>
          <a:xfrm rot="15003723">
            <a:off x="1604824" y="610534"/>
            <a:ext cx="177507" cy="1118798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585999" y="1066449"/>
            <a:ext cx="60587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Tsu17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1613" y="6483180"/>
            <a:ext cx="36110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[10]	K. Tsuchiya et al.,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Sci.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2021.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1613" y="6217851"/>
            <a:ext cx="2974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[9]	K. Tsuchiya et al.,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Cryogenics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2017.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60B0F31-7998-45C2-A9F6-12568F4DA7FF}"/>
              </a:ext>
            </a:extLst>
          </p:cNvPr>
          <p:cNvSpPr/>
          <p:nvPr/>
        </p:nvSpPr>
        <p:spPr>
          <a:xfrm>
            <a:off x="2907993" y="4357932"/>
            <a:ext cx="469832" cy="501986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4952179" y="1741458"/>
                <a:ext cx="4057650" cy="658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apply the scaling law by estimating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,0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4.2 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</m:d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2179" y="1741458"/>
                <a:ext cx="4057650" cy="658514"/>
              </a:xfrm>
              <a:prstGeom prst="rect">
                <a:avLst/>
              </a:prstGeom>
              <a:blipFill>
                <a:blip r:embed="rId6"/>
                <a:stretch>
                  <a:fillRect l="-901" t="-5556" r="-1201" b="-120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3819456B-38F1-44E0-B7F8-E77BFC0E4813}"/>
              </a:ext>
            </a:extLst>
          </p:cNvPr>
          <p:cNvSpPr txBox="1"/>
          <p:nvPr/>
        </p:nvSpPr>
        <p:spPr>
          <a:xfrm>
            <a:off x="4952179" y="958818"/>
            <a:ext cx="4057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Overall improvement of tape performance, for all manufacturers.</a:t>
            </a:r>
          </a:p>
        </p:txBody>
      </p:sp>
    </p:spTree>
    <p:extLst>
      <p:ext uri="{BB962C8B-B14F-4D97-AF65-F5344CB8AC3E}">
        <p14:creationId xmlns:p14="http://schemas.microsoft.com/office/powerpoint/2010/main" val="3387031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F629A06B-2A2E-439B-98B1-68EF58E59F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1873"/>
            <a:ext cx="4605349" cy="3070233"/>
          </a:xfrm>
          <a:prstGeom prst="rect">
            <a:avLst/>
          </a:prstGeom>
        </p:spPr>
      </p:pic>
      <p:pic>
        <p:nvPicPr>
          <p:cNvPr id="25" name="Picture 24" descr="Chart&#10;&#10;Description automatically generated">
            <a:extLst>
              <a:ext uri="{FF2B5EF4-FFF2-40B4-BE49-F238E27FC236}">
                <a16:creationId xmlns:a16="http://schemas.microsoft.com/office/drawing/2014/main" id="{D530C444-D1A4-45F1-ABB6-7E746A07A1A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12"/>
          <a:stretch/>
        </p:blipFill>
        <p:spPr>
          <a:xfrm>
            <a:off x="4161052" y="3276235"/>
            <a:ext cx="4979814" cy="3581766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4469222" y="1216050"/>
            <a:ext cx="4153783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Scaling law used to extrapolate down to zero field (Data from </a:t>
            </a:r>
            <a:r>
              <a:rPr lang="en-GB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were excluded, </a:t>
            </a:r>
            <a:b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due to different pinning mechanism).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37"/>
              <p:cNvSpPr/>
              <p:nvPr/>
            </p:nvSpPr>
            <p:spPr>
              <a:xfrm>
                <a:off x="5547575" y="2311224"/>
                <a:ext cx="2982861" cy="381515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,0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4.2 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≈10⋅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,0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(77 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7575" y="2311224"/>
                <a:ext cx="2982861" cy="381515"/>
              </a:xfrm>
              <a:prstGeom prst="rect">
                <a:avLst/>
              </a:prstGeom>
              <a:blipFill>
                <a:blip r:embed="rId4"/>
                <a:stretch>
                  <a:fillRect b="-7576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Rectangle 39"/>
              <p:cNvSpPr/>
              <p:nvPr/>
            </p:nvSpPr>
            <p:spPr>
              <a:xfrm>
                <a:off x="6219333" y="2692739"/>
                <a:ext cx="2689422" cy="3654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14:m>
                  <m:oMath xmlns:m="http://schemas.openxmlformats.org/officeDocument/2006/math">
                    <m:r>
                      <a:rPr lang="en-GB" sz="1700" b="0" i="0" smtClean="0">
                        <a:latin typeface="Cambria Math" panose="02040503050406030204" pitchFamily="18" charset="0"/>
                      </a:rPr>
                      <m:t>=2000 </m:t>
                    </m:r>
                    <m:r>
                      <m:rPr>
                        <m:sty m:val="p"/>
                      </m:rPr>
                      <a:rPr lang="en-GB" sz="1700" b="0" i="0" smtClean="0">
                        <a:latin typeface="Cambria Math" panose="02040503050406030204" pitchFamily="18" charset="0"/>
                      </a:rPr>
                      <m:t>A</m:t>
                    </m:r>
                  </m:oMath>
                </a14:m>
                <a:r>
                  <a:rPr lang="en-GB" sz="17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(upper limit)</a:t>
                </a:r>
              </a:p>
            </p:txBody>
          </p:sp>
        </mc:Choice>
        <mc:Fallback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9333" y="2692739"/>
                <a:ext cx="2689422" cy="365485"/>
              </a:xfrm>
              <a:prstGeom prst="rect">
                <a:avLst/>
              </a:prstGeom>
              <a:blipFill>
                <a:blip r:embed="rId5"/>
                <a:stretch>
                  <a:fillRect t="-5000" r="-227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4469222" y="618120"/>
                <a:ext cx="4321678" cy="5529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7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𝑛𝑜𝑟𝑚</m:t>
                        </m:r>
                      </m:sub>
                    </m:sSub>
                    <m:r>
                      <a:rPr lang="en-GB" sz="17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7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7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7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GB" sz="17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(4.2 </m:t>
                        </m:r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GB" sz="17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7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GB" sz="17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(4.2 </m:t>
                        </m:r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, 18 </m:t>
                        </m:r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GB" sz="17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7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7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7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sz="17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(4.2 </m:t>
                        </m:r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GB" sz="17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7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sz="17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(4.2 </m:t>
                        </m:r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, 18 </m:t>
                        </m:r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GB" sz="17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9222" y="618120"/>
                <a:ext cx="4321678" cy="552908"/>
              </a:xfrm>
              <a:prstGeom prst="rect">
                <a:avLst/>
              </a:prstGeom>
              <a:blipFill>
                <a:blip r:embed="rId6"/>
                <a:stretch>
                  <a:fillRect l="-564" b="-10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-33349" y="3581765"/>
            <a:ext cx="432970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Tapes tested in [10] - [12] dating back </a:t>
            </a:r>
            <a:b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3 years at most.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1415469" y="4101440"/>
                <a:ext cx="2602567" cy="741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GB" sz="1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GB" sz="1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15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1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en-GB" sz="1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1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sup>
                        <m:e>
                          <m:f>
                            <m:fPr>
                              <m:ctrlPr>
                                <a:rPr lang="en-GB" sz="15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sz="15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sz="1500" b="0" i="1" smtClean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1500" b="0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500" b="0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en-GB" sz="1500" b="0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𝑐</m:t>
                                          </m:r>
                                          <m:r>
                                            <a:rPr lang="en-GB" sz="1500" b="0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GB" sz="1500" b="0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𝑚𝑒𝑎𝑠</m:t>
                                          </m:r>
                                        </m:sub>
                                      </m:sSub>
                                      <m:r>
                                        <a:rPr lang="en-GB" sz="1500" b="0" i="1" smtClean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sz="1500" b="0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500" b="0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en-GB" sz="1500" b="0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𝑐</m:t>
                                          </m:r>
                                          <m:r>
                                            <a:rPr lang="en-GB" sz="1500" b="0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GB" sz="1500" b="0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𝑓𝑖𝑡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GB" sz="15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GB" sz="15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𝑐</m:t>
                                  </m:r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𝑓𝑖𝑡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GB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469" y="4101440"/>
                <a:ext cx="2602567" cy="74135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/>
              <p:cNvSpPr/>
              <p:nvPr/>
            </p:nvSpPr>
            <p:spPr>
              <a:xfrm>
                <a:off x="296656" y="4929375"/>
                <a:ext cx="3534391" cy="5539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sSup>
                      <m:sSupPr>
                        <m:ctrlPr>
                          <a:rPr lang="en-GB" sz="15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𝜒</m:t>
                        </m:r>
                      </m:e>
                      <m:sup>
                        <m:r>
                          <a:rPr lang="en-GB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GB" sz="15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&lt;5</m:t>
                    </m:r>
                  </m:oMath>
                </a14:m>
                <a:r>
                  <a:rPr lang="en-GB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four out of the five curves, and 30.4 for the tape </a:t>
                </a:r>
                <a:r>
                  <a:rPr lang="en-GB" sz="15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-GB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(acceptable)</a:t>
                </a:r>
              </a:p>
            </p:txBody>
          </p:sp>
        </mc:Choice>
        <mc:Fallback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656" y="4929375"/>
                <a:ext cx="3534391" cy="553998"/>
              </a:xfrm>
              <a:prstGeom prst="rect">
                <a:avLst/>
              </a:prstGeom>
              <a:blipFill>
                <a:blip r:embed="rId8"/>
                <a:stretch>
                  <a:fillRect l="-691" t="-3297" r="-864" b="-109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0" y="5684075"/>
            <a:ext cx="36808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[10]	K. Tsuchiya et al.,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Sci.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2021.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0" y="5958876"/>
            <a:ext cx="3875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[11]	“Recent advances in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SuperOx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2G HTS wire”,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at ASC Conference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October 2020.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0" y="6395815"/>
            <a:ext cx="3832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[12]	W.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Prusseit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“HTS-wire for high field magnet applications”,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at CERN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June 2021.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D53F9FF7-A313-4E98-AF78-5C0EE8E31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5904" y="-12381"/>
            <a:ext cx="5491586" cy="519197"/>
          </a:xfrm>
        </p:spPr>
        <p:txBody>
          <a:bodyPr>
            <a:normAutofit/>
          </a:bodyPr>
          <a:lstStyle/>
          <a:p>
            <a:pPr algn="ctr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collected from literature - 2/2</a:t>
            </a:r>
          </a:p>
        </p:txBody>
      </p:sp>
    </p:spTree>
    <p:extLst>
      <p:ext uri="{BB962C8B-B14F-4D97-AF65-F5344CB8AC3E}">
        <p14:creationId xmlns:p14="http://schemas.microsoft.com/office/powerpoint/2010/main" val="3109928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3826" y="683408"/>
            <a:ext cx="6925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objective is to extend the data in the low-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region to validate the fit.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79"/>
          <a:stretch/>
        </p:blipFill>
        <p:spPr>
          <a:xfrm>
            <a:off x="6796702" y="1392551"/>
            <a:ext cx="1634917" cy="18997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23826" y="1240624"/>
                <a:ext cx="577214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Set-up: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𝑁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𝑆𝑛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vertical solenoid with 90-mm bore,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up to 10 T.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U-shape sample holder.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4-mm tape from manufacturer </a:t>
                </a:r>
                <a:r>
                  <a: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from 2019.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826" y="1240624"/>
                <a:ext cx="5772149" cy="1200329"/>
              </a:xfrm>
              <a:prstGeom prst="rect">
                <a:avLst/>
              </a:prstGeom>
              <a:blipFill>
                <a:blip r:embed="rId3"/>
                <a:stretch>
                  <a:fillRect l="-845" t="-3061" b="-76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8E49-9D6E-4144-9C70-8AC4B2C46063}" type="slidenum">
              <a:rPr lang="en-GB" smtClean="0"/>
              <a:t>9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3428999"/>
            <a:ext cx="4572001" cy="34290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8999"/>
            <a:ext cx="4572002" cy="3429001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8FC7A0F8-C2F8-4E52-B7A9-1E8AB7208FD0}"/>
              </a:ext>
            </a:extLst>
          </p:cNvPr>
          <p:cNvSpPr txBox="1">
            <a:spLocks/>
          </p:cNvSpPr>
          <p:nvPr/>
        </p:nvSpPr>
        <p:spPr>
          <a:xfrm>
            <a:off x="1720419" y="0"/>
            <a:ext cx="5766231" cy="561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for performance extrapolation – 1/2</a:t>
            </a:r>
          </a:p>
        </p:txBody>
      </p:sp>
    </p:spTree>
    <p:extLst>
      <p:ext uri="{BB962C8B-B14F-4D97-AF65-F5344CB8AC3E}">
        <p14:creationId xmlns:p14="http://schemas.microsoft.com/office/powerpoint/2010/main" val="3807701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7970</TotalTime>
  <Words>1849</Words>
  <Application>Microsoft Office PowerPoint</Application>
  <PresentationFormat>On-screen Show (4:3)</PresentationFormat>
  <Paragraphs>143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PowerPoint Presentation</vt:lpstr>
      <vt:lpstr>PowerPoint Presentation</vt:lpstr>
      <vt:lpstr>Phenomenology and physical interpretation</vt:lpstr>
      <vt:lpstr>Past attempts at scaling laws</vt:lpstr>
      <vt:lpstr>The proposed scaling law I_c (B) - 1/2</vt:lpstr>
      <vt:lpstr>PowerPoint Presentation</vt:lpstr>
      <vt:lpstr>Data collected from literature - 1/2</vt:lpstr>
      <vt:lpstr>Data collected from literature - 2/2</vt:lpstr>
      <vt:lpstr>PowerPoint Presentation</vt:lpstr>
      <vt:lpstr>PowerPoint Presentation</vt:lpstr>
      <vt:lpstr>Conclusion</vt:lpstr>
      <vt:lpstr>Thank you for your attention !!</vt:lpstr>
      <vt:lpstr>Next steps</vt:lpstr>
      <vt:lpstr>References</vt:lpstr>
      <vt:lpstr>References</vt:lpstr>
      <vt:lpstr>Appendix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Succi</dc:creator>
  <cp:lastModifiedBy>Giovanni Succi</cp:lastModifiedBy>
  <cp:revision>666</cp:revision>
  <cp:lastPrinted>2023-03-07T16:31:28Z</cp:lastPrinted>
  <dcterms:created xsi:type="dcterms:W3CDTF">2023-02-28T08:48:09Z</dcterms:created>
  <dcterms:modified xsi:type="dcterms:W3CDTF">2023-03-08T17:44:44Z</dcterms:modified>
</cp:coreProperties>
</file>