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256" r:id="rId6"/>
    <p:sldId id="257" r:id="rId7"/>
    <p:sldId id="258" r:id="rId8"/>
    <p:sldId id="261" r:id="rId9"/>
    <p:sldId id="262" r:id="rId10"/>
    <p:sldId id="263" r:id="rId11"/>
    <p:sldId id="265" r:id="rId12"/>
    <p:sldId id="264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9"/>
    <a:srgbClr val="000000"/>
    <a:srgbClr val="3E4A83"/>
    <a:srgbClr val="BD987A"/>
    <a:srgbClr val="A558A0"/>
    <a:srgbClr val="993D3F"/>
    <a:srgbClr val="E18B76"/>
    <a:srgbClr val="D18B8B"/>
    <a:srgbClr val="009099"/>
    <a:srgbClr val="6B1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979" autoAdjust="0"/>
  </p:normalViewPr>
  <p:slideViewPr>
    <p:cSldViewPr snapToGrid="0">
      <p:cViewPr varScale="1">
        <p:scale>
          <a:sx n="113" d="100"/>
          <a:sy n="113" d="100"/>
        </p:scale>
        <p:origin x="37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8" d="100"/>
          <a:sy n="58" d="100"/>
        </p:scale>
        <p:origin x="228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2B0C61-DC83-4DFE-B0A2-C6D55FA52B95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9F97A-0391-4B6D-B6C8-44250A5A7921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8B-A9BA-4D42-B047-6FBC70875508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BFA53-08D3-4B44-8932-CCEC29839B70}" type="datetime1">
              <a:rPr lang="fr-FR" smtClean="0"/>
              <a:t>09/03/2023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D37A-57F5-4E2B-8AEE-B2E08552BF65}" type="datetime1">
              <a:rPr lang="fr-FR" smtClean="0"/>
              <a:t>09/03/2023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E1A7F-4543-4F4D-ADB3-CBDB685CBA28}" type="datetime1">
              <a:rPr lang="fr-FR" smtClean="0"/>
              <a:t>09/03/2023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592FA-9F56-4C4C-A6BF-3D0622F1F763}" type="datetime1">
              <a:rPr lang="fr-FR" smtClean="0"/>
              <a:t>09/03/2023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94FC-7E43-41FD-B07E-6AB9904241DC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6A26-6C7F-46AB-9843-8F1B3A6383D2}" type="datetime1">
              <a:rPr lang="fr-FR" smtClean="0"/>
              <a:t>09/03/2023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932-0870-43C6-8F5B-76CE4500CE24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50" y="726022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ED435-CC66-48B5-BEE6-F3A61A3AF640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5F2B-3B65-4243-8E25-43A3E83A56AB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9A8D-E1C4-4C25-9459-BB2ADDCF976E}" type="datetime1">
              <a:rPr lang="fr-FR" smtClean="0"/>
              <a:t>09/03/2023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423-6B9B-419E-BBF2-5E1542C3BDD3}" type="datetime1">
              <a:rPr lang="fr-FR" smtClean="0"/>
              <a:t>09/03/2023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04C9C37D-FC45-47A5-885D-B758E2A79C0F}" type="datetime1">
              <a:rPr lang="fr-FR" smtClean="0"/>
              <a:t>09/03/2023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D7E7A557-5598-4ADA-9395-87046C3A2DF8}" type="datetime1">
              <a:rPr lang="fr-FR" smtClean="0"/>
              <a:t>09/03/2023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4FA9BE-A491-4B01-BC24-3353FEFF071B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9D4AB1-EF0F-4882-A05E-45575BEBF811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812632-C72F-40D0-AC70-05167C0D7EAE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B6447C-1E41-4C4D-AD23-2D83CF28DA35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1647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7C242E-7597-4F89-AD16-90B052B155A6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5CE30B9-1A64-41A3-A633-8B137D4AE6C6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ABCBED0-8E23-4168-AA23-86EA6B7F41C6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894A-3BD0-4340-8222-7EB8B451933B}" type="datetime1">
              <a:rPr lang="fr-FR" smtClean="0"/>
              <a:t>09/03/2023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E5C4D-673C-4096-88DB-9A7BB8B87252}" type="datetime1">
              <a:rPr lang="fr-FR" smtClean="0"/>
              <a:t>09/03/2023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33" y="720978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75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9D3BAA-1D51-4178-9812-DA303DC32B24}" type="datetime1">
              <a:rPr lang="fr-FR" smtClean="0"/>
              <a:t>09/03/2023</a:t>
            </a:fld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9956-3E7B-44D5-A60B-68F7D50DE3C0}" type="datetime1">
              <a:rPr lang="fr-FR" smtClean="0"/>
              <a:t>09/03/2023</a:t>
            </a:fld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2224F8-1D69-4DFB-8E07-5BFC47188B6D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25D18A-ACDF-417B-9DF8-2783C187D534}" type="datetime1">
              <a:rPr lang="fr-FR" smtClean="0"/>
              <a:t>09/03/2023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00039B-219B-40D1-91EB-6D73CF1012EC}" type="datetime1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BC315-5B14-4F10-B986-24897CC858D2}" type="datetime1">
              <a:rPr lang="fr-FR" smtClean="0"/>
              <a:t>09/03/2023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5" r:id="rId36"/>
    <p:sldLayoutId id="2147483694" r:id="rId37"/>
    <p:sldLayoutId id="2147483668" r:id="rId3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hibault.lecrevisse@cea.f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Relationship Id="rId9" Type="http://schemas.openxmlformats.org/officeDocument/2006/relationships/image" Target="../media/image2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hyperlink" Target="https://doi.org/10.1016/j.cryogenics.2020.103053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8.jp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 smtClean="0"/>
              <a:t>HTS magnet at CEA and HTS </a:t>
            </a:r>
            <a:r>
              <a:rPr lang="en-US" dirty="0"/>
              <a:t>Cable for </a:t>
            </a:r>
            <a:r>
              <a:rPr lang="en-US" dirty="0" smtClean="0"/>
              <a:t>I.FAST </a:t>
            </a:r>
            <a:r>
              <a:rPr lang="en-US" dirty="0"/>
              <a:t>CCT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31838" y="4233333"/>
            <a:ext cx="5294312" cy="1367895"/>
          </a:xfrm>
        </p:spPr>
        <p:txBody>
          <a:bodyPr/>
          <a:lstStyle/>
          <a:p>
            <a:pPr algn="ctr"/>
            <a:r>
              <a:rPr lang="en-US" u="sng" dirty="0" smtClean="0"/>
              <a:t>Thibault Lécrevisse </a:t>
            </a:r>
            <a:r>
              <a:rPr lang="en-US" dirty="0" smtClean="0"/>
              <a:t>on behalf of CEA and I.FAST HTS team</a:t>
            </a:r>
          </a:p>
          <a:p>
            <a:pPr algn="ctr"/>
            <a:r>
              <a:rPr lang="en-US" sz="1600" i="1" dirty="0">
                <a:hlinkClick r:id="rId2"/>
              </a:rPr>
              <a:t>t</a:t>
            </a:r>
            <a:r>
              <a:rPr lang="en-US" sz="1600" i="1" dirty="0" smtClean="0">
                <a:hlinkClick r:id="rId2"/>
              </a:rPr>
              <a:t>hibault.lecrevisse@cea.fr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24184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7878" y="364836"/>
            <a:ext cx="10728325" cy="871827"/>
          </a:xfrm>
        </p:spPr>
        <p:txBody>
          <a:bodyPr>
            <a:normAutofit/>
          </a:bodyPr>
          <a:lstStyle/>
          <a:p>
            <a:r>
              <a:rPr lang="en-US" dirty="0" smtClean="0"/>
              <a:t>4. </a:t>
            </a:r>
            <a:r>
              <a:rPr lang="fr-FR" dirty="0"/>
              <a:t>Introduction to </a:t>
            </a:r>
            <a:r>
              <a:rPr lang="fr-FR" dirty="0" smtClean="0"/>
              <a:t>I.FAST </a:t>
            </a:r>
            <a:r>
              <a:rPr lang="fr-FR" dirty="0"/>
              <a:t>CCT design and </a:t>
            </a:r>
            <a:r>
              <a:rPr lang="fr-FR" dirty="0" err="1"/>
              <a:t>cable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08417" y="815260"/>
            <a:ext cx="11184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 introduction to the preliminary design and cable </a:t>
            </a:r>
            <a:r>
              <a:rPr lang="en-US" sz="1600" dirty="0" smtClean="0">
                <a:sym typeface="Wingdings" panose="05000000000000000000" pitchFamily="2" charset="2"/>
              </a:rPr>
              <a:t>(update from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Stefano </a:t>
            </a:r>
            <a:r>
              <a:rPr lang="en-US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Sorti’s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(INFN) talk 10/03 at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10:00)</a:t>
            </a:r>
            <a:endParaRPr lang="en-US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792023"/>
              </p:ext>
            </p:extLst>
          </p:nvPr>
        </p:nvGraphicFramePr>
        <p:xfrm>
          <a:off x="276205" y="1397529"/>
          <a:ext cx="5328728" cy="283580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40662">
                  <a:extLst>
                    <a:ext uri="{9D8B030D-6E8A-4147-A177-3AD203B41FA5}">
                      <a16:colId xmlns:a16="http://schemas.microsoft.com/office/drawing/2014/main" val="653960929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4166169783"/>
                    </a:ext>
                  </a:extLst>
                </a:gridCol>
                <a:gridCol w="643466">
                  <a:extLst>
                    <a:ext uri="{9D8B030D-6E8A-4147-A177-3AD203B41FA5}">
                      <a16:colId xmlns:a16="http://schemas.microsoft.com/office/drawing/2014/main" val="2452832115"/>
                    </a:ext>
                  </a:extLst>
                </a:gridCol>
              </a:tblGrid>
              <a:tr h="315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Parameters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Values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unit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209084"/>
                  </a:ext>
                </a:extLst>
              </a:tr>
              <a:tr h="315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Central magnetic field B</a:t>
                      </a:r>
                      <a:r>
                        <a:rPr lang="en-US" sz="1400" baseline="-250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342812"/>
                  </a:ext>
                </a:extLst>
              </a:tr>
              <a:tr h="315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Nominal current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 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kA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470187"/>
                  </a:ext>
                </a:extLst>
              </a:tr>
              <a:tr h="315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Magnetic and physical length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0.8, 1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444273"/>
                  </a:ext>
                </a:extLst>
              </a:tr>
              <a:tr h="315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Bore diameter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22410"/>
                  </a:ext>
                </a:extLst>
              </a:tr>
              <a:tr h="315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dB/</a:t>
                      </a:r>
                      <a:r>
                        <a:rPr lang="en-US" sz="1400" dirty="0" err="1" smtClean="0"/>
                        <a:t>dt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T/s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340392"/>
                  </a:ext>
                </a:extLst>
              </a:tr>
              <a:tr h="315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Operating temperature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K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280941"/>
                  </a:ext>
                </a:extLst>
              </a:tr>
              <a:tr h="315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Temperature margin at 10 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&gt; 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K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649303"/>
                  </a:ext>
                </a:extLst>
              </a:tr>
              <a:tr h="315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Superconductor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ReBCO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030463"/>
                  </a:ext>
                </a:extLst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6161850" y="1449253"/>
            <a:ext cx="50385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sng" dirty="0" smtClean="0"/>
              <a:t>HTS cable </a:t>
            </a:r>
            <a:r>
              <a:rPr lang="en-US" dirty="0" smtClean="0"/>
              <a:t>: </a:t>
            </a:r>
            <a:r>
              <a:rPr lang="en-US" b="1" dirty="0" smtClean="0"/>
              <a:t>tape based </a:t>
            </a:r>
            <a:r>
              <a:rPr lang="en-US" dirty="0" smtClean="0"/>
              <a:t>(available/cost)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sng" dirty="0" smtClean="0"/>
              <a:t>Limit AC losses </a:t>
            </a:r>
            <a:r>
              <a:rPr lang="en-US" dirty="0" smtClean="0"/>
              <a:t>: </a:t>
            </a:r>
            <a:r>
              <a:rPr lang="en-US" b="1" dirty="0" smtClean="0"/>
              <a:t>4 mm wide tape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sng" dirty="0" smtClean="0"/>
              <a:t>Thin HTS tape </a:t>
            </a:r>
            <a:r>
              <a:rPr lang="en-US" dirty="0" smtClean="0"/>
              <a:t>: </a:t>
            </a:r>
            <a:r>
              <a:rPr lang="en-US" b="1" dirty="0" smtClean="0"/>
              <a:t>66 µm thick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Insulated</a:t>
            </a:r>
            <a:r>
              <a:rPr lang="en-US" dirty="0" smtClean="0"/>
              <a:t> or </a:t>
            </a:r>
            <a:r>
              <a:rPr lang="en-US" b="1" dirty="0" smtClean="0"/>
              <a:t>Metal-as-Insulation </a:t>
            </a:r>
            <a:r>
              <a:rPr lang="en-US" dirty="0" smtClean="0"/>
              <a:t>(Resistive)</a:t>
            </a:r>
          </a:p>
        </p:txBody>
      </p:sp>
      <p:pic>
        <p:nvPicPr>
          <p:cNvPr id="19" name="Imag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9553" y="3557517"/>
            <a:ext cx="227904" cy="2538278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 rot="16200000">
            <a:off x="5680021" y="4742269"/>
            <a:ext cx="1770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Single REBCO tape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1" name="Image 20"/>
          <p:cNvPicPr/>
          <p:nvPr/>
        </p:nvPicPr>
        <p:blipFill>
          <a:blip r:embed="rId3"/>
          <a:stretch>
            <a:fillRect/>
          </a:stretch>
        </p:blipFill>
        <p:spPr>
          <a:xfrm>
            <a:off x="9842122" y="3574384"/>
            <a:ext cx="528244" cy="2538278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 rot="16200000">
            <a:off x="9305878" y="4697419"/>
            <a:ext cx="1646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MI dual tape cable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3" name="Image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057" y="3627018"/>
            <a:ext cx="897215" cy="2538278"/>
          </a:xfrm>
          <a:prstGeom prst="rect">
            <a:avLst/>
          </a:prstGeom>
        </p:spPr>
      </p:pic>
      <p:cxnSp>
        <p:nvCxnSpPr>
          <p:cNvPr id="13" name="Connecteur droit avec flèche 12"/>
          <p:cNvCxnSpPr/>
          <p:nvPr/>
        </p:nvCxnSpPr>
        <p:spPr>
          <a:xfrm flipH="1" flipV="1">
            <a:off x="10325404" y="4899904"/>
            <a:ext cx="359529" cy="4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0727899" y="4684460"/>
            <a:ext cx="7970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Stainless </a:t>
            </a:r>
          </a:p>
          <a:p>
            <a:pPr algn="ctr"/>
            <a:r>
              <a:rPr lang="en-US" sz="1100" dirty="0" smtClean="0"/>
              <a:t>steel tape</a:t>
            </a:r>
            <a:endParaRPr lang="en-US" sz="1100" dirty="0"/>
          </a:p>
        </p:txBody>
      </p:sp>
      <p:sp>
        <p:nvSpPr>
          <p:cNvPr id="27" name="ZoneTexte 26"/>
          <p:cNvSpPr txBox="1"/>
          <p:nvPr/>
        </p:nvSpPr>
        <p:spPr>
          <a:xfrm>
            <a:off x="8340607" y="4896157"/>
            <a:ext cx="7248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Insulator</a:t>
            </a:r>
            <a:endParaRPr lang="en-US" sz="1100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H="1">
            <a:off x="8298272" y="4904208"/>
            <a:ext cx="3308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7401057" y="2752725"/>
            <a:ext cx="379809" cy="80479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9382125" y="2668632"/>
            <a:ext cx="413808" cy="86658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ag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052" y="4684460"/>
            <a:ext cx="6118866" cy="933669"/>
          </a:xfrm>
          <a:prstGeom prst="rect">
            <a:avLst/>
          </a:prstGeom>
        </p:spPr>
      </p:pic>
      <p:pic>
        <p:nvPicPr>
          <p:cNvPr id="45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7289" y="5662404"/>
            <a:ext cx="1257240" cy="715344"/>
          </a:xfrm>
          <a:prstGeom prst="rect">
            <a:avLst/>
          </a:prstGeom>
        </p:spPr>
      </p:pic>
      <p:sp>
        <p:nvSpPr>
          <p:cNvPr id="46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 txBox="1">
            <a:spLocks/>
          </p:cNvSpPr>
          <p:nvPr/>
        </p:nvSpPr>
        <p:spPr>
          <a:xfrm>
            <a:off x="924277" y="5751453"/>
            <a:ext cx="4171849" cy="3109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 smtClean="0"/>
              <a:t>This project has received funding from the European Union’s Horizon </a:t>
            </a:r>
          </a:p>
          <a:p>
            <a:r>
              <a:rPr lang="en-US" sz="700" dirty="0" smtClean="0"/>
              <a:t>2020 Research and Innovation program under GA No 101004730</a:t>
            </a:r>
          </a:p>
        </p:txBody>
      </p:sp>
      <p:pic>
        <p:nvPicPr>
          <p:cNvPr id="4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205" y="5758099"/>
            <a:ext cx="648072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1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7878" y="364836"/>
            <a:ext cx="10728325" cy="871827"/>
          </a:xfrm>
        </p:spPr>
        <p:txBody>
          <a:bodyPr>
            <a:normAutofit/>
          </a:bodyPr>
          <a:lstStyle/>
          <a:p>
            <a:r>
              <a:rPr lang="en-US" dirty="0" smtClean="0"/>
              <a:t>4. </a:t>
            </a:r>
            <a:r>
              <a:rPr lang="fr-FR" dirty="0"/>
              <a:t>Introduction to IFAST CCT design and </a:t>
            </a:r>
            <a:r>
              <a:rPr lang="fr-FR" dirty="0" err="1"/>
              <a:t>cable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029402" y="967330"/>
            <a:ext cx="3621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Preliminary study (</a:t>
            </a:r>
            <a:r>
              <a:rPr lang="en-US" b="1" u="sng" dirty="0" smtClean="0"/>
              <a:t>IFAST MS33</a:t>
            </a:r>
            <a:r>
              <a:rPr lang="en-US" u="sng" dirty="0" smtClean="0"/>
              <a:t>) 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309435"/>
              </p:ext>
            </p:extLst>
          </p:nvPr>
        </p:nvGraphicFramePr>
        <p:xfrm>
          <a:off x="3508111" y="1393256"/>
          <a:ext cx="7942867" cy="44114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98207">
                  <a:extLst>
                    <a:ext uri="{9D8B030D-6E8A-4147-A177-3AD203B41FA5}">
                      <a16:colId xmlns:a16="http://schemas.microsoft.com/office/drawing/2014/main" val="867451779"/>
                    </a:ext>
                  </a:extLst>
                </a:gridCol>
                <a:gridCol w="1281794">
                  <a:extLst>
                    <a:ext uri="{9D8B030D-6E8A-4147-A177-3AD203B41FA5}">
                      <a16:colId xmlns:a16="http://schemas.microsoft.com/office/drawing/2014/main" val="1609372027"/>
                    </a:ext>
                  </a:extLst>
                </a:gridCol>
                <a:gridCol w="1373171">
                  <a:extLst>
                    <a:ext uri="{9D8B030D-6E8A-4147-A177-3AD203B41FA5}">
                      <a16:colId xmlns:a16="http://schemas.microsoft.com/office/drawing/2014/main" val="2264143700"/>
                    </a:ext>
                  </a:extLst>
                </a:gridCol>
                <a:gridCol w="1489695">
                  <a:extLst>
                    <a:ext uri="{9D8B030D-6E8A-4147-A177-3AD203B41FA5}">
                      <a16:colId xmlns:a16="http://schemas.microsoft.com/office/drawing/2014/main" val="2967803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Insulated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320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117.9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139.8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3745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kJ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71.0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82.9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5657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 current 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1100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1090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8616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Groove current density</a:t>
                      </a:r>
                      <a:endParaRPr lang="fr-FR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A/mm²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1698</a:t>
                      </a:r>
                      <a:endParaRPr lang="fr-FR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618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7211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20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37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Turns per layer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1598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 per groove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461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 path section</a:t>
                      </a:r>
                      <a:endParaRPr lang="fr-FR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 x mm</a:t>
                      </a:r>
                      <a:endParaRPr lang="fr-FR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x 2.9</a:t>
                      </a:r>
                      <a:endParaRPr lang="fr-FR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x 8.4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1399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Frame length (In / out)</a:t>
                      </a:r>
                      <a:endParaRPr lang="fr-FR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0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fr-FR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36.3 / 39.3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38.3 / 43.2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6192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0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r>
                        <a:rPr lang="fr-FR" sz="2000" b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Length</a:t>
                      </a:r>
                      <a:r>
                        <a:rPr lang="fr-FR" sz="20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fr-FR" sz="2000" b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</a:t>
                      </a:r>
                      <a:r>
                        <a:rPr lang="fr-FR" sz="2000" b="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/ Tape)</a:t>
                      </a:r>
                      <a:endParaRPr lang="fr-FR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0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km</a:t>
                      </a:r>
                      <a:endParaRPr lang="fr-FR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 / </a:t>
                      </a:r>
                      <a:r>
                        <a:rPr lang="fr-FR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 / </a:t>
                      </a:r>
                      <a:r>
                        <a:rPr lang="fr-FR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0379050"/>
                  </a:ext>
                </a:extLst>
              </a:tr>
            </a:tbl>
          </a:graphicData>
        </a:graphic>
      </p:graphicFrame>
      <p:sp>
        <p:nvSpPr>
          <p:cNvPr id="29" name="ZoneTexte 28"/>
          <p:cNvSpPr txBox="1"/>
          <p:nvPr/>
        </p:nvSpPr>
        <p:spPr>
          <a:xfrm>
            <a:off x="331160" y="5804728"/>
            <a:ext cx="10769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280 µm Copper thickness estimation </a:t>
            </a:r>
            <a:r>
              <a:rPr lang="en-US" dirty="0" smtClean="0"/>
              <a:t>(for insulated design) : </a:t>
            </a:r>
            <a:r>
              <a:rPr lang="en-US" b="1" dirty="0" smtClean="0"/>
              <a:t>hot spot criteria and quench propagation</a:t>
            </a:r>
            <a:endParaRPr lang="en-US" b="1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160" y="1598810"/>
            <a:ext cx="2698554" cy="382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83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7878" y="364836"/>
            <a:ext cx="10728325" cy="8718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 </a:t>
            </a:r>
            <a:r>
              <a:rPr lang="fr-FR" dirty="0"/>
              <a:t>Introduction to IFAST </a:t>
            </a:r>
            <a:r>
              <a:rPr lang="fr-FR" dirty="0" smtClean="0"/>
              <a:t>HTS CCT </a:t>
            </a:r>
            <a:r>
              <a:rPr lang="fr-FR" dirty="0"/>
              <a:t>design and </a:t>
            </a:r>
            <a:r>
              <a:rPr lang="fr-FR" dirty="0" err="1"/>
              <a:t>cable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82600" y="1176867"/>
            <a:ext cx="11225061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Many open questions….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Protection CCT 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Insulated : Require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very fast, low voltage detection </a:t>
            </a:r>
            <a:r>
              <a:rPr lang="en-US" u="sng" dirty="0" smtClean="0">
                <a:sym typeface="Wingdings" panose="05000000000000000000" pitchFamily="2" charset="2"/>
              </a:rPr>
              <a:t>(&lt; 5 mV </a:t>
            </a:r>
            <a:r>
              <a:rPr lang="en-US" dirty="0" smtClean="0">
                <a:sym typeface="Wingdings" panose="05000000000000000000" pitchFamily="2" charset="2"/>
              </a:rPr>
              <a:t>in 13 V of inductive voltage, </a:t>
            </a:r>
            <a:r>
              <a:rPr lang="en-US" u="sng" dirty="0" smtClean="0">
                <a:sym typeface="Wingdings" panose="05000000000000000000" pitchFamily="2" charset="2"/>
              </a:rPr>
              <a:t>&lt; 60 </a:t>
            </a:r>
            <a:r>
              <a:rPr lang="en-US" u="sng" dirty="0" err="1" smtClean="0">
                <a:sym typeface="Wingdings" panose="05000000000000000000" pitchFamily="2" charset="2"/>
              </a:rPr>
              <a:t>ms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MI :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Unknown at this time </a:t>
            </a:r>
            <a:r>
              <a:rPr lang="en-US" dirty="0" smtClean="0">
                <a:sym typeface="Wingdings" panose="05000000000000000000" pitchFamily="2" charset="2"/>
              </a:rPr>
              <a:t>(voltage limitation…)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Losses :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Radial</a:t>
            </a:r>
            <a:r>
              <a:rPr lang="en-US" dirty="0" smtClean="0">
                <a:sym typeface="Wingdings" panose="05000000000000000000" pitchFamily="2" charset="2"/>
              </a:rPr>
              <a:t> (MI design)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and AC </a:t>
            </a:r>
            <a:r>
              <a:rPr lang="en-US" dirty="0" smtClean="0">
                <a:sym typeface="Wingdings" panose="05000000000000000000" pitchFamily="2" charset="2"/>
              </a:rPr>
              <a:t>(both designs)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MI design : </a:t>
            </a:r>
            <a:r>
              <a:rPr lang="en-US" b="1" dirty="0" smtClean="0">
                <a:solidFill>
                  <a:srgbClr val="C00000"/>
                </a:solidFill>
              </a:rPr>
              <a:t>Turn to turn resistance </a:t>
            </a:r>
            <a:r>
              <a:rPr lang="en-US" dirty="0" smtClean="0"/>
              <a:t>(</a:t>
            </a:r>
            <a:r>
              <a:rPr lang="en-US" dirty="0" err="1" smtClean="0"/>
              <a:t>R</a:t>
            </a:r>
            <a:r>
              <a:rPr lang="en-US" baseline="-25000" dirty="0" err="1" smtClean="0"/>
              <a:t>ct</a:t>
            </a:r>
            <a:r>
              <a:rPr lang="en-US" dirty="0" smtClean="0"/>
              <a:t>)</a:t>
            </a:r>
            <a:r>
              <a:rPr lang="en-US" baseline="-25000" dirty="0" smtClean="0"/>
              <a:t> </a:t>
            </a:r>
            <a:r>
              <a:rPr lang="en-US" dirty="0" smtClean="0"/>
              <a:t>requirement to reach </a:t>
            </a:r>
            <a:r>
              <a:rPr lang="en-US" b="1" dirty="0" smtClean="0">
                <a:solidFill>
                  <a:srgbClr val="C00000"/>
                </a:solidFill>
              </a:rPr>
              <a:t>acceptable radial losses / field quality </a:t>
            </a:r>
            <a:r>
              <a:rPr lang="en-US" dirty="0" smtClean="0"/>
              <a:t>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C00000"/>
                </a:solidFill>
              </a:rPr>
              <a:t>HTS tape amount </a:t>
            </a:r>
            <a:r>
              <a:rPr lang="en-US" dirty="0"/>
              <a:t>(Dual tapes cable in MS33 </a:t>
            </a:r>
            <a:r>
              <a:rPr lang="en-US" dirty="0">
                <a:sym typeface="Wingdings" panose="05000000000000000000" pitchFamily="2" charset="2"/>
              </a:rPr>
              <a:t> more </a:t>
            </a:r>
            <a:r>
              <a:rPr lang="en-US" dirty="0" smtClean="0">
                <a:sym typeface="Wingdings" panose="05000000000000000000" pitchFamily="2" charset="2"/>
              </a:rPr>
              <a:t>tapes for </a:t>
            </a:r>
            <a:r>
              <a:rPr lang="en-US" dirty="0">
                <a:sym typeface="Wingdings" panose="05000000000000000000" pitchFamily="2" charset="2"/>
              </a:rPr>
              <a:t>thermal </a:t>
            </a:r>
            <a:r>
              <a:rPr lang="en-US" dirty="0" smtClean="0">
                <a:sym typeface="Wingdings" panose="05000000000000000000" pitchFamily="2" charset="2"/>
              </a:rPr>
              <a:t>margins)?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Series </a:t>
            </a:r>
            <a:r>
              <a:rPr lang="en-US" b="1" dirty="0" smtClean="0">
                <a:solidFill>
                  <a:srgbClr val="C00000"/>
                </a:solidFill>
              </a:rPr>
              <a:t>electrical connections </a:t>
            </a:r>
            <a:r>
              <a:rPr lang="en-US" dirty="0" smtClean="0"/>
              <a:t>(18 cables from inner to outer layer) </a:t>
            </a:r>
            <a:r>
              <a:rPr lang="en-US" dirty="0" smtClean="0">
                <a:sym typeface="Wingdings" panose="05000000000000000000" pitchFamily="2" charset="2"/>
              </a:rPr>
              <a:t> conception &amp; fabrication challenge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Developments : </a:t>
            </a:r>
            <a:r>
              <a:rPr lang="en-US" b="1" dirty="0" smtClean="0">
                <a:solidFill>
                  <a:srgbClr val="C00000"/>
                </a:solidFill>
              </a:rPr>
              <a:t>Grooves and winding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…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which require 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3D computing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(ongoing,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see </a:t>
            </a:r>
            <a:r>
              <a:rPr lang="en-US" sz="2000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Stefano </a:t>
            </a:r>
            <a:r>
              <a:rPr lang="en-US" sz="2000" i="1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Sorti’s</a:t>
            </a:r>
            <a:r>
              <a:rPr lang="en-US" sz="2000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(INFN) talk 10/03 at 10:00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)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64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12787" y="3297238"/>
            <a:ext cx="7602538" cy="7032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 you </a:t>
            </a:r>
            <a:r>
              <a:rPr lang="en-US" dirty="0" smtClean="0"/>
              <a:t>for your attention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0" y="6343650"/>
            <a:ext cx="8839200" cy="365125"/>
          </a:xfrm>
        </p:spPr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11498263" y="6343650"/>
            <a:ext cx="693737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176" y="4000500"/>
            <a:ext cx="1605492" cy="214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3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613116" y="1422399"/>
            <a:ext cx="10733087" cy="414813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HTS dipole previous programs at CEA</a:t>
            </a:r>
          </a:p>
          <a:p>
            <a:r>
              <a:rPr lang="en-US" sz="2000" dirty="0" smtClean="0"/>
              <a:t>MI technology and pancake coils for NOUGAT</a:t>
            </a:r>
          </a:p>
          <a:p>
            <a:r>
              <a:rPr lang="en-US" sz="2000" dirty="0" smtClean="0"/>
              <a:t>MI approach for high field dipole (future CERN-CEA HTS collaboration)</a:t>
            </a:r>
          </a:p>
          <a:p>
            <a:r>
              <a:rPr lang="en-US" sz="2000" dirty="0" smtClean="0"/>
              <a:t>Introduction to I.FAST CCT design and cable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94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736600" y="314036"/>
            <a:ext cx="10728325" cy="8718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 </a:t>
            </a:r>
            <a:r>
              <a:rPr lang="fr-FR" dirty="0"/>
              <a:t>HTS </a:t>
            </a:r>
            <a:r>
              <a:rPr lang="fr-FR" dirty="0" err="1"/>
              <a:t>dipole</a:t>
            </a:r>
            <a:r>
              <a:rPr lang="fr-FR" dirty="0"/>
              <a:t> </a:t>
            </a:r>
            <a:r>
              <a:rPr lang="fr-FR" dirty="0" err="1"/>
              <a:t>previous</a:t>
            </a:r>
            <a:r>
              <a:rPr lang="fr-FR" dirty="0"/>
              <a:t> programs at CEA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2253046" y="773742"/>
            <a:ext cx="6763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EuCARD</a:t>
            </a:r>
            <a:r>
              <a:rPr lang="en-US" b="1" dirty="0" smtClean="0"/>
              <a:t> HTS insert </a:t>
            </a:r>
            <a:r>
              <a:rPr lang="en-US" dirty="0" smtClean="0"/>
              <a:t>: a racetrack block design without aperture</a:t>
            </a:r>
            <a:endParaRPr lang="en-US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061" y="1149618"/>
            <a:ext cx="4037756" cy="224561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933" y="939489"/>
            <a:ext cx="2759455" cy="1959241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5406" y="3348820"/>
            <a:ext cx="2336181" cy="1752138"/>
          </a:xfrm>
          <a:prstGeom prst="roundRect">
            <a:avLst/>
          </a:prstGeom>
          <a:ln w="28575">
            <a:noFill/>
          </a:ln>
        </p:spPr>
      </p:pic>
      <p:pic>
        <p:nvPicPr>
          <p:cNvPr id="34" name="Espace réservé du contenu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4808" y="3789204"/>
            <a:ext cx="2428264" cy="1821199"/>
          </a:xfrm>
          <a:prstGeom prst="round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807812" y="5131572"/>
            <a:ext cx="3955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Magnetic Field Generation fine </a:t>
            </a:r>
            <a:r>
              <a:rPr lang="en-US" dirty="0" smtClean="0"/>
              <a:t>even if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damages</a:t>
            </a:r>
            <a:r>
              <a:rPr lang="en-US" dirty="0" smtClean="0"/>
              <a:t> (high margins)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C000"/>
                </a:solidFill>
              </a:rPr>
              <a:t>Important screening currents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Insulation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or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mechanical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issue ?</a:t>
            </a:r>
            <a:endParaRPr lang="en-US" dirty="0"/>
          </a:p>
        </p:txBody>
      </p:sp>
      <p:grpSp>
        <p:nvGrpSpPr>
          <p:cNvPr id="41" name="Groupe 40"/>
          <p:cNvGrpSpPr/>
          <p:nvPr/>
        </p:nvGrpSpPr>
        <p:grpSpPr>
          <a:xfrm>
            <a:off x="5979516" y="1211271"/>
            <a:ext cx="5613879" cy="1844687"/>
            <a:chOff x="5979516" y="1211271"/>
            <a:chExt cx="5613879" cy="1844687"/>
          </a:xfrm>
        </p:grpSpPr>
        <p:grpSp>
          <p:nvGrpSpPr>
            <p:cNvPr id="38" name="Groupe 37"/>
            <p:cNvGrpSpPr/>
            <p:nvPr/>
          </p:nvGrpSpPr>
          <p:grpSpPr>
            <a:xfrm>
              <a:off x="7935002" y="1211271"/>
              <a:ext cx="3658393" cy="1844687"/>
              <a:chOff x="7935002" y="1211271"/>
              <a:chExt cx="3658393" cy="1844687"/>
            </a:xfrm>
          </p:grpSpPr>
          <p:grpSp>
            <p:nvGrpSpPr>
              <p:cNvPr id="8" name="Groupe 7"/>
              <p:cNvGrpSpPr/>
              <p:nvPr/>
            </p:nvGrpSpPr>
            <p:grpSpPr>
              <a:xfrm>
                <a:off x="7935002" y="1211271"/>
                <a:ext cx="3658393" cy="1844687"/>
                <a:chOff x="7597128" y="1287804"/>
                <a:chExt cx="3658393" cy="1844687"/>
              </a:xfrm>
            </p:grpSpPr>
            <p:pic>
              <p:nvPicPr>
                <p:cNvPr id="12" name="Image 11" descr="C:\DATA - MD2\EuCARD - Insert HTc\Sauvegarde Insert HTc 2016.09.01\34000 - Réalisation Insert Htc EuCARD\34200 - Réalisation Insert\Bobine 1-1bis\Photos Bobine 1-1bis - Juin 2016\IMG_2108.JPG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7597128" y="1287804"/>
                  <a:ext cx="3658393" cy="1844687"/>
                </a:xfrm>
                <a:prstGeom prst="round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7" name="ZoneTexte 6"/>
                <p:cNvSpPr txBox="1"/>
                <p:nvPr/>
              </p:nvSpPr>
              <p:spPr>
                <a:xfrm>
                  <a:off x="9275492" y="1287804"/>
                  <a:ext cx="198002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</a:rPr>
                    <a:t>Smooth winding</a:t>
                  </a:r>
                  <a:endParaRPr lang="en-US" b="1" dirty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endParaRPr>
                </a:p>
              </p:txBody>
            </p:sp>
          </p:grpSp>
          <p:sp>
            <p:nvSpPr>
              <p:cNvPr id="9" name="ZoneTexte 8"/>
              <p:cNvSpPr txBox="1"/>
              <p:nvPr/>
            </p:nvSpPr>
            <p:spPr>
              <a:xfrm>
                <a:off x="9664661" y="1454718"/>
                <a:ext cx="18774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rPr>
                  <a:t>No impregnation</a:t>
                </a:r>
                <a:endParaRPr lang="en-US" dirty="0">
                  <a:solidFill>
                    <a:schemeClr val="accent3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  <p:cxnSp>
          <p:nvCxnSpPr>
            <p:cNvPr id="40" name="Connecteur droit avec flèche 39"/>
            <p:cNvCxnSpPr/>
            <p:nvPr/>
          </p:nvCxnSpPr>
          <p:spPr>
            <a:xfrm>
              <a:off x="5979516" y="1841299"/>
              <a:ext cx="3057669" cy="269163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Picture 1" descr="https://espace.cern.ch/EuCARD/2013/annual-and-KickOff-meeting/PICTURE%20LIBRARY/EuCARD_whiteFram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93871" y="438950"/>
            <a:ext cx="1648227" cy="6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274933" y="3528840"/>
            <a:ext cx="4285744" cy="2803061"/>
          </a:xfrm>
          <a:prstGeom prst="rect">
            <a:avLst/>
          </a:prstGeom>
        </p:spPr>
      </p:pic>
      <p:cxnSp>
        <p:nvCxnSpPr>
          <p:cNvPr id="45" name="Connecteur droit avec flèche 44"/>
          <p:cNvCxnSpPr/>
          <p:nvPr/>
        </p:nvCxnSpPr>
        <p:spPr>
          <a:xfrm flipV="1">
            <a:off x="4988266" y="4429125"/>
            <a:ext cx="1292950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4958679" y="389406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tests </a:t>
            </a: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9"/>
          <a:stretch/>
        </p:blipFill>
        <p:spPr>
          <a:xfrm>
            <a:off x="545882" y="2869107"/>
            <a:ext cx="2280261" cy="61694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09600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736600" y="314036"/>
            <a:ext cx="10728325" cy="8718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 </a:t>
            </a:r>
            <a:r>
              <a:rPr lang="fr-FR" dirty="0"/>
              <a:t>HTS </a:t>
            </a:r>
            <a:r>
              <a:rPr lang="fr-FR" dirty="0" err="1"/>
              <a:t>dipole</a:t>
            </a:r>
            <a:r>
              <a:rPr lang="fr-FR" dirty="0"/>
              <a:t> </a:t>
            </a:r>
            <a:r>
              <a:rPr lang="fr-FR" dirty="0" err="1"/>
              <a:t>previous</a:t>
            </a:r>
            <a:r>
              <a:rPr lang="fr-FR" dirty="0"/>
              <a:t> programs at CEA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3998137" y="801263"/>
            <a:ext cx="3475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EuCARD2 cos</a:t>
            </a:r>
            <a:r>
              <a:rPr lang="el-G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2000" b="1" dirty="0" smtClean="0"/>
              <a:t> HTS insert </a:t>
            </a:r>
            <a:endParaRPr lang="en-US" sz="2000" b="1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416" y="1522766"/>
            <a:ext cx="3009953" cy="637107"/>
          </a:xfrm>
          <a:prstGeom prst="round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8515" y="1287794"/>
            <a:ext cx="1266571" cy="3600000"/>
          </a:xfrm>
          <a:prstGeom prst="round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019" b="32539"/>
          <a:stretch/>
        </p:blipFill>
        <p:spPr>
          <a:xfrm>
            <a:off x="6232443" y="1276624"/>
            <a:ext cx="4708280" cy="312231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471714" y="4005867"/>
            <a:ext cx="3095719" cy="36933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insulated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and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impregnated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64" t="272" r="6512" b="462"/>
          <a:stretch/>
        </p:blipFill>
        <p:spPr>
          <a:xfrm rot="19410639">
            <a:off x="895887" y="3288326"/>
            <a:ext cx="3949449" cy="4297238"/>
          </a:xfrm>
          <a:custGeom>
            <a:avLst/>
            <a:gdLst>
              <a:gd name="connsiteX0" fmla="*/ 1026582 w 6256711"/>
              <a:gd name="connsiteY0" fmla="*/ 0 h 6807678"/>
              <a:gd name="connsiteX1" fmla="*/ 5359346 w 6256711"/>
              <a:gd name="connsiteY1" fmla="*/ 4585947 h 6807678"/>
              <a:gd name="connsiteX2" fmla="*/ 6256711 w 6256711"/>
              <a:gd name="connsiteY2" fmla="*/ 5919195 h 6807678"/>
              <a:gd name="connsiteX3" fmla="*/ 6037566 w 6256711"/>
              <a:gd name="connsiteY3" fmla="*/ 6795776 h 6807678"/>
              <a:gd name="connsiteX4" fmla="*/ 6024968 w 6256711"/>
              <a:gd name="connsiteY4" fmla="*/ 6807678 h 6807678"/>
              <a:gd name="connsiteX5" fmla="*/ 5366707 w 6256711"/>
              <a:gd name="connsiteY5" fmla="*/ 6807678 h 6807678"/>
              <a:gd name="connsiteX6" fmla="*/ 560099 w 6256711"/>
              <a:gd name="connsiteY6" fmla="*/ 1720198 h 6807678"/>
              <a:gd name="connsiteX7" fmla="*/ 0 w 6256711"/>
              <a:gd name="connsiteY7" fmla="*/ 888039 h 6807678"/>
              <a:gd name="connsiteX8" fmla="*/ 191747 w 6256711"/>
              <a:gd name="connsiteY8" fmla="*/ 121050 h 6807678"/>
              <a:gd name="connsiteX9" fmla="*/ 319870 w 6256711"/>
              <a:gd name="connsiteY9" fmla="*/ 0 h 680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56711" h="6807678">
                <a:moveTo>
                  <a:pt x="1026582" y="0"/>
                </a:moveTo>
                <a:lnTo>
                  <a:pt x="5359346" y="4585947"/>
                </a:lnTo>
                <a:lnTo>
                  <a:pt x="6256711" y="5919195"/>
                </a:lnTo>
                <a:lnTo>
                  <a:pt x="6037566" y="6795776"/>
                </a:lnTo>
                <a:lnTo>
                  <a:pt x="6024968" y="6807678"/>
                </a:lnTo>
                <a:lnTo>
                  <a:pt x="5366707" y="6807678"/>
                </a:lnTo>
                <a:lnTo>
                  <a:pt x="560099" y="1720198"/>
                </a:lnTo>
                <a:lnTo>
                  <a:pt x="0" y="888039"/>
                </a:lnTo>
                <a:lnTo>
                  <a:pt x="191747" y="121050"/>
                </a:lnTo>
                <a:lnTo>
                  <a:pt x="319870" y="0"/>
                </a:lnTo>
                <a:close/>
              </a:path>
            </a:pathLst>
          </a:custGeom>
        </p:spPr>
      </p:pic>
      <p:sp>
        <p:nvSpPr>
          <p:cNvPr id="17" name="ZoneTexte 16"/>
          <p:cNvSpPr txBox="1"/>
          <p:nvPr/>
        </p:nvSpPr>
        <p:spPr>
          <a:xfrm>
            <a:off x="501760" y="470319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Coils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2002569" y="501075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Joint box</a:t>
            </a:r>
            <a:endParaRPr lang="en-US" dirty="0"/>
          </a:p>
        </p:txBody>
      </p:sp>
      <p:pic>
        <p:nvPicPr>
          <p:cNvPr id="42" name="Image 41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68868">
            <a:off x="478274" y="1879410"/>
            <a:ext cx="3807238" cy="2454257"/>
          </a:xfrm>
          <a:prstGeom prst="rect">
            <a:avLst/>
          </a:prstGeom>
        </p:spPr>
      </p:pic>
      <p:sp>
        <p:nvSpPr>
          <p:cNvPr id="43" name="ZoneTexte 42"/>
          <p:cNvSpPr txBox="1"/>
          <p:nvPr/>
        </p:nvSpPr>
        <p:spPr>
          <a:xfrm>
            <a:off x="4615222" y="5431056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Leads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6121034" y="5663460"/>
            <a:ext cx="5757589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Standalone results measurements at CERN 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F. </a:t>
            </a:r>
            <a:r>
              <a:rPr lang="en-US" i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Mangiarotti’s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talk 10/03 at 11:15</a:t>
            </a:r>
            <a:endParaRPr lang="en-US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5" name="Picture 2" descr="Home">
            <a:extLst>
              <a:ext uri="{FF2B5EF4-FFF2-40B4-BE49-F238E27FC236}">
                <a16:creationId xmlns:a16="http://schemas.microsoft.com/office/drawing/2014/main" id="{ED978CDD-740B-9E4C-43AB-90D5B248D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6145" y="459158"/>
            <a:ext cx="1756927" cy="6668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Rectangle 18"/>
          <p:cNvSpPr/>
          <p:nvPr/>
        </p:nvSpPr>
        <p:spPr>
          <a:xfrm>
            <a:off x="121285" y="1126021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err="1">
                <a:solidFill>
                  <a:schemeClr val="tx2">
                    <a:lumMod val="75000"/>
                  </a:schemeClr>
                </a:solidFill>
              </a:rPr>
              <a:t>Roebel</a:t>
            </a:r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cable (CERN procurement)</a:t>
            </a:r>
            <a:endParaRPr lang="en-US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6100762" y="4431037"/>
            <a:ext cx="50278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Current limited by SCB03 coil </a:t>
            </a:r>
            <a:r>
              <a:rPr lang="en-US" dirty="0" smtClean="0"/>
              <a:t>with homogeneous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r>
              <a:rPr lang="en-US" dirty="0" smtClean="0"/>
              <a:t> degradation due to overheating during fabrication process (no quench)</a:t>
            </a:r>
            <a:endParaRPr lang="en-US" dirty="0"/>
          </a:p>
        </p:txBody>
      </p:sp>
      <p:sp>
        <p:nvSpPr>
          <p:cNvPr id="47" name="ZoneTexte 46"/>
          <p:cNvSpPr txBox="1"/>
          <p:nvPr/>
        </p:nvSpPr>
        <p:spPr>
          <a:xfrm>
            <a:off x="5068634" y="3671236"/>
            <a:ext cx="646331" cy="4616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X 3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9" name="Imag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334" y="1174042"/>
            <a:ext cx="627436" cy="627436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10977906" y="1849842"/>
            <a:ext cx="6060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3 kA 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/>
              <p:cNvSpPr/>
              <p:nvPr/>
            </p:nvSpPr>
            <p:spPr>
              <a:xfrm>
                <a:off x="10772723" y="2061620"/>
                <a:ext cx="76976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400" b="1" dirty="0" smtClean="0">
                    <a:solidFill>
                      <a:srgbClr val="C00000"/>
                    </a:solidFill>
                  </a:rPr>
                  <a:t> 1.5 T</a:t>
                </a:r>
                <a:endParaRPr lang="en-US" sz="1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6" name="Rectangle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2723" y="2061620"/>
                <a:ext cx="769763" cy="307777"/>
              </a:xfrm>
              <a:prstGeom prst="rect">
                <a:avLst/>
              </a:prstGeom>
              <a:blipFill>
                <a:blip r:embed="rId9"/>
                <a:stretch>
                  <a:fillRect t="-3922" r="-238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738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6" grpId="0"/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736600" y="314036"/>
            <a:ext cx="10728325" cy="871827"/>
          </a:xfrm>
        </p:spPr>
        <p:txBody>
          <a:bodyPr>
            <a:norm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fr-FR" dirty="0"/>
              <a:t>MI </a:t>
            </a:r>
            <a:r>
              <a:rPr lang="fr-FR" dirty="0" err="1"/>
              <a:t>technology</a:t>
            </a:r>
            <a:r>
              <a:rPr lang="fr-FR" dirty="0"/>
              <a:t> and </a:t>
            </a:r>
            <a:r>
              <a:rPr lang="fr-FR" dirty="0" smtClean="0"/>
              <a:t>NOUGAT pancake </a:t>
            </a:r>
            <a:r>
              <a:rPr lang="fr-FR" dirty="0" err="1" smtClean="0"/>
              <a:t>coil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859410" y="922279"/>
            <a:ext cx="960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 technology : </a:t>
            </a:r>
            <a:r>
              <a:rPr lang="en-US" b="1" dirty="0" smtClean="0"/>
              <a:t>dry co-winding </a:t>
            </a:r>
            <a:r>
              <a:rPr lang="en-US" dirty="0" smtClean="0"/>
              <a:t>of one </a:t>
            </a:r>
            <a:r>
              <a:rPr lang="en-US" b="1" dirty="0" smtClean="0"/>
              <a:t>REBCO tape </a:t>
            </a:r>
            <a:r>
              <a:rPr lang="en-US" dirty="0" smtClean="0"/>
              <a:t>and one </a:t>
            </a:r>
            <a:r>
              <a:rPr lang="en-US" b="1" dirty="0" err="1" smtClean="0"/>
              <a:t>Durnomag</a:t>
            </a:r>
            <a:r>
              <a:rPr lang="en-US" b="1" dirty="0" smtClean="0"/>
              <a:t>® 30µm-thick </a:t>
            </a:r>
            <a:r>
              <a:rPr lang="en-US" dirty="0" smtClean="0"/>
              <a:t>tape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8494" y="5863292"/>
            <a:ext cx="4052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doi.org/10.1016/j.cryogenics.2020.103053</a:t>
            </a:r>
            <a:endParaRPr lang="en-US" sz="1400" dirty="0" smtClean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6838" y="1460769"/>
            <a:ext cx="3306762" cy="277718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389" y="1432305"/>
            <a:ext cx="1938711" cy="418454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0392" y="1398032"/>
            <a:ext cx="4464533" cy="314170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2338353" y="4450794"/>
            <a:ext cx="42434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Relatively fast charging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High performances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Quench tolerant (Quench at full field)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Background issues tolerant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750948" y="4513221"/>
            <a:ext cx="4679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Mechanically weak electrical connections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Warming up during charging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Cooling issues (</a:t>
            </a:r>
            <a:r>
              <a:rPr lang="en-US" dirty="0" err="1" smtClean="0">
                <a:solidFill>
                  <a:srgbClr val="C00000"/>
                </a:solidFill>
              </a:rPr>
              <a:t>GHe</a:t>
            </a:r>
            <a:r>
              <a:rPr lang="en-US" dirty="0" smtClean="0">
                <a:solidFill>
                  <a:srgbClr val="C00000"/>
                </a:solidFill>
              </a:rPr>
              <a:t> bubbles trapped)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714876" y="5566935"/>
            <a:ext cx="5000296" cy="646331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C000"/>
                </a:solidFill>
              </a:rPr>
              <a:t>Quite a nice technology to lower the risks during the developments</a:t>
            </a:r>
            <a:endParaRPr lang="en-US" b="1" dirty="0">
              <a:solidFill>
                <a:srgbClr val="FFC000"/>
              </a:solidFill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89" y="802297"/>
            <a:ext cx="543718" cy="54371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19" y="741892"/>
            <a:ext cx="552450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9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736600" y="314036"/>
            <a:ext cx="10728325" cy="871827"/>
          </a:xfrm>
        </p:spPr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fr-FR" dirty="0"/>
              <a:t>MI </a:t>
            </a:r>
            <a:r>
              <a:rPr lang="fr-FR" dirty="0" err="1"/>
              <a:t>approach</a:t>
            </a:r>
            <a:r>
              <a:rPr lang="fr-FR" dirty="0"/>
              <a:t> for high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dipole</a:t>
            </a:r>
            <a:r>
              <a:rPr lang="fr-FR" dirty="0"/>
              <a:t> </a:t>
            </a:r>
            <a:r>
              <a:rPr lang="fr-FR" dirty="0" smtClean="0"/>
              <a:t>(future </a:t>
            </a:r>
            <a:r>
              <a:rPr lang="fr-FR" dirty="0"/>
              <a:t>CERN-CEA HTS collaboration)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736600" y="1314450"/>
            <a:ext cx="10956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Feedback from previous programs :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Need to start </a:t>
            </a:r>
            <a:r>
              <a:rPr lang="en-US" b="1" dirty="0" smtClean="0">
                <a:solidFill>
                  <a:srgbClr val="C00000"/>
                </a:solidFill>
              </a:rPr>
              <a:t>from standalone </a:t>
            </a:r>
            <a:r>
              <a:rPr lang="en-US" dirty="0" smtClean="0"/>
              <a:t>“simple coils”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Developments are required </a:t>
            </a:r>
            <a:r>
              <a:rPr lang="en-US" dirty="0" smtClean="0"/>
              <a:t>before going to complex cables (high current, low AC losses)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MI like winding </a:t>
            </a:r>
            <a:r>
              <a:rPr lang="en-US" dirty="0" smtClean="0"/>
              <a:t>might be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 good way </a:t>
            </a:r>
            <a:r>
              <a:rPr lang="en-US" dirty="0" smtClean="0"/>
              <a:t>for improving knowledge on high field REBCO dipoles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Develop tape/stack </a:t>
            </a:r>
            <a:r>
              <a:rPr lang="en-US" b="1" dirty="0" smtClean="0"/>
              <a:t>winding technology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Develop low resistance and </a:t>
            </a:r>
            <a:r>
              <a:rPr lang="en-US" b="1" dirty="0" smtClean="0"/>
              <a:t>mechanically strong electrical joints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Develop </a:t>
            </a:r>
            <a:r>
              <a:rPr lang="en-US" b="1" dirty="0" smtClean="0"/>
              <a:t>innovative magnet conception </a:t>
            </a:r>
            <a:r>
              <a:rPr lang="en-US" dirty="0" smtClean="0"/>
              <a:t>(dry winding with thin tape…)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Test coils </a:t>
            </a:r>
            <a:r>
              <a:rPr lang="en-US" b="1" dirty="0" smtClean="0"/>
              <a:t>in strong conditions </a:t>
            </a:r>
            <a:r>
              <a:rPr lang="en-US" dirty="0" smtClean="0"/>
              <a:t>(J</a:t>
            </a:r>
            <a:r>
              <a:rPr lang="en-US" baseline="-25000" dirty="0" smtClean="0"/>
              <a:t>e</a:t>
            </a:r>
            <a:r>
              <a:rPr lang="en-US" dirty="0" smtClean="0"/>
              <a:t>, mechanics, cycling…) </a:t>
            </a:r>
            <a:r>
              <a:rPr lang="en-US" u="sng" dirty="0" smtClean="0"/>
              <a:t>with less risks on protection</a:t>
            </a:r>
          </a:p>
          <a:p>
            <a:pPr lvl="1"/>
            <a:endParaRPr lang="en-US" u="sng" dirty="0" smtClean="0"/>
          </a:p>
          <a:p>
            <a:pPr lvl="1"/>
            <a:r>
              <a:rPr lang="en-US" dirty="0" smtClean="0"/>
              <a:t>… Even </a:t>
            </a:r>
            <a:r>
              <a:rPr lang="en-US" u="sng" dirty="0" smtClean="0"/>
              <a:t>if such technology might not be suitable for all magnets </a:t>
            </a:r>
            <a:r>
              <a:rPr lang="en-US" dirty="0" smtClean="0"/>
              <a:t>(AC losses/field quality…)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77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736600" y="314036"/>
            <a:ext cx="10728325" cy="871827"/>
          </a:xfrm>
        </p:spPr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fr-FR" dirty="0"/>
              <a:t>MI </a:t>
            </a:r>
            <a:r>
              <a:rPr lang="fr-FR" dirty="0" err="1"/>
              <a:t>approach</a:t>
            </a:r>
            <a:r>
              <a:rPr lang="fr-FR" dirty="0"/>
              <a:t> for high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dipole</a:t>
            </a:r>
            <a:r>
              <a:rPr lang="fr-FR" dirty="0"/>
              <a:t> </a:t>
            </a:r>
            <a:r>
              <a:rPr lang="fr-FR" dirty="0" smtClean="0"/>
              <a:t>(future </a:t>
            </a:r>
            <a:r>
              <a:rPr lang="fr-FR" dirty="0"/>
              <a:t>CERN-CEA HTS collaboration)</a:t>
            </a:r>
          </a:p>
        </p:txBody>
      </p:sp>
      <p:grpSp>
        <p:nvGrpSpPr>
          <p:cNvPr id="25" name="Groupe 24"/>
          <p:cNvGrpSpPr/>
          <p:nvPr/>
        </p:nvGrpSpPr>
        <p:grpSpPr>
          <a:xfrm>
            <a:off x="194189" y="2214369"/>
            <a:ext cx="1884680" cy="3215501"/>
            <a:chOff x="7807162" y="777239"/>
            <a:chExt cx="1884680" cy="3215501"/>
          </a:xfrm>
        </p:grpSpPr>
        <p:pic>
          <p:nvPicPr>
            <p:cNvPr id="26" name="Imag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478" t="2185" r="2279" b="4278"/>
            <a:stretch/>
          </p:blipFill>
          <p:spPr>
            <a:xfrm>
              <a:off x="7807162" y="777239"/>
              <a:ext cx="1884680" cy="117856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7" name="Image 2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702" y="2815540"/>
              <a:ext cx="561600" cy="117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28" name="Connecteur droit avec flèche 27"/>
            <p:cNvCxnSpPr/>
            <p:nvPr/>
          </p:nvCxnSpPr>
          <p:spPr>
            <a:xfrm>
              <a:off x="8749502" y="2127257"/>
              <a:ext cx="0" cy="449829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 rot="19945854">
              <a:off x="8300164" y="997186"/>
              <a:ext cx="990977" cy="738664"/>
            </a:xfrm>
            <a:prstGeom prst="rect">
              <a:avLst/>
            </a:prstGeom>
            <a:solidFill>
              <a:srgbClr val="FFF2CC">
                <a:alpha val="60000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Insulated : </a:t>
              </a:r>
            </a:p>
            <a:p>
              <a:pPr algn="ctr"/>
              <a:r>
                <a:rPr lang="en-US" sz="1400" dirty="0" smtClean="0"/>
                <a:t>2 x 460 µm</a:t>
              </a:r>
            </a:p>
            <a:p>
              <a:pPr algn="ctr"/>
              <a:r>
                <a:rPr lang="en-US" sz="1400" dirty="0" smtClean="0"/>
                <a:t>(4 x </a:t>
              </a:r>
              <a:r>
                <a:rPr lang="en-US" sz="1400" dirty="0" err="1" smtClean="0"/>
                <a:t>Sc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  <p:sp>
          <p:nvSpPr>
            <p:cNvPr id="30" name="ZoneTexte 29"/>
            <p:cNvSpPr txBox="1"/>
            <p:nvPr/>
          </p:nvSpPr>
          <p:spPr>
            <a:xfrm rot="19518083">
              <a:off x="8062454" y="3079014"/>
              <a:ext cx="1374094" cy="584775"/>
            </a:xfrm>
            <a:prstGeom prst="rect">
              <a:avLst/>
            </a:prstGeom>
            <a:solidFill>
              <a:srgbClr val="FFF2CC">
                <a:alpha val="6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MI : 4 x 56 µm</a:t>
              </a:r>
            </a:p>
            <a:p>
              <a:r>
                <a:rPr lang="en-US" sz="1600" dirty="0" smtClean="0"/>
                <a:t>+ 50 µm </a:t>
              </a:r>
              <a:r>
                <a:rPr lang="en-US" sz="1600" dirty="0" err="1" smtClean="0"/>
                <a:t>SuS</a:t>
              </a:r>
              <a:r>
                <a:rPr lang="en-US" sz="1600" dirty="0" smtClean="0"/>
                <a:t> </a:t>
              </a:r>
              <a:endParaRPr lang="en-US" sz="1600" dirty="0"/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211595" y="1613548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 : </a:t>
            </a:r>
            <a:r>
              <a:rPr lang="en-US" b="1" dirty="0" smtClean="0"/>
              <a:t>very</a:t>
            </a:r>
            <a:r>
              <a:rPr lang="en-US" b="1" dirty="0" smtClean="0">
                <a:sym typeface="Wingdings" panose="05000000000000000000" pitchFamily="2" charset="2"/>
              </a:rPr>
              <a:t> compact</a:t>
            </a:r>
            <a:endParaRPr lang="en-US" b="1" dirty="0"/>
          </a:p>
        </p:txBody>
      </p:sp>
      <p:grpSp>
        <p:nvGrpSpPr>
          <p:cNvPr id="32" name="Groupe 31"/>
          <p:cNvGrpSpPr>
            <a:grpSpLocks noChangeAspect="1"/>
          </p:cNvGrpSpPr>
          <p:nvPr/>
        </p:nvGrpSpPr>
        <p:grpSpPr>
          <a:xfrm>
            <a:off x="2660986" y="1546748"/>
            <a:ext cx="2167149" cy="2017639"/>
            <a:chOff x="232867" y="2920301"/>
            <a:chExt cx="2690904" cy="2505260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0313" y="2920301"/>
              <a:ext cx="2683458" cy="2505260"/>
            </a:xfrm>
            <a:prstGeom prst="rect">
              <a:avLst/>
            </a:prstGeom>
          </p:spPr>
        </p:pic>
        <p:sp>
          <p:nvSpPr>
            <p:cNvPr id="34" name="ZoneTexte 33"/>
            <p:cNvSpPr txBox="1"/>
            <p:nvPr/>
          </p:nvSpPr>
          <p:spPr>
            <a:xfrm rot="20238231">
              <a:off x="232867" y="3616052"/>
              <a:ext cx="2689698" cy="11137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FF00"/>
                  </a:solidFill>
                </a:rPr>
                <a:t>About 5 T @ 2800 A</a:t>
              </a:r>
            </a:p>
            <a:p>
              <a:pPr algn="ctr"/>
              <a:r>
                <a:rPr lang="en-US" sz="1600" b="1" dirty="0" smtClean="0">
                  <a:solidFill>
                    <a:srgbClr val="FFFF00"/>
                  </a:solidFill>
                </a:rPr>
                <a:t>J</a:t>
              </a:r>
              <a:r>
                <a:rPr lang="en-US" sz="1600" b="1" baseline="-25000" dirty="0" smtClean="0">
                  <a:solidFill>
                    <a:srgbClr val="FFFF00"/>
                  </a:solidFill>
                </a:rPr>
                <a:t>e</a:t>
              </a:r>
              <a:r>
                <a:rPr lang="en-US" sz="1600" b="1" dirty="0" smtClean="0">
                  <a:solidFill>
                    <a:srgbClr val="FFFF00"/>
                  </a:solidFill>
                </a:rPr>
                <a:t> = 250 A/mm²</a:t>
              </a:r>
            </a:p>
            <a:p>
              <a:pPr algn="ctr"/>
              <a:r>
                <a:rPr lang="en-US" sz="1400" b="1" dirty="0" smtClean="0">
                  <a:solidFill>
                    <a:srgbClr val="FFFF00"/>
                  </a:solidFill>
                </a:rPr>
                <a:t>(225 m 12 mm-w cable)</a:t>
              </a:r>
              <a:endParaRPr lang="en-US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5" name="Groupe 34"/>
          <p:cNvGrpSpPr>
            <a:grpSpLocks noChangeAspect="1"/>
          </p:cNvGrpSpPr>
          <p:nvPr/>
        </p:nvGrpSpPr>
        <p:grpSpPr>
          <a:xfrm>
            <a:off x="4570537" y="1546746"/>
            <a:ext cx="2463660" cy="2017639"/>
            <a:chOff x="2820702" y="2920346"/>
            <a:chExt cx="3059075" cy="2505260"/>
          </a:xfrm>
        </p:grpSpPr>
        <p:pic>
          <p:nvPicPr>
            <p:cNvPr id="36" name="Image 3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15916" y="2920346"/>
              <a:ext cx="2668646" cy="2505260"/>
            </a:xfrm>
            <a:prstGeom prst="rect">
              <a:avLst/>
            </a:prstGeom>
          </p:spPr>
        </p:pic>
        <p:sp>
          <p:nvSpPr>
            <p:cNvPr id="37" name="ZoneTexte 36"/>
            <p:cNvSpPr txBox="1"/>
            <p:nvPr/>
          </p:nvSpPr>
          <p:spPr>
            <a:xfrm rot="20238231">
              <a:off x="2820702" y="3687359"/>
              <a:ext cx="3059075" cy="1113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FF00"/>
                  </a:solidFill>
                </a:rPr>
                <a:t>About 16 T @ 2800 A</a:t>
              </a:r>
            </a:p>
            <a:p>
              <a:pPr algn="ctr"/>
              <a:r>
                <a:rPr lang="en-US" sz="1600" b="1" dirty="0" smtClean="0">
                  <a:solidFill>
                    <a:srgbClr val="FFFF00"/>
                  </a:solidFill>
                </a:rPr>
                <a:t>J</a:t>
              </a:r>
              <a:r>
                <a:rPr lang="en-US" sz="1600" b="1" baseline="-25000" dirty="0" smtClean="0">
                  <a:solidFill>
                    <a:srgbClr val="FFFF00"/>
                  </a:solidFill>
                </a:rPr>
                <a:t>e</a:t>
              </a:r>
              <a:r>
                <a:rPr lang="en-US" sz="1600" b="1" dirty="0" smtClean="0">
                  <a:solidFill>
                    <a:srgbClr val="FFFF00"/>
                  </a:solidFill>
                </a:rPr>
                <a:t> = 850 A/mm²</a:t>
              </a:r>
            </a:p>
            <a:p>
              <a:pPr algn="ctr"/>
              <a:r>
                <a:rPr lang="en-US" sz="1400" b="1" dirty="0" smtClean="0">
                  <a:solidFill>
                    <a:srgbClr val="FFFF00"/>
                  </a:solidFill>
                </a:rPr>
                <a:t>(1800 m of 12 mm- w tape)</a:t>
              </a:r>
              <a:endParaRPr lang="en-US" sz="1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2454499" y="4516344"/>
            <a:ext cx="4076757" cy="923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Easier protection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Compact magnet (HTS volume)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Start from existing work (EUCARD)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7404100" y="1798214"/>
            <a:ext cx="4343400" cy="3416320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Are existing models able </a:t>
            </a:r>
            <a:r>
              <a:rPr lang="en-US" b="1" dirty="0" smtClean="0">
                <a:sym typeface="Wingdings" panose="05000000000000000000" pitchFamily="2" charset="2"/>
              </a:rPr>
              <a:t>to predict magnet behavior</a:t>
            </a:r>
            <a:r>
              <a:rPr lang="en-US" dirty="0" smtClean="0">
                <a:sym typeface="Wingdings" panose="05000000000000000000" pitchFamily="2" charset="2"/>
              </a:rPr>
              <a:t>?</a:t>
            </a:r>
          </a:p>
          <a:p>
            <a:pPr marL="285750" indent="-285750" algn="just">
              <a:buFont typeface="Wingdings" panose="05000000000000000000" pitchFamily="2" charset="2"/>
              <a:buChar char="à"/>
            </a:pPr>
            <a:endParaRPr lang="en-US" dirty="0" smtClean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What winding </a:t>
            </a:r>
            <a:r>
              <a:rPr lang="en-US" b="1" dirty="0" smtClean="0">
                <a:sym typeface="Wingdings" panose="05000000000000000000" pitchFamily="2" charset="2"/>
              </a:rPr>
              <a:t>parameters (</a:t>
            </a:r>
            <a:r>
              <a:rPr lang="en-US" b="1" dirty="0" err="1" smtClean="0">
                <a:sym typeface="Wingdings" panose="05000000000000000000" pitchFamily="2" charset="2"/>
              </a:rPr>
              <a:t>R</a:t>
            </a:r>
            <a:r>
              <a:rPr lang="en-US" b="1" baseline="-25000" dirty="0" err="1" smtClean="0">
                <a:sym typeface="Wingdings" panose="05000000000000000000" pitchFamily="2" charset="2"/>
              </a:rPr>
              <a:t>ct</a:t>
            </a:r>
            <a:r>
              <a:rPr lang="en-US" b="1" dirty="0" smtClean="0">
                <a:sym typeface="Wingdings" panose="05000000000000000000" pitchFamily="2" charset="2"/>
              </a:rPr>
              <a:t>, </a:t>
            </a:r>
            <a:r>
              <a:rPr lang="en-US" b="1" dirty="0" err="1" smtClean="0">
                <a:sym typeface="Wingdings" panose="05000000000000000000" pitchFamily="2" charset="2"/>
              </a:rPr>
              <a:t>k</a:t>
            </a:r>
            <a:r>
              <a:rPr lang="en-US" b="1" baseline="-25000" dirty="0" err="1" smtClean="0">
                <a:sym typeface="Wingdings" panose="05000000000000000000" pitchFamily="2" charset="2"/>
              </a:rPr>
              <a:t>r</a:t>
            </a:r>
            <a:r>
              <a:rPr lang="en-US" b="1" dirty="0" smtClean="0">
                <a:sym typeface="Wingdings" panose="05000000000000000000" pitchFamily="2" charset="2"/>
              </a:rPr>
              <a:t>) </a:t>
            </a:r>
            <a:r>
              <a:rPr lang="en-US" dirty="0" smtClean="0">
                <a:sym typeface="Wingdings" panose="05000000000000000000" pitchFamily="2" charset="2"/>
              </a:rPr>
              <a:t>are adapted to accelerator magnets ?</a:t>
            </a:r>
          </a:p>
          <a:p>
            <a:pPr algn="just"/>
            <a:endParaRPr lang="en-US" dirty="0" smtClean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Can we design and built </a:t>
            </a:r>
            <a:r>
              <a:rPr lang="en-US" b="1" dirty="0" smtClean="0">
                <a:sym typeface="Wingdings" panose="05000000000000000000" pitchFamily="2" charset="2"/>
              </a:rPr>
              <a:t>reliable mock-up / magne</a:t>
            </a:r>
            <a:r>
              <a:rPr lang="en-US" dirty="0" smtClean="0">
                <a:sym typeface="Wingdings" panose="05000000000000000000" pitchFamily="2" charset="2"/>
              </a:rPr>
              <a:t>t?</a:t>
            </a:r>
          </a:p>
          <a:p>
            <a:pPr marL="285750" indent="-285750" algn="just">
              <a:buFont typeface="Wingdings" panose="05000000000000000000" pitchFamily="2" charset="2"/>
              <a:buChar char="à"/>
            </a:pPr>
            <a:endParaRPr lang="en-US" dirty="0" smtClean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Can we reach </a:t>
            </a:r>
            <a:r>
              <a:rPr lang="en-US" b="1" dirty="0" smtClean="0">
                <a:sym typeface="Wingdings" panose="05000000000000000000" pitchFamily="2" charset="2"/>
              </a:rPr>
              <a:t>very high dipole magnetic fields</a:t>
            </a:r>
            <a:r>
              <a:rPr lang="en-US" dirty="0" smtClean="0">
                <a:sym typeface="Wingdings" panose="05000000000000000000" pitchFamily="2" charset="2"/>
              </a:rPr>
              <a:t> without damages ?</a:t>
            </a:r>
            <a:endParaRPr lang="en-US" u="sng" dirty="0" smtClean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à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5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736600" y="314036"/>
            <a:ext cx="10728325" cy="871827"/>
          </a:xfrm>
        </p:spPr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fr-FR" dirty="0"/>
              <a:t>MI </a:t>
            </a:r>
            <a:r>
              <a:rPr lang="fr-FR" dirty="0" err="1"/>
              <a:t>approach</a:t>
            </a:r>
            <a:r>
              <a:rPr lang="fr-FR" dirty="0"/>
              <a:t> for high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dipole</a:t>
            </a:r>
            <a:r>
              <a:rPr lang="fr-FR" dirty="0"/>
              <a:t> </a:t>
            </a:r>
            <a:r>
              <a:rPr lang="fr-FR" dirty="0" smtClean="0"/>
              <a:t>(future </a:t>
            </a:r>
            <a:r>
              <a:rPr lang="fr-FR" dirty="0"/>
              <a:t>CERN-CEA HTS collaboration)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736600" y="1199494"/>
            <a:ext cx="3703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What kind of developments ?</a:t>
            </a:r>
            <a:endParaRPr lang="en-US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63" y="1809750"/>
            <a:ext cx="6353001" cy="3759756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7981950" y="4991100"/>
            <a:ext cx="215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“Simple Racetrack”</a:t>
            </a:r>
            <a:endParaRPr lang="en-US" dirty="0"/>
          </a:p>
        </p:txBody>
      </p:sp>
      <p:sp>
        <p:nvSpPr>
          <p:cNvPr id="19" name="ZoneTexte 18"/>
          <p:cNvSpPr txBox="1"/>
          <p:nvPr/>
        </p:nvSpPr>
        <p:spPr>
          <a:xfrm>
            <a:off x="7981949" y="3994963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Eucard</a:t>
            </a:r>
            <a:r>
              <a:rPr lang="en-US" dirty="0" smtClean="0"/>
              <a:t> like block magnet”</a:t>
            </a:r>
            <a:endParaRPr lang="en-US" dirty="0"/>
          </a:p>
        </p:txBody>
      </p:sp>
      <p:sp>
        <p:nvSpPr>
          <p:cNvPr id="21" name="ZoneTexte 20"/>
          <p:cNvSpPr txBox="1"/>
          <p:nvPr/>
        </p:nvSpPr>
        <p:spPr>
          <a:xfrm>
            <a:off x="7640149" y="2446377"/>
            <a:ext cx="3706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design for a cold bore?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22526" y="4683658"/>
            <a:ext cx="10445524" cy="85991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274335" y="5484550"/>
            <a:ext cx="10445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On final phase of approval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6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Thibault Lécrevisse - HTS magnet at CEA and HTS Cable for I.FAST CCT - HiTAT workshop 09/03/2022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508000" y="313984"/>
            <a:ext cx="10728325" cy="871827"/>
          </a:xfrm>
        </p:spPr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fr-FR" dirty="0"/>
              <a:t>MI </a:t>
            </a:r>
            <a:r>
              <a:rPr lang="fr-FR" dirty="0" err="1"/>
              <a:t>approach</a:t>
            </a:r>
            <a:r>
              <a:rPr lang="fr-FR" dirty="0"/>
              <a:t> for high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dipole</a:t>
            </a:r>
            <a:r>
              <a:rPr lang="fr-FR" dirty="0"/>
              <a:t> </a:t>
            </a:r>
            <a:r>
              <a:rPr lang="fr-FR" dirty="0" smtClean="0"/>
              <a:t>(futur </a:t>
            </a:r>
            <a:r>
              <a:rPr lang="fr-FR" dirty="0"/>
              <a:t>CERN-CEA HTS collaboration)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33" y="1378268"/>
            <a:ext cx="3887189" cy="11719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85733" y="1349935"/>
            <a:ext cx="7079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Parametric study (</a:t>
            </a:r>
            <a:r>
              <a:rPr lang="en-US" dirty="0" err="1" smtClean="0"/>
              <a:t>R</a:t>
            </a:r>
            <a:r>
              <a:rPr lang="en-US" baseline="-25000" dirty="0" err="1" smtClean="0"/>
              <a:t>ct</a:t>
            </a:r>
            <a:r>
              <a:rPr lang="en-US" dirty="0" smtClean="0"/>
              <a:t>,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r</a:t>
            </a:r>
            <a:r>
              <a:rPr lang="en-US" dirty="0" smtClean="0"/>
              <a:t>, coil length, turn to turn pressure…)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Screening current effects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Quench / transient study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Prototype design for benchmark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938736" y="1592523"/>
            <a:ext cx="2364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Electromagnetic MI </a:t>
            </a:r>
            <a:endParaRPr lang="en-US" b="1" dirty="0" smtClean="0">
              <a:solidFill>
                <a:srgbClr val="C00000"/>
              </a:solidFill>
            </a:endParaRP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PEEC model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85733" y="35658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Winding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Structure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Electrical connections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648786" y="3829336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Conception / Mechanics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48786" y="5068171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Fabrication and tests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385733" y="494323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Racetrack coil winding + assembly + tests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Radial thermal conduction measurements (dry stacks)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3303486" y="5731227"/>
            <a:ext cx="4621843" cy="36933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Validation of models for magnet designs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6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5003DA-E900-47F2-BA91-7AD870D471EB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151dffeb-2989-4a61-aef8-844a993007f8"/>
    <ds:schemaRef ds:uri="582fa2ad-bcfb-4c30-8490-7bbd511b1880"/>
    <ds:schemaRef ds:uri="http://schemas.microsoft.com/sharepoint/v3"/>
    <ds:schemaRef ds:uri="http://purl.org/dc/dcmitype/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3632</TotalTime>
  <Words>1210</Words>
  <Application>Microsoft Office PowerPoint</Application>
  <PresentationFormat>Grand écran</PresentationFormat>
  <Paragraphs>227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Calibri</vt:lpstr>
      <vt:lpstr>Cambria Math</vt:lpstr>
      <vt:lpstr>Times New Roman</vt:lpstr>
      <vt:lpstr>Wingdings</vt:lpstr>
      <vt:lpstr>Thème Office</vt:lpstr>
      <vt:lpstr>HTS magnet at CEA and HTS Cable for I.FAST CCT </vt:lpstr>
      <vt:lpstr>Outline</vt:lpstr>
      <vt:lpstr>1. HTS dipole previous programs at CEA   </vt:lpstr>
      <vt:lpstr>1. HTS dipole previous programs at CEA   </vt:lpstr>
      <vt:lpstr>2. MI technology and NOUGAT pancake coil</vt:lpstr>
      <vt:lpstr>3. MI approach for high field dipole (future CERN-CEA HTS collaboration)</vt:lpstr>
      <vt:lpstr>3. MI approach for high field dipole (future CERN-CEA HTS collaboration)</vt:lpstr>
      <vt:lpstr>3. MI approach for high field dipole (future CERN-CEA HTS collaboration)</vt:lpstr>
      <vt:lpstr>3. MI approach for high field dipole (futur CERN-CEA HTS collaboration)</vt:lpstr>
      <vt:lpstr>4. Introduction to I.FAST CCT design and cable</vt:lpstr>
      <vt:lpstr>4. Introduction to IFAST CCT design and cable</vt:lpstr>
      <vt:lpstr>4. Introduction to IFAST HTS CCT design and cable</vt:lpstr>
      <vt:lpstr>Thank you for your attention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LECREVISSE Thibault</cp:lastModifiedBy>
  <cp:revision>78</cp:revision>
  <dcterms:created xsi:type="dcterms:W3CDTF">2023-01-13T15:17:34Z</dcterms:created>
  <dcterms:modified xsi:type="dcterms:W3CDTF">2023-03-09T00:49:21Z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