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8" r:id="rId4"/>
    <p:sldId id="267" r:id="rId5"/>
    <p:sldId id="269" r:id="rId6"/>
    <p:sldId id="270" r:id="rId7"/>
    <p:sldId id="271" r:id="rId8"/>
    <p:sldId id="282" r:id="rId9"/>
    <p:sldId id="278" r:id="rId10"/>
    <p:sldId id="274" r:id="rId11"/>
    <p:sldId id="279" r:id="rId12"/>
    <p:sldId id="280" r:id="rId13"/>
    <p:sldId id="281" r:id="rId14"/>
    <p:sldId id="272" r:id="rId15"/>
    <p:sldId id="273" r:id="rId16"/>
    <p:sldId id="276" r:id="rId17"/>
    <p:sldId id="27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FFFC"/>
    <a:srgbClr val="0BF9F9"/>
    <a:srgbClr val="05D2D4"/>
    <a:srgbClr val="CCFFFF"/>
    <a:srgbClr val="66FFFF"/>
    <a:srgbClr val="66FFCC"/>
    <a:srgbClr val="00FFFF"/>
    <a:srgbClr val="C00DC0"/>
    <a:srgbClr val="01D1D3"/>
    <a:srgbClr val="D2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D70CD99-5969-48E5-B1AC-82488B54D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68BD2FD-4AAC-49DB-A953-57DFB4DEDD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07A8CD2-F5AD-4F03-9FD0-27EF8786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29ADBA8-521C-4268-B221-6F8887A96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B899427-674D-4B36-9449-490F2CABC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83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47E39C0-6E76-4DE6-B13F-E19F09765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A06A263-6F06-4DA3-9653-0343C92D7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AEF978-7A12-43CD-BC34-11826CC0E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21DD12-AACE-40BE-BE4D-62122DB6C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7FCD661-B4B8-4784-B004-E442F109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B2F7074-ACA9-4312-9888-03A1267785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BA439B0-33AE-4486-80DD-601DAD37F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EEE248-FE01-4EC9-8717-5A7DED472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DBA635C-93EB-48C2-84CE-F280E6D31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679B6D-D591-44BA-816B-ACE8D808E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9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67A49F-1ED0-49C8-8F28-013F1D005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73E0C82-CA55-4C12-AEDA-29F354C21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AF0597-20D1-4D44-B933-59240FF51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73402E-274D-45CD-A4B3-0E20FEB9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65DB045-A04F-4799-9FA0-DF6A9BA3D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3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6009D7-955D-4644-87D3-D0674D07D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6DF09F4-7D8C-4614-B081-ADB1CAD42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F3B0D2-EDE6-4B5B-A1FF-C2E6E6BB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703B5A1-4B29-47D0-9C3D-64A7E45A3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49E047F-8507-4D7D-BF06-4943EB05A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99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FFF89E-617F-40D2-A772-CACA09F10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27C473-7F8E-4DB4-AFAA-ABB9A93309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DC5E604-FA2A-478B-A4F0-7DC071891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202A270-065B-4AB6-94F6-08982DA5D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FD7811B-DE62-45E0-8CEE-A8327575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AD8287D-B7EF-4F28-ABEF-94395F396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8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469C30-9913-4F20-A574-A5A98993A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5F668A7-5515-43A0-8E1E-E10C9E32D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B04B7F1-2685-41D5-A3A0-070BC96B0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5ECE6C8-8622-46FD-BF47-3E95242CBF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C09980E8-6F37-4F30-9FF8-3BBB86283B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0D312A1-1E97-46BB-B4BF-341DD28D1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5587DA4-4030-48FE-8861-015BCB5C3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0BA40BF9-40BD-4614-B922-C74178681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6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985BD6-A653-486B-8793-41F8BB97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4EE2256-0ED8-4188-A48B-9B966BAB0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5F0D1A4-194E-4A24-912F-E145311CD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9D8F0B3-22C7-4691-8BDC-2BDCE7493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1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97F3FCA-01A9-4991-9129-631E4FDF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68919AD1-4E25-4222-9FB6-CD9CFFEB1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4CE1804-537B-4A27-8A45-78CDBCC5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1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A2C24A-06CC-486C-B510-D0C51FF84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7CF4D62-492D-4A02-8DA9-B335011E4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2DE4204-FDB3-4FE9-8BD4-256C5672F9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74D80AB-EB64-4789-92A8-B7319CE17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97EE88D-7396-4B59-86AF-F388F9DEE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5C16772-0DE6-4A7C-A068-A3711E976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4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6BC956-F08E-4B81-B5FF-9F971B338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4000C9C-E762-4991-9A6A-DB580F9923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BAE449A-94E9-4F11-AC05-B6BEF1E24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5DAF0E8-7864-46AD-9AB4-D6002E4E1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1C62A3-2E76-4BF9-AC2A-240AFF20F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AE5A9CC-923A-4D81-929B-811A94D96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0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8650EBCD-75F9-47E5-B3F5-7E548456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F4FA1E2-58FC-4979-ADAB-18CED8EA1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DAFB7D3-657A-4890-A1D8-3F93227C41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E505F-A7E4-464E-B1E7-E96FDEF77339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FA335A6-E510-4C9E-9611-02F3C5C12B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8FBCDDB-7194-4724-B114-2EB13FD9DB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954FE-00B7-4DBF-9B77-93E616D6E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38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1.jpe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290.png"/><Relationship Id="rId10" Type="http://schemas.openxmlformats.org/officeDocument/2006/relationships/image" Target="../media/image34.png"/><Relationship Id="rId4" Type="http://schemas.openxmlformats.org/officeDocument/2006/relationships/image" Target="../media/image280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7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12.png"/><Relationship Id="rId7" Type="http://schemas.openxmlformats.org/officeDocument/2006/relationships/image" Target="../media/image11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13.png"/><Relationship Id="rId9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document/10056272" TargetMode="External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6646" y="655608"/>
            <a:ext cx="8417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AC loss in round cables </a:t>
            </a:r>
            <a:r>
              <a:rPr lang="en-US" sz="2800" dirty="0" smtClean="0"/>
              <a:t>with </a:t>
            </a:r>
            <a:r>
              <a:rPr lang="en-US" sz="2800" dirty="0"/>
              <a:t>helically arranged HTS tapes</a:t>
            </a:r>
            <a:endParaRPr lang="sk-SK" sz="2800" dirty="0"/>
          </a:p>
        </p:txBody>
      </p:sp>
      <p:sp>
        <p:nvSpPr>
          <p:cNvPr id="56" name="TextBox 55"/>
          <p:cNvSpPr txBox="1"/>
          <p:nvPr/>
        </p:nvSpPr>
        <p:spPr>
          <a:xfrm>
            <a:off x="2019660" y="1900054"/>
            <a:ext cx="7988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Fedor Gömöry</a:t>
            </a:r>
          </a:p>
          <a:p>
            <a:pPr algn="ctr"/>
            <a:r>
              <a:rPr lang="en-US" dirty="0" smtClean="0"/>
              <a:t>Institute of Electrical Engineering, Slovak Academy of Sciences, Bratislava, Slovakia</a:t>
            </a:r>
            <a:endParaRPr lang="sk-SK" dirty="0"/>
          </a:p>
        </p:txBody>
      </p:sp>
      <p:sp>
        <p:nvSpPr>
          <p:cNvPr id="28" name="TextBox 27"/>
          <p:cNvSpPr txBox="1"/>
          <p:nvPr/>
        </p:nvSpPr>
        <p:spPr>
          <a:xfrm>
            <a:off x="2052329" y="2876548"/>
            <a:ext cx="792281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Contributions: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err="1" smtClean="0"/>
              <a:t>Mykola</a:t>
            </a:r>
            <a:r>
              <a:rPr lang="en-US" dirty="0" smtClean="0"/>
              <a:t> </a:t>
            </a:r>
            <a:r>
              <a:rPr lang="en-US" dirty="0" err="1"/>
              <a:t>Solovyov</a:t>
            </a:r>
            <a:r>
              <a:rPr lang="en-US" dirty="0"/>
              <a:t>, </a:t>
            </a:r>
            <a:r>
              <a:rPr lang="en-US" dirty="0" smtClean="0"/>
              <a:t>Marek </a:t>
            </a:r>
            <a:r>
              <a:rPr lang="en-US" dirty="0"/>
              <a:t>Mošať, </a:t>
            </a:r>
            <a:r>
              <a:rPr lang="en-US" dirty="0" smtClean="0"/>
              <a:t>Tom</a:t>
            </a:r>
            <a:r>
              <a:rPr lang="sk-SK" dirty="0" err="1" smtClean="0"/>
              <a:t>áš</a:t>
            </a:r>
            <a:r>
              <a:rPr lang="en-US" dirty="0" smtClean="0"/>
              <a:t> </a:t>
            </a:r>
            <a:r>
              <a:rPr lang="sk-SK" dirty="0" smtClean="0"/>
              <a:t>Ku</a:t>
            </a:r>
            <a:r>
              <a:rPr lang="en-US" dirty="0" err="1" smtClean="0"/>
              <a:t>jovič</a:t>
            </a:r>
            <a:r>
              <a:rPr lang="en-US" dirty="0"/>
              <a:t>, </a:t>
            </a:r>
            <a:r>
              <a:rPr lang="en-US" dirty="0" smtClean="0"/>
              <a:t>J</a:t>
            </a:r>
            <a:r>
              <a:rPr lang="sk-SK" dirty="0" err="1" smtClean="0"/>
              <a:t>án</a:t>
            </a:r>
            <a:r>
              <a:rPr lang="en-US" dirty="0" smtClean="0"/>
              <a:t> </a:t>
            </a:r>
            <a:r>
              <a:rPr lang="en-US" dirty="0"/>
              <a:t>Šouc</a:t>
            </a:r>
          </a:p>
          <a:p>
            <a:pPr algn="ctr"/>
            <a:r>
              <a:rPr lang="en-US" dirty="0" smtClean="0"/>
              <a:t>Institute of Electrical Engineering, Slovak Academy of Sciences, Bratislava, Slovakia</a:t>
            </a:r>
            <a:endParaRPr lang="sk-SK" dirty="0" smtClean="0"/>
          </a:p>
          <a:p>
            <a:pPr algn="ctr"/>
            <a:endParaRPr lang="sk-SK" dirty="0"/>
          </a:p>
          <a:p>
            <a:pPr algn="ctr"/>
            <a:r>
              <a:rPr lang="sk-SK" dirty="0" smtClean="0"/>
              <a:t>Tiemo Winkler, Kei Sugita</a:t>
            </a:r>
          </a:p>
          <a:p>
            <a:pPr algn="ctr"/>
            <a:r>
              <a:rPr lang="de-DE" dirty="0"/>
              <a:t>GSI Helmholtzzentrum für Schwerionenforschung GmbH, </a:t>
            </a:r>
            <a:r>
              <a:rPr lang="de-DE" dirty="0" smtClean="0"/>
              <a:t>Darmstadt</a:t>
            </a:r>
            <a:r>
              <a:rPr lang="de-DE" dirty="0"/>
              <a:t>, </a:t>
            </a:r>
            <a:r>
              <a:rPr lang="de-DE" dirty="0" smtClean="0"/>
              <a:t>Germany</a:t>
            </a:r>
            <a:endParaRPr lang="sk-SK" dirty="0" smtClean="0"/>
          </a:p>
          <a:p>
            <a:pPr algn="ctr"/>
            <a:endParaRPr lang="sk-SK" dirty="0"/>
          </a:p>
          <a:p>
            <a:pPr algn="ctr"/>
            <a:r>
              <a:rPr lang="sk-SK" dirty="0" smtClean="0"/>
              <a:t>Marc Dhallé, H.J.G</a:t>
            </a:r>
            <a:r>
              <a:rPr lang="sk-SK" dirty="0"/>
              <a:t>. </a:t>
            </a:r>
            <a:r>
              <a:rPr lang="sk-SK" dirty="0" err="1" smtClean="0"/>
              <a:t>Krooshoop</a:t>
            </a:r>
            <a:endParaRPr lang="sk-SK" dirty="0" smtClean="0"/>
          </a:p>
          <a:p>
            <a:pPr algn="ctr"/>
            <a:r>
              <a:rPr lang="sk-SK" dirty="0" smtClean="0"/>
              <a:t>TNW-EMS</a:t>
            </a:r>
            <a:r>
              <a:rPr lang="sk-SK" dirty="0"/>
              <a:t>, </a:t>
            </a:r>
            <a:r>
              <a:rPr lang="sk-SK" dirty="0" err="1"/>
              <a:t>University</a:t>
            </a:r>
            <a:r>
              <a:rPr lang="sk-SK" dirty="0"/>
              <a:t> of </a:t>
            </a:r>
            <a:r>
              <a:rPr lang="sk-SK" dirty="0" err="1"/>
              <a:t>Twente</a:t>
            </a:r>
            <a:r>
              <a:rPr lang="sk-SK" dirty="0"/>
              <a:t>, </a:t>
            </a:r>
            <a:r>
              <a:rPr lang="sk-SK" dirty="0" err="1" smtClean="0"/>
              <a:t>Enschede</a:t>
            </a:r>
            <a:r>
              <a:rPr lang="sk-SK" dirty="0"/>
              <a:t>, The </a:t>
            </a:r>
            <a:r>
              <a:rPr lang="sk-SK" dirty="0" err="1"/>
              <a:t>Netherlands</a:t>
            </a:r>
            <a:endParaRPr lang="sk-SK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6446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Experimental verification (AC field 72 Hz applied at 77.3 K)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858112" y="789421"/>
                <a:ext cx="2571345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𝐶𝑂𝑅𝑇</m:t>
                          </m:r>
                        </m:sub>
                      </m:sSub>
                      <m:r>
                        <a:rPr lang="sk-SK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112" y="789421"/>
                <a:ext cx="2571345" cy="5204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767916" y="849597"/>
            <a:ext cx="3231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</a:t>
            </a:r>
            <a:r>
              <a:rPr lang="en-US" sz="2000" dirty="0" smtClean="0"/>
              <a:t>erived assuming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endParaRPr lang="sk-SK" sz="2000" baseline="-25000" dirty="0">
              <a:cs typeface="Times New Roman" panose="02020603050405020304" pitchFamily="18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01589" y="1728180"/>
            <a:ext cx="4953857" cy="4315369"/>
            <a:chOff x="101589" y="1728180"/>
            <a:chExt cx="4953857" cy="4315369"/>
          </a:xfrm>
        </p:grpSpPr>
        <p:sp>
          <p:nvSpPr>
            <p:cNvPr id="50" name="TextBox 49"/>
            <p:cNvSpPr txBox="1"/>
            <p:nvPr/>
          </p:nvSpPr>
          <p:spPr>
            <a:xfrm>
              <a:off x="343128" y="1728180"/>
              <a:ext cx="25360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Modification for </a:t>
              </a:r>
              <a:r>
                <a:rPr lang="en-US" sz="2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2000" i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2000" dirty="0" smtClean="0"/>
                <a:t>:</a:t>
              </a:r>
              <a:endParaRPr lang="sk-SK" sz="2000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r="21421"/>
            <a:stretch/>
          </p:blipFill>
          <p:spPr>
            <a:xfrm>
              <a:off x="101589" y="2514844"/>
              <a:ext cx="4246124" cy="352870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2808356" y="1811056"/>
                  <a:ext cx="2247090" cy="27699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08356" y="1811056"/>
                  <a:ext cx="2247090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087" t="-2174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1481734" y="2657828"/>
                  <a:ext cx="2683170" cy="39158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a14:m>
                  <a:r>
                    <a:rPr lang="en-US" sz="1600" dirty="0" smtClean="0"/>
                    <a:t>+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1734" y="2657828"/>
                  <a:ext cx="2683170" cy="39158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409" b="-10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/>
          <p:cNvGrpSpPr/>
          <p:nvPr/>
        </p:nvGrpSpPr>
        <p:grpSpPr>
          <a:xfrm>
            <a:off x="6035221" y="1615538"/>
            <a:ext cx="6067640" cy="4784211"/>
            <a:chOff x="6035221" y="1615538"/>
            <a:chExt cx="6067640" cy="4784211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35221" y="2432446"/>
              <a:ext cx="6067640" cy="3967303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/>
            <p:nvPr/>
          </p:nvCxnSpPr>
          <p:spPr>
            <a:xfrm flipV="1">
              <a:off x="6305909" y="2853619"/>
              <a:ext cx="0" cy="2674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 flipV="1">
              <a:off x="11513390" y="4429377"/>
              <a:ext cx="0" cy="2674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7841412" y="2701533"/>
                  <a:ext cx="1898084" cy="535724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sk-SK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sk-SK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sk-SK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sk-SK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sk-SK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1412" y="2701533"/>
                  <a:ext cx="1898084" cy="535724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Box 25"/>
            <p:cNvSpPr txBox="1"/>
            <p:nvPr/>
          </p:nvSpPr>
          <p:spPr>
            <a:xfrm>
              <a:off x="7013279" y="5253482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max,1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314317" y="4935012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max,2</a:t>
              </a:r>
              <a:endParaRPr 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6836320" y="3090818"/>
                  <a:ext cx="474682" cy="2932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sk-SK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sk-SK" dirty="0"/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6320" y="3090818"/>
                  <a:ext cx="474682" cy="29328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6410" r="-5128" b="-145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10076976" y="3416520"/>
                  <a:ext cx="474682" cy="29354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sk-SK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sk-SK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76976" y="3416520"/>
                  <a:ext cx="474682" cy="29354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6410" r="-5128" b="-122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Arrow Connector 35"/>
            <p:cNvCxnSpPr/>
            <p:nvPr/>
          </p:nvCxnSpPr>
          <p:spPr>
            <a:xfrm flipV="1">
              <a:off x="7362092" y="5140255"/>
              <a:ext cx="0" cy="2674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10620883" y="4831500"/>
              <a:ext cx="0" cy="2674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7710906" y="1615538"/>
                  <a:ext cx="3205108" cy="6229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sk-SK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e>
                        </m:d>
                        <m:r>
                          <a:rPr lang="sk-SK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sk-SK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sk-SK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den>
                        </m:f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𝑑𝐵</m:t>
                            </m:r>
                          </m:e>
                        </m:nary>
                      </m:oMath>
                    </m:oMathPara>
                  </a14:m>
                  <a:endParaRPr lang="sk-SK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0906" y="1615538"/>
                  <a:ext cx="3205108" cy="622927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007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Experimental verification (AC field 72 Hz applied at 77.3 K)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454059" y="978945"/>
                <a:ext cx="3283591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𝐶𝑂𝑅𝑇</m:t>
                          </m:r>
                        </m:sub>
                      </m:sSub>
                      <m:r>
                        <a:rPr lang="sk-SK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059" y="978945"/>
                <a:ext cx="3283591" cy="5204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005707" y="3025538"/>
            <a:ext cx="3294445" cy="1999723"/>
            <a:chOff x="527446" y="4021515"/>
            <a:chExt cx="3294445" cy="1999723"/>
          </a:xfrm>
        </p:grpSpPr>
        <p:pic>
          <p:nvPicPr>
            <p:cNvPr id="16" name="Picture 15">
              <a:extLst/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0343" y="4707984"/>
              <a:ext cx="1601548" cy="474366"/>
            </a:xfrm>
            <a:prstGeom prst="rect">
              <a:avLst/>
            </a:prstGeom>
          </p:spPr>
        </p:pic>
        <p:sp>
          <p:nvSpPr>
            <p:cNvPr id="17" name="Rectangle 16">
              <a:extLst/>
            </p:cNvPr>
            <p:cNvSpPr/>
            <p:nvPr/>
          </p:nvSpPr>
          <p:spPr>
            <a:xfrm>
              <a:off x="527446" y="4589416"/>
              <a:ext cx="14087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Coinciding </a:t>
              </a:r>
              <a:r>
                <a:rPr lang="en-US" sz="14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layers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F8E58807-08A4-436E-98F3-E279AE7DCD24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0343" y="4021515"/>
              <a:ext cx="1601548" cy="45254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DE2BD106-016C-41FE-814E-96E8B0312262}"/>
                </a:ext>
              </a:extLst>
            </p:cNvPr>
            <p:cNvSpPr/>
            <p:nvPr/>
          </p:nvSpPr>
          <p:spPr>
            <a:xfrm>
              <a:off x="583872" y="4021515"/>
              <a:ext cx="135235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Opposite </a:t>
              </a:r>
              <a:r>
                <a:rPr lang="en-US" sz="14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layers 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0" name="Рисунок 27"/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298" y="5450904"/>
              <a:ext cx="2408593" cy="5703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Rectangle 20">
              <a:extLst/>
            </p:cNvPr>
            <p:cNvSpPr/>
            <p:nvPr/>
          </p:nvSpPr>
          <p:spPr>
            <a:xfrm>
              <a:off x="541350" y="5127823"/>
              <a:ext cx="118763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Stacked tapes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062133" y="2213848"/>
            <a:ext cx="2465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 samples: 2 x 5 tapes</a:t>
            </a:r>
            <a:endParaRPr lang="sk-SK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2453" y="1062736"/>
            <a:ext cx="6704381" cy="437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6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Experimental verification (AC field 72 Hz applied at 77.3 K)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1005707" y="3025538"/>
            <a:ext cx="3294445" cy="1999723"/>
            <a:chOff x="527446" y="4021515"/>
            <a:chExt cx="3294445" cy="1999723"/>
          </a:xfrm>
        </p:grpSpPr>
        <p:pic>
          <p:nvPicPr>
            <p:cNvPr id="16" name="Picture 15">
              <a:extLst/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0343" y="4707984"/>
              <a:ext cx="1601548" cy="474366"/>
            </a:xfrm>
            <a:prstGeom prst="rect">
              <a:avLst/>
            </a:prstGeom>
          </p:spPr>
        </p:pic>
        <p:sp>
          <p:nvSpPr>
            <p:cNvPr id="17" name="Rectangle 16">
              <a:extLst/>
            </p:cNvPr>
            <p:cNvSpPr/>
            <p:nvPr/>
          </p:nvSpPr>
          <p:spPr>
            <a:xfrm>
              <a:off x="527446" y="4589416"/>
              <a:ext cx="14087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Coinciding </a:t>
              </a:r>
              <a:r>
                <a:rPr lang="en-US" sz="14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layers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F8E58807-08A4-436E-98F3-E279AE7DCD24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0343" y="4021515"/>
              <a:ext cx="1601548" cy="45254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DE2BD106-016C-41FE-814E-96E8B0312262}"/>
                </a:ext>
              </a:extLst>
            </p:cNvPr>
            <p:cNvSpPr/>
            <p:nvPr/>
          </p:nvSpPr>
          <p:spPr>
            <a:xfrm>
              <a:off x="583872" y="4021515"/>
              <a:ext cx="135235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Opposite </a:t>
              </a:r>
              <a:r>
                <a:rPr lang="en-US" sz="14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layers 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0" name="Рисунок 27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298" y="5450904"/>
              <a:ext cx="2408593" cy="5703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Rectangle 20">
              <a:extLst/>
            </p:cNvPr>
            <p:cNvSpPr/>
            <p:nvPr/>
          </p:nvSpPr>
          <p:spPr>
            <a:xfrm>
              <a:off x="541350" y="5127823"/>
              <a:ext cx="118763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Stacked tapes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062133" y="2213848"/>
            <a:ext cx="2465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 samples: 2 x 5 tapes</a:t>
            </a:r>
            <a:endParaRPr lang="sk-SK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064006" y="904560"/>
                <a:ext cx="2382768" cy="6695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𝛤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𝑐𝑎𝑏𝑙𝑒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𝑐𝑎𝑏𝑙𝑒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𝑐𝑎𝑏𝑙𝑒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006" y="904560"/>
                <a:ext cx="2382768" cy="6695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7619" y="1132165"/>
            <a:ext cx="6704381" cy="437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98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Experimental verification (72 Hz at 77.3 K, 1 </a:t>
            </a:r>
            <a:r>
              <a:rPr lang="en-US" sz="2800" dirty="0" err="1" smtClean="0"/>
              <a:t>mHz</a:t>
            </a:r>
            <a:r>
              <a:rPr lang="en-US" sz="2800" dirty="0" smtClean="0"/>
              <a:t> at 4.2 K)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1005707" y="3025538"/>
            <a:ext cx="3294445" cy="1999723"/>
            <a:chOff x="527446" y="4021515"/>
            <a:chExt cx="3294445" cy="1999723"/>
          </a:xfrm>
        </p:grpSpPr>
        <p:pic>
          <p:nvPicPr>
            <p:cNvPr id="16" name="Picture 15">
              <a:extLst/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0343" y="4707984"/>
              <a:ext cx="1601548" cy="474366"/>
            </a:xfrm>
            <a:prstGeom prst="rect">
              <a:avLst/>
            </a:prstGeom>
          </p:spPr>
        </p:pic>
        <p:sp>
          <p:nvSpPr>
            <p:cNvPr id="17" name="Rectangle 16">
              <a:extLst/>
            </p:cNvPr>
            <p:cNvSpPr/>
            <p:nvPr/>
          </p:nvSpPr>
          <p:spPr>
            <a:xfrm>
              <a:off x="527446" y="4589416"/>
              <a:ext cx="14087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Coinciding </a:t>
              </a:r>
              <a:r>
                <a:rPr lang="en-US" sz="14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layers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F8E58807-08A4-436E-98F3-E279AE7DCD24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0343" y="4021515"/>
              <a:ext cx="1601548" cy="45254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DE2BD106-016C-41FE-814E-96E8B0312262}"/>
                </a:ext>
              </a:extLst>
            </p:cNvPr>
            <p:cNvSpPr/>
            <p:nvPr/>
          </p:nvSpPr>
          <p:spPr>
            <a:xfrm>
              <a:off x="583872" y="4021515"/>
              <a:ext cx="135235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Opposite </a:t>
              </a:r>
              <a:r>
                <a:rPr lang="en-US" sz="14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layers 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0" name="Рисунок 27"/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298" y="5450904"/>
              <a:ext cx="2408593" cy="5703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Rectangle 20">
              <a:extLst/>
            </p:cNvPr>
            <p:cNvSpPr/>
            <p:nvPr/>
          </p:nvSpPr>
          <p:spPr>
            <a:xfrm>
              <a:off x="541350" y="5127823"/>
              <a:ext cx="118763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Stacked tapes</a:t>
              </a:r>
              <a:endPara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062133" y="2213848"/>
            <a:ext cx="2465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 samples: 2 x 5 tapes</a:t>
            </a:r>
            <a:endParaRPr lang="sk-SK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195266" y="872348"/>
                <a:ext cx="3283591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𝐶𝑂𝑅𝑇</m:t>
                          </m:r>
                        </m:sub>
                      </m:sSub>
                      <m:r>
                        <a:rPr lang="sk-SK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266" y="872348"/>
                <a:ext cx="3283591" cy="52046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773017" y="872347"/>
                <a:ext cx="4414670" cy="6033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h𝐶𝑂𝑅𝑇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sk-SK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h𝐶𝑂𝑅𝑇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𝑐𝑎𝑏𝑙𝑒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3017" y="872347"/>
                <a:ext cx="4414670" cy="60330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4942506" y="1846409"/>
            <a:ext cx="6983730" cy="4560570"/>
            <a:chOff x="4942506" y="1846409"/>
            <a:chExt cx="6983730" cy="456057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42506" y="1846409"/>
              <a:ext cx="6983730" cy="456057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291512" y="4430997"/>
              <a:ext cx="1792350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600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6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(77.3 K) = 135 A</a:t>
              </a:r>
            </a:p>
            <a:p>
              <a:r>
                <a:rPr lang="en-US" sz="16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600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6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(4.2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K) =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2520 A</a:t>
              </a:r>
              <a:endPara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153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Comparison with the </a:t>
            </a:r>
            <a:r>
              <a:rPr lang="en-US" sz="2800" dirty="0" smtClean="0"/>
              <a:t>low-loss </a:t>
            </a:r>
            <a:r>
              <a:rPr lang="en-US" sz="2800" dirty="0" err="1"/>
              <a:t>NbTi</a:t>
            </a:r>
            <a:r>
              <a:rPr lang="en-US" sz="2800" dirty="0"/>
              <a:t> version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5133" y="4431153"/>
            <a:ext cx="3805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Assuming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dirty="0" smtClean="0">
                <a:cs typeface="Times New Roman" panose="02020603050405020304" pitchFamily="18" charset="0"/>
              </a:rPr>
              <a:t>3mm and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 = 3 µm:</a:t>
            </a:r>
            <a:endParaRPr lang="en-US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836476" y="714917"/>
                <a:ext cx="4096891" cy="5783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𝐶𝑂𝑅𝑇</m:t>
                          </m:r>
                        </m:sub>
                      </m:sSub>
                      <m:r>
                        <a:rPr lang="sk-SK" sz="20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𝑡𝑎𝑝𝑒𝑠</m:t>
                          </m:r>
                        </m:sub>
                      </m:sSub>
                      <m:sSub>
                        <m:sSubPr>
                          <m:ctrlPr>
                            <a:rPr lang="sk-SK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𝑡𝑎𝑝𝑒</m:t>
                          </m:r>
                        </m:sub>
                      </m:sSub>
                      <m:f>
                        <m:f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476" y="714917"/>
                <a:ext cx="4096891" cy="5783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65350" y="1736870"/>
            <a:ext cx="8242064" cy="1170042"/>
            <a:chOff x="439522" y="1842345"/>
            <a:chExt cx="8242064" cy="1170042"/>
          </a:xfrm>
        </p:grpSpPr>
        <p:sp>
          <p:nvSpPr>
            <p:cNvPr id="13" name="TextBox 12"/>
            <p:cNvSpPr txBox="1"/>
            <p:nvPr/>
          </p:nvSpPr>
          <p:spPr>
            <a:xfrm>
              <a:off x="439522" y="1842345"/>
              <a:ext cx="82420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2000" dirty="0" smtClean="0"/>
                <a:t>In </a:t>
              </a:r>
              <a:r>
                <a:rPr lang="sk-SK" sz="2000" dirty="0" err="1" smtClean="0"/>
                <a:t>similar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way</a:t>
              </a:r>
              <a:r>
                <a:rPr lang="sk-SK" sz="2000" dirty="0" smtClean="0"/>
                <a:t>, </a:t>
              </a:r>
              <a:r>
                <a:rPr lang="sk-SK" sz="2000" dirty="0" err="1" smtClean="0"/>
                <a:t>hysteresis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loss</a:t>
              </a:r>
              <a:r>
                <a:rPr lang="sk-SK" sz="2000" dirty="0" smtClean="0"/>
                <a:t> in </a:t>
              </a:r>
              <a:r>
                <a:rPr lang="sk-SK" sz="2000" dirty="0" err="1" smtClean="0"/>
                <a:t>NbTi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version</a:t>
              </a:r>
              <a:r>
                <a:rPr lang="en-US" sz="2000" dirty="0" smtClean="0"/>
                <a:t>, </a:t>
              </a:r>
              <a:r>
                <a:rPr lang="sk-SK" sz="2000" dirty="0" err="1" smtClean="0"/>
                <a:t>the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filaments</a:t>
              </a:r>
              <a:r>
                <a:rPr lang="sk-SK" sz="2000" dirty="0" smtClean="0"/>
                <a:t> </a:t>
              </a:r>
              <a:r>
                <a:rPr lang="en-US" sz="2000" dirty="0" smtClean="0"/>
                <a:t>with diameter </a:t>
              </a:r>
              <a:r>
                <a:rPr lang="en-US" sz="2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2000" i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2000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endParaRPr lang="sk-SK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4284796" y="2434152"/>
                  <a:ext cx="3844514" cy="5782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𝐿𝑇𝑆</m:t>
                            </m:r>
                          </m:sub>
                        </m:sSub>
                        <m:r>
                          <a:rPr lang="sk-SK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𝑓𝑖𝑙𝑎𝑚𝑒𝑛𝑡𝑠</m:t>
                            </m:r>
                          </m:sub>
                        </m:sSub>
                        <m:sSub>
                          <m:sSubPr>
                            <m:ctrlPr>
                              <a:rPr lang="sk-SK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𝑓𝑖𝑙</m:t>
                            </m:r>
                          </m:sub>
                        </m:sSub>
                        <m:f>
                          <m:f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sk-SK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sk-SK" sz="20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4796" y="2434152"/>
                  <a:ext cx="3844514" cy="57823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280940" y="3541955"/>
            <a:ext cx="9447517" cy="400110"/>
            <a:chOff x="439522" y="3690883"/>
            <a:chExt cx="9447517" cy="400110"/>
          </a:xfrm>
        </p:grpSpPr>
        <p:sp>
          <p:nvSpPr>
            <p:cNvPr id="16" name="TextBox 15"/>
            <p:cNvSpPr txBox="1"/>
            <p:nvPr/>
          </p:nvSpPr>
          <p:spPr>
            <a:xfrm>
              <a:off x="439522" y="3690883"/>
              <a:ext cx="59334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2000" dirty="0" err="1" smtClean="0"/>
                <a:t>Cond</a:t>
              </a:r>
              <a:r>
                <a:rPr lang="en-US" sz="2000" dirty="0" err="1" smtClean="0"/>
                <a:t>i</a:t>
              </a:r>
              <a:r>
                <a:rPr lang="sk-SK" sz="2000" dirty="0" err="1" smtClean="0"/>
                <a:t>tion</a:t>
              </a:r>
              <a:r>
                <a:rPr lang="sk-SK" sz="2000" dirty="0" smtClean="0"/>
                <a:t> of </a:t>
              </a:r>
              <a:r>
                <a:rPr lang="sk-SK" sz="2000" dirty="0" err="1" smtClean="0"/>
                <a:t>equivalent</a:t>
              </a:r>
              <a:r>
                <a:rPr lang="sk-SK" sz="2000" dirty="0" smtClean="0"/>
                <a:t> transport </a:t>
              </a:r>
              <a:r>
                <a:rPr lang="sk-SK" sz="2000" dirty="0" err="1" smtClean="0"/>
                <a:t>capacity</a:t>
              </a:r>
              <a:r>
                <a:rPr lang="sk-SK" sz="2000" dirty="0" smtClean="0"/>
                <a:t> of </a:t>
              </a:r>
              <a:r>
                <a:rPr lang="sk-SK" sz="2000" dirty="0" err="1" smtClean="0"/>
                <a:t>the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cable</a:t>
              </a:r>
              <a:r>
                <a:rPr lang="en-US" sz="2000" dirty="0" smtClean="0">
                  <a:cs typeface="Times New Roman" panose="02020603050405020304" pitchFamily="18" charset="0"/>
                </a:rPr>
                <a:t>:</a:t>
              </a:r>
              <a:endParaRPr lang="en-US" sz="2000" dirty="0" smtClean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501946" y="3724738"/>
                  <a:ext cx="3385093" cy="3323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𝑡𝑎𝑝𝑒𝑠</m:t>
                            </m:r>
                          </m:sub>
                        </m:sSub>
                        <m:sSub>
                          <m:sSubPr>
                            <m:ctrlPr>
                              <a:rPr lang="sk-SK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sk-SK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𝑡𝑎𝑝𝑒</m:t>
                            </m:r>
                          </m:sub>
                        </m:sSub>
                        <m:r>
                          <a:rPr lang="sk-SK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𝑓𝑖𝑙𝑎𝑚𝑒𝑛𝑡𝑠</m:t>
                            </m:r>
                          </m:sub>
                        </m:sSub>
                        <m:sSub>
                          <m:sSubPr>
                            <m:ctrlPr>
                              <a:rPr lang="sk-SK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sk-SK" sz="2000" b="0" i="1" smtClean="0">
                                <a:latin typeface="Cambria Math" panose="02040503050406030204" pitchFamily="18" charset="0"/>
                              </a:rPr>
                              <m:t>𝑓𝑖𝑙</m:t>
                            </m:r>
                          </m:sub>
                        </m:sSub>
                      </m:oMath>
                    </m:oMathPara>
                  </a14:m>
                  <a:endParaRPr lang="sk-SK" sz="2000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1946" y="3724738"/>
                  <a:ext cx="3385093" cy="3323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60" b="-2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5147558" y="4256031"/>
            <a:ext cx="4919582" cy="664926"/>
            <a:chOff x="5261371" y="4711997"/>
            <a:chExt cx="4919582" cy="6649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5261371" y="4711997"/>
                  <a:ext cx="3697102" cy="66492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sk-SK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𝐶𝑂𝑅𝑇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sk-SK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𝐿𝑇𝑆</m:t>
                                </m:r>
                              </m:sub>
                            </m:sSub>
                          </m:den>
                        </m:f>
                        <m:r>
                          <a:rPr lang="sk-SK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𝑐𝑜𝑠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=500</m:t>
                        </m:r>
                      </m:oMath>
                    </m:oMathPara>
                  </a14:m>
                  <a:endParaRPr lang="sk-SK" sz="2000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61371" y="4711997"/>
                  <a:ext cx="3697102" cy="66492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93124" y="4711997"/>
              <a:ext cx="587829" cy="587829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4170983" y="5921947"/>
            <a:ext cx="7290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err="1" smtClean="0">
                <a:solidFill>
                  <a:srgbClr val="FF0000"/>
                </a:solidFill>
              </a:rPr>
              <a:t>Current</a:t>
            </a:r>
            <a:r>
              <a:rPr lang="sk-SK" sz="2000" dirty="0" smtClean="0">
                <a:solidFill>
                  <a:srgbClr val="FF0000"/>
                </a:solidFill>
              </a:rPr>
              <a:t> CC </a:t>
            </a:r>
            <a:r>
              <a:rPr lang="sk-SK" sz="2000" dirty="0" err="1" smtClean="0">
                <a:solidFill>
                  <a:srgbClr val="FF0000"/>
                </a:solidFill>
              </a:rPr>
              <a:t>cables</a:t>
            </a:r>
            <a:r>
              <a:rPr lang="sk-SK" sz="2000" dirty="0" smtClean="0">
                <a:solidFill>
                  <a:srgbClr val="FF0000"/>
                </a:solidFill>
              </a:rPr>
              <a:t> </a:t>
            </a:r>
            <a:r>
              <a:rPr lang="sk-SK" sz="2000" dirty="0" err="1" smtClean="0">
                <a:solidFill>
                  <a:srgbClr val="FF0000"/>
                </a:solidFill>
              </a:rPr>
              <a:t>have</a:t>
            </a:r>
            <a:r>
              <a:rPr lang="sk-SK" sz="2000" dirty="0" smtClean="0">
                <a:solidFill>
                  <a:srgbClr val="FF0000"/>
                </a:solidFill>
              </a:rPr>
              <a:t> </a:t>
            </a:r>
            <a:r>
              <a:rPr lang="sk-SK" sz="2000" dirty="0" err="1" smtClean="0">
                <a:solidFill>
                  <a:srgbClr val="FF0000"/>
                </a:solidFill>
              </a:rPr>
              <a:t>little</a:t>
            </a:r>
            <a:r>
              <a:rPr lang="sk-SK" sz="2000" dirty="0" smtClean="0">
                <a:solidFill>
                  <a:srgbClr val="FF0000"/>
                </a:solidFill>
              </a:rPr>
              <a:t> </a:t>
            </a:r>
            <a:r>
              <a:rPr lang="sk-SK" sz="2000" dirty="0" err="1" smtClean="0">
                <a:solidFill>
                  <a:srgbClr val="FF0000"/>
                </a:solidFill>
              </a:rPr>
              <a:t>chance</a:t>
            </a:r>
            <a:r>
              <a:rPr lang="sk-SK" sz="2000" dirty="0" smtClean="0">
                <a:solidFill>
                  <a:srgbClr val="FF0000"/>
                </a:solidFill>
              </a:rPr>
              <a:t> in </a:t>
            </a:r>
            <a:r>
              <a:rPr lang="sk-SK" sz="2000" dirty="0" err="1" smtClean="0">
                <a:solidFill>
                  <a:srgbClr val="FF0000"/>
                </a:solidFill>
              </a:rPr>
              <a:t>low-field</a:t>
            </a:r>
            <a:r>
              <a:rPr lang="sk-SK" sz="2000" dirty="0" smtClean="0">
                <a:solidFill>
                  <a:srgbClr val="FF0000"/>
                </a:solidFill>
              </a:rPr>
              <a:t> (</a:t>
            </a:r>
            <a:r>
              <a:rPr lang="en-US" sz="2000" dirty="0" smtClean="0">
                <a:solidFill>
                  <a:srgbClr val="FF0000"/>
                </a:solidFill>
              </a:rPr>
              <a:t>&lt;10 T</a:t>
            </a:r>
            <a:r>
              <a:rPr lang="sk-SK" sz="2000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accelarators</a:t>
            </a:r>
            <a:r>
              <a:rPr lang="sk-SK" sz="2000" dirty="0" smtClean="0">
                <a:solidFill>
                  <a:srgbClr val="FF0000"/>
                </a:solidFill>
              </a:rPr>
              <a:t> 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292535" y="5385949"/>
            <a:ext cx="31708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 Uglietti et al.,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Cryogenics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110 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2020) 103118 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Competing in AC loss with </a:t>
            </a:r>
            <a:r>
              <a:rPr lang="en-US" sz="2800" dirty="0"/>
              <a:t>the </a:t>
            </a:r>
            <a:r>
              <a:rPr lang="en-US" sz="2800" dirty="0" smtClean="0"/>
              <a:t>Nb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Sn version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19952" y="1299083"/>
            <a:ext cx="6473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smtClean="0"/>
              <a:t>The </a:t>
            </a:r>
            <a:r>
              <a:rPr lang="sk-SK" sz="2000" dirty="0" err="1" smtClean="0"/>
              <a:t>best</a:t>
            </a:r>
            <a:r>
              <a:rPr lang="sk-SK" sz="2000" dirty="0" smtClean="0"/>
              <a:t> Nb</a:t>
            </a:r>
            <a:r>
              <a:rPr lang="sk-SK" sz="2000" baseline="-25000" dirty="0" smtClean="0"/>
              <a:t>3</a:t>
            </a:r>
            <a:r>
              <a:rPr lang="sk-SK" sz="2000" dirty="0" smtClean="0"/>
              <a:t>Sn (</a:t>
            </a:r>
            <a:r>
              <a:rPr lang="sk-SK" sz="2000" dirty="0" err="1" smtClean="0"/>
              <a:t>filament</a:t>
            </a:r>
            <a:r>
              <a:rPr lang="sk-SK" sz="2000" dirty="0" smtClean="0"/>
              <a:t> diameter 50 µm)</a:t>
            </a:r>
            <a:r>
              <a:rPr lang="en-US" sz="2000" dirty="0" smtClean="0"/>
              <a:t>, still no coupling</a:t>
            </a:r>
            <a:r>
              <a:rPr lang="en-US" sz="2000" dirty="0" smtClean="0">
                <a:cs typeface="Times New Roman" panose="02020603050405020304" pitchFamily="18" charset="0"/>
              </a:rPr>
              <a:t>:</a:t>
            </a:r>
            <a:r>
              <a:rPr lang="sk-SK" sz="2000" dirty="0" smtClean="0">
                <a:cs typeface="Times New Roman" panose="02020603050405020304" pitchFamily="18" charset="0"/>
              </a:rPr>
              <a:t> </a:t>
            </a:r>
            <a:endParaRPr lang="en-US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961183" y="1213488"/>
                <a:ext cx="2340961" cy="6649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𝐶𝑂𝑅𝑇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sk-SK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sk-SK" sz="2000" b="0" i="1" smtClean="0">
                                  <a:latin typeface="Cambria Math" panose="02040503050406030204" pitchFamily="18" charset="0"/>
                                </a:rPr>
                                <m:t>𝑁𝑏</m:t>
                              </m:r>
                              <m:r>
                                <a:rPr lang="sk-SK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sk-SK" sz="2000" b="0" i="1" smtClean="0">
                                  <a:latin typeface="Cambria Math" panose="02040503050406030204" pitchFamily="18" charset="0"/>
                                </a:rPr>
                                <m:t>𝑆𝑛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k-SK" sz="20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1183" y="1213488"/>
                <a:ext cx="2340961" cy="664926"/>
              </a:xfrm>
              <a:prstGeom prst="rect">
                <a:avLst/>
              </a:prstGeom>
              <a:blipFill rotWithShape="0">
                <a:blip r:embed="rId2"/>
                <a:stretch>
                  <a:fillRect b="-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853399" y="2975216"/>
            <a:ext cx="8448745" cy="2246769"/>
            <a:chOff x="1757140" y="2654277"/>
            <a:chExt cx="8448745" cy="2246769"/>
          </a:xfrm>
        </p:grpSpPr>
        <p:sp>
          <p:nvSpPr>
            <p:cNvPr id="9" name="TextBox 8"/>
            <p:cNvSpPr txBox="1"/>
            <p:nvPr/>
          </p:nvSpPr>
          <p:spPr>
            <a:xfrm>
              <a:off x="1757140" y="2654277"/>
              <a:ext cx="8448745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000" dirty="0" err="1" smtClean="0"/>
                <a:t>Considering</a:t>
              </a:r>
              <a:r>
                <a:rPr lang="sk-SK" sz="2000" dirty="0" smtClean="0"/>
                <a:t> </a:t>
              </a:r>
              <a:r>
                <a:rPr lang="en-US" sz="2000" dirty="0" smtClean="0"/>
                <a:t>further </a:t>
              </a:r>
              <a:r>
                <a:rPr lang="sk-SK" sz="2000" dirty="0" smtClean="0"/>
                <a:t>50% </a:t>
              </a:r>
              <a:r>
                <a:rPr lang="sk-SK" sz="2000" dirty="0" err="1" smtClean="0"/>
                <a:t>contribution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from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coupling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loss</a:t>
              </a:r>
              <a:r>
                <a:rPr lang="sk-SK" sz="2000" dirty="0" smtClean="0"/>
                <a:t> in </a:t>
              </a:r>
              <a:r>
                <a:rPr lang="en-US" sz="2000" dirty="0" smtClean="0"/>
                <a:t>Nb</a:t>
              </a:r>
              <a:r>
                <a:rPr lang="en-US" sz="2000" baseline="-25000" dirty="0" smtClean="0"/>
                <a:t>3</a:t>
              </a:r>
              <a:r>
                <a:rPr lang="en-US" sz="2000" dirty="0" smtClean="0"/>
                <a:t>Sn</a:t>
              </a:r>
              <a:r>
                <a:rPr lang="sk-SK" sz="2000" dirty="0" smtClean="0"/>
                <a:t> </a:t>
              </a:r>
              <a:r>
                <a:rPr lang="en-US" sz="2000" dirty="0" smtClean="0"/>
                <a:t>strands,</a:t>
              </a:r>
            </a:p>
            <a:p>
              <a:r>
                <a:rPr lang="en-US" sz="2000" dirty="0" smtClean="0"/>
                <a:t>plus some coupling loss because of inter-strand connections</a:t>
              </a:r>
              <a:r>
                <a:rPr lang="sk-SK" sz="2000" dirty="0" smtClean="0"/>
                <a:t>,</a:t>
              </a:r>
              <a:endParaRPr lang="en-US" sz="2000" dirty="0" smtClean="0"/>
            </a:p>
            <a:p>
              <a:r>
                <a:rPr lang="sk-SK" sz="2000" dirty="0" err="1" smtClean="0"/>
                <a:t>current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target</a:t>
              </a:r>
              <a:r>
                <a:rPr lang="sk-SK" sz="2000" dirty="0" smtClean="0"/>
                <a:t> for </a:t>
              </a:r>
              <a:r>
                <a:rPr lang="en-US" sz="2000" dirty="0" smtClean="0"/>
                <a:t>CC cable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can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be</a:t>
              </a:r>
              <a:r>
                <a:rPr lang="sk-SK" sz="2000" dirty="0" smtClean="0"/>
                <a:t> </a:t>
              </a:r>
              <a:r>
                <a:rPr lang="sk-SK" sz="2000" dirty="0" err="1" smtClean="0"/>
                <a:t>formulated</a:t>
              </a:r>
              <a:r>
                <a:rPr lang="sk-SK" sz="2000" dirty="0" smtClean="0"/>
                <a:t> as</a:t>
              </a:r>
              <a:r>
                <a:rPr lang="en-US" sz="2000" dirty="0" smtClean="0">
                  <a:cs typeface="Times New Roman" panose="02020603050405020304" pitchFamily="18" charset="0"/>
                </a:rPr>
                <a:t>:</a:t>
              </a:r>
              <a:endParaRPr lang="sk-SK" sz="2000" dirty="0" smtClean="0">
                <a:cs typeface="Times New Roman" panose="02020603050405020304" pitchFamily="18" charset="0"/>
              </a:endParaRPr>
            </a:p>
            <a:p>
              <a:endParaRPr lang="sk-SK" sz="2000" dirty="0">
                <a:cs typeface="Times New Roman" panose="02020603050405020304" pitchFamily="18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sk-SK" sz="2000" dirty="0" err="1" smtClean="0">
                  <a:cs typeface="Times New Roman" panose="02020603050405020304" pitchFamily="18" charset="0"/>
                </a:rPr>
                <a:t>Hysteresis</a:t>
              </a:r>
              <a:r>
                <a:rPr lang="sk-SK" sz="2000" dirty="0" smtClean="0">
                  <a:cs typeface="Times New Roman" panose="02020603050405020304" pitchFamily="18" charset="0"/>
                </a:rPr>
                <a:t> </a:t>
              </a:r>
              <a:r>
                <a:rPr lang="sk-SK" sz="2000" dirty="0" err="1" smtClean="0">
                  <a:cs typeface="Times New Roman" panose="02020603050405020304" pitchFamily="18" charset="0"/>
                </a:rPr>
                <a:t>loss</a:t>
              </a:r>
              <a:r>
                <a:rPr lang="sk-SK" sz="2000" dirty="0" smtClean="0">
                  <a:cs typeface="Times New Roman" panose="02020603050405020304" pitchFamily="18" charset="0"/>
                </a:rPr>
                <a:t> </a:t>
              </a:r>
              <a:r>
                <a:rPr lang="sk-SK" sz="2000" dirty="0" err="1" smtClean="0">
                  <a:cs typeface="Times New Roman" panose="02020603050405020304" pitchFamily="18" charset="0"/>
                </a:rPr>
                <a:t>reduction</a:t>
              </a:r>
              <a:r>
                <a:rPr lang="sk-SK" sz="2000" dirty="0" smtClean="0">
                  <a:cs typeface="Times New Roman" panose="02020603050405020304" pitchFamily="18" charset="0"/>
                </a:rPr>
                <a:t> to 5% of </a:t>
              </a:r>
              <a:r>
                <a:rPr lang="sk-SK" sz="2000" dirty="0" err="1" smtClean="0">
                  <a:cs typeface="Times New Roman" panose="02020603050405020304" pitchFamily="18" charset="0"/>
                </a:rPr>
                <a:t>the</a:t>
              </a:r>
              <a:r>
                <a:rPr lang="sk-SK" sz="2000" dirty="0" smtClean="0">
                  <a:cs typeface="Times New Roman" panose="02020603050405020304" pitchFamily="18" charset="0"/>
                </a:rPr>
                <a:t> </a:t>
              </a:r>
              <a:r>
                <a:rPr lang="sk-SK" sz="2000" dirty="0" err="1" smtClean="0">
                  <a:cs typeface="Times New Roman" panose="02020603050405020304" pitchFamily="18" charset="0"/>
                </a:rPr>
                <a:t>present</a:t>
              </a:r>
              <a:r>
                <a:rPr lang="sk-SK" sz="2000" dirty="0" smtClean="0">
                  <a:cs typeface="Times New Roman" panose="02020603050405020304" pitchFamily="18" charset="0"/>
                </a:rPr>
                <a:t> </a:t>
              </a:r>
              <a:r>
                <a:rPr lang="sk-SK" sz="2000" dirty="0" err="1" smtClean="0">
                  <a:cs typeface="Times New Roman" panose="02020603050405020304" pitchFamily="18" charset="0"/>
                </a:rPr>
                <a:t>value</a:t>
              </a:r>
              <a:endParaRPr lang="sk-SK" sz="2000" dirty="0" smtClean="0">
                <a:cs typeface="Times New Roman" panose="02020603050405020304" pitchFamily="18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sk-SK" sz="2000" dirty="0">
                <a:cs typeface="Times New Roman" panose="02020603050405020304" pitchFamily="18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sk-SK" sz="2000" dirty="0" smtClean="0">
                  <a:cs typeface="Times New Roman" panose="02020603050405020304" pitchFamily="18" charset="0"/>
                </a:rPr>
                <a:t>No </a:t>
              </a:r>
              <a:r>
                <a:rPr lang="sk-SK" sz="2000" dirty="0" err="1" smtClean="0">
                  <a:cs typeface="Times New Roman" panose="02020603050405020304" pitchFamily="18" charset="0"/>
                </a:rPr>
                <a:t>additional</a:t>
              </a:r>
              <a:r>
                <a:rPr lang="sk-SK" sz="2000" dirty="0" smtClean="0">
                  <a:cs typeface="Times New Roman" panose="02020603050405020304" pitchFamily="18" charset="0"/>
                </a:rPr>
                <a:t> </a:t>
              </a:r>
              <a:r>
                <a:rPr lang="sk-SK" sz="2000" dirty="0" err="1" smtClean="0">
                  <a:cs typeface="Times New Roman" panose="02020603050405020304" pitchFamily="18" charset="0"/>
                </a:rPr>
                <a:t>coupling</a:t>
              </a:r>
              <a:r>
                <a:rPr lang="sk-SK" sz="2000" dirty="0" smtClean="0">
                  <a:cs typeface="Times New Roman" panose="02020603050405020304" pitchFamily="18" charset="0"/>
                </a:rPr>
                <a:t> </a:t>
              </a:r>
              <a:r>
                <a:rPr lang="sk-SK" sz="2000" dirty="0" err="1" smtClean="0">
                  <a:cs typeface="Times New Roman" panose="02020603050405020304" pitchFamily="18" charset="0"/>
                </a:rPr>
                <a:t>loss</a:t>
              </a:r>
              <a:r>
                <a:rPr lang="sk-SK" sz="2000" dirty="0" smtClean="0">
                  <a:cs typeface="Times New Roman" panose="02020603050405020304" pitchFamily="18" charset="0"/>
                </a:rPr>
                <a:t> </a:t>
              </a:r>
              <a:r>
                <a:rPr lang="sk-SK" sz="2000" dirty="0" err="1" smtClean="0">
                  <a:cs typeface="Times New Roman" panose="02020603050405020304" pitchFamily="18" charset="0"/>
                </a:rPr>
                <a:t>introduced</a:t>
              </a:r>
              <a:r>
                <a:rPr lang="sk-SK" sz="2000" dirty="0" smtClean="0">
                  <a:cs typeface="Times New Roman" panose="02020603050405020304" pitchFamily="18" charset="0"/>
                </a:rPr>
                <a:t> </a:t>
              </a:r>
              <a:endParaRPr lang="en-US" sz="2000" dirty="0" smtClean="0"/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61183" y="4248807"/>
              <a:ext cx="540000" cy="54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99663" y="4248807"/>
              <a:ext cx="540000" cy="5400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488963" y="1699193"/>
            <a:ext cx="39725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Barzi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and A V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Zlobin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2015 FERMILAB-PUB-15-274-TD 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8963" y="1989346"/>
            <a:ext cx="452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 C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Collings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et al., IEEE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Trans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28 (2018) 4006504 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8963" y="2279499"/>
            <a:ext cx="4542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Schoerling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et al., IEEE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Trans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29 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2019) 4003109 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82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Goal: 20x reduction of hysteresis loss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47943" y="984919"/>
            <a:ext cx="5103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Possible ways</a:t>
            </a:r>
            <a:r>
              <a:rPr lang="en-US" sz="2000" dirty="0" smtClean="0">
                <a:cs typeface="Times New Roman" panose="02020603050405020304" pitchFamily="18" charset="0"/>
              </a:rPr>
              <a:t>: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cs typeface="Times New Roman" panose="02020603050405020304" pitchFamily="18" charset="0"/>
              </a:rPr>
              <a:t>filamentized</a:t>
            </a:r>
            <a:r>
              <a:rPr lang="en-US" sz="2000" dirty="0" smtClean="0">
                <a:cs typeface="Times New Roman" panose="02020603050405020304" pitchFamily="18" charset="0"/>
              </a:rPr>
              <a:t> tape: 150 µm filaments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965162" y="835704"/>
                <a:ext cx="3478516" cy="5783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𝐶𝑂𝑅𝑇</m:t>
                          </m:r>
                        </m:sub>
                      </m:sSub>
                      <m:r>
                        <a:rPr lang="sk-SK" sz="20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sk-SK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sk-SK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𝑐𝑎𝑏𝑙𝑒</m:t>
                          </m:r>
                        </m:sub>
                      </m:sSub>
                      <m:f>
                        <m:f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sk-SK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162" y="835704"/>
                <a:ext cx="3478516" cy="5783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336806" y="3617122"/>
            <a:ext cx="1730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???</a:t>
            </a:r>
            <a:endParaRPr lang="en-US" sz="20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r>
              <a:rPr lang="sk-SK" sz="2000" dirty="0" smtClean="0">
                <a:cs typeface="Times New Roman" panose="02020603050405020304" pitchFamily="18" charset="0"/>
              </a:rPr>
              <a:t> </a:t>
            </a:r>
            <a:endParaRPr lang="en-US" sz="20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420826" y="4999898"/>
            <a:ext cx="6144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cs typeface="Times New Roman" panose="02020603050405020304" pitchFamily="18" charset="0"/>
              </a:rPr>
              <a:t>Additional benefit by operating at higher temperatures:</a:t>
            </a:r>
          </a:p>
          <a:p>
            <a:r>
              <a:rPr lang="en-US" sz="2000" dirty="0">
                <a:cs typeface="Times New Roman" panose="02020603050405020304" pitchFamily="18" charset="0"/>
              </a:rPr>
              <a:t>a</a:t>
            </a:r>
            <a:r>
              <a:rPr lang="en-US" sz="2000" dirty="0" smtClean="0">
                <a:cs typeface="Times New Roman" panose="02020603050405020304" pitchFamily="18" charset="0"/>
              </a:rPr>
              <a:t>t 20 K the cost of cooling &gt; 4x lower than at 4.2 K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36806" y="1797929"/>
            <a:ext cx="11855194" cy="4650516"/>
            <a:chOff x="336806" y="1797929"/>
            <a:chExt cx="11855194" cy="4650516"/>
          </a:xfrm>
        </p:grpSpPr>
        <p:sp>
          <p:nvSpPr>
            <p:cNvPr id="29" name="TextBox 28"/>
            <p:cNvSpPr txBox="1"/>
            <p:nvPr/>
          </p:nvSpPr>
          <p:spPr>
            <a:xfrm>
              <a:off x="336806" y="2274846"/>
              <a:ext cx="581396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0" dirty="0">
                <a:cs typeface="Times New Roman" panose="02020603050405020304" pitchFamily="18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dirty="0" smtClean="0">
                  <a:cs typeface="Times New Roman" panose="02020603050405020304" pitchFamily="18" charset="0"/>
                </a:rPr>
                <a:t>flattening the cable, corresponding magnet design</a:t>
              </a:r>
            </a:p>
            <a:p>
              <a:r>
                <a:rPr lang="en-US" sz="2000" dirty="0">
                  <a:cs typeface="Times New Roman" panose="02020603050405020304" pitchFamily="18" charset="0"/>
                </a:rPr>
                <a:t>	</a:t>
              </a:r>
              <a:endParaRPr lang="en-US" sz="2000" dirty="0" smtClean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980979" y="1797929"/>
              <a:ext cx="6211021" cy="4650516"/>
              <a:chOff x="5980979" y="1797929"/>
              <a:chExt cx="6211021" cy="4650516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980979" y="1797929"/>
                <a:ext cx="2069344" cy="1985333"/>
                <a:chOff x="1307690" y="1182984"/>
                <a:chExt cx="4621160" cy="4490229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27984" t="9605" r="23629" b="6810"/>
                <a:stretch/>
              </p:blipFill>
              <p:spPr>
                <a:xfrm>
                  <a:off x="1307690" y="1182984"/>
                  <a:ext cx="4621160" cy="4490229"/>
                </a:xfrm>
                <a:prstGeom prst="rect">
                  <a:avLst/>
                </a:prstGeom>
              </p:spPr>
            </p:pic>
            <p:sp>
              <p:nvSpPr>
                <p:cNvPr id="13" name="Rounded Rectangle 12"/>
                <p:cNvSpPr/>
                <p:nvPr/>
              </p:nvSpPr>
              <p:spPr>
                <a:xfrm rot="16752798">
                  <a:off x="2479059" y="2774029"/>
                  <a:ext cx="651181" cy="113073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ounded Rectangle 13"/>
                <p:cNvSpPr/>
                <p:nvPr/>
              </p:nvSpPr>
              <p:spPr>
                <a:xfrm rot="18019851">
                  <a:off x="2494218" y="2077244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ounded Rectangle 14"/>
                <p:cNvSpPr/>
                <p:nvPr/>
              </p:nvSpPr>
              <p:spPr>
                <a:xfrm rot="16564843">
                  <a:off x="3357718" y="3431871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ounded Rectangle 15"/>
                <p:cNvSpPr/>
                <p:nvPr/>
              </p:nvSpPr>
              <p:spPr>
                <a:xfrm rot="16570994">
                  <a:off x="3646542" y="3815462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ounded Rectangle 16"/>
                <p:cNvSpPr/>
                <p:nvPr/>
              </p:nvSpPr>
              <p:spPr>
                <a:xfrm rot="16812465">
                  <a:off x="2968087" y="3056374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ounded Rectangle 17"/>
                <p:cNvSpPr/>
                <p:nvPr/>
              </p:nvSpPr>
              <p:spPr>
                <a:xfrm rot="19427330">
                  <a:off x="3567133" y="2747584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ounded Rectangle 19"/>
                <p:cNvSpPr/>
                <p:nvPr/>
              </p:nvSpPr>
              <p:spPr>
                <a:xfrm rot="19685363">
                  <a:off x="3897616" y="3156245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ounded Rectangle 20"/>
                <p:cNvSpPr/>
                <p:nvPr/>
              </p:nvSpPr>
              <p:spPr>
                <a:xfrm rot="20378624">
                  <a:off x="4277029" y="3636869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ounded Rectangle 21"/>
                <p:cNvSpPr/>
                <p:nvPr/>
              </p:nvSpPr>
              <p:spPr>
                <a:xfrm rot="16873064">
                  <a:off x="3934368" y="4174185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ounded Rectangle 22"/>
                <p:cNvSpPr/>
                <p:nvPr/>
              </p:nvSpPr>
              <p:spPr>
                <a:xfrm rot="16466178">
                  <a:off x="4036139" y="4657183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ounded Rectangle 23"/>
                <p:cNvSpPr/>
                <p:nvPr/>
              </p:nvSpPr>
              <p:spPr>
                <a:xfrm rot="16200000">
                  <a:off x="4124631" y="5289754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ounded Rectangle 24"/>
                <p:cNvSpPr/>
                <p:nvPr/>
              </p:nvSpPr>
              <p:spPr>
                <a:xfrm rot="20620598">
                  <a:off x="4744065" y="5289752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ounded Rectangle 25"/>
                <p:cNvSpPr/>
                <p:nvPr/>
              </p:nvSpPr>
              <p:spPr>
                <a:xfrm rot="20246950">
                  <a:off x="4561469" y="4139169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ounded Rectangle 26"/>
                <p:cNvSpPr/>
                <p:nvPr/>
              </p:nvSpPr>
              <p:spPr>
                <a:xfrm rot="18875412">
                  <a:off x="3097162" y="2395206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ounded Rectangle 27"/>
                <p:cNvSpPr/>
                <p:nvPr/>
              </p:nvSpPr>
              <p:spPr>
                <a:xfrm rot="19942880">
                  <a:off x="4675236" y="4731247"/>
                  <a:ext cx="658762" cy="108156"/>
                </a:xfrm>
                <a:prstGeom prst="roundRect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4"/>
              <a:srcRect l="12111" t="-21" r="78" b="10803"/>
              <a:stretch/>
            </p:blipFill>
            <p:spPr>
              <a:xfrm>
                <a:off x="8739853" y="1877911"/>
                <a:ext cx="2634702" cy="1581765"/>
              </a:xfrm>
              <a:prstGeom prst="rect">
                <a:avLst/>
              </a:prstGeom>
            </p:spPr>
          </p:pic>
          <p:sp>
            <p:nvSpPr>
              <p:cNvPr id="32" name="TextBox 2">
                <a:extLst>
                  <a:ext uri="{FF2B5EF4-FFF2-40B4-BE49-F238E27FC236}">
                    <a16:creationId xmlns="" xmlns:a16="http://schemas.microsoft.com/office/drawing/2014/main" id="{2BD29DC1-7972-42CF-A7C0-FE675BD51B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719555" y="3439227"/>
                <a:ext cx="337467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  <a:defRPr/>
                </a:pPr>
                <a:r>
                  <a:rPr lang="sk-SK" altLang="en-US" sz="1200" dirty="0" smtClean="0">
                    <a:solidFill>
                      <a:srgbClr val="0070C0"/>
                    </a:solidFill>
                    <a:latin typeface="+mn-lt"/>
                  </a:rPr>
                  <a:t>H </a:t>
                </a:r>
                <a:r>
                  <a:rPr lang="sk-SK" altLang="en-US" sz="1200" dirty="0" err="1" smtClean="0">
                    <a:solidFill>
                      <a:srgbClr val="0070C0"/>
                    </a:solidFill>
                    <a:latin typeface="+mn-lt"/>
                  </a:rPr>
                  <a:t>Piekarz</a:t>
                </a:r>
                <a:r>
                  <a:rPr lang="sk-SK" altLang="en-US" sz="1200" dirty="0" smtClean="0">
                    <a:solidFill>
                      <a:srgbClr val="0070C0"/>
                    </a:solidFill>
                    <a:latin typeface="+mn-lt"/>
                  </a:rPr>
                  <a:t> et al., </a:t>
                </a:r>
                <a:r>
                  <a:rPr lang="en-US" altLang="en-US" sz="1200" dirty="0">
                    <a:solidFill>
                      <a:srgbClr val="0070C0"/>
                    </a:solidFill>
                    <a:latin typeface="+mn-lt"/>
                  </a:rPr>
                  <a:t>Nuclear Inst. and Methods in Physics Research, A 943 (2019) 162490</a:t>
                </a:r>
              </a:p>
            </p:txBody>
          </p: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40563" y="3951599"/>
                <a:ext cx="5551437" cy="2328509"/>
              </a:xfrm>
              <a:prstGeom prst="rect">
                <a:avLst/>
              </a:prstGeom>
            </p:spPr>
          </p:pic>
          <p:sp>
            <p:nvSpPr>
              <p:cNvPr id="33" name="TextBox 2">
                <a:extLst>
                  <a:ext uri="{FF2B5EF4-FFF2-40B4-BE49-F238E27FC236}">
                    <a16:creationId xmlns="" xmlns:a16="http://schemas.microsoft.com/office/drawing/2014/main" id="{2BD29DC1-7972-42CF-A7C0-FE675BD51B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27019" y="6171446"/>
                <a:ext cx="325873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  <a:defRPr/>
                </a:pPr>
                <a:r>
                  <a:rPr lang="sk-SK" altLang="en-US" sz="1200" dirty="0" smtClean="0">
                    <a:solidFill>
                      <a:srgbClr val="0070C0"/>
                    </a:solidFill>
                    <a:latin typeface="+mn-lt"/>
                  </a:rPr>
                  <a:t>L Rossi and C </a:t>
                </a:r>
                <a:r>
                  <a:rPr lang="sk-SK" altLang="en-US" sz="1200" dirty="0">
                    <a:solidFill>
                      <a:srgbClr val="0070C0"/>
                    </a:solidFill>
                    <a:latin typeface="+mn-lt"/>
                  </a:rPr>
                  <a:t>Senatore Instruments 2021, 5(1), 8</a:t>
                </a:r>
                <a:endParaRPr lang="en-US" altLang="en-US" sz="1200" dirty="0">
                  <a:solidFill>
                    <a:srgbClr val="0070C0"/>
                  </a:solidFill>
                  <a:latin typeface="+mn-lt"/>
                </a:endParaRPr>
              </a:p>
            </p:txBody>
          </p:sp>
        </p:grpSp>
      </p:grpSp>
      <p:sp>
        <p:nvSpPr>
          <p:cNvPr id="34" name="Rectangle 33"/>
          <p:cNvSpPr/>
          <p:nvPr/>
        </p:nvSpPr>
        <p:spPr>
          <a:xfrm>
            <a:off x="799621" y="2056166"/>
            <a:ext cx="40832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 Li et al., IEEE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Trans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33 </a:t>
            </a:r>
            <a:r>
              <a:rPr lang="sk-SK" sz="1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2023) 4400405 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8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1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Conclusions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81781" y="1314253"/>
            <a:ext cx="112579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anose="02020603050405020304" pitchFamily="18" charset="0"/>
              </a:rPr>
              <a:t>Magnetic hysteresis is </a:t>
            </a:r>
            <a:r>
              <a:rPr lang="sk-SK" sz="2000" dirty="0" smtClean="0">
                <a:cs typeface="Times New Roman" panose="02020603050405020304" pitchFamily="18" charset="0"/>
              </a:rPr>
              <a:t>a </a:t>
            </a:r>
            <a:r>
              <a:rPr lang="en-US" sz="2000" dirty="0" smtClean="0">
                <a:cs typeface="Times New Roman" panose="02020603050405020304" pitchFamily="18" charset="0"/>
              </a:rPr>
              <a:t>serious drawback of CC tapes intended for use in pulsed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anose="02020603050405020304" pitchFamily="18" charset="0"/>
              </a:rPr>
              <a:t>With a substantial modification of the tape architecture (</a:t>
            </a:r>
            <a:r>
              <a:rPr lang="en-US" sz="2000" dirty="0" err="1" smtClean="0">
                <a:cs typeface="Times New Roman" panose="02020603050405020304" pitchFamily="18" charset="0"/>
              </a:rPr>
              <a:t>filamentization</a:t>
            </a:r>
            <a:r>
              <a:rPr lang="en-US" sz="2000" dirty="0" smtClean="0">
                <a:cs typeface="Times New Roman" panose="02020603050405020304" pitchFamily="18" charset="0"/>
              </a:rPr>
              <a:t>) CC could compete with Nb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3</a:t>
            </a:r>
            <a:r>
              <a:rPr lang="en-US" sz="2000" dirty="0" smtClean="0">
                <a:cs typeface="Times New Roman" panose="02020603050405020304" pitchFamily="18" charset="0"/>
              </a:rPr>
              <a:t>Sn</a:t>
            </a:r>
          </a:p>
          <a:p>
            <a:r>
              <a:rPr lang="en-US" sz="2000" dirty="0" smtClean="0">
                <a:cs typeface="Times New Roman" panose="02020603050405020304" pitchFamily="18" charset="0"/>
              </a:rPr>
              <a:t>	in high-field (&gt; 10 T) accelerators</a:t>
            </a:r>
          </a:p>
        </p:txBody>
      </p:sp>
    </p:spTree>
    <p:extLst>
      <p:ext uri="{BB962C8B-B14F-4D97-AF65-F5344CB8AC3E}">
        <p14:creationId xmlns:p14="http://schemas.microsoft.com/office/powerpoint/2010/main" val="24213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sk-SK" sz="2800" dirty="0" err="1" smtClean="0"/>
              <a:t>Motivation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63E314A9-39D5-4F6F-8FCA-B62C841E23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078" t="37973" r="41659" b="55497"/>
          <a:stretch/>
        </p:blipFill>
        <p:spPr>
          <a:xfrm>
            <a:off x="229473" y="805491"/>
            <a:ext cx="2715000" cy="6533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1" y="1391644"/>
            <a:ext cx="5931840" cy="501172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096463" y="1132179"/>
            <a:ext cx="4387524" cy="5132250"/>
            <a:chOff x="7096463" y="1132179"/>
            <a:chExt cx="4387524" cy="5132250"/>
          </a:xfrm>
        </p:grpSpPr>
        <p:grpSp>
          <p:nvGrpSpPr>
            <p:cNvPr id="5" name="Group 4"/>
            <p:cNvGrpSpPr/>
            <p:nvPr/>
          </p:nvGrpSpPr>
          <p:grpSpPr>
            <a:xfrm>
              <a:off x="7096463" y="1132179"/>
              <a:ext cx="4387524" cy="3000305"/>
              <a:chOff x="7096463" y="1132179"/>
              <a:chExt cx="4387524" cy="3000305"/>
            </a:xfrm>
          </p:grpSpPr>
          <p:pic>
            <p:nvPicPr>
              <p:cNvPr id="6" name="Picture 5">
                <a:extLst>
                  <a:ext uri="{FF2B5EF4-FFF2-40B4-BE49-F238E27FC236}">
                    <a16:creationId xmlns="" xmlns:a16="http://schemas.microsoft.com/office/drawing/2014/main" id="{130CC1E4-3656-4D76-AA0F-93B3505E1D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2135" t="53611" r="10886" b="29722"/>
              <a:stretch/>
            </p:blipFill>
            <p:spPr>
              <a:xfrm>
                <a:off x="7096463" y="1709926"/>
                <a:ext cx="4387524" cy="2422558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4FF3DD75-1A50-49FF-ABAA-BCEB459774F4}"/>
                  </a:ext>
                </a:extLst>
              </p:cNvPr>
              <p:cNvSpPr txBox="1"/>
              <p:nvPr/>
            </p:nvSpPr>
            <p:spPr>
              <a:xfrm>
                <a:off x="7096463" y="1132179"/>
                <a:ext cx="29856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k-SK" sz="2000" dirty="0" err="1" smtClean="0"/>
                  <a:t>Foreseen</a:t>
                </a:r>
                <a:r>
                  <a:rPr lang="sk-SK" sz="2000" dirty="0" smtClean="0"/>
                  <a:t> for SIS100 (FAIR)</a:t>
                </a:r>
                <a:r>
                  <a:rPr lang="en-GB" sz="2000" dirty="0" smtClean="0"/>
                  <a:t>:</a:t>
                </a:r>
                <a:endParaRPr lang="en-GB" sz="2000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7096463" y="4879434"/>
              <a:ext cx="3694216" cy="13849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F </a:t>
              </a:r>
              <a:r>
                <a:rPr lang="sk-SK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Kaether</a:t>
              </a:r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et al., (2021) 12th </a:t>
              </a:r>
              <a:r>
                <a:rPr lang="sk-SK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Int</a:t>
              </a:r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. Part. </a:t>
              </a:r>
              <a:r>
                <a:rPr lang="sk-SK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Acc</a:t>
              </a:r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. </a:t>
              </a:r>
              <a:r>
                <a:rPr lang="sk-SK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Conf</a:t>
              </a:r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.</a:t>
              </a:r>
            </a:p>
            <a:p>
              <a:r>
                <a:rPr lang="en-US" sz="1200" dirty="0">
                  <a:solidFill>
                    <a:srgbClr val="0070C0"/>
                  </a:solidFill>
                </a:rPr>
                <a:t>doi:10.18429/JACoW-IPAC2021-TUPAB378</a:t>
              </a:r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</a:p>
            <a:p>
              <a:endParaRPr lang="sk-SK" sz="1200" dirty="0" smtClean="0">
                <a:solidFill>
                  <a:srgbClr val="0070C0"/>
                </a:solidFill>
              </a:endParaRPr>
            </a:p>
            <a:p>
              <a:r>
                <a:rPr lang="en-US" sz="1200" dirty="0" smtClean="0">
                  <a:solidFill>
                    <a:srgbClr val="0070C0"/>
                  </a:solidFill>
                </a:rPr>
                <a:t>H G </a:t>
              </a:r>
              <a:r>
                <a:rPr lang="en-US" sz="1200" dirty="0" err="1">
                  <a:solidFill>
                    <a:srgbClr val="0070C0"/>
                  </a:solidFill>
                </a:rPr>
                <a:t>Khodzhibagiyan</a:t>
              </a:r>
              <a:r>
                <a:rPr lang="en-US" sz="1200" dirty="0">
                  <a:solidFill>
                    <a:srgbClr val="0070C0"/>
                  </a:solidFill>
                </a:rPr>
                <a:t> and </a:t>
              </a:r>
              <a:r>
                <a:rPr lang="en-US" sz="1200" dirty="0" smtClean="0">
                  <a:solidFill>
                    <a:srgbClr val="0070C0"/>
                  </a:solidFill>
                </a:rPr>
                <a:t>A </a:t>
              </a:r>
              <a:r>
                <a:rPr lang="en-US" sz="1200" dirty="0" err="1" smtClean="0">
                  <a:solidFill>
                    <a:srgbClr val="0070C0"/>
                  </a:solidFill>
                </a:rPr>
                <a:t>A</a:t>
              </a:r>
              <a:r>
                <a:rPr lang="en-US" sz="1200" dirty="0" smtClean="0">
                  <a:solidFill>
                    <a:srgbClr val="0070C0"/>
                  </a:solidFill>
                </a:rPr>
                <a:t> </a:t>
              </a:r>
              <a:r>
                <a:rPr lang="en-US" sz="1200" dirty="0">
                  <a:solidFill>
                    <a:srgbClr val="0070C0"/>
                  </a:solidFill>
                </a:rPr>
                <a:t>Smirnov, </a:t>
              </a:r>
              <a:endParaRPr lang="sk-SK" sz="1200" dirty="0" smtClean="0">
                <a:solidFill>
                  <a:srgbClr val="0070C0"/>
                </a:solidFill>
              </a:endParaRPr>
            </a:p>
            <a:p>
              <a:r>
                <a:rPr lang="en-US" sz="1200" dirty="0" smtClean="0">
                  <a:solidFill>
                    <a:srgbClr val="0070C0"/>
                  </a:solidFill>
                </a:rPr>
                <a:t>Proc</a:t>
              </a:r>
              <a:r>
                <a:rPr lang="en-US" sz="1200" dirty="0">
                  <a:solidFill>
                    <a:srgbClr val="0070C0"/>
                  </a:solidFill>
                </a:rPr>
                <a:t>. the 12th Int. Cryogenic Engineering Conf. (ICIC’12),</a:t>
              </a:r>
            </a:p>
            <a:p>
              <a:r>
                <a:rPr lang="en-US" sz="1200" dirty="0">
                  <a:solidFill>
                    <a:srgbClr val="0070C0"/>
                  </a:solidFill>
                </a:rPr>
                <a:t>Southampton, UK, Jul. 1988, pp. 841–844. doi:10.1016/</a:t>
              </a:r>
            </a:p>
            <a:p>
              <a:r>
                <a:rPr lang="en-US" sz="1200" dirty="0">
                  <a:solidFill>
                    <a:srgbClr val="0070C0"/>
                  </a:solidFill>
                </a:rPr>
                <a:t>B978-0-408-01259-1.50162-5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570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sk-SK" sz="2800" dirty="0" err="1" smtClean="0"/>
              <a:t>Motivation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207AAD1B-EFDF-4991-88F9-54038A68DE35}"/>
              </a:ext>
            </a:extLst>
          </p:cNvPr>
          <p:cNvSpPr txBox="1"/>
          <p:nvPr/>
        </p:nvSpPr>
        <p:spPr>
          <a:xfrm>
            <a:off x="317197" y="813203"/>
            <a:ext cx="3057697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err="1" smtClean="0"/>
              <a:t>Requirements</a:t>
            </a:r>
            <a:r>
              <a:rPr lang="sk-SK" sz="2000" dirty="0" smtClean="0"/>
              <a:t> on </a:t>
            </a:r>
            <a:r>
              <a:rPr lang="sk-SK" sz="2000" dirty="0" err="1" smtClean="0"/>
              <a:t>the</a:t>
            </a:r>
            <a:r>
              <a:rPr lang="sk-SK" sz="2000" dirty="0" smtClean="0"/>
              <a:t> </a:t>
            </a:r>
            <a:r>
              <a:rPr lang="sk-SK" sz="2000" dirty="0" err="1" smtClean="0"/>
              <a:t>cable</a:t>
            </a:r>
            <a:r>
              <a:rPr lang="en-GB" sz="2000" dirty="0" smtClean="0"/>
              <a:t>:</a:t>
            </a:r>
            <a:endParaRPr lang="sk-SK" sz="2000" dirty="0" smtClean="0"/>
          </a:p>
          <a:p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smtClean="0"/>
              <a:t>13.2 </a:t>
            </a:r>
            <a:r>
              <a:rPr lang="sk-SK" dirty="0" err="1" smtClean="0"/>
              <a:t>kA</a:t>
            </a:r>
            <a:r>
              <a:rPr lang="sk-SK" dirty="0" smtClean="0"/>
              <a:t> at 1.9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 smtClean="0"/>
              <a:t>Flexible</a:t>
            </a:r>
            <a:endParaRPr lang="sk-SK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err="1" smtClean="0"/>
              <a:t>Forced</a:t>
            </a:r>
            <a:r>
              <a:rPr lang="sk-SK" dirty="0" smtClean="0"/>
              <a:t> </a:t>
            </a:r>
            <a:r>
              <a:rPr lang="sk-SK" dirty="0" err="1" smtClean="0"/>
              <a:t>flow</a:t>
            </a:r>
            <a:r>
              <a:rPr lang="sk-SK" dirty="0" smtClean="0"/>
              <a:t> of </a:t>
            </a:r>
            <a:r>
              <a:rPr lang="sk-SK" dirty="0" err="1" smtClean="0"/>
              <a:t>coolant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loss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004315" y="3126461"/>
            <a:ext cx="2057203" cy="2043380"/>
            <a:chOff x="632731" y="3211951"/>
            <a:chExt cx="2057203" cy="2043380"/>
          </a:xfrm>
        </p:grpSpPr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130CC1E4-3656-4D76-AA0F-93B3505E1D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2135" t="56842" r="19955" b="29722"/>
            <a:stretch/>
          </p:blipFill>
          <p:spPr>
            <a:xfrm>
              <a:off x="632731" y="3211951"/>
              <a:ext cx="2057203" cy="1965459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V="1">
              <a:off x="672381" y="4696924"/>
              <a:ext cx="612476" cy="43298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943302" y="4885999"/>
              <a:ext cx="1200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err="1" smtClean="0">
                  <a:solidFill>
                    <a:schemeClr val="accent1"/>
                  </a:solidFill>
                </a:rPr>
                <a:t>LHe</a:t>
              </a:r>
              <a:r>
                <a:rPr lang="sk-SK" dirty="0" smtClean="0">
                  <a:solidFill>
                    <a:schemeClr val="accent1"/>
                  </a:solidFill>
                </a:rPr>
                <a:t> (4.5 K)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790519" y="3439924"/>
            <a:ext cx="2569678" cy="2724687"/>
            <a:chOff x="7850476" y="3674917"/>
            <a:chExt cx="2569678" cy="2724687"/>
          </a:xfrm>
        </p:grpSpPr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712040C4-C7F4-4400-BEB4-E91405529751}"/>
                </a:ext>
              </a:extLst>
            </p:cNvPr>
            <p:cNvSpPr txBox="1"/>
            <p:nvPr/>
          </p:nvSpPr>
          <p:spPr>
            <a:xfrm>
              <a:off x="8826052" y="3674917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/>
                <a:t>?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207AAD1B-EFDF-4991-88F9-54038A68DE35}"/>
                </a:ext>
              </a:extLst>
            </p:cNvPr>
            <p:cNvSpPr txBox="1"/>
            <p:nvPr/>
          </p:nvSpPr>
          <p:spPr>
            <a:xfrm>
              <a:off x="7850476" y="4368279"/>
              <a:ext cx="2569678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sk-SK" dirty="0" err="1"/>
                <a:t>Forced</a:t>
              </a:r>
              <a:r>
                <a:rPr lang="sk-SK" dirty="0"/>
                <a:t> </a:t>
              </a:r>
              <a:r>
                <a:rPr lang="sk-SK" dirty="0" err="1"/>
                <a:t>flow</a:t>
              </a:r>
              <a:r>
                <a:rPr lang="sk-SK" dirty="0"/>
                <a:t> of </a:t>
              </a:r>
              <a:r>
                <a:rPr lang="sk-SK" dirty="0" err="1" smtClean="0"/>
                <a:t>coolant</a:t>
              </a:r>
              <a:endParaRPr lang="sk-SK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sk-SK" dirty="0" smtClean="0"/>
                <a:t>Flexibility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sk-SK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sk-SK" dirty="0"/>
                <a:t>Transport </a:t>
              </a:r>
              <a:r>
                <a:rPr lang="sk-SK" dirty="0" err="1"/>
                <a:t>capacity</a:t>
              </a:r>
              <a:endParaRPr lang="sk-SK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sk-SK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sk-SK" dirty="0" smtClean="0"/>
                <a:t>AC </a:t>
              </a:r>
              <a:r>
                <a:rPr lang="sk-SK" dirty="0" err="1" smtClean="0"/>
                <a:t>loss</a:t>
              </a:r>
              <a:endParaRPr lang="sk-SK" dirty="0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519" y="4133264"/>
            <a:ext cx="365760" cy="36576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519" y="4654214"/>
            <a:ext cx="365760" cy="36576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394519" y="5186461"/>
            <a:ext cx="396000" cy="39600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454476" y="5734414"/>
            <a:ext cx="396000" cy="3960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226268" y="770036"/>
            <a:ext cx="7523646" cy="3236113"/>
            <a:chOff x="4226268" y="770036"/>
            <a:chExt cx="7523646" cy="3236113"/>
          </a:xfrm>
        </p:grpSpPr>
        <p:grpSp>
          <p:nvGrpSpPr>
            <p:cNvPr id="20" name="Group 19"/>
            <p:cNvGrpSpPr/>
            <p:nvPr/>
          </p:nvGrpSpPr>
          <p:grpSpPr>
            <a:xfrm>
              <a:off x="4226268" y="770036"/>
              <a:ext cx="7523646" cy="2496878"/>
              <a:chOff x="4226268" y="770036"/>
              <a:chExt cx="7523646" cy="2496878"/>
            </a:xfrm>
          </p:grpSpPr>
          <p:sp>
            <p:nvSpPr>
              <p:cNvPr id="8" name="Arrow: Right 3">
                <a:extLst>
                  <a:ext uri="{FF2B5EF4-FFF2-40B4-BE49-F238E27FC236}">
                    <a16:creationId xmlns="" xmlns:a16="http://schemas.microsoft.com/office/drawing/2014/main" id="{B62FE451-1156-48A7-A673-1CEC4FE6794D}"/>
                  </a:ext>
                </a:extLst>
              </p:cNvPr>
              <p:cNvSpPr/>
              <p:nvPr/>
            </p:nvSpPr>
            <p:spPr>
              <a:xfrm rot="19618405">
                <a:off x="4226268" y="2772536"/>
                <a:ext cx="1547456" cy="3960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207AAD1B-EFDF-4991-88F9-54038A68DE35}"/>
                  </a:ext>
                </a:extLst>
              </p:cNvPr>
              <p:cNvSpPr txBox="1"/>
              <p:nvPr/>
            </p:nvSpPr>
            <p:spPr>
              <a:xfrm>
                <a:off x="7282789" y="770036"/>
                <a:ext cx="315381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Possible alternative: </a:t>
                </a:r>
                <a:r>
                  <a:rPr lang="en-GB" sz="2000" dirty="0" smtClean="0"/>
                  <a:t>CORT</a:t>
                </a:r>
                <a:endParaRPr lang="sk-SK" sz="2000" dirty="0" smtClean="0"/>
              </a:p>
              <a:p>
                <a:r>
                  <a:rPr lang="sk-SK" sz="2000" dirty="0" smtClean="0"/>
                  <a:t>(</a:t>
                </a:r>
                <a:r>
                  <a:rPr lang="sk-SK" sz="2000" dirty="0" err="1" smtClean="0"/>
                  <a:t>Conductor</a:t>
                </a:r>
                <a:r>
                  <a:rPr lang="sk-SK" sz="2000" dirty="0" smtClean="0"/>
                  <a:t>-On-</a:t>
                </a:r>
                <a:r>
                  <a:rPr lang="sk-SK" sz="2000" dirty="0" err="1" smtClean="0"/>
                  <a:t>Round</a:t>
                </a:r>
                <a:r>
                  <a:rPr lang="sk-SK" sz="2000" dirty="0" smtClean="0"/>
                  <a:t>-Tube)</a:t>
                </a:r>
                <a:endParaRPr lang="en-GB" sz="2000" dirty="0"/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6158144" y="1733171"/>
                <a:ext cx="5591770" cy="1533743"/>
                <a:chOff x="5776125" y="3478096"/>
                <a:chExt cx="5591770" cy="1533743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="" xmlns:a16="http://schemas.microsoft.com/office/drawing/2014/main" id="{B2E1675D-AEE5-41F9-823C-5866BF6606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6444" b="26984"/>
                <a:stretch/>
              </p:blipFill>
              <p:spPr>
                <a:xfrm>
                  <a:off x="5776125" y="3478096"/>
                  <a:ext cx="5591770" cy="1533743"/>
                </a:xfrm>
                <a:prstGeom prst="rect">
                  <a:avLst/>
                </a:prstGeom>
              </p:spPr>
            </p:pic>
            <p:grpSp>
              <p:nvGrpSpPr>
                <p:cNvPr id="12" name="Group 11">
                  <a:extLst>
                    <a:ext uri="{FF2B5EF4-FFF2-40B4-BE49-F238E27FC236}">
                      <a16:creationId xmlns="" xmlns:a16="http://schemas.microsoft.com/office/drawing/2014/main" id="{3BE9952C-FEFF-4679-BBFD-372E427E68B2}"/>
                    </a:ext>
                  </a:extLst>
                </p:cNvPr>
                <p:cNvGrpSpPr/>
                <p:nvPr/>
              </p:nvGrpSpPr>
              <p:grpSpPr>
                <a:xfrm>
                  <a:off x="6375445" y="3546526"/>
                  <a:ext cx="1254382" cy="338554"/>
                  <a:chOff x="5720822" y="1711193"/>
                  <a:chExt cx="1254382" cy="338554"/>
                </a:xfrm>
              </p:grpSpPr>
              <p:sp>
                <p:nvSpPr>
                  <p:cNvPr id="13" name="Rectangle 12">
                    <a:extLst>
                      <a:ext uri="{FF2B5EF4-FFF2-40B4-BE49-F238E27FC236}">
                        <a16:creationId xmlns="" xmlns:a16="http://schemas.microsoft.com/office/drawing/2014/main" id="{710A4C6B-1337-4606-9B6E-7094E8C85CF1}"/>
                      </a:ext>
                    </a:extLst>
                  </p:cNvPr>
                  <p:cNvSpPr/>
                  <p:nvPr/>
                </p:nvSpPr>
                <p:spPr>
                  <a:xfrm>
                    <a:off x="5720822" y="1763962"/>
                    <a:ext cx="1174938" cy="238359"/>
                  </a:xfrm>
                  <a:prstGeom prst="rect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="" xmlns:a16="http://schemas.microsoft.com/office/drawing/2014/main" id="{A12C0627-DA66-454B-9C9B-A11A398E9EAE}"/>
                      </a:ext>
                    </a:extLst>
                  </p:cNvPr>
                  <p:cNvSpPr txBox="1"/>
                  <p:nvPr/>
                </p:nvSpPr>
                <p:spPr>
                  <a:xfrm>
                    <a:off x="5720822" y="1711193"/>
                    <a:ext cx="125438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600" dirty="0"/>
                      <a:t>REBCO tapes</a:t>
                    </a:r>
                  </a:p>
                </p:txBody>
              </p:sp>
            </p:grpSp>
            <p:grpSp>
              <p:nvGrpSpPr>
                <p:cNvPr id="21" name="Group 20">
                  <a:extLst>
                    <a:ext uri="{FF2B5EF4-FFF2-40B4-BE49-F238E27FC236}">
                      <a16:creationId xmlns="" xmlns:a16="http://schemas.microsoft.com/office/drawing/2014/main" id="{3BE9952C-FEFF-4679-BBFD-372E427E68B2}"/>
                    </a:ext>
                  </a:extLst>
                </p:cNvPr>
                <p:cNvGrpSpPr/>
                <p:nvPr/>
              </p:nvGrpSpPr>
              <p:grpSpPr>
                <a:xfrm>
                  <a:off x="10152241" y="3499100"/>
                  <a:ext cx="1215654" cy="338554"/>
                  <a:chOff x="5720822" y="1711193"/>
                  <a:chExt cx="1215654" cy="338554"/>
                </a:xfrm>
              </p:grpSpPr>
              <p:sp>
                <p:nvSpPr>
                  <p:cNvPr id="22" name="Rectangle 21">
                    <a:extLst>
                      <a:ext uri="{FF2B5EF4-FFF2-40B4-BE49-F238E27FC236}">
                        <a16:creationId xmlns="" xmlns:a16="http://schemas.microsoft.com/office/drawing/2014/main" id="{710A4C6B-1337-4606-9B6E-7094E8C85CF1}"/>
                      </a:ext>
                    </a:extLst>
                  </p:cNvPr>
                  <p:cNvSpPr/>
                  <p:nvPr/>
                </p:nvSpPr>
                <p:spPr>
                  <a:xfrm>
                    <a:off x="5720822" y="1763962"/>
                    <a:ext cx="1174938" cy="238359"/>
                  </a:xfrm>
                  <a:prstGeom prst="rect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="" xmlns:a16="http://schemas.microsoft.com/office/drawing/2014/main" id="{A12C0627-DA66-454B-9C9B-A11A398E9EAE}"/>
                      </a:ext>
                    </a:extLst>
                  </p:cNvPr>
                  <p:cNvSpPr txBox="1"/>
                  <p:nvPr/>
                </p:nvSpPr>
                <p:spPr>
                  <a:xfrm>
                    <a:off x="5720822" y="1711193"/>
                    <a:ext cx="1215654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sk-SK" sz="1600" dirty="0" err="1" smtClean="0"/>
                      <a:t>Central</a:t>
                    </a:r>
                    <a:r>
                      <a:rPr lang="sk-SK" sz="1600" dirty="0" smtClean="0"/>
                      <a:t> tube</a:t>
                    </a:r>
                    <a:endParaRPr lang="en-GB" sz="1600" dirty="0"/>
                  </a:p>
                </p:txBody>
              </p:sp>
            </p:grpSp>
          </p:grpSp>
        </p:grpSp>
        <p:sp>
          <p:nvSpPr>
            <p:cNvPr id="27" name="Rectangle 26"/>
            <p:cNvSpPr/>
            <p:nvPr/>
          </p:nvSpPr>
          <p:spPr>
            <a:xfrm>
              <a:off x="4243373" y="3544484"/>
              <a:ext cx="26455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X </a:t>
              </a:r>
              <a:r>
                <a:rPr lang="sk-SK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Wang</a:t>
              </a:r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et al., </a:t>
              </a:r>
              <a:r>
                <a:rPr lang="sk-SK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Supercond</a:t>
              </a:r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. </a:t>
              </a:r>
              <a:r>
                <a:rPr lang="sk-SK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Sci</a:t>
              </a:r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. </a:t>
              </a:r>
              <a:r>
                <a:rPr lang="sk-SK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Technol</a:t>
              </a:r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.</a:t>
              </a:r>
            </a:p>
            <a:p>
              <a:r>
                <a:rPr lang="sk-SK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34 (2021) 015012 </a:t>
              </a:r>
              <a:endParaRPr lang="sk-SK" sz="1200" dirty="0" smtClean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887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sk-SK" sz="2800" dirty="0" err="1" smtClean="0"/>
              <a:t>Outline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07AAD1B-EFDF-4991-88F9-54038A68DE35}"/>
              </a:ext>
            </a:extLst>
          </p:cNvPr>
          <p:cNvSpPr txBox="1"/>
          <p:nvPr/>
        </p:nvSpPr>
        <p:spPr>
          <a:xfrm>
            <a:off x="1709303" y="1089350"/>
            <a:ext cx="674639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sk-SK" sz="2000" dirty="0" smtClean="0"/>
              <a:t>Formula for </a:t>
            </a:r>
            <a:r>
              <a:rPr lang="sk-SK" sz="2000" dirty="0" err="1" smtClean="0"/>
              <a:t>estimating</a:t>
            </a:r>
            <a:r>
              <a:rPr lang="sk-SK" sz="2000" dirty="0" smtClean="0"/>
              <a:t> </a:t>
            </a:r>
            <a:r>
              <a:rPr lang="sk-SK" sz="2000" dirty="0" err="1" smtClean="0"/>
              <a:t>hysteresis</a:t>
            </a:r>
            <a:r>
              <a:rPr lang="sk-SK" sz="2000" dirty="0" smtClean="0"/>
              <a:t> </a:t>
            </a:r>
            <a:r>
              <a:rPr lang="sk-SK" sz="2000" dirty="0" err="1" smtClean="0"/>
              <a:t>loss</a:t>
            </a:r>
            <a:r>
              <a:rPr lang="sk-SK" sz="2000" dirty="0" smtClean="0"/>
              <a:t> in a </a:t>
            </a:r>
            <a:r>
              <a:rPr lang="sk-SK" sz="2000" dirty="0" err="1" smtClean="0"/>
              <a:t>round</a:t>
            </a:r>
            <a:r>
              <a:rPr lang="sk-SK" sz="2000" dirty="0" smtClean="0"/>
              <a:t> HTS </a:t>
            </a:r>
            <a:r>
              <a:rPr lang="sk-SK" sz="2000" dirty="0" err="1" smtClean="0"/>
              <a:t>cable</a:t>
            </a:r>
            <a:endParaRPr lang="sk-SK" sz="2000" dirty="0" smtClean="0"/>
          </a:p>
          <a:p>
            <a:pPr marL="457200" indent="-457200">
              <a:buAutoNum type="arabicParenR"/>
            </a:pPr>
            <a:endParaRPr lang="sk-SK" sz="2000" dirty="0"/>
          </a:p>
          <a:p>
            <a:pPr marL="457200" indent="-457200">
              <a:buAutoNum type="arabicParenR"/>
            </a:pPr>
            <a:r>
              <a:rPr lang="sk-SK" sz="2000" dirty="0" err="1" smtClean="0"/>
              <a:t>Comparison</a:t>
            </a:r>
            <a:r>
              <a:rPr lang="sk-SK" sz="2000" dirty="0" smtClean="0"/>
              <a:t> </a:t>
            </a:r>
            <a:r>
              <a:rPr lang="sk-SK" sz="2000" dirty="0" err="1" smtClean="0"/>
              <a:t>with</a:t>
            </a:r>
            <a:r>
              <a:rPr lang="sk-SK" sz="2000" dirty="0" smtClean="0"/>
              <a:t> </a:t>
            </a:r>
            <a:r>
              <a:rPr lang="sk-SK" sz="2000" dirty="0" err="1" smtClean="0"/>
              <a:t>low-T</a:t>
            </a:r>
            <a:r>
              <a:rPr lang="sk-SK" sz="2000" baseline="-25000" dirty="0" err="1" smtClean="0"/>
              <a:t>c</a:t>
            </a:r>
            <a:r>
              <a:rPr lang="sk-SK" sz="2000" dirty="0" smtClean="0"/>
              <a:t> </a:t>
            </a:r>
            <a:r>
              <a:rPr lang="sk-SK" sz="2000" dirty="0" err="1" smtClean="0"/>
              <a:t>version</a:t>
            </a:r>
            <a:r>
              <a:rPr lang="en-US" sz="2000" dirty="0" smtClean="0"/>
              <a:t>s</a:t>
            </a:r>
            <a:endParaRPr lang="sk-SK" sz="2000" dirty="0" smtClean="0"/>
          </a:p>
          <a:p>
            <a:pPr marL="457200" indent="-457200">
              <a:buAutoNum type="arabicParenR"/>
            </a:pPr>
            <a:endParaRPr lang="sk-SK" sz="2000" dirty="0"/>
          </a:p>
          <a:p>
            <a:pPr marL="457200" indent="-457200">
              <a:buAutoNum type="arabicParenR"/>
            </a:pPr>
            <a:r>
              <a:rPr lang="sk-SK" sz="2000" dirty="0" err="1" smtClean="0"/>
              <a:t>Discussion</a:t>
            </a:r>
            <a:r>
              <a:rPr lang="sk-SK" sz="2000" dirty="0" smtClean="0"/>
              <a:t> and </a:t>
            </a:r>
            <a:r>
              <a:rPr lang="sk-SK" sz="2000" dirty="0" err="1" smtClean="0"/>
              <a:t>issues</a:t>
            </a:r>
            <a:r>
              <a:rPr lang="sk-SK" sz="2000" dirty="0" smtClean="0"/>
              <a:t> for </a:t>
            </a:r>
            <a:r>
              <a:rPr lang="sk-SK" sz="2000" dirty="0" err="1" smtClean="0"/>
              <a:t>further</a:t>
            </a:r>
            <a:r>
              <a:rPr lang="sk-SK" sz="2000" dirty="0" smtClean="0"/>
              <a:t> </a:t>
            </a:r>
            <a:r>
              <a:rPr lang="sk-SK" sz="2000" dirty="0" err="1" smtClean="0"/>
              <a:t>research</a:t>
            </a:r>
            <a:endParaRPr lang="sk-SK" sz="2000" dirty="0" smtClean="0"/>
          </a:p>
          <a:p>
            <a:pPr marL="457200" indent="-457200">
              <a:buAutoNum type="arabicParenR"/>
            </a:pPr>
            <a:endParaRPr lang="sk-SK" sz="2000" dirty="0"/>
          </a:p>
          <a:p>
            <a:pPr marL="457200" indent="-457200">
              <a:buAutoNum type="arabicParenR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694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Formula </a:t>
            </a:r>
            <a:r>
              <a:rPr lang="en-US" sz="2800" dirty="0"/>
              <a:t>for estimating </a:t>
            </a:r>
            <a:r>
              <a:rPr lang="sk-SK" sz="2800" dirty="0" err="1" smtClean="0"/>
              <a:t>hysteresis</a:t>
            </a:r>
            <a:r>
              <a:rPr lang="en-US" sz="2800" dirty="0" smtClean="0"/>
              <a:t> </a:t>
            </a:r>
            <a:r>
              <a:rPr lang="en-US" sz="2800" dirty="0"/>
              <a:t>loss in round </a:t>
            </a:r>
            <a:r>
              <a:rPr lang="en-US" sz="2800" dirty="0" smtClean="0"/>
              <a:t>HT</a:t>
            </a:r>
            <a:r>
              <a:rPr lang="sk-SK" sz="2800" dirty="0" smtClean="0"/>
              <a:t>S</a:t>
            </a:r>
            <a:r>
              <a:rPr lang="en-US" sz="2800" dirty="0" smtClean="0"/>
              <a:t> cable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78935" y="1523638"/>
            <a:ext cx="8509381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2000" dirty="0" smtClean="0"/>
              <a:t>Step 1: single tape </a:t>
            </a:r>
            <a:r>
              <a:rPr lang="en-US" sz="2000" dirty="0" smtClean="0"/>
              <a:t>(critical current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 smtClean="0"/>
              <a:t>, width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000" dirty="0" smtClean="0"/>
              <a:t>)</a:t>
            </a:r>
            <a:r>
              <a:rPr lang="sk-SK" sz="2000" dirty="0" smtClean="0"/>
              <a:t> in perpendicular magn</a:t>
            </a:r>
            <a:r>
              <a:rPr lang="en-US" sz="2000" dirty="0" smtClean="0"/>
              <a:t>e</a:t>
            </a:r>
            <a:r>
              <a:rPr lang="sk-SK" sz="2000" dirty="0" smtClean="0"/>
              <a:t>tic field</a:t>
            </a:r>
            <a:endParaRPr lang="sk-SK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78935" y="733060"/>
            <a:ext cx="11072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err="1" smtClean="0"/>
              <a:t>Assumption</a:t>
            </a:r>
            <a:r>
              <a:rPr lang="sk-SK" sz="2000" dirty="0" smtClean="0"/>
              <a:t>: </a:t>
            </a:r>
            <a:r>
              <a:rPr lang="sk-SK" sz="2000" dirty="0" err="1" smtClean="0"/>
              <a:t>magnetic</a:t>
            </a:r>
            <a:r>
              <a:rPr lang="sk-SK" sz="2000" dirty="0" smtClean="0"/>
              <a:t> </a:t>
            </a:r>
            <a:r>
              <a:rPr lang="sk-SK" sz="2000" dirty="0" err="1" smtClean="0"/>
              <a:t>field</a:t>
            </a:r>
            <a:r>
              <a:rPr lang="sk-SK" sz="2000" dirty="0" smtClean="0"/>
              <a:t> </a:t>
            </a:r>
            <a:r>
              <a:rPr lang="sk-SK" sz="2000" dirty="0" err="1" smtClean="0"/>
              <a:t>variation</a:t>
            </a:r>
            <a:r>
              <a:rPr lang="sk-SK" sz="2000" dirty="0" smtClean="0"/>
              <a:t> </a:t>
            </a:r>
            <a:r>
              <a:rPr lang="sk-SK" sz="2000" dirty="0" err="1" smtClean="0"/>
              <a:t>higher</a:t>
            </a:r>
            <a:r>
              <a:rPr lang="sk-SK" sz="2000" dirty="0" smtClean="0"/>
              <a:t> than the penetration field </a:t>
            </a:r>
            <a:r>
              <a:rPr lang="en-US" sz="2000" dirty="0" smtClean="0"/>
              <a:t>-&gt; saturation of screening currents</a:t>
            </a:r>
            <a:endParaRPr lang="sk-SK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482917" y="2325630"/>
            <a:ext cx="7099007" cy="2414251"/>
            <a:chOff x="482917" y="2325630"/>
            <a:chExt cx="7099007" cy="2414251"/>
          </a:xfrm>
        </p:grpSpPr>
        <p:sp>
          <p:nvSpPr>
            <p:cNvPr id="7" name="TextBox 6"/>
            <p:cNvSpPr txBox="1"/>
            <p:nvPr/>
          </p:nvSpPr>
          <p:spPr>
            <a:xfrm>
              <a:off x="2733730" y="2455522"/>
              <a:ext cx="348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m</a:t>
              </a:r>
              <a:r>
                <a:rPr lang="en-US" sz="2000" dirty="0" smtClean="0"/>
                <a:t>agnetic moment at saturation</a:t>
              </a:r>
              <a:endParaRPr lang="sk-SK" sz="20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82917" y="2623416"/>
              <a:ext cx="1606530" cy="2116465"/>
              <a:chOff x="918345" y="2855645"/>
              <a:chExt cx="1606530" cy="2116465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="" xmlns:a16="http://schemas.microsoft.com/office/drawing/2014/main" id="{3B49D792-EFCC-4CEE-AB3D-303C0CEE5E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6595" y="3255755"/>
                <a:ext cx="0" cy="64994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0" name="Rectangle 9">
                <a:extLst>
                  <a:ext uri="{FF2B5EF4-FFF2-40B4-BE49-F238E27FC236}">
                    <a16:creationId xmlns="" xmlns:a16="http://schemas.microsoft.com/office/drawing/2014/main" id="{E0723D45-BDCC-44A1-AC1E-437CCB991625}"/>
                  </a:ext>
                </a:extLst>
              </p:cNvPr>
              <p:cNvSpPr/>
              <p:nvPr/>
            </p:nvSpPr>
            <p:spPr>
              <a:xfrm>
                <a:off x="918345" y="2855645"/>
                <a:ext cx="160653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sk-SK" sz="2000" baseline="-25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sz="2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sin(2</a:t>
                </a:r>
                <a:r>
                  <a:rPr lang="en-US" sz="2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</a:t>
                </a:r>
                <a:r>
                  <a:rPr lang="en-US" sz="2000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ft</a:t>
                </a:r>
                <a:r>
                  <a:rPr lang="en-US" sz="2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)</a:t>
                </a:r>
                <a:endParaRPr lang="en-US" sz="2000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742536" y="4572000"/>
                <a:ext cx="648000" cy="72000"/>
              </a:xfrm>
              <a:prstGeom prst="rect">
                <a:avLst/>
              </a:prstGeom>
              <a:scene3d>
                <a:camera prst="orthographicFront">
                  <a:rot lat="298855" lon="21298860" rev="21573786"/>
                </a:camera>
                <a:lightRig rig="threePt" dir="t"/>
              </a:scene3d>
              <a:sp3d extrusionH="6350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="" xmlns:a16="http://schemas.microsoft.com/office/drawing/2014/main" id="{E0723D45-BDCC-44A1-AC1E-437CCB991625}"/>
                  </a:ext>
                </a:extLst>
              </p:cNvPr>
              <p:cNvSpPr/>
              <p:nvPr/>
            </p:nvSpPr>
            <p:spPr>
              <a:xfrm>
                <a:off x="1882832" y="4572000"/>
                <a:ext cx="3674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endParaRPr lang="en-US" sz="2000" i="1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1474837" y="4036691"/>
                <a:ext cx="639098" cy="466482"/>
              </a:xfrm>
              <a:custGeom>
                <a:avLst/>
                <a:gdLst>
                  <a:gd name="connsiteX0" fmla="*/ 0 w 826447"/>
                  <a:gd name="connsiteY0" fmla="*/ 142018 h 789158"/>
                  <a:gd name="connsiteX1" fmla="*/ 471948 w 826447"/>
                  <a:gd name="connsiteY1" fmla="*/ 741786 h 789158"/>
                  <a:gd name="connsiteX2" fmla="*/ 825909 w 826447"/>
                  <a:gd name="connsiteY2" fmla="*/ 672960 h 789158"/>
                  <a:gd name="connsiteX3" fmla="*/ 393290 w 826447"/>
                  <a:gd name="connsiteY3" fmla="*/ 53528 h 789158"/>
                  <a:gd name="connsiteX4" fmla="*/ 127819 w 826447"/>
                  <a:gd name="connsiteY4" fmla="*/ 73192 h 789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6447" h="789158">
                    <a:moveTo>
                      <a:pt x="0" y="142018"/>
                    </a:moveTo>
                    <a:cubicBezTo>
                      <a:pt x="167148" y="397657"/>
                      <a:pt x="334297" y="653296"/>
                      <a:pt x="471948" y="741786"/>
                    </a:cubicBezTo>
                    <a:cubicBezTo>
                      <a:pt x="609599" y="830276"/>
                      <a:pt x="839019" y="787670"/>
                      <a:pt x="825909" y="672960"/>
                    </a:cubicBezTo>
                    <a:cubicBezTo>
                      <a:pt x="812799" y="558250"/>
                      <a:pt x="509638" y="153489"/>
                      <a:pt x="393290" y="53528"/>
                    </a:cubicBezTo>
                    <a:cubicBezTo>
                      <a:pt x="276942" y="-46433"/>
                      <a:pt x="202380" y="13379"/>
                      <a:pt x="127819" y="73192"/>
                    </a:cubicBezTo>
                  </a:path>
                </a:pathLst>
              </a:custGeom>
              <a:noFill/>
              <a:ln w="28575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id="{E0723D45-BDCC-44A1-AC1E-437CCB991625}"/>
                  </a:ext>
                </a:extLst>
              </p:cNvPr>
              <p:cNvSpPr/>
              <p:nvPr/>
            </p:nvSpPr>
            <p:spPr>
              <a:xfrm>
                <a:off x="1052006" y="4183625"/>
                <a:ext cx="32733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endParaRPr lang="en-US" sz="2000" i="1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1784554" y="4906297"/>
                <a:ext cx="576000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 flipV="1">
                <a:off x="1058356" y="4036691"/>
                <a:ext cx="573866" cy="60731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293814" y="2325630"/>
                  <a:ext cx="1288110" cy="5741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sk-SK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sk-SK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sk-SK" sz="2000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3814" y="2325630"/>
                  <a:ext cx="1288110" cy="574196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/>
          <p:cNvGrpSpPr/>
          <p:nvPr/>
        </p:nvGrpSpPr>
        <p:grpSpPr>
          <a:xfrm>
            <a:off x="2733730" y="2495111"/>
            <a:ext cx="9230546" cy="2912570"/>
            <a:chOff x="2733730" y="2495111"/>
            <a:chExt cx="9230546" cy="2912570"/>
          </a:xfrm>
        </p:grpSpPr>
        <p:sp>
          <p:nvSpPr>
            <p:cNvPr id="18" name="TextBox 17"/>
            <p:cNvSpPr txBox="1"/>
            <p:nvPr/>
          </p:nvSpPr>
          <p:spPr>
            <a:xfrm>
              <a:off x="2733730" y="3396059"/>
              <a:ext cx="43627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h</a:t>
              </a:r>
              <a:r>
                <a:rPr lang="en-US" sz="2000" dirty="0" smtClean="0"/>
                <a:t>ysteresis loss per cycle and unit length:</a:t>
              </a:r>
              <a:endParaRPr lang="sk-SK" sz="2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3960264" y="4182974"/>
                  <a:ext cx="2932213" cy="57618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  <m:r>
                          <a:rPr lang="sk-SK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sSub>
                          <m:sSubPr>
                            <m:ctrlPr>
                              <a:rPr lang="sk-SK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sk-SK" sz="20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0264" y="4182974"/>
                  <a:ext cx="2932213" cy="576183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0" name="Group 19"/>
            <p:cNvGrpSpPr/>
            <p:nvPr/>
          </p:nvGrpSpPr>
          <p:grpSpPr>
            <a:xfrm>
              <a:off x="7823080" y="2495111"/>
              <a:ext cx="4141196" cy="2912570"/>
              <a:chOff x="7780884" y="3183148"/>
              <a:chExt cx="4141196" cy="2912570"/>
            </a:xfrm>
          </p:grpSpPr>
          <p:grpSp>
            <p:nvGrpSpPr>
              <p:cNvPr id="21" name="Group 10"/>
              <p:cNvGrpSpPr>
                <a:grpSpLocks/>
              </p:cNvGrpSpPr>
              <p:nvPr/>
            </p:nvGrpSpPr>
            <p:grpSpPr bwMode="auto">
              <a:xfrm>
                <a:off x="7884375" y="3183148"/>
                <a:ext cx="3994200" cy="2912570"/>
                <a:chOff x="762000" y="1586826"/>
                <a:chExt cx="7010400" cy="4585374"/>
              </a:xfrm>
            </p:grpSpPr>
            <p:pic>
              <p:nvPicPr>
                <p:cNvPr id="27" name="Picture 2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2000" y="1586826"/>
                  <a:ext cx="7010400" cy="4585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" name="Rectangle 27"/>
                <p:cNvSpPr/>
                <p:nvPr/>
              </p:nvSpPr>
              <p:spPr>
                <a:xfrm>
                  <a:off x="2438400" y="1934540"/>
                  <a:ext cx="4495800" cy="3277082"/>
                </a:xfrm>
                <a:prstGeom prst="rect">
                  <a:avLst/>
                </a:prstGeom>
                <a:solidFill>
                  <a:srgbClr val="FF66FF">
                    <a:alpha val="38039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sk-SK"/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 rot="16200000">
                <a:off x="7453230" y="4235565"/>
                <a:ext cx="1024639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sk-SK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[Am</a:t>
                </a:r>
                <a:r>
                  <a:rPr lang="en-US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endParaRPr lang="sk-SK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1434446" y="3220020"/>
                <a:ext cx="41069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sk-SK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lang="sk-SK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1434446" y="5257775"/>
                <a:ext cx="48763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sk-SK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i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lang="sk-SK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1258788" y="5669857"/>
                <a:ext cx="58221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endParaRPr lang="sk-SK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564473" y="5594245"/>
                <a:ext cx="65915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i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endParaRPr lang="sk-SK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671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54228" y="1335099"/>
            <a:ext cx="10676962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2000" dirty="0" smtClean="0"/>
              <a:t>Step </a:t>
            </a:r>
            <a:r>
              <a:rPr lang="en-US" sz="2000" dirty="0" smtClean="0"/>
              <a:t>2</a:t>
            </a:r>
            <a:r>
              <a:rPr lang="sk-SK" sz="2000" dirty="0" smtClean="0"/>
              <a:t>: tape</a:t>
            </a:r>
            <a:r>
              <a:rPr lang="en-US" sz="2000" dirty="0" smtClean="0"/>
              <a:t> is wound in helical fashion, orientation of magnetic field changing from 0 to 360 degrees</a:t>
            </a:r>
            <a:endParaRPr lang="sk-SK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1456506" y="2120504"/>
            <a:ext cx="5568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</a:t>
            </a:r>
            <a:r>
              <a:rPr lang="en-US" sz="2000" dirty="0" smtClean="0"/>
              <a:t>ysteresis loss per cycle and unit length of the tape:</a:t>
            </a:r>
            <a:endParaRPr lang="sk-SK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7788604" y="2031473"/>
                <a:ext cx="1844864" cy="578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sk-SK" sz="20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sk-SK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sk-SK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sk-SK" sz="20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8604" y="2031473"/>
                <a:ext cx="1844864" cy="57817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43006" y="3557940"/>
            <a:ext cx="11464726" cy="2454377"/>
            <a:chOff x="343006" y="3557940"/>
            <a:chExt cx="11464726" cy="2454377"/>
          </a:xfrm>
        </p:grpSpPr>
        <p:sp>
          <p:nvSpPr>
            <p:cNvPr id="32" name="TextBox 31"/>
            <p:cNvSpPr txBox="1"/>
            <p:nvPr/>
          </p:nvSpPr>
          <p:spPr>
            <a:xfrm>
              <a:off x="343006" y="3567070"/>
              <a:ext cx="6101286" cy="40011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sk-SK" sz="2000" dirty="0" smtClean="0"/>
                <a:t>Step </a:t>
              </a:r>
              <a:r>
                <a:rPr lang="en-US" sz="2000" dirty="0" smtClean="0"/>
                <a:t>3</a:t>
              </a:r>
              <a:r>
                <a:rPr lang="sk-SK" sz="2000" dirty="0" smtClean="0"/>
                <a:t>: tape</a:t>
              </a:r>
              <a:r>
                <a:rPr lang="en-US" sz="2000" dirty="0" smtClean="0"/>
                <a:t> is wound in helical fashion, at lay angle </a:t>
              </a:r>
              <a:r>
                <a:rPr lang="en-US" sz="2000" i="1" dirty="0" smtClean="0">
                  <a:latin typeface="Symbol" panose="05050102010706020507" pitchFamily="18" charset="2"/>
                </a:rPr>
                <a:t>a</a:t>
              </a:r>
              <a:r>
                <a:rPr lang="en-US" sz="2000" dirty="0" smtClean="0">
                  <a:latin typeface="Symbol" panose="05050102010706020507" pitchFamily="18" charset="2"/>
                </a:rPr>
                <a:t>  </a:t>
              </a:r>
              <a:endParaRPr lang="sk-SK" sz="2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73756" y="5612207"/>
              <a:ext cx="609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hysteresis loss per cycle in one tape in 1 meter of CORT:</a:t>
              </a:r>
              <a:endParaRPr lang="sk-SK" sz="2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7788604" y="5429029"/>
                  <a:ext cx="2490810" cy="5783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h𝑇</m:t>
                            </m:r>
                          </m:sub>
                        </m:sSub>
                        <m:r>
                          <a:rPr lang="sk-SK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sk-SK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𝑐𝑜𝑠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sSub>
                          <m:sSubPr>
                            <m:ctrlPr>
                              <a:rPr lang="sk-SK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sk-SK" sz="2000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88604" y="5429029"/>
                  <a:ext cx="2490810" cy="578363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8108628" y="4055251"/>
                  <a:ext cx="1204817" cy="5763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sk-SK" sz="200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sk-SK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𝑐𝑜𝑠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</m:oMath>
                    </m:oMathPara>
                  </a14:m>
                  <a:endParaRPr lang="sk-SK" sz="2000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8628" y="4055251"/>
                  <a:ext cx="1204817" cy="57637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6" name="Group 4"/>
            <p:cNvGrpSpPr>
              <a:grpSpLocks noChangeAspect="1"/>
            </p:cNvGrpSpPr>
            <p:nvPr/>
          </p:nvGrpSpPr>
          <p:grpSpPr bwMode="auto">
            <a:xfrm>
              <a:off x="1056456" y="4267235"/>
              <a:ext cx="4100512" cy="776288"/>
              <a:chOff x="1271" y="2806"/>
              <a:chExt cx="2583" cy="489"/>
            </a:xfrm>
          </p:grpSpPr>
          <p:sp>
            <p:nvSpPr>
              <p:cNvPr id="3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271" y="2806"/>
                <a:ext cx="2583" cy="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 sz="2000"/>
              </a:p>
            </p:txBody>
          </p:sp>
          <p:pic>
            <p:nvPicPr>
              <p:cNvPr id="38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5" y="2992"/>
                <a:ext cx="316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6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5" y="2992"/>
                <a:ext cx="316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" name="Picture 7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3" y="2935"/>
                <a:ext cx="181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" name="Picture 8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3" y="2935"/>
                <a:ext cx="181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2" name="Picture 9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" y="2996"/>
                <a:ext cx="316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" name="Picture 10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" y="2996"/>
                <a:ext cx="316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Freeform 13"/>
              <p:cNvSpPr>
                <a:spLocks noEditPoints="1"/>
              </p:cNvSpPr>
              <p:nvPr/>
            </p:nvSpPr>
            <p:spPr bwMode="auto">
              <a:xfrm>
                <a:off x="1271" y="3110"/>
                <a:ext cx="2213" cy="20"/>
              </a:xfrm>
              <a:custGeom>
                <a:avLst/>
                <a:gdLst>
                  <a:gd name="T0" fmla="*/ 38 w 2213"/>
                  <a:gd name="T1" fmla="*/ 10 h 20"/>
                  <a:gd name="T2" fmla="*/ 66 w 2213"/>
                  <a:gd name="T3" fmla="*/ 0 h 20"/>
                  <a:gd name="T4" fmla="*/ 66 w 2213"/>
                  <a:gd name="T5" fmla="*/ 10 h 20"/>
                  <a:gd name="T6" fmla="*/ 170 w 2213"/>
                  <a:gd name="T7" fmla="*/ 1 h 20"/>
                  <a:gd name="T8" fmla="*/ 132 w 2213"/>
                  <a:gd name="T9" fmla="*/ 1 h 20"/>
                  <a:gd name="T10" fmla="*/ 236 w 2213"/>
                  <a:gd name="T11" fmla="*/ 11 h 20"/>
                  <a:gd name="T12" fmla="*/ 264 w 2213"/>
                  <a:gd name="T13" fmla="*/ 1 h 20"/>
                  <a:gd name="T14" fmla="*/ 264 w 2213"/>
                  <a:gd name="T15" fmla="*/ 11 h 20"/>
                  <a:gd name="T16" fmla="*/ 367 w 2213"/>
                  <a:gd name="T17" fmla="*/ 2 h 20"/>
                  <a:gd name="T18" fmla="*/ 330 w 2213"/>
                  <a:gd name="T19" fmla="*/ 2 h 20"/>
                  <a:gd name="T20" fmla="*/ 433 w 2213"/>
                  <a:gd name="T21" fmla="*/ 12 h 20"/>
                  <a:gd name="T22" fmla="*/ 462 w 2213"/>
                  <a:gd name="T23" fmla="*/ 2 h 20"/>
                  <a:gd name="T24" fmla="*/ 462 w 2213"/>
                  <a:gd name="T25" fmla="*/ 12 h 20"/>
                  <a:gd name="T26" fmla="*/ 565 w 2213"/>
                  <a:gd name="T27" fmla="*/ 3 h 20"/>
                  <a:gd name="T28" fmla="*/ 528 w 2213"/>
                  <a:gd name="T29" fmla="*/ 3 h 20"/>
                  <a:gd name="T30" fmla="*/ 631 w 2213"/>
                  <a:gd name="T31" fmla="*/ 13 h 20"/>
                  <a:gd name="T32" fmla="*/ 659 w 2213"/>
                  <a:gd name="T33" fmla="*/ 3 h 20"/>
                  <a:gd name="T34" fmla="*/ 659 w 2213"/>
                  <a:gd name="T35" fmla="*/ 13 h 20"/>
                  <a:gd name="T36" fmla="*/ 763 w 2213"/>
                  <a:gd name="T37" fmla="*/ 4 h 20"/>
                  <a:gd name="T38" fmla="*/ 725 w 2213"/>
                  <a:gd name="T39" fmla="*/ 4 h 20"/>
                  <a:gd name="T40" fmla="*/ 829 w 2213"/>
                  <a:gd name="T41" fmla="*/ 13 h 20"/>
                  <a:gd name="T42" fmla="*/ 857 w 2213"/>
                  <a:gd name="T43" fmla="*/ 4 h 20"/>
                  <a:gd name="T44" fmla="*/ 857 w 2213"/>
                  <a:gd name="T45" fmla="*/ 14 h 20"/>
                  <a:gd name="T46" fmla="*/ 961 w 2213"/>
                  <a:gd name="T47" fmla="*/ 5 h 20"/>
                  <a:gd name="T48" fmla="*/ 923 w 2213"/>
                  <a:gd name="T49" fmla="*/ 4 h 20"/>
                  <a:gd name="T50" fmla="*/ 1027 w 2213"/>
                  <a:gd name="T51" fmla="*/ 14 h 20"/>
                  <a:gd name="T52" fmla="*/ 1055 w 2213"/>
                  <a:gd name="T53" fmla="*/ 5 h 20"/>
                  <a:gd name="T54" fmla="*/ 1055 w 2213"/>
                  <a:gd name="T55" fmla="*/ 14 h 20"/>
                  <a:gd name="T56" fmla="*/ 1159 w 2213"/>
                  <a:gd name="T57" fmla="*/ 6 h 20"/>
                  <a:gd name="T58" fmla="*/ 1121 w 2213"/>
                  <a:gd name="T59" fmla="*/ 5 h 20"/>
                  <a:gd name="T60" fmla="*/ 1224 w 2213"/>
                  <a:gd name="T61" fmla="*/ 15 h 20"/>
                  <a:gd name="T62" fmla="*/ 1253 w 2213"/>
                  <a:gd name="T63" fmla="*/ 6 h 20"/>
                  <a:gd name="T64" fmla="*/ 1253 w 2213"/>
                  <a:gd name="T65" fmla="*/ 15 h 20"/>
                  <a:gd name="T66" fmla="*/ 1356 w 2213"/>
                  <a:gd name="T67" fmla="*/ 6 h 20"/>
                  <a:gd name="T68" fmla="*/ 1319 w 2213"/>
                  <a:gd name="T69" fmla="*/ 6 h 20"/>
                  <a:gd name="T70" fmla="*/ 1422 w 2213"/>
                  <a:gd name="T71" fmla="*/ 16 h 20"/>
                  <a:gd name="T72" fmla="*/ 1451 w 2213"/>
                  <a:gd name="T73" fmla="*/ 7 h 20"/>
                  <a:gd name="T74" fmla="*/ 1451 w 2213"/>
                  <a:gd name="T75" fmla="*/ 16 h 20"/>
                  <a:gd name="T76" fmla="*/ 1554 w 2213"/>
                  <a:gd name="T77" fmla="*/ 7 h 20"/>
                  <a:gd name="T78" fmla="*/ 1517 w 2213"/>
                  <a:gd name="T79" fmla="*/ 7 h 20"/>
                  <a:gd name="T80" fmla="*/ 1620 w 2213"/>
                  <a:gd name="T81" fmla="*/ 17 h 20"/>
                  <a:gd name="T82" fmla="*/ 1648 w 2213"/>
                  <a:gd name="T83" fmla="*/ 8 h 20"/>
                  <a:gd name="T84" fmla="*/ 1648 w 2213"/>
                  <a:gd name="T85" fmla="*/ 17 h 20"/>
                  <a:gd name="T86" fmla="*/ 1752 w 2213"/>
                  <a:gd name="T87" fmla="*/ 8 h 20"/>
                  <a:gd name="T88" fmla="*/ 1714 w 2213"/>
                  <a:gd name="T89" fmla="*/ 8 h 20"/>
                  <a:gd name="T90" fmla="*/ 1818 w 2213"/>
                  <a:gd name="T91" fmla="*/ 18 h 20"/>
                  <a:gd name="T92" fmla="*/ 1846 w 2213"/>
                  <a:gd name="T93" fmla="*/ 9 h 20"/>
                  <a:gd name="T94" fmla="*/ 1846 w 2213"/>
                  <a:gd name="T95" fmla="*/ 18 h 20"/>
                  <a:gd name="T96" fmla="*/ 1950 w 2213"/>
                  <a:gd name="T97" fmla="*/ 9 h 20"/>
                  <a:gd name="T98" fmla="*/ 1912 w 2213"/>
                  <a:gd name="T99" fmla="*/ 9 h 20"/>
                  <a:gd name="T100" fmla="*/ 2016 w 2213"/>
                  <a:gd name="T101" fmla="*/ 19 h 20"/>
                  <a:gd name="T102" fmla="*/ 2044 w 2213"/>
                  <a:gd name="T103" fmla="*/ 10 h 20"/>
                  <a:gd name="T104" fmla="*/ 2044 w 2213"/>
                  <a:gd name="T105" fmla="*/ 19 h 20"/>
                  <a:gd name="T106" fmla="*/ 2148 w 2213"/>
                  <a:gd name="T107" fmla="*/ 10 h 20"/>
                  <a:gd name="T108" fmla="*/ 2110 w 2213"/>
                  <a:gd name="T109" fmla="*/ 10 h 20"/>
                  <a:gd name="T110" fmla="*/ 2213 w 2213"/>
                  <a:gd name="T1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13" h="20">
                    <a:moveTo>
                      <a:pt x="0" y="0"/>
                    </a:moveTo>
                    <a:lnTo>
                      <a:pt x="38" y="0"/>
                    </a:lnTo>
                    <a:lnTo>
                      <a:pt x="38" y="10"/>
                    </a:lnTo>
                    <a:lnTo>
                      <a:pt x="0" y="10"/>
                    </a:lnTo>
                    <a:lnTo>
                      <a:pt x="0" y="0"/>
                    </a:lnTo>
                    <a:close/>
                    <a:moveTo>
                      <a:pt x="66" y="0"/>
                    </a:moveTo>
                    <a:lnTo>
                      <a:pt x="104" y="1"/>
                    </a:lnTo>
                    <a:lnTo>
                      <a:pt x="104" y="10"/>
                    </a:lnTo>
                    <a:lnTo>
                      <a:pt x="66" y="10"/>
                    </a:lnTo>
                    <a:lnTo>
                      <a:pt x="66" y="0"/>
                    </a:lnTo>
                    <a:close/>
                    <a:moveTo>
                      <a:pt x="132" y="1"/>
                    </a:moveTo>
                    <a:lnTo>
                      <a:pt x="170" y="1"/>
                    </a:lnTo>
                    <a:lnTo>
                      <a:pt x="170" y="10"/>
                    </a:lnTo>
                    <a:lnTo>
                      <a:pt x="132" y="10"/>
                    </a:lnTo>
                    <a:lnTo>
                      <a:pt x="132" y="1"/>
                    </a:lnTo>
                    <a:close/>
                    <a:moveTo>
                      <a:pt x="198" y="1"/>
                    </a:moveTo>
                    <a:lnTo>
                      <a:pt x="236" y="1"/>
                    </a:lnTo>
                    <a:lnTo>
                      <a:pt x="236" y="11"/>
                    </a:lnTo>
                    <a:lnTo>
                      <a:pt x="198" y="11"/>
                    </a:lnTo>
                    <a:lnTo>
                      <a:pt x="198" y="1"/>
                    </a:lnTo>
                    <a:close/>
                    <a:moveTo>
                      <a:pt x="264" y="1"/>
                    </a:moveTo>
                    <a:lnTo>
                      <a:pt x="302" y="2"/>
                    </a:lnTo>
                    <a:lnTo>
                      <a:pt x="301" y="11"/>
                    </a:lnTo>
                    <a:lnTo>
                      <a:pt x="264" y="11"/>
                    </a:lnTo>
                    <a:lnTo>
                      <a:pt x="264" y="1"/>
                    </a:lnTo>
                    <a:close/>
                    <a:moveTo>
                      <a:pt x="330" y="2"/>
                    </a:moveTo>
                    <a:lnTo>
                      <a:pt x="367" y="2"/>
                    </a:lnTo>
                    <a:lnTo>
                      <a:pt x="367" y="11"/>
                    </a:lnTo>
                    <a:lnTo>
                      <a:pt x="330" y="11"/>
                    </a:lnTo>
                    <a:lnTo>
                      <a:pt x="330" y="2"/>
                    </a:lnTo>
                    <a:close/>
                    <a:moveTo>
                      <a:pt x="396" y="2"/>
                    </a:moveTo>
                    <a:lnTo>
                      <a:pt x="433" y="2"/>
                    </a:lnTo>
                    <a:lnTo>
                      <a:pt x="433" y="12"/>
                    </a:lnTo>
                    <a:lnTo>
                      <a:pt x="396" y="11"/>
                    </a:lnTo>
                    <a:lnTo>
                      <a:pt x="396" y="2"/>
                    </a:lnTo>
                    <a:close/>
                    <a:moveTo>
                      <a:pt x="462" y="2"/>
                    </a:moveTo>
                    <a:lnTo>
                      <a:pt x="499" y="2"/>
                    </a:lnTo>
                    <a:lnTo>
                      <a:pt x="499" y="12"/>
                    </a:lnTo>
                    <a:lnTo>
                      <a:pt x="462" y="12"/>
                    </a:lnTo>
                    <a:lnTo>
                      <a:pt x="462" y="2"/>
                    </a:lnTo>
                    <a:close/>
                    <a:moveTo>
                      <a:pt x="528" y="3"/>
                    </a:moveTo>
                    <a:lnTo>
                      <a:pt x="565" y="3"/>
                    </a:lnTo>
                    <a:lnTo>
                      <a:pt x="565" y="12"/>
                    </a:lnTo>
                    <a:lnTo>
                      <a:pt x="527" y="12"/>
                    </a:lnTo>
                    <a:lnTo>
                      <a:pt x="528" y="3"/>
                    </a:lnTo>
                    <a:close/>
                    <a:moveTo>
                      <a:pt x="594" y="3"/>
                    </a:moveTo>
                    <a:lnTo>
                      <a:pt x="631" y="3"/>
                    </a:lnTo>
                    <a:lnTo>
                      <a:pt x="631" y="13"/>
                    </a:lnTo>
                    <a:lnTo>
                      <a:pt x="593" y="12"/>
                    </a:lnTo>
                    <a:lnTo>
                      <a:pt x="594" y="3"/>
                    </a:lnTo>
                    <a:close/>
                    <a:moveTo>
                      <a:pt x="659" y="3"/>
                    </a:moveTo>
                    <a:lnTo>
                      <a:pt x="697" y="3"/>
                    </a:lnTo>
                    <a:lnTo>
                      <a:pt x="697" y="13"/>
                    </a:lnTo>
                    <a:lnTo>
                      <a:pt x="659" y="13"/>
                    </a:lnTo>
                    <a:lnTo>
                      <a:pt x="659" y="3"/>
                    </a:lnTo>
                    <a:close/>
                    <a:moveTo>
                      <a:pt x="725" y="4"/>
                    </a:moveTo>
                    <a:lnTo>
                      <a:pt x="763" y="4"/>
                    </a:lnTo>
                    <a:lnTo>
                      <a:pt x="763" y="13"/>
                    </a:lnTo>
                    <a:lnTo>
                      <a:pt x="725" y="13"/>
                    </a:lnTo>
                    <a:lnTo>
                      <a:pt x="725" y="4"/>
                    </a:lnTo>
                    <a:close/>
                    <a:moveTo>
                      <a:pt x="791" y="4"/>
                    </a:moveTo>
                    <a:lnTo>
                      <a:pt x="829" y="4"/>
                    </a:lnTo>
                    <a:lnTo>
                      <a:pt x="829" y="13"/>
                    </a:lnTo>
                    <a:lnTo>
                      <a:pt x="791" y="13"/>
                    </a:lnTo>
                    <a:lnTo>
                      <a:pt x="791" y="4"/>
                    </a:lnTo>
                    <a:close/>
                    <a:moveTo>
                      <a:pt x="857" y="4"/>
                    </a:moveTo>
                    <a:lnTo>
                      <a:pt x="895" y="4"/>
                    </a:lnTo>
                    <a:lnTo>
                      <a:pt x="895" y="14"/>
                    </a:lnTo>
                    <a:lnTo>
                      <a:pt x="857" y="14"/>
                    </a:lnTo>
                    <a:lnTo>
                      <a:pt x="857" y="4"/>
                    </a:lnTo>
                    <a:close/>
                    <a:moveTo>
                      <a:pt x="923" y="4"/>
                    </a:moveTo>
                    <a:lnTo>
                      <a:pt x="961" y="5"/>
                    </a:lnTo>
                    <a:lnTo>
                      <a:pt x="961" y="14"/>
                    </a:lnTo>
                    <a:lnTo>
                      <a:pt x="923" y="14"/>
                    </a:lnTo>
                    <a:lnTo>
                      <a:pt x="923" y="4"/>
                    </a:lnTo>
                    <a:close/>
                    <a:moveTo>
                      <a:pt x="989" y="5"/>
                    </a:moveTo>
                    <a:lnTo>
                      <a:pt x="1027" y="5"/>
                    </a:lnTo>
                    <a:lnTo>
                      <a:pt x="1027" y="14"/>
                    </a:lnTo>
                    <a:lnTo>
                      <a:pt x="989" y="14"/>
                    </a:lnTo>
                    <a:lnTo>
                      <a:pt x="989" y="5"/>
                    </a:lnTo>
                    <a:close/>
                    <a:moveTo>
                      <a:pt x="1055" y="5"/>
                    </a:moveTo>
                    <a:lnTo>
                      <a:pt x="1093" y="5"/>
                    </a:lnTo>
                    <a:lnTo>
                      <a:pt x="1093" y="15"/>
                    </a:lnTo>
                    <a:lnTo>
                      <a:pt x="1055" y="14"/>
                    </a:lnTo>
                    <a:lnTo>
                      <a:pt x="1055" y="5"/>
                    </a:lnTo>
                    <a:close/>
                    <a:moveTo>
                      <a:pt x="1121" y="5"/>
                    </a:moveTo>
                    <a:lnTo>
                      <a:pt x="1159" y="6"/>
                    </a:lnTo>
                    <a:lnTo>
                      <a:pt x="1159" y="15"/>
                    </a:lnTo>
                    <a:lnTo>
                      <a:pt x="1121" y="15"/>
                    </a:lnTo>
                    <a:lnTo>
                      <a:pt x="1121" y="5"/>
                    </a:lnTo>
                    <a:close/>
                    <a:moveTo>
                      <a:pt x="1187" y="6"/>
                    </a:moveTo>
                    <a:lnTo>
                      <a:pt x="1225" y="6"/>
                    </a:lnTo>
                    <a:lnTo>
                      <a:pt x="1224" y="15"/>
                    </a:lnTo>
                    <a:lnTo>
                      <a:pt x="1187" y="15"/>
                    </a:lnTo>
                    <a:lnTo>
                      <a:pt x="1187" y="6"/>
                    </a:lnTo>
                    <a:close/>
                    <a:moveTo>
                      <a:pt x="1253" y="6"/>
                    </a:moveTo>
                    <a:lnTo>
                      <a:pt x="1291" y="6"/>
                    </a:lnTo>
                    <a:lnTo>
                      <a:pt x="1290" y="16"/>
                    </a:lnTo>
                    <a:lnTo>
                      <a:pt x="1253" y="15"/>
                    </a:lnTo>
                    <a:lnTo>
                      <a:pt x="1253" y="6"/>
                    </a:lnTo>
                    <a:close/>
                    <a:moveTo>
                      <a:pt x="1319" y="6"/>
                    </a:moveTo>
                    <a:lnTo>
                      <a:pt x="1356" y="6"/>
                    </a:lnTo>
                    <a:lnTo>
                      <a:pt x="1356" y="16"/>
                    </a:lnTo>
                    <a:lnTo>
                      <a:pt x="1319" y="16"/>
                    </a:lnTo>
                    <a:lnTo>
                      <a:pt x="1319" y="6"/>
                    </a:lnTo>
                    <a:close/>
                    <a:moveTo>
                      <a:pt x="1385" y="7"/>
                    </a:moveTo>
                    <a:lnTo>
                      <a:pt x="1422" y="7"/>
                    </a:lnTo>
                    <a:lnTo>
                      <a:pt x="1422" y="16"/>
                    </a:lnTo>
                    <a:lnTo>
                      <a:pt x="1385" y="16"/>
                    </a:lnTo>
                    <a:lnTo>
                      <a:pt x="1385" y="7"/>
                    </a:lnTo>
                    <a:close/>
                    <a:moveTo>
                      <a:pt x="1451" y="7"/>
                    </a:moveTo>
                    <a:lnTo>
                      <a:pt x="1488" y="7"/>
                    </a:lnTo>
                    <a:lnTo>
                      <a:pt x="1488" y="16"/>
                    </a:lnTo>
                    <a:lnTo>
                      <a:pt x="1451" y="16"/>
                    </a:lnTo>
                    <a:lnTo>
                      <a:pt x="1451" y="7"/>
                    </a:lnTo>
                    <a:close/>
                    <a:moveTo>
                      <a:pt x="1517" y="7"/>
                    </a:moveTo>
                    <a:lnTo>
                      <a:pt x="1554" y="7"/>
                    </a:lnTo>
                    <a:lnTo>
                      <a:pt x="1554" y="17"/>
                    </a:lnTo>
                    <a:lnTo>
                      <a:pt x="1516" y="17"/>
                    </a:lnTo>
                    <a:lnTo>
                      <a:pt x="1517" y="7"/>
                    </a:lnTo>
                    <a:close/>
                    <a:moveTo>
                      <a:pt x="1583" y="7"/>
                    </a:moveTo>
                    <a:lnTo>
                      <a:pt x="1620" y="8"/>
                    </a:lnTo>
                    <a:lnTo>
                      <a:pt x="1620" y="17"/>
                    </a:lnTo>
                    <a:lnTo>
                      <a:pt x="1582" y="17"/>
                    </a:lnTo>
                    <a:lnTo>
                      <a:pt x="1583" y="7"/>
                    </a:lnTo>
                    <a:close/>
                    <a:moveTo>
                      <a:pt x="1648" y="8"/>
                    </a:moveTo>
                    <a:lnTo>
                      <a:pt x="1686" y="8"/>
                    </a:lnTo>
                    <a:lnTo>
                      <a:pt x="1686" y="17"/>
                    </a:lnTo>
                    <a:lnTo>
                      <a:pt x="1648" y="17"/>
                    </a:lnTo>
                    <a:lnTo>
                      <a:pt x="1648" y="8"/>
                    </a:lnTo>
                    <a:close/>
                    <a:moveTo>
                      <a:pt x="1714" y="8"/>
                    </a:moveTo>
                    <a:lnTo>
                      <a:pt x="1752" y="8"/>
                    </a:lnTo>
                    <a:lnTo>
                      <a:pt x="1752" y="18"/>
                    </a:lnTo>
                    <a:lnTo>
                      <a:pt x="1714" y="18"/>
                    </a:lnTo>
                    <a:lnTo>
                      <a:pt x="1714" y="8"/>
                    </a:lnTo>
                    <a:close/>
                    <a:moveTo>
                      <a:pt x="1780" y="8"/>
                    </a:moveTo>
                    <a:lnTo>
                      <a:pt x="1818" y="9"/>
                    </a:lnTo>
                    <a:lnTo>
                      <a:pt x="1818" y="18"/>
                    </a:lnTo>
                    <a:lnTo>
                      <a:pt x="1780" y="18"/>
                    </a:lnTo>
                    <a:lnTo>
                      <a:pt x="1780" y="8"/>
                    </a:lnTo>
                    <a:close/>
                    <a:moveTo>
                      <a:pt x="1846" y="9"/>
                    </a:moveTo>
                    <a:lnTo>
                      <a:pt x="1884" y="9"/>
                    </a:lnTo>
                    <a:lnTo>
                      <a:pt x="1884" y="18"/>
                    </a:lnTo>
                    <a:lnTo>
                      <a:pt x="1846" y="18"/>
                    </a:lnTo>
                    <a:lnTo>
                      <a:pt x="1846" y="9"/>
                    </a:lnTo>
                    <a:close/>
                    <a:moveTo>
                      <a:pt x="1912" y="9"/>
                    </a:moveTo>
                    <a:lnTo>
                      <a:pt x="1950" y="9"/>
                    </a:lnTo>
                    <a:lnTo>
                      <a:pt x="1950" y="19"/>
                    </a:lnTo>
                    <a:lnTo>
                      <a:pt x="1912" y="18"/>
                    </a:lnTo>
                    <a:lnTo>
                      <a:pt x="1912" y="9"/>
                    </a:lnTo>
                    <a:close/>
                    <a:moveTo>
                      <a:pt x="1978" y="9"/>
                    </a:moveTo>
                    <a:lnTo>
                      <a:pt x="2016" y="9"/>
                    </a:lnTo>
                    <a:lnTo>
                      <a:pt x="2016" y="19"/>
                    </a:lnTo>
                    <a:lnTo>
                      <a:pt x="1978" y="19"/>
                    </a:lnTo>
                    <a:lnTo>
                      <a:pt x="1978" y="9"/>
                    </a:lnTo>
                    <a:close/>
                    <a:moveTo>
                      <a:pt x="2044" y="10"/>
                    </a:moveTo>
                    <a:lnTo>
                      <a:pt x="2082" y="10"/>
                    </a:lnTo>
                    <a:lnTo>
                      <a:pt x="2082" y="19"/>
                    </a:lnTo>
                    <a:lnTo>
                      <a:pt x="2044" y="19"/>
                    </a:lnTo>
                    <a:lnTo>
                      <a:pt x="2044" y="10"/>
                    </a:lnTo>
                    <a:close/>
                    <a:moveTo>
                      <a:pt x="2110" y="10"/>
                    </a:moveTo>
                    <a:lnTo>
                      <a:pt x="2148" y="10"/>
                    </a:lnTo>
                    <a:lnTo>
                      <a:pt x="2148" y="20"/>
                    </a:lnTo>
                    <a:lnTo>
                      <a:pt x="2110" y="19"/>
                    </a:lnTo>
                    <a:lnTo>
                      <a:pt x="2110" y="10"/>
                    </a:lnTo>
                    <a:close/>
                    <a:moveTo>
                      <a:pt x="2176" y="10"/>
                    </a:moveTo>
                    <a:lnTo>
                      <a:pt x="2213" y="10"/>
                    </a:lnTo>
                    <a:lnTo>
                      <a:pt x="2213" y="20"/>
                    </a:lnTo>
                    <a:lnTo>
                      <a:pt x="2176" y="20"/>
                    </a:lnTo>
                    <a:lnTo>
                      <a:pt x="2176" y="10"/>
                    </a:ln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 sz="2000"/>
              </a:p>
            </p:txBody>
          </p:sp>
          <p:sp>
            <p:nvSpPr>
              <p:cNvPr id="45" name="Freeform 14"/>
              <p:cNvSpPr>
                <a:spLocks noEditPoints="1"/>
              </p:cNvSpPr>
              <p:nvPr/>
            </p:nvSpPr>
            <p:spPr bwMode="auto">
              <a:xfrm>
                <a:off x="1808" y="2814"/>
                <a:ext cx="1150" cy="439"/>
              </a:xfrm>
              <a:custGeom>
                <a:avLst/>
                <a:gdLst>
                  <a:gd name="T0" fmla="*/ 38 w 1150"/>
                  <a:gd name="T1" fmla="*/ 426 h 439"/>
                  <a:gd name="T2" fmla="*/ 0 w 1150"/>
                  <a:gd name="T3" fmla="*/ 431 h 439"/>
                  <a:gd name="T4" fmla="*/ 65 w 1150"/>
                  <a:gd name="T5" fmla="*/ 416 h 439"/>
                  <a:gd name="T6" fmla="*/ 97 w 1150"/>
                  <a:gd name="T7" fmla="*/ 394 h 439"/>
                  <a:gd name="T8" fmla="*/ 65 w 1150"/>
                  <a:gd name="T9" fmla="*/ 416 h 439"/>
                  <a:gd name="T10" fmla="*/ 162 w 1150"/>
                  <a:gd name="T11" fmla="*/ 380 h 439"/>
                  <a:gd name="T12" fmla="*/ 123 w 1150"/>
                  <a:gd name="T13" fmla="*/ 384 h 439"/>
                  <a:gd name="T14" fmla="*/ 188 w 1150"/>
                  <a:gd name="T15" fmla="*/ 370 h 439"/>
                  <a:gd name="T16" fmla="*/ 220 w 1150"/>
                  <a:gd name="T17" fmla="*/ 348 h 439"/>
                  <a:gd name="T18" fmla="*/ 188 w 1150"/>
                  <a:gd name="T19" fmla="*/ 370 h 439"/>
                  <a:gd name="T20" fmla="*/ 285 w 1150"/>
                  <a:gd name="T21" fmla="*/ 334 h 439"/>
                  <a:gd name="T22" fmla="*/ 247 w 1150"/>
                  <a:gd name="T23" fmla="*/ 338 h 439"/>
                  <a:gd name="T24" fmla="*/ 312 w 1150"/>
                  <a:gd name="T25" fmla="*/ 324 h 439"/>
                  <a:gd name="T26" fmla="*/ 344 w 1150"/>
                  <a:gd name="T27" fmla="*/ 302 h 439"/>
                  <a:gd name="T28" fmla="*/ 312 w 1150"/>
                  <a:gd name="T29" fmla="*/ 324 h 439"/>
                  <a:gd name="T30" fmla="*/ 409 w 1150"/>
                  <a:gd name="T31" fmla="*/ 287 h 439"/>
                  <a:gd name="T32" fmla="*/ 370 w 1150"/>
                  <a:gd name="T33" fmla="*/ 292 h 439"/>
                  <a:gd name="T34" fmla="*/ 435 w 1150"/>
                  <a:gd name="T35" fmla="*/ 277 h 439"/>
                  <a:gd name="T36" fmla="*/ 467 w 1150"/>
                  <a:gd name="T37" fmla="*/ 255 h 439"/>
                  <a:gd name="T38" fmla="*/ 435 w 1150"/>
                  <a:gd name="T39" fmla="*/ 277 h 439"/>
                  <a:gd name="T40" fmla="*/ 532 w 1150"/>
                  <a:gd name="T41" fmla="*/ 241 h 439"/>
                  <a:gd name="T42" fmla="*/ 494 w 1150"/>
                  <a:gd name="T43" fmla="*/ 245 h 439"/>
                  <a:gd name="T44" fmla="*/ 559 w 1150"/>
                  <a:gd name="T45" fmla="*/ 231 h 439"/>
                  <a:gd name="T46" fmla="*/ 591 w 1150"/>
                  <a:gd name="T47" fmla="*/ 209 h 439"/>
                  <a:gd name="T48" fmla="*/ 559 w 1150"/>
                  <a:gd name="T49" fmla="*/ 231 h 439"/>
                  <a:gd name="T50" fmla="*/ 656 w 1150"/>
                  <a:gd name="T51" fmla="*/ 195 h 439"/>
                  <a:gd name="T52" fmla="*/ 617 w 1150"/>
                  <a:gd name="T53" fmla="*/ 199 h 439"/>
                  <a:gd name="T54" fmla="*/ 682 w 1150"/>
                  <a:gd name="T55" fmla="*/ 185 h 439"/>
                  <a:gd name="T56" fmla="*/ 714 w 1150"/>
                  <a:gd name="T57" fmla="*/ 163 h 439"/>
                  <a:gd name="T58" fmla="*/ 682 w 1150"/>
                  <a:gd name="T59" fmla="*/ 185 h 439"/>
                  <a:gd name="T60" fmla="*/ 779 w 1150"/>
                  <a:gd name="T61" fmla="*/ 148 h 439"/>
                  <a:gd name="T62" fmla="*/ 741 w 1150"/>
                  <a:gd name="T63" fmla="*/ 153 h 439"/>
                  <a:gd name="T64" fmla="*/ 806 w 1150"/>
                  <a:gd name="T65" fmla="*/ 138 h 439"/>
                  <a:gd name="T66" fmla="*/ 838 w 1150"/>
                  <a:gd name="T67" fmla="*/ 116 h 439"/>
                  <a:gd name="T68" fmla="*/ 806 w 1150"/>
                  <a:gd name="T69" fmla="*/ 138 h 439"/>
                  <a:gd name="T70" fmla="*/ 903 w 1150"/>
                  <a:gd name="T71" fmla="*/ 102 h 439"/>
                  <a:gd name="T72" fmla="*/ 864 w 1150"/>
                  <a:gd name="T73" fmla="*/ 106 h 439"/>
                  <a:gd name="T74" fmla="*/ 929 w 1150"/>
                  <a:gd name="T75" fmla="*/ 92 h 439"/>
                  <a:gd name="T76" fmla="*/ 961 w 1150"/>
                  <a:gd name="T77" fmla="*/ 70 h 439"/>
                  <a:gd name="T78" fmla="*/ 929 w 1150"/>
                  <a:gd name="T79" fmla="*/ 92 h 439"/>
                  <a:gd name="T80" fmla="*/ 1026 w 1150"/>
                  <a:gd name="T81" fmla="*/ 56 h 439"/>
                  <a:gd name="T82" fmla="*/ 988 w 1150"/>
                  <a:gd name="T83" fmla="*/ 60 h 439"/>
                  <a:gd name="T84" fmla="*/ 1053 w 1150"/>
                  <a:gd name="T85" fmla="*/ 46 h 439"/>
                  <a:gd name="T86" fmla="*/ 1085 w 1150"/>
                  <a:gd name="T87" fmla="*/ 24 h 439"/>
                  <a:gd name="T88" fmla="*/ 1053 w 1150"/>
                  <a:gd name="T89" fmla="*/ 46 h 439"/>
                  <a:gd name="T90" fmla="*/ 1150 w 1150"/>
                  <a:gd name="T91" fmla="*/ 9 h 439"/>
                  <a:gd name="T92" fmla="*/ 1111 w 1150"/>
                  <a:gd name="T93" fmla="*/ 14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50" h="439">
                    <a:moveTo>
                      <a:pt x="3" y="439"/>
                    </a:moveTo>
                    <a:lnTo>
                      <a:pt x="38" y="426"/>
                    </a:lnTo>
                    <a:lnTo>
                      <a:pt x="35" y="417"/>
                    </a:lnTo>
                    <a:lnTo>
                      <a:pt x="0" y="431"/>
                    </a:lnTo>
                    <a:lnTo>
                      <a:pt x="3" y="439"/>
                    </a:lnTo>
                    <a:close/>
                    <a:moveTo>
                      <a:pt x="65" y="416"/>
                    </a:moveTo>
                    <a:lnTo>
                      <a:pt x="100" y="403"/>
                    </a:lnTo>
                    <a:lnTo>
                      <a:pt x="97" y="394"/>
                    </a:lnTo>
                    <a:lnTo>
                      <a:pt x="62" y="407"/>
                    </a:lnTo>
                    <a:lnTo>
                      <a:pt x="65" y="416"/>
                    </a:lnTo>
                    <a:close/>
                    <a:moveTo>
                      <a:pt x="127" y="393"/>
                    </a:moveTo>
                    <a:lnTo>
                      <a:pt x="162" y="380"/>
                    </a:lnTo>
                    <a:lnTo>
                      <a:pt x="159" y="371"/>
                    </a:lnTo>
                    <a:lnTo>
                      <a:pt x="123" y="384"/>
                    </a:lnTo>
                    <a:lnTo>
                      <a:pt x="127" y="393"/>
                    </a:lnTo>
                    <a:close/>
                    <a:moveTo>
                      <a:pt x="188" y="370"/>
                    </a:moveTo>
                    <a:lnTo>
                      <a:pt x="224" y="357"/>
                    </a:lnTo>
                    <a:lnTo>
                      <a:pt x="220" y="348"/>
                    </a:lnTo>
                    <a:lnTo>
                      <a:pt x="185" y="361"/>
                    </a:lnTo>
                    <a:lnTo>
                      <a:pt x="188" y="370"/>
                    </a:lnTo>
                    <a:close/>
                    <a:moveTo>
                      <a:pt x="250" y="347"/>
                    </a:moveTo>
                    <a:lnTo>
                      <a:pt x="285" y="334"/>
                    </a:lnTo>
                    <a:lnTo>
                      <a:pt x="282" y="325"/>
                    </a:lnTo>
                    <a:lnTo>
                      <a:pt x="247" y="338"/>
                    </a:lnTo>
                    <a:lnTo>
                      <a:pt x="250" y="347"/>
                    </a:lnTo>
                    <a:close/>
                    <a:moveTo>
                      <a:pt x="312" y="324"/>
                    </a:moveTo>
                    <a:lnTo>
                      <a:pt x="347" y="310"/>
                    </a:lnTo>
                    <a:lnTo>
                      <a:pt x="344" y="302"/>
                    </a:lnTo>
                    <a:lnTo>
                      <a:pt x="309" y="315"/>
                    </a:lnTo>
                    <a:lnTo>
                      <a:pt x="312" y="324"/>
                    </a:lnTo>
                    <a:close/>
                    <a:moveTo>
                      <a:pt x="374" y="300"/>
                    </a:moveTo>
                    <a:lnTo>
                      <a:pt x="409" y="287"/>
                    </a:lnTo>
                    <a:lnTo>
                      <a:pt x="406" y="278"/>
                    </a:lnTo>
                    <a:lnTo>
                      <a:pt x="370" y="292"/>
                    </a:lnTo>
                    <a:lnTo>
                      <a:pt x="374" y="300"/>
                    </a:lnTo>
                    <a:close/>
                    <a:moveTo>
                      <a:pt x="435" y="277"/>
                    </a:moveTo>
                    <a:lnTo>
                      <a:pt x="471" y="264"/>
                    </a:lnTo>
                    <a:lnTo>
                      <a:pt x="467" y="255"/>
                    </a:lnTo>
                    <a:lnTo>
                      <a:pt x="432" y="268"/>
                    </a:lnTo>
                    <a:lnTo>
                      <a:pt x="435" y="277"/>
                    </a:lnTo>
                    <a:close/>
                    <a:moveTo>
                      <a:pt x="497" y="254"/>
                    </a:moveTo>
                    <a:lnTo>
                      <a:pt x="532" y="241"/>
                    </a:lnTo>
                    <a:lnTo>
                      <a:pt x="529" y="232"/>
                    </a:lnTo>
                    <a:lnTo>
                      <a:pt x="494" y="245"/>
                    </a:lnTo>
                    <a:lnTo>
                      <a:pt x="497" y="254"/>
                    </a:lnTo>
                    <a:close/>
                    <a:moveTo>
                      <a:pt x="559" y="231"/>
                    </a:moveTo>
                    <a:lnTo>
                      <a:pt x="594" y="218"/>
                    </a:lnTo>
                    <a:lnTo>
                      <a:pt x="591" y="209"/>
                    </a:lnTo>
                    <a:lnTo>
                      <a:pt x="556" y="222"/>
                    </a:lnTo>
                    <a:lnTo>
                      <a:pt x="559" y="231"/>
                    </a:lnTo>
                    <a:close/>
                    <a:moveTo>
                      <a:pt x="621" y="208"/>
                    </a:moveTo>
                    <a:lnTo>
                      <a:pt x="656" y="195"/>
                    </a:lnTo>
                    <a:lnTo>
                      <a:pt x="653" y="186"/>
                    </a:lnTo>
                    <a:lnTo>
                      <a:pt x="617" y="199"/>
                    </a:lnTo>
                    <a:lnTo>
                      <a:pt x="621" y="208"/>
                    </a:lnTo>
                    <a:close/>
                    <a:moveTo>
                      <a:pt x="682" y="185"/>
                    </a:moveTo>
                    <a:lnTo>
                      <a:pt x="718" y="171"/>
                    </a:lnTo>
                    <a:lnTo>
                      <a:pt x="714" y="163"/>
                    </a:lnTo>
                    <a:lnTo>
                      <a:pt x="679" y="176"/>
                    </a:lnTo>
                    <a:lnTo>
                      <a:pt x="682" y="185"/>
                    </a:lnTo>
                    <a:close/>
                    <a:moveTo>
                      <a:pt x="744" y="161"/>
                    </a:moveTo>
                    <a:lnTo>
                      <a:pt x="779" y="148"/>
                    </a:lnTo>
                    <a:lnTo>
                      <a:pt x="776" y="139"/>
                    </a:lnTo>
                    <a:lnTo>
                      <a:pt x="741" y="153"/>
                    </a:lnTo>
                    <a:lnTo>
                      <a:pt x="744" y="161"/>
                    </a:lnTo>
                    <a:close/>
                    <a:moveTo>
                      <a:pt x="806" y="138"/>
                    </a:moveTo>
                    <a:lnTo>
                      <a:pt x="841" y="125"/>
                    </a:lnTo>
                    <a:lnTo>
                      <a:pt x="838" y="116"/>
                    </a:lnTo>
                    <a:lnTo>
                      <a:pt x="803" y="129"/>
                    </a:lnTo>
                    <a:lnTo>
                      <a:pt x="806" y="138"/>
                    </a:lnTo>
                    <a:close/>
                    <a:moveTo>
                      <a:pt x="868" y="115"/>
                    </a:moveTo>
                    <a:lnTo>
                      <a:pt x="903" y="102"/>
                    </a:lnTo>
                    <a:lnTo>
                      <a:pt x="900" y="93"/>
                    </a:lnTo>
                    <a:lnTo>
                      <a:pt x="864" y="106"/>
                    </a:lnTo>
                    <a:lnTo>
                      <a:pt x="868" y="115"/>
                    </a:lnTo>
                    <a:close/>
                    <a:moveTo>
                      <a:pt x="929" y="92"/>
                    </a:moveTo>
                    <a:lnTo>
                      <a:pt x="965" y="79"/>
                    </a:lnTo>
                    <a:lnTo>
                      <a:pt x="961" y="70"/>
                    </a:lnTo>
                    <a:lnTo>
                      <a:pt x="926" y="83"/>
                    </a:lnTo>
                    <a:lnTo>
                      <a:pt x="929" y="92"/>
                    </a:lnTo>
                    <a:close/>
                    <a:moveTo>
                      <a:pt x="991" y="69"/>
                    </a:moveTo>
                    <a:lnTo>
                      <a:pt x="1026" y="56"/>
                    </a:lnTo>
                    <a:lnTo>
                      <a:pt x="1023" y="47"/>
                    </a:lnTo>
                    <a:lnTo>
                      <a:pt x="988" y="60"/>
                    </a:lnTo>
                    <a:lnTo>
                      <a:pt x="991" y="69"/>
                    </a:lnTo>
                    <a:close/>
                    <a:moveTo>
                      <a:pt x="1053" y="46"/>
                    </a:moveTo>
                    <a:lnTo>
                      <a:pt x="1088" y="32"/>
                    </a:lnTo>
                    <a:lnTo>
                      <a:pt x="1085" y="24"/>
                    </a:lnTo>
                    <a:lnTo>
                      <a:pt x="1050" y="37"/>
                    </a:lnTo>
                    <a:lnTo>
                      <a:pt x="1053" y="46"/>
                    </a:lnTo>
                    <a:close/>
                    <a:moveTo>
                      <a:pt x="1115" y="22"/>
                    </a:moveTo>
                    <a:lnTo>
                      <a:pt x="1150" y="9"/>
                    </a:lnTo>
                    <a:lnTo>
                      <a:pt x="1147" y="0"/>
                    </a:lnTo>
                    <a:lnTo>
                      <a:pt x="1111" y="14"/>
                    </a:lnTo>
                    <a:lnTo>
                      <a:pt x="1115" y="22"/>
                    </a:lnTo>
                    <a:close/>
                  </a:path>
                </a:pathLst>
              </a:custGeom>
              <a:solidFill>
                <a:srgbClr val="5B9BD5"/>
              </a:solidFill>
              <a:ln w="0" cap="flat">
                <a:solidFill>
                  <a:srgbClr val="5B9BD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 sz="2000"/>
              </a:p>
            </p:txBody>
          </p:sp>
          <p:sp>
            <p:nvSpPr>
              <p:cNvPr id="46" name="Freeform 15"/>
              <p:cNvSpPr>
                <a:spLocks noEditPoints="1"/>
              </p:cNvSpPr>
              <p:nvPr/>
            </p:nvSpPr>
            <p:spPr bwMode="auto">
              <a:xfrm>
                <a:off x="2669" y="2934"/>
                <a:ext cx="78" cy="191"/>
              </a:xfrm>
              <a:custGeom>
                <a:avLst/>
                <a:gdLst>
                  <a:gd name="T0" fmla="*/ 151 w 860"/>
                  <a:gd name="T1" fmla="*/ 161 h 2097"/>
                  <a:gd name="T2" fmla="*/ 315 w 860"/>
                  <a:gd name="T3" fmla="*/ 522 h 2097"/>
                  <a:gd name="T4" fmla="*/ 417 w 860"/>
                  <a:gd name="T5" fmla="*/ 815 h 2097"/>
                  <a:gd name="T6" fmla="*/ 476 w 860"/>
                  <a:gd name="T7" fmla="*/ 1032 h 2097"/>
                  <a:gd name="T8" fmla="*/ 526 w 860"/>
                  <a:gd name="T9" fmla="*/ 1253 h 2097"/>
                  <a:gd name="T10" fmla="*/ 566 w 860"/>
                  <a:gd name="T11" fmla="*/ 1458 h 2097"/>
                  <a:gd name="T12" fmla="*/ 594 w 860"/>
                  <a:gd name="T13" fmla="*/ 1633 h 2097"/>
                  <a:gd name="T14" fmla="*/ 608 w 860"/>
                  <a:gd name="T15" fmla="*/ 1784 h 2097"/>
                  <a:gd name="T16" fmla="*/ 611 w 860"/>
                  <a:gd name="T17" fmla="*/ 1916 h 2097"/>
                  <a:gd name="T18" fmla="*/ 609 w 860"/>
                  <a:gd name="T19" fmla="*/ 2034 h 2097"/>
                  <a:gd name="T20" fmla="*/ 547 w 860"/>
                  <a:gd name="T21" fmla="*/ 1977 h 2097"/>
                  <a:gd name="T22" fmla="*/ 547 w 860"/>
                  <a:gd name="T23" fmla="*/ 1916 h 2097"/>
                  <a:gd name="T24" fmla="*/ 547 w 860"/>
                  <a:gd name="T25" fmla="*/ 1853 h 2097"/>
                  <a:gd name="T26" fmla="*/ 544 w 860"/>
                  <a:gd name="T27" fmla="*/ 1787 h 2097"/>
                  <a:gd name="T28" fmla="*/ 539 w 860"/>
                  <a:gd name="T29" fmla="*/ 1716 h 2097"/>
                  <a:gd name="T30" fmla="*/ 531 w 860"/>
                  <a:gd name="T31" fmla="*/ 1640 h 2097"/>
                  <a:gd name="T32" fmla="*/ 519 w 860"/>
                  <a:gd name="T33" fmla="*/ 1559 h 2097"/>
                  <a:gd name="T34" fmla="*/ 503 w 860"/>
                  <a:gd name="T35" fmla="*/ 1469 h 2097"/>
                  <a:gd name="T36" fmla="*/ 485 w 860"/>
                  <a:gd name="T37" fmla="*/ 1370 h 2097"/>
                  <a:gd name="T38" fmla="*/ 464 w 860"/>
                  <a:gd name="T39" fmla="*/ 1266 h 2097"/>
                  <a:gd name="T40" fmla="*/ 440 w 860"/>
                  <a:gd name="T41" fmla="*/ 1157 h 2097"/>
                  <a:gd name="T42" fmla="*/ 413 w 860"/>
                  <a:gd name="T43" fmla="*/ 1047 h 2097"/>
                  <a:gd name="T44" fmla="*/ 385 w 860"/>
                  <a:gd name="T45" fmla="*/ 938 h 2097"/>
                  <a:gd name="T46" fmla="*/ 355 w 860"/>
                  <a:gd name="T47" fmla="*/ 833 h 2097"/>
                  <a:gd name="T48" fmla="*/ 324 w 860"/>
                  <a:gd name="T49" fmla="*/ 733 h 2097"/>
                  <a:gd name="T50" fmla="*/ 255 w 860"/>
                  <a:gd name="T51" fmla="*/ 545 h 2097"/>
                  <a:gd name="T52" fmla="*/ 177 w 860"/>
                  <a:gd name="T53" fmla="*/ 365 h 2097"/>
                  <a:gd name="T54" fmla="*/ 94 w 860"/>
                  <a:gd name="T55" fmla="*/ 189 h 2097"/>
                  <a:gd name="T56" fmla="*/ 35 w 860"/>
                  <a:gd name="T57" fmla="*/ 71 h 2097"/>
                  <a:gd name="T58" fmla="*/ 1 w 860"/>
                  <a:gd name="T59" fmla="*/ 517 h 2097"/>
                  <a:gd name="T60" fmla="*/ 469 w 860"/>
                  <a:gd name="T61" fmla="*/ 284 h 2097"/>
                  <a:gd name="T62" fmla="*/ 433 w 860"/>
                  <a:gd name="T63" fmla="*/ 338 h 2097"/>
                  <a:gd name="T64" fmla="*/ 96 w 860"/>
                  <a:gd name="T65" fmla="*/ 59 h 2097"/>
                  <a:gd name="T66" fmla="*/ 31 w 860"/>
                  <a:gd name="T67" fmla="*/ 551 h 2097"/>
                  <a:gd name="T68" fmla="*/ 851 w 860"/>
                  <a:gd name="T69" fmla="*/ 1658 h 2097"/>
                  <a:gd name="T70" fmla="*/ 329 w 860"/>
                  <a:gd name="T71" fmla="*/ 1641 h 2097"/>
                  <a:gd name="T72" fmla="*/ 386 w 860"/>
                  <a:gd name="T73" fmla="*/ 1610 h 2097"/>
                  <a:gd name="T74" fmla="*/ 605 w 860"/>
                  <a:gd name="T75" fmla="*/ 2018 h 2097"/>
                  <a:gd name="T76" fmla="*/ 797 w 860"/>
                  <a:gd name="T77" fmla="*/ 1624 h 2097"/>
                  <a:gd name="T78" fmla="*/ 851 w 860"/>
                  <a:gd name="T79" fmla="*/ 1658 h 2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60" h="2097">
                    <a:moveTo>
                      <a:pt x="92" y="43"/>
                    </a:moveTo>
                    <a:lnTo>
                      <a:pt x="151" y="161"/>
                    </a:lnTo>
                    <a:lnTo>
                      <a:pt x="236" y="339"/>
                    </a:lnTo>
                    <a:lnTo>
                      <a:pt x="315" y="522"/>
                    </a:lnTo>
                    <a:lnTo>
                      <a:pt x="385" y="713"/>
                    </a:lnTo>
                    <a:lnTo>
                      <a:pt x="417" y="815"/>
                    </a:lnTo>
                    <a:lnTo>
                      <a:pt x="447" y="922"/>
                    </a:lnTo>
                    <a:lnTo>
                      <a:pt x="476" y="1032"/>
                    </a:lnTo>
                    <a:lnTo>
                      <a:pt x="502" y="1143"/>
                    </a:lnTo>
                    <a:lnTo>
                      <a:pt x="526" y="1253"/>
                    </a:lnTo>
                    <a:lnTo>
                      <a:pt x="548" y="1358"/>
                    </a:lnTo>
                    <a:lnTo>
                      <a:pt x="566" y="1458"/>
                    </a:lnTo>
                    <a:lnTo>
                      <a:pt x="582" y="1549"/>
                    </a:lnTo>
                    <a:lnTo>
                      <a:pt x="594" y="1633"/>
                    </a:lnTo>
                    <a:lnTo>
                      <a:pt x="603" y="1711"/>
                    </a:lnTo>
                    <a:lnTo>
                      <a:pt x="608" y="1784"/>
                    </a:lnTo>
                    <a:lnTo>
                      <a:pt x="611" y="1852"/>
                    </a:lnTo>
                    <a:lnTo>
                      <a:pt x="611" y="1916"/>
                    </a:lnTo>
                    <a:lnTo>
                      <a:pt x="611" y="1979"/>
                    </a:lnTo>
                    <a:lnTo>
                      <a:pt x="609" y="2034"/>
                    </a:lnTo>
                    <a:lnTo>
                      <a:pt x="545" y="2032"/>
                    </a:lnTo>
                    <a:lnTo>
                      <a:pt x="547" y="1977"/>
                    </a:lnTo>
                    <a:lnTo>
                      <a:pt x="547" y="1978"/>
                    </a:lnTo>
                    <a:lnTo>
                      <a:pt x="547" y="1916"/>
                    </a:lnTo>
                    <a:lnTo>
                      <a:pt x="547" y="1917"/>
                    </a:lnTo>
                    <a:lnTo>
                      <a:pt x="547" y="1853"/>
                    </a:lnTo>
                    <a:lnTo>
                      <a:pt x="547" y="1854"/>
                    </a:lnTo>
                    <a:lnTo>
                      <a:pt x="544" y="1787"/>
                    </a:lnTo>
                    <a:lnTo>
                      <a:pt x="544" y="1788"/>
                    </a:lnTo>
                    <a:lnTo>
                      <a:pt x="539" y="1716"/>
                    </a:lnTo>
                    <a:lnTo>
                      <a:pt x="539" y="1717"/>
                    </a:lnTo>
                    <a:lnTo>
                      <a:pt x="531" y="1640"/>
                    </a:lnTo>
                    <a:lnTo>
                      <a:pt x="531" y="1642"/>
                    </a:lnTo>
                    <a:lnTo>
                      <a:pt x="519" y="1559"/>
                    </a:lnTo>
                    <a:lnTo>
                      <a:pt x="519" y="1560"/>
                    </a:lnTo>
                    <a:lnTo>
                      <a:pt x="503" y="1469"/>
                    </a:lnTo>
                    <a:lnTo>
                      <a:pt x="504" y="1470"/>
                    </a:lnTo>
                    <a:lnTo>
                      <a:pt x="485" y="1370"/>
                    </a:lnTo>
                    <a:lnTo>
                      <a:pt x="485" y="1371"/>
                    </a:lnTo>
                    <a:lnTo>
                      <a:pt x="464" y="1266"/>
                    </a:lnTo>
                    <a:lnTo>
                      <a:pt x="464" y="1266"/>
                    </a:lnTo>
                    <a:lnTo>
                      <a:pt x="440" y="1157"/>
                    </a:lnTo>
                    <a:lnTo>
                      <a:pt x="440" y="1158"/>
                    </a:lnTo>
                    <a:lnTo>
                      <a:pt x="413" y="1047"/>
                    </a:lnTo>
                    <a:lnTo>
                      <a:pt x="413" y="1048"/>
                    </a:lnTo>
                    <a:lnTo>
                      <a:pt x="385" y="938"/>
                    </a:lnTo>
                    <a:lnTo>
                      <a:pt x="386" y="939"/>
                    </a:lnTo>
                    <a:lnTo>
                      <a:pt x="355" y="833"/>
                    </a:lnTo>
                    <a:lnTo>
                      <a:pt x="355" y="834"/>
                    </a:lnTo>
                    <a:lnTo>
                      <a:pt x="324" y="733"/>
                    </a:lnTo>
                    <a:lnTo>
                      <a:pt x="324" y="734"/>
                    </a:lnTo>
                    <a:lnTo>
                      <a:pt x="255" y="545"/>
                    </a:lnTo>
                    <a:lnTo>
                      <a:pt x="256" y="547"/>
                    </a:lnTo>
                    <a:lnTo>
                      <a:pt x="177" y="365"/>
                    </a:lnTo>
                    <a:lnTo>
                      <a:pt x="178" y="366"/>
                    </a:lnTo>
                    <a:lnTo>
                      <a:pt x="94" y="189"/>
                    </a:lnTo>
                    <a:lnTo>
                      <a:pt x="94" y="189"/>
                    </a:lnTo>
                    <a:lnTo>
                      <a:pt x="35" y="71"/>
                    </a:lnTo>
                    <a:lnTo>
                      <a:pt x="92" y="43"/>
                    </a:lnTo>
                    <a:close/>
                    <a:moveTo>
                      <a:pt x="1" y="517"/>
                    </a:moveTo>
                    <a:lnTo>
                      <a:pt x="35" y="0"/>
                    </a:lnTo>
                    <a:lnTo>
                      <a:pt x="469" y="284"/>
                    </a:lnTo>
                    <a:cubicBezTo>
                      <a:pt x="483" y="294"/>
                      <a:pt x="487" y="314"/>
                      <a:pt x="478" y="329"/>
                    </a:cubicBezTo>
                    <a:cubicBezTo>
                      <a:pt x="468" y="343"/>
                      <a:pt x="448" y="347"/>
                      <a:pt x="433" y="338"/>
                    </a:cubicBezTo>
                    <a:lnTo>
                      <a:pt x="46" y="84"/>
                    </a:lnTo>
                    <a:lnTo>
                      <a:pt x="96" y="59"/>
                    </a:lnTo>
                    <a:lnTo>
                      <a:pt x="65" y="521"/>
                    </a:lnTo>
                    <a:cubicBezTo>
                      <a:pt x="64" y="539"/>
                      <a:pt x="49" y="552"/>
                      <a:pt x="31" y="551"/>
                    </a:cubicBezTo>
                    <a:cubicBezTo>
                      <a:pt x="14" y="550"/>
                      <a:pt x="0" y="535"/>
                      <a:pt x="1" y="517"/>
                    </a:cubicBezTo>
                    <a:close/>
                    <a:moveTo>
                      <a:pt x="851" y="1658"/>
                    </a:moveTo>
                    <a:lnTo>
                      <a:pt x="575" y="2097"/>
                    </a:lnTo>
                    <a:lnTo>
                      <a:pt x="329" y="1641"/>
                    </a:lnTo>
                    <a:cubicBezTo>
                      <a:pt x="321" y="1625"/>
                      <a:pt x="327" y="1606"/>
                      <a:pt x="342" y="1597"/>
                    </a:cubicBezTo>
                    <a:cubicBezTo>
                      <a:pt x="358" y="1589"/>
                      <a:pt x="377" y="1595"/>
                      <a:pt x="386" y="1610"/>
                    </a:cubicBezTo>
                    <a:lnTo>
                      <a:pt x="386" y="1610"/>
                    </a:lnTo>
                    <a:lnTo>
                      <a:pt x="605" y="2018"/>
                    </a:lnTo>
                    <a:lnTo>
                      <a:pt x="550" y="2016"/>
                    </a:lnTo>
                    <a:lnTo>
                      <a:pt x="797" y="1624"/>
                    </a:lnTo>
                    <a:cubicBezTo>
                      <a:pt x="806" y="1609"/>
                      <a:pt x="826" y="1605"/>
                      <a:pt x="841" y="1614"/>
                    </a:cubicBezTo>
                    <a:cubicBezTo>
                      <a:pt x="856" y="1624"/>
                      <a:pt x="860" y="1643"/>
                      <a:pt x="851" y="1658"/>
                    </a:cubicBezTo>
                    <a:close/>
                  </a:path>
                </a:pathLst>
              </a:custGeom>
              <a:solidFill>
                <a:srgbClr val="41719C"/>
              </a:solidFill>
              <a:ln w="0" cap="flat">
                <a:solidFill>
                  <a:srgbClr val="41719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k-SK" sz="2000"/>
              </a:p>
            </p:txBody>
          </p:sp>
          <p:sp>
            <p:nvSpPr>
              <p:cNvPr id="47" name="Rectangle 19"/>
              <p:cNvSpPr>
                <a:spLocks noChangeArrowheads="1"/>
              </p:cNvSpPr>
              <p:nvPr/>
            </p:nvSpPr>
            <p:spPr bwMode="auto">
              <a:xfrm>
                <a:off x="2739" y="2934"/>
                <a:ext cx="102" cy="1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sk-SK" altLang="sk-SK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ymbol" panose="05050102010706020507" pitchFamily="18" charset="2"/>
                  </a:rPr>
                  <a:t>a</a:t>
                </a:r>
                <a:endParaRPr kumimoji="0" lang="sk-SK" altLang="sk-SK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6612912" y="3557940"/>
              <a:ext cx="51948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for the cable length </a:t>
              </a:r>
              <a:r>
                <a:rPr lang="en-US" sz="2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2000" i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2000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smtClean="0">
                  <a:cs typeface="Times New Roman" panose="02020603050405020304" pitchFamily="18" charset="0"/>
                </a:rPr>
                <a:t>is needed the tape length</a:t>
              </a:r>
              <a:endParaRPr lang="sk-SK" sz="2000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78935" y="733060"/>
            <a:ext cx="11072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err="1" smtClean="0"/>
              <a:t>Assumption</a:t>
            </a:r>
            <a:r>
              <a:rPr lang="sk-SK" sz="2000" dirty="0" smtClean="0"/>
              <a:t>: </a:t>
            </a:r>
            <a:r>
              <a:rPr lang="sk-SK" sz="2000" dirty="0" err="1" smtClean="0"/>
              <a:t>magnetic</a:t>
            </a:r>
            <a:r>
              <a:rPr lang="sk-SK" sz="2000" dirty="0" smtClean="0"/>
              <a:t> </a:t>
            </a:r>
            <a:r>
              <a:rPr lang="sk-SK" sz="2000" dirty="0" err="1" smtClean="0"/>
              <a:t>field</a:t>
            </a:r>
            <a:r>
              <a:rPr lang="sk-SK" sz="2000" dirty="0" smtClean="0"/>
              <a:t> </a:t>
            </a:r>
            <a:r>
              <a:rPr lang="sk-SK" sz="2000" dirty="0" err="1" smtClean="0"/>
              <a:t>variation</a:t>
            </a:r>
            <a:r>
              <a:rPr lang="sk-SK" sz="2000" dirty="0" smtClean="0"/>
              <a:t> </a:t>
            </a:r>
            <a:r>
              <a:rPr lang="sk-SK" sz="2000" dirty="0" err="1" smtClean="0"/>
              <a:t>higher</a:t>
            </a:r>
            <a:r>
              <a:rPr lang="sk-SK" sz="2000" dirty="0" smtClean="0"/>
              <a:t> than the penetration field </a:t>
            </a:r>
            <a:r>
              <a:rPr lang="en-US" sz="2000" dirty="0" smtClean="0"/>
              <a:t>-&gt; saturation of screening currents</a:t>
            </a:r>
            <a:endParaRPr lang="sk-SK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Formula </a:t>
            </a:r>
            <a:r>
              <a:rPr lang="en-US" sz="2800" dirty="0"/>
              <a:t>for estimating </a:t>
            </a:r>
            <a:r>
              <a:rPr lang="sk-SK" sz="2800" dirty="0" err="1" smtClean="0"/>
              <a:t>hysteresis</a:t>
            </a:r>
            <a:r>
              <a:rPr lang="en-US" sz="2800" dirty="0" smtClean="0"/>
              <a:t> </a:t>
            </a:r>
            <a:r>
              <a:rPr lang="en-US" sz="2800" dirty="0"/>
              <a:t>loss in round </a:t>
            </a:r>
            <a:r>
              <a:rPr lang="en-US" sz="2800" dirty="0" smtClean="0"/>
              <a:t>HT</a:t>
            </a:r>
            <a:r>
              <a:rPr lang="sk-SK" sz="2800" dirty="0" smtClean="0"/>
              <a:t>S</a:t>
            </a:r>
            <a:r>
              <a:rPr lang="en-US" sz="2800" dirty="0" smtClean="0"/>
              <a:t> cable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118730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278935" y="733060"/>
            <a:ext cx="11072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err="1" smtClean="0"/>
              <a:t>Assumption</a:t>
            </a:r>
            <a:r>
              <a:rPr lang="sk-SK" sz="2000" dirty="0" smtClean="0"/>
              <a:t>: </a:t>
            </a:r>
            <a:r>
              <a:rPr lang="sk-SK" sz="2000" dirty="0" err="1" smtClean="0"/>
              <a:t>magnetic</a:t>
            </a:r>
            <a:r>
              <a:rPr lang="sk-SK" sz="2000" dirty="0" smtClean="0"/>
              <a:t> </a:t>
            </a:r>
            <a:r>
              <a:rPr lang="sk-SK" sz="2000" dirty="0" err="1" smtClean="0"/>
              <a:t>field</a:t>
            </a:r>
            <a:r>
              <a:rPr lang="sk-SK" sz="2000" dirty="0" smtClean="0"/>
              <a:t> </a:t>
            </a:r>
            <a:r>
              <a:rPr lang="sk-SK" sz="2000" dirty="0" err="1" smtClean="0"/>
              <a:t>variation</a:t>
            </a:r>
            <a:r>
              <a:rPr lang="sk-SK" sz="2000" dirty="0" smtClean="0"/>
              <a:t> </a:t>
            </a:r>
            <a:r>
              <a:rPr lang="sk-SK" sz="2000" dirty="0" err="1" smtClean="0"/>
              <a:t>higher</a:t>
            </a:r>
            <a:r>
              <a:rPr lang="sk-SK" sz="2000" dirty="0" smtClean="0"/>
              <a:t> than the penetration field </a:t>
            </a:r>
            <a:r>
              <a:rPr lang="en-US" sz="2000" dirty="0" smtClean="0"/>
              <a:t>-&gt; saturation of screening currents</a:t>
            </a:r>
            <a:endParaRPr lang="sk-SK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278935" y="1591667"/>
            <a:ext cx="7709675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sk-SK" sz="2000" dirty="0" smtClean="0"/>
              <a:t>Step </a:t>
            </a:r>
            <a:r>
              <a:rPr lang="en-US" sz="2000" dirty="0" smtClean="0"/>
              <a:t>4</a:t>
            </a:r>
            <a:r>
              <a:rPr lang="sk-SK" sz="2000" dirty="0" smtClean="0"/>
              <a:t>: </a:t>
            </a:r>
            <a:r>
              <a:rPr lang="en-US" sz="2000" dirty="0" smtClean="0"/>
              <a:t>to reach the necessary critical current, in CORT there are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dirty="0" smtClean="0"/>
              <a:t> tapes</a:t>
            </a:r>
            <a:endParaRPr lang="sk-SK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2454726" y="3374237"/>
            <a:ext cx="5261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loss in unipolar cycle is </a:t>
            </a:r>
            <a:r>
              <a:rPr lang="en-US" sz="2000" dirty="0" smtClean="0">
                <a:sym typeface="Symbol" panose="05050102010706020507" pitchFamily="18" charset="2"/>
              </a:rPr>
              <a:t></a:t>
            </a:r>
            <a:r>
              <a:rPr lang="en-US" sz="2000" dirty="0" smtClean="0"/>
              <a:t>½ of the loss in full cycle</a:t>
            </a:r>
            <a:endParaRPr lang="sk-SK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2371150" y="2359181"/>
            <a:ext cx="5839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</a:t>
            </a:r>
            <a:r>
              <a:rPr lang="en-US" sz="2000" dirty="0" smtClean="0"/>
              <a:t>ysteresis loss per cycle in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dirty="0" smtClean="0"/>
              <a:t> tapes in 1 meter of CORT:</a:t>
            </a:r>
            <a:endParaRPr lang="sk-SK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8338702" y="2188708"/>
                <a:ext cx="2571345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𝐶𝑂𝑅𝑇</m:t>
                          </m:r>
                        </m:sub>
                      </m:sSub>
                      <m:r>
                        <a:rPr lang="sk-SK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8702" y="2188708"/>
                <a:ext cx="2571345" cy="5204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338702" y="3255743"/>
                <a:ext cx="2889702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𝐶𝑂𝑅𝑇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𝑢𝑛𝑖</m:t>
                          </m:r>
                        </m:sub>
                      </m:sSub>
                      <m:r>
                        <a:rPr lang="sk-SK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k-SK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sk-SK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b>
                        <m:sSubPr>
                          <m:ctrlPr>
                            <a:rPr lang="sk-SK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sk-SK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8702" y="3255743"/>
                <a:ext cx="2889702" cy="51860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Formula </a:t>
            </a:r>
            <a:r>
              <a:rPr lang="en-US" sz="2800" dirty="0"/>
              <a:t>for estimating </a:t>
            </a:r>
            <a:r>
              <a:rPr lang="sk-SK" sz="2800" dirty="0" err="1" smtClean="0"/>
              <a:t>hysteresis</a:t>
            </a:r>
            <a:r>
              <a:rPr lang="en-US" sz="2800" dirty="0" smtClean="0"/>
              <a:t> </a:t>
            </a:r>
            <a:r>
              <a:rPr lang="en-US" sz="2800" dirty="0"/>
              <a:t>loss in round </a:t>
            </a:r>
            <a:r>
              <a:rPr lang="en-US" sz="2800" dirty="0" smtClean="0"/>
              <a:t>HT</a:t>
            </a:r>
            <a:r>
              <a:rPr lang="sk-SK" sz="2800" dirty="0" smtClean="0"/>
              <a:t>S</a:t>
            </a:r>
            <a:r>
              <a:rPr lang="en-US" sz="2800" dirty="0" smtClean="0"/>
              <a:t> cable</a:t>
            </a:r>
            <a:endParaRPr lang="sk-SK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08156" y="4114350"/>
            <a:ext cx="12016414" cy="2281316"/>
            <a:chOff x="108156" y="4114350"/>
            <a:chExt cx="12016414" cy="2281316"/>
          </a:xfrm>
        </p:grpSpPr>
        <p:sp>
          <p:nvSpPr>
            <p:cNvPr id="11" name="TextBox 10"/>
            <p:cNvSpPr txBox="1"/>
            <p:nvPr/>
          </p:nvSpPr>
          <p:spPr>
            <a:xfrm>
              <a:off x="200276" y="4114350"/>
              <a:ext cx="86923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2000" dirty="0" err="1" smtClean="0">
                  <a:solidFill>
                    <a:srgbClr val="FF0000"/>
                  </a:solidFill>
                </a:rPr>
                <a:t>Notice</a:t>
              </a:r>
              <a:r>
                <a:rPr lang="sk-SK" sz="2000" dirty="0" smtClean="0">
                  <a:solidFill>
                    <a:srgbClr val="FF0000"/>
                  </a:solidFill>
                </a:rPr>
                <a:t>: </a:t>
              </a:r>
              <a:r>
                <a:rPr lang="sk-SK" sz="2000" dirty="0" err="1" smtClean="0">
                  <a:solidFill>
                    <a:srgbClr val="FF0000"/>
                  </a:solidFill>
                </a:rPr>
                <a:t>the</a:t>
              </a:r>
              <a:r>
                <a:rPr lang="sk-SK" sz="2000" dirty="0" smtClean="0">
                  <a:solidFill>
                    <a:srgbClr val="FF0000"/>
                  </a:solidFill>
                </a:rPr>
                <a:t> formula(s) are </a:t>
              </a:r>
              <a:r>
                <a:rPr lang="sk-SK" sz="2000" dirty="0" err="1" smtClean="0">
                  <a:solidFill>
                    <a:srgbClr val="FF0000"/>
                  </a:solidFill>
                </a:rPr>
                <a:t>valid</a:t>
              </a:r>
              <a:r>
                <a:rPr lang="sk-SK" sz="2000" dirty="0" smtClean="0">
                  <a:solidFill>
                    <a:srgbClr val="FF0000"/>
                  </a:solidFill>
                </a:rPr>
                <a:t> for </a:t>
              </a:r>
              <a:r>
                <a:rPr lang="sk-SK" sz="2000" dirty="0" err="1" smtClean="0">
                  <a:solidFill>
                    <a:srgbClr val="FF0000"/>
                  </a:solidFill>
                </a:rPr>
                <a:t>also</a:t>
              </a:r>
              <a:r>
                <a:rPr lang="sk-SK" sz="2000" dirty="0" smtClean="0">
                  <a:solidFill>
                    <a:srgbClr val="FF0000"/>
                  </a:solidFill>
                </a:rPr>
                <a:t> for </a:t>
              </a:r>
              <a:r>
                <a:rPr lang="sk-SK" sz="2000" dirty="0" err="1" smtClean="0">
                  <a:solidFill>
                    <a:srgbClr val="FF0000"/>
                  </a:solidFill>
                </a:rPr>
                <a:t>other</a:t>
              </a:r>
              <a:r>
                <a:rPr lang="sk-SK" sz="2000" dirty="0" smtClean="0">
                  <a:solidFill>
                    <a:srgbClr val="FF0000"/>
                  </a:solidFill>
                </a:rPr>
                <a:t> </a:t>
              </a:r>
              <a:r>
                <a:rPr lang="sk-SK" sz="2000" dirty="0" err="1" smtClean="0">
                  <a:solidFill>
                    <a:srgbClr val="FF0000"/>
                  </a:solidFill>
                </a:rPr>
                <a:t>cables</a:t>
              </a:r>
              <a:r>
                <a:rPr lang="sk-SK" sz="2000" dirty="0" smtClean="0">
                  <a:solidFill>
                    <a:srgbClr val="FF0000"/>
                  </a:solidFill>
                </a:rPr>
                <a:t> </a:t>
              </a:r>
              <a:r>
                <a:rPr lang="sk-SK" sz="2000" dirty="0" err="1" smtClean="0">
                  <a:solidFill>
                    <a:srgbClr val="FF0000"/>
                  </a:solidFill>
                </a:rPr>
                <a:t>from</a:t>
              </a:r>
              <a:r>
                <a:rPr lang="sk-SK" sz="2000" dirty="0" smtClean="0">
                  <a:solidFill>
                    <a:srgbClr val="FF0000"/>
                  </a:solidFill>
                </a:rPr>
                <a:t> </a:t>
              </a:r>
              <a:r>
                <a:rPr lang="sk-SK" sz="2000" dirty="0" err="1" smtClean="0">
                  <a:solidFill>
                    <a:srgbClr val="FF0000"/>
                  </a:solidFill>
                </a:rPr>
                <a:t>transposed</a:t>
              </a:r>
              <a:r>
                <a:rPr lang="sk-SK" sz="2000" dirty="0" smtClean="0">
                  <a:solidFill>
                    <a:srgbClr val="FF0000"/>
                  </a:solidFill>
                </a:rPr>
                <a:t> CC </a:t>
              </a:r>
              <a:r>
                <a:rPr lang="sk-SK" sz="2000" dirty="0" err="1" smtClean="0">
                  <a:solidFill>
                    <a:srgbClr val="FF0000"/>
                  </a:solidFill>
                </a:rPr>
                <a:t>tapes</a:t>
              </a:r>
              <a:endParaRPr lang="sk-SK" sz="2000" dirty="0">
                <a:solidFill>
                  <a:srgbClr val="FF0000"/>
                </a:solidFill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04" r="6560"/>
            <a:stretch/>
          </p:blipFill>
          <p:spPr>
            <a:xfrm>
              <a:off x="108156" y="4868778"/>
              <a:ext cx="2084438" cy="151215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3555" y="4643066"/>
              <a:ext cx="2600325" cy="17526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8624" y="4799443"/>
              <a:ext cx="1585946" cy="158594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236"/>
            <a:stretch/>
          </p:blipFill>
          <p:spPr>
            <a:xfrm>
              <a:off x="2371150" y="5009568"/>
              <a:ext cx="2527505" cy="107632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8"/>
            <a:srcRect l="52288" t="52453" r="20472" b="14088"/>
            <a:stretch/>
          </p:blipFill>
          <p:spPr>
            <a:xfrm>
              <a:off x="5207227" y="4753960"/>
              <a:ext cx="2297755" cy="15875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388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8614" y="567182"/>
            <a:ext cx="2153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err="1" smtClean="0"/>
              <a:t>Experimental</a:t>
            </a:r>
            <a:r>
              <a:rPr lang="sk-SK" sz="2000" dirty="0" smtClean="0"/>
              <a:t> </a:t>
            </a:r>
            <a:r>
              <a:rPr lang="sk-SK" sz="2000" dirty="0" err="1" smtClean="0"/>
              <a:t>data</a:t>
            </a:r>
            <a:r>
              <a:rPr lang="sk-SK" sz="2000" dirty="0" smtClean="0"/>
              <a:t>:</a:t>
            </a:r>
            <a:endParaRPr lang="sk-SK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Formula </a:t>
            </a:r>
            <a:r>
              <a:rPr lang="en-US" sz="2800" dirty="0"/>
              <a:t>for estimating </a:t>
            </a:r>
            <a:r>
              <a:rPr lang="sk-SK" sz="2800" dirty="0" err="1" smtClean="0"/>
              <a:t>hysteresis</a:t>
            </a:r>
            <a:r>
              <a:rPr lang="en-US" sz="2800" dirty="0" smtClean="0"/>
              <a:t> </a:t>
            </a:r>
            <a:r>
              <a:rPr lang="en-US" sz="2800" dirty="0"/>
              <a:t>loss in round </a:t>
            </a:r>
            <a:r>
              <a:rPr lang="en-US" sz="2800" dirty="0" smtClean="0"/>
              <a:t>HT</a:t>
            </a:r>
            <a:r>
              <a:rPr lang="sk-SK" sz="2800" dirty="0" smtClean="0"/>
              <a:t>S</a:t>
            </a:r>
            <a:r>
              <a:rPr lang="en-US" sz="2800" dirty="0" smtClean="0"/>
              <a:t> cable</a:t>
            </a:r>
            <a:endParaRPr lang="sk-SK" sz="2800" dirty="0"/>
          </a:p>
        </p:txBody>
      </p:sp>
      <p:sp>
        <p:nvSpPr>
          <p:cNvPr id="18" name="Rectangle 17"/>
          <p:cNvSpPr/>
          <p:nvPr/>
        </p:nvSpPr>
        <p:spPr>
          <a:xfrm>
            <a:off x="157061" y="1211897"/>
            <a:ext cx="18676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 Majoros et al.,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Sci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Technol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27 (2014) 125008 </a:t>
            </a:r>
            <a:endParaRPr lang="sk-SK" sz="1200" dirty="0" smtClean="0">
              <a:solidFill>
                <a:srgbClr val="0070C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801401" y="1067270"/>
            <a:ext cx="3097170" cy="2957197"/>
            <a:chOff x="6804910" y="387178"/>
            <a:chExt cx="3097170" cy="2957197"/>
          </a:xfrm>
        </p:grpSpPr>
        <p:pic>
          <p:nvPicPr>
            <p:cNvPr id="22" name="Picture 21">
              <a:extLst>
                <a:ext uri="{FF2B5EF4-FFF2-40B4-BE49-F238E27FC236}">
                  <a16:creationId xmlns="" xmlns:a16="http://schemas.microsoft.com/office/drawing/2014/main" id="{4BA9D60D-8265-B0BB-E715-FD9C9F6A7B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3748"/>
            <a:stretch/>
          </p:blipFill>
          <p:spPr>
            <a:xfrm>
              <a:off x="6804910" y="387178"/>
              <a:ext cx="3097170" cy="2957197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="" xmlns:a16="http://schemas.microsoft.com/office/drawing/2014/main" id="{380FDD72-5BB5-CC05-5773-468E761313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91388" y="876300"/>
              <a:ext cx="2414587" cy="604838"/>
            </a:xfrm>
            <a:prstGeom prst="line">
              <a:avLst/>
            </a:prstGeom>
            <a:ln w="127000">
              <a:solidFill>
                <a:srgbClr val="66FF33">
                  <a:alpha val="5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="" xmlns:a16="http://schemas.microsoft.com/office/drawing/2014/main" id="{5ADE0A78-06D3-2325-C9A1-483EFCA23F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91388" y="1178719"/>
              <a:ext cx="2414587" cy="607219"/>
            </a:xfrm>
            <a:prstGeom prst="line">
              <a:avLst/>
            </a:prstGeom>
            <a:ln w="127000">
              <a:solidFill>
                <a:srgbClr val="66FF33">
                  <a:alpha val="5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5975684" y="1211896"/>
            <a:ext cx="2148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Yagotintsev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et al.,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Sci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Technol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33 (2020) 065009 </a:t>
            </a:r>
            <a:endParaRPr lang="sk-SK" sz="1200" dirty="0" smtClean="0">
              <a:solidFill>
                <a:srgbClr val="0070C0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92141" y="988160"/>
            <a:ext cx="3788229" cy="3135082"/>
            <a:chOff x="5525436" y="2428424"/>
            <a:chExt cx="4598924" cy="3726158"/>
          </a:xfrm>
        </p:grpSpPr>
        <p:pic>
          <p:nvPicPr>
            <p:cNvPr id="31" name="Picture 30">
              <a:extLst>
                <a:ext uri="{FF2B5EF4-FFF2-40B4-BE49-F238E27FC236}">
                  <a16:creationId xmlns="" xmlns:a16="http://schemas.microsoft.com/office/drawing/2014/main" id="{920DE610-5451-D09D-ACF7-DD57527BED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466" r="28389" b="14438"/>
            <a:stretch/>
          </p:blipFill>
          <p:spPr>
            <a:xfrm>
              <a:off x="5525436" y="2428424"/>
              <a:ext cx="4598924" cy="3726158"/>
            </a:xfrm>
            <a:prstGeom prst="rect">
              <a:avLst/>
            </a:prstGeom>
          </p:spPr>
        </p:pic>
        <p:cxnSp>
          <p:nvCxnSpPr>
            <p:cNvPr id="32" name="Straight Connector 31">
              <a:extLst>
                <a:ext uri="{FF2B5EF4-FFF2-40B4-BE49-F238E27FC236}">
                  <a16:creationId xmlns="" xmlns:a16="http://schemas.microsoft.com/office/drawing/2014/main" id="{8BA0A0CC-4FD8-31B6-A27D-A28A6FC2AB28}"/>
                </a:ext>
              </a:extLst>
            </p:cNvPr>
            <p:cNvCxnSpPr/>
            <p:nvPr/>
          </p:nvCxnSpPr>
          <p:spPr>
            <a:xfrm>
              <a:off x="8696528" y="2568102"/>
              <a:ext cx="1420238" cy="1167319"/>
            </a:xfrm>
            <a:prstGeom prst="line">
              <a:avLst/>
            </a:prstGeom>
            <a:ln w="127000">
              <a:solidFill>
                <a:srgbClr val="66FF33">
                  <a:alpha val="6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157061" y="4220312"/>
            <a:ext cx="2359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dirty="0" err="1" smtClean="0"/>
              <a:t>Numerical</a:t>
            </a:r>
            <a:r>
              <a:rPr lang="sk-SK" sz="2000" dirty="0" smtClean="0"/>
              <a:t> modeling:</a:t>
            </a:r>
            <a:endParaRPr lang="sk-SK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3035" t="33968" r="56429" b="33810"/>
          <a:stretch/>
        </p:blipFill>
        <p:spPr>
          <a:xfrm>
            <a:off x="6540648" y="4067008"/>
            <a:ext cx="2764959" cy="2440377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169375" y="4656402"/>
            <a:ext cx="2118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Sogabe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and N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Amemiya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IEEE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Trans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k-SK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sk-SK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28 (2018) 8200705 </a:t>
            </a:r>
            <a:endParaRPr lang="sk-SK" sz="1200" dirty="0" smtClean="0">
              <a:solidFill>
                <a:srgbClr val="0070C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23840" t="34921" r="33928" b="33809"/>
          <a:stretch/>
        </p:blipFill>
        <p:spPr>
          <a:xfrm>
            <a:off x="2516489" y="4582148"/>
            <a:ext cx="3795548" cy="158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2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Experimental verification (AC field 72 Hz applied at 77.3 K)</a:t>
            </a:r>
            <a:endParaRPr lang="sk-S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81001"/>
            <a:ext cx="12192000" cy="276999"/>
          </a:xfrm>
          <a:prstGeom prst="rect">
            <a:avLst/>
          </a:prstGeom>
          <a:solidFill>
            <a:srgbClr val="92FFF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 loss in round cables from helically arranged HTS </a:t>
            </a:r>
            <a:r>
              <a:rPr lang="en-US" sz="1200" dirty="0" smtClean="0"/>
              <a:t>tapes</a:t>
            </a:r>
            <a:r>
              <a:rPr lang="sk-SK" sz="1200" dirty="0" smtClean="0"/>
              <a:t> 		I.FAST WP8 </a:t>
            </a:r>
            <a:r>
              <a:rPr lang="sk-SK" sz="1200" dirty="0" err="1" smtClean="0"/>
              <a:t>Task</a:t>
            </a:r>
            <a:r>
              <a:rPr lang="sk-SK" sz="1200" dirty="0" smtClean="0"/>
              <a:t> 8/6 </a:t>
            </a:r>
            <a:r>
              <a:rPr lang="sk-SK" sz="1200" dirty="0" err="1" smtClean="0"/>
              <a:t>Collaboration</a:t>
            </a:r>
            <a:r>
              <a:rPr lang="sk-SK" sz="1200" dirty="0" smtClean="0"/>
              <a:t>	</a:t>
            </a:r>
            <a:r>
              <a:rPr lang="sk-SK" sz="1200" dirty="0" err="1" smtClean="0"/>
              <a:t>Presented</a:t>
            </a:r>
            <a:r>
              <a:rPr lang="sk-SK" sz="1200" dirty="0" smtClean="0"/>
              <a:t> at </a:t>
            </a:r>
            <a:r>
              <a:rPr lang="sk-SK" sz="1200" dirty="0" err="1" smtClean="0"/>
              <a:t>the</a:t>
            </a:r>
            <a:r>
              <a:rPr lang="sk-SK" sz="1200" dirty="0" smtClean="0"/>
              <a:t> </a:t>
            </a:r>
            <a:r>
              <a:rPr lang="en-US" sz="1200" dirty="0" smtClean="0"/>
              <a:t>1st </a:t>
            </a:r>
            <a:r>
              <a:rPr lang="en-US" sz="1200" dirty="0" err="1"/>
              <a:t>HiTAT</a:t>
            </a:r>
            <a:r>
              <a:rPr lang="en-US" sz="1200" dirty="0"/>
              <a:t> workshop / 9-10 March 2023 at </a:t>
            </a:r>
            <a:r>
              <a:rPr lang="en-US" sz="1200" dirty="0" smtClean="0"/>
              <a:t>CERN</a:t>
            </a:r>
            <a:r>
              <a:rPr lang="sk-SK" sz="1200" dirty="0" smtClean="0"/>
              <a:t>, </a:t>
            </a:r>
            <a:r>
              <a:rPr lang="sk-SK" sz="1200" dirty="0" err="1" smtClean="0"/>
              <a:t>Geneva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232801" y="1143207"/>
            <a:ext cx="23409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 samples:</a:t>
            </a:r>
          </a:p>
          <a:p>
            <a:r>
              <a:rPr lang="en-US" sz="2000" dirty="0" smtClean="0"/>
              <a:t>2 x 5 tapes</a:t>
            </a:r>
          </a:p>
          <a:p>
            <a:r>
              <a:rPr lang="en-US" sz="2000" dirty="0" smtClean="0"/>
              <a:t>(SCS3050-AP, 3 mm)</a:t>
            </a:r>
            <a:endParaRPr lang="sk-SK" sz="2000" dirty="0"/>
          </a:p>
        </p:txBody>
      </p:sp>
      <p:grpSp>
        <p:nvGrpSpPr>
          <p:cNvPr id="34" name="Group 33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8AF00ECD-E687-483B-BB97-BDFC45BF86F9}"/>
              </a:ext>
            </a:extLst>
          </p:cNvPr>
          <p:cNvGrpSpPr/>
          <p:nvPr/>
        </p:nvGrpSpPr>
        <p:grpSpPr>
          <a:xfrm>
            <a:off x="6096000" y="1093689"/>
            <a:ext cx="5529628" cy="504972"/>
            <a:chOff x="0" y="448433"/>
            <a:chExt cx="9375458" cy="890018"/>
          </a:xfrm>
        </p:grpSpPr>
        <p:grpSp>
          <p:nvGrpSpPr>
            <p:cNvPr id="39" name="Group 38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B670C9D3-4126-45BB-BF7D-39782DCCD48F}"/>
                </a:ext>
              </a:extLst>
            </p:cNvPr>
            <p:cNvGrpSpPr/>
            <p:nvPr/>
          </p:nvGrpSpPr>
          <p:grpSpPr>
            <a:xfrm>
              <a:off x="0" y="448433"/>
              <a:ext cx="9375458" cy="890018"/>
              <a:chOff x="0" y="448433"/>
              <a:chExt cx="9375458" cy="890018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5F7A9AF8-F909-4C79-A9E6-D7D3874A2D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448433"/>
                <a:ext cx="5678436" cy="890018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F8E58807-08A4-436E-98F3-E279AE7DCD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07868" y="448433"/>
                <a:ext cx="2767590" cy="890018"/>
              </a:xfrm>
              <a:prstGeom prst="rect">
                <a:avLst/>
              </a:prstGeom>
            </p:spPr>
          </p:pic>
        </p:grpSp>
        <p:sp>
          <p:nvSpPr>
            <p:cNvPr id="40" name="Arrow: Right 8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66C5F8BB-8AF7-40E4-95FB-C1F627E8C9AC}"/>
                </a:ext>
              </a:extLst>
            </p:cNvPr>
            <p:cNvSpPr/>
            <p:nvPr/>
          </p:nvSpPr>
          <p:spPr>
            <a:xfrm>
              <a:off x="5848953" y="660866"/>
              <a:ext cx="588397" cy="465151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DE2BD106-016C-41FE-814E-96E8B0312262}"/>
              </a:ext>
            </a:extLst>
          </p:cNvPr>
          <p:cNvSpPr/>
          <p:nvPr/>
        </p:nvSpPr>
        <p:spPr>
          <a:xfrm>
            <a:off x="3885737" y="1145314"/>
            <a:ext cx="18512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Opposite </a:t>
            </a:r>
            <a:r>
              <a:rPr lang="en-US" sz="20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layers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47" name="Group 46">
            <a:extLst/>
          </p:cNvPr>
          <p:cNvGrpSpPr/>
          <p:nvPr/>
        </p:nvGrpSpPr>
        <p:grpSpPr>
          <a:xfrm>
            <a:off x="6096000" y="2109639"/>
            <a:ext cx="5529628" cy="530043"/>
            <a:chOff x="0" y="1747536"/>
            <a:chExt cx="9375458" cy="890018"/>
          </a:xfrm>
        </p:grpSpPr>
        <p:grpSp>
          <p:nvGrpSpPr>
            <p:cNvPr id="51" name="Group 50">
              <a:extLst/>
            </p:cNvPr>
            <p:cNvGrpSpPr/>
            <p:nvPr/>
          </p:nvGrpSpPr>
          <p:grpSpPr>
            <a:xfrm>
              <a:off x="0" y="1747536"/>
              <a:ext cx="9375458" cy="890018"/>
              <a:chOff x="0" y="1747536"/>
              <a:chExt cx="9375458" cy="890018"/>
            </a:xfrm>
          </p:grpSpPr>
          <p:pic>
            <p:nvPicPr>
              <p:cNvPr id="53" name="Picture 52">
                <a:extLst/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747536"/>
                <a:ext cx="5678436" cy="890018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/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07868" y="1747536"/>
                <a:ext cx="2767590" cy="890018"/>
              </a:xfrm>
              <a:prstGeom prst="rect">
                <a:avLst/>
              </a:prstGeom>
            </p:spPr>
          </p:pic>
        </p:grpSp>
        <p:sp>
          <p:nvSpPr>
            <p:cNvPr id="52" name="Arrow: Right 64">
              <a:extLst/>
            </p:cNvPr>
            <p:cNvSpPr/>
            <p:nvPr/>
          </p:nvSpPr>
          <p:spPr>
            <a:xfrm>
              <a:off x="5848953" y="1959969"/>
              <a:ext cx="588397" cy="465151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DE2BD106-016C-41FE-814E-96E8B0312262}"/>
              </a:ext>
            </a:extLst>
          </p:cNvPr>
          <p:cNvSpPr/>
          <p:nvPr/>
        </p:nvSpPr>
        <p:spPr>
          <a:xfrm>
            <a:off x="3885737" y="2131685"/>
            <a:ext cx="19870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Coinciding layers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5670829" y="3171889"/>
            <a:ext cx="5942330" cy="1780540"/>
            <a:chOff x="0" y="0"/>
            <a:chExt cx="5942330" cy="1780540"/>
          </a:xfrm>
        </p:grpSpPr>
        <p:pic>
          <p:nvPicPr>
            <p:cNvPr id="59" name="Picture 58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A5BD2155-4166-459C-A0FD-73E43510BB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0" y="0"/>
              <a:ext cx="5942330" cy="1780540"/>
            </a:xfrm>
            <a:prstGeom prst="rect">
              <a:avLst/>
            </a:prstGeom>
            <a:ln>
              <a:noFill/>
            </a:ln>
            <a:effectLst>
              <a:softEdge rad="12700"/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0" name="Callout: Bent Line with No Border 69">
              <a:extLst/>
            </p:cNvPr>
            <p:cNvSpPr/>
            <p:nvPr/>
          </p:nvSpPr>
          <p:spPr>
            <a:xfrm flipH="1">
              <a:off x="1093304" y="942230"/>
              <a:ext cx="876300" cy="152400"/>
            </a:xfrm>
            <a:prstGeom prst="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154543"/>
                <a:gd name="adj6" fmla="val -5630"/>
              </a:avLst>
            </a:prstGeom>
            <a:ln>
              <a:solidFill>
                <a:srgbClr val="FFC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Heat-shrink tubing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1" name="Callout: Bent Line with No Border 74">
              <a:extLst/>
            </p:cNvPr>
            <p:cNvSpPr/>
            <p:nvPr/>
          </p:nvSpPr>
          <p:spPr>
            <a:xfrm flipH="1">
              <a:off x="3820601" y="981986"/>
              <a:ext cx="876300" cy="291465"/>
            </a:xfrm>
            <a:prstGeom prst="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161363"/>
                <a:gd name="adj6" fmla="val -15157"/>
              </a:avLst>
            </a:prstGeom>
            <a:ln>
              <a:solidFill>
                <a:srgbClr val="FFC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Kapton™ tape bandage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2" name="Callout: Bent Line with No Border 75">
              <a:extLst/>
            </p:cNvPr>
            <p:cNvSpPr/>
            <p:nvPr/>
          </p:nvSpPr>
          <p:spPr>
            <a:xfrm>
              <a:off x="286247" y="1260282"/>
              <a:ext cx="876300" cy="294005"/>
            </a:xfrm>
            <a:prstGeom prst="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201871"/>
                <a:gd name="adj6" fmla="val -25592"/>
              </a:avLst>
            </a:prstGeom>
            <a:ln>
              <a:solidFill>
                <a:srgbClr val="FFC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9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Carbon tube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9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(former</a:t>
              </a:r>
              <a:r>
                <a:rPr lang="en-US" sz="900" kern="1200" dirty="0" smtClean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9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3" name="Callout: Bent Line with No Border 76">
              <a:extLst/>
            </p:cNvPr>
            <p:cNvSpPr/>
            <p:nvPr/>
          </p:nvSpPr>
          <p:spPr>
            <a:xfrm flipH="1">
              <a:off x="4464657" y="1419308"/>
              <a:ext cx="876300" cy="291465"/>
            </a:xfrm>
            <a:prstGeom prst="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274468"/>
                <a:gd name="adj6" fmla="val 47452"/>
              </a:avLst>
            </a:prstGeom>
            <a:ln>
              <a:solidFill>
                <a:srgbClr val="FFC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Superconducting tapes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970057" y="5592523"/>
            <a:ext cx="7643102" cy="481389"/>
            <a:chOff x="3970057" y="5592523"/>
            <a:chExt cx="7643102" cy="481389"/>
          </a:xfrm>
        </p:grpSpPr>
        <p:pic>
          <p:nvPicPr>
            <p:cNvPr id="20" name="Рисунок 27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51078" y="5592523"/>
              <a:ext cx="2362081" cy="4813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" name="Rectangle 64">
              <a:extLst>
                <a:ext uri="{FF2B5EF4-FFF2-40B4-BE49-F238E27FC236}">
  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w16se="http://schemas.microsoft.com/office/word/2015/wordml/symex" xmlns:w16cid="http://schemas.microsoft.com/office/word/2016/wordml/cid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="" xmlns:lc="http://schemas.openxmlformats.org/drawingml/2006/lockedCanvas" id="{DE2BD106-016C-41FE-814E-96E8B0312262}"/>
                </a:ext>
              </a:extLst>
            </p:cNvPr>
            <p:cNvSpPr/>
            <p:nvPr/>
          </p:nvSpPr>
          <p:spPr>
            <a:xfrm>
              <a:off x="3970057" y="5598528"/>
              <a:ext cx="35228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20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Coinciding layers, stacked tapes </a:t>
              </a:r>
              <a:endPara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32801" y="3032904"/>
            <a:ext cx="2898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tube: epoxy+ Carbon </a:t>
            </a:r>
            <a:r>
              <a:rPr lang="en-US" sz="2000" dirty="0" err="1" smtClean="0"/>
              <a:t>fibre</a:t>
            </a:r>
            <a:endParaRPr lang="en-US" sz="2000" dirty="0" smtClean="0"/>
          </a:p>
        </p:txBody>
      </p:sp>
      <p:sp>
        <p:nvSpPr>
          <p:cNvPr id="27" name="TextBox 2">
            <a:extLst>
              <a:ext uri="{FF2B5EF4-FFF2-40B4-BE49-F238E27FC236}">
                <a16:creationId xmlns="" xmlns:a16="http://schemas.microsoft.com/office/drawing/2014/main" id="{2BD29DC1-7972-42CF-A7C0-FE675BD51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801" y="3594364"/>
            <a:ext cx="38216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dirty="0" smtClean="0">
                <a:solidFill>
                  <a:srgbClr val="0070C0"/>
                </a:solidFill>
                <a:latin typeface="+mn-lt"/>
              </a:rPr>
              <a:t>E </a:t>
            </a:r>
            <a:r>
              <a:rPr lang="en-US" altLang="en-US" sz="1200" dirty="0" err="1" smtClean="0">
                <a:solidFill>
                  <a:srgbClr val="0070C0"/>
                </a:solidFill>
                <a:latin typeface="+mn-lt"/>
              </a:rPr>
              <a:t>Cuninkov</a:t>
            </a:r>
            <a:r>
              <a:rPr lang="sk-SK" altLang="en-US" sz="1200" dirty="0" smtClean="0">
                <a:solidFill>
                  <a:srgbClr val="0070C0"/>
                </a:solidFill>
                <a:latin typeface="+mn-lt"/>
              </a:rPr>
              <a:t>á et al., IEEE </a:t>
            </a:r>
            <a:r>
              <a:rPr lang="sk-SK" altLang="en-US" sz="1200" dirty="0" err="1" smtClean="0">
                <a:solidFill>
                  <a:srgbClr val="0070C0"/>
                </a:solidFill>
                <a:latin typeface="+mn-lt"/>
              </a:rPr>
              <a:t>Trans</a:t>
            </a:r>
            <a:r>
              <a:rPr lang="sk-SK" altLang="en-US" sz="1200" dirty="0" smtClean="0">
                <a:solidFill>
                  <a:srgbClr val="0070C0"/>
                </a:solidFill>
                <a:latin typeface="+mn-lt"/>
              </a:rPr>
              <a:t>. </a:t>
            </a:r>
            <a:r>
              <a:rPr lang="sk-SK" altLang="en-US" sz="1200" dirty="0" err="1" smtClean="0">
                <a:solidFill>
                  <a:srgbClr val="0070C0"/>
                </a:solidFill>
                <a:latin typeface="+mn-lt"/>
              </a:rPr>
              <a:t>Applt</a:t>
            </a:r>
            <a:r>
              <a:rPr lang="sk-SK" altLang="en-US" sz="1200" dirty="0" smtClean="0">
                <a:solidFill>
                  <a:srgbClr val="0070C0"/>
                </a:solidFill>
                <a:latin typeface="+mn-lt"/>
              </a:rPr>
              <a:t>. </a:t>
            </a:r>
            <a:r>
              <a:rPr lang="sk-SK" altLang="en-US" sz="1200" dirty="0" err="1" smtClean="0">
                <a:solidFill>
                  <a:srgbClr val="0070C0"/>
                </a:solidFill>
                <a:latin typeface="+mn-lt"/>
              </a:rPr>
              <a:t>Supercond</a:t>
            </a:r>
            <a:r>
              <a:rPr lang="sk-SK" altLang="en-US" sz="1200" dirty="0" smtClean="0">
                <a:solidFill>
                  <a:srgbClr val="0070C0"/>
                </a:solidFill>
                <a:latin typeface="+mn-lt"/>
              </a:rPr>
              <a:t>., </a:t>
            </a:r>
            <a:r>
              <a:rPr lang="sk-SK" altLang="en-US" sz="1200" dirty="0" err="1" smtClean="0">
                <a:solidFill>
                  <a:srgbClr val="0070C0"/>
                </a:solidFill>
                <a:latin typeface="+mn-lt"/>
              </a:rPr>
              <a:t>accepted</a:t>
            </a:r>
            <a:endParaRPr lang="sk-SK" altLang="en-US" sz="1200" dirty="0" smtClean="0">
              <a:solidFill>
                <a:srgbClr val="0070C0"/>
              </a:solidFill>
              <a:latin typeface="+mn-lt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1200" u="sng" dirty="0" smtClean="0">
                <a:solidFill>
                  <a:srgbClr val="0070C0"/>
                </a:solidFill>
                <a:hlinkClick r:id="rId8"/>
              </a:rPr>
              <a:t>https</a:t>
            </a:r>
            <a:r>
              <a:rPr lang="en-US" sz="1200" u="sng" dirty="0">
                <a:solidFill>
                  <a:srgbClr val="0070C0"/>
                </a:solidFill>
                <a:hlinkClick r:id="rId8"/>
              </a:rPr>
              <a:t>://ieeexplore.ieee.org/document/10056272</a:t>
            </a:r>
            <a:endParaRPr lang="en-US" altLang="en-US" sz="12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/>
          <a:srcRect l="42411" t="72540" r="17946" b="19524"/>
          <a:stretch/>
        </p:blipFill>
        <p:spPr>
          <a:xfrm>
            <a:off x="232801" y="4139555"/>
            <a:ext cx="4833257" cy="54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40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4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F251545-4FCA-48BC-B8D7-76414589F8CE}">
  <we:reference id="wa104380121" version="2.0.0.0" store="en-US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4856</TotalTime>
  <Words>1212</Words>
  <Application>Microsoft Office PowerPoint</Application>
  <PresentationFormat>Widescreen</PresentationFormat>
  <Paragraphs>203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Mykola Soloviov</dc:creator>
  <cp:lastModifiedBy>Fedor Gomory</cp:lastModifiedBy>
  <cp:revision>58</cp:revision>
  <dcterms:created xsi:type="dcterms:W3CDTF">2022-07-06T15:25:00Z</dcterms:created>
  <dcterms:modified xsi:type="dcterms:W3CDTF">2023-03-08T10:12:12Z</dcterms:modified>
</cp:coreProperties>
</file>