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60" r:id="rId6"/>
    <p:sldId id="261" r:id="rId7"/>
    <p:sldId id="263" r:id="rId8"/>
    <p:sldId id="264" r:id="rId9"/>
    <p:sldId id="265" r:id="rId10"/>
    <p:sldId id="267" r:id="rId11"/>
    <p:sldId id="266" r:id="rId12"/>
    <p:sldId id="272" r:id="rId13"/>
    <p:sldId id="268" r:id="rId14"/>
    <p:sldId id="273" r:id="rId15"/>
    <p:sldId id="269" r:id="rId16"/>
    <p:sldId id="270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A816"/>
    <a:srgbClr val="308E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hd\measurements\150408%20Bruker%20280D%20(after%20copper%20plating)\measurements%20Bruker%20280D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de-DE" sz="1400"/>
              <a:t>Critical</a:t>
            </a:r>
            <a:r>
              <a:rPr lang="de-DE" sz="1400" baseline="0"/>
              <a:t> current per unit width</a:t>
            </a:r>
            <a:endParaRPr lang="de-DE" sz="140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0771803451850957"/>
          <c:y val="0.13800186989299371"/>
          <c:w val="0.83996608248348026"/>
          <c:h val="0.75591937228902573"/>
        </c:manualLayout>
      </c:layout>
      <c:barChart>
        <c:barDir val="col"/>
        <c:grouping val="clustered"/>
        <c:varyColors val="0"/>
        <c:ser>
          <c:idx val="0"/>
          <c:order val="0"/>
          <c:tx>
            <c:v>Before punching</c:v>
          </c:tx>
          <c:invertIfNegative val="0"/>
          <c:cat>
            <c:strRef>
              <c:f>Graphs!$A$4:$A$13</c:f>
              <c:strCache>
                <c:ptCount val="10"/>
                <c:pt idx="0">
                  <c:v>1-10</c:v>
                </c:pt>
                <c:pt idx="1">
                  <c:v>1-2</c:v>
                </c:pt>
                <c:pt idx="2">
                  <c:v>2-3</c:v>
                </c:pt>
                <c:pt idx="3">
                  <c:v>3-4</c:v>
                </c:pt>
                <c:pt idx="4">
                  <c:v>4-5</c:v>
                </c:pt>
                <c:pt idx="5">
                  <c:v>5-6</c:v>
                </c:pt>
                <c:pt idx="6">
                  <c:v>6-7</c:v>
                </c:pt>
                <c:pt idx="7">
                  <c:v>7-8</c:v>
                </c:pt>
                <c:pt idx="8">
                  <c:v>8-9</c:v>
                </c:pt>
                <c:pt idx="9">
                  <c:v>9-10</c:v>
                </c:pt>
              </c:strCache>
            </c:strRef>
          </c:cat>
          <c:val>
            <c:numRef>
              <c:f>Graphs!$C$4:$C$13</c:f>
              <c:numCache>
                <c:formatCode>0.0</c:formatCode>
                <c:ptCount val="10"/>
                <c:pt idx="0">
                  <c:v>10.791666666666666</c:v>
                </c:pt>
                <c:pt idx="1">
                  <c:v>10.8</c:v>
                </c:pt>
                <c:pt idx="2">
                  <c:v>11.116666666666669</c:v>
                </c:pt>
                <c:pt idx="3">
                  <c:v>10.958333333333334</c:v>
                </c:pt>
                <c:pt idx="4">
                  <c:v>10.808333333333332</c:v>
                </c:pt>
                <c:pt idx="5">
                  <c:v>10.283333333333333</c:v>
                </c:pt>
                <c:pt idx="6">
                  <c:v>10.908333333333333</c:v>
                </c:pt>
                <c:pt idx="7">
                  <c:v>10.883333333333335</c:v>
                </c:pt>
                <c:pt idx="8">
                  <c:v>10.94166666666667</c:v>
                </c:pt>
                <c:pt idx="9">
                  <c:v>10.833333333333334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75-4E4E-A7E1-F3D57A6B1646}"/>
            </c:ext>
          </c:extLst>
        </c:ser>
        <c:ser>
          <c:idx val="1"/>
          <c:order val="1"/>
          <c:tx>
            <c:v>After punching</c:v>
          </c:tx>
          <c:invertIfNegative val="0"/>
          <c:val>
            <c:numRef>
              <c:f>Graphs!$F$4:$F$13</c:f>
              <c:numCache>
                <c:formatCode>0.0</c:formatCode>
                <c:ptCount val="10"/>
                <c:pt idx="0">
                  <c:v>10.236363636363635</c:v>
                </c:pt>
                <c:pt idx="1">
                  <c:v>10.218181818181819</c:v>
                </c:pt>
                <c:pt idx="2">
                  <c:v>10.654545454545454</c:v>
                </c:pt>
                <c:pt idx="3">
                  <c:v>10.272727272727275</c:v>
                </c:pt>
                <c:pt idx="4">
                  <c:v>10.309090909090912</c:v>
                </c:pt>
                <c:pt idx="5">
                  <c:v>9.745454545454546</c:v>
                </c:pt>
                <c:pt idx="6">
                  <c:v>10.472727272727276</c:v>
                </c:pt>
                <c:pt idx="7">
                  <c:v>10.145454545454546</c:v>
                </c:pt>
                <c:pt idx="8">
                  <c:v>10.436363636363636</c:v>
                </c:pt>
                <c:pt idx="9">
                  <c:v>10.4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75-4E4E-A7E1-F3D57A6B1646}"/>
            </c:ext>
          </c:extLst>
        </c:ser>
        <c:ser>
          <c:idx val="2"/>
          <c:order val="2"/>
          <c:tx>
            <c:strRef>
              <c:f>Graphs!$H$2</c:f>
              <c:strCache>
                <c:ptCount val="1"/>
                <c:pt idx="0">
                  <c:v>After copper plating</c:v>
                </c:pt>
              </c:strCache>
            </c:strRef>
          </c:tx>
          <c:invertIfNegative val="0"/>
          <c:val>
            <c:numRef>
              <c:f>Graphs!$I$4:$I$13</c:f>
              <c:numCache>
                <c:formatCode>0.0</c:formatCode>
                <c:ptCount val="10"/>
                <c:pt idx="0">
                  <c:v>9.8545454545454572</c:v>
                </c:pt>
                <c:pt idx="1">
                  <c:v>10.181818181818178</c:v>
                </c:pt>
                <c:pt idx="2">
                  <c:v>10.527272727272724</c:v>
                </c:pt>
                <c:pt idx="3">
                  <c:v>10.127272727272723</c:v>
                </c:pt>
                <c:pt idx="4">
                  <c:v>10.090909090909093</c:v>
                </c:pt>
                <c:pt idx="5">
                  <c:v>9.4</c:v>
                </c:pt>
                <c:pt idx="6">
                  <c:v>10.4</c:v>
                </c:pt>
                <c:pt idx="7">
                  <c:v>10.127272727272723</c:v>
                </c:pt>
                <c:pt idx="8">
                  <c:v>10.472727272727276</c:v>
                </c:pt>
                <c:pt idx="9">
                  <c:v>10.309090909090912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75-4E4E-A7E1-F3D57A6B16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0420736"/>
        <c:axId val="33368320"/>
      </c:barChart>
      <c:catAx>
        <c:axId val="650420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3368320"/>
        <c:crosses val="autoZero"/>
        <c:auto val="1"/>
        <c:lblAlgn val="ctr"/>
        <c:lblOffset val="100"/>
        <c:noMultiLvlLbl val="0"/>
      </c:catAx>
      <c:valAx>
        <c:axId val="33368320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A/mm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650420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761514464193678"/>
          <c:y val="0.50377606622519977"/>
          <c:w val="0.33259852557096159"/>
          <c:h val="0.34949973639485393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graphs!$G$155</c:f>
              <c:strCache>
                <c:ptCount val="1"/>
                <c:pt idx="0">
                  <c:v>SuperPower tape  </c:v>
                </c:pt>
              </c:strCache>
            </c:strRef>
          </c:tx>
          <c:xVal>
            <c:numRef>
              <c:f>graphs!$G$158:$G$173</c:f>
              <c:numCache>
                <c:formatCode>0.0</c:formatCode>
                <c:ptCount val="16"/>
                <c:pt idx="0">
                  <c:v>20</c:v>
                </c:pt>
                <c:pt idx="1">
                  <c:v>16.670000000000002</c:v>
                </c:pt>
                <c:pt idx="2">
                  <c:v>14.29</c:v>
                </c:pt>
                <c:pt idx="3">
                  <c:v>12.5</c:v>
                </c:pt>
                <c:pt idx="4">
                  <c:v>11.11</c:v>
                </c:pt>
                <c:pt idx="5">
                  <c:v>10</c:v>
                </c:pt>
                <c:pt idx="6">
                  <c:v>9.09</c:v>
                </c:pt>
                <c:pt idx="7">
                  <c:v>8.33</c:v>
                </c:pt>
                <c:pt idx="8">
                  <c:v>7.69</c:v>
                </c:pt>
                <c:pt idx="9">
                  <c:v>7.14</c:v>
                </c:pt>
                <c:pt idx="10">
                  <c:v>6.67</c:v>
                </c:pt>
                <c:pt idx="11">
                  <c:v>6.25</c:v>
                </c:pt>
                <c:pt idx="12">
                  <c:v>5.88</c:v>
                </c:pt>
                <c:pt idx="13">
                  <c:v>5.56</c:v>
                </c:pt>
                <c:pt idx="14">
                  <c:v>5.26</c:v>
                </c:pt>
                <c:pt idx="15">
                  <c:v>5</c:v>
                </c:pt>
              </c:numCache>
            </c:numRef>
          </c:xVal>
          <c:yVal>
            <c:numRef>
              <c:f>graphs!$I$158:$I$173</c:f>
              <c:numCache>
                <c:formatCode>0.00</c:formatCode>
                <c:ptCount val="16"/>
                <c:pt idx="0">
                  <c:v>0.99334995843724028</c:v>
                </c:pt>
                <c:pt idx="1">
                  <c:v>0.99141036298143537</c:v>
                </c:pt>
                <c:pt idx="2">
                  <c:v>0.99085619285120541</c:v>
                </c:pt>
                <c:pt idx="3">
                  <c:v>0.98863951233028546</c:v>
                </c:pt>
                <c:pt idx="4">
                  <c:v>0.98586866167913556</c:v>
                </c:pt>
                <c:pt idx="5">
                  <c:v>0.98282072596287062</c:v>
                </c:pt>
                <c:pt idx="6">
                  <c:v>0.9797727902466058</c:v>
                </c:pt>
                <c:pt idx="7">
                  <c:v>0.9761706844001109</c:v>
                </c:pt>
                <c:pt idx="8">
                  <c:v>0.97090606816292602</c:v>
                </c:pt>
                <c:pt idx="9">
                  <c:v>0.96674979218620116</c:v>
                </c:pt>
                <c:pt idx="10">
                  <c:v>0.95317262399556668</c:v>
                </c:pt>
                <c:pt idx="11">
                  <c:v>0.94873926295372679</c:v>
                </c:pt>
                <c:pt idx="12">
                  <c:v>0.94735383762815184</c:v>
                </c:pt>
                <c:pt idx="13">
                  <c:v>0.94402881684677198</c:v>
                </c:pt>
                <c:pt idx="14">
                  <c:v>0.94014962593516216</c:v>
                </c:pt>
                <c:pt idx="15">
                  <c:v>0.9368246051537823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33B-4963-983B-B83D63BC7477}"/>
            </c:ext>
          </c:extLst>
        </c:ser>
        <c:ser>
          <c:idx val="0"/>
          <c:order val="1"/>
          <c:tx>
            <c:strRef>
              <c:f>graphs!$J$155</c:f>
              <c:strCache>
                <c:ptCount val="1"/>
                <c:pt idx="0">
                  <c:v>SuperPower cable</c:v>
                </c:pt>
              </c:strCache>
            </c:strRef>
          </c:tx>
          <c:xVal>
            <c:numRef>
              <c:f>graphs!$J$157:$J$173</c:f>
              <c:numCache>
                <c:formatCode>General</c:formatCode>
                <c:ptCount val="17"/>
                <c:pt idx="0">
                  <c:v>50</c:v>
                </c:pt>
                <c:pt idx="1">
                  <c:v>17.75</c:v>
                </c:pt>
                <c:pt idx="2">
                  <c:v>10.35</c:v>
                </c:pt>
                <c:pt idx="3">
                  <c:v>15</c:v>
                </c:pt>
                <c:pt idx="4">
                  <c:v>12.9</c:v>
                </c:pt>
                <c:pt idx="5">
                  <c:v>10.8</c:v>
                </c:pt>
                <c:pt idx="6">
                  <c:v>10.1</c:v>
                </c:pt>
                <c:pt idx="7">
                  <c:v>9.4</c:v>
                </c:pt>
                <c:pt idx="8">
                  <c:v>8.6999999999999993</c:v>
                </c:pt>
                <c:pt idx="9">
                  <c:v>8</c:v>
                </c:pt>
                <c:pt idx="10">
                  <c:v>7.3</c:v>
                </c:pt>
                <c:pt idx="11">
                  <c:v>6.6</c:v>
                </c:pt>
                <c:pt idx="12">
                  <c:v>5.9</c:v>
                </c:pt>
                <c:pt idx="13">
                  <c:v>5.2</c:v>
                </c:pt>
                <c:pt idx="14">
                  <c:v>4.5</c:v>
                </c:pt>
                <c:pt idx="15">
                  <c:v>3.8</c:v>
                </c:pt>
                <c:pt idx="16">
                  <c:v>3.59</c:v>
                </c:pt>
              </c:numCache>
            </c:numRef>
          </c:xVal>
          <c:yVal>
            <c:numRef>
              <c:f>graphs!$L$157:$L$173</c:f>
              <c:numCache>
                <c:formatCode>0.00</c:formatCode>
                <c:ptCount val="17"/>
                <c:pt idx="0">
                  <c:v>1</c:v>
                </c:pt>
                <c:pt idx="1">
                  <c:v>0.99524756559272842</c:v>
                </c:pt>
                <c:pt idx="2">
                  <c:v>0.98614929067043788</c:v>
                </c:pt>
                <c:pt idx="3">
                  <c:v>1.0094135325054139</c:v>
                </c:pt>
                <c:pt idx="4">
                  <c:v>1.0060547133955009</c:v>
                </c:pt>
                <c:pt idx="5">
                  <c:v>1.0037565740045078</c:v>
                </c:pt>
                <c:pt idx="6">
                  <c:v>1.0028284792504529</c:v>
                </c:pt>
                <c:pt idx="7">
                  <c:v>1.0022981393909931</c:v>
                </c:pt>
                <c:pt idx="8">
                  <c:v>1.0009280947540549</c:v>
                </c:pt>
                <c:pt idx="9">
                  <c:v>0.99823220046846683</c:v>
                </c:pt>
                <c:pt idx="10">
                  <c:v>0.99624342599549209</c:v>
                </c:pt>
                <c:pt idx="11">
                  <c:v>0.99460821142882394</c:v>
                </c:pt>
                <c:pt idx="12">
                  <c:v>0.99226587704954261</c:v>
                </c:pt>
                <c:pt idx="13">
                  <c:v>0.98762540327926818</c:v>
                </c:pt>
                <c:pt idx="14">
                  <c:v>0.9796703053873691</c:v>
                </c:pt>
                <c:pt idx="15">
                  <c:v>0.9519600477305874</c:v>
                </c:pt>
                <c:pt idx="16">
                  <c:v>0.94387236487382331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33B-4963-983B-B83D63BC7477}"/>
            </c:ext>
          </c:extLst>
        </c:ser>
        <c:ser>
          <c:idx val="2"/>
          <c:order val="2"/>
          <c:tx>
            <c:strRef>
              <c:f>graphs!$A$155</c:f>
              <c:strCache>
                <c:ptCount val="1"/>
                <c:pt idx="0">
                  <c:v>Bruker tape</c:v>
                </c:pt>
              </c:strCache>
            </c:strRef>
          </c:tx>
          <c:xVal>
            <c:numRef>
              <c:f>graphs!$A$158:$A$175</c:f>
              <c:numCache>
                <c:formatCode>0.00</c:formatCode>
                <c:ptCount val="18"/>
                <c:pt idx="0">
                  <c:v>33.33</c:v>
                </c:pt>
                <c:pt idx="1">
                  <c:v>25</c:v>
                </c:pt>
                <c:pt idx="2">
                  <c:v>20</c:v>
                </c:pt>
                <c:pt idx="3">
                  <c:v>16.670000000000002</c:v>
                </c:pt>
                <c:pt idx="4">
                  <c:v>14.29</c:v>
                </c:pt>
                <c:pt idx="5">
                  <c:v>12.5</c:v>
                </c:pt>
                <c:pt idx="6">
                  <c:v>11.11</c:v>
                </c:pt>
                <c:pt idx="7">
                  <c:v>10</c:v>
                </c:pt>
                <c:pt idx="8">
                  <c:v>9.09</c:v>
                </c:pt>
                <c:pt idx="9">
                  <c:v>8.33</c:v>
                </c:pt>
                <c:pt idx="10">
                  <c:v>7.69</c:v>
                </c:pt>
                <c:pt idx="11">
                  <c:v>7.14</c:v>
                </c:pt>
                <c:pt idx="12">
                  <c:v>6.67</c:v>
                </c:pt>
                <c:pt idx="13">
                  <c:v>6.25</c:v>
                </c:pt>
                <c:pt idx="14">
                  <c:v>5.88</c:v>
                </c:pt>
                <c:pt idx="15">
                  <c:v>5.56</c:v>
                </c:pt>
                <c:pt idx="16">
                  <c:v>5.26</c:v>
                </c:pt>
                <c:pt idx="17">
                  <c:v>5</c:v>
                </c:pt>
              </c:numCache>
            </c:numRef>
          </c:xVal>
          <c:yVal>
            <c:numRef>
              <c:f>graphs!$C$157:$C$175</c:f>
              <c:numCache>
                <c:formatCode>0.00</c:formatCode>
                <c:ptCount val="19"/>
                <c:pt idx="0">
                  <c:v>1</c:v>
                </c:pt>
                <c:pt idx="1">
                  <c:v>1.0030581039755351</c:v>
                </c:pt>
                <c:pt idx="2">
                  <c:v>0.97247706422018343</c:v>
                </c:pt>
                <c:pt idx="3">
                  <c:v>0.91284403669724767</c:v>
                </c:pt>
                <c:pt idx="4">
                  <c:v>0.85856269113149841</c:v>
                </c:pt>
                <c:pt idx="5">
                  <c:v>0.79740061162079501</c:v>
                </c:pt>
                <c:pt idx="6">
                  <c:v>0.72477064220183474</c:v>
                </c:pt>
                <c:pt idx="7">
                  <c:v>0.65061162079510693</c:v>
                </c:pt>
                <c:pt idx="8">
                  <c:v>0.5879204892966361</c:v>
                </c:pt>
                <c:pt idx="9">
                  <c:v>0.53211009174311918</c:v>
                </c:pt>
                <c:pt idx="10">
                  <c:v>0.47553516819571862</c:v>
                </c:pt>
                <c:pt idx="11">
                  <c:v>0.43577981651376141</c:v>
                </c:pt>
                <c:pt idx="12">
                  <c:v>0.39373088685015289</c:v>
                </c:pt>
                <c:pt idx="13">
                  <c:v>0.33639143730886845</c:v>
                </c:pt>
                <c:pt idx="14">
                  <c:v>0.21483180428134555</c:v>
                </c:pt>
                <c:pt idx="15">
                  <c:v>0.10168195718654434</c:v>
                </c:pt>
                <c:pt idx="16">
                  <c:v>5.5810397553516813E-2</c:v>
                </c:pt>
                <c:pt idx="17">
                  <c:v>1.9877675840978593E-2</c:v>
                </c:pt>
                <c:pt idx="18">
                  <c:v>1.2996941896024463E-2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33B-4963-983B-B83D63BC7477}"/>
            </c:ext>
          </c:extLst>
        </c:ser>
        <c:ser>
          <c:idx val="3"/>
          <c:order val="3"/>
          <c:tx>
            <c:strRef>
              <c:f>graphs!$D$155</c:f>
              <c:strCache>
                <c:ptCount val="1"/>
                <c:pt idx="0">
                  <c:v>Bruker cable</c:v>
                </c:pt>
              </c:strCache>
            </c:strRef>
          </c:tx>
          <c:xVal>
            <c:numRef>
              <c:f>graphs!$D$157:$D$182</c:f>
              <c:numCache>
                <c:formatCode>0.0</c:formatCode>
                <c:ptCount val="26"/>
                <c:pt idx="0">
                  <c:v>50</c:v>
                </c:pt>
                <c:pt idx="1">
                  <c:v>46.5</c:v>
                </c:pt>
                <c:pt idx="2">
                  <c:v>43</c:v>
                </c:pt>
                <c:pt idx="3">
                  <c:v>41.6</c:v>
                </c:pt>
                <c:pt idx="4">
                  <c:v>41.6</c:v>
                </c:pt>
                <c:pt idx="5">
                  <c:v>39.5</c:v>
                </c:pt>
                <c:pt idx="6">
                  <c:v>36</c:v>
                </c:pt>
                <c:pt idx="7">
                  <c:v>32.5</c:v>
                </c:pt>
                <c:pt idx="8">
                  <c:v>30.4</c:v>
                </c:pt>
                <c:pt idx="9">
                  <c:v>28.3</c:v>
                </c:pt>
                <c:pt idx="10">
                  <c:v>26.2</c:v>
                </c:pt>
                <c:pt idx="11">
                  <c:v>24.1</c:v>
                </c:pt>
                <c:pt idx="12">
                  <c:v>22</c:v>
                </c:pt>
                <c:pt idx="13">
                  <c:v>20.6</c:v>
                </c:pt>
                <c:pt idx="14">
                  <c:v>19.2</c:v>
                </c:pt>
                <c:pt idx="15">
                  <c:v>17.8</c:v>
                </c:pt>
                <c:pt idx="16">
                  <c:v>16.399999999999999</c:v>
                </c:pt>
                <c:pt idx="17">
                  <c:v>15</c:v>
                </c:pt>
                <c:pt idx="18">
                  <c:v>14.3</c:v>
                </c:pt>
                <c:pt idx="19">
                  <c:v>13.6</c:v>
                </c:pt>
                <c:pt idx="20">
                  <c:v>12.9</c:v>
                </c:pt>
                <c:pt idx="21">
                  <c:v>12.2</c:v>
                </c:pt>
                <c:pt idx="22">
                  <c:v>11.5</c:v>
                </c:pt>
                <c:pt idx="23">
                  <c:v>10.8</c:v>
                </c:pt>
                <c:pt idx="24">
                  <c:v>10.1</c:v>
                </c:pt>
                <c:pt idx="25">
                  <c:v>9.4</c:v>
                </c:pt>
              </c:numCache>
            </c:numRef>
          </c:xVal>
          <c:yVal>
            <c:numRef>
              <c:f>graphs!$F$157:$F$182</c:f>
              <c:numCache>
                <c:formatCode>0.00</c:formatCode>
                <c:ptCount val="26"/>
                <c:pt idx="0">
                  <c:v>1</c:v>
                </c:pt>
                <c:pt idx="1">
                  <c:v>0.99949356831763392</c:v>
                </c:pt>
                <c:pt idx="2">
                  <c:v>1</c:v>
                </c:pt>
                <c:pt idx="3">
                  <c:v>0.99929099564468749</c:v>
                </c:pt>
                <c:pt idx="4">
                  <c:v>0.99756912792464292</c:v>
                </c:pt>
                <c:pt idx="5">
                  <c:v>0.99858199128937497</c:v>
                </c:pt>
                <c:pt idx="6">
                  <c:v>0.99615111921401789</c:v>
                </c:pt>
                <c:pt idx="7">
                  <c:v>0.9949356831763394</c:v>
                </c:pt>
                <c:pt idx="8">
                  <c:v>0.9936189608021877</c:v>
                </c:pt>
                <c:pt idx="9">
                  <c:v>0.99098551605388419</c:v>
                </c:pt>
                <c:pt idx="10">
                  <c:v>0.98865593031500043</c:v>
                </c:pt>
                <c:pt idx="11">
                  <c:v>0.98470576319254521</c:v>
                </c:pt>
                <c:pt idx="12">
                  <c:v>0.9800465917147777</c:v>
                </c:pt>
                <c:pt idx="13">
                  <c:v>0.97477970221817078</c:v>
                </c:pt>
                <c:pt idx="14">
                  <c:v>0.96647422262736749</c:v>
                </c:pt>
                <c:pt idx="15">
                  <c:v>0.95766231135419833</c:v>
                </c:pt>
                <c:pt idx="16">
                  <c:v>0.94135521118201149</c:v>
                </c:pt>
                <c:pt idx="17">
                  <c:v>0.91755292211080708</c:v>
                </c:pt>
                <c:pt idx="18">
                  <c:v>0.90215739896687919</c:v>
                </c:pt>
                <c:pt idx="19">
                  <c:v>0.88331814038286227</c:v>
                </c:pt>
                <c:pt idx="20">
                  <c:v>0.85971842398460441</c:v>
                </c:pt>
                <c:pt idx="21">
                  <c:v>0.83085181808973962</c:v>
                </c:pt>
                <c:pt idx="22">
                  <c:v>0.79671832269826792</c:v>
                </c:pt>
                <c:pt idx="23">
                  <c:v>0.75438063405246636</c:v>
                </c:pt>
                <c:pt idx="24">
                  <c:v>0.7038387521523346</c:v>
                </c:pt>
                <c:pt idx="25">
                  <c:v>0.64306695026840877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33B-4963-983B-B83D63BC74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767552"/>
        <c:axId val="53769856"/>
      </c:scatterChart>
      <c:valAx>
        <c:axId val="53767552"/>
        <c:scaling>
          <c:orientation val="minMax"/>
          <c:max val="50"/>
        </c:scaling>
        <c:delete val="0"/>
        <c:axPos val="b"/>
        <c:majorGridlines/>
        <c:numFmt formatCode="0" sourceLinked="0"/>
        <c:majorTickMark val="out"/>
        <c:minorTickMark val="none"/>
        <c:tickLblPos val="nextTo"/>
        <c:crossAx val="53769856"/>
        <c:crosses val="autoZero"/>
        <c:crossBetween val="midCat"/>
        <c:majorUnit val="5"/>
      </c:valAx>
      <c:valAx>
        <c:axId val="53769856"/>
        <c:scaling>
          <c:orientation val="minMax"/>
        </c:scaling>
        <c:delete val="0"/>
        <c:axPos val="l"/>
        <c:majorGridlines/>
        <c:numFmt formatCode="0.0" sourceLinked="0"/>
        <c:majorTickMark val="out"/>
        <c:minorTickMark val="none"/>
        <c:tickLblPos val="nextTo"/>
        <c:crossAx val="537675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4616081304975772"/>
          <c:y val="0.42317751070589865"/>
          <c:w val="0.19004156542992812"/>
          <c:h val="0.27133913523967396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050"/>
          </a:pPr>
          <a:endParaRPr lang="nl-NL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9F4DD-DE48-C1A5-22A5-A2FF87091E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B3FCFF-6831-EEDE-03FC-0214212BDC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D3FF9-A987-6BD7-41C1-70D984E24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0F242-D3DF-FCAE-44C4-7CFE5582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77928-FBFF-48BD-0D96-5BB07F4A9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58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F3617-6EA6-0259-EA8A-E9BFCF227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C565EC-D80A-902E-83F5-C8DBA90AD9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72D5F-487E-AD09-EA2B-3C0D67B76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3879F-A6EB-8058-3696-A1BA709E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79AFD-6252-FD13-1C97-33681F5E7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8866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F380FC-7D7B-F75E-95DF-DE6ACF9FFA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4A2AF2-3EA5-33E2-8845-1F503BE8E4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B50AF-A49C-F6FC-96B6-4E42681F0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C2462-39DF-4AFA-CBDE-AB41DF98C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91AB8-436A-4D1F-2FA4-80C44A12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3093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D295A-3625-C734-611B-8C7FB3233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DA22B-AF32-92E9-AB8E-218DF7F2A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1429E-2ECB-21C4-651E-334B588EE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5B797-B21F-F538-002A-49F965948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B8D47-09CF-725E-AB9F-FF601AA5D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5665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6821F-45C0-925A-BFFE-A62E164A8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ACB892-61CA-5E2E-73EC-F37029DF5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7BCFD-E4FD-EFAD-AA8E-18820B118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85874-D290-0307-AF26-808F0CAE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F26C8-0097-F019-9C0A-090614869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4372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426C6-D9C8-FDB3-1FDC-206D6E5EF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579DF-7A39-AED0-9978-E6138C7B42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6679D4-4D8C-A9E3-5CB4-70A39A3805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9DF3E0-AEBE-B9A8-5D00-CAFF1DC1F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57F898-8716-31A0-B173-F3D622B24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706928-8886-FB51-218C-173F90FEA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289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2F17B-E455-B28A-C633-18C47F21A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664D98-2F13-AD74-CF33-BA64C7347C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DD8891-D72D-5D24-F3A3-7AA5B0FC2F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078100-FE69-9BF7-FBC0-8E942D74C4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087954-10B0-ECB5-5FE1-246546C354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5823E-1C9A-DB8B-B2BA-E4199D25A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DBC809-28EA-50D6-63BB-AA423B21D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DF9C4A-A45A-FA92-5B43-1240A2FC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2942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C0E26-C399-D939-C8E1-A72A9D301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E77AD3-F76F-DA28-72A1-3FA678BF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AED815-1B9F-F5CD-346B-686EF95EF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973A3E-24DD-2274-A978-8266296B2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613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C473AE-EA05-4ED3-4501-A59341E70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23646F-E7C8-B982-A074-959D12EBD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AA90C-7F63-DB6D-A12E-DE57CFC0A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5102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8AC8F-9EB3-7D39-7E4B-DC3AE5B00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52B66-1A45-21EC-C5FC-EB1835B745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E491A6-A1F9-B20C-F508-DA19DE0E5D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ED4539-5AD6-2F7E-67D3-437590BD5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C1F444-4602-4534-2881-465FB2966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F30C81-32B2-FA09-09A5-C7E28C72D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3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91609-2805-CF66-C473-3116D3E0E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6B916E-3AF5-0875-1A8E-BEED56523C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AE3DFF-FD04-135A-C04E-B475E9742A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9B959-4AC9-0CB8-E528-F56C47668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CDC455-6F2E-B4BC-AA17-0592CB8A5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E9886B-EE14-9792-1C66-C766DDF8A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6765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BE8A32-396D-EA2C-F8BB-15620D16F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485562-2980-073B-4044-E317749DA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8A672-C505-28E3-1B7E-CE494515A9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87697-9F2A-4B1E-822B-24F8C0773952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58335-9EB5-FB1B-D7FD-78938815F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27118-6078-9DE1-F5CF-E2A3760BA0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B67E0-EC4F-496D-9FAF-B86D6638520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589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7.png"/><Relationship Id="rId7" Type="http://schemas.microsoft.com/office/2007/relationships/hdphoto" Target="../media/hdphoto2.wdp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10" Type="http://schemas.openxmlformats.org/officeDocument/2006/relationships/image" Target="../media/image6.png"/><Relationship Id="rId4" Type="http://schemas.openxmlformats.org/officeDocument/2006/relationships/image" Target="../media/image68.jpeg"/><Relationship Id="rId9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jpe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5" Type="http://schemas.openxmlformats.org/officeDocument/2006/relationships/image" Target="../media/image75.jpeg"/><Relationship Id="rId4" Type="http://schemas.openxmlformats.org/officeDocument/2006/relationships/image" Target="../media/image8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2.jpeg"/><Relationship Id="rId5" Type="http://schemas.openxmlformats.org/officeDocument/2006/relationships/image" Target="../media/image13.png"/><Relationship Id="rId10" Type="http://schemas.openxmlformats.org/officeDocument/2006/relationships/image" Target="../media/image18.JP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5.png"/><Relationship Id="rId7" Type="http://schemas.openxmlformats.org/officeDocument/2006/relationships/oleObject" Target="../embeddings/oleObject2.bin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8.png"/><Relationship Id="rId11" Type="http://schemas.openxmlformats.org/officeDocument/2006/relationships/image" Target="../media/image2.jpeg"/><Relationship Id="rId5" Type="http://schemas.openxmlformats.org/officeDocument/2006/relationships/image" Target="../media/image27.jpeg"/><Relationship Id="rId10" Type="http://schemas.openxmlformats.org/officeDocument/2006/relationships/image" Target="../media/image31.png"/><Relationship Id="rId4" Type="http://schemas.openxmlformats.org/officeDocument/2006/relationships/image" Target="../media/image26.jpe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3.jpe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11" Type="http://schemas.openxmlformats.org/officeDocument/2006/relationships/image" Target="../media/image40.jpeg"/><Relationship Id="rId5" Type="http://schemas.openxmlformats.org/officeDocument/2006/relationships/image" Target="../media/image35.jpeg"/><Relationship Id="rId10" Type="http://schemas.openxmlformats.org/officeDocument/2006/relationships/image" Target="../media/image39.jpeg"/><Relationship Id="rId4" Type="http://schemas.openxmlformats.org/officeDocument/2006/relationships/image" Target="../media/image34.png"/><Relationship Id="rId9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10" Type="http://schemas.openxmlformats.org/officeDocument/2006/relationships/image" Target="../media/image2.jpeg"/><Relationship Id="rId4" Type="http://schemas.openxmlformats.org/officeDocument/2006/relationships/image" Target="../media/image54.jpeg"/><Relationship Id="rId9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pe4386\Desktop\EuCARD\Bruker\Bruker_kabel_24m x 2\kabel\2\DSC_1111.JPG">
            <a:extLst>
              <a:ext uri="{FF2B5EF4-FFF2-40B4-BE49-F238E27FC236}">
                <a16:creationId xmlns:a16="http://schemas.microsoft.com/office/drawing/2014/main" id="{5264A806-04C8-A54F-169D-1B0F8B527D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8" r="24876"/>
          <a:stretch/>
        </p:blipFill>
        <p:spPr bwMode="auto">
          <a:xfrm>
            <a:off x="0" y="-8329"/>
            <a:ext cx="1849272" cy="6866329"/>
          </a:xfrm>
          <a:prstGeom prst="rect">
            <a:avLst/>
          </a:prstGeom>
          <a:noFill/>
          <a:ln>
            <a:solidFill>
              <a:srgbClr val="75979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FDD79750-9ECA-B05C-09CE-FE978F2F8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3925" y="1249705"/>
            <a:ext cx="7098426" cy="228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r>
              <a:rPr lang="en-US" sz="3600" dirty="0"/>
              <a:t>ReBCO Roebel cable </a:t>
            </a:r>
          </a:p>
          <a:p>
            <a:r>
              <a:rPr lang="en-US" sz="3600" dirty="0"/>
              <a:t>relevant to accelerator-type demonstrator magnet </a:t>
            </a:r>
          </a:p>
          <a:p>
            <a:r>
              <a:rPr lang="en-US" sz="3600" dirty="0"/>
              <a:t>EuCARD</a:t>
            </a:r>
            <a:r>
              <a:rPr lang="en-US" sz="3600" baseline="30000" dirty="0"/>
              <a:t>2</a:t>
            </a:r>
            <a:endParaRPr lang="de-DE" sz="3600" baseline="30000" dirty="0"/>
          </a:p>
        </p:txBody>
      </p:sp>
      <p:pic>
        <p:nvPicPr>
          <p:cNvPr id="7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2610B860-2E5E-ED98-0A40-3D2C95E1D22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75960" y="967127"/>
            <a:ext cx="1400280" cy="602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1">
            <a:extLst>
              <a:ext uri="{FF2B5EF4-FFF2-40B4-BE49-F238E27FC236}">
                <a16:creationId xmlns:a16="http://schemas.microsoft.com/office/drawing/2014/main" id="{7E1D9488-294A-8890-7EEA-3A5FCF918B08}"/>
              </a:ext>
            </a:extLst>
          </p:cNvPr>
          <p:cNvSpPr txBox="1"/>
          <p:nvPr/>
        </p:nvSpPr>
        <p:spPr>
          <a:xfrm>
            <a:off x="2149110" y="4698014"/>
            <a:ext cx="7608738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A. Kling, U. Mirasch, A. Drechsler, A. Kudymow, W. Goldacker </a:t>
            </a:r>
          </a:p>
          <a:p>
            <a:r>
              <a:rPr lang="de-DE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Usoskin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Rutt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de-DE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L. Rossi, L.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Bottura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G. Kirby, J. van Nugteren</a:t>
            </a:r>
          </a:p>
          <a:p>
            <a:endParaRPr lang="de-DE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u="sng" dirty="0">
                <a:latin typeface="Arial" panose="020B0604020202020204" pitchFamily="34" charset="0"/>
                <a:cs typeface="Arial" panose="020B0604020202020204" pitchFamily="34" charset="0"/>
              </a:rPr>
              <a:t>A. Kario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Dhallé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S. Otten  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C. Senatore</a:t>
            </a:r>
          </a:p>
          <a:p>
            <a:endParaRPr lang="de-DE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Y. Yang</a:t>
            </a:r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DEBE000F-CB36-5F3B-4F03-D156AF0C04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63" y="0"/>
            <a:ext cx="1393546" cy="703898"/>
          </a:xfrm>
          <a:prstGeom prst="rect">
            <a:avLst/>
          </a:prstGeom>
          <a:ln w="15875">
            <a:solidFill>
              <a:srgbClr val="6AA285"/>
            </a:solidFill>
          </a:ln>
        </p:spPr>
      </p:pic>
      <p:pic>
        <p:nvPicPr>
          <p:cNvPr id="10" name="Image 1">
            <a:extLst>
              <a:ext uri="{FF2B5EF4-FFF2-40B4-BE49-F238E27FC236}">
                <a16:creationId xmlns:a16="http://schemas.microsoft.com/office/drawing/2014/main" id="{09BA4FF3-DF7D-83D7-265B-6BC2A1318A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014" y="1799974"/>
            <a:ext cx="878172" cy="862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2" descr="sciences70">
            <a:extLst>
              <a:ext uri="{FF2B5EF4-FFF2-40B4-BE49-F238E27FC236}">
                <a16:creationId xmlns:a16="http://schemas.microsoft.com/office/drawing/2014/main" id="{A1CA7930-A2E7-A085-D02D-DE4D6AE7A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6972" y="2913504"/>
            <a:ext cx="1758661" cy="689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 7">
            <a:extLst>
              <a:ext uri="{FF2B5EF4-FFF2-40B4-BE49-F238E27FC236}">
                <a16:creationId xmlns:a16="http://schemas.microsoft.com/office/drawing/2014/main" id="{B14F42A6-1C2A-BE33-5D2F-E7077D476E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5960" y="4774757"/>
            <a:ext cx="1285078" cy="68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54B73C7-3727-B5FA-CA42-08D11BE98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014" y="5767121"/>
            <a:ext cx="883647" cy="840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EDDCF45-7A31-5FC2-7E28-D3D005026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322351" y="344104"/>
            <a:ext cx="281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41B87B-254F-D9DF-4759-0FC53F74903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6420" t="22370" r="23957" b="71136"/>
          <a:stretch/>
        </p:blipFill>
        <p:spPr>
          <a:xfrm>
            <a:off x="10336972" y="3761424"/>
            <a:ext cx="1670858" cy="70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027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2">
            <a:extLst>
              <a:ext uri="{FF2B5EF4-FFF2-40B4-BE49-F238E27FC236}">
                <a16:creationId xmlns:a16="http://schemas.microsoft.com/office/drawing/2014/main" id="{B5503F16-CC35-2EE6-265A-690A347E7211}"/>
              </a:ext>
            </a:extLst>
          </p:cNvPr>
          <p:cNvSpPr txBox="1"/>
          <p:nvPr/>
        </p:nvSpPr>
        <p:spPr>
          <a:xfrm>
            <a:off x="349331" y="207194"/>
            <a:ext cx="5860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Assembled and delivered cables</a:t>
            </a:r>
          </a:p>
        </p:txBody>
      </p:sp>
      <p:pic>
        <p:nvPicPr>
          <p:cNvPr id="4" name="Picture 3" descr="C:\Users\pe4386\Desktop\roebel_2m\DSC_2646.JPG">
            <a:extLst>
              <a:ext uri="{FF2B5EF4-FFF2-40B4-BE49-F238E27FC236}">
                <a16:creationId xmlns:a16="http://schemas.microsoft.com/office/drawing/2014/main" id="{22D99861-B83C-F381-4A11-D91B3621C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80" y="987065"/>
            <a:ext cx="3428647" cy="1224136"/>
          </a:xfrm>
          <a:prstGeom prst="rect">
            <a:avLst/>
          </a:prstGeom>
          <a:noFill/>
          <a:ln w="15875">
            <a:solidFill>
              <a:srgbClr val="5DAF7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5C825588-3251-456C-80BD-E293844510A5" descr="5C825588-3251-456C-80BD-E293844510A5">
            <a:extLst>
              <a:ext uri="{FF2B5EF4-FFF2-40B4-BE49-F238E27FC236}">
                <a16:creationId xmlns:a16="http://schemas.microsoft.com/office/drawing/2014/main" id="{4D50652A-3FDA-B7D3-3DEC-D01D22557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9743" y="3184598"/>
            <a:ext cx="3606590" cy="2704943"/>
          </a:xfrm>
          <a:prstGeom prst="rect">
            <a:avLst/>
          </a:prstGeom>
          <a:noFill/>
          <a:ln w="15875">
            <a:solidFill>
              <a:srgbClr val="6AA28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8">
            <a:extLst>
              <a:ext uri="{FF2B5EF4-FFF2-40B4-BE49-F238E27FC236}">
                <a16:creationId xmlns:a16="http://schemas.microsoft.com/office/drawing/2014/main" id="{1644605D-98FF-81EA-3074-1B8D2B144337}"/>
              </a:ext>
            </a:extLst>
          </p:cNvPr>
          <p:cNvSpPr txBox="1"/>
          <p:nvPr/>
        </p:nvSpPr>
        <p:spPr>
          <a:xfrm>
            <a:off x="4069194" y="1225011"/>
            <a:ext cx="572319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 m cable for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measurement at 4.2 K (punch and coat)</a:t>
            </a:r>
          </a:p>
          <a:p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24 m Roebel cable from Bruker material for Feather-2 winding (punch and coat)</a:t>
            </a:r>
          </a:p>
          <a:p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Superconducting cables of 5 - 6 m using tapes from: Bruker, SuperPower,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SuNAM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SuperOx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9">
            <a:extLst>
              <a:ext uri="{FF2B5EF4-FFF2-40B4-BE49-F238E27FC236}">
                <a16:creationId xmlns:a16="http://schemas.microsoft.com/office/drawing/2014/main" id="{9FD7093A-C29E-2948-CE61-8DDA39D585E4}"/>
              </a:ext>
            </a:extLst>
          </p:cNvPr>
          <p:cNvSpPr txBox="1"/>
          <p:nvPr/>
        </p:nvSpPr>
        <p:spPr>
          <a:xfrm>
            <a:off x="3346154" y="3798405"/>
            <a:ext cx="63215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Dummy cables: stainless steel and copper tapes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    Cable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130 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used tape material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 km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Superconducting cables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Cable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54 m,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tape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material: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0.5 km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 descr="C:\Dane\FZK_ITeP\Laboratorium\CERN_EuCARD_Roebel\pictureroebel_20m\IMG_0054.JPG">
            <a:extLst>
              <a:ext uri="{FF2B5EF4-FFF2-40B4-BE49-F238E27FC236}">
                <a16:creationId xmlns:a16="http://schemas.microsoft.com/office/drawing/2014/main" id="{FCF18F81-65C4-18ED-8AE8-8BD1777E9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6468" y="1143563"/>
            <a:ext cx="2012674" cy="1509450"/>
          </a:xfrm>
          <a:prstGeom prst="rect">
            <a:avLst/>
          </a:prstGeom>
          <a:noFill/>
          <a:ln w="15875">
            <a:solidFill>
              <a:srgbClr val="6AA28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Dane\FZK_ITeP\Laboratorium\CERN_EuCARD_Roebel\Roebel_for_Coil\CEA\delivery-Roebel_CEA\KIT_Roebel_dummy_10mm.JPG">
            <a:extLst>
              <a:ext uri="{FF2B5EF4-FFF2-40B4-BE49-F238E27FC236}">
                <a16:creationId xmlns:a16="http://schemas.microsoft.com/office/drawing/2014/main" id="{79426D5C-72B5-BB26-FFE1-D5DF0DC4B5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3" r="7681"/>
          <a:stretch/>
        </p:blipFill>
        <p:spPr bwMode="auto">
          <a:xfrm>
            <a:off x="9900592" y="4838007"/>
            <a:ext cx="2068550" cy="1915876"/>
          </a:xfrm>
          <a:prstGeom prst="rect">
            <a:avLst/>
          </a:prstGeom>
          <a:noFill/>
          <a:ln>
            <a:solidFill>
              <a:srgbClr val="6AA28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pe4386\Desktop\EuCARD\deliveries2016from KIT\SuperOx - 6m - cable\zdjecia_SuperOx_6m\ladne\2.JPG">
            <a:extLst>
              <a:ext uri="{FF2B5EF4-FFF2-40B4-BE49-F238E27FC236}">
                <a16:creationId xmlns:a16="http://schemas.microsoft.com/office/drawing/2014/main" id="{B5D01E65-A9D3-F897-816C-424ED7FF9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186" y="5767751"/>
            <a:ext cx="5816373" cy="957474"/>
          </a:xfrm>
          <a:prstGeom prst="rect">
            <a:avLst/>
          </a:prstGeom>
          <a:noFill/>
          <a:ln w="15875">
            <a:solidFill>
              <a:srgbClr val="6AA28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">
            <a:extLst>
              <a:ext uri="{FF2B5EF4-FFF2-40B4-BE49-F238E27FC236}">
                <a16:creationId xmlns:a16="http://schemas.microsoft.com/office/drawing/2014/main" id="{D0CC9ABB-A5BC-50A6-D72C-AADC640F5BE3}"/>
              </a:ext>
            </a:extLst>
          </p:cNvPr>
          <p:cNvSpPr txBox="1"/>
          <p:nvPr/>
        </p:nvSpPr>
        <p:spPr>
          <a:xfrm>
            <a:off x="957007" y="6383883"/>
            <a:ext cx="1428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G. Kirby, CERN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B82D9B-781D-49AB-974A-956F37A500D7}"/>
              </a:ext>
            </a:extLst>
          </p:cNvPr>
          <p:cNvGrpSpPr/>
          <p:nvPr/>
        </p:nvGrpSpPr>
        <p:grpSpPr>
          <a:xfrm>
            <a:off x="9917169" y="2862742"/>
            <a:ext cx="2068550" cy="1674328"/>
            <a:chOff x="9324143" y="2703395"/>
            <a:chExt cx="2645000" cy="1989654"/>
          </a:xfrm>
        </p:grpSpPr>
        <p:pic>
          <p:nvPicPr>
            <p:cNvPr id="14" name="Picture 2" descr="C:\DANE\FZK_ITeP\Laboratorium\CERN_EuCARD_Roebel\deliveries2015\Roebel_EuCARD_5m_Bruker_tape\3\DSC_0175.JPG">
              <a:extLst>
                <a:ext uri="{FF2B5EF4-FFF2-40B4-BE49-F238E27FC236}">
                  <a16:creationId xmlns:a16="http://schemas.microsoft.com/office/drawing/2014/main" id="{1AEF807D-42D4-E229-B427-7280F321F4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4143" y="2719393"/>
              <a:ext cx="2645000" cy="1973656"/>
            </a:xfrm>
            <a:prstGeom prst="rect">
              <a:avLst/>
            </a:prstGeom>
            <a:noFill/>
            <a:ln>
              <a:solidFill>
                <a:srgbClr val="308E8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feld 13">
              <a:extLst>
                <a:ext uri="{FF2B5EF4-FFF2-40B4-BE49-F238E27FC236}">
                  <a16:creationId xmlns:a16="http://schemas.microsoft.com/office/drawing/2014/main" id="{31CA3A43-BA18-C800-BF86-AE8C48D0CE58}"/>
                </a:ext>
              </a:extLst>
            </p:cNvPr>
            <p:cNvSpPr txBox="1"/>
            <p:nvPr/>
          </p:nvSpPr>
          <p:spPr>
            <a:xfrm>
              <a:off x="9374394" y="2703395"/>
              <a:ext cx="2114069" cy="621758"/>
            </a:xfrm>
            <a:prstGeom prst="rect">
              <a:avLst/>
            </a:prstGeom>
            <a:noFill/>
            <a:ln>
              <a:solidFill>
                <a:srgbClr val="308E8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m SC cable</a:t>
              </a:r>
            </a:p>
            <a:p>
              <a:r>
                <a:rPr lang="en-GB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Bruker tape</a:t>
              </a:r>
            </a:p>
          </p:txBody>
        </p:sp>
      </p:grpSp>
      <p:pic>
        <p:nvPicPr>
          <p:cNvPr id="18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2B45D88D-65E1-168E-0F60-F00B0F7B1049}"/>
              </a:ext>
            </a:extLst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08227" y="137470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793E4F8-E7A6-CC1C-E854-722F96506AFE}"/>
              </a:ext>
            </a:extLst>
          </p:cNvPr>
          <p:cNvSpPr/>
          <p:nvPr/>
        </p:nvSpPr>
        <p:spPr>
          <a:xfrm>
            <a:off x="3328915" y="3676260"/>
            <a:ext cx="5767064" cy="1800365"/>
          </a:xfrm>
          <a:prstGeom prst="rect">
            <a:avLst/>
          </a:pr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0" name="Slide Number Placeholder 1">
            <a:extLst>
              <a:ext uri="{FF2B5EF4-FFF2-40B4-BE49-F238E27FC236}">
                <a16:creationId xmlns:a16="http://schemas.microsoft.com/office/drawing/2014/main" id="{C7A91DD4-2E9F-1FC4-E20B-23C0F34C77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303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9">
            <a:extLst>
              <a:ext uri="{FF2B5EF4-FFF2-40B4-BE49-F238E27FC236}">
                <a16:creationId xmlns:a16="http://schemas.microsoft.com/office/drawing/2014/main" id="{61F6A74F-A83F-7928-16FA-2D18053F5418}"/>
              </a:ext>
            </a:extLst>
          </p:cNvPr>
          <p:cNvSpPr txBox="1"/>
          <p:nvPr/>
        </p:nvSpPr>
        <p:spPr>
          <a:xfrm>
            <a:off x="391823" y="301407"/>
            <a:ext cx="8975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Out-of-plane Roebel cable and single tape bending</a:t>
            </a:r>
          </a:p>
        </p:txBody>
      </p:sp>
      <p:sp>
        <p:nvSpPr>
          <p:cNvPr id="20" name="Textfeld 20">
            <a:extLst>
              <a:ext uri="{FF2B5EF4-FFF2-40B4-BE49-F238E27FC236}">
                <a16:creationId xmlns:a16="http://schemas.microsoft.com/office/drawing/2014/main" id="{EC9D9659-E4FB-C11E-0BFB-1FE67DCD9AC6}"/>
              </a:ext>
            </a:extLst>
          </p:cNvPr>
          <p:cNvSpPr txBox="1"/>
          <p:nvPr/>
        </p:nvSpPr>
        <p:spPr>
          <a:xfrm>
            <a:off x="611559" y="4874384"/>
            <a:ext cx="45007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Measurements at LN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2,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self-field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BCO inside / compressive bending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cables: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: 1427 A 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    Bruker: 658 A</a:t>
            </a:r>
          </a:p>
        </p:txBody>
      </p:sp>
      <p:sp>
        <p:nvSpPr>
          <p:cNvPr id="22" name="Textfeld 22">
            <a:extLst>
              <a:ext uri="{FF2B5EF4-FFF2-40B4-BE49-F238E27FC236}">
                <a16:creationId xmlns:a16="http://schemas.microsoft.com/office/drawing/2014/main" id="{AFBCE83C-7FD6-8B27-211E-C60DF720D3B1}"/>
              </a:ext>
            </a:extLst>
          </p:cNvPr>
          <p:cNvSpPr txBox="1"/>
          <p:nvPr/>
        </p:nvSpPr>
        <p:spPr>
          <a:xfrm>
            <a:off x="5571891" y="5257562"/>
            <a:ext cx="301556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u="sng" dirty="0" err="1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endParaRPr lang="de-DE" sz="1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20 µm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50  µm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Hastelloy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u="sng" dirty="0" err="1">
                <a:latin typeface="Arial" panose="020B0604020202020204" pitchFamily="34" charset="0"/>
                <a:cs typeface="Arial" panose="020B0604020202020204" pitchFamily="34" charset="0"/>
              </a:rPr>
              <a:t>Bruker</a:t>
            </a:r>
            <a:endParaRPr lang="de-DE" sz="1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20 µm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+, 100  µm SS</a:t>
            </a:r>
          </a:p>
          <a:p>
            <a:endParaRPr lang="de-DE" dirty="0"/>
          </a:p>
        </p:txBody>
      </p:sp>
      <p:grpSp>
        <p:nvGrpSpPr>
          <p:cNvPr id="23" name="Gruppieren 23">
            <a:extLst>
              <a:ext uri="{FF2B5EF4-FFF2-40B4-BE49-F238E27FC236}">
                <a16:creationId xmlns:a16="http://schemas.microsoft.com/office/drawing/2014/main" id="{02B4E9BB-ACEF-1D35-7BF0-BF6E194C561D}"/>
              </a:ext>
            </a:extLst>
          </p:cNvPr>
          <p:cNvGrpSpPr/>
          <p:nvPr/>
        </p:nvGrpSpPr>
        <p:grpSpPr>
          <a:xfrm>
            <a:off x="391823" y="871972"/>
            <a:ext cx="8284633" cy="4069196"/>
            <a:chOff x="391823" y="871972"/>
            <a:chExt cx="8284633" cy="4069196"/>
          </a:xfrm>
        </p:grpSpPr>
        <p:graphicFrame>
          <p:nvGraphicFramePr>
            <p:cNvPr id="24" name="Diagramm 24">
              <a:extLst>
                <a:ext uri="{FF2B5EF4-FFF2-40B4-BE49-F238E27FC236}">
                  <a16:creationId xmlns:a16="http://schemas.microsoft.com/office/drawing/2014/main" id="{45226212-EF37-DD1B-A52C-7ED4B8C5C2A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18361914"/>
                </p:ext>
              </p:extLst>
            </p:nvPr>
          </p:nvGraphicFramePr>
          <p:xfrm>
            <a:off x="395536" y="1115452"/>
            <a:ext cx="8280920" cy="36195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25" name="Gerade Verbindung 25">
              <a:extLst>
                <a:ext uri="{FF2B5EF4-FFF2-40B4-BE49-F238E27FC236}">
                  <a16:creationId xmlns:a16="http://schemas.microsoft.com/office/drawing/2014/main" id="{A835889B-789C-6272-29F5-718E540443A2}"/>
                </a:ext>
              </a:extLst>
            </p:cNvPr>
            <p:cNvCxnSpPr/>
            <p:nvPr/>
          </p:nvCxnSpPr>
          <p:spPr>
            <a:xfrm>
              <a:off x="3131840" y="1241304"/>
              <a:ext cx="0" cy="3195808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6">
              <a:extLst>
                <a:ext uri="{FF2B5EF4-FFF2-40B4-BE49-F238E27FC236}">
                  <a16:creationId xmlns:a16="http://schemas.microsoft.com/office/drawing/2014/main" id="{BEED052E-954A-2395-A890-4C905045BE1E}"/>
                </a:ext>
              </a:extLst>
            </p:cNvPr>
            <p:cNvCxnSpPr/>
            <p:nvPr/>
          </p:nvCxnSpPr>
          <p:spPr>
            <a:xfrm>
              <a:off x="1907704" y="1241304"/>
              <a:ext cx="0" cy="3195808"/>
            </a:xfrm>
            <a:prstGeom prst="line">
              <a:avLst/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7">
              <a:extLst>
                <a:ext uri="{FF2B5EF4-FFF2-40B4-BE49-F238E27FC236}">
                  <a16:creationId xmlns:a16="http://schemas.microsoft.com/office/drawing/2014/main" id="{D78B894F-8EE8-755D-6101-A2AF70D4374A}"/>
                </a:ext>
              </a:extLst>
            </p:cNvPr>
            <p:cNvSpPr txBox="1"/>
            <p:nvPr/>
          </p:nvSpPr>
          <p:spPr>
            <a:xfrm>
              <a:off x="2672908" y="2650217"/>
              <a:ext cx="124471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Aligned</a:t>
              </a:r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block </a:t>
              </a:r>
              <a:r>
                <a:rPr lang="de-DE" sz="14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coil</a:t>
              </a:r>
              <a:endParaRPr 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feld 28">
              <a:extLst>
                <a:ext uri="{FF2B5EF4-FFF2-40B4-BE49-F238E27FC236}">
                  <a16:creationId xmlns:a16="http://schemas.microsoft.com/office/drawing/2014/main" id="{F874E668-50DB-319A-EE96-70BDE6E66449}"/>
                </a:ext>
              </a:extLst>
            </p:cNvPr>
            <p:cNvSpPr txBox="1"/>
            <p:nvPr/>
          </p:nvSpPr>
          <p:spPr>
            <a:xfrm>
              <a:off x="2161392" y="3482392"/>
              <a:ext cx="1133872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Cos-theta</a:t>
              </a:r>
            </a:p>
            <a:p>
              <a:pPr algn="ctr"/>
              <a:r>
                <a:rPr lang="de-DE" sz="14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coil</a:t>
              </a:r>
              <a:endParaRPr 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feld 29">
              <a:extLst>
                <a:ext uri="{FF2B5EF4-FFF2-40B4-BE49-F238E27FC236}">
                  <a16:creationId xmlns:a16="http://schemas.microsoft.com/office/drawing/2014/main" id="{F7A009A4-B92C-458A-EC9B-DABA6FA860E1}"/>
                </a:ext>
              </a:extLst>
            </p:cNvPr>
            <p:cNvSpPr txBox="1"/>
            <p:nvPr/>
          </p:nvSpPr>
          <p:spPr>
            <a:xfrm>
              <a:off x="755576" y="2276872"/>
              <a:ext cx="1304839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Irreversibility</a:t>
              </a:r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point</a:t>
              </a:r>
              <a:endParaRPr 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Gerade Verbindung mit Pfeil 30">
              <a:extLst>
                <a:ext uri="{FF2B5EF4-FFF2-40B4-BE49-F238E27FC236}">
                  <a16:creationId xmlns:a16="http://schemas.microsoft.com/office/drawing/2014/main" id="{879DC776-00FB-C25C-5D3E-E3D441D2CC81}"/>
                </a:ext>
              </a:extLst>
            </p:cNvPr>
            <p:cNvCxnSpPr/>
            <p:nvPr/>
          </p:nvCxnSpPr>
          <p:spPr>
            <a:xfrm>
              <a:off x="1518180" y="2802636"/>
              <a:ext cx="355692" cy="45464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1">
              <a:extLst>
                <a:ext uri="{FF2B5EF4-FFF2-40B4-BE49-F238E27FC236}">
                  <a16:creationId xmlns:a16="http://schemas.microsoft.com/office/drawing/2014/main" id="{74108931-DEF3-9C6A-CFBE-1E3924A43DCF}"/>
                </a:ext>
              </a:extLst>
            </p:cNvPr>
            <p:cNvSpPr txBox="1"/>
            <p:nvPr/>
          </p:nvSpPr>
          <p:spPr>
            <a:xfrm>
              <a:off x="6375826" y="4571836"/>
              <a:ext cx="2300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Bending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radius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[mm]</a:t>
              </a:r>
            </a:p>
          </p:txBody>
        </p:sp>
        <p:sp>
          <p:nvSpPr>
            <p:cNvPr id="32" name="Textfeld 32">
              <a:extLst>
                <a:ext uri="{FF2B5EF4-FFF2-40B4-BE49-F238E27FC236}">
                  <a16:creationId xmlns:a16="http://schemas.microsoft.com/office/drawing/2014/main" id="{EFD99390-96DB-71F8-EDB3-C78D68A3FB30}"/>
                </a:ext>
              </a:extLst>
            </p:cNvPr>
            <p:cNvSpPr txBox="1"/>
            <p:nvPr/>
          </p:nvSpPr>
          <p:spPr>
            <a:xfrm>
              <a:off x="391823" y="871972"/>
              <a:ext cx="2608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Reduced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critical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current</a:t>
              </a:r>
            </a:p>
          </p:txBody>
        </p:sp>
      </p:grpSp>
      <p:pic>
        <p:nvPicPr>
          <p:cNvPr id="33" name="Image 7">
            <a:extLst>
              <a:ext uri="{FF2B5EF4-FFF2-40B4-BE49-F238E27FC236}">
                <a16:creationId xmlns:a16="http://schemas.microsoft.com/office/drawing/2014/main" id="{B3B1D440-8224-CC52-2C9A-C439C9DC4C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6502" y="214765"/>
            <a:ext cx="947828" cy="504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89F63277-E2CF-99CA-904A-7E38F841796B}"/>
              </a:ext>
            </a:extLst>
          </p:cNvPr>
          <p:cNvGrpSpPr/>
          <p:nvPr/>
        </p:nvGrpSpPr>
        <p:grpSpPr>
          <a:xfrm>
            <a:off x="8818802" y="1041135"/>
            <a:ext cx="2923910" cy="2429403"/>
            <a:chOff x="44843" y="1107398"/>
            <a:chExt cx="4183405" cy="3586689"/>
          </a:xfrm>
        </p:grpSpPr>
        <p:pic>
          <p:nvPicPr>
            <p:cNvPr id="38" name="Picture 2">
              <a:extLst>
                <a:ext uri="{FF2B5EF4-FFF2-40B4-BE49-F238E27FC236}">
                  <a16:creationId xmlns:a16="http://schemas.microsoft.com/office/drawing/2014/main" id="{E692632D-DE1A-CE89-6FC3-4150224C5D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366" y="1610380"/>
              <a:ext cx="3856359" cy="3083707"/>
            </a:xfrm>
            <a:prstGeom prst="rect">
              <a:avLst/>
            </a:prstGeom>
            <a:noFill/>
            <a:ln w="9525">
              <a:solidFill>
                <a:srgbClr val="6EA6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9" name="Textfeld 9">
              <a:extLst>
                <a:ext uri="{FF2B5EF4-FFF2-40B4-BE49-F238E27FC236}">
                  <a16:creationId xmlns:a16="http://schemas.microsoft.com/office/drawing/2014/main" id="{31F1A784-47BC-41A6-AA6F-70790F07D46A}"/>
                </a:ext>
              </a:extLst>
            </p:cNvPr>
            <p:cNvSpPr txBox="1"/>
            <p:nvPr/>
          </p:nvSpPr>
          <p:spPr>
            <a:xfrm>
              <a:off x="44843" y="1107398"/>
              <a:ext cx="4183405" cy="454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Bending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machine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for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single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tapes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</p:txBody>
        </p:sp>
        <p:sp>
          <p:nvSpPr>
            <p:cNvPr id="40" name="Textfeld 15">
              <a:extLst>
                <a:ext uri="{FF2B5EF4-FFF2-40B4-BE49-F238E27FC236}">
                  <a16:creationId xmlns:a16="http://schemas.microsoft.com/office/drawing/2014/main" id="{A86F30D2-68C5-EE65-69D9-109150B24E23}"/>
                </a:ext>
              </a:extLst>
            </p:cNvPr>
            <p:cNvSpPr txBox="1"/>
            <p:nvPr/>
          </p:nvSpPr>
          <p:spPr>
            <a:xfrm>
              <a:off x="196117" y="3016896"/>
              <a:ext cx="1348255" cy="772464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RE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BCO inside</a:t>
              </a:r>
            </a:p>
          </p:txBody>
        </p:sp>
        <p:sp>
          <p:nvSpPr>
            <p:cNvPr id="41" name="Textfeld 16">
              <a:extLst>
                <a:ext uri="{FF2B5EF4-FFF2-40B4-BE49-F238E27FC236}">
                  <a16:creationId xmlns:a16="http://schemas.microsoft.com/office/drawing/2014/main" id="{2DF394F3-4068-1530-CE0F-B12DDE56AED6}"/>
                </a:ext>
              </a:extLst>
            </p:cNvPr>
            <p:cNvSpPr txBox="1"/>
            <p:nvPr/>
          </p:nvSpPr>
          <p:spPr>
            <a:xfrm>
              <a:off x="208366" y="1980502"/>
              <a:ext cx="1348255" cy="772464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latin typeface="Arial" panose="020B0604020202020204" pitchFamily="34" charset="0"/>
                  <a:cs typeface="Arial" panose="020B0604020202020204" pitchFamily="34" charset="0"/>
                </a:rPr>
                <a:t>RE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BCO outside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1919DB8-6A90-207D-DD5B-6AFC361933F2}"/>
              </a:ext>
            </a:extLst>
          </p:cNvPr>
          <p:cNvGrpSpPr/>
          <p:nvPr/>
        </p:nvGrpSpPr>
        <p:grpSpPr>
          <a:xfrm>
            <a:off x="8831242" y="3697546"/>
            <a:ext cx="2849961" cy="2767181"/>
            <a:chOff x="4572404" y="1639359"/>
            <a:chExt cx="3385584" cy="3566843"/>
          </a:xfrm>
        </p:grpSpPr>
        <p:sp>
          <p:nvSpPr>
            <p:cNvPr id="43" name="Textfeld 10">
              <a:extLst>
                <a:ext uri="{FF2B5EF4-FFF2-40B4-BE49-F238E27FC236}">
                  <a16:creationId xmlns:a16="http://schemas.microsoft.com/office/drawing/2014/main" id="{512BAA0F-985B-F18F-55C2-E35E617ACA47}"/>
                </a:ext>
              </a:extLst>
            </p:cNvPr>
            <p:cNvSpPr txBox="1"/>
            <p:nvPr/>
          </p:nvSpPr>
          <p:spPr>
            <a:xfrm>
              <a:off x="4572404" y="1639359"/>
              <a:ext cx="3352988" cy="396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Bending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machine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for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cables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F83A88EE-5FC2-1337-E69F-BAE7EE06588A}"/>
                </a:ext>
              </a:extLst>
            </p:cNvPr>
            <p:cNvGrpSpPr/>
            <p:nvPr/>
          </p:nvGrpSpPr>
          <p:grpSpPr>
            <a:xfrm>
              <a:off x="4693397" y="2094178"/>
              <a:ext cx="3264591" cy="3112024"/>
              <a:chOff x="4693397" y="2094178"/>
              <a:chExt cx="3264591" cy="3112024"/>
            </a:xfrm>
          </p:grpSpPr>
          <p:pic>
            <p:nvPicPr>
              <p:cNvPr id="45" name="Picture 3">
                <a:extLst>
                  <a:ext uri="{FF2B5EF4-FFF2-40B4-BE49-F238E27FC236}">
                    <a16:creationId xmlns:a16="http://schemas.microsoft.com/office/drawing/2014/main" id="{29370C58-B0B4-112B-83B1-F11D8B1DA1C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93397" y="2094178"/>
                <a:ext cx="3264591" cy="3112024"/>
              </a:xfrm>
              <a:prstGeom prst="rect">
                <a:avLst/>
              </a:prstGeom>
              <a:noFill/>
              <a:ln w="9525">
                <a:solidFill>
                  <a:srgbClr val="6EA699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cxnSp>
            <p:nvCxnSpPr>
              <p:cNvPr id="46" name="Gerade Verbindung mit Pfeil 11">
                <a:extLst>
                  <a:ext uri="{FF2B5EF4-FFF2-40B4-BE49-F238E27FC236}">
                    <a16:creationId xmlns:a16="http://schemas.microsoft.com/office/drawing/2014/main" id="{E5586B48-5FF0-26F9-27DF-BE307A6E2DCC}"/>
                  </a:ext>
                </a:extLst>
              </p:cNvPr>
              <p:cNvCxnSpPr/>
              <p:nvPr/>
            </p:nvCxnSpPr>
            <p:spPr>
              <a:xfrm>
                <a:off x="6294342" y="2804092"/>
                <a:ext cx="0" cy="1800333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feld 12">
                <a:extLst>
                  <a:ext uri="{FF2B5EF4-FFF2-40B4-BE49-F238E27FC236}">
                    <a16:creationId xmlns:a16="http://schemas.microsoft.com/office/drawing/2014/main" id="{55CD1D8C-7A01-718B-FEF7-5BE46F3030EE}"/>
                  </a:ext>
                </a:extLst>
              </p:cNvPr>
              <p:cNvSpPr txBox="1"/>
              <p:nvPr/>
            </p:nvSpPr>
            <p:spPr>
              <a:xfrm>
                <a:off x="5667205" y="3480913"/>
                <a:ext cx="519022" cy="338553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1600" b="1" dirty="0">
                    <a:solidFill>
                      <a:srgbClr val="FF0000"/>
                    </a:solidFill>
                  </a:rPr>
                  <a:t>2</a:t>
                </a:r>
                <a:r>
                  <a:rPr lang="de-DE" sz="1600" b="1" i="1" dirty="0">
                    <a:solidFill>
                      <a:srgbClr val="FF0000"/>
                    </a:solidFill>
                  </a:rPr>
                  <a:t>R</a:t>
                </a:r>
              </a:p>
            </p:txBody>
          </p:sp>
          <p:cxnSp>
            <p:nvCxnSpPr>
              <p:cNvPr id="48" name="Gerade Verbindung mit Pfeil 13">
                <a:extLst>
                  <a:ext uri="{FF2B5EF4-FFF2-40B4-BE49-F238E27FC236}">
                    <a16:creationId xmlns:a16="http://schemas.microsoft.com/office/drawing/2014/main" id="{E4018FE4-8200-104C-73C0-7614F496C70B}"/>
                  </a:ext>
                </a:extLst>
              </p:cNvPr>
              <p:cNvCxnSpPr/>
              <p:nvPr/>
            </p:nvCxnSpPr>
            <p:spPr>
              <a:xfrm flipH="1" flipV="1">
                <a:off x="7146205" y="2856575"/>
                <a:ext cx="492455" cy="472903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 Verbindung mit Pfeil 14">
                <a:extLst>
                  <a:ext uri="{FF2B5EF4-FFF2-40B4-BE49-F238E27FC236}">
                    <a16:creationId xmlns:a16="http://schemas.microsoft.com/office/drawing/2014/main" id="{570E5B8C-ABB7-A932-37F5-93BFB93DC7AF}"/>
                  </a:ext>
                </a:extLst>
              </p:cNvPr>
              <p:cNvCxnSpPr/>
              <p:nvPr/>
            </p:nvCxnSpPr>
            <p:spPr>
              <a:xfrm flipH="1">
                <a:off x="6828052" y="4053038"/>
                <a:ext cx="488455" cy="532629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feld 17">
                <a:extLst>
                  <a:ext uri="{FF2B5EF4-FFF2-40B4-BE49-F238E27FC236}">
                    <a16:creationId xmlns:a16="http://schemas.microsoft.com/office/drawing/2014/main" id="{6D92FE27-AE9D-5B61-1C6C-97BF4157805B}"/>
                  </a:ext>
                </a:extLst>
              </p:cNvPr>
              <p:cNvSpPr txBox="1"/>
              <p:nvPr/>
            </p:nvSpPr>
            <p:spPr>
              <a:xfrm>
                <a:off x="6885031" y="3367048"/>
                <a:ext cx="1058637" cy="674421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RE</a:t>
                </a:r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BCO inside</a:t>
                </a:r>
              </a:p>
            </p:txBody>
          </p:sp>
        </p:grpSp>
      </p:grpSp>
      <p:pic>
        <p:nvPicPr>
          <p:cNvPr id="51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BF22331F-AF6E-2919-DA02-27415FFD19BF}"/>
              </a:ext>
            </a:extLst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08227" y="137470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Slide Number Placeholder 1">
            <a:extLst>
              <a:ext uri="{FF2B5EF4-FFF2-40B4-BE49-F238E27FC236}">
                <a16:creationId xmlns:a16="http://schemas.microsoft.com/office/drawing/2014/main" id="{C202EA36-2389-E0A5-2F0B-DBBDA057F8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04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7">
            <a:extLst>
              <a:ext uri="{FF2B5EF4-FFF2-40B4-BE49-F238E27FC236}">
                <a16:creationId xmlns:a16="http://schemas.microsoft.com/office/drawing/2014/main" id="{388E56E2-13C3-DACB-55ED-648179914F87}"/>
              </a:ext>
            </a:extLst>
          </p:cNvPr>
          <p:cNvSpPr txBox="1"/>
          <p:nvPr/>
        </p:nvSpPr>
        <p:spPr>
          <a:xfrm>
            <a:off x="323839" y="259311"/>
            <a:ext cx="89471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properties - increased delamination strength with punch-and- coat method in Roebel </a:t>
            </a:r>
          </a:p>
        </p:txBody>
      </p:sp>
      <p:pic>
        <p:nvPicPr>
          <p:cNvPr id="28" name="Picture 3">
            <a:extLst>
              <a:ext uri="{FF2B5EF4-FFF2-40B4-BE49-F238E27FC236}">
                <a16:creationId xmlns:a16="http://schemas.microsoft.com/office/drawing/2014/main" id="{DEBE52FF-9F10-BC98-D33D-AEFF6889AE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4" t="21095" r="52519" b="22880"/>
          <a:stretch/>
        </p:blipFill>
        <p:spPr bwMode="auto">
          <a:xfrm>
            <a:off x="5408911" y="1645110"/>
            <a:ext cx="4434719" cy="3357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uppieren 10">
            <a:extLst>
              <a:ext uri="{FF2B5EF4-FFF2-40B4-BE49-F238E27FC236}">
                <a16:creationId xmlns:a16="http://schemas.microsoft.com/office/drawing/2014/main" id="{D98F15FF-BC2D-80C1-93FB-A82CA8DED67C}"/>
              </a:ext>
            </a:extLst>
          </p:cNvPr>
          <p:cNvGrpSpPr/>
          <p:nvPr/>
        </p:nvGrpSpPr>
        <p:grpSpPr>
          <a:xfrm>
            <a:off x="6435548" y="5493329"/>
            <a:ext cx="2381443" cy="654031"/>
            <a:chOff x="6084168" y="5554691"/>
            <a:chExt cx="2381443" cy="691913"/>
          </a:xfrm>
        </p:grpSpPr>
        <p:grpSp>
          <p:nvGrpSpPr>
            <p:cNvPr id="30" name="Gruppieren 11">
              <a:extLst>
                <a:ext uri="{FF2B5EF4-FFF2-40B4-BE49-F238E27FC236}">
                  <a16:creationId xmlns:a16="http://schemas.microsoft.com/office/drawing/2014/main" id="{31E56656-FCA1-49A0-B368-9295DE66EB8A}"/>
                </a:ext>
              </a:extLst>
            </p:cNvPr>
            <p:cNvGrpSpPr/>
            <p:nvPr/>
          </p:nvGrpSpPr>
          <p:grpSpPr>
            <a:xfrm>
              <a:off x="6084168" y="5554691"/>
              <a:ext cx="2381443" cy="691913"/>
              <a:chOff x="2623327" y="1155904"/>
              <a:chExt cx="3962686" cy="2006713"/>
            </a:xfrm>
          </p:grpSpPr>
          <p:grpSp>
            <p:nvGrpSpPr>
              <p:cNvPr id="32" name="Gruppieren 13">
                <a:extLst>
                  <a:ext uri="{FF2B5EF4-FFF2-40B4-BE49-F238E27FC236}">
                    <a16:creationId xmlns:a16="http://schemas.microsoft.com/office/drawing/2014/main" id="{89C00AF8-E22B-D02E-5D28-5B602A8CBCC4}"/>
                  </a:ext>
                </a:extLst>
              </p:cNvPr>
              <p:cNvGrpSpPr/>
              <p:nvPr/>
            </p:nvGrpSpPr>
            <p:grpSpPr>
              <a:xfrm>
                <a:off x="2623327" y="1155904"/>
                <a:ext cx="3424837" cy="1367548"/>
                <a:chOff x="2083267" y="2637516"/>
                <a:chExt cx="3424837" cy="1367548"/>
              </a:xfrm>
            </p:grpSpPr>
            <p:cxnSp>
              <p:nvCxnSpPr>
                <p:cNvPr id="35" name="Gerade Verbindung 16">
                  <a:extLst>
                    <a:ext uri="{FF2B5EF4-FFF2-40B4-BE49-F238E27FC236}">
                      <a16:creationId xmlns:a16="http://schemas.microsoft.com/office/drawing/2014/main" id="{F64E9F62-067E-0FC2-F829-DA8C483AE354}"/>
                    </a:ext>
                  </a:extLst>
                </p:cNvPr>
                <p:cNvCxnSpPr/>
                <p:nvPr/>
              </p:nvCxnSpPr>
              <p:spPr>
                <a:xfrm>
                  <a:off x="2083267" y="3501008"/>
                  <a:ext cx="1048572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Gerade Verbindung 17">
                  <a:extLst>
                    <a:ext uri="{FF2B5EF4-FFF2-40B4-BE49-F238E27FC236}">
                      <a16:creationId xmlns:a16="http://schemas.microsoft.com/office/drawing/2014/main" id="{CC85C9A7-6E24-7869-22C9-10B13767D2E4}"/>
                    </a:ext>
                  </a:extLst>
                </p:cNvPr>
                <p:cNvCxnSpPr/>
                <p:nvPr/>
              </p:nvCxnSpPr>
              <p:spPr>
                <a:xfrm>
                  <a:off x="2083267" y="4005064"/>
                  <a:ext cx="1048572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Gerade Verbindung 18">
                  <a:extLst>
                    <a:ext uri="{FF2B5EF4-FFF2-40B4-BE49-F238E27FC236}">
                      <a16:creationId xmlns:a16="http://schemas.microsoft.com/office/drawing/2014/main" id="{FA9F6CF7-176B-2E32-70DB-58FC7CE0AEB2}"/>
                    </a:ext>
                  </a:extLst>
                </p:cNvPr>
                <p:cNvCxnSpPr/>
                <p:nvPr/>
              </p:nvCxnSpPr>
              <p:spPr>
                <a:xfrm flipV="1">
                  <a:off x="3131840" y="2708920"/>
                  <a:ext cx="936104" cy="7920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Gerade Verbindung 19">
                  <a:extLst>
                    <a:ext uri="{FF2B5EF4-FFF2-40B4-BE49-F238E27FC236}">
                      <a16:creationId xmlns:a16="http://schemas.microsoft.com/office/drawing/2014/main" id="{8B551E5B-CD15-F280-6645-02EEC2A62537}"/>
                    </a:ext>
                  </a:extLst>
                </p:cNvPr>
                <p:cNvCxnSpPr/>
                <p:nvPr/>
              </p:nvCxnSpPr>
              <p:spPr>
                <a:xfrm flipV="1">
                  <a:off x="3131840" y="3140968"/>
                  <a:ext cx="1008112" cy="8640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Gerade Verbindung 20">
                  <a:extLst>
                    <a:ext uri="{FF2B5EF4-FFF2-40B4-BE49-F238E27FC236}">
                      <a16:creationId xmlns:a16="http://schemas.microsoft.com/office/drawing/2014/main" id="{102D7A25-00AE-318B-A891-C00232A5A6FC}"/>
                    </a:ext>
                  </a:extLst>
                </p:cNvPr>
                <p:cNvCxnSpPr/>
                <p:nvPr/>
              </p:nvCxnSpPr>
              <p:spPr>
                <a:xfrm>
                  <a:off x="4139952" y="3140968"/>
                  <a:ext cx="1368152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Gerade Verbindung 21">
                  <a:extLst>
                    <a:ext uri="{FF2B5EF4-FFF2-40B4-BE49-F238E27FC236}">
                      <a16:creationId xmlns:a16="http://schemas.microsoft.com/office/drawing/2014/main" id="{B301DF10-5F62-DE1A-4936-A7EC209C6E1C}"/>
                    </a:ext>
                  </a:extLst>
                </p:cNvPr>
                <p:cNvCxnSpPr/>
                <p:nvPr/>
              </p:nvCxnSpPr>
              <p:spPr>
                <a:xfrm>
                  <a:off x="4067944" y="2708920"/>
                  <a:ext cx="144016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Rechteck 22">
                  <a:extLst>
                    <a:ext uri="{FF2B5EF4-FFF2-40B4-BE49-F238E27FC236}">
                      <a16:creationId xmlns:a16="http://schemas.microsoft.com/office/drawing/2014/main" id="{401DD711-B68C-0A7B-C4BC-4D60A5F7B224}"/>
                    </a:ext>
                  </a:extLst>
                </p:cNvPr>
                <p:cNvSpPr/>
                <p:nvPr/>
              </p:nvSpPr>
              <p:spPr>
                <a:xfrm>
                  <a:off x="4752145" y="2637516"/>
                  <a:ext cx="143890" cy="58207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3" name="Textfeld 14">
                <a:extLst>
                  <a:ext uri="{FF2B5EF4-FFF2-40B4-BE49-F238E27FC236}">
                    <a16:creationId xmlns:a16="http://schemas.microsoft.com/office/drawing/2014/main" id="{4C8280F4-2416-2360-2689-7796F2C643A0}"/>
                  </a:ext>
                </a:extLst>
              </p:cNvPr>
              <p:cNvSpPr txBox="1"/>
              <p:nvPr/>
            </p:nvSpPr>
            <p:spPr>
              <a:xfrm>
                <a:off x="3846303" y="2091466"/>
                <a:ext cx="1374230" cy="10711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bridge</a:t>
                </a:r>
              </a:p>
            </p:txBody>
          </p:sp>
          <p:sp>
            <p:nvSpPr>
              <p:cNvPr id="34" name="Textfeld 15">
                <a:extLst>
                  <a:ext uri="{FF2B5EF4-FFF2-40B4-BE49-F238E27FC236}">
                    <a16:creationId xmlns:a16="http://schemas.microsoft.com/office/drawing/2014/main" id="{725BE42C-BF5C-2D85-EC90-9D7074F07ACB}"/>
                  </a:ext>
                </a:extLst>
              </p:cNvPr>
              <p:cNvSpPr txBox="1"/>
              <p:nvPr/>
            </p:nvSpPr>
            <p:spPr>
              <a:xfrm>
                <a:off x="5019732" y="1464945"/>
                <a:ext cx="1566281" cy="10711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straight</a:t>
                </a:r>
              </a:p>
            </p:txBody>
          </p:sp>
        </p:grpSp>
        <p:sp>
          <p:nvSpPr>
            <p:cNvPr id="31" name="Rechteck 12">
              <a:extLst>
                <a:ext uri="{FF2B5EF4-FFF2-40B4-BE49-F238E27FC236}">
                  <a16:creationId xmlns:a16="http://schemas.microsoft.com/office/drawing/2014/main" id="{F940DDC6-FE0E-3BD5-303A-829AB2278133}"/>
                </a:ext>
              </a:extLst>
            </p:cNvPr>
            <p:cNvSpPr/>
            <p:nvPr/>
          </p:nvSpPr>
          <p:spPr>
            <a:xfrm rot="3336309">
              <a:off x="6928647" y="5710707"/>
              <a:ext cx="240323" cy="931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7" name="Textfeld 43">
            <a:extLst>
              <a:ext uri="{FF2B5EF4-FFF2-40B4-BE49-F238E27FC236}">
                <a16:creationId xmlns:a16="http://schemas.microsoft.com/office/drawing/2014/main" id="{48C72DB0-14A5-EAA0-243B-512F08489C5C}"/>
              </a:ext>
            </a:extLst>
          </p:cNvPr>
          <p:cNvSpPr txBox="1"/>
          <p:nvPr/>
        </p:nvSpPr>
        <p:spPr>
          <a:xfrm>
            <a:off x="8763510" y="1656160"/>
            <a:ext cx="1008112" cy="2909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6 x 4 mm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grpSp>
        <p:nvGrpSpPr>
          <p:cNvPr id="58" name="Gruppieren 46">
            <a:extLst>
              <a:ext uri="{FF2B5EF4-FFF2-40B4-BE49-F238E27FC236}">
                <a16:creationId xmlns:a16="http://schemas.microsoft.com/office/drawing/2014/main" id="{B33E3252-9EBD-682A-A85A-620452746F2D}"/>
              </a:ext>
            </a:extLst>
          </p:cNvPr>
          <p:cNvGrpSpPr/>
          <p:nvPr/>
        </p:nvGrpSpPr>
        <p:grpSpPr>
          <a:xfrm>
            <a:off x="5883190" y="4989667"/>
            <a:ext cx="4144247" cy="320702"/>
            <a:chOff x="5148064" y="5566855"/>
            <a:chExt cx="4144247" cy="339278"/>
          </a:xfrm>
        </p:grpSpPr>
        <p:sp>
          <p:nvSpPr>
            <p:cNvPr id="59" name="Textfeld 49">
              <a:extLst>
                <a:ext uri="{FF2B5EF4-FFF2-40B4-BE49-F238E27FC236}">
                  <a16:creationId xmlns:a16="http://schemas.microsoft.com/office/drawing/2014/main" id="{D80D8006-A01F-B281-F7DE-EAB6051D2CD6}"/>
                </a:ext>
              </a:extLst>
            </p:cNvPr>
            <p:cNvSpPr txBox="1"/>
            <p:nvPr/>
          </p:nvSpPr>
          <p:spPr>
            <a:xfrm>
              <a:off x="5148064" y="5580529"/>
              <a:ext cx="1939927" cy="325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Punched after coating</a:t>
              </a:r>
            </a:p>
          </p:txBody>
        </p:sp>
        <p:sp>
          <p:nvSpPr>
            <p:cNvPr id="60" name="Textfeld 50">
              <a:extLst>
                <a:ext uri="{FF2B5EF4-FFF2-40B4-BE49-F238E27FC236}">
                  <a16:creationId xmlns:a16="http://schemas.microsoft.com/office/drawing/2014/main" id="{215E7398-4014-27F8-D38A-D610F89B220D}"/>
                </a:ext>
              </a:extLst>
            </p:cNvPr>
            <p:cNvSpPr txBox="1"/>
            <p:nvPr/>
          </p:nvSpPr>
          <p:spPr>
            <a:xfrm>
              <a:off x="7222590" y="5566855"/>
              <a:ext cx="2069721" cy="325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Punch-and-coat strand</a:t>
              </a:r>
            </a:p>
          </p:txBody>
        </p:sp>
      </p:grpSp>
      <p:sp>
        <p:nvSpPr>
          <p:cNvPr id="62" name="Textfeld 52">
            <a:extLst>
              <a:ext uri="{FF2B5EF4-FFF2-40B4-BE49-F238E27FC236}">
                <a16:creationId xmlns:a16="http://schemas.microsoft.com/office/drawing/2014/main" id="{E51F7726-C759-34A6-AEA0-A8DD34D05922}"/>
              </a:ext>
            </a:extLst>
          </p:cNvPr>
          <p:cNvSpPr txBox="1"/>
          <p:nvPr/>
        </p:nvSpPr>
        <p:spPr>
          <a:xfrm>
            <a:off x="5523619" y="1639494"/>
            <a:ext cx="2659426" cy="2909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Delamination strength (MPa)</a:t>
            </a:r>
            <a:endParaRPr lang="en-GB" sz="1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778630DD-DFEA-B5B4-357C-EEA266BBA1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5" t="21493" r="53097" b="22700"/>
          <a:stretch/>
        </p:blipFill>
        <p:spPr bwMode="auto">
          <a:xfrm>
            <a:off x="433371" y="1679486"/>
            <a:ext cx="4280892" cy="330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" name="Gruppieren 23">
            <a:extLst>
              <a:ext uri="{FF2B5EF4-FFF2-40B4-BE49-F238E27FC236}">
                <a16:creationId xmlns:a16="http://schemas.microsoft.com/office/drawing/2014/main" id="{A45A6DF7-C2DA-B0E4-514D-C9C8ACDE6539}"/>
              </a:ext>
            </a:extLst>
          </p:cNvPr>
          <p:cNvGrpSpPr/>
          <p:nvPr/>
        </p:nvGrpSpPr>
        <p:grpSpPr>
          <a:xfrm>
            <a:off x="1320558" y="5403004"/>
            <a:ext cx="2506517" cy="650318"/>
            <a:chOff x="1619672" y="5554691"/>
            <a:chExt cx="2506517" cy="691913"/>
          </a:xfrm>
        </p:grpSpPr>
        <p:grpSp>
          <p:nvGrpSpPr>
            <p:cNvPr id="43" name="Gruppieren 24">
              <a:extLst>
                <a:ext uri="{FF2B5EF4-FFF2-40B4-BE49-F238E27FC236}">
                  <a16:creationId xmlns:a16="http://schemas.microsoft.com/office/drawing/2014/main" id="{0C523D49-2C0B-094C-1318-29EA184C83E5}"/>
                </a:ext>
              </a:extLst>
            </p:cNvPr>
            <p:cNvGrpSpPr/>
            <p:nvPr/>
          </p:nvGrpSpPr>
          <p:grpSpPr>
            <a:xfrm>
              <a:off x="1619672" y="5554691"/>
              <a:ext cx="2506517" cy="691913"/>
              <a:chOff x="2741507" y="3861048"/>
              <a:chExt cx="3631200" cy="1574236"/>
            </a:xfrm>
          </p:grpSpPr>
          <p:grpSp>
            <p:nvGrpSpPr>
              <p:cNvPr id="45" name="Gruppieren 27">
                <a:extLst>
                  <a:ext uri="{FF2B5EF4-FFF2-40B4-BE49-F238E27FC236}">
                    <a16:creationId xmlns:a16="http://schemas.microsoft.com/office/drawing/2014/main" id="{5404DA03-C435-EE34-5906-52AEFA6FFA5B}"/>
                  </a:ext>
                </a:extLst>
              </p:cNvPr>
              <p:cNvGrpSpPr/>
              <p:nvPr/>
            </p:nvGrpSpPr>
            <p:grpSpPr>
              <a:xfrm>
                <a:off x="2741507" y="3861048"/>
                <a:ext cx="3198645" cy="1296144"/>
                <a:chOff x="2959659" y="3645024"/>
                <a:chExt cx="3198645" cy="1296144"/>
              </a:xfrm>
            </p:grpSpPr>
            <p:grpSp>
              <p:nvGrpSpPr>
                <p:cNvPr id="48" name="Gruppieren 30">
                  <a:extLst>
                    <a:ext uri="{FF2B5EF4-FFF2-40B4-BE49-F238E27FC236}">
                      <a16:creationId xmlns:a16="http://schemas.microsoft.com/office/drawing/2014/main" id="{0E7ABD6E-E1AC-8E8F-9B6B-7CC8C1C48D38}"/>
                    </a:ext>
                  </a:extLst>
                </p:cNvPr>
                <p:cNvGrpSpPr/>
                <p:nvPr/>
              </p:nvGrpSpPr>
              <p:grpSpPr>
                <a:xfrm>
                  <a:off x="2959659" y="3645024"/>
                  <a:ext cx="3198645" cy="1296144"/>
                  <a:chOff x="2309459" y="2708920"/>
                  <a:chExt cx="3198645" cy="1296144"/>
                </a:xfrm>
              </p:grpSpPr>
              <p:cxnSp>
                <p:nvCxnSpPr>
                  <p:cNvPr id="50" name="Gerade Verbindung 32">
                    <a:extLst>
                      <a:ext uri="{FF2B5EF4-FFF2-40B4-BE49-F238E27FC236}">
                        <a16:creationId xmlns:a16="http://schemas.microsoft.com/office/drawing/2014/main" id="{3C0F7584-6D2E-7120-AD2B-4007B42D2D06}"/>
                      </a:ext>
                    </a:extLst>
                  </p:cNvPr>
                  <p:cNvCxnSpPr/>
                  <p:nvPr/>
                </p:nvCxnSpPr>
                <p:spPr>
                  <a:xfrm>
                    <a:off x="2309459" y="3501008"/>
                    <a:ext cx="822381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Gerade Verbindung 33">
                    <a:extLst>
                      <a:ext uri="{FF2B5EF4-FFF2-40B4-BE49-F238E27FC236}">
                        <a16:creationId xmlns:a16="http://schemas.microsoft.com/office/drawing/2014/main" id="{742CC524-5D9C-3FCE-9178-BF142C787C96}"/>
                      </a:ext>
                    </a:extLst>
                  </p:cNvPr>
                  <p:cNvCxnSpPr/>
                  <p:nvPr/>
                </p:nvCxnSpPr>
                <p:spPr>
                  <a:xfrm>
                    <a:off x="2309459" y="3981270"/>
                    <a:ext cx="822381" cy="23794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Gerade Verbindung 34">
                    <a:extLst>
                      <a:ext uri="{FF2B5EF4-FFF2-40B4-BE49-F238E27FC236}">
                        <a16:creationId xmlns:a16="http://schemas.microsoft.com/office/drawing/2014/main" id="{6AB1E1CC-14DE-1820-4F66-E5BF2965D55A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131840" y="2708920"/>
                    <a:ext cx="936104" cy="79208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Gerade Verbindung 35">
                    <a:extLst>
                      <a:ext uri="{FF2B5EF4-FFF2-40B4-BE49-F238E27FC236}">
                        <a16:creationId xmlns:a16="http://schemas.microsoft.com/office/drawing/2014/main" id="{9369786F-F74F-F727-F067-C4368A1F196B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131840" y="3140968"/>
                    <a:ext cx="1008112" cy="86409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Gerade Verbindung 37">
                    <a:extLst>
                      <a:ext uri="{FF2B5EF4-FFF2-40B4-BE49-F238E27FC236}">
                        <a16:creationId xmlns:a16="http://schemas.microsoft.com/office/drawing/2014/main" id="{826FA9C3-A55E-967F-82DB-1D649DB14587}"/>
                      </a:ext>
                    </a:extLst>
                  </p:cNvPr>
                  <p:cNvCxnSpPr/>
                  <p:nvPr/>
                </p:nvCxnSpPr>
                <p:spPr>
                  <a:xfrm>
                    <a:off x="4139952" y="3140968"/>
                    <a:ext cx="1368152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Gerade Verbindung 39">
                    <a:extLst>
                      <a:ext uri="{FF2B5EF4-FFF2-40B4-BE49-F238E27FC236}">
                        <a16:creationId xmlns:a16="http://schemas.microsoft.com/office/drawing/2014/main" id="{283DC868-ACDE-6FE7-B3F0-7EBD38E9CD73}"/>
                      </a:ext>
                    </a:extLst>
                  </p:cNvPr>
                  <p:cNvCxnSpPr/>
                  <p:nvPr/>
                </p:nvCxnSpPr>
                <p:spPr>
                  <a:xfrm>
                    <a:off x="4067943" y="2708920"/>
                    <a:ext cx="1440161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9" name="Rechteck 31">
                  <a:extLst>
                    <a:ext uri="{FF2B5EF4-FFF2-40B4-BE49-F238E27FC236}">
                      <a16:creationId xmlns:a16="http://schemas.microsoft.com/office/drawing/2014/main" id="{B04E800E-9255-1839-145C-4387D0DE63DC}"/>
                    </a:ext>
                  </a:extLst>
                </p:cNvPr>
                <p:cNvSpPr/>
                <p:nvPr/>
              </p:nvSpPr>
              <p:spPr>
                <a:xfrm>
                  <a:off x="5474226" y="3723630"/>
                  <a:ext cx="197228" cy="28443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6" name="Textfeld 28">
                <a:extLst>
                  <a:ext uri="{FF2B5EF4-FFF2-40B4-BE49-F238E27FC236}">
                    <a16:creationId xmlns:a16="http://schemas.microsoft.com/office/drawing/2014/main" id="{6BCD8011-1A14-864C-7014-F3D5CB37FE0E}"/>
                  </a:ext>
                </a:extLst>
              </p:cNvPr>
              <p:cNvSpPr txBox="1"/>
              <p:nvPr/>
            </p:nvSpPr>
            <p:spPr>
              <a:xfrm>
                <a:off x="5009067" y="4103486"/>
                <a:ext cx="1363640" cy="8403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straight</a:t>
                </a:r>
              </a:p>
            </p:txBody>
          </p:sp>
          <p:sp>
            <p:nvSpPr>
              <p:cNvPr id="47" name="Textfeld 29">
                <a:extLst>
                  <a:ext uri="{FF2B5EF4-FFF2-40B4-BE49-F238E27FC236}">
                    <a16:creationId xmlns:a16="http://schemas.microsoft.com/office/drawing/2014/main" id="{41C03761-675D-6550-7D8B-B620C83492D1}"/>
                  </a:ext>
                </a:extLst>
              </p:cNvPr>
              <p:cNvSpPr txBox="1"/>
              <p:nvPr/>
            </p:nvSpPr>
            <p:spPr>
              <a:xfrm>
                <a:off x="3784689" y="4594982"/>
                <a:ext cx="1196436" cy="8403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bridge</a:t>
                </a:r>
              </a:p>
            </p:txBody>
          </p:sp>
        </p:grpSp>
        <p:sp>
          <p:nvSpPr>
            <p:cNvPr id="44" name="Raute 26">
              <a:extLst>
                <a:ext uri="{FF2B5EF4-FFF2-40B4-BE49-F238E27FC236}">
                  <a16:creationId xmlns:a16="http://schemas.microsoft.com/office/drawing/2014/main" id="{A7CF49A9-9FF2-DE3B-8CF6-57C169445C4C}"/>
                </a:ext>
              </a:extLst>
            </p:cNvPr>
            <p:cNvSpPr/>
            <p:nvPr/>
          </p:nvSpPr>
          <p:spPr>
            <a:xfrm rot="799486">
              <a:off x="2465172" y="5726204"/>
              <a:ext cx="198477" cy="178270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Textfeld 42">
            <a:extLst>
              <a:ext uri="{FF2B5EF4-FFF2-40B4-BE49-F238E27FC236}">
                <a16:creationId xmlns:a16="http://schemas.microsoft.com/office/drawing/2014/main" id="{5F839819-D108-5566-114C-DBB6F81D4A59}"/>
              </a:ext>
            </a:extLst>
          </p:cNvPr>
          <p:cNvSpPr txBox="1"/>
          <p:nvPr/>
        </p:nvSpPr>
        <p:spPr>
          <a:xfrm>
            <a:off x="3729407" y="1656065"/>
            <a:ext cx="987771" cy="2892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4 x 4 mm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61" name="Textfeld 51">
            <a:extLst>
              <a:ext uri="{FF2B5EF4-FFF2-40B4-BE49-F238E27FC236}">
                <a16:creationId xmlns:a16="http://schemas.microsoft.com/office/drawing/2014/main" id="{A998C23D-8FAB-27E5-1393-D0C99BEAF131}"/>
              </a:ext>
            </a:extLst>
          </p:cNvPr>
          <p:cNvSpPr txBox="1"/>
          <p:nvPr/>
        </p:nvSpPr>
        <p:spPr>
          <a:xfrm>
            <a:off x="430456" y="1639494"/>
            <a:ext cx="2616880" cy="2892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Delamination strength (MPa)</a:t>
            </a:r>
            <a:endParaRPr lang="en-GB" sz="1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3" name="Gruppieren 53">
            <a:extLst>
              <a:ext uri="{FF2B5EF4-FFF2-40B4-BE49-F238E27FC236}">
                <a16:creationId xmlns:a16="http://schemas.microsoft.com/office/drawing/2014/main" id="{67FCF089-2C47-DB25-28E7-3C4810EE7820}"/>
              </a:ext>
            </a:extLst>
          </p:cNvPr>
          <p:cNvGrpSpPr/>
          <p:nvPr/>
        </p:nvGrpSpPr>
        <p:grpSpPr>
          <a:xfrm>
            <a:off x="683027" y="4951340"/>
            <a:ext cx="3985104" cy="313025"/>
            <a:chOff x="5054012" y="5598722"/>
            <a:chExt cx="3985104" cy="333046"/>
          </a:xfrm>
        </p:grpSpPr>
        <p:sp>
          <p:nvSpPr>
            <p:cNvPr id="64" name="Textfeld 54">
              <a:extLst>
                <a:ext uri="{FF2B5EF4-FFF2-40B4-BE49-F238E27FC236}">
                  <a16:creationId xmlns:a16="http://schemas.microsoft.com/office/drawing/2014/main" id="{7B1A58B6-78A4-3561-F76F-F76992A4030E}"/>
                </a:ext>
              </a:extLst>
            </p:cNvPr>
            <p:cNvSpPr txBox="1"/>
            <p:nvPr/>
          </p:nvSpPr>
          <p:spPr>
            <a:xfrm>
              <a:off x="5054012" y="5604306"/>
              <a:ext cx="2088636" cy="327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Punched after coating</a:t>
              </a:r>
            </a:p>
          </p:txBody>
        </p:sp>
        <p:sp>
          <p:nvSpPr>
            <p:cNvPr id="65" name="Textfeld 55">
              <a:extLst>
                <a:ext uri="{FF2B5EF4-FFF2-40B4-BE49-F238E27FC236}">
                  <a16:creationId xmlns:a16="http://schemas.microsoft.com/office/drawing/2014/main" id="{030346E3-783C-5A64-1A41-7DB587EBEE21}"/>
                </a:ext>
              </a:extLst>
            </p:cNvPr>
            <p:cNvSpPr txBox="1"/>
            <p:nvPr/>
          </p:nvSpPr>
          <p:spPr>
            <a:xfrm>
              <a:off x="7046911" y="5598722"/>
              <a:ext cx="1992205" cy="327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Punch-and-coat strand</a:t>
              </a:r>
            </a:p>
          </p:txBody>
        </p:sp>
      </p:grpSp>
      <p:pic>
        <p:nvPicPr>
          <p:cNvPr id="68" name="Picture 4" descr="C:\Users\pe4386\Desktop\Lötung.jpg">
            <a:extLst>
              <a:ext uri="{FF2B5EF4-FFF2-40B4-BE49-F238E27FC236}">
                <a16:creationId xmlns:a16="http://schemas.microsoft.com/office/drawing/2014/main" id="{EA1BA28C-E14C-79D4-DD71-DBD86EF97F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7" t="18604" r="17799" b="13396"/>
          <a:stretch/>
        </p:blipFill>
        <p:spPr bwMode="auto">
          <a:xfrm>
            <a:off x="9993335" y="3602428"/>
            <a:ext cx="1656184" cy="111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3" descr="C:\Users\pe4386\Desktop\Delaminationstest.jpg">
            <a:extLst>
              <a:ext uri="{FF2B5EF4-FFF2-40B4-BE49-F238E27FC236}">
                <a16:creationId xmlns:a16="http://schemas.microsoft.com/office/drawing/2014/main" id="{20853DA8-2EA4-7FD7-8C2B-D505D5046F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0" t="48921" r="45371" b="30424"/>
          <a:stretch/>
        </p:blipFill>
        <p:spPr bwMode="auto">
          <a:xfrm>
            <a:off x="10792211" y="4568684"/>
            <a:ext cx="1172274" cy="10745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Gruppieren 8">
            <a:extLst>
              <a:ext uri="{FF2B5EF4-FFF2-40B4-BE49-F238E27FC236}">
                <a16:creationId xmlns:a16="http://schemas.microsoft.com/office/drawing/2014/main" id="{6EE75883-D215-D97E-76CD-BDB7A16B27F5}"/>
              </a:ext>
            </a:extLst>
          </p:cNvPr>
          <p:cNvGrpSpPr/>
          <p:nvPr/>
        </p:nvGrpSpPr>
        <p:grpSpPr>
          <a:xfrm>
            <a:off x="9961800" y="1462581"/>
            <a:ext cx="2028340" cy="2076176"/>
            <a:chOff x="196457" y="3161312"/>
            <a:chExt cx="3541548" cy="4365061"/>
          </a:xfrm>
        </p:grpSpPr>
        <p:grpSp>
          <p:nvGrpSpPr>
            <p:cNvPr id="76" name="Gruppieren 9">
              <a:extLst>
                <a:ext uri="{FF2B5EF4-FFF2-40B4-BE49-F238E27FC236}">
                  <a16:creationId xmlns:a16="http://schemas.microsoft.com/office/drawing/2014/main" id="{3F5A2203-0C75-A450-91A0-195DEF751094}"/>
                </a:ext>
              </a:extLst>
            </p:cNvPr>
            <p:cNvGrpSpPr/>
            <p:nvPr/>
          </p:nvGrpSpPr>
          <p:grpSpPr>
            <a:xfrm>
              <a:off x="196457" y="4950040"/>
              <a:ext cx="3495649" cy="2576333"/>
              <a:chOff x="354922" y="4141997"/>
              <a:chExt cx="3435110" cy="2576333"/>
            </a:xfrm>
          </p:grpSpPr>
          <p:pic>
            <p:nvPicPr>
              <p:cNvPr id="83" name="Picture 3" descr="C:\Users\pe4386\Desktop\0ak\0b-6-69.tif">
                <a:extLst>
                  <a:ext uri="{FF2B5EF4-FFF2-40B4-BE49-F238E27FC236}">
                    <a16:creationId xmlns:a16="http://schemas.microsoft.com/office/drawing/2014/main" id="{99E6CE3B-1982-6D92-0638-0EA459EB73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1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922" y="4141997"/>
                <a:ext cx="3435110" cy="2576333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85" name="Gerade Verbindung 18">
                <a:extLst>
                  <a:ext uri="{FF2B5EF4-FFF2-40B4-BE49-F238E27FC236}">
                    <a16:creationId xmlns:a16="http://schemas.microsoft.com/office/drawing/2014/main" id="{685DD745-4D45-0DA6-74B8-A219D38E8780}"/>
                  </a:ext>
                </a:extLst>
              </p:cNvPr>
              <p:cNvCxnSpPr/>
              <p:nvPr/>
            </p:nvCxnSpPr>
            <p:spPr>
              <a:xfrm>
                <a:off x="467544" y="5906235"/>
                <a:ext cx="292022" cy="0"/>
              </a:xfrm>
              <a:prstGeom prst="line">
                <a:avLst/>
              </a:prstGeom>
              <a:ln w="952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7" name="Picture 2" descr="C:\Users\pe4386\Desktop\problems with punching\Stanze_Long_knifes\Ergebnisse!\003 AB press.jpg">
              <a:extLst>
                <a:ext uri="{FF2B5EF4-FFF2-40B4-BE49-F238E27FC236}">
                  <a16:creationId xmlns:a16="http://schemas.microsoft.com/office/drawing/2014/main" id="{9B6F2C6A-4790-96A6-867B-57899581F4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215" b="17886"/>
            <a:stretch/>
          </p:blipFill>
          <p:spPr bwMode="auto">
            <a:xfrm>
              <a:off x="251518" y="3161312"/>
              <a:ext cx="3486487" cy="1304796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231F3F33-23D2-34DD-9BB4-324DBAE93A8D}"/>
              </a:ext>
            </a:extLst>
          </p:cNvPr>
          <p:cNvSpPr txBox="1"/>
          <p:nvPr/>
        </p:nvSpPr>
        <p:spPr>
          <a:xfrm>
            <a:off x="9843630" y="5728163"/>
            <a:ext cx="2377568" cy="10977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Maximum force 2.5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LN</a:t>
            </a:r>
            <a:r>
              <a:rPr lang="en-GB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br>
              <a:rPr lang="en-GB" sz="14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Tape/strand soldered with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InSn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to Cu block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6F00B550-27F4-F966-208F-BC776390D458}"/>
              </a:ext>
            </a:extLst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08227" y="137470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Image 7">
            <a:extLst>
              <a:ext uri="{FF2B5EF4-FFF2-40B4-BE49-F238E27FC236}">
                <a16:creationId xmlns:a16="http://schemas.microsoft.com/office/drawing/2014/main" id="{EB27ED04-5F58-E493-4256-8FC422E987F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833" y="205434"/>
            <a:ext cx="947828" cy="504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A2E187F6-1E84-85DD-BAB6-D69ABEE2A573}"/>
              </a:ext>
            </a:extLst>
          </p:cNvPr>
          <p:cNvSpPr/>
          <p:nvPr/>
        </p:nvSpPr>
        <p:spPr>
          <a:xfrm>
            <a:off x="825720" y="6279070"/>
            <a:ext cx="6521270" cy="452089"/>
          </a:xfrm>
          <a:prstGeom prst="rect">
            <a:avLst/>
          </a:pr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Delamination is a weak point of ReBCO tape and Roebel strand.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92" name="Slide Number Placeholder 1">
            <a:extLst>
              <a:ext uri="{FF2B5EF4-FFF2-40B4-BE49-F238E27FC236}">
                <a16:creationId xmlns:a16="http://schemas.microsoft.com/office/drawing/2014/main" id="{C45AB4A3-1C90-D764-3AA5-CF70542338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574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DE156BF9-D2E7-E182-FC4B-E9D1CE50B1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13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9E60C0A3-A842-2756-1545-0FDF5F87A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369425" y="22225"/>
            <a:ext cx="281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3">
            <a:extLst>
              <a:ext uri="{FF2B5EF4-FFF2-40B4-BE49-F238E27FC236}">
                <a16:creationId xmlns:a16="http://schemas.microsoft.com/office/drawing/2014/main" id="{08DAA757-C8C0-1649-6E54-E2B8736995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1875" y="5441950"/>
            <a:ext cx="4902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de-DE" altLang="nl-NL" sz="1200">
                <a:latin typeface="Arial" panose="020B0604020202020204" pitchFamily="34" charset="0"/>
                <a:cs typeface="Arial" panose="020B0604020202020204" pitchFamily="34" charset="0"/>
              </a:rPr>
              <a:t>J. Fleiter, A. Ballarino, L Bottura, P. Tixador</a:t>
            </a:r>
            <a:r>
              <a:rPr lang="en-US" altLang="nl-NL" sz="12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nl-NL" sz="1200">
                <a:latin typeface="Arial" panose="020B0604020202020204" pitchFamily="34" charset="0"/>
                <a:cs typeface="Arial" panose="020B0604020202020204" pitchFamily="34" charset="0"/>
              </a:rPr>
              <a:t>Supercond. Sci. Technol.</a:t>
            </a:r>
            <a:r>
              <a:rPr lang="en-US" altLang="nl-NL" sz="1200">
                <a:latin typeface="Arial" panose="020B0604020202020204" pitchFamily="34" charset="0"/>
                <a:cs typeface="Arial" panose="020B0604020202020204" pitchFamily="34" charset="0"/>
              </a:rPr>
              <a:t>, Vol. 26, No. 6, 2013.</a:t>
            </a:r>
            <a:endParaRPr lang="en-GB" altLang="nl-NL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id="{6883CF56-2F13-4250-92F7-F1DC695ADB97}"/>
              </a:ext>
            </a:extLst>
          </p:cNvPr>
          <p:cNvGrpSpPr>
            <a:grpSpLocks/>
          </p:cNvGrpSpPr>
          <p:nvPr/>
        </p:nvGrpSpPr>
        <p:grpSpPr bwMode="auto">
          <a:xfrm>
            <a:off x="315913" y="1595438"/>
            <a:ext cx="6502400" cy="4200525"/>
            <a:chOff x="148002" y="1366032"/>
            <a:chExt cx="7159430" cy="4520080"/>
          </a:xfrm>
        </p:grpSpPr>
        <p:pic>
          <p:nvPicPr>
            <p:cNvPr id="19" name="Picture 1" descr="image001">
              <a:extLst>
                <a:ext uri="{FF2B5EF4-FFF2-40B4-BE49-F238E27FC236}">
                  <a16:creationId xmlns:a16="http://schemas.microsoft.com/office/drawing/2014/main" id="{17A5EEC6-409F-9301-4BBA-5A1491361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002" y="1366032"/>
              <a:ext cx="7159430" cy="4520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feld 1">
              <a:extLst>
                <a:ext uri="{FF2B5EF4-FFF2-40B4-BE49-F238E27FC236}">
                  <a16:creationId xmlns:a16="http://schemas.microsoft.com/office/drawing/2014/main" id="{7C21559F-55B9-0B52-3148-518E50B078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04590" y="1858690"/>
              <a:ext cx="78898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de-DE" altLang="nl-NL" sz="1600">
                  <a:latin typeface="Arial" panose="020B0604020202020204" pitchFamily="34" charset="0"/>
                  <a:cs typeface="Arial" panose="020B0604020202020204" pitchFamily="34" charset="0"/>
                </a:rPr>
                <a:t>Bruker</a:t>
              </a:r>
            </a:p>
          </p:txBody>
        </p:sp>
        <p:sp>
          <p:nvSpPr>
            <p:cNvPr id="21" name="Textfeld 15">
              <a:extLst>
                <a:ext uri="{FF2B5EF4-FFF2-40B4-BE49-F238E27FC236}">
                  <a16:creationId xmlns:a16="http://schemas.microsoft.com/office/drawing/2014/main" id="{E56D9C24-CDA2-77F1-CA14-66885735F5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94570" y="3338984"/>
              <a:ext cx="1312862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de-DE" altLang="nl-NL" sz="1600">
                  <a:latin typeface="Arial" panose="020B0604020202020204" pitchFamily="34" charset="0"/>
                  <a:cs typeface="Arial" panose="020B0604020202020204" pitchFamily="34" charset="0"/>
                </a:rPr>
                <a:t>SuperPower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0D68757-5035-6E35-F6E4-7FD129B02B9D}"/>
                </a:ext>
              </a:extLst>
            </p:cNvPr>
            <p:cNvSpPr/>
            <p:nvPr/>
          </p:nvSpPr>
          <p:spPr>
            <a:xfrm>
              <a:off x="917081" y="3919894"/>
              <a:ext cx="734121" cy="522730"/>
            </a:xfrm>
            <a:prstGeom prst="roundRect">
              <a:avLst/>
            </a:prstGeom>
            <a:solidFill>
              <a:srgbClr val="FF0000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</p:grpSp>
      <p:grpSp>
        <p:nvGrpSpPr>
          <p:cNvPr id="23" name="Group 5">
            <a:extLst>
              <a:ext uri="{FF2B5EF4-FFF2-40B4-BE49-F238E27FC236}">
                <a16:creationId xmlns:a16="http://schemas.microsoft.com/office/drawing/2014/main" id="{910208EE-640A-FFB1-338E-082E1BD1A3E4}"/>
              </a:ext>
            </a:extLst>
          </p:cNvPr>
          <p:cNvGrpSpPr>
            <a:grpSpLocks/>
          </p:cNvGrpSpPr>
          <p:nvPr/>
        </p:nvGrpSpPr>
        <p:grpSpPr bwMode="auto">
          <a:xfrm>
            <a:off x="7280275" y="1571625"/>
            <a:ext cx="4741863" cy="3352800"/>
            <a:chOff x="7666038" y="1698856"/>
            <a:chExt cx="4619325" cy="3004694"/>
          </a:xfrm>
        </p:grpSpPr>
        <p:pic>
          <p:nvPicPr>
            <p:cNvPr id="24" name="Picture 1">
              <a:extLst>
                <a:ext uri="{FF2B5EF4-FFF2-40B4-BE49-F238E27FC236}">
                  <a16:creationId xmlns:a16="http://schemas.microsoft.com/office/drawing/2014/main" id="{6DE7A865-F3F5-E1ED-9DFF-451E3B45F8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80" t="42589" r="4321" b="10995"/>
            <a:stretch>
              <a:fillRect/>
            </a:stretch>
          </p:blipFill>
          <p:spPr bwMode="auto">
            <a:xfrm>
              <a:off x="7666038" y="1698856"/>
              <a:ext cx="4619325" cy="287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EF54D98-EB2E-B8E3-96C9-028A5AC517D6}"/>
                </a:ext>
              </a:extLst>
            </p:cNvPr>
            <p:cNvSpPr/>
            <p:nvPr/>
          </p:nvSpPr>
          <p:spPr>
            <a:xfrm>
              <a:off x="11399232" y="4298087"/>
              <a:ext cx="620137" cy="37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E39788E-5B81-7874-5CD6-F4009118FAFE}"/>
                </a:ext>
              </a:extLst>
            </p:cNvPr>
            <p:cNvSpPr/>
            <p:nvPr/>
          </p:nvSpPr>
          <p:spPr>
            <a:xfrm>
              <a:off x="11881732" y="4103180"/>
              <a:ext cx="403631" cy="6003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</p:grpSp>
      <p:sp>
        <p:nvSpPr>
          <p:cNvPr id="27" name="TextBox 19">
            <a:extLst>
              <a:ext uri="{FF2B5EF4-FFF2-40B4-BE49-F238E27FC236}">
                <a16:creationId xmlns:a16="http://schemas.microsoft.com/office/drawing/2014/main" id="{CCFA7B97-3015-8A62-1D6E-D4B87AE08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738" y="1231900"/>
            <a:ext cx="50688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FR" altLang="nl-NL" sz="1600">
                <a:latin typeface="Arial" panose="020B0604020202020204" pitchFamily="34" charset="0"/>
                <a:cs typeface="Arial" panose="020B0604020202020204" pitchFamily="34" charset="0"/>
              </a:rPr>
              <a:t>P. Gao et al 2019 Supercond. Sci. Technol. 32 055006</a:t>
            </a:r>
            <a:endParaRPr lang="nl-NL" altLang="nl-NL" sz="1600"/>
          </a:p>
        </p:txBody>
      </p:sp>
      <p:sp>
        <p:nvSpPr>
          <p:cNvPr id="28" name="Titel 1">
            <a:extLst>
              <a:ext uri="{FF2B5EF4-FFF2-40B4-BE49-F238E27FC236}">
                <a16:creationId xmlns:a16="http://schemas.microsoft.com/office/drawing/2014/main" id="{843CFC8E-632F-511A-7D09-7E673D98B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3" y="230188"/>
            <a:ext cx="9220200" cy="8001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Impregnated</a:t>
            </a:r>
            <a:r>
              <a:rPr lang="en-US" altLang="nl-NL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</a:t>
            </a:r>
            <a:r>
              <a:rPr lang="en-US" alt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BCO Roebel cable withstand stresses up to 400 MPa</a:t>
            </a: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472C95B1-7A1B-884C-25ED-1E58D9E31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62" r="56953" b="53603"/>
          <a:stretch>
            <a:fillRect/>
          </a:stretch>
        </p:blipFill>
        <p:spPr bwMode="auto">
          <a:xfrm>
            <a:off x="7521575" y="4589463"/>
            <a:ext cx="3811588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Image 1">
            <a:extLst>
              <a:ext uri="{FF2B5EF4-FFF2-40B4-BE49-F238E27FC236}">
                <a16:creationId xmlns:a16="http://schemas.microsoft.com/office/drawing/2014/main" id="{3B44883D-0923-BFDC-68E1-AB037E52C4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8713" y="541338"/>
            <a:ext cx="706437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E8393F02-55FD-7E65-E2ED-70488207EC23}"/>
              </a:ext>
            </a:extLst>
          </p:cNvPr>
          <p:cNvSpPr/>
          <p:nvPr/>
        </p:nvSpPr>
        <p:spPr>
          <a:xfrm>
            <a:off x="383382" y="5940182"/>
            <a:ext cx="11431587" cy="800100"/>
          </a:xfrm>
          <a:prstGeom prst="rect">
            <a:avLst/>
          </a:pr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DF4FC3-FD09-D23C-E39C-F4D60082CD47}"/>
              </a:ext>
            </a:extLst>
          </p:cNvPr>
          <p:cNvSpPr txBox="1"/>
          <p:nvPr/>
        </p:nvSpPr>
        <p:spPr>
          <a:xfrm>
            <a:off x="383382" y="6013450"/>
            <a:ext cx="1152751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Importance of study ReBCO cables in transverse stress to understand the limits for future high field magnets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Relevance of electromagnetic and thermal cycling effect on critical current of ReBCO cables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3803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0763926-5804-3FE9-3F15-589B29C7960C}"/>
              </a:ext>
            </a:extLst>
          </p:cNvPr>
          <p:cNvSpPr/>
          <p:nvPr/>
        </p:nvSpPr>
        <p:spPr>
          <a:xfrm>
            <a:off x="1031775" y="5532482"/>
            <a:ext cx="8361607" cy="1112500"/>
          </a:xfrm>
          <a:prstGeom prst="rect">
            <a:avLst/>
          </a:pr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8FA2CA9-77AA-AD88-B014-DC80CCAB57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702" t="30546" r="14874" b="33697"/>
          <a:stretch/>
        </p:blipFill>
        <p:spPr>
          <a:xfrm>
            <a:off x="6036190" y="1218883"/>
            <a:ext cx="5239910" cy="42700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011B79-27FA-07A5-1FC4-AF64BCECB6CD}"/>
              </a:ext>
            </a:extLst>
          </p:cNvPr>
          <p:cNvSpPr txBox="1"/>
          <p:nvPr/>
        </p:nvSpPr>
        <p:spPr>
          <a:xfrm>
            <a:off x="1193851" y="5567764"/>
            <a:ext cx="80637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Losses are dominated by hysteresis, inter-tape coupling is not visible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Hysteresis scales with H</a:t>
            </a:r>
            <a:r>
              <a:rPr lang="en-US" baseline="-25000" dirty="0"/>
              <a:t>0</a:t>
            </a:r>
            <a:r>
              <a:rPr lang="en-US" dirty="0"/>
              <a:t>/H</a:t>
            </a:r>
            <a:r>
              <a:rPr lang="en-US" baseline="-25000" dirty="0"/>
              <a:t>p</a:t>
            </a:r>
            <a:r>
              <a:rPr lang="en-US" dirty="0"/>
              <a:t> as expected (Norris strip) </a:t>
            </a:r>
          </a:p>
          <a:p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Tapes are magnetically coupled, i.e. as a monolithic conductor, but not quite fully</a:t>
            </a:r>
            <a:endParaRPr lang="nl-NL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714AB7-446F-F3BC-4BD6-FA54516034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420" t="22370" r="23957" b="71136"/>
          <a:stretch/>
        </p:blipFill>
        <p:spPr>
          <a:xfrm>
            <a:off x="10440671" y="802167"/>
            <a:ext cx="1670858" cy="704735"/>
          </a:xfrm>
          <a:prstGeom prst="rect">
            <a:avLst/>
          </a:prstGeom>
        </p:spPr>
      </p:pic>
      <p:pic>
        <p:nvPicPr>
          <p:cNvPr id="7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FDBC0CF6-74B7-95CD-8E06-CE8B5F603133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43377" y="154095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A436B9-C0C8-870C-5C78-A80E84A354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703" y="1218883"/>
            <a:ext cx="5082887" cy="4234811"/>
          </a:xfrm>
          <a:prstGeom prst="rect">
            <a:avLst/>
          </a:prstGeom>
        </p:spPr>
      </p:pic>
      <p:sp>
        <p:nvSpPr>
          <p:cNvPr id="18" name="Titel 1">
            <a:extLst>
              <a:ext uri="{FF2B5EF4-FFF2-40B4-BE49-F238E27FC236}">
                <a16:creationId xmlns:a16="http://schemas.microsoft.com/office/drawing/2014/main" id="{346DC609-68D5-A22B-4A81-8B75B031F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3" y="230188"/>
            <a:ext cx="9220200" cy="8001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Hysteresis and coupling in Roebel cable</a:t>
            </a:r>
          </a:p>
        </p:txBody>
      </p:sp>
      <p:sp>
        <p:nvSpPr>
          <p:cNvPr id="20" name="Slide Number Placeholder 1">
            <a:extLst>
              <a:ext uri="{FF2B5EF4-FFF2-40B4-BE49-F238E27FC236}">
                <a16:creationId xmlns:a16="http://schemas.microsoft.com/office/drawing/2014/main" id="{2A392406-169D-8A78-2167-AD11125C5E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14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948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9-06 at 08.09.44.png">
            <a:extLst>
              <a:ext uri="{FF2B5EF4-FFF2-40B4-BE49-F238E27FC236}">
                <a16:creationId xmlns:a16="http://schemas.microsoft.com/office/drawing/2014/main" id="{BC80FB31-3427-379F-34F4-F276A99537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4" y="879526"/>
            <a:ext cx="5137201" cy="3501517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87C3581-4E47-484F-7830-7F5213DEA874}"/>
              </a:ext>
            </a:extLst>
          </p:cNvPr>
          <p:cNvGrpSpPr/>
          <p:nvPr/>
        </p:nvGrpSpPr>
        <p:grpSpPr>
          <a:xfrm>
            <a:off x="5814546" y="3552745"/>
            <a:ext cx="6223348" cy="2603241"/>
            <a:chOff x="5592001" y="4010171"/>
            <a:chExt cx="6444438" cy="273438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2C8FF8A-BFDB-5985-A5F7-3C642B05A8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23" t="44848" r="31237" b="18909"/>
            <a:stretch/>
          </p:blipFill>
          <p:spPr>
            <a:xfrm>
              <a:off x="5592001" y="4371081"/>
              <a:ext cx="6444438" cy="237347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12723A6-4CFB-8AAF-6B1B-C4F0754DD1A7}"/>
                </a:ext>
              </a:extLst>
            </p:cNvPr>
            <p:cNvSpPr txBox="1"/>
            <p:nvPr/>
          </p:nvSpPr>
          <p:spPr>
            <a:xfrm>
              <a:off x="5592001" y="4010171"/>
              <a:ext cx="1290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Feather-M2</a:t>
              </a:r>
              <a:endParaRPr lang="nl-NL" dirty="0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3B0917A4-20A6-069A-AB53-9905BF4863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23" t="28606" r="9268" b="32121"/>
          <a:stretch/>
        </p:blipFill>
        <p:spPr>
          <a:xfrm>
            <a:off x="5174468" y="1345939"/>
            <a:ext cx="6998136" cy="1999467"/>
          </a:xfrm>
          <a:prstGeom prst="rect">
            <a:avLst/>
          </a:prstGeom>
        </p:spPr>
      </p:pic>
      <p:pic>
        <p:nvPicPr>
          <p:cNvPr id="11" name="Image 1">
            <a:extLst>
              <a:ext uri="{FF2B5EF4-FFF2-40B4-BE49-F238E27FC236}">
                <a16:creationId xmlns:a16="http://schemas.microsoft.com/office/drawing/2014/main" id="{A59F94C5-8C82-40A4-4866-EA743C42EC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803" y="113442"/>
            <a:ext cx="1018543" cy="10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5AE6CD53-8799-E58A-5342-03BC8BBE96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3" y="6437"/>
            <a:ext cx="9220200" cy="8001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nl-NL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US" alt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BCO Roebel cables and the coils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869F5-F7B6-6A23-0086-B63028C7D9F4}"/>
              </a:ext>
            </a:extLst>
          </p:cNvPr>
          <p:cNvSpPr txBox="1"/>
          <p:nvPr/>
        </p:nvSpPr>
        <p:spPr>
          <a:xfrm>
            <a:off x="6658495" y="6291958"/>
            <a:ext cx="5379399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dirty="0"/>
              <a:t>F.J. </a:t>
            </a:r>
            <a:r>
              <a:rPr lang="nl-NL" sz="1200" dirty="0" err="1"/>
              <a:t>Mangiarotti</a:t>
            </a:r>
            <a:r>
              <a:rPr lang="nl-NL" sz="1200" dirty="0"/>
              <a:t> et al, </a:t>
            </a:r>
            <a:r>
              <a:rPr lang="nl-NL" sz="1200" dirty="0" err="1"/>
              <a:t>Feather</a:t>
            </a:r>
            <a:r>
              <a:rPr lang="nl-NL" sz="1200" dirty="0"/>
              <a:t> </a:t>
            </a:r>
            <a:r>
              <a:rPr lang="nl-NL" sz="1200" dirty="0" err="1"/>
              <a:t>magnets</a:t>
            </a:r>
            <a:r>
              <a:rPr lang="nl-NL" sz="1200" dirty="0"/>
              <a:t> test </a:t>
            </a:r>
            <a:r>
              <a:rPr lang="nl-NL" sz="1200" dirty="0" err="1"/>
              <a:t>overview</a:t>
            </a:r>
            <a:r>
              <a:rPr lang="nl-NL" sz="1200" dirty="0"/>
              <a:t>, </a:t>
            </a:r>
            <a:r>
              <a:rPr lang="en-US" sz="1200" dirty="0"/>
              <a:t>2020.07.08 – EuCARD2/ARIES Roebel cable experience workshop</a:t>
            </a:r>
            <a:endParaRPr lang="nl-NL" sz="12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E4D8B63-7140-AC4F-116D-4D7A00FE2AE5}"/>
              </a:ext>
            </a:extLst>
          </p:cNvPr>
          <p:cNvGrpSpPr/>
          <p:nvPr/>
        </p:nvGrpSpPr>
        <p:grpSpPr>
          <a:xfrm>
            <a:off x="687623" y="4314151"/>
            <a:ext cx="4238390" cy="1841835"/>
            <a:chOff x="209250" y="4010171"/>
            <a:chExt cx="5145329" cy="273438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475A181-14F5-3112-94C0-57C5FF3BCED1}"/>
                </a:ext>
              </a:extLst>
            </p:cNvPr>
            <p:cNvGrpSpPr/>
            <p:nvPr/>
          </p:nvGrpSpPr>
          <p:grpSpPr>
            <a:xfrm>
              <a:off x="209250" y="4304178"/>
              <a:ext cx="5145329" cy="2440381"/>
              <a:chOff x="209250" y="4304178"/>
              <a:chExt cx="5145329" cy="2440381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73EE22F-F905-8DFB-858A-C3589CFF76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262" t="25939" r="5784" b="5455"/>
              <a:stretch/>
            </p:blipFill>
            <p:spPr>
              <a:xfrm>
                <a:off x="209250" y="4304179"/>
                <a:ext cx="5145329" cy="2440380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DF41942-97BB-A754-BE89-B722D37F6C03}"/>
                  </a:ext>
                </a:extLst>
              </p:cNvPr>
              <p:cNvSpPr/>
              <p:nvPr/>
            </p:nvSpPr>
            <p:spPr>
              <a:xfrm>
                <a:off x="423949" y="4304178"/>
                <a:ext cx="1803862" cy="3925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045F396-61D6-35FF-9EF4-FE7A877ECDA0}"/>
                </a:ext>
              </a:extLst>
            </p:cNvPr>
            <p:cNvSpPr txBox="1"/>
            <p:nvPr/>
          </p:nvSpPr>
          <p:spPr>
            <a:xfrm>
              <a:off x="315913" y="4010171"/>
              <a:ext cx="1290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Feather-M0</a:t>
              </a:r>
              <a:endParaRPr lang="nl-NL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7D307CC-A2B0-A515-E5D9-A76BF0CC0E87}"/>
              </a:ext>
            </a:extLst>
          </p:cNvPr>
          <p:cNvSpPr txBox="1"/>
          <p:nvPr/>
        </p:nvSpPr>
        <p:spPr>
          <a:xfrm>
            <a:off x="233428" y="6287132"/>
            <a:ext cx="6196633" cy="46166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nl-NL" sz="1200" dirty="0"/>
              <a:t>J. van </a:t>
            </a:r>
            <a:r>
              <a:rPr lang="nl-NL" sz="1200" dirty="0" err="1"/>
              <a:t>Nugteren</a:t>
            </a:r>
            <a:r>
              <a:rPr lang="nl-NL" sz="1200" dirty="0"/>
              <a:t>, High </a:t>
            </a:r>
            <a:r>
              <a:rPr lang="nl-NL" sz="1200" dirty="0" err="1"/>
              <a:t>temperature</a:t>
            </a:r>
            <a:r>
              <a:rPr lang="nl-NL" sz="1200" dirty="0"/>
              <a:t> superconductor accelerator </a:t>
            </a:r>
            <a:r>
              <a:rPr lang="nl-NL" sz="1200" dirty="0" err="1"/>
              <a:t>magnets</a:t>
            </a:r>
            <a:br>
              <a:rPr lang="nl-NL" sz="1200" dirty="0"/>
            </a:br>
            <a:r>
              <a:rPr lang="nl-NL" sz="1200" dirty="0"/>
              <a:t>https://research.utwente.nl/en/publications/</a:t>
            </a:r>
            <a:r>
              <a:rPr lang="nl-NL" sz="1100" dirty="0"/>
              <a:t>high-temperature-superconductor-accelerator-magnets</a:t>
            </a:r>
          </a:p>
        </p:txBody>
      </p:sp>
      <p:sp>
        <p:nvSpPr>
          <p:cNvPr id="21" name="Slide Number Placeholder 1">
            <a:extLst>
              <a:ext uri="{FF2B5EF4-FFF2-40B4-BE49-F238E27FC236}">
                <a16:creationId xmlns:a16="http://schemas.microsoft.com/office/drawing/2014/main" id="{7437CE88-5EB7-DC2C-F3EB-80EDC0E0B4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15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704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">
            <a:extLst>
              <a:ext uri="{FF2B5EF4-FFF2-40B4-BE49-F238E27FC236}">
                <a16:creationId xmlns:a16="http://schemas.microsoft.com/office/drawing/2014/main" id="{FDCDD5B2-473A-AF3A-A7FF-242A9F494B60}"/>
              </a:ext>
            </a:extLst>
          </p:cNvPr>
          <p:cNvSpPr txBox="1"/>
          <p:nvPr/>
        </p:nvSpPr>
        <p:spPr>
          <a:xfrm>
            <a:off x="407720" y="264171"/>
            <a:ext cx="7138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Roebel cable fabrication for magnet use:</a:t>
            </a:r>
          </a:p>
        </p:txBody>
      </p:sp>
      <p:sp>
        <p:nvSpPr>
          <p:cNvPr id="4" name="Textfeld 9">
            <a:extLst>
              <a:ext uri="{FF2B5EF4-FFF2-40B4-BE49-F238E27FC236}">
                <a16:creationId xmlns:a16="http://schemas.microsoft.com/office/drawing/2014/main" id="{4DFB9CF3-5D27-2C8E-52B6-245FB63FFF0E}"/>
              </a:ext>
            </a:extLst>
          </p:cNvPr>
          <p:cNvSpPr txBox="1"/>
          <p:nvPr/>
        </p:nvSpPr>
        <p:spPr>
          <a:xfrm>
            <a:off x="230949" y="1071600"/>
            <a:ext cx="814714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Punch and coat method at Bruker with regular thickness of the Roebel cable</a:t>
            </a:r>
          </a:p>
          <a:p>
            <a:pPr algn="just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Strand geometry control system - increased precision in transposition length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One step- punching tool within CERN collaboration agreement result in ideally punched tape edge thanks to suitable clearance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24 m long Roebel cable with Bruker tape delivered to CERN for Feather-2 coil winding.</a:t>
            </a:r>
          </a:p>
          <a:p>
            <a:pPr algn="just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Bending in easy direction without permanent degradation down to 4.0 mm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), 9.4 mm (Bruker), where bending close to tape properties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Impregnated Roebel cable with-stands transverse pressures in excess of 150 MPa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pieren 6">
            <a:extLst>
              <a:ext uri="{FF2B5EF4-FFF2-40B4-BE49-F238E27FC236}">
                <a16:creationId xmlns:a16="http://schemas.microsoft.com/office/drawing/2014/main" id="{21AB677A-EFEE-0B59-50B7-428AB28068B8}"/>
              </a:ext>
            </a:extLst>
          </p:cNvPr>
          <p:cNvGrpSpPr/>
          <p:nvPr/>
        </p:nvGrpSpPr>
        <p:grpSpPr>
          <a:xfrm>
            <a:off x="230949" y="6040448"/>
            <a:ext cx="7852532" cy="787347"/>
            <a:chOff x="-54198" y="5085184"/>
            <a:chExt cx="9198198" cy="1772816"/>
          </a:xfrm>
        </p:grpSpPr>
        <p:pic>
          <p:nvPicPr>
            <p:cNvPr id="6" name="Picture 3" descr="C:\Users\pe4386\Desktop\roebel_2m\DSC_2646.JPG">
              <a:extLst>
                <a:ext uri="{FF2B5EF4-FFF2-40B4-BE49-F238E27FC236}">
                  <a16:creationId xmlns:a16="http://schemas.microsoft.com/office/drawing/2014/main" id="{B661C1CE-F0D9-133C-0501-B8FEF8FB53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49" t="-652" r="349" b="41363"/>
            <a:stretch/>
          </p:blipFill>
          <p:spPr bwMode="auto">
            <a:xfrm>
              <a:off x="-54198" y="5085184"/>
              <a:ext cx="9198198" cy="1772816"/>
            </a:xfrm>
            <a:prstGeom prst="rect">
              <a:avLst/>
            </a:prstGeom>
            <a:noFill/>
            <a:ln w="12700" cmpd="sng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Gerade Verbindung 4">
              <a:extLst>
                <a:ext uri="{FF2B5EF4-FFF2-40B4-BE49-F238E27FC236}">
                  <a16:creationId xmlns:a16="http://schemas.microsoft.com/office/drawing/2014/main" id="{0412633B-E369-D86F-73B3-92439B230878}"/>
                </a:ext>
              </a:extLst>
            </p:cNvPr>
            <p:cNvCxnSpPr/>
            <p:nvPr/>
          </p:nvCxnSpPr>
          <p:spPr>
            <a:xfrm>
              <a:off x="0" y="5107049"/>
              <a:ext cx="9144000" cy="0"/>
            </a:xfrm>
            <a:prstGeom prst="line">
              <a:avLst/>
            </a:prstGeom>
            <a:ln w="12700">
              <a:solidFill>
                <a:srgbClr val="6AA285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8" name="Grafik 7">
            <a:extLst>
              <a:ext uri="{FF2B5EF4-FFF2-40B4-BE49-F238E27FC236}">
                <a16:creationId xmlns:a16="http://schemas.microsoft.com/office/drawing/2014/main" id="{78A48A2B-3DC2-B278-3D16-4159DCF12F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738" y="5863044"/>
            <a:ext cx="1638707" cy="827731"/>
          </a:xfrm>
          <a:prstGeom prst="rect">
            <a:avLst/>
          </a:prstGeom>
          <a:ln w="15875">
            <a:noFill/>
          </a:ln>
        </p:spPr>
      </p:pic>
      <p:sp>
        <p:nvSpPr>
          <p:cNvPr id="9" name="Right Brace 8">
            <a:extLst>
              <a:ext uri="{FF2B5EF4-FFF2-40B4-BE49-F238E27FC236}">
                <a16:creationId xmlns:a16="http://schemas.microsoft.com/office/drawing/2014/main" id="{42C237E4-83F1-A2D1-9C47-5CD545835A6D}"/>
              </a:ext>
            </a:extLst>
          </p:cNvPr>
          <p:cNvSpPr/>
          <p:nvPr/>
        </p:nvSpPr>
        <p:spPr>
          <a:xfrm>
            <a:off x="8559293" y="1071600"/>
            <a:ext cx="195385" cy="2235466"/>
          </a:xfrm>
          <a:prstGeom prst="rightBrac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dirty="0">
              <a:highlight>
                <a:srgbClr val="EAA816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A9E710-2B7D-EAC0-1FDB-35039EC3D968}"/>
              </a:ext>
            </a:extLst>
          </p:cNvPr>
          <p:cNvSpPr txBox="1"/>
          <p:nvPr/>
        </p:nvSpPr>
        <p:spPr>
          <a:xfrm>
            <a:off x="9081367" y="1312170"/>
            <a:ext cx="2879683" cy="1754326"/>
          </a:xfrm>
          <a:prstGeom prst="rect">
            <a:avLst/>
          </a:prstGeom>
          <a:solidFill>
            <a:schemeClr val="accent4">
              <a:lumMod val="40000"/>
              <a:lumOff val="60000"/>
              <a:alpha val="32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Roebel or not, geometry quality of ReBCO tape, strands contribute to wind ability, homogeneity and mechanical performance of the coil!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205C174D-11B3-2E2A-E5E8-4B035E94BF85}"/>
              </a:ext>
            </a:extLst>
          </p:cNvPr>
          <p:cNvSpPr/>
          <p:nvPr/>
        </p:nvSpPr>
        <p:spPr>
          <a:xfrm>
            <a:off x="8534345" y="3550934"/>
            <a:ext cx="195385" cy="2058859"/>
          </a:xfrm>
          <a:prstGeom prst="rightBrac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3FFF3C-CA08-AF8D-6F65-E5F57BCD13BC}"/>
              </a:ext>
            </a:extLst>
          </p:cNvPr>
          <p:cNvSpPr txBox="1"/>
          <p:nvPr/>
        </p:nvSpPr>
        <p:spPr>
          <a:xfrm>
            <a:off x="9081368" y="3791505"/>
            <a:ext cx="2879682" cy="1477328"/>
          </a:xfrm>
          <a:prstGeom prst="rect">
            <a:avLst/>
          </a:prstGeom>
          <a:solidFill>
            <a:schemeClr val="accent6">
              <a:lumMod val="40000"/>
              <a:lumOff val="60000"/>
              <a:alpha val="1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Homogeneity of electro-mechanical properties of ReBCO cables, including delamination and edge effects need to be studied!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739A604C-60DB-B4AC-087E-951023E52444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4880" y="505492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">
            <a:extLst>
              <a:ext uri="{FF2B5EF4-FFF2-40B4-BE49-F238E27FC236}">
                <a16:creationId xmlns:a16="http://schemas.microsoft.com/office/drawing/2014/main" id="{D39235D6-25F3-DBD8-9E60-0C2ACA2D7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369425" y="22225"/>
            <a:ext cx="281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628F5A86-0D39-2943-086D-9E486979C6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16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56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3">
            <a:extLst>
              <a:ext uri="{FF2B5EF4-FFF2-40B4-BE49-F238E27FC236}">
                <a16:creationId xmlns:a16="http://schemas.microsoft.com/office/drawing/2014/main" id="{E0C9991C-901C-D385-D7A0-1F73C16F1D54}"/>
              </a:ext>
            </a:extLst>
          </p:cNvPr>
          <p:cNvSpPr txBox="1"/>
          <p:nvPr/>
        </p:nvSpPr>
        <p:spPr>
          <a:xfrm>
            <a:off x="231262" y="263087"/>
            <a:ext cx="8832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Optimization of Roebel cables for use in magnets </a:t>
            </a:r>
          </a:p>
        </p:txBody>
      </p:sp>
      <p:grpSp>
        <p:nvGrpSpPr>
          <p:cNvPr id="6" name="Gruppieren 44">
            <a:extLst>
              <a:ext uri="{FF2B5EF4-FFF2-40B4-BE49-F238E27FC236}">
                <a16:creationId xmlns:a16="http://schemas.microsoft.com/office/drawing/2014/main" id="{4384C101-BD12-8704-AF3C-49F4C587C41A}"/>
              </a:ext>
            </a:extLst>
          </p:cNvPr>
          <p:cNvGrpSpPr/>
          <p:nvPr/>
        </p:nvGrpSpPr>
        <p:grpSpPr>
          <a:xfrm>
            <a:off x="7775570" y="1952814"/>
            <a:ext cx="3933167" cy="4912675"/>
            <a:chOff x="4716016" y="1547500"/>
            <a:chExt cx="4454341" cy="5250223"/>
          </a:xfrm>
        </p:grpSpPr>
        <p:sp>
          <p:nvSpPr>
            <p:cNvPr id="8" name="TextBox 31">
              <a:extLst>
                <a:ext uri="{FF2B5EF4-FFF2-40B4-BE49-F238E27FC236}">
                  <a16:creationId xmlns:a16="http://schemas.microsoft.com/office/drawing/2014/main" id="{C8A2717A-1958-8D79-66FA-554A17D4D13A}"/>
                </a:ext>
              </a:extLst>
            </p:cNvPr>
            <p:cNvSpPr txBox="1"/>
            <p:nvPr/>
          </p:nvSpPr>
          <p:spPr>
            <a:xfrm>
              <a:off x="4777396" y="4437112"/>
              <a:ext cx="4129938" cy="3947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CEA </a:t>
              </a:r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Saclay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- Cos-theta design</a:t>
              </a:r>
            </a:p>
          </p:txBody>
        </p:sp>
        <p:sp>
          <p:nvSpPr>
            <p:cNvPr id="9" name="TextBox 32">
              <a:extLst>
                <a:ext uri="{FF2B5EF4-FFF2-40B4-BE49-F238E27FC236}">
                  <a16:creationId xmlns:a16="http://schemas.microsoft.com/office/drawing/2014/main" id="{BE424584-8C53-2AB4-96DE-141127687103}"/>
                </a:ext>
              </a:extLst>
            </p:cNvPr>
            <p:cNvSpPr txBox="1"/>
            <p:nvPr/>
          </p:nvSpPr>
          <p:spPr>
            <a:xfrm>
              <a:off x="4723819" y="6420140"/>
              <a:ext cx="1971170" cy="361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C. </a:t>
              </a:r>
              <a:r>
                <a:rPr lang="en-US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Lorin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et</a:t>
              </a:r>
              <a:r>
                <a:rPr lang="en-US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 al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  <p:sp>
          <p:nvSpPr>
            <p:cNvPr id="10" name="Textfeld 65">
              <a:extLst>
                <a:ext uri="{FF2B5EF4-FFF2-40B4-BE49-F238E27FC236}">
                  <a16:creationId xmlns:a16="http://schemas.microsoft.com/office/drawing/2014/main" id="{731D3E1E-E26A-5B53-EBA3-9DDBCED70E62}"/>
                </a:ext>
              </a:extLst>
            </p:cNvPr>
            <p:cNvSpPr txBox="1"/>
            <p:nvPr/>
          </p:nvSpPr>
          <p:spPr>
            <a:xfrm>
              <a:off x="8300844" y="6489946"/>
              <a:ext cx="53251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B(T)</a:t>
              </a:r>
            </a:p>
          </p:txBody>
        </p:sp>
        <p:pic>
          <p:nvPicPr>
            <p:cNvPr id="11" name="Grafik 66">
              <a:extLst>
                <a:ext uri="{FF2B5EF4-FFF2-40B4-BE49-F238E27FC236}">
                  <a16:creationId xmlns:a16="http://schemas.microsoft.com/office/drawing/2014/main" id="{CD517849-5C42-E642-5E55-4FCE25FCC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6" y="1725469"/>
              <a:ext cx="4065100" cy="1123499"/>
            </a:xfrm>
            <a:prstGeom prst="rect">
              <a:avLst/>
            </a:prstGeom>
          </p:spPr>
        </p:pic>
        <p:sp>
          <p:nvSpPr>
            <p:cNvPr id="12" name="TextBox 31">
              <a:extLst>
                <a:ext uri="{FF2B5EF4-FFF2-40B4-BE49-F238E27FC236}">
                  <a16:creationId xmlns:a16="http://schemas.microsoft.com/office/drawing/2014/main" id="{211C09D4-21E9-CEB0-7758-64DC4FAB478F}"/>
                </a:ext>
              </a:extLst>
            </p:cNvPr>
            <p:cNvSpPr txBox="1"/>
            <p:nvPr/>
          </p:nvSpPr>
          <p:spPr>
            <a:xfrm>
              <a:off x="4748906" y="1547500"/>
              <a:ext cx="3892166" cy="3947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CERN- block coil design</a:t>
              </a:r>
            </a:p>
          </p:txBody>
        </p:sp>
        <p:pic>
          <p:nvPicPr>
            <p:cNvPr id="13" name="Grafik 68">
              <a:extLst>
                <a:ext uri="{FF2B5EF4-FFF2-40B4-BE49-F238E27FC236}">
                  <a16:creationId xmlns:a16="http://schemas.microsoft.com/office/drawing/2014/main" id="{8F1731F2-FAD1-E3DF-77B3-8D9752A59C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1920" y="2476362"/>
              <a:ext cx="1959070" cy="1795465"/>
            </a:xfrm>
            <a:prstGeom prst="rect">
              <a:avLst/>
            </a:prstGeom>
          </p:spPr>
        </p:pic>
        <p:sp>
          <p:nvSpPr>
            <p:cNvPr id="14" name="Rechteck 69">
              <a:extLst>
                <a:ext uri="{FF2B5EF4-FFF2-40B4-BE49-F238E27FC236}">
                  <a16:creationId xmlns:a16="http://schemas.microsoft.com/office/drawing/2014/main" id="{F42F99CA-1544-544F-3A69-10B11ADF9A8A}"/>
                </a:ext>
              </a:extLst>
            </p:cNvPr>
            <p:cNvSpPr/>
            <p:nvPr/>
          </p:nvSpPr>
          <p:spPr>
            <a:xfrm>
              <a:off x="4758391" y="2770615"/>
              <a:ext cx="2485664" cy="3618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J. van </a:t>
              </a:r>
              <a:r>
                <a:rPr lang="en-GB" sz="1600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Nugteren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et </a:t>
              </a:r>
              <a:r>
                <a:rPr lang="en-US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al. 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feld 70">
              <a:extLst>
                <a:ext uri="{FF2B5EF4-FFF2-40B4-BE49-F238E27FC236}">
                  <a16:creationId xmlns:a16="http://schemas.microsoft.com/office/drawing/2014/main" id="{24418346-0A9C-1B49-D124-40EF48905C07}"/>
                </a:ext>
              </a:extLst>
            </p:cNvPr>
            <p:cNvSpPr txBox="1"/>
            <p:nvPr/>
          </p:nvSpPr>
          <p:spPr>
            <a:xfrm>
              <a:off x="8637840" y="4200582"/>
              <a:ext cx="53251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B(T)</a:t>
              </a:r>
            </a:p>
          </p:txBody>
        </p:sp>
      </p:grpSp>
      <p:pic>
        <p:nvPicPr>
          <p:cNvPr id="16" name="Picture 2">
            <a:extLst>
              <a:ext uri="{FF2B5EF4-FFF2-40B4-BE49-F238E27FC236}">
                <a16:creationId xmlns:a16="http://schemas.microsoft.com/office/drawing/2014/main" id="{6AF39894-9A63-C513-C7EB-F818CBCB13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2" t="33351" r="57289" b="17625"/>
          <a:stretch/>
        </p:blipFill>
        <p:spPr bwMode="auto">
          <a:xfrm>
            <a:off x="357146" y="3725189"/>
            <a:ext cx="227865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3B1B472E-C9DE-51EB-F017-0941220829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92" t="48050" r="10974" b="32294"/>
          <a:stretch/>
        </p:blipFill>
        <p:spPr bwMode="auto">
          <a:xfrm>
            <a:off x="292851" y="2654352"/>
            <a:ext cx="2342946" cy="67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uppieren 73">
            <a:extLst>
              <a:ext uri="{FF2B5EF4-FFF2-40B4-BE49-F238E27FC236}">
                <a16:creationId xmlns:a16="http://schemas.microsoft.com/office/drawing/2014/main" id="{41D0A23C-2946-9605-07AB-11CA261DBF90}"/>
              </a:ext>
            </a:extLst>
          </p:cNvPr>
          <p:cNvGrpSpPr/>
          <p:nvPr/>
        </p:nvGrpSpPr>
        <p:grpSpPr>
          <a:xfrm>
            <a:off x="4158147" y="2302236"/>
            <a:ext cx="2178993" cy="4102177"/>
            <a:chOff x="2483768" y="1818063"/>
            <a:chExt cx="2178993" cy="4102177"/>
          </a:xfrm>
        </p:grpSpPr>
        <p:pic>
          <p:nvPicPr>
            <p:cNvPr id="19" name="Picture 2" descr="C:\Dane\FZK_ITeP\Laboratorium\CERN_EuCARD_Roebel\deliveries2015\Roebel_EuCARD_5m_Bruker_tape\Roebel_Bruker_KIT_5m_b.JPG">
              <a:extLst>
                <a:ext uri="{FF2B5EF4-FFF2-40B4-BE49-F238E27FC236}">
                  <a16:creationId xmlns:a16="http://schemas.microsoft.com/office/drawing/2014/main" id="{7A63F885-62C2-F7F6-295C-A057E8A660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295089" y="3730917"/>
              <a:ext cx="2631150" cy="17474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0" name="Gruppieren 75">
              <a:extLst>
                <a:ext uri="{FF2B5EF4-FFF2-40B4-BE49-F238E27FC236}">
                  <a16:creationId xmlns:a16="http://schemas.microsoft.com/office/drawing/2014/main" id="{D90F1425-A466-BC13-65A7-DD6A82FD704E}"/>
                </a:ext>
              </a:extLst>
            </p:cNvPr>
            <p:cNvGrpSpPr/>
            <p:nvPr/>
          </p:nvGrpSpPr>
          <p:grpSpPr>
            <a:xfrm>
              <a:off x="2483768" y="1818063"/>
              <a:ext cx="2178993" cy="890857"/>
              <a:chOff x="706527" y="3788159"/>
              <a:chExt cx="9403833" cy="2796227"/>
            </a:xfrm>
          </p:grpSpPr>
          <p:grpSp>
            <p:nvGrpSpPr>
              <p:cNvPr id="21" name="Group 1030">
                <a:extLst>
                  <a:ext uri="{FF2B5EF4-FFF2-40B4-BE49-F238E27FC236}">
                    <a16:creationId xmlns:a16="http://schemas.microsoft.com/office/drawing/2014/main" id="{A82836D8-0A14-066A-1B35-7DF30FB508EE}"/>
                  </a:ext>
                </a:extLst>
              </p:cNvPr>
              <p:cNvGrpSpPr/>
              <p:nvPr/>
            </p:nvGrpSpPr>
            <p:grpSpPr>
              <a:xfrm>
                <a:off x="706527" y="3788159"/>
                <a:ext cx="7272809" cy="2782872"/>
                <a:chOff x="196156" y="81065"/>
                <a:chExt cx="8768332" cy="3984271"/>
              </a:xfrm>
            </p:grpSpPr>
            <p:pic>
              <p:nvPicPr>
                <p:cNvPr id="23" name="Picture 3">
                  <a:extLst>
                    <a:ext uri="{FF2B5EF4-FFF2-40B4-BE49-F238E27FC236}">
                      <a16:creationId xmlns:a16="http://schemas.microsoft.com/office/drawing/2014/main" id="{A0B7543D-34CD-BF0D-20F1-04811B7C118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1520" y="1924575"/>
                  <a:ext cx="8712968" cy="784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24" name="Straight Arrow Connector 4">
                  <a:extLst>
                    <a:ext uri="{FF2B5EF4-FFF2-40B4-BE49-F238E27FC236}">
                      <a16:creationId xmlns:a16="http://schemas.microsoft.com/office/drawing/2014/main" id="{B5157F45-4CF7-5F2D-050F-03244480D48E}"/>
                    </a:ext>
                  </a:extLst>
                </p:cNvPr>
                <p:cNvCxnSpPr/>
                <p:nvPr/>
              </p:nvCxnSpPr>
              <p:spPr>
                <a:xfrm flipV="1">
                  <a:off x="1331640" y="2621812"/>
                  <a:ext cx="0" cy="303132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9">
                  <a:extLst>
                    <a:ext uri="{FF2B5EF4-FFF2-40B4-BE49-F238E27FC236}">
                      <a16:creationId xmlns:a16="http://schemas.microsoft.com/office/drawing/2014/main" id="{D3048689-27C2-FAB5-7C2E-C4D0D0D1B409}"/>
                    </a:ext>
                  </a:extLst>
                </p:cNvPr>
                <p:cNvCxnSpPr/>
                <p:nvPr/>
              </p:nvCxnSpPr>
              <p:spPr>
                <a:xfrm>
                  <a:off x="1331640" y="2060848"/>
                  <a:ext cx="0" cy="216024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14">
                  <a:extLst>
                    <a:ext uri="{FF2B5EF4-FFF2-40B4-BE49-F238E27FC236}">
                      <a16:creationId xmlns:a16="http://schemas.microsoft.com/office/drawing/2014/main" id="{48A0E8A9-B039-F702-0903-A32F5976B0E0}"/>
                    </a:ext>
                  </a:extLst>
                </p:cNvPr>
                <p:cNvCxnSpPr/>
                <p:nvPr/>
              </p:nvCxnSpPr>
              <p:spPr>
                <a:xfrm flipH="1" flipV="1">
                  <a:off x="2599320" y="2374650"/>
                  <a:ext cx="288032" cy="33427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15">
                  <a:extLst>
                    <a:ext uri="{FF2B5EF4-FFF2-40B4-BE49-F238E27FC236}">
                      <a16:creationId xmlns:a16="http://schemas.microsoft.com/office/drawing/2014/main" id="{BB86C949-5EA6-C36E-F322-CED36F566CA9}"/>
                    </a:ext>
                  </a:extLst>
                </p:cNvPr>
                <p:cNvCxnSpPr/>
                <p:nvPr/>
              </p:nvCxnSpPr>
              <p:spPr>
                <a:xfrm>
                  <a:off x="1717653" y="1218913"/>
                  <a:ext cx="665643" cy="88903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0">
                  <a:extLst>
                    <a:ext uri="{FF2B5EF4-FFF2-40B4-BE49-F238E27FC236}">
                      <a16:creationId xmlns:a16="http://schemas.microsoft.com/office/drawing/2014/main" id="{C470D299-B190-F671-A426-FB3BFF2B38EA}"/>
                    </a:ext>
                  </a:extLst>
                </p:cNvPr>
                <p:cNvCxnSpPr/>
                <p:nvPr/>
              </p:nvCxnSpPr>
              <p:spPr>
                <a:xfrm>
                  <a:off x="196156" y="1332125"/>
                  <a:ext cx="8568952" cy="0"/>
                </a:xfrm>
                <a:prstGeom prst="straightConnector1">
                  <a:avLst/>
                </a:prstGeom>
                <a:ln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3">
                  <a:extLst>
                    <a:ext uri="{FF2B5EF4-FFF2-40B4-BE49-F238E27FC236}">
                      <a16:creationId xmlns:a16="http://schemas.microsoft.com/office/drawing/2014/main" id="{8161C234-0215-22BA-DE49-411F2B1B79D6}"/>
                    </a:ext>
                  </a:extLst>
                </p:cNvPr>
                <p:cNvCxnSpPr/>
                <p:nvPr/>
              </p:nvCxnSpPr>
              <p:spPr>
                <a:xfrm flipV="1">
                  <a:off x="6300192" y="2276872"/>
                  <a:ext cx="144016" cy="27874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4">
                  <a:extLst>
                    <a:ext uri="{FF2B5EF4-FFF2-40B4-BE49-F238E27FC236}">
                      <a16:creationId xmlns:a16="http://schemas.microsoft.com/office/drawing/2014/main" id="{914D9213-8CE4-8889-F958-8BC847F87FF0}"/>
                    </a:ext>
                  </a:extLst>
                </p:cNvPr>
                <p:cNvSpPr txBox="1"/>
                <p:nvPr/>
              </p:nvSpPr>
              <p:spPr>
                <a:xfrm>
                  <a:off x="772856" y="2995878"/>
                  <a:ext cx="2236716" cy="10694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W</a:t>
                  </a:r>
                  <a:r>
                    <a:rPr lang="fr-FR" sz="1400" baseline="-25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l</a:t>
                  </a:r>
                  <a:r>
                    <a:rPr lang="fr-FR" sz="14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en-US" sz="1400" baseline="-25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TextBox 27">
                  <a:extLst>
                    <a:ext uri="{FF2B5EF4-FFF2-40B4-BE49-F238E27FC236}">
                      <a16:creationId xmlns:a16="http://schemas.microsoft.com/office/drawing/2014/main" id="{F900A5EB-545A-D5EB-0A29-A51A8124C49A}"/>
                    </a:ext>
                  </a:extLst>
                </p:cNvPr>
                <p:cNvSpPr txBox="1"/>
                <p:nvPr/>
              </p:nvSpPr>
              <p:spPr>
                <a:xfrm>
                  <a:off x="906551" y="81065"/>
                  <a:ext cx="2501914" cy="10694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W</a:t>
                  </a:r>
                  <a:r>
                    <a:rPr lang="fr-FR" sz="1400" baseline="-25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TextBox 29">
                  <a:extLst>
                    <a:ext uri="{FF2B5EF4-FFF2-40B4-BE49-F238E27FC236}">
                      <a16:creationId xmlns:a16="http://schemas.microsoft.com/office/drawing/2014/main" id="{17720A19-D2A8-031D-EDF3-875E85D4B9D0}"/>
                    </a:ext>
                  </a:extLst>
                </p:cNvPr>
                <p:cNvSpPr txBox="1"/>
                <p:nvPr/>
              </p:nvSpPr>
              <p:spPr>
                <a:xfrm>
                  <a:off x="3985720" y="468277"/>
                  <a:ext cx="2833837" cy="10694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r>
                    <a:rPr lang="fr-FR" sz="1400" baseline="-25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p</a:t>
                  </a:r>
                  <a:r>
                    <a:rPr lang="fr-FR" sz="14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fr-F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22" name="Picture 2" descr="C:\Users\pe4386\Desktop\goldi-backing\IMG_1618.JPG">
                <a:extLst>
                  <a:ext uri="{FF2B5EF4-FFF2-40B4-BE49-F238E27FC236}">
                    <a16:creationId xmlns:a16="http://schemas.microsoft.com/office/drawing/2014/main" id="{998684FC-313A-AF03-C2E0-2BD0BB1BAE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8" t="31791" b="18609"/>
              <a:stretch/>
            </p:blipFill>
            <p:spPr bwMode="auto">
              <a:xfrm>
                <a:off x="5569847" y="4765659"/>
                <a:ext cx="4540513" cy="18187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5" name="Gruppieren 90">
            <a:extLst>
              <a:ext uri="{FF2B5EF4-FFF2-40B4-BE49-F238E27FC236}">
                <a16:creationId xmlns:a16="http://schemas.microsoft.com/office/drawing/2014/main" id="{20D7F209-A230-FFA2-5B8C-4A2493A11D62}"/>
              </a:ext>
            </a:extLst>
          </p:cNvPr>
          <p:cNvGrpSpPr/>
          <p:nvPr/>
        </p:nvGrpSpPr>
        <p:grpSpPr>
          <a:xfrm>
            <a:off x="739874" y="1108165"/>
            <a:ext cx="9257529" cy="658944"/>
            <a:chOff x="-122151" y="990020"/>
            <a:chExt cx="8567859" cy="658944"/>
          </a:xfrm>
        </p:grpSpPr>
        <p:sp>
          <p:nvSpPr>
            <p:cNvPr id="36" name="Textfeld 91">
              <a:extLst>
                <a:ext uri="{FF2B5EF4-FFF2-40B4-BE49-F238E27FC236}">
                  <a16:creationId xmlns:a16="http://schemas.microsoft.com/office/drawing/2014/main" id="{064689FE-0B38-FFBF-EA83-05BE8F58FEFC}"/>
                </a:ext>
              </a:extLst>
            </p:cNvPr>
            <p:cNvSpPr txBox="1"/>
            <p:nvPr/>
          </p:nvSpPr>
          <p:spPr>
            <a:xfrm>
              <a:off x="-122151" y="1002633"/>
              <a:ext cx="1266227" cy="646331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Conductor </a:t>
              </a:r>
            </a:p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choice </a:t>
              </a:r>
            </a:p>
          </p:txBody>
        </p:sp>
        <p:sp>
          <p:nvSpPr>
            <p:cNvPr id="37" name="Textfeld 92">
              <a:extLst>
                <a:ext uri="{FF2B5EF4-FFF2-40B4-BE49-F238E27FC236}">
                  <a16:creationId xmlns:a16="http://schemas.microsoft.com/office/drawing/2014/main" id="{4D845B99-D14F-C537-EDFB-5B4F06FEE05F}"/>
                </a:ext>
              </a:extLst>
            </p:cNvPr>
            <p:cNvSpPr txBox="1"/>
            <p:nvPr/>
          </p:nvSpPr>
          <p:spPr>
            <a:xfrm>
              <a:off x="3625385" y="990020"/>
              <a:ext cx="928874" cy="646331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Cable design </a:t>
              </a:r>
            </a:p>
          </p:txBody>
        </p:sp>
        <p:sp>
          <p:nvSpPr>
            <p:cNvPr id="38" name="Textfeld 93">
              <a:extLst>
                <a:ext uri="{FF2B5EF4-FFF2-40B4-BE49-F238E27FC236}">
                  <a16:creationId xmlns:a16="http://schemas.microsoft.com/office/drawing/2014/main" id="{19AA37C0-05E3-FD3A-7528-368B0A40607B}"/>
                </a:ext>
              </a:extLst>
            </p:cNvPr>
            <p:cNvSpPr txBox="1"/>
            <p:nvPr/>
          </p:nvSpPr>
          <p:spPr>
            <a:xfrm>
              <a:off x="7586417" y="990020"/>
              <a:ext cx="859291" cy="646331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Coil </a:t>
              </a:r>
            </a:p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design </a:t>
              </a:r>
            </a:p>
          </p:txBody>
        </p:sp>
      </p:grpSp>
      <p:sp>
        <p:nvSpPr>
          <p:cNvPr id="39" name="Rechteck 96">
            <a:extLst>
              <a:ext uri="{FF2B5EF4-FFF2-40B4-BE49-F238E27FC236}">
                <a16:creationId xmlns:a16="http://schemas.microsoft.com/office/drawing/2014/main" id="{8589992A-202D-A4F3-5BEF-BE12563C7FEC}"/>
              </a:ext>
            </a:extLst>
          </p:cNvPr>
          <p:cNvSpPr/>
          <p:nvPr/>
        </p:nvSpPr>
        <p:spPr>
          <a:xfrm>
            <a:off x="3803007" y="1008185"/>
            <a:ext cx="3191089" cy="5689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0" name="Picture 2">
            <a:extLst>
              <a:ext uri="{FF2B5EF4-FFF2-40B4-BE49-F238E27FC236}">
                <a16:creationId xmlns:a16="http://schemas.microsoft.com/office/drawing/2014/main" id="{9E0A6DA8-0287-2886-9124-E29D5A656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7926" y="5171432"/>
            <a:ext cx="1756702" cy="148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Pfeil nach links und rechts 1">
            <a:extLst>
              <a:ext uri="{FF2B5EF4-FFF2-40B4-BE49-F238E27FC236}">
                <a16:creationId xmlns:a16="http://schemas.microsoft.com/office/drawing/2014/main" id="{2666291B-B11C-A6C0-6410-1FCC30EA68CA}"/>
              </a:ext>
            </a:extLst>
          </p:cNvPr>
          <p:cNvSpPr/>
          <p:nvPr/>
        </p:nvSpPr>
        <p:spPr>
          <a:xfrm>
            <a:off x="3021533" y="3401642"/>
            <a:ext cx="557312" cy="184666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Pfeil nach links und rechts 45">
            <a:extLst>
              <a:ext uri="{FF2B5EF4-FFF2-40B4-BE49-F238E27FC236}">
                <a16:creationId xmlns:a16="http://schemas.microsoft.com/office/drawing/2014/main" id="{740F8E4E-50A4-DCFC-E48F-C284DA80289D}"/>
              </a:ext>
            </a:extLst>
          </p:cNvPr>
          <p:cNvSpPr/>
          <p:nvPr/>
        </p:nvSpPr>
        <p:spPr>
          <a:xfrm>
            <a:off x="7133276" y="3441758"/>
            <a:ext cx="557312" cy="184666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AD181C9F-5133-BB44-C3F6-F9F199AF167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2" t="46232" r="52386" b="22279"/>
          <a:stretch/>
        </p:blipFill>
        <p:spPr>
          <a:xfrm>
            <a:off x="7346690" y="5313456"/>
            <a:ext cx="2650713" cy="1106763"/>
          </a:xfrm>
          <a:prstGeom prst="rect">
            <a:avLst/>
          </a:prstGeom>
        </p:spPr>
      </p:pic>
      <p:pic>
        <p:nvPicPr>
          <p:cNvPr id="43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DC3E8007-CB19-86E7-4654-B8EB348A32E6}"/>
              </a:ext>
            </a:extLst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708227" y="137470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Slide Number Placeholder 1">
            <a:extLst>
              <a:ext uri="{FF2B5EF4-FFF2-40B4-BE49-F238E27FC236}">
                <a16:creationId xmlns:a16="http://schemas.microsoft.com/office/drawing/2014/main" id="{11630BAD-244E-B6D6-F4E7-35C42F7A7B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463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indoor, floor, person&#10;&#10;Description automatically generated">
            <a:extLst>
              <a:ext uri="{FF2B5EF4-FFF2-40B4-BE49-F238E27FC236}">
                <a16:creationId xmlns:a16="http://schemas.microsoft.com/office/drawing/2014/main" id="{2DE57C58-15B8-BFFD-A516-80E66AE420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4" t="8889" r="15732"/>
          <a:stretch/>
        </p:blipFill>
        <p:spPr>
          <a:xfrm>
            <a:off x="3158226" y="906396"/>
            <a:ext cx="4688639" cy="3406407"/>
          </a:xfrm>
          <a:prstGeom prst="rect">
            <a:avLst/>
          </a:prstGeom>
        </p:spPr>
      </p:pic>
      <p:sp>
        <p:nvSpPr>
          <p:cNvPr id="2" name="Textfeld 43">
            <a:extLst>
              <a:ext uri="{FF2B5EF4-FFF2-40B4-BE49-F238E27FC236}">
                <a16:creationId xmlns:a16="http://schemas.microsoft.com/office/drawing/2014/main" id="{F6BF3E12-F891-17D3-0D5B-5AB99B31D37F}"/>
              </a:ext>
            </a:extLst>
          </p:cNvPr>
          <p:cNvSpPr txBox="1"/>
          <p:nvPr/>
        </p:nvSpPr>
        <p:spPr>
          <a:xfrm>
            <a:off x="384057" y="257999"/>
            <a:ext cx="8997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Cable lengths relevant to accelerator demonstrator </a:t>
            </a:r>
          </a:p>
        </p:txBody>
      </p:sp>
      <p:pic>
        <p:nvPicPr>
          <p:cNvPr id="9" name="Picture 8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E8AEE741-3015-0546-42B4-541901C649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4" b="12419"/>
          <a:stretch/>
        </p:blipFill>
        <p:spPr>
          <a:xfrm rot="5400000">
            <a:off x="-135347" y="1577806"/>
            <a:ext cx="3406409" cy="20635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9005BF9-3235-94EE-3B8D-40F7FF514D44}"/>
              </a:ext>
            </a:extLst>
          </p:cNvPr>
          <p:cNvSpPr txBox="1"/>
          <p:nvPr/>
        </p:nvSpPr>
        <p:spPr>
          <a:xfrm>
            <a:off x="497303" y="4312803"/>
            <a:ext cx="2114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Wilfried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Goldacker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B7B304-4ACE-A3F3-D012-E5674DC02B62}"/>
              </a:ext>
            </a:extLst>
          </p:cNvPr>
          <p:cNvSpPr txBox="1"/>
          <p:nvPr/>
        </p:nvSpPr>
        <p:spPr>
          <a:xfrm>
            <a:off x="3158226" y="4349844"/>
            <a:ext cx="5057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Andera Kling assembling 24m Roebel cable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FE3506F0-BA5D-05B6-5FB2-5043BA2CA03D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08227" y="137470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feld 6">
            <a:extLst>
              <a:ext uri="{FF2B5EF4-FFF2-40B4-BE49-F238E27FC236}">
                <a16:creationId xmlns:a16="http://schemas.microsoft.com/office/drawing/2014/main" id="{A3D5F3DD-8747-05DE-22E9-B0101627813C}"/>
              </a:ext>
            </a:extLst>
          </p:cNvPr>
          <p:cNvSpPr txBox="1"/>
          <p:nvPr/>
        </p:nvSpPr>
        <p:spPr>
          <a:xfrm>
            <a:off x="8001213" y="870364"/>
            <a:ext cx="3909027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Reel-to-reel system for up to 100 m with possibility for upgrade up to 200 - 300 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Modular system with room for extension to full-cable assembly in one run (no need for laboratory use)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Controllable tension on the tapes and cable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Suitable for different tapes, cable architectures and dense packing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(tape material, no. of strands, transposition length)</a:t>
            </a:r>
          </a:p>
          <a:p>
            <a:endParaRPr lang="en-GB" dirty="0"/>
          </a:p>
        </p:txBody>
      </p:sp>
      <p:grpSp>
        <p:nvGrpSpPr>
          <p:cNvPr id="15" name="Gruppieren 7">
            <a:extLst>
              <a:ext uri="{FF2B5EF4-FFF2-40B4-BE49-F238E27FC236}">
                <a16:creationId xmlns:a16="http://schemas.microsoft.com/office/drawing/2014/main" id="{89610156-1003-3450-156C-3CD66802DACD}"/>
              </a:ext>
            </a:extLst>
          </p:cNvPr>
          <p:cNvGrpSpPr/>
          <p:nvPr/>
        </p:nvGrpSpPr>
        <p:grpSpPr>
          <a:xfrm>
            <a:off x="536063" y="4879910"/>
            <a:ext cx="7105708" cy="1761265"/>
            <a:chOff x="1312183" y="1182939"/>
            <a:chExt cx="7747643" cy="2687399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B2C5BD0F-D628-C687-1A97-A2B5D717D2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141889" y="-1646766"/>
              <a:ext cx="2088232" cy="7747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hteck 9">
              <a:extLst>
                <a:ext uri="{FF2B5EF4-FFF2-40B4-BE49-F238E27FC236}">
                  <a16:creationId xmlns:a16="http://schemas.microsoft.com/office/drawing/2014/main" id="{A3096971-708F-76A9-3530-F706470662F4}"/>
                </a:ext>
              </a:extLst>
            </p:cNvPr>
            <p:cNvSpPr/>
            <p:nvPr/>
          </p:nvSpPr>
          <p:spPr>
            <a:xfrm>
              <a:off x="2975812" y="2564902"/>
              <a:ext cx="432048" cy="936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0">
              <a:extLst>
                <a:ext uri="{FF2B5EF4-FFF2-40B4-BE49-F238E27FC236}">
                  <a16:creationId xmlns:a16="http://schemas.microsoft.com/office/drawing/2014/main" id="{46A08457-C7E2-36E9-BFF1-ADE679DE8EDC}"/>
                </a:ext>
              </a:extLst>
            </p:cNvPr>
            <p:cNvSpPr/>
            <p:nvPr/>
          </p:nvSpPr>
          <p:spPr>
            <a:xfrm>
              <a:off x="3046578" y="1182939"/>
              <a:ext cx="432048" cy="936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1">
              <a:extLst>
                <a:ext uri="{FF2B5EF4-FFF2-40B4-BE49-F238E27FC236}">
                  <a16:creationId xmlns:a16="http://schemas.microsoft.com/office/drawing/2014/main" id="{1BCB56C0-9A75-9F06-6BAB-B96C7274D33E}"/>
                </a:ext>
              </a:extLst>
            </p:cNvPr>
            <p:cNvSpPr/>
            <p:nvPr/>
          </p:nvSpPr>
          <p:spPr>
            <a:xfrm>
              <a:off x="4984556" y="2033224"/>
              <a:ext cx="152400" cy="3876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Textfeld 12">
              <a:extLst>
                <a:ext uri="{FF2B5EF4-FFF2-40B4-BE49-F238E27FC236}">
                  <a16:creationId xmlns:a16="http://schemas.microsoft.com/office/drawing/2014/main" id="{08AF9E30-09B7-B2E8-6E50-8DC25B24FA09}"/>
                </a:ext>
              </a:extLst>
            </p:cNvPr>
            <p:cNvSpPr txBox="1"/>
            <p:nvPr/>
          </p:nvSpPr>
          <p:spPr>
            <a:xfrm>
              <a:off x="2699792" y="3501006"/>
              <a:ext cx="19030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Cabling direction</a:t>
              </a:r>
            </a:p>
          </p:txBody>
        </p:sp>
        <p:sp>
          <p:nvSpPr>
            <p:cNvPr id="21" name="Textfeld 13">
              <a:extLst>
                <a:ext uri="{FF2B5EF4-FFF2-40B4-BE49-F238E27FC236}">
                  <a16:creationId xmlns:a16="http://schemas.microsoft.com/office/drawing/2014/main" id="{4E4F172D-BA5B-3074-D6D8-A88135F0A0A9}"/>
                </a:ext>
              </a:extLst>
            </p:cNvPr>
            <p:cNvSpPr txBox="1"/>
            <p:nvPr/>
          </p:nvSpPr>
          <p:spPr>
            <a:xfrm>
              <a:off x="1979712" y="1556792"/>
              <a:ext cx="1762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Point of cabling</a:t>
              </a:r>
            </a:p>
          </p:txBody>
        </p:sp>
        <p:sp>
          <p:nvSpPr>
            <p:cNvPr id="22" name="Pfeil nach rechts 14">
              <a:extLst>
                <a:ext uri="{FF2B5EF4-FFF2-40B4-BE49-F238E27FC236}">
                  <a16:creationId xmlns:a16="http://schemas.microsoft.com/office/drawing/2014/main" id="{C95D1164-931C-9A57-6FD2-EFD3C11720E9}"/>
                </a:ext>
              </a:extLst>
            </p:cNvPr>
            <p:cNvSpPr/>
            <p:nvPr/>
          </p:nvSpPr>
          <p:spPr>
            <a:xfrm rot="10800000">
              <a:off x="2975812" y="3055409"/>
              <a:ext cx="1152128" cy="2880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3" name="Slide Number Placeholder 1">
            <a:extLst>
              <a:ext uri="{FF2B5EF4-FFF2-40B4-BE49-F238E27FC236}">
                <a16:creationId xmlns:a16="http://schemas.microsoft.com/office/drawing/2014/main" id="{697F41D9-CBC2-0548-6D61-6FA1BE84E0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36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C68CBBCA-7226-87BA-5769-1C569AF04F73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08227" y="137470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5">
            <a:extLst>
              <a:ext uri="{FF2B5EF4-FFF2-40B4-BE49-F238E27FC236}">
                <a16:creationId xmlns:a16="http://schemas.microsoft.com/office/drawing/2014/main" id="{C87DB63E-639B-B1DF-F940-76722F66A710}"/>
              </a:ext>
            </a:extLst>
          </p:cNvPr>
          <p:cNvSpPr txBox="1"/>
          <p:nvPr/>
        </p:nvSpPr>
        <p:spPr>
          <a:xfrm>
            <a:off x="281588" y="325592"/>
            <a:ext cx="7239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Coated conductors performance </a:t>
            </a:r>
            <a:r>
              <a:rPr lang="de-DE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4.2 K</a:t>
            </a:r>
          </a:p>
        </p:txBody>
      </p:sp>
      <p:sp>
        <p:nvSpPr>
          <p:cNvPr id="5" name="Rectangle 33">
            <a:extLst>
              <a:ext uri="{FF2B5EF4-FFF2-40B4-BE49-F238E27FC236}">
                <a16:creationId xmlns:a16="http://schemas.microsoft.com/office/drawing/2014/main" id="{CD076DB4-342E-C345-3075-117155CB78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144" y="5044821"/>
            <a:ext cx="4175919" cy="14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>
              <a:buClr>
                <a:schemeClr val="accent2"/>
              </a:buClr>
            </a:pPr>
            <a:r>
              <a:rPr lang="en-GB" altLang="fr-FR" sz="1600" dirty="0">
                <a:latin typeface="Arial" panose="020B0604020202020204" pitchFamily="34" charset="0"/>
                <a:cs typeface="Arial" panose="020B0604020202020204" pitchFamily="34" charset="0"/>
              </a:rPr>
              <a:t>Target performance for </a:t>
            </a:r>
            <a:r>
              <a:rPr lang="en-GB" alt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GB" altLang="fr-FR" sz="1600" dirty="0">
                <a:latin typeface="Arial" panose="020B0604020202020204" pitchFamily="34" charset="0"/>
                <a:cs typeface="Arial" panose="020B0604020202020204" pitchFamily="34" charset="0"/>
              </a:rPr>
              <a:t>123 tape at 4.2 K in perpendicular magnetic field: </a:t>
            </a:r>
          </a:p>
          <a:p>
            <a:pPr eaLnBrk="1" hangingPunct="1">
              <a:buClr>
                <a:schemeClr val="accent2"/>
              </a:buClr>
            </a:pPr>
            <a:r>
              <a:rPr lang="en-GB" alt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GB" altLang="fr-FR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eng</a:t>
            </a:r>
            <a:r>
              <a:rPr lang="en-GB" alt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= 450 A/mm</a:t>
            </a:r>
            <a:r>
              <a:rPr lang="en-GB" alt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altLang="fr-FR" sz="1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GB" altLang="fr-FR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fr-FR" sz="1600" dirty="0">
                <a:latin typeface="Arial" panose="020B0604020202020204" pitchFamily="34" charset="0"/>
                <a:cs typeface="Arial" panose="020B0604020202020204" pitchFamily="34" charset="0"/>
              </a:rPr>
              <a:t>15 T</a:t>
            </a:r>
            <a:endParaRPr lang="en-GB" altLang="fr-FR" sz="1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altLang="fr-FR" sz="1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sz="1600" dirty="0"/>
              <a:t>J</a:t>
            </a:r>
            <a:r>
              <a:rPr lang="en-GB" altLang="fr-FR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eng</a:t>
            </a:r>
            <a:r>
              <a:rPr lang="en-US" sz="1600" dirty="0"/>
              <a:t> = 400 A/mm</a:t>
            </a:r>
            <a:r>
              <a:rPr lang="en-US" sz="1600" baseline="30000" dirty="0"/>
              <a:t>2</a:t>
            </a:r>
            <a:r>
              <a:rPr lang="en-US" sz="1600" dirty="0"/>
              <a:t> – 600 A/mm</a:t>
            </a:r>
            <a:r>
              <a:rPr lang="en-US" sz="1600" baseline="30000" dirty="0"/>
              <a:t>2</a:t>
            </a:r>
            <a:r>
              <a:rPr lang="en-US" sz="1600" dirty="0"/>
              <a:t> at 20 T</a:t>
            </a:r>
            <a:endParaRPr lang="fr-FR" altLang="fr-FR" sz="1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62" descr="sciences70">
            <a:extLst>
              <a:ext uri="{FF2B5EF4-FFF2-40B4-BE49-F238E27FC236}">
                <a16:creationId xmlns:a16="http://schemas.microsoft.com/office/drawing/2014/main" id="{9F4903C7-A116-DD63-2B02-801F50E15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051" y="925578"/>
            <a:ext cx="1651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38504E5-EAF7-9ED7-F014-69B28550A943}"/>
              </a:ext>
            </a:extLst>
          </p:cNvPr>
          <p:cNvGrpSpPr/>
          <p:nvPr/>
        </p:nvGrpSpPr>
        <p:grpSpPr>
          <a:xfrm>
            <a:off x="6737107" y="4947379"/>
            <a:ext cx="4253235" cy="1735656"/>
            <a:chOff x="5932123" y="4962480"/>
            <a:chExt cx="4253235" cy="1735656"/>
          </a:xfrm>
        </p:grpSpPr>
        <p:pic>
          <p:nvPicPr>
            <p:cNvPr id="3" name="table">
              <a:extLst>
                <a:ext uri="{FF2B5EF4-FFF2-40B4-BE49-F238E27FC236}">
                  <a16:creationId xmlns:a16="http://schemas.microsoft.com/office/drawing/2014/main" id="{90F87F84-62CA-62BB-CBE0-3D892E339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55030" y="4962480"/>
              <a:ext cx="4062339" cy="1714308"/>
            </a:xfrm>
            <a:prstGeom prst="rect">
              <a:avLst/>
            </a:prstGeom>
          </p:spPr>
        </p:pic>
        <p:sp>
          <p:nvSpPr>
            <p:cNvPr id="7" name="Rechteck 13">
              <a:extLst>
                <a:ext uri="{FF2B5EF4-FFF2-40B4-BE49-F238E27FC236}">
                  <a16:creationId xmlns:a16="http://schemas.microsoft.com/office/drawing/2014/main" id="{3D24B6A6-6F60-F4DE-A125-CB9397299D99}"/>
                </a:ext>
              </a:extLst>
            </p:cNvPr>
            <p:cNvSpPr/>
            <p:nvPr/>
          </p:nvSpPr>
          <p:spPr>
            <a:xfrm>
              <a:off x="5932123" y="5496593"/>
              <a:ext cx="4253235" cy="1201543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8" name="Objekt 1">
            <a:extLst>
              <a:ext uri="{FF2B5EF4-FFF2-40B4-BE49-F238E27FC236}">
                <a16:creationId xmlns:a16="http://schemas.microsoft.com/office/drawing/2014/main" id="{29416EC2-5909-CB36-1F11-0E510930C0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4848480"/>
              </p:ext>
            </p:extLst>
          </p:nvPr>
        </p:nvGraphicFramePr>
        <p:xfrm>
          <a:off x="80408" y="751512"/>
          <a:ext cx="5974622" cy="4176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4150080" imgH="2900160" progId="Origin50.Graph">
                  <p:embed/>
                </p:oleObj>
              </mc:Choice>
              <mc:Fallback>
                <p:oleObj name="Graph" r:id="rId5" imgW="4150080" imgH="2900160" progId="Origin50.Graph">
                  <p:embed/>
                  <p:pic>
                    <p:nvPicPr>
                      <p:cNvPr id="2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08" y="751512"/>
                        <a:ext cx="5974622" cy="41767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A14DF58B-A77B-C789-BF84-172F1B4092FC}"/>
              </a:ext>
            </a:extLst>
          </p:cNvPr>
          <p:cNvGrpSpPr/>
          <p:nvPr/>
        </p:nvGrpSpPr>
        <p:grpSpPr>
          <a:xfrm>
            <a:off x="5844486" y="861252"/>
            <a:ext cx="5826771" cy="4071496"/>
            <a:chOff x="5844486" y="861252"/>
            <a:chExt cx="5826771" cy="4071496"/>
          </a:xfrm>
        </p:grpSpPr>
        <p:graphicFrame>
          <p:nvGraphicFramePr>
            <p:cNvPr id="9" name="Objekt 2">
              <a:extLst>
                <a:ext uri="{FF2B5EF4-FFF2-40B4-BE49-F238E27FC236}">
                  <a16:creationId xmlns:a16="http://schemas.microsoft.com/office/drawing/2014/main" id="{3D3F0BFC-9EE7-0ED2-815E-66A1C5F42E0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13066572"/>
                </p:ext>
              </p:extLst>
            </p:nvPr>
          </p:nvGraphicFramePr>
          <p:xfrm>
            <a:off x="5844486" y="861252"/>
            <a:ext cx="5826771" cy="40714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7" imgW="4150080" imgH="2900160" progId="Origin50.Graph">
                    <p:embed/>
                  </p:oleObj>
                </mc:Choice>
                <mc:Fallback>
                  <p:oleObj name="Graph" r:id="rId7" imgW="4150080" imgH="2900160" progId="Origin50.Graph">
                    <p:embed/>
                    <p:pic>
                      <p:nvPicPr>
                        <p:cNvPr id="3" name="Objek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44486" y="861252"/>
                          <a:ext cx="5826771" cy="40714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" name="Gerade Verbindung 9">
              <a:extLst>
                <a:ext uri="{FF2B5EF4-FFF2-40B4-BE49-F238E27FC236}">
                  <a16:creationId xmlns:a16="http://schemas.microsoft.com/office/drawing/2014/main" id="{CD515105-EB41-6AE0-9A10-09C78A69FF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97469" y="3247009"/>
              <a:ext cx="0" cy="1003671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>
              <a:extLst>
                <a:ext uri="{FF2B5EF4-FFF2-40B4-BE49-F238E27FC236}">
                  <a16:creationId xmlns:a16="http://schemas.microsoft.com/office/drawing/2014/main" id="{66656937-5D83-DEA9-464F-B19C68E05037}"/>
                </a:ext>
              </a:extLst>
            </p:cNvPr>
            <p:cNvCxnSpPr>
              <a:cxnSpLocks/>
            </p:cNvCxnSpPr>
            <p:nvPr/>
          </p:nvCxnSpPr>
          <p:spPr>
            <a:xfrm>
              <a:off x="6860014" y="3211556"/>
              <a:ext cx="3979924" cy="70906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F01B3776-919A-5CD2-6DA2-3213D02AA3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479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>
            <a:extLst>
              <a:ext uri="{FF2B5EF4-FFF2-40B4-BE49-F238E27FC236}">
                <a16:creationId xmlns:a16="http://schemas.microsoft.com/office/drawing/2014/main" id="{ED26CD33-5503-D052-9B1E-8744E0D6D06D}"/>
              </a:ext>
            </a:extLst>
          </p:cNvPr>
          <p:cNvSpPr txBox="1"/>
          <p:nvPr/>
        </p:nvSpPr>
        <p:spPr>
          <a:xfrm>
            <a:off x="438995" y="270160"/>
            <a:ext cx="6838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</a:t>
            </a:r>
            <a:r>
              <a:rPr lang="de-DE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punching</a:t>
            </a:r>
            <a:r>
              <a:rPr lang="de-DE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de-DE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ieren 4">
            <a:extLst>
              <a:ext uri="{FF2B5EF4-FFF2-40B4-BE49-F238E27FC236}">
                <a16:creationId xmlns:a16="http://schemas.microsoft.com/office/drawing/2014/main" id="{EE11C109-5D2F-3A78-2D53-D89482A267E6}"/>
              </a:ext>
            </a:extLst>
          </p:cNvPr>
          <p:cNvGrpSpPr/>
          <p:nvPr/>
        </p:nvGrpSpPr>
        <p:grpSpPr>
          <a:xfrm>
            <a:off x="2010514" y="764705"/>
            <a:ext cx="7877341" cy="1944216"/>
            <a:chOff x="611560" y="764705"/>
            <a:chExt cx="7877341" cy="1944216"/>
          </a:xfrm>
        </p:grpSpPr>
        <p:grpSp>
          <p:nvGrpSpPr>
            <p:cNvPr id="4" name="Gruppieren 5">
              <a:extLst>
                <a:ext uri="{FF2B5EF4-FFF2-40B4-BE49-F238E27FC236}">
                  <a16:creationId xmlns:a16="http://schemas.microsoft.com/office/drawing/2014/main" id="{F4DCE049-E6C2-6997-9CEA-B7E4C1870BC6}"/>
                </a:ext>
              </a:extLst>
            </p:cNvPr>
            <p:cNvGrpSpPr/>
            <p:nvPr/>
          </p:nvGrpSpPr>
          <p:grpSpPr>
            <a:xfrm>
              <a:off x="611560" y="764705"/>
              <a:ext cx="7877341" cy="1944216"/>
              <a:chOff x="706528" y="4354525"/>
              <a:chExt cx="8525413" cy="2229861"/>
            </a:xfrm>
          </p:grpSpPr>
          <p:grpSp>
            <p:nvGrpSpPr>
              <p:cNvPr id="8" name="Group 1030">
                <a:extLst>
                  <a:ext uri="{FF2B5EF4-FFF2-40B4-BE49-F238E27FC236}">
                    <a16:creationId xmlns:a16="http://schemas.microsoft.com/office/drawing/2014/main" id="{6B452681-03FF-9F42-7EB2-AD79FF1B8DCD}"/>
                  </a:ext>
                </a:extLst>
              </p:cNvPr>
              <p:cNvGrpSpPr/>
              <p:nvPr/>
            </p:nvGrpSpPr>
            <p:grpSpPr>
              <a:xfrm>
                <a:off x="706528" y="4354525"/>
                <a:ext cx="7272808" cy="1519633"/>
                <a:chOff x="196156" y="891938"/>
                <a:chExt cx="8768332" cy="2175676"/>
              </a:xfrm>
            </p:grpSpPr>
            <p:grpSp>
              <p:nvGrpSpPr>
                <p:cNvPr id="10" name="Group 1028">
                  <a:extLst>
                    <a:ext uri="{FF2B5EF4-FFF2-40B4-BE49-F238E27FC236}">
                      <a16:creationId xmlns:a16="http://schemas.microsoft.com/office/drawing/2014/main" id="{12841B37-24D4-D013-567E-6CD66109912D}"/>
                    </a:ext>
                  </a:extLst>
                </p:cNvPr>
                <p:cNvGrpSpPr/>
                <p:nvPr/>
              </p:nvGrpSpPr>
              <p:grpSpPr>
                <a:xfrm>
                  <a:off x="251520" y="1924577"/>
                  <a:ext cx="8712968" cy="824604"/>
                  <a:chOff x="251520" y="1924577"/>
                  <a:chExt cx="8712968" cy="824604"/>
                </a:xfrm>
              </p:grpSpPr>
              <p:pic>
                <p:nvPicPr>
                  <p:cNvPr id="22" name="Picture 3">
                    <a:extLst>
                      <a:ext uri="{FF2B5EF4-FFF2-40B4-BE49-F238E27FC236}">
                        <a16:creationId xmlns:a16="http://schemas.microsoft.com/office/drawing/2014/main" id="{5D03FBE3-2332-485F-1D3F-A1E5792369C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1520" y="1924577"/>
                    <a:ext cx="8712968" cy="78434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23" name="Group 1027">
                    <a:extLst>
                      <a:ext uri="{FF2B5EF4-FFF2-40B4-BE49-F238E27FC236}">
                        <a16:creationId xmlns:a16="http://schemas.microsoft.com/office/drawing/2014/main" id="{9003F96C-D8CC-8DE4-E72F-4C5395C7BB82}"/>
                      </a:ext>
                    </a:extLst>
                  </p:cNvPr>
                  <p:cNvGrpSpPr/>
                  <p:nvPr/>
                </p:nvGrpSpPr>
                <p:grpSpPr>
                  <a:xfrm>
                    <a:off x="2131268" y="2461149"/>
                    <a:ext cx="504056" cy="288032"/>
                    <a:chOff x="2131268" y="2461149"/>
                    <a:chExt cx="504056" cy="288032"/>
                  </a:xfrm>
                </p:grpSpPr>
                <p:cxnSp>
                  <p:nvCxnSpPr>
                    <p:cNvPr id="24" name="Straight Connector 1023">
                      <a:extLst>
                        <a:ext uri="{FF2B5EF4-FFF2-40B4-BE49-F238E27FC236}">
                          <a16:creationId xmlns:a16="http://schemas.microsoft.com/office/drawing/2014/main" id="{E805FF30-CC14-2B5B-9C5E-375FCED8B49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131268" y="2608770"/>
                      <a:ext cx="504056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" name="Arc 1024">
                      <a:extLst>
                        <a:ext uri="{FF2B5EF4-FFF2-40B4-BE49-F238E27FC236}">
                          <a16:creationId xmlns:a16="http://schemas.microsoft.com/office/drawing/2014/main" id="{EFC58DF9-57B1-EDD8-6944-4FBF295E11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6950" y="2461149"/>
                      <a:ext cx="187560" cy="288032"/>
                    </a:xfrm>
                    <a:prstGeom prst="arc">
                      <a:avLst>
                        <a:gd name="adj1" fmla="val 17960434"/>
                        <a:gd name="adj2" fmla="val 0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cxnSp>
              <p:nvCxnSpPr>
                <p:cNvPr id="11" name="Straight Arrow Connector 4">
                  <a:extLst>
                    <a:ext uri="{FF2B5EF4-FFF2-40B4-BE49-F238E27FC236}">
                      <a16:creationId xmlns:a16="http://schemas.microsoft.com/office/drawing/2014/main" id="{555C2106-7870-7160-5214-EF0A50541161}"/>
                    </a:ext>
                  </a:extLst>
                </p:cNvPr>
                <p:cNvCxnSpPr/>
                <p:nvPr/>
              </p:nvCxnSpPr>
              <p:spPr>
                <a:xfrm flipV="1">
                  <a:off x="1331640" y="2621812"/>
                  <a:ext cx="0" cy="303132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9">
                  <a:extLst>
                    <a:ext uri="{FF2B5EF4-FFF2-40B4-BE49-F238E27FC236}">
                      <a16:creationId xmlns:a16="http://schemas.microsoft.com/office/drawing/2014/main" id="{9B96CAE0-FD7B-FDAA-04E7-67F60B7CF997}"/>
                    </a:ext>
                  </a:extLst>
                </p:cNvPr>
                <p:cNvCxnSpPr/>
                <p:nvPr/>
              </p:nvCxnSpPr>
              <p:spPr>
                <a:xfrm>
                  <a:off x="1331640" y="2060848"/>
                  <a:ext cx="0" cy="216024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FB1EA0A9-2FAA-8D11-B866-CD5538AED3BF}"/>
                    </a:ext>
                  </a:extLst>
                </p:cNvPr>
                <p:cNvCxnSpPr/>
                <p:nvPr/>
              </p:nvCxnSpPr>
              <p:spPr>
                <a:xfrm flipH="1" flipV="1">
                  <a:off x="2599320" y="2374650"/>
                  <a:ext cx="288032" cy="33427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FB0CFA58-5037-1E73-7C64-B7D9F20A6407}"/>
                    </a:ext>
                  </a:extLst>
                </p:cNvPr>
                <p:cNvCxnSpPr/>
                <p:nvPr/>
              </p:nvCxnSpPr>
              <p:spPr>
                <a:xfrm>
                  <a:off x="2023256" y="1675895"/>
                  <a:ext cx="360040" cy="43204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20">
                  <a:extLst>
                    <a:ext uri="{FF2B5EF4-FFF2-40B4-BE49-F238E27FC236}">
                      <a16:creationId xmlns:a16="http://schemas.microsoft.com/office/drawing/2014/main" id="{55EE0302-E65E-E2AF-09F6-0103EB552D1B}"/>
                    </a:ext>
                  </a:extLst>
                </p:cNvPr>
                <p:cNvCxnSpPr/>
                <p:nvPr/>
              </p:nvCxnSpPr>
              <p:spPr>
                <a:xfrm>
                  <a:off x="196156" y="1364902"/>
                  <a:ext cx="8568952" cy="0"/>
                </a:xfrm>
                <a:prstGeom prst="straightConnector1">
                  <a:avLst/>
                </a:prstGeom>
                <a:ln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23">
                  <a:extLst>
                    <a:ext uri="{FF2B5EF4-FFF2-40B4-BE49-F238E27FC236}">
                      <a16:creationId xmlns:a16="http://schemas.microsoft.com/office/drawing/2014/main" id="{913096AF-48B9-08E6-F610-6E7002E8A8DA}"/>
                    </a:ext>
                  </a:extLst>
                </p:cNvPr>
                <p:cNvCxnSpPr/>
                <p:nvPr/>
              </p:nvCxnSpPr>
              <p:spPr>
                <a:xfrm flipV="1">
                  <a:off x="6300192" y="2276872"/>
                  <a:ext cx="144016" cy="27874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24">
                  <a:extLst>
                    <a:ext uri="{FF2B5EF4-FFF2-40B4-BE49-F238E27FC236}">
                      <a16:creationId xmlns:a16="http://schemas.microsoft.com/office/drawing/2014/main" id="{370AE1A4-7C4C-CBDC-9269-10BCDE1CCEB5}"/>
                    </a:ext>
                  </a:extLst>
                </p:cNvPr>
                <p:cNvSpPr txBox="1"/>
                <p:nvPr/>
              </p:nvSpPr>
              <p:spPr>
                <a:xfrm>
                  <a:off x="672247" y="1628747"/>
                  <a:ext cx="1459021" cy="6064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W</a:t>
                  </a:r>
                  <a:r>
                    <a:rPr lang="fr-FR" baseline="-25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l</a:t>
                  </a:r>
                  <a:r>
                    <a:rPr lang="fr-FR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en-US" baseline="-25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TextBox 27">
                  <a:extLst>
                    <a:ext uri="{FF2B5EF4-FFF2-40B4-BE49-F238E27FC236}">
                      <a16:creationId xmlns:a16="http://schemas.microsoft.com/office/drawing/2014/main" id="{68C95FE3-6098-5597-18E8-4118535F94E3}"/>
                    </a:ext>
                  </a:extLst>
                </p:cNvPr>
                <p:cNvSpPr txBox="1"/>
                <p:nvPr/>
              </p:nvSpPr>
              <p:spPr>
                <a:xfrm>
                  <a:off x="2106090" y="1422558"/>
                  <a:ext cx="1593281" cy="6064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W</a:t>
                  </a:r>
                  <a:r>
                    <a:rPr lang="fr-FR" baseline="-25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r>
                    <a:rPr lang="fr-FR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TextBox 28">
                  <a:extLst>
                    <a:ext uri="{FF2B5EF4-FFF2-40B4-BE49-F238E27FC236}">
                      <a16:creationId xmlns:a16="http://schemas.microsoft.com/office/drawing/2014/main" id="{2A361509-F60B-1432-42B3-E9005CF2EFE9}"/>
                    </a:ext>
                  </a:extLst>
                </p:cNvPr>
                <p:cNvSpPr txBox="1"/>
                <p:nvPr/>
              </p:nvSpPr>
              <p:spPr>
                <a:xfrm>
                  <a:off x="2876185" y="2461149"/>
                  <a:ext cx="1564817" cy="6064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</a:t>
                  </a:r>
                  <a:r>
                    <a:rPr lang="fr-FR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</a:t>
                  </a:r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" name="TextBox 29">
                  <a:extLst>
                    <a:ext uri="{FF2B5EF4-FFF2-40B4-BE49-F238E27FC236}">
                      <a16:creationId xmlns:a16="http://schemas.microsoft.com/office/drawing/2014/main" id="{4E68DD53-FAA9-20F4-D47F-E5A150EF56FA}"/>
                    </a:ext>
                  </a:extLst>
                </p:cNvPr>
                <p:cNvSpPr txBox="1"/>
                <p:nvPr/>
              </p:nvSpPr>
              <p:spPr>
                <a:xfrm>
                  <a:off x="3668764" y="891938"/>
                  <a:ext cx="1620179" cy="6064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r>
                    <a:rPr lang="fr-FR" baseline="-25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p</a:t>
                  </a:r>
                  <a:r>
                    <a:rPr lang="fr-FR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fr-FR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" name="TextBox 1029">
                  <a:extLst>
                    <a:ext uri="{FF2B5EF4-FFF2-40B4-BE49-F238E27FC236}">
                      <a16:creationId xmlns:a16="http://schemas.microsoft.com/office/drawing/2014/main" id="{AC4D6CC6-DBD0-31EA-12CE-273DC99BF56F}"/>
                    </a:ext>
                  </a:extLst>
                </p:cNvPr>
                <p:cNvSpPr txBox="1"/>
                <p:nvPr/>
              </p:nvSpPr>
              <p:spPr>
                <a:xfrm>
                  <a:off x="2339752" y="2555612"/>
                  <a:ext cx="43204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dirty="0"/>
                    <a:t>α</a:t>
                  </a:r>
                  <a:endParaRPr lang="en-US" dirty="0"/>
                </a:p>
              </p:txBody>
            </p:sp>
          </p:grpSp>
          <p:pic>
            <p:nvPicPr>
              <p:cNvPr id="9" name="Picture 2" descr="C:\Users\pe4386\Desktop\goldi-backing\IMG_1618.JPG">
                <a:extLst>
                  <a:ext uri="{FF2B5EF4-FFF2-40B4-BE49-F238E27FC236}">
                    <a16:creationId xmlns:a16="http://schemas.microsoft.com/office/drawing/2014/main" id="{309B9718-1819-098C-96C5-3C782E9615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28" t="31791" b="18609"/>
              <a:stretch/>
            </p:blipFill>
            <p:spPr bwMode="auto">
              <a:xfrm>
                <a:off x="4691428" y="4765660"/>
                <a:ext cx="4540513" cy="18187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" name="Gruppieren 6">
              <a:extLst>
                <a:ext uri="{FF2B5EF4-FFF2-40B4-BE49-F238E27FC236}">
                  <a16:creationId xmlns:a16="http://schemas.microsoft.com/office/drawing/2014/main" id="{C7085B2D-8785-07B8-3972-37AED844B20C}"/>
                </a:ext>
              </a:extLst>
            </p:cNvPr>
            <p:cNvGrpSpPr/>
            <p:nvPr/>
          </p:nvGrpSpPr>
          <p:grpSpPr>
            <a:xfrm>
              <a:off x="7452320" y="1124744"/>
              <a:ext cx="976526" cy="338554"/>
              <a:chOff x="7452320" y="1340768"/>
              <a:chExt cx="976526" cy="338554"/>
            </a:xfrm>
          </p:grpSpPr>
          <p:sp>
            <p:nvSpPr>
              <p:cNvPr id="6" name="Textfeld 7">
                <a:extLst>
                  <a:ext uri="{FF2B5EF4-FFF2-40B4-BE49-F238E27FC236}">
                    <a16:creationId xmlns:a16="http://schemas.microsoft.com/office/drawing/2014/main" id="{46F0875F-E943-D643-8D09-3FE8C985F876}"/>
                  </a:ext>
                </a:extLst>
              </p:cNvPr>
              <p:cNvSpPr txBox="1"/>
              <p:nvPr/>
            </p:nvSpPr>
            <p:spPr>
              <a:xfrm>
                <a:off x="7452320" y="1340768"/>
                <a:ext cx="97652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  <a:r>
                  <a:rPr lang="de-DE" sz="1600" dirty="0">
                    <a:solidFill>
                      <a:srgbClr val="FF0000"/>
                    </a:solidFill>
                  </a:rPr>
                  <a:t> </a:t>
                </a:r>
                <a:r>
                  <a:rPr lang="de-DE" sz="16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µm</a:t>
                </a:r>
              </a:p>
            </p:txBody>
          </p:sp>
          <p:cxnSp>
            <p:nvCxnSpPr>
              <p:cNvPr id="7" name="Gerade Verbindung 8">
                <a:extLst>
                  <a:ext uri="{FF2B5EF4-FFF2-40B4-BE49-F238E27FC236}">
                    <a16:creationId xmlns:a16="http://schemas.microsoft.com/office/drawing/2014/main" id="{6390D0E8-EB1A-7999-E898-F88E3B8B50C0}"/>
                  </a:ext>
                </a:extLst>
              </p:cNvPr>
              <p:cNvCxnSpPr/>
              <p:nvPr/>
            </p:nvCxnSpPr>
            <p:spPr>
              <a:xfrm>
                <a:off x="8100392" y="1412776"/>
                <a:ext cx="227436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4" name="Gruppieren 89">
            <a:extLst>
              <a:ext uri="{FF2B5EF4-FFF2-40B4-BE49-F238E27FC236}">
                <a16:creationId xmlns:a16="http://schemas.microsoft.com/office/drawing/2014/main" id="{95A12D26-1DD0-241F-C952-9DFD947A4F94}"/>
              </a:ext>
            </a:extLst>
          </p:cNvPr>
          <p:cNvGrpSpPr/>
          <p:nvPr/>
        </p:nvGrpSpPr>
        <p:grpSpPr>
          <a:xfrm>
            <a:off x="930163" y="3785998"/>
            <a:ext cx="5166617" cy="2962042"/>
            <a:chOff x="107504" y="2700000"/>
            <a:chExt cx="5166617" cy="2962042"/>
          </a:xfrm>
        </p:grpSpPr>
        <p:pic>
          <p:nvPicPr>
            <p:cNvPr id="65" name="Picture 3" descr="C:\DANE\FZK_ITeP\Laboratorium\Roebel\PunschingMasch\pictures_and_video\DSC_0999.JPG">
              <a:extLst>
                <a:ext uri="{FF2B5EF4-FFF2-40B4-BE49-F238E27FC236}">
                  <a16:creationId xmlns:a16="http://schemas.microsoft.com/office/drawing/2014/main" id="{3880C24F-4815-36F2-8AB7-F486187DBF2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41" t="31532" b="11768"/>
            <a:stretch/>
          </p:blipFill>
          <p:spPr bwMode="auto">
            <a:xfrm>
              <a:off x="107504" y="2700000"/>
              <a:ext cx="5117382" cy="2962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Textfeld 91">
              <a:extLst>
                <a:ext uri="{FF2B5EF4-FFF2-40B4-BE49-F238E27FC236}">
                  <a16:creationId xmlns:a16="http://schemas.microsoft.com/office/drawing/2014/main" id="{A81B3500-C55F-FDFE-9968-A35BB3C3FDED}"/>
                </a:ext>
              </a:extLst>
            </p:cNvPr>
            <p:cNvSpPr txBox="1"/>
            <p:nvPr/>
          </p:nvSpPr>
          <p:spPr>
            <a:xfrm>
              <a:off x="3081754" y="5264148"/>
              <a:ext cx="17364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Tape </a:t>
              </a:r>
              <a:r>
                <a:rPr lang="de-DE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directions</a:t>
              </a:r>
              <a:endPara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feld 92">
              <a:extLst>
                <a:ext uri="{FF2B5EF4-FFF2-40B4-BE49-F238E27FC236}">
                  <a16:creationId xmlns:a16="http://schemas.microsoft.com/office/drawing/2014/main" id="{40F3A5A5-8139-C1F4-490B-D918EE4C7C18}"/>
                </a:ext>
              </a:extLst>
            </p:cNvPr>
            <p:cNvSpPr txBox="1"/>
            <p:nvPr/>
          </p:nvSpPr>
          <p:spPr>
            <a:xfrm>
              <a:off x="3499276" y="3716203"/>
              <a:ext cx="17748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Reel</a:t>
              </a:r>
              <a:r>
                <a:rPr lang="de-D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de-D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de-D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punched strand</a:t>
              </a:r>
            </a:p>
          </p:txBody>
        </p:sp>
        <p:cxnSp>
          <p:nvCxnSpPr>
            <p:cNvPr id="68" name="Gerade Verbindung mit Pfeil 93">
              <a:extLst>
                <a:ext uri="{FF2B5EF4-FFF2-40B4-BE49-F238E27FC236}">
                  <a16:creationId xmlns:a16="http://schemas.microsoft.com/office/drawing/2014/main" id="{FEFE0CF5-D96A-D66E-CFC4-05C6FE743CE2}"/>
                </a:ext>
              </a:extLst>
            </p:cNvPr>
            <p:cNvCxnSpPr/>
            <p:nvPr/>
          </p:nvCxnSpPr>
          <p:spPr>
            <a:xfrm flipH="1">
              <a:off x="539552" y="4363363"/>
              <a:ext cx="216024" cy="433789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mit Pfeil 94">
              <a:extLst>
                <a:ext uri="{FF2B5EF4-FFF2-40B4-BE49-F238E27FC236}">
                  <a16:creationId xmlns:a16="http://schemas.microsoft.com/office/drawing/2014/main" id="{C9F029DC-FFB8-BA90-4004-CEAACEC3C442}"/>
                </a:ext>
              </a:extLst>
            </p:cNvPr>
            <p:cNvCxnSpPr/>
            <p:nvPr/>
          </p:nvCxnSpPr>
          <p:spPr>
            <a:xfrm>
              <a:off x="4667429" y="4390807"/>
              <a:ext cx="48587" cy="262329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mit Pfeil 95">
              <a:extLst>
                <a:ext uri="{FF2B5EF4-FFF2-40B4-BE49-F238E27FC236}">
                  <a16:creationId xmlns:a16="http://schemas.microsoft.com/office/drawing/2014/main" id="{4E3B7310-027A-52EB-FE11-E432FD006262}"/>
                </a:ext>
              </a:extLst>
            </p:cNvPr>
            <p:cNvCxnSpPr/>
            <p:nvPr/>
          </p:nvCxnSpPr>
          <p:spPr>
            <a:xfrm flipH="1">
              <a:off x="1979712" y="4949552"/>
              <a:ext cx="1970260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feld 96">
              <a:extLst>
                <a:ext uri="{FF2B5EF4-FFF2-40B4-BE49-F238E27FC236}">
                  <a16:creationId xmlns:a16="http://schemas.microsoft.com/office/drawing/2014/main" id="{D769B8DA-195C-EB97-3FD1-9C5C5DEA6750}"/>
                </a:ext>
              </a:extLst>
            </p:cNvPr>
            <p:cNvSpPr txBox="1"/>
            <p:nvPr/>
          </p:nvSpPr>
          <p:spPr>
            <a:xfrm>
              <a:off x="195166" y="3678945"/>
              <a:ext cx="11977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Reel</a:t>
              </a:r>
              <a:r>
                <a:rPr lang="de-D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de-D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de-DE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</a:t>
              </a:r>
              <a:r>
                <a:rPr lang="de-D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BCO</a:t>
              </a:r>
            </a:p>
          </p:txBody>
        </p:sp>
        <p:cxnSp>
          <p:nvCxnSpPr>
            <p:cNvPr id="72" name="Gerade Verbindung mit Pfeil 97">
              <a:extLst>
                <a:ext uri="{FF2B5EF4-FFF2-40B4-BE49-F238E27FC236}">
                  <a16:creationId xmlns:a16="http://schemas.microsoft.com/office/drawing/2014/main" id="{CDA448C5-CDCB-2999-20D4-D796D0CC970B}"/>
                </a:ext>
              </a:extLst>
            </p:cNvPr>
            <p:cNvCxnSpPr/>
            <p:nvPr/>
          </p:nvCxnSpPr>
          <p:spPr>
            <a:xfrm flipH="1">
              <a:off x="2595972" y="3717032"/>
              <a:ext cx="679884" cy="70084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feld 98">
              <a:extLst>
                <a:ext uri="{FF2B5EF4-FFF2-40B4-BE49-F238E27FC236}">
                  <a16:creationId xmlns:a16="http://schemas.microsoft.com/office/drawing/2014/main" id="{EC318DB7-BEE1-AA1C-0F16-A045590F60D2}"/>
                </a:ext>
              </a:extLst>
            </p:cNvPr>
            <p:cNvSpPr txBox="1"/>
            <p:nvPr/>
          </p:nvSpPr>
          <p:spPr>
            <a:xfrm>
              <a:off x="2935914" y="3357389"/>
              <a:ext cx="1518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Punching</a:t>
              </a:r>
              <a:r>
                <a:rPr lang="de-DE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die</a:t>
              </a:r>
            </a:p>
          </p:txBody>
        </p:sp>
      </p:grpSp>
      <p:cxnSp>
        <p:nvCxnSpPr>
          <p:cNvPr id="74" name="Gerade Verbindung mit Pfeil 105">
            <a:extLst>
              <a:ext uri="{FF2B5EF4-FFF2-40B4-BE49-F238E27FC236}">
                <a16:creationId xmlns:a16="http://schemas.microsoft.com/office/drawing/2014/main" id="{ED5D9C18-5F08-E648-D56C-F7EEC53769F3}"/>
              </a:ext>
            </a:extLst>
          </p:cNvPr>
          <p:cNvCxnSpPr/>
          <p:nvPr/>
        </p:nvCxnSpPr>
        <p:spPr>
          <a:xfrm>
            <a:off x="3121366" y="6193851"/>
            <a:ext cx="1664568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feld 108">
            <a:extLst>
              <a:ext uri="{FF2B5EF4-FFF2-40B4-BE49-F238E27FC236}">
                <a16:creationId xmlns:a16="http://schemas.microsoft.com/office/drawing/2014/main" id="{C105F7C4-8CA3-61DC-AB27-39F172D50738}"/>
              </a:ext>
            </a:extLst>
          </p:cNvPr>
          <p:cNvSpPr txBox="1"/>
          <p:nvPr/>
        </p:nvSpPr>
        <p:spPr>
          <a:xfrm>
            <a:off x="3062992" y="543883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7" name="Textfeld 109">
            <a:extLst>
              <a:ext uri="{FF2B5EF4-FFF2-40B4-BE49-F238E27FC236}">
                <a16:creationId xmlns:a16="http://schemas.microsoft.com/office/drawing/2014/main" id="{C30B0CD0-CF0E-7158-291F-286C4DCD3656}"/>
              </a:ext>
            </a:extLst>
          </p:cNvPr>
          <p:cNvSpPr txBox="1"/>
          <p:nvPr/>
        </p:nvSpPr>
        <p:spPr>
          <a:xfrm>
            <a:off x="3385831" y="547680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78" name="Picture 3">
            <a:extLst>
              <a:ext uri="{FF2B5EF4-FFF2-40B4-BE49-F238E27FC236}">
                <a16:creationId xmlns:a16="http://schemas.microsoft.com/office/drawing/2014/main" id="{0FAB9F54-1AC6-7B79-D6FC-8B18FDF56D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6707" y="2200061"/>
            <a:ext cx="3799948" cy="1445100"/>
          </a:xfrm>
          <a:prstGeom prst="rect">
            <a:avLst/>
          </a:prstGeom>
        </p:spPr>
      </p:pic>
      <p:grpSp>
        <p:nvGrpSpPr>
          <p:cNvPr id="79" name="Gruppieren 22">
            <a:extLst>
              <a:ext uri="{FF2B5EF4-FFF2-40B4-BE49-F238E27FC236}">
                <a16:creationId xmlns:a16="http://schemas.microsoft.com/office/drawing/2014/main" id="{61FAC937-29CC-B588-C0B8-01699F8F1414}"/>
              </a:ext>
            </a:extLst>
          </p:cNvPr>
          <p:cNvGrpSpPr/>
          <p:nvPr/>
        </p:nvGrpSpPr>
        <p:grpSpPr>
          <a:xfrm>
            <a:off x="6437617" y="2922957"/>
            <a:ext cx="5205083" cy="960091"/>
            <a:chOff x="208552" y="4377696"/>
            <a:chExt cx="5068757" cy="1837230"/>
          </a:xfrm>
        </p:grpSpPr>
        <p:sp>
          <p:nvSpPr>
            <p:cNvPr id="80" name="Textfeld 5">
              <a:extLst>
                <a:ext uri="{FF2B5EF4-FFF2-40B4-BE49-F238E27FC236}">
                  <a16:creationId xmlns:a16="http://schemas.microsoft.com/office/drawing/2014/main" id="{425DD01F-CC46-DEBF-95DC-1D93B5B50984}"/>
                </a:ext>
              </a:extLst>
            </p:cNvPr>
            <p:cNvSpPr txBox="1"/>
            <p:nvPr/>
          </p:nvSpPr>
          <p:spPr>
            <a:xfrm>
              <a:off x="1979712" y="5568595"/>
              <a:ext cx="14927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2. Shearing </a:t>
              </a:r>
              <a:b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and cracking</a:t>
              </a:r>
            </a:p>
          </p:txBody>
        </p:sp>
        <p:sp>
          <p:nvSpPr>
            <p:cNvPr id="81" name="Textfeld 13">
              <a:extLst>
                <a:ext uri="{FF2B5EF4-FFF2-40B4-BE49-F238E27FC236}">
                  <a16:creationId xmlns:a16="http://schemas.microsoft.com/office/drawing/2014/main" id="{A433601F-D0C9-9FF9-DB56-79053453B180}"/>
                </a:ext>
              </a:extLst>
            </p:cNvPr>
            <p:cNvSpPr txBox="1"/>
            <p:nvPr/>
          </p:nvSpPr>
          <p:spPr>
            <a:xfrm>
              <a:off x="3563888" y="5589240"/>
              <a:ext cx="1713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3. Break through</a:t>
              </a:r>
            </a:p>
          </p:txBody>
        </p:sp>
        <p:sp>
          <p:nvSpPr>
            <p:cNvPr id="82" name="Textfeld 14">
              <a:extLst>
                <a:ext uri="{FF2B5EF4-FFF2-40B4-BE49-F238E27FC236}">
                  <a16:creationId xmlns:a16="http://schemas.microsoft.com/office/drawing/2014/main" id="{55FBB841-F7CE-21E9-F174-3274E8F87E85}"/>
                </a:ext>
              </a:extLst>
            </p:cNvPr>
            <p:cNvSpPr txBox="1"/>
            <p:nvPr/>
          </p:nvSpPr>
          <p:spPr>
            <a:xfrm>
              <a:off x="208552" y="5517232"/>
              <a:ext cx="1411120" cy="466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Charging of </a:t>
              </a:r>
            </a:p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      the punch</a:t>
              </a:r>
            </a:p>
          </p:txBody>
        </p:sp>
        <p:pic>
          <p:nvPicPr>
            <p:cNvPr id="83" name="Grafik 8">
              <a:extLst>
                <a:ext uri="{FF2B5EF4-FFF2-40B4-BE49-F238E27FC236}">
                  <a16:creationId xmlns:a16="http://schemas.microsoft.com/office/drawing/2014/main" id="{C0A41A0D-8964-3FE1-FB00-6398DA0BB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868" y="4377696"/>
              <a:ext cx="4407796" cy="1265911"/>
            </a:xfrm>
            <a:prstGeom prst="rect">
              <a:avLst/>
            </a:prstGeom>
          </p:spPr>
        </p:pic>
      </p:grpSp>
      <p:grpSp>
        <p:nvGrpSpPr>
          <p:cNvPr id="84" name="Gruppieren 21">
            <a:extLst>
              <a:ext uri="{FF2B5EF4-FFF2-40B4-BE49-F238E27FC236}">
                <a16:creationId xmlns:a16="http://schemas.microsoft.com/office/drawing/2014/main" id="{597A2BD4-EAF1-E666-BC3A-35DF4761446B}"/>
              </a:ext>
            </a:extLst>
          </p:cNvPr>
          <p:cNvGrpSpPr/>
          <p:nvPr/>
        </p:nvGrpSpPr>
        <p:grpSpPr>
          <a:xfrm>
            <a:off x="7439118" y="4207730"/>
            <a:ext cx="3552350" cy="2592288"/>
            <a:chOff x="5508104" y="4005064"/>
            <a:chExt cx="3552350" cy="2592288"/>
          </a:xfrm>
        </p:grpSpPr>
        <p:cxnSp>
          <p:nvCxnSpPr>
            <p:cNvPr id="85" name="Gerade Verbindung mit Pfeil 20">
              <a:extLst>
                <a:ext uri="{FF2B5EF4-FFF2-40B4-BE49-F238E27FC236}">
                  <a16:creationId xmlns:a16="http://schemas.microsoft.com/office/drawing/2014/main" id="{260FCA57-4D69-D955-56C6-E7E007C13D53}"/>
                </a:ext>
              </a:extLst>
            </p:cNvPr>
            <p:cNvCxnSpPr/>
            <p:nvPr/>
          </p:nvCxnSpPr>
          <p:spPr>
            <a:xfrm flipV="1">
              <a:off x="6804248" y="4077072"/>
              <a:ext cx="0" cy="615069"/>
            </a:xfrm>
            <a:prstGeom prst="straightConnector1">
              <a:avLst/>
            </a:prstGeom>
            <a:ln w="3175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" name="Gruppieren 23">
              <a:extLst>
                <a:ext uri="{FF2B5EF4-FFF2-40B4-BE49-F238E27FC236}">
                  <a16:creationId xmlns:a16="http://schemas.microsoft.com/office/drawing/2014/main" id="{4A3AC61C-AD0D-1D16-6AB1-875687664BB1}"/>
                </a:ext>
              </a:extLst>
            </p:cNvPr>
            <p:cNvGrpSpPr/>
            <p:nvPr/>
          </p:nvGrpSpPr>
          <p:grpSpPr>
            <a:xfrm>
              <a:off x="5508104" y="4005064"/>
              <a:ext cx="3364677" cy="2592288"/>
              <a:chOff x="242157" y="3866880"/>
              <a:chExt cx="3737425" cy="2803068"/>
            </a:xfrm>
          </p:grpSpPr>
          <p:pic>
            <p:nvPicPr>
              <p:cNvPr id="88" name="Picture 3" descr="C:\Users\pe4386\Desktop\Bruker_tape\SEM_Bruker-Band-nach-Stanzen\MittenachRechts5-15.tif">
                <a:extLst>
                  <a:ext uri="{FF2B5EF4-FFF2-40B4-BE49-F238E27FC236}">
                    <a16:creationId xmlns:a16="http://schemas.microsoft.com/office/drawing/2014/main" id="{E0C17F59-0D4E-9D5B-A893-14783B60D4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2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242157" y="3866880"/>
                <a:ext cx="3737425" cy="280306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9" name="Picture 2">
                <a:extLst>
                  <a:ext uri="{FF2B5EF4-FFF2-40B4-BE49-F238E27FC236}">
                    <a16:creationId xmlns:a16="http://schemas.microsoft.com/office/drawing/2014/main" id="{1A316638-9D72-2D4E-0443-61254D70FE2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250" t="34966" r="9250" b="50191"/>
              <a:stretch/>
            </p:blipFill>
            <p:spPr bwMode="auto">
              <a:xfrm>
                <a:off x="378030" y="4131479"/>
                <a:ext cx="740522" cy="457984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90" name="Pfeil nach unten 26">
                <a:extLst>
                  <a:ext uri="{FF2B5EF4-FFF2-40B4-BE49-F238E27FC236}">
                    <a16:creationId xmlns:a16="http://schemas.microsoft.com/office/drawing/2014/main" id="{6A7678A8-AB4C-F94F-0348-1109D55669E6}"/>
                  </a:ext>
                </a:extLst>
              </p:cNvPr>
              <p:cNvSpPr/>
              <p:nvPr/>
            </p:nvSpPr>
            <p:spPr>
              <a:xfrm>
                <a:off x="1258449" y="4726954"/>
                <a:ext cx="105302" cy="488566"/>
              </a:xfrm>
              <a:prstGeom prst="downArrow">
                <a:avLst/>
              </a:prstGeom>
              <a:solidFill>
                <a:schemeClr val="bg1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1" name="Textfeld 27">
                <a:extLst>
                  <a:ext uri="{FF2B5EF4-FFF2-40B4-BE49-F238E27FC236}">
                    <a16:creationId xmlns:a16="http://schemas.microsoft.com/office/drawing/2014/main" id="{DA75A58E-2458-7BC4-A01C-C14FF366B36B}"/>
                  </a:ext>
                </a:extLst>
              </p:cNvPr>
              <p:cNvSpPr txBox="1"/>
              <p:nvPr/>
            </p:nvSpPr>
            <p:spPr>
              <a:xfrm>
                <a:off x="1275368" y="4005064"/>
                <a:ext cx="1225401" cy="69888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dirty="0" err="1">
                    <a:solidFill>
                      <a:schemeClr val="bg1"/>
                    </a:solidFill>
                  </a:rPr>
                  <a:t>Punching</a:t>
                </a:r>
                <a:r>
                  <a:rPr lang="de-DE" dirty="0">
                    <a:solidFill>
                      <a:schemeClr val="bg1"/>
                    </a:solidFill>
                  </a:rPr>
                  <a:t> </a:t>
                </a:r>
              </a:p>
              <a:p>
                <a:r>
                  <a:rPr lang="de-DE" dirty="0" err="1">
                    <a:solidFill>
                      <a:schemeClr val="bg1"/>
                    </a:solidFill>
                  </a:rPr>
                  <a:t>direction</a:t>
                </a:r>
                <a:r>
                  <a:rPr lang="de-DE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  <p:sp>
            <p:nvSpPr>
              <p:cNvPr id="92" name="Textfeld 28">
                <a:extLst>
                  <a:ext uri="{FF2B5EF4-FFF2-40B4-BE49-F238E27FC236}">
                    <a16:creationId xmlns:a16="http://schemas.microsoft.com/office/drawing/2014/main" id="{1951BD5C-EA6B-565A-35F2-241DF3A3D55B}"/>
                  </a:ext>
                </a:extLst>
              </p:cNvPr>
              <p:cNvSpPr txBox="1"/>
              <p:nvPr/>
            </p:nvSpPr>
            <p:spPr>
              <a:xfrm>
                <a:off x="3365422" y="4542288"/>
                <a:ext cx="482824" cy="36933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dirty="0" err="1">
                    <a:solidFill>
                      <a:schemeClr val="bg1"/>
                    </a:solidFill>
                  </a:rPr>
                  <a:t>Cu</a:t>
                </a:r>
                <a:r>
                  <a:rPr lang="de-DE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  <p:sp>
            <p:nvSpPr>
              <p:cNvPr id="93" name="Textfeld 29">
                <a:extLst>
                  <a:ext uri="{FF2B5EF4-FFF2-40B4-BE49-F238E27FC236}">
                    <a16:creationId xmlns:a16="http://schemas.microsoft.com/office/drawing/2014/main" id="{1336E3D4-262F-E6DE-2A5B-C69294F3049F}"/>
                  </a:ext>
                </a:extLst>
              </p:cNvPr>
              <p:cNvSpPr txBox="1"/>
              <p:nvPr/>
            </p:nvSpPr>
            <p:spPr>
              <a:xfrm>
                <a:off x="1617327" y="5706630"/>
                <a:ext cx="1682441" cy="39936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Stainless Steel</a:t>
                </a:r>
              </a:p>
            </p:txBody>
          </p:sp>
          <p:cxnSp>
            <p:nvCxnSpPr>
              <p:cNvPr id="94" name="Gerade Verbindung 30">
                <a:extLst>
                  <a:ext uri="{FF2B5EF4-FFF2-40B4-BE49-F238E27FC236}">
                    <a16:creationId xmlns:a16="http://schemas.microsoft.com/office/drawing/2014/main" id="{48690D44-B1D0-F6E1-97A1-495ECFBD6F78}"/>
                  </a:ext>
                </a:extLst>
              </p:cNvPr>
              <p:cNvCxnSpPr/>
              <p:nvPr/>
            </p:nvCxnSpPr>
            <p:spPr>
              <a:xfrm flipV="1">
                <a:off x="251520" y="5445224"/>
                <a:ext cx="704516" cy="167268"/>
              </a:xfrm>
              <a:prstGeom prst="line">
                <a:avLst/>
              </a:prstGeom>
              <a:ln w="3175">
                <a:solidFill>
                  <a:schemeClr val="tx1">
                    <a:lumMod val="65000"/>
                    <a:lumOff val="3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feld 31">
                <a:extLst>
                  <a:ext uri="{FF2B5EF4-FFF2-40B4-BE49-F238E27FC236}">
                    <a16:creationId xmlns:a16="http://schemas.microsoft.com/office/drawing/2014/main" id="{89624506-0724-D5A4-4EB6-7C7216D0626F}"/>
                  </a:ext>
                </a:extLst>
              </p:cNvPr>
              <p:cNvSpPr txBox="1"/>
              <p:nvPr/>
            </p:nvSpPr>
            <p:spPr>
              <a:xfrm>
                <a:off x="682959" y="5526524"/>
                <a:ext cx="970279" cy="39936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i="1" dirty="0">
                    <a:solidFill>
                      <a:schemeClr val="bg1"/>
                    </a:solidFill>
                  </a:rPr>
                  <a:t>RE</a:t>
                </a:r>
                <a:r>
                  <a:rPr lang="de-DE" dirty="0">
                    <a:solidFill>
                      <a:schemeClr val="bg1"/>
                    </a:solidFill>
                  </a:rPr>
                  <a:t>BCO</a:t>
                </a:r>
                <a:r>
                  <a:rPr lang="de-DE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p:grpSp>
        <p:sp>
          <p:nvSpPr>
            <p:cNvPr id="87" name="Textfeld 32">
              <a:extLst>
                <a:ext uri="{FF2B5EF4-FFF2-40B4-BE49-F238E27FC236}">
                  <a16:creationId xmlns:a16="http://schemas.microsoft.com/office/drawing/2014/main" id="{1B18FCB6-8576-B729-6B95-FCB0C3497306}"/>
                </a:ext>
              </a:extLst>
            </p:cNvPr>
            <p:cNvSpPr txBox="1"/>
            <p:nvPr/>
          </p:nvSpPr>
          <p:spPr>
            <a:xfrm>
              <a:off x="8228263" y="4098558"/>
              <a:ext cx="832191" cy="33855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20 µm</a:t>
              </a:r>
            </a:p>
          </p:txBody>
        </p:sp>
      </p:grpSp>
      <p:pic>
        <p:nvPicPr>
          <p:cNvPr id="96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763EE269-C0D2-0040-14E3-4F8D79ECEC70}"/>
              </a:ext>
            </a:extLst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708227" y="137470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Slide Number Placeholder 1">
            <a:extLst>
              <a:ext uri="{FF2B5EF4-FFF2-40B4-BE49-F238E27FC236}">
                <a16:creationId xmlns:a16="http://schemas.microsoft.com/office/drawing/2014/main" id="{6BE2D6C1-F869-8D2D-8051-C65917B6F0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1179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4">
            <a:extLst>
              <a:ext uri="{FF2B5EF4-FFF2-40B4-BE49-F238E27FC236}">
                <a16:creationId xmlns:a16="http://schemas.microsoft.com/office/drawing/2014/main" id="{AC9ACAD6-D361-CECE-DEF4-F2C06D30B7E6}"/>
              </a:ext>
            </a:extLst>
          </p:cNvPr>
          <p:cNvSpPr txBox="1"/>
          <p:nvPr/>
        </p:nvSpPr>
        <p:spPr>
          <a:xfrm>
            <a:off x="311063" y="260648"/>
            <a:ext cx="87495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 for optimal geometry with good alignment </a:t>
            </a:r>
            <a:b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strands in the cable</a:t>
            </a:r>
          </a:p>
        </p:txBody>
      </p:sp>
      <p:grpSp>
        <p:nvGrpSpPr>
          <p:cNvPr id="3" name="Group 1030">
            <a:extLst>
              <a:ext uri="{FF2B5EF4-FFF2-40B4-BE49-F238E27FC236}">
                <a16:creationId xmlns:a16="http://schemas.microsoft.com/office/drawing/2014/main" id="{2DDCA7F7-E324-80DF-6FAD-C2103C46A228}"/>
              </a:ext>
            </a:extLst>
          </p:cNvPr>
          <p:cNvGrpSpPr/>
          <p:nvPr/>
        </p:nvGrpSpPr>
        <p:grpSpPr>
          <a:xfrm>
            <a:off x="237915" y="1490841"/>
            <a:ext cx="6489955" cy="1173395"/>
            <a:chOff x="196156" y="1010179"/>
            <a:chExt cx="8768332" cy="1996012"/>
          </a:xfrm>
        </p:grpSpPr>
        <p:grpSp>
          <p:nvGrpSpPr>
            <p:cNvPr id="4" name="Group 1028">
              <a:extLst>
                <a:ext uri="{FF2B5EF4-FFF2-40B4-BE49-F238E27FC236}">
                  <a16:creationId xmlns:a16="http://schemas.microsoft.com/office/drawing/2014/main" id="{D0753F55-D10A-6BD0-F0D6-523A019663ED}"/>
                </a:ext>
              </a:extLst>
            </p:cNvPr>
            <p:cNvGrpSpPr/>
            <p:nvPr/>
          </p:nvGrpSpPr>
          <p:grpSpPr>
            <a:xfrm>
              <a:off x="251520" y="1924577"/>
              <a:ext cx="8712968" cy="824604"/>
              <a:chOff x="251520" y="1924577"/>
              <a:chExt cx="8712968" cy="824604"/>
            </a:xfrm>
          </p:grpSpPr>
          <p:pic>
            <p:nvPicPr>
              <p:cNvPr id="16" name="Picture 3">
                <a:extLst>
                  <a:ext uri="{FF2B5EF4-FFF2-40B4-BE49-F238E27FC236}">
                    <a16:creationId xmlns:a16="http://schemas.microsoft.com/office/drawing/2014/main" id="{60004AA4-B7FB-ACB8-5456-5B734CCF4D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1924577"/>
                <a:ext cx="8712968" cy="697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7" name="Group 1027">
                <a:extLst>
                  <a:ext uri="{FF2B5EF4-FFF2-40B4-BE49-F238E27FC236}">
                    <a16:creationId xmlns:a16="http://schemas.microsoft.com/office/drawing/2014/main" id="{48CC3B3F-AE5C-9466-12A9-E7B8CA6E5350}"/>
                  </a:ext>
                </a:extLst>
              </p:cNvPr>
              <p:cNvGrpSpPr/>
              <p:nvPr/>
            </p:nvGrpSpPr>
            <p:grpSpPr>
              <a:xfrm>
                <a:off x="2131268" y="2461149"/>
                <a:ext cx="504056" cy="288032"/>
                <a:chOff x="2131268" y="2461149"/>
                <a:chExt cx="504056" cy="288032"/>
              </a:xfrm>
            </p:grpSpPr>
            <p:cxnSp>
              <p:nvCxnSpPr>
                <p:cNvPr id="18" name="Straight Connector 1023">
                  <a:extLst>
                    <a:ext uri="{FF2B5EF4-FFF2-40B4-BE49-F238E27FC236}">
                      <a16:creationId xmlns:a16="http://schemas.microsoft.com/office/drawing/2014/main" id="{54CFFE94-2615-90CE-CCE3-A273BBA15F60}"/>
                    </a:ext>
                  </a:extLst>
                </p:cNvPr>
                <p:cNvCxnSpPr/>
                <p:nvPr/>
              </p:nvCxnSpPr>
              <p:spPr>
                <a:xfrm>
                  <a:off x="2131268" y="2608770"/>
                  <a:ext cx="504056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Arc 1024">
                  <a:extLst>
                    <a:ext uri="{FF2B5EF4-FFF2-40B4-BE49-F238E27FC236}">
                      <a16:creationId xmlns:a16="http://schemas.microsoft.com/office/drawing/2014/main" id="{F3C245D1-F8CF-BDDD-0FCD-A2CAEC5D8309}"/>
                    </a:ext>
                  </a:extLst>
                </p:cNvPr>
                <p:cNvSpPr/>
                <p:nvPr/>
              </p:nvSpPr>
              <p:spPr>
                <a:xfrm>
                  <a:off x="2266950" y="2461149"/>
                  <a:ext cx="187560" cy="288032"/>
                </a:xfrm>
                <a:prstGeom prst="arc">
                  <a:avLst>
                    <a:gd name="adj1" fmla="val 17960434"/>
                    <a:gd name="adj2" fmla="val 0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F173870F-F207-98AF-FB9C-FD5EE093BB5F}"/>
                </a:ext>
              </a:extLst>
            </p:cNvPr>
            <p:cNvCxnSpPr/>
            <p:nvPr/>
          </p:nvCxnSpPr>
          <p:spPr>
            <a:xfrm flipV="1">
              <a:off x="1331640" y="2621812"/>
              <a:ext cx="0" cy="3031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9">
              <a:extLst>
                <a:ext uri="{FF2B5EF4-FFF2-40B4-BE49-F238E27FC236}">
                  <a16:creationId xmlns:a16="http://schemas.microsoft.com/office/drawing/2014/main" id="{5B4425A7-39AF-6519-52BF-1C8919362986}"/>
                </a:ext>
              </a:extLst>
            </p:cNvPr>
            <p:cNvCxnSpPr/>
            <p:nvPr/>
          </p:nvCxnSpPr>
          <p:spPr>
            <a:xfrm>
              <a:off x="1331640" y="2060848"/>
              <a:ext cx="0" cy="2160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14">
              <a:extLst>
                <a:ext uri="{FF2B5EF4-FFF2-40B4-BE49-F238E27FC236}">
                  <a16:creationId xmlns:a16="http://schemas.microsoft.com/office/drawing/2014/main" id="{C946CC42-64CE-B6FB-7E0C-596A96B942E6}"/>
                </a:ext>
              </a:extLst>
            </p:cNvPr>
            <p:cNvCxnSpPr/>
            <p:nvPr/>
          </p:nvCxnSpPr>
          <p:spPr>
            <a:xfrm flipH="1" flipV="1">
              <a:off x="2599320" y="2374650"/>
              <a:ext cx="288032" cy="33427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15">
              <a:extLst>
                <a:ext uri="{FF2B5EF4-FFF2-40B4-BE49-F238E27FC236}">
                  <a16:creationId xmlns:a16="http://schemas.microsoft.com/office/drawing/2014/main" id="{DD2840F4-635E-76D7-0384-8BEED91FA50B}"/>
                </a:ext>
              </a:extLst>
            </p:cNvPr>
            <p:cNvCxnSpPr/>
            <p:nvPr/>
          </p:nvCxnSpPr>
          <p:spPr>
            <a:xfrm>
              <a:off x="2023256" y="1675895"/>
              <a:ext cx="36004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20">
              <a:extLst>
                <a:ext uri="{FF2B5EF4-FFF2-40B4-BE49-F238E27FC236}">
                  <a16:creationId xmlns:a16="http://schemas.microsoft.com/office/drawing/2014/main" id="{7C6CBE4B-EA7C-6EA8-D25C-28364CB1BBF2}"/>
                </a:ext>
              </a:extLst>
            </p:cNvPr>
            <p:cNvCxnSpPr/>
            <p:nvPr/>
          </p:nvCxnSpPr>
          <p:spPr>
            <a:xfrm>
              <a:off x="196156" y="1484784"/>
              <a:ext cx="8568952" cy="0"/>
            </a:xfrm>
            <a:prstGeom prst="straightConnector1">
              <a:avLst/>
            </a:prstGeom>
            <a:ln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23">
              <a:extLst>
                <a:ext uri="{FF2B5EF4-FFF2-40B4-BE49-F238E27FC236}">
                  <a16:creationId xmlns:a16="http://schemas.microsoft.com/office/drawing/2014/main" id="{40D78A5E-A57F-4469-5B71-8A36E8FC9817}"/>
                </a:ext>
              </a:extLst>
            </p:cNvPr>
            <p:cNvCxnSpPr/>
            <p:nvPr/>
          </p:nvCxnSpPr>
          <p:spPr>
            <a:xfrm flipV="1">
              <a:off x="6300192" y="2276872"/>
              <a:ext cx="144016" cy="2787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24">
              <a:extLst>
                <a:ext uri="{FF2B5EF4-FFF2-40B4-BE49-F238E27FC236}">
                  <a16:creationId xmlns:a16="http://schemas.microsoft.com/office/drawing/2014/main" id="{0B26C147-7508-6420-6A43-008569E5839C}"/>
                </a:ext>
              </a:extLst>
            </p:cNvPr>
            <p:cNvSpPr txBox="1"/>
            <p:nvPr/>
          </p:nvSpPr>
          <p:spPr>
            <a:xfrm>
              <a:off x="283011" y="1660189"/>
              <a:ext cx="1823080" cy="528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r>
                <a:rPr lang="fr-FR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  <a:r>
                <a:rPr lang="fr-FR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dirty="0">
                  <a:latin typeface="Arial" panose="020B0604020202020204" pitchFamily="34" charset="0"/>
                  <a:cs typeface="Arial" panose="020B0604020202020204" pitchFamily="34" charset="0"/>
                </a:rPr>
                <a:t>= 5.5, 5.9</a:t>
              </a:r>
              <a:endParaRPr 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27">
              <a:extLst>
                <a:ext uri="{FF2B5EF4-FFF2-40B4-BE49-F238E27FC236}">
                  <a16:creationId xmlns:a16="http://schemas.microsoft.com/office/drawing/2014/main" id="{95FCF7F6-6993-1581-B6DE-A9287EF276D4}"/>
                </a:ext>
              </a:extLst>
            </p:cNvPr>
            <p:cNvSpPr txBox="1"/>
            <p:nvPr/>
          </p:nvSpPr>
          <p:spPr>
            <a:xfrm>
              <a:off x="2106090" y="1422558"/>
              <a:ext cx="2096897" cy="528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>
                  <a:latin typeface="Arial" panose="020B0604020202020204" pitchFamily="34" charset="0"/>
                  <a:cs typeface="Arial" panose="020B0604020202020204" pitchFamily="34" charset="0"/>
                </a:rPr>
                <a:t>W</a:t>
              </a:r>
              <a:r>
                <a:rPr lang="fr-FR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fr-FR" dirty="0">
                  <a:latin typeface="Arial" panose="020B0604020202020204" pitchFamily="34" charset="0"/>
                  <a:cs typeface="Arial" panose="020B0604020202020204" pitchFamily="34" charset="0"/>
                </a:rPr>
                <a:t> = 5.5, 5.9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28">
              <a:extLst>
                <a:ext uri="{FF2B5EF4-FFF2-40B4-BE49-F238E27FC236}">
                  <a16:creationId xmlns:a16="http://schemas.microsoft.com/office/drawing/2014/main" id="{64CB9918-57E5-719A-AEC9-C86E500C31D9}"/>
                </a:ext>
              </a:extLst>
            </p:cNvPr>
            <p:cNvSpPr txBox="1"/>
            <p:nvPr/>
          </p:nvSpPr>
          <p:spPr>
            <a:xfrm>
              <a:off x="5668764" y="2477414"/>
              <a:ext cx="1564817" cy="528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fr-FR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fr-FR" dirty="0">
                  <a:latin typeface="Arial" panose="020B0604020202020204" pitchFamily="34" charset="0"/>
                  <a:cs typeface="Arial" panose="020B0604020202020204" pitchFamily="34" charset="0"/>
                </a:rPr>
                <a:t>= 10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29">
              <a:extLst>
                <a:ext uri="{FF2B5EF4-FFF2-40B4-BE49-F238E27FC236}">
                  <a16:creationId xmlns:a16="http://schemas.microsoft.com/office/drawing/2014/main" id="{F0714123-DB2B-888A-AA6A-B2BC588287BD}"/>
                </a:ext>
              </a:extLst>
            </p:cNvPr>
            <p:cNvSpPr txBox="1"/>
            <p:nvPr/>
          </p:nvSpPr>
          <p:spPr>
            <a:xfrm>
              <a:off x="3668763" y="1010179"/>
              <a:ext cx="3659570" cy="528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fr-FR" baseline="-25000" dirty="0" err="1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fr-FR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dirty="0">
                  <a:latin typeface="Arial" panose="020B0604020202020204" pitchFamily="34" charset="0"/>
                  <a:cs typeface="Arial" panose="020B0604020202020204" pitchFamily="34" charset="0"/>
                </a:rPr>
                <a:t>= 126, 226, 300, 426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029">
              <a:extLst>
                <a:ext uri="{FF2B5EF4-FFF2-40B4-BE49-F238E27FC236}">
                  <a16:creationId xmlns:a16="http://schemas.microsoft.com/office/drawing/2014/main" id="{CAA3CD42-BC19-418D-484B-A5AAE3C3F1A8}"/>
                </a:ext>
              </a:extLst>
            </p:cNvPr>
            <p:cNvSpPr txBox="1"/>
            <p:nvPr/>
          </p:nvSpPr>
          <p:spPr>
            <a:xfrm>
              <a:off x="2339752" y="2555612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/>
                <a:t>α</a:t>
              </a:r>
              <a:endParaRPr lang="en-US" dirty="0"/>
            </a:p>
          </p:txBody>
        </p:sp>
      </p:grpSp>
      <p:grpSp>
        <p:nvGrpSpPr>
          <p:cNvPr id="20" name="Gruppieren 22">
            <a:extLst>
              <a:ext uri="{FF2B5EF4-FFF2-40B4-BE49-F238E27FC236}">
                <a16:creationId xmlns:a16="http://schemas.microsoft.com/office/drawing/2014/main" id="{1AB2B764-25C6-D7FC-779C-458F9438B149}"/>
              </a:ext>
            </a:extLst>
          </p:cNvPr>
          <p:cNvGrpSpPr/>
          <p:nvPr/>
        </p:nvGrpSpPr>
        <p:grpSpPr>
          <a:xfrm>
            <a:off x="427848" y="2774647"/>
            <a:ext cx="6322841" cy="3060654"/>
            <a:chOff x="790438" y="2708920"/>
            <a:chExt cx="7245906" cy="3384376"/>
          </a:xfrm>
        </p:grpSpPr>
        <p:pic>
          <p:nvPicPr>
            <p:cNvPr id="21" name="Picture 3" descr="C:\Dane\FZK_ITeP\Laboratorium\Pictures\Roebel\DSC_0458.JPG">
              <a:extLst>
                <a:ext uri="{FF2B5EF4-FFF2-40B4-BE49-F238E27FC236}">
                  <a16:creationId xmlns:a16="http://schemas.microsoft.com/office/drawing/2014/main" id="{0B5C6F5C-5F3F-8CD0-8F77-B22BA48077B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663" b="10011"/>
            <a:stretch/>
          </p:blipFill>
          <p:spPr bwMode="auto">
            <a:xfrm>
              <a:off x="790438" y="2708920"/>
              <a:ext cx="7245906" cy="3384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2" name="Gerade Verbindung mit Pfeil 24">
              <a:extLst>
                <a:ext uri="{FF2B5EF4-FFF2-40B4-BE49-F238E27FC236}">
                  <a16:creationId xmlns:a16="http://schemas.microsoft.com/office/drawing/2014/main" id="{5EBE6946-C9BE-A63B-1105-45A4700CFF2F}"/>
                </a:ext>
              </a:extLst>
            </p:cNvPr>
            <p:cNvCxnSpPr/>
            <p:nvPr/>
          </p:nvCxnSpPr>
          <p:spPr>
            <a:xfrm>
              <a:off x="5283719" y="3717032"/>
              <a:ext cx="47973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5">
              <a:extLst>
                <a:ext uri="{FF2B5EF4-FFF2-40B4-BE49-F238E27FC236}">
                  <a16:creationId xmlns:a16="http://schemas.microsoft.com/office/drawing/2014/main" id="{E9FB69ED-CD94-1B47-E6ED-7500AA2094B7}"/>
                </a:ext>
              </a:extLst>
            </p:cNvPr>
            <p:cNvCxnSpPr/>
            <p:nvPr/>
          </p:nvCxnSpPr>
          <p:spPr>
            <a:xfrm flipV="1">
              <a:off x="5292080" y="3717032"/>
              <a:ext cx="0" cy="972108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6">
              <a:extLst>
                <a:ext uri="{FF2B5EF4-FFF2-40B4-BE49-F238E27FC236}">
                  <a16:creationId xmlns:a16="http://schemas.microsoft.com/office/drawing/2014/main" id="{BFB9A5FC-E3A2-0AA6-5A2E-0AB48417606E}"/>
                </a:ext>
              </a:extLst>
            </p:cNvPr>
            <p:cNvCxnSpPr/>
            <p:nvPr/>
          </p:nvCxnSpPr>
          <p:spPr>
            <a:xfrm flipV="1">
              <a:off x="5763451" y="3717032"/>
              <a:ext cx="0" cy="972108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7">
              <a:extLst>
                <a:ext uri="{FF2B5EF4-FFF2-40B4-BE49-F238E27FC236}">
                  <a16:creationId xmlns:a16="http://schemas.microsoft.com/office/drawing/2014/main" id="{6E1EE68D-4819-DB1D-D4A0-DAC17171AA8C}"/>
                </a:ext>
              </a:extLst>
            </p:cNvPr>
            <p:cNvSpPr txBox="1"/>
            <p:nvPr/>
          </p:nvSpPr>
          <p:spPr>
            <a:xfrm>
              <a:off x="4753919" y="3319235"/>
              <a:ext cx="1672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Horizontal </a:t>
              </a:r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gap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Gerade Verbindung 28">
              <a:extLst>
                <a:ext uri="{FF2B5EF4-FFF2-40B4-BE49-F238E27FC236}">
                  <a16:creationId xmlns:a16="http://schemas.microsoft.com/office/drawing/2014/main" id="{29608693-1CE5-5533-B8F5-2667196ACDFA}"/>
                </a:ext>
              </a:extLst>
            </p:cNvPr>
            <p:cNvCxnSpPr/>
            <p:nvPr/>
          </p:nvCxnSpPr>
          <p:spPr>
            <a:xfrm flipH="1">
              <a:off x="1841562" y="4161589"/>
              <a:ext cx="1552249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9">
              <a:extLst>
                <a:ext uri="{FF2B5EF4-FFF2-40B4-BE49-F238E27FC236}">
                  <a16:creationId xmlns:a16="http://schemas.microsoft.com/office/drawing/2014/main" id="{AAB54478-EFD6-CBAE-6BB7-73B2FFD5DD10}"/>
                </a:ext>
              </a:extLst>
            </p:cNvPr>
            <p:cNvCxnSpPr/>
            <p:nvPr/>
          </p:nvCxnSpPr>
          <p:spPr>
            <a:xfrm flipH="1">
              <a:off x="1841562" y="4401108"/>
              <a:ext cx="1242404" cy="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30">
              <a:extLst>
                <a:ext uri="{FF2B5EF4-FFF2-40B4-BE49-F238E27FC236}">
                  <a16:creationId xmlns:a16="http://schemas.microsoft.com/office/drawing/2014/main" id="{4D1DD377-2E92-6991-B8E5-9CAB966DE7D4}"/>
                </a:ext>
              </a:extLst>
            </p:cNvPr>
            <p:cNvCxnSpPr/>
            <p:nvPr/>
          </p:nvCxnSpPr>
          <p:spPr>
            <a:xfrm flipV="1">
              <a:off x="1929571" y="4161589"/>
              <a:ext cx="0" cy="23952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31">
              <a:extLst>
                <a:ext uri="{FF2B5EF4-FFF2-40B4-BE49-F238E27FC236}">
                  <a16:creationId xmlns:a16="http://schemas.microsoft.com/office/drawing/2014/main" id="{22CF5860-3FA2-7AAB-DB5A-9C03A4B64545}"/>
                </a:ext>
              </a:extLst>
            </p:cNvPr>
            <p:cNvSpPr txBox="1"/>
            <p:nvPr/>
          </p:nvSpPr>
          <p:spPr>
            <a:xfrm>
              <a:off x="1283442" y="3709455"/>
              <a:ext cx="13901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Vertical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dirty="0" err="1">
                  <a:latin typeface="Arial" panose="020B0604020202020204" pitchFamily="34" charset="0"/>
                  <a:cs typeface="Arial" panose="020B0604020202020204" pitchFamily="34" charset="0"/>
                </a:rPr>
                <a:t>gap</a:t>
              </a:r>
              <a:endParaRPr lang="de-D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uppieren 1">
            <a:extLst>
              <a:ext uri="{FF2B5EF4-FFF2-40B4-BE49-F238E27FC236}">
                <a16:creationId xmlns:a16="http://schemas.microsoft.com/office/drawing/2014/main" id="{76396BB5-4440-3BDE-CBA2-E09F2DE10A33}"/>
              </a:ext>
            </a:extLst>
          </p:cNvPr>
          <p:cNvGrpSpPr/>
          <p:nvPr/>
        </p:nvGrpSpPr>
        <p:grpSpPr>
          <a:xfrm>
            <a:off x="732318" y="5757529"/>
            <a:ext cx="5656521" cy="1098984"/>
            <a:chOff x="107504" y="1916832"/>
            <a:chExt cx="7161720" cy="1915218"/>
          </a:xfrm>
        </p:grpSpPr>
        <p:pic>
          <p:nvPicPr>
            <p:cNvPr id="32" name="Picture 11">
              <a:extLst>
                <a:ext uri="{FF2B5EF4-FFF2-40B4-BE49-F238E27FC236}">
                  <a16:creationId xmlns:a16="http://schemas.microsoft.com/office/drawing/2014/main" id="{29CDE413-0C25-00C6-AE0E-A0F6EB3A83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942022"/>
              <a:ext cx="3334522" cy="1267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" name="Gruppieren 35">
              <a:extLst>
                <a:ext uri="{FF2B5EF4-FFF2-40B4-BE49-F238E27FC236}">
                  <a16:creationId xmlns:a16="http://schemas.microsoft.com/office/drawing/2014/main" id="{F21C9CA6-29B0-20FA-8A68-30E4D401FA09}"/>
                </a:ext>
              </a:extLst>
            </p:cNvPr>
            <p:cNvGrpSpPr/>
            <p:nvPr/>
          </p:nvGrpSpPr>
          <p:grpSpPr>
            <a:xfrm>
              <a:off x="107504" y="1916832"/>
              <a:ext cx="1663480" cy="1915218"/>
              <a:chOff x="683568" y="1916832"/>
              <a:chExt cx="1663480" cy="1915218"/>
            </a:xfrm>
          </p:grpSpPr>
          <p:pic>
            <p:nvPicPr>
              <p:cNvPr id="40" name="Picture 7" descr="E:\phd\pictures\optical microscope\150921 SuperPower SP-KIT-2010930-1a (bending cable)\cross-section 2\007_left.jpg">
                <a:extLst>
                  <a:ext uri="{FF2B5EF4-FFF2-40B4-BE49-F238E27FC236}">
                    <a16:creationId xmlns:a16="http://schemas.microsoft.com/office/drawing/2014/main" id="{62348582-E27A-A9D6-6D73-07805A7D8C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1949490"/>
                <a:ext cx="1663480" cy="12476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1" name="Gerade Verbindung 37">
                <a:extLst>
                  <a:ext uri="{FF2B5EF4-FFF2-40B4-BE49-F238E27FC236}">
                    <a16:creationId xmlns:a16="http://schemas.microsoft.com/office/drawing/2014/main" id="{2EEC0FE3-9581-2021-621B-277BBA1F3DD0}"/>
                  </a:ext>
                </a:extLst>
              </p:cNvPr>
              <p:cNvCxnSpPr/>
              <p:nvPr/>
            </p:nvCxnSpPr>
            <p:spPr>
              <a:xfrm flipH="1" flipV="1">
                <a:off x="836018" y="1916832"/>
                <a:ext cx="3897" cy="1431616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Gerade Verbindung 38">
                <a:extLst>
                  <a:ext uri="{FF2B5EF4-FFF2-40B4-BE49-F238E27FC236}">
                    <a16:creationId xmlns:a16="http://schemas.microsoft.com/office/drawing/2014/main" id="{69DA29C1-0B6B-DC5D-9C1D-EC90516C181C}"/>
                  </a:ext>
                </a:extLst>
              </p:cNvPr>
              <p:cNvCxnSpPr/>
              <p:nvPr/>
            </p:nvCxnSpPr>
            <p:spPr>
              <a:xfrm flipV="1">
                <a:off x="1774776" y="1949494"/>
                <a:ext cx="0" cy="1398954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feld 39">
                <a:extLst>
                  <a:ext uri="{FF2B5EF4-FFF2-40B4-BE49-F238E27FC236}">
                    <a16:creationId xmlns:a16="http://schemas.microsoft.com/office/drawing/2014/main" id="{4EA799F5-CBA4-525E-0AA2-9F4E4DECA934}"/>
                  </a:ext>
                </a:extLst>
              </p:cNvPr>
              <p:cNvSpPr txBox="1"/>
              <p:nvPr/>
            </p:nvSpPr>
            <p:spPr>
              <a:xfrm>
                <a:off x="833454" y="3295682"/>
                <a:ext cx="1343323" cy="536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870 µm</a:t>
                </a:r>
              </a:p>
            </p:txBody>
          </p:sp>
          <p:cxnSp>
            <p:nvCxnSpPr>
              <p:cNvPr id="44" name="Gerade Verbindung 40">
                <a:extLst>
                  <a:ext uri="{FF2B5EF4-FFF2-40B4-BE49-F238E27FC236}">
                    <a16:creationId xmlns:a16="http://schemas.microsoft.com/office/drawing/2014/main" id="{102716F3-2E62-6D34-7F76-56535A9B8621}"/>
                  </a:ext>
                </a:extLst>
              </p:cNvPr>
              <p:cNvCxnSpPr/>
              <p:nvPr/>
            </p:nvCxnSpPr>
            <p:spPr>
              <a:xfrm>
                <a:off x="839916" y="3295356"/>
                <a:ext cx="93486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olid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uppieren 42">
              <a:extLst>
                <a:ext uri="{FF2B5EF4-FFF2-40B4-BE49-F238E27FC236}">
                  <a16:creationId xmlns:a16="http://schemas.microsoft.com/office/drawing/2014/main" id="{DF334AE7-14EA-B7EA-080E-332D6141C4B7}"/>
                </a:ext>
              </a:extLst>
            </p:cNvPr>
            <p:cNvGrpSpPr/>
            <p:nvPr/>
          </p:nvGrpSpPr>
          <p:grpSpPr>
            <a:xfrm>
              <a:off x="5220072" y="1916832"/>
              <a:ext cx="1672444" cy="1431616"/>
              <a:chOff x="6372200" y="1892123"/>
              <a:chExt cx="1816460" cy="1500288"/>
            </a:xfrm>
          </p:grpSpPr>
          <p:pic>
            <p:nvPicPr>
              <p:cNvPr id="36" name="Picture 8" descr="E:\phd\pictures\optical microscope\150921 SuperPower SP-KIT-2010930-1a (bending cable)\cross-section 2\011_right.jpg">
                <a:extLst>
                  <a:ext uri="{FF2B5EF4-FFF2-40B4-BE49-F238E27FC236}">
                    <a16:creationId xmlns:a16="http://schemas.microsoft.com/office/drawing/2014/main" id="{C69AF44F-4F31-BDD9-0B0E-03B525D80C6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72200" y="1892123"/>
                <a:ext cx="1816460" cy="13623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7" name="Gerade Verbindung 44">
                <a:extLst>
                  <a:ext uri="{FF2B5EF4-FFF2-40B4-BE49-F238E27FC236}">
                    <a16:creationId xmlns:a16="http://schemas.microsoft.com/office/drawing/2014/main" id="{C592B809-2CD0-39CC-5F0C-48BAFF066C3B}"/>
                  </a:ext>
                </a:extLst>
              </p:cNvPr>
              <p:cNvCxnSpPr/>
              <p:nvPr/>
            </p:nvCxnSpPr>
            <p:spPr>
              <a:xfrm flipV="1">
                <a:off x="7592438" y="1892124"/>
                <a:ext cx="0" cy="1500287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45">
                <a:extLst>
                  <a:ext uri="{FF2B5EF4-FFF2-40B4-BE49-F238E27FC236}">
                    <a16:creationId xmlns:a16="http://schemas.microsoft.com/office/drawing/2014/main" id="{FC4BCBDF-185F-EE8F-F0F0-6A7EC1176C3B}"/>
                  </a:ext>
                </a:extLst>
              </p:cNvPr>
              <p:cNvCxnSpPr/>
              <p:nvPr/>
            </p:nvCxnSpPr>
            <p:spPr>
              <a:xfrm flipV="1">
                <a:off x="8024486" y="1892124"/>
                <a:ext cx="3899" cy="1500287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 Verbindung 46">
                <a:extLst>
                  <a:ext uri="{FF2B5EF4-FFF2-40B4-BE49-F238E27FC236}">
                    <a16:creationId xmlns:a16="http://schemas.microsoft.com/office/drawing/2014/main" id="{FE79712A-23E0-CAA2-FF7D-C1C2F70966D0}"/>
                  </a:ext>
                </a:extLst>
              </p:cNvPr>
              <p:cNvCxnSpPr/>
              <p:nvPr/>
            </p:nvCxnSpPr>
            <p:spPr>
              <a:xfrm>
                <a:off x="7592438" y="3336772"/>
                <a:ext cx="432048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olid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feld 41">
              <a:extLst>
                <a:ext uri="{FF2B5EF4-FFF2-40B4-BE49-F238E27FC236}">
                  <a16:creationId xmlns:a16="http://schemas.microsoft.com/office/drawing/2014/main" id="{4CDE30D3-2908-D6F3-C8C1-000560C2236D}"/>
                </a:ext>
              </a:extLst>
            </p:cNvPr>
            <p:cNvSpPr txBox="1"/>
            <p:nvPr/>
          </p:nvSpPr>
          <p:spPr>
            <a:xfrm>
              <a:off x="5980012" y="3266068"/>
              <a:ext cx="1289212" cy="536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421 µm</a:t>
              </a:r>
            </a:p>
          </p:txBody>
        </p:sp>
      </p:grpSp>
      <p:cxnSp>
        <p:nvCxnSpPr>
          <p:cNvPr id="45" name="Gerade Verbindung mit Pfeil 51">
            <a:extLst>
              <a:ext uri="{FF2B5EF4-FFF2-40B4-BE49-F238E27FC236}">
                <a16:creationId xmlns:a16="http://schemas.microsoft.com/office/drawing/2014/main" id="{4C17B3B1-7EC2-078E-4174-F75A2E53844B}"/>
              </a:ext>
            </a:extLst>
          </p:cNvPr>
          <p:cNvCxnSpPr>
            <a:cxnSpLocks/>
          </p:cNvCxnSpPr>
          <p:nvPr/>
        </p:nvCxnSpPr>
        <p:spPr>
          <a:xfrm>
            <a:off x="2234229" y="4119978"/>
            <a:ext cx="0" cy="1715323"/>
          </a:xfrm>
          <a:prstGeom prst="straightConnector1">
            <a:avLst/>
          </a:prstGeom>
          <a:ln w="28575">
            <a:solidFill>
              <a:srgbClr val="FF33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Objekt 10">
            <a:extLst>
              <a:ext uri="{FF2B5EF4-FFF2-40B4-BE49-F238E27FC236}">
                <a16:creationId xmlns:a16="http://schemas.microsoft.com/office/drawing/2014/main" id="{0AB2F273-1DA7-1D75-1FE0-3D615D3CEF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0457348"/>
              </p:ext>
            </p:extLst>
          </p:nvPr>
        </p:nvGraphicFramePr>
        <p:xfrm>
          <a:off x="6552477" y="1466998"/>
          <a:ext cx="5771180" cy="402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4145040" imgH="2890440" progId="Origin50.Graph">
                  <p:embed/>
                </p:oleObj>
              </mc:Choice>
              <mc:Fallback>
                <p:oleObj name="Graph" r:id="rId7" imgW="4145040" imgH="2890440" progId="Origin50.Graph">
                  <p:embed/>
                  <p:pic>
                    <p:nvPicPr>
                      <p:cNvPr id="3" name="Objekt 10">
                        <a:extLst>
                          <a:ext uri="{FF2B5EF4-FFF2-40B4-BE49-F238E27FC236}">
                            <a16:creationId xmlns:a16="http://schemas.microsoft.com/office/drawing/2014/main" id="{8FDB55DB-DBB6-B515-270F-67C394AEC6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52477" y="1466998"/>
                        <a:ext cx="5771180" cy="40250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4" name="Gruppieren 41">
            <a:extLst>
              <a:ext uri="{FF2B5EF4-FFF2-40B4-BE49-F238E27FC236}">
                <a16:creationId xmlns:a16="http://schemas.microsoft.com/office/drawing/2014/main" id="{4A9EEDDF-E9A0-22D4-B002-AC28FBB8D1A7}"/>
              </a:ext>
            </a:extLst>
          </p:cNvPr>
          <p:cNvGrpSpPr/>
          <p:nvPr/>
        </p:nvGrpSpPr>
        <p:grpSpPr>
          <a:xfrm>
            <a:off x="6894287" y="5771983"/>
            <a:ext cx="4971613" cy="1050844"/>
            <a:chOff x="463749" y="3373763"/>
            <a:chExt cx="8532509" cy="3068578"/>
          </a:xfrm>
        </p:grpSpPr>
        <p:pic>
          <p:nvPicPr>
            <p:cNvPr id="55" name="Picture 2">
              <a:extLst>
                <a:ext uri="{FF2B5EF4-FFF2-40B4-BE49-F238E27FC236}">
                  <a16:creationId xmlns:a16="http://schemas.microsoft.com/office/drawing/2014/main" id="{9CCBF3FF-777F-C78C-0490-D6AFA4B2E0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7249" y="3392911"/>
              <a:ext cx="2642904" cy="198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2" descr="E:\phd\presentations\160315 Noe\006_left_measurement.jpg">
              <a:extLst>
                <a:ext uri="{FF2B5EF4-FFF2-40B4-BE49-F238E27FC236}">
                  <a16:creationId xmlns:a16="http://schemas.microsoft.com/office/drawing/2014/main" id="{0FEE9DA3-BC4C-8512-6EE4-91D153C412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749" y="3373763"/>
              <a:ext cx="2694517" cy="20208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3" descr="E:\phd\presentations\160315 Noe\010_right_measurement_small.jpg">
              <a:extLst>
                <a:ext uri="{FF2B5EF4-FFF2-40B4-BE49-F238E27FC236}">
                  <a16:creationId xmlns:a16="http://schemas.microsoft.com/office/drawing/2014/main" id="{20C23299-5454-C11F-AD0E-2E803BF6F4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7" y="3392911"/>
              <a:ext cx="2643455" cy="1982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8" name="Gerade Verbindung 45">
              <a:extLst>
                <a:ext uri="{FF2B5EF4-FFF2-40B4-BE49-F238E27FC236}">
                  <a16:creationId xmlns:a16="http://schemas.microsoft.com/office/drawing/2014/main" id="{0D97E04C-1360-78C2-2578-2DDE1D86FC95}"/>
                </a:ext>
              </a:extLst>
            </p:cNvPr>
            <p:cNvCxnSpPr/>
            <p:nvPr/>
          </p:nvCxnSpPr>
          <p:spPr>
            <a:xfrm flipV="1">
              <a:off x="857087" y="3429000"/>
              <a:ext cx="0" cy="2106936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46">
              <a:extLst>
                <a:ext uri="{FF2B5EF4-FFF2-40B4-BE49-F238E27FC236}">
                  <a16:creationId xmlns:a16="http://schemas.microsoft.com/office/drawing/2014/main" id="{9060A719-CF76-C15C-AE9D-1B370F711732}"/>
                </a:ext>
              </a:extLst>
            </p:cNvPr>
            <p:cNvCxnSpPr/>
            <p:nvPr/>
          </p:nvCxnSpPr>
          <p:spPr>
            <a:xfrm flipV="1">
              <a:off x="1133870" y="3423992"/>
              <a:ext cx="0" cy="209324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feld 47">
              <a:extLst>
                <a:ext uri="{FF2B5EF4-FFF2-40B4-BE49-F238E27FC236}">
                  <a16:creationId xmlns:a16="http://schemas.microsoft.com/office/drawing/2014/main" id="{AFB9428C-2E05-CD35-7D39-B1F1939D7DB3}"/>
                </a:ext>
              </a:extLst>
            </p:cNvPr>
            <p:cNvSpPr txBox="1"/>
            <p:nvPr/>
          </p:nvSpPr>
          <p:spPr>
            <a:xfrm>
              <a:off x="616505" y="5542510"/>
              <a:ext cx="1978624" cy="898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174  µm</a:t>
              </a:r>
            </a:p>
          </p:txBody>
        </p:sp>
        <p:cxnSp>
          <p:nvCxnSpPr>
            <p:cNvPr id="61" name="Gerade Verbindung 48">
              <a:extLst>
                <a:ext uri="{FF2B5EF4-FFF2-40B4-BE49-F238E27FC236}">
                  <a16:creationId xmlns:a16="http://schemas.microsoft.com/office/drawing/2014/main" id="{4713D506-26A1-C342-35E4-CF7F8AA2DB00}"/>
                </a:ext>
              </a:extLst>
            </p:cNvPr>
            <p:cNvCxnSpPr/>
            <p:nvPr/>
          </p:nvCxnSpPr>
          <p:spPr>
            <a:xfrm>
              <a:off x="890031" y="5517232"/>
              <a:ext cx="234352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49">
              <a:extLst>
                <a:ext uri="{FF2B5EF4-FFF2-40B4-BE49-F238E27FC236}">
                  <a16:creationId xmlns:a16="http://schemas.microsoft.com/office/drawing/2014/main" id="{34C4EC8B-078A-20DE-35D1-A143B14A4BB1}"/>
                </a:ext>
              </a:extLst>
            </p:cNvPr>
            <p:cNvCxnSpPr/>
            <p:nvPr/>
          </p:nvCxnSpPr>
          <p:spPr>
            <a:xfrm flipV="1">
              <a:off x="8244408" y="3429000"/>
              <a:ext cx="0" cy="2124694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50">
              <a:extLst>
                <a:ext uri="{FF2B5EF4-FFF2-40B4-BE49-F238E27FC236}">
                  <a16:creationId xmlns:a16="http://schemas.microsoft.com/office/drawing/2014/main" id="{409872ED-0B2F-9175-E80E-9CAB471FF603}"/>
                </a:ext>
              </a:extLst>
            </p:cNvPr>
            <p:cNvCxnSpPr/>
            <p:nvPr/>
          </p:nvCxnSpPr>
          <p:spPr>
            <a:xfrm flipV="1">
              <a:off x="8532440" y="3392542"/>
              <a:ext cx="0" cy="212469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feld 51">
              <a:extLst>
                <a:ext uri="{FF2B5EF4-FFF2-40B4-BE49-F238E27FC236}">
                  <a16:creationId xmlns:a16="http://schemas.microsoft.com/office/drawing/2014/main" id="{9BB2DE2B-F00B-659C-9689-06B8692A30CC}"/>
                </a:ext>
              </a:extLst>
            </p:cNvPr>
            <p:cNvSpPr txBox="1"/>
            <p:nvPr/>
          </p:nvSpPr>
          <p:spPr>
            <a:xfrm>
              <a:off x="7293641" y="5543599"/>
              <a:ext cx="1702617" cy="898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240  µm</a:t>
              </a:r>
            </a:p>
          </p:txBody>
        </p:sp>
        <p:cxnSp>
          <p:nvCxnSpPr>
            <p:cNvPr id="65" name="Gerade Verbindung 52">
              <a:extLst>
                <a:ext uri="{FF2B5EF4-FFF2-40B4-BE49-F238E27FC236}">
                  <a16:creationId xmlns:a16="http://schemas.microsoft.com/office/drawing/2014/main" id="{4D69546B-501E-A095-4CEC-4D5863492D34}"/>
                </a:ext>
              </a:extLst>
            </p:cNvPr>
            <p:cNvCxnSpPr/>
            <p:nvPr/>
          </p:nvCxnSpPr>
          <p:spPr>
            <a:xfrm>
              <a:off x="8255657" y="5517232"/>
              <a:ext cx="267296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Gerade Verbindung mit Pfeil 51">
            <a:extLst>
              <a:ext uri="{FF2B5EF4-FFF2-40B4-BE49-F238E27FC236}">
                <a16:creationId xmlns:a16="http://schemas.microsoft.com/office/drawing/2014/main" id="{A33C7799-F3DA-5043-793F-3944EA8A4512}"/>
              </a:ext>
            </a:extLst>
          </p:cNvPr>
          <p:cNvCxnSpPr>
            <a:cxnSpLocks/>
            <a:stCxn id="36" idx="3"/>
            <a:endCxn id="56" idx="1"/>
          </p:cNvCxnSpPr>
          <p:nvPr/>
        </p:nvCxnSpPr>
        <p:spPr>
          <a:xfrm flipV="1">
            <a:off x="6091305" y="6118013"/>
            <a:ext cx="802982" cy="12493"/>
          </a:xfrm>
          <a:prstGeom prst="straightConnector1">
            <a:avLst/>
          </a:prstGeom>
          <a:ln w="28575">
            <a:solidFill>
              <a:srgbClr val="FF33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31ECFD3B-FB19-FA8C-D144-B403D9DB3558}"/>
              </a:ext>
            </a:extLst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708227" y="137470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Slide Number Placeholder 1">
            <a:extLst>
              <a:ext uri="{FF2B5EF4-FFF2-40B4-BE49-F238E27FC236}">
                <a16:creationId xmlns:a16="http://schemas.microsoft.com/office/drawing/2014/main" id="{09590368-56A1-8788-94ED-2B335C78C1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055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D716CB88-CBC8-6F7F-E936-8F4342207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978394" y="1016251"/>
            <a:ext cx="2363696" cy="285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ieren 25">
            <a:extLst>
              <a:ext uri="{FF2B5EF4-FFF2-40B4-BE49-F238E27FC236}">
                <a16:creationId xmlns:a16="http://schemas.microsoft.com/office/drawing/2014/main" id="{7C5C7CB6-9E47-F445-FBDF-A131814143E6}"/>
              </a:ext>
            </a:extLst>
          </p:cNvPr>
          <p:cNvGrpSpPr/>
          <p:nvPr/>
        </p:nvGrpSpPr>
        <p:grpSpPr>
          <a:xfrm>
            <a:off x="1285205" y="4679099"/>
            <a:ext cx="8875037" cy="2178901"/>
            <a:chOff x="196883" y="3182242"/>
            <a:chExt cx="8875037" cy="2178901"/>
          </a:xfrm>
        </p:grpSpPr>
        <p:grpSp>
          <p:nvGrpSpPr>
            <p:cNvPr id="5" name="Gruppieren 21">
              <a:extLst>
                <a:ext uri="{FF2B5EF4-FFF2-40B4-BE49-F238E27FC236}">
                  <a16:creationId xmlns:a16="http://schemas.microsoft.com/office/drawing/2014/main" id="{34E586B9-8577-A458-B0F2-4C7943DD7DC0}"/>
                </a:ext>
              </a:extLst>
            </p:cNvPr>
            <p:cNvGrpSpPr/>
            <p:nvPr/>
          </p:nvGrpSpPr>
          <p:grpSpPr>
            <a:xfrm>
              <a:off x="214248" y="3861048"/>
              <a:ext cx="8857672" cy="432048"/>
              <a:chOff x="35496" y="1916832"/>
              <a:chExt cx="8857672" cy="360040"/>
            </a:xfrm>
          </p:grpSpPr>
          <p:pic>
            <p:nvPicPr>
              <p:cNvPr id="15" name="Picture 3">
                <a:extLst>
                  <a:ext uri="{FF2B5EF4-FFF2-40B4-BE49-F238E27FC236}">
                    <a16:creationId xmlns:a16="http://schemas.microsoft.com/office/drawing/2014/main" id="{A44B24FB-76B7-B796-9C66-3FA99C3BC0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96" y="1916832"/>
                <a:ext cx="4499226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3">
                <a:extLst>
                  <a:ext uri="{FF2B5EF4-FFF2-40B4-BE49-F238E27FC236}">
                    <a16:creationId xmlns:a16="http://schemas.microsoft.com/office/drawing/2014/main" id="{A779CF2D-DC52-C0B4-3CFC-0705EAD7DDF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51"/>
              <a:stretch/>
            </p:blipFill>
            <p:spPr bwMode="auto">
              <a:xfrm>
                <a:off x="4445693" y="1916832"/>
                <a:ext cx="4447475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" name="Ellipse 27">
              <a:extLst>
                <a:ext uri="{FF2B5EF4-FFF2-40B4-BE49-F238E27FC236}">
                  <a16:creationId xmlns:a16="http://schemas.microsoft.com/office/drawing/2014/main" id="{CC82E08D-97F8-2E8F-C69D-61C9D1E29187}"/>
                </a:ext>
              </a:extLst>
            </p:cNvPr>
            <p:cNvSpPr/>
            <p:nvPr/>
          </p:nvSpPr>
          <p:spPr>
            <a:xfrm>
              <a:off x="7343728" y="3488935"/>
              <a:ext cx="1423139" cy="1248067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Textfeld 28">
              <a:extLst>
                <a:ext uri="{FF2B5EF4-FFF2-40B4-BE49-F238E27FC236}">
                  <a16:creationId xmlns:a16="http://schemas.microsoft.com/office/drawing/2014/main" id="{5568D40F-C260-57E2-61D1-56D4B8E3E7F7}"/>
                </a:ext>
              </a:extLst>
            </p:cNvPr>
            <p:cNvSpPr txBox="1"/>
            <p:nvPr/>
          </p:nvSpPr>
          <p:spPr>
            <a:xfrm>
              <a:off x="6349392" y="3182242"/>
              <a:ext cx="16594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Measurement </a:t>
              </a:r>
            </a:p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window</a:t>
              </a:r>
            </a:p>
          </p:txBody>
        </p:sp>
        <p:cxnSp>
          <p:nvCxnSpPr>
            <p:cNvPr id="8" name="Gerade Verbindung mit Pfeil 30">
              <a:extLst>
                <a:ext uri="{FF2B5EF4-FFF2-40B4-BE49-F238E27FC236}">
                  <a16:creationId xmlns:a16="http://schemas.microsoft.com/office/drawing/2014/main" id="{2040635A-61D1-71E7-9A81-B6B8616D278A}"/>
                </a:ext>
              </a:extLst>
            </p:cNvPr>
            <p:cNvCxnSpPr/>
            <p:nvPr/>
          </p:nvCxnSpPr>
          <p:spPr>
            <a:xfrm flipV="1">
              <a:off x="196883" y="4415747"/>
              <a:ext cx="7883946" cy="7200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feld 32">
              <a:extLst>
                <a:ext uri="{FF2B5EF4-FFF2-40B4-BE49-F238E27FC236}">
                  <a16:creationId xmlns:a16="http://schemas.microsoft.com/office/drawing/2014/main" id="{89372963-4CDA-8F6C-571D-BFCD64DA9B4D}"/>
                </a:ext>
              </a:extLst>
            </p:cNvPr>
            <p:cNvSpPr txBox="1"/>
            <p:nvPr/>
          </p:nvSpPr>
          <p:spPr>
            <a:xfrm>
              <a:off x="1529655" y="4127715"/>
              <a:ext cx="1672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Defined length</a:t>
              </a:r>
            </a:p>
          </p:txBody>
        </p:sp>
        <p:sp>
          <p:nvSpPr>
            <p:cNvPr id="10" name="Ellipse 33">
              <a:extLst>
                <a:ext uri="{FF2B5EF4-FFF2-40B4-BE49-F238E27FC236}">
                  <a16:creationId xmlns:a16="http://schemas.microsoft.com/office/drawing/2014/main" id="{3798A51C-843B-F6F9-5C9F-DBB269E558C6}"/>
                </a:ext>
              </a:extLst>
            </p:cNvPr>
            <p:cNvSpPr/>
            <p:nvPr/>
          </p:nvSpPr>
          <p:spPr>
            <a:xfrm>
              <a:off x="7972817" y="4185084"/>
              <a:ext cx="216024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1" name="Gerade Verbindung mit Pfeil 34">
              <a:extLst>
                <a:ext uri="{FF2B5EF4-FFF2-40B4-BE49-F238E27FC236}">
                  <a16:creationId xmlns:a16="http://schemas.microsoft.com/office/drawing/2014/main" id="{D3E05A11-8D0E-C365-D964-745787069FEB}"/>
                </a:ext>
              </a:extLst>
            </p:cNvPr>
            <p:cNvCxnSpPr/>
            <p:nvPr/>
          </p:nvCxnSpPr>
          <p:spPr>
            <a:xfrm>
              <a:off x="7792797" y="4559763"/>
              <a:ext cx="576064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35">
              <a:extLst>
                <a:ext uri="{FF2B5EF4-FFF2-40B4-BE49-F238E27FC236}">
                  <a16:creationId xmlns:a16="http://schemas.microsoft.com/office/drawing/2014/main" id="{83E3D838-1780-CE14-A9F1-3A69F800EA79}"/>
                </a:ext>
              </a:extLst>
            </p:cNvPr>
            <p:cNvSpPr txBox="1"/>
            <p:nvPr/>
          </p:nvSpPr>
          <p:spPr>
            <a:xfrm>
              <a:off x="7522004" y="4714812"/>
              <a:ext cx="14029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Shift error</a:t>
              </a:r>
            </a:p>
            <a:p>
              <a:r>
                <a:rPr lang="en-GB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 correction </a:t>
              </a:r>
            </a:p>
          </p:txBody>
        </p:sp>
        <p:cxnSp>
          <p:nvCxnSpPr>
            <p:cNvPr id="13" name="Gerade Verbindung mit Pfeil 36">
              <a:extLst>
                <a:ext uri="{FF2B5EF4-FFF2-40B4-BE49-F238E27FC236}">
                  <a16:creationId xmlns:a16="http://schemas.microsoft.com/office/drawing/2014/main" id="{A5AAE4AD-291C-8CD8-2A6C-64B5416618B9}"/>
                </a:ext>
              </a:extLst>
            </p:cNvPr>
            <p:cNvCxnSpPr/>
            <p:nvPr/>
          </p:nvCxnSpPr>
          <p:spPr>
            <a:xfrm flipH="1">
              <a:off x="2608071" y="4991811"/>
              <a:ext cx="46636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37">
              <a:extLst>
                <a:ext uri="{FF2B5EF4-FFF2-40B4-BE49-F238E27FC236}">
                  <a16:creationId xmlns:a16="http://schemas.microsoft.com/office/drawing/2014/main" id="{ED1EA45E-7710-0EDA-CA5E-EF7804296226}"/>
                </a:ext>
              </a:extLst>
            </p:cNvPr>
            <p:cNvSpPr txBox="1"/>
            <p:nvPr/>
          </p:nvSpPr>
          <p:spPr>
            <a:xfrm>
              <a:off x="372592" y="4775787"/>
              <a:ext cx="2082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Signal to feed rolls</a:t>
              </a:r>
            </a:p>
          </p:txBody>
        </p:sp>
      </p:grpSp>
      <p:sp>
        <p:nvSpPr>
          <p:cNvPr id="18" name="Textfeld 40">
            <a:extLst>
              <a:ext uri="{FF2B5EF4-FFF2-40B4-BE49-F238E27FC236}">
                <a16:creationId xmlns:a16="http://schemas.microsoft.com/office/drawing/2014/main" id="{EC269841-376F-405A-A12D-4DA7568467D3}"/>
              </a:ext>
            </a:extLst>
          </p:cNvPr>
          <p:cNvSpPr txBox="1"/>
          <p:nvPr/>
        </p:nvSpPr>
        <p:spPr>
          <a:xfrm>
            <a:off x="191193" y="233264"/>
            <a:ext cx="94920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Reel-to-reel measurement system of tape geometry and transposition length feed-back system</a:t>
            </a:r>
          </a:p>
        </p:txBody>
      </p:sp>
      <p:grpSp>
        <p:nvGrpSpPr>
          <p:cNvPr id="19" name="Gruppieren 23">
            <a:extLst>
              <a:ext uri="{FF2B5EF4-FFF2-40B4-BE49-F238E27FC236}">
                <a16:creationId xmlns:a16="http://schemas.microsoft.com/office/drawing/2014/main" id="{25D986B9-99C8-FF50-3468-6BEC8AC858D9}"/>
              </a:ext>
            </a:extLst>
          </p:cNvPr>
          <p:cNvGrpSpPr/>
          <p:nvPr/>
        </p:nvGrpSpPr>
        <p:grpSpPr>
          <a:xfrm>
            <a:off x="1381859" y="3777303"/>
            <a:ext cx="8802685" cy="651660"/>
            <a:chOff x="179512" y="4239300"/>
            <a:chExt cx="8802685" cy="943070"/>
          </a:xfrm>
        </p:grpSpPr>
        <p:grpSp>
          <p:nvGrpSpPr>
            <p:cNvPr id="20" name="Gruppieren 12">
              <a:extLst>
                <a:ext uri="{FF2B5EF4-FFF2-40B4-BE49-F238E27FC236}">
                  <a16:creationId xmlns:a16="http://schemas.microsoft.com/office/drawing/2014/main" id="{814273AA-1E17-B74F-7346-85091E864462}"/>
                </a:ext>
              </a:extLst>
            </p:cNvPr>
            <p:cNvGrpSpPr/>
            <p:nvPr/>
          </p:nvGrpSpPr>
          <p:grpSpPr>
            <a:xfrm>
              <a:off x="179512" y="4239300"/>
              <a:ext cx="8802685" cy="827672"/>
              <a:chOff x="179512" y="4239300"/>
              <a:chExt cx="8802685" cy="827672"/>
            </a:xfrm>
          </p:grpSpPr>
          <p:sp>
            <p:nvSpPr>
              <p:cNvPr id="24" name="Rechteck 7">
                <a:extLst>
                  <a:ext uri="{FF2B5EF4-FFF2-40B4-BE49-F238E27FC236}">
                    <a16:creationId xmlns:a16="http://schemas.microsoft.com/office/drawing/2014/main" id="{09C0D117-3DA1-47D2-BD9B-25FD50FDEDC0}"/>
                  </a:ext>
                </a:extLst>
              </p:cNvPr>
              <p:cNvSpPr/>
              <p:nvPr/>
            </p:nvSpPr>
            <p:spPr>
              <a:xfrm>
                <a:off x="179512" y="4239300"/>
                <a:ext cx="8802685" cy="46763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Bogen 31">
                <a:extLst>
                  <a:ext uri="{FF2B5EF4-FFF2-40B4-BE49-F238E27FC236}">
                    <a16:creationId xmlns:a16="http://schemas.microsoft.com/office/drawing/2014/main" id="{E2113507-FBED-CF5F-7622-EC940E059A7C}"/>
                  </a:ext>
                </a:extLst>
              </p:cNvPr>
              <p:cNvSpPr/>
              <p:nvPr/>
            </p:nvSpPr>
            <p:spPr>
              <a:xfrm>
                <a:off x="539552" y="4706932"/>
                <a:ext cx="8428338" cy="360040"/>
              </a:xfrm>
              <a:prstGeom prst="arc">
                <a:avLst/>
              </a:prstGeom>
              <a:ln w="19050">
                <a:solidFill>
                  <a:srgbClr val="FF33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1" name="Gerade Verbindung mit Pfeil 14">
              <a:extLst>
                <a:ext uri="{FF2B5EF4-FFF2-40B4-BE49-F238E27FC236}">
                  <a16:creationId xmlns:a16="http://schemas.microsoft.com/office/drawing/2014/main" id="{93E9A932-EF86-88A4-DDBA-F671981D4903}"/>
                </a:ext>
              </a:extLst>
            </p:cNvPr>
            <p:cNvCxnSpPr/>
            <p:nvPr/>
          </p:nvCxnSpPr>
          <p:spPr>
            <a:xfrm>
              <a:off x="1477210" y="4239300"/>
              <a:ext cx="0" cy="467632"/>
            </a:xfrm>
            <a:prstGeom prst="straightConnector1">
              <a:avLst/>
            </a:prstGeom>
            <a:ln w="12700">
              <a:solidFill>
                <a:srgbClr val="FF33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feld 16">
              <a:extLst>
                <a:ext uri="{FF2B5EF4-FFF2-40B4-BE49-F238E27FC236}">
                  <a16:creationId xmlns:a16="http://schemas.microsoft.com/office/drawing/2014/main" id="{961B0659-3D9E-697A-3869-9EAC6968A57A}"/>
                </a:ext>
              </a:extLst>
            </p:cNvPr>
            <p:cNvSpPr txBox="1"/>
            <p:nvPr/>
          </p:nvSpPr>
          <p:spPr>
            <a:xfrm>
              <a:off x="753441" y="4797152"/>
              <a:ext cx="17748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width variations</a:t>
              </a:r>
            </a:p>
          </p:txBody>
        </p:sp>
        <p:sp>
          <p:nvSpPr>
            <p:cNvPr id="23" name="Textfeld 41">
              <a:extLst>
                <a:ext uri="{FF2B5EF4-FFF2-40B4-BE49-F238E27FC236}">
                  <a16:creationId xmlns:a16="http://schemas.microsoft.com/office/drawing/2014/main" id="{5D7EF25C-C964-0644-C8B8-B1689861B650}"/>
                </a:ext>
              </a:extLst>
            </p:cNvPr>
            <p:cNvSpPr txBox="1"/>
            <p:nvPr/>
          </p:nvSpPr>
          <p:spPr>
            <a:xfrm>
              <a:off x="5622115" y="4813038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camber</a:t>
              </a:r>
            </a:p>
          </p:txBody>
        </p:sp>
      </p:grpSp>
      <p:sp>
        <p:nvSpPr>
          <p:cNvPr id="26" name="Bogen 42">
            <a:extLst>
              <a:ext uri="{FF2B5EF4-FFF2-40B4-BE49-F238E27FC236}">
                <a16:creationId xmlns:a16="http://schemas.microsoft.com/office/drawing/2014/main" id="{EFD3B773-C13F-5992-7A11-B466DA7700DE}"/>
              </a:ext>
            </a:extLst>
          </p:cNvPr>
          <p:cNvSpPr/>
          <p:nvPr/>
        </p:nvSpPr>
        <p:spPr>
          <a:xfrm>
            <a:off x="1762927" y="3782808"/>
            <a:ext cx="8428338" cy="360040"/>
          </a:xfrm>
          <a:prstGeom prst="arc">
            <a:avLst/>
          </a:prstGeom>
          <a:ln w="19050">
            <a:solidFill>
              <a:srgbClr val="FF33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Pfeil nach oben und unten 26">
            <a:extLst>
              <a:ext uri="{FF2B5EF4-FFF2-40B4-BE49-F238E27FC236}">
                <a16:creationId xmlns:a16="http://schemas.microsoft.com/office/drawing/2014/main" id="{D5100ABD-7085-3658-A441-9B4FFAABFE7C}"/>
              </a:ext>
            </a:extLst>
          </p:cNvPr>
          <p:cNvSpPr/>
          <p:nvPr/>
        </p:nvSpPr>
        <p:spPr>
          <a:xfrm>
            <a:off x="4975666" y="4224829"/>
            <a:ext cx="303479" cy="92894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feld 29">
            <a:extLst>
              <a:ext uri="{FF2B5EF4-FFF2-40B4-BE49-F238E27FC236}">
                <a16:creationId xmlns:a16="http://schemas.microsoft.com/office/drawing/2014/main" id="{2930E3FF-C511-4D5D-6C0B-EAC2F8369855}"/>
              </a:ext>
            </a:extLst>
          </p:cNvPr>
          <p:cNvSpPr txBox="1"/>
          <p:nvPr/>
        </p:nvSpPr>
        <p:spPr>
          <a:xfrm>
            <a:off x="787116" y="1211613"/>
            <a:ext cx="4440062" cy="2446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Tape geometry measured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Feed back for punching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Transposition length set by a reel feed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 ± 0.05 mm precision)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Transposition error correction planned</a:t>
            </a:r>
          </a:p>
        </p:txBody>
      </p:sp>
      <p:grpSp>
        <p:nvGrpSpPr>
          <p:cNvPr id="3" name="Gruppieren 72">
            <a:extLst>
              <a:ext uri="{FF2B5EF4-FFF2-40B4-BE49-F238E27FC236}">
                <a16:creationId xmlns:a16="http://schemas.microsoft.com/office/drawing/2014/main" id="{0DA4C273-112D-109E-5223-F2B30EC84A4A}"/>
              </a:ext>
            </a:extLst>
          </p:cNvPr>
          <p:cNvGrpSpPr/>
          <p:nvPr/>
        </p:nvGrpSpPr>
        <p:grpSpPr>
          <a:xfrm>
            <a:off x="10484278" y="3761704"/>
            <a:ext cx="1346055" cy="2358047"/>
            <a:chOff x="7690441" y="1109556"/>
            <a:chExt cx="1346055" cy="2358047"/>
          </a:xfrm>
        </p:grpSpPr>
        <p:pic>
          <p:nvPicPr>
            <p:cNvPr id="29" name="Grafik 44">
              <a:extLst>
                <a:ext uri="{FF2B5EF4-FFF2-40B4-BE49-F238E27FC236}">
                  <a16:creationId xmlns:a16="http://schemas.microsoft.com/office/drawing/2014/main" id="{686355E4-6E6D-3DD4-0668-DD0B774701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29" t="25549" r="31968" b="34499"/>
            <a:stretch/>
          </p:blipFill>
          <p:spPr>
            <a:xfrm>
              <a:off x="7690441" y="1109556"/>
              <a:ext cx="1346055" cy="1026291"/>
            </a:xfrm>
            <a:prstGeom prst="rect">
              <a:avLst/>
            </a:prstGeom>
          </p:spPr>
        </p:pic>
        <p:pic>
          <p:nvPicPr>
            <p:cNvPr id="30" name="Grafik 46">
              <a:extLst>
                <a:ext uri="{FF2B5EF4-FFF2-40B4-BE49-F238E27FC236}">
                  <a16:creationId xmlns:a16="http://schemas.microsoft.com/office/drawing/2014/main" id="{E620438C-1F85-CCAB-C575-6D7FE0FFEE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28" t="29720" r="37644" b="33108"/>
            <a:stretch/>
          </p:blipFill>
          <p:spPr>
            <a:xfrm>
              <a:off x="7690441" y="2437826"/>
              <a:ext cx="1331672" cy="1029777"/>
            </a:xfrm>
            <a:prstGeom prst="rect">
              <a:avLst/>
            </a:prstGeom>
          </p:spPr>
        </p:pic>
        <p:grpSp>
          <p:nvGrpSpPr>
            <p:cNvPr id="31" name="Gruppieren 58">
              <a:extLst>
                <a:ext uri="{FF2B5EF4-FFF2-40B4-BE49-F238E27FC236}">
                  <a16:creationId xmlns:a16="http://schemas.microsoft.com/office/drawing/2014/main" id="{37A894BE-23C0-BD0E-9895-B567C5EFA04F}"/>
                </a:ext>
              </a:extLst>
            </p:cNvPr>
            <p:cNvGrpSpPr/>
            <p:nvPr/>
          </p:nvGrpSpPr>
          <p:grpSpPr>
            <a:xfrm>
              <a:off x="8028384" y="1340768"/>
              <a:ext cx="254057" cy="221250"/>
              <a:chOff x="9754547" y="1622701"/>
              <a:chExt cx="254057" cy="221250"/>
            </a:xfrm>
          </p:grpSpPr>
          <p:cxnSp>
            <p:nvCxnSpPr>
              <p:cNvPr id="38" name="Gerade Verbindung 54">
                <a:extLst>
                  <a:ext uri="{FF2B5EF4-FFF2-40B4-BE49-F238E27FC236}">
                    <a16:creationId xmlns:a16="http://schemas.microsoft.com/office/drawing/2014/main" id="{959810F8-2BB8-2663-39BF-85FE822F8790}"/>
                  </a:ext>
                </a:extLst>
              </p:cNvPr>
              <p:cNvCxnSpPr/>
              <p:nvPr/>
            </p:nvCxnSpPr>
            <p:spPr>
              <a:xfrm>
                <a:off x="9756576" y="1622701"/>
                <a:ext cx="252028" cy="22125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 Verbindung 56">
                <a:extLst>
                  <a:ext uri="{FF2B5EF4-FFF2-40B4-BE49-F238E27FC236}">
                    <a16:creationId xmlns:a16="http://schemas.microsoft.com/office/drawing/2014/main" id="{A97A4654-91DF-A63D-EDBA-EEDC45A1BE94}"/>
                  </a:ext>
                </a:extLst>
              </p:cNvPr>
              <p:cNvCxnSpPr/>
              <p:nvPr/>
            </p:nvCxnSpPr>
            <p:spPr>
              <a:xfrm flipV="1">
                <a:off x="9754547" y="1622701"/>
                <a:ext cx="252028" cy="21830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Gerade Verbindung mit Pfeil 60">
              <a:extLst>
                <a:ext uri="{FF2B5EF4-FFF2-40B4-BE49-F238E27FC236}">
                  <a16:creationId xmlns:a16="http://schemas.microsoft.com/office/drawing/2014/main" id="{A27455C7-6899-0C53-ECC1-638B7F0D86E4}"/>
                </a:ext>
              </a:extLst>
            </p:cNvPr>
            <p:cNvCxnSpPr/>
            <p:nvPr/>
          </p:nvCxnSpPr>
          <p:spPr>
            <a:xfrm flipH="1">
              <a:off x="8282441" y="2630734"/>
              <a:ext cx="177991" cy="22220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61">
              <a:extLst>
                <a:ext uri="{FF2B5EF4-FFF2-40B4-BE49-F238E27FC236}">
                  <a16:creationId xmlns:a16="http://schemas.microsoft.com/office/drawing/2014/main" id="{264A128C-AC4F-F797-8C4C-301E0320AB52}"/>
                </a:ext>
              </a:extLst>
            </p:cNvPr>
            <p:cNvCxnSpPr/>
            <p:nvPr/>
          </p:nvCxnSpPr>
          <p:spPr>
            <a:xfrm flipV="1">
              <a:off x="8028384" y="2963953"/>
              <a:ext cx="171757" cy="18466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mit Pfeil 66">
              <a:extLst>
                <a:ext uri="{FF2B5EF4-FFF2-40B4-BE49-F238E27FC236}">
                  <a16:creationId xmlns:a16="http://schemas.microsoft.com/office/drawing/2014/main" id="{3862DEB2-F543-2775-B2B9-F5D5EDAE9EC1}"/>
                </a:ext>
              </a:extLst>
            </p:cNvPr>
            <p:cNvCxnSpPr/>
            <p:nvPr/>
          </p:nvCxnSpPr>
          <p:spPr>
            <a:xfrm>
              <a:off x="8642481" y="2708920"/>
              <a:ext cx="1" cy="25503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mit Pfeil 68">
              <a:extLst>
                <a:ext uri="{FF2B5EF4-FFF2-40B4-BE49-F238E27FC236}">
                  <a16:creationId xmlns:a16="http://schemas.microsoft.com/office/drawing/2014/main" id="{1A1C1F07-8A8C-5D08-8E88-73F5F62AD000}"/>
                </a:ext>
              </a:extLst>
            </p:cNvPr>
            <p:cNvCxnSpPr/>
            <p:nvPr/>
          </p:nvCxnSpPr>
          <p:spPr>
            <a:xfrm flipH="1" flipV="1">
              <a:off x="8642480" y="3102757"/>
              <a:ext cx="1" cy="25423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mit Pfeil 70">
              <a:extLst>
                <a:ext uri="{FF2B5EF4-FFF2-40B4-BE49-F238E27FC236}">
                  <a16:creationId xmlns:a16="http://schemas.microsoft.com/office/drawing/2014/main" id="{B9320935-F137-436E-3D1D-FB61EBC569F1}"/>
                </a:ext>
              </a:extLst>
            </p:cNvPr>
            <p:cNvCxnSpPr/>
            <p:nvPr/>
          </p:nvCxnSpPr>
          <p:spPr>
            <a:xfrm>
              <a:off x="7884367" y="2529097"/>
              <a:ext cx="1" cy="25503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71">
              <a:extLst>
                <a:ext uri="{FF2B5EF4-FFF2-40B4-BE49-F238E27FC236}">
                  <a16:creationId xmlns:a16="http://schemas.microsoft.com/office/drawing/2014/main" id="{C1438407-0B06-3ABE-66F4-594EAD502BF1}"/>
                </a:ext>
              </a:extLst>
            </p:cNvPr>
            <p:cNvCxnSpPr/>
            <p:nvPr/>
          </p:nvCxnSpPr>
          <p:spPr>
            <a:xfrm flipH="1" flipV="1">
              <a:off x="7884366" y="2922934"/>
              <a:ext cx="1" cy="25423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Picture 3">
            <a:extLst>
              <a:ext uri="{FF2B5EF4-FFF2-40B4-BE49-F238E27FC236}">
                <a16:creationId xmlns:a16="http://schemas.microsoft.com/office/drawing/2014/main" id="{CE95DA8A-6AF4-10F2-23EC-124C912DE8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4" t="25851" r="20248" b="19999"/>
          <a:stretch/>
        </p:blipFill>
        <p:spPr bwMode="auto">
          <a:xfrm>
            <a:off x="5712767" y="1409725"/>
            <a:ext cx="2402646" cy="122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">
            <a:extLst>
              <a:ext uri="{FF2B5EF4-FFF2-40B4-BE49-F238E27FC236}">
                <a16:creationId xmlns:a16="http://schemas.microsoft.com/office/drawing/2014/main" id="{B6320E8F-4CAD-575B-AB1B-AB99CA88B3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95" t="20600" r="32397" b="35176"/>
          <a:stretch/>
        </p:blipFill>
        <p:spPr bwMode="auto">
          <a:xfrm>
            <a:off x="5630690" y="2491843"/>
            <a:ext cx="1862806" cy="126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771C295D-CC3C-FFB4-5BFC-58E94098D7C7}"/>
              </a:ext>
            </a:extLst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08227" y="137470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Slide Number Placeholder 1">
            <a:extLst>
              <a:ext uri="{FF2B5EF4-FFF2-40B4-BE49-F238E27FC236}">
                <a16:creationId xmlns:a16="http://schemas.microsoft.com/office/drawing/2014/main" id="{86003CD5-0BDB-2B7C-7213-AB41AB41FF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410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7">
            <a:extLst>
              <a:ext uri="{FF2B5EF4-FFF2-40B4-BE49-F238E27FC236}">
                <a16:creationId xmlns:a16="http://schemas.microsoft.com/office/drawing/2014/main" id="{CF034B86-14A5-008D-18CB-EBC7406BC3AC}"/>
              </a:ext>
            </a:extLst>
          </p:cNvPr>
          <p:cNvSpPr txBox="1"/>
          <p:nvPr/>
        </p:nvSpPr>
        <p:spPr>
          <a:xfrm>
            <a:off x="257693" y="235533"/>
            <a:ext cx="93969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Burr size dependence on punched material and die clearance</a:t>
            </a:r>
          </a:p>
        </p:txBody>
      </p:sp>
      <p:sp>
        <p:nvSpPr>
          <p:cNvPr id="4" name="Rechteck 25">
            <a:extLst>
              <a:ext uri="{FF2B5EF4-FFF2-40B4-BE49-F238E27FC236}">
                <a16:creationId xmlns:a16="http://schemas.microsoft.com/office/drawing/2014/main" id="{3E7DDF6A-C9DF-C5C9-989D-417B9AE62A0B}"/>
              </a:ext>
            </a:extLst>
          </p:cNvPr>
          <p:cNvSpPr/>
          <p:nvPr/>
        </p:nvSpPr>
        <p:spPr>
          <a:xfrm>
            <a:off x="795973" y="1148927"/>
            <a:ext cx="29594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17 µm die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clearance:</a:t>
            </a:r>
          </a:p>
        </p:txBody>
      </p:sp>
      <p:pic>
        <p:nvPicPr>
          <p:cNvPr id="5" name="Grafik 1" descr="image003">
            <a:extLst>
              <a:ext uri="{FF2B5EF4-FFF2-40B4-BE49-F238E27FC236}">
                <a16:creationId xmlns:a16="http://schemas.microsoft.com/office/drawing/2014/main" id="{6CEBA3A6-E896-7966-8139-9A39B128F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531902"/>
            <a:ext cx="3044200" cy="228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4" descr="image012">
            <a:extLst>
              <a:ext uri="{FF2B5EF4-FFF2-40B4-BE49-F238E27FC236}">
                <a16:creationId xmlns:a16="http://schemas.microsoft.com/office/drawing/2014/main" id="{1FB88E78-780A-3B58-29E4-4EC71F268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96" y="4183560"/>
            <a:ext cx="3070928" cy="230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28">
            <a:extLst>
              <a:ext uri="{FF2B5EF4-FFF2-40B4-BE49-F238E27FC236}">
                <a16:creationId xmlns:a16="http://schemas.microsoft.com/office/drawing/2014/main" id="{68FA2664-A480-BF7C-6AF8-3060F9E5AEC0}"/>
              </a:ext>
            </a:extLst>
          </p:cNvPr>
          <p:cNvSpPr/>
          <p:nvPr/>
        </p:nvSpPr>
        <p:spPr>
          <a:xfrm>
            <a:off x="4842199" y="1218356"/>
            <a:ext cx="29366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7 µm die clearance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69E2886E-1CF0-47BF-433C-DD8A69969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098" y="1548459"/>
            <a:ext cx="3103738" cy="2327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C8E31511-D69F-50E2-6FFB-5768C89530EA}"/>
              </a:ext>
            </a:extLst>
          </p:cNvPr>
          <p:cNvGrpSpPr/>
          <p:nvPr/>
        </p:nvGrpSpPr>
        <p:grpSpPr>
          <a:xfrm>
            <a:off x="8976737" y="1112376"/>
            <a:ext cx="2103355" cy="513348"/>
            <a:chOff x="8289147" y="2702706"/>
            <a:chExt cx="2103355" cy="513348"/>
          </a:xfrm>
        </p:grpSpPr>
        <p:grpSp>
          <p:nvGrpSpPr>
            <p:cNvPr id="8" name="Group 12">
              <a:extLst>
                <a:ext uri="{FF2B5EF4-FFF2-40B4-BE49-F238E27FC236}">
                  <a16:creationId xmlns:a16="http://schemas.microsoft.com/office/drawing/2014/main" id="{A355A5E7-56CF-91EC-1600-AFF5A7D2033A}"/>
                </a:ext>
              </a:extLst>
            </p:cNvPr>
            <p:cNvGrpSpPr/>
            <p:nvPr/>
          </p:nvGrpSpPr>
          <p:grpSpPr>
            <a:xfrm>
              <a:off x="8289147" y="2775026"/>
              <a:ext cx="2103355" cy="360039"/>
              <a:chOff x="326289" y="2564904"/>
              <a:chExt cx="5982774" cy="1099183"/>
            </a:xfrm>
          </p:grpSpPr>
          <p:sp>
            <p:nvSpPr>
              <p:cNvPr id="9" name="Rectangle 10">
                <a:extLst>
                  <a:ext uri="{FF2B5EF4-FFF2-40B4-BE49-F238E27FC236}">
                    <a16:creationId xmlns:a16="http://schemas.microsoft.com/office/drawing/2014/main" id="{B19A3224-5F08-1842-9FE0-563C48EC19A5}"/>
                  </a:ext>
                </a:extLst>
              </p:cNvPr>
              <p:cNvSpPr/>
              <p:nvPr/>
            </p:nvSpPr>
            <p:spPr>
              <a:xfrm>
                <a:off x="326289" y="2752816"/>
                <a:ext cx="2488633" cy="14401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" name="Rectangle 13">
                <a:extLst>
                  <a:ext uri="{FF2B5EF4-FFF2-40B4-BE49-F238E27FC236}">
                    <a16:creationId xmlns:a16="http://schemas.microsoft.com/office/drawing/2014/main" id="{A22B2B05-1D62-EDFC-DAC1-22A23F167CDD}"/>
                  </a:ext>
                </a:extLst>
              </p:cNvPr>
              <p:cNvSpPr/>
              <p:nvPr/>
            </p:nvSpPr>
            <p:spPr>
              <a:xfrm>
                <a:off x="326292" y="2939345"/>
                <a:ext cx="2488631" cy="14401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" name="Rectangle 22">
                <a:extLst>
                  <a:ext uri="{FF2B5EF4-FFF2-40B4-BE49-F238E27FC236}">
                    <a16:creationId xmlns:a16="http://schemas.microsoft.com/office/drawing/2014/main" id="{D2F3689D-E179-F512-44D2-0CCEECEA46D6}"/>
                  </a:ext>
                </a:extLst>
              </p:cNvPr>
              <p:cNvSpPr/>
              <p:nvPr/>
            </p:nvSpPr>
            <p:spPr>
              <a:xfrm>
                <a:off x="2077165" y="2564904"/>
                <a:ext cx="2488633" cy="14401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" name="Rectangle 94">
                <a:extLst>
                  <a:ext uri="{FF2B5EF4-FFF2-40B4-BE49-F238E27FC236}">
                    <a16:creationId xmlns:a16="http://schemas.microsoft.com/office/drawing/2014/main" id="{87BA5FFE-DF33-4C92-5F54-52AEC86A9FF3}"/>
                  </a:ext>
                </a:extLst>
              </p:cNvPr>
              <p:cNvSpPr/>
              <p:nvPr/>
            </p:nvSpPr>
            <p:spPr>
              <a:xfrm>
                <a:off x="326292" y="3127729"/>
                <a:ext cx="2488631" cy="14401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Rectangle 95">
                <a:extLst>
                  <a:ext uri="{FF2B5EF4-FFF2-40B4-BE49-F238E27FC236}">
                    <a16:creationId xmlns:a16="http://schemas.microsoft.com/office/drawing/2014/main" id="{4161857B-42CC-1268-9332-000EC3349E10}"/>
                  </a:ext>
                </a:extLst>
              </p:cNvPr>
              <p:cNvSpPr/>
              <p:nvPr/>
            </p:nvSpPr>
            <p:spPr>
              <a:xfrm>
                <a:off x="326292" y="3323901"/>
                <a:ext cx="2488631" cy="14401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" name="Rectangle 96">
                <a:extLst>
                  <a:ext uri="{FF2B5EF4-FFF2-40B4-BE49-F238E27FC236}">
                    <a16:creationId xmlns:a16="http://schemas.microsoft.com/office/drawing/2014/main" id="{6FEB9C07-17C7-AEDF-FE14-0FF0D8A34923}"/>
                  </a:ext>
                </a:extLst>
              </p:cNvPr>
              <p:cNvSpPr/>
              <p:nvPr/>
            </p:nvSpPr>
            <p:spPr>
              <a:xfrm>
                <a:off x="3820428" y="2752816"/>
                <a:ext cx="2488633" cy="14401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" name="Rectangle 97">
                <a:extLst>
                  <a:ext uri="{FF2B5EF4-FFF2-40B4-BE49-F238E27FC236}">
                    <a16:creationId xmlns:a16="http://schemas.microsoft.com/office/drawing/2014/main" id="{6F746773-0DE7-5A50-FEE3-F98D8D46B881}"/>
                  </a:ext>
                </a:extLst>
              </p:cNvPr>
              <p:cNvSpPr/>
              <p:nvPr/>
            </p:nvSpPr>
            <p:spPr>
              <a:xfrm>
                <a:off x="3820431" y="2939345"/>
                <a:ext cx="2488632" cy="14401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Rectangle 98">
                <a:extLst>
                  <a:ext uri="{FF2B5EF4-FFF2-40B4-BE49-F238E27FC236}">
                    <a16:creationId xmlns:a16="http://schemas.microsoft.com/office/drawing/2014/main" id="{3851DF92-FA7D-A463-F89F-09A7591E2B34}"/>
                  </a:ext>
                </a:extLst>
              </p:cNvPr>
              <p:cNvSpPr/>
              <p:nvPr/>
            </p:nvSpPr>
            <p:spPr>
              <a:xfrm>
                <a:off x="3820430" y="3127728"/>
                <a:ext cx="2488629" cy="144016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" name="Rectangle 99">
                <a:extLst>
                  <a:ext uri="{FF2B5EF4-FFF2-40B4-BE49-F238E27FC236}">
                    <a16:creationId xmlns:a16="http://schemas.microsoft.com/office/drawing/2014/main" id="{11DE6985-CBBD-A81B-511C-EE4B314145C5}"/>
                  </a:ext>
                </a:extLst>
              </p:cNvPr>
              <p:cNvSpPr/>
              <p:nvPr/>
            </p:nvSpPr>
            <p:spPr>
              <a:xfrm>
                <a:off x="3820431" y="3323901"/>
                <a:ext cx="2488630" cy="14401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Rectangle 100">
                <a:extLst>
                  <a:ext uri="{FF2B5EF4-FFF2-40B4-BE49-F238E27FC236}">
                    <a16:creationId xmlns:a16="http://schemas.microsoft.com/office/drawing/2014/main" id="{BDA92CA4-9755-A326-43D0-CE57A4EC9383}"/>
                  </a:ext>
                </a:extLst>
              </p:cNvPr>
              <p:cNvSpPr/>
              <p:nvPr/>
            </p:nvSpPr>
            <p:spPr>
              <a:xfrm>
                <a:off x="2077165" y="3520072"/>
                <a:ext cx="2488633" cy="144015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0" name="Rechteck 7">
              <a:extLst>
                <a:ext uri="{FF2B5EF4-FFF2-40B4-BE49-F238E27FC236}">
                  <a16:creationId xmlns:a16="http://schemas.microsoft.com/office/drawing/2014/main" id="{685CA223-E646-1B43-968C-384260E9DF31}"/>
                </a:ext>
              </a:extLst>
            </p:cNvPr>
            <p:cNvSpPr/>
            <p:nvPr/>
          </p:nvSpPr>
          <p:spPr>
            <a:xfrm>
              <a:off x="9054130" y="2702706"/>
              <a:ext cx="576064" cy="513348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C88A6DE-D3F6-8AE2-1EDE-AB20875D30DA}"/>
              </a:ext>
            </a:extLst>
          </p:cNvPr>
          <p:cNvSpPr txBox="1"/>
          <p:nvPr/>
        </p:nvSpPr>
        <p:spPr>
          <a:xfrm>
            <a:off x="890946" y="3792897"/>
            <a:ext cx="27040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 stainless steel tape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6BCB27-589C-ACFF-05A0-C109EC0E84CC}"/>
              </a:ext>
            </a:extLst>
          </p:cNvPr>
          <p:cNvSpPr txBox="1"/>
          <p:nvPr/>
        </p:nvSpPr>
        <p:spPr>
          <a:xfrm>
            <a:off x="1018811" y="6525065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 stainless steel tape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F92846-4DA3-9B2A-BDB9-E535ED808BC8}"/>
              </a:ext>
            </a:extLst>
          </p:cNvPr>
          <p:cNvSpPr txBox="1"/>
          <p:nvPr/>
        </p:nvSpPr>
        <p:spPr>
          <a:xfrm>
            <a:off x="4422953" y="3815051"/>
            <a:ext cx="370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Bruker CC, 100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 stainless steel substrate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9DFEE11-DD7D-7742-7B6A-948CDF8D4FF3}"/>
              </a:ext>
            </a:extLst>
          </p:cNvPr>
          <p:cNvSpPr txBox="1"/>
          <p:nvPr/>
        </p:nvSpPr>
        <p:spPr>
          <a:xfrm>
            <a:off x="4359613" y="6542844"/>
            <a:ext cx="373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CC, 50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 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Hastelloy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substrate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Gruppieren 2">
            <a:extLst>
              <a:ext uri="{FF2B5EF4-FFF2-40B4-BE49-F238E27FC236}">
                <a16:creationId xmlns:a16="http://schemas.microsoft.com/office/drawing/2014/main" id="{55541421-A586-FCA7-F96A-4F3776CBB579}"/>
              </a:ext>
            </a:extLst>
          </p:cNvPr>
          <p:cNvGrpSpPr/>
          <p:nvPr/>
        </p:nvGrpSpPr>
        <p:grpSpPr>
          <a:xfrm>
            <a:off x="4675098" y="4270032"/>
            <a:ext cx="3103738" cy="2303195"/>
            <a:chOff x="4716016" y="4149081"/>
            <a:chExt cx="3247410" cy="2255033"/>
          </a:xfrm>
        </p:grpSpPr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67A28193-714A-3F14-9CDC-6113C95B00D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823"/>
            <a:stretch/>
          </p:blipFill>
          <p:spPr bwMode="auto">
            <a:xfrm>
              <a:off x="4716016" y="4149081"/>
              <a:ext cx="3247410" cy="209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">
              <a:extLst>
                <a:ext uri="{FF2B5EF4-FFF2-40B4-BE49-F238E27FC236}">
                  <a16:creationId xmlns:a16="http://schemas.microsoft.com/office/drawing/2014/main" id="{00D4F627-A0CF-1D3C-76EE-BA70765A029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946" t="90197"/>
            <a:stretch/>
          </p:blipFill>
          <p:spPr bwMode="auto">
            <a:xfrm>
              <a:off x="6948264" y="6165304"/>
              <a:ext cx="1008444" cy="238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Gruppieren 5">
            <a:extLst>
              <a:ext uri="{FF2B5EF4-FFF2-40B4-BE49-F238E27FC236}">
                <a16:creationId xmlns:a16="http://schemas.microsoft.com/office/drawing/2014/main" id="{EF6FF4C3-F4AC-8DC8-1546-EF00CBA4678D}"/>
              </a:ext>
            </a:extLst>
          </p:cNvPr>
          <p:cNvGrpSpPr/>
          <p:nvPr/>
        </p:nvGrpSpPr>
        <p:grpSpPr>
          <a:xfrm>
            <a:off x="8315568" y="1854292"/>
            <a:ext cx="3651577" cy="779269"/>
            <a:chOff x="4139952" y="5430342"/>
            <a:chExt cx="4464496" cy="888270"/>
          </a:xfrm>
        </p:grpSpPr>
        <p:sp>
          <p:nvSpPr>
            <p:cNvPr id="30" name="Rechteck 6">
              <a:extLst>
                <a:ext uri="{FF2B5EF4-FFF2-40B4-BE49-F238E27FC236}">
                  <a16:creationId xmlns:a16="http://schemas.microsoft.com/office/drawing/2014/main" id="{1BA29308-EA40-5BBC-19EB-CDD142C2972C}"/>
                </a:ext>
              </a:extLst>
            </p:cNvPr>
            <p:cNvSpPr/>
            <p:nvPr/>
          </p:nvSpPr>
          <p:spPr>
            <a:xfrm>
              <a:off x="4413450" y="5856147"/>
              <a:ext cx="4190998" cy="309155"/>
            </a:xfrm>
            <a:prstGeom prst="rect">
              <a:avLst/>
            </a:prstGeom>
            <a:solidFill>
              <a:srgbClr val="D18E7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Flussdiagramm: Manuelle Verarbeitung 7">
              <a:extLst>
                <a:ext uri="{FF2B5EF4-FFF2-40B4-BE49-F238E27FC236}">
                  <a16:creationId xmlns:a16="http://schemas.microsoft.com/office/drawing/2014/main" id="{0F8AAAB0-E0BB-F318-3F5C-ADFE3513A117}"/>
                </a:ext>
              </a:extLst>
            </p:cNvPr>
            <p:cNvSpPr/>
            <p:nvPr/>
          </p:nvSpPr>
          <p:spPr>
            <a:xfrm rot="10800000">
              <a:off x="6520719" y="6001145"/>
              <a:ext cx="2024690" cy="164158"/>
            </a:xfrm>
            <a:prstGeom prst="flowChartManualOperation">
              <a:avLst/>
            </a:prstGeom>
            <a:solidFill>
              <a:sysClr val="window" lastClr="FFFFFF"/>
            </a:solidFill>
            <a:ln w="19050" cap="flat" cmpd="sng" algn="ctr">
              <a:solidFill>
                <a:schemeClr val="tx2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Flussdiagramm: Manuelle Verarbeitung 9">
              <a:extLst>
                <a:ext uri="{FF2B5EF4-FFF2-40B4-BE49-F238E27FC236}">
                  <a16:creationId xmlns:a16="http://schemas.microsoft.com/office/drawing/2014/main" id="{EDA569EE-26C6-8590-F22D-8E12C6CCDEBB}"/>
                </a:ext>
              </a:extLst>
            </p:cNvPr>
            <p:cNvSpPr/>
            <p:nvPr/>
          </p:nvSpPr>
          <p:spPr>
            <a:xfrm>
              <a:off x="4727711" y="5856147"/>
              <a:ext cx="2009439" cy="144999"/>
            </a:xfrm>
            <a:prstGeom prst="flowChartManualOperation">
              <a:avLst/>
            </a:prstGeom>
            <a:solidFill>
              <a:sysClr val="window" lastClr="FFFFFF"/>
            </a:solidFill>
            <a:ln w="19050" cap="flat" cmpd="sng" algn="ctr">
              <a:solidFill>
                <a:schemeClr val="tx2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Textfeld 10">
              <a:extLst>
                <a:ext uri="{FF2B5EF4-FFF2-40B4-BE49-F238E27FC236}">
                  <a16:creationId xmlns:a16="http://schemas.microsoft.com/office/drawing/2014/main" id="{CD6DFF15-C9BB-F773-2A8E-AAAF568E326D}"/>
                </a:ext>
              </a:extLst>
            </p:cNvPr>
            <p:cNvSpPr txBox="1"/>
            <p:nvPr/>
          </p:nvSpPr>
          <p:spPr>
            <a:xfrm>
              <a:off x="4139952" y="5929535"/>
              <a:ext cx="3877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1.</a:t>
              </a:r>
            </a:p>
          </p:txBody>
        </p:sp>
        <p:sp>
          <p:nvSpPr>
            <p:cNvPr id="34" name="Textfeld 11">
              <a:extLst>
                <a:ext uri="{FF2B5EF4-FFF2-40B4-BE49-F238E27FC236}">
                  <a16:creationId xmlns:a16="http://schemas.microsoft.com/office/drawing/2014/main" id="{43347A1E-47AB-9713-75F0-EF3576124731}"/>
                </a:ext>
              </a:extLst>
            </p:cNvPr>
            <p:cNvSpPr txBox="1"/>
            <p:nvPr/>
          </p:nvSpPr>
          <p:spPr>
            <a:xfrm>
              <a:off x="4396111" y="5430342"/>
              <a:ext cx="4029720" cy="385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One-step</a:t>
              </a: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punching</a:t>
              </a:r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TL = 300 mm  </a:t>
              </a:r>
            </a:p>
          </p:txBody>
        </p:sp>
        <p:sp>
          <p:nvSpPr>
            <p:cNvPr id="35" name="Textfeld 12">
              <a:extLst>
                <a:ext uri="{FF2B5EF4-FFF2-40B4-BE49-F238E27FC236}">
                  <a16:creationId xmlns:a16="http://schemas.microsoft.com/office/drawing/2014/main" id="{9AFC326B-0A08-A9EE-414D-EF49D0707346}"/>
                </a:ext>
              </a:extLst>
            </p:cNvPr>
            <p:cNvSpPr txBox="1"/>
            <p:nvPr/>
          </p:nvSpPr>
          <p:spPr>
            <a:xfrm>
              <a:off x="7407273" y="572396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36" name="Textfeld 13">
              <a:extLst>
                <a:ext uri="{FF2B5EF4-FFF2-40B4-BE49-F238E27FC236}">
                  <a16:creationId xmlns:a16="http://schemas.microsoft.com/office/drawing/2014/main" id="{4C6697B5-BCE5-4DFA-844A-A0144B9858E7}"/>
                </a:ext>
              </a:extLst>
            </p:cNvPr>
            <p:cNvSpPr txBox="1"/>
            <p:nvPr/>
          </p:nvSpPr>
          <p:spPr>
            <a:xfrm>
              <a:off x="5652120" y="594928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sp>
        <p:nvSpPr>
          <p:cNvPr id="37" name="Textfeld 1">
            <a:extLst>
              <a:ext uri="{FF2B5EF4-FFF2-40B4-BE49-F238E27FC236}">
                <a16:creationId xmlns:a16="http://schemas.microsoft.com/office/drawing/2014/main" id="{C43678C8-EA1F-E727-12BD-7BE69DDD93CE}"/>
              </a:ext>
            </a:extLst>
          </p:cNvPr>
          <p:cNvSpPr txBox="1"/>
          <p:nvPr/>
        </p:nvSpPr>
        <p:spPr>
          <a:xfrm>
            <a:off x="8162053" y="4393538"/>
            <a:ext cx="4029948" cy="2303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Punching in one-step: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Within CERN collaboration agreement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Reduced tape transport error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Possibility of adjustment to the tape width</a:t>
            </a:r>
            <a:endParaRPr lang="en-GB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Tooling clearance 5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µm +/-2 µm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Grafik 14">
            <a:extLst>
              <a:ext uri="{FF2B5EF4-FFF2-40B4-BE49-F238E27FC236}">
                <a16:creationId xmlns:a16="http://schemas.microsoft.com/office/drawing/2014/main" id="{DA93ABF1-89F8-2C0C-2C8C-26DCC40D87F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1" b="6849"/>
          <a:stretch/>
        </p:blipFill>
        <p:spPr>
          <a:xfrm>
            <a:off x="8794982" y="2760765"/>
            <a:ext cx="2916445" cy="1423482"/>
          </a:xfrm>
          <a:prstGeom prst="rect">
            <a:avLst/>
          </a:prstGeom>
          <a:ln>
            <a:solidFill>
              <a:srgbClr val="5DAF76"/>
            </a:solidFill>
          </a:ln>
        </p:spPr>
      </p:pic>
      <p:pic>
        <p:nvPicPr>
          <p:cNvPr id="41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CC44D785-D2D8-33F5-DB20-EA536246C498}"/>
              </a:ext>
            </a:extLst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08227" y="137470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Slide Number Placeholder 1">
            <a:extLst>
              <a:ext uri="{FF2B5EF4-FFF2-40B4-BE49-F238E27FC236}">
                <a16:creationId xmlns:a16="http://schemas.microsoft.com/office/drawing/2014/main" id="{B9E3EB57-FC68-0C15-FC65-75F861CF82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40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4">
            <a:extLst>
              <a:ext uri="{FF2B5EF4-FFF2-40B4-BE49-F238E27FC236}">
                <a16:creationId xmlns:a16="http://schemas.microsoft.com/office/drawing/2014/main" id="{FE9EA506-2965-7FF5-F0BD-093BB519BB58}"/>
              </a:ext>
            </a:extLst>
          </p:cNvPr>
          <p:cNvGrpSpPr/>
          <p:nvPr/>
        </p:nvGrpSpPr>
        <p:grpSpPr>
          <a:xfrm>
            <a:off x="406818" y="5149273"/>
            <a:ext cx="7038061" cy="1380915"/>
            <a:chOff x="169527" y="3212976"/>
            <a:chExt cx="9009144" cy="1642422"/>
          </a:xfrm>
        </p:grpSpPr>
        <p:pic>
          <p:nvPicPr>
            <p:cNvPr id="4" name="Picture 2" descr="C:\Users\pe4386\Desktop\Bruker\Bruker_kabel_24m\Cross-section_Bruker_24m_13strands\cross_section 3\008_Zusammensetzung_thickness.jpg">
              <a:extLst>
                <a:ext uri="{FF2B5EF4-FFF2-40B4-BE49-F238E27FC236}">
                  <a16:creationId xmlns:a16="http://schemas.microsoft.com/office/drawing/2014/main" id="{1DC6AF54-131D-8B48-8DF6-D771E5756F0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004"/>
            <a:stretch/>
          </p:blipFill>
          <p:spPr bwMode="auto">
            <a:xfrm>
              <a:off x="169527" y="3212976"/>
              <a:ext cx="9001000" cy="1642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C:\Users\pe4386\Desktop\Bruker\Bruker_kabel_24m\Cross-section_Bruker_24m_13strands\cross_section 3\008_Zusammensetzung_thickness.jpg">
              <a:extLst>
                <a:ext uri="{FF2B5EF4-FFF2-40B4-BE49-F238E27FC236}">
                  <a16:creationId xmlns:a16="http://schemas.microsoft.com/office/drawing/2014/main" id="{1C46C8EC-295C-3D4E-8BA9-7A02C3182B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673" t="81638"/>
            <a:stretch/>
          </p:blipFill>
          <p:spPr bwMode="auto">
            <a:xfrm>
              <a:off x="7709085" y="3212976"/>
              <a:ext cx="1469586" cy="430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Picture 4" descr="C:\Users\pe4386\Desktop\Bruker\Bruker_kabel_24m\Cross-section_Bruker_24m_13strands\cross-section 1\005_middle_cable_thickness.jpg">
            <a:extLst>
              <a:ext uri="{FF2B5EF4-FFF2-40B4-BE49-F238E27FC236}">
                <a16:creationId xmlns:a16="http://schemas.microsoft.com/office/drawing/2014/main" id="{87343F04-A434-CE31-53BF-296DC8FD0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552" y="2743803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pe4386\Desktop\160725 Bruker punch-and-coat dummy\cross-section 1\003_zusammensetzung_cable_thickness.jpg">
            <a:extLst>
              <a:ext uri="{FF2B5EF4-FFF2-40B4-BE49-F238E27FC236}">
                <a16:creationId xmlns:a16="http://schemas.microsoft.com/office/drawing/2014/main" id="{C3BABCE8-8999-A713-F464-C94DD9EAD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19" y="1289068"/>
            <a:ext cx="7038061" cy="1263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10">
            <a:extLst>
              <a:ext uri="{FF2B5EF4-FFF2-40B4-BE49-F238E27FC236}">
                <a16:creationId xmlns:a16="http://schemas.microsoft.com/office/drawing/2014/main" id="{9919DA1F-F60A-5F2E-3BA7-945C58120A12}"/>
              </a:ext>
            </a:extLst>
          </p:cNvPr>
          <p:cNvSpPr txBox="1"/>
          <p:nvPr/>
        </p:nvSpPr>
        <p:spPr>
          <a:xfrm>
            <a:off x="232714" y="168343"/>
            <a:ext cx="9836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Homogeneous thickness of the cable with reduced dog – boning effect</a:t>
            </a:r>
          </a:p>
        </p:txBody>
      </p:sp>
      <p:grpSp>
        <p:nvGrpSpPr>
          <p:cNvPr id="9" name="Gruppieren 1">
            <a:extLst>
              <a:ext uri="{FF2B5EF4-FFF2-40B4-BE49-F238E27FC236}">
                <a16:creationId xmlns:a16="http://schemas.microsoft.com/office/drawing/2014/main" id="{2F98AA5E-257E-F777-9D79-A010D040598A}"/>
              </a:ext>
            </a:extLst>
          </p:cNvPr>
          <p:cNvGrpSpPr/>
          <p:nvPr/>
        </p:nvGrpSpPr>
        <p:grpSpPr>
          <a:xfrm>
            <a:off x="406819" y="2718729"/>
            <a:ext cx="3321939" cy="2054898"/>
            <a:chOff x="322202" y="3077570"/>
            <a:chExt cx="3321939" cy="2054898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D041A953-2466-F633-741B-77E4D2B9F5F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42" b="14585"/>
            <a:stretch/>
          </p:blipFill>
          <p:spPr bwMode="auto">
            <a:xfrm>
              <a:off x="322202" y="3077570"/>
              <a:ext cx="3321939" cy="20198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F8A31319-1C23-4114-2761-64E9CB67816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49" t="89431"/>
            <a:stretch/>
          </p:blipFill>
          <p:spPr bwMode="auto">
            <a:xfrm>
              <a:off x="3041176" y="4869160"/>
              <a:ext cx="602965" cy="263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2" name="Image 7">
            <a:extLst>
              <a:ext uri="{FF2B5EF4-FFF2-40B4-BE49-F238E27FC236}">
                <a16:creationId xmlns:a16="http://schemas.microsoft.com/office/drawing/2014/main" id="{AA315727-86F7-21B3-3FA3-A87A1BB7B8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2936" y="951993"/>
            <a:ext cx="1285078" cy="68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803D50-255E-4A12-0311-CEF3D70EDBE7}"/>
              </a:ext>
            </a:extLst>
          </p:cNvPr>
          <p:cNvSpPr txBox="1">
            <a:spLocks/>
          </p:cNvSpPr>
          <p:nvPr/>
        </p:nvSpPr>
        <p:spPr>
          <a:xfrm>
            <a:off x="7792234" y="5042997"/>
            <a:ext cx="5004048" cy="17260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average critical current per unit width degraded by 6% after punching and copper plating. 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 local defects were found.</a:t>
            </a:r>
          </a:p>
          <a:p>
            <a:pPr>
              <a:lnSpc>
                <a:spcPct val="150000"/>
              </a:lnSpc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Diagramm 25">
            <a:extLst>
              <a:ext uri="{FF2B5EF4-FFF2-40B4-BE49-F238E27FC236}">
                <a16:creationId xmlns:a16="http://schemas.microsoft.com/office/drawing/2014/main" id="{B19896D7-BDE3-E02E-6697-1CC9A85A4A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2449937"/>
              </p:ext>
            </p:extLst>
          </p:nvPr>
        </p:nvGraphicFramePr>
        <p:xfrm>
          <a:off x="7579634" y="1635759"/>
          <a:ext cx="4612366" cy="3238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15" name="Kép 7" descr="http://www.ivision-project.eu/general-documents/partners-information/partners-logo/KITlogo.jpg">
            <a:extLst>
              <a:ext uri="{FF2B5EF4-FFF2-40B4-BE49-F238E27FC236}">
                <a16:creationId xmlns:a16="http://schemas.microsoft.com/office/drawing/2014/main" id="{A3B10586-1266-99BF-2927-6C2133C4435A}"/>
              </a:ext>
            </a:extLst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708227" y="137470"/>
            <a:ext cx="136815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E23F49D6-D89F-874B-61F7-45CC8D63D0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448800" y="6570663"/>
            <a:ext cx="2743200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D1C1C2-4EEC-415D-8EEB-6C7BF58CA45C}" type="slidenum">
              <a:rPr lang="nl-NL" altLang="en-US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nl-NL" altLang="en-US" sz="12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933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3415</TotalTime>
  <Words>1116</Words>
  <Application>Microsoft Office PowerPoint</Application>
  <PresentationFormat>Widescreen</PresentationFormat>
  <Paragraphs>215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Twente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Kario, Anna (UT-TNW)</dc:creator>
  <cp:lastModifiedBy>Kario, Anna (UT-TNW)</cp:lastModifiedBy>
  <cp:revision>41</cp:revision>
  <dcterms:created xsi:type="dcterms:W3CDTF">2023-02-27T10:48:15Z</dcterms:created>
  <dcterms:modified xsi:type="dcterms:W3CDTF">2023-03-09T08:45:58Z</dcterms:modified>
</cp:coreProperties>
</file>