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62"/>
  </p:notesMasterIdLst>
  <p:handoutMasterIdLst>
    <p:handoutMasterId r:id="rId63"/>
  </p:handoutMasterIdLst>
  <p:sldIdLst>
    <p:sldId id="256" r:id="rId3"/>
    <p:sldId id="914" r:id="rId4"/>
    <p:sldId id="930" r:id="rId5"/>
    <p:sldId id="875" r:id="rId6"/>
    <p:sldId id="931" r:id="rId7"/>
    <p:sldId id="932" r:id="rId8"/>
    <p:sldId id="960" r:id="rId9"/>
    <p:sldId id="911" r:id="rId10"/>
    <p:sldId id="926" r:id="rId11"/>
    <p:sldId id="912" r:id="rId12"/>
    <p:sldId id="934" r:id="rId13"/>
    <p:sldId id="935" r:id="rId14"/>
    <p:sldId id="927" r:id="rId15"/>
    <p:sldId id="913" r:id="rId16"/>
    <p:sldId id="938" r:id="rId17"/>
    <p:sldId id="939" r:id="rId18"/>
    <p:sldId id="928" r:id="rId19"/>
    <p:sldId id="929" r:id="rId20"/>
    <p:sldId id="962" r:id="rId21"/>
    <p:sldId id="881" r:id="rId22"/>
    <p:sldId id="796" r:id="rId23"/>
    <p:sldId id="963" r:id="rId24"/>
    <p:sldId id="790" r:id="rId25"/>
    <p:sldId id="964" r:id="rId26"/>
    <p:sldId id="954" r:id="rId27"/>
    <p:sldId id="854" r:id="rId28"/>
    <p:sldId id="936" r:id="rId29"/>
    <p:sldId id="956" r:id="rId30"/>
    <p:sldId id="961" r:id="rId31"/>
    <p:sldId id="937" r:id="rId32"/>
    <p:sldId id="900" r:id="rId33"/>
    <p:sldId id="901" r:id="rId34"/>
    <p:sldId id="902" r:id="rId35"/>
    <p:sldId id="905" r:id="rId36"/>
    <p:sldId id="906" r:id="rId37"/>
    <p:sldId id="933" r:id="rId38"/>
    <p:sldId id="300" r:id="rId39"/>
    <p:sldId id="957" r:id="rId40"/>
    <p:sldId id="944" r:id="rId41"/>
    <p:sldId id="946" r:id="rId42"/>
    <p:sldId id="917" r:id="rId43"/>
    <p:sldId id="947" r:id="rId44"/>
    <p:sldId id="948" r:id="rId45"/>
    <p:sldId id="799" r:id="rId46"/>
    <p:sldId id="800" r:id="rId47"/>
    <p:sldId id="878" r:id="rId48"/>
    <p:sldId id="257" r:id="rId49"/>
    <p:sldId id="882" r:id="rId50"/>
    <p:sldId id="955" r:id="rId51"/>
    <p:sldId id="920" r:id="rId52"/>
    <p:sldId id="921" r:id="rId53"/>
    <p:sldId id="942" r:id="rId54"/>
    <p:sldId id="943" r:id="rId55"/>
    <p:sldId id="923" r:id="rId56"/>
    <p:sldId id="945" r:id="rId57"/>
    <p:sldId id="950" r:id="rId58"/>
    <p:sldId id="951" r:id="rId59"/>
    <p:sldId id="952" r:id="rId60"/>
    <p:sldId id="953" r:id="rId61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69696"/>
    <a:srgbClr val="838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82"/>
    <p:restoredTop sz="99632" autoAdjust="0"/>
  </p:normalViewPr>
  <p:slideViewPr>
    <p:cSldViewPr snapToGrid="0" snapToObjects="1">
      <p:cViewPr varScale="1">
        <p:scale>
          <a:sx n="159" d="100"/>
          <a:sy n="159" d="100"/>
        </p:scale>
        <p:origin x="2072" y="19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3/10/23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3/10/23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reason for this talk is that we have received a strong recommendation from the group that proposes priority for particle physics in Europe. The recommendation, received in March 2020 and approved at the Council session of June 2020, contains a very strong statement on the need to ramp-up R&amp;D effort on high-field accelerator magnets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0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97"/>
            <a:ext cx="9127728" cy="5186363"/>
          </a:xfrm>
          <a:prstGeom prst="rect">
            <a:avLst/>
          </a:prstGeom>
        </p:spPr>
        <p:txBody>
          <a:bodyPr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8" cy="514096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8" y="1871997"/>
            <a:ext cx="4103291" cy="4805681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34919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5611331"/>
          </a:xfrm>
        </p:spPr>
        <p:txBody>
          <a:bodyPr/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03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5610" indent="-313697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4782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6699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58613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sv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91.svg"/><Relationship Id="rId4" Type="http://schemas.openxmlformats.org/officeDocument/2006/relationships/image" Target="../media/image9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0.png"/><Relationship Id="rId2" Type="http://schemas.openxmlformats.org/officeDocument/2006/relationships/image" Target="../media/image750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12.png"/><Relationship Id="rId7" Type="http://schemas.openxmlformats.org/officeDocument/2006/relationships/image" Target="../media/image115.pn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g"/><Relationship Id="rId11" Type="http://schemas.openxmlformats.org/officeDocument/2006/relationships/image" Target="../media/image117.jpg"/><Relationship Id="rId5" Type="http://schemas.openxmlformats.org/officeDocument/2006/relationships/image" Target="../media/image114.png"/><Relationship Id="rId10" Type="http://schemas.openxmlformats.org/officeDocument/2006/relationships/image" Target="../media/image116.JPG"/><Relationship Id="rId4" Type="http://schemas.openxmlformats.org/officeDocument/2006/relationships/image" Target="../media/image113.jpeg"/><Relationship Id="rId9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sv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emf"/><Relationship Id="rId4" Type="http://schemas.openxmlformats.org/officeDocument/2006/relationships/package" Target="../embeddings/Microsoft_Excel_Worksheet.xlsx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3958/" TargetMode="External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uoncollider-magnets@cern.ch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7912" y="2357441"/>
            <a:ext cx="5750188" cy="1617028"/>
          </a:xfrm>
        </p:spPr>
        <p:txBody>
          <a:bodyPr>
            <a:normAutofit/>
          </a:bodyPr>
          <a:lstStyle/>
          <a:p>
            <a:r>
              <a:rPr lang="en-US" sz="4400" dirty="0"/>
              <a:t>Muon Collider</a:t>
            </a:r>
            <a:br>
              <a:rPr lang="en-US" sz="4400" dirty="0"/>
            </a:br>
            <a:r>
              <a:rPr lang="en-US" sz="4400" dirty="0"/>
              <a:t>Magnets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6132846"/>
            <a:ext cx="7034213" cy="1048242"/>
          </a:xfrm>
        </p:spPr>
        <p:txBody>
          <a:bodyPr>
            <a:normAutofit/>
          </a:bodyPr>
          <a:lstStyle/>
          <a:p>
            <a:r>
              <a:rPr lang="en-US" sz="1800" dirty="0"/>
              <a:t>L. </a:t>
            </a:r>
            <a:r>
              <a:rPr lang="en-US" sz="1800" dirty="0" err="1"/>
              <a:t>Bottura</a:t>
            </a:r>
            <a:r>
              <a:rPr lang="en-US" sz="1800" dirty="0"/>
              <a:t>, F. </a:t>
            </a:r>
            <a:r>
              <a:rPr lang="en-US" sz="1800" dirty="0" err="1"/>
              <a:t>Boattini</a:t>
            </a:r>
            <a:r>
              <a:rPr lang="en-US" sz="1800" dirty="0"/>
              <a:t>, B. </a:t>
            </a:r>
            <a:r>
              <a:rPr lang="en-US" sz="1800" dirty="0" err="1"/>
              <a:t>Caiffi</a:t>
            </a:r>
            <a:r>
              <a:rPr lang="en-US" sz="1800" dirty="0"/>
              <a:t>, S. </a:t>
            </a:r>
            <a:r>
              <a:rPr lang="en-US" sz="1800" dirty="0" err="1"/>
              <a:t>Mariotto</a:t>
            </a:r>
            <a:r>
              <a:rPr lang="en-US" sz="1800" dirty="0"/>
              <a:t>, L. </a:t>
            </a:r>
            <a:r>
              <a:rPr lang="en-US" sz="1800" dirty="0" err="1"/>
              <a:t>Quettier</a:t>
            </a:r>
            <a:r>
              <a:rPr lang="en-US" sz="1800" dirty="0"/>
              <a:t>, M. </a:t>
            </a:r>
            <a:r>
              <a:rPr lang="en-US" sz="1800" dirty="0" err="1"/>
              <a:t>Statera</a:t>
            </a:r>
            <a:endParaRPr lang="en-US" sz="1800" dirty="0"/>
          </a:p>
          <a:p>
            <a:r>
              <a:rPr lang="en-US" sz="1800" dirty="0"/>
              <a:t>on behalf of the Muons Magnets Working Group</a:t>
            </a:r>
          </a:p>
          <a:p>
            <a:r>
              <a:rPr lang="en-US" sz="1800" dirty="0"/>
              <a:t>10 March 2023</a:t>
            </a:r>
          </a:p>
          <a:p>
            <a:pPr algn="l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1/3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45E-4300-37BD-11DF-2CE96341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169563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Attempt to reduce the mass (CAPEX) of the system, and increase operating temperature to improve cryogenic CoP (OPEX)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4" name="Picture 13" descr="Table&#10;&#10;Description automatically generated">
            <a:extLst>
              <a:ext uri="{FF2B5EF4-FFF2-40B4-BE49-F238E27FC236}">
                <a16:creationId xmlns:a16="http://schemas.microsoft.com/office/drawing/2014/main" id="{B7FDD332-B3C9-4CEE-F981-C37AA65D6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2467" y="2248049"/>
            <a:ext cx="2482629" cy="3570105"/>
          </a:xfrm>
          <a:prstGeom prst="rect">
            <a:avLst/>
          </a:prstGeom>
        </p:spPr>
      </p:pic>
      <p:pic>
        <p:nvPicPr>
          <p:cNvPr id="7" name="Picture 6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D0F4A328-B530-F43A-9CB2-38A025BEBB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59"/>
          <a:stretch/>
        </p:blipFill>
        <p:spPr>
          <a:xfrm>
            <a:off x="2624354" y="2555353"/>
            <a:ext cx="4283072" cy="12433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89DA72-54DF-1DE0-9DF1-308726B39020}"/>
              </a:ext>
            </a:extLst>
          </p:cNvPr>
          <p:cNvSpPr txBox="1"/>
          <p:nvPr/>
        </p:nvSpPr>
        <p:spPr>
          <a:xfrm>
            <a:off x="649221" y="2782279"/>
            <a:ext cx="2360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/>
              <a:t>US-MAP </a:t>
            </a:r>
            <a:r>
              <a:rPr lang="en-CH" b="1" dirty="0"/>
              <a:t>2010</a:t>
            </a:r>
            <a:r>
              <a:rPr lang="en-CH" dirty="0"/>
              <a:t> design</a:t>
            </a:r>
          </a:p>
          <a:p>
            <a:pPr algn="r"/>
            <a:r>
              <a:rPr lang="en-CH" dirty="0"/>
              <a:t>LTS (14 T) + NC (6 T)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A11270-CCCE-20C3-76AF-47C885316491}"/>
              </a:ext>
            </a:extLst>
          </p:cNvPr>
          <p:cNvSpPr txBox="1"/>
          <p:nvPr/>
        </p:nvSpPr>
        <p:spPr>
          <a:xfrm>
            <a:off x="649221" y="4267077"/>
            <a:ext cx="2360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/>
              <a:t>US-MAP </a:t>
            </a:r>
            <a:r>
              <a:rPr lang="en-CH" b="1" dirty="0"/>
              <a:t>2011</a:t>
            </a:r>
            <a:r>
              <a:rPr lang="en-CH" dirty="0"/>
              <a:t> design</a:t>
            </a:r>
          </a:p>
          <a:p>
            <a:pPr algn="r"/>
            <a:r>
              <a:rPr lang="en-CH" dirty="0"/>
              <a:t>LTS (14 T) + NC (6 T)</a:t>
            </a:r>
          </a:p>
        </p:txBody>
      </p:sp>
      <p:pic>
        <p:nvPicPr>
          <p:cNvPr id="17" name="Picture 16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C26B6410-4F8D-C42D-C16C-C18953396A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610"/>
          <a:stretch/>
        </p:blipFill>
        <p:spPr>
          <a:xfrm>
            <a:off x="3004295" y="3690640"/>
            <a:ext cx="4283072" cy="18962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BD4D576-BFE4-D2D3-3CE1-86BDEF569232}"/>
              </a:ext>
            </a:extLst>
          </p:cNvPr>
          <p:cNvSpPr txBox="1"/>
          <p:nvPr/>
        </p:nvSpPr>
        <p:spPr>
          <a:xfrm>
            <a:off x="5112631" y="5458820"/>
            <a:ext cx="1784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H.G. Kirk, PAC 2011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5ABA732-330F-EAF1-2326-9B1EF22702CC}"/>
              </a:ext>
            </a:extLst>
          </p:cNvPr>
          <p:cNvGrpSpPr/>
          <p:nvPr/>
        </p:nvGrpSpPr>
        <p:grpSpPr>
          <a:xfrm>
            <a:off x="162936" y="5132911"/>
            <a:ext cx="9383897" cy="2166587"/>
            <a:chOff x="162936" y="5132911"/>
            <a:chExt cx="9383897" cy="216658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5503BA5-BA15-6A91-3F1C-2F8E14C102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37" t="39495" b="41675"/>
            <a:stretch/>
          </p:blipFill>
          <p:spPr>
            <a:xfrm>
              <a:off x="162936" y="5777234"/>
              <a:ext cx="9383897" cy="127252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91DBD02-8FDA-FA55-F56F-44420E677959}"/>
                </a:ext>
              </a:extLst>
            </p:cNvPr>
            <p:cNvSpPr txBox="1"/>
            <p:nvPr/>
          </p:nvSpPr>
          <p:spPr>
            <a:xfrm>
              <a:off x="512262" y="5132911"/>
              <a:ext cx="22452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dirty="0">
                  <a:solidFill>
                    <a:srgbClr val="FF0000"/>
                  </a:solidFill>
                </a:rPr>
                <a:t>MuCol </a:t>
              </a:r>
              <a:r>
                <a:rPr lang="en-CH" b="1" dirty="0">
                  <a:solidFill>
                    <a:srgbClr val="FF0000"/>
                  </a:solidFill>
                </a:rPr>
                <a:t>2022</a:t>
              </a:r>
              <a:r>
                <a:rPr lang="en-CH" dirty="0">
                  <a:solidFill>
                    <a:srgbClr val="FF0000"/>
                  </a:solidFill>
                </a:rPr>
                <a:t> design</a:t>
              </a:r>
            </a:p>
            <a:p>
              <a:pPr algn="r"/>
              <a:r>
                <a:rPr lang="en-CH" dirty="0">
                  <a:solidFill>
                    <a:srgbClr val="FF0000"/>
                  </a:solidFill>
                </a:rPr>
                <a:t>HTS (20 T, 20 K)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9135E46-AD1D-FF07-4E40-80A47ACFE353}"/>
                </a:ext>
              </a:extLst>
            </p:cNvPr>
            <p:cNvSpPr txBox="1"/>
            <p:nvPr/>
          </p:nvSpPr>
          <p:spPr>
            <a:xfrm>
              <a:off x="3425207" y="6714723"/>
              <a:ext cx="41871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/>
                <a:t>A. Portone, P. Testoni, J.Lorenzo Gomez (F4E)</a:t>
              </a:r>
            </a:p>
            <a:p>
              <a:r>
                <a:rPr lang="en-CH" sz="1600" dirty="0"/>
                <a:t>C. Accettura, L. Bottura, A. Kohleimainen (CERN)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599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2/3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6A95696-A42A-FF4C-5A50-44940CBE73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4" t="6057" r="30780" b="3011"/>
          <a:stretch/>
        </p:blipFill>
        <p:spPr>
          <a:xfrm>
            <a:off x="63206" y="1270007"/>
            <a:ext cx="7045708" cy="508628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A0A2C79-88D9-8FB2-FD83-005AD004B746}"/>
              </a:ext>
            </a:extLst>
          </p:cNvPr>
          <p:cNvSpPr txBox="1"/>
          <p:nvPr/>
        </p:nvSpPr>
        <p:spPr>
          <a:xfrm>
            <a:off x="3929114" y="2499022"/>
            <a:ext cx="109106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US-MAP</a:t>
            </a:r>
          </a:p>
          <a:p>
            <a:r>
              <a:rPr lang="en-CH" dirty="0">
                <a:solidFill>
                  <a:srgbClr val="FF0000"/>
                </a:solidFill>
              </a:rPr>
              <a:t>Proposal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564AA-2003-6075-577C-E121E98E1635}"/>
              </a:ext>
            </a:extLst>
          </p:cNvPr>
          <p:cNvSpPr txBox="1"/>
          <p:nvPr/>
        </p:nvSpPr>
        <p:spPr>
          <a:xfrm>
            <a:off x="7472887" y="884798"/>
            <a:ext cx="1935851" cy="16142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H" sz="1978" dirty="0">
                <a:solidFill>
                  <a:schemeClr val="tx2"/>
                </a:solidFill>
              </a:rPr>
              <a:t>E</a:t>
            </a:r>
            <a:r>
              <a:rPr lang="en-CH" sz="1978" baseline="-25000" dirty="0">
                <a:solidFill>
                  <a:schemeClr val="tx2"/>
                </a:solidFill>
              </a:rPr>
              <a:t>M</a:t>
            </a:r>
            <a:r>
              <a:rPr lang="en-CH" sz="1978" dirty="0">
                <a:solidFill>
                  <a:schemeClr val="tx2"/>
                </a:solidFill>
              </a:rPr>
              <a:t> = 2.9 GJ</a:t>
            </a:r>
          </a:p>
          <a:p>
            <a:r>
              <a:rPr lang="en-CH" sz="1978" dirty="0">
                <a:solidFill>
                  <a:schemeClr val="tx2"/>
                </a:solidFill>
              </a:rPr>
              <a:t>T</a:t>
            </a:r>
            <a:r>
              <a:rPr lang="en-CH" sz="1978" baseline="-25000" dirty="0">
                <a:solidFill>
                  <a:schemeClr val="tx2"/>
                </a:solidFill>
              </a:rPr>
              <a:t>op</a:t>
            </a:r>
            <a:r>
              <a:rPr lang="en-CH" sz="1978" dirty="0">
                <a:solidFill>
                  <a:schemeClr val="tx2"/>
                </a:solidFill>
              </a:rPr>
              <a:t> = 4.2 K</a:t>
            </a:r>
          </a:p>
          <a:p>
            <a:r>
              <a:rPr lang="en-CH" sz="1978" dirty="0">
                <a:solidFill>
                  <a:schemeClr val="tx2"/>
                </a:solidFill>
              </a:rPr>
              <a:t>M</a:t>
            </a:r>
            <a:r>
              <a:rPr lang="en-CH" sz="1978" baseline="-25000" dirty="0">
                <a:solidFill>
                  <a:schemeClr val="tx2"/>
                </a:solidFill>
              </a:rPr>
              <a:t>coils</a:t>
            </a:r>
            <a:r>
              <a:rPr lang="en-CH" sz="1978" dirty="0">
                <a:solidFill>
                  <a:schemeClr val="tx2"/>
                </a:solidFill>
              </a:rPr>
              <a:t> = 200 tons</a:t>
            </a:r>
          </a:p>
          <a:p>
            <a:r>
              <a:rPr lang="en-CH" sz="1978" dirty="0">
                <a:solidFill>
                  <a:schemeClr val="tx2"/>
                </a:solidFill>
              </a:rPr>
              <a:t>M</a:t>
            </a:r>
            <a:r>
              <a:rPr lang="en-CH" sz="1978" baseline="-25000" dirty="0">
                <a:solidFill>
                  <a:schemeClr val="tx2"/>
                </a:solidFill>
              </a:rPr>
              <a:t>shield</a:t>
            </a:r>
            <a:r>
              <a:rPr lang="en-CH" sz="1978" dirty="0">
                <a:solidFill>
                  <a:schemeClr val="tx2"/>
                </a:solidFill>
              </a:rPr>
              <a:t> = 300 tons</a:t>
            </a:r>
          </a:p>
          <a:p>
            <a:r>
              <a:rPr lang="en-CH" sz="1978" dirty="0">
                <a:solidFill>
                  <a:schemeClr val="tx2"/>
                </a:solidFill>
              </a:rPr>
              <a:t>P = 12 MW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1E048F-B1B4-7614-2399-42EF39B3A5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9858" y="1816689"/>
            <a:ext cx="5186059" cy="21276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A3658A9-9154-F19B-CCF7-683A4166E399}"/>
              </a:ext>
            </a:extLst>
          </p:cNvPr>
          <p:cNvSpPr txBox="1"/>
          <p:nvPr/>
        </p:nvSpPr>
        <p:spPr>
          <a:xfrm>
            <a:off x="7472887" y="4676014"/>
            <a:ext cx="1935851" cy="16142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sz="1978" dirty="0">
                <a:solidFill>
                  <a:srgbClr val="FF0000"/>
                </a:solidFill>
              </a:rPr>
              <a:t>E</a:t>
            </a:r>
            <a:r>
              <a:rPr lang="en-CH" sz="1978" baseline="-25000" dirty="0">
                <a:solidFill>
                  <a:srgbClr val="FF0000"/>
                </a:solidFill>
              </a:rPr>
              <a:t>M</a:t>
            </a:r>
            <a:r>
              <a:rPr lang="en-CH" sz="1978" dirty="0">
                <a:solidFill>
                  <a:srgbClr val="FF0000"/>
                </a:solidFill>
              </a:rPr>
              <a:t> = 1 GJ</a:t>
            </a:r>
          </a:p>
          <a:p>
            <a:r>
              <a:rPr lang="en-CH" sz="1978" dirty="0">
                <a:solidFill>
                  <a:srgbClr val="FF0000"/>
                </a:solidFill>
              </a:rPr>
              <a:t>T</a:t>
            </a:r>
            <a:r>
              <a:rPr lang="en-CH" sz="1978" baseline="-25000" dirty="0">
                <a:solidFill>
                  <a:srgbClr val="FF0000"/>
                </a:solidFill>
              </a:rPr>
              <a:t>op</a:t>
            </a:r>
            <a:r>
              <a:rPr lang="en-CH" sz="1978" dirty="0">
                <a:solidFill>
                  <a:srgbClr val="FF0000"/>
                </a:solidFill>
              </a:rPr>
              <a:t> = 10…20 K</a:t>
            </a:r>
          </a:p>
          <a:p>
            <a:r>
              <a:rPr lang="en-CH" sz="1978" dirty="0">
                <a:solidFill>
                  <a:srgbClr val="FF0000"/>
                </a:solidFill>
              </a:rPr>
              <a:t>M</a:t>
            </a:r>
            <a:r>
              <a:rPr lang="en-CH" sz="1978" baseline="-25000" dirty="0">
                <a:solidFill>
                  <a:srgbClr val="FF0000"/>
                </a:solidFill>
              </a:rPr>
              <a:t>coils</a:t>
            </a:r>
            <a:r>
              <a:rPr lang="en-CH" sz="1978" dirty="0">
                <a:solidFill>
                  <a:srgbClr val="FF0000"/>
                </a:solidFill>
              </a:rPr>
              <a:t> = 110 tons</a:t>
            </a:r>
          </a:p>
          <a:p>
            <a:r>
              <a:rPr lang="en-CH" sz="1978" dirty="0">
                <a:solidFill>
                  <a:srgbClr val="FF0000"/>
                </a:solidFill>
              </a:rPr>
              <a:t>M</a:t>
            </a:r>
            <a:r>
              <a:rPr lang="en-CH" sz="1978" baseline="-25000" dirty="0">
                <a:solidFill>
                  <a:srgbClr val="FF0000"/>
                </a:solidFill>
              </a:rPr>
              <a:t>shield</a:t>
            </a:r>
            <a:r>
              <a:rPr lang="en-CH" sz="1978" dirty="0">
                <a:solidFill>
                  <a:srgbClr val="FF0000"/>
                </a:solidFill>
              </a:rPr>
              <a:t> = 196 tons</a:t>
            </a:r>
          </a:p>
          <a:p>
            <a:r>
              <a:rPr lang="en-CH" sz="1978" dirty="0">
                <a:solidFill>
                  <a:srgbClr val="FF0000"/>
                </a:solidFill>
              </a:rPr>
              <a:t>P = 1MW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D8188-FEBF-4E5B-F338-F40671AF15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822" b="23438"/>
          <a:stretch/>
        </p:blipFill>
        <p:spPr>
          <a:xfrm>
            <a:off x="4081569" y="3889241"/>
            <a:ext cx="5904100" cy="14558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978409-C303-73D0-7D4E-228931161F84}"/>
              </a:ext>
            </a:extLst>
          </p:cNvPr>
          <p:cNvSpPr txBox="1"/>
          <p:nvPr/>
        </p:nvSpPr>
        <p:spPr>
          <a:xfrm>
            <a:off x="3802579" y="6453852"/>
            <a:ext cx="4187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Portone, P. Testoni, J.Lorenzo Gomez (F4E)</a:t>
            </a:r>
          </a:p>
          <a:p>
            <a:r>
              <a:rPr lang="en-CH" sz="1600" dirty="0"/>
              <a:t>C. Accettura, L. Bottura, A. Kohleimainen (CERN)</a:t>
            </a:r>
          </a:p>
        </p:txBody>
      </p:sp>
    </p:spTree>
    <p:extLst>
      <p:ext uri="{BB962C8B-B14F-4D97-AF65-F5344CB8AC3E}">
        <p14:creationId xmlns:p14="http://schemas.microsoft.com/office/powerpoint/2010/main" val="3369580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3/3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AB249C-5ECA-50AA-6E64-A1FCD04B60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7" t="39495" b="41675"/>
          <a:stretch/>
        </p:blipFill>
        <p:spPr>
          <a:xfrm>
            <a:off x="242023" y="1161535"/>
            <a:ext cx="9806852" cy="13298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3C0696-64B4-6C04-7BC7-0CD7DC12FC78}"/>
              </a:ext>
            </a:extLst>
          </p:cNvPr>
          <p:cNvSpPr txBox="1"/>
          <p:nvPr/>
        </p:nvSpPr>
        <p:spPr>
          <a:xfrm>
            <a:off x="6679420" y="2181966"/>
            <a:ext cx="31801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Operating current: 58 kA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Operating field: 20 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Operating temperature: 20 K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DDCFA48-3F03-84DA-20C6-C000279E011C}"/>
              </a:ext>
            </a:extLst>
          </p:cNvPr>
          <p:cNvSpPr txBox="1"/>
          <p:nvPr/>
        </p:nvSpPr>
        <p:spPr>
          <a:xfrm>
            <a:off x="6875617" y="4123392"/>
            <a:ext cx="228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SOLDERED HTS STACK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E9023F5-D983-23C9-C561-8ED5E8457A56}"/>
              </a:ext>
            </a:extLst>
          </p:cNvPr>
          <p:cNvSpPr txBox="1"/>
          <p:nvPr/>
        </p:nvSpPr>
        <p:spPr>
          <a:xfrm>
            <a:off x="6875617" y="3828796"/>
            <a:ext cx="1886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COPPER FORMER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1563D75-2402-4C3E-90D4-E9170FE385E5}"/>
              </a:ext>
            </a:extLst>
          </p:cNvPr>
          <p:cNvSpPr txBox="1"/>
          <p:nvPr/>
        </p:nvSpPr>
        <p:spPr>
          <a:xfrm>
            <a:off x="6875617" y="4417986"/>
            <a:ext cx="20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COOLING CHANNEL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4C1DFFD-E5C1-82F0-DC50-DFD6EAAA6102}"/>
              </a:ext>
            </a:extLst>
          </p:cNvPr>
          <p:cNvSpPr txBox="1"/>
          <p:nvPr/>
        </p:nvSpPr>
        <p:spPr>
          <a:xfrm>
            <a:off x="6875617" y="3534200"/>
            <a:ext cx="198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COPPER SLEEVE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E56F0BE-9FC6-8D79-C90D-02642367D3CF}"/>
              </a:ext>
            </a:extLst>
          </p:cNvPr>
          <p:cNvSpPr txBox="1"/>
          <p:nvPr/>
        </p:nvSpPr>
        <p:spPr>
          <a:xfrm>
            <a:off x="6875617" y="3239604"/>
            <a:ext cx="2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STAINLESS STEEL JACKET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5AE7895-C3C5-9A50-DCB8-FE132B13758D}"/>
              </a:ext>
            </a:extLst>
          </p:cNvPr>
          <p:cNvGrpSpPr/>
          <p:nvPr/>
        </p:nvGrpSpPr>
        <p:grpSpPr>
          <a:xfrm>
            <a:off x="3885476" y="3142724"/>
            <a:ext cx="2990141" cy="4067546"/>
            <a:chOff x="3885476" y="3142724"/>
            <a:chExt cx="2990141" cy="40675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E991DA4-2F3D-6A33-DF69-8A9D785C02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85476" y="3142724"/>
              <a:ext cx="2700000" cy="2700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614A83A-A026-FCB9-FF84-2E799DF0ED1A}"/>
                </a:ext>
              </a:extLst>
            </p:cNvPr>
            <p:cNvGrpSpPr/>
            <p:nvPr/>
          </p:nvGrpSpPr>
          <p:grpSpPr>
            <a:xfrm>
              <a:off x="4344392" y="3615460"/>
              <a:ext cx="1800000" cy="1800000"/>
              <a:chOff x="2171182" y="2410549"/>
              <a:chExt cx="1800000" cy="180000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3738D891-CF0E-CA3C-5206-8E6376107AE0}"/>
                  </a:ext>
                </a:extLst>
              </p:cNvPr>
              <p:cNvGrpSpPr/>
              <p:nvPr/>
            </p:nvGrpSpPr>
            <p:grpSpPr>
              <a:xfrm>
                <a:off x="2171182" y="2410549"/>
                <a:ext cx="1800000" cy="1800000"/>
                <a:chOff x="2135183" y="2363513"/>
                <a:chExt cx="1800000" cy="1800000"/>
              </a:xfrm>
            </p:grpSpPr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63F695D2-22AA-DF0F-0811-8722062E107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135183" y="2363513"/>
                  <a:ext cx="1800000" cy="180000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9D860D71-9283-6CAD-88BA-025D2C98153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225183" y="2453513"/>
                  <a:ext cx="1620000" cy="1620000"/>
                </a:xfrm>
                <a:prstGeom prst="ellipse">
                  <a:avLst/>
                </a:prstGeom>
                <a:solidFill>
                  <a:srgbClr val="FF6600"/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435FB1E1-B0BB-3F6D-F641-7A87CD256B4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11183" y="2939513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CE34432-1543-D575-FF25-805E25B1FFA6}"/>
                  </a:ext>
                </a:extLst>
              </p:cNvPr>
              <p:cNvGrpSpPr/>
              <p:nvPr/>
            </p:nvGrpSpPr>
            <p:grpSpPr>
              <a:xfrm>
                <a:off x="2259538" y="2500549"/>
                <a:ext cx="1623288" cy="1620001"/>
                <a:chOff x="2257895" y="2489513"/>
                <a:chExt cx="1623288" cy="162000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2DADA5B5-F704-56AA-28CC-D84744D601EA}"/>
                    </a:ext>
                  </a:extLst>
                </p:cNvPr>
                <p:cNvGrpSpPr/>
                <p:nvPr/>
              </p:nvGrpSpPr>
              <p:grpSpPr>
                <a:xfrm>
                  <a:off x="3487483" y="3058884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68" name="Freeform 67">
                    <a:extLst>
                      <a:ext uri="{FF2B5EF4-FFF2-40B4-BE49-F238E27FC236}">
                        <a16:creationId xmlns:a16="http://schemas.microsoft.com/office/drawing/2014/main" id="{70EED24C-4245-0C98-89C7-305401671886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64FF50E4-D637-EEE9-B846-9984ED2E4A2D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70" name="Straight Connector 69">
                      <a:extLst>
                        <a:ext uri="{FF2B5EF4-FFF2-40B4-BE49-F238E27FC236}">
                          <a16:creationId xmlns:a16="http://schemas.microsoft.com/office/drawing/2014/main" id="{574A18AF-2649-2915-8FC6-17BF58366D7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Connector 70">
                      <a:extLst>
                        <a:ext uri="{FF2B5EF4-FFF2-40B4-BE49-F238E27FC236}">
                          <a16:creationId xmlns:a16="http://schemas.microsoft.com/office/drawing/2014/main" id="{96FE6A54-D81B-1474-A0AB-5568909EEA3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Straight Connector 71">
                      <a:extLst>
                        <a:ext uri="{FF2B5EF4-FFF2-40B4-BE49-F238E27FC236}">
                          <a16:creationId xmlns:a16="http://schemas.microsoft.com/office/drawing/2014/main" id="{4AFE0068-2BE4-66A4-F507-802D9AE41B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Connector 72">
                      <a:extLst>
                        <a:ext uri="{FF2B5EF4-FFF2-40B4-BE49-F238E27FC236}">
                          <a16:creationId xmlns:a16="http://schemas.microsoft.com/office/drawing/2014/main" id="{B304B524-0883-D803-7138-308B9A9B402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Connector 73">
                      <a:extLst>
                        <a:ext uri="{FF2B5EF4-FFF2-40B4-BE49-F238E27FC236}">
                          <a16:creationId xmlns:a16="http://schemas.microsoft.com/office/drawing/2014/main" id="{43CB65B2-0181-CCDC-801B-52DE51F270C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>
                      <a:extLst>
                        <a:ext uri="{FF2B5EF4-FFF2-40B4-BE49-F238E27FC236}">
                          <a16:creationId xmlns:a16="http://schemas.microsoft.com/office/drawing/2014/main" id="{BCDC64F4-CCB2-7D58-F7C6-F969AA90B7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>
                      <a:extLst>
                        <a:ext uri="{FF2B5EF4-FFF2-40B4-BE49-F238E27FC236}">
                          <a16:creationId xmlns:a16="http://schemas.microsoft.com/office/drawing/2014/main" id="{C96F1208-141F-8752-F89F-2BE318EA95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Straight Connector 76">
                      <a:extLst>
                        <a:ext uri="{FF2B5EF4-FFF2-40B4-BE49-F238E27FC236}">
                          <a16:creationId xmlns:a16="http://schemas.microsoft.com/office/drawing/2014/main" id="{4946E8D4-530E-99B6-E8B1-8E2B2D7E2B5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Straight Connector 77">
                      <a:extLst>
                        <a:ext uri="{FF2B5EF4-FFF2-40B4-BE49-F238E27FC236}">
                          <a16:creationId xmlns:a16="http://schemas.microsoft.com/office/drawing/2014/main" id="{B267FB75-6A21-0A1A-0C73-F8FBE64E3C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Connector 78">
                      <a:extLst>
                        <a:ext uri="{FF2B5EF4-FFF2-40B4-BE49-F238E27FC236}">
                          <a16:creationId xmlns:a16="http://schemas.microsoft.com/office/drawing/2014/main" id="{311A8358-BED1-3A97-B121-D73362B65F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Straight Connector 79">
                      <a:extLst>
                        <a:ext uri="{FF2B5EF4-FFF2-40B4-BE49-F238E27FC236}">
                          <a16:creationId xmlns:a16="http://schemas.microsoft.com/office/drawing/2014/main" id="{5EEAD957-D850-334A-3C25-2DC63652EB4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Connector 80">
                      <a:extLst>
                        <a:ext uri="{FF2B5EF4-FFF2-40B4-BE49-F238E27FC236}">
                          <a16:creationId xmlns:a16="http://schemas.microsoft.com/office/drawing/2014/main" id="{C1A8346F-89A6-9675-5546-114887F9AD4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38ED3F19-CEAD-5A7E-DB73-DB7AF8EB3933}"/>
                    </a:ext>
                  </a:extLst>
                </p:cNvPr>
                <p:cNvGrpSpPr/>
                <p:nvPr/>
              </p:nvGrpSpPr>
              <p:grpSpPr>
                <a:xfrm rot="5400000">
                  <a:off x="2874332" y="3672493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0E024892-446E-1199-89CD-74C3E9B17F79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4C739E03-0ABA-4DE2-9812-C32E511279E6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D53F67CF-6032-8BF0-8D21-0F3949F9BE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Straight Connector 56">
                      <a:extLst>
                        <a:ext uri="{FF2B5EF4-FFF2-40B4-BE49-F238E27FC236}">
                          <a16:creationId xmlns:a16="http://schemas.microsoft.com/office/drawing/2014/main" id="{8E6A733A-2C39-D91D-DF89-6D67C59D0BC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Connector 57">
                      <a:extLst>
                        <a:ext uri="{FF2B5EF4-FFF2-40B4-BE49-F238E27FC236}">
                          <a16:creationId xmlns:a16="http://schemas.microsoft.com/office/drawing/2014/main" id="{E110C6DD-5CF3-D5D7-C4A7-62A3F6A7813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>
                      <a:extLst>
                        <a:ext uri="{FF2B5EF4-FFF2-40B4-BE49-F238E27FC236}">
                          <a16:creationId xmlns:a16="http://schemas.microsoft.com/office/drawing/2014/main" id="{292C718D-F74B-58DA-C905-B847CA275BD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>
                      <a:extLst>
                        <a:ext uri="{FF2B5EF4-FFF2-40B4-BE49-F238E27FC236}">
                          <a16:creationId xmlns:a16="http://schemas.microsoft.com/office/drawing/2014/main" id="{8F1A60A6-A21F-AC4D-5E72-B40B9A8110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DB5AEA42-2476-1BD6-BAF0-30730AE34D1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>
                      <a:extLst>
                        <a:ext uri="{FF2B5EF4-FFF2-40B4-BE49-F238E27FC236}">
                          <a16:creationId xmlns:a16="http://schemas.microsoft.com/office/drawing/2014/main" id="{C64FF376-3969-A81E-8CB9-18D38D8533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>
                      <a:extLst>
                        <a:ext uri="{FF2B5EF4-FFF2-40B4-BE49-F238E27FC236}">
                          <a16:creationId xmlns:a16="http://schemas.microsoft.com/office/drawing/2014/main" id="{23C86AC1-099B-D2C6-E89F-58446079634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Connector 63">
                      <a:extLst>
                        <a:ext uri="{FF2B5EF4-FFF2-40B4-BE49-F238E27FC236}">
                          <a16:creationId xmlns:a16="http://schemas.microsoft.com/office/drawing/2014/main" id="{DFAA7963-3B5D-D37D-64F0-E2351EC98A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Connector 64">
                      <a:extLst>
                        <a:ext uri="{FF2B5EF4-FFF2-40B4-BE49-F238E27FC236}">
                          <a16:creationId xmlns:a16="http://schemas.microsoft.com/office/drawing/2014/main" id="{DB9D3E22-4DF9-72EA-355A-0D60113DB9B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Connector 65">
                      <a:extLst>
                        <a:ext uri="{FF2B5EF4-FFF2-40B4-BE49-F238E27FC236}">
                          <a16:creationId xmlns:a16="http://schemas.microsoft.com/office/drawing/2014/main" id="{8C41C3EC-C80A-2172-4B8C-FA3CD0FF14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Connector 66">
                      <a:extLst>
                        <a:ext uri="{FF2B5EF4-FFF2-40B4-BE49-F238E27FC236}">
                          <a16:creationId xmlns:a16="http://schemas.microsoft.com/office/drawing/2014/main" id="{48CAE364-7F5D-3149-0C3B-CB207DD1D7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5647D1B6-52D2-2687-E118-7A782632670F}"/>
                    </a:ext>
                  </a:extLst>
                </p:cNvPr>
                <p:cNvGrpSpPr/>
                <p:nvPr/>
              </p:nvGrpSpPr>
              <p:grpSpPr>
                <a:xfrm rot="16200000" flipV="1">
                  <a:off x="2874334" y="2446192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40" name="Freeform 39">
                    <a:extLst>
                      <a:ext uri="{FF2B5EF4-FFF2-40B4-BE49-F238E27FC236}">
                        <a16:creationId xmlns:a16="http://schemas.microsoft.com/office/drawing/2014/main" id="{E800F02E-DE17-DF40-9888-867CE0DA3549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332FAE10-779D-E1A5-3321-28E1B4819AC7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42" name="Straight Connector 41">
                      <a:extLst>
                        <a:ext uri="{FF2B5EF4-FFF2-40B4-BE49-F238E27FC236}">
                          <a16:creationId xmlns:a16="http://schemas.microsoft.com/office/drawing/2014/main" id="{83809E7E-D879-4E4E-40CE-1ADFF1774F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D2E321E2-AC39-CFDD-18E0-9EDE01810F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42207670-419B-84CE-C634-B28C4A1415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C77D6451-5568-0AC6-4EF9-F080B267D0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>
                      <a:extLst>
                        <a:ext uri="{FF2B5EF4-FFF2-40B4-BE49-F238E27FC236}">
                          <a16:creationId xmlns:a16="http://schemas.microsoft.com/office/drawing/2014/main" id="{75770954-40F0-3044-A72D-9EBBAB8733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Connector 46">
                      <a:extLst>
                        <a:ext uri="{FF2B5EF4-FFF2-40B4-BE49-F238E27FC236}">
                          <a16:creationId xmlns:a16="http://schemas.microsoft.com/office/drawing/2014/main" id="{A43ACCD5-1484-1151-A3AB-427215CFCE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>
                      <a:extLst>
                        <a:ext uri="{FF2B5EF4-FFF2-40B4-BE49-F238E27FC236}">
                          <a16:creationId xmlns:a16="http://schemas.microsoft.com/office/drawing/2014/main" id="{8BC95B99-13E5-C403-EC7E-DF8DA7E8767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>
                      <a:extLst>
                        <a:ext uri="{FF2B5EF4-FFF2-40B4-BE49-F238E27FC236}">
                          <a16:creationId xmlns:a16="http://schemas.microsoft.com/office/drawing/2014/main" id="{DE5D0430-D32C-44D7-D830-F14536BAFF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Connector 49">
                      <a:extLst>
                        <a:ext uri="{FF2B5EF4-FFF2-40B4-BE49-F238E27FC236}">
                          <a16:creationId xmlns:a16="http://schemas.microsoft.com/office/drawing/2014/main" id="{3975B697-DAB9-3E15-901B-BDF458C3CF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Connector 50">
                      <a:extLst>
                        <a:ext uri="{FF2B5EF4-FFF2-40B4-BE49-F238E27FC236}">
                          <a16:creationId xmlns:a16="http://schemas.microsoft.com/office/drawing/2014/main" id="{257F1125-1D57-1273-5083-2877B14E33B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>
                      <a:extLst>
                        <a:ext uri="{FF2B5EF4-FFF2-40B4-BE49-F238E27FC236}">
                          <a16:creationId xmlns:a16="http://schemas.microsoft.com/office/drawing/2014/main" id="{5EF0AF49-A466-0306-4363-5A7F84607F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>
                      <a:extLst>
                        <a:ext uri="{FF2B5EF4-FFF2-40B4-BE49-F238E27FC236}">
                          <a16:creationId xmlns:a16="http://schemas.microsoft.com/office/drawing/2014/main" id="{D165327F-E432-86DC-B231-F8FB9F45848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AFF236B7-5A9F-F6FC-5A07-79071F63D68F}"/>
                    </a:ext>
                  </a:extLst>
                </p:cNvPr>
                <p:cNvGrpSpPr/>
                <p:nvPr/>
              </p:nvGrpSpPr>
              <p:grpSpPr>
                <a:xfrm flipH="1">
                  <a:off x="2257895" y="3058884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D553BC9C-57D2-DCAB-15B8-DD029AE0B677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732A2F56-9E64-05DB-1774-21706A376472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9C85C957-E335-0B35-EC5A-52EDBF2AE4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552B1CDC-3E11-35E0-EFE1-DEDDEC57B2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A8CAE6F0-7048-54D4-BDC7-373B454AFD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>
                      <a:extLst>
                        <a:ext uri="{FF2B5EF4-FFF2-40B4-BE49-F238E27FC236}">
                          <a16:creationId xmlns:a16="http://schemas.microsoft.com/office/drawing/2014/main" id="{A1F516F6-054A-F52A-6640-25CA5DE47D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id="{35106F7F-617F-1B26-332F-46BAAADB44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>
                      <a:extLst>
                        <a:ext uri="{FF2B5EF4-FFF2-40B4-BE49-F238E27FC236}">
                          <a16:creationId xmlns:a16="http://schemas.microsoft.com/office/drawing/2014/main" id="{236F30C6-52EE-6628-280B-A92E04C5839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207F661E-2777-A79C-74CF-23F5DCB7C4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Connector 34">
                      <a:extLst>
                        <a:ext uri="{FF2B5EF4-FFF2-40B4-BE49-F238E27FC236}">
                          <a16:creationId xmlns:a16="http://schemas.microsoft.com/office/drawing/2014/main" id="{98AB4C70-1F4A-3354-31BB-2182F5A6E9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>
                      <a:extLst>
                        <a:ext uri="{FF2B5EF4-FFF2-40B4-BE49-F238E27FC236}">
                          <a16:creationId xmlns:a16="http://schemas.microsoft.com/office/drawing/2014/main" id="{507EC93C-022C-2AD3-0839-30D833F620A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Connector 36">
                      <a:extLst>
                        <a:ext uri="{FF2B5EF4-FFF2-40B4-BE49-F238E27FC236}">
                          <a16:creationId xmlns:a16="http://schemas.microsoft.com/office/drawing/2014/main" id="{64036C4E-5907-3A74-B7EB-A4F5DE4705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>
                      <a:extLst>
                        <a:ext uri="{FF2B5EF4-FFF2-40B4-BE49-F238E27FC236}">
                          <a16:creationId xmlns:a16="http://schemas.microsoft.com/office/drawing/2014/main" id="{FEAC61A5-7FD0-E106-29B9-20BC6AC0222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>
                      <a:extLst>
                        <a:ext uri="{FF2B5EF4-FFF2-40B4-BE49-F238E27FC236}">
                          <a16:creationId xmlns:a16="http://schemas.microsoft.com/office/drawing/2014/main" id="{8B7243DB-143D-B6FB-0183-7AB552F1C38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35E9A56A-11F0-8604-E228-67CDDC5FAB95}"/>
                </a:ext>
              </a:extLst>
            </p:cNvPr>
            <p:cNvCxnSpPr>
              <a:cxnSpLocks/>
              <a:endCxn id="89" idx="1"/>
            </p:cNvCxnSpPr>
            <p:nvPr/>
          </p:nvCxnSpPr>
          <p:spPr>
            <a:xfrm>
              <a:off x="6189725" y="3424270"/>
              <a:ext cx="685892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37FAC78-9A22-9A74-7178-421683868927}"/>
                </a:ext>
              </a:extLst>
            </p:cNvPr>
            <p:cNvCxnSpPr>
              <a:cxnSpLocks/>
              <a:endCxn id="88" idx="1"/>
            </p:cNvCxnSpPr>
            <p:nvPr/>
          </p:nvCxnSpPr>
          <p:spPr>
            <a:xfrm>
              <a:off x="5568392" y="3718866"/>
              <a:ext cx="1307225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00C2D94-04E8-3671-0D45-E204DD908165}"/>
                </a:ext>
              </a:extLst>
            </p:cNvPr>
            <p:cNvCxnSpPr>
              <a:cxnSpLocks/>
              <a:endCxn id="86" idx="1"/>
            </p:cNvCxnSpPr>
            <p:nvPr/>
          </p:nvCxnSpPr>
          <p:spPr>
            <a:xfrm>
              <a:off x="5568392" y="4013461"/>
              <a:ext cx="1307225" cy="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A96E371-0423-D6F7-2919-95FAAE778658}"/>
                </a:ext>
              </a:extLst>
            </p:cNvPr>
            <p:cNvCxnSpPr>
              <a:cxnSpLocks/>
              <a:endCxn id="85" idx="1"/>
            </p:cNvCxnSpPr>
            <p:nvPr/>
          </p:nvCxnSpPr>
          <p:spPr>
            <a:xfrm flipV="1">
              <a:off x="5862458" y="4308058"/>
              <a:ext cx="1013159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ADF3863-A359-61AE-4752-11236FD8F7D9}"/>
                </a:ext>
              </a:extLst>
            </p:cNvPr>
            <p:cNvCxnSpPr>
              <a:cxnSpLocks/>
            </p:cNvCxnSpPr>
            <p:nvPr/>
          </p:nvCxnSpPr>
          <p:spPr>
            <a:xfrm>
              <a:off x="5228083" y="4590987"/>
              <a:ext cx="1647534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6A40A9A4-D309-C48F-A0E9-9B64516C1FBE}"/>
                </a:ext>
              </a:extLst>
            </p:cNvPr>
            <p:cNvGrpSpPr/>
            <p:nvPr/>
          </p:nvGrpSpPr>
          <p:grpSpPr>
            <a:xfrm>
              <a:off x="3885476" y="5804464"/>
              <a:ext cx="2700000" cy="1405806"/>
              <a:chOff x="1571208" y="2747523"/>
              <a:chExt cx="2520000" cy="1551007"/>
            </a:xfrm>
          </p:grpSpPr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65AA1B80-24E2-EEC8-DF5C-167D65B967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71208" y="2747523"/>
                <a:ext cx="0" cy="15510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A7DE85D8-7F36-7060-D36A-CF15A96E34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1208" y="2747523"/>
                <a:ext cx="0" cy="15510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F5752CE-8EA0-FEA8-9711-EA3FD20D761C}"/>
                </a:ext>
              </a:extLst>
            </p:cNvPr>
            <p:cNvCxnSpPr>
              <a:cxnSpLocks/>
            </p:cNvCxnSpPr>
            <p:nvPr/>
          </p:nvCxnSpPr>
          <p:spPr>
            <a:xfrm>
              <a:off x="3885476" y="7082012"/>
              <a:ext cx="27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530414DD-6555-BCE9-F96E-B6C4AF5B5064}"/>
                </a:ext>
              </a:extLst>
            </p:cNvPr>
            <p:cNvSpPr txBox="1"/>
            <p:nvPr/>
          </p:nvSpPr>
          <p:spPr>
            <a:xfrm>
              <a:off x="4958074" y="67126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38</a:t>
              </a: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E99625A7-B81E-8CCC-FC87-1E68644F7340}"/>
                </a:ext>
              </a:extLst>
            </p:cNvPr>
            <p:cNvGrpSpPr/>
            <p:nvPr/>
          </p:nvGrpSpPr>
          <p:grpSpPr>
            <a:xfrm>
              <a:off x="4343478" y="4548415"/>
              <a:ext cx="1800000" cy="2250663"/>
              <a:chOff x="2177436" y="3377153"/>
              <a:chExt cx="1829747" cy="1776816"/>
            </a:xfrm>
          </p:grpSpPr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5334B295-A6AF-2C20-6D0C-8BAB936B7D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77436" y="3377153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3EABD23C-178F-41DE-2BC6-EE40D80A0C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183" y="3389969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C6A9954F-A975-D84A-E7DB-A5FFBFE031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43478" y="6660292"/>
              <a:ext cx="1798072" cy="108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EB9302BA-E687-FF79-B6CD-288FB816A13E}"/>
                </a:ext>
              </a:extLst>
            </p:cNvPr>
            <p:cNvSpPr txBox="1"/>
            <p:nvPr/>
          </p:nvSpPr>
          <p:spPr>
            <a:xfrm>
              <a:off x="5045438" y="630184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25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C3BA5C46-A054-A040-81AD-DC899FB20FEE}"/>
                </a:ext>
              </a:extLst>
            </p:cNvPr>
            <p:cNvGrpSpPr/>
            <p:nvPr/>
          </p:nvGrpSpPr>
          <p:grpSpPr>
            <a:xfrm>
              <a:off x="4916475" y="4602652"/>
              <a:ext cx="650849" cy="1764000"/>
              <a:chOff x="2135183" y="3389969"/>
              <a:chExt cx="1872000" cy="1764000"/>
            </a:xfrm>
          </p:grpSpPr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CC2D989D-EA98-A0AD-F213-6F4C4ACD9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5183" y="3389969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F2168ACE-4FA7-6213-EBC6-F4F12110FF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183" y="3389969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6277B9B8-1432-2D94-B4E3-E88F2C93E023}"/>
                </a:ext>
              </a:extLst>
            </p:cNvPr>
            <p:cNvCxnSpPr>
              <a:cxnSpLocks/>
            </p:cNvCxnSpPr>
            <p:nvPr/>
          </p:nvCxnSpPr>
          <p:spPr>
            <a:xfrm>
              <a:off x="4912277" y="6262494"/>
              <a:ext cx="6550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F09578-537A-34F4-9A10-025CE7852760}"/>
                </a:ext>
              </a:extLst>
            </p:cNvPr>
            <p:cNvSpPr txBox="1"/>
            <p:nvPr/>
          </p:nvSpPr>
          <p:spPr>
            <a:xfrm>
              <a:off x="5103947" y="590609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CH" sz="1800" dirty="0">
                  <a:solidFill>
                    <a:prstClr val="black"/>
                  </a:solidFill>
                  <a:latin typeface="Calibri" panose="020F0502020204030204"/>
                </a:rPr>
                <a:t>8</a:t>
              </a:r>
              <a:endPara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10" name="Picture 109">
            <a:extLst>
              <a:ext uri="{FF2B5EF4-FFF2-40B4-BE49-F238E27FC236}">
                <a16:creationId xmlns:a16="http://schemas.microsoft.com/office/drawing/2014/main" id="{C6319CCC-75E1-D3F7-D797-AE807BC7D4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5" t="1184" b="-444"/>
          <a:stretch/>
        </p:blipFill>
        <p:spPr>
          <a:xfrm>
            <a:off x="130360" y="3142724"/>
            <a:ext cx="3661172" cy="2700000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D986364A-F813-3BFA-5E39-5B8CDD4FA594}"/>
              </a:ext>
            </a:extLst>
          </p:cNvPr>
          <p:cNvSpPr txBox="1"/>
          <p:nvPr/>
        </p:nvSpPr>
        <p:spPr>
          <a:xfrm>
            <a:off x="243444" y="5921628"/>
            <a:ext cx="35312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Takayasu et al., IEEE TAS, 21 (2011) 2340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Z. S. Hartwig et al., SUST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,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33 (2020) 11LT01</a:t>
            </a:r>
            <a:endParaRPr kumimoji="0" lang="en-CH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6A3D8A0-A1D7-0E6E-2521-0424F3FCD17D}"/>
              </a:ext>
            </a:extLst>
          </p:cNvPr>
          <p:cNvSpPr txBox="1"/>
          <p:nvPr/>
        </p:nvSpPr>
        <p:spPr>
          <a:xfrm>
            <a:off x="4034344" y="2607520"/>
            <a:ext cx="2443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HTS conductor design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617E6B4-E190-E717-80EE-549068EEB601}"/>
              </a:ext>
            </a:extLst>
          </p:cNvPr>
          <p:cNvSpPr txBox="1"/>
          <p:nvPr/>
        </p:nvSpPr>
        <p:spPr>
          <a:xfrm>
            <a:off x="545245" y="2665456"/>
            <a:ext cx="2601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MIT “VIPER” conductor</a:t>
            </a:r>
          </a:p>
        </p:txBody>
      </p:sp>
      <p:pic>
        <p:nvPicPr>
          <p:cNvPr id="6" name="Picture 5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37FB6029-DC5F-1C12-9A0F-2C809CA7E5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089" t="13962" r="15748" b="7572"/>
          <a:stretch/>
        </p:blipFill>
        <p:spPr>
          <a:xfrm rot="5400000">
            <a:off x="7101922" y="4538970"/>
            <a:ext cx="2122473" cy="264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390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1"/>
            <a:ext cx="9043988" cy="663752"/>
          </a:xfrm>
        </p:spPr>
        <p:txBody>
          <a:bodyPr>
            <a:normAutofit fontScale="90000"/>
          </a:bodyPr>
          <a:lstStyle/>
          <a:p>
            <a:r>
              <a:rPr lang="en-US" dirty="0"/>
              <a:t>The four magnet challenges – 2</a:t>
            </a:r>
            <a:endParaRPr lang="en-US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5614" y="2871125"/>
            <a:ext cx="10048875" cy="24856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FEF7BC-3E85-0493-00F9-DA64D6E158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60" t="10050" r="37329" b="6573"/>
          <a:stretch/>
        </p:blipFill>
        <p:spPr>
          <a:xfrm rot="16200000">
            <a:off x="950491" y="5203828"/>
            <a:ext cx="1722244" cy="25910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3C3C87-5362-013C-CF5E-9030F63B5E10}"/>
              </a:ext>
            </a:extLst>
          </p:cNvPr>
          <p:cNvSpPr txBox="1"/>
          <p:nvPr/>
        </p:nvSpPr>
        <p:spPr>
          <a:xfrm>
            <a:off x="687923" y="5370816"/>
            <a:ext cx="1781193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>
                <a:solidFill>
                  <a:srgbClr val="7030A0"/>
                </a:solidFill>
              </a:rPr>
              <a:t>&gt; 40 T, 60 mm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329CD96-90FE-D19B-EF1A-FD19002D9E3B}"/>
              </a:ext>
            </a:extLst>
          </p:cNvPr>
          <p:cNvGrpSpPr/>
          <p:nvPr/>
        </p:nvGrpSpPr>
        <p:grpSpPr>
          <a:xfrm>
            <a:off x="95969" y="3289700"/>
            <a:ext cx="5891143" cy="4115010"/>
            <a:chOff x="95969" y="3289700"/>
            <a:chExt cx="5891143" cy="4115010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3A35EC5-8046-ED63-BECA-55A79D6D9614}"/>
                </a:ext>
              </a:extLst>
            </p:cNvPr>
            <p:cNvSpPr/>
            <p:nvPr/>
          </p:nvSpPr>
          <p:spPr>
            <a:xfrm>
              <a:off x="95969" y="4267754"/>
              <a:ext cx="5341004" cy="3136956"/>
            </a:xfrm>
            <a:custGeom>
              <a:avLst/>
              <a:gdLst>
                <a:gd name="connsiteX0" fmla="*/ 3067362 w 5489286"/>
                <a:gd name="connsiteY0" fmla="*/ 1495167 h 3129272"/>
                <a:gd name="connsiteX1" fmla="*/ 2906724 w 5489286"/>
                <a:gd name="connsiteY1" fmla="*/ 1173892 h 3129272"/>
                <a:gd name="connsiteX2" fmla="*/ 361232 w 5489286"/>
                <a:gd name="connsiteY2" fmla="*/ 1161535 h 3129272"/>
                <a:gd name="connsiteX3" fmla="*/ 274735 w 5489286"/>
                <a:gd name="connsiteY3" fmla="*/ 2829697 h 3129272"/>
                <a:gd name="connsiteX4" fmla="*/ 2783156 w 5489286"/>
                <a:gd name="connsiteY4" fmla="*/ 3015048 h 3129272"/>
                <a:gd name="connsiteX5" fmla="*/ 3438064 w 5489286"/>
                <a:gd name="connsiteY5" fmla="*/ 1581665 h 3129272"/>
                <a:gd name="connsiteX6" fmla="*/ 5489286 w 5489286"/>
                <a:gd name="connsiteY6" fmla="*/ 0 h 3129272"/>
                <a:gd name="connsiteX0" fmla="*/ 2882010 w 5489286"/>
                <a:gd name="connsiteY0" fmla="*/ 2323069 h 3129272"/>
                <a:gd name="connsiteX1" fmla="*/ 2906724 w 5489286"/>
                <a:gd name="connsiteY1" fmla="*/ 1173892 h 3129272"/>
                <a:gd name="connsiteX2" fmla="*/ 361232 w 5489286"/>
                <a:gd name="connsiteY2" fmla="*/ 1161535 h 3129272"/>
                <a:gd name="connsiteX3" fmla="*/ 274735 w 5489286"/>
                <a:gd name="connsiteY3" fmla="*/ 2829697 h 3129272"/>
                <a:gd name="connsiteX4" fmla="*/ 2783156 w 5489286"/>
                <a:gd name="connsiteY4" fmla="*/ 3015048 h 3129272"/>
                <a:gd name="connsiteX5" fmla="*/ 3438064 w 5489286"/>
                <a:gd name="connsiteY5" fmla="*/ 1581665 h 3129272"/>
                <a:gd name="connsiteX6" fmla="*/ 5489286 w 5489286"/>
                <a:gd name="connsiteY6" fmla="*/ 0 h 3129272"/>
                <a:gd name="connsiteX0" fmla="*/ 2882010 w 5489286"/>
                <a:gd name="connsiteY0" fmla="*/ 2323069 h 3129272"/>
                <a:gd name="connsiteX1" fmla="*/ 2906724 w 5489286"/>
                <a:gd name="connsiteY1" fmla="*/ 1173892 h 3129272"/>
                <a:gd name="connsiteX2" fmla="*/ 361232 w 5489286"/>
                <a:gd name="connsiteY2" fmla="*/ 1161535 h 3129272"/>
                <a:gd name="connsiteX3" fmla="*/ 274735 w 5489286"/>
                <a:gd name="connsiteY3" fmla="*/ 2829697 h 3129272"/>
                <a:gd name="connsiteX4" fmla="*/ 2783156 w 5489286"/>
                <a:gd name="connsiteY4" fmla="*/ 3015048 h 3129272"/>
                <a:gd name="connsiteX5" fmla="*/ 3438064 w 5489286"/>
                <a:gd name="connsiteY5" fmla="*/ 1581665 h 3129272"/>
                <a:gd name="connsiteX6" fmla="*/ 5489286 w 5489286"/>
                <a:gd name="connsiteY6" fmla="*/ 0 h 3129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89286" h="3129272">
                  <a:moveTo>
                    <a:pt x="2882010" y="2323069"/>
                  </a:moveTo>
                  <a:cubicBezTo>
                    <a:pt x="3138413" y="1868958"/>
                    <a:pt x="3326854" y="1367481"/>
                    <a:pt x="2906724" y="1173892"/>
                  </a:cubicBezTo>
                  <a:cubicBezTo>
                    <a:pt x="2486594" y="980303"/>
                    <a:pt x="799897" y="885568"/>
                    <a:pt x="361232" y="1161535"/>
                  </a:cubicBezTo>
                  <a:cubicBezTo>
                    <a:pt x="-77433" y="1437502"/>
                    <a:pt x="-128919" y="2520778"/>
                    <a:pt x="274735" y="2829697"/>
                  </a:cubicBezTo>
                  <a:cubicBezTo>
                    <a:pt x="678389" y="3138616"/>
                    <a:pt x="2255934" y="3223053"/>
                    <a:pt x="2783156" y="3015048"/>
                  </a:cubicBezTo>
                  <a:cubicBezTo>
                    <a:pt x="3310378" y="2807043"/>
                    <a:pt x="2987042" y="2084173"/>
                    <a:pt x="3438064" y="1581665"/>
                  </a:cubicBezTo>
                  <a:cubicBezTo>
                    <a:pt x="3889086" y="1079157"/>
                    <a:pt x="4689186" y="539578"/>
                    <a:pt x="5489286" y="0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02D5E53-1DF1-1C50-672B-4F30DD8AAB4F}"/>
                </a:ext>
              </a:extLst>
            </p:cNvPr>
            <p:cNvSpPr/>
            <p:nvPr/>
          </p:nvSpPr>
          <p:spPr>
            <a:xfrm>
              <a:off x="5436972" y="3289700"/>
              <a:ext cx="550140" cy="2149200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FDDDD11-2B78-24AA-383B-5217C3585784}"/>
              </a:ext>
            </a:extLst>
          </p:cNvPr>
          <p:cNvSpPr txBox="1"/>
          <p:nvPr/>
        </p:nvSpPr>
        <p:spPr>
          <a:xfrm>
            <a:off x="391197" y="991814"/>
            <a:ext cx="9210062" cy="181588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Total 1 km, o(1600) units of solenoid magnets up to o(20) T requires compact windings and careful cost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UHF solenoids, with field beyond state-of-the-art o(40…60) T, calls for novel HTS technology</a:t>
            </a:r>
          </a:p>
        </p:txBody>
      </p:sp>
    </p:spTree>
    <p:extLst>
      <p:ext uri="{BB962C8B-B14F-4D97-AF65-F5344CB8AC3E}">
        <p14:creationId xmlns:p14="http://schemas.microsoft.com/office/powerpoint/2010/main" val="179595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Final cooling – 1/3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45E-4300-37BD-11DF-2CE96341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966824"/>
            <a:ext cx="9043988" cy="15347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Probe the limits of UHF solenoid magnets for the final cooling (performance)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Make windings compact to reduce mass (CAPEX)</a:t>
            </a:r>
            <a:endParaRPr lang="en-CH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03B60A-6818-7FE7-47D5-E0053FC6D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03" y="4310367"/>
            <a:ext cx="4829375" cy="26444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80AF4F-5D2E-23FF-08B9-8782EE932EE6}"/>
              </a:ext>
            </a:extLst>
          </p:cNvPr>
          <p:cNvSpPr txBox="1"/>
          <p:nvPr/>
        </p:nvSpPr>
        <p:spPr>
          <a:xfrm>
            <a:off x="644490" y="6874308"/>
            <a:ext cx="1520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I. Dixon, NHMFL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5861F5E-DDC6-ED2A-375B-17E53BD8A5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91" b="11842"/>
          <a:stretch/>
        </p:blipFill>
        <p:spPr>
          <a:xfrm>
            <a:off x="5235898" y="4305522"/>
            <a:ext cx="1275281" cy="2556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1749222-DA37-A355-09AA-5A3C204D262D}"/>
              </a:ext>
            </a:extLst>
          </p:cNvPr>
          <p:cNvSpPr txBox="1"/>
          <p:nvPr/>
        </p:nvSpPr>
        <p:spPr>
          <a:xfrm>
            <a:off x="2861134" y="2934501"/>
            <a:ext cx="2232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</a:t>
            </a:r>
            <a:r>
              <a:rPr lang="en-CH" i="1" dirty="0"/>
              <a:t>artoon design </a:t>
            </a:r>
            <a:r>
              <a:rPr lang="en-CH" dirty="0"/>
              <a:t>of 40 T, 32 mm user facility solenoid (developmental)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A0AD7D-132E-A6AA-D2FD-A5F93842DD48}"/>
              </a:ext>
            </a:extLst>
          </p:cNvPr>
          <p:cNvSpPr txBox="1"/>
          <p:nvPr/>
        </p:nvSpPr>
        <p:spPr>
          <a:xfrm>
            <a:off x="478945" y="2934501"/>
            <a:ext cx="2232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Cross section </a:t>
            </a:r>
            <a:r>
              <a:rPr lang="en-CH" dirty="0"/>
              <a:t>of </a:t>
            </a:r>
          </a:p>
          <a:p>
            <a:pPr algn="ctr"/>
            <a:r>
              <a:rPr lang="en-CH" dirty="0"/>
              <a:t>32 T, 32 mm user facility solenoid </a:t>
            </a:r>
          </a:p>
          <a:p>
            <a:pPr algn="ctr"/>
            <a:r>
              <a:rPr lang="en-CH" dirty="0"/>
              <a:t>at NHMFL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540E84-8779-14AD-49DD-622C3B5A8EC0}"/>
              </a:ext>
            </a:extLst>
          </p:cNvPr>
          <p:cNvSpPr txBox="1"/>
          <p:nvPr/>
        </p:nvSpPr>
        <p:spPr>
          <a:xfrm>
            <a:off x="4869197" y="3240431"/>
            <a:ext cx="1954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R&amp;D test</a:t>
            </a:r>
          </a:p>
          <a:p>
            <a:pPr algn="ctr"/>
            <a:r>
              <a:rPr lang="en-US" dirty="0"/>
              <a:t> achieved 25.4 T</a:t>
            </a:r>
          </a:p>
          <a:p>
            <a:pPr algn="ctr"/>
            <a:r>
              <a:rPr lang="en-US" dirty="0"/>
              <a:t>At NHMFL</a:t>
            </a:r>
            <a:endParaRPr lang="en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F7AF2D-7A09-A36D-5F27-DA353E184189}"/>
              </a:ext>
            </a:extLst>
          </p:cNvPr>
          <p:cNvSpPr txBox="1"/>
          <p:nvPr/>
        </p:nvSpPr>
        <p:spPr>
          <a:xfrm>
            <a:off x="3675563" y="2347880"/>
            <a:ext cx="2836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FF0000"/>
                </a:solidFill>
              </a:rPr>
              <a:t>LTS/HTS hybrids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B0584D-6191-728B-B015-B5564E128CBA}"/>
              </a:ext>
            </a:extLst>
          </p:cNvPr>
          <p:cNvSpPr txBox="1"/>
          <p:nvPr/>
        </p:nvSpPr>
        <p:spPr>
          <a:xfrm>
            <a:off x="7257382" y="2932655"/>
            <a:ext cx="23068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Images of </a:t>
            </a:r>
          </a:p>
          <a:p>
            <a:pPr algn="ctr"/>
            <a:r>
              <a:rPr lang="en-US" dirty="0"/>
              <a:t>32.35 T, 21 mm user facility solenoid</a:t>
            </a:r>
          </a:p>
          <a:p>
            <a:pPr algn="ctr"/>
            <a:r>
              <a:rPr lang="en-US" dirty="0"/>
              <a:t>at CAS-IEE</a:t>
            </a:r>
            <a:endParaRPr lang="en-CH" dirty="0"/>
          </a:p>
        </p:txBody>
      </p:sp>
      <p:pic>
        <p:nvPicPr>
          <p:cNvPr id="29" name="Picture 28" descr="A picture containing indoor, vessel, bottle&#10;&#10;Description automatically generated">
            <a:extLst>
              <a:ext uri="{FF2B5EF4-FFF2-40B4-BE49-F238E27FC236}">
                <a16:creationId xmlns:a16="http://schemas.microsoft.com/office/drawing/2014/main" id="{20219E33-C19D-0D32-3B3B-6CC7546C1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5335" y="4305522"/>
            <a:ext cx="1353176" cy="2556000"/>
          </a:xfrm>
          <a:prstGeom prst="rect">
            <a:avLst/>
          </a:prstGeom>
        </p:spPr>
      </p:pic>
      <p:pic>
        <p:nvPicPr>
          <p:cNvPr id="31" name="Picture 30" descr="A picture containing indoor&#10;&#10;Description automatically generated">
            <a:extLst>
              <a:ext uri="{FF2B5EF4-FFF2-40B4-BE49-F238E27FC236}">
                <a16:creationId xmlns:a16="http://schemas.microsoft.com/office/drawing/2014/main" id="{2DE76A7D-F90B-0738-6488-F73F989B40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0226" y="4305522"/>
            <a:ext cx="1709757" cy="2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893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, schematic&#10;&#10;Description automatically generated">
            <a:extLst>
              <a:ext uri="{FF2B5EF4-FFF2-40B4-BE49-F238E27FC236}">
                <a16:creationId xmlns:a16="http://schemas.microsoft.com/office/drawing/2014/main" id="{0B93BA20-F7FD-6404-8E7D-67AAF9BF3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11" y="3957255"/>
            <a:ext cx="2296607" cy="31249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4346E2-FC4F-6234-9C4E-DE5FD3270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091" y="3955016"/>
            <a:ext cx="1365285" cy="31249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Final cooling – 2/3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45E-4300-37BD-11DF-2CE96341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966824"/>
            <a:ext cx="9043988" cy="15347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Probe the limits of UHF solenoid magnets for the final cooling (performance)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/>
              <a:t>Make windings compact to reduce mass (CAPEX)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80AF4F-5D2E-23FF-08B9-8782EE932EE6}"/>
              </a:ext>
            </a:extLst>
          </p:cNvPr>
          <p:cNvSpPr txBox="1"/>
          <p:nvPr/>
        </p:nvSpPr>
        <p:spPr>
          <a:xfrm>
            <a:off x="242878" y="7080001"/>
            <a:ext cx="1189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B. Song, SST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749222-DA37-A355-09AA-5A3C204D262D}"/>
              </a:ext>
            </a:extLst>
          </p:cNvPr>
          <p:cNvSpPr txBox="1"/>
          <p:nvPr/>
        </p:nvSpPr>
        <p:spPr>
          <a:xfrm>
            <a:off x="1150736" y="2957041"/>
            <a:ext cx="28533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REBCO insulated coil</a:t>
            </a:r>
          </a:p>
          <a:p>
            <a:pPr algn="ctr"/>
            <a:r>
              <a:rPr lang="en-US" dirty="0"/>
              <a:t>achieved 24.1 T </a:t>
            </a:r>
          </a:p>
          <a:p>
            <a:pPr algn="ctr"/>
            <a:r>
              <a:rPr lang="en-US" dirty="0"/>
              <a:t>at CAS-IPP</a:t>
            </a:r>
            <a:endParaRPr lang="en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F7AF2D-7A09-A36D-5F27-DA353E184189}"/>
              </a:ext>
            </a:extLst>
          </p:cNvPr>
          <p:cNvSpPr txBox="1"/>
          <p:nvPr/>
        </p:nvSpPr>
        <p:spPr>
          <a:xfrm>
            <a:off x="4334376" y="2356508"/>
            <a:ext cx="1380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FF0000"/>
                </a:solidFill>
              </a:rPr>
              <a:t>All-HTS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DC9624-1044-93FD-D49C-80EBD2488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300" y="3941666"/>
            <a:ext cx="2673547" cy="17866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F50F85-74B5-E1F0-F474-0DEC43F3B29D}"/>
              </a:ext>
            </a:extLst>
          </p:cNvPr>
          <p:cNvSpPr txBox="1"/>
          <p:nvPr/>
        </p:nvSpPr>
        <p:spPr>
          <a:xfrm>
            <a:off x="4569998" y="2957041"/>
            <a:ext cx="17334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R&amp;D NI </a:t>
            </a:r>
            <a:r>
              <a:rPr lang="en-US" i="1" dirty="0"/>
              <a:t>coil</a:t>
            </a:r>
            <a:r>
              <a:rPr lang="en-US" dirty="0"/>
              <a:t> achieved 18 T</a:t>
            </a:r>
          </a:p>
          <a:p>
            <a:pPr algn="ctr"/>
            <a:r>
              <a:rPr lang="en-US" dirty="0"/>
              <a:t>at PSI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A417AE-8301-67CB-74CB-0015D160AF7D}"/>
              </a:ext>
            </a:extLst>
          </p:cNvPr>
          <p:cNvSpPr txBox="1"/>
          <p:nvPr/>
        </p:nvSpPr>
        <p:spPr>
          <a:xfrm>
            <a:off x="4427923" y="5761482"/>
            <a:ext cx="1171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J. Kosse, PSI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C8159E4A-8A8E-2CC2-A73B-C6F96BE054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571"/>
          <a:stretch/>
        </p:blipFill>
        <p:spPr>
          <a:xfrm>
            <a:off x="7237076" y="3914348"/>
            <a:ext cx="2198242" cy="259200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0B5201D2-9146-C29B-BF8E-3ED15E1625FE}"/>
              </a:ext>
            </a:extLst>
          </p:cNvPr>
          <p:cNvSpPr txBox="1"/>
          <p:nvPr/>
        </p:nvSpPr>
        <p:spPr>
          <a:xfrm>
            <a:off x="7192224" y="6452591"/>
            <a:ext cx="1622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J.-B. Song, LNCMI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DE61062-F201-01C0-AFAD-37084E328543}"/>
              </a:ext>
            </a:extLst>
          </p:cNvPr>
          <p:cNvSpPr txBox="1"/>
          <p:nvPr/>
        </p:nvSpPr>
        <p:spPr>
          <a:xfrm>
            <a:off x="7111010" y="2892868"/>
            <a:ext cx="2435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R&amp;D NI </a:t>
            </a:r>
            <a:r>
              <a:rPr lang="en-US" i="1" dirty="0"/>
              <a:t>insert coil</a:t>
            </a:r>
            <a:r>
              <a:rPr lang="en-US" dirty="0"/>
              <a:t> achieved 32.5 T </a:t>
            </a:r>
          </a:p>
          <a:p>
            <a:pPr algn="ctr"/>
            <a:r>
              <a:rPr lang="en-US" dirty="0"/>
              <a:t>at LNCMI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66219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60371A95-9D67-6728-2F1F-21CD08812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3880" y="1895382"/>
            <a:ext cx="3522855" cy="493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Final cooling (40 T) – 3/3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3D8B3C-3F53-5C5C-21E5-1190C9153F8A}"/>
              </a:ext>
            </a:extLst>
          </p:cNvPr>
          <p:cNvSpPr txBox="1"/>
          <p:nvPr/>
        </p:nvSpPr>
        <p:spPr>
          <a:xfrm>
            <a:off x="178670" y="6680606"/>
            <a:ext cx="1546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B. Bordini, CERN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B04A55-C8C0-AB4A-EE59-F8894CB683C4}"/>
              </a:ext>
            </a:extLst>
          </p:cNvPr>
          <p:cNvGrpSpPr>
            <a:grpSpLocks noChangeAspect="1"/>
          </p:cNvGrpSpPr>
          <p:nvPr/>
        </p:nvGrpSpPr>
        <p:grpSpPr>
          <a:xfrm>
            <a:off x="178670" y="2065791"/>
            <a:ext cx="4500451" cy="4608000"/>
            <a:chOff x="7806675" y="1838042"/>
            <a:chExt cx="4356295" cy="44604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0D921D7-3F32-8E60-B4DC-075A5AAE2A45}"/>
                </a:ext>
              </a:extLst>
            </p:cNvPr>
            <p:cNvGrpSpPr/>
            <p:nvPr/>
          </p:nvGrpSpPr>
          <p:grpSpPr>
            <a:xfrm>
              <a:off x="7806675" y="1838042"/>
              <a:ext cx="4356295" cy="4460400"/>
              <a:chOff x="7806675" y="1838042"/>
              <a:chExt cx="4356295" cy="446040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9C8072-6AAD-C12A-7A7B-38CD6BFF774F}"/>
                  </a:ext>
                </a:extLst>
              </p:cNvPr>
              <p:cNvGrpSpPr/>
              <p:nvPr/>
            </p:nvGrpSpPr>
            <p:grpSpPr>
              <a:xfrm>
                <a:off x="7806675" y="1838042"/>
                <a:ext cx="4356295" cy="4460400"/>
                <a:chOff x="7972146" y="2116716"/>
                <a:chExt cx="4356295" cy="4460400"/>
              </a:xfrm>
            </p:grpSpPr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EFAC68DD-2873-868A-F17B-8CA3A2B3DF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2334"/>
                <a:stretch/>
              </p:blipFill>
              <p:spPr>
                <a:xfrm>
                  <a:off x="7972146" y="2116716"/>
                  <a:ext cx="4356295" cy="44604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</p:pic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30E5D96-FBDA-0A16-DBDC-08324DF0511B}"/>
                    </a:ext>
                  </a:extLst>
                </p:cNvPr>
                <p:cNvGrpSpPr/>
                <p:nvPr/>
              </p:nvGrpSpPr>
              <p:grpSpPr>
                <a:xfrm>
                  <a:off x="8511218" y="2465430"/>
                  <a:ext cx="659259" cy="846485"/>
                  <a:chOff x="8424805" y="2479381"/>
                  <a:chExt cx="659259" cy="846485"/>
                </a:xfrm>
              </p:grpSpPr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1CFF0020-2D5A-5505-76C4-D13A13722C5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140062" y="2764124"/>
                    <a:ext cx="846485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Inner Ring</a:t>
                    </a:r>
                    <a:endParaRPr lang="en-GB" sz="1200" dirty="0"/>
                  </a:p>
                </p:txBody>
              </p:sp>
              <p:cxnSp>
                <p:nvCxnSpPr>
                  <p:cNvPr id="50" name="Straight Arrow Connector 49">
                    <a:extLst>
                      <a:ext uri="{FF2B5EF4-FFF2-40B4-BE49-F238E27FC236}">
                        <a16:creationId xmlns:a16="http://schemas.microsoft.com/office/drawing/2014/main" id="{AF5BCA4A-7FA1-63F0-F2E5-D7C11BC0819B}"/>
                      </a:ext>
                    </a:extLst>
                  </p:cNvPr>
                  <p:cNvCxnSpPr>
                    <a:cxnSpLocks/>
                    <a:stCxn id="49" idx="2"/>
                  </p:cNvCxnSpPr>
                  <p:nvPr/>
                </p:nvCxnSpPr>
                <p:spPr bwMode="auto">
                  <a:xfrm>
                    <a:off x="8701804" y="2902623"/>
                    <a:ext cx="382260" cy="125432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4D285FC7-F533-E8D7-1853-57FB6CD7EEE0}"/>
                    </a:ext>
                  </a:extLst>
                </p:cNvPr>
                <p:cNvGrpSpPr/>
                <p:nvPr/>
              </p:nvGrpSpPr>
              <p:grpSpPr>
                <a:xfrm rot="10800000">
                  <a:off x="10124321" y="2972560"/>
                  <a:ext cx="1013480" cy="910211"/>
                  <a:chOff x="8632979" y="2596059"/>
                  <a:chExt cx="1013480" cy="910211"/>
                </a:xfrm>
              </p:grpSpPr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34D69B43-2225-03E6-07B2-A1BFB5D5A8D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316373" y="2912665"/>
                    <a:ext cx="910211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Outer Ring</a:t>
                    </a:r>
                    <a:endParaRPr lang="en-GB" sz="1200" dirty="0"/>
                  </a:p>
                </p:txBody>
              </p: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AA1DC05E-6E3B-15BF-6E73-D423015D86AA}"/>
                      </a:ext>
                    </a:extLst>
                  </p:cNvPr>
                  <p:cNvCxnSpPr>
                    <a:cxnSpLocks/>
                    <a:stCxn id="47" idx="2"/>
                  </p:cNvCxnSpPr>
                  <p:nvPr/>
                </p:nvCxnSpPr>
                <p:spPr bwMode="auto">
                  <a:xfrm rot="10800000" flipH="1" flipV="1">
                    <a:off x="8909978" y="3051164"/>
                    <a:ext cx="736481" cy="100749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7AF7E6E9-93C1-5093-D1CC-9B1FEC2C4EBD}"/>
                    </a:ext>
                  </a:extLst>
                </p:cNvPr>
                <p:cNvGrpSpPr/>
                <p:nvPr/>
              </p:nvGrpSpPr>
              <p:grpSpPr>
                <a:xfrm rot="10800000">
                  <a:off x="9701357" y="4063500"/>
                  <a:ext cx="1436443" cy="1183430"/>
                  <a:chOff x="8549643" y="2307323"/>
                  <a:chExt cx="1436443" cy="1183430"/>
                </a:xfrm>
              </p:grpSpPr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B6C5DD0F-63B8-145A-901D-8DFAE97C489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96428" y="2760538"/>
                    <a:ext cx="1183430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‘Modular’ Coil</a:t>
                    </a:r>
                    <a:endParaRPr lang="en-GB" sz="1200" dirty="0"/>
                  </a:p>
                </p:txBody>
              </p:sp>
              <p:cxnSp>
                <p:nvCxnSpPr>
                  <p:cNvPr id="46" name="Straight Arrow Connector 45">
                    <a:extLst>
                      <a:ext uri="{FF2B5EF4-FFF2-40B4-BE49-F238E27FC236}">
                        <a16:creationId xmlns:a16="http://schemas.microsoft.com/office/drawing/2014/main" id="{F7CFBE10-227B-F4BC-10D3-20373D4362F5}"/>
                      </a:ext>
                    </a:extLst>
                  </p:cNvPr>
                  <p:cNvCxnSpPr>
                    <a:cxnSpLocks/>
                    <a:stCxn id="45" idx="2"/>
                  </p:cNvCxnSpPr>
                  <p:nvPr/>
                </p:nvCxnSpPr>
                <p:spPr bwMode="auto">
                  <a:xfrm rot="10800000" flipH="1" flipV="1">
                    <a:off x="8826642" y="2899037"/>
                    <a:ext cx="1159444" cy="313637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rgbClr val="FFC000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FCDCE612-5CDF-AD49-18CA-A26F9D842C8F}"/>
                    </a:ext>
                  </a:extLst>
                </p:cNvPr>
                <p:cNvGrpSpPr/>
                <p:nvPr/>
              </p:nvGrpSpPr>
              <p:grpSpPr>
                <a:xfrm>
                  <a:off x="8511218" y="4276634"/>
                  <a:ext cx="441190" cy="1961205"/>
                  <a:chOff x="8415419" y="4276634"/>
                  <a:chExt cx="441190" cy="1961205"/>
                </a:xfrm>
              </p:grpSpPr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B275FC98-EFE9-58E4-B69B-B5D11E1F0C1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573316" y="5118737"/>
                    <a:ext cx="1961205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1 %  Field Homogeneity</a:t>
                    </a:r>
                    <a:endParaRPr lang="en-GB" sz="1200" dirty="0"/>
                  </a:p>
                </p:txBody>
              </p:sp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B5E8AD3D-EA55-6FD3-D437-6CCF4CB8F06C}"/>
                      </a:ext>
                    </a:extLst>
                  </p:cNvPr>
                  <p:cNvCxnSpPr>
                    <a:cxnSpLocks/>
                    <a:stCxn id="43" idx="2"/>
                  </p:cNvCxnSpPr>
                  <p:nvPr/>
                </p:nvCxnSpPr>
                <p:spPr bwMode="auto">
                  <a:xfrm flipV="1">
                    <a:off x="8692418" y="5042261"/>
                    <a:ext cx="164191" cy="214975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09172CBD-D867-0CFE-A266-6D4932BC3C08}"/>
                  </a:ext>
                </a:extLst>
              </p:cNvPr>
              <p:cNvGrpSpPr/>
              <p:nvPr/>
            </p:nvGrpSpPr>
            <p:grpSpPr>
              <a:xfrm>
                <a:off x="8338734" y="3077791"/>
                <a:ext cx="491137" cy="781777"/>
                <a:chOff x="8443241" y="3365184"/>
                <a:chExt cx="491137" cy="781777"/>
              </a:xfrm>
            </p:grpSpPr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16CD5B4-B7CD-D123-E7DD-6A064966F57A}"/>
                    </a:ext>
                  </a:extLst>
                </p:cNvPr>
                <p:cNvSpPr txBox="1"/>
                <p:nvPr/>
              </p:nvSpPr>
              <p:spPr>
                <a:xfrm rot="16200000">
                  <a:off x="8335730" y="3762451"/>
                  <a:ext cx="4920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Bore</a:t>
                  </a:r>
                </a:p>
              </p:txBody>
            </p: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53B72E8A-67B5-B782-97EE-F9CE5E29FD38}"/>
                    </a:ext>
                  </a:extLst>
                </p:cNvPr>
                <p:cNvCxnSpPr>
                  <a:cxnSpLocks/>
                  <a:stCxn id="35" idx="2"/>
                </p:cNvCxnSpPr>
                <p:nvPr/>
              </p:nvCxnSpPr>
              <p:spPr bwMode="auto">
                <a:xfrm flipV="1">
                  <a:off x="8720240" y="3365184"/>
                  <a:ext cx="214138" cy="535766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  <p:cxnSp>
              <p:nvCxnSpPr>
                <p:cNvPr id="37" name="Straight Arrow Connector 36">
                  <a:extLst>
                    <a:ext uri="{FF2B5EF4-FFF2-40B4-BE49-F238E27FC236}">
                      <a16:creationId xmlns:a16="http://schemas.microsoft.com/office/drawing/2014/main" id="{2DAC775B-0CE3-9E9C-8584-DE9BEFDB27BC}"/>
                    </a:ext>
                  </a:extLst>
                </p:cNvPr>
                <p:cNvCxnSpPr>
                  <a:cxnSpLocks/>
                  <a:stCxn id="35" idx="2"/>
                </p:cNvCxnSpPr>
                <p:nvPr/>
              </p:nvCxnSpPr>
              <p:spPr bwMode="auto">
                <a:xfrm>
                  <a:off x="8720240" y="3900950"/>
                  <a:ext cx="214138" cy="85973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C2C61CD-03A6-941A-604A-EF5A0EF91E8E}"/>
                  </a:ext>
                </a:extLst>
              </p:cNvPr>
              <p:cNvSpPr txBox="1"/>
              <p:nvPr/>
            </p:nvSpPr>
            <p:spPr>
              <a:xfrm rot="5400000">
                <a:off x="10312864" y="5381671"/>
                <a:ext cx="1041930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Support Plate</a:t>
                </a:r>
                <a:endParaRPr lang="en-GB" sz="1200" dirty="0"/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227E2C11-069A-696B-6D67-EC2644E5820A}"/>
                  </a:ext>
                </a:extLst>
              </p:cNvPr>
              <p:cNvCxnSpPr>
                <a:cxnSpLocks/>
                <a:stCxn id="33" idx="2"/>
              </p:cNvCxnSpPr>
              <p:nvPr/>
            </p:nvCxnSpPr>
            <p:spPr bwMode="auto">
              <a:xfrm flipH="1" flipV="1">
                <a:off x="10026140" y="5111713"/>
                <a:ext cx="669190" cy="408458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sm" len="sm"/>
              </a:ln>
              <a:effectLst/>
            </p:spPr>
          </p:cxn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AB2FA52-79F4-B0B7-94CB-0F64629100C0}"/>
                </a:ext>
              </a:extLst>
            </p:cNvPr>
            <p:cNvSpPr txBox="1"/>
            <p:nvPr/>
          </p:nvSpPr>
          <p:spPr>
            <a:xfrm rot="5400000">
              <a:off x="10809924" y="2471498"/>
              <a:ext cx="1269645" cy="276999"/>
            </a:xfrm>
            <a:prstGeom prst="rect">
              <a:avLst/>
            </a:prstGeom>
            <a:no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‘Correction’ Coil</a:t>
              </a:r>
              <a:endParaRPr lang="en-GB" sz="1200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C6A6156-B1BD-96F6-0031-370BF215DE3C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flipH="1" flipV="1">
              <a:off x="9535886" y="2472085"/>
              <a:ext cx="1770361" cy="137913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6ADBD15-9FD1-4407-9ACF-FF26239CFCCF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flipH="1" flipV="1">
              <a:off x="9535886" y="2337140"/>
              <a:ext cx="1770361" cy="272858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15648CC-E01D-9D16-7BF8-13A141329D67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flipH="1">
              <a:off x="9493830" y="2609998"/>
              <a:ext cx="1812417" cy="10305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D271C21-2ED7-F794-4247-D8F9191EC882}"/>
              </a:ext>
            </a:extLst>
          </p:cNvPr>
          <p:cNvSpPr txBox="1"/>
          <p:nvPr/>
        </p:nvSpPr>
        <p:spPr>
          <a:xfrm>
            <a:off x="7984380" y="6680606"/>
            <a:ext cx="1507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T. Mulder, CERN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C486DA-A683-F324-96B1-E6867DED96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160" t="10050" r="37329" b="6573"/>
          <a:stretch/>
        </p:blipFill>
        <p:spPr>
          <a:xfrm>
            <a:off x="5093453" y="2006702"/>
            <a:ext cx="2129688" cy="3204000"/>
          </a:xfrm>
          <a:prstGeom prst="rect">
            <a:avLst/>
          </a:prstGeom>
        </p:spPr>
      </p:pic>
      <p:pic>
        <p:nvPicPr>
          <p:cNvPr id="23" name="Picture 22" descr="A picture containing text, measuring stick&#10;&#10;Description automatically generated">
            <a:extLst>
              <a:ext uri="{FF2B5EF4-FFF2-40B4-BE49-F238E27FC236}">
                <a16:creationId xmlns:a16="http://schemas.microsoft.com/office/drawing/2014/main" id="{7D583DF9-881A-998F-AA12-9565F44D15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5848" y="5137336"/>
            <a:ext cx="2806374" cy="155909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356C825-7079-4E3C-EDEB-B77C52B66C6E}"/>
              </a:ext>
            </a:extLst>
          </p:cNvPr>
          <p:cNvSpPr txBox="1"/>
          <p:nvPr/>
        </p:nvSpPr>
        <p:spPr>
          <a:xfrm>
            <a:off x="4824515" y="6680606"/>
            <a:ext cx="1546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B. Bordini, CERN</a:t>
            </a:r>
          </a:p>
        </p:txBody>
      </p:sp>
      <p:pic>
        <p:nvPicPr>
          <p:cNvPr id="51" name="Picture 5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0E9481-53AB-986C-8F25-121F857B10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802" y="934495"/>
            <a:ext cx="3486315" cy="828000"/>
          </a:xfrm>
          <a:prstGeom prst="rect">
            <a:avLst/>
          </a:prstGeom>
        </p:spPr>
      </p:pic>
      <p:pic>
        <p:nvPicPr>
          <p:cNvPr id="53" name="Picture 52" descr="Logo, company name&#10;&#10;Description automatically generated">
            <a:extLst>
              <a:ext uri="{FF2B5EF4-FFF2-40B4-BE49-F238E27FC236}">
                <a16:creationId xmlns:a16="http://schemas.microsoft.com/office/drawing/2014/main" id="{E33BFA88-C6AA-7DF6-74F1-170B7369F6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8759" y="962103"/>
            <a:ext cx="2392843" cy="82800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B1EFF03E-D703-862F-315A-BE462281363F}"/>
              </a:ext>
            </a:extLst>
          </p:cNvPr>
          <p:cNvSpPr txBox="1"/>
          <p:nvPr/>
        </p:nvSpPr>
        <p:spPr>
          <a:xfrm>
            <a:off x="520200" y="1632286"/>
            <a:ext cx="164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Dudarev, CERN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8301C29-D3FD-5E57-17CE-F4EA65029EAE}"/>
              </a:ext>
            </a:extLst>
          </p:cNvPr>
          <p:cNvCxnSpPr/>
          <p:nvPr/>
        </p:nvCxnSpPr>
        <p:spPr>
          <a:xfrm>
            <a:off x="4349578" y="1376103"/>
            <a:ext cx="142102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42B505D-C2D0-EF00-B715-82572FD2FEF8}"/>
              </a:ext>
            </a:extLst>
          </p:cNvPr>
          <p:cNvSpPr txBox="1"/>
          <p:nvPr/>
        </p:nvSpPr>
        <p:spPr>
          <a:xfrm>
            <a:off x="4180116" y="952574"/>
            <a:ext cx="1790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s</a:t>
            </a:r>
            <a:r>
              <a:rPr lang="en-CH" baseline="-25000" dirty="0"/>
              <a:t>max</a:t>
            </a:r>
            <a:r>
              <a:rPr lang="en-CH" dirty="0"/>
              <a:t> = 600 MPa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6CBA8D-9A5B-9412-0D4F-AC533AAFFA57}"/>
              </a:ext>
            </a:extLst>
          </p:cNvPr>
          <p:cNvSpPr txBox="1"/>
          <p:nvPr/>
        </p:nvSpPr>
        <p:spPr>
          <a:xfrm rot="16200000">
            <a:off x="2071620" y="4604742"/>
            <a:ext cx="3156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rgbClr val="0070C0"/>
                </a:solidFill>
              </a:rPr>
              <a:t>40 T solenoid design</a:t>
            </a:r>
          </a:p>
        </p:txBody>
      </p:sp>
    </p:spTree>
    <p:extLst>
      <p:ext uri="{BB962C8B-B14F-4D97-AF65-F5344CB8AC3E}">
        <p14:creationId xmlns:p14="http://schemas.microsoft.com/office/powerpoint/2010/main" val="132844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1"/>
            <a:ext cx="9043988" cy="663752"/>
          </a:xfrm>
        </p:spPr>
        <p:txBody>
          <a:bodyPr>
            <a:normAutofit fontScale="90000"/>
          </a:bodyPr>
          <a:lstStyle/>
          <a:p>
            <a:r>
              <a:rPr lang="en-US" dirty="0"/>
              <a:t>The four magnet challenges – 3</a:t>
            </a:r>
            <a:endParaRPr lang="en-US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5614" y="2871125"/>
            <a:ext cx="10048875" cy="2485689"/>
          </a:xfrm>
          <a:prstGeom prst="rect">
            <a:avLst/>
          </a:prstGeom>
        </p:spPr>
      </p:pic>
      <p:pic>
        <p:nvPicPr>
          <p:cNvPr id="8" name="Picture 7" descr="Chart, radar chart&#10;&#10;Description automatically generated">
            <a:extLst>
              <a:ext uri="{FF2B5EF4-FFF2-40B4-BE49-F238E27FC236}">
                <a16:creationId xmlns:a16="http://schemas.microsoft.com/office/drawing/2014/main" id="{9B1AC109-801C-A34A-8C0B-1550B42CC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1827" y="1199346"/>
            <a:ext cx="1848714" cy="1136299"/>
          </a:xfrm>
          <a:prstGeom prst="rect">
            <a:avLst/>
          </a:prstGeom>
        </p:spPr>
      </p:pic>
      <p:pic>
        <p:nvPicPr>
          <p:cNvPr id="11" name="Picture 10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644A636D-0BC7-8648-9A60-AE63E922A8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008" r="1196"/>
          <a:stretch/>
        </p:blipFill>
        <p:spPr>
          <a:xfrm>
            <a:off x="5760025" y="2134993"/>
            <a:ext cx="2298700" cy="6941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EAC2C8-452E-2040-AA97-483AAC5E060E}"/>
              </a:ext>
            </a:extLst>
          </p:cNvPr>
          <p:cNvSpPr txBox="1"/>
          <p:nvPr/>
        </p:nvSpPr>
        <p:spPr>
          <a:xfrm>
            <a:off x="4469867" y="785863"/>
            <a:ext cx="53110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7030A0"/>
                </a:solidFill>
              </a:rPr>
              <a:t>		NC ±1.8 T, 400 Hz, 100 mm x 30 mm</a:t>
            </a:r>
          </a:p>
          <a:p>
            <a:r>
              <a:rPr lang="en-US" sz="2200" dirty="0">
                <a:solidFill>
                  <a:srgbClr val="7030A0"/>
                </a:solidFill>
              </a:rPr>
              <a:t>SC &lt; 10T, ≈ 100 mm</a:t>
            </a:r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61CDA91B-42E8-432F-1979-ED235DCCF8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3617" y="1519106"/>
            <a:ext cx="1262681" cy="1266767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E7372BAD-1E4A-4261-F039-B1DAA14A1DDC}"/>
              </a:ext>
            </a:extLst>
          </p:cNvPr>
          <p:cNvGrpSpPr/>
          <p:nvPr/>
        </p:nvGrpSpPr>
        <p:grpSpPr>
          <a:xfrm>
            <a:off x="4186292" y="645419"/>
            <a:ext cx="5782607" cy="4215339"/>
            <a:chOff x="4186292" y="645419"/>
            <a:chExt cx="5782607" cy="4215339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5C0596F-0DBE-B6C8-7234-47D6FACDBE4E}"/>
                </a:ext>
              </a:extLst>
            </p:cNvPr>
            <p:cNvSpPr/>
            <p:nvPr/>
          </p:nvSpPr>
          <p:spPr>
            <a:xfrm>
              <a:off x="6866020" y="3280609"/>
              <a:ext cx="1644317" cy="1580149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rgbClr val="7030A0"/>
                </a:solidFill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DFDBBBED-FF6E-D91B-109D-8D95AB753A8F}"/>
                </a:ext>
              </a:extLst>
            </p:cNvPr>
            <p:cNvSpPr/>
            <p:nvPr/>
          </p:nvSpPr>
          <p:spPr>
            <a:xfrm>
              <a:off x="4186292" y="645419"/>
              <a:ext cx="5782607" cy="2842222"/>
            </a:xfrm>
            <a:custGeom>
              <a:avLst/>
              <a:gdLst>
                <a:gd name="connsiteX0" fmla="*/ 5174763 w 5707553"/>
                <a:gd name="connsiteY0" fmla="*/ 2087835 h 2829240"/>
                <a:gd name="connsiteX1" fmla="*/ 5693747 w 5707553"/>
                <a:gd name="connsiteY1" fmla="*/ 1124008 h 2829240"/>
                <a:gd name="connsiteX2" fmla="*/ 4680493 w 5707553"/>
                <a:gd name="connsiteY2" fmla="*/ 147824 h 2829240"/>
                <a:gd name="connsiteX3" fmla="*/ 1344169 w 5707553"/>
                <a:gd name="connsiteY3" fmla="*/ 98397 h 2829240"/>
                <a:gd name="connsiteX4" fmla="*/ 71423 w 5707553"/>
                <a:gd name="connsiteY4" fmla="*/ 1062224 h 2829240"/>
                <a:gd name="connsiteX5" fmla="*/ 627477 w 5707553"/>
                <a:gd name="connsiteY5" fmla="*/ 2273186 h 2829240"/>
                <a:gd name="connsiteX6" fmla="*/ 4458072 w 5707553"/>
                <a:gd name="connsiteY6" fmla="*/ 1865413 h 2829240"/>
                <a:gd name="connsiteX7" fmla="*/ 4124439 w 5707553"/>
                <a:gd name="connsiteY7" fmla="*/ 2829240 h 2829240"/>
                <a:gd name="connsiteX0" fmla="*/ 5403082 w 5935872"/>
                <a:gd name="connsiteY0" fmla="*/ 2082867 h 2824272"/>
                <a:gd name="connsiteX1" fmla="*/ 5922066 w 5935872"/>
                <a:gd name="connsiteY1" fmla="*/ 1119040 h 2824272"/>
                <a:gd name="connsiteX2" fmla="*/ 4908812 w 5935872"/>
                <a:gd name="connsiteY2" fmla="*/ 142856 h 2824272"/>
                <a:gd name="connsiteX3" fmla="*/ 1572488 w 5935872"/>
                <a:gd name="connsiteY3" fmla="*/ 93429 h 2824272"/>
                <a:gd name="connsiteX4" fmla="*/ 35048 w 5935872"/>
                <a:gd name="connsiteY4" fmla="*/ 985067 h 2824272"/>
                <a:gd name="connsiteX5" fmla="*/ 855796 w 5935872"/>
                <a:gd name="connsiteY5" fmla="*/ 2268218 h 2824272"/>
                <a:gd name="connsiteX6" fmla="*/ 4686391 w 5935872"/>
                <a:gd name="connsiteY6" fmla="*/ 1860445 h 2824272"/>
                <a:gd name="connsiteX7" fmla="*/ 4352758 w 5935872"/>
                <a:gd name="connsiteY7" fmla="*/ 2824272 h 2824272"/>
                <a:gd name="connsiteX0" fmla="*/ 5403082 w 5963056"/>
                <a:gd name="connsiteY0" fmla="*/ 2075324 h 2816729"/>
                <a:gd name="connsiteX1" fmla="*/ 5922066 w 5963056"/>
                <a:gd name="connsiteY1" fmla="*/ 1111497 h 2816729"/>
                <a:gd name="connsiteX2" fmla="*/ 5438201 w 5963056"/>
                <a:gd name="connsiteY2" fmla="*/ 151355 h 2816729"/>
                <a:gd name="connsiteX3" fmla="*/ 1572488 w 5963056"/>
                <a:gd name="connsiteY3" fmla="*/ 85886 h 2816729"/>
                <a:gd name="connsiteX4" fmla="*/ 35048 w 5963056"/>
                <a:gd name="connsiteY4" fmla="*/ 977524 h 2816729"/>
                <a:gd name="connsiteX5" fmla="*/ 855796 w 5963056"/>
                <a:gd name="connsiteY5" fmla="*/ 2260675 h 2816729"/>
                <a:gd name="connsiteX6" fmla="*/ 4686391 w 5963056"/>
                <a:gd name="connsiteY6" fmla="*/ 1852902 h 2816729"/>
                <a:gd name="connsiteX7" fmla="*/ 4352758 w 5963056"/>
                <a:gd name="connsiteY7" fmla="*/ 2816729 h 2816729"/>
                <a:gd name="connsiteX0" fmla="*/ 5403082 w 5935920"/>
                <a:gd name="connsiteY0" fmla="*/ 2088834 h 2830239"/>
                <a:gd name="connsiteX1" fmla="*/ 5881961 w 5935920"/>
                <a:gd name="connsiteY1" fmla="*/ 1373660 h 2830239"/>
                <a:gd name="connsiteX2" fmla="*/ 5438201 w 5935920"/>
                <a:gd name="connsiteY2" fmla="*/ 164865 h 2830239"/>
                <a:gd name="connsiteX3" fmla="*/ 1572488 w 5935920"/>
                <a:gd name="connsiteY3" fmla="*/ 99396 h 2830239"/>
                <a:gd name="connsiteX4" fmla="*/ 35048 w 5935920"/>
                <a:gd name="connsiteY4" fmla="*/ 991034 h 2830239"/>
                <a:gd name="connsiteX5" fmla="*/ 855796 w 5935920"/>
                <a:gd name="connsiteY5" fmla="*/ 2274185 h 2830239"/>
                <a:gd name="connsiteX6" fmla="*/ 4686391 w 5935920"/>
                <a:gd name="connsiteY6" fmla="*/ 1866412 h 2830239"/>
                <a:gd name="connsiteX7" fmla="*/ 4352758 w 5935920"/>
                <a:gd name="connsiteY7" fmla="*/ 2830239 h 2830239"/>
                <a:gd name="connsiteX0" fmla="*/ 5403082 w 5980217"/>
                <a:gd name="connsiteY0" fmla="*/ 2088834 h 2830239"/>
                <a:gd name="connsiteX1" fmla="*/ 5881961 w 5980217"/>
                <a:gd name="connsiteY1" fmla="*/ 1373660 h 2830239"/>
                <a:gd name="connsiteX2" fmla="*/ 5438201 w 5980217"/>
                <a:gd name="connsiteY2" fmla="*/ 164865 h 2830239"/>
                <a:gd name="connsiteX3" fmla="*/ 1572488 w 5980217"/>
                <a:gd name="connsiteY3" fmla="*/ 99396 h 2830239"/>
                <a:gd name="connsiteX4" fmla="*/ 35048 w 5980217"/>
                <a:gd name="connsiteY4" fmla="*/ 991034 h 2830239"/>
                <a:gd name="connsiteX5" fmla="*/ 855796 w 5980217"/>
                <a:gd name="connsiteY5" fmla="*/ 2274185 h 2830239"/>
                <a:gd name="connsiteX6" fmla="*/ 4686391 w 5980217"/>
                <a:gd name="connsiteY6" fmla="*/ 1866412 h 2830239"/>
                <a:gd name="connsiteX7" fmla="*/ 4352758 w 5980217"/>
                <a:gd name="connsiteY7" fmla="*/ 2830239 h 2830239"/>
                <a:gd name="connsiteX0" fmla="*/ 5290787 w 5943776"/>
                <a:gd name="connsiteY0" fmla="*/ 2088834 h 2830239"/>
                <a:gd name="connsiteX1" fmla="*/ 5881961 w 5943776"/>
                <a:gd name="connsiteY1" fmla="*/ 1373660 h 2830239"/>
                <a:gd name="connsiteX2" fmla="*/ 5438201 w 5943776"/>
                <a:gd name="connsiteY2" fmla="*/ 164865 h 2830239"/>
                <a:gd name="connsiteX3" fmla="*/ 1572488 w 5943776"/>
                <a:gd name="connsiteY3" fmla="*/ 99396 h 2830239"/>
                <a:gd name="connsiteX4" fmla="*/ 35048 w 5943776"/>
                <a:gd name="connsiteY4" fmla="*/ 991034 h 2830239"/>
                <a:gd name="connsiteX5" fmla="*/ 855796 w 5943776"/>
                <a:gd name="connsiteY5" fmla="*/ 2274185 h 2830239"/>
                <a:gd name="connsiteX6" fmla="*/ 4686391 w 5943776"/>
                <a:gd name="connsiteY6" fmla="*/ 1866412 h 2830239"/>
                <a:gd name="connsiteX7" fmla="*/ 4352758 w 5943776"/>
                <a:gd name="connsiteY7" fmla="*/ 2830239 h 2830239"/>
                <a:gd name="connsiteX0" fmla="*/ 5290787 w 5943776"/>
                <a:gd name="connsiteY0" fmla="*/ 2088834 h 2830239"/>
                <a:gd name="connsiteX1" fmla="*/ 5881961 w 5943776"/>
                <a:gd name="connsiteY1" fmla="*/ 1373660 h 2830239"/>
                <a:gd name="connsiteX2" fmla="*/ 5438201 w 5943776"/>
                <a:gd name="connsiteY2" fmla="*/ 164865 h 2830239"/>
                <a:gd name="connsiteX3" fmla="*/ 1572488 w 5943776"/>
                <a:gd name="connsiteY3" fmla="*/ 99396 h 2830239"/>
                <a:gd name="connsiteX4" fmla="*/ 35048 w 5943776"/>
                <a:gd name="connsiteY4" fmla="*/ 991034 h 2830239"/>
                <a:gd name="connsiteX5" fmla="*/ 855796 w 5943776"/>
                <a:gd name="connsiteY5" fmla="*/ 2274185 h 2830239"/>
                <a:gd name="connsiteX6" fmla="*/ 4686391 w 5943776"/>
                <a:gd name="connsiteY6" fmla="*/ 1866412 h 2830239"/>
                <a:gd name="connsiteX7" fmla="*/ 4352758 w 5943776"/>
                <a:gd name="connsiteY7" fmla="*/ 2830239 h 2830239"/>
                <a:gd name="connsiteX0" fmla="*/ 5292353 w 5945342"/>
                <a:gd name="connsiteY0" fmla="*/ 2088834 h 2830239"/>
                <a:gd name="connsiteX1" fmla="*/ 5883527 w 5945342"/>
                <a:gd name="connsiteY1" fmla="*/ 1373660 h 2830239"/>
                <a:gd name="connsiteX2" fmla="*/ 5439767 w 5945342"/>
                <a:gd name="connsiteY2" fmla="*/ 164865 h 2830239"/>
                <a:gd name="connsiteX3" fmla="*/ 1574054 w 5945342"/>
                <a:gd name="connsiteY3" fmla="*/ 99396 h 2830239"/>
                <a:gd name="connsiteX4" fmla="*/ 36614 w 5945342"/>
                <a:gd name="connsiteY4" fmla="*/ 991034 h 2830239"/>
                <a:gd name="connsiteX5" fmla="*/ 857362 w 5945342"/>
                <a:gd name="connsiteY5" fmla="*/ 2274185 h 2830239"/>
                <a:gd name="connsiteX6" fmla="*/ 4792231 w 5945342"/>
                <a:gd name="connsiteY6" fmla="*/ 2147149 h 2830239"/>
                <a:gd name="connsiteX7" fmla="*/ 4354324 w 5945342"/>
                <a:gd name="connsiteY7" fmla="*/ 2830239 h 2830239"/>
                <a:gd name="connsiteX0" fmla="*/ 5274172 w 5927161"/>
                <a:gd name="connsiteY0" fmla="*/ 2088834 h 2830239"/>
                <a:gd name="connsiteX1" fmla="*/ 5865346 w 5927161"/>
                <a:gd name="connsiteY1" fmla="*/ 1373660 h 2830239"/>
                <a:gd name="connsiteX2" fmla="*/ 5421586 w 5927161"/>
                <a:gd name="connsiteY2" fmla="*/ 164865 h 2830239"/>
                <a:gd name="connsiteX3" fmla="*/ 1555873 w 5927161"/>
                <a:gd name="connsiteY3" fmla="*/ 99396 h 2830239"/>
                <a:gd name="connsiteX4" fmla="*/ 18433 w 5927161"/>
                <a:gd name="connsiteY4" fmla="*/ 991034 h 2830239"/>
                <a:gd name="connsiteX5" fmla="*/ 983560 w 5927161"/>
                <a:gd name="connsiteY5" fmla="*/ 2218038 h 2830239"/>
                <a:gd name="connsiteX6" fmla="*/ 4774050 w 5927161"/>
                <a:gd name="connsiteY6" fmla="*/ 2147149 h 2830239"/>
                <a:gd name="connsiteX7" fmla="*/ 4336143 w 5927161"/>
                <a:gd name="connsiteY7" fmla="*/ 2830239 h 2830239"/>
                <a:gd name="connsiteX0" fmla="*/ 5129618 w 5782607"/>
                <a:gd name="connsiteY0" fmla="*/ 2088296 h 2829701"/>
                <a:gd name="connsiteX1" fmla="*/ 5720792 w 5782607"/>
                <a:gd name="connsiteY1" fmla="*/ 1373122 h 2829701"/>
                <a:gd name="connsiteX2" fmla="*/ 5277032 w 5782607"/>
                <a:gd name="connsiteY2" fmla="*/ 164327 h 2829701"/>
                <a:gd name="connsiteX3" fmla="*/ 1411319 w 5782607"/>
                <a:gd name="connsiteY3" fmla="*/ 98858 h 2829701"/>
                <a:gd name="connsiteX4" fmla="*/ 26279 w 5782607"/>
                <a:gd name="connsiteY4" fmla="*/ 982475 h 2829701"/>
                <a:gd name="connsiteX5" fmla="*/ 839006 w 5782607"/>
                <a:gd name="connsiteY5" fmla="*/ 2217500 h 2829701"/>
                <a:gd name="connsiteX6" fmla="*/ 4629496 w 5782607"/>
                <a:gd name="connsiteY6" fmla="*/ 2146611 h 2829701"/>
                <a:gd name="connsiteX7" fmla="*/ 4191589 w 5782607"/>
                <a:gd name="connsiteY7" fmla="*/ 2829701 h 2829701"/>
                <a:gd name="connsiteX0" fmla="*/ 5129618 w 5782607"/>
                <a:gd name="connsiteY0" fmla="*/ 2060712 h 2802117"/>
                <a:gd name="connsiteX1" fmla="*/ 5720792 w 5782607"/>
                <a:gd name="connsiteY1" fmla="*/ 1345538 h 2802117"/>
                <a:gd name="connsiteX2" fmla="*/ 5277032 w 5782607"/>
                <a:gd name="connsiteY2" fmla="*/ 136743 h 2802117"/>
                <a:gd name="connsiteX3" fmla="*/ 1411319 w 5782607"/>
                <a:gd name="connsiteY3" fmla="*/ 119400 h 2802117"/>
                <a:gd name="connsiteX4" fmla="*/ 26279 w 5782607"/>
                <a:gd name="connsiteY4" fmla="*/ 954891 h 2802117"/>
                <a:gd name="connsiteX5" fmla="*/ 839006 w 5782607"/>
                <a:gd name="connsiteY5" fmla="*/ 2189916 h 2802117"/>
                <a:gd name="connsiteX6" fmla="*/ 4629496 w 5782607"/>
                <a:gd name="connsiteY6" fmla="*/ 2119027 h 2802117"/>
                <a:gd name="connsiteX7" fmla="*/ 4191589 w 5782607"/>
                <a:gd name="connsiteY7" fmla="*/ 2802117 h 2802117"/>
                <a:gd name="connsiteX0" fmla="*/ 5129618 w 5782607"/>
                <a:gd name="connsiteY0" fmla="*/ 2060712 h 2842222"/>
                <a:gd name="connsiteX1" fmla="*/ 5720792 w 5782607"/>
                <a:gd name="connsiteY1" fmla="*/ 1345538 h 2842222"/>
                <a:gd name="connsiteX2" fmla="*/ 5277032 w 5782607"/>
                <a:gd name="connsiteY2" fmla="*/ 136743 h 2842222"/>
                <a:gd name="connsiteX3" fmla="*/ 1411319 w 5782607"/>
                <a:gd name="connsiteY3" fmla="*/ 119400 h 2842222"/>
                <a:gd name="connsiteX4" fmla="*/ 26279 w 5782607"/>
                <a:gd name="connsiteY4" fmla="*/ 954891 h 2842222"/>
                <a:gd name="connsiteX5" fmla="*/ 839006 w 5782607"/>
                <a:gd name="connsiteY5" fmla="*/ 2189916 h 2842222"/>
                <a:gd name="connsiteX6" fmla="*/ 4629496 w 5782607"/>
                <a:gd name="connsiteY6" fmla="*/ 2119027 h 2842222"/>
                <a:gd name="connsiteX7" fmla="*/ 4079294 w 5782607"/>
                <a:gd name="connsiteY7" fmla="*/ 2842222 h 2842222"/>
                <a:gd name="connsiteX0" fmla="*/ 5129618 w 5782607"/>
                <a:gd name="connsiteY0" fmla="*/ 2060712 h 2842222"/>
                <a:gd name="connsiteX1" fmla="*/ 5720792 w 5782607"/>
                <a:gd name="connsiteY1" fmla="*/ 1345538 h 2842222"/>
                <a:gd name="connsiteX2" fmla="*/ 5277032 w 5782607"/>
                <a:gd name="connsiteY2" fmla="*/ 136743 h 2842222"/>
                <a:gd name="connsiteX3" fmla="*/ 1411319 w 5782607"/>
                <a:gd name="connsiteY3" fmla="*/ 119400 h 2842222"/>
                <a:gd name="connsiteX4" fmla="*/ 26279 w 5782607"/>
                <a:gd name="connsiteY4" fmla="*/ 954891 h 2842222"/>
                <a:gd name="connsiteX5" fmla="*/ 839006 w 5782607"/>
                <a:gd name="connsiteY5" fmla="*/ 2189916 h 2842222"/>
                <a:gd name="connsiteX6" fmla="*/ 4629496 w 5782607"/>
                <a:gd name="connsiteY6" fmla="*/ 2119027 h 2842222"/>
                <a:gd name="connsiteX7" fmla="*/ 4079294 w 5782607"/>
                <a:gd name="connsiteY7" fmla="*/ 2842222 h 284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82607" h="2842222">
                  <a:moveTo>
                    <a:pt x="5129618" y="2060712"/>
                  </a:moveTo>
                  <a:cubicBezTo>
                    <a:pt x="5558636" y="1916929"/>
                    <a:pt x="5696223" y="1666200"/>
                    <a:pt x="5720792" y="1345538"/>
                  </a:cubicBezTo>
                  <a:cubicBezTo>
                    <a:pt x="5745361" y="1024877"/>
                    <a:pt x="5995277" y="341099"/>
                    <a:pt x="5277032" y="136743"/>
                  </a:cubicBezTo>
                  <a:cubicBezTo>
                    <a:pt x="4558787" y="-67613"/>
                    <a:pt x="2286444" y="-16958"/>
                    <a:pt x="1411319" y="119400"/>
                  </a:cubicBezTo>
                  <a:cubicBezTo>
                    <a:pt x="536194" y="255758"/>
                    <a:pt x="121665" y="609805"/>
                    <a:pt x="26279" y="954891"/>
                  </a:cubicBezTo>
                  <a:cubicBezTo>
                    <a:pt x="-69107" y="1299977"/>
                    <a:pt x="71803" y="1995893"/>
                    <a:pt x="839006" y="2189916"/>
                  </a:cubicBezTo>
                  <a:cubicBezTo>
                    <a:pt x="1606209" y="2383939"/>
                    <a:pt x="4046669" y="2026351"/>
                    <a:pt x="4629496" y="2119027"/>
                  </a:cubicBezTo>
                  <a:cubicBezTo>
                    <a:pt x="5212323" y="2211703"/>
                    <a:pt x="4577630" y="2583109"/>
                    <a:pt x="4079294" y="2842222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ED116AE-C632-5B5A-52B6-B070510CBD73}"/>
              </a:ext>
            </a:extLst>
          </p:cNvPr>
          <p:cNvSpPr txBox="1"/>
          <p:nvPr/>
        </p:nvSpPr>
        <p:spPr>
          <a:xfrm>
            <a:off x="308919" y="5442066"/>
            <a:ext cx="9471954" cy="138499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Energy storage and power management o(50) GW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Ramp linearity control, requirement (TBD)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Medium field o(10 T) SC dipoles subjected to radiation load</a:t>
            </a:r>
          </a:p>
        </p:txBody>
      </p:sp>
    </p:spTree>
    <p:extLst>
      <p:ext uri="{BB962C8B-B14F-4D97-AF65-F5344CB8AC3E}">
        <p14:creationId xmlns:p14="http://schemas.microsoft.com/office/powerpoint/2010/main" val="2751072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1"/>
            <a:ext cx="9043988" cy="663752"/>
          </a:xfrm>
        </p:spPr>
        <p:txBody>
          <a:bodyPr>
            <a:normAutofit fontScale="90000"/>
          </a:bodyPr>
          <a:lstStyle/>
          <a:p>
            <a:r>
              <a:rPr lang="en-US" dirty="0"/>
              <a:t>The four magnet challenges – 4</a:t>
            </a:r>
            <a:endParaRPr lang="en-US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5614" y="2871125"/>
            <a:ext cx="10048875" cy="2485689"/>
          </a:xfrm>
          <a:prstGeom prst="rect">
            <a:avLst/>
          </a:prstGeom>
        </p:spPr>
      </p:pic>
      <p:pic>
        <p:nvPicPr>
          <p:cNvPr id="19" name="Picture 18" descr="Chart, sunburst chart&#10;&#10;Description automatically generated">
            <a:extLst>
              <a:ext uri="{FF2B5EF4-FFF2-40B4-BE49-F238E27FC236}">
                <a16:creationId xmlns:a16="http://schemas.microsoft.com/office/drawing/2014/main" id="{98BA4327-63D2-6C8D-1DCD-7E12E78817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0277" y="5356814"/>
            <a:ext cx="3162578" cy="193351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27649B2-B738-8944-90C2-205C7BB179F0}"/>
              </a:ext>
            </a:extLst>
          </p:cNvPr>
          <p:cNvSpPr txBox="1"/>
          <p:nvPr/>
        </p:nvSpPr>
        <p:spPr>
          <a:xfrm>
            <a:off x="3566299" y="6104823"/>
            <a:ext cx="34735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200" dirty="0">
                <a:solidFill>
                  <a:srgbClr val="7030A0"/>
                </a:solidFill>
              </a:rPr>
              <a:t>16 T peak, 150 mm</a:t>
            </a:r>
          </a:p>
          <a:p>
            <a:pPr algn="r"/>
            <a:r>
              <a:rPr lang="en-US" sz="2200" dirty="0">
                <a:solidFill>
                  <a:srgbClr val="7030A0"/>
                </a:solidFill>
              </a:rPr>
              <a:t>Radiation heat load ≈ 5 W/m</a:t>
            </a:r>
          </a:p>
          <a:p>
            <a:pPr algn="r"/>
            <a:r>
              <a:rPr lang="en-US" sz="2200" dirty="0">
                <a:solidFill>
                  <a:srgbClr val="7030A0"/>
                </a:solidFill>
              </a:rPr>
              <a:t>Radiation dose ≈ 20…40 </a:t>
            </a:r>
            <a:r>
              <a:rPr lang="en-US" sz="2200" dirty="0" err="1">
                <a:solidFill>
                  <a:srgbClr val="7030A0"/>
                </a:solidFill>
              </a:rPr>
              <a:t>Mgy</a:t>
            </a:r>
            <a:endParaRPr lang="en-US" sz="2200" dirty="0">
              <a:solidFill>
                <a:srgbClr val="7030A0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546DD23-CCCC-5953-05FA-741EBF548255}"/>
              </a:ext>
            </a:extLst>
          </p:cNvPr>
          <p:cNvGrpSpPr/>
          <p:nvPr/>
        </p:nvGrpSpPr>
        <p:grpSpPr>
          <a:xfrm>
            <a:off x="3488135" y="3374712"/>
            <a:ext cx="6457693" cy="4106358"/>
            <a:chOff x="3488135" y="3374712"/>
            <a:chExt cx="6457693" cy="4106358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5CADBF9-F618-BAEE-7208-5B66250975C2}"/>
                </a:ext>
              </a:extLst>
            </p:cNvPr>
            <p:cNvSpPr/>
            <p:nvPr/>
          </p:nvSpPr>
          <p:spPr>
            <a:xfrm>
              <a:off x="8538518" y="3374712"/>
              <a:ext cx="1407310" cy="1414352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F9E7D26-4AC3-4D92-92BC-ED81294721FD}"/>
                </a:ext>
              </a:extLst>
            </p:cNvPr>
            <p:cNvSpPr/>
            <p:nvPr/>
          </p:nvSpPr>
          <p:spPr>
            <a:xfrm>
              <a:off x="3488135" y="4757352"/>
              <a:ext cx="6413790" cy="2723718"/>
            </a:xfrm>
            <a:custGeom>
              <a:avLst/>
              <a:gdLst>
                <a:gd name="connsiteX0" fmla="*/ 3566469 w 6969226"/>
                <a:gd name="connsiteY0" fmla="*/ 1062681 h 2681337"/>
                <a:gd name="connsiteX1" fmla="*/ 1255756 w 6969226"/>
                <a:gd name="connsiteY1" fmla="*/ 1198606 h 2681337"/>
                <a:gd name="connsiteX2" fmla="*/ 193075 w 6969226"/>
                <a:gd name="connsiteY2" fmla="*/ 1878227 h 2681337"/>
                <a:gd name="connsiteX3" fmla="*/ 662631 w 6969226"/>
                <a:gd name="connsiteY3" fmla="*/ 2545492 h 2681337"/>
                <a:gd name="connsiteX4" fmla="*/ 6445594 w 6969226"/>
                <a:gd name="connsiteY4" fmla="*/ 2533135 h 2681337"/>
                <a:gd name="connsiteX5" fmla="*/ 6606231 w 6969226"/>
                <a:gd name="connsiteY5" fmla="*/ 988541 h 2681337"/>
                <a:gd name="connsiteX6" fmla="*/ 5630048 w 6969226"/>
                <a:gd name="connsiteY6" fmla="*/ 432487 h 2681337"/>
                <a:gd name="connsiteX7" fmla="*/ 5765972 w 6969226"/>
                <a:gd name="connsiteY7" fmla="*/ 0 h 2681337"/>
                <a:gd name="connsiteX0" fmla="*/ 3422050 w 6824807"/>
                <a:gd name="connsiteY0" fmla="*/ 1062681 h 2693904"/>
                <a:gd name="connsiteX1" fmla="*/ 1111337 w 6824807"/>
                <a:gd name="connsiteY1" fmla="*/ 1198606 h 2693904"/>
                <a:gd name="connsiteX2" fmla="*/ 345218 w 6824807"/>
                <a:gd name="connsiteY2" fmla="*/ 1643449 h 2693904"/>
                <a:gd name="connsiteX3" fmla="*/ 518212 w 6824807"/>
                <a:gd name="connsiteY3" fmla="*/ 2545492 h 2693904"/>
                <a:gd name="connsiteX4" fmla="*/ 6301175 w 6824807"/>
                <a:gd name="connsiteY4" fmla="*/ 2533135 h 2693904"/>
                <a:gd name="connsiteX5" fmla="*/ 6461812 w 6824807"/>
                <a:gd name="connsiteY5" fmla="*/ 988541 h 2693904"/>
                <a:gd name="connsiteX6" fmla="*/ 5485629 w 6824807"/>
                <a:gd name="connsiteY6" fmla="*/ 432487 h 2693904"/>
                <a:gd name="connsiteX7" fmla="*/ 5621553 w 6824807"/>
                <a:gd name="connsiteY7" fmla="*/ 0 h 2693904"/>
                <a:gd name="connsiteX0" fmla="*/ 3454982 w 6857739"/>
                <a:gd name="connsiteY0" fmla="*/ 1062681 h 2693904"/>
                <a:gd name="connsiteX1" fmla="*/ 1811534 w 6857739"/>
                <a:gd name="connsiteY1" fmla="*/ 1124465 h 2693904"/>
                <a:gd name="connsiteX2" fmla="*/ 378150 w 6857739"/>
                <a:gd name="connsiteY2" fmla="*/ 1643449 h 2693904"/>
                <a:gd name="connsiteX3" fmla="*/ 551144 w 6857739"/>
                <a:gd name="connsiteY3" fmla="*/ 2545492 h 2693904"/>
                <a:gd name="connsiteX4" fmla="*/ 6334107 w 6857739"/>
                <a:gd name="connsiteY4" fmla="*/ 2533135 h 2693904"/>
                <a:gd name="connsiteX5" fmla="*/ 6494744 w 6857739"/>
                <a:gd name="connsiteY5" fmla="*/ 988541 h 2693904"/>
                <a:gd name="connsiteX6" fmla="*/ 5518561 w 6857739"/>
                <a:gd name="connsiteY6" fmla="*/ 432487 h 2693904"/>
                <a:gd name="connsiteX7" fmla="*/ 5654485 w 6857739"/>
                <a:gd name="connsiteY7" fmla="*/ 0 h 2693904"/>
                <a:gd name="connsiteX0" fmla="*/ 3373419 w 6776176"/>
                <a:gd name="connsiteY0" fmla="*/ 1062681 h 2707369"/>
                <a:gd name="connsiteX1" fmla="*/ 1729971 w 6776176"/>
                <a:gd name="connsiteY1" fmla="*/ 1124465 h 2707369"/>
                <a:gd name="connsiteX2" fmla="*/ 494295 w 6776176"/>
                <a:gd name="connsiteY2" fmla="*/ 1408671 h 2707369"/>
                <a:gd name="connsiteX3" fmla="*/ 469581 w 6776176"/>
                <a:gd name="connsiteY3" fmla="*/ 2545492 h 2707369"/>
                <a:gd name="connsiteX4" fmla="*/ 6252544 w 6776176"/>
                <a:gd name="connsiteY4" fmla="*/ 2533135 h 2707369"/>
                <a:gd name="connsiteX5" fmla="*/ 6413181 w 6776176"/>
                <a:gd name="connsiteY5" fmla="*/ 988541 h 2707369"/>
                <a:gd name="connsiteX6" fmla="*/ 5436998 w 6776176"/>
                <a:gd name="connsiteY6" fmla="*/ 432487 h 2707369"/>
                <a:gd name="connsiteX7" fmla="*/ 5572922 w 6776176"/>
                <a:gd name="connsiteY7" fmla="*/ 0 h 2707369"/>
                <a:gd name="connsiteX0" fmla="*/ 3373419 w 6776176"/>
                <a:gd name="connsiteY0" fmla="*/ 1062681 h 2707369"/>
                <a:gd name="connsiteX1" fmla="*/ 1729971 w 6776176"/>
                <a:gd name="connsiteY1" fmla="*/ 902043 h 2707369"/>
                <a:gd name="connsiteX2" fmla="*/ 494295 w 6776176"/>
                <a:gd name="connsiteY2" fmla="*/ 1408671 h 2707369"/>
                <a:gd name="connsiteX3" fmla="*/ 469581 w 6776176"/>
                <a:gd name="connsiteY3" fmla="*/ 2545492 h 2707369"/>
                <a:gd name="connsiteX4" fmla="*/ 6252544 w 6776176"/>
                <a:gd name="connsiteY4" fmla="*/ 2533135 h 2707369"/>
                <a:gd name="connsiteX5" fmla="*/ 6413181 w 6776176"/>
                <a:gd name="connsiteY5" fmla="*/ 988541 h 2707369"/>
                <a:gd name="connsiteX6" fmla="*/ 5436998 w 6776176"/>
                <a:gd name="connsiteY6" fmla="*/ 432487 h 2707369"/>
                <a:gd name="connsiteX7" fmla="*/ 5572922 w 6776176"/>
                <a:gd name="connsiteY7" fmla="*/ 0 h 2707369"/>
                <a:gd name="connsiteX0" fmla="*/ 3373419 w 6776176"/>
                <a:gd name="connsiteY0" fmla="*/ 1062681 h 2707369"/>
                <a:gd name="connsiteX1" fmla="*/ 1729971 w 6776176"/>
                <a:gd name="connsiteY1" fmla="*/ 902043 h 2707369"/>
                <a:gd name="connsiteX2" fmla="*/ 494295 w 6776176"/>
                <a:gd name="connsiteY2" fmla="*/ 1408671 h 2707369"/>
                <a:gd name="connsiteX3" fmla="*/ 469581 w 6776176"/>
                <a:gd name="connsiteY3" fmla="*/ 2545492 h 2707369"/>
                <a:gd name="connsiteX4" fmla="*/ 6252544 w 6776176"/>
                <a:gd name="connsiteY4" fmla="*/ 2533135 h 2707369"/>
                <a:gd name="connsiteX5" fmla="*/ 6413181 w 6776176"/>
                <a:gd name="connsiteY5" fmla="*/ 988541 h 2707369"/>
                <a:gd name="connsiteX6" fmla="*/ 5436998 w 6776176"/>
                <a:gd name="connsiteY6" fmla="*/ 432487 h 2707369"/>
                <a:gd name="connsiteX7" fmla="*/ 5572922 w 6776176"/>
                <a:gd name="connsiteY7" fmla="*/ 0 h 2707369"/>
                <a:gd name="connsiteX0" fmla="*/ 3208472 w 6594363"/>
                <a:gd name="connsiteY0" fmla="*/ 1062681 h 2735091"/>
                <a:gd name="connsiteX1" fmla="*/ 1565024 w 6594363"/>
                <a:gd name="connsiteY1" fmla="*/ 902043 h 2735091"/>
                <a:gd name="connsiteX2" fmla="*/ 329348 w 6594363"/>
                <a:gd name="connsiteY2" fmla="*/ 1408671 h 2735091"/>
                <a:gd name="connsiteX3" fmla="*/ 539413 w 6594363"/>
                <a:gd name="connsiteY3" fmla="*/ 2594919 h 2735091"/>
                <a:gd name="connsiteX4" fmla="*/ 6087597 w 6594363"/>
                <a:gd name="connsiteY4" fmla="*/ 2533135 h 2735091"/>
                <a:gd name="connsiteX5" fmla="*/ 6248234 w 6594363"/>
                <a:gd name="connsiteY5" fmla="*/ 988541 h 2735091"/>
                <a:gd name="connsiteX6" fmla="*/ 5272051 w 6594363"/>
                <a:gd name="connsiteY6" fmla="*/ 432487 h 2735091"/>
                <a:gd name="connsiteX7" fmla="*/ 5407975 w 6594363"/>
                <a:gd name="connsiteY7" fmla="*/ 0 h 2735091"/>
                <a:gd name="connsiteX0" fmla="*/ 3180901 w 6330896"/>
                <a:gd name="connsiteY0" fmla="*/ 1062681 h 2735091"/>
                <a:gd name="connsiteX1" fmla="*/ 1537453 w 6330896"/>
                <a:gd name="connsiteY1" fmla="*/ 902043 h 2735091"/>
                <a:gd name="connsiteX2" fmla="*/ 301777 w 6330896"/>
                <a:gd name="connsiteY2" fmla="*/ 1408671 h 2735091"/>
                <a:gd name="connsiteX3" fmla="*/ 511842 w 6330896"/>
                <a:gd name="connsiteY3" fmla="*/ 2594919 h 2735091"/>
                <a:gd name="connsiteX4" fmla="*/ 5664610 w 6330896"/>
                <a:gd name="connsiteY4" fmla="*/ 2533135 h 2735091"/>
                <a:gd name="connsiteX5" fmla="*/ 6220663 w 6330896"/>
                <a:gd name="connsiteY5" fmla="*/ 988541 h 2735091"/>
                <a:gd name="connsiteX6" fmla="*/ 5244480 w 6330896"/>
                <a:gd name="connsiteY6" fmla="*/ 432487 h 2735091"/>
                <a:gd name="connsiteX7" fmla="*/ 5380404 w 6330896"/>
                <a:gd name="connsiteY7" fmla="*/ 0 h 2735091"/>
                <a:gd name="connsiteX0" fmla="*/ 3180901 w 6336035"/>
                <a:gd name="connsiteY0" fmla="*/ 1062681 h 2735091"/>
                <a:gd name="connsiteX1" fmla="*/ 1537453 w 6336035"/>
                <a:gd name="connsiteY1" fmla="*/ 902043 h 2735091"/>
                <a:gd name="connsiteX2" fmla="*/ 301777 w 6336035"/>
                <a:gd name="connsiteY2" fmla="*/ 1408671 h 2735091"/>
                <a:gd name="connsiteX3" fmla="*/ 511842 w 6336035"/>
                <a:gd name="connsiteY3" fmla="*/ 2594919 h 2735091"/>
                <a:gd name="connsiteX4" fmla="*/ 5664610 w 6336035"/>
                <a:gd name="connsiteY4" fmla="*/ 2533135 h 2735091"/>
                <a:gd name="connsiteX5" fmla="*/ 6220663 w 6336035"/>
                <a:gd name="connsiteY5" fmla="*/ 988541 h 2735091"/>
                <a:gd name="connsiteX6" fmla="*/ 5170339 w 6336035"/>
                <a:gd name="connsiteY6" fmla="*/ 518984 h 2735091"/>
                <a:gd name="connsiteX7" fmla="*/ 5380404 w 6336035"/>
                <a:gd name="connsiteY7" fmla="*/ 0 h 2735091"/>
                <a:gd name="connsiteX0" fmla="*/ 3254706 w 6409840"/>
                <a:gd name="connsiteY0" fmla="*/ 1062681 h 2723718"/>
                <a:gd name="connsiteX1" fmla="*/ 1611258 w 6409840"/>
                <a:gd name="connsiteY1" fmla="*/ 902043 h 2723718"/>
                <a:gd name="connsiteX2" fmla="*/ 231203 w 6409840"/>
                <a:gd name="connsiteY2" fmla="*/ 1585135 h 2723718"/>
                <a:gd name="connsiteX3" fmla="*/ 585647 w 6409840"/>
                <a:gd name="connsiteY3" fmla="*/ 2594919 h 2723718"/>
                <a:gd name="connsiteX4" fmla="*/ 5738415 w 6409840"/>
                <a:gd name="connsiteY4" fmla="*/ 2533135 h 2723718"/>
                <a:gd name="connsiteX5" fmla="*/ 6294468 w 6409840"/>
                <a:gd name="connsiteY5" fmla="*/ 988541 h 2723718"/>
                <a:gd name="connsiteX6" fmla="*/ 5244144 w 6409840"/>
                <a:gd name="connsiteY6" fmla="*/ 518984 h 2723718"/>
                <a:gd name="connsiteX7" fmla="*/ 5454209 w 6409840"/>
                <a:gd name="connsiteY7" fmla="*/ 0 h 2723718"/>
                <a:gd name="connsiteX0" fmla="*/ 3258656 w 6413790"/>
                <a:gd name="connsiteY0" fmla="*/ 1062681 h 2723718"/>
                <a:gd name="connsiteX1" fmla="*/ 1679377 w 6413790"/>
                <a:gd name="connsiteY1" fmla="*/ 1006317 h 2723718"/>
                <a:gd name="connsiteX2" fmla="*/ 235153 w 6413790"/>
                <a:gd name="connsiteY2" fmla="*/ 1585135 h 2723718"/>
                <a:gd name="connsiteX3" fmla="*/ 589597 w 6413790"/>
                <a:gd name="connsiteY3" fmla="*/ 2594919 h 2723718"/>
                <a:gd name="connsiteX4" fmla="*/ 5742365 w 6413790"/>
                <a:gd name="connsiteY4" fmla="*/ 2533135 h 2723718"/>
                <a:gd name="connsiteX5" fmla="*/ 6298418 w 6413790"/>
                <a:gd name="connsiteY5" fmla="*/ 988541 h 2723718"/>
                <a:gd name="connsiteX6" fmla="*/ 5248094 w 6413790"/>
                <a:gd name="connsiteY6" fmla="*/ 518984 h 2723718"/>
                <a:gd name="connsiteX7" fmla="*/ 5458159 w 6413790"/>
                <a:gd name="connsiteY7" fmla="*/ 0 h 2723718"/>
                <a:gd name="connsiteX0" fmla="*/ 3467204 w 6413790"/>
                <a:gd name="connsiteY0" fmla="*/ 1327376 h 2723718"/>
                <a:gd name="connsiteX1" fmla="*/ 1679377 w 6413790"/>
                <a:gd name="connsiteY1" fmla="*/ 1006317 h 2723718"/>
                <a:gd name="connsiteX2" fmla="*/ 235153 w 6413790"/>
                <a:gd name="connsiteY2" fmla="*/ 1585135 h 2723718"/>
                <a:gd name="connsiteX3" fmla="*/ 589597 w 6413790"/>
                <a:gd name="connsiteY3" fmla="*/ 2594919 h 2723718"/>
                <a:gd name="connsiteX4" fmla="*/ 5742365 w 6413790"/>
                <a:gd name="connsiteY4" fmla="*/ 2533135 h 2723718"/>
                <a:gd name="connsiteX5" fmla="*/ 6298418 w 6413790"/>
                <a:gd name="connsiteY5" fmla="*/ 988541 h 2723718"/>
                <a:gd name="connsiteX6" fmla="*/ 5248094 w 6413790"/>
                <a:gd name="connsiteY6" fmla="*/ 518984 h 2723718"/>
                <a:gd name="connsiteX7" fmla="*/ 5458159 w 6413790"/>
                <a:gd name="connsiteY7" fmla="*/ 0 h 2723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13790" h="2723718">
                  <a:moveTo>
                    <a:pt x="3467204" y="1327376"/>
                  </a:moveTo>
                  <a:cubicBezTo>
                    <a:pt x="2642390" y="1104955"/>
                    <a:pt x="2218052" y="963357"/>
                    <a:pt x="1679377" y="1006317"/>
                  </a:cubicBezTo>
                  <a:cubicBezTo>
                    <a:pt x="1140702" y="1049277"/>
                    <a:pt x="416783" y="1320368"/>
                    <a:pt x="235153" y="1585135"/>
                  </a:cubicBezTo>
                  <a:cubicBezTo>
                    <a:pt x="53523" y="1849902"/>
                    <a:pt x="-328272" y="2436919"/>
                    <a:pt x="589597" y="2594919"/>
                  </a:cubicBezTo>
                  <a:cubicBezTo>
                    <a:pt x="1507466" y="2752919"/>
                    <a:pt x="4790895" y="2800865"/>
                    <a:pt x="5742365" y="2533135"/>
                  </a:cubicBezTo>
                  <a:cubicBezTo>
                    <a:pt x="6693835" y="2265405"/>
                    <a:pt x="6380797" y="1324233"/>
                    <a:pt x="6298418" y="988541"/>
                  </a:cubicBezTo>
                  <a:cubicBezTo>
                    <a:pt x="6216040" y="652849"/>
                    <a:pt x="5388137" y="683741"/>
                    <a:pt x="5248094" y="518984"/>
                  </a:cubicBezTo>
                  <a:cubicBezTo>
                    <a:pt x="5108051" y="354227"/>
                    <a:pt x="5320175" y="133865"/>
                    <a:pt x="5458159" y="0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0BD0072-D411-D843-09A4-6BACCB7D5346}"/>
              </a:ext>
            </a:extLst>
          </p:cNvPr>
          <p:cNvSpPr txBox="1"/>
          <p:nvPr/>
        </p:nvSpPr>
        <p:spPr>
          <a:xfrm>
            <a:off x="230777" y="937606"/>
            <a:ext cx="9671148" cy="181588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Large bore o(150mm), high field o(10…20T) arc and IR magnets result in large </a:t>
            </a:r>
            <a:r>
              <a:rPr lang="en-US" sz="2800" b="1" dirty="0" err="1">
                <a:solidFill>
                  <a:srgbClr val="7030A0"/>
                </a:solidFill>
              </a:rPr>
              <a:t>e.m.</a:t>
            </a:r>
            <a:r>
              <a:rPr lang="en-US" sz="2800" b="1" dirty="0">
                <a:solidFill>
                  <a:srgbClr val="7030A0"/>
                </a:solidFill>
              </a:rPr>
              <a:t> stress o(300…400MPa) and require novel stress management concepts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Significant Energy deposition o(5 W/m) and dose o(40 </a:t>
            </a:r>
            <a:r>
              <a:rPr lang="en-US" sz="2800" b="1" dirty="0" err="1">
                <a:solidFill>
                  <a:srgbClr val="7030A0"/>
                </a:solidFill>
              </a:rPr>
              <a:t>MGy</a:t>
            </a:r>
            <a:r>
              <a:rPr lang="en-US" sz="2800" b="1" dirty="0">
                <a:solidFill>
                  <a:srgbClr val="7030A0"/>
                </a:solidFill>
              </a:rPr>
              <a:t>)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028EF322-2AC0-105E-9598-A660C73CEE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8" t="15282" r="30518" b="6010"/>
          <a:stretch/>
        </p:blipFill>
        <p:spPr>
          <a:xfrm>
            <a:off x="38639" y="5356814"/>
            <a:ext cx="1445845" cy="19743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BACDDC-C4D3-A9F9-314E-18D17FAB79E5}"/>
              </a:ext>
            </a:extLst>
          </p:cNvPr>
          <p:cNvSpPr txBox="1"/>
          <p:nvPr/>
        </p:nvSpPr>
        <p:spPr>
          <a:xfrm>
            <a:off x="1625820" y="5405865"/>
            <a:ext cx="2175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S</a:t>
            </a:r>
            <a:r>
              <a:rPr lang="en-CH" sz="2400" dirty="0">
                <a:solidFill>
                  <a:srgbClr val="0070C0"/>
                </a:solidFill>
              </a:rPr>
              <a:t>tress managed dipoles and quadrupoles</a:t>
            </a:r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8B8E1321-4B46-DBC1-6C24-0F8C6D9DA2A1}"/>
              </a:ext>
            </a:extLst>
          </p:cNvPr>
          <p:cNvSpPr/>
          <p:nvPr/>
        </p:nvSpPr>
        <p:spPr>
          <a:xfrm>
            <a:off x="1893473" y="6606194"/>
            <a:ext cx="1404765" cy="571800"/>
          </a:xfrm>
          <a:prstGeom prst="leftRightArrow">
            <a:avLst>
              <a:gd name="adj1" fmla="val 73049"/>
              <a:gd name="adj2" fmla="val 81280"/>
            </a:avLst>
          </a:prstGeom>
          <a:gradFill>
            <a:gsLst>
              <a:gs pos="0">
                <a:srgbClr val="0070C0"/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8870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C69E2-B9D6-1A09-C80D-DDEBA8E6B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CH" dirty="0"/>
              <a:t> short digression on 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6330A-4AD5-FA24-B921-CFF19622A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224ADC4-6188-9791-34FB-4BD666462D4F}"/>
              </a:ext>
            </a:extLst>
          </p:cNvPr>
          <p:cNvGrpSpPr/>
          <p:nvPr/>
        </p:nvGrpSpPr>
        <p:grpSpPr>
          <a:xfrm>
            <a:off x="225503" y="1279314"/>
            <a:ext cx="9275754" cy="507646"/>
            <a:chOff x="225503" y="1279314"/>
            <a:chExt cx="9275754" cy="507646"/>
          </a:xfrm>
        </p:grpSpPr>
        <p:sp>
          <p:nvSpPr>
            <p:cNvPr id="6" name="Pentagon 5">
              <a:extLst>
                <a:ext uri="{FF2B5EF4-FFF2-40B4-BE49-F238E27FC236}">
                  <a16:creationId xmlns:a16="http://schemas.microsoft.com/office/drawing/2014/main" id="{67097A2A-3BAA-3FC8-1BFB-37B606958EC3}"/>
                </a:ext>
              </a:extLst>
            </p:cNvPr>
            <p:cNvSpPr/>
            <p:nvPr/>
          </p:nvSpPr>
          <p:spPr>
            <a:xfrm>
              <a:off x="225503" y="1279314"/>
              <a:ext cx="3240000" cy="507646"/>
            </a:xfrm>
            <a:prstGeom prst="homePlate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>
                  <a:solidFill>
                    <a:srgbClr val="FF0000"/>
                  </a:solidFill>
                </a:rPr>
                <a:t>Reduce energy consumption</a:t>
              </a:r>
            </a:p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(FCC-</a:t>
              </a:r>
              <a:r>
                <a:rPr lang="en-US" sz="1400" dirty="0" err="1">
                  <a:solidFill>
                    <a:srgbClr val="FF0000"/>
                  </a:solidFill>
                </a:rPr>
                <a:t>ee</a:t>
              </a:r>
              <a:r>
                <a:rPr lang="en-US" sz="1400" dirty="0">
                  <a:solidFill>
                    <a:srgbClr val="FF0000"/>
                  </a:solidFill>
                </a:rPr>
                <a:t> 350 MW, FCC-</a:t>
              </a:r>
              <a:r>
                <a:rPr lang="en-US" sz="1400" dirty="0" err="1">
                  <a:solidFill>
                    <a:srgbClr val="FF0000"/>
                  </a:solidFill>
                </a:rPr>
                <a:t>hh</a:t>
              </a:r>
              <a:r>
                <a:rPr lang="en-US" sz="1400" dirty="0">
                  <a:solidFill>
                    <a:srgbClr val="FF0000"/>
                  </a:solidFill>
                </a:rPr>
                <a:t> 580 MW)</a:t>
              </a:r>
            </a:p>
          </p:txBody>
        </p:sp>
        <p:sp>
          <p:nvSpPr>
            <p:cNvPr id="7" name="Pentagon 6">
              <a:extLst>
                <a:ext uri="{FF2B5EF4-FFF2-40B4-BE49-F238E27FC236}">
                  <a16:creationId xmlns:a16="http://schemas.microsoft.com/office/drawing/2014/main" id="{562E7EF0-1D1B-1630-1CE7-3643DEFB6D3A}"/>
                </a:ext>
              </a:extLst>
            </p:cNvPr>
            <p:cNvSpPr/>
            <p:nvPr/>
          </p:nvSpPr>
          <p:spPr>
            <a:xfrm flipH="1">
              <a:off x="6261257" y="1279314"/>
              <a:ext cx="3240000" cy="507646"/>
            </a:xfrm>
            <a:prstGeom prst="homePlate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>
                  <a:solidFill>
                    <a:srgbClr val="FF0000"/>
                  </a:solidFill>
                </a:rPr>
                <a:t>Increase energy efficiency</a:t>
              </a:r>
            </a:p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(COP at 1.9 K is about 1000)</a:t>
              </a:r>
            </a:p>
          </p:txBody>
        </p:sp>
      </p:grpSp>
      <p:sp>
        <p:nvSpPr>
          <p:cNvPr id="8" name="Pentagon 7">
            <a:extLst>
              <a:ext uri="{FF2B5EF4-FFF2-40B4-BE49-F238E27FC236}">
                <a16:creationId xmlns:a16="http://schemas.microsoft.com/office/drawing/2014/main" id="{66871796-EA8A-BC28-2A18-059B93BAFF95}"/>
              </a:ext>
            </a:extLst>
          </p:cNvPr>
          <p:cNvSpPr/>
          <p:nvPr/>
        </p:nvSpPr>
        <p:spPr>
          <a:xfrm>
            <a:off x="640190" y="2151588"/>
            <a:ext cx="3240000" cy="507646"/>
          </a:xfrm>
          <a:prstGeom prst="homePlate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Risk with helium supply chain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(FCC-</a:t>
            </a:r>
            <a:r>
              <a:rPr lang="en-US" sz="1400" dirty="0" err="1">
                <a:solidFill>
                  <a:srgbClr val="FF0000"/>
                </a:solidFill>
              </a:rPr>
              <a:t>hh</a:t>
            </a:r>
            <a:r>
              <a:rPr lang="en-US" sz="1400" dirty="0">
                <a:solidFill>
                  <a:srgbClr val="FF0000"/>
                </a:solidFill>
              </a:rPr>
              <a:t> would require 900 tons of </a:t>
            </a:r>
            <a:r>
              <a:rPr lang="en-US" sz="1400" dirty="0" err="1">
                <a:solidFill>
                  <a:srgbClr val="FF0000"/>
                </a:solidFill>
              </a:rPr>
              <a:t>lHe</a:t>
            </a:r>
            <a:r>
              <a:rPr lang="en-US" sz="14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9" name="Pentagon 8">
            <a:extLst>
              <a:ext uri="{FF2B5EF4-FFF2-40B4-BE49-F238E27FC236}">
                <a16:creationId xmlns:a16="http://schemas.microsoft.com/office/drawing/2014/main" id="{F32D851A-AB53-E439-8969-F78C244EE73F}"/>
              </a:ext>
            </a:extLst>
          </p:cNvPr>
          <p:cNvSpPr/>
          <p:nvPr/>
        </p:nvSpPr>
        <p:spPr>
          <a:xfrm>
            <a:off x="991286" y="3023862"/>
            <a:ext cx="3240000" cy="507646"/>
          </a:xfrm>
          <a:prstGeom prst="homePlate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Infrastructure (magnet) cost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</a:rPr>
              <a:t>(FCC-</a:t>
            </a:r>
            <a:r>
              <a:rPr lang="en-US" sz="1400" dirty="0" err="1">
                <a:solidFill>
                  <a:srgbClr val="FF0000"/>
                </a:solidFill>
              </a:rPr>
              <a:t>hh</a:t>
            </a:r>
            <a:r>
              <a:rPr lang="en-US" sz="1400" dirty="0">
                <a:solidFill>
                  <a:srgbClr val="FF0000"/>
                </a:solidFill>
              </a:rPr>
              <a:t> quoted at 9 BCHF)</a:t>
            </a:r>
          </a:p>
        </p:txBody>
      </p:sp>
      <p:sp>
        <p:nvSpPr>
          <p:cNvPr id="12" name="Snip Single Corner Rectangle 11">
            <a:extLst>
              <a:ext uri="{FF2B5EF4-FFF2-40B4-BE49-F238E27FC236}">
                <a16:creationId xmlns:a16="http://schemas.microsoft.com/office/drawing/2014/main" id="{E69A64B6-7ACB-4BB9-9503-80A14A588878}"/>
              </a:ext>
            </a:extLst>
          </p:cNvPr>
          <p:cNvSpPr/>
          <p:nvPr/>
        </p:nvSpPr>
        <p:spPr>
          <a:xfrm>
            <a:off x="3571441" y="993137"/>
            <a:ext cx="2592000" cy="1080000"/>
          </a:xfrm>
          <a:prstGeom prst="snip1Rect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tx1"/>
                </a:solidFill>
              </a:rPr>
              <a:t>O</a:t>
            </a:r>
            <a:r>
              <a:rPr lang="en-CH" sz="1800" dirty="0">
                <a:solidFill>
                  <a:schemeClr val="tx1"/>
                </a:solidFill>
              </a:rPr>
              <a:t>perate SC magnets at </a:t>
            </a:r>
            <a:r>
              <a:rPr lang="en-CH" sz="1800" i="1" dirty="0">
                <a:solidFill>
                  <a:schemeClr val="tx1"/>
                </a:solidFill>
              </a:rPr>
              <a:t>higher</a:t>
            </a:r>
            <a:r>
              <a:rPr lang="en-CH" sz="1800" dirty="0">
                <a:solidFill>
                  <a:schemeClr val="tx1"/>
                </a:solidFill>
              </a:rPr>
              <a:t> (gas) cryogenic temperature</a:t>
            </a:r>
          </a:p>
          <a:p>
            <a:pPr algn="ctr"/>
            <a:endParaRPr lang="en-CH" sz="1800" dirty="0">
              <a:solidFill>
                <a:schemeClr val="tx1"/>
              </a:solidFill>
            </a:endParaRPr>
          </a:p>
        </p:txBody>
      </p:sp>
      <p:sp>
        <p:nvSpPr>
          <p:cNvPr id="13" name="Snip Single Corner Rectangle 12">
            <a:extLst>
              <a:ext uri="{FF2B5EF4-FFF2-40B4-BE49-F238E27FC236}">
                <a16:creationId xmlns:a16="http://schemas.microsoft.com/office/drawing/2014/main" id="{F3451ADE-0B01-7A41-D711-400052A9A2D7}"/>
              </a:ext>
            </a:extLst>
          </p:cNvPr>
          <p:cNvSpPr/>
          <p:nvPr/>
        </p:nvSpPr>
        <p:spPr>
          <a:xfrm>
            <a:off x="4073011" y="1865411"/>
            <a:ext cx="2592000" cy="1080000"/>
          </a:xfrm>
          <a:prstGeom prst="snip1Rect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tx1"/>
                </a:solidFill>
              </a:rPr>
              <a:t>Avoid large liquid helium bath and operate at gas temperatures</a:t>
            </a:r>
          </a:p>
          <a:p>
            <a:pPr algn="ctr"/>
            <a:endParaRPr lang="en-CH" sz="1800" dirty="0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1172EB4-066D-1E99-AE22-C83CA2C59E42}"/>
              </a:ext>
            </a:extLst>
          </p:cNvPr>
          <p:cNvGrpSpPr/>
          <p:nvPr/>
        </p:nvGrpSpPr>
        <p:grpSpPr>
          <a:xfrm>
            <a:off x="4308201" y="2737685"/>
            <a:ext cx="2991567" cy="1749881"/>
            <a:chOff x="4308201" y="2737685"/>
            <a:chExt cx="2991567" cy="1749881"/>
          </a:xfrm>
        </p:grpSpPr>
        <p:sp>
          <p:nvSpPr>
            <p:cNvPr id="15" name="Snip Single Corner Rectangle 14">
              <a:extLst>
                <a:ext uri="{FF2B5EF4-FFF2-40B4-BE49-F238E27FC236}">
                  <a16:creationId xmlns:a16="http://schemas.microsoft.com/office/drawing/2014/main" id="{6FDC5A9C-52DB-3CE2-1375-75F7D17FDD5D}"/>
                </a:ext>
              </a:extLst>
            </p:cNvPr>
            <p:cNvSpPr/>
            <p:nvPr/>
          </p:nvSpPr>
          <p:spPr>
            <a:xfrm>
              <a:off x="4574581" y="2737685"/>
              <a:ext cx="2592000" cy="1080000"/>
            </a:xfrm>
            <a:prstGeom prst="snip1Rect">
              <a:avLst/>
            </a:prstGeom>
            <a:solidFill>
              <a:schemeClr val="bg1"/>
            </a:solidFill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>
                  <a:solidFill>
                    <a:schemeClr val="tx1"/>
                  </a:solidFill>
                </a:rPr>
                <a:t>Reduce SC unit cost</a:t>
              </a:r>
            </a:p>
            <a:p>
              <a:pPr algn="ctr"/>
              <a:endParaRPr lang="en-US" sz="1800" dirty="0">
                <a:solidFill>
                  <a:schemeClr val="tx1"/>
                </a:solidFill>
              </a:endParaRPr>
            </a:p>
            <a:p>
              <a:pPr algn="ctr"/>
              <a:endParaRPr lang="en-US" sz="1800" dirty="0">
                <a:solidFill>
                  <a:schemeClr val="tx1"/>
                </a:solidFill>
              </a:endParaRPr>
            </a:p>
            <a:p>
              <a:pPr algn="ctr"/>
              <a:endParaRPr lang="en-CH" sz="1800" dirty="0">
                <a:solidFill>
                  <a:schemeClr val="tx1"/>
                </a:solidFill>
              </a:endParaRPr>
            </a:p>
          </p:txBody>
        </p:sp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7F40EC76-2845-0A0B-9B33-A4EFE8D7689B}"/>
                </a:ext>
              </a:extLst>
            </p:cNvPr>
            <p:cNvSpPr/>
            <p:nvPr/>
          </p:nvSpPr>
          <p:spPr>
            <a:xfrm flipH="1">
              <a:off x="4308201" y="2737685"/>
              <a:ext cx="210567" cy="1741254"/>
            </a:xfrm>
            <a:prstGeom prst="rightBrace">
              <a:avLst>
                <a:gd name="adj1" fmla="val 43493"/>
                <a:gd name="adj2" fmla="val 31418"/>
              </a:avLst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rgbClr val="FF0000"/>
                </a:solidFill>
              </a:endParaRPr>
            </a:p>
          </p:txBody>
        </p:sp>
        <p:sp>
          <p:nvSpPr>
            <p:cNvPr id="14" name="Snip Single Corner Rectangle 13">
              <a:extLst>
                <a:ext uri="{FF2B5EF4-FFF2-40B4-BE49-F238E27FC236}">
                  <a16:creationId xmlns:a16="http://schemas.microsoft.com/office/drawing/2014/main" id="{3A991707-4A1D-0406-B773-6C34BDC3C343}"/>
                </a:ext>
              </a:extLst>
            </p:cNvPr>
            <p:cNvSpPr/>
            <p:nvPr/>
          </p:nvSpPr>
          <p:spPr>
            <a:xfrm>
              <a:off x="4707768" y="3407566"/>
              <a:ext cx="2592000" cy="1080000"/>
            </a:xfrm>
            <a:prstGeom prst="snip1Rect">
              <a:avLst/>
            </a:prstGeom>
            <a:solidFill>
              <a:schemeClr val="bg1"/>
            </a:solidFill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dirty="0">
                  <a:solidFill>
                    <a:schemeClr val="tx1"/>
                  </a:solidFill>
                </a:rPr>
                <a:t>Increase coil current density to decrease conductor inventory</a:t>
              </a:r>
            </a:p>
            <a:p>
              <a:pPr algn="ctr"/>
              <a:endParaRPr lang="en-CH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9347182-3983-C569-6BEB-65C3FE30DB3A}"/>
              </a:ext>
            </a:extLst>
          </p:cNvPr>
          <p:cNvSpPr txBox="1"/>
          <p:nvPr/>
        </p:nvSpPr>
        <p:spPr>
          <a:xfrm>
            <a:off x="3695643" y="5771217"/>
            <a:ext cx="2858234" cy="126188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CH" dirty="0">
                <a:solidFill>
                  <a:srgbClr val="FF0000"/>
                </a:solidFill>
              </a:rPr>
              <a:t>ompact HTS windings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>
                <a:solidFill>
                  <a:srgbClr val="FF0000"/>
                </a:solidFill>
              </a:rPr>
              <a:t>Target J</a:t>
            </a:r>
            <a:r>
              <a:rPr lang="en-CH" sz="1800" baseline="-25000" dirty="0">
                <a:solidFill>
                  <a:srgbClr val="FF0000"/>
                </a:solidFill>
              </a:rPr>
              <a:t>E</a:t>
            </a:r>
            <a:r>
              <a:rPr lang="en-CH" sz="1800" dirty="0">
                <a:solidFill>
                  <a:srgbClr val="FF0000"/>
                </a:solidFill>
              </a:rPr>
              <a:t> 1000 A/mm</a:t>
            </a:r>
            <a:r>
              <a:rPr lang="en-CH" sz="1800" baseline="30000" dirty="0">
                <a:solidFill>
                  <a:srgbClr val="FF0000"/>
                </a:solidFill>
              </a:rPr>
              <a:t>2</a:t>
            </a:r>
          </a:p>
          <a:p>
            <a:r>
              <a:rPr lang="en-CH" dirty="0">
                <a:solidFill>
                  <a:srgbClr val="FF0000"/>
                </a:solidFill>
              </a:rPr>
              <a:t>Operation in gaseous 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R</a:t>
            </a:r>
            <a:r>
              <a:rPr lang="en-CH" sz="1800" dirty="0">
                <a:solidFill>
                  <a:srgbClr val="FF0000"/>
                </a:solidFill>
              </a:rPr>
              <a:t>ange of 15…25 K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5CC2AA5-87BF-27EF-6271-E768C10CCD03}"/>
              </a:ext>
            </a:extLst>
          </p:cNvPr>
          <p:cNvGrpSpPr/>
          <p:nvPr/>
        </p:nvGrpSpPr>
        <p:grpSpPr>
          <a:xfrm>
            <a:off x="857640" y="4598390"/>
            <a:ext cx="8527352" cy="2652404"/>
            <a:chOff x="857640" y="4598390"/>
            <a:chExt cx="8527352" cy="265240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DB673B4-2AC1-F8CC-BFB9-1C4E6261D918}"/>
                </a:ext>
              </a:extLst>
            </p:cNvPr>
            <p:cNvGrpSpPr/>
            <p:nvPr/>
          </p:nvGrpSpPr>
          <p:grpSpPr>
            <a:xfrm>
              <a:off x="857640" y="4598390"/>
              <a:ext cx="2769375" cy="2609098"/>
              <a:chOff x="6551753" y="970082"/>
              <a:chExt cx="2520000" cy="2374156"/>
            </a:xfrm>
          </p:grpSpPr>
          <p:pic>
            <p:nvPicPr>
              <p:cNvPr id="26" name="Image 12">
                <a:extLst>
                  <a:ext uri="{FF2B5EF4-FFF2-40B4-BE49-F238E27FC236}">
                    <a16:creationId xmlns:a16="http://schemas.microsoft.com/office/drawing/2014/main" id="{59EF9D39-F517-72BB-6666-1D355D663E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72000" t="16420" r="6667" b="24568"/>
              <a:stretch/>
            </p:blipFill>
            <p:spPr>
              <a:xfrm>
                <a:off x="6551753" y="970082"/>
                <a:ext cx="2520000" cy="2352657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97426F1-E44B-E3F8-5CA0-29AE2D1F7C2C}"/>
                  </a:ext>
                </a:extLst>
              </p:cNvPr>
              <p:cNvSpPr txBox="1"/>
              <p:nvPr/>
            </p:nvSpPr>
            <p:spPr>
              <a:xfrm>
                <a:off x="7274026" y="2644666"/>
                <a:ext cx="1768184" cy="6995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CH" sz="2198" dirty="0">
                    <a:solidFill>
                      <a:schemeClr val="bg1"/>
                    </a:solidFill>
                  </a:rPr>
                  <a:t>5 T at 2800 A</a:t>
                </a:r>
              </a:p>
              <a:p>
                <a:pPr algn="r"/>
                <a:r>
                  <a:rPr lang="en-CH" sz="2198" dirty="0">
                    <a:solidFill>
                      <a:schemeClr val="bg1"/>
                    </a:solidFill>
                  </a:rPr>
                  <a:t>J</a:t>
                </a:r>
                <a:r>
                  <a:rPr lang="en-CH" sz="2198" baseline="-25000" dirty="0">
                    <a:solidFill>
                      <a:schemeClr val="bg1"/>
                    </a:solidFill>
                  </a:rPr>
                  <a:t>E</a:t>
                </a:r>
                <a:r>
                  <a:rPr lang="en-CH" sz="2198" dirty="0">
                    <a:solidFill>
                      <a:schemeClr val="bg1"/>
                    </a:solidFill>
                  </a:rPr>
                  <a:t> = 250 A/mm</a:t>
                </a:r>
                <a:r>
                  <a:rPr lang="en-CH" sz="2198" baseline="300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6863082-C271-FD1B-C744-F166FD2F1E4C}"/>
                </a:ext>
              </a:extLst>
            </p:cNvPr>
            <p:cNvGrpSpPr/>
            <p:nvPr/>
          </p:nvGrpSpPr>
          <p:grpSpPr>
            <a:xfrm>
              <a:off x="6612883" y="4598390"/>
              <a:ext cx="2772109" cy="2652404"/>
              <a:chOff x="6521057" y="3524731"/>
              <a:chExt cx="2522488" cy="2413562"/>
            </a:xfrm>
          </p:grpSpPr>
          <p:pic>
            <p:nvPicPr>
              <p:cNvPr id="29" name="Image 15">
                <a:extLst>
                  <a:ext uri="{FF2B5EF4-FFF2-40B4-BE49-F238E27FC236}">
                    <a16:creationId xmlns:a16="http://schemas.microsoft.com/office/drawing/2014/main" id="{DEB92220-B115-A556-A0F5-B6443BEDA5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1357" t="16031" r="7643" b="25556"/>
              <a:stretch/>
            </p:blipFill>
            <p:spPr>
              <a:xfrm>
                <a:off x="6521057" y="3524731"/>
                <a:ext cx="2520000" cy="236571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6F399C8-6B69-267F-0C85-D1152826E6D6}"/>
                  </a:ext>
                </a:extLst>
              </p:cNvPr>
              <p:cNvSpPr txBox="1"/>
              <p:nvPr/>
            </p:nvSpPr>
            <p:spPr>
              <a:xfrm>
                <a:off x="7244730" y="5238721"/>
                <a:ext cx="1798815" cy="6995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CH" sz="2198" b="1" dirty="0">
                    <a:solidFill>
                      <a:schemeClr val="bg1"/>
                    </a:solidFill>
                  </a:rPr>
                  <a:t>16 T at 2800 A</a:t>
                </a:r>
              </a:p>
              <a:p>
                <a:pPr algn="r"/>
                <a:r>
                  <a:rPr lang="en-CH" sz="2198" b="1" dirty="0">
                    <a:solidFill>
                      <a:schemeClr val="bg1"/>
                    </a:solidFill>
                  </a:rPr>
                  <a:t>J</a:t>
                </a:r>
                <a:r>
                  <a:rPr lang="en-CH" sz="2198" b="1" baseline="-25000" dirty="0">
                    <a:solidFill>
                      <a:schemeClr val="bg1"/>
                    </a:solidFill>
                  </a:rPr>
                  <a:t>E</a:t>
                </a:r>
                <a:r>
                  <a:rPr lang="en-CH" sz="2198" b="1" dirty="0">
                    <a:solidFill>
                      <a:schemeClr val="bg1"/>
                    </a:solidFill>
                  </a:rPr>
                  <a:t> = 850 A/mm</a:t>
                </a:r>
                <a:r>
                  <a:rPr lang="en-CH" sz="2198" b="1" baseline="300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sp>
          <p:nvSpPr>
            <p:cNvPr id="34" name="Chevron 33">
              <a:extLst>
                <a:ext uri="{FF2B5EF4-FFF2-40B4-BE49-F238E27FC236}">
                  <a16:creationId xmlns:a16="http://schemas.microsoft.com/office/drawing/2014/main" id="{347E7700-1317-5EB6-BA67-F949ABB48A31}"/>
                </a:ext>
              </a:extLst>
            </p:cNvPr>
            <p:cNvSpPr/>
            <p:nvPr/>
          </p:nvSpPr>
          <p:spPr>
            <a:xfrm>
              <a:off x="3786594" y="4621393"/>
              <a:ext cx="2666709" cy="947431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</a:t>
              </a:r>
              <a:r>
                <a:rPr lang="en-CH" dirty="0"/>
                <a:t>alculation example</a:t>
              </a:r>
            </a:p>
            <a:p>
              <a:pPr algn="ctr"/>
              <a:r>
                <a:rPr lang="en-CH" sz="1200" dirty="0"/>
                <a:t>(T. Lecrevisse, CEA)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226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CH" dirty="0"/>
              <a:t>cope of the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9CF1C-42C6-62CD-1C4D-00A644922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muons ?</a:t>
            </a:r>
            <a:endParaRPr lang="en-CH" dirty="0"/>
          </a:p>
          <a:p>
            <a:r>
              <a:rPr lang="en-US" dirty="0"/>
              <a:t>The four magnet challenges of the muon collider</a:t>
            </a:r>
          </a:p>
          <a:p>
            <a:r>
              <a:rPr lang="en-US" dirty="0"/>
              <a:t>A short digression on HTS</a:t>
            </a:r>
          </a:p>
          <a:p>
            <a:r>
              <a:rPr lang="en-US" dirty="0"/>
              <a:t>Summary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13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E147114A-C1EC-D198-1791-816DAE1DA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02" y="1433815"/>
            <a:ext cx="8775069" cy="54471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9B5BE3-2594-1A85-D86B-C0ACDDEC246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9723" y="10047"/>
            <a:ext cx="9043987" cy="985838"/>
          </a:xfrm>
        </p:spPr>
        <p:txBody>
          <a:bodyPr/>
          <a:lstStyle/>
          <a:p>
            <a:r>
              <a:rPr lang="en-CH" dirty="0"/>
              <a:t>Conductor cost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437D6CE-8E49-2D09-C293-5F05A800FCA9}"/>
              </a:ext>
            </a:extLst>
          </p:cNvPr>
          <p:cNvGrpSpPr/>
          <p:nvPr/>
        </p:nvGrpSpPr>
        <p:grpSpPr>
          <a:xfrm>
            <a:off x="4891487" y="4224713"/>
            <a:ext cx="2810199" cy="791250"/>
            <a:chOff x="4570627" y="3441211"/>
            <a:chExt cx="2557148" cy="72000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52FDC45-AFD5-89E6-ADDB-3E7028090221}"/>
                </a:ext>
              </a:extLst>
            </p:cNvPr>
            <p:cNvSpPr/>
            <p:nvPr/>
          </p:nvSpPr>
          <p:spPr>
            <a:xfrm>
              <a:off x="4795138" y="3623683"/>
              <a:ext cx="1885062" cy="472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198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9648707-B24F-3F6F-68F2-B28E6E6FD9F6}"/>
                </a:ext>
              </a:extLst>
            </p:cNvPr>
            <p:cNvCxnSpPr/>
            <p:nvPr/>
          </p:nvCxnSpPr>
          <p:spPr>
            <a:xfrm>
              <a:off x="4570627" y="3776892"/>
              <a:ext cx="2557148" cy="0"/>
            </a:xfrm>
            <a:prstGeom prst="line">
              <a:avLst/>
            </a:prstGeom>
            <a:ln w="9525">
              <a:solidFill>
                <a:srgbClr val="83838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FA0D5D-8211-6DA1-3C67-2F305EE3A3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33046" y="3801211"/>
              <a:ext cx="720000" cy="0"/>
            </a:xfrm>
            <a:prstGeom prst="line">
              <a:avLst/>
            </a:prstGeom>
            <a:ln w="9525">
              <a:solidFill>
                <a:srgbClr val="96969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0993D0-E8A6-3F92-F03D-B213EC29DC7F}"/>
              </a:ext>
            </a:extLst>
          </p:cNvPr>
          <p:cNvGrpSpPr/>
          <p:nvPr/>
        </p:nvGrpSpPr>
        <p:grpSpPr>
          <a:xfrm>
            <a:off x="6326256" y="547620"/>
            <a:ext cx="3454289" cy="2194024"/>
            <a:chOff x="5632358" y="119614"/>
            <a:chExt cx="3143239" cy="1996458"/>
          </a:xfrm>
        </p:grpSpPr>
        <p:pic>
          <p:nvPicPr>
            <p:cNvPr id="10" name="Picture 2" descr="MIT-designed project achieves major advance toward fusion energy | MIT News  | Massachusetts Institute of Technology">
              <a:extLst>
                <a:ext uri="{FF2B5EF4-FFF2-40B4-BE49-F238E27FC236}">
                  <a16:creationId xmlns:a16="http://schemas.microsoft.com/office/drawing/2014/main" id="{94D5C897-667A-4ECF-D9B8-82B65003B63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5" r="6996"/>
            <a:stretch/>
          </p:blipFill>
          <p:spPr bwMode="auto">
            <a:xfrm>
              <a:off x="5980865" y="119614"/>
              <a:ext cx="2168768" cy="1612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09C33F-6832-EBB0-C311-9D07BD71D9E7}"/>
                </a:ext>
              </a:extLst>
            </p:cNvPr>
            <p:cNvSpPr txBox="1"/>
            <p:nvPr/>
          </p:nvSpPr>
          <p:spPr>
            <a:xfrm>
              <a:off x="5632358" y="1724276"/>
              <a:ext cx="3143239" cy="391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98" b="1" dirty="0"/>
                <a:t>G</a:t>
              </a:r>
              <a:r>
                <a:rPr lang="en-CH" sz="2198" b="1" dirty="0"/>
                <a:t>rateful thanks to fusion !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DC6680F-D469-7391-EE76-D2296A52B62F}"/>
              </a:ext>
            </a:extLst>
          </p:cNvPr>
          <p:cNvGrpSpPr/>
          <p:nvPr/>
        </p:nvGrpSpPr>
        <p:grpSpPr>
          <a:xfrm>
            <a:off x="4839797" y="2465624"/>
            <a:ext cx="2810199" cy="2887498"/>
            <a:chOff x="4523591" y="1840523"/>
            <a:chExt cx="2557148" cy="2627486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080951E-8275-09DC-6859-1450BAF4C507}"/>
                </a:ext>
              </a:extLst>
            </p:cNvPr>
            <p:cNvSpPr/>
            <p:nvPr/>
          </p:nvSpPr>
          <p:spPr>
            <a:xfrm>
              <a:off x="4994031" y="1840523"/>
              <a:ext cx="1875692" cy="1622135"/>
            </a:xfrm>
            <a:custGeom>
              <a:avLst/>
              <a:gdLst>
                <a:gd name="connsiteX0" fmla="*/ 164123 w 1875692"/>
                <a:gd name="connsiteY0" fmla="*/ 0 h 2625969"/>
                <a:gd name="connsiteX1" fmla="*/ 0 w 1875692"/>
                <a:gd name="connsiteY1" fmla="*/ 23446 h 2625969"/>
                <a:gd name="connsiteX2" fmla="*/ 23446 w 1875692"/>
                <a:gd name="connsiteY2" fmla="*/ 2614246 h 2625969"/>
                <a:gd name="connsiteX3" fmla="*/ 1875692 w 1875692"/>
                <a:gd name="connsiteY3" fmla="*/ 2625969 h 2625969"/>
                <a:gd name="connsiteX4" fmla="*/ 1875692 w 1875692"/>
                <a:gd name="connsiteY4" fmla="*/ 363415 h 2625969"/>
                <a:gd name="connsiteX5" fmla="*/ 164123 w 1875692"/>
                <a:gd name="connsiteY5" fmla="*/ 0 h 2625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5692" h="2625969">
                  <a:moveTo>
                    <a:pt x="164123" y="0"/>
                  </a:moveTo>
                  <a:lnTo>
                    <a:pt x="0" y="23446"/>
                  </a:lnTo>
                  <a:lnTo>
                    <a:pt x="23446" y="2614246"/>
                  </a:lnTo>
                  <a:lnTo>
                    <a:pt x="1875692" y="2625969"/>
                  </a:lnTo>
                  <a:lnTo>
                    <a:pt x="1875692" y="363415"/>
                  </a:lnTo>
                  <a:lnTo>
                    <a:pt x="1641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198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1FECA9B-1A34-F79E-2155-87440D6018FE}"/>
                </a:ext>
              </a:extLst>
            </p:cNvPr>
            <p:cNvCxnSpPr/>
            <p:nvPr/>
          </p:nvCxnSpPr>
          <p:spPr>
            <a:xfrm>
              <a:off x="4523591" y="2408181"/>
              <a:ext cx="2557148" cy="0"/>
            </a:xfrm>
            <a:prstGeom prst="line">
              <a:avLst/>
            </a:prstGeom>
            <a:ln w="9525">
              <a:solidFill>
                <a:srgbClr val="96969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01E0A01-DC6C-2E65-0816-07B18E3E32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14471" y="3189435"/>
              <a:ext cx="2557148" cy="0"/>
            </a:xfrm>
            <a:prstGeom prst="line">
              <a:avLst/>
            </a:prstGeom>
            <a:ln w="9525">
              <a:solidFill>
                <a:srgbClr val="96969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CDCBA14A-1CD8-A1B1-0FE8-E865EC5D00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3169777" y="3783759"/>
            <a:ext cx="1443519" cy="672368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D1180080-03A0-6EDA-6ECA-F433B040AEB3}"/>
              </a:ext>
            </a:extLst>
          </p:cNvPr>
          <p:cNvGrpSpPr/>
          <p:nvPr/>
        </p:nvGrpSpPr>
        <p:grpSpPr>
          <a:xfrm>
            <a:off x="4320769" y="1862649"/>
            <a:ext cx="3503149" cy="2213216"/>
            <a:chOff x="4051300" y="1206500"/>
            <a:chExt cx="3187700" cy="2013922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C641DA7E-72B0-7B2B-CA02-3AD8E3D85D97}"/>
                </a:ext>
              </a:extLst>
            </p:cNvPr>
            <p:cNvSpPr/>
            <p:nvPr/>
          </p:nvSpPr>
          <p:spPr>
            <a:xfrm>
              <a:off x="4051300" y="1206500"/>
              <a:ext cx="2628900" cy="2000250"/>
            </a:xfrm>
            <a:custGeom>
              <a:avLst/>
              <a:gdLst>
                <a:gd name="connsiteX0" fmla="*/ 6350 w 2628900"/>
                <a:gd name="connsiteY0" fmla="*/ 0 h 2000250"/>
                <a:gd name="connsiteX1" fmla="*/ 2622550 w 2628900"/>
                <a:gd name="connsiteY1" fmla="*/ 1123950 h 2000250"/>
                <a:gd name="connsiteX2" fmla="*/ 2628900 w 2628900"/>
                <a:gd name="connsiteY2" fmla="*/ 1841500 h 2000250"/>
                <a:gd name="connsiteX3" fmla="*/ 2432050 w 2628900"/>
                <a:gd name="connsiteY3" fmla="*/ 2000250 h 2000250"/>
                <a:gd name="connsiteX4" fmla="*/ 0 w 2628900"/>
                <a:gd name="connsiteY4" fmla="*/ 571500 h 2000250"/>
                <a:gd name="connsiteX5" fmla="*/ 6350 w 2628900"/>
                <a:gd name="connsiteY5" fmla="*/ 0 h 200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28900" h="2000250">
                  <a:moveTo>
                    <a:pt x="6350" y="0"/>
                  </a:moveTo>
                  <a:lnTo>
                    <a:pt x="2622550" y="1123950"/>
                  </a:lnTo>
                  <a:cubicBezTo>
                    <a:pt x="2624667" y="1363133"/>
                    <a:pt x="2626783" y="1602317"/>
                    <a:pt x="2628900" y="1841500"/>
                  </a:cubicBezTo>
                  <a:lnTo>
                    <a:pt x="2432050" y="2000250"/>
                  </a:lnTo>
                  <a:lnTo>
                    <a:pt x="0" y="571500"/>
                  </a:lnTo>
                  <a:cubicBezTo>
                    <a:pt x="2117" y="381000"/>
                    <a:pt x="4233" y="190500"/>
                    <a:pt x="6350" y="0"/>
                  </a:cubicBez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198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9FFE24A-10C9-30D2-6B37-E313F96BEC34}"/>
                </a:ext>
              </a:extLst>
            </p:cNvPr>
            <p:cNvCxnSpPr>
              <a:cxnSpLocks/>
            </p:cNvCxnSpPr>
            <p:nvPr/>
          </p:nvCxnSpPr>
          <p:spPr>
            <a:xfrm>
              <a:off x="4095750" y="1548322"/>
              <a:ext cx="3143250" cy="167210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A20A837-0BE5-CDC4-773E-3C187A798BF7}"/>
              </a:ext>
            </a:extLst>
          </p:cNvPr>
          <p:cNvGrpSpPr/>
          <p:nvPr/>
        </p:nvGrpSpPr>
        <p:grpSpPr>
          <a:xfrm>
            <a:off x="3476384" y="4375426"/>
            <a:ext cx="4332259" cy="704817"/>
            <a:chOff x="3282950" y="3505200"/>
            <a:chExt cx="3942150" cy="641350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F746EB12-D577-6B5A-3F0F-B66FB90ECFF0}"/>
                </a:ext>
              </a:extLst>
            </p:cNvPr>
            <p:cNvSpPr/>
            <p:nvPr/>
          </p:nvSpPr>
          <p:spPr>
            <a:xfrm>
              <a:off x="3282950" y="3505200"/>
              <a:ext cx="3073400" cy="641350"/>
            </a:xfrm>
            <a:custGeom>
              <a:avLst/>
              <a:gdLst>
                <a:gd name="connsiteX0" fmla="*/ 0 w 3073400"/>
                <a:gd name="connsiteY0" fmla="*/ 641350 h 641350"/>
                <a:gd name="connsiteX1" fmla="*/ 0 w 3073400"/>
                <a:gd name="connsiteY1" fmla="*/ 342900 h 641350"/>
                <a:gd name="connsiteX2" fmla="*/ 2393950 w 3073400"/>
                <a:gd name="connsiteY2" fmla="*/ 0 h 641350"/>
                <a:gd name="connsiteX3" fmla="*/ 3073400 w 3073400"/>
                <a:gd name="connsiteY3" fmla="*/ 6350 h 641350"/>
                <a:gd name="connsiteX4" fmla="*/ 3067050 w 3073400"/>
                <a:gd name="connsiteY4" fmla="*/ 247650 h 641350"/>
                <a:gd name="connsiteX5" fmla="*/ 412750 w 3073400"/>
                <a:gd name="connsiteY5" fmla="*/ 628650 h 641350"/>
                <a:gd name="connsiteX6" fmla="*/ 0 w 3073400"/>
                <a:gd name="connsiteY6" fmla="*/ 64135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3400" h="641350">
                  <a:moveTo>
                    <a:pt x="0" y="641350"/>
                  </a:moveTo>
                  <a:lnTo>
                    <a:pt x="0" y="342900"/>
                  </a:lnTo>
                  <a:lnTo>
                    <a:pt x="2393950" y="0"/>
                  </a:lnTo>
                  <a:lnTo>
                    <a:pt x="3073400" y="6350"/>
                  </a:lnTo>
                  <a:lnTo>
                    <a:pt x="3067050" y="247650"/>
                  </a:lnTo>
                  <a:lnTo>
                    <a:pt x="412750" y="628650"/>
                  </a:lnTo>
                  <a:lnTo>
                    <a:pt x="0" y="641350"/>
                  </a:lnTo>
                  <a:close/>
                </a:path>
              </a:pathLst>
            </a:custGeom>
            <a:solidFill>
              <a:srgbClr val="0024F4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198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D0825F5-F742-1B54-43A2-53565EF720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38628" y="3533176"/>
              <a:ext cx="3886472" cy="447585"/>
            </a:xfrm>
            <a:prstGeom prst="line">
              <a:avLst/>
            </a:prstGeom>
            <a:ln>
              <a:solidFill>
                <a:srgbClr val="0024F4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2A83DCB-E496-2715-ACDA-88ADCFEABC4F}"/>
              </a:ext>
            </a:extLst>
          </p:cNvPr>
          <p:cNvSpPr txBox="1"/>
          <p:nvPr/>
        </p:nvSpPr>
        <p:spPr>
          <a:xfrm>
            <a:off x="873593" y="6917935"/>
            <a:ext cx="8301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I</a:t>
            </a:r>
            <a:r>
              <a:rPr lang="en-CH" sz="3200" b="1" dirty="0"/>
              <a:t>mpressive cost/performance reduction in HTS !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CF1AD5-D84D-ED49-9453-963CFBFBE99A}"/>
              </a:ext>
            </a:extLst>
          </p:cNvPr>
          <p:cNvSpPr txBox="1"/>
          <p:nvPr/>
        </p:nvSpPr>
        <p:spPr>
          <a:xfrm>
            <a:off x="1963876" y="5560407"/>
            <a:ext cx="6096541" cy="49834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319" dirty="0">
                <a:solidFill>
                  <a:srgbClr val="002060"/>
                </a:solidFill>
              </a:rPr>
              <a:t>B</a:t>
            </a:r>
            <a:r>
              <a:rPr lang="en-CH" sz="1319" dirty="0">
                <a:solidFill>
                  <a:srgbClr val="002060"/>
                </a:solidFill>
              </a:rPr>
              <a:t>ased on CERN orders and requests for quotations 2010-2022</a:t>
            </a:r>
          </a:p>
          <a:p>
            <a:r>
              <a:rPr lang="en-CH" sz="1319" dirty="0">
                <a:solidFill>
                  <a:srgbClr val="002060"/>
                </a:solidFill>
              </a:rPr>
              <a:t>Normalised costs are referred to performance at 12 T, 4.2 K, not corrected for inflation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84BAE67-8C37-B7D7-4A44-124E8D38703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5" t="10755" r="21782" b="16096"/>
          <a:stretch/>
        </p:blipFill>
        <p:spPr>
          <a:xfrm>
            <a:off x="5138215" y="3415937"/>
            <a:ext cx="997531" cy="1009305"/>
          </a:xfrm>
          <a:prstGeom prst="rect">
            <a:avLst/>
          </a:prstGeom>
        </p:spPr>
      </p:pic>
      <p:pic>
        <p:nvPicPr>
          <p:cNvPr id="48" name="Picture 47" descr="logoEuCARD2.jpg">
            <a:extLst>
              <a:ext uri="{FF2B5EF4-FFF2-40B4-BE49-F238E27FC236}">
                <a16:creationId xmlns:a16="http://schemas.microsoft.com/office/drawing/2014/main" id="{CBD48370-88E4-DFD3-51C6-F0E3F69AF9A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5052" y="1659773"/>
            <a:ext cx="1422584" cy="62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44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HTS for accelerators – DRAFT</a:t>
            </a:r>
            <a:endParaRPr lang="en-CH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BF7CB73-77DF-DE4B-C918-4C1E4D02E1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265686"/>
              </p:ext>
            </p:extLst>
          </p:nvPr>
        </p:nvGraphicFramePr>
        <p:xfrm>
          <a:off x="360890" y="985421"/>
          <a:ext cx="9203298" cy="4830031"/>
        </p:xfrm>
        <a:graphic>
          <a:graphicData uri="http://schemas.openxmlformats.org/drawingml/2006/table">
            <a:tbl>
              <a:tblPr firstRow="1">
                <a:tableStyleId>{5202B0CA-FC54-4496-8BCA-5EF66A818D29}</a:tableStyleId>
              </a:tblPr>
              <a:tblGrid>
                <a:gridCol w="4194133">
                  <a:extLst>
                    <a:ext uri="{9D8B030D-6E8A-4147-A177-3AD203B41FA5}">
                      <a16:colId xmlns:a16="http://schemas.microsoft.com/office/drawing/2014/main" val="3278401524"/>
                    </a:ext>
                  </a:extLst>
                </a:gridCol>
                <a:gridCol w="1299001">
                  <a:extLst>
                    <a:ext uri="{9D8B030D-6E8A-4147-A177-3AD203B41FA5}">
                      <a16:colId xmlns:a16="http://schemas.microsoft.com/office/drawing/2014/main" val="2068932410"/>
                    </a:ext>
                  </a:extLst>
                </a:gridCol>
                <a:gridCol w="1992597">
                  <a:extLst>
                    <a:ext uri="{9D8B030D-6E8A-4147-A177-3AD203B41FA5}">
                      <a16:colId xmlns:a16="http://schemas.microsoft.com/office/drawing/2014/main" val="682694386"/>
                    </a:ext>
                  </a:extLst>
                </a:gridCol>
                <a:gridCol w="1717567">
                  <a:extLst>
                    <a:ext uri="{9D8B030D-6E8A-4147-A177-3AD203B41FA5}">
                      <a16:colId xmlns:a16="http://schemas.microsoft.com/office/drawing/2014/main" val="726179421"/>
                    </a:ext>
                  </a:extLst>
                </a:gridCol>
              </a:tblGrid>
              <a:tr h="420003">
                <a:tc gridSpan="2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600" dirty="0">
                          <a:effectLst/>
                        </a:rPr>
                        <a:t> </a:t>
                      </a:r>
                      <a:endParaRPr lang="en-CH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200" b="0" dirty="0">
                          <a:effectLst/>
                        </a:rPr>
                        <a:t>Specification</a:t>
                      </a:r>
                      <a:endParaRPr lang="en-CH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200" b="0" dirty="0">
                          <a:effectLst/>
                        </a:rPr>
                        <a:t>Target</a:t>
                      </a:r>
                      <a:endParaRPr lang="en-CH" sz="22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341781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fr-CH" sz="2000" b="0" dirty="0">
                          <a:solidFill>
                            <a:schemeClr val="tx1"/>
                          </a:solidFill>
                          <a:effectLst/>
                        </a:rPr>
                        <a:t>Minimum </a:t>
                      </a:r>
                      <a:r>
                        <a:rPr lang="fr-CH" sz="2000" b="0" dirty="0" err="1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r>
                        <a:rPr lang="fr-CH" sz="2000" b="0" baseline="-25000" dirty="0" err="1">
                          <a:solidFill>
                            <a:schemeClr val="tx1"/>
                          </a:solidFill>
                          <a:effectLst/>
                        </a:rPr>
                        <a:t>non</a:t>
                      </a:r>
                      <a:r>
                        <a:rPr lang="fr-CH" sz="2000" b="0" baseline="-25000" dirty="0">
                          <a:solidFill>
                            <a:schemeClr val="tx1"/>
                          </a:solidFill>
                          <a:effectLst/>
                        </a:rPr>
                        <a:t>-Cu</a:t>
                      </a:r>
                      <a:r>
                        <a:rPr lang="fr-CH" sz="2000" b="0" dirty="0">
                          <a:solidFill>
                            <a:schemeClr val="tx1"/>
                          </a:solidFill>
                          <a:effectLst/>
                        </a:rPr>
                        <a:t> (4.2 K, 20 </a:t>
                      </a:r>
                      <a:r>
                        <a:rPr lang="fr-CH" sz="2000" b="0" dirty="0" err="1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fr-CH" sz="20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CH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>
                          <a:effectLst/>
                        </a:rPr>
                        <a:t>(A/mm</a:t>
                      </a:r>
                      <a:r>
                        <a:rPr lang="en-GB" sz="2000" baseline="30000">
                          <a:effectLst/>
                        </a:rPr>
                        <a:t>2</a:t>
                      </a:r>
                      <a:r>
                        <a:rPr lang="en-GB" sz="2000">
                          <a:effectLst/>
                        </a:rPr>
                        <a:t>)</a:t>
                      </a:r>
                      <a:endParaRPr lang="en-CH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1500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3000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51831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fr-CH" sz="2000" b="0" dirty="0">
                          <a:solidFill>
                            <a:schemeClr val="tx1"/>
                          </a:solidFill>
                          <a:effectLst/>
                        </a:rPr>
                        <a:t>Minimum </a:t>
                      </a:r>
                      <a:r>
                        <a:rPr lang="fr-CH" sz="2000" b="0" dirty="0" err="1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r>
                        <a:rPr lang="fr-CH" sz="2000" b="0" baseline="-25000" dirty="0" err="1">
                          <a:solidFill>
                            <a:schemeClr val="tx1"/>
                          </a:solidFill>
                          <a:effectLst/>
                        </a:rPr>
                        <a:t>non</a:t>
                      </a:r>
                      <a:r>
                        <a:rPr lang="fr-CH" sz="2000" b="0" baseline="-25000" dirty="0">
                          <a:solidFill>
                            <a:schemeClr val="tx1"/>
                          </a:solidFill>
                          <a:effectLst/>
                        </a:rPr>
                        <a:t>-Cu</a:t>
                      </a:r>
                      <a:r>
                        <a:rPr lang="fr-CH" sz="2000" b="0" dirty="0">
                          <a:solidFill>
                            <a:schemeClr val="tx1"/>
                          </a:solidFill>
                          <a:effectLst/>
                        </a:rPr>
                        <a:t> (20 K, 20 </a:t>
                      </a:r>
                      <a:r>
                        <a:rPr lang="fr-CH" sz="2000" b="0" dirty="0" err="1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fr-CH" sz="20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fr-CH" sz="2000" b="0" baseline="30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CH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>
                          <a:effectLst/>
                        </a:rPr>
                        <a:t>(A/mm</a:t>
                      </a:r>
                      <a:r>
                        <a:rPr lang="en-GB" sz="2000" baseline="30000">
                          <a:effectLst/>
                        </a:rPr>
                        <a:t>2</a:t>
                      </a:r>
                      <a:r>
                        <a:rPr lang="en-GB" sz="2000">
                          <a:effectLst/>
                        </a:rPr>
                        <a:t>)</a:t>
                      </a:r>
                      <a:endParaRPr lang="en-CH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>
                          <a:effectLst/>
                        </a:rPr>
                        <a:t>600</a:t>
                      </a:r>
                      <a:endParaRPr lang="en-CH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1250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538347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en-GB" sz="2000" dirty="0">
                          <a:effectLst/>
                          <a:latin typeface="+mn-lt"/>
                        </a:rPr>
                        <a:t>(I</a:t>
                      </a:r>
                      <a:r>
                        <a:rPr lang="en-GB" sz="2000" baseline="-25000" dirty="0">
                          <a:effectLst/>
                          <a:latin typeface="+mn-lt"/>
                        </a:rPr>
                        <a:t>C</a:t>
                      </a:r>
                      <a:r>
                        <a:rPr lang="en-GB" sz="2000" dirty="0">
                          <a:effectLst/>
                          <a:latin typeface="+mn-lt"/>
                        </a:rPr>
                        <a:t>)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(%)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10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5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197248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Minimum copper RRR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(-)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20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58223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Minimum Unit Length (UL)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>
                          <a:effectLst/>
                        </a:rPr>
                        <a:t>(m)</a:t>
                      </a:r>
                      <a:endParaRPr lang="en-CH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200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500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5701372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Minimum bending radius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(mm)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15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effectLst/>
                        </a:rPr>
                        <a:t>10 </a:t>
                      </a:r>
                      <a:endParaRPr lang="en-CH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244018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it-CH" sz="2000" b="1" dirty="0">
                          <a:solidFill>
                            <a:srgbClr val="FF0000"/>
                          </a:solidFill>
                          <a:effectLst/>
                        </a:rPr>
                        <a:t>Allowable </a:t>
                      </a:r>
                      <a:r>
                        <a:rPr lang="en-GB" sz="2000" b="1" dirty="0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it-CH" sz="2000" b="1" baseline="-25000" dirty="0">
                          <a:solidFill>
                            <a:srgbClr val="FF0000"/>
                          </a:solidFill>
                          <a:effectLst/>
                        </a:rPr>
                        <a:t>longitudinal non-Cu</a:t>
                      </a:r>
                      <a:endParaRPr lang="en-CH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(MPa)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800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>
                          <a:solidFill>
                            <a:srgbClr val="FF0000"/>
                          </a:solidFill>
                          <a:effectLst/>
                        </a:rPr>
                        <a:t>1000</a:t>
                      </a:r>
                      <a:endParaRPr lang="en-CH" sz="20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1822096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effectLst/>
                        </a:rPr>
                        <a:t>Allowable compressive </a:t>
                      </a:r>
                      <a:r>
                        <a:rPr lang="en-GB" sz="2000" b="1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en-GB" sz="2000" b="1" baseline="-25000" dirty="0" err="1">
                          <a:solidFill>
                            <a:srgbClr val="FF0000"/>
                          </a:solidFill>
                          <a:effectLst/>
                        </a:rPr>
                        <a:t>transverse</a:t>
                      </a:r>
                      <a:endParaRPr lang="en-CH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(MPa)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3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400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264656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effectLst/>
                        </a:rPr>
                        <a:t>Allowable tensile </a:t>
                      </a:r>
                      <a:r>
                        <a:rPr lang="en-GB" sz="2000" b="1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en-GB" sz="2000" b="1" baseline="-25000" dirty="0" err="1">
                          <a:solidFill>
                            <a:srgbClr val="FF0000"/>
                          </a:solidFill>
                          <a:effectLst/>
                        </a:rPr>
                        <a:t>transverse</a:t>
                      </a:r>
                      <a:endParaRPr lang="en-CH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(MPa)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3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28644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effectLst/>
                        </a:rPr>
                        <a:t>Allowable shear </a:t>
                      </a:r>
                      <a:r>
                        <a:rPr lang="en-GB" sz="2000" b="1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t</a:t>
                      </a:r>
                      <a:r>
                        <a:rPr lang="en-GB" sz="2000" b="1" baseline="-25000" dirty="0" err="1">
                          <a:solidFill>
                            <a:srgbClr val="FF0000"/>
                          </a:solidFill>
                          <a:effectLst/>
                        </a:rPr>
                        <a:t>transverse</a:t>
                      </a:r>
                      <a:endParaRPr lang="en-CH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(MPa)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3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5915903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Allowable peel </a:t>
                      </a:r>
                      <a:r>
                        <a:rPr lang="en-GB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en-GB" sz="2000" baseline="-250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peel</a:t>
                      </a:r>
                      <a:endParaRPr lang="en-CH" sz="20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(MPa)</a:t>
                      </a:r>
                      <a:endParaRPr lang="en-CH" sz="20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3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 </a:t>
                      </a:r>
                      <a:endParaRPr lang="en-CH" sz="20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TBD </a:t>
                      </a:r>
                      <a:endParaRPr lang="en-CH" sz="20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644776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Allowable cleavage </a:t>
                      </a:r>
                      <a:r>
                        <a:rPr lang="en-GB" sz="2000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Symbol" pitchFamily="2" charset="2"/>
                        </a:rPr>
                        <a:t>s</a:t>
                      </a:r>
                      <a:r>
                        <a:rPr lang="en-GB" sz="2000" baseline="-25000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cleavage</a:t>
                      </a:r>
                      <a:endParaRPr lang="en-CH" sz="20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(MPa)</a:t>
                      </a:r>
                      <a:endParaRPr lang="en-CH" sz="20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3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 </a:t>
                      </a:r>
                      <a:endParaRPr lang="en-CH" sz="20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TBD </a:t>
                      </a:r>
                      <a:endParaRPr lang="en-CH" sz="20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686510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effectLst/>
                        </a:rPr>
                        <a:t>Range of allowable </a:t>
                      </a:r>
                      <a:r>
                        <a:rPr lang="en-GB" sz="2000" b="1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e</a:t>
                      </a:r>
                      <a:r>
                        <a:rPr lang="en-GB" sz="2000" b="1" baseline="-25000" dirty="0" err="1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2000" b="1" baseline="-25000" dirty="0" err="1">
                          <a:solidFill>
                            <a:srgbClr val="FF0000"/>
                          </a:solidFill>
                          <a:effectLst/>
                        </a:rPr>
                        <a:t>ongitudinal</a:t>
                      </a:r>
                      <a:endParaRPr lang="en-CH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(%)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-0.1…0.4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-0.1…+0.5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643036"/>
                  </a:ext>
                </a:extLst>
              </a:tr>
              <a:tr h="31500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Internal specific resistance </a:t>
                      </a:r>
                      <a:r>
                        <a:rPr lang="en-GB" sz="2000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r</a:t>
                      </a:r>
                      <a:r>
                        <a:rPr lang="en-GB" sz="2000" baseline="-25000" dirty="0" err="1">
                          <a:solidFill>
                            <a:srgbClr val="FF0000"/>
                          </a:solidFill>
                          <a:effectLst/>
                        </a:rPr>
                        <a:t>transverse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(</a:t>
                      </a:r>
                      <a:r>
                        <a:rPr lang="en-GB" sz="2000" dirty="0" err="1">
                          <a:solidFill>
                            <a:srgbClr val="FF0000"/>
                          </a:solidFill>
                          <a:effectLst/>
                        </a:rPr>
                        <a:t>n</a:t>
                      </a:r>
                      <a:r>
                        <a:rPr lang="en-GB" sz="2000" dirty="0" err="1">
                          <a:solidFill>
                            <a:srgbClr val="FF0000"/>
                          </a:solidFill>
                          <a:effectLst/>
                          <a:latin typeface="Symbol" pitchFamily="2" charset="2"/>
                        </a:rPr>
                        <a:t>W</a:t>
                      </a: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/cm</a:t>
                      </a:r>
                      <a:r>
                        <a:rPr lang="en-GB" sz="2000" baseline="300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13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en-CH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367" marR="7536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90825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88F45DF-8DD2-D018-D623-9758A645B85D}"/>
              </a:ext>
            </a:extLst>
          </p:cNvPr>
          <p:cNvSpPr txBox="1"/>
          <p:nvPr/>
        </p:nvSpPr>
        <p:spPr>
          <a:xfrm>
            <a:off x="360890" y="5915082"/>
            <a:ext cx="5636479" cy="1445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198" dirty="0"/>
              <a:t>Width:							4…12 mm</a:t>
            </a:r>
          </a:p>
          <a:p>
            <a:r>
              <a:rPr lang="en-CH" sz="2198" dirty="0"/>
              <a:t>Substrate (non-magnetic alloy): 	40…60	</a:t>
            </a:r>
            <a:r>
              <a:rPr lang="en-CH" sz="2198" dirty="0">
                <a:latin typeface="Symbol" pitchFamily="2" charset="2"/>
              </a:rPr>
              <a:t>m</a:t>
            </a:r>
            <a:r>
              <a:rPr lang="en-CH" sz="2198" dirty="0"/>
              <a:t>m</a:t>
            </a:r>
          </a:p>
          <a:p>
            <a:r>
              <a:rPr lang="en-CH" sz="2198" dirty="0"/>
              <a:t>Copper stabilizer (total): 			20…40	</a:t>
            </a:r>
            <a:r>
              <a:rPr lang="en-CH" sz="2198" dirty="0">
                <a:latin typeface="Symbol" pitchFamily="2" charset="2"/>
              </a:rPr>
              <a:t>m</a:t>
            </a:r>
            <a:r>
              <a:rPr lang="en-CH" sz="2198" dirty="0"/>
              <a:t>m</a:t>
            </a:r>
          </a:p>
          <a:p>
            <a:r>
              <a:rPr lang="en-US" sz="2198" dirty="0"/>
              <a:t>T</a:t>
            </a:r>
            <a:r>
              <a:rPr lang="en-CH" sz="2198" dirty="0"/>
              <a:t>otal tape thickness:				60…100 </a:t>
            </a:r>
            <a:r>
              <a:rPr lang="en-CH" sz="2198" dirty="0">
                <a:latin typeface="Symbol" pitchFamily="2" charset="2"/>
              </a:rPr>
              <a:t>m</a:t>
            </a:r>
            <a:r>
              <a:rPr lang="en-CH" sz="2198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493966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for accelerators – comments</a:t>
            </a:r>
            <a:endParaRPr lang="en-CH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BC97F6B-2793-A61B-73EF-7982E9E73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CH" dirty="0"/>
              <a:t>se non-Cu as basis of comparison independent of the amount of stabilizer added </a:t>
            </a:r>
          </a:p>
          <a:p>
            <a:r>
              <a:rPr lang="en-US" dirty="0"/>
              <a:t>J</a:t>
            </a:r>
            <a:r>
              <a:rPr lang="en-US" baseline="-25000" dirty="0"/>
              <a:t>E</a:t>
            </a:r>
            <a:r>
              <a:rPr lang="en-US" dirty="0"/>
              <a:t> targets are within reach, comparable to fusion specifications</a:t>
            </a:r>
            <a:endParaRPr lang="en-CH" dirty="0"/>
          </a:p>
          <a:p>
            <a:r>
              <a:rPr lang="en-US" dirty="0"/>
              <a:t>Main attention on mechanics, which is a major challenge of high fields. Need to understand and characterize systematically</a:t>
            </a:r>
            <a:endParaRPr lang="en-CH" dirty="0"/>
          </a:p>
          <a:p>
            <a:r>
              <a:rPr lang="en-US" dirty="0"/>
              <a:t>Other parameters may be important, but we do not know yet</a:t>
            </a:r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19123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E9666E-A456-DD44-B0DE-EAD14EE98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78CCF8-E8CF-2148-9EB4-095B99EFD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642" y="1055805"/>
            <a:ext cx="9436139" cy="553385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 muon collider at the energy frontier of high energy physics needs (among others)</a:t>
            </a:r>
          </a:p>
          <a:p>
            <a:pPr lvl="1"/>
            <a:r>
              <a:rPr lang="en-US" dirty="0"/>
              <a:t>High fields (dipoles and quadrupoles from 16 T up to 20 T, solenoids from 20 T up to 40 T and more)</a:t>
            </a:r>
          </a:p>
          <a:p>
            <a:pPr lvl="1"/>
            <a:r>
              <a:rPr lang="en-US" dirty="0"/>
              <a:t>Energy efficiency (increase operating temperature to profit from Carnot, </a:t>
            </a:r>
            <a:r>
              <a:rPr lang="en-US" i="1" dirty="0"/>
              <a:t>minimal cryogen </a:t>
            </a:r>
            <a:r>
              <a:rPr lang="en-US" dirty="0"/>
              <a:t>usage)</a:t>
            </a:r>
          </a:p>
          <a:p>
            <a:pPr lvl="1"/>
            <a:r>
              <a:rPr lang="en-US" dirty="0"/>
              <a:t>Economics (high J</a:t>
            </a:r>
            <a:r>
              <a:rPr lang="en-US" baseline="-25000" dirty="0"/>
              <a:t>E</a:t>
            </a:r>
            <a:r>
              <a:rPr lang="en-US" dirty="0"/>
              <a:t>, compact magnets, to reduce construction costs, sustainable Maintenance and Operation)</a:t>
            </a:r>
          </a:p>
          <a:p>
            <a:r>
              <a:rPr lang="en-US" b="1" dirty="0">
                <a:solidFill>
                  <a:srgbClr val="FF0000"/>
                </a:solidFill>
              </a:rPr>
              <a:t>HTS may offer it all, provided…</a:t>
            </a:r>
          </a:p>
          <a:p>
            <a:pPr lvl="1"/>
            <a:r>
              <a:rPr lang="en-US" b="1" dirty="0"/>
              <a:t>We develop a new magnet technology palette</a:t>
            </a:r>
            <a:r>
              <a:rPr lang="en-US" dirty="0"/>
              <a:t>, higher current density, higher operating temperature </a:t>
            </a:r>
            <a:r>
              <a:rPr lang="en-US" sz="1649" dirty="0"/>
              <a:t>(large degree of innovation required)</a:t>
            </a:r>
            <a:r>
              <a:rPr lang="en-US" dirty="0"/>
              <a:t>, using present conductor: do not wait for better</a:t>
            </a:r>
          </a:p>
          <a:p>
            <a:pPr lvl="1"/>
            <a:r>
              <a:rPr lang="en-US" b="1" dirty="0"/>
              <a:t>Deploy rapidly for users</a:t>
            </a:r>
            <a:r>
              <a:rPr lang="en-US" dirty="0"/>
              <a:t>: they get to know the features of the new devices, cope and </a:t>
            </a:r>
            <a:r>
              <a:rPr lang="en-US" sz="1649" dirty="0"/>
              <a:t>(may)</a:t>
            </a:r>
            <a:r>
              <a:rPr lang="en-US" dirty="0"/>
              <a:t> adapt demands</a:t>
            </a:r>
          </a:p>
          <a:p>
            <a:pPr lvl="1"/>
            <a:r>
              <a:rPr lang="en-US" b="1" dirty="0"/>
              <a:t>Profit from cost reduction</a:t>
            </a:r>
            <a:r>
              <a:rPr lang="en-US" dirty="0"/>
              <a:t>: one more “factor two reduction” possible ? That would be disruptive </a:t>
            </a:r>
            <a:r>
              <a:rPr lang="en-US" sz="1649" dirty="0"/>
              <a:t>(HTS/LTS cross over)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1763133-D7BB-8F45-8253-C8176E090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12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9CF1C-42C6-62CD-1C4D-00A644922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Grateful thanks to many:</a:t>
            </a:r>
          </a:p>
          <a:p>
            <a:pPr marL="0" indent="0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/>
              <a:t>C. </a:t>
            </a:r>
            <a:r>
              <a:rPr lang="en-US" dirty="0" err="1"/>
              <a:t>Accettura</a:t>
            </a:r>
            <a:r>
              <a:rPr lang="en-US" dirty="0"/>
              <a:t>, N. </a:t>
            </a:r>
            <a:r>
              <a:rPr lang="en-US" dirty="0" err="1"/>
              <a:t>Amemiya</a:t>
            </a:r>
            <a:r>
              <a:rPr lang="en-US" dirty="0"/>
              <a:t>, B. </a:t>
            </a:r>
            <a:r>
              <a:rPr lang="en-US" dirty="0" err="1"/>
              <a:t>Auchmann</a:t>
            </a:r>
            <a:r>
              <a:rPr lang="en-US" dirty="0"/>
              <a:t>, J.S. Berg, A. </a:t>
            </a:r>
            <a:r>
              <a:rPr lang="en-US" dirty="0" err="1"/>
              <a:t>Bersani</a:t>
            </a:r>
            <a:r>
              <a:rPr lang="en-US" dirty="0"/>
              <a:t>, A. Bertarelli, F. </a:t>
            </a:r>
            <a:r>
              <a:rPr lang="en-US" dirty="0" err="1"/>
              <a:t>Boattini</a:t>
            </a:r>
            <a:r>
              <a:rPr lang="en-US" dirty="0"/>
              <a:t>, B. </a:t>
            </a:r>
            <a:r>
              <a:rPr lang="en-US" dirty="0" err="1"/>
              <a:t>Bordini</a:t>
            </a:r>
            <a:r>
              <a:rPr lang="en-US" dirty="0"/>
              <a:t>, P. Borges De Sousa, M. </a:t>
            </a:r>
            <a:r>
              <a:rPr lang="en-US" dirty="0" err="1"/>
              <a:t>Breschi</a:t>
            </a:r>
            <a:r>
              <a:rPr lang="en-US" dirty="0"/>
              <a:t>, B. </a:t>
            </a:r>
            <a:r>
              <a:rPr lang="en-US" dirty="0" err="1"/>
              <a:t>Caiffi</a:t>
            </a:r>
            <a:r>
              <a:rPr lang="en-US" dirty="0"/>
              <a:t>, X. </a:t>
            </a:r>
            <a:r>
              <a:rPr lang="en-US" dirty="0" err="1"/>
              <a:t>Chaud</a:t>
            </a:r>
            <a:r>
              <a:rPr lang="en-US" dirty="0"/>
              <a:t>, F. </a:t>
            </a:r>
            <a:r>
              <a:rPr lang="en-US" dirty="0" err="1"/>
              <a:t>Debrais</a:t>
            </a:r>
            <a:r>
              <a:rPr lang="en-US" dirty="0"/>
              <a:t>, A. </a:t>
            </a:r>
            <a:r>
              <a:rPr lang="en-US" dirty="0" err="1"/>
              <a:t>Dudarev</a:t>
            </a:r>
            <a:r>
              <a:rPr lang="en-US" dirty="0"/>
              <a:t>, M. </a:t>
            </a:r>
            <a:r>
              <a:rPr lang="en-US" dirty="0" err="1"/>
              <a:t>Eisterer</a:t>
            </a:r>
            <a:r>
              <a:rPr lang="en-US" dirty="0"/>
              <a:t>, S. </a:t>
            </a:r>
            <a:r>
              <a:rPr lang="en-US" dirty="0" err="1"/>
              <a:t>Fabbri</a:t>
            </a:r>
            <a:r>
              <a:rPr lang="en-US" dirty="0"/>
              <a:t>, S. </a:t>
            </a:r>
            <a:r>
              <a:rPr lang="en-US" dirty="0" err="1"/>
              <a:t>Farinon</a:t>
            </a:r>
            <a:r>
              <a:rPr lang="en-US" dirty="0"/>
              <a:t>, P. </a:t>
            </a:r>
            <a:r>
              <a:rPr lang="en-US" dirty="0" err="1"/>
              <a:t>Ferracin</a:t>
            </a:r>
            <a:r>
              <a:rPr lang="en-US" dirty="0"/>
              <a:t>, H. De </a:t>
            </a:r>
            <a:r>
              <a:rPr lang="en-US" dirty="0" err="1"/>
              <a:t>Gersem</a:t>
            </a:r>
            <a:r>
              <a:rPr lang="en-US" dirty="0"/>
              <a:t>, A. </a:t>
            </a:r>
            <a:r>
              <a:rPr lang="en-US" dirty="0" err="1"/>
              <a:t>Kario</a:t>
            </a:r>
            <a:r>
              <a:rPr lang="en-US" dirty="0"/>
              <a:t>, A. </a:t>
            </a:r>
            <a:r>
              <a:rPr lang="en-US" dirty="0" err="1"/>
              <a:t>Kolehmainen</a:t>
            </a:r>
            <a:r>
              <a:rPr lang="en-US" dirty="0"/>
              <a:t>, J. </a:t>
            </a:r>
            <a:r>
              <a:rPr lang="en-US" dirty="0" err="1"/>
              <a:t>Kosse</a:t>
            </a:r>
            <a:r>
              <a:rPr lang="en-US" dirty="0"/>
              <a:t>, J. Lorenzo Gomez, R. </a:t>
            </a:r>
            <a:r>
              <a:rPr lang="en-US" dirty="0" err="1"/>
              <a:t>Losito</a:t>
            </a:r>
            <a:r>
              <a:rPr lang="en-US" dirty="0"/>
              <a:t>, S. </a:t>
            </a:r>
            <a:r>
              <a:rPr lang="en-US" dirty="0" err="1"/>
              <a:t>Mariotto</a:t>
            </a:r>
            <a:r>
              <a:rPr lang="en-US" dirty="0"/>
              <a:t>, M. </a:t>
            </a:r>
            <a:r>
              <a:rPr lang="en-US" dirty="0" err="1"/>
              <a:t>Mentink</a:t>
            </a:r>
            <a:r>
              <a:rPr lang="en-US" dirty="0"/>
              <a:t>, T. Mulder, R. </a:t>
            </a:r>
            <a:r>
              <a:rPr lang="en-US" dirty="0" err="1"/>
              <a:t>Musenich</a:t>
            </a:r>
            <a:r>
              <a:rPr lang="en-US" dirty="0"/>
              <a:t>, D. </a:t>
            </a:r>
            <a:r>
              <a:rPr lang="en-US" dirty="0" err="1"/>
              <a:t>Novelli</a:t>
            </a:r>
            <a:r>
              <a:rPr lang="en-US" dirty="0"/>
              <a:t>, T. </a:t>
            </a:r>
            <a:r>
              <a:rPr lang="en-US" dirty="0" err="1"/>
              <a:t>Ogitsu</a:t>
            </a:r>
            <a:r>
              <a:rPr lang="en-US" dirty="0"/>
              <a:t>, M. Palmer, J. Pavan, H. </a:t>
            </a:r>
            <a:r>
              <a:rPr lang="en-US" dirty="0" err="1"/>
              <a:t>Piekarz</a:t>
            </a:r>
            <a:r>
              <a:rPr lang="en-US" dirty="0"/>
              <a:t>, A. </a:t>
            </a:r>
            <a:r>
              <a:rPr lang="en-US" dirty="0" err="1"/>
              <a:t>Portone</a:t>
            </a:r>
            <a:r>
              <a:rPr lang="en-US" dirty="0"/>
              <a:t>, L. </a:t>
            </a:r>
            <a:r>
              <a:rPr lang="en-US" dirty="0" err="1"/>
              <a:t>Quettier</a:t>
            </a:r>
            <a:r>
              <a:rPr lang="en-US" dirty="0"/>
              <a:t>, E. </a:t>
            </a:r>
            <a:r>
              <a:rPr lang="en-US" dirty="0" err="1"/>
              <a:t>Rochepault</a:t>
            </a:r>
            <a:r>
              <a:rPr lang="en-US" dirty="0"/>
              <a:t>, L. Rossi, T. Salmi, H. Schneider </a:t>
            </a:r>
            <a:r>
              <a:rPr lang="en-US" dirty="0" err="1"/>
              <a:t>Muntau</a:t>
            </a:r>
            <a:r>
              <a:rPr lang="en-US" dirty="0"/>
              <a:t>, C. </a:t>
            </a:r>
            <a:r>
              <a:rPr lang="en-US" dirty="0" err="1"/>
              <a:t>Senatore</a:t>
            </a:r>
            <a:r>
              <a:rPr lang="en-US" dirty="0"/>
              <a:t>, M. </a:t>
            </a:r>
            <a:r>
              <a:rPr lang="en-US" dirty="0" err="1"/>
              <a:t>Statera</a:t>
            </a:r>
            <a:r>
              <a:rPr lang="en-US" dirty="0"/>
              <a:t>, H.H.J. Ten Kate, P. </a:t>
            </a:r>
            <a:r>
              <a:rPr lang="en-US" dirty="0" err="1"/>
              <a:t>Testoni</a:t>
            </a:r>
            <a:r>
              <a:rPr lang="en-US" dirty="0"/>
              <a:t>, G. Vallone, A. Verweij, M. Wozniak, A. Yamamoto, Y. Yang, Y. </a:t>
            </a:r>
            <a:r>
              <a:rPr lang="en-US" dirty="0" err="1"/>
              <a:t>Zhai</a:t>
            </a:r>
            <a:r>
              <a:rPr lang="en-US" dirty="0"/>
              <a:t>, A. </a:t>
            </a:r>
            <a:r>
              <a:rPr lang="en-US" dirty="0" err="1"/>
              <a:t>Zlobin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the Muon Magnets Working Group at large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For discussion, development of concepts, design and </a:t>
            </a:r>
            <a:r>
              <a:rPr lang="en-US" dirty="0" err="1"/>
              <a:t>anlyses</a:t>
            </a:r>
            <a:r>
              <a:rPr lang="en-US" dirty="0"/>
              <a:t>, comments and critics, participation and fun !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820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303D1079-57C1-CF41-AF33-A526A0D85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3074" name="Picture 2" descr="hic+sunt+leones | Lions, Moose art, Graphic">
            <a:extLst>
              <a:ext uri="{FF2B5EF4-FFF2-40B4-BE49-F238E27FC236}">
                <a16:creationId xmlns:a16="http://schemas.microsoft.com/office/drawing/2014/main" id="{BC515651-F194-BC47-9916-DEDDC912E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2988"/>
            <a:ext cx="10048875" cy="291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6230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4" y="0"/>
            <a:ext cx="9043988" cy="808094"/>
          </a:xfrm>
        </p:spPr>
        <p:txBody>
          <a:bodyPr>
            <a:noAutofit/>
          </a:bodyPr>
          <a:lstStyle/>
          <a:p>
            <a:r>
              <a:rPr lang="en-US" sz="4000" dirty="0"/>
              <a:t>Muon beam generation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2034E1-3BE2-D8BD-D299-1D651BA328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684" b="21233"/>
          <a:stretch/>
        </p:blipFill>
        <p:spPr>
          <a:xfrm>
            <a:off x="0" y="845870"/>
            <a:ext cx="10048875" cy="4337539"/>
          </a:xfrm>
          <a:prstGeom prst="rect">
            <a:avLst/>
          </a:prstGeom>
        </p:spPr>
      </p:pic>
      <p:sp>
        <p:nvSpPr>
          <p:cNvPr id="16" name="Slide Number Placeholder 9">
            <a:extLst>
              <a:ext uri="{FF2B5EF4-FFF2-40B4-BE49-F238E27FC236}">
                <a16:creationId xmlns:a16="http://schemas.microsoft.com/office/drawing/2014/main" id="{2817A36D-1B9B-C422-3091-52EA3E2C6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5668947-47D3-6FD6-E1F4-4428815AFD9A}"/>
              </a:ext>
            </a:extLst>
          </p:cNvPr>
          <p:cNvGrpSpPr/>
          <p:nvPr/>
        </p:nvGrpSpPr>
        <p:grpSpPr>
          <a:xfrm>
            <a:off x="1792713" y="5082063"/>
            <a:ext cx="1684422" cy="2126493"/>
            <a:chOff x="1395663" y="4949716"/>
            <a:chExt cx="1684422" cy="2126493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31C42DB5-723F-60BA-8265-CF3253EF8314}"/>
                </a:ext>
              </a:extLst>
            </p:cNvPr>
            <p:cNvSpPr/>
            <p:nvPr/>
          </p:nvSpPr>
          <p:spPr>
            <a:xfrm>
              <a:off x="1395663" y="5390147"/>
              <a:ext cx="1684422" cy="1686062"/>
            </a:xfrm>
            <a:prstGeom prst="roundRect">
              <a:avLst>
                <a:gd name="adj" fmla="val 5399"/>
              </a:avLst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20000"/>
                  </a:schemeClr>
                </a:gs>
                <a:gs pos="99000">
                  <a:schemeClr val="accent1">
                    <a:tint val="50000"/>
                    <a:shade val="100000"/>
                    <a:satMod val="350000"/>
                    <a:alpha val="2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64CA3D3-51F8-BE0D-6AF1-038C54E4F76E}"/>
                </a:ext>
              </a:extLst>
            </p:cNvPr>
            <p:cNvSpPr txBox="1"/>
            <p:nvPr/>
          </p:nvSpPr>
          <p:spPr>
            <a:xfrm>
              <a:off x="1577107" y="4949716"/>
              <a:ext cx="1335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2400" dirty="0">
                  <a:solidFill>
                    <a:srgbClr val="0070C0"/>
                  </a:solidFill>
                </a:rPr>
                <a:t>Absorber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994C803-3052-BCBA-2BDD-FC5158E3ED34}"/>
              </a:ext>
            </a:extLst>
          </p:cNvPr>
          <p:cNvGrpSpPr/>
          <p:nvPr/>
        </p:nvGrpSpPr>
        <p:grpSpPr>
          <a:xfrm>
            <a:off x="3340777" y="5751097"/>
            <a:ext cx="786062" cy="453189"/>
            <a:chOff x="2943727" y="5618750"/>
            <a:chExt cx="786062" cy="453189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273FC37-CB94-9E15-99CA-5BA436D02E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3331" y="5618750"/>
              <a:ext cx="636458" cy="291126"/>
            </a:xfrm>
            <a:prstGeom prst="straightConnector1">
              <a:avLst/>
            </a:prstGeom>
            <a:ln w="50800">
              <a:solidFill>
                <a:srgbClr val="0070C0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3563814-0012-848A-4825-876137B8B6B4}"/>
                </a:ext>
              </a:extLst>
            </p:cNvPr>
            <p:cNvSpPr/>
            <p:nvPr/>
          </p:nvSpPr>
          <p:spPr>
            <a:xfrm>
              <a:off x="2943727" y="5795213"/>
              <a:ext cx="264695" cy="276726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>
                    <a:alpha val="4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60515CC-8387-DD6E-EEFC-685F06935A88}"/>
              </a:ext>
            </a:extLst>
          </p:cNvPr>
          <p:cNvGrpSpPr/>
          <p:nvPr/>
        </p:nvGrpSpPr>
        <p:grpSpPr>
          <a:xfrm>
            <a:off x="4118544" y="5095918"/>
            <a:ext cx="1524276" cy="2076038"/>
            <a:chOff x="3721494" y="5095918"/>
            <a:chExt cx="1524276" cy="20760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BC377A-F1A1-7098-697E-DDE76CB5914B}"/>
                </a:ext>
              </a:extLst>
            </p:cNvPr>
            <p:cNvSpPr txBox="1"/>
            <p:nvPr/>
          </p:nvSpPr>
          <p:spPr>
            <a:xfrm>
              <a:off x="3898017" y="5095918"/>
              <a:ext cx="11128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2400" dirty="0">
                  <a:solidFill>
                    <a:srgbClr val="FF0000"/>
                  </a:solidFill>
                </a:rPr>
                <a:t>RF field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B709268-F048-5A40-3DE5-1DE59FB68900}"/>
                </a:ext>
              </a:extLst>
            </p:cNvPr>
            <p:cNvGrpSpPr/>
            <p:nvPr/>
          </p:nvGrpSpPr>
          <p:grpSpPr>
            <a:xfrm>
              <a:off x="3721494" y="5537442"/>
              <a:ext cx="1524276" cy="1634514"/>
              <a:chOff x="3721494" y="5405095"/>
              <a:chExt cx="1524276" cy="1634514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1019B347-1828-27F1-0DCB-83D69FAEE5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5638597"/>
                <a:ext cx="1524276" cy="0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5A72934A-B43C-69CC-B9F2-6ECA63DE13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5872099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D6E019B-3591-A407-B584-3C33AD89FD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6105601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FB671D8D-30D3-DD23-9A9F-782C30A795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6339103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08EA3D2A-08CA-792E-B2CA-23461FF5C3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6572605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DFC58FA2-C651-BBF3-1751-BC22167CDB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5405095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C7ACB499-CE59-7D66-6EED-69BAE3B26D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6806107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39D35AEC-7B8D-EF59-AEB7-9BA22BE3C7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7039609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6E73D50-CF70-73C7-9028-8DEFF6395F25}"/>
              </a:ext>
            </a:extLst>
          </p:cNvPr>
          <p:cNvGrpSpPr/>
          <p:nvPr/>
        </p:nvGrpSpPr>
        <p:grpSpPr>
          <a:xfrm>
            <a:off x="3490381" y="5587192"/>
            <a:ext cx="4317583" cy="1134276"/>
            <a:chOff x="3490381" y="5587192"/>
            <a:chExt cx="4317583" cy="113427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1D73590-A67C-A740-F657-B8F1A3091931}"/>
                </a:ext>
              </a:extLst>
            </p:cNvPr>
            <p:cNvGrpSpPr/>
            <p:nvPr/>
          </p:nvGrpSpPr>
          <p:grpSpPr>
            <a:xfrm>
              <a:off x="3490381" y="5587192"/>
              <a:ext cx="4317583" cy="490572"/>
              <a:chOff x="3093331" y="5587192"/>
              <a:chExt cx="4317583" cy="490572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5A00CEE-2E53-3963-5D99-1F911A08EE73}"/>
                  </a:ext>
                </a:extLst>
              </p:cNvPr>
              <p:cNvGrpSpPr/>
              <p:nvPr/>
            </p:nvGrpSpPr>
            <p:grpSpPr>
              <a:xfrm>
                <a:off x="3093331" y="5655935"/>
                <a:ext cx="2253428" cy="421829"/>
                <a:chOff x="3526468" y="5559683"/>
                <a:chExt cx="2253428" cy="421829"/>
              </a:xfrm>
            </p:grpSpPr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6F3EF3A5-F7F4-F0CF-DF01-E96B8A2F92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26468" y="5709600"/>
                  <a:ext cx="2183004" cy="271912"/>
                </a:xfrm>
                <a:prstGeom prst="straightConnector1">
                  <a:avLst/>
                </a:prstGeom>
                <a:ln w="50800">
                  <a:solidFill>
                    <a:srgbClr val="0070C0"/>
                  </a:solidFill>
                  <a:tailEnd type="triangle" w="sm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32179F40-D0B3-DD94-BD8D-D5CC239253BF}"/>
                    </a:ext>
                  </a:extLst>
                </p:cNvPr>
                <p:cNvSpPr/>
                <p:nvPr/>
              </p:nvSpPr>
              <p:spPr>
                <a:xfrm>
                  <a:off x="5515201" y="5559683"/>
                  <a:ext cx="264695" cy="2767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92D050">
                        <a:alpha val="47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57B83B8-060E-51F7-3085-3F4A459B2398}"/>
                  </a:ext>
                </a:extLst>
              </p:cNvPr>
              <p:cNvSpPr txBox="1"/>
              <p:nvPr/>
            </p:nvSpPr>
            <p:spPr>
              <a:xfrm>
                <a:off x="5346759" y="5587192"/>
                <a:ext cx="20641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400" dirty="0"/>
                  <a:t>“cooled” muon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5CB8CA8-F2F6-2835-FE2D-802EDC7E93A2}"/>
                </a:ext>
              </a:extLst>
            </p:cNvPr>
            <p:cNvSpPr txBox="1"/>
            <p:nvPr/>
          </p:nvSpPr>
          <p:spPr>
            <a:xfrm>
              <a:off x="5907515" y="6013582"/>
              <a:ext cx="16448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Decreased p</a:t>
              </a:r>
              <a:r>
                <a:rPr lang="en-CH" baseline="-25000" dirty="0"/>
                <a:t>⊥</a:t>
              </a:r>
              <a:r>
                <a:rPr lang="en-CH" dirty="0"/>
                <a:t> </a:t>
              </a:r>
            </a:p>
            <a:p>
              <a:r>
                <a:rPr lang="en-US" dirty="0"/>
                <a:t>Increased p</a:t>
              </a:r>
              <a:r>
                <a:rPr lang="en-CH" baseline="-25000" dirty="0"/>
                <a:t>//</a:t>
              </a:r>
              <a:r>
                <a:rPr lang="en-CH" dirty="0"/>
                <a:t>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8321B75-30A5-0DCA-8BF8-4614B201F717}"/>
              </a:ext>
            </a:extLst>
          </p:cNvPr>
          <p:cNvGrpSpPr/>
          <p:nvPr/>
        </p:nvGrpSpPr>
        <p:grpSpPr>
          <a:xfrm>
            <a:off x="1384403" y="5996496"/>
            <a:ext cx="2189103" cy="1193957"/>
            <a:chOff x="1384403" y="5996496"/>
            <a:chExt cx="2189103" cy="1193957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64BF0C7-4656-4F65-1901-966AD418F9E2}"/>
                </a:ext>
              </a:extLst>
            </p:cNvPr>
            <p:cNvGrpSpPr/>
            <p:nvPr/>
          </p:nvGrpSpPr>
          <p:grpSpPr>
            <a:xfrm>
              <a:off x="1668386" y="6156846"/>
              <a:ext cx="1536347" cy="829488"/>
              <a:chOff x="1668386" y="6156846"/>
              <a:chExt cx="1536347" cy="82948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8BB21DE5-DB78-50C2-739A-E95BBCB784DB}"/>
                  </a:ext>
                </a:extLst>
              </p:cNvPr>
              <p:cNvGrpSpPr/>
              <p:nvPr/>
            </p:nvGrpSpPr>
            <p:grpSpPr>
              <a:xfrm>
                <a:off x="1668386" y="6160166"/>
                <a:ext cx="1532021" cy="826168"/>
                <a:chOff x="1271336" y="6027819"/>
                <a:chExt cx="1532021" cy="826168"/>
              </a:xfrm>
            </p:grpSpPr>
            <p:cxnSp>
              <p:nvCxnSpPr>
                <p:cNvPr id="4" name="Straight Arrow Connector 3">
                  <a:extLst>
                    <a:ext uri="{FF2B5EF4-FFF2-40B4-BE49-F238E27FC236}">
                      <a16:creationId xmlns:a16="http://schemas.microsoft.com/office/drawing/2014/main" id="{9A15E1A3-B595-BBAB-4F41-24A749016A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01946" y="6027819"/>
                  <a:ext cx="1401411" cy="684486"/>
                </a:xfrm>
                <a:prstGeom prst="straightConnector1">
                  <a:avLst/>
                </a:prstGeom>
                <a:ln w="50800">
                  <a:tailEnd type="triangle" w="sm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EE85DD87-A608-5CE3-0619-1A851FF1F8B8}"/>
                    </a:ext>
                  </a:extLst>
                </p:cNvPr>
                <p:cNvSpPr/>
                <p:nvPr/>
              </p:nvSpPr>
              <p:spPr>
                <a:xfrm>
                  <a:off x="1271336" y="6577261"/>
                  <a:ext cx="264695" cy="2767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92D050">
                        <a:alpha val="47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E659752D-BB1B-7A9C-E71C-FC6016C120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796655" y="6156846"/>
                <a:ext cx="0" cy="684000"/>
              </a:xfrm>
              <a:prstGeom prst="straightConnector1">
                <a:avLst/>
              </a:prstGeom>
              <a:ln w="19050">
                <a:prstDash val="sysDash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3CCE40BB-986F-C2F5-116C-999672276A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00733" y="6840846"/>
                <a:ext cx="1404000" cy="0"/>
              </a:xfrm>
              <a:prstGeom prst="straightConnector1">
                <a:avLst/>
              </a:prstGeom>
              <a:ln w="19050">
                <a:prstDash val="sysDash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83C89F5-0C90-8C17-8475-4854895B8EA9}"/>
                </a:ext>
              </a:extLst>
            </p:cNvPr>
            <p:cNvSpPr txBox="1"/>
            <p:nvPr/>
          </p:nvSpPr>
          <p:spPr>
            <a:xfrm>
              <a:off x="1384403" y="5996496"/>
              <a:ext cx="44008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p</a:t>
              </a:r>
              <a:r>
                <a:rPr lang="en-CH" baseline="-25000" dirty="0"/>
                <a:t>⊥</a:t>
              </a:r>
              <a:r>
                <a:rPr lang="en-CH" dirty="0"/>
                <a:t>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49892FA-D312-D55D-0E6F-64B1F2091089}"/>
                </a:ext>
              </a:extLst>
            </p:cNvPr>
            <p:cNvSpPr txBox="1"/>
            <p:nvPr/>
          </p:nvSpPr>
          <p:spPr>
            <a:xfrm>
              <a:off x="3011356" y="6790343"/>
              <a:ext cx="56215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p</a:t>
              </a:r>
              <a:r>
                <a:rPr lang="en-CH" baseline="-25000" dirty="0"/>
                <a:t>//</a:t>
              </a:r>
              <a:r>
                <a:rPr lang="en-CH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5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4/4</a:t>
            </a:r>
            <a:endParaRPr lang="it-IT" dirty="0"/>
          </a:p>
        </p:txBody>
      </p:sp>
      <p:sp>
        <p:nvSpPr>
          <p:cNvPr id="122" name="Content Placeholder 121">
            <a:extLst>
              <a:ext uri="{FF2B5EF4-FFF2-40B4-BE49-F238E27FC236}">
                <a16:creationId xmlns:a16="http://schemas.microsoft.com/office/drawing/2014/main" id="{7A813885-D45E-3F4F-AC08-BF415761C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35" y="5302741"/>
            <a:ext cx="9043988" cy="197708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Under study (among others)</a:t>
            </a:r>
          </a:p>
          <a:p>
            <a:pPr lvl="1"/>
            <a:r>
              <a:rPr lang="en-US" dirty="0"/>
              <a:t>Magnetic configuration</a:t>
            </a:r>
          </a:p>
          <a:p>
            <a:pPr lvl="1"/>
            <a:r>
              <a:rPr lang="en-US" dirty="0"/>
              <a:t>M</a:t>
            </a:r>
            <a:r>
              <a:rPr lang="en-CH" dirty="0"/>
              <a:t>echanical support of coils and W-shield (195 tons)</a:t>
            </a:r>
          </a:p>
          <a:p>
            <a:pPr lvl="1"/>
            <a:r>
              <a:rPr lang="en-US" dirty="0"/>
              <a:t>I</a:t>
            </a:r>
            <a:r>
              <a:rPr lang="en-CH" dirty="0"/>
              <a:t>ntegration in a cryostat</a:t>
            </a:r>
          </a:p>
          <a:p>
            <a:pPr lvl="1"/>
            <a:r>
              <a:rPr lang="en-US" dirty="0"/>
              <a:t>C</a:t>
            </a:r>
            <a:r>
              <a:rPr lang="en-CH" dirty="0"/>
              <a:t>ooling and cryogenics</a:t>
            </a:r>
          </a:p>
          <a:p>
            <a:pPr lvl="1"/>
            <a:r>
              <a:rPr lang="en-CH" dirty="0"/>
              <a:t>….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63A3D2-BA97-5726-FF8F-74BC257563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9" t="23253" b="23484"/>
          <a:stretch/>
        </p:blipFill>
        <p:spPr>
          <a:xfrm>
            <a:off x="418684" y="2637238"/>
            <a:ext cx="9396419" cy="2617069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EB582059-D852-F3AE-012A-423E5D360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334" y="813722"/>
            <a:ext cx="5911549" cy="20459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3FAE3A1-08D2-4F5D-C6BF-E67DE90B6014}"/>
              </a:ext>
            </a:extLst>
          </p:cNvPr>
          <p:cNvSpPr txBox="1"/>
          <p:nvPr/>
        </p:nvSpPr>
        <p:spPr>
          <a:xfrm>
            <a:off x="997681" y="2860093"/>
            <a:ext cx="1216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2750 tons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C5CD98E-8966-B919-6C99-89A8DC635D92}"/>
              </a:ext>
            </a:extLst>
          </p:cNvPr>
          <p:cNvCxnSpPr/>
          <p:nvPr/>
        </p:nvCxnSpPr>
        <p:spPr>
          <a:xfrm>
            <a:off x="1037967" y="3215166"/>
            <a:ext cx="864973" cy="162172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14107F3-5844-64F3-6A07-13C24D725EEB}"/>
              </a:ext>
            </a:extLst>
          </p:cNvPr>
          <p:cNvCxnSpPr>
            <a:cxnSpLocks/>
          </p:cNvCxnSpPr>
          <p:nvPr/>
        </p:nvCxnSpPr>
        <p:spPr>
          <a:xfrm flipH="1" flipV="1">
            <a:off x="2211859" y="3459979"/>
            <a:ext cx="864973" cy="162172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A27E1BE-44D4-5422-9ABC-E14C0B0EF226}"/>
              </a:ext>
            </a:extLst>
          </p:cNvPr>
          <p:cNvSpPr txBox="1"/>
          <p:nvPr/>
        </p:nvSpPr>
        <p:spPr>
          <a:xfrm>
            <a:off x="2154849" y="3088136"/>
            <a:ext cx="1216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2750 tons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1DA5B8D-2E16-81DA-D0F3-99B1A78FED1C}"/>
              </a:ext>
            </a:extLst>
          </p:cNvPr>
          <p:cNvCxnSpPr>
            <a:cxnSpLocks/>
          </p:cNvCxnSpPr>
          <p:nvPr/>
        </p:nvCxnSpPr>
        <p:spPr>
          <a:xfrm>
            <a:off x="3585422" y="4248781"/>
            <a:ext cx="0" cy="591286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30B5474-5012-6938-134A-E706C0508C17}"/>
              </a:ext>
            </a:extLst>
          </p:cNvPr>
          <p:cNvSpPr txBox="1"/>
          <p:nvPr/>
        </p:nvSpPr>
        <p:spPr>
          <a:xfrm>
            <a:off x="3585422" y="4360813"/>
            <a:ext cx="108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100 tons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66C40D0-7C9C-F476-D360-A92A587E2CA3}"/>
              </a:ext>
            </a:extLst>
          </p:cNvPr>
          <p:cNvCxnSpPr>
            <a:cxnSpLocks/>
          </p:cNvCxnSpPr>
          <p:nvPr/>
        </p:nvCxnSpPr>
        <p:spPr>
          <a:xfrm>
            <a:off x="626074" y="3710671"/>
            <a:ext cx="0" cy="576000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80D0FE25-DE37-4526-E2AC-D455B01C91FA}"/>
              </a:ext>
            </a:extLst>
          </p:cNvPr>
          <p:cNvSpPr txBox="1"/>
          <p:nvPr/>
        </p:nvSpPr>
        <p:spPr>
          <a:xfrm>
            <a:off x="678312" y="3893726"/>
            <a:ext cx="108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100 tons</a:t>
            </a: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EC632DE-6E8A-1A76-AF93-F86D26CF8035}"/>
              </a:ext>
            </a:extLst>
          </p:cNvPr>
          <p:cNvCxnSpPr>
            <a:cxnSpLocks/>
          </p:cNvCxnSpPr>
          <p:nvPr/>
        </p:nvCxnSpPr>
        <p:spPr>
          <a:xfrm>
            <a:off x="6382178" y="4623607"/>
            <a:ext cx="0" cy="591286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F0B78711-5070-4EE9-6917-33E9EBD2B5C8}"/>
              </a:ext>
            </a:extLst>
          </p:cNvPr>
          <p:cNvSpPr txBox="1"/>
          <p:nvPr/>
        </p:nvSpPr>
        <p:spPr>
          <a:xfrm>
            <a:off x="6382178" y="4785067"/>
            <a:ext cx="956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50 tons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F8AE0E46-4414-A81F-546C-58294BDF5C40}"/>
              </a:ext>
            </a:extLst>
          </p:cNvPr>
          <p:cNvCxnSpPr>
            <a:cxnSpLocks/>
          </p:cNvCxnSpPr>
          <p:nvPr/>
        </p:nvCxnSpPr>
        <p:spPr>
          <a:xfrm>
            <a:off x="9317059" y="5028345"/>
            <a:ext cx="0" cy="591286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5F1EEBE3-F955-49BA-171D-690E4DEFE25D}"/>
              </a:ext>
            </a:extLst>
          </p:cNvPr>
          <p:cNvSpPr txBox="1"/>
          <p:nvPr/>
        </p:nvSpPr>
        <p:spPr>
          <a:xfrm>
            <a:off x="8297604" y="5187836"/>
            <a:ext cx="956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50 tons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F3B0D3F-1A49-5051-7C8E-9B99F23B745A}"/>
              </a:ext>
            </a:extLst>
          </p:cNvPr>
          <p:cNvSpPr txBox="1"/>
          <p:nvPr/>
        </p:nvSpPr>
        <p:spPr>
          <a:xfrm>
            <a:off x="7690867" y="2273543"/>
            <a:ext cx="216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Kohleimainen (CERN)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C53612F-7499-4703-1D2B-54A6FA28A934}"/>
              </a:ext>
            </a:extLst>
          </p:cNvPr>
          <p:cNvSpPr txBox="1"/>
          <p:nvPr/>
        </p:nvSpPr>
        <p:spPr>
          <a:xfrm>
            <a:off x="5352333" y="1193443"/>
            <a:ext cx="2178802" cy="320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84" dirty="0"/>
              <a:t>A. Portone, P. Testoni, F4E</a:t>
            </a:r>
          </a:p>
        </p:txBody>
      </p:sp>
    </p:spTree>
    <p:extLst>
      <p:ext uri="{BB962C8B-B14F-4D97-AF65-F5344CB8AC3E}">
        <p14:creationId xmlns:p14="http://schemas.microsoft.com/office/powerpoint/2010/main" val="2371915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Many questions…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135E46-AD1D-FF07-4E40-80A47ACFE353}"/>
              </a:ext>
            </a:extLst>
          </p:cNvPr>
          <p:cNvSpPr txBox="1"/>
          <p:nvPr/>
        </p:nvSpPr>
        <p:spPr>
          <a:xfrm>
            <a:off x="759000" y="7050029"/>
            <a:ext cx="216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Kohleimainen (CERN)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C34CAF-12B8-0FAA-06AF-9D0DA7CC4E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349" b="16088"/>
          <a:stretch/>
        </p:blipFill>
        <p:spPr>
          <a:xfrm>
            <a:off x="282435" y="2448636"/>
            <a:ext cx="9484004" cy="36122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A47E54-D21E-1B44-8D4E-BB03112CB6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32437" r="709" b="23269"/>
          <a:stretch/>
        </p:blipFill>
        <p:spPr>
          <a:xfrm>
            <a:off x="0" y="997568"/>
            <a:ext cx="7872805" cy="197992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270A15A-A71B-05A2-FE6F-8E271E9736F3}"/>
              </a:ext>
            </a:extLst>
          </p:cNvPr>
          <p:cNvSpPr txBox="1"/>
          <p:nvPr/>
        </p:nvSpPr>
        <p:spPr>
          <a:xfrm rot="16200000">
            <a:off x="4755942" y="5630591"/>
            <a:ext cx="830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Target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89194C-67BF-A13D-94FE-CC1EC1F4825E}"/>
              </a:ext>
            </a:extLst>
          </p:cNvPr>
          <p:cNvSpPr txBox="1"/>
          <p:nvPr/>
        </p:nvSpPr>
        <p:spPr>
          <a:xfrm rot="16200000">
            <a:off x="6172618" y="5631879"/>
            <a:ext cx="1428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CH" dirty="0"/>
              <a:t>oil module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ACE125-C311-71BA-DE4E-FABFA14AA2E1}"/>
              </a:ext>
            </a:extLst>
          </p:cNvPr>
          <p:cNvSpPr txBox="1"/>
          <p:nvPr/>
        </p:nvSpPr>
        <p:spPr>
          <a:xfrm rot="16200000">
            <a:off x="8913496" y="4824981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W Shield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0FD132-9739-CC0A-55FD-EF3EF78A4BAB}"/>
              </a:ext>
            </a:extLst>
          </p:cNvPr>
          <p:cNvSpPr txBox="1"/>
          <p:nvPr/>
        </p:nvSpPr>
        <p:spPr>
          <a:xfrm rot="16200000">
            <a:off x="8164068" y="5177918"/>
            <a:ext cx="1104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</a:t>
            </a:r>
            <a:r>
              <a:rPr lang="en-CH" dirty="0"/>
              <a:t>hermal shield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CD1C68-D750-1704-C159-61F540FA5324}"/>
              </a:ext>
            </a:extLst>
          </p:cNvPr>
          <p:cNvSpPr txBox="1"/>
          <p:nvPr/>
        </p:nvSpPr>
        <p:spPr>
          <a:xfrm rot="16200000">
            <a:off x="961427" y="6111320"/>
            <a:ext cx="1169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</a:t>
            </a:r>
            <a:r>
              <a:rPr lang="en-CH" dirty="0"/>
              <a:t>hermal shield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7954D1-808D-0595-AEDD-CA95E5AADC82}"/>
              </a:ext>
            </a:extLst>
          </p:cNvPr>
          <p:cNvSpPr txBox="1"/>
          <p:nvPr/>
        </p:nvSpPr>
        <p:spPr>
          <a:xfrm rot="16200000">
            <a:off x="7642983" y="874131"/>
            <a:ext cx="1982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Pre-compression structure</a:t>
            </a:r>
            <a:endParaRPr lang="en-CH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3083418-B34B-C002-5632-A27686A15CCE}"/>
              </a:ext>
            </a:extLst>
          </p:cNvPr>
          <p:cNvCxnSpPr>
            <a:endCxn id="13" idx="3"/>
          </p:cNvCxnSpPr>
          <p:nvPr/>
        </p:nvCxnSpPr>
        <p:spPr>
          <a:xfrm>
            <a:off x="5171376" y="4426108"/>
            <a:ext cx="0" cy="989104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6C99318-5660-ED8A-08E5-9A38936A0822}"/>
              </a:ext>
            </a:extLst>
          </p:cNvPr>
          <p:cNvCxnSpPr>
            <a:cxnSpLocks/>
            <a:endCxn id="16" idx="3"/>
          </p:cNvCxnSpPr>
          <p:nvPr/>
        </p:nvCxnSpPr>
        <p:spPr>
          <a:xfrm>
            <a:off x="6886042" y="4818452"/>
            <a:ext cx="874" cy="299184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1287721-83BE-F96A-8251-5F0DBCBD96B4}"/>
              </a:ext>
            </a:extLst>
          </p:cNvPr>
          <p:cNvCxnSpPr>
            <a:cxnSpLocks/>
            <a:endCxn id="23" idx="3"/>
          </p:cNvCxnSpPr>
          <p:nvPr/>
        </p:nvCxnSpPr>
        <p:spPr>
          <a:xfrm>
            <a:off x="1546193" y="5256976"/>
            <a:ext cx="0" cy="623521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9C8BF3A-AE07-7D58-7AFA-7781D301C47F}"/>
              </a:ext>
            </a:extLst>
          </p:cNvPr>
          <p:cNvCxnSpPr>
            <a:cxnSpLocks/>
            <a:endCxn id="22" idx="3"/>
          </p:cNvCxnSpPr>
          <p:nvPr/>
        </p:nvCxnSpPr>
        <p:spPr>
          <a:xfrm flipH="1">
            <a:off x="8716464" y="4469113"/>
            <a:ext cx="0" cy="510352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A87B70A-D1DA-D584-0430-AB57AE9FF866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465891" y="3887719"/>
            <a:ext cx="0" cy="584922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82747CE-1811-E806-1B6B-54F47A8B9249}"/>
              </a:ext>
            </a:extLst>
          </p:cNvPr>
          <p:cNvCxnSpPr>
            <a:cxnSpLocks/>
            <a:stCxn id="24" idx="1"/>
          </p:cNvCxnSpPr>
          <p:nvPr/>
        </p:nvCxnSpPr>
        <p:spPr>
          <a:xfrm>
            <a:off x="8634224" y="2219315"/>
            <a:ext cx="0" cy="521782"/>
          </a:xfrm>
          <a:prstGeom prst="line">
            <a:avLst/>
          </a:prstGeom>
          <a:ln w="1270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8342E8F-9A88-7C96-B653-F20F1E4EA883}"/>
              </a:ext>
            </a:extLst>
          </p:cNvPr>
          <p:cNvGrpSpPr/>
          <p:nvPr/>
        </p:nvGrpSpPr>
        <p:grpSpPr>
          <a:xfrm>
            <a:off x="1638556" y="1875873"/>
            <a:ext cx="8135493" cy="3009476"/>
            <a:chOff x="1638556" y="1875873"/>
            <a:chExt cx="8135493" cy="300947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CD8D284-158D-6D77-1796-5558F814A22D}"/>
                </a:ext>
              </a:extLst>
            </p:cNvPr>
            <p:cNvSpPr txBox="1"/>
            <p:nvPr/>
          </p:nvSpPr>
          <p:spPr>
            <a:xfrm rot="21028758">
              <a:off x="1638556" y="4485239"/>
              <a:ext cx="26682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V</a:t>
              </a:r>
              <a:r>
                <a:rPr lang="en-CH" dirty="0">
                  <a:solidFill>
                    <a:schemeClr val="bg1"/>
                  </a:solidFill>
                </a:rPr>
                <a:t>acuum requirements ?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21D6B20-FD5D-57E4-3EC2-B9CD438B244D}"/>
                </a:ext>
              </a:extLst>
            </p:cNvPr>
            <p:cNvSpPr txBox="1"/>
            <p:nvPr/>
          </p:nvSpPr>
          <p:spPr>
            <a:xfrm rot="21000000">
              <a:off x="7220658" y="3171227"/>
              <a:ext cx="25533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</a:t>
              </a:r>
              <a:r>
                <a:rPr lang="en-CH" dirty="0">
                  <a:solidFill>
                    <a:schemeClr val="bg1"/>
                  </a:solidFill>
                </a:rPr>
                <a:t>omposition, cooling ?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8160ED0-7639-D496-0CBA-4A94993EB8F9}"/>
                </a:ext>
              </a:extLst>
            </p:cNvPr>
            <p:cNvSpPr txBox="1"/>
            <p:nvPr/>
          </p:nvSpPr>
          <p:spPr>
            <a:xfrm rot="21000000">
              <a:off x="5975916" y="3832379"/>
              <a:ext cx="13179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</a:t>
              </a:r>
              <a:r>
                <a:rPr lang="en-CH" dirty="0">
                  <a:solidFill>
                    <a:schemeClr val="bg1"/>
                  </a:solidFill>
                </a:rPr>
                <a:t>eam OK ?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EC93AE3-27B6-B46A-38F4-91744143F54E}"/>
                </a:ext>
              </a:extLst>
            </p:cNvPr>
            <p:cNvSpPr txBox="1"/>
            <p:nvPr/>
          </p:nvSpPr>
          <p:spPr>
            <a:xfrm rot="21000000">
              <a:off x="4202164" y="3740748"/>
              <a:ext cx="17376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Maintenance </a:t>
              </a:r>
              <a:r>
                <a:rPr lang="en-CH" dirty="0">
                  <a:solidFill>
                    <a:schemeClr val="bg1"/>
                  </a:solidFill>
                </a:rPr>
                <a:t>?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17128CD-BBD1-AF99-6C2A-81B9EC7178F4}"/>
                </a:ext>
              </a:extLst>
            </p:cNvPr>
            <p:cNvSpPr txBox="1"/>
            <p:nvPr/>
          </p:nvSpPr>
          <p:spPr>
            <a:xfrm>
              <a:off x="5371431" y="1875873"/>
              <a:ext cx="13677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  <a:r>
                <a:rPr lang="en-CH" dirty="0"/>
                <a:t>dd space for beam dump 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439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Solenoid manufacturing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4B280C6-2FC8-A4D3-179A-E1072A714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5183" y="1127464"/>
            <a:ext cx="3861250" cy="561133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</a:t>
            </a:r>
            <a:r>
              <a:rPr lang="en-CH" dirty="0"/>
              <a:t>ouble pancake winding before HTS tape soldering</a:t>
            </a:r>
          </a:p>
          <a:p>
            <a:r>
              <a:rPr lang="en-US" dirty="0"/>
              <a:t>J</a:t>
            </a:r>
            <a:r>
              <a:rPr lang="en-CH" dirty="0"/>
              <a:t>oints and inlet/outlet (at low field)</a:t>
            </a:r>
          </a:p>
          <a:p>
            <a:r>
              <a:rPr lang="en-CH" dirty="0"/>
              <a:t>HTS tape soldering by injection of solder at low end of each turn</a:t>
            </a:r>
          </a:p>
          <a:p>
            <a:r>
              <a:rPr lang="en-US" dirty="0"/>
              <a:t>U</a:t>
            </a:r>
            <a:r>
              <a:rPr lang="en-CH" dirty="0"/>
              <a:t>nspringing for insulation (cf. ITER TF coil manufacturing)</a:t>
            </a:r>
          </a:p>
          <a:p>
            <a:r>
              <a:rPr lang="en-US" dirty="0"/>
              <a:t>S</a:t>
            </a:r>
            <a:r>
              <a:rPr lang="en-CH" dirty="0"/>
              <a:t>tacking of double pancakes and impregnation of the module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135E46-AD1D-FF07-4E40-80A47ACFE353}"/>
              </a:ext>
            </a:extLst>
          </p:cNvPr>
          <p:cNvSpPr txBox="1"/>
          <p:nvPr/>
        </p:nvSpPr>
        <p:spPr>
          <a:xfrm>
            <a:off x="759000" y="7050029"/>
            <a:ext cx="216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Kohleimainen (CERN)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2FABDE-2B8D-F2A0-10C9-7B39354D02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69" t="2931"/>
          <a:stretch/>
        </p:blipFill>
        <p:spPr>
          <a:xfrm>
            <a:off x="92766" y="1127463"/>
            <a:ext cx="5910070" cy="561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18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893" y="-3688"/>
            <a:ext cx="9043988" cy="1012147"/>
          </a:xfrm>
        </p:spPr>
        <p:txBody>
          <a:bodyPr/>
          <a:lstStyle/>
          <a:p>
            <a:r>
              <a:rPr lang="en-US" dirty="0"/>
              <a:t>Collider Choices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7A54DC5-8E00-D587-B600-B740611B30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7715" y="1008461"/>
            <a:ext cx="4765453" cy="356419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Hadron collisions: compound particles</a:t>
            </a:r>
          </a:p>
          <a:p>
            <a:pPr lvl="1"/>
            <a:r>
              <a:rPr lang="en-US" dirty="0">
                <a:sym typeface="Symbol" charset="0"/>
              </a:rPr>
              <a:t>LHC collides 13.6 </a:t>
            </a:r>
            <a:r>
              <a:rPr lang="en-US" dirty="0" err="1">
                <a:sym typeface="Symbol" charset="0"/>
              </a:rPr>
              <a:t>TeV</a:t>
            </a:r>
            <a:r>
              <a:rPr lang="en-US" dirty="0">
                <a:sym typeface="Symbol" charset="0"/>
              </a:rPr>
              <a:t> protons</a:t>
            </a:r>
          </a:p>
          <a:p>
            <a:pPr lvl="1"/>
            <a:r>
              <a:rPr lang="en-US" dirty="0"/>
              <a:t>Protons are mix of quarks, anti-quarks and gluons</a:t>
            </a:r>
          </a:p>
          <a:p>
            <a:pPr lvl="1"/>
            <a:r>
              <a:rPr lang="en-US" b="1" dirty="0"/>
              <a:t>Very complex to extract physics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But can reach high energies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7EBE085-A0C9-1184-A4FA-7A591A341D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5707" y="1008460"/>
            <a:ext cx="4959835" cy="356419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Lepton collisions: elementary particles</a:t>
            </a:r>
          </a:p>
          <a:p>
            <a:pPr lvl="1"/>
            <a:r>
              <a:rPr lang="en-US" dirty="0">
                <a:sym typeface="Symbol" charset="0"/>
              </a:rPr>
              <a:t>LEP reached 0.205 </a:t>
            </a:r>
            <a:r>
              <a:rPr lang="en-US" dirty="0" err="1">
                <a:sym typeface="Symbol" charset="0"/>
              </a:rPr>
              <a:t>TeV</a:t>
            </a:r>
            <a:r>
              <a:rPr lang="en-US" dirty="0">
                <a:sym typeface="Symbol" charset="0"/>
              </a:rPr>
              <a:t> with electron-positron collisions</a:t>
            </a:r>
            <a:endParaRPr lang="en-US" dirty="0"/>
          </a:p>
          <a:p>
            <a:pPr lvl="1"/>
            <a:r>
              <a:rPr lang="en-US" dirty="0"/>
              <a:t>Clean events, easy to extract physics</a:t>
            </a:r>
          </a:p>
          <a:p>
            <a:pPr lvl="1"/>
            <a:r>
              <a:rPr lang="en-US" b="1" dirty="0"/>
              <a:t>Lepton collisions  </a:t>
            </a:r>
            <a:r>
              <a:rPr lang="en-US" b="1" dirty="0">
                <a:sym typeface="Symbol" charset="0"/>
              </a:rPr>
              <a:t>  precision measurements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sym typeface="Symbol" charset="0"/>
              </a:rPr>
              <a:t>Hard to reach high energies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071988" y="118357"/>
            <a:ext cx="5891510" cy="3305217"/>
          </a:xfrm>
          <a:prstGeom prst="rect">
            <a:avLst/>
          </a:prstGeom>
        </p:spPr>
        <p:txBody>
          <a:bodyPr vert="horz" lIns="100424" tIns="50213" rIns="100424" bIns="50213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endParaRPr lang="en-US" sz="1798" b="1" i="1" dirty="0"/>
          </a:p>
          <a:p>
            <a:pPr lvl="1">
              <a:defRPr/>
            </a:pPr>
            <a:endParaRPr lang="en-US" sz="1798" b="1" i="1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43" r="11453" b="7519"/>
          <a:stretch/>
        </p:blipFill>
        <p:spPr bwMode="auto">
          <a:xfrm>
            <a:off x="8302461" y="4956151"/>
            <a:ext cx="1683082" cy="127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456" y="4682777"/>
            <a:ext cx="2203082" cy="1755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23543" y="4854072"/>
            <a:ext cx="9035423" cy="2224575"/>
          </a:xfrm>
          <a:prstGeom prst="rect">
            <a:avLst/>
          </a:prstGeom>
        </p:spPr>
        <p:txBody>
          <a:bodyPr vert="horz" lIns="100424" tIns="50213" rIns="100424" bIns="50213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798" dirty="0">
              <a:solidFill>
                <a:srgbClr val="FF0000"/>
              </a:solidFill>
              <a:sym typeface="Symbol" charset="0"/>
            </a:endParaRPr>
          </a:p>
        </p:txBody>
      </p:sp>
      <p:pic>
        <p:nvPicPr>
          <p:cNvPr id="3074" name="Picture 2" descr="The unseen progress of the LHC | symmetry magazine">
            <a:extLst>
              <a:ext uri="{FF2B5EF4-FFF2-40B4-BE49-F238E27FC236}">
                <a16:creationId xmlns:a16="http://schemas.microsoft.com/office/drawing/2014/main" id="{936423F7-B970-9342-34A5-5C36DD6FE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14" y="4854072"/>
            <a:ext cx="2851913" cy="160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41EFC1-B972-3754-5776-E9C7416C40B1}"/>
              </a:ext>
            </a:extLst>
          </p:cNvPr>
          <p:cNvSpPr txBox="1"/>
          <p:nvPr/>
        </p:nvSpPr>
        <p:spPr>
          <a:xfrm>
            <a:off x="8053095" y="5357503"/>
            <a:ext cx="614271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/>
              <a:t>e</a:t>
            </a:r>
            <a:r>
              <a:rPr lang="en-CH" sz="2198" baseline="30000" dirty="0"/>
              <a:t>+</a:t>
            </a:r>
            <a:r>
              <a:rPr lang="en-CH" sz="2198" dirty="0"/>
              <a:t>e</a:t>
            </a:r>
            <a:r>
              <a:rPr lang="en-CH" sz="2198" baseline="30000" dirty="0"/>
              <a:t>-</a:t>
            </a:r>
          </a:p>
        </p:txBody>
      </p:sp>
      <p:pic>
        <p:nvPicPr>
          <p:cNvPr id="3078" name="Picture 6" descr="ILC: beyond the Higgs – CERN Courier">
            <a:extLst>
              <a:ext uri="{FF2B5EF4-FFF2-40B4-BE49-F238E27FC236}">
                <a16:creationId xmlns:a16="http://schemas.microsoft.com/office/drawing/2014/main" id="{88D2A2C6-5F54-A52B-8D47-91754F417C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5"/>
          <a:stretch/>
        </p:blipFill>
        <p:spPr bwMode="auto">
          <a:xfrm>
            <a:off x="5499587" y="4844124"/>
            <a:ext cx="2518156" cy="167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6035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6D cooling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45E-4300-37BD-11DF-2CE96341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169563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On-axis f</a:t>
            </a:r>
            <a:r>
              <a:rPr lang="en-CH" dirty="0"/>
              <a:t>ield and </a:t>
            </a:r>
            <a:r>
              <a:rPr lang="en-CH" dirty="0">
                <a:solidFill>
                  <a:srgbClr val="FF0000"/>
                </a:solidFill>
              </a:rPr>
              <a:t>field profile B(s)</a:t>
            </a:r>
          </a:p>
          <a:p>
            <a:r>
              <a:rPr lang="en-US" dirty="0"/>
              <a:t>A</a:t>
            </a:r>
            <a:r>
              <a:rPr lang="en-CH" dirty="0"/>
              <a:t>perture and </a:t>
            </a:r>
            <a:r>
              <a:rPr lang="en-CH" dirty="0">
                <a:solidFill>
                  <a:srgbClr val="FF0000"/>
                </a:solidFill>
              </a:rPr>
              <a:t>clearances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Energy deposition, radiation dose, DPA’s</a:t>
            </a:r>
            <a:endParaRPr lang="en-CH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6BF97833-5BC1-AA9B-EC9B-79F60AA67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97" y="2814105"/>
            <a:ext cx="6338009" cy="38503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41BD2B0-7E18-EE65-6A73-FEC6219FF0DC}"/>
              </a:ext>
            </a:extLst>
          </p:cNvPr>
          <p:cNvSpPr txBox="1"/>
          <p:nvPr/>
        </p:nvSpPr>
        <p:spPr>
          <a:xfrm>
            <a:off x="187910" y="6738260"/>
            <a:ext cx="798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Good starting point, </a:t>
            </a:r>
            <a:r>
              <a:rPr lang="en-US" b="1" dirty="0">
                <a:solidFill>
                  <a:srgbClr val="FF0000"/>
                </a:solidFill>
              </a:rPr>
              <a:t>magnet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work will start in 2023</a:t>
            </a:r>
            <a:endParaRPr lang="en-CH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F0878309-F6A5-4ECB-A2CE-4597884CB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098" y="2900470"/>
            <a:ext cx="2519999" cy="1800000"/>
          </a:xfrm>
          <a:prstGeom prst="rect">
            <a:avLst/>
          </a:prstGeom>
        </p:spPr>
      </p:pic>
      <p:pic>
        <p:nvPicPr>
          <p:cNvPr id="15" name="Picture 14" descr="Chart, box and whisker chart&#10;&#10;Description automatically generated">
            <a:extLst>
              <a:ext uri="{FF2B5EF4-FFF2-40B4-BE49-F238E27FC236}">
                <a16:creationId xmlns:a16="http://schemas.microsoft.com/office/drawing/2014/main" id="{00EB0A5A-3280-5230-9AFA-59312C750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444" y="4883889"/>
            <a:ext cx="2538170" cy="1800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24B0C4F-7BF5-C3F0-12D1-C1B629BD46D9}"/>
              </a:ext>
            </a:extLst>
          </p:cNvPr>
          <p:cNvSpPr/>
          <p:nvPr/>
        </p:nvSpPr>
        <p:spPr>
          <a:xfrm>
            <a:off x="923278" y="2689934"/>
            <a:ext cx="3684233" cy="4021584"/>
          </a:xfrm>
          <a:prstGeom prst="rect">
            <a:avLst/>
          </a:prstGeom>
          <a:noFill/>
          <a:ln w="444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391208-78F9-2F61-CB98-A4C5162B6418}"/>
              </a:ext>
            </a:extLst>
          </p:cNvPr>
          <p:cNvSpPr txBox="1"/>
          <p:nvPr/>
        </p:nvSpPr>
        <p:spPr>
          <a:xfrm>
            <a:off x="3016469" y="7025101"/>
            <a:ext cx="41726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200" dirty="0"/>
              <a:t>https://indico.cern.ch/event/1147941/contributions/4851978</a:t>
            </a:r>
          </a:p>
        </p:txBody>
      </p:sp>
    </p:spTree>
    <p:extLst>
      <p:ext uri="{BB962C8B-B14F-4D97-AF65-F5344CB8AC3E}">
        <p14:creationId xmlns:p14="http://schemas.microsoft.com/office/powerpoint/2010/main" val="42586858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icycle, ground, parked&#10;&#10;Description automatically generated">
            <a:extLst>
              <a:ext uri="{FF2B5EF4-FFF2-40B4-BE49-F238E27FC236}">
                <a16:creationId xmlns:a16="http://schemas.microsoft.com/office/drawing/2014/main" id="{57E09134-7747-764A-B26E-0F263F55D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121" y="1342629"/>
            <a:ext cx="4022127" cy="40075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3" y="18914"/>
            <a:ext cx="9043988" cy="989696"/>
          </a:xfrm>
        </p:spPr>
        <p:txBody>
          <a:bodyPr/>
          <a:lstStyle/>
          <a:p>
            <a:r>
              <a:rPr lang="en-US" dirty="0"/>
              <a:t>Thermonuclear fusion</a:t>
            </a:r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D3B71B1B-0591-9146-9749-FB7DF84F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40CC0A-2C01-BC46-9419-A37B622BFB65}"/>
              </a:ext>
            </a:extLst>
          </p:cNvPr>
          <p:cNvSpPr txBox="1"/>
          <p:nvPr/>
        </p:nvSpPr>
        <p:spPr>
          <a:xfrm>
            <a:off x="300122" y="1342630"/>
            <a:ext cx="3270392" cy="633379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758" dirty="0">
                <a:solidFill>
                  <a:schemeClr val="bg1"/>
                </a:solidFill>
              </a:rPr>
              <a:t>ITER Central Solenoid Model Coil</a:t>
            </a:r>
          </a:p>
          <a:p>
            <a:r>
              <a:rPr lang="en-US" sz="1758" dirty="0">
                <a:solidFill>
                  <a:schemeClr val="bg1"/>
                </a:solidFill>
              </a:rPr>
              <a:t>13 T in 1.7 m </a:t>
            </a:r>
            <a:r>
              <a:rPr lang="en-US" sz="1400" dirty="0">
                <a:solidFill>
                  <a:schemeClr val="bg1"/>
                </a:solidFill>
              </a:rPr>
              <a:t>(LTS)</a:t>
            </a:r>
            <a:endParaRPr lang="en-US" sz="1758" dirty="0">
              <a:solidFill>
                <a:schemeClr val="bg1"/>
              </a:solidFill>
            </a:endParaRPr>
          </a:p>
        </p:txBody>
      </p:sp>
      <p:pic>
        <p:nvPicPr>
          <p:cNvPr id="1026" name="Picture 2" descr="MIT-designed project achieves major advance toward fusion energy | MIT News  | Massachusetts Institute of Technology">
            <a:extLst>
              <a:ext uri="{FF2B5EF4-FFF2-40B4-BE49-F238E27FC236}">
                <a16:creationId xmlns:a16="http://schemas.microsoft.com/office/drawing/2014/main" id="{9C834017-28D3-D846-B60A-F8A8D8AC4B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6996"/>
          <a:stretch/>
        </p:blipFill>
        <p:spPr bwMode="auto">
          <a:xfrm>
            <a:off x="4501572" y="1342630"/>
            <a:ext cx="5388429" cy="400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32BD80-7E15-634D-8811-981F98E2BD04}"/>
              </a:ext>
            </a:extLst>
          </p:cNvPr>
          <p:cNvSpPr txBox="1"/>
          <p:nvPr/>
        </p:nvSpPr>
        <p:spPr>
          <a:xfrm>
            <a:off x="5638800" y="1342630"/>
            <a:ext cx="4251201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760" dirty="0">
                <a:solidFill>
                  <a:schemeClr val="bg1"/>
                </a:solidFill>
              </a:rPr>
              <a:t>MIT/CFS SPARC TF Coil prototype</a:t>
            </a:r>
          </a:p>
          <a:p>
            <a:pPr algn="r"/>
            <a:r>
              <a:rPr lang="en-US" sz="1760" dirty="0">
                <a:solidFill>
                  <a:schemeClr val="bg1"/>
                </a:solidFill>
              </a:rPr>
              <a:t>20 T at 20 K </a:t>
            </a:r>
            <a:r>
              <a:rPr lang="en-US" sz="1400" dirty="0">
                <a:solidFill>
                  <a:schemeClr val="bg1"/>
                </a:solidFill>
              </a:rPr>
              <a:t>(HTS)</a:t>
            </a:r>
            <a:endParaRPr lang="en-US" sz="176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D0F1FF-65BD-CE47-95B2-F700A94DACEB}"/>
              </a:ext>
            </a:extLst>
          </p:cNvPr>
          <p:cNvSpPr txBox="1"/>
          <p:nvPr/>
        </p:nvSpPr>
        <p:spPr>
          <a:xfrm>
            <a:off x="240579" y="5417719"/>
            <a:ext cx="96494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bore (2 m), high-field solenoids (13 T) and </a:t>
            </a:r>
            <a:r>
              <a:rPr lang="en-US" dirty="0" err="1"/>
              <a:t>toroids</a:t>
            </a:r>
            <a:r>
              <a:rPr lang="en-US" dirty="0"/>
              <a:t> (20 T), cooled by a forced-flow of helium, adapted to the removal of significant nuclear heating and AC loss. Both LTS (Nb</a:t>
            </a:r>
            <a:r>
              <a:rPr lang="en-US" baseline="-25000" dirty="0"/>
              <a:t>3</a:t>
            </a:r>
            <a:r>
              <a:rPr lang="en-US" dirty="0"/>
              <a:t>Sn) and HTS (REBCO) technologies are developed up to the level of industrial readiness. The push is towards higher fields solenoids (flux swing) and </a:t>
            </a:r>
            <a:r>
              <a:rPr lang="en-US" dirty="0" err="1"/>
              <a:t>toroids</a:t>
            </a:r>
            <a:r>
              <a:rPr lang="en-US" dirty="0"/>
              <a:t> (fusion power). Particularly interesting the operation at 20 K, improving on cryogenic efficiency with respect to liquid and supercritical helium at 4.5 K.</a:t>
            </a:r>
          </a:p>
        </p:txBody>
      </p:sp>
    </p:spTree>
    <p:extLst>
      <p:ext uri="{BB962C8B-B14F-4D97-AF65-F5344CB8AC3E}">
        <p14:creationId xmlns:p14="http://schemas.microsoft.com/office/powerpoint/2010/main" val="29626413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3" y="18914"/>
            <a:ext cx="9043988" cy="989696"/>
          </a:xfrm>
        </p:spPr>
        <p:txBody>
          <a:bodyPr/>
          <a:lstStyle/>
          <a:p>
            <a:r>
              <a:rPr lang="en-US" dirty="0"/>
              <a:t>Magnetic Resonance Imaging</a:t>
            </a:r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D3B71B1B-0591-9146-9749-FB7DF84F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" name="Picture 2" descr="ASG Superconductors UHF MRI MAGNETS">
            <a:extLst>
              <a:ext uri="{FF2B5EF4-FFF2-40B4-BE49-F238E27FC236}">
                <a16:creationId xmlns:a16="http://schemas.microsoft.com/office/drawing/2014/main" id="{17B58CFC-194F-FF46-A3A3-1BB8D215E6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8" t="9942" r="17576"/>
          <a:stretch/>
        </p:blipFill>
        <p:spPr bwMode="auto">
          <a:xfrm>
            <a:off x="219076" y="1339850"/>
            <a:ext cx="4982262" cy="429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nglish Portal - 11.7 teslas: The World-Record Magnetic Field Generated by  a Human MRI Magnet">
            <a:extLst>
              <a:ext uri="{FF2B5EF4-FFF2-40B4-BE49-F238E27FC236}">
                <a16:creationId xmlns:a16="http://schemas.microsoft.com/office/drawing/2014/main" id="{4DB2F528-B923-AC40-9ABA-DCDFAC26A9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2" t="15393" r="9223"/>
          <a:stretch/>
        </p:blipFill>
        <p:spPr bwMode="auto">
          <a:xfrm>
            <a:off x="5279571" y="1339850"/>
            <a:ext cx="4550228" cy="4298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7CB4052-ACC7-4C4B-ACB7-4EA33DA23931}"/>
              </a:ext>
            </a:extLst>
          </p:cNvPr>
          <p:cNvSpPr txBox="1"/>
          <p:nvPr/>
        </p:nvSpPr>
        <p:spPr>
          <a:xfrm>
            <a:off x="240579" y="5700749"/>
            <a:ext cx="9649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bore (800 mm), high-field (11.7 T) and high-homogeneity solenoids, in persistent- or quasi-persistent mode. LTS (Nb-</a:t>
            </a:r>
            <a:r>
              <a:rPr lang="en-US" dirty="0" err="1"/>
              <a:t>Ti</a:t>
            </a:r>
            <a:r>
              <a:rPr lang="en-US" dirty="0"/>
              <a:t>) technology is dominant, with interest in MgB</a:t>
            </a:r>
            <a:r>
              <a:rPr lang="en-US" baseline="-25000" dirty="0"/>
              <a:t>2</a:t>
            </a:r>
            <a:r>
              <a:rPr lang="en-US" dirty="0"/>
              <a:t> and HTS, especially for cryo-free operation. Nb</a:t>
            </a:r>
            <a:r>
              <a:rPr lang="en-US" baseline="-25000" dirty="0"/>
              <a:t>3</a:t>
            </a:r>
            <a:r>
              <a:rPr lang="en-US" dirty="0"/>
              <a:t>Sn is considered for a next step, with interest in increased fields (e.g. full-body, 14 T MRI).</a:t>
            </a:r>
          </a:p>
        </p:txBody>
      </p:sp>
    </p:spTree>
    <p:extLst>
      <p:ext uri="{BB962C8B-B14F-4D97-AF65-F5344CB8AC3E}">
        <p14:creationId xmlns:p14="http://schemas.microsoft.com/office/powerpoint/2010/main" val="13126994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3" y="18914"/>
            <a:ext cx="9043988" cy="989696"/>
          </a:xfrm>
        </p:spPr>
        <p:txBody>
          <a:bodyPr>
            <a:normAutofit/>
          </a:bodyPr>
          <a:lstStyle/>
          <a:p>
            <a:r>
              <a:rPr lang="en-US" dirty="0"/>
              <a:t>High Magnetic Field Science</a:t>
            </a:r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D3B71B1B-0591-9146-9749-FB7DF84F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7" name="Picture 2" descr="DC High Field Magnets at the LNCMI | Semantic Scholar">
            <a:extLst>
              <a:ext uri="{FF2B5EF4-FFF2-40B4-BE49-F238E27FC236}">
                <a16:creationId xmlns:a16="http://schemas.microsoft.com/office/drawing/2014/main" id="{E532A32A-4E11-9A49-9E51-453C32EFC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620" y="4365905"/>
            <a:ext cx="1802976" cy="218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A8F5DA-47AE-FD47-AB6C-AFE31CA722E9}"/>
              </a:ext>
            </a:extLst>
          </p:cNvPr>
          <p:cNvSpPr txBox="1"/>
          <p:nvPr/>
        </p:nvSpPr>
        <p:spPr>
          <a:xfrm>
            <a:off x="151646" y="5598403"/>
            <a:ext cx="264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LNCMI resistive </a:t>
            </a:r>
          </a:p>
          <a:p>
            <a:r>
              <a:rPr lang="en-US" dirty="0"/>
              <a:t>(poly-helix) insert </a:t>
            </a:r>
          </a:p>
          <a:p>
            <a:r>
              <a:rPr lang="en-US" dirty="0"/>
              <a:t>for hybrid magnets</a:t>
            </a:r>
          </a:p>
          <a:p>
            <a:r>
              <a:rPr lang="en-US" dirty="0"/>
              <a:t>10…20 T in 30…50 mm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984D883-C334-0445-BD59-53848760DB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814"/>
          <a:stretch/>
        </p:blipFill>
        <p:spPr bwMode="auto">
          <a:xfrm>
            <a:off x="4152454" y="1026283"/>
            <a:ext cx="4884591" cy="301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E1562A-4E58-4042-82B0-7F7048DBD87A}"/>
              </a:ext>
            </a:extLst>
          </p:cNvPr>
          <p:cNvSpPr txBox="1"/>
          <p:nvPr/>
        </p:nvSpPr>
        <p:spPr>
          <a:xfrm>
            <a:off x="7899535" y="3371790"/>
            <a:ext cx="2177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NHMFL 45 T hybrid</a:t>
            </a:r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AC497ABC-174E-724F-99D5-AB2CC77613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896" r="15808" b="20090"/>
          <a:stretch/>
        </p:blipFill>
        <p:spPr>
          <a:xfrm>
            <a:off x="4204101" y="4433408"/>
            <a:ext cx="2948230" cy="24665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32BD80-7E15-634D-8811-981F98E2BD04}"/>
              </a:ext>
            </a:extLst>
          </p:cNvPr>
          <p:cNvSpPr txBox="1"/>
          <p:nvPr/>
        </p:nvSpPr>
        <p:spPr>
          <a:xfrm>
            <a:off x="7152331" y="5752290"/>
            <a:ext cx="2842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NHMFL series connected hybrid</a:t>
            </a:r>
          </a:p>
          <a:p>
            <a:r>
              <a:rPr lang="en-US" dirty="0"/>
              <a:t>36 T in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CEF0B52-A70E-E04B-84C5-BD1744EEC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32" y="1086502"/>
            <a:ext cx="2929982" cy="31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F95BC38-3F0E-2A41-A3F3-EC519E90F70D}"/>
              </a:ext>
            </a:extLst>
          </p:cNvPr>
          <p:cNvSpPr txBox="1"/>
          <p:nvPr/>
        </p:nvSpPr>
        <p:spPr>
          <a:xfrm>
            <a:off x="664347" y="3186852"/>
            <a:ext cx="29061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LNCMI </a:t>
            </a:r>
            <a:r>
              <a:rPr lang="en-US" dirty="0" err="1">
                <a:solidFill>
                  <a:schemeClr val="bg1"/>
                </a:solidFill>
              </a:rPr>
              <a:t>outsert</a:t>
            </a:r>
            <a:r>
              <a:rPr lang="en-US" dirty="0">
                <a:solidFill>
                  <a:schemeClr val="bg1"/>
                </a:solidFill>
              </a:rPr>
              <a:t> magnet for the 43 T hybrid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8.5 T in 1.1 m</a:t>
            </a:r>
          </a:p>
        </p:txBody>
      </p:sp>
    </p:spTree>
    <p:extLst>
      <p:ext uri="{BB962C8B-B14F-4D97-AF65-F5344CB8AC3E}">
        <p14:creationId xmlns:p14="http://schemas.microsoft.com/office/powerpoint/2010/main" val="24379873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3" y="0"/>
            <a:ext cx="9043988" cy="924201"/>
          </a:xfrm>
        </p:spPr>
        <p:txBody>
          <a:bodyPr>
            <a:normAutofit/>
          </a:bodyPr>
          <a:lstStyle/>
          <a:p>
            <a:r>
              <a:rPr lang="en-US" sz="4396" dirty="0"/>
              <a:t>High Magnetic Field Science</a:t>
            </a:r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28C14BB5-C3AA-6B4C-BDD7-9AE210D33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1028" name="Picture 4" descr="This Superconducting Magnet Has Shattered The Record For World&amp;#39;s Strongest">
            <a:extLst>
              <a:ext uri="{FF2B5EF4-FFF2-40B4-BE49-F238E27FC236}">
                <a16:creationId xmlns:a16="http://schemas.microsoft.com/office/drawing/2014/main" id="{F119AFB3-E083-FB4C-8F72-F4D54D5F3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6" r="11802"/>
          <a:stretch/>
        </p:blipFill>
        <p:spPr bwMode="auto">
          <a:xfrm>
            <a:off x="351522" y="1246204"/>
            <a:ext cx="4413439" cy="218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1B51B3A-2480-334C-A80A-487077FB8F3C}"/>
              </a:ext>
            </a:extLst>
          </p:cNvPr>
          <p:cNvSpPr txBox="1"/>
          <p:nvPr/>
        </p:nvSpPr>
        <p:spPr>
          <a:xfrm>
            <a:off x="687988" y="2762960"/>
            <a:ext cx="4044317" cy="633379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758" dirty="0">
                <a:solidFill>
                  <a:schemeClr val="bg1"/>
                </a:solidFill>
              </a:rPr>
              <a:t>HTS insert of NHMFL all SC 32 T </a:t>
            </a:r>
          </a:p>
          <a:p>
            <a:pPr algn="r"/>
            <a:r>
              <a:rPr lang="en-US" sz="1758" dirty="0">
                <a:solidFill>
                  <a:schemeClr val="bg1"/>
                </a:solidFill>
              </a:rPr>
              <a:t>32 T in 40 mm </a:t>
            </a:r>
            <a:r>
              <a:rPr lang="en-US" sz="1400" dirty="0">
                <a:solidFill>
                  <a:schemeClr val="bg1"/>
                </a:solidFill>
              </a:rPr>
              <a:t>(15 T LTS + 17 T HTS) </a:t>
            </a:r>
            <a:endParaRPr lang="en-US" sz="1758" dirty="0">
              <a:solidFill>
                <a:schemeClr val="bg1"/>
              </a:solidFill>
            </a:endParaRPr>
          </a:p>
        </p:txBody>
      </p:sp>
      <p:pic>
        <p:nvPicPr>
          <p:cNvPr id="9" name="Picture 2" descr="Little Big Coil&amp;#39; creates record-breaking continuous magnetic field –  Physics World">
            <a:extLst>
              <a:ext uri="{FF2B5EF4-FFF2-40B4-BE49-F238E27FC236}">
                <a16:creationId xmlns:a16="http://schemas.microsoft.com/office/drawing/2014/main" id="{10BB7E91-D036-8E46-AD44-AA20E0B77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22" y="3600423"/>
            <a:ext cx="4413439" cy="209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4847D2A-9182-6F44-A0B0-FA247A53500A}"/>
              </a:ext>
            </a:extLst>
          </p:cNvPr>
          <p:cNvSpPr txBox="1"/>
          <p:nvPr/>
        </p:nvSpPr>
        <p:spPr>
          <a:xfrm>
            <a:off x="482529" y="5027934"/>
            <a:ext cx="4249775" cy="633379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758" dirty="0">
                <a:solidFill>
                  <a:schemeClr val="bg1"/>
                </a:solidFill>
              </a:rPr>
              <a:t>NHMFL HTS Little Big Coil </a:t>
            </a:r>
          </a:p>
          <a:p>
            <a:pPr algn="r"/>
            <a:r>
              <a:rPr lang="en-US" sz="1758" dirty="0">
                <a:solidFill>
                  <a:schemeClr val="bg1"/>
                </a:solidFill>
              </a:rPr>
              <a:t>45.5 T in 14 mm </a:t>
            </a:r>
            <a:r>
              <a:rPr lang="en-US" sz="1400" dirty="0">
                <a:solidFill>
                  <a:schemeClr val="bg1"/>
                </a:solidFill>
              </a:rPr>
              <a:t>(14.5 T HTS + 31 T resistive)</a:t>
            </a:r>
            <a:endParaRPr lang="en-US" sz="1758" dirty="0">
              <a:solidFill>
                <a:schemeClr val="bg1"/>
              </a:solidFill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270B15A2-96B9-2542-9DA8-94E46EC9B8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4" r="13493"/>
          <a:stretch/>
        </p:blipFill>
        <p:spPr bwMode="auto">
          <a:xfrm>
            <a:off x="4928247" y="1246204"/>
            <a:ext cx="2474148" cy="442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9ED56E5-5B19-5F42-AEBF-332BD21ADCA7}"/>
              </a:ext>
            </a:extLst>
          </p:cNvPr>
          <p:cNvSpPr txBox="1"/>
          <p:nvPr/>
        </p:nvSpPr>
        <p:spPr>
          <a:xfrm>
            <a:off x="5015735" y="1251143"/>
            <a:ext cx="2386660" cy="1119345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758" dirty="0">
                <a:solidFill>
                  <a:schemeClr val="bg1"/>
                </a:solidFill>
              </a:rPr>
              <a:t>LNCMI/CEA Nougat </a:t>
            </a:r>
          </a:p>
          <a:p>
            <a:pPr algn="r"/>
            <a:r>
              <a:rPr lang="en-US" sz="1758" dirty="0">
                <a:solidFill>
                  <a:schemeClr val="bg1"/>
                </a:solidFill>
              </a:rPr>
              <a:t>HTS insert </a:t>
            </a:r>
          </a:p>
          <a:p>
            <a:pPr algn="r"/>
            <a:r>
              <a:rPr lang="en-US" sz="1758" dirty="0">
                <a:solidFill>
                  <a:schemeClr val="bg1"/>
                </a:solidFill>
              </a:rPr>
              <a:t>32.5 T in 50 mm 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</a:rPr>
              <a:t>(12. 5 T HTS + 20 T resistive)</a:t>
            </a:r>
          </a:p>
        </p:txBody>
      </p:sp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8DDDCDBD-796B-E343-822D-9760D1C188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352"/>
          <a:stretch/>
        </p:blipFill>
        <p:spPr>
          <a:xfrm>
            <a:off x="7489882" y="1251857"/>
            <a:ext cx="2221996" cy="44190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C1E9ED-2B27-3146-BF52-714C37C89D50}"/>
              </a:ext>
            </a:extLst>
          </p:cNvPr>
          <p:cNvSpPr txBox="1"/>
          <p:nvPr/>
        </p:nvSpPr>
        <p:spPr>
          <a:xfrm>
            <a:off x="7489882" y="4496416"/>
            <a:ext cx="2198063" cy="1150123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758" dirty="0" err="1">
                <a:solidFill>
                  <a:schemeClr val="bg1"/>
                </a:solidFill>
              </a:rPr>
              <a:t>Sunam</a:t>
            </a:r>
            <a:r>
              <a:rPr lang="en-US" sz="1758" dirty="0">
                <a:solidFill>
                  <a:schemeClr val="bg1"/>
                </a:solidFill>
              </a:rPr>
              <a:t> NI one-body </a:t>
            </a:r>
          </a:p>
          <a:p>
            <a:pPr algn="r"/>
            <a:r>
              <a:rPr lang="en-US" sz="1758" dirty="0">
                <a:solidFill>
                  <a:schemeClr val="bg1"/>
                </a:solidFill>
              </a:rPr>
              <a:t>HTS magnet </a:t>
            </a:r>
          </a:p>
          <a:p>
            <a:pPr algn="r"/>
            <a:r>
              <a:rPr lang="en-US" sz="1758" dirty="0">
                <a:solidFill>
                  <a:schemeClr val="bg1"/>
                </a:solidFill>
              </a:rPr>
              <a:t>26.4 T in 35 mm 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</a:rPr>
              <a:t>(26.4 T HTS multi-width)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A938D3-3F25-8C46-853A-A0AB11CACD11}"/>
              </a:ext>
            </a:extLst>
          </p:cNvPr>
          <p:cNvSpPr txBox="1"/>
          <p:nvPr/>
        </p:nvSpPr>
        <p:spPr>
          <a:xfrm>
            <a:off x="240579" y="5700749"/>
            <a:ext cx="96494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 bore (&lt; 50 mm), ultra-high-field (32 T) solenoids. LTS (Nb-</a:t>
            </a:r>
            <a:r>
              <a:rPr lang="en-US" dirty="0" err="1"/>
              <a:t>Ti</a:t>
            </a:r>
            <a:r>
              <a:rPr lang="en-US" dirty="0"/>
              <a:t>/Nb</a:t>
            </a:r>
            <a:r>
              <a:rPr lang="en-US" baseline="-25000" dirty="0"/>
              <a:t>3</a:t>
            </a:r>
            <a:r>
              <a:rPr lang="en-US" dirty="0"/>
              <a:t>Sn) </a:t>
            </a:r>
            <a:r>
              <a:rPr lang="en-US" dirty="0" err="1"/>
              <a:t>outsert</a:t>
            </a:r>
            <a:r>
              <a:rPr lang="en-US" dirty="0"/>
              <a:t> with HTS insert, or all-HTS technology is considered, various options for HTS (insulated, non-insulated or partially-insulated). The push is towards higher fields to explore physical phenomena in an affordable installation (all-SC). Existing projects for all-SC 40 T steady state (EMFL, NHMFL), and target all-SC 60 T steady state</a:t>
            </a:r>
          </a:p>
        </p:txBody>
      </p:sp>
    </p:spTree>
    <p:extLst>
      <p:ext uri="{BB962C8B-B14F-4D97-AF65-F5344CB8AC3E}">
        <p14:creationId xmlns:p14="http://schemas.microsoft.com/office/powerpoint/2010/main" val="34001167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3" y="0"/>
            <a:ext cx="9043988" cy="924201"/>
          </a:xfrm>
        </p:spPr>
        <p:txBody>
          <a:bodyPr/>
          <a:lstStyle/>
          <a:p>
            <a:r>
              <a:rPr lang="en-US" sz="4396" dirty="0"/>
              <a:t>Nuclear Magnetic Resonance</a:t>
            </a:r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28C14BB5-C3AA-6B4C-BDD7-9AE210D33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4" name="Picture 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6E626076-D9E0-404E-8DFC-F270606C9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4" y="1370522"/>
            <a:ext cx="7707087" cy="41193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A6FB36-3BD2-0743-8E81-7520E10C1E05}"/>
              </a:ext>
            </a:extLst>
          </p:cNvPr>
          <p:cNvSpPr txBox="1"/>
          <p:nvPr/>
        </p:nvSpPr>
        <p:spPr>
          <a:xfrm>
            <a:off x="2284080" y="2822824"/>
            <a:ext cx="3050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Bruker ASCEND 1.2 GHz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28.2 T in 54 mm (LTS+HTS)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809EF0C-725B-654E-87C5-927F83B04B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84" t="4734" r="31997"/>
          <a:stretch/>
        </p:blipFill>
        <p:spPr bwMode="auto">
          <a:xfrm>
            <a:off x="7545902" y="2035628"/>
            <a:ext cx="2179017" cy="484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1F84AC-89E9-084D-8D87-54B529AD148F}"/>
              </a:ext>
            </a:extLst>
          </p:cNvPr>
          <p:cNvSpPr txBox="1"/>
          <p:nvPr/>
        </p:nvSpPr>
        <p:spPr>
          <a:xfrm>
            <a:off x="7994461" y="1337606"/>
            <a:ext cx="17615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JEOL 1.02 GHz</a:t>
            </a:r>
          </a:p>
          <a:p>
            <a:pPr algn="r"/>
            <a:r>
              <a:rPr lang="en-US" dirty="0"/>
              <a:t>24 T (LTS+HTS)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A92E22-6598-1147-8498-A3E33B927F4E}"/>
              </a:ext>
            </a:extLst>
          </p:cNvPr>
          <p:cNvSpPr txBox="1"/>
          <p:nvPr/>
        </p:nvSpPr>
        <p:spPr>
          <a:xfrm>
            <a:off x="158798" y="5720704"/>
            <a:ext cx="69195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 bore (&lt; 50 mm), ultra-high-field (28.2 T) solenoids. LTS (Nb-</a:t>
            </a:r>
            <a:r>
              <a:rPr lang="en-US" dirty="0" err="1"/>
              <a:t>Ti</a:t>
            </a:r>
            <a:r>
              <a:rPr lang="en-US" dirty="0"/>
              <a:t>/Nb</a:t>
            </a:r>
            <a:r>
              <a:rPr lang="en-US" baseline="-25000" dirty="0"/>
              <a:t>3</a:t>
            </a:r>
            <a:r>
              <a:rPr lang="en-US" dirty="0"/>
              <a:t>Sn) </a:t>
            </a:r>
            <a:r>
              <a:rPr lang="en-US" dirty="0" err="1"/>
              <a:t>outsert</a:t>
            </a:r>
            <a:r>
              <a:rPr lang="en-US" dirty="0"/>
              <a:t> with HTS insert. The push is towards higher fields to improve resolution of the resonance spectra as well as acquisition speed. Next target is 1.5 GHz (35 T).</a:t>
            </a:r>
          </a:p>
        </p:txBody>
      </p:sp>
    </p:spTree>
    <p:extLst>
      <p:ext uri="{BB962C8B-B14F-4D97-AF65-F5344CB8AC3E}">
        <p14:creationId xmlns:p14="http://schemas.microsoft.com/office/powerpoint/2010/main" val="3783050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Work in progress </a:t>
            </a:r>
            <a:r>
              <a:rPr lang="it-IT" sz="3600" dirty="0"/>
              <a:t>(</a:t>
            </a:r>
            <a:r>
              <a:rPr lang="it-IT" sz="3600" dirty="0" err="1">
                <a:latin typeface="Symbol" pitchFamily="2" charset="2"/>
              </a:rPr>
              <a:t>m</a:t>
            </a:r>
            <a:r>
              <a:rPr lang="it-IT" sz="3600" dirty="0" err="1"/>
              <a:t>Col</a:t>
            </a:r>
            <a:r>
              <a:rPr lang="it-IT" sz="3600" dirty="0"/>
              <a:t> CM 2022)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8D9F92-2C2B-5F9D-5F23-168C4B6A9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21" y="2403014"/>
            <a:ext cx="4192589" cy="22957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320375-B730-07F3-512B-7E82FF026EAF}"/>
              </a:ext>
            </a:extLst>
          </p:cNvPr>
          <p:cNvSpPr txBox="1"/>
          <p:nvPr/>
        </p:nvSpPr>
        <p:spPr>
          <a:xfrm>
            <a:off x="2315858" y="1297632"/>
            <a:ext cx="1840024" cy="110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8" i="1" dirty="0"/>
              <a:t>C</a:t>
            </a:r>
            <a:r>
              <a:rPr lang="en-CH" sz="1648" i="1" dirty="0"/>
              <a:t>artoon design </a:t>
            </a:r>
            <a:r>
              <a:rPr lang="en-CH" sz="1648" dirty="0"/>
              <a:t>of 40 T, 32 mm user facility solenoid (planned)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5009A9-9B93-AC70-19B8-BF226CEE02B8}"/>
              </a:ext>
            </a:extLst>
          </p:cNvPr>
          <p:cNvSpPr txBox="1"/>
          <p:nvPr/>
        </p:nvSpPr>
        <p:spPr>
          <a:xfrm>
            <a:off x="220010" y="1289925"/>
            <a:ext cx="1840024" cy="1106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8" dirty="0"/>
              <a:t>Cross section </a:t>
            </a:r>
            <a:r>
              <a:rPr lang="en-CH" sz="1648" dirty="0"/>
              <a:t>of 32 T, 32 mm user facility solenoid (existing)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4B00BEE-B8D9-D7CE-06CB-0BC1E06234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91" b="11842"/>
          <a:stretch/>
        </p:blipFill>
        <p:spPr>
          <a:xfrm>
            <a:off x="4345821" y="2487916"/>
            <a:ext cx="1026174" cy="20567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510847-5F9E-63BD-313F-F498FC0F3587}"/>
              </a:ext>
            </a:extLst>
          </p:cNvPr>
          <p:cNvSpPr txBox="1"/>
          <p:nvPr/>
        </p:nvSpPr>
        <p:spPr>
          <a:xfrm>
            <a:off x="4002372" y="1623530"/>
            <a:ext cx="1610599" cy="599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8" dirty="0"/>
              <a:t>R&amp;D test</a:t>
            </a:r>
          </a:p>
          <a:p>
            <a:pPr algn="ctr"/>
            <a:r>
              <a:rPr lang="en-US" sz="1648" dirty="0"/>
              <a:t> achieved 25.4 T</a:t>
            </a:r>
            <a:endParaRPr lang="en-CH" sz="1648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CE6070-5335-3CB0-8B27-FC918D9CC043}"/>
              </a:ext>
            </a:extLst>
          </p:cNvPr>
          <p:cNvSpPr txBox="1"/>
          <p:nvPr/>
        </p:nvSpPr>
        <p:spPr>
          <a:xfrm>
            <a:off x="220010" y="4656293"/>
            <a:ext cx="1426673" cy="320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84" dirty="0"/>
              <a:t>I. Dixon, NHMFL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23F03F2-AC19-8CC1-99E5-92F54C67F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4723" y="3770965"/>
            <a:ext cx="2222249" cy="306723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52EDA0E-79C4-35D1-A92B-8EDA6AC300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4966" y="1285664"/>
            <a:ext cx="3496924" cy="233692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4BB3B666-FACA-6259-0CBE-5D408B558777}"/>
              </a:ext>
            </a:extLst>
          </p:cNvPr>
          <p:cNvSpPr txBox="1"/>
          <p:nvPr/>
        </p:nvSpPr>
        <p:spPr>
          <a:xfrm>
            <a:off x="6380309" y="1135213"/>
            <a:ext cx="3152712" cy="345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8" dirty="0"/>
              <a:t>R&amp;D NI coil achieved 18 T at PSI</a:t>
            </a:r>
            <a:endParaRPr lang="en-CH" sz="1648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99DE15A-D48C-121F-3426-A1325F0F84A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160" t="10050" r="37329" b="6573"/>
          <a:stretch/>
        </p:blipFill>
        <p:spPr>
          <a:xfrm>
            <a:off x="7688977" y="3831018"/>
            <a:ext cx="2100277" cy="315975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1C9E28C-7A68-FAE8-74C1-913BBBE7FF1B}"/>
              </a:ext>
            </a:extLst>
          </p:cNvPr>
          <p:cNvSpPr txBox="1"/>
          <p:nvPr/>
        </p:nvSpPr>
        <p:spPr>
          <a:xfrm>
            <a:off x="7725052" y="3712782"/>
            <a:ext cx="1943124" cy="599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8" dirty="0"/>
              <a:t>NI solenoid design for 40 T</a:t>
            </a:r>
            <a:endParaRPr lang="en-CH" sz="1648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CBF338-04A2-454A-881D-91E6322D765E}"/>
              </a:ext>
            </a:extLst>
          </p:cNvPr>
          <p:cNvSpPr txBox="1"/>
          <p:nvPr/>
        </p:nvSpPr>
        <p:spPr>
          <a:xfrm>
            <a:off x="5422576" y="6541220"/>
            <a:ext cx="1522725" cy="320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84" dirty="0"/>
              <a:t>J.-B. Song, LNCMI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17AE561-A2C5-BB40-4147-8B762B2DDD66}"/>
              </a:ext>
            </a:extLst>
          </p:cNvPr>
          <p:cNvSpPr txBox="1"/>
          <p:nvPr/>
        </p:nvSpPr>
        <p:spPr>
          <a:xfrm>
            <a:off x="6171226" y="1481142"/>
            <a:ext cx="1099660" cy="320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84" dirty="0"/>
              <a:t>J. Kosse, PSI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5ABB86-27FA-3EF6-5B85-DC19C29C7689}"/>
              </a:ext>
            </a:extLst>
          </p:cNvPr>
          <p:cNvSpPr txBox="1"/>
          <p:nvPr/>
        </p:nvSpPr>
        <p:spPr>
          <a:xfrm>
            <a:off x="7673201" y="6517470"/>
            <a:ext cx="1445204" cy="320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84" dirty="0"/>
              <a:t>B. Bordini, CERN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EFF3E90-1A72-0B5F-1B98-61318B6C1515}"/>
              </a:ext>
            </a:extLst>
          </p:cNvPr>
          <p:cNvSpPr txBox="1"/>
          <p:nvPr/>
        </p:nvSpPr>
        <p:spPr>
          <a:xfrm>
            <a:off x="5466545" y="3757775"/>
            <a:ext cx="2173006" cy="599523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48" dirty="0"/>
              <a:t>R&amp;D NI insert achieved 32.5 T at LNCMI</a:t>
            </a:r>
            <a:endParaRPr lang="en-CH" sz="1648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613982D-299F-C6B5-2467-69EC813E8F09}"/>
              </a:ext>
            </a:extLst>
          </p:cNvPr>
          <p:cNvSpPr txBox="1"/>
          <p:nvPr/>
        </p:nvSpPr>
        <p:spPr>
          <a:xfrm>
            <a:off x="409756" y="4935948"/>
            <a:ext cx="492616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There is a technology path towards compact 40 T solenoids</a:t>
            </a:r>
          </a:p>
          <a:p>
            <a:pPr algn="l"/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Higher fields may be possible (upper limit around 55 T ?), but the magnets will be:</a:t>
            </a:r>
          </a:p>
          <a:p>
            <a:pPr marL="235515" indent="-235515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ore complex</a:t>
            </a:r>
          </a:p>
          <a:p>
            <a:pPr marL="235515" indent="-235515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arger</a:t>
            </a:r>
          </a:p>
          <a:p>
            <a:pPr marL="235515" indent="-235515">
              <a:buFont typeface="Arial" panose="020B0604020202020204" pitchFamily="34" charset="0"/>
              <a:buChar char="•"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CH" sz="2800" b="1" dirty="0">
                <a:latin typeface="Arial" panose="020B0604020202020204" pitchFamily="34" charset="0"/>
                <a:cs typeface="Arial" panose="020B0604020202020204" pitchFamily="34" charset="0"/>
              </a:rPr>
              <a:t>ore expensive ?!?</a:t>
            </a:r>
          </a:p>
        </p:txBody>
      </p:sp>
    </p:spTree>
    <p:extLst>
      <p:ext uri="{BB962C8B-B14F-4D97-AF65-F5344CB8AC3E}">
        <p14:creationId xmlns:p14="http://schemas.microsoft.com/office/powerpoint/2010/main" val="38689010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magnets – 1/4</a:t>
            </a:r>
          </a:p>
        </p:txBody>
      </p:sp>
      <p:sp>
        <p:nvSpPr>
          <p:cNvPr id="36" name="Slide Number Placeholder 9">
            <a:extLst>
              <a:ext uri="{FF2B5EF4-FFF2-40B4-BE49-F238E27FC236}">
                <a16:creationId xmlns:a16="http://schemas.microsoft.com/office/drawing/2014/main" id="{9D0494C1-546A-C54A-A107-4CB70D3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F692925E-1874-4947-8679-7766A31C8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45" y="1096662"/>
            <a:ext cx="3381842" cy="3049202"/>
          </a:xfrm>
          <a:prstGeom prst="rect">
            <a:avLst/>
          </a:prstGeom>
        </p:spPr>
      </p:pic>
      <p:pic>
        <p:nvPicPr>
          <p:cNvPr id="18" name="Picture 17" descr="Chart, radar chart&#10;&#10;Description automatically generated">
            <a:extLst>
              <a:ext uri="{FF2B5EF4-FFF2-40B4-BE49-F238E27FC236}">
                <a16:creationId xmlns:a16="http://schemas.microsoft.com/office/drawing/2014/main" id="{4153C3BA-07B1-054B-8A41-80E9A8476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177" y="1199032"/>
            <a:ext cx="4443990" cy="2733221"/>
          </a:xfrm>
          <a:prstGeom prst="rect">
            <a:avLst/>
          </a:prstGeom>
        </p:spPr>
      </p:pic>
      <p:pic>
        <p:nvPicPr>
          <p:cNvPr id="4" name="Picture 3" descr="A screenshot of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9B8013F1-A5CF-1A15-EA8E-708ED80F0A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175" y="4158749"/>
            <a:ext cx="3381842" cy="29886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387BF4-7A09-D6AE-E7D9-1BA1CE7DC6CD}"/>
              </a:ext>
            </a:extLst>
          </p:cNvPr>
          <p:cNvSpPr txBox="1"/>
          <p:nvPr/>
        </p:nvSpPr>
        <p:spPr>
          <a:xfrm>
            <a:off x="0" y="6014699"/>
            <a:ext cx="2421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Powering based on a </a:t>
            </a:r>
            <a:r>
              <a:rPr lang="en-CH" i="1" dirty="0"/>
              <a:t>two harmonics </a:t>
            </a:r>
            <a:r>
              <a:rPr lang="en-US" i="1" dirty="0"/>
              <a:t>circuit</a:t>
            </a:r>
          </a:p>
          <a:p>
            <a:pPr algn="r"/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CH" dirty="0">
                <a:solidFill>
                  <a:srgbClr val="FF0000"/>
                </a:solidFill>
              </a:rPr>
              <a:t>ut… expensive AF!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513459-B2D0-C925-9404-D9F7D213E5F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6572" y="4228025"/>
            <a:ext cx="3776106" cy="28320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30E018-DAF7-86C2-2EC4-B7B4894297C5}"/>
              </a:ext>
            </a:extLst>
          </p:cNvPr>
          <p:cNvSpPr txBox="1"/>
          <p:nvPr/>
        </p:nvSpPr>
        <p:spPr>
          <a:xfrm>
            <a:off x="7305233" y="4461351"/>
            <a:ext cx="25331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Field ramp linearity can be obtained driving the magnets into saturation </a:t>
            </a:r>
            <a:r>
              <a:rPr lang="en-US" sz="1600" dirty="0"/>
              <a:t>(≈ 0.1 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Field quality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Losses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Reproducibility ? 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28CEA4-64FE-6D59-7F9A-65A35FA85B2A}"/>
              </a:ext>
            </a:extLst>
          </p:cNvPr>
          <p:cNvSpPr txBox="1"/>
          <p:nvPr/>
        </p:nvSpPr>
        <p:spPr>
          <a:xfrm>
            <a:off x="4126967" y="7005580"/>
            <a:ext cx="1563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F. Boattini, CERN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7BAC73-7868-4037-D75A-145A8AA20DB5}"/>
              </a:ext>
            </a:extLst>
          </p:cNvPr>
          <p:cNvSpPr txBox="1"/>
          <p:nvPr/>
        </p:nvSpPr>
        <p:spPr>
          <a:xfrm>
            <a:off x="4466401" y="3890441"/>
            <a:ext cx="871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US-MAP</a:t>
            </a:r>
          </a:p>
        </p:txBody>
      </p:sp>
    </p:spTree>
    <p:extLst>
      <p:ext uri="{BB962C8B-B14F-4D97-AF65-F5344CB8AC3E}">
        <p14:creationId xmlns:p14="http://schemas.microsoft.com/office/powerpoint/2010/main" val="34325312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magnets – 2/4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DA3681-4252-0D84-5C80-21DD15FC6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127464"/>
            <a:ext cx="6500239" cy="561133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To limit the stored energy, power, and voltage t</a:t>
            </a:r>
            <a:r>
              <a:rPr lang="en-CH" dirty="0"/>
              <a:t>he string of NC dipoles will be “broken” in many individually powered circuits</a:t>
            </a:r>
          </a:p>
          <a:p>
            <a:r>
              <a:rPr lang="en-US" dirty="0"/>
              <a:t>A capacitor discharge is largely influenced by 	</a:t>
            </a:r>
          </a:p>
          <a:p>
            <a:pPr lvl="1"/>
            <a:r>
              <a:rPr lang="en-US" dirty="0"/>
              <a:t>Capacitor temperature</a:t>
            </a:r>
          </a:p>
          <a:p>
            <a:pPr lvl="1"/>
            <a:r>
              <a:rPr lang="en-US" dirty="0"/>
              <a:t>Ageing</a:t>
            </a:r>
          </a:p>
          <a:p>
            <a:pPr lvl="1"/>
            <a:r>
              <a:rPr lang="en-US" dirty="0"/>
              <a:t>Any other changes in R-L-C characteristics</a:t>
            </a:r>
            <a:endParaRPr lang="en-CH" dirty="0"/>
          </a:p>
          <a:p>
            <a:r>
              <a:rPr lang="en-US" dirty="0"/>
              <a:t>Active control will be necessary (active filter)</a:t>
            </a:r>
          </a:p>
          <a:p>
            <a:r>
              <a:rPr lang="en-US" dirty="0"/>
              <a:t>T</a:t>
            </a:r>
            <a:r>
              <a:rPr lang="en-CH" dirty="0"/>
              <a:t>he </a:t>
            </a:r>
            <a:r>
              <a:rPr lang="en-CH" b="1" dirty="0">
                <a:solidFill>
                  <a:srgbClr val="FF0000"/>
                </a:solidFill>
              </a:rPr>
              <a:t>specification on the field tracking </a:t>
            </a:r>
            <a:r>
              <a:rPr lang="en-CH" dirty="0"/>
              <a:t>can have a significant impact on the design and cost of the active filter in the p</a:t>
            </a:r>
            <a:r>
              <a:rPr lang="en-US" dirty="0"/>
              <a:t>ow</a:t>
            </a:r>
            <a:r>
              <a:rPr lang="en-CH" dirty="0"/>
              <a:t>er converter</a:t>
            </a:r>
          </a:p>
        </p:txBody>
      </p:sp>
      <p:sp>
        <p:nvSpPr>
          <p:cNvPr id="36" name="Slide Number Placeholder 9">
            <a:extLst>
              <a:ext uri="{FF2B5EF4-FFF2-40B4-BE49-F238E27FC236}">
                <a16:creationId xmlns:a16="http://schemas.microsoft.com/office/drawing/2014/main" id="{9D0494C1-546A-C54A-A107-4CB70D3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675BFCC1-BD4A-6689-1D6D-655DBE595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6455" y="1197266"/>
            <a:ext cx="2249975" cy="2263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988E23-A200-0ACB-66FE-E1F67FAF09AC}"/>
              </a:ext>
            </a:extLst>
          </p:cNvPr>
          <p:cNvSpPr txBox="1"/>
          <p:nvPr/>
        </p:nvSpPr>
        <p:spPr>
          <a:xfrm>
            <a:off x="7296455" y="3591540"/>
            <a:ext cx="24059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Tracking on the 24 main circuits of the LHC achieved control accuracy of ppm’s of nominal current</a:t>
            </a:r>
          </a:p>
        </p:txBody>
      </p:sp>
      <p:pic>
        <p:nvPicPr>
          <p:cNvPr id="13" name="Picture 12" descr="sync.jpg">
            <a:extLst>
              <a:ext uri="{FF2B5EF4-FFF2-40B4-BE49-F238E27FC236}">
                <a16:creationId xmlns:a16="http://schemas.microsoft.com/office/drawing/2014/main" id="{9745F6E3-20CA-FC4B-69F9-EC7794F76F4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24707" y="5457331"/>
            <a:ext cx="2749445" cy="135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8578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BB5CBF31-00FC-498F-8B72-15ABE52D7FC1}"/>
              </a:ext>
            </a:extLst>
          </p:cNvPr>
          <p:cNvGraphicFramePr>
            <a:graphicFrameLocks noGrp="1"/>
          </p:cNvGraphicFramePr>
          <p:nvPr/>
        </p:nvGraphicFramePr>
        <p:xfrm>
          <a:off x="3750468" y="1119533"/>
          <a:ext cx="6047839" cy="3368255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727954">
                  <a:extLst>
                    <a:ext uri="{9D8B030D-6E8A-4147-A177-3AD203B41FA5}">
                      <a16:colId xmlns:a16="http://schemas.microsoft.com/office/drawing/2014/main" val="1831017945"/>
                    </a:ext>
                  </a:extLst>
                </a:gridCol>
                <a:gridCol w="863977">
                  <a:extLst>
                    <a:ext uri="{9D8B030D-6E8A-4147-A177-3AD203B41FA5}">
                      <a16:colId xmlns:a16="http://schemas.microsoft.com/office/drawing/2014/main" val="3383912330"/>
                    </a:ext>
                  </a:extLst>
                </a:gridCol>
                <a:gridCol w="863977">
                  <a:extLst>
                    <a:ext uri="{9D8B030D-6E8A-4147-A177-3AD203B41FA5}">
                      <a16:colId xmlns:a16="http://schemas.microsoft.com/office/drawing/2014/main" val="721758332"/>
                    </a:ext>
                  </a:extLst>
                </a:gridCol>
                <a:gridCol w="863977">
                  <a:extLst>
                    <a:ext uri="{9D8B030D-6E8A-4147-A177-3AD203B41FA5}">
                      <a16:colId xmlns:a16="http://schemas.microsoft.com/office/drawing/2014/main" val="108970133"/>
                    </a:ext>
                  </a:extLst>
                </a:gridCol>
                <a:gridCol w="863977">
                  <a:extLst>
                    <a:ext uri="{9D8B030D-6E8A-4147-A177-3AD203B41FA5}">
                      <a16:colId xmlns:a16="http://schemas.microsoft.com/office/drawing/2014/main" val="4181046076"/>
                    </a:ext>
                  </a:extLst>
                </a:gridCol>
                <a:gridCol w="863977">
                  <a:extLst>
                    <a:ext uri="{9D8B030D-6E8A-4147-A177-3AD203B41FA5}">
                      <a16:colId xmlns:a16="http://schemas.microsoft.com/office/drawing/2014/main" val="1646997745"/>
                    </a:ext>
                  </a:extLst>
                </a:gridCol>
              </a:tblGrid>
              <a:tr h="908039">
                <a:tc>
                  <a:txBody>
                    <a:bodyPr/>
                    <a:lstStyle/>
                    <a:p>
                      <a:pPr algn="l" fontAlgn="b"/>
                      <a:endParaRPr lang="en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power</a:t>
                      </a:r>
                    </a:p>
                    <a:p>
                      <a:pPr algn="ctr" fontAlgn="t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(MW/m)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Reactive power</a:t>
                      </a:r>
                    </a:p>
                    <a:p>
                      <a:pPr algn="ctr" fontAlgn="t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(MVA/m)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Energy in gap</a:t>
                      </a:r>
                    </a:p>
                    <a:p>
                      <a:pPr algn="ctr" fontAlgn="t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(J/m)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Energy in air</a:t>
                      </a:r>
                      <a:b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(no gap)</a:t>
                      </a:r>
                    </a:p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(J/m)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Energy in coils</a:t>
                      </a:r>
                    </a:p>
                    <a:p>
                      <a:pPr algn="ctr" fontAlgn="t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(J/m)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019771662"/>
                  </a:ext>
                </a:extLst>
              </a:tr>
              <a:tr h="61505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i="1" u="none" strike="noStrike" dirty="0">
                          <a:effectLst/>
                        </a:rPr>
                        <a:t>Hourglass</a:t>
                      </a:r>
                      <a:r>
                        <a:rPr lang="en-US" sz="1400" u="none" strike="noStrike" dirty="0">
                          <a:effectLst/>
                        </a:rPr>
                        <a:t> magnet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0.15</a:t>
                      </a:r>
                      <a:endParaRPr lang="en-CH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15.7</a:t>
                      </a:r>
                      <a:endParaRPr lang="en-CH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3.8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1.2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0.07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91068409"/>
                  </a:ext>
                </a:extLst>
              </a:tr>
              <a:tr h="61505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H-magnet (3 coils)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0.36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16.3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3.8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1.3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0.55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70619186"/>
                  </a:ext>
                </a:extLst>
              </a:tr>
              <a:tr h="61505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H-magnet (2 coils)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0.18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19.9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3.9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3.1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0.14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04827935"/>
                  </a:ext>
                </a:extLst>
              </a:tr>
              <a:tr h="615054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 err="1">
                          <a:effectLst/>
                        </a:rPr>
                        <a:t>Windowframe</a:t>
                      </a:r>
                      <a:r>
                        <a:rPr lang="en-US" sz="1400" u="none" strike="noStrike" dirty="0">
                          <a:effectLst/>
                        </a:rPr>
                        <a:t> magnet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1.24(*)</a:t>
                      </a:r>
                      <a:endParaRPr lang="en-CH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en-CH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>
                          <a:effectLst/>
                        </a:rPr>
                        <a:t>3.7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0.7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400" u="none" strike="noStrike" dirty="0">
                          <a:effectLst/>
                        </a:rPr>
                        <a:t>1.49</a:t>
                      </a:r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93481949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magnets – 3/4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81D52746-5062-1641-DD75-873529AD3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5956" y="5007933"/>
            <a:ext cx="6204970" cy="234787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magnet stored energy is directly proportional to iron gap and pole width: </a:t>
            </a:r>
            <a:r>
              <a:rPr lang="en-US" b="1" dirty="0">
                <a:solidFill>
                  <a:srgbClr val="FF0000"/>
                </a:solidFill>
              </a:rPr>
              <a:t>keep them as small as possible</a:t>
            </a:r>
          </a:p>
          <a:p>
            <a:r>
              <a:rPr lang="en-CH" b="1" dirty="0">
                <a:solidFill>
                  <a:srgbClr val="FF0000"/>
                </a:solidFill>
              </a:rPr>
              <a:t>Fe-Co</a:t>
            </a:r>
            <a:r>
              <a:rPr lang="en-CH" dirty="0"/>
              <a:t> seems the only practical way to reach fields in the range of 1.8 T, but </a:t>
            </a:r>
            <a:r>
              <a:rPr lang="en-CH" b="1" dirty="0">
                <a:solidFill>
                  <a:srgbClr val="FF0000"/>
                </a:solidFill>
              </a:rPr>
              <a:t>may pose RP issues </a:t>
            </a:r>
            <a:r>
              <a:rPr lang="en-CH" dirty="0"/>
              <a:t>(to be quantified)</a:t>
            </a:r>
          </a:p>
        </p:txBody>
      </p:sp>
      <p:sp>
        <p:nvSpPr>
          <p:cNvPr id="36" name="Slide Number Placeholder 9">
            <a:extLst>
              <a:ext uri="{FF2B5EF4-FFF2-40B4-BE49-F238E27FC236}">
                <a16:creationId xmlns:a16="http://schemas.microsoft.com/office/drawing/2014/main" id="{9D0494C1-546A-C54A-A107-4CB70D3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14" name="Picture 13" descr="A picture containing shape&#10;&#10;Description automatically generated">
            <a:extLst>
              <a:ext uri="{FF2B5EF4-FFF2-40B4-BE49-F238E27FC236}">
                <a16:creationId xmlns:a16="http://schemas.microsoft.com/office/drawing/2014/main" id="{74FCF269-EF84-9B35-45D9-58D2AEEB2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413" y="4683555"/>
            <a:ext cx="864607" cy="1080000"/>
          </a:xfrm>
          <a:prstGeom prst="rect">
            <a:avLst/>
          </a:prstGeom>
        </p:spPr>
      </p:pic>
      <p:pic>
        <p:nvPicPr>
          <p:cNvPr id="16" name="Picture 15" descr="Shape&#10;&#10;Description automatically generated">
            <a:extLst>
              <a:ext uri="{FF2B5EF4-FFF2-40B4-BE49-F238E27FC236}">
                <a16:creationId xmlns:a16="http://schemas.microsoft.com/office/drawing/2014/main" id="{51F8C84E-D7C0-2C88-AF79-ABBACE1B5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03" y="2627040"/>
            <a:ext cx="1226028" cy="1080000"/>
          </a:xfrm>
          <a:prstGeom prst="rect">
            <a:avLst/>
          </a:prstGeom>
        </p:spPr>
      </p:pic>
      <p:pic>
        <p:nvPicPr>
          <p:cNvPr id="19" name="Picture 18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FC466C4A-091A-FEA5-D500-B7EFF8F5B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1607" y="1723660"/>
            <a:ext cx="1491730" cy="1080000"/>
          </a:xfrm>
          <a:prstGeom prst="rect">
            <a:avLst/>
          </a:prstGeom>
        </p:spPr>
      </p:pic>
      <p:pic>
        <p:nvPicPr>
          <p:cNvPr id="21" name="Picture 20" descr="Square&#10;&#10;Description automatically generated">
            <a:extLst>
              <a:ext uri="{FF2B5EF4-FFF2-40B4-BE49-F238E27FC236}">
                <a16:creationId xmlns:a16="http://schemas.microsoft.com/office/drawing/2014/main" id="{1DDF92AA-3FF5-CFB9-39DC-C7DDB585E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2376" y="3685608"/>
            <a:ext cx="1210192" cy="1080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4A48007-9C82-A01B-60F0-01040E839250}"/>
              </a:ext>
            </a:extLst>
          </p:cNvPr>
          <p:cNvSpPr txBox="1"/>
          <p:nvPr/>
        </p:nvSpPr>
        <p:spPr>
          <a:xfrm>
            <a:off x="260106" y="3717776"/>
            <a:ext cx="19822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CH" dirty="0">
                <a:solidFill>
                  <a:srgbClr val="FF0000"/>
                </a:solidFill>
              </a:rPr>
              <a:t>igher loss but marginally lower stored energy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D77153C-C881-C12D-9FE0-7D807D485F23}"/>
              </a:ext>
            </a:extLst>
          </p:cNvPr>
          <p:cNvSpPr txBox="1"/>
          <p:nvPr/>
        </p:nvSpPr>
        <p:spPr>
          <a:xfrm>
            <a:off x="119337" y="1919154"/>
            <a:ext cx="1982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CH" dirty="0">
                <a:solidFill>
                  <a:srgbClr val="FF0000"/>
                </a:solidFill>
              </a:rPr>
              <a:t>ighly optimized cross section</a:t>
            </a: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8F0A120E-7C88-DE0E-2B9E-EC480564468F}"/>
              </a:ext>
            </a:extLst>
          </p:cNvPr>
          <p:cNvSpPr/>
          <p:nvPr/>
        </p:nvSpPr>
        <p:spPr>
          <a:xfrm>
            <a:off x="3593337" y="2606090"/>
            <a:ext cx="157131" cy="1243138"/>
          </a:xfrm>
          <a:prstGeom prst="leftBrac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ACDC87A-3351-4920-1945-D078170E2499}"/>
              </a:ext>
            </a:extLst>
          </p:cNvPr>
          <p:cNvCxnSpPr>
            <a:cxnSpLocks/>
          </p:cNvCxnSpPr>
          <p:nvPr/>
        </p:nvCxnSpPr>
        <p:spPr>
          <a:xfrm>
            <a:off x="1923027" y="3227659"/>
            <a:ext cx="1570295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0950C29-D5E0-5470-DA71-4E25C75CABEF}"/>
              </a:ext>
            </a:extLst>
          </p:cNvPr>
          <p:cNvSpPr txBox="1"/>
          <p:nvPr/>
        </p:nvSpPr>
        <p:spPr>
          <a:xfrm>
            <a:off x="1696041" y="4869612"/>
            <a:ext cx="1772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Configuration to be studied</a:t>
            </a:r>
            <a:endParaRPr lang="en-CH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C58E044-77B9-5A59-EAF6-B0CDFB9E278B}"/>
              </a:ext>
            </a:extLst>
          </p:cNvPr>
          <p:cNvSpPr txBox="1"/>
          <p:nvPr/>
        </p:nvSpPr>
        <p:spPr>
          <a:xfrm>
            <a:off x="1858731" y="2876614"/>
            <a:ext cx="1772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Does not seem interesting</a:t>
            </a:r>
            <a:endParaRPr lang="en-CH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CC525A9-D185-4E3F-5138-161B10A6F586}"/>
              </a:ext>
            </a:extLst>
          </p:cNvPr>
          <p:cNvSpPr txBox="1"/>
          <p:nvPr/>
        </p:nvSpPr>
        <p:spPr>
          <a:xfrm>
            <a:off x="3671902" y="823551"/>
            <a:ext cx="4941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M. Breschi, R. Micelli, P. Ribani (UniBo), F. Boattini (CERN)</a:t>
            </a:r>
          </a:p>
        </p:txBody>
      </p:sp>
      <p:pic>
        <p:nvPicPr>
          <p:cNvPr id="1026" name="Picture 2" descr="4. B-H curve for Cobalt-Iron alloy (Vacuumschmelze, 2011). ">
            <a:extLst>
              <a:ext uri="{FF2B5EF4-FFF2-40B4-BE49-F238E27FC236}">
                <a16:creationId xmlns:a16="http://schemas.microsoft.com/office/drawing/2014/main" id="{9647AB37-DF9B-7E6B-0832-9FA049AFC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03" y="5824175"/>
            <a:ext cx="2382138" cy="156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83DA16B-8CC2-5782-C236-13F431263195}"/>
              </a:ext>
            </a:extLst>
          </p:cNvPr>
          <p:cNvSpPr txBox="1"/>
          <p:nvPr/>
        </p:nvSpPr>
        <p:spPr>
          <a:xfrm>
            <a:off x="1377852" y="6160402"/>
            <a:ext cx="12841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Fe-Co saturation curve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BA1781-1937-3B79-F302-C7124CF19002}"/>
              </a:ext>
            </a:extLst>
          </p:cNvPr>
          <p:cNvSpPr txBox="1"/>
          <p:nvPr/>
        </p:nvSpPr>
        <p:spPr>
          <a:xfrm>
            <a:off x="3724131" y="4488215"/>
            <a:ext cx="60478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/>
              <a:t>(*) mainly due to skin effect, can be limited by subdividing the copper conductors </a:t>
            </a:r>
          </a:p>
        </p:txBody>
      </p:sp>
    </p:spTree>
    <p:extLst>
      <p:ext uri="{BB962C8B-B14F-4D97-AF65-F5344CB8AC3E}">
        <p14:creationId xmlns:p14="http://schemas.microsoft.com/office/powerpoint/2010/main" val="2631058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4" y="1"/>
            <a:ext cx="9043988" cy="896226"/>
          </a:xfrm>
        </p:spPr>
        <p:txBody>
          <a:bodyPr>
            <a:normAutofit/>
          </a:bodyPr>
          <a:lstStyle/>
          <a:p>
            <a:r>
              <a:rPr lang="en-US" sz="4400" dirty="0"/>
              <a:t>Energy Limit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9200" y="1046404"/>
            <a:ext cx="4639871" cy="13203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00509" tIns="50255" rIns="100509" bIns="50255" rtlCol="0">
            <a:spAutoFit/>
          </a:bodyPr>
          <a:lstStyle/>
          <a:p>
            <a:r>
              <a:rPr lang="en-US" b="1" dirty="0"/>
              <a:t>Electron-positron rings </a:t>
            </a:r>
            <a:r>
              <a:rPr lang="en-US" dirty="0"/>
              <a:t>are </a:t>
            </a:r>
            <a:r>
              <a:rPr lang="en-US" b="1" dirty="0"/>
              <a:t>multi-pass </a:t>
            </a:r>
            <a:r>
              <a:rPr lang="en-US" dirty="0"/>
              <a:t>colliders limited by synchrotron radiation</a:t>
            </a:r>
          </a:p>
          <a:p>
            <a:endParaRPr lang="en-US" dirty="0"/>
          </a:p>
          <a:p>
            <a:r>
              <a:rPr lang="en-US" dirty="0"/>
              <a:t>Hence </a:t>
            </a:r>
            <a:r>
              <a:rPr lang="en-US" b="1" dirty="0"/>
              <a:t>proton rings </a:t>
            </a:r>
            <a:r>
              <a:rPr lang="en-US" dirty="0"/>
              <a:t>are energy frontier</a:t>
            </a: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561424" y="3914381"/>
            <a:ext cx="8664325" cy="916785"/>
            <a:chOff x="678" y="2341"/>
            <a:chExt cx="5380" cy="525"/>
          </a:xfrm>
        </p:grpSpPr>
        <p:sp>
          <p:nvSpPr>
            <p:cNvPr id="43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5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6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0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5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6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7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1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5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6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4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5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6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8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9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6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7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4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2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80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6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4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09" name="TextBox 108"/>
          <p:cNvSpPr txBox="1"/>
          <p:nvPr/>
        </p:nvSpPr>
        <p:spPr>
          <a:xfrm>
            <a:off x="79196" y="3205827"/>
            <a:ext cx="9805823" cy="7170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100509" tIns="50255" rIns="100509" bIns="50255" rtlCol="0">
            <a:spAutoFit/>
          </a:bodyPr>
          <a:lstStyle/>
          <a:p>
            <a:r>
              <a:rPr lang="en-US" b="1" dirty="0"/>
              <a:t>Electron-positron linear colliders</a:t>
            </a:r>
            <a:r>
              <a:rPr lang="en-US" dirty="0"/>
              <a:t> avoid synchrotron radiation, but are </a:t>
            </a:r>
            <a:r>
              <a:rPr lang="en-US" b="1" dirty="0"/>
              <a:t>single pass</a:t>
            </a:r>
            <a:endParaRPr lang="en-US" dirty="0"/>
          </a:p>
          <a:p>
            <a:r>
              <a:rPr lang="en-US" dirty="0"/>
              <a:t>Typically cost proportional to energy and power proportional to luminosity,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9195" y="4984000"/>
            <a:ext cx="9805821" cy="19481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00509" tIns="50255" rIns="100509" bIns="50255" rtlCol="0">
            <a:spAutoFit/>
          </a:bodyPr>
          <a:lstStyle/>
          <a:p>
            <a:r>
              <a:rPr lang="en-US" dirty="0"/>
              <a:t>Novel approach: </a:t>
            </a:r>
            <a:r>
              <a:rPr lang="en-US" b="1" dirty="0" err="1"/>
              <a:t>muon</a:t>
            </a:r>
            <a:r>
              <a:rPr lang="en-US" b="1" dirty="0"/>
              <a:t> collider</a:t>
            </a:r>
          </a:p>
          <a:p>
            <a:r>
              <a:rPr lang="en-US" dirty="0"/>
              <a:t>Large muon mass suppresses synchrotron radiation =&gt; </a:t>
            </a:r>
            <a:r>
              <a:rPr lang="en-US" b="1" dirty="0"/>
              <a:t>multi-pass</a:t>
            </a:r>
          </a:p>
          <a:p>
            <a:r>
              <a:rPr lang="en-US" dirty="0"/>
              <a:t>Fundamental particle requires less energy than protons</a:t>
            </a:r>
          </a:p>
          <a:p>
            <a:r>
              <a:rPr lang="en-US" dirty="0">
                <a:solidFill>
                  <a:srgbClr val="FF0000"/>
                </a:solidFill>
              </a:rPr>
              <a:t>But lifetime at rest only 2.2 </a:t>
            </a:r>
            <a:r>
              <a:rPr lang="en-US" dirty="0" err="1">
                <a:solidFill>
                  <a:srgbClr val="FF0000"/>
                </a:solidFill>
              </a:rPr>
              <a:t>μs</a:t>
            </a:r>
            <a:r>
              <a:rPr lang="en-US" dirty="0">
                <a:solidFill>
                  <a:srgbClr val="FF0000"/>
                </a:solidFill>
              </a:rPr>
              <a:t> (increases with energy)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</a:rPr>
              <a:t>Therefore the muon collider is part of the European Accelerator R&amp;D Roadmap</a:t>
            </a:r>
          </a:p>
        </p:txBody>
      </p:sp>
      <p:grpSp>
        <p:nvGrpSpPr>
          <p:cNvPr id="111" name="Group 103"/>
          <p:cNvGrpSpPr>
            <a:grpSpLocks/>
          </p:cNvGrpSpPr>
          <p:nvPr/>
        </p:nvGrpSpPr>
        <p:grpSpPr bwMode="auto">
          <a:xfrm>
            <a:off x="5229522" y="528304"/>
            <a:ext cx="4655495" cy="2624808"/>
            <a:chOff x="1589" y="527"/>
            <a:chExt cx="2326" cy="1010"/>
          </a:xfrm>
        </p:grpSpPr>
        <p:grpSp>
          <p:nvGrpSpPr>
            <p:cNvPr id="112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132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135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138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9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0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1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2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6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100">
                      <a:solidFill>
                        <a:srgbClr val="FFFFCC"/>
                      </a:solidFill>
                    </a:rPr>
                    <a:t>N</a:t>
                  </a:r>
                  <a:endParaRPr sz="110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137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100">
                      <a:solidFill>
                        <a:srgbClr val="FFFFCC"/>
                      </a:solidFill>
                    </a:rPr>
                    <a:t>S</a:t>
                  </a:r>
                  <a:endParaRPr sz="1100" noProof="1">
                    <a:solidFill>
                      <a:srgbClr val="FFFFCC"/>
                    </a:solidFill>
                  </a:endParaRPr>
                </a:p>
              </p:txBody>
            </p:sp>
          </p:grpSp>
          <p:sp>
            <p:nvSpPr>
              <p:cNvPr id="133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100">
                    <a:solidFill>
                      <a:srgbClr val="FFFFCC"/>
                    </a:solidFill>
                  </a:rPr>
                  <a:t>N</a:t>
                </a:r>
                <a:endParaRPr sz="1100" noProof="1">
                  <a:solidFill>
                    <a:srgbClr val="FFFFCC"/>
                  </a:solidFill>
                </a:endParaRPr>
              </a:p>
            </p:txBody>
          </p:sp>
          <p:sp>
            <p:nvSpPr>
              <p:cNvPr id="134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100">
                    <a:solidFill>
                      <a:srgbClr val="FFFFCC"/>
                    </a:solidFill>
                  </a:rPr>
                  <a:t>S</a:t>
                </a:r>
                <a:endParaRPr sz="1100" noProof="1">
                  <a:solidFill>
                    <a:srgbClr val="FFFFCC"/>
                  </a:solidFill>
                </a:endParaRPr>
              </a:p>
            </p:txBody>
          </p:sp>
        </p:grpSp>
        <p:grpSp>
          <p:nvGrpSpPr>
            <p:cNvPr id="113" name="Group 84"/>
            <p:cNvGrpSpPr>
              <a:grpSpLocks/>
            </p:cNvGrpSpPr>
            <p:nvPr/>
          </p:nvGrpSpPr>
          <p:grpSpPr bwMode="auto">
            <a:xfrm>
              <a:off x="1589" y="980"/>
              <a:ext cx="316" cy="272"/>
              <a:chOff x="1054" y="1025"/>
              <a:chExt cx="342" cy="272"/>
            </a:xfrm>
          </p:grpSpPr>
          <p:sp>
            <p:nvSpPr>
              <p:cNvPr id="130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Oval 86"/>
              <p:cNvSpPr>
                <a:spLocks noChangeArrowheads="1"/>
              </p:cNvSpPr>
              <p:nvPr/>
            </p:nvSpPr>
            <p:spPr bwMode="auto">
              <a:xfrm>
                <a:off x="1054" y="1208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20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116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18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300"/>
                  <a:t>accelerating cavities</a:t>
                </a:r>
              </a:p>
            </p:txBody>
          </p:sp>
        </p:grpSp>
      </p:grpSp>
      <p:graphicFrame>
        <p:nvGraphicFramePr>
          <p:cNvPr id="143" name="Object 2"/>
          <p:cNvGraphicFramePr>
            <a:graphicFrameLocks noChangeAspect="1"/>
          </p:cNvGraphicFramePr>
          <p:nvPr/>
        </p:nvGraphicFramePr>
        <p:xfrm>
          <a:off x="6615509" y="1442494"/>
          <a:ext cx="2100494" cy="979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27100" imgH="431800" progId="Equation.3">
                  <p:embed/>
                </p:oleObj>
              </mc:Choice>
              <mc:Fallback>
                <p:oleObj name="Equation" r:id="rId2" imgW="927100" imgH="431800" progId="Equation.3">
                  <p:embed/>
                  <p:pic>
                    <p:nvPicPr>
                      <p:cNvPr id="14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5509" y="1442494"/>
                        <a:ext cx="2100494" cy="9796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" name="Slide Number Placeholder 9">
            <a:extLst>
              <a:ext uri="{FF2B5EF4-FFF2-40B4-BE49-F238E27FC236}">
                <a16:creationId xmlns:a16="http://schemas.microsoft.com/office/drawing/2014/main" id="{C900FDB4-D6DE-FD8F-5835-BC2E683E8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4" name="Date Placeholder 2">
            <a:extLst>
              <a:ext uri="{FF2B5EF4-FFF2-40B4-BE49-F238E27FC236}">
                <a16:creationId xmlns:a16="http://schemas.microsoft.com/office/drawing/2014/main" id="{D694C671-C2EC-AB39-396B-49AC45AA85A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7060538"/>
            <a:ext cx="2392805" cy="293370"/>
          </a:xfrm>
          <a:prstGeom prst="rect">
            <a:avLst/>
          </a:prstGeom>
        </p:spPr>
        <p:txBody>
          <a:bodyPr/>
          <a:lstStyle/>
          <a:p>
            <a:r>
              <a:rPr lang="fr-CH" sz="1800" dirty="0" err="1">
                <a:solidFill>
                  <a:schemeClr val="tx1"/>
                </a:solidFill>
              </a:rPr>
              <a:t>Courtesy</a:t>
            </a:r>
            <a:r>
              <a:rPr lang="fr-CH" sz="1800" dirty="0">
                <a:solidFill>
                  <a:schemeClr val="tx1"/>
                </a:solidFill>
              </a:rPr>
              <a:t> of D. </a:t>
            </a:r>
            <a:r>
              <a:rPr lang="fr-CH" sz="1800" dirty="0" err="1">
                <a:solidFill>
                  <a:schemeClr val="tx1"/>
                </a:solidFill>
              </a:rPr>
              <a:t>Schulte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1594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magnets – 4/4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81D52746-5062-1641-DD75-873529AD3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5830549"/>
          </a:xfrm>
        </p:spPr>
        <p:txBody>
          <a:bodyPr>
            <a:normAutofit/>
          </a:bodyPr>
          <a:lstStyle/>
          <a:p>
            <a:r>
              <a:rPr lang="en-US" dirty="0"/>
              <a:t>SC magnets</a:t>
            </a:r>
          </a:p>
          <a:p>
            <a:pPr lvl="1"/>
            <a:r>
              <a:rPr lang="en-US" dirty="0"/>
              <a:t>10 T is an “unfortunate” number for Nb-</a:t>
            </a:r>
            <a:r>
              <a:rPr lang="en-US" dirty="0" err="1"/>
              <a:t>Ti</a:t>
            </a:r>
            <a:endParaRPr lang="en-US" dirty="0"/>
          </a:p>
          <a:p>
            <a:pPr lvl="2"/>
            <a:r>
              <a:rPr lang="en-US" dirty="0"/>
              <a:t>LHC heritage, resulting from the years if competition with the SSC. Only a couple of models (MFISC, FRESCA) and 10m prototypes made it to (or close to) 10 T</a:t>
            </a:r>
          </a:p>
          <a:p>
            <a:pPr lvl="2"/>
            <a:r>
              <a:rPr lang="en-US" dirty="0"/>
              <a:t>LHC ultimate field (magnet design) is set at 9 T. This field level was reached in a large part of the series production</a:t>
            </a:r>
          </a:p>
          <a:p>
            <a:pPr lvl="2"/>
            <a:r>
              <a:rPr lang="en-US" dirty="0"/>
              <a:t>For practical reasons the LHC dipoles operate at 8 T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Set the Nb-</a:t>
            </a:r>
            <a:r>
              <a:rPr lang="en-US" b="1" dirty="0" err="1">
                <a:solidFill>
                  <a:srgbClr val="FF0000"/>
                </a:solidFill>
              </a:rPr>
              <a:t>Ti</a:t>
            </a:r>
            <a:r>
              <a:rPr lang="en-US" b="1" dirty="0">
                <a:solidFill>
                  <a:srgbClr val="FF0000"/>
                </a:solidFill>
              </a:rPr>
              <a:t> design dipole field to 8…9 T </a:t>
            </a:r>
            <a:r>
              <a:rPr lang="en-US" dirty="0">
                <a:solidFill>
                  <a:srgbClr val="FF0000"/>
                </a:solidFill>
              </a:rPr>
              <a:t>(see later)</a:t>
            </a:r>
          </a:p>
          <a:p>
            <a:pPr lvl="1"/>
            <a:r>
              <a:rPr lang="en-US" dirty="0"/>
              <a:t>NOTE: 16 T is similarly un “unfortunate” number for 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Set the Nb</a:t>
            </a:r>
            <a:r>
              <a:rPr lang="en-US" b="1" baseline="-25000" dirty="0">
                <a:solidFill>
                  <a:srgbClr val="FF0000"/>
                </a:solidFill>
              </a:rPr>
              <a:t>3</a:t>
            </a:r>
            <a:r>
              <a:rPr lang="en-US" b="1" dirty="0">
                <a:solidFill>
                  <a:srgbClr val="FF0000"/>
                </a:solidFill>
              </a:rPr>
              <a:t>Sn design dipole field to 13…14 T </a:t>
            </a:r>
            <a:r>
              <a:rPr lang="en-US" dirty="0">
                <a:solidFill>
                  <a:srgbClr val="FF0000"/>
                </a:solidFill>
              </a:rPr>
              <a:t>(see later)</a:t>
            </a:r>
          </a:p>
        </p:txBody>
      </p:sp>
      <p:sp>
        <p:nvSpPr>
          <p:cNvPr id="36" name="Slide Number Placeholder 9">
            <a:extLst>
              <a:ext uri="{FF2B5EF4-FFF2-40B4-BE49-F238E27FC236}">
                <a16:creationId xmlns:a16="http://schemas.microsoft.com/office/drawing/2014/main" id="{9D0494C1-546A-C54A-A107-4CB70D3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774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96" dirty="0"/>
              <a:t>Magnet powering alternatives</a:t>
            </a:r>
          </a:p>
        </p:txBody>
      </p:sp>
      <p:sp>
        <p:nvSpPr>
          <p:cNvPr id="36" name="Slide Number Placeholder 9">
            <a:extLst>
              <a:ext uri="{FF2B5EF4-FFF2-40B4-BE49-F238E27FC236}">
                <a16:creationId xmlns:a16="http://schemas.microsoft.com/office/drawing/2014/main" id="{9D0494C1-546A-C54A-A107-4CB70D3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41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908DADF-C2B0-341D-9C70-380A3FE600A3}"/>
              </a:ext>
            </a:extLst>
          </p:cNvPr>
          <p:cNvGrpSpPr/>
          <p:nvPr/>
        </p:nvGrpSpPr>
        <p:grpSpPr>
          <a:xfrm>
            <a:off x="4433470" y="998971"/>
            <a:ext cx="2624044" cy="3060000"/>
            <a:chOff x="4433470" y="998971"/>
            <a:chExt cx="2624044" cy="3060000"/>
          </a:xfrm>
        </p:grpSpPr>
        <p:pic>
          <p:nvPicPr>
            <p:cNvPr id="7" name="Picture 6" descr="Chart, line chart&#10;&#10;Description automatically generated">
              <a:extLst>
                <a:ext uri="{FF2B5EF4-FFF2-40B4-BE49-F238E27FC236}">
                  <a16:creationId xmlns:a16="http://schemas.microsoft.com/office/drawing/2014/main" id="{81E51971-D765-2F96-65C7-6C3461AE6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33470" y="998971"/>
              <a:ext cx="2624044" cy="3060000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721DD03-D3D8-5357-1F3E-AC4401BF47B9}"/>
                </a:ext>
              </a:extLst>
            </p:cNvPr>
            <p:cNvSpPr txBox="1"/>
            <p:nvPr/>
          </p:nvSpPr>
          <p:spPr>
            <a:xfrm>
              <a:off x="5464415" y="3085095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1 + 3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8D68025-F891-5CF9-C526-CC6F1365EF92}"/>
              </a:ext>
            </a:extLst>
          </p:cNvPr>
          <p:cNvGrpSpPr/>
          <p:nvPr/>
        </p:nvGrpSpPr>
        <p:grpSpPr>
          <a:xfrm>
            <a:off x="7278632" y="998971"/>
            <a:ext cx="2616341" cy="3060000"/>
            <a:chOff x="7278632" y="998971"/>
            <a:chExt cx="2616341" cy="3060000"/>
          </a:xfrm>
        </p:grpSpPr>
        <p:pic>
          <p:nvPicPr>
            <p:cNvPr id="13" name="Picture 12" descr="Chart, line chart&#10;&#10;Description automatically generated">
              <a:extLst>
                <a:ext uri="{FF2B5EF4-FFF2-40B4-BE49-F238E27FC236}">
                  <a16:creationId xmlns:a16="http://schemas.microsoft.com/office/drawing/2014/main" id="{90B4B163-2E71-F128-683B-4BE881AF0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78632" y="998971"/>
              <a:ext cx="2616341" cy="3060000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804B6D8-FEC8-6DBB-7221-39537CFAED19}"/>
                </a:ext>
              </a:extLst>
            </p:cNvPr>
            <p:cNvSpPr txBox="1"/>
            <p:nvPr/>
          </p:nvSpPr>
          <p:spPr>
            <a:xfrm>
              <a:off x="8111439" y="3085095"/>
              <a:ext cx="10615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1 + 3 + 5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0D1EC21-9DA3-F4C4-4A15-3F5B121A0460}"/>
              </a:ext>
            </a:extLst>
          </p:cNvPr>
          <p:cNvGrpSpPr/>
          <p:nvPr/>
        </p:nvGrpSpPr>
        <p:grpSpPr>
          <a:xfrm>
            <a:off x="4503369" y="3994951"/>
            <a:ext cx="2604966" cy="3060000"/>
            <a:chOff x="4503369" y="3994951"/>
            <a:chExt cx="2604966" cy="3060000"/>
          </a:xfrm>
        </p:grpSpPr>
        <p:pic>
          <p:nvPicPr>
            <p:cNvPr id="16" name="Picture 15" descr="Chart, line chart&#10;&#10;Description automatically generated">
              <a:extLst>
                <a:ext uri="{FF2B5EF4-FFF2-40B4-BE49-F238E27FC236}">
                  <a16:creationId xmlns:a16="http://schemas.microsoft.com/office/drawing/2014/main" id="{6B692497-F1B8-89D5-3C7D-D34BD9E532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3369" y="3994951"/>
              <a:ext cx="2604966" cy="306000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1241614-CB6B-792A-2536-E0F664251FCA}"/>
                </a:ext>
              </a:extLst>
            </p:cNvPr>
            <p:cNvSpPr txBox="1"/>
            <p:nvPr/>
          </p:nvSpPr>
          <p:spPr>
            <a:xfrm>
              <a:off x="5313179" y="4127486"/>
              <a:ext cx="74090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&lt; 1 %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E93750-06F1-9308-5A23-1EB166A781F1}"/>
              </a:ext>
            </a:extLst>
          </p:cNvPr>
          <p:cNvGrpSpPr/>
          <p:nvPr/>
        </p:nvGrpSpPr>
        <p:grpSpPr>
          <a:xfrm>
            <a:off x="7296465" y="4021585"/>
            <a:ext cx="2610367" cy="3060000"/>
            <a:chOff x="7296465" y="4021585"/>
            <a:chExt cx="2610367" cy="3060000"/>
          </a:xfrm>
        </p:grpSpPr>
        <p:pic>
          <p:nvPicPr>
            <p:cNvPr id="20" name="Picture 19" descr="Chart, line chart&#10;&#10;Description automatically generated">
              <a:extLst>
                <a:ext uri="{FF2B5EF4-FFF2-40B4-BE49-F238E27FC236}">
                  <a16:creationId xmlns:a16="http://schemas.microsoft.com/office/drawing/2014/main" id="{5E2C536A-8C72-C90C-0790-1913EC631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96465" y="4021585"/>
              <a:ext cx="2610367" cy="3060000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BFB1E5E-B4F3-8287-FE2B-0D9246896F19}"/>
                </a:ext>
              </a:extLst>
            </p:cNvPr>
            <p:cNvSpPr txBox="1"/>
            <p:nvPr/>
          </p:nvSpPr>
          <p:spPr>
            <a:xfrm>
              <a:off x="8163862" y="4517257"/>
              <a:ext cx="934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&lt; 0.1 %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457567C-4A99-D4E3-CF30-D05002371BDA}"/>
              </a:ext>
            </a:extLst>
          </p:cNvPr>
          <p:cNvGrpSpPr/>
          <p:nvPr/>
        </p:nvGrpSpPr>
        <p:grpSpPr>
          <a:xfrm>
            <a:off x="143522" y="1180730"/>
            <a:ext cx="4258614" cy="2176974"/>
            <a:chOff x="143522" y="1180730"/>
            <a:chExt cx="4258614" cy="217697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20B6E06-1B9E-61D8-52F7-9EDC5DE86A41}"/>
                </a:ext>
              </a:extLst>
            </p:cNvPr>
            <p:cNvGrpSpPr/>
            <p:nvPr/>
          </p:nvGrpSpPr>
          <p:grpSpPr>
            <a:xfrm>
              <a:off x="213060" y="1542773"/>
              <a:ext cx="4189076" cy="1814931"/>
              <a:chOff x="3417905" y="2341762"/>
              <a:chExt cx="4189076" cy="1814931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56B7CC3B-7486-C119-C4F2-4612A8751CB7}"/>
                  </a:ext>
                </a:extLst>
              </p:cNvPr>
              <p:cNvGrpSpPr/>
              <p:nvPr/>
            </p:nvGrpSpPr>
            <p:grpSpPr>
              <a:xfrm>
                <a:off x="5463877" y="2722763"/>
                <a:ext cx="1453912" cy="1321942"/>
                <a:chOff x="3962490" y="1785259"/>
                <a:chExt cx="1453912" cy="1321942"/>
              </a:xfrm>
            </p:grpSpPr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4C6B619D-757D-A2CD-528E-00CBFBFF8AD1}"/>
                    </a:ext>
                  </a:extLst>
                </p:cNvPr>
                <p:cNvSpPr/>
                <p:nvPr/>
              </p:nvSpPr>
              <p:spPr>
                <a:xfrm>
                  <a:off x="3962490" y="2391726"/>
                  <a:ext cx="1453912" cy="715475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CH"/>
                </a:p>
              </p:txBody>
            </p:sp>
            <p:sp>
              <p:nvSpPr>
                <p:cNvPr id="49" name="TextBox 3">
                  <a:extLst>
                    <a:ext uri="{FF2B5EF4-FFF2-40B4-BE49-F238E27FC236}">
                      <a16:creationId xmlns:a16="http://schemas.microsoft.com/office/drawing/2014/main" id="{7920B978-0FE5-FC8F-A7C4-4F64631B3B64}"/>
                    </a:ext>
                  </a:extLst>
                </p:cNvPr>
                <p:cNvSpPr txBox="1"/>
                <p:nvPr/>
              </p:nvSpPr>
              <p:spPr>
                <a:xfrm>
                  <a:off x="4456049" y="1785259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1</a:t>
                  </a:r>
                </a:p>
              </p:txBody>
            </p: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86195F5-7CEF-A9D8-999F-38B181A0DA7E}"/>
                    </a:ext>
                  </a:extLst>
                </p:cNvPr>
                <p:cNvCxnSpPr>
                  <a:stCxn id="50" idx="0"/>
                </p:cNvCxnSpPr>
                <p:nvPr/>
              </p:nvCxnSpPr>
              <p:spPr>
                <a:xfrm flipV="1">
                  <a:off x="4689446" y="2154591"/>
                  <a:ext cx="0" cy="23713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75BE6B16-2301-9D72-29F4-4F84DD1EB93D}"/>
                  </a:ext>
                </a:extLst>
              </p:cNvPr>
              <p:cNvGrpSpPr/>
              <p:nvPr/>
            </p:nvGrpSpPr>
            <p:grpSpPr>
              <a:xfrm>
                <a:off x="6878930" y="2722763"/>
                <a:ext cx="466794" cy="1251184"/>
                <a:chOff x="5366657" y="1785259"/>
                <a:chExt cx="466794" cy="1251184"/>
              </a:xfrm>
            </p:grpSpPr>
            <p:sp>
              <p:nvSpPr>
                <p:cNvPr id="44" name="TextBox 6">
                  <a:extLst>
                    <a:ext uri="{FF2B5EF4-FFF2-40B4-BE49-F238E27FC236}">
                      <a16:creationId xmlns:a16="http://schemas.microsoft.com/office/drawing/2014/main" id="{AE3527E8-3C93-8E98-88EB-A486EF67AD36}"/>
                    </a:ext>
                  </a:extLst>
                </p:cNvPr>
                <p:cNvSpPr txBox="1"/>
                <p:nvPr/>
              </p:nvSpPr>
              <p:spPr>
                <a:xfrm>
                  <a:off x="5366657" y="1785259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3</a:t>
                  </a:r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A78251B2-0ADA-CD06-850B-B81879958F2C}"/>
                    </a:ext>
                  </a:extLst>
                </p:cNvPr>
                <p:cNvGrpSpPr/>
                <p:nvPr/>
              </p:nvGrpSpPr>
              <p:grpSpPr>
                <a:xfrm>
                  <a:off x="5488141" y="2154591"/>
                  <a:ext cx="223827" cy="881852"/>
                  <a:chOff x="5488141" y="2154591"/>
                  <a:chExt cx="223827" cy="881852"/>
                </a:xfrm>
              </p:grpSpPr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936EDDF7-9937-5FE2-D6B8-9592542FF9CB}"/>
                      </a:ext>
                    </a:extLst>
                  </p:cNvPr>
                  <p:cNvSpPr/>
                  <p:nvPr/>
                </p:nvSpPr>
                <p:spPr>
                  <a:xfrm>
                    <a:off x="5488141" y="2462483"/>
                    <a:ext cx="223827" cy="57396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DB723C2F-5D22-879C-58C8-3CE5D0FD5C8B}"/>
                      </a:ext>
                    </a:extLst>
                  </p:cNvPr>
                  <p:cNvCxnSpPr>
                    <a:cxnSpLocks/>
                    <a:stCxn id="44" idx="0"/>
                    <a:endCxn id="41" idx="2"/>
                  </p:cNvCxnSpPr>
                  <p:nvPr/>
                </p:nvCxnSpPr>
                <p:spPr>
                  <a:xfrm flipH="1" flipV="1">
                    <a:off x="5600054" y="2154591"/>
                    <a:ext cx="1" cy="30789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34A92536-533B-C4F9-CC20-9E304C9ABEE8}"/>
                  </a:ext>
                </a:extLst>
              </p:cNvPr>
              <p:cNvGrpSpPr/>
              <p:nvPr/>
            </p:nvGrpSpPr>
            <p:grpSpPr>
              <a:xfrm>
                <a:off x="7140187" y="2341762"/>
                <a:ext cx="466794" cy="1588642"/>
                <a:chOff x="5638800" y="1404258"/>
                <a:chExt cx="466794" cy="1588642"/>
              </a:xfrm>
            </p:grpSpPr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3E45AF05-734C-B503-24B6-D9DD2A429F62}"/>
                    </a:ext>
                  </a:extLst>
                </p:cNvPr>
                <p:cNvSpPr/>
                <p:nvPr/>
              </p:nvSpPr>
              <p:spPr>
                <a:xfrm>
                  <a:off x="5792941" y="2506026"/>
                  <a:ext cx="158513" cy="486874"/>
                </a:xfrm>
                <a:prstGeom prst="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CH"/>
                </a:p>
              </p:txBody>
            </p:sp>
            <p:sp>
              <p:nvSpPr>
                <p:cNvPr id="42" name="TextBox 12">
                  <a:extLst>
                    <a:ext uri="{FF2B5EF4-FFF2-40B4-BE49-F238E27FC236}">
                      <a16:creationId xmlns:a16="http://schemas.microsoft.com/office/drawing/2014/main" id="{35B3FF37-B994-DB11-8752-3D1D3F218E35}"/>
                    </a:ext>
                  </a:extLst>
                </p:cNvPr>
                <p:cNvSpPr txBox="1"/>
                <p:nvPr/>
              </p:nvSpPr>
              <p:spPr>
                <a:xfrm>
                  <a:off x="5638800" y="1404258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5</a:t>
                  </a:r>
                </a:p>
              </p:txBody>
            </p: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FEA41405-9805-C4E3-6340-94794418F494}"/>
                    </a:ext>
                  </a:extLst>
                </p:cNvPr>
                <p:cNvCxnSpPr>
                  <a:cxnSpLocks/>
                  <a:stCxn id="46" idx="0"/>
                  <a:endCxn id="42" idx="2"/>
                </p:cNvCxnSpPr>
                <p:nvPr/>
              </p:nvCxnSpPr>
              <p:spPr>
                <a:xfrm flipH="1" flipV="1">
                  <a:off x="5872197" y="1773590"/>
                  <a:ext cx="1" cy="73243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64D20CA9-7F40-39D9-DCA7-E58CBC1A8625}"/>
                  </a:ext>
                </a:extLst>
              </p:cNvPr>
              <p:cNvGrpSpPr/>
              <p:nvPr/>
            </p:nvGrpSpPr>
            <p:grpSpPr>
              <a:xfrm>
                <a:off x="3417905" y="2711875"/>
                <a:ext cx="1966550" cy="1444818"/>
                <a:chOff x="1916518" y="1774371"/>
                <a:chExt cx="1966550" cy="1444818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7F34A18F-7DD5-092D-9B8E-AFF662D15454}"/>
                    </a:ext>
                  </a:extLst>
                </p:cNvPr>
                <p:cNvSpPr/>
                <p:nvPr/>
              </p:nvSpPr>
              <p:spPr>
                <a:xfrm>
                  <a:off x="1916518" y="2279737"/>
                  <a:ext cx="1966550" cy="93945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>
                    <a:defRPr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CH"/>
                </a:p>
              </p:txBody>
            </p:sp>
            <p:sp>
              <p:nvSpPr>
                <p:cNvPr id="35" name="TextBox 16">
                  <a:extLst>
                    <a:ext uri="{FF2B5EF4-FFF2-40B4-BE49-F238E27FC236}">
                      <a16:creationId xmlns:a16="http://schemas.microsoft.com/office/drawing/2014/main" id="{9A580D4E-43DE-7E56-B151-120FF5F56F92}"/>
                    </a:ext>
                  </a:extLst>
                </p:cNvPr>
                <p:cNvSpPr txBox="1"/>
                <p:nvPr/>
              </p:nvSpPr>
              <p:spPr>
                <a:xfrm>
                  <a:off x="2668800" y="1774371"/>
                  <a:ext cx="461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SC</a:t>
                  </a:r>
                </a:p>
              </p:txBody>
            </p: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1126254B-EBBF-E83B-02B2-6E48BB04AC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99793" y="2143703"/>
                  <a:ext cx="0" cy="1360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9587056-60CC-E17B-E33A-DCE12F9FA95B}"/>
                </a:ext>
              </a:extLst>
            </p:cNvPr>
            <p:cNvSpPr txBox="1"/>
            <p:nvPr/>
          </p:nvSpPr>
          <p:spPr>
            <a:xfrm>
              <a:off x="143522" y="1180730"/>
              <a:ext cx="1844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CH" dirty="0"/>
                <a:t>ocal correction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9ECDE22-7BF8-3E61-01BD-F028084189E8}"/>
              </a:ext>
            </a:extLst>
          </p:cNvPr>
          <p:cNvGrpSpPr/>
          <p:nvPr/>
        </p:nvGrpSpPr>
        <p:grpSpPr>
          <a:xfrm>
            <a:off x="143522" y="3792244"/>
            <a:ext cx="3760307" cy="2472136"/>
            <a:chOff x="143522" y="3792244"/>
            <a:chExt cx="3760307" cy="2472136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F22D1F03-6FFF-BE1B-5320-1D106694C665}"/>
                </a:ext>
              </a:extLst>
            </p:cNvPr>
            <p:cNvGrpSpPr/>
            <p:nvPr/>
          </p:nvGrpSpPr>
          <p:grpSpPr>
            <a:xfrm>
              <a:off x="496097" y="4308910"/>
              <a:ext cx="3407732" cy="1955470"/>
              <a:chOff x="496097" y="4308910"/>
              <a:chExt cx="3407732" cy="1955470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000F4639-1BFB-DE59-242F-3EF400B91C50}"/>
                  </a:ext>
                </a:extLst>
              </p:cNvPr>
              <p:cNvGrpSpPr/>
              <p:nvPr/>
            </p:nvGrpSpPr>
            <p:grpSpPr>
              <a:xfrm>
                <a:off x="496097" y="5016827"/>
                <a:ext cx="3246211" cy="648000"/>
                <a:chOff x="380687" y="4377635"/>
                <a:chExt cx="3246211" cy="648000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902D30FF-32F8-6784-C828-1F9BDFA24921}"/>
                    </a:ext>
                  </a:extLst>
                </p:cNvPr>
                <p:cNvGrpSpPr/>
                <p:nvPr/>
              </p:nvGrpSpPr>
              <p:grpSpPr>
                <a:xfrm>
                  <a:off x="380687" y="4377635"/>
                  <a:ext cx="776061" cy="648000"/>
                  <a:chOff x="65314" y="4188023"/>
                  <a:chExt cx="776061" cy="153206"/>
                </a:xfrm>
              </p:grpSpPr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1E9BECB7-3D60-C710-424C-96FBA491F7C6}"/>
                      </a:ext>
                    </a:extLst>
                  </p:cNvPr>
                  <p:cNvSpPr/>
                  <p:nvPr/>
                </p:nvSpPr>
                <p:spPr>
                  <a:xfrm>
                    <a:off x="192315" y="4188023"/>
                    <a:ext cx="202710" cy="153206"/>
                  </a:xfrm>
                  <a:prstGeom prst="rect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928BDB4A-FFA8-5784-9F9A-893D7D6CDE3B}"/>
                      </a:ext>
                    </a:extLst>
                  </p:cNvPr>
                  <p:cNvSpPr/>
                  <p:nvPr/>
                </p:nvSpPr>
                <p:spPr>
                  <a:xfrm>
                    <a:off x="639967" y="4188023"/>
                    <a:ext cx="201408" cy="153206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4D51088C-1EDA-EC12-DFFD-564F0B698356}"/>
                      </a:ext>
                    </a:extLst>
                  </p:cNvPr>
                  <p:cNvSpPr/>
                  <p:nvPr/>
                </p:nvSpPr>
                <p:spPr>
                  <a:xfrm>
                    <a:off x="65314" y="4188023"/>
                    <a:ext cx="87085" cy="153206"/>
                  </a:xfrm>
                  <a:prstGeom prst="rect">
                    <a:avLst/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58F81140-3A61-0B70-B40C-02C828C66972}"/>
                      </a:ext>
                    </a:extLst>
                  </p:cNvPr>
                  <p:cNvSpPr/>
                  <p:nvPr/>
                </p:nvSpPr>
                <p:spPr>
                  <a:xfrm>
                    <a:off x="436767" y="4188023"/>
                    <a:ext cx="201408" cy="153206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</p:grp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0E535251-1BA8-5851-01EF-F5BE1518556F}"/>
                    </a:ext>
                  </a:extLst>
                </p:cNvPr>
                <p:cNvGrpSpPr/>
                <p:nvPr/>
              </p:nvGrpSpPr>
              <p:grpSpPr>
                <a:xfrm>
                  <a:off x="1204070" y="4377635"/>
                  <a:ext cx="776061" cy="648000"/>
                  <a:chOff x="65314" y="4188023"/>
                  <a:chExt cx="776061" cy="153206"/>
                </a:xfrm>
              </p:grpSpPr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482BB6A0-5E69-0FBF-4B6D-FA11F663E1E0}"/>
                      </a:ext>
                    </a:extLst>
                  </p:cNvPr>
                  <p:cNvSpPr/>
                  <p:nvPr/>
                </p:nvSpPr>
                <p:spPr>
                  <a:xfrm>
                    <a:off x="192315" y="4188023"/>
                    <a:ext cx="202710" cy="153206"/>
                  </a:xfrm>
                  <a:prstGeom prst="rect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AEA9BC6B-FC90-5663-27B9-8B6832B6C566}"/>
                      </a:ext>
                    </a:extLst>
                  </p:cNvPr>
                  <p:cNvSpPr/>
                  <p:nvPr/>
                </p:nvSpPr>
                <p:spPr>
                  <a:xfrm>
                    <a:off x="639967" y="4188023"/>
                    <a:ext cx="201408" cy="153206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A0FDD0F5-7A91-DC0D-5C9A-FA0D7628C71C}"/>
                      </a:ext>
                    </a:extLst>
                  </p:cNvPr>
                  <p:cNvSpPr/>
                  <p:nvPr/>
                </p:nvSpPr>
                <p:spPr>
                  <a:xfrm>
                    <a:off x="65314" y="4188023"/>
                    <a:ext cx="87085" cy="153206"/>
                  </a:xfrm>
                  <a:prstGeom prst="rect">
                    <a:avLst/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0D69202-1DC1-96D8-7986-AB53432F216C}"/>
                      </a:ext>
                    </a:extLst>
                  </p:cNvPr>
                  <p:cNvSpPr/>
                  <p:nvPr/>
                </p:nvSpPr>
                <p:spPr>
                  <a:xfrm>
                    <a:off x="436767" y="4188023"/>
                    <a:ext cx="201408" cy="153206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</p:grp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06488B55-6C63-E3F3-37EA-AE5070018408}"/>
                    </a:ext>
                  </a:extLst>
                </p:cNvPr>
                <p:cNvGrpSpPr/>
                <p:nvPr/>
              </p:nvGrpSpPr>
              <p:grpSpPr>
                <a:xfrm>
                  <a:off x="2027453" y="4377635"/>
                  <a:ext cx="776061" cy="648000"/>
                  <a:chOff x="65314" y="4188023"/>
                  <a:chExt cx="776061" cy="153206"/>
                </a:xfrm>
              </p:grpSpPr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8D743B55-29C9-0D7B-61B6-22386E918D24}"/>
                      </a:ext>
                    </a:extLst>
                  </p:cNvPr>
                  <p:cNvSpPr/>
                  <p:nvPr/>
                </p:nvSpPr>
                <p:spPr>
                  <a:xfrm>
                    <a:off x="192315" y="4188023"/>
                    <a:ext cx="202710" cy="153206"/>
                  </a:xfrm>
                  <a:prstGeom prst="rect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71" name="Rectangle 70">
                    <a:extLst>
                      <a:ext uri="{FF2B5EF4-FFF2-40B4-BE49-F238E27FC236}">
                        <a16:creationId xmlns:a16="http://schemas.microsoft.com/office/drawing/2014/main" id="{63DFD58B-E424-745B-2209-9DEE7F6BBD93}"/>
                      </a:ext>
                    </a:extLst>
                  </p:cNvPr>
                  <p:cNvSpPr/>
                  <p:nvPr/>
                </p:nvSpPr>
                <p:spPr>
                  <a:xfrm>
                    <a:off x="639967" y="4188023"/>
                    <a:ext cx="201408" cy="153206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72" name="Rectangle 71">
                    <a:extLst>
                      <a:ext uri="{FF2B5EF4-FFF2-40B4-BE49-F238E27FC236}">
                        <a16:creationId xmlns:a16="http://schemas.microsoft.com/office/drawing/2014/main" id="{43ED1D12-F0CE-D54B-B7AB-65D29FFFF46C}"/>
                      </a:ext>
                    </a:extLst>
                  </p:cNvPr>
                  <p:cNvSpPr/>
                  <p:nvPr/>
                </p:nvSpPr>
                <p:spPr>
                  <a:xfrm>
                    <a:off x="65314" y="4188023"/>
                    <a:ext cx="87085" cy="153206"/>
                  </a:xfrm>
                  <a:prstGeom prst="rect">
                    <a:avLst/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73" name="Rectangle 72">
                    <a:extLst>
                      <a:ext uri="{FF2B5EF4-FFF2-40B4-BE49-F238E27FC236}">
                        <a16:creationId xmlns:a16="http://schemas.microsoft.com/office/drawing/2014/main" id="{09883CD4-FDB0-077C-9BD6-280EFB991463}"/>
                      </a:ext>
                    </a:extLst>
                  </p:cNvPr>
                  <p:cNvSpPr/>
                  <p:nvPr/>
                </p:nvSpPr>
                <p:spPr>
                  <a:xfrm>
                    <a:off x="436767" y="4188023"/>
                    <a:ext cx="201408" cy="153206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</p:grpSp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FC167576-FED7-5281-ECE4-CBAF5851AEF8}"/>
                    </a:ext>
                  </a:extLst>
                </p:cNvPr>
                <p:cNvGrpSpPr/>
                <p:nvPr/>
              </p:nvGrpSpPr>
              <p:grpSpPr>
                <a:xfrm>
                  <a:off x="2850837" y="4377635"/>
                  <a:ext cx="776061" cy="648000"/>
                  <a:chOff x="65314" y="4188023"/>
                  <a:chExt cx="776061" cy="153206"/>
                </a:xfrm>
              </p:grpSpPr>
              <p:sp>
                <p:nvSpPr>
                  <p:cNvPr id="75" name="Rectangle 74">
                    <a:extLst>
                      <a:ext uri="{FF2B5EF4-FFF2-40B4-BE49-F238E27FC236}">
                        <a16:creationId xmlns:a16="http://schemas.microsoft.com/office/drawing/2014/main" id="{8F410985-E8FF-B227-DE7F-36A16DFE0C9B}"/>
                      </a:ext>
                    </a:extLst>
                  </p:cNvPr>
                  <p:cNvSpPr/>
                  <p:nvPr/>
                </p:nvSpPr>
                <p:spPr>
                  <a:xfrm>
                    <a:off x="192315" y="4188023"/>
                    <a:ext cx="202710" cy="153206"/>
                  </a:xfrm>
                  <a:prstGeom prst="rect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7AA75BEA-0779-7224-DF96-7C3F4A983E5C}"/>
                      </a:ext>
                    </a:extLst>
                  </p:cNvPr>
                  <p:cNvSpPr/>
                  <p:nvPr/>
                </p:nvSpPr>
                <p:spPr>
                  <a:xfrm>
                    <a:off x="639967" y="4188023"/>
                    <a:ext cx="201408" cy="153206"/>
                  </a:xfrm>
                  <a:prstGeom prst="rect">
                    <a:avLst/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26AB11A2-F8EC-8BD9-6ADD-9ECD8A288ABA}"/>
                      </a:ext>
                    </a:extLst>
                  </p:cNvPr>
                  <p:cNvSpPr/>
                  <p:nvPr/>
                </p:nvSpPr>
                <p:spPr>
                  <a:xfrm>
                    <a:off x="65314" y="4188023"/>
                    <a:ext cx="87085" cy="153206"/>
                  </a:xfrm>
                  <a:prstGeom prst="rect">
                    <a:avLst/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369222A6-EC43-0701-51BC-AA19453B8AEB}"/>
                      </a:ext>
                    </a:extLst>
                  </p:cNvPr>
                  <p:cNvSpPr/>
                  <p:nvPr/>
                </p:nvSpPr>
                <p:spPr>
                  <a:xfrm>
                    <a:off x="436767" y="4188023"/>
                    <a:ext cx="201408" cy="153206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CH"/>
                  </a:p>
                </p:txBody>
              </p:sp>
            </p:grpSp>
          </p:grp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7B1D6B7C-34E3-4672-9199-729D9E46BF6D}"/>
                  </a:ext>
                </a:extLst>
              </p:cNvPr>
              <p:cNvGrpSpPr/>
              <p:nvPr/>
            </p:nvGrpSpPr>
            <p:grpSpPr>
              <a:xfrm>
                <a:off x="738839" y="5669579"/>
                <a:ext cx="466794" cy="594801"/>
                <a:chOff x="623429" y="5037785"/>
                <a:chExt cx="466794" cy="594801"/>
              </a:xfrm>
            </p:grpSpPr>
            <p:sp>
              <p:nvSpPr>
                <p:cNvPr id="80" name="TextBox 3">
                  <a:extLst>
                    <a:ext uri="{FF2B5EF4-FFF2-40B4-BE49-F238E27FC236}">
                      <a16:creationId xmlns:a16="http://schemas.microsoft.com/office/drawing/2014/main" id="{3FD07F0C-2AC7-C734-4ADB-65E8C031CD22}"/>
                    </a:ext>
                  </a:extLst>
                </p:cNvPr>
                <p:cNvSpPr txBox="1"/>
                <p:nvPr/>
              </p:nvSpPr>
              <p:spPr>
                <a:xfrm>
                  <a:off x="623429" y="5263254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1</a:t>
                  </a:r>
                </a:p>
              </p:txBody>
            </p: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C89385E3-9716-DFB7-25D7-8DEF297B34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5043" y="5037785"/>
                  <a:ext cx="1" cy="3078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22F07C3B-EB9D-0532-A204-F7FBCF38D966}"/>
                  </a:ext>
                </a:extLst>
              </p:cNvPr>
              <p:cNvGrpSpPr/>
              <p:nvPr/>
            </p:nvGrpSpPr>
            <p:grpSpPr>
              <a:xfrm>
                <a:off x="944504" y="4308910"/>
                <a:ext cx="466794" cy="703856"/>
                <a:chOff x="587918" y="5289891"/>
                <a:chExt cx="466794" cy="703856"/>
              </a:xfrm>
            </p:grpSpPr>
            <p:sp>
              <p:nvSpPr>
                <p:cNvPr id="97" name="TextBox 3">
                  <a:extLst>
                    <a:ext uri="{FF2B5EF4-FFF2-40B4-BE49-F238E27FC236}">
                      <a16:creationId xmlns:a16="http://schemas.microsoft.com/office/drawing/2014/main" id="{D7CBEF02-E273-A454-0D4F-EBF82FD32DFC}"/>
                    </a:ext>
                  </a:extLst>
                </p:cNvPr>
                <p:cNvSpPr txBox="1"/>
                <p:nvPr/>
              </p:nvSpPr>
              <p:spPr>
                <a:xfrm>
                  <a:off x="587918" y="5289891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1</a:t>
                  </a:r>
                </a:p>
              </p:txBody>
            </p:sp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C98FE855-5FB0-E058-8D58-129E961139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9532" y="5685855"/>
                  <a:ext cx="1" cy="3078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612C1D47-2E8E-63ED-AB34-036C9D26A16B}"/>
                  </a:ext>
                </a:extLst>
              </p:cNvPr>
              <p:cNvGrpSpPr/>
              <p:nvPr/>
            </p:nvGrpSpPr>
            <p:grpSpPr>
              <a:xfrm>
                <a:off x="1562489" y="5669579"/>
                <a:ext cx="466794" cy="594801"/>
                <a:chOff x="623429" y="5037785"/>
                <a:chExt cx="466794" cy="594801"/>
              </a:xfrm>
            </p:grpSpPr>
            <p:sp>
              <p:nvSpPr>
                <p:cNvPr id="100" name="TextBox 3">
                  <a:extLst>
                    <a:ext uri="{FF2B5EF4-FFF2-40B4-BE49-F238E27FC236}">
                      <a16:creationId xmlns:a16="http://schemas.microsoft.com/office/drawing/2014/main" id="{039C1F32-62C9-6703-2EAD-A8DB15B2391B}"/>
                    </a:ext>
                  </a:extLst>
                </p:cNvPr>
                <p:cNvSpPr txBox="1"/>
                <p:nvPr/>
              </p:nvSpPr>
              <p:spPr>
                <a:xfrm>
                  <a:off x="623429" y="5263254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1</a:t>
                  </a:r>
                </a:p>
              </p:txBody>
            </p: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BD9D5CA0-A28E-5DD4-ACFB-566E4BF471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5043" y="5037785"/>
                  <a:ext cx="1" cy="3078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0F8BE670-D64C-5ACF-11E7-9A614C9FD34B}"/>
                  </a:ext>
                </a:extLst>
              </p:cNvPr>
              <p:cNvGrpSpPr/>
              <p:nvPr/>
            </p:nvGrpSpPr>
            <p:grpSpPr>
              <a:xfrm>
                <a:off x="1765195" y="4308910"/>
                <a:ext cx="466794" cy="703856"/>
                <a:chOff x="587918" y="5289891"/>
                <a:chExt cx="466794" cy="703856"/>
              </a:xfrm>
            </p:grpSpPr>
            <p:sp>
              <p:nvSpPr>
                <p:cNvPr id="103" name="TextBox 3">
                  <a:extLst>
                    <a:ext uri="{FF2B5EF4-FFF2-40B4-BE49-F238E27FC236}">
                      <a16:creationId xmlns:a16="http://schemas.microsoft.com/office/drawing/2014/main" id="{24EA751E-8F47-CC14-A4C1-598974772FA8}"/>
                    </a:ext>
                  </a:extLst>
                </p:cNvPr>
                <p:cNvSpPr txBox="1"/>
                <p:nvPr/>
              </p:nvSpPr>
              <p:spPr>
                <a:xfrm>
                  <a:off x="587918" y="5289891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1</a:t>
                  </a:r>
                </a:p>
              </p:txBody>
            </p:sp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1A9D7F1A-486C-634F-3104-EC5890A720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9532" y="5685855"/>
                  <a:ext cx="1" cy="3078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6F18C53C-341E-B866-F9A8-AF018EE242C7}"/>
                  </a:ext>
                </a:extLst>
              </p:cNvPr>
              <p:cNvGrpSpPr/>
              <p:nvPr/>
            </p:nvGrpSpPr>
            <p:grpSpPr>
              <a:xfrm>
                <a:off x="2386139" y="5669579"/>
                <a:ext cx="466794" cy="594801"/>
                <a:chOff x="623429" y="5037785"/>
                <a:chExt cx="466794" cy="594801"/>
              </a:xfrm>
            </p:grpSpPr>
            <p:sp>
              <p:nvSpPr>
                <p:cNvPr id="106" name="TextBox 3">
                  <a:extLst>
                    <a:ext uri="{FF2B5EF4-FFF2-40B4-BE49-F238E27FC236}">
                      <a16:creationId xmlns:a16="http://schemas.microsoft.com/office/drawing/2014/main" id="{13CD46CA-72C9-3455-5E68-1EC2A7C19DD3}"/>
                    </a:ext>
                  </a:extLst>
                </p:cNvPr>
                <p:cNvSpPr txBox="1"/>
                <p:nvPr/>
              </p:nvSpPr>
              <p:spPr>
                <a:xfrm>
                  <a:off x="623429" y="5263254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1</a:t>
                  </a:r>
                </a:p>
              </p:txBody>
            </p:sp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FA87C178-9BE0-F7A1-6C3A-C7E91EAF0D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5043" y="5037785"/>
                  <a:ext cx="1" cy="3078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91901341-F805-6B26-FDAC-D3A182E7E3EC}"/>
                  </a:ext>
                </a:extLst>
              </p:cNvPr>
              <p:cNvGrpSpPr/>
              <p:nvPr/>
            </p:nvGrpSpPr>
            <p:grpSpPr>
              <a:xfrm>
                <a:off x="2585886" y="4308910"/>
                <a:ext cx="466794" cy="703856"/>
                <a:chOff x="587918" y="5289891"/>
                <a:chExt cx="466794" cy="703856"/>
              </a:xfrm>
            </p:grpSpPr>
            <p:sp>
              <p:nvSpPr>
                <p:cNvPr id="109" name="TextBox 3">
                  <a:extLst>
                    <a:ext uri="{FF2B5EF4-FFF2-40B4-BE49-F238E27FC236}">
                      <a16:creationId xmlns:a16="http://schemas.microsoft.com/office/drawing/2014/main" id="{AE41AF90-8F98-1260-9163-96F9CF70C5F1}"/>
                    </a:ext>
                  </a:extLst>
                </p:cNvPr>
                <p:cNvSpPr txBox="1"/>
                <p:nvPr/>
              </p:nvSpPr>
              <p:spPr>
                <a:xfrm>
                  <a:off x="587918" y="5289891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1</a:t>
                  </a:r>
                </a:p>
              </p:txBody>
            </p: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137BD4CE-CD78-54FF-DCD9-E89CDCFB46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9532" y="5685855"/>
                  <a:ext cx="1" cy="3078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4E653DC2-62E8-D2B7-75E2-E3D33408A76F}"/>
                  </a:ext>
                </a:extLst>
              </p:cNvPr>
              <p:cNvGrpSpPr/>
              <p:nvPr/>
            </p:nvGrpSpPr>
            <p:grpSpPr>
              <a:xfrm>
                <a:off x="3209790" y="5669579"/>
                <a:ext cx="466794" cy="594801"/>
                <a:chOff x="623429" y="5037785"/>
                <a:chExt cx="466794" cy="594801"/>
              </a:xfrm>
            </p:grpSpPr>
            <p:sp>
              <p:nvSpPr>
                <p:cNvPr id="112" name="TextBox 3">
                  <a:extLst>
                    <a:ext uri="{FF2B5EF4-FFF2-40B4-BE49-F238E27FC236}">
                      <a16:creationId xmlns:a16="http://schemas.microsoft.com/office/drawing/2014/main" id="{C0262924-3EEA-35BE-6575-37E9C72DB3CE}"/>
                    </a:ext>
                  </a:extLst>
                </p:cNvPr>
                <p:cNvSpPr txBox="1"/>
                <p:nvPr/>
              </p:nvSpPr>
              <p:spPr>
                <a:xfrm>
                  <a:off x="623429" y="5263254"/>
                  <a:ext cx="466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B</a:t>
                  </a:r>
                  <a:r>
                    <a:rPr lang="en-CH" baseline="-25000" dirty="0"/>
                    <a:t>1</a:t>
                  </a:r>
                  <a:r>
                    <a:rPr lang="en-CH" baseline="30000" dirty="0"/>
                    <a:t>1</a:t>
                  </a:r>
                </a:p>
              </p:txBody>
            </p: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3D1D63B9-8312-2330-0BDE-4EED4FC77E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5043" y="5037785"/>
                  <a:ext cx="1" cy="3078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E6212D4A-C4D1-425A-B93F-C07267BDB8FA}"/>
                  </a:ext>
                </a:extLst>
              </p:cNvPr>
              <p:cNvGrpSpPr/>
              <p:nvPr/>
            </p:nvGrpSpPr>
            <p:grpSpPr>
              <a:xfrm>
                <a:off x="3406577" y="4308910"/>
                <a:ext cx="497252" cy="703856"/>
                <a:chOff x="587918" y="5289891"/>
                <a:chExt cx="497252" cy="703856"/>
              </a:xfrm>
            </p:grpSpPr>
            <p:sp>
              <p:nvSpPr>
                <p:cNvPr id="115" name="TextBox 3">
                  <a:extLst>
                    <a:ext uri="{FF2B5EF4-FFF2-40B4-BE49-F238E27FC236}">
                      <a16:creationId xmlns:a16="http://schemas.microsoft.com/office/drawing/2014/main" id="{69DC7909-2DFF-6122-AE34-31EB82367220}"/>
                    </a:ext>
                  </a:extLst>
                </p:cNvPr>
                <p:cNvSpPr txBox="1"/>
                <p:nvPr/>
              </p:nvSpPr>
              <p:spPr>
                <a:xfrm>
                  <a:off x="587918" y="5289891"/>
                  <a:ext cx="49725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>
                      <a:solidFill>
                        <a:srgbClr val="7030A0"/>
                      </a:solidFill>
                    </a:rPr>
                    <a:t>B</a:t>
                  </a:r>
                  <a:r>
                    <a:rPr lang="en-CH" baseline="-25000" dirty="0">
                      <a:solidFill>
                        <a:srgbClr val="7030A0"/>
                      </a:solidFill>
                    </a:rPr>
                    <a:t>1</a:t>
                  </a:r>
                  <a:r>
                    <a:rPr lang="en-CH" baseline="30000" dirty="0">
                      <a:solidFill>
                        <a:srgbClr val="7030A0"/>
                      </a:solidFill>
                    </a:rPr>
                    <a:t>3</a:t>
                  </a:r>
                </a:p>
              </p:txBody>
            </p: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B79F8494-F06A-3E6A-27DA-9436B3FB92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9532" y="5685855"/>
                  <a:ext cx="1" cy="3078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63C99E5-7F2A-6355-1F46-9BEE9E14EA3D}"/>
                </a:ext>
              </a:extLst>
            </p:cNvPr>
            <p:cNvSpPr txBox="1"/>
            <p:nvPr/>
          </p:nvSpPr>
          <p:spPr>
            <a:xfrm>
              <a:off x="143522" y="3792244"/>
              <a:ext cx="19857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Global</a:t>
              </a:r>
              <a:r>
                <a:rPr lang="en-CH" dirty="0"/>
                <a:t> correction</a:t>
              </a:r>
            </a:p>
          </p:txBody>
        </p: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7FDDCE86-AA08-22E5-28AA-350623B5FD88}"/>
              </a:ext>
            </a:extLst>
          </p:cNvPr>
          <p:cNvSpPr txBox="1"/>
          <p:nvPr/>
        </p:nvSpPr>
        <p:spPr>
          <a:xfrm>
            <a:off x="186430" y="6755907"/>
            <a:ext cx="3420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Compatible with beam specs ?</a:t>
            </a:r>
          </a:p>
        </p:txBody>
      </p:sp>
    </p:spTree>
    <p:extLst>
      <p:ext uri="{BB962C8B-B14F-4D97-AF65-F5344CB8AC3E}">
        <p14:creationId xmlns:p14="http://schemas.microsoft.com/office/powerpoint/2010/main" val="165958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magnets – 1/3</a:t>
            </a:r>
          </a:p>
        </p:txBody>
      </p:sp>
      <p:sp>
        <p:nvSpPr>
          <p:cNvPr id="36" name="Slide Number Placeholder 9">
            <a:extLst>
              <a:ext uri="{FF2B5EF4-FFF2-40B4-BE49-F238E27FC236}">
                <a16:creationId xmlns:a16="http://schemas.microsoft.com/office/drawing/2014/main" id="{9D0494C1-546A-C54A-A107-4CB70D3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42</a:t>
            </a:fld>
            <a:endParaRPr lang="en-US"/>
          </a:p>
        </p:txBody>
      </p:sp>
      <p:graphicFrame>
        <p:nvGraphicFramePr>
          <p:cNvPr id="5" name="Tabella 13">
            <a:extLst>
              <a:ext uri="{FF2B5EF4-FFF2-40B4-BE49-F238E27FC236}">
                <a16:creationId xmlns:a16="http://schemas.microsoft.com/office/drawing/2014/main" id="{CB51FE14-D6A7-DB30-C88E-0DE932BEC3D8}"/>
              </a:ext>
            </a:extLst>
          </p:cNvPr>
          <p:cNvGraphicFramePr>
            <a:graphicFrameLocks noGrp="1"/>
          </p:cNvGraphicFramePr>
          <p:nvPr/>
        </p:nvGraphicFramePr>
        <p:xfrm>
          <a:off x="607117" y="865617"/>
          <a:ext cx="7173045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2281">
                  <a:extLst>
                    <a:ext uri="{9D8B030D-6E8A-4147-A177-3AD203B41FA5}">
                      <a16:colId xmlns:a16="http://schemas.microsoft.com/office/drawing/2014/main" val="3783920362"/>
                    </a:ext>
                  </a:extLst>
                </a:gridCol>
                <a:gridCol w="4380764">
                  <a:extLst>
                    <a:ext uri="{9D8B030D-6E8A-4147-A177-3AD203B41FA5}">
                      <a16:colId xmlns:a16="http://schemas.microsoft.com/office/drawing/2014/main" val="3611650243"/>
                    </a:ext>
                  </a:extLst>
                </a:gridCol>
              </a:tblGrid>
              <a:tr h="313075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219019"/>
                  </a:ext>
                </a:extLst>
              </a:tr>
              <a:tr h="31307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On-axis peak field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T</a:t>
                      </a:r>
                      <a:endParaRPr lang="en-GB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991858"/>
                  </a:ext>
                </a:extLst>
              </a:tr>
              <a:tr h="31307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On-axis peak gradient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T/m</a:t>
                      </a:r>
                      <a:endParaRPr lang="en-GB" sz="2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381417"/>
                  </a:ext>
                </a:extLst>
              </a:tr>
              <a:tr h="313075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Bore diameter</a:t>
                      </a:r>
                      <a:endParaRPr lang="en-GB" sz="20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387616"/>
                  </a:ext>
                </a:extLst>
              </a:tr>
              <a:tr h="31307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length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309873"/>
                  </a:ext>
                </a:extLst>
              </a:tr>
              <a:tr h="313075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units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13970"/>
                  </a:ext>
                </a:extLst>
              </a:tr>
              <a:tr h="3130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LTS/HTS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637432"/>
                  </a:ext>
                </a:extLst>
              </a:tr>
              <a:tr h="31307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Temperature range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1.9/4.2 K (LTS) or 10 to 20 K (HTS)</a:t>
                      </a:r>
                      <a:endParaRPr lang="en-GB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76657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50C4492-C2D1-8BC2-D62E-367E80F801BD}"/>
              </a:ext>
            </a:extLst>
          </p:cNvPr>
          <p:cNvSpPr txBox="1"/>
          <p:nvPr/>
        </p:nvSpPr>
        <p:spPr>
          <a:xfrm rot="5400000">
            <a:off x="7570593" y="1356005"/>
            <a:ext cx="21698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CH" dirty="0">
                <a:solidFill>
                  <a:srgbClr val="FF0000"/>
                </a:solidFill>
              </a:rPr>
              <a:t>he combination of these three is not possible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B3A59D4E-A5E7-C05D-4A45-4A33D7A408F5}"/>
              </a:ext>
            </a:extLst>
          </p:cNvPr>
          <p:cNvSpPr/>
          <p:nvPr/>
        </p:nvSpPr>
        <p:spPr>
          <a:xfrm>
            <a:off x="7844456" y="1277097"/>
            <a:ext cx="228600" cy="117348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Elemento grafico 26">
            <a:extLst>
              <a:ext uri="{FF2B5EF4-FFF2-40B4-BE49-F238E27FC236}">
                <a16:creationId xmlns:a16="http://schemas.microsoft.com/office/drawing/2014/main" id="{8AB6279C-1D67-0929-B2DD-C598DBEA50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99986" y="4153563"/>
            <a:ext cx="3965598" cy="2974199"/>
          </a:xfrm>
          <a:prstGeom prst="rect">
            <a:avLst/>
          </a:prstGeom>
        </p:spPr>
      </p:pic>
      <p:pic>
        <p:nvPicPr>
          <p:cNvPr id="9" name="Elemento grafico 4">
            <a:extLst>
              <a:ext uri="{FF2B5EF4-FFF2-40B4-BE49-F238E27FC236}">
                <a16:creationId xmlns:a16="http://schemas.microsoft.com/office/drawing/2014/main" id="{7D80AFF4-E9EA-77F0-AA6E-816B2C26B9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765565" y="4064986"/>
            <a:ext cx="4222602" cy="3166952"/>
          </a:xfrm>
          <a:prstGeom prst="rect">
            <a:avLst/>
          </a:prstGeom>
        </p:spPr>
      </p:pic>
      <p:sp>
        <p:nvSpPr>
          <p:cNvPr id="10" name="CasellaDiTesto 3">
            <a:extLst>
              <a:ext uri="{FF2B5EF4-FFF2-40B4-BE49-F238E27FC236}">
                <a16:creationId xmlns:a16="http://schemas.microsoft.com/office/drawing/2014/main" id="{06CF8D52-EED5-43D4-34C4-6A19FC0BB436}"/>
              </a:ext>
            </a:extLst>
          </p:cNvPr>
          <p:cNvSpPr txBox="1"/>
          <p:nvPr/>
        </p:nvSpPr>
        <p:spPr>
          <a:xfrm>
            <a:off x="1411082" y="6367858"/>
            <a:ext cx="12717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1" name="CasellaDiTesto 5">
            <a:extLst>
              <a:ext uri="{FF2B5EF4-FFF2-40B4-BE49-F238E27FC236}">
                <a16:creationId xmlns:a16="http://schemas.microsoft.com/office/drawing/2014/main" id="{0E6CE21D-A480-C1A0-2F7A-5FAA0C3D7B31}"/>
              </a:ext>
            </a:extLst>
          </p:cNvPr>
          <p:cNvSpPr txBox="1"/>
          <p:nvPr/>
        </p:nvSpPr>
        <p:spPr>
          <a:xfrm>
            <a:off x="5557459" y="6367858"/>
            <a:ext cx="19601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CasellaDiTesto 21">
            <a:extLst>
              <a:ext uri="{FF2B5EF4-FFF2-40B4-BE49-F238E27FC236}">
                <a16:creationId xmlns:a16="http://schemas.microsoft.com/office/drawing/2014/main" id="{1EB9FB18-30A8-F6A5-0CE0-F7DD7A26B480}"/>
              </a:ext>
            </a:extLst>
          </p:cNvPr>
          <p:cNvSpPr txBox="1"/>
          <p:nvPr/>
        </p:nvSpPr>
        <p:spPr>
          <a:xfrm>
            <a:off x="5380922" y="4079081"/>
            <a:ext cx="27667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8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=175 T/m @ R=75 mm</a:t>
            </a:r>
          </a:p>
          <a:p>
            <a:r>
              <a:rPr lang="en-US" sz="1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18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</a:t>
            </a:r>
            <a:r>
              <a:rPr lang="en-US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=120 mm !!!</a:t>
            </a:r>
            <a:endParaRPr lang="en-GB" sz="18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22">
                <a:extLst>
                  <a:ext uri="{FF2B5EF4-FFF2-40B4-BE49-F238E27FC236}">
                    <a16:creationId xmlns:a16="http://schemas.microsoft.com/office/drawing/2014/main" id="{EE6D870F-65B5-3DBC-8AF7-AD7087B2B66B}"/>
                  </a:ext>
                </a:extLst>
              </p:cNvPr>
              <p:cNvSpPr txBox="1"/>
              <p:nvPr/>
            </p:nvSpPr>
            <p:spPr>
              <a:xfrm>
                <a:off x="1292902" y="4079081"/>
                <a:ext cx="237184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800" baseline="-25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14:m>
                  <m:oMath xmlns:m="http://schemas.openxmlformats.org/officeDocument/2006/math">
                    <m:r>
                      <a:rPr lang="it-IT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15.4 T @ 4.2 K</a:t>
                </a:r>
              </a:p>
              <a:p>
                <a:r>
                  <a:rPr lang="en-US" sz="1800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</a:t>
                </a:r>
                <a:r>
                  <a:rPr lang="en-US" sz="1800" baseline="-25000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</a:t>
                </a:r>
                <a14:m>
                  <m:oMath xmlns:m="http://schemas.openxmlformats.org/officeDocument/2006/math">
                    <m:r>
                      <a:rPr lang="it-IT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90 mm !!!</a:t>
                </a:r>
                <a:endParaRPr lang="en-GB" sz="1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CasellaDiTesto 22">
                <a:extLst>
                  <a:ext uri="{FF2B5EF4-FFF2-40B4-BE49-F238E27FC236}">
                    <a16:creationId xmlns:a16="http://schemas.microsoft.com/office/drawing/2014/main" id="{EE6D870F-65B5-3DBC-8AF7-AD7087B2B6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902" y="4079081"/>
                <a:ext cx="2371841" cy="646331"/>
              </a:xfrm>
              <a:prstGeom prst="rect">
                <a:avLst/>
              </a:prstGeom>
              <a:blipFill>
                <a:blip r:embed="rId6"/>
                <a:stretch>
                  <a:fillRect l="-2128" t="-3922" b="-1568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281EE04-7349-5729-1794-D01879313F14}"/>
              </a:ext>
            </a:extLst>
          </p:cNvPr>
          <p:cNvSpPr txBox="1"/>
          <p:nvPr/>
        </p:nvSpPr>
        <p:spPr>
          <a:xfrm>
            <a:off x="2317899" y="5248352"/>
            <a:ext cx="1346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B=13…14 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3A1917-CF83-7260-7014-B4336E989794}"/>
              </a:ext>
            </a:extLst>
          </p:cNvPr>
          <p:cNvSpPr txBox="1"/>
          <p:nvPr/>
        </p:nvSpPr>
        <p:spPr>
          <a:xfrm>
            <a:off x="5942161" y="5248352"/>
            <a:ext cx="1904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G=160…170 T/m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25BF67-62F1-B08F-5231-6D6C20CBF1F7}"/>
              </a:ext>
            </a:extLst>
          </p:cNvPr>
          <p:cNvSpPr txBox="1"/>
          <p:nvPr/>
        </p:nvSpPr>
        <p:spPr>
          <a:xfrm>
            <a:off x="100012" y="7076511"/>
            <a:ext cx="3304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/>
              <a:t>S.Mariotto</a:t>
            </a:r>
            <a:r>
              <a:rPr lang="en-GB" sz="1600" dirty="0"/>
              <a:t>, </a:t>
            </a:r>
            <a:r>
              <a:rPr lang="en-GB" sz="1600" dirty="0" err="1"/>
              <a:t>B.Caiffi</a:t>
            </a:r>
            <a:r>
              <a:rPr lang="en-GB" sz="1600" dirty="0"/>
              <a:t>, D. </a:t>
            </a:r>
            <a:r>
              <a:rPr lang="en-GB" sz="1600" dirty="0" err="1"/>
              <a:t>Novellini</a:t>
            </a:r>
            <a:r>
              <a:rPr lang="en-GB" sz="1600" dirty="0"/>
              <a:t>, INFN</a:t>
            </a:r>
          </a:p>
        </p:txBody>
      </p:sp>
    </p:spTree>
    <p:extLst>
      <p:ext uri="{BB962C8B-B14F-4D97-AF65-F5344CB8AC3E}">
        <p14:creationId xmlns:p14="http://schemas.microsoft.com/office/powerpoint/2010/main" val="8475188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magnets – 2/3</a:t>
            </a:r>
          </a:p>
        </p:txBody>
      </p:sp>
      <p:sp>
        <p:nvSpPr>
          <p:cNvPr id="52" name="Content Placeholder 51">
            <a:extLst>
              <a:ext uri="{FF2B5EF4-FFF2-40B4-BE49-F238E27FC236}">
                <a16:creationId xmlns:a16="http://schemas.microsoft.com/office/drawing/2014/main" id="{7246CC2A-A158-2E23-8926-39C078A56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5247542"/>
            <a:ext cx="9043988" cy="187765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</a:t>
            </a:r>
            <a:r>
              <a:rPr lang="en-CH" dirty="0"/>
              <a:t>ork in progress to provide analytical expression for the magnet design limits</a:t>
            </a:r>
          </a:p>
          <a:p>
            <a:pPr lvl="1"/>
            <a:r>
              <a:rPr lang="en-US" dirty="0"/>
              <a:t>M</a:t>
            </a:r>
            <a:r>
              <a:rPr lang="en-CH" dirty="0"/>
              <a:t>aximum field and gradient vs. magnet aperture in LTS and HTS</a:t>
            </a:r>
          </a:p>
          <a:p>
            <a:pPr lvl="1"/>
            <a:r>
              <a:rPr lang="en-US" dirty="0"/>
              <a:t>C</a:t>
            </a:r>
            <a:r>
              <a:rPr lang="en-CH" dirty="0"/>
              <a:t>ombined function limits B+G and B/G</a:t>
            </a:r>
          </a:p>
          <a:p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CH" b="1" dirty="0">
                <a:solidFill>
                  <a:srgbClr val="FF0000"/>
                </a:solidFill>
              </a:rPr>
              <a:t>roposal: take provisionally 9 T for NbTi and 14 T for Nb</a:t>
            </a:r>
            <a:r>
              <a:rPr lang="en-CH" b="1" baseline="-25000" dirty="0">
                <a:solidFill>
                  <a:srgbClr val="FF0000"/>
                </a:solidFill>
              </a:rPr>
              <a:t>3</a:t>
            </a:r>
            <a:r>
              <a:rPr lang="en-CH" b="1" dirty="0">
                <a:solidFill>
                  <a:srgbClr val="FF0000"/>
                </a:solidFill>
              </a:rPr>
              <a:t>Sn</a:t>
            </a:r>
          </a:p>
        </p:txBody>
      </p:sp>
      <p:sp>
        <p:nvSpPr>
          <p:cNvPr id="36" name="Slide Number Placeholder 9">
            <a:extLst>
              <a:ext uri="{FF2B5EF4-FFF2-40B4-BE49-F238E27FC236}">
                <a16:creationId xmlns:a16="http://schemas.microsoft.com/office/drawing/2014/main" id="{9D0494C1-546A-C54A-A107-4CB70D3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37" name="Picture 36" descr="Chart&#10;&#10;Description automatically generated">
            <a:extLst>
              <a:ext uri="{FF2B5EF4-FFF2-40B4-BE49-F238E27FC236}">
                <a16:creationId xmlns:a16="http://schemas.microsoft.com/office/drawing/2014/main" id="{F865BC90-AF3D-1B4D-0DCF-1C79DA50B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99" y="1467542"/>
            <a:ext cx="4638511" cy="3780000"/>
          </a:xfrm>
          <a:prstGeom prst="rect">
            <a:avLst/>
          </a:prstGeom>
        </p:spPr>
      </p:pic>
      <p:pic>
        <p:nvPicPr>
          <p:cNvPr id="39" name="Picture 38" descr="Chart, histogram&#10;&#10;Description automatically generated">
            <a:extLst>
              <a:ext uri="{FF2B5EF4-FFF2-40B4-BE49-F238E27FC236}">
                <a16:creationId xmlns:a16="http://schemas.microsoft.com/office/drawing/2014/main" id="{06975E08-677F-E41E-917B-B3F63121A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6174" y="1467542"/>
            <a:ext cx="4648379" cy="378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2E56CC0-C365-6F1C-1DC6-721042063CEF}"/>
              </a:ext>
            </a:extLst>
          </p:cNvPr>
          <p:cNvSpPr txBox="1"/>
          <p:nvPr/>
        </p:nvSpPr>
        <p:spPr>
          <a:xfrm rot="16200000">
            <a:off x="3222198" y="783405"/>
            <a:ext cx="985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Margin limit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90F1692A-3B11-3D86-F324-66F88D56EFFD}"/>
              </a:ext>
            </a:extLst>
          </p:cNvPr>
          <p:cNvSpPr/>
          <p:nvPr/>
        </p:nvSpPr>
        <p:spPr>
          <a:xfrm>
            <a:off x="1776020" y="1582058"/>
            <a:ext cx="3016332" cy="2612572"/>
          </a:xfrm>
          <a:custGeom>
            <a:avLst/>
            <a:gdLst>
              <a:gd name="connsiteX0" fmla="*/ 178130 w 3016332"/>
              <a:gd name="connsiteY0" fmla="*/ 771896 h 2612572"/>
              <a:gd name="connsiteX1" fmla="*/ 344384 w 3016332"/>
              <a:gd name="connsiteY1" fmla="*/ 1235034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178130 w 3016332"/>
              <a:gd name="connsiteY13" fmla="*/ 771896 h 261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016332" h="2612572">
                <a:moveTo>
                  <a:pt x="178130" y="771896"/>
                </a:moveTo>
                <a:lnTo>
                  <a:pt x="344384" y="1235034"/>
                </a:lnTo>
                <a:lnTo>
                  <a:pt x="522514" y="1531917"/>
                </a:lnTo>
                <a:lnTo>
                  <a:pt x="712519" y="1805049"/>
                </a:lnTo>
                <a:lnTo>
                  <a:pt x="1104405" y="2090057"/>
                </a:lnTo>
                <a:lnTo>
                  <a:pt x="1579418" y="2303813"/>
                </a:lnTo>
                <a:lnTo>
                  <a:pt x="1995054" y="2422566"/>
                </a:lnTo>
                <a:lnTo>
                  <a:pt x="2327564" y="2505694"/>
                </a:lnTo>
                <a:lnTo>
                  <a:pt x="2885704" y="2600696"/>
                </a:lnTo>
                <a:lnTo>
                  <a:pt x="3016332" y="2612572"/>
                </a:lnTo>
                <a:cubicBezTo>
                  <a:pt x="3012374" y="1741715"/>
                  <a:pt x="3008415" y="870857"/>
                  <a:pt x="3004457" y="0"/>
                </a:cubicBezTo>
                <a:lnTo>
                  <a:pt x="0" y="11875"/>
                </a:lnTo>
                <a:lnTo>
                  <a:pt x="118753" y="498764"/>
                </a:lnTo>
                <a:lnTo>
                  <a:pt x="178130" y="771896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E7974D1-8D2D-96FE-A5D0-D9BA2822B317}"/>
              </a:ext>
            </a:extLst>
          </p:cNvPr>
          <p:cNvSpPr/>
          <p:nvPr/>
        </p:nvSpPr>
        <p:spPr>
          <a:xfrm>
            <a:off x="3714907" y="1598837"/>
            <a:ext cx="1077445" cy="3031221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2A10DF-6A22-41DF-7CC4-2BDBCACD7966}"/>
              </a:ext>
            </a:extLst>
          </p:cNvPr>
          <p:cNvSpPr txBox="1"/>
          <p:nvPr/>
        </p:nvSpPr>
        <p:spPr>
          <a:xfrm rot="16200000">
            <a:off x="1322008" y="799290"/>
            <a:ext cx="8948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Stress </a:t>
            </a:r>
            <a:r>
              <a:rPr lang="en-CH" dirty="0">
                <a:solidFill>
                  <a:srgbClr val="FF0000"/>
                </a:solidFill>
              </a:rPr>
              <a:t>limit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E9300C-5709-9C5A-FFAC-E16EDA4BF34B}"/>
              </a:ext>
            </a:extLst>
          </p:cNvPr>
          <p:cNvSpPr txBox="1"/>
          <p:nvPr/>
        </p:nvSpPr>
        <p:spPr>
          <a:xfrm>
            <a:off x="3774170" y="1726103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Dipoles</a:t>
            </a:r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76ED17EB-107A-EAEC-44D7-3B8907E6AADF}"/>
              </a:ext>
            </a:extLst>
          </p:cNvPr>
          <p:cNvSpPr/>
          <p:nvPr/>
        </p:nvSpPr>
        <p:spPr>
          <a:xfrm>
            <a:off x="6474691" y="1591957"/>
            <a:ext cx="3154218" cy="2064327"/>
          </a:xfrm>
          <a:custGeom>
            <a:avLst/>
            <a:gdLst>
              <a:gd name="connsiteX0" fmla="*/ 0 w 3154218"/>
              <a:gd name="connsiteY0" fmla="*/ 0 h 2064327"/>
              <a:gd name="connsiteX1" fmla="*/ 120073 w 3154218"/>
              <a:gd name="connsiteY1" fmla="*/ 406400 h 2064327"/>
              <a:gd name="connsiteX2" fmla="*/ 244764 w 3154218"/>
              <a:gd name="connsiteY2" fmla="*/ 706582 h 2064327"/>
              <a:gd name="connsiteX3" fmla="*/ 471054 w 3154218"/>
              <a:gd name="connsiteY3" fmla="*/ 1029854 h 2064327"/>
              <a:gd name="connsiteX4" fmla="*/ 637309 w 3154218"/>
              <a:gd name="connsiteY4" fmla="*/ 1205345 h 2064327"/>
              <a:gd name="connsiteX5" fmla="*/ 1002145 w 3154218"/>
              <a:gd name="connsiteY5" fmla="*/ 1473200 h 2064327"/>
              <a:gd name="connsiteX6" fmla="*/ 1510145 w 3154218"/>
              <a:gd name="connsiteY6" fmla="*/ 1704109 h 2064327"/>
              <a:gd name="connsiteX7" fmla="*/ 2036618 w 3154218"/>
              <a:gd name="connsiteY7" fmla="*/ 1856509 h 2064327"/>
              <a:gd name="connsiteX8" fmla="*/ 2655454 w 3154218"/>
              <a:gd name="connsiteY8" fmla="*/ 1995054 h 2064327"/>
              <a:gd name="connsiteX9" fmla="*/ 3154218 w 3154218"/>
              <a:gd name="connsiteY9" fmla="*/ 2064327 h 2064327"/>
              <a:gd name="connsiteX10" fmla="*/ 3140364 w 3154218"/>
              <a:gd name="connsiteY10" fmla="*/ 0 h 2064327"/>
              <a:gd name="connsiteX11" fmla="*/ 0 w 3154218"/>
              <a:gd name="connsiteY11" fmla="*/ 0 h 206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4218" h="2064327">
                <a:moveTo>
                  <a:pt x="0" y="0"/>
                </a:moveTo>
                <a:lnTo>
                  <a:pt x="120073" y="406400"/>
                </a:lnTo>
                <a:lnTo>
                  <a:pt x="244764" y="706582"/>
                </a:lnTo>
                <a:lnTo>
                  <a:pt x="471054" y="1029854"/>
                </a:lnTo>
                <a:lnTo>
                  <a:pt x="637309" y="1205345"/>
                </a:lnTo>
                <a:lnTo>
                  <a:pt x="1002145" y="1473200"/>
                </a:lnTo>
                <a:lnTo>
                  <a:pt x="1510145" y="1704109"/>
                </a:lnTo>
                <a:lnTo>
                  <a:pt x="2036618" y="1856509"/>
                </a:lnTo>
                <a:lnTo>
                  <a:pt x="2655454" y="1995054"/>
                </a:lnTo>
                <a:lnTo>
                  <a:pt x="3154218" y="2064327"/>
                </a:lnTo>
                <a:lnTo>
                  <a:pt x="3140364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A682044F-6615-D32C-4289-EF879FD4BD69}"/>
              </a:ext>
            </a:extLst>
          </p:cNvPr>
          <p:cNvSpPr/>
          <p:nvPr/>
        </p:nvSpPr>
        <p:spPr>
          <a:xfrm>
            <a:off x="6941127" y="1591957"/>
            <a:ext cx="2673928" cy="2646218"/>
          </a:xfrm>
          <a:custGeom>
            <a:avLst/>
            <a:gdLst>
              <a:gd name="connsiteX0" fmla="*/ 0 w 2673928"/>
              <a:gd name="connsiteY0" fmla="*/ 0 h 2646218"/>
              <a:gd name="connsiteX1" fmla="*/ 175491 w 2673928"/>
              <a:gd name="connsiteY1" fmla="*/ 614218 h 2646218"/>
              <a:gd name="connsiteX2" fmla="*/ 392546 w 2673928"/>
              <a:gd name="connsiteY2" fmla="*/ 1140691 h 2646218"/>
              <a:gd name="connsiteX3" fmla="*/ 614218 w 2673928"/>
              <a:gd name="connsiteY3" fmla="*/ 1487054 h 2646218"/>
              <a:gd name="connsiteX4" fmla="*/ 909782 w 2673928"/>
              <a:gd name="connsiteY4" fmla="*/ 1842654 h 2646218"/>
              <a:gd name="connsiteX5" fmla="*/ 1089891 w 2673928"/>
              <a:gd name="connsiteY5" fmla="*/ 1990436 h 2646218"/>
              <a:gd name="connsiteX6" fmla="*/ 1482437 w 2673928"/>
              <a:gd name="connsiteY6" fmla="*/ 2244436 h 2646218"/>
              <a:gd name="connsiteX7" fmla="*/ 2027382 w 2673928"/>
              <a:gd name="connsiteY7" fmla="*/ 2470727 h 2646218"/>
              <a:gd name="connsiteX8" fmla="*/ 2503055 w 2673928"/>
              <a:gd name="connsiteY8" fmla="*/ 2613891 h 2646218"/>
              <a:gd name="connsiteX9" fmla="*/ 2673928 w 2673928"/>
              <a:gd name="connsiteY9" fmla="*/ 2646218 h 2646218"/>
              <a:gd name="connsiteX10" fmla="*/ 2669309 w 2673928"/>
              <a:gd name="connsiteY10" fmla="*/ 9236 h 2646218"/>
              <a:gd name="connsiteX11" fmla="*/ 0 w 2673928"/>
              <a:gd name="connsiteY11" fmla="*/ 0 h 264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73928" h="2646218">
                <a:moveTo>
                  <a:pt x="0" y="0"/>
                </a:moveTo>
                <a:lnTo>
                  <a:pt x="175491" y="614218"/>
                </a:lnTo>
                <a:lnTo>
                  <a:pt x="392546" y="1140691"/>
                </a:lnTo>
                <a:lnTo>
                  <a:pt x="614218" y="1487054"/>
                </a:lnTo>
                <a:lnTo>
                  <a:pt x="909782" y="1842654"/>
                </a:lnTo>
                <a:lnTo>
                  <a:pt x="1089891" y="1990436"/>
                </a:lnTo>
                <a:lnTo>
                  <a:pt x="1482437" y="2244436"/>
                </a:lnTo>
                <a:lnTo>
                  <a:pt x="2027382" y="2470727"/>
                </a:lnTo>
                <a:lnTo>
                  <a:pt x="2503055" y="2613891"/>
                </a:lnTo>
                <a:lnTo>
                  <a:pt x="2673928" y="2646218"/>
                </a:lnTo>
                <a:cubicBezTo>
                  <a:pt x="2672388" y="1767224"/>
                  <a:pt x="2670849" y="888230"/>
                  <a:pt x="2669309" y="9236"/>
                </a:cubicBez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013387A-2992-CC84-2CCA-5424D2A511FF}"/>
              </a:ext>
            </a:extLst>
          </p:cNvPr>
          <p:cNvSpPr txBox="1"/>
          <p:nvPr/>
        </p:nvSpPr>
        <p:spPr>
          <a:xfrm>
            <a:off x="7795104" y="1726103"/>
            <a:ext cx="15327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/>
              <a:t>Quadrupoles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DEF0611-7C90-F923-188F-CB850E461870}"/>
              </a:ext>
            </a:extLst>
          </p:cNvPr>
          <p:cNvCxnSpPr>
            <a:cxnSpLocks/>
          </p:cNvCxnSpPr>
          <p:nvPr/>
        </p:nvCxnSpPr>
        <p:spPr>
          <a:xfrm>
            <a:off x="3714907" y="1591957"/>
            <a:ext cx="0" cy="3038101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Freeform 56">
            <a:extLst>
              <a:ext uri="{FF2B5EF4-FFF2-40B4-BE49-F238E27FC236}">
                <a16:creationId xmlns:a16="http://schemas.microsoft.com/office/drawing/2014/main" id="{28D601F4-F2D6-27BF-C671-A07E7C380E0D}"/>
              </a:ext>
            </a:extLst>
          </p:cNvPr>
          <p:cNvSpPr/>
          <p:nvPr/>
        </p:nvSpPr>
        <p:spPr>
          <a:xfrm>
            <a:off x="1769423" y="1579422"/>
            <a:ext cx="3016333" cy="2624447"/>
          </a:xfrm>
          <a:custGeom>
            <a:avLst/>
            <a:gdLst>
              <a:gd name="connsiteX0" fmla="*/ 0 w 3016333"/>
              <a:gd name="connsiteY0" fmla="*/ 0 h 2624447"/>
              <a:gd name="connsiteX1" fmla="*/ 166255 w 3016333"/>
              <a:gd name="connsiteY1" fmla="*/ 700644 h 2624447"/>
              <a:gd name="connsiteX2" fmla="*/ 368135 w 3016333"/>
              <a:gd name="connsiteY2" fmla="*/ 1270659 h 2624447"/>
              <a:gd name="connsiteX3" fmla="*/ 665019 w 3016333"/>
              <a:gd name="connsiteY3" fmla="*/ 1710047 h 2624447"/>
              <a:gd name="connsiteX4" fmla="*/ 1009403 w 3016333"/>
              <a:gd name="connsiteY4" fmla="*/ 2030680 h 2624447"/>
              <a:gd name="connsiteX5" fmla="*/ 1579419 w 3016333"/>
              <a:gd name="connsiteY5" fmla="*/ 2315688 h 2624447"/>
              <a:gd name="connsiteX6" fmla="*/ 2030681 w 3016333"/>
              <a:gd name="connsiteY6" fmla="*/ 2446317 h 2624447"/>
              <a:gd name="connsiteX7" fmla="*/ 2565071 w 3016333"/>
              <a:gd name="connsiteY7" fmla="*/ 2553195 h 2624447"/>
              <a:gd name="connsiteX8" fmla="*/ 3016333 w 3016333"/>
              <a:gd name="connsiteY8" fmla="*/ 2624447 h 262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6333" h="2624447">
                <a:moveTo>
                  <a:pt x="0" y="0"/>
                </a:moveTo>
                <a:cubicBezTo>
                  <a:pt x="52449" y="244434"/>
                  <a:pt x="104899" y="488868"/>
                  <a:pt x="166255" y="700644"/>
                </a:cubicBezTo>
                <a:cubicBezTo>
                  <a:pt x="227611" y="912421"/>
                  <a:pt x="285008" y="1102425"/>
                  <a:pt x="368135" y="1270659"/>
                </a:cubicBezTo>
                <a:cubicBezTo>
                  <a:pt x="451262" y="1438893"/>
                  <a:pt x="558141" y="1583377"/>
                  <a:pt x="665019" y="1710047"/>
                </a:cubicBezTo>
                <a:cubicBezTo>
                  <a:pt x="771897" y="1836717"/>
                  <a:pt x="857003" y="1929740"/>
                  <a:pt x="1009403" y="2030680"/>
                </a:cubicBezTo>
                <a:cubicBezTo>
                  <a:pt x="1161803" y="2131620"/>
                  <a:pt x="1409206" y="2246415"/>
                  <a:pt x="1579419" y="2315688"/>
                </a:cubicBezTo>
                <a:cubicBezTo>
                  <a:pt x="1749632" y="2384961"/>
                  <a:pt x="1866406" y="2406733"/>
                  <a:pt x="2030681" y="2446317"/>
                </a:cubicBezTo>
                <a:cubicBezTo>
                  <a:pt x="2194956" y="2485901"/>
                  <a:pt x="2400796" y="2523507"/>
                  <a:pt x="2565071" y="2553195"/>
                </a:cubicBezTo>
                <a:cubicBezTo>
                  <a:pt x="2729346" y="2582883"/>
                  <a:pt x="2872839" y="2603665"/>
                  <a:pt x="3016333" y="2624447"/>
                </a:cubicBezTo>
              </a:path>
            </a:pathLst>
          </a:cu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97889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04888" y="0"/>
            <a:ext cx="9043987" cy="985838"/>
          </a:xfrm>
        </p:spPr>
        <p:txBody>
          <a:bodyPr>
            <a:normAutofit/>
          </a:bodyPr>
          <a:lstStyle/>
          <a:p>
            <a:r>
              <a:rPr lang="en-US" dirty="0"/>
              <a:t>The need for energy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328738"/>
            <a:ext cx="4886325" cy="553402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CERN uses today </a:t>
            </a:r>
            <a:r>
              <a:rPr lang="en-US" b="1" dirty="0"/>
              <a:t>1.3 </a:t>
            </a:r>
            <a:r>
              <a:rPr lang="en-US" b="1" dirty="0" err="1"/>
              <a:t>TWh</a:t>
            </a:r>
            <a:r>
              <a:rPr lang="en-US" b="1" dirty="0"/>
              <a:t> </a:t>
            </a:r>
            <a:r>
              <a:rPr lang="en-US" dirty="0"/>
              <a:t>per year of operation, with peak power consumption of </a:t>
            </a:r>
            <a:r>
              <a:rPr lang="en-US" b="1" dirty="0"/>
              <a:t>200 MW </a:t>
            </a:r>
            <a:r>
              <a:rPr lang="en-US" dirty="0"/>
              <a:t>(running accelerators and experiments), dropping to </a:t>
            </a:r>
            <a:r>
              <a:rPr lang="en-US" b="1" dirty="0"/>
              <a:t>80 MW</a:t>
            </a:r>
            <a:r>
              <a:rPr lang="en-US" dirty="0"/>
              <a:t> in winter (technical stop period)</a:t>
            </a:r>
          </a:p>
          <a:p>
            <a:r>
              <a:rPr lang="en-US" dirty="0"/>
              <a:t>Electric power is drawn directly from the French 400 kV distribution, and presently supplied under agreed conditions and cost</a:t>
            </a:r>
          </a:p>
          <a:p>
            <a:r>
              <a:rPr lang="en-US" b="1" dirty="0">
                <a:solidFill>
                  <a:srgbClr val="FF0000"/>
                </a:solidFill>
              </a:rPr>
              <a:t>Supply cost, chain and risk </a:t>
            </a:r>
            <a:r>
              <a:rPr lang="en-US" dirty="0"/>
              <a:t>are obvious concerns for the present and future of the laboratory</a:t>
            </a:r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3F906E27-881A-859B-18DD-9A16E3F82A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650" y="3264572"/>
            <a:ext cx="4781858" cy="3600188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32F23BCE-0796-A08A-EF44-99F62799CD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412" y="1396834"/>
            <a:ext cx="2354701" cy="1780313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F1132E1-C356-559E-E432-0303A839B0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651" y="1396834"/>
            <a:ext cx="2373750" cy="178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6176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C7AB2B6F-F0E5-E7EA-6E37-FD0596291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23" y="1085050"/>
            <a:ext cx="9702990" cy="5934375"/>
          </a:xfrm>
          <a:prstGeom prst="rect">
            <a:avLst/>
          </a:prstGeom>
        </p:spPr>
      </p:pic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99C71BF-6403-B7BF-3503-2BE40F31E0A5}"/>
              </a:ext>
            </a:extLst>
          </p:cNvPr>
          <p:cNvCxnSpPr>
            <a:cxnSpLocks/>
          </p:cNvCxnSpPr>
          <p:nvPr/>
        </p:nvCxnSpPr>
        <p:spPr>
          <a:xfrm>
            <a:off x="7625050" y="5074741"/>
            <a:ext cx="0" cy="989063"/>
          </a:xfrm>
          <a:prstGeom prst="line">
            <a:avLst/>
          </a:prstGeom>
          <a:ln w="12700">
            <a:solidFill>
              <a:srgbClr val="7030A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F9D3C6E-718C-59F0-CCC8-4D9CEF5BE7EF}"/>
              </a:ext>
            </a:extLst>
          </p:cNvPr>
          <p:cNvCxnSpPr>
            <a:cxnSpLocks/>
          </p:cNvCxnSpPr>
          <p:nvPr/>
        </p:nvCxnSpPr>
        <p:spPr>
          <a:xfrm>
            <a:off x="3512629" y="2881732"/>
            <a:ext cx="0" cy="3184426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A0D3817-400A-726A-A5D4-AECFD008465C}"/>
              </a:ext>
            </a:extLst>
          </p:cNvPr>
          <p:cNvCxnSpPr>
            <a:cxnSpLocks/>
          </p:cNvCxnSpPr>
          <p:nvPr/>
        </p:nvCxnSpPr>
        <p:spPr>
          <a:xfrm>
            <a:off x="2344512" y="2285165"/>
            <a:ext cx="0" cy="375843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04888" y="0"/>
            <a:ext cx="9043987" cy="985838"/>
          </a:xfrm>
        </p:spPr>
        <p:txBody>
          <a:bodyPr/>
          <a:lstStyle/>
          <a:p>
            <a:r>
              <a:rPr lang="en-US" dirty="0"/>
              <a:t>Energy efficient cryogenics</a:t>
            </a:r>
            <a:endParaRPr lang="en-CH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875C19D-AC22-3988-2900-4356637DC953}"/>
              </a:ext>
            </a:extLst>
          </p:cNvPr>
          <p:cNvGrpSpPr/>
          <p:nvPr/>
        </p:nvGrpSpPr>
        <p:grpSpPr>
          <a:xfrm>
            <a:off x="7188520" y="3679998"/>
            <a:ext cx="2617268" cy="1508604"/>
            <a:chOff x="6541213" y="3118454"/>
            <a:chExt cx="2381590" cy="1372758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5E49B8E-2BF2-8E74-421A-C3091316B63B}"/>
                </a:ext>
              </a:extLst>
            </p:cNvPr>
            <p:cNvSpPr/>
            <p:nvPr/>
          </p:nvSpPr>
          <p:spPr>
            <a:xfrm>
              <a:off x="6724250" y="3806374"/>
              <a:ext cx="367021" cy="684838"/>
            </a:xfrm>
            <a:custGeom>
              <a:avLst/>
              <a:gdLst>
                <a:gd name="connsiteX0" fmla="*/ 13447 w 1438835"/>
                <a:gd name="connsiteY0" fmla="*/ 56477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13447 w 1438835"/>
                <a:gd name="connsiteY4" fmla="*/ 564777 h 1317812"/>
                <a:gd name="connsiteX0" fmla="*/ 747 w 1438835"/>
                <a:gd name="connsiteY0" fmla="*/ 57112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747 w 1438835"/>
                <a:gd name="connsiteY4" fmla="*/ 571127 h 1317812"/>
                <a:gd name="connsiteX0" fmla="*/ 747 w 1451535"/>
                <a:gd name="connsiteY0" fmla="*/ 571127 h 1317812"/>
                <a:gd name="connsiteX1" fmla="*/ 1438835 w 1451535"/>
                <a:gd name="connsiteY1" fmla="*/ 1317812 h 1317812"/>
                <a:gd name="connsiteX2" fmla="*/ 1451535 w 1451535"/>
                <a:gd name="connsiteY2" fmla="*/ 13447 h 1317812"/>
                <a:gd name="connsiteX3" fmla="*/ 0 w 1451535"/>
                <a:gd name="connsiteY3" fmla="*/ 0 h 1317812"/>
                <a:gd name="connsiteX4" fmla="*/ 747 w 1451535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09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6 w 1448360"/>
                <a:gd name="connsiteY0" fmla="*/ 630508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6 w 1448360"/>
                <a:gd name="connsiteY4" fmla="*/ 630508 h 1317812"/>
                <a:gd name="connsiteX0" fmla="*/ 746 w 1448360"/>
                <a:gd name="connsiteY0" fmla="*/ 603517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6 w 1448360"/>
                <a:gd name="connsiteY4" fmla="*/ 603517 h 1317812"/>
                <a:gd name="connsiteX0" fmla="*/ 746 w 1448360"/>
                <a:gd name="connsiteY0" fmla="*/ 603517 h 1317812"/>
                <a:gd name="connsiteX1" fmla="*/ 646280 w 1448360"/>
                <a:gd name="connsiteY1" fmla="*/ 902268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746 w 1448360"/>
                <a:gd name="connsiteY5" fmla="*/ 603517 h 1317812"/>
                <a:gd name="connsiteX0" fmla="*/ 746 w 1448360"/>
                <a:gd name="connsiteY0" fmla="*/ 603517 h 1317812"/>
                <a:gd name="connsiteX1" fmla="*/ 667624 w 1448360"/>
                <a:gd name="connsiteY1" fmla="*/ 918463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746 w 1448360"/>
                <a:gd name="connsiteY5" fmla="*/ 603517 h 1317812"/>
                <a:gd name="connsiteX0" fmla="*/ 9204 w 1448360"/>
                <a:gd name="connsiteY0" fmla="*/ 689888 h 1317812"/>
                <a:gd name="connsiteX1" fmla="*/ 667624 w 1448360"/>
                <a:gd name="connsiteY1" fmla="*/ 918463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9204 w 1448360"/>
                <a:gd name="connsiteY5" fmla="*/ 689888 h 1317812"/>
                <a:gd name="connsiteX0" fmla="*/ 9204 w 1448360"/>
                <a:gd name="connsiteY0" fmla="*/ 689888 h 1317812"/>
                <a:gd name="connsiteX1" fmla="*/ 659165 w 1448360"/>
                <a:gd name="connsiteY1" fmla="*/ 950852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9204 w 1448360"/>
                <a:gd name="connsiteY5" fmla="*/ 689888 h 1317812"/>
                <a:gd name="connsiteX0" fmla="*/ 9204 w 1448360"/>
                <a:gd name="connsiteY0" fmla="*/ 689888 h 1285423"/>
                <a:gd name="connsiteX1" fmla="*/ 659165 w 1448360"/>
                <a:gd name="connsiteY1" fmla="*/ 950852 h 1285423"/>
                <a:gd name="connsiteX2" fmla="*/ 1438836 w 1448360"/>
                <a:gd name="connsiteY2" fmla="*/ 1285423 h 1285423"/>
                <a:gd name="connsiteX3" fmla="*/ 1448360 w 1448360"/>
                <a:gd name="connsiteY3" fmla="*/ 747 h 1285423"/>
                <a:gd name="connsiteX4" fmla="*/ 0 w 1448360"/>
                <a:gd name="connsiteY4" fmla="*/ 0 h 1285423"/>
                <a:gd name="connsiteX5" fmla="*/ 9204 w 1448360"/>
                <a:gd name="connsiteY5" fmla="*/ 689888 h 1285423"/>
                <a:gd name="connsiteX0" fmla="*/ 23 w 1449752"/>
                <a:gd name="connsiteY0" fmla="*/ 756054 h 1285423"/>
                <a:gd name="connsiteX1" fmla="*/ 660557 w 1449752"/>
                <a:gd name="connsiteY1" fmla="*/ 950852 h 1285423"/>
                <a:gd name="connsiteX2" fmla="*/ 1440228 w 1449752"/>
                <a:gd name="connsiteY2" fmla="*/ 1285423 h 1285423"/>
                <a:gd name="connsiteX3" fmla="*/ 1449752 w 1449752"/>
                <a:gd name="connsiteY3" fmla="*/ 747 h 1285423"/>
                <a:gd name="connsiteX4" fmla="*/ 1392 w 1449752"/>
                <a:gd name="connsiteY4" fmla="*/ 0 h 1285423"/>
                <a:gd name="connsiteX5" fmla="*/ 23 w 1449752"/>
                <a:gd name="connsiteY5" fmla="*/ 756054 h 1285423"/>
                <a:gd name="connsiteX0" fmla="*/ 23 w 1449752"/>
                <a:gd name="connsiteY0" fmla="*/ 756054 h 1285423"/>
                <a:gd name="connsiteX1" fmla="*/ 660557 w 1449752"/>
                <a:gd name="connsiteY1" fmla="*/ 1004989 h 1285423"/>
                <a:gd name="connsiteX2" fmla="*/ 1440228 w 1449752"/>
                <a:gd name="connsiteY2" fmla="*/ 1285423 h 1285423"/>
                <a:gd name="connsiteX3" fmla="*/ 1449752 w 1449752"/>
                <a:gd name="connsiteY3" fmla="*/ 747 h 1285423"/>
                <a:gd name="connsiteX4" fmla="*/ 1392 w 1449752"/>
                <a:gd name="connsiteY4" fmla="*/ 0 h 1285423"/>
                <a:gd name="connsiteX5" fmla="*/ 23 w 1449752"/>
                <a:gd name="connsiteY5" fmla="*/ 756054 h 1285423"/>
                <a:gd name="connsiteX0" fmla="*/ 4 w 1462416"/>
                <a:gd name="connsiteY0" fmla="*/ 834251 h 1285423"/>
                <a:gd name="connsiteX1" fmla="*/ 673221 w 1462416"/>
                <a:gd name="connsiteY1" fmla="*/ 1004989 h 1285423"/>
                <a:gd name="connsiteX2" fmla="*/ 1452892 w 1462416"/>
                <a:gd name="connsiteY2" fmla="*/ 1285423 h 1285423"/>
                <a:gd name="connsiteX3" fmla="*/ 1462416 w 1462416"/>
                <a:gd name="connsiteY3" fmla="*/ 747 h 1285423"/>
                <a:gd name="connsiteX4" fmla="*/ 14056 w 1462416"/>
                <a:gd name="connsiteY4" fmla="*/ 0 h 1285423"/>
                <a:gd name="connsiteX5" fmla="*/ 4 w 1462416"/>
                <a:gd name="connsiteY5" fmla="*/ 834251 h 1285423"/>
                <a:gd name="connsiteX0" fmla="*/ 4 w 1462416"/>
                <a:gd name="connsiteY0" fmla="*/ 834251 h 1285423"/>
                <a:gd name="connsiteX1" fmla="*/ 635167 w 1462416"/>
                <a:gd name="connsiteY1" fmla="*/ 1047095 h 1285423"/>
                <a:gd name="connsiteX2" fmla="*/ 1452892 w 1462416"/>
                <a:gd name="connsiteY2" fmla="*/ 1285423 h 1285423"/>
                <a:gd name="connsiteX3" fmla="*/ 1462416 w 1462416"/>
                <a:gd name="connsiteY3" fmla="*/ 747 h 1285423"/>
                <a:gd name="connsiteX4" fmla="*/ 14056 w 1462416"/>
                <a:gd name="connsiteY4" fmla="*/ 0 h 1285423"/>
                <a:gd name="connsiteX5" fmla="*/ 4 w 1462416"/>
                <a:gd name="connsiteY5" fmla="*/ 834251 h 1285423"/>
                <a:gd name="connsiteX0" fmla="*/ 4 w 1466235"/>
                <a:gd name="connsiteY0" fmla="*/ 834251 h 1297453"/>
                <a:gd name="connsiteX1" fmla="*/ 635167 w 1466235"/>
                <a:gd name="connsiteY1" fmla="*/ 1047095 h 1297453"/>
                <a:gd name="connsiteX2" fmla="*/ 1465576 w 1466235"/>
                <a:gd name="connsiteY2" fmla="*/ 1297453 h 1297453"/>
                <a:gd name="connsiteX3" fmla="*/ 1462416 w 1466235"/>
                <a:gd name="connsiteY3" fmla="*/ 747 h 1297453"/>
                <a:gd name="connsiteX4" fmla="*/ 14056 w 1466235"/>
                <a:gd name="connsiteY4" fmla="*/ 0 h 1297453"/>
                <a:gd name="connsiteX5" fmla="*/ 4 w 1466235"/>
                <a:gd name="connsiteY5" fmla="*/ 834251 h 129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6235" h="1297453">
                  <a:moveTo>
                    <a:pt x="4" y="834251"/>
                  </a:moveTo>
                  <a:cubicBezTo>
                    <a:pt x="193837" y="928436"/>
                    <a:pt x="441334" y="952910"/>
                    <a:pt x="635167" y="1047095"/>
                  </a:cubicBezTo>
                  <a:lnTo>
                    <a:pt x="1465576" y="1297453"/>
                  </a:lnTo>
                  <a:cubicBezTo>
                    <a:pt x="1468751" y="869228"/>
                    <a:pt x="1459241" y="428972"/>
                    <a:pt x="1462416" y="747"/>
                  </a:cubicBezTo>
                  <a:lnTo>
                    <a:pt x="14056" y="0"/>
                  </a:lnTo>
                  <a:cubicBezTo>
                    <a:pt x="14305" y="210169"/>
                    <a:pt x="-245" y="624082"/>
                    <a:pt x="4" y="834251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rgbClr val="7030A0"/>
                </a:gs>
                <a:gs pos="0">
                  <a:schemeClr val="accent1">
                    <a:shade val="63000"/>
                    <a:satMod val="160000"/>
                    <a:alpha val="41000"/>
                  </a:schemeClr>
                </a:gs>
                <a:gs pos="100000">
                  <a:srgbClr val="7030A0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198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1E3F44E-9FAE-0414-8340-31BF1E98BA70}"/>
                </a:ext>
              </a:extLst>
            </p:cNvPr>
            <p:cNvSpPr txBox="1"/>
            <p:nvPr/>
          </p:nvSpPr>
          <p:spPr>
            <a:xfrm>
              <a:off x="6541213" y="3118454"/>
              <a:ext cx="2381590" cy="699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98" dirty="0">
                  <a:solidFill>
                    <a:srgbClr val="7030A0"/>
                  </a:solidFill>
                </a:rPr>
                <a:t>The 60…80 K range would be a dream…</a:t>
              </a:r>
              <a:endParaRPr lang="en-CH" sz="2198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773B20A-A74F-847F-55BF-1E8C9AAC7C70}"/>
              </a:ext>
            </a:extLst>
          </p:cNvPr>
          <p:cNvGrpSpPr/>
          <p:nvPr/>
        </p:nvGrpSpPr>
        <p:grpSpPr>
          <a:xfrm>
            <a:off x="1484573" y="1192259"/>
            <a:ext cx="1084451" cy="1278172"/>
            <a:chOff x="1350891" y="854729"/>
            <a:chExt cx="986799" cy="1163076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1FF0F45-9301-8D79-B7A4-0599B0C07B57}"/>
                </a:ext>
              </a:extLst>
            </p:cNvPr>
            <p:cNvSpPr/>
            <p:nvPr/>
          </p:nvSpPr>
          <p:spPr>
            <a:xfrm>
              <a:off x="1998618" y="1514475"/>
              <a:ext cx="269554" cy="417806"/>
            </a:xfrm>
            <a:custGeom>
              <a:avLst/>
              <a:gdLst>
                <a:gd name="connsiteX0" fmla="*/ 0 w 267129"/>
                <a:gd name="connsiteY0" fmla="*/ 318499 h 452063"/>
                <a:gd name="connsiteX1" fmla="*/ 267129 w 267129"/>
                <a:gd name="connsiteY1" fmla="*/ 452063 h 452063"/>
                <a:gd name="connsiteX2" fmla="*/ 256854 w 267129"/>
                <a:gd name="connsiteY2" fmla="*/ 0 h 452063"/>
                <a:gd name="connsiteX3" fmla="*/ 10275 w 267129"/>
                <a:gd name="connsiteY3" fmla="*/ 0 h 452063"/>
                <a:gd name="connsiteX4" fmla="*/ 0 w 267129"/>
                <a:gd name="connsiteY4" fmla="*/ 318499 h 452063"/>
                <a:gd name="connsiteX0" fmla="*/ 2425 w 269554"/>
                <a:gd name="connsiteY0" fmla="*/ 318499 h 452063"/>
                <a:gd name="connsiteX1" fmla="*/ 269554 w 269554"/>
                <a:gd name="connsiteY1" fmla="*/ 452063 h 452063"/>
                <a:gd name="connsiteX2" fmla="*/ 259279 w 269554"/>
                <a:gd name="connsiteY2" fmla="*/ 0 h 452063"/>
                <a:gd name="connsiteX3" fmla="*/ 0 w 269554"/>
                <a:gd name="connsiteY3" fmla="*/ 3175 h 452063"/>
                <a:gd name="connsiteX4" fmla="*/ 2425 w 269554"/>
                <a:gd name="connsiteY4" fmla="*/ 318499 h 452063"/>
                <a:gd name="connsiteX0" fmla="*/ 2425 w 269554"/>
                <a:gd name="connsiteY0" fmla="*/ 315324 h 448888"/>
                <a:gd name="connsiteX1" fmla="*/ 269554 w 269554"/>
                <a:gd name="connsiteY1" fmla="*/ 448888 h 448888"/>
                <a:gd name="connsiteX2" fmla="*/ 265629 w 269554"/>
                <a:gd name="connsiteY2" fmla="*/ 3175 h 448888"/>
                <a:gd name="connsiteX3" fmla="*/ 0 w 269554"/>
                <a:gd name="connsiteY3" fmla="*/ 0 h 448888"/>
                <a:gd name="connsiteX4" fmla="*/ 2425 w 269554"/>
                <a:gd name="connsiteY4" fmla="*/ 315324 h 44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54" h="448888">
                  <a:moveTo>
                    <a:pt x="2425" y="315324"/>
                  </a:moveTo>
                  <a:lnTo>
                    <a:pt x="269554" y="448888"/>
                  </a:lnTo>
                  <a:cubicBezTo>
                    <a:pt x="268246" y="300317"/>
                    <a:pt x="266937" y="151746"/>
                    <a:pt x="265629" y="3175"/>
                  </a:cubicBezTo>
                  <a:lnTo>
                    <a:pt x="0" y="0"/>
                  </a:lnTo>
                  <a:cubicBezTo>
                    <a:pt x="808" y="105108"/>
                    <a:pt x="1617" y="210216"/>
                    <a:pt x="2425" y="315324"/>
                  </a:cubicBezTo>
                  <a:close/>
                </a:path>
              </a:pathLst>
            </a:custGeom>
            <a:solidFill>
              <a:schemeClr val="tx2">
                <a:alpha val="2610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198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C454F97-A771-EEC5-2FFF-6829208FD604}"/>
                </a:ext>
              </a:extLst>
            </p:cNvPr>
            <p:cNvSpPr txBox="1"/>
            <p:nvPr/>
          </p:nvSpPr>
          <p:spPr>
            <a:xfrm>
              <a:off x="1350891" y="1318234"/>
              <a:ext cx="712758" cy="699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2198" dirty="0"/>
                <a:t>LHC</a:t>
              </a:r>
            </a:p>
            <a:p>
              <a:pPr algn="r"/>
              <a:r>
                <a:rPr lang="en-CH" sz="2198" dirty="0"/>
                <a:t>(FCC)</a:t>
              </a:r>
            </a:p>
          </p:txBody>
        </p:sp>
        <p:pic>
          <p:nvPicPr>
            <p:cNvPr id="5122" name="Picture 2" descr="Welt der Physik: Häufige Fragen zum LHC">
              <a:extLst>
                <a:ext uri="{FF2B5EF4-FFF2-40B4-BE49-F238E27FC236}">
                  <a16:creationId xmlns:a16="http://schemas.microsoft.com/office/drawing/2014/main" id="{CA161DA3-F255-797E-E6DC-4AD7191777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749" y="854729"/>
              <a:ext cx="923941" cy="520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3A47F9F-43CD-F01A-EB71-DCAE5A570109}"/>
              </a:ext>
            </a:extLst>
          </p:cNvPr>
          <p:cNvGrpSpPr/>
          <p:nvPr/>
        </p:nvGrpSpPr>
        <p:grpSpPr>
          <a:xfrm>
            <a:off x="4728883" y="1664090"/>
            <a:ext cx="4860663" cy="2317778"/>
            <a:chOff x="4303059" y="1284073"/>
            <a:chExt cx="4422973" cy="2109068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7CD59D1-E027-E667-46DE-B5625EA8D5A5}"/>
                </a:ext>
              </a:extLst>
            </p:cNvPr>
            <p:cNvSpPr/>
            <p:nvPr/>
          </p:nvSpPr>
          <p:spPr>
            <a:xfrm>
              <a:off x="4303059" y="2380129"/>
              <a:ext cx="913261" cy="1013012"/>
            </a:xfrm>
            <a:custGeom>
              <a:avLst/>
              <a:gdLst>
                <a:gd name="connsiteX0" fmla="*/ 13447 w 1438835"/>
                <a:gd name="connsiteY0" fmla="*/ 56477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13447 w 1438835"/>
                <a:gd name="connsiteY4" fmla="*/ 564777 h 1317812"/>
                <a:gd name="connsiteX0" fmla="*/ 747 w 1438835"/>
                <a:gd name="connsiteY0" fmla="*/ 57112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747 w 1438835"/>
                <a:gd name="connsiteY4" fmla="*/ 571127 h 1317812"/>
                <a:gd name="connsiteX0" fmla="*/ 747 w 1451535"/>
                <a:gd name="connsiteY0" fmla="*/ 571127 h 1317812"/>
                <a:gd name="connsiteX1" fmla="*/ 1438835 w 1451535"/>
                <a:gd name="connsiteY1" fmla="*/ 1317812 h 1317812"/>
                <a:gd name="connsiteX2" fmla="*/ 1451535 w 1451535"/>
                <a:gd name="connsiteY2" fmla="*/ 13447 h 1317812"/>
                <a:gd name="connsiteX3" fmla="*/ 0 w 1451535"/>
                <a:gd name="connsiteY3" fmla="*/ 0 h 1317812"/>
                <a:gd name="connsiteX4" fmla="*/ 747 w 1451535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09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7 w 1448360"/>
                <a:gd name="connsiteY0" fmla="*/ 571127 h 1013012"/>
                <a:gd name="connsiteX1" fmla="*/ 1443870 w 1448360"/>
                <a:gd name="connsiteY1" fmla="*/ 1013012 h 1013012"/>
                <a:gd name="connsiteX2" fmla="*/ 1448360 w 1448360"/>
                <a:gd name="connsiteY2" fmla="*/ 747 h 1013012"/>
                <a:gd name="connsiteX3" fmla="*/ 0 w 1448360"/>
                <a:gd name="connsiteY3" fmla="*/ 0 h 1013012"/>
                <a:gd name="connsiteX4" fmla="*/ 747 w 1448360"/>
                <a:gd name="connsiteY4" fmla="*/ 571127 h 1013012"/>
                <a:gd name="connsiteX0" fmla="*/ 5782 w 1448360"/>
                <a:gd name="connsiteY0" fmla="*/ 558427 h 1013012"/>
                <a:gd name="connsiteX1" fmla="*/ 1443870 w 1448360"/>
                <a:gd name="connsiteY1" fmla="*/ 1013012 h 1013012"/>
                <a:gd name="connsiteX2" fmla="*/ 1448360 w 1448360"/>
                <a:gd name="connsiteY2" fmla="*/ 747 h 1013012"/>
                <a:gd name="connsiteX3" fmla="*/ 0 w 1448360"/>
                <a:gd name="connsiteY3" fmla="*/ 0 h 1013012"/>
                <a:gd name="connsiteX4" fmla="*/ 5782 w 1448360"/>
                <a:gd name="connsiteY4" fmla="*/ 558427 h 1013012"/>
                <a:gd name="connsiteX0" fmla="*/ 747 w 1448360"/>
                <a:gd name="connsiteY0" fmla="*/ 555252 h 1013012"/>
                <a:gd name="connsiteX1" fmla="*/ 1443870 w 1448360"/>
                <a:gd name="connsiteY1" fmla="*/ 1013012 h 1013012"/>
                <a:gd name="connsiteX2" fmla="*/ 1448360 w 1448360"/>
                <a:gd name="connsiteY2" fmla="*/ 747 h 1013012"/>
                <a:gd name="connsiteX3" fmla="*/ 0 w 1448360"/>
                <a:gd name="connsiteY3" fmla="*/ 0 h 1013012"/>
                <a:gd name="connsiteX4" fmla="*/ 747 w 1448360"/>
                <a:gd name="connsiteY4" fmla="*/ 555252 h 101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8360" h="1013012">
                  <a:moveTo>
                    <a:pt x="747" y="555252"/>
                  </a:moveTo>
                  <a:lnTo>
                    <a:pt x="1443870" y="1013012"/>
                  </a:lnTo>
                  <a:cubicBezTo>
                    <a:pt x="1445367" y="675590"/>
                    <a:pt x="1446863" y="338169"/>
                    <a:pt x="1448360" y="747"/>
                  </a:cubicBezTo>
                  <a:lnTo>
                    <a:pt x="0" y="0"/>
                  </a:lnTo>
                  <a:cubicBezTo>
                    <a:pt x="1927" y="186142"/>
                    <a:pt x="-1180" y="369110"/>
                    <a:pt x="747" y="555252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rgbClr val="DABA5A">
                    <a:alpha val="74000"/>
                  </a:srgbClr>
                </a:gs>
                <a:gs pos="0">
                  <a:schemeClr val="accent1">
                    <a:shade val="63000"/>
                    <a:satMod val="160000"/>
                    <a:alpha val="41000"/>
                  </a:schemeClr>
                </a:gs>
                <a:gs pos="100000">
                  <a:srgbClr val="FFC000">
                    <a:alpha val="5008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198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3CFC1E4-78AA-FDF6-D421-3E1F7B30483C}"/>
                </a:ext>
              </a:extLst>
            </p:cNvPr>
            <p:cNvSpPr txBox="1"/>
            <p:nvPr/>
          </p:nvSpPr>
          <p:spPr>
            <a:xfrm>
              <a:off x="5216320" y="2947539"/>
              <a:ext cx="527276" cy="391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98" dirty="0">
                  <a:solidFill>
                    <a:srgbClr val="C00000"/>
                  </a:solidFill>
                </a:rPr>
                <a:t>ESS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B694926-0C06-CD60-5AE6-F829A8D4340A}"/>
                </a:ext>
              </a:extLst>
            </p:cNvPr>
            <p:cNvSpPr txBox="1"/>
            <p:nvPr/>
          </p:nvSpPr>
          <p:spPr>
            <a:xfrm>
              <a:off x="5769707" y="1284073"/>
              <a:ext cx="2956325" cy="1192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98" dirty="0">
                  <a:solidFill>
                    <a:srgbClr val="C00000"/>
                  </a:solidFill>
                </a:rPr>
                <a:t>Need efficient cryo-plant and heat removal scheme in the range of 10…20 K </a:t>
              </a:r>
              <a:r>
                <a:rPr lang="en-US" sz="1319" dirty="0">
                  <a:solidFill>
                    <a:srgbClr val="C00000"/>
                  </a:solidFill>
                </a:rPr>
                <a:t>(see work at ESS)</a:t>
              </a:r>
              <a:endParaRPr lang="en-CH" sz="2198" dirty="0">
                <a:solidFill>
                  <a:srgbClr val="C00000"/>
                </a:solidFill>
              </a:endParaRPr>
            </a:p>
          </p:txBody>
        </p:sp>
        <p:pic>
          <p:nvPicPr>
            <p:cNvPr id="5130" name="Picture 10" descr="TCCP hall">
              <a:extLst>
                <a:ext uri="{FF2B5EF4-FFF2-40B4-BE49-F238E27FC236}">
                  <a16:creationId xmlns:a16="http://schemas.microsoft.com/office/drawing/2014/main" id="{CAAC61AC-9CC2-EE09-944E-6BA583D5D8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6511" y="1348551"/>
              <a:ext cx="1425513" cy="950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6A5D424-CA54-3C92-C4D4-0E4AEDE5C2EC}"/>
              </a:ext>
            </a:extLst>
          </p:cNvPr>
          <p:cNvGrpSpPr/>
          <p:nvPr/>
        </p:nvGrpSpPr>
        <p:grpSpPr>
          <a:xfrm>
            <a:off x="692948" y="3552797"/>
            <a:ext cx="5126148" cy="1886581"/>
            <a:chOff x="630550" y="3002707"/>
            <a:chExt cx="4664552" cy="171669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FAC44D8-AF4F-FF8B-AAC7-F8B136C49EC2}"/>
                </a:ext>
              </a:extLst>
            </p:cNvPr>
            <p:cNvSpPr txBox="1"/>
            <p:nvPr/>
          </p:nvSpPr>
          <p:spPr>
            <a:xfrm>
              <a:off x="630550" y="4019835"/>
              <a:ext cx="4542631" cy="699571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198" dirty="0">
                  <a:solidFill>
                    <a:srgbClr val="C00000"/>
                  </a:solidFill>
                </a:rPr>
                <a:t>T</a:t>
              </a:r>
              <a:r>
                <a:rPr lang="en-CH" sz="2198" dirty="0">
                  <a:solidFill>
                    <a:srgbClr val="C00000"/>
                  </a:solidFill>
                </a:rPr>
                <a:t>his could be the best range of operating temperature of a future HEP collider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DAFF7FD-52E6-A553-AB1E-728F9236C5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5136" y="3002707"/>
              <a:ext cx="0" cy="1080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43D7AA6-7754-37D6-1754-44B8ACB3DE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3279" y="3441619"/>
              <a:ext cx="3041" cy="648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EE8E64A-9B3E-2608-E934-E7D278DA1421}"/>
                </a:ext>
              </a:extLst>
            </p:cNvPr>
            <p:cNvCxnSpPr>
              <a:cxnSpLocks/>
            </p:cNvCxnSpPr>
            <p:nvPr/>
          </p:nvCxnSpPr>
          <p:spPr>
            <a:xfrm>
              <a:off x="1581385" y="4020299"/>
              <a:ext cx="3713717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E5941AD-099B-6CB8-6223-DF2C9E10913B}"/>
              </a:ext>
            </a:extLst>
          </p:cNvPr>
          <p:cNvGrpSpPr/>
          <p:nvPr/>
        </p:nvGrpSpPr>
        <p:grpSpPr>
          <a:xfrm>
            <a:off x="2644589" y="1486758"/>
            <a:ext cx="2089024" cy="1937849"/>
            <a:chOff x="2406451" y="1122709"/>
            <a:chExt cx="1900913" cy="176335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D22E2F6-FB33-9CEE-B572-CCBEF7185625}"/>
                </a:ext>
              </a:extLst>
            </p:cNvPr>
            <p:cNvSpPr/>
            <p:nvPr/>
          </p:nvSpPr>
          <p:spPr>
            <a:xfrm>
              <a:off x="3078118" y="1762125"/>
              <a:ext cx="269554" cy="711200"/>
            </a:xfrm>
            <a:custGeom>
              <a:avLst/>
              <a:gdLst>
                <a:gd name="connsiteX0" fmla="*/ 0 w 267129"/>
                <a:gd name="connsiteY0" fmla="*/ 318499 h 452063"/>
                <a:gd name="connsiteX1" fmla="*/ 267129 w 267129"/>
                <a:gd name="connsiteY1" fmla="*/ 452063 h 452063"/>
                <a:gd name="connsiteX2" fmla="*/ 256854 w 267129"/>
                <a:gd name="connsiteY2" fmla="*/ 0 h 452063"/>
                <a:gd name="connsiteX3" fmla="*/ 10275 w 267129"/>
                <a:gd name="connsiteY3" fmla="*/ 0 h 452063"/>
                <a:gd name="connsiteX4" fmla="*/ 0 w 267129"/>
                <a:gd name="connsiteY4" fmla="*/ 318499 h 452063"/>
                <a:gd name="connsiteX0" fmla="*/ 2425 w 269554"/>
                <a:gd name="connsiteY0" fmla="*/ 318499 h 452063"/>
                <a:gd name="connsiteX1" fmla="*/ 269554 w 269554"/>
                <a:gd name="connsiteY1" fmla="*/ 452063 h 452063"/>
                <a:gd name="connsiteX2" fmla="*/ 259279 w 269554"/>
                <a:gd name="connsiteY2" fmla="*/ 0 h 452063"/>
                <a:gd name="connsiteX3" fmla="*/ 0 w 269554"/>
                <a:gd name="connsiteY3" fmla="*/ 3175 h 452063"/>
                <a:gd name="connsiteX4" fmla="*/ 2425 w 269554"/>
                <a:gd name="connsiteY4" fmla="*/ 318499 h 452063"/>
                <a:gd name="connsiteX0" fmla="*/ 2425 w 269554"/>
                <a:gd name="connsiteY0" fmla="*/ 315324 h 448888"/>
                <a:gd name="connsiteX1" fmla="*/ 269554 w 269554"/>
                <a:gd name="connsiteY1" fmla="*/ 448888 h 448888"/>
                <a:gd name="connsiteX2" fmla="*/ 265629 w 269554"/>
                <a:gd name="connsiteY2" fmla="*/ 3175 h 448888"/>
                <a:gd name="connsiteX3" fmla="*/ 0 w 269554"/>
                <a:gd name="connsiteY3" fmla="*/ 0 h 448888"/>
                <a:gd name="connsiteX4" fmla="*/ 2425 w 269554"/>
                <a:gd name="connsiteY4" fmla="*/ 315324 h 448888"/>
                <a:gd name="connsiteX0" fmla="*/ 2425 w 269554"/>
                <a:gd name="connsiteY0" fmla="*/ 361415 h 448888"/>
                <a:gd name="connsiteX1" fmla="*/ 269554 w 269554"/>
                <a:gd name="connsiteY1" fmla="*/ 448888 h 448888"/>
                <a:gd name="connsiteX2" fmla="*/ 265629 w 269554"/>
                <a:gd name="connsiteY2" fmla="*/ 3175 h 448888"/>
                <a:gd name="connsiteX3" fmla="*/ 0 w 269554"/>
                <a:gd name="connsiteY3" fmla="*/ 0 h 448888"/>
                <a:gd name="connsiteX4" fmla="*/ 2425 w 269554"/>
                <a:gd name="connsiteY4" fmla="*/ 361415 h 44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54" h="448888">
                  <a:moveTo>
                    <a:pt x="2425" y="361415"/>
                  </a:moveTo>
                  <a:lnTo>
                    <a:pt x="269554" y="448888"/>
                  </a:lnTo>
                  <a:cubicBezTo>
                    <a:pt x="268246" y="300317"/>
                    <a:pt x="266937" y="151746"/>
                    <a:pt x="265629" y="3175"/>
                  </a:cubicBezTo>
                  <a:lnTo>
                    <a:pt x="0" y="0"/>
                  </a:lnTo>
                  <a:cubicBezTo>
                    <a:pt x="808" y="105108"/>
                    <a:pt x="1617" y="256307"/>
                    <a:pt x="2425" y="361415"/>
                  </a:cubicBezTo>
                  <a:close/>
                </a:path>
              </a:pathLst>
            </a:custGeom>
            <a:solidFill>
              <a:srgbClr val="FF0000">
                <a:alpha val="26109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198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FB51FAA-03BC-0882-861F-E5BB9E4EB2B9}"/>
                </a:ext>
              </a:extLst>
            </p:cNvPr>
            <p:cNvSpPr txBox="1"/>
            <p:nvPr/>
          </p:nvSpPr>
          <p:spPr>
            <a:xfrm>
              <a:off x="2429363" y="1600609"/>
              <a:ext cx="668357" cy="391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98" dirty="0">
                  <a:solidFill>
                    <a:srgbClr val="FF0000"/>
                  </a:solidFill>
                </a:rPr>
                <a:t>RHIC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599449-EE60-50B3-AE6F-9D9890D1324E}"/>
                </a:ext>
              </a:extLst>
            </p:cNvPr>
            <p:cNvSpPr txBox="1"/>
            <p:nvPr/>
          </p:nvSpPr>
          <p:spPr>
            <a:xfrm>
              <a:off x="3238635" y="1781188"/>
              <a:ext cx="1068729" cy="391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98" dirty="0">
                  <a:solidFill>
                    <a:srgbClr val="FF0000"/>
                  </a:solidFill>
                </a:rPr>
                <a:t>Tevatron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DCF2EA-7B36-CDC1-05E6-E8B923BF433A}"/>
                </a:ext>
              </a:extLst>
            </p:cNvPr>
            <p:cNvSpPr txBox="1"/>
            <p:nvPr/>
          </p:nvSpPr>
          <p:spPr>
            <a:xfrm>
              <a:off x="3365960" y="2042989"/>
              <a:ext cx="741290" cy="391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98" dirty="0">
                  <a:solidFill>
                    <a:srgbClr val="FF0000"/>
                  </a:solidFill>
                </a:rPr>
                <a:t>HERA</a:t>
              </a:r>
            </a:p>
          </p:txBody>
        </p:sp>
        <p:pic>
          <p:nvPicPr>
            <p:cNvPr id="5124" name="Picture 4" descr="DESY News: The most precise picture of the proton - Deutsches  Elektronen-Synchrotron DESY">
              <a:extLst>
                <a:ext uri="{FF2B5EF4-FFF2-40B4-BE49-F238E27FC236}">
                  <a16:creationId xmlns:a16="http://schemas.microsoft.com/office/drawing/2014/main" id="{39E96E45-62B0-BF8B-F29F-501D224FD7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378703" y="2365791"/>
              <a:ext cx="777575" cy="520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RHIC at BNL, Brookhaven The two collider rings intersect in six... |  Download Scientific Diagram">
              <a:extLst>
                <a:ext uri="{FF2B5EF4-FFF2-40B4-BE49-F238E27FC236}">
                  <a16:creationId xmlns:a16="http://schemas.microsoft.com/office/drawing/2014/main" id="{98CD74F6-17C4-32B6-030F-76612EEFC6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6451" y="1122709"/>
              <a:ext cx="748923" cy="520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8" name="Picture 8" descr="Fermilab | Tevatron">
              <a:extLst>
                <a:ext uri="{FF2B5EF4-FFF2-40B4-BE49-F238E27FC236}">
                  <a16:creationId xmlns:a16="http://schemas.microsoft.com/office/drawing/2014/main" id="{4CD7676E-A34C-3AAE-AA38-5B90AA4CF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1455" y="1303453"/>
              <a:ext cx="780405" cy="520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8A6B848-327D-1F47-7C8E-CA9A4EEA0838}"/>
                </a:ext>
              </a:extLst>
            </p:cNvPr>
            <p:cNvSpPr txBox="1"/>
            <p:nvPr/>
          </p:nvSpPr>
          <p:spPr>
            <a:xfrm>
              <a:off x="2444254" y="2199772"/>
              <a:ext cx="573544" cy="391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98" dirty="0">
                  <a:solidFill>
                    <a:srgbClr val="FF0000"/>
                  </a:solidFill>
                </a:rPr>
                <a:t>LHC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D8E9DF6-8DD7-1757-66CC-3029CB158D4B}"/>
              </a:ext>
            </a:extLst>
          </p:cNvPr>
          <p:cNvSpPr txBox="1"/>
          <p:nvPr/>
        </p:nvSpPr>
        <p:spPr>
          <a:xfrm>
            <a:off x="612237" y="6871580"/>
            <a:ext cx="8824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200" b="1" dirty="0"/>
              <a:t>HTS may be the only path towards a future collider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BB7D43B-315A-D72B-7BA8-1EACF8B046E5}"/>
              </a:ext>
            </a:extLst>
          </p:cNvPr>
          <p:cNvGrpSpPr/>
          <p:nvPr/>
        </p:nvGrpSpPr>
        <p:grpSpPr>
          <a:xfrm>
            <a:off x="2013507" y="3065275"/>
            <a:ext cx="1643104" cy="626513"/>
            <a:chOff x="1832196" y="2559083"/>
            <a:chExt cx="1495147" cy="570097"/>
          </a:xfrm>
        </p:grpSpPr>
        <p:sp>
          <p:nvSpPr>
            <p:cNvPr id="10" name="Chevron 9">
              <a:extLst>
                <a:ext uri="{FF2B5EF4-FFF2-40B4-BE49-F238E27FC236}">
                  <a16:creationId xmlns:a16="http://schemas.microsoft.com/office/drawing/2014/main" id="{50A97768-BCF9-1E3D-FCDE-CB05F7D1FD92}"/>
                </a:ext>
              </a:extLst>
            </p:cNvPr>
            <p:cNvSpPr/>
            <p:nvPr/>
          </p:nvSpPr>
          <p:spPr>
            <a:xfrm>
              <a:off x="1901702" y="2559083"/>
              <a:ext cx="1388589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63000">
                  <a:schemeClr val="bg1">
                    <a:lumMod val="5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758" dirty="0">
                  <a:solidFill>
                    <a:schemeClr val="bg1"/>
                  </a:solidFill>
                </a:rPr>
                <a:t>Nb-Ti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6320A60-B866-EF1A-BE30-6CDAE13E0732}"/>
                </a:ext>
              </a:extLst>
            </p:cNvPr>
            <p:cNvSpPr txBox="1"/>
            <p:nvPr/>
          </p:nvSpPr>
          <p:spPr>
            <a:xfrm>
              <a:off x="1832196" y="2829630"/>
              <a:ext cx="345993" cy="29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539" dirty="0">
                  <a:solidFill>
                    <a:schemeClr val="accent6">
                      <a:lumMod val="50000"/>
                    </a:schemeClr>
                  </a:solidFill>
                </a:rPr>
                <a:t>8T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6C9FE5E-25C8-7C4A-205F-CFBB6769BBBE}"/>
                </a:ext>
              </a:extLst>
            </p:cNvPr>
            <p:cNvSpPr txBox="1"/>
            <p:nvPr/>
          </p:nvSpPr>
          <p:spPr>
            <a:xfrm>
              <a:off x="2981350" y="2829630"/>
              <a:ext cx="345993" cy="29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539" dirty="0">
                  <a:solidFill>
                    <a:schemeClr val="accent6">
                      <a:lumMod val="50000"/>
                    </a:schemeClr>
                  </a:solidFill>
                </a:rPr>
                <a:t>5T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E849E28-1974-A309-F134-16A5EE1022B8}"/>
              </a:ext>
            </a:extLst>
          </p:cNvPr>
          <p:cNvGrpSpPr/>
          <p:nvPr/>
        </p:nvGrpSpPr>
        <p:grpSpPr>
          <a:xfrm>
            <a:off x="2003150" y="3833371"/>
            <a:ext cx="2048539" cy="644929"/>
            <a:chOff x="1822772" y="3258014"/>
            <a:chExt cx="1864073" cy="586854"/>
          </a:xfrm>
        </p:grpSpPr>
        <p:sp>
          <p:nvSpPr>
            <p:cNvPr id="11" name="Chevron 10">
              <a:extLst>
                <a:ext uri="{FF2B5EF4-FFF2-40B4-BE49-F238E27FC236}">
                  <a16:creationId xmlns:a16="http://schemas.microsoft.com/office/drawing/2014/main" id="{BF0E02FB-797A-C7C7-E39B-E16ED6902758}"/>
                </a:ext>
              </a:extLst>
            </p:cNvPr>
            <p:cNvSpPr/>
            <p:nvPr/>
          </p:nvSpPr>
          <p:spPr>
            <a:xfrm>
              <a:off x="1901702" y="3258014"/>
              <a:ext cx="1785143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78000">
                  <a:srgbClr val="0024F4"/>
                </a:gs>
                <a:gs pos="100000">
                  <a:schemeClr val="tx1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758" dirty="0">
                  <a:solidFill>
                    <a:schemeClr val="bg1"/>
                  </a:solidFill>
                </a:rPr>
                <a:t>Nb</a:t>
              </a:r>
              <a:r>
                <a:rPr lang="en-CH" sz="1758" baseline="-25000" dirty="0">
                  <a:solidFill>
                    <a:schemeClr val="bg1"/>
                  </a:solidFill>
                </a:rPr>
                <a:t>3</a:t>
              </a:r>
              <a:r>
                <a:rPr lang="en-CH" sz="1758" dirty="0">
                  <a:solidFill>
                    <a:schemeClr val="bg1"/>
                  </a:solidFill>
                </a:rPr>
                <a:t>Sn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598056F-FF8B-C6E7-70DC-E3EBA6FB8226}"/>
                </a:ext>
              </a:extLst>
            </p:cNvPr>
            <p:cNvSpPr txBox="1"/>
            <p:nvPr/>
          </p:nvSpPr>
          <p:spPr>
            <a:xfrm>
              <a:off x="1822772" y="3545318"/>
              <a:ext cx="436430" cy="29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539" dirty="0"/>
                <a:t>16T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5C02FF7-EB2B-A2B5-3C6A-317854A606FA}"/>
                </a:ext>
              </a:extLst>
            </p:cNvPr>
            <p:cNvSpPr txBox="1"/>
            <p:nvPr/>
          </p:nvSpPr>
          <p:spPr>
            <a:xfrm>
              <a:off x="2746890" y="3545318"/>
              <a:ext cx="741290" cy="29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539" dirty="0"/>
                <a:t>12…14T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57DCFB1-CDD5-2ED8-B62D-289DA222E73A}"/>
              </a:ext>
            </a:extLst>
          </p:cNvPr>
          <p:cNvGrpSpPr/>
          <p:nvPr/>
        </p:nvGrpSpPr>
        <p:grpSpPr>
          <a:xfrm>
            <a:off x="3345305" y="5416991"/>
            <a:ext cx="4730560" cy="641823"/>
            <a:chOff x="3044069" y="4743636"/>
            <a:chExt cx="4304585" cy="584028"/>
          </a:xfrm>
        </p:grpSpPr>
        <p:sp>
          <p:nvSpPr>
            <p:cNvPr id="12" name="Chevron 11">
              <a:extLst>
                <a:ext uri="{FF2B5EF4-FFF2-40B4-BE49-F238E27FC236}">
                  <a16:creationId xmlns:a16="http://schemas.microsoft.com/office/drawing/2014/main" id="{1C2FED50-79E0-D006-BADD-5E4EDD122E02}"/>
                </a:ext>
              </a:extLst>
            </p:cNvPr>
            <p:cNvSpPr/>
            <p:nvPr/>
          </p:nvSpPr>
          <p:spPr>
            <a:xfrm>
              <a:off x="3212895" y="4743636"/>
              <a:ext cx="4135759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38000">
                  <a:srgbClr val="FF0000"/>
                </a:gs>
                <a:gs pos="100000">
                  <a:srgbClr val="C0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758" dirty="0">
                  <a:solidFill>
                    <a:schemeClr val="bg1"/>
                  </a:solidFill>
                </a:rPr>
                <a:t>HTS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E8F9200-1FC0-5FC7-4D36-0D6E8B7F3D00}"/>
                </a:ext>
              </a:extLst>
            </p:cNvPr>
            <p:cNvSpPr txBox="1"/>
            <p:nvPr/>
          </p:nvSpPr>
          <p:spPr>
            <a:xfrm>
              <a:off x="3044069" y="5028114"/>
              <a:ext cx="741290" cy="29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539" dirty="0">
                  <a:solidFill>
                    <a:srgbClr val="FF0000"/>
                  </a:solidFill>
                </a:rPr>
                <a:t>40…60T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77090A5-1BEA-30E2-9C3B-66222EAF38A9}"/>
                </a:ext>
              </a:extLst>
            </p:cNvPr>
            <p:cNvSpPr txBox="1"/>
            <p:nvPr/>
          </p:nvSpPr>
          <p:spPr>
            <a:xfrm>
              <a:off x="4292834" y="5028114"/>
              <a:ext cx="782132" cy="29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539" dirty="0">
                  <a:solidFill>
                    <a:srgbClr val="FF0000"/>
                  </a:solidFill>
                </a:rPr>
                <a:t> 20…40T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73B3D4A-F5FF-A07D-73A2-D3DFCBF265C8}"/>
                </a:ext>
              </a:extLst>
            </p:cNvPr>
            <p:cNvSpPr txBox="1"/>
            <p:nvPr/>
          </p:nvSpPr>
          <p:spPr>
            <a:xfrm>
              <a:off x="6541213" y="5028114"/>
              <a:ext cx="731545" cy="29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539" dirty="0">
                  <a:solidFill>
                    <a:srgbClr val="FF0000"/>
                  </a:solidFill>
                </a:rPr>
                <a:t> a few T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A02CC1B2-E819-7CA4-B34E-03B690944ED3}"/>
              </a:ext>
            </a:extLst>
          </p:cNvPr>
          <p:cNvSpPr txBox="1"/>
          <p:nvPr/>
        </p:nvSpPr>
        <p:spPr>
          <a:xfrm>
            <a:off x="2066878" y="6069039"/>
            <a:ext cx="540533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198" dirty="0"/>
              <a:t>1.9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17F3BD5-6BF4-DA2B-925D-8774A27E94B6}"/>
              </a:ext>
            </a:extLst>
          </p:cNvPr>
          <p:cNvSpPr txBox="1"/>
          <p:nvPr/>
        </p:nvSpPr>
        <p:spPr>
          <a:xfrm>
            <a:off x="3249906" y="6069039"/>
            <a:ext cx="540533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198" dirty="0">
                <a:solidFill>
                  <a:srgbClr val="FF0000"/>
                </a:solidFill>
              </a:rPr>
              <a:t>4.2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6C1A8B3-C9FE-4319-E28D-0A2EDCAAA4E9}"/>
              </a:ext>
            </a:extLst>
          </p:cNvPr>
          <p:cNvSpPr txBox="1"/>
          <p:nvPr/>
        </p:nvSpPr>
        <p:spPr>
          <a:xfrm>
            <a:off x="7356274" y="6069039"/>
            <a:ext cx="470000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198" dirty="0">
                <a:solidFill>
                  <a:srgbClr val="7030A0"/>
                </a:solidFill>
              </a:rPr>
              <a:t>77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36B6A1-AEB8-65F5-E046-FF45FA841875}"/>
              </a:ext>
            </a:extLst>
          </p:cNvPr>
          <p:cNvSpPr txBox="1"/>
          <p:nvPr/>
        </p:nvSpPr>
        <p:spPr>
          <a:xfrm>
            <a:off x="4766621" y="1255986"/>
            <a:ext cx="4806700" cy="3291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39" dirty="0"/>
              <a:t>Credits to P. Borges De Sousa and R. Van </a:t>
            </a:r>
            <a:r>
              <a:rPr lang="en-US" sz="1539" dirty="0" err="1"/>
              <a:t>Weelderen</a:t>
            </a:r>
            <a:r>
              <a:rPr lang="en-US" sz="1539" dirty="0"/>
              <a:t>, CERN</a:t>
            </a:r>
            <a:endParaRPr lang="en-CH" sz="1539" dirty="0"/>
          </a:p>
        </p:txBody>
      </p:sp>
    </p:spTree>
    <p:extLst>
      <p:ext uri="{BB962C8B-B14F-4D97-AF65-F5344CB8AC3E}">
        <p14:creationId xmlns:p14="http://schemas.microsoft.com/office/powerpoint/2010/main" val="251184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B263A77-29AA-63B2-94AF-8E78E08BA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07" y="853314"/>
            <a:ext cx="4776530" cy="33568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EE0A62-6213-E6D7-98BA-185CF9B675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432"/>
          <a:stretch/>
        </p:blipFill>
        <p:spPr>
          <a:xfrm>
            <a:off x="2799330" y="4017551"/>
            <a:ext cx="7046175" cy="33797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1A6F507-AE2A-C156-84A7-A47C8004F679}"/>
              </a:ext>
            </a:extLst>
          </p:cNvPr>
          <p:cNvSpPr txBox="1"/>
          <p:nvPr/>
        </p:nvSpPr>
        <p:spPr>
          <a:xfrm>
            <a:off x="38161" y="4320502"/>
            <a:ext cx="2654604" cy="252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638" dirty="0">
                <a:solidFill>
                  <a:srgbClr val="FF0000"/>
                </a:solidFill>
              </a:rPr>
              <a:t>Future h</a:t>
            </a:r>
            <a:r>
              <a:rPr lang="en-CH" sz="2638" dirty="0">
                <a:solidFill>
                  <a:srgbClr val="FF0000"/>
                </a:solidFill>
              </a:rPr>
              <a:t>elium </a:t>
            </a:r>
            <a:r>
              <a:rPr lang="en-CH" sz="2638" b="1" dirty="0">
                <a:solidFill>
                  <a:srgbClr val="FF0000"/>
                </a:solidFill>
              </a:rPr>
              <a:t>supply is limited </a:t>
            </a:r>
            <a:r>
              <a:rPr lang="en-CH" sz="2638" dirty="0">
                <a:solidFill>
                  <a:srgbClr val="FF0000"/>
                </a:solidFill>
              </a:rPr>
              <a:t>and entails a substantial economical and availability </a:t>
            </a:r>
            <a:r>
              <a:rPr lang="en-CH" sz="2638" b="1" dirty="0">
                <a:solidFill>
                  <a:srgbClr val="FF0000"/>
                </a:solidFill>
              </a:rPr>
              <a:t>risk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60EC49-29D2-58F5-ECE5-B9EB655CF90E}"/>
              </a:ext>
            </a:extLst>
          </p:cNvPr>
          <p:cNvSpPr/>
          <p:nvPr/>
        </p:nvSpPr>
        <p:spPr>
          <a:xfrm>
            <a:off x="2812051" y="6153970"/>
            <a:ext cx="6304473" cy="34692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198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3ADB4C-6F9C-8FB1-8130-28FDFD65587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94718" y="853314"/>
            <a:ext cx="5057351" cy="347221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F8071F-B9EB-0E95-04E5-6CF1E4576D93}"/>
              </a:ext>
            </a:extLst>
          </p:cNvPr>
          <p:cNvSpPr txBox="1"/>
          <p:nvPr/>
        </p:nvSpPr>
        <p:spPr>
          <a:xfrm>
            <a:off x="203370" y="6958883"/>
            <a:ext cx="15574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dirty="0"/>
              <a:t>F. Ferrand, CERN</a:t>
            </a:r>
          </a:p>
        </p:txBody>
      </p:sp>
    </p:spTree>
    <p:extLst>
      <p:ext uri="{BB962C8B-B14F-4D97-AF65-F5344CB8AC3E}">
        <p14:creationId xmlns:p14="http://schemas.microsoft.com/office/powerpoint/2010/main" val="12011941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9AFFB36C-AB46-9BE6-1DE2-CE5E2352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9B5BE3-2594-1A85-D86B-C0ACDDEC246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04888" y="0"/>
            <a:ext cx="9043987" cy="985838"/>
          </a:xfrm>
        </p:spPr>
        <p:txBody>
          <a:bodyPr/>
          <a:lstStyle/>
          <a:p>
            <a:r>
              <a:rPr lang="en-CH" dirty="0"/>
              <a:t>The need for economics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A972D8F-772A-2101-C626-2E988539879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04888" y="1257300"/>
            <a:ext cx="9043987" cy="561181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large component in the m</a:t>
            </a:r>
            <a:r>
              <a:rPr lang="en-CH" dirty="0"/>
              <a:t>agnet cost is the </a:t>
            </a:r>
            <a:r>
              <a:rPr lang="en-CH" b="1" dirty="0"/>
              <a:t>amount of superconductor</a:t>
            </a:r>
            <a:r>
              <a:rPr lang="en-CH" dirty="0"/>
              <a:t> </a:t>
            </a:r>
            <a:r>
              <a:rPr lang="en-CH" sz="2198" dirty="0"/>
              <a:t>(coil cross section)</a:t>
            </a:r>
            <a:endParaRPr lang="en-CH" b="1" dirty="0"/>
          </a:p>
          <a:p>
            <a:r>
              <a:rPr lang="en-US" dirty="0"/>
              <a:t>High-field superconductors are (significantly) more expensive than </a:t>
            </a:r>
            <a:r>
              <a:rPr lang="en-US" i="1" dirty="0"/>
              <a:t>good-old </a:t>
            </a:r>
            <a:r>
              <a:rPr lang="en-US" dirty="0"/>
              <a:t>Nb-</a:t>
            </a:r>
            <a:r>
              <a:rPr lang="en-US" dirty="0" err="1"/>
              <a:t>Ti</a:t>
            </a:r>
            <a:endParaRPr lang="en-US" dirty="0"/>
          </a:p>
          <a:p>
            <a:r>
              <a:rPr lang="en-US" dirty="0"/>
              <a:t>N</a:t>
            </a:r>
            <a:r>
              <a:rPr lang="en-CH" dirty="0"/>
              <a:t>eed to work in two directions:</a:t>
            </a:r>
          </a:p>
          <a:p>
            <a:pPr lvl="1"/>
            <a:r>
              <a:rPr lang="en-US" b="1" dirty="0"/>
              <a:t>R</a:t>
            </a:r>
            <a:r>
              <a:rPr lang="en-CH" b="1" dirty="0"/>
              <a:t>educe the coil cross section </a:t>
            </a:r>
            <a:r>
              <a:rPr lang="en-CH" dirty="0"/>
              <a:t>(</a:t>
            </a:r>
            <a:r>
              <a:rPr lang="en-CH" b="1" dirty="0">
                <a:solidFill>
                  <a:srgbClr val="FF0000"/>
                </a:solidFill>
              </a:rPr>
              <a:t>increase </a:t>
            </a:r>
            <a:r>
              <a:rPr lang="en-CH" b="1" i="1" dirty="0">
                <a:solidFill>
                  <a:srgbClr val="FF0000"/>
                </a:solidFill>
                <a:latin typeface="Times" pitchFamily="2" charset="0"/>
              </a:rPr>
              <a:t>J</a:t>
            </a:r>
            <a:r>
              <a:rPr lang="en-CH" b="1" dirty="0">
                <a:solidFill>
                  <a:srgbClr val="FF0000"/>
                </a:solidFill>
              </a:rPr>
              <a:t> !</a:t>
            </a:r>
            <a:r>
              <a:rPr lang="en-CH" dirty="0"/>
              <a:t>)</a:t>
            </a:r>
          </a:p>
          <a:p>
            <a:pPr lvl="1"/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  <a:p>
            <a:pPr lvl="1"/>
            <a:r>
              <a:rPr lang="en-US" b="1" dirty="0"/>
              <a:t>R</a:t>
            </a:r>
            <a:r>
              <a:rPr lang="en-CH" b="1" dirty="0"/>
              <a:t>educe unit conductor cost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E97B30-9F05-8A8A-8ACD-22EB3FDA63FA}"/>
              </a:ext>
            </a:extLst>
          </p:cNvPr>
          <p:cNvSpPr txBox="1"/>
          <p:nvPr/>
        </p:nvSpPr>
        <p:spPr>
          <a:xfrm>
            <a:off x="3289346" y="6636881"/>
            <a:ext cx="3470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200" b="1" dirty="0"/>
              <a:t>HTS may offer both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0C5FBF8-D814-66C9-0F4B-697094E5CB09}"/>
              </a:ext>
            </a:extLst>
          </p:cNvPr>
          <p:cNvGrpSpPr/>
          <p:nvPr/>
        </p:nvGrpSpPr>
        <p:grpSpPr>
          <a:xfrm>
            <a:off x="1291998" y="4311180"/>
            <a:ext cx="8427142" cy="2346299"/>
            <a:chOff x="1175657" y="3800855"/>
            <a:chExt cx="7668300" cy="213502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C68925F-C418-92B6-5198-E56752F0B3C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24744" y="3800855"/>
              <a:ext cx="2519213" cy="2135021"/>
              <a:chOff x="5860155" y="3475255"/>
              <a:chExt cx="2857250" cy="2421506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0BED478-AE99-ADE5-27FE-CF9B02E78D3D}"/>
                  </a:ext>
                </a:extLst>
              </p:cNvPr>
              <p:cNvGrpSpPr/>
              <p:nvPr/>
            </p:nvGrpSpPr>
            <p:grpSpPr>
              <a:xfrm>
                <a:off x="5860155" y="3475255"/>
                <a:ext cx="2857250" cy="2421506"/>
                <a:chOff x="817283" y="1760303"/>
                <a:chExt cx="2857250" cy="2421506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3703DB5D-4DEA-59C4-113F-3912C78BB3DB}"/>
                    </a:ext>
                  </a:extLst>
                </p:cNvPr>
                <p:cNvGrpSpPr/>
                <p:nvPr/>
              </p:nvGrpSpPr>
              <p:grpSpPr>
                <a:xfrm>
                  <a:off x="817283" y="1760303"/>
                  <a:ext cx="2391088" cy="2421506"/>
                  <a:chOff x="878346" y="1793536"/>
                  <a:chExt cx="2391088" cy="2421506"/>
                </a:xfrm>
              </p:grpSpPr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id="{BDECF174-F08A-14D0-5FB1-2ED592CA0713}"/>
                      </a:ext>
                    </a:extLst>
                  </p:cNvPr>
                  <p:cNvGrpSpPr/>
                  <p:nvPr/>
                </p:nvGrpSpPr>
                <p:grpSpPr>
                  <a:xfrm>
                    <a:off x="878347" y="1793537"/>
                    <a:ext cx="2391087" cy="2421505"/>
                    <a:chOff x="878347" y="1793537"/>
                    <a:chExt cx="2391087" cy="2421505"/>
                  </a:xfrm>
                </p:grpSpPr>
                <p:sp>
                  <p:nvSpPr>
                    <p:cNvPr id="54" name="Block Arc 53">
                      <a:extLst>
                        <a:ext uri="{FF2B5EF4-FFF2-40B4-BE49-F238E27FC236}">
                          <a16:creationId xmlns:a16="http://schemas.microsoft.com/office/drawing/2014/main" id="{8AFDEA75-CC68-0039-A855-1D1B200C66D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5400000">
                      <a:off x="869073" y="1802811"/>
                      <a:ext cx="2409635" cy="2391087"/>
                    </a:xfrm>
                    <a:prstGeom prst="blockArc">
                      <a:avLst>
                        <a:gd name="adj1" fmla="val 13094613"/>
                        <a:gd name="adj2" fmla="val 16217479"/>
                        <a:gd name="adj3" fmla="val 24432"/>
                      </a:avLst>
                    </a:prstGeom>
                    <a:solidFill>
                      <a:srgbClr val="0000FF">
                        <a:alpha val="29000"/>
                      </a:srgbClr>
                    </a:solidFill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98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5" name="Block Arc 54">
                      <a:extLst>
                        <a:ext uri="{FF2B5EF4-FFF2-40B4-BE49-F238E27FC236}">
                          <a16:creationId xmlns:a16="http://schemas.microsoft.com/office/drawing/2014/main" id="{A1580577-CCB0-249E-6F9F-98EB1E2EA353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V="1">
                      <a:off x="869073" y="1814681"/>
                      <a:ext cx="2409635" cy="2391087"/>
                    </a:xfrm>
                    <a:prstGeom prst="blockArc">
                      <a:avLst>
                        <a:gd name="adj1" fmla="val 13094613"/>
                        <a:gd name="adj2" fmla="val 16217479"/>
                        <a:gd name="adj3" fmla="val 24432"/>
                      </a:avLst>
                    </a:prstGeom>
                    <a:solidFill>
                      <a:srgbClr val="0000FF">
                        <a:alpha val="29000"/>
                      </a:srgbClr>
                    </a:solidFill>
                    <a:ln>
                      <a:solidFill>
                        <a:srgbClr val="0000FF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98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51" name="Group 50">
                    <a:extLst>
                      <a:ext uri="{FF2B5EF4-FFF2-40B4-BE49-F238E27FC236}">
                        <a16:creationId xmlns:a16="http://schemas.microsoft.com/office/drawing/2014/main" id="{02803B27-D274-6CD9-7A3E-4D9647543F2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878346" y="1793536"/>
                    <a:ext cx="2391087" cy="2421505"/>
                    <a:chOff x="878347" y="1793537"/>
                    <a:chExt cx="2391087" cy="2421505"/>
                  </a:xfrm>
                </p:grpSpPr>
                <p:sp>
                  <p:nvSpPr>
                    <p:cNvPr id="52" name="Block Arc 51">
                      <a:extLst>
                        <a:ext uri="{FF2B5EF4-FFF2-40B4-BE49-F238E27FC236}">
                          <a16:creationId xmlns:a16="http://schemas.microsoft.com/office/drawing/2014/main" id="{282962AB-0DC2-DDA8-38EC-19FDF6D785AF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5400000">
                      <a:off x="869073" y="1802811"/>
                      <a:ext cx="2409635" cy="2391087"/>
                    </a:xfrm>
                    <a:prstGeom prst="blockArc">
                      <a:avLst>
                        <a:gd name="adj1" fmla="val 13094613"/>
                        <a:gd name="adj2" fmla="val 16217479"/>
                        <a:gd name="adj3" fmla="val 24432"/>
                      </a:avLst>
                    </a:prstGeom>
                    <a:solidFill>
                      <a:srgbClr val="FF0000">
                        <a:alpha val="29000"/>
                      </a:srgbClr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98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3" name="Block Arc 52">
                      <a:extLst>
                        <a:ext uri="{FF2B5EF4-FFF2-40B4-BE49-F238E27FC236}">
                          <a16:creationId xmlns:a16="http://schemas.microsoft.com/office/drawing/2014/main" id="{E209C962-EB99-D5A4-52C4-DF4BBD0798A2}"/>
                        </a:ext>
                      </a:extLst>
                    </p:cNvPr>
                    <p:cNvSpPr>
                      <a:spLocks noChangeAspect="1"/>
                    </p:cNvSpPr>
                    <p:nvPr/>
                  </p:nvSpPr>
                  <p:spPr>
                    <a:xfrm rot="16200000" flipV="1">
                      <a:off x="869073" y="1814681"/>
                      <a:ext cx="2409635" cy="2391087"/>
                    </a:xfrm>
                    <a:prstGeom prst="blockArc">
                      <a:avLst>
                        <a:gd name="adj1" fmla="val 13094613"/>
                        <a:gd name="adj2" fmla="val 16217479"/>
                        <a:gd name="adj3" fmla="val 24432"/>
                      </a:avLst>
                    </a:prstGeom>
                    <a:solidFill>
                      <a:srgbClr val="FF0000">
                        <a:alpha val="29000"/>
                      </a:srgbClr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2198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92C676BC-23A8-FAD7-42C5-966D29CF52B0}"/>
                    </a:ext>
                  </a:extLst>
                </p:cNvPr>
                <p:cNvGrpSpPr/>
                <p:nvPr/>
              </p:nvGrpSpPr>
              <p:grpSpPr>
                <a:xfrm>
                  <a:off x="1633179" y="2490737"/>
                  <a:ext cx="1003437" cy="866746"/>
                  <a:chOff x="6200600" y="2564003"/>
                  <a:chExt cx="1003437" cy="866746"/>
                </a:xfrm>
              </p:grpSpPr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3EF619AA-8732-B6DE-0595-FA1D6E60F28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435912" y="3048024"/>
                    <a:ext cx="767635" cy="4725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A944F68C-9189-4A85-5701-12A7C71FBB2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491839" y="2564003"/>
                    <a:ext cx="464760" cy="597424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50000"/>
                      </a:schemeClr>
                    </a:solidFill>
                    <a:headEnd type="stealth" w="med" len="lg"/>
                    <a:tailEnd type="non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" name="Arc 47">
                    <a:extLst>
                      <a:ext uri="{FF2B5EF4-FFF2-40B4-BE49-F238E27FC236}">
                        <a16:creationId xmlns:a16="http://schemas.microsoft.com/office/drawing/2014/main" id="{B09ACCDD-4EAE-DACE-91DF-8541C25F489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200600" y="2674749"/>
                    <a:ext cx="755999" cy="756000"/>
                  </a:xfrm>
                  <a:prstGeom prst="arc">
                    <a:avLst>
                      <a:gd name="adj1" fmla="val 17911171"/>
                      <a:gd name="adj2" fmla="val 600207"/>
                    </a:avLst>
                  </a:pr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198"/>
                  </a:p>
                </p:txBody>
              </p:sp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4B9CDC55-FBF0-7CE0-C089-250F5B2596DD}"/>
                      </a:ext>
                    </a:extLst>
                  </p:cNvPr>
                  <p:cNvSpPr txBox="1"/>
                  <p:nvPr/>
                </p:nvSpPr>
                <p:spPr>
                  <a:xfrm>
                    <a:off x="6838088" y="2601724"/>
                    <a:ext cx="365949" cy="44436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198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ymbol" charset="2"/>
                        <a:cs typeface="Symbol" charset="2"/>
                      </a:rPr>
                      <a:t>j</a:t>
                    </a:r>
                  </a:p>
                </p:txBody>
              </p:sp>
            </p:grp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B3FF0D76-7365-5D0C-790A-D2A6E9091D72}"/>
                    </a:ext>
                  </a:extLst>
                </p:cNvPr>
                <p:cNvGrpSpPr/>
                <p:nvPr/>
              </p:nvGrpSpPr>
              <p:grpSpPr>
                <a:xfrm>
                  <a:off x="2594532" y="2932095"/>
                  <a:ext cx="1080001" cy="444368"/>
                  <a:chOff x="2594532" y="2932095"/>
                  <a:chExt cx="1080001" cy="444368"/>
                </a:xfrm>
              </p:grpSpPr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50514458-303D-FC28-5472-515043F8EAA8}"/>
                      </a:ext>
                    </a:extLst>
                  </p:cNvPr>
                  <p:cNvCxnSpPr/>
                  <p:nvPr/>
                </p:nvCxnSpPr>
                <p:spPr>
                  <a:xfrm>
                    <a:off x="2636126" y="2971161"/>
                    <a:ext cx="0" cy="36369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C78811D5-807C-6E1A-F72C-3C8DE28FDD55}"/>
                      </a:ext>
                    </a:extLst>
                  </p:cNvPr>
                  <p:cNvCxnSpPr/>
                  <p:nvPr/>
                </p:nvCxnSpPr>
                <p:spPr>
                  <a:xfrm>
                    <a:off x="3208370" y="2971161"/>
                    <a:ext cx="0" cy="36369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9968F3CC-EEF2-942D-67CB-1D48556863E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594532" y="3267125"/>
                    <a:ext cx="1080001" cy="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B62E023B-4BC8-84CB-F7A0-C5F48B860E68}"/>
                      </a:ext>
                    </a:extLst>
                  </p:cNvPr>
                  <p:cNvSpPr txBox="1"/>
                  <p:nvPr/>
                </p:nvSpPr>
                <p:spPr>
                  <a:xfrm>
                    <a:off x="3242732" y="2932095"/>
                    <a:ext cx="384149" cy="44436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198" i="1" dirty="0">
                        <a:solidFill>
                          <a:srgbClr val="262626"/>
                        </a:solidFill>
                        <a:latin typeface="Times"/>
                        <a:cs typeface="Times"/>
                      </a:rPr>
                      <a:t>w</a:t>
                    </a:r>
                  </a:p>
                </p:txBody>
              </p:sp>
            </p:grpSp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2456042-B032-9A9B-463D-06E3616D0318}"/>
                  </a:ext>
                </a:extLst>
              </p:cNvPr>
              <p:cNvSpPr txBox="1"/>
              <p:nvPr/>
            </p:nvSpPr>
            <p:spPr>
              <a:xfrm rot="18511668">
                <a:off x="6759134" y="4089526"/>
                <a:ext cx="519808" cy="444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198" i="1" dirty="0" err="1">
                    <a:solidFill>
                      <a:srgbClr val="262626"/>
                    </a:solidFill>
                    <a:latin typeface="Times"/>
                    <a:cs typeface="Times"/>
                  </a:rPr>
                  <a:t>R</a:t>
                </a:r>
                <a:r>
                  <a:rPr lang="en-US" sz="2198" i="1" baseline="-25000" dirty="0" err="1">
                    <a:solidFill>
                      <a:srgbClr val="262626"/>
                    </a:solidFill>
                    <a:latin typeface="Times"/>
                    <a:cs typeface="Times"/>
                  </a:rPr>
                  <a:t>in</a:t>
                </a:r>
                <a:endParaRPr lang="en-US" sz="2198" i="1" baseline="-25000" dirty="0">
                  <a:solidFill>
                    <a:srgbClr val="262626"/>
                  </a:solidFill>
                  <a:latin typeface="Times"/>
                  <a:cs typeface="Times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84AF0C3A-0656-1762-D127-6922098E62B5}"/>
                    </a:ext>
                  </a:extLst>
                </p:cNvPr>
                <p:cNvSpPr txBox="1"/>
                <p:nvPr/>
              </p:nvSpPr>
              <p:spPr>
                <a:xfrm>
                  <a:off x="1370627" y="4720278"/>
                  <a:ext cx="4800156" cy="66538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3077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3077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CH" sz="3077" i="1">
                                <a:latin typeface="Cambria Math" panose="02040503050406030204" pitchFamily="18" charset="0"/>
                              </a:rPr>
                              <m:t>𝑐𝑜𝑖𝑙</m:t>
                            </m:r>
                          </m:sub>
                        </m:sSub>
                        <m:r>
                          <a:rPr lang="en-CH" sz="3077"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a:rPr lang="en-CH" sz="3077" i="1">
                            <a:latin typeface="Cambria Math" panose="02040503050406030204" pitchFamily="18" charset="0"/>
                          </a:rPr>
                          <m:t>𝜑</m:t>
                        </m:r>
                        <m:d>
                          <m:dPr>
                            <m:ctrlPr>
                              <a:rPr lang="en-CH" sz="3077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CH" sz="3077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H" sz="3077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p>
                                <m:r>
                                  <a:rPr lang="en-CH" sz="3077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CH" sz="3077">
                                <a:latin typeface="Cambria Math" panose="02040503050406030204" pitchFamily="18" charset="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CH" sz="3077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H" sz="3077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CH" sz="3077" i="1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  <m:r>
                              <a:rPr lang="en-CH" sz="3077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  <m:r>
                          <a:rPr lang="en-CH" sz="3077">
                            <a:latin typeface="Cambria Math" panose="02040503050406030204" pitchFamily="18" charset="0"/>
                          </a:rPr>
                          <m:t>~</m:t>
                        </m:r>
                        <m:box>
                          <m:boxPr>
                            <m:ctrlPr>
                              <a:rPr lang="en-CH" sz="3077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CH" sz="3077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077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CH" sz="3077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3077" i="1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p>
                                    <m:r>
                                      <a:rPr lang="en-US" sz="3077" i="1">
                                        <a:latin typeface="Cambria Math" panose="02040503050406030204" pitchFamily="18" charset="0"/>
                                      </a:rPr>
                                      <m:t>1.5</m:t>
                                    </m:r>
                                  </m:sup>
                                </m:sSup>
                              </m:den>
                            </m:f>
                          </m:e>
                        </m:box>
                      </m:oMath>
                    </m:oMathPara>
                  </a14:m>
                  <a:endParaRPr lang="en-CH" sz="3077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84AF0C3A-0656-1762-D127-6922098E62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0627" y="4720278"/>
                  <a:ext cx="4800156" cy="665381"/>
                </a:xfrm>
                <a:prstGeom prst="rect">
                  <a:avLst/>
                </a:prstGeom>
                <a:blipFill>
                  <a:blip r:embed="rId2"/>
                  <a:stretch>
                    <a:fillRect l="-721" b="-862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E9572E1E-273F-64A6-6093-1DAA4BD8915F}"/>
                    </a:ext>
                  </a:extLst>
                </p:cNvPr>
                <p:cNvSpPr txBox="1"/>
                <p:nvPr/>
              </p:nvSpPr>
              <p:spPr>
                <a:xfrm>
                  <a:off x="1370627" y="4054688"/>
                  <a:ext cx="3048368" cy="59192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CH" sz="3077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CH" sz="3077">
                            <a:latin typeface="Cambria Math" panose="02040503050406030204" pitchFamily="18" charset="0"/>
                          </a:rPr>
                          <m:t>=</m:t>
                        </m:r>
                        <m:box>
                          <m:boxPr>
                            <m:ctrlPr>
                              <a:rPr lang="en-CH" sz="3077" i="1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en-CH" sz="3077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H" sz="3077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CH" sz="3077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H" sz="3077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CH" sz="3077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CH" sz="3077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box>
                        <m:r>
                          <a:rPr lang="en-CH" sz="3077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H" sz="3077" i="1">
                            <a:latin typeface="Cambria Math" panose="02040503050406030204" pitchFamily="18" charset="0"/>
                          </a:rPr>
                          <m:t>𝐽𝑤</m:t>
                        </m:r>
                        <m:r>
                          <a:rPr lang="en-CH" sz="3077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H" sz="3077" i="1">
                            <a:latin typeface="Cambria Math" panose="02040503050406030204" pitchFamily="18" charset="0"/>
                          </a:rPr>
                          <m:t>𝑠𝑖𝑛</m:t>
                        </m:r>
                        <m:d>
                          <m:dPr>
                            <m:ctrlPr>
                              <a:rPr lang="en-CH" sz="3077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H" sz="3077" i="1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oMath>
                    </m:oMathPara>
                  </a14:m>
                  <a:endParaRPr lang="en-CH" sz="3077" dirty="0"/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E9572E1E-273F-64A6-6093-1DAA4BD8915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0627" y="4054688"/>
                  <a:ext cx="3048368" cy="591923"/>
                </a:xfrm>
                <a:prstGeom prst="rect">
                  <a:avLst/>
                </a:prstGeom>
                <a:blipFill>
                  <a:blip r:embed="rId3"/>
                  <a:stretch>
                    <a:fillRect l="-1132" b="-13462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F9092A6-142D-F127-D187-840B283C446D}"/>
                </a:ext>
              </a:extLst>
            </p:cNvPr>
            <p:cNvSpPr/>
            <p:nvPr/>
          </p:nvSpPr>
          <p:spPr>
            <a:xfrm>
              <a:off x="1175657" y="4655238"/>
              <a:ext cx="4995126" cy="73042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198"/>
            </a:p>
          </p:txBody>
        </p:sp>
      </p:grpSp>
    </p:spTree>
    <p:extLst>
      <p:ext uri="{BB962C8B-B14F-4D97-AF65-F5344CB8AC3E}">
        <p14:creationId xmlns:p14="http://schemas.microsoft.com/office/powerpoint/2010/main" val="396482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3987C78-B393-3B53-7AB3-BECA3D8017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80" y="1488069"/>
            <a:ext cx="7857021" cy="585830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CB8BD1-0622-CAC6-BE2B-94AB66EA2042}"/>
              </a:ext>
            </a:extLst>
          </p:cNvPr>
          <p:cNvCxnSpPr>
            <a:cxnSpLocks/>
          </p:cNvCxnSpPr>
          <p:nvPr/>
        </p:nvCxnSpPr>
        <p:spPr>
          <a:xfrm flipV="1">
            <a:off x="4315922" y="2521576"/>
            <a:ext cx="2475490" cy="2882746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89B5BE3-2594-1A85-D86B-C0ACDDEC246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04888" y="0"/>
            <a:ext cx="9043987" cy="985838"/>
          </a:xfrm>
        </p:spPr>
        <p:txBody>
          <a:bodyPr/>
          <a:lstStyle/>
          <a:p>
            <a:r>
              <a:rPr lang="en-CH" dirty="0"/>
              <a:t>On a slimming diet 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46DB58-3E77-67CF-9099-A81C69F6DE59}"/>
              </a:ext>
            </a:extLst>
          </p:cNvPr>
          <p:cNvSpPr txBox="1"/>
          <p:nvPr/>
        </p:nvSpPr>
        <p:spPr>
          <a:xfrm>
            <a:off x="1708309" y="5525311"/>
            <a:ext cx="3575759" cy="76880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198" dirty="0">
                <a:solidFill>
                  <a:srgbClr val="FF0000"/>
                </a:solidFill>
              </a:rPr>
              <a:t>Reduce 16 T FCC-</a:t>
            </a:r>
            <a:r>
              <a:rPr lang="en-US" sz="2198" dirty="0" err="1">
                <a:solidFill>
                  <a:srgbClr val="FF0000"/>
                </a:solidFill>
              </a:rPr>
              <a:t>hh</a:t>
            </a:r>
            <a:r>
              <a:rPr lang="en-US" sz="2198" dirty="0">
                <a:solidFill>
                  <a:srgbClr val="FF0000"/>
                </a:solidFill>
              </a:rPr>
              <a:t> dipole x-section by factor 2</a:t>
            </a:r>
            <a:endParaRPr lang="en-CH" sz="2198" dirty="0">
              <a:solidFill>
                <a:srgbClr val="FF000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36B1C08-2CC1-0F34-D7F5-D3109A343F26}"/>
              </a:ext>
            </a:extLst>
          </p:cNvPr>
          <p:cNvGrpSpPr/>
          <p:nvPr/>
        </p:nvGrpSpPr>
        <p:grpSpPr>
          <a:xfrm>
            <a:off x="5238514" y="3629076"/>
            <a:ext cx="3121189" cy="2378718"/>
            <a:chOff x="4766798" y="2732146"/>
            <a:chExt cx="2840134" cy="2164521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70DDF90-0DBE-53A2-AF4D-26FB1A115B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6798" y="2732146"/>
              <a:ext cx="1567696" cy="1814510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0C91816-23CB-7C8D-2F80-1F075CD81CA9}"/>
                </a:ext>
              </a:extLst>
            </p:cNvPr>
            <p:cNvSpPr txBox="1"/>
            <p:nvPr/>
          </p:nvSpPr>
          <p:spPr>
            <a:xfrm>
              <a:off x="4851386" y="4504871"/>
              <a:ext cx="1358301" cy="391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98" dirty="0">
                  <a:solidFill>
                    <a:srgbClr val="FF0000"/>
                  </a:solidFill>
                </a:rPr>
                <a:t>900 A/mm</a:t>
              </a:r>
              <a:r>
                <a:rPr lang="en-CH" sz="2198" baseline="30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A598A8D-C9E6-2AA3-8D59-68368D4F361E}"/>
                </a:ext>
              </a:extLst>
            </p:cNvPr>
            <p:cNvSpPr txBox="1"/>
            <p:nvPr/>
          </p:nvSpPr>
          <p:spPr>
            <a:xfrm>
              <a:off x="5541532" y="3746561"/>
              <a:ext cx="1358301" cy="391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98" dirty="0">
                  <a:solidFill>
                    <a:srgbClr val="FF0000"/>
                  </a:solidFill>
                </a:rPr>
                <a:t>720 A/mm</a:t>
              </a:r>
              <a:r>
                <a:rPr lang="en-CH" sz="2198" baseline="30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3D7293D-BEBD-C832-CE45-12E1FAEC212C}"/>
                </a:ext>
              </a:extLst>
            </p:cNvPr>
            <p:cNvSpPr txBox="1"/>
            <p:nvPr/>
          </p:nvSpPr>
          <p:spPr>
            <a:xfrm>
              <a:off x="6248631" y="2920261"/>
              <a:ext cx="1358301" cy="391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98" dirty="0">
                  <a:solidFill>
                    <a:srgbClr val="FF0000"/>
                  </a:solidFill>
                </a:rPr>
                <a:t>630 A/mm</a:t>
              </a:r>
              <a:r>
                <a:rPr lang="en-CH" sz="2198" baseline="30000" dirty="0">
                  <a:solidFill>
                    <a:srgbClr val="FF0000"/>
                  </a:solidFill>
                </a:rPr>
                <a:t>2</a:t>
              </a: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09802F9D-DCC0-D1A3-F4D0-4944CF125CD3}"/>
                </a:ext>
              </a:extLst>
            </p:cNvPr>
            <p:cNvCxnSpPr/>
            <p:nvPr/>
          </p:nvCxnSpPr>
          <p:spPr>
            <a:xfrm>
              <a:off x="4823105" y="3847914"/>
              <a:ext cx="0" cy="499621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618E2FD-2396-7CC0-0539-2F9929A947CF}"/>
                </a:ext>
              </a:extLst>
            </p:cNvPr>
            <p:cNvCxnSpPr>
              <a:cxnSpLocks/>
            </p:cNvCxnSpPr>
            <p:nvPr/>
          </p:nvCxnSpPr>
          <p:spPr>
            <a:xfrm>
              <a:off x="4975505" y="3746561"/>
              <a:ext cx="440560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2418A4F-42CA-B03A-0997-5704B2806041}"/>
              </a:ext>
            </a:extLst>
          </p:cNvPr>
          <p:cNvSpPr txBox="1"/>
          <p:nvPr/>
        </p:nvSpPr>
        <p:spPr>
          <a:xfrm>
            <a:off x="7436599" y="4445949"/>
            <a:ext cx="2511587" cy="1107034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198" dirty="0">
                <a:solidFill>
                  <a:srgbClr val="FF0000"/>
                </a:solidFill>
              </a:rPr>
              <a:t>Achieve 20 T with the 16 T FCC-</a:t>
            </a:r>
            <a:r>
              <a:rPr lang="en-US" sz="2198" dirty="0" err="1">
                <a:solidFill>
                  <a:srgbClr val="FF0000"/>
                </a:solidFill>
              </a:rPr>
              <a:t>hh</a:t>
            </a:r>
            <a:r>
              <a:rPr lang="en-US" sz="2198" dirty="0">
                <a:solidFill>
                  <a:srgbClr val="FF0000"/>
                </a:solidFill>
              </a:rPr>
              <a:t> dipole x-section </a:t>
            </a:r>
            <a:endParaRPr lang="en-CH" sz="2198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0907B02-B4A2-3871-D520-81D75685F72A}"/>
              </a:ext>
            </a:extLst>
          </p:cNvPr>
          <p:cNvSpPr txBox="1"/>
          <p:nvPr/>
        </p:nvSpPr>
        <p:spPr>
          <a:xfrm>
            <a:off x="4497152" y="3929296"/>
            <a:ext cx="1492716" cy="430567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2198" dirty="0"/>
              <a:t>550 A/mm</a:t>
            </a:r>
            <a:r>
              <a:rPr lang="en-CH" sz="2198" baseline="30000" dirty="0"/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7B11AF2-577F-A856-4A56-C8B77231C10F}"/>
              </a:ext>
            </a:extLst>
          </p:cNvPr>
          <p:cNvSpPr txBox="1"/>
          <p:nvPr/>
        </p:nvSpPr>
        <p:spPr>
          <a:xfrm>
            <a:off x="4386320" y="2252468"/>
            <a:ext cx="1492716" cy="430567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2198" dirty="0"/>
              <a:t>380 A/mm</a:t>
            </a:r>
            <a:r>
              <a:rPr lang="en-CH" sz="2198" baseline="30000" dirty="0"/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04BBC0-0392-C8AB-DE86-2B56687B8719}"/>
              </a:ext>
            </a:extLst>
          </p:cNvPr>
          <p:cNvSpPr txBox="1"/>
          <p:nvPr/>
        </p:nvSpPr>
        <p:spPr>
          <a:xfrm>
            <a:off x="5353496" y="2871100"/>
            <a:ext cx="1492716" cy="430567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2198" dirty="0"/>
              <a:t>580 A/mm</a:t>
            </a:r>
            <a:r>
              <a:rPr lang="en-CH" sz="2198" baseline="30000" dirty="0"/>
              <a:t>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DEB7521-9194-15B3-4E00-2DE83F8C848A}"/>
              </a:ext>
            </a:extLst>
          </p:cNvPr>
          <p:cNvSpPr txBox="1"/>
          <p:nvPr/>
        </p:nvSpPr>
        <p:spPr>
          <a:xfrm>
            <a:off x="2732226" y="4801094"/>
            <a:ext cx="1492716" cy="430567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2198" dirty="0"/>
              <a:t>540 A/mm</a:t>
            </a:r>
            <a:r>
              <a:rPr lang="en-CH" sz="2198" baseline="30000" dirty="0"/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8D8B15-FF76-96A8-DFA4-E63AF9F21010}"/>
              </a:ext>
            </a:extLst>
          </p:cNvPr>
          <p:cNvSpPr txBox="1"/>
          <p:nvPr/>
        </p:nvSpPr>
        <p:spPr>
          <a:xfrm>
            <a:off x="3562968" y="4357419"/>
            <a:ext cx="1492716" cy="430567"/>
          </a:xfrm>
          <a:prstGeom prst="rect">
            <a:avLst/>
          </a:prstGeom>
          <a:solidFill>
            <a:schemeClr val="bg1">
              <a:alpha val="29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2198" dirty="0"/>
              <a:t>480 A/mm</a:t>
            </a:r>
            <a:r>
              <a:rPr lang="en-CH" sz="2198" baseline="30000" dirty="0"/>
              <a:t>2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D69EAB1-4D54-5BCB-A423-D76C2016C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7442" y="1876233"/>
            <a:ext cx="1642370" cy="1635774"/>
          </a:xfrm>
          <a:prstGeom prst="rect">
            <a:avLst/>
          </a:prstGeom>
        </p:spPr>
      </p:pic>
      <p:pic>
        <p:nvPicPr>
          <p:cNvPr id="26" name="Picture 25" descr="DIPOLE11T.jpg">
            <a:extLst>
              <a:ext uri="{FF2B5EF4-FFF2-40B4-BE49-F238E27FC236}">
                <a16:creationId xmlns:a16="http://schemas.microsoft.com/office/drawing/2014/main" id="{56177E56-DE88-71BD-9292-54DCDDF609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8235" y="3789022"/>
            <a:ext cx="1090099" cy="1137615"/>
          </a:xfrm>
          <a:prstGeom prst="rect">
            <a:avLst/>
          </a:prstGeom>
        </p:spPr>
      </p:pic>
      <p:pic>
        <p:nvPicPr>
          <p:cNvPr id="27" name="Picture 12" descr="20T_iron_v3.JPG">
            <a:extLst>
              <a:ext uri="{FF2B5EF4-FFF2-40B4-BE49-F238E27FC236}">
                <a16:creationId xmlns:a16="http://schemas.microsoft.com/office/drawing/2014/main" id="{FF4D076C-4280-3449-D216-80AF147AD0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13" r="27681"/>
          <a:stretch/>
        </p:blipFill>
        <p:spPr>
          <a:xfrm>
            <a:off x="2387770" y="1678793"/>
            <a:ext cx="1633487" cy="1750546"/>
          </a:xfrm>
          <a:prstGeom prst="rect">
            <a:avLst/>
          </a:prstGeom>
        </p:spPr>
      </p:pic>
      <p:pic>
        <p:nvPicPr>
          <p:cNvPr id="28" name="Picture 27" descr="Screen Shot 2016-06-21 at 21.39.33.png">
            <a:extLst>
              <a:ext uri="{FF2B5EF4-FFF2-40B4-BE49-F238E27FC236}">
                <a16:creationId xmlns:a16="http://schemas.microsoft.com/office/drawing/2014/main" id="{A77760A1-4230-A66B-C141-C0D379F6F1C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477" y="3244563"/>
            <a:ext cx="1126382" cy="10889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7CD309-E8AD-92A2-0FA7-F9748542D253}"/>
              </a:ext>
            </a:extLst>
          </p:cNvPr>
          <p:cNvSpPr txBox="1"/>
          <p:nvPr/>
        </p:nvSpPr>
        <p:spPr>
          <a:xfrm>
            <a:off x="2158912" y="886327"/>
            <a:ext cx="4084067" cy="768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/>
              <a:t>S</a:t>
            </a:r>
            <a:r>
              <a:rPr lang="en-CH" sz="2198" dirty="0"/>
              <a:t>ingle coil conductor cross section</a:t>
            </a:r>
          </a:p>
          <a:p>
            <a:r>
              <a:rPr lang="en-US" sz="2198" dirty="0"/>
              <a:t>M</a:t>
            </a:r>
            <a:r>
              <a:rPr lang="en-CH" sz="2198" dirty="0"/>
              <a:t>ultiply by ≈20 for kUSD/m</a:t>
            </a:r>
          </a:p>
        </p:txBody>
      </p:sp>
    </p:spTree>
    <p:extLst>
      <p:ext uri="{BB962C8B-B14F-4D97-AF65-F5344CB8AC3E}">
        <p14:creationId xmlns:p14="http://schemas.microsoft.com/office/powerpoint/2010/main" val="226738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B5BE3-2594-1A85-D86B-C0ACDDEC246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7191" y="37038"/>
            <a:ext cx="9043987" cy="985838"/>
          </a:xfrm>
        </p:spPr>
        <p:txBody>
          <a:bodyPr>
            <a:normAutofit/>
          </a:bodyPr>
          <a:lstStyle/>
          <a:p>
            <a:r>
              <a:rPr lang="en-US" dirty="0"/>
              <a:t>N</a:t>
            </a:r>
            <a:r>
              <a:rPr lang="en-CH" dirty="0"/>
              <a:t>ew winding technology needed</a:t>
            </a:r>
          </a:p>
        </p:txBody>
      </p:sp>
      <p:pic>
        <p:nvPicPr>
          <p:cNvPr id="3" name="Image 4">
            <a:extLst>
              <a:ext uri="{FF2B5EF4-FFF2-40B4-BE49-F238E27FC236}">
                <a16:creationId xmlns:a16="http://schemas.microsoft.com/office/drawing/2014/main" id="{52D8D273-8A26-9711-6655-E1139F5E91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" t="7318" r="11413" b="8740"/>
          <a:stretch/>
        </p:blipFill>
        <p:spPr>
          <a:xfrm>
            <a:off x="1688359" y="1223800"/>
            <a:ext cx="4541242" cy="24357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B7EF4D2-AC0C-6CC6-E5D8-ED7120B8C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880" y="1357546"/>
            <a:ext cx="1384688" cy="657727"/>
          </a:xfrm>
          <a:prstGeom prst="rect">
            <a:avLst/>
          </a:prstGeom>
        </p:spPr>
      </p:pic>
      <p:pic>
        <p:nvPicPr>
          <p:cNvPr id="43" name="Image 10">
            <a:extLst>
              <a:ext uri="{FF2B5EF4-FFF2-40B4-BE49-F238E27FC236}">
                <a16:creationId xmlns:a16="http://schemas.microsoft.com/office/drawing/2014/main" id="{128F3696-6C62-1406-A2A2-0CE812F9C8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7" t="33200" r="33201" b="34600"/>
          <a:stretch/>
        </p:blipFill>
        <p:spPr>
          <a:xfrm rot="5400000">
            <a:off x="-511155" y="1907892"/>
            <a:ext cx="3296120" cy="1979521"/>
          </a:xfrm>
          <a:prstGeom prst="rect">
            <a:avLst/>
          </a:prstGeom>
        </p:spPr>
      </p:pic>
      <p:pic>
        <p:nvPicPr>
          <p:cNvPr id="46" name="Picture 45" descr="Screen Shot 2015-08-22 at 09.35.45.png">
            <a:extLst>
              <a:ext uri="{FF2B5EF4-FFF2-40B4-BE49-F238E27FC236}">
                <a16:creationId xmlns:a16="http://schemas.microsoft.com/office/drawing/2014/main" id="{F480E3A2-DE5A-271C-E2B5-BFC5F78A09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44" y="5143678"/>
            <a:ext cx="1989997" cy="1729971"/>
          </a:xfrm>
          <a:prstGeom prst="rect">
            <a:avLst/>
          </a:prstGeom>
        </p:spPr>
      </p:pic>
      <p:pic>
        <p:nvPicPr>
          <p:cNvPr id="47" name="Picture 46" descr="logoEuCARD2.jpg">
            <a:extLst>
              <a:ext uri="{FF2B5EF4-FFF2-40B4-BE49-F238E27FC236}">
                <a16:creationId xmlns:a16="http://schemas.microsoft.com/office/drawing/2014/main" id="{59C61065-6BC7-1B98-8FE3-CDAB66E1C1E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881" y="4760182"/>
            <a:ext cx="1422584" cy="62858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D923EE01-38ED-AAA6-2A26-09047EE3FA6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6328" y="5093299"/>
            <a:ext cx="5205714" cy="1801010"/>
          </a:xfrm>
          <a:prstGeom prst="rect">
            <a:avLst/>
          </a:prstGeom>
        </p:spPr>
      </p:pic>
      <p:grpSp>
        <p:nvGrpSpPr>
          <p:cNvPr id="79" name="Group 78">
            <a:extLst>
              <a:ext uri="{FF2B5EF4-FFF2-40B4-BE49-F238E27FC236}">
                <a16:creationId xmlns:a16="http://schemas.microsoft.com/office/drawing/2014/main" id="{E54F32A6-5211-6024-3CB3-0A96FDA8C34D}"/>
              </a:ext>
            </a:extLst>
          </p:cNvPr>
          <p:cNvGrpSpPr/>
          <p:nvPr/>
        </p:nvGrpSpPr>
        <p:grpSpPr>
          <a:xfrm>
            <a:off x="7200103" y="1406931"/>
            <a:ext cx="2769375" cy="2609098"/>
            <a:chOff x="6551753" y="970082"/>
            <a:chExt cx="2520000" cy="2374156"/>
          </a:xfrm>
        </p:grpSpPr>
        <p:pic>
          <p:nvPicPr>
            <p:cNvPr id="50" name="Image 12">
              <a:extLst>
                <a:ext uri="{FF2B5EF4-FFF2-40B4-BE49-F238E27FC236}">
                  <a16:creationId xmlns:a16="http://schemas.microsoft.com/office/drawing/2014/main" id="{E67F8A37-DB39-9E73-DFD9-1843D24A8D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72000" t="16420" r="6667" b="24568"/>
            <a:stretch/>
          </p:blipFill>
          <p:spPr>
            <a:xfrm>
              <a:off x="6551753" y="970082"/>
              <a:ext cx="2520000" cy="2352657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BBC864C-17AF-F9CF-38D8-39759CB5C2B2}"/>
                </a:ext>
              </a:extLst>
            </p:cNvPr>
            <p:cNvSpPr txBox="1"/>
            <p:nvPr/>
          </p:nvSpPr>
          <p:spPr>
            <a:xfrm>
              <a:off x="7274026" y="2644666"/>
              <a:ext cx="1768184" cy="699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2198" dirty="0">
                  <a:solidFill>
                    <a:schemeClr val="bg1"/>
                  </a:solidFill>
                </a:rPr>
                <a:t>5 T at 2800 A</a:t>
              </a:r>
            </a:p>
            <a:p>
              <a:pPr algn="r"/>
              <a:r>
                <a:rPr lang="en-CH" sz="2198" dirty="0">
                  <a:solidFill>
                    <a:schemeClr val="bg1"/>
                  </a:solidFill>
                </a:rPr>
                <a:t>J</a:t>
              </a:r>
              <a:r>
                <a:rPr lang="en-CH" sz="2198" baseline="-25000" dirty="0">
                  <a:solidFill>
                    <a:schemeClr val="bg1"/>
                  </a:solidFill>
                </a:rPr>
                <a:t>E</a:t>
              </a:r>
              <a:r>
                <a:rPr lang="en-CH" sz="2198" dirty="0">
                  <a:solidFill>
                    <a:schemeClr val="bg1"/>
                  </a:solidFill>
                </a:rPr>
                <a:t> = 250 A/mm</a:t>
              </a:r>
              <a:r>
                <a:rPr lang="en-CH" sz="2198" baseline="300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067EFA0-80DA-A6F6-C8FB-4CACD365019B}"/>
              </a:ext>
            </a:extLst>
          </p:cNvPr>
          <p:cNvGrpSpPr/>
          <p:nvPr/>
        </p:nvGrpSpPr>
        <p:grpSpPr>
          <a:xfrm>
            <a:off x="7166370" y="4214383"/>
            <a:ext cx="2772109" cy="2652404"/>
            <a:chOff x="6521057" y="3524731"/>
            <a:chExt cx="2522488" cy="2413562"/>
          </a:xfrm>
        </p:grpSpPr>
        <p:pic>
          <p:nvPicPr>
            <p:cNvPr id="53" name="Image 15">
              <a:extLst>
                <a:ext uri="{FF2B5EF4-FFF2-40B4-BE49-F238E27FC236}">
                  <a16:creationId xmlns:a16="http://schemas.microsoft.com/office/drawing/2014/main" id="{F22348AA-C876-0236-8C7E-711429F2F0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71357" t="16031" r="7643" b="25556"/>
            <a:stretch/>
          </p:blipFill>
          <p:spPr>
            <a:xfrm>
              <a:off x="6521057" y="3524731"/>
              <a:ext cx="2520000" cy="2365715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9C31EB0-D28B-C2E2-6622-257F2AA79342}"/>
                </a:ext>
              </a:extLst>
            </p:cNvPr>
            <p:cNvSpPr txBox="1"/>
            <p:nvPr/>
          </p:nvSpPr>
          <p:spPr>
            <a:xfrm>
              <a:off x="7244730" y="5238721"/>
              <a:ext cx="1798815" cy="699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2198" b="1" dirty="0">
                  <a:solidFill>
                    <a:schemeClr val="bg1"/>
                  </a:solidFill>
                </a:rPr>
                <a:t>16 T at 2800 A</a:t>
              </a:r>
            </a:p>
            <a:p>
              <a:pPr algn="r"/>
              <a:r>
                <a:rPr lang="en-CH" sz="2198" b="1" dirty="0">
                  <a:solidFill>
                    <a:schemeClr val="bg1"/>
                  </a:solidFill>
                </a:rPr>
                <a:t>J</a:t>
              </a:r>
              <a:r>
                <a:rPr lang="en-CH" sz="2198" b="1" baseline="-25000" dirty="0">
                  <a:solidFill>
                    <a:schemeClr val="bg1"/>
                  </a:solidFill>
                </a:rPr>
                <a:t>E</a:t>
              </a:r>
              <a:r>
                <a:rPr lang="en-CH" sz="2198" b="1" dirty="0">
                  <a:solidFill>
                    <a:schemeClr val="bg1"/>
                  </a:solidFill>
                </a:rPr>
                <a:t> = 850 A/mm</a:t>
              </a:r>
              <a:r>
                <a:rPr lang="en-CH" sz="2198" b="1" baseline="300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pic>
        <p:nvPicPr>
          <p:cNvPr id="4" name="Image 2">
            <a:extLst>
              <a:ext uri="{FF2B5EF4-FFF2-40B4-BE49-F238E27FC236}">
                <a16:creationId xmlns:a16="http://schemas.microsoft.com/office/drawing/2014/main" id="{AC83EB25-EC05-7C05-55E8-C60E8128741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770" y="2130250"/>
            <a:ext cx="2618002" cy="2417047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B027C872-1C2D-C676-F7F6-69A4DCDE06FC}"/>
              </a:ext>
            </a:extLst>
          </p:cNvPr>
          <p:cNvGrpSpPr>
            <a:grpSpLocks noChangeAspect="1"/>
          </p:cNvGrpSpPr>
          <p:nvPr/>
        </p:nvGrpSpPr>
        <p:grpSpPr>
          <a:xfrm>
            <a:off x="2549596" y="3196528"/>
            <a:ext cx="1818956" cy="1349185"/>
            <a:chOff x="5509240" y="3566560"/>
            <a:chExt cx="2735167" cy="202876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BFCC009-11A0-BC71-CEC2-FB07705A4631}"/>
                </a:ext>
              </a:extLst>
            </p:cNvPr>
            <p:cNvSpPr/>
            <p:nvPr/>
          </p:nvSpPr>
          <p:spPr>
            <a:xfrm>
              <a:off x="6944053" y="4176152"/>
              <a:ext cx="308385" cy="140511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1370DB2-3082-710F-F21A-6AF34C778283}"/>
                </a:ext>
              </a:extLst>
            </p:cNvPr>
            <p:cNvSpPr/>
            <p:nvPr/>
          </p:nvSpPr>
          <p:spPr>
            <a:xfrm>
              <a:off x="7274965" y="4176152"/>
              <a:ext cx="171325" cy="140511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9E8E81D9-BA59-A131-07C0-0C050708B078}"/>
                </a:ext>
              </a:extLst>
            </p:cNvPr>
            <p:cNvSpPr/>
            <p:nvPr/>
          </p:nvSpPr>
          <p:spPr>
            <a:xfrm>
              <a:off x="7455082" y="4176152"/>
              <a:ext cx="41117" cy="14051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D27C1FE-8597-ECED-855E-261E1BF8FC2F}"/>
                </a:ext>
              </a:extLst>
            </p:cNvPr>
            <p:cNvSpPr/>
            <p:nvPr/>
          </p:nvSpPr>
          <p:spPr>
            <a:xfrm>
              <a:off x="6902936" y="4176152"/>
              <a:ext cx="41117" cy="14051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9182478-F622-1623-1EFA-631A57A7CFD1}"/>
                </a:ext>
              </a:extLst>
            </p:cNvPr>
            <p:cNvSpPr/>
            <p:nvPr/>
          </p:nvSpPr>
          <p:spPr>
            <a:xfrm>
              <a:off x="7894905" y="4176152"/>
              <a:ext cx="308385" cy="140511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481A0B0-FD7C-EA30-EC71-3BBFBDE166ED}"/>
                </a:ext>
              </a:extLst>
            </p:cNvPr>
            <p:cNvSpPr/>
            <p:nvPr/>
          </p:nvSpPr>
          <p:spPr>
            <a:xfrm>
              <a:off x="8203290" y="4176152"/>
              <a:ext cx="41117" cy="14051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4430040-C874-EB6F-0B07-9FB2A66B19C7}"/>
                </a:ext>
              </a:extLst>
            </p:cNvPr>
            <p:cNvSpPr/>
            <p:nvPr/>
          </p:nvSpPr>
          <p:spPr>
            <a:xfrm>
              <a:off x="7692997" y="4176152"/>
              <a:ext cx="171325" cy="140511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5B072343-D3FA-DE31-2DF0-EE39B91E3AEF}"/>
                </a:ext>
              </a:extLst>
            </p:cNvPr>
            <p:cNvSpPr/>
            <p:nvPr/>
          </p:nvSpPr>
          <p:spPr>
            <a:xfrm>
              <a:off x="7651881" y="4176152"/>
              <a:ext cx="41117" cy="14051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D47908A4-CF3B-B937-DCC5-DDA29F980B53}"/>
                </a:ext>
              </a:extLst>
            </p:cNvPr>
            <p:cNvSpPr/>
            <p:nvPr/>
          </p:nvSpPr>
          <p:spPr>
            <a:xfrm>
              <a:off x="5558931" y="4190203"/>
              <a:ext cx="308385" cy="140511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3C935AE4-EF17-9770-D12D-336B25BE819C}"/>
                </a:ext>
              </a:extLst>
            </p:cNvPr>
            <p:cNvSpPr/>
            <p:nvPr/>
          </p:nvSpPr>
          <p:spPr>
            <a:xfrm>
              <a:off x="5890777" y="4190203"/>
              <a:ext cx="171325" cy="140511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B70F51B-4128-8ECC-F109-3FAF353A038F}"/>
                </a:ext>
              </a:extLst>
            </p:cNvPr>
            <p:cNvSpPr/>
            <p:nvPr/>
          </p:nvSpPr>
          <p:spPr>
            <a:xfrm>
              <a:off x="6062102" y="4190203"/>
              <a:ext cx="41117" cy="14051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2D45F37-FC98-5FC7-8863-5261DED7D51D}"/>
                </a:ext>
              </a:extLst>
            </p:cNvPr>
            <p:cNvSpPr/>
            <p:nvPr/>
          </p:nvSpPr>
          <p:spPr>
            <a:xfrm>
              <a:off x="6103218" y="4190203"/>
              <a:ext cx="164473" cy="140511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2D267B3-CC65-D167-252D-CED91EC19EBF}"/>
                </a:ext>
              </a:extLst>
            </p:cNvPr>
            <p:cNvSpPr/>
            <p:nvPr/>
          </p:nvSpPr>
          <p:spPr>
            <a:xfrm>
              <a:off x="5517814" y="4190203"/>
              <a:ext cx="41117" cy="14051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1E0FEE1-CA8C-F5FE-A9F6-8646C17CD0DF}"/>
                </a:ext>
              </a:extLst>
            </p:cNvPr>
            <p:cNvSpPr/>
            <p:nvPr/>
          </p:nvSpPr>
          <p:spPr>
            <a:xfrm>
              <a:off x="6507299" y="4184759"/>
              <a:ext cx="308385" cy="140511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61EDC4A-EBF6-A677-A491-AA652F4A9B38}"/>
                </a:ext>
              </a:extLst>
            </p:cNvPr>
            <p:cNvSpPr/>
            <p:nvPr/>
          </p:nvSpPr>
          <p:spPr>
            <a:xfrm>
              <a:off x="6815683" y="4184759"/>
              <a:ext cx="41117" cy="140511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B2CDD12A-A9AD-18DD-2493-A84A67B0141F}"/>
                </a:ext>
              </a:extLst>
            </p:cNvPr>
            <p:cNvSpPr/>
            <p:nvPr/>
          </p:nvSpPr>
          <p:spPr>
            <a:xfrm>
              <a:off x="6308808" y="4190203"/>
              <a:ext cx="171325" cy="140511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8C78636-464C-67B8-0F41-A0846455B883}"/>
                </a:ext>
              </a:extLst>
            </p:cNvPr>
            <p:cNvSpPr/>
            <p:nvPr/>
          </p:nvSpPr>
          <p:spPr>
            <a:xfrm>
              <a:off x="6267691" y="4190203"/>
              <a:ext cx="41117" cy="140511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  <p:cxnSp>
          <p:nvCxnSpPr>
            <p:cNvPr id="76" name="Connecteur droit avec flèche 57">
              <a:extLst>
                <a:ext uri="{FF2B5EF4-FFF2-40B4-BE49-F238E27FC236}">
                  <a16:creationId xmlns:a16="http://schemas.microsoft.com/office/drawing/2014/main" id="{1404F133-9314-9F09-F3C9-93995FD05B0F}"/>
                </a:ext>
              </a:extLst>
            </p:cNvPr>
            <p:cNvCxnSpPr/>
            <p:nvPr/>
          </p:nvCxnSpPr>
          <p:spPr>
            <a:xfrm>
              <a:off x="5509240" y="4060954"/>
              <a:ext cx="273516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ZoneTexte 59">
              <a:extLst>
                <a:ext uri="{FF2B5EF4-FFF2-40B4-BE49-F238E27FC236}">
                  <a16:creationId xmlns:a16="http://schemas.microsoft.com/office/drawing/2014/main" id="{4188A250-68F3-9D5A-7359-94793E1B1BBC}"/>
                </a:ext>
              </a:extLst>
            </p:cNvPr>
            <p:cNvSpPr txBox="1"/>
            <p:nvPr/>
          </p:nvSpPr>
          <p:spPr>
            <a:xfrm>
              <a:off x="6360977" y="3566560"/>
              <a:ext cx="1193649" cy="495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39" dirty="0"/>
                <a:t>920 µm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1FDD4682-D344-2455-A6EB-C19D3E152B4B}"/>
                </a:ext>
              </a:extLst>
            </p:cNvPr>
            <p:cNvSpPr/>
            <p:nvPr/>
          </p:nvSpPr>
          <p:spPr>
            <a:xfrm>
              <a:off x="7496206" y="4176155"/>
              <a:ext cx="164473" cy="140511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539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3EDC92C9-29A3-14B6-2971-946D11EC397A}"/>
              </a:ext>
            </a:extLst>
          </p:cNvPr>
          <p:cNvSpPr txBox="1"/>
          <p:nvPr/>
        </p:nvSpPr>
        <p:spPr>
          <a:xfrm>
            <a:off x="1066559" y="6978287"/>
            <a:ext cx="7915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HTS windings can profit from “NI” technology</a:t>
            </a:r>
            <a:endParaRPr lang="en-CH" sz="3200" b="1" dirty="0"/>
          </a:p>
        </p:txBody>
      </p:sp>
      <p:pic>
        <p:nvPicPr>
          <p:cNvPr id="82" name="Picture 9" descr="cea_logo_small2.jpg">
            <a:extLst>
              <a:ext uri="{FF2B5EF4-FFF2-40B4-BE49-F238E27FC236}">
                <a16:creationId xmlns:a16="http://schemas.microsoft.com/office/drawing/2014/main" id="{CFFF70F2-4AC9-65AA-AB81-6E51C5B085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822" y="1398216"/>
            <a:ext cx="895326" cy="730813"/>
          </a:xfrm>
          <a:prstGeom prst="rect">
            <a:avLst/>
          </a:prstGeom>
          <a:effec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E39C0D-5849-120E-F6DA-33DF4655DD5E}"/>
              </a:ext>
            </a:extLst>
          </p:cNvPr>
          <p:cNvSpPr txBox="1"/>
          <p:nvPr/>
        </p:nvSpPr>
        <p:spPr>
          <a:xfrm>
            <a:off x="5897449" y="965099"/>
            <a:ext cx="1634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T. Lecrevisse, CEA</a:t>
            </a:r>
          </a:p>
        </p:txBody>
      </p:sp>
    </p:spTree>
    <p:extLst>
      <p:ext uri="{BB962C8B-B14F-4D97-AF65-F5344CB8AC3E}">
        <p14:creationId xmlns:p14="http://schemas.microsoft.com/office/powerpoint/2010/main" val="234294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C579EA-5C58-DF3E-ED4F-B2DE84BDC5C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2443" y="1257300"/>
            <a:ext cx="8557302" cy="5382195"/>
          </a:xfrm>
          <a:prstGeom prst="rect">
            <a:avLst/>
          </a:prstGeom>
        </p:spPr>
      </p:pic>
      <p:sp>
        <p:nvSpPr>
          <p:cNvPr id="23" name="Freeform 22">
            <a:extLst>
              <a:ext uri="{FF2B5EF4-FFF2-40B4-BE49-F238E27FC236}">
                <a16:creationId xmlns:a16="http://schemas.microsoft.com/office/drawing/2014/main" id="{805FD23E-5529-E62F-C945-0784CA823711}"/>
              </a:ext>
            </a:extLst>
          </p:cNvPr>
          <p:cNvSpPr/>
          <p:nvPr/>
        </p:nvSpPr>
        <p:spPr>
          <a:xfrm>
            <a:off x="1700213" y="3414713"/>
            <a:ext cx="2914650" cy="2243137"/>
          </a:xfrm>
          <a:custGeom>
            <a:avLst/>
            <a:gdLst>
              <a:gd name="connsiteX0" fmla="*/ 2914650 w 2914650"/>
              <a:gd name="connsiteY0" fmla="*/ 2243137 h 2243137"/>
              <a:gd name="connsiteX1" fmla="*/ 2914650 w 2914650"/>
              <a:gd name="connsiteY1" fmla="*/ 314325 h 2243137"/>
              <a:gd name="connsiteX2" fmla="*/ 1857375 w 2914650"/>
              <a:gd name="connsiteY2" fmla="*/ 0 h 2243137"/>
              <a:gd name="connsiteX3" fmla="*/ 14287 w 2914650"/>
              <a:gd name="connsiteY3" fmla="*/ 0 h 2243137"/>
              <a:gd name="connsiteX4" fmla="*/ 0 w 2914650"/>
              <a:gd name="connsiteY4" fmla="*/ 328612 h 2243137"/>
              <a:gd name="connsiteX5" fmla="*/ 1285875 w 2914650"/>
              <a:gd name="connsiteY5" fmla="*/ 314325 h 2243137"/>
              <a:gd name="connsiteX6" fmla="*/ 1843087 w 2914650"/>
              <a:gd name="connsiteY6" fmla="*/ 685800 h 2243137"/>
              <a:gd name="connsiteX7" fmla="*/ 1828800 w 2914650"/>
              <a:gd name="connsiteY7" fmla="*/ 2171700 h 2243137"/>
              <a:gd name="connsiteX8" fmla="*/ 1843087 w 2914650"/>
              <a:gd name="connsiteY8" fmla="*/ 2228850 h 2243137"/>
              <a:gd name="connsiteX9" fmla="*/ 2914650 w 2914650"/>
              <a:gd name="connsiteY9" fmla="*/ 2243137 h 224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14650" h="2243137">
                <a:moveTo>
                  <a:pt x="2914650" y="2243137"/>
                </a:moveTo>
                <a:lnTo>
                  <a:pt x="2914650" y="314325"/>
                </a:lnTo>
                <a:lnTo>
                  <a:pt x="1857375" y="0"/>
                </a:lnTo>
                <a:lnTo>
                  <a:pt x="14287" y="0"/>
                </a:lnTo>
                <a:lnTo>
                  <a:pt x="0" y="328612"/>
                </a:lnTo>
                <a:lnTo>
                  <a:pt x="1285875" y="314325"/>
                </a:lnTo>
                <a:lnTo>
                  <a:pt x="1843087" y="685800"/>
                </a:lnTo>
                <a:lnTo>
                  <a:pt x="1828800" y="2171700"/>
                </a:lnTo>
                <a:lnTo>
                  <a:pt x="1843087" y="2228850"/>
                </a:lnTo>
                <a:lnTo>
                  <a:pt x="2914650" y="2243137"/>
                </a:lnTo>
                <a:close/>
              </a:path>
            </a:pathLst>
          </a:custGeom>
          <a:solidFill>
            <a:srgbClr val="0070C0">
              <a:alpha val="14507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6AF076-9713-A37E-4ACB-B012636AE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2" y="0"/>
            <a:ext cx="9043989" cy="1257300"/>
          </a:xfrm>
        </p:spPr>
        <p:txBody>
          <a:bodyPr>
            <a:normAutofit/>
          </a:bodyPr>
          <a:lstStyle/>
          <a:p>
            <a:r>
              <a:rPr lang="en-US" dirty="0"/>
              <a:t>Muon Collider: P</a:t>
            </a:r>
            <a:r>
              <a:rPr lang="en-CH" dirty="0"/>
              <a:t>hysics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EA939-223E-DE70-A5B9-2C62893F7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7CFA90-3469-69F3-A22D-079EA838C9A1}"/>
              </a:ext>
            </a:extLst>
          </p:cNvPr>
          <p:cNvSpPr txBox="1"/>
          <p:nvPr/>
        </p:nvSpPr>
        <p:spPr>
          <a:xfrm>
            <a:off x="4737467" y="4282871"/>
            <a:ext cx="40689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E</a:t>
            </a:r>
            <a:r>
              <a:rPr lang="en-CH" dirty="0"/>
              <a:t>quivalence between proton (hadron) and muon (lepton) center of mass energy at collision for selected production and decay channels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E7A528-8428-1393-997C-1FD1C3249485}"/>
              </a:ext>
            </a:extLst>
          </p:cNvPr>
          <p:cNvCxnSpPr/>
          <p:nvPr/>
        </p:nvCxnSpPr>
        <p:spPr>
          <a:xfrm flipV="1">
            <a:off x="3538330" y="3419060"/>
            <a:ext cx="0" cy="2232000"/>
          </a:xfrm>
          <a:prstGeom prst="line">
            <a:avLst/>
          </a:prstGeom>
          <a:ln w="31750">
            <a:solidFill>
              <a:srgbClr val="E29C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F796C5-700B-F7DA-570B-4C652C7AD370}"/>
              </a:ext>
            </a:extLst>
          </p:cNvPr>
          <p:cNvCxnSpPr>
            <a:cxnSpLocks/>
          </p:cNvCxnSpPr>
          <p:nvPr/>
        </p:nvCxnSpPr>
        <p:spPr>
          <a:xfrm flipH="1">
            <a:off x="1717961" y="3391350"/>
            <a:ext cx="1800000" cy="0"/>
          </a:xfrm>
          <a:prstGeom prst="line">
            <a:avLst/>
          </a:prstGeom>
          <a:ln w="31750">
            <a:solidFill>
              <a:srgbClr val="E29C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2B1D8F-D1C3-CF1D-E460-BAD02F911898}"/>
              </a:ext>
            </a:extLst>
          </p:cNvPr>
          <p:cNvCxnSpPr>
            <a:cxnSpLocks/>
          </p:cNvCxnSpPr>
          <p:nvPr/>
        </p:nvCxnSpPr>
        <p:spPr>
          <a:xfrm flipV="1">
            <a:off x="4612624" y="3730335"/>
            <a:ext cx="0" cy="1944000"/>
          </a:xfrm>
          <a:prstGeom prst="line">
            <a:avLst/>
          </a:prstGeom>
          <a:ln w="31750">
            <a:solidFill>
              <a:srgbClr val="5D81B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BD85A08-8B24-0129-97B6-124115EBFA43}"/>
              </a:ext>
            </a:extLst>
          </p:cNvPr>
          <p:cNvCxnSpPr>
            <a:cxnSpLocks/>
          </p:cNvCxnSpPr>
          <p:nvPr/>
        </p:nvCxnSpPr>
        <p:spPr>
          <a:xfrm flipH="1">
            <a:off x="1731816" y="3739300"/>
            <a:ext cx="2873313" cy="0"/>
          </a:xfrm>
          <a:prstGeom prst="line">
            <a:avLst/>
          </a:prstGeom>
          <a:ln w="31750">
            <a:solidFill>
              <a:srgbClr val="5D81B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5195BD1-3A17-39C0-DD75-55C2DD77FD65}"/>
              </a:ext>
            </a:extLst>
          </p:cNvPr>
          <p:cNvSpPr/>
          <p:nvPr/>
        </p:nvSpPr>
        <p:spPr>
          <a:xfrm>
            <a:off x="3462541" y="3311239"/>
            <a:ext cx="180000" cy="180000"/>
          </a:xfrm>
          <a:prstGeom prst="ellipse">
            <a:avLst/>
          </a:prstGeom>
          <a:solidFill>
            <a:schemeClr val="bg1"/>
          </a:solidFill>
          <a:ln w="31750">
            <a:solidFill>
              <a:srgbClr val="E29C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CB51C65-59A7-FDB2-C61F-345549F55089}"/>
              </a:ext>
            </a:extLst>
          </p:cNvPr>
          <p:cNvSpPr/>
          <p:nvPr/>
        </p:nvSpPr>
        <p:spPr>
          <a:xfrm>
            <a:off x="4529347" y="3643751"/>
            <a:ext cx="180000" cy="180000"/>
          </a:xfrm>
          <a:prstGeom prst="ellipse">
            <a:avLst/>
          </a:prstGeom>
          <a:solidFill>
            <a:schemeClr val="bg1"/>
          </a:solidFill>
          <a:ln w="31750">
            <a:solidFill>
              <a:srgbClr val="5D81B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AABDF4-14A1-9F49-5991-6057A374E803}"/>
              </a:ext>
            </a:extLst>
          </p:cNvPr>
          <p:cNvSpPr txBox="1"/>
          <p:nvPr/>
        </p:nvSpPr>
        <p:spPr>
          <a:xfrm>
            <a:off x="1615085" y="1086228"/>
            <a:ext cx="50361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effectLst/>
                <a:latin typeface="TimesNewRomanPSMT"/>
              </a:rPr>
              <a:t>https://</a:t>
            </a:r>
            <a:r>
              <a:rPr lang="en-US" sz="2000" dirty="0" err="1">
                <a:solidFill>
                  <a:srgbClr val="0000FF"/>
                </a:solidFill>
                <a:effectLst/>
                <a:latin typeface="TimesNewRomanPSMT"/>
              </a:rPr>
              <a:t>doi.org</a:t>
            </a:r>
            <a:r>
              <a:rPr lang="en-US" sz="2000" dirty="0">
                <a:solidFill>
                  <a:srgbClr val="0000FF"/>
                </a:solidFill>
                <a:effectLst/>
                <a:latin typeface="TimesNewRomanPSMT"/>
              </a:rPr>
              <a:t>/10.48550/arXiv.2203.07261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AA2571-3D98-C992-3FF5-2FE9134FCB97}"/>
              </a:ext>
            </a:extLst>
          </p:cNvPr>
          <p:cNvSpPr txBox="1"/>
          <p:nvPr/>
        </p:nvSpPr>
        <p:spPr>
          <a:xfrm>
            <a:off x="2460702" y="1686399"/>
            <a:ext cx="6104961" cy="13849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CH" sz="2800" dirty="0">
                <a:solidFill>
                  <a:srgbClr val="FF0000"/>
                </a:solidFill>
              </a:rPr>
              <a:t>uon collisions in the range of 10 TeV have comparable discovery potential to hadron collision in the range of 100 TeV</a:t>
            </a:r>
          </a:p>
        </p:txBody>
      </p:sp>
    </p:spTree>
    <p:extLst>
      <p:ext uri="{BB962C8B-B14F-4D97-AF65-F5344CB8AC3E}">
        <p14:creationId xmlns:p14="http://schemas.microsoft.com/office/powerpoint/2010/main" val="23139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magnets – 3/3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8092559-0C25-9A77-AFA9-633E97C60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494" y="5305526"/>
            <a:ext cx="9043988" cy="150177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</a:t>
            </a:r>
            <a:r>
              <a:rPr lang="en-CH" dirty="0"/>
              <a:t> first attempt to compile a physical radial build for the various components in the collider bore and magnet, </a:t>
            </a:r>
            <a:r>
              <a:rPr lang="en-CH" b="1" dirty="0">
                <a:solidFill>
                  <a:srgbClr val="FF0000"/>
                </a:solidFill>
              </a:rPr>
              <a:t>to be continued</a:t>
            </a:r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303D1079-57C1-CF41-AF33-A526A0D85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3" name="Elemento grafico 10">
            <a:extLst>
              <a:ext uri="{FF2B5EF4-FFF2-40B4-BE49-F238E27FC236}">
                <a16:creationId xmlns:a16="http://schemas.microsoft.com/office/drawing/2014/main" id="{3BB1D038-48EC-3670-0D30-2C2BCA5FF7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06" r="6975"/>
          <a:stretch/>
        </p:blipFill>
        <p:spPr>
          <a:xfrm>
            <a:off x="5019488" y="1101199"/>
            <a:ext cx="5029387" cy="4204327"/>
          </a:xfrm>
          <a:prstGeom prst="rect">
            <a:avLst/>
          </a:prstGeom>
        </p:spPr>
      </p:pic>
      <p:graphicFrame>
        <p:nvGraphicFramePr>
          <p:cNvPr id="4" name="Oggetto 12">
            <a:extLst>
              <a:ext uri="{FF2B5EF4-FFF2-40B4-BE49-F238E27FC236}">
                <a16:creationId xmlns:a16="http://schemas.microsoft.com/office/drawing/2014/main" id="{AC6C4B0F-4D51-FAA7-5661-EE74E7EE2A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6309" y="2097354"/>
          <a:ext cx="4644034" cy="204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486150" imgH="1533525" progId="Excel.Sheet.12">
                  <p:embed/>
                </p:oleObj>
              </mc:Choice>
              <mc:Fallback>
                <p:oleObj name="Worksheet" r:id="rId4" imgW="3486150" imgH="1533525" progId="Excel.Sheet.12">
                  <p:embed/>
                  <p:pic>
                    <p:nvPicPr>
                      <p:cNvPr id="4" name="Oggetto 12">
                        <a:extLst>
                          <a:ext uri="{FF2B5EF4-FFF2-40B4-BE49-F238E27FC236}">
                            <a16:creationId xmlns:a16="http://schemas.microsoft.com/office/drawing/2014/main" id="{AC6C4B0F-4D51-FAA7-5661-EE74E7EE2A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6309" y="2097354"/>
                        <a:ext cx="4644034" cy="2042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E07A578-E95F-657D-1072-8AD91698B1B3}"/>
              </a:ext>
            </a:extLst>
          </p:cNvPr>
          <p:cNvSpPr txBox="1"/>
          <p:nvPr/>
        </p:nvSpPr>
        <p:spPr>
          <a:xfrm>
            <a:off x="120070" y="7021907"/>
            <a:ext cx="3304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/>
              <a:t>S.Mariotto</a:t>
            </a:r>
            <a:r>
              <a:rPr lang="en-GB" sz="1600" dirty="0"/>
              <a:t>, </a:t>
            </a:r>
            <a:r>
              <a:rPr lang="en-GB" sz="1600" dirty="0" err="1"/>
              <a:t>B.Caiffi</a:t>
            </a:r>
            <a:r>
              <a:rPr lang="en-GB" sz="1600" dirty="0"/>
              <a:t>, D. </a:t>
            </a:r>
            <a:r>
              <a:rPr lang="en-GB" sz="1600" dirty="0" err="1"/>
              <a:t>Novellini</a:t>
            </a:r>
            <a:r>
              <a:rPr lang="en-GB" sz="1600" dirty="0"/>
              <a:t>, INFN</a:t>
            </a:r>
          </a:p>
        </p:txBody>
      </p:sp>
    </p:spTree>
    <p:extLst>
      <p:ext uri="{BB962C8B-B14F-4D97-AF65-F5344CB8AC3E}">
        <p14:creationId xmlns:p14="http://schemas.microsoft.com/office/powerpoint/2010/main" val="25843500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wobbles</a:t>
            </a:r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303D1079-57C1-CF41-AF33-A526A0D85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7A3FFC0-C32D-49A6-3B3E-C2DBAD12324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917" y="794479"/>
            <a:ext cx="6310688" cy="324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9A35C4-C2CB-6289-82A3-B4356BE3C2F8}"/>
              </a:ext>
            </a:extLst>
          </p:cNvPr>
          <p:cNvSpPr txBox="1"/>
          <p:nvPr/>
        </p:nvSpPr>
        <p:spPr>
          <a:xfrm>
            <a:off x="6541177" y="1289154"/>
            <a:ext cx="35076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h: beam height</a:t>
            </a:r>
          </a:p>
          <a:p>
            <a:r>
              <a:rPr lang="en-US" dirty="0"/>
              <a:t>p: wave period</a:t>
            </a:r>
          </a:p>
          <a:p>
            <a:endParaRPr lang="en-US" dirty="0"/>
          </a:p>
          <a:p>
            <a:pPr algn="ctr"/>
            <a:r>
              <a:rPr lang="en-US" dirty="0"/>
              <a:t>Neutrino emission a</a:t>
            </a:r>
            <a:r>
              <a:rPr lang="en-CH" dirty="0"/>
              <a:t>ngle ≈ h/p 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CH" dirty="0"/>
              <a:t>he same angle can be obtained changing p and h by the same ratio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618AAB-B565-8112-1358-21805A7F13AC}"/>
              </a:ext>
            </a:extLst>
          </p:cNvPr>
          <p:cNvSpPr txBox="1"/>
          <p:nvPr/>
        </p:nvSpPr>
        <p:spPr>
          <a:xfrm>
            <a:off x="2533338" y="1454046"/>
            <a:ext cx="1446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CH" dirty="0"/>
              <a:t> = 600 m</a:t>
            </a:r>
          </a:p>
          <a:p>
            <a:r>
              <a:rPr lang="en-US" dirty="0"/>
              <a:t>h</a:t>
            </a:r>
            <a:r>
              <a:rPr lang="en-CH" dirty="0"/>
              <a:t> = 150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9A3B52-AE4C-64C7-105A-012F973B9044}"/>
              </a:ext>
            </a:extLst>
          </p:cNvPr>
          <p:cNvSpPr txBox="1"/>
          <p:nvPr/>
        </p:nvSpPr>
        <p:spPr>
          <a:xfrm>
            <a:off x="764499" y="1124262"/>
            <a:ext cx="2430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CH" dirty="0"/>
              <a:t>echanical actuation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1BAA187-E891-2ED7-6269-7FCCF2C9728C}"/>
              </a:ext>
            </a:extLst>
          </p:cNvPr>
          <p:cNvGrpSpPr/>
          <p:nvPr/>
        </p:nvGrpSpPr>
        <p:grpSpPr>
          <a:xfrm>
            <a:off x="134917" y="4001194"/>
            <a:ext cx="6295732" cy="3240000"/>
            <a:chOff x="134917" y="4001194"/>
            <a:chExt cx="6295732" cy="3240000"/>
          </a:xfrm>
        </p:grpSpPr>
        <p:pic>
          <p:nvPicPr>
            <p:cNvPr id="6" name="Picture 5" descr="Diagram&#10;&#10;Description automatically generated">
              <a:extLst>
                <a:ext uri="{FF2B5EF4-FFF2-40B4-BE49-F238E27FC236}">
                  <a16:creationId xmlns:a16="http://schemas.microsoft.com/office/drawing/2014/main" id="{8102C1DA-572F-8C14-1D66-D1082615A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4917" y="4001194"/>
              <a:ext cx="6295732" cy="324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AE9CE02-F641-75C8-31AB-7F0224324324}"/>
                </a:ext>
              </a:extLst>
            </p:cNvPr>
            <p:cNvSpPr txBox="1"/>
            <p:nvPr/>
          </p:nvSpPr>
          <p:spPr>
            <a:xfrm>
              <a:off x="2535837" y="4739389"/>
              <a:ext cx="129073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CH" dirty="0"/>
                <a:t> = 60 m</a:t>
              </a:r>
            </a:p>
            <a:p>
              <a:r>
                <a:rPr lang="en-US" dirty="0"/>
                <a:t>h</a:t>
              </a:r>
              <a:r>
                <a:rPr lang="en-CH" dirty="0"/>
                <a:t> = 15 mm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2EBCB1B-FA0C-ADFA-775E-6B6FE3CC99BE}"/>
                </a:ext>
              </a:extLst>
            </p:cNvPr>
            <p:cNvSpPr txBox="1"/>
            <p:nvPr/>
          </p:nvSpPr>
          <p:spPr>
            <a:xfrm>
              <a:off x="752008" y="4379626"/>
              <a:ext cx="22407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</a:t>
              </a:r>
              <a:r>
                <a:rPr lang="en-CH" dirty="0"/>
                <a:t>agnetic steering ?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DF4BE8F-5211-3FA5-57AE-BC0248A1CB5C}"/>
              </a:ext>
            </a:extLst>
          </p:cNvPr>
          <p:cNvGrpSpPr/>
          <p:nvPr/>
        </p:nvGrpSpPr>
        <p:grpSpPr>
          <a:xfrm>
            <a:off x="6723089" y="4332163"/>
            <a:ext cx="2704734" cy="2762010"/>
            <a:chOff x="6723089" y="4332163"/>
            <a:chExt cx="2704734" cy="276201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C2FE8AF-1766-EADA-7D9F-3E38B3A86F4C}"/>
                </a:ext>
              </a:extLst>
            </p:cNvPr>
            <p:cNvSpPr/>
            <p:nvPr/>
          </p:nvSpPr>
          <p:spPr>
            <a:xfrm>
              <a:off x="7088969" y="5379088"/>
              <a:ext cx="661527" cy="648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H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DF64CCC-25C7-9615-2147-5ABFE57A42B1}"/>
                </a:ext>
              </a:extLst>
            </p:cNvPr>
            <p:cNvSpPr/>
            <p:nvPr/>
          </p:nvSpPr>
          <p:spPr>
            <a:xfrm>
              <a:off x="6956858" y="5379088"/>
              <a:ext cx="87085" cy="648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H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EF84F00-76F6-5B9F-1D39-035673B5E3A7}"/>
                </a:ext>
              </a:extLst>
            </p:cNvPr>
            <p:cNvSpPr/>
            <p:nvPr/>
          </p:nvSpPr>
          <p:spPr>
            <a:xfrm>
              <a:off x="7795522" y="5379088"/>
              <a:ext cx="87085" cy="648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H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996CDF6-A5BF-C8E1-363F-95BBC76B07BA}"/>
                </a:ext>
              </a:extLst>
            </p:cNvPr>
            <p:cNvSpPr/>
            <p:nvPr/>
          </p:nvSpPr>
          <p:spPr>
            <a:xfrm>
              <a:off x="7927633" y="5379088"/>
              <a:ext cx="661527" cy="648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H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7826C8B-FA7B-55E3-B5E2-4C651818209B}"/>
                </a:ext>
              </a:extLst>
            </p:cNvPr>
            <p:cNvSpPr txBox="1"/>
            <p:nvPr/>
          </p:nvSpPr>
          <p:spPr>
            <a:xfrm>
              <a:off x="7125460" y="4332163"/>
              <a:ext cx="62709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dirty="0"/>
                <a:t>MB</a:t>
              </a:r>
            </a:p>
            <a:p>
              <a:pPr algn="ctr"/>
              <a:r>
                <a:rPr lang="en-CH" dirty="0"/>
                <a:t>10 T</a:t>
              </a:r>
            </a:p>
            <a:p>
              <a:pPr algn="ctr"/>
              <a:r>
                <a:rPr lang="en-CH" dirty="0"/>
                <a:t>5 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95DBD64-6681-A291-FEC4-8E04D9334AA8}"/>
                </a:ext>
              </a:extLst>
            </p:cNvPr>
            <p:cNvSpPr txBox="1"/>
            <p:nvPr/>
          </p:nvSpPr>
          <p:spPr>
            <a:xfrm>
              <a:off x="7901078" y="4332163"/>
              <a:ext cx="68480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dirty="0"/>
                <a:t>MB</a:t>
              </a:r>
            </a:p>
            <a:p>
              <a:pPr algn="ctr"/>
              <a:r>
                <a:rPr lang="en-CH" dirty="0"/>
                <a:t> 10 T</a:t>
              </a:r>
            </a:p>
            <a:p>
              <a:pPr algn="ctr"/>
              <a:r>
                <a:rPr lang="en-CH" dirty="0"/>
                <a:t>5 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B1DE85-CE1A-467F-F6F9-CC63FE1089FD}"/>
                </a:ext>
              </a:extLst>
            </p:cNvPr>
            <p:cNvSpPr txBox="1"/>
            <p:nvPr/>
          </p:nvSpPr>
          <p:spPr>
            <a:xfrm>
              <a:off x="7562538" y="6078510"/>
              <a:ext cx="57740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dirty="0">
                  <a:latin typeface="Symbol" pitchFamily="2" charset="2"/>
                </a:rPr>
                <a:t>d</a:t>
              </a:r>
              <a:r>
                <a:rPr lang="en-CH" dirty="0"/>
                <a:t>y</a:t>
              </a:r>
            </a:p>
            <a:p>
              <a:pPr algn="ctr"/>
              <a:r>
                <a:rPr lang="en-CH" dirty="0"/>
                <a:t>3 T</a:t>
              </a:r>
            </a:p>
            <a:p>
              <a:pPr algn="ctr"/>
              <a:r>
                <a:rPr lang="en-CH" dirty="0"/>
                <a:t>1 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FB79F24-6FBD-0FAE-E6DD-48183FE70D19}"/>
                </a:ext>
              </a:extLst>
            </p:cNvPr>
            <p:cNvSpPr txBox="1"/>
            <p:nvPr/>
          </p:nvSpPr>
          <p:spPr>
            <a:xfrm>
              <a:off x="6723089" y="6078510"/>
              <a:ext cx="57740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dirty="0">
                  <a:latin typeface="Symbol" pitchFamily="2" charset="2"/>
                </a:rPr>
                <a:t>d</a:t>
              </a:r>
              <a:r>
                <a:rPr lang="en-CH" dirty="0"/>
                <a:t>y</a:t>
              </a:r>
            </a:p>
            <a:p>
              <a:pPr algn="ctr"/>
              <a:r>
                <a:rPr lang="en-CH" dirty="0"/>
                <a:t>3 T</a:t>
              </a:r>
            </a:p>
            <a:p>
              <a:pPr algn="ctr"/>
              <a:r>
                <a:rPr lang="en-CH" dirty="0"/>
                <a:t>1 m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E4B2646-F374-4657-AEA1-376C9B42A3AF}"/>
                </a:ext>
              </a:extLst>
            </p:cNvPr>
            <p:cNvSpPr/>
            <p:nvPr/>
          </p:nvSpPr>
          <p:spPr>
            <a:xfrm>
              <a:off x="8634186" y="5379088"/>
              <a:ext cx="87085" cy="648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H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54E3EB-BBEC-2E62-ED72-A44FB1DCBDBF}"/>
                </a:ext>
              </a:extLst>
            </p:cNvPr>
            <p:cNvSpPr/>
            <p:nvPr/>
          </p:nvSpPr>
          <p:spPr>
            <a:xfrm>
              <a:off x="8766296" y="5379088"/>
              <a:ext cx="661527" cy="648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CH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2C2C659-AC26-2135-EC93-01456682A1AF}"/>
                </a:ext>
              </a:extLst>
            </p:cNvPr>
            <p:cNvSpPr txBox="1"/>
            <p:nvPr/>
          </p:nvSpPr>
          <p:spPr>
            <a:xfrm>
              <a:off x="8734404" y="4332163"/>
              <a:ext cx="62709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dirty="0"/>
                <a:t>MB</a:t>
              </a:r>
            </a:p>
            <a:p>
              <a:pPr algn="ctr"/>
              <a:r>
                <a:rPr lang="en-CH" dirty="0"/>
                <a:t>10 T</a:t>
              </a:r>
            </a:p>
            <a:p>
              <a:pPr algn="ctr"/>
              <a:r>
                <a:rPr lang="en-CH" dirty="0"/>
                <a:t>5 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ADB761-F2D1-AA20-7FB6-49455FE044B3}"/>
                </a:ext>
              </a:extLst>
            </p:cNvPr>
            <p:cNvSpPr txBox="1"/>
            <p:nvPr/>
          </p:nvSpPr>
          <p:spPr>
            <a:xfrm>
              <a:off x="8401986" y="6078510"/>
              <a:ext cx="57740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dirty="0">
                  <a:latin typeface="Symbol" pitchFamily="2" charset="2"/>
                </a:rPr>
                <a:t>d</a:t>
              </a:r>
              <a:r>
                <a:rPr lang="en-CH" dirty="0"/>
                <a:t>y</a:t>
              </a:r>
            </a:p>
            <a:p>
              <a:pPr algn="ctr"/>
              <a:r>
                <a:rPr lang="en-CH" dirty="0"/>
                <a:t>3 T</a:t>
              </a:r>
            </a:p>
            <a:p>
              <a:pPr algn="ctr"/>
              <a:r>
                <a:rPr lang="en-CH" dirty="0"/>
                <a:t>1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309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/>
              <a:t>MuCol</a:t>
            </a:r>
            <a:r>
              <a:rPr lang="en-US" sz="4000" dirty="0"/>
              <a:t> EU study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1E511-8B1D-A742-A455-2BF9D92F7B52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02F147E-F942-032D-BADB-AEA965525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7185"/>
            <a:ext cx="10048875" cy="477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5041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/>
              <a:t>MuCol</a:t>
            </a:r>
            <a:r>
              <a:rPr lang="en-US" sz="4000" dirty="0"/>
              <a:t> EU study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1E511-8B1D-A742-A455-2BF9D92F7B52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D9405C-24B5-AFDE-A575-8A8357F3A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17799"/>
            <a:ext cx="10048875" cy="534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6114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Muons Magnets WG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68DA9B7-5F2A-A48F-62F4-D29D37129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41" y="1127463"/>
            <a:ext cx="4814047" cy="5206101"/>
          </a:xfrm>
        </p:spPr>
        <p:txBody>
          <a:bodyPr>
            <a:normAutofit fontScale="85000" lnSpcReduction="20000"/>
          </a:bodyPr>
          <a:lstStyle/>
          <a:p>
            <a:r>
              <a:rPr lang="en-CH" dirty="0"/>
              <a:t>Twenty-one meetings to date, with participants from m ost collaborating institutes and universities</a:t>
            </a:r>
          </a:p>
          <a:p>
            <a:r>
              <a:rPr lang="en-CH" dirty="0"/>
              <a:t>Since April we meet:</a:t>
            </a:r>
          </a:p>
          <a:p>
            <a:pPr lvl="1"/>
            <a:r>
              <a:rPr lang="en-CH" dirty="0"/>
              <a:t>to “learn” about the previous work (MAP) and advances in relevant fields,</a:t>
            </a:r>
          </a:p>
          <a:p>
            <a:pPr lvl="1"/>
            <a:r>
              <a:rPr lang="en-US" dirty="0"/>
              <a:t>t</a:t>
            </a:r>
            <a:r>
              <a:rPr lang="en-CH" dirty="0"/>
              <a:t>o discuss in an informal setting initial ideas and options, and </a:t>
            </a:r>
          </a:p>
          <a:p>
            <a:pPr lvl="1"/>
            <a:r>
              <a:rPr lang="en-US" dirty="0" err="1"/>
              <a:t>i</a:t>
            </a:r>
            <a:r>
              <a:rPr lang="en-CH" dirty="0"/>
              <a:t>n preparation of upcoming activities, in particular the EU MuCol</a:t>
            </a:r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303D1079-57C1-CF41-AF33-A526A0D85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15" name="Picture 1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B475874-9399-FC16-9572-2EEEFA570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681" y="1135735"/>
            <a:ext cx="4629381" cy="576295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DA683F3-9845-BEB5-0F52-0BB7CF37D499}"/>
              </a:ext>
            </a:extLst>
          </p:cNvPr>
          <p:cNvSpPr txBox="1"/>
          <p:nvPr/>
        </p:nvSpPr>
        <p:spPr>
          <a:xfrm>
            <a:off x="147916" y="6427694"/>
            <a:ext cx="6360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</a:t>
            </a:r>
            <a:r>
              <a:rPr lang="en-CH" sz="2400" dirty="0"/>
              <a:t>ite: </a:t>
            </a:r>
            <a:r>
              <a:rPr lang="en-US" sz="2400" dirty="0">
                <a:hlinkClick r:id="rId3"/>
              </a:rPr>
              <a:t>https://indico.cern.ch/category/13958/</a:t>
            </a:r>
            <a:endParaRPr lang="en-US" sz="2400" dirty="0"/>
          </a:p>
          <a:p>
            <a:r>
              <a:rPr lang="en-US" sz="2400" dirty="0"/>
              <a:t>Mailing list: </a:t>
            </a:r>
            <a:r>
              <a:rPr lang="en-US" sz="2400" dirty="0">
                <a:hlinkClick r:id="rId4"/>
              </a:rPr>
              <a:t>muoncollider-magnets@cern.ch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95245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7F2044F-5CAA-C0E4-50C0-5AEA1C63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132" y="1413917"/>
            <a:ext cx="5143640" cy="540927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</a:t>
            </a:r>
            <a:r>
              <a:rPr lang="en-CH" dirty="0"/>
              <a:t>he organization of the tasks overlaps with the EU MuCol study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CH" dirty="0"/>
              <a:t>scope of the work in most tasks, however, </a:t>
            </a:r>
            <a:r>
              <a:rPr lang="en-CH" b="1" dirty="0">
                <a:solidFill>
                  <a:srgbClr val="FF0000"/>
                </a:solidFill>
              </a:rPr>
              <a:t>extends beyond the EU proposal </a:t>
            </a:r>
            <a:r>
              <a:rPr lang="en-CH" dirty="0"/>
              <a:t>(e.g. target solenoid study, HTS tape procurement and measurements, test of HTS pancakes, …)</a:t>
            </a:r>
          </a:p>
          <a:p>
            <a:endParaRPr lang="en-US" dirty="0"/>
          </a:p>
          <a:p>
            <a:r>
              <a:rPr lang="en-US" dirty="0"/>
              <a:t>M</a:t>
            </a:r>
            <a:r>
              <a:rPr lang="en-CH" dirty="0"/>
              <a:t>ost tasks activities also rely on advances and synergy with other projects and programs (e.g. HFM, UHF solenoid R&amp;D, HTS fusion magnets R&amp;D, HTS generators R&amp;D, …)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6C41B-C60B-6F42-801B-C9D93830747C}"/>
              </a:ext>
            </a:extLst>
          </p:cNvPr>
          <p:cNvSpPr txBox="1"/>
          <p:nvPr/>
        </p:nvSpPr>
        <p:spPr>
          <a:xfrm>
            <a:off x="1016470" y="1415010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1</a:t>
            </a:r>
          </a:p>
          <a:p>
            <a:r>
              <a:rPr lang="en-CH" sz="2400" dirty="0">
                <a:solidFill>
                  <a:srgbClr val="0070C0"/>
                </a:solidFill>
              </a:rPr>
              <a:t>Technical Coordination and Integration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E581D-AD58-85CA-8ACF-D46958DBF0A5}"/>
              </a:ext>
            </a:extLst>
          </p:cNvPr>
          <p:cNvSpPr txBox="1"/>
          <p:nvPr/>
        </p:nvSpPr>
        <p:spPr>
          <a:xfrm>
            <a:off x="1016470" y="2818137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2</a:t>
            </a:r>
          </a:p>
          <a:p>
            <a:r>
              <a:rPr lang="en-US" sz="2400" dirty="0">
                <a:solidFill>
                  <a:srgbClr val="0070C0"/>
                </a:solidFill>
              </a:rPr>
              <a:t>T</a:t>
            </a:r>
            <a:r>
              <a:rPr lang="en-CH" sz="2400" dirty="0">
                <a:solidFill>
                  <a:srgbClr val="0070C0"/>
                </a:solidFill>
              </a:rPr>
              <a:t>arget, Capture and Cooling Magnets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01732-7106-4A03-6643-58BBEAB126F9}"/>
              </a:ext>
            </a:extLst>
          </p:cNvPr>
          <p:cNvSpPr txBox="1"/>
          <p:nvPr/>
        </p:nvSpPr>
        <p:spPr>
          <a:xfrm>
            <a:off x="1016470" y="4221264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3</a:t>
            </a:r>
          </a:p>
          <a:p>
            <a:r>
              <a:rPr lang="en-US" sz="2400" dirty="0">
                <a:solidFill>
                  <a:srgbClr val="0070C0"/>
                </a:solidFill>
              </a:rPr>
              <a:t>Fast Cycled Accelerator Magnets</a:t>
            </a:r>
            <a:endParaRPr lang="en-CH" sz="24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16470" y="5624390"/>
            <a:ext cx="3600000" cy="11988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4</a:t>
            </a:r>
          </a:p>
          <a:p>
            <a:r>
              <a:rPr lang="en-US" sz="2400" dirty="0">
                <a:solidFill>
                  <a:srgbClr val="0070C0"/>
                </a:solidFill>
              </a:rPr>
              <a:t>Collider Ring Magnets</a:t>
            </a:r>
            <a:endParaRPr lang="en-CH" sz="24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6B607-E068-89B1-D416-2BA2EA6F8F7C}"/>
              </a:ext>
            </a:extLst>
          </p:cNvPr>
          <p:cNvSpPr txBox="1"/>
          <p:nvPr/>
        </p:nvSpPr>
        <p:spPr>
          <a:xfrm rot="16200000">
            <a:off x="-2086660" y="3888812"/>
            <a:ext cx="540927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0070C0"/>
                </a:solidFill>
              </a:rPr>
              <a:t>Magnet Systems</a:t>
            </a:r>
          </a:p>
        </p:txBody>
      </p:sp>
    </p:spTree>
    <p:extLst>
      <p:ext uri="{BB962C8B-B14F-4D97-AF65-F5344CB8AC3E}">
        <p14:creationId xmlns:p14="http://schemas.microsoft.com/office/powerpoint/2010/main" val="283776525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 and the work – 1/4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7F2044F-5CAA-C0E4-50C0-5AEA1C63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132" y="1413917"/>
            <a:ext cx="5143640" cy="540927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Participants</a:t>
            </a:r>
            <a:r>
              <a:rPr lang="en-US" b="1" dirty="0"/>
              <a:t> </a:t>
            </a:r>
          </a:p>
          <a:p>
            <a:pPr lvl="1"/>
            <a:r>
              <a:rPr lang="en-US" b="1" dirty="0"/>
              <a:t>CERN</a:t>
            </a:r>
            <a:r>
              <a:rPr lang="en-US" dirty="0"/>
              <a:t> (LB, SF)</a:t>
            </a:r>
          </a:p>
          <a:p>
            <a:pPr lvl="1"/>
            <a:r>
              <a:rPr lang="en-US" dirty="0"/>
              <a:t>CEA (LQ)</a:t>
            </a:r>
          </a:p>
          <a:p>
            <a:r>
              <a:rPr lang="en-US" dirty="0"/>
              <a:t>Activities</a:t>
            </a:r>
          </a:p>
          <a:p>
            <a:pPr lvl="1"/>
            <a:r>
              <a:rPr lang="en-US" dirty="0"/>
              <a:t>Periodic meeting of the “muons magnets Working Group”</a:t>
            </a:r>
          </a:p>
          <a:p>
            <a:pPr lvl="1"/>
            <a:r>
              <a:rPr lang="en-US" dirty="0"/>
              <a:t>M</a:t>
            </a:r>
            <a:r>
              <a:rPr lang="en-CH" dirty="0"/>
              <a:t>achine configuration (“magnet catalogue”)</a:t>
            </a:r>
          </a:p>
          <a:p>
            <a:pPr lvl="1"/>
            <a:r>
              <a:rPr lang="en-US" dirty="0"/>
              <a:t>I</a:t>
            </a:r>
            <a:r>
              <a:rPr lang="en-CH" dirty="0"/>
              <a:t>nterface to physics, radiation, vacuum, cryogenics, safety and RP</a:t>
            </a:r>
          </a:p>
          <a:p>
            <a:pPr lvl="1"/>
            <a:r>
              <a:rPr lang="en-US" dirty="0"/>
              <a:t>R</a:t>
            </a:r>
            <a:r>
              <a:rPr lang="en-CH" dirty="0"/>
              <a:t>eview of radiation hardness of superconductors and insulation systems (joint activity with radiation studies)</a:t>
            </a:r>
          </a:p>
          <a:p>
            <a:pPr lvl="1"/>
            <a:r>
              <a:rPr lang="en-US" dirty="0"/>
              <a:t>D</a:t>
            </a:r>
            <a:r>
              <a:rPr lang="en-CH" dirty="0"/>
              <a:t>ocumentation and reporting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6C41B-C60B-6F42-801B-C9D93830747C}"/>
              </a:ext>
            </a:extLst>
          </p:cNvPr>
          <p:cNvSpPr txBox="1"/>
          <p:nvPr/>
        </p:nvSpPr>
        <p:spPr>
          <a:xfrm>
            <a:off x="1016470" y="1415010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1</a:t>
            </a:r>
          </a:p>
          <a:p>
            <a:r>
              <a:rPr lang="en-CH" sz="2400" dirty="0">
                <a:solidFill>
                  <a:srgbClr val="0070C0"/>
                </a:solidFill>
              </a:rPr>
              <a:t>Technical Coordination and Integration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E581D-AD58-85CA-8ACF-D46958DBF0A5}"/>
              </a:ext>
            </a:extLst>
          </p:cNvPr>
          <p:cNvSpPr txBox="1"/>
          <p:nvPr/>
        </p:nvSpPr>
        <p:spPr>
          <a:xfrm>
            <a:off x="1016470" y="2818137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2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T</a:t>
            </a:r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arget, Capture and Cooling Magnets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01732-7106-4A03-6643-58BBEAB126F9}"/>
              </a:ext>
            </a:extLst>
          </p:cNvPr>
          <p:cNvSpPr txBox="1"/>
          <p:nvPr/>
        </p:nvSpPr>
        <p:spPr>
          <a:xfrm>
            <a:off x="1016470" y="4221264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3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Fast Cycled Accelerator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16470" y="5624390"/>
            <a:ext cx="3600000" cy="1198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4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Collider Ring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6B607-E068-89B1-D416-2BA2EA6F8F7C}"/>
              </a:ext>
            </a:extLst>
          </p:cNvPr>
          <p:cNvSpPr txBox="1"/>
          <p:nvPr/>
        </p:nvSpPr>
        <p:spPr>
          <a:xfrm rot="16200000">
            <a:off x="-2086660" y="3888812"/>
            <a:ext cx="540927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0070C0"/>
                </a:solidFill>
              </a:rPr>
              <a:t>Magnet Systems</a:t>
            </a:r>
          </a:p>
        </p:txBody>
      </p:sp>
    </p:spTree>
    <p:extLst>
      <p:ext uri="{BB962C8B-B14F-4D97-AF65-F5344CB8AC3E}">
        <p14:creationId xmlns:p14="http://schemas.microsoft.com/office/powerpoint/2010/main" val="65686043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 and the work – 2/4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7F2044F-5CAA-C0E4-50C0-5AEA1C63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132" y="1413917"/>
            <a:ext cx="5143640" cy="540927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Participants</a:t>
            </a:r>
          </a:p>
          <a:p>
            <a:pPr lvl="1"/>
            <a:r>
              <a:rPr lang="en-US" b="1" dirty="0"/>
              <a:t>INFN</a:t>
            </a:r>
            <a:r>
              <a:rPr lang="en-US" dirty="0"/>
              <a:t> (MS)</a:t>
            </a:r>
          </a:p>
          <a:p>
            <a:pPr lvl="1"/>
            <a:r>
              <a:rPr lang="en-US" dirty="0"/>
              <a:t>CEA (LQ, PhD)</a:t>
            </a:r>
          </a:p>
          <a:p>
            <a:pPr lvl="1"/>
            <a:r>
              <a:rPr lang="en-US" dirty="0"/>
              <a:t>CERN (AD, BB, TM, LB, AK, CA, AB)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CNRS (XC)</a:t>
            </a:r>
          </a:p>
          <a:p>
            <a:pPr lvl="1"/>
            <a:r>
              <a:rPr lang="en-US" i="1" dirty="0">
                <a:solidFill>
                  <a:srgbClr val="7030A0"/>
                </a:solidFill>
              </a:rPr>
              <a:t>F4E (AP, PT)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KIT (TA)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PSI (JK)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SOTON (YY, post-doc)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UNIGE (CS)</a:t>
            </a:r>
          </a:p>
          <a:p>
            <a:pPr lvl="1"/>
            <a:r>
              <a:rPr lang="en-US" dirty="0"/>
              <a:t>TWENTE (HTK, AK, post-doc)</a:t>
            </a:r>
          </a:p>
          <a:p>
            <a:r>
              <a:rPr lang="en-US" dirty="0"/>
              <a:t>Activities (≈ 12 months)</a:t>
            </a:r>
          </a:p>
          <a:p>
            <a:pPr lvl="1"/>
            <a:r>
              <a:rPr lang="en-US" dirty="0"/>
              <a:t>Conductor review and specification</a:t>
            </a:r>
          </a:p>
          <a:p>
            <a:pPr lvl="1"/>
            <a:r>
              <a:rPr lang="en-US" dirty="0"/>
              <a:t>Design of target and capture channel solenoids</a:t>
            </a:r>
          </a:p>
          <a:p>
            <a:pPr lvl="1"/>
            <a:r>
              <a:rPr lang="en-US" dirty="0"/>
              <a:t>Design of final cooling solenoid</a:t>
            </a:r>
            <a:endParaRPr lang="en-CH" dirty="0"/>
          </a:p>
          <a:p>
            <a:pPr lvl="1"/>
            <a:r>
              <a:rPr lang="en-US" dirty="0"/>
              <a:t>Procurement and electro-mechanical characterization (UHF) of test HTS material</a:t>
            </a:r>
            <a:endParaRPr lang="en-CH" dirty="0"/>
          </a:p>
          <a:p>
            <a:pPr lvl="1"/>
            <a:r>
              <a:rPr lang="en-US" dirty="0"/>
              <a:t>Pancake model coils, engineering design, manufacturing solutions, mechanical and powering tests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6C41B-C60B-6F42-801B-C9D93830747C}"/>
              </a:ext>
            </a:extLst>
          </p:cNvPr>
          <p:cNvSpPr txBox="1"/>
          <p:nvPr/>
        </p:nvSpPr>
        <p:spPr>
          <a:xfrm>
            <a:off x="1016470" y="1415010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1</a:t>
            </a:r>
          </a:p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Technical Coordination and Integration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E581D-AD58-85CA-8ACF-D46958DBF0A5}"/>
              </a:ext>
            </a:extLst>
          </p:cNvPr>
          <p:cNvSpPr txBox="1"/>
          <p:nvPr/>
        </p:nvSpPr>
        <p:spPr>
          <a:xfrm>
            <a:off x="1016470" y="2818137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2</a:t>
            </a:r>
          </a:p>
          <a:p>
            <a:r>
              <a:rPr lang="en-US" sz="2400" dirty="0">
                <a:solidFill>
                  <a:srgbClr val="0070C0"/>
                </a:solidFill>
              </a:rPr>
              <a:t>T</a:t>
            </a:r>
            <a:r>
              <a:rPr lang="en-CH" sz="2400" dirty="0">
                <a:solidFill>
                  <a:srgbClr val="0070C0"/>
                </a:solidFill>
              </a:rPr>
              <a:t>arget, Capture and Cooling Magnets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01732-7106-4A03-6643-58BBEAB126F9}"/>
              </a:ext>
            </a:extLst>
          </p:cNvPr>
          <p:cNvSpPr txBox="1"/>
          <p:nvPr/>
        </p:nvSpPr>
        <p:spPr>
          <a:xfrm>
            <a:off x="1016470" y="4221264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3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Fast Cycled Accelerator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16470" y="5624390"/>
            <a:ext cx="3600000" cy="1198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4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Collider Ring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6B607-E068-89B1-D416-2BA2EA6F8F7C}"/>
              </a:ext>
            </a:extLst>
          </p:cNvPr>
          <p:cNvSpPr txBox="1"/>
          <p:nvPr/>
        </p:nvSpPr>
        <p:spPr>
          <a:xfrm rot="16200000">
            <a:off x="-2086660" y="3888812"/>
            <a:ext cx="540927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0070C0"/>
                </a:solidFill>
              </a:rPr>
              <a:t>Magnet Systems</a:t>
            </a:r>
          </a:p>
        </p:txBody>
      </p:sp>
    </p:spTree>
    <p:extLst>
      <p:ext uri="{BB962C8B-B14F-4D97-AF65-F5344CB8AC3E}">
        <p14:creationId xmlns:p14="http://schemas.microsoft.com/office/powerpoint/2010/main" val="237255538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 and the work – 3/4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7F2044F-5CAA-C0E4-50C0-5AEA1C63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132" y="1413917"/>
            <a:ext cx="5143640" cy="540927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Participants</a:t>
            </a:r>
          </a:p>
          <a:p>
            <a:pPr lvl="1"/>
            <a:r>
              <a:rPr lang="en-US" b="1" dirty="0"/>
              <a:t>CERN</a:t>
            </a:r>
            <a:r>
              <a:rPr lang="en-US" dirty="0"/>
              <a:t> (FB, LB, TECH)</a:t>
            </a:r>
          </a:p>
          <a:p>
            <a:pPr lvl="1"/>
            <a:r>
              <a:rPr lang="en-US" dirty="0"/>
              <a:t>UNIBO (MB, PR, RM)</a:t>
            </a:r>
          </a:p>
          <a:p>
            <a:pPr lvl="1"/>
            <a:r>
              <a:rPr lang="en-US" dirty="0"/>
              <a:t>LNCMI (JB)</a:t>
            </a:r>
          </a:p>
          <a:p>
            <a:pPr lvl="1"/>
            <a:r>
              <a:rPr lang="en-US" dirty="0"/>
              <a:t>TWENTE (HTK, AK)</a:t>
            </a:r>
          </a:p>
          <a:p>
            <a:pPr lvl="1"/>
            <a:r>
              <a:rPr lang="en-US" dirty="0" err="1"/>
              <a:t>TUDa</a:t>
            </a:r>
            <a:r>
              <a:rPr lang="en-US" dirty="0"/>
              <a:t> (HVG, post-doc)</a:t>
            </a:r>
          </a:p>
          <a:p>
            <a:r>
              <a:rPr lang="en-US" dirty="0"/>
              <a:t>Activities (≈ 12 months)</a:t>
            </a:r>
          </a:p>
          <a:p>
            <a:pPr lvl="1"/>
            <a:r>
              <a:rPr lang="en-US" dirty="0"/>
              <a:t>Power converter conceptual design and optimization, including energy storage</a:t>
            </a:r>
          </a:p>
          <a:p>
            <a:pPr lvl="1"/>
            <a:r>
              <a:rPr lang="en-US" dirty="0"/>
              <a:t>Components tests (capacitors)</a:t>
            </a:r>
          </a:p>
          <a:p>
            <a:pPr lvl="1"/>
            <a:r>
              <a:rPr lang="en-US" dirty="0"/>
              <a:t>Conceptual design and 2D optimization of resistive magnets for RCS</a:t>
            </a:r>
          </a:p>
          <a:p>
            <a:pPr lvl="1"/>
            <a:r>
              <a:rPr lang="en-US" dirty="0"/>
              <a:t>Initiate detailed 2D/3D analysis of resistive magnets for RCS, including saturation, end effects, anomalous loss</a:t>
            </a:r>
            <a:endParaRPr lang="en-CH" dirty="0"/>
          </a:p>
          <a:p>
            <a:pPr lvl="1"/>
            <a:r>
              <a:rPr lang="en-US" dirty="0"/>
              <a:t>Conceptual design of SC magnets for RCS</a:t>
            </a:r>
          </a:p>
          <a:p>
            <a:pPr lvl="1"/>
            <a:r>
              <a:rPr lang="en-US" dirty="0"/>
              <a:t>Study of HTS options for pulsed magnets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6C41B-C60B-6F42-801B-C9D93830747C}"/>
              </a:ext>
            </a:extLst>
          </p:cNvPr>
          <p:cNvSpPr txBox="1"/>
          <p:nvPr/>
        </p:nvSpPr>
        <p:spPr>
          <a:xfrm>
            <a:off x="1016470" y="1415010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1</a:t>
            </a:r>
          </a:p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Technical Coordination and Integration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E581D-AD58-85CA-8ACF-D46958DBF0A5}"/>
              </a:ext>
            </a:extLst>
          </p:cNvPr>
          <p:cNvSpPr txBox="1"/>
          <p:nvPr/>
        </p:nvSpPr>
        <p:spPr>
          <a:xfrm>
            <a:off x="1016470" y="2818137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2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T</a:t>
            </a:r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arget, Capture and Cooling Magnets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01732-7106-4A03-6643-58BBEAB126F9}"/>
              </a:ext>
            </a:extLst>
          </p:cNvPr>
          <p:cNvSpPr txBox="1"/>
          <p:nvPr/>
        </p:nvSpPr>
        <p:spPr>
          <a:xfrm>
            <a:off x="1016470" y="4221264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3</a:t>
            </a:r>
          </a:p>
          <a:p>
            <a:r>
              <a:rPr lang="en-US" sz="2400" dirty="0">
                <a:solidFill>
                  <a:srgbClr val="0070C0"/>
                </a:solidFill>
              </a:rPr>
              <a:t>Fast Cycled Accelerator Magnets</a:t>
            </a:r>
            <a:endParaRPr lang="en-CH" sz="24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16470" y="5624390"/>
            <a:ext cx="3600000" cy="1198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4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Collider Ring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6B607-E068-89B1-D416-2BA2EA6F8F7C}"/>
              </a:ext>
            </a:extLst>
          </p:cNvPr>
          <p:cNvSpPr txBox="1"/>
          <p:nvPr/>
        </p:nvSpPr>
        <p:spPr>
          <a:xfrm rot="16200000">
            <a:off x="-2086660" y="3888812"/>
            <a:ext cx="540927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0070C0"/>
                </a:solidFill>
              </a:rPr>
              <a:t>Magnet Systems</a:t>
            </a:r>
          </a:p>
        </p:txBody>
      </p:sp>
    </p:spTree>
    <p:extLst>
      <p:ext uri="{BB962C8B-B14F-4D97-AF65-F5344CB8AC3E}">
        <p14:creationId xmlns:p14="http://schemas.microsoft.com/office/powerpoint/2010/main" val="28382674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 and the work – 4/4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7F2044F-5CAA-C0E4-50C0-5AEA1C63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132" y="1413917"/>
            <a:ext cx="5143640" cy="540927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Participants</a:t>
            </a:r>
          </a:p>
          <a:p>
            <a:pPr lvl="1"/>
            <a:r>
              <a:rPr lang="en-US" b="1" dirty="0"/>
              <a:t>INFN</a:t>
            </a:r>
            <a:r>
              <a:rPr lang="en-US" dirty="0"/>
              <a:t> (SM, BC, DN)</a:t>
            </a:r>
          </a:p>
          <a:p>
            <a:pPr lvl="1"/>
            <a:r>
              <a:rPr lang="en-US" dirty="0"/>
              <a:t>CERN (LB)</a:t>
            </a:r>
          </a:p>
          <a:p>
            <a:pPr lvl="1"/>
            <a:r>
              <a:rPr lang="en-US" dirty="0"/>
              <a:t>UNIMI (SM)</a:t>
            </a:r>
          </a:p>
          <a:p>
            <a:r>
              <a:rPr lang="en-US" dirty="0"/>
              <a:t>Activities (≈ 12 months)</a:t>
            </a:r>
          </a:p>
          <a:p>
            <a:pPr lvl="1"/>
            <a:r>
              <a:rPr lang="en-US" dirty="0"/>
              <a:t>Establish limits of SC dipoles and quadrupoles, considering LTS and HTS as well as combined function options</a:t>
            </a:r>
          </a:p>
          <a:p>
            <a:pPr lvl="1"/>
            <a:r>
              <a:rPr lang="en-US" dirty="0"/>
              <a:t>Agree on arc dipole specification</a:t>
            </a:r>
          </a:p>
          <a:p>
            <a:pPr lvl="2"/>
            <a:r>
              <a:rPr lang="en-US" dirty="0"/>
              <a:t>Field and gradient</a:t>
            </a:r>
          </a:p>
          <a:p>
            <a:pPr lvl="2"/>
            <a:r>
              <a:rPr lang="en-US" dirty="0"/>
              <a:t>Aperture</a:t>
            </a:r>
          </a:p>
          <a:p>
            <a:pPr lvl="2"/>
            <a:r>
              <a:rPr lang="en-US" dirty="0"/>
              <a:t>Nested/asymmetric windings</a:t>
            </a:r>
          </a:p>
          <a:p>
            <a:pPr lvl="2"/>
            <a:r>
              <a:rPr lang="en-US" dirty="0"/>
              <a:t>Operating conditions</a:t>
            </a:r>
          </a:p>
          <a:p>
            <a:pPr lvl="1"/>
            <a:r>
              <a:rPr lang="en-US" dirty="0"/>
              <a:t>Initiate conceptual design of main arc magnet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6C41B-C60B-6F42-801B-C9D93830747C}"/>
              </a:ext>
            </a:extLst>
          </p:cNvPr>
          <p:cNvSpPr txBox="1"/>
          <p:nvPr/>
        </p:nvSpPr>
        <p:spPr>
          <a:xfrm>
            <a:off x="1016470" y="1415010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1</a:t>
            </a:r>
          </a:p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Technical Coordination and Integration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E581D-AD58-85CA-8ACF-D46958DBF0A5}"/>
              </a:ext>
            </a:extLst>
          </p:cNvPr>
          <p:cNvSpPr txBox="1"/>
          <p:nvPr/>
        </p:nvSpPr>
        <p:spPr>
          <a:xfrm>
            <a:off x="1016470" y="2818137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2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T</a:t>
            </a:r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arget, Capture and Cooling Magnets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01732-7106-4A03-6643-58BBEAB126F9}"/>
              </a:ext>
            </a:extLst>
          </p:cNvPr>
          <p:cNvSpPr txBox="1"/>
          <p:nvPr/>
        </p:nvSpPr>
        <p:spPr>
          <a:xfrm>
            <a:off x="1016470" y="4221264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3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Fast Cycled Accelerator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16470" y="5624390"/>
            <a:ext cx="3600000" cy="11988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4</a:t>
            </a:r>
          </a:p>
          <a:p>
            <a:r>
              <a:rPr lang="en-US" sz="2400" dirty="0">
                <a:solidFill>
                  <a:srgbClr val="0070C0"/>
                </a:solidFill>
              </a:rPr>
              <a:t>Collider Ring Magnets</a:t>
            </a:r>
            <a:endParaRPr lang="en-CH" sz="24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6B607-E068-89B1-D416-2BA2EA6F8F7C}"/>
              </a:ext>
            </a:extLst>
          </p:cNvPr>
          <p:cNvSpPr txBox="1"/>
          <p:nvPr/>
        </p:nvSpPr>
        <p:spPr>
          <a:xfrm rot="16200000">
            <a:off x="-2086660" y="3888812"/>
            <a:ext cx="540927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0070C0"/>
                </a:solidFill>
              </a:rPr>
              <a:t>Magnet Systems</a:t>
            </a:r>
          </a:p>
        </p:txBody>
      </p:sp>
    </p:spTree>
    <p:extLst>
      <p:ext uri="{BB962C8B-B14F-4D97-AF65-F5344CB8AC3E}">
        <p14:creationId xmlns:p14="http://schemas.microsoft.com/office/powerpoint/2010/main" val="2985299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AF076-9713-A37E-4ACB-B012636AE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Collider: Sustainable ?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EA939-223E-DE70-A5B9-2C62893F7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2A0594-84A5-AE7A-F1E4-AC86B2FBE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424" y="1083824"/>
            <a:ext cx="6638635" cy="61351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E623C-5C20-6775-6096-FAFFA4712DE8}"/>
              </a:ext>
            </a:extLst>
          </p:cNvPr>
          <p:cNvSpPr txBox="1"/>
          <p:nvPr/>
        </p:nvSpPr>
        <p:spPr>
          <a:xfrm>
            <a:off x="3201462" y="1285010"/>
            <a:ext cx="4514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effectLst/>
                <a:latin typeface="Calibri" panose="020F0502020204030204" pitchFamily="34" charset="0"/>
              </a:rPr>
              <a:t>K.Long</a:t>
            </a:r>
            <a:r>
              <a:rPr lang="en-US" sz="1800" dirty="0">
                <a:effectLst/>
                <a:latin typeface="Calibri" panose="020F0502020204030204" pitchFamily="34" charset="0"/>
              </a:rPr>
              <a:t> et al, Nature Physics, v.17, p.289, 2021 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0E0ED4-8A3C-05B5-FF32-72FBF20F114B}"/>
              </a:ext>
            </a:extLst>
          </p:cNvPr>
          <p:cNvGrpSpPr/>
          <p:nvPr/>
        </p:nvGrpSpPr>
        <p:grpSpPr>
          <a:xfrm>
            <a:off x="5359419" y="3071694"/>
            <a:ext cx="4504567" cy="3575497"/>
            <a:chOff x="5359419" y="3071694"/>
            <a:chExt cx="4504567" cy="3575497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9822D61-B4E5-8661-C4CD-2C13AD492DB6}"/>
                </a:ext>
              </a:extLst>
            </p:cNvPr>
            <p:cNvSpPr/>
            <p:nvPr/>
          </p:nvSpPr>
          <p:spPr>
            <a:xfrm rot="2838312">
              <a:off x="5846619" y="2584494"/>
              <a:ext cx="609600" cy="15840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3053F87-807B-6246-51E8-F4A455D8EDD8}"/>
                </a:ext>
              </a:extLst>
            </p:cNvPr>
            <p:cNvSpPr txBox="1"/>
            <p:nvPr/>
          </p:nvSpPr>
          <p:spPr>
            <a:xfrm>
              <a:off x="5829300" y="4831309"/>
              <a:ext cx="4034686" cy="181588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dirty="0">
                  <a:solidFill>
                    <a:srgbClr val="FF0000"/>
                  </a:solidFill>
                </a:rPr>
                <a:t>A muon collider at 10 </a:t>
              </a:r>
              <a:r>
                <a:rPr lang="en-US" sz="2800" dirty="0" err="1">
                  <a:solidFill>
                    <a:srgbClr val="FF0000"/>
                  </a:solidFill>
                </a:rPr>
                <a:t>TeV</a:t>
              </a:r>
              <a:r>
                <a:rPr lang="en-US" sz="2800" dirty="0">
                  <a:solidFill>
                    <a:srgbClr val="FF0000"/>
                  </a:solidFill>
                </a:rPr>
                <a:t> can provide the highest integrated luminosity per unit energy consumption </a:t>
              </a:r>
              <a:endParaRPr lang="en-CH" sz="28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831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AF076-9713-A37E-4ACB-B012636AE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Collider: Affordable ?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EA939-223E-DE70-A5B9-2C62893F7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18416C-AADB-1435-3C5A-EA66B1C572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07" r="2559"/>
          <a:stretch/>
        </p:blipFill>
        <p:spPr>
          <a:xfrm>
            <a:off x="90917" y="1448771"/>
            <a:ext cx="5949666" cy="51278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AF82B0-FDCA-9FF8-9024-85F6B6841CF2}"/>
              </a:ext>
            </a:extLst>
          </p:cNvPr>
          <p:cNvSpPr txBox="1"/>
          <p:nvPr/>
        </p:nvSpPr>
        <p:spPr>
          <a:xfrm>
            <a:off x="1067397" y="5313217"/>
            <a:ext cx="4653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</a:rPr>
              <a:t>D. </a:t>
            </a:r>
            <a:r>
              <a:rPr lang="en-US" sz="1800" dirty="0" err="1">
                <a:effectLst/>
                <a:latin typeface="Calibri" panose="020F0502020204030204" pitchFamily="34" charset="0"/>
              </a:rPr>
              <a:t>Neuffer</a:t>
            </a:r>
            <a:r>
              <a:rPr lang="en-US" sz="1800" dirty="0">
                <a:effectLst/>
                <a:latin typeface="Calibri" panose="020F0502020204030204" pitchFamily="34" charset="0"/>
              </a:rPr>
              <a:t> and V. </a:t>
            </a:r>
            <a:r>
              <a:rPr lang="en-US" sz="1800" dirty="0" err="1">
                <a:effectLst/>
                <a:latin typeface="Calibri" panose="020F0502020204030204" pitchFamily="34" charset="0"/>
              </a:rPr>
              <a:t>Shiltsev</a:t>
            </a:r>
            <a:r>
              <a:rPr lang="en-US" sz="1800" dirty="0">
                <a:effectLst/>
                <a:latin typeface="Calibri" panose="020F0502020204030204" pitchFamily="34" charset="0"/>
              </a:rPr>
              <a:t> 2018 JINST 13 T10003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CD23338-BAAF-4FF9-67C0-9FD51EC3FA8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3475" y="4911954"/>
            <a:ext cx="4110591" cy="21960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12FCE94-014F-B8E3-7A64-854F0A723966}"/>
              </a:ext>
            </a:extLst>
          </p:cNvPr>
          <p:cNvGrpSpPr/>
          <p:nvPr/>
        </p:nvGrpSpPr>
        <p:grpSpPr>
          <a:xfrm>
            <a:off x="3934691" y="1723905"/>
            <a:ext cx="6140578" cy="3645849"/>
            <a:chOff x="3934691" y="1723905"/>
            <a:chExt cx="6140578" cy="364584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0E8694BC-6D3A-A167-B116-B7A3DCB66464}"/>
                </a:ext>
              </a:extLst>
            </p:cNvPr>
            <p:cNvSpPr/>
            <p:nvPr/>
          </p:nvSpPr>
          <p:spPr>
            <a:xfrm>
              <a:off x="3934691" y="3785754"/>
              <a:ext cx="609600" cy="15840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2BF04CC-FC8E-DE93-EF52-21AFFFD65170}"/>
                </a:ext>
              </a:extLst>
            </p:cNvPr>
            <p:cNvSpPr txBox="1"/>
            <p:nvPr/>
          </p:nvSpPr>
          <p:spPr>
            <a:xfrm>
              <a:off x="6040583" y="1723905"/>
              <a:ext cx="4034686" cy="224676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800" dirty="0">
                  <a:solidFill>
                    <a:srgbClr val="FF0000"/>
                  </a:solidFill>
                </a:rPr>
                <a:t>A muon collider at 10 </a:t>
              </a:r>
              <a:r>
                <a:rPr lang="en-US" sz="2800" dirty="0" err="1">
                  <a:solidFill>
                    <a:srgbClr val="FF0000"/>
                  </a:solidFill>
                </a:rPr>
                <a:t>TeV</a:t>
              </a:r>
              <a:r>
                <a:rPr lang="en-US" sz="2800" dirty="0">
                  <a:solidFill>
                    <a:srgbClr val="FF0000"/>
                  </a:solidFill>
                </a:rPr>
                <a:t> profiting from the LHC infrastructure could be the most cost-effective energy frontier collider </a:t>
              </a:r>
              <a:endParaRPr lang="en-CH" sz="28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129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4.tiff">
            <a:extLst>
              <a:ext uri="{FF2B5EF4-FFF2-40B4-BE49-F238E27FC236}">
                <a16:creationId xmlns:a16="http://schemas.microsoft.com/office/drawing/2014/main" id="{C78F7BAC-3925-522F-9A78-A2AFA1F89B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5614" y="2863793"/>
            <a:ext cx="10048875" cy="24856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4" y="0"/>
            <a:ext cx="9043988" cy="571483"/>
          </a:xfrm>
        </p:spPr>
        <p:txBody>
          <a:bodyPr>
            <a:noAutofit/>
          </a:bodyPr>
          <a:lstStyle/>
          <a:p>
            <a:r>
              <a:rPr lang="en-US" sz="3500" dirty="0"/>
              <a:t>Proton-driven </a:t>
            </a:r>
            <a:r>
              <a:rPr lang="en-US" sz="3500" dirty="0" err="1"/>
              <a:t>Muon</a:t>
            </a:r>
            <a:r>
              <a:rPr lang="en-US" sz="3500" dirty="0"/>
              <a:t> Collider Concept</a:t>
            </a:r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99DE4627-ED1E-C864-E476-6A11E3F2B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A64048-D4A1-04C5-B228-6E990D3444E4}"/>
              </a:ext>
            </a:extLst>
          </p:cNvPr>
          <p:cNvSpPr txBox="1"/>
          <p:nvPr/>
        </p:nvSpPr>
        <p:spPr>
          <a:xfrm>
            <a:off x="1093724" y="609260"/>
            <a:ext cx="3597203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rgbClr val="FF0000"/>
                </a:solidFill>
              </a:rPr>
              <a:t>Credits to US-DOE MAP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FF96EDD-7058-06E8-CE79-C9EF4FB85522}"/>
              </a:ext>
            </a:extLst>
          </p:cNvPr>
          <p:cNvGrpSpPr/>
          <p:nvPr/>
        </p:nvGrpSpPr>
        <p:grpSpPr>
          <a:xfrm>
            <a:off x="2204328" y="1448763"/>
            <a:ext cx="4077433" cy="1332485"/>
            <a:chOff x="2204328" y="1448763"/>
            <a:chExt cx="4077433" cy="133248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02A5D06-C5A5-A9B1-A44F-60C22FA101B6}"/>
                </a:ext>
              </a:extLst>
            </p:cNvPr>
            <p:cNvSpPr txBox="1"/>
            <p:nvPr/>
          </p:nvSpPr>
          <p:spPr>
            <a:xfrm>
              <a:off x="2204328" y="1448763"/>
              <a:ext cx="4077433" cy="963187"/>
            </a:xfrm>
            <a:prstGeom prst="rect">
              <a:avLst/>
            </a:prstGeom>
            <a:noFill/>
          </p:spPr>
          <p:txBody>
            <a:bodyPr wrap="square" lIns="100431" tIns="50216" rIns="100431" bIns="50216" rtlCol="0">
              <a:spAutoFit/>
            </a:bodyPr>
            <a:lstStyle/>
            <a:p>
              <a:pPr algn="ctr"/>
              <a:r>
                <a:rPr lang="en-US" sz="2800" dirty="0">
                  <a:solidFill>
                    <a:srgbClr val="FF0000"/>
                  </a:solidFill>
                </a:rPr>
                <a:t>Produce a low emittance muon beam…</a:t>
              </a:r>
            </a:p>
          </p:txBody>
        </p:sp>
        <p:sp>
          <p:nvSpPr>
            <p:cNvPr id="5" name="Right Brace 4">
              <a:extLst>
                <a:ext uri="{FF2B5EF4-FFF2-40B4-BE49-F238E27FC236}">
                  <a16:creationId xmlns:a16="http://schemas.microsoft.com/office/drawing/2014/main" id="{1BF266E2-01CD-44F1-9B17-AA4FFD52D939}"/>
                </a:ext>
              </a:extLst>
            </p:cNvPr>
            <p:cNvSpPr/>
            <p:nvPr/>
          </p:nvSpPr>
          <p:spPr>
            <a:xfrm rot="16200000">
              <a:off x="4071596" y="806374"/>
              <a:ext cx="342900" cy="3606848"/>
            </a:xfrm>
            <a:prstGeom prst="rightBrace">
              <a:avLst>
                <a:gd name="adj1" fmla="val 31666"/>
                <a:gd name="adj2" fmla="val 5000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B9C9161-AD41-FC2A-33D0-4E6049383839}"/>
              </a:ext>
            </a:extLst>
          </p:cNvPr>
          <p:cNvGrpSpPr/>
          <p:nvPr/>
        </p:nvGrpSpPr>
        <p:grpSpPr>
          <a:xfrm>
            <a:off x="8303447" y="1811348"/>
            <a:ext cx="1711569" cy="963823"/>
            <a:chOff x="8303447" y="1811348"/>
            <a:chExt cx="1711569" cy="963823"/>
          </a:xfrm>
        </p:grpSpPr>
        <p:sp>
          <p:nvSpPr>
            <p:cNvPr id="8" name="TextBox 7"/>
            <p:cNvSpPr txBox="1"/>
            <p:nvPr/>
          </p:nvSpPr>
          <p:spPr>
            <a:xfrm>
              <a:off x="8303447" y="1811348"/>
              <a:ext cx="1711569" cy="532300"/>
            </a:xfrm>
            <a:prstGeom prst="rect">
              <a:avLst/>
            </a:prstGeom>
            <a:noFill/>
          </p:spPr>
          <p:txBody>
            <a:bodyPr wrap="square" lIns="100431" tIns="50216" rIns="100431" bIns="50216" rtlCol="0">
              <a:spAutoFit/>
            </a:bodyPr>
            <a:lstStyle/>
            <a:p>
              <a:r>
                <a:rPr lang="en-US" sz="2800" dirty="0">
                  <a:solidFill>
                    <a:srgbClr val="FF0000"/>
                  </a:solidFill>
                </a:rPr>
                <a:t>… collide !</a:t>
              </a:r>
            </a:p>
          </p:txBody>
        </p:sp>
        <p:sp>
          <p:nvSpPr>
            <p:cNvPr id="6" name="Right Brace 5">
              <a:extLst>
                <a:ext uri="{FF2B5EF4-FFF2-40B4-BE49-F238E27FC236}">
                  <a16:creationId xmlns:a16="http://schemas.microsoft.com/office/drawing/2014/main" id="{7E99717C-9557-0896-C864-938BD5AA76B8}"/>
                </a:ext>
              </a:extLst>
            </p:cNvPr>
            <p:cNvSpPr/>
            <p:nvPr/>
          </p:nvSpPr>
          <p:spPr>
            <a:xfrm rot="16200000">
              <a:off x="9049304" y="1891805"/>
              <a:ext cx="342900" cy="1423831"/>
            </a:xfrm>
            <a:prstGeom prst="rightBrace">
              <a:avLst>
                <a:gd name="adj1" fmla="val 31666"/>
                <a:gd name="adj2" fmla="val 5000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1D69FAC-22BE-3002-5435-D982F9E5E1CF}"/>
              </a:ext>
            </a:extLst>
          </p:cNvPr>
          <p:cNvGrpSpPr/>
          <p:nvPr/>
        </p:nvGrpSpPr>
        <p:grpSpPr>
          <a:xfrm>
            <a:off x="5623352" y="5410415"/>
            <a:ext cx="3324469" cy="883968"/>
            <a:chOff x="5623352" y="5410415"/>
            <a:chExt cx="3324469" cy="883968"/>
          </a:xfrm>
        </p:grpSpPr>
        <p:sp>
          <p:nvSpPr>
            <p:cNvPr id="7" name="TextBox 6"/>
            <p:cNvSpPr txBox="1"/>
            <p:nvPr/>
          </p:nvSpPr>
          <p:spPr>
            <a:xfrm>
              <a:off x="5623352" y="5762083"/>
              <a:ext cx="3324469" cy="532300"/>
            </a:xfrm>
            <a:prstGeom prst="rect">
              <a:avLst/>
            </a:prstGeom>
            <a:noFill/>
          </p:spPr>
          <p:txBody>
            <a:bodyPr wrap="square" lIns="100431" tIns="50216" rIns="100431" bIns="50216" rtlCol="0">
              <a:spAutoFit/>
            </a:bodyPr>
            <a:lstStyle/>
            <a:p>
              <a:pPr algn="ctr"/>
              <a:r>
                <a:rPr lang="en-US" sz="2800" dirty="0">
                  <a:solidFill>
                    <a:srgbClr val="FF0000"/>
                  </a:solidFill>
                </a:rPr>
                <a:t>… accelerate muons…</a:t>
              </a: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14F567CE-2AEA-E10A-1283-F5B82C3574EF}"/>
                </a:ext>
              </a:extLst>
            </p:cNvPr>
            <p:cNvSpPr/>
            <p:nvPr/>
          </p:nvSpPr>
          <p:spPr>
            <a:xfrm rot="5400000" flipV="1">
              <a:off x="7124082" y="4368557"/>
              <a:ext cx="342900" cy="2426616"/>
            </a:xfrm>
            <a:prstGeom prst="rightBrace">
              <a:avLst>
                <a:gd name="adj1" fmla="val 31666"/>
                <a:gd name="adj2" fmla="val 5000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7FF877D-D89B-9E13-B1BF-AF640594E76B}"/>
              </a:ext>
            </a:extLst>
          </p:cNvPr>
          <p:cNvGrpSpPr/>
          <p:nvPr/>
        </p:nvGrpSpPr>
        <p:grpSpPr>
          <a:xfrm>
            <a:off x="758620" y="2226728"/>
            <a:ext cx="9261296" cy="3457276"/>
            <a:chOff x="758620" y="2226728"/>
            <a:chExt cx="9261296" cy="345727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7604E7-9B6E-F9A7-6865-4A2035226616}"/>
                </a:ext>
              </a:extLst>
            </p:cNvPr>
            <p:cNvSpPr txBox="1"/>
            <p:nvPr/>
          </p:nvSpPr>
          <p:spPr>
            <a:xfrm>
              <a:off x="3191134" y="5283894"/>
              <a:ext cx="18276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</a:t>
              </a:r>
              <a:r>
                <a:rPr lang="en-CH" dirty="0"/>
                <a:t>teady state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7AE5F2-F7E8-87A1-48FD-7B42B8195A61}"/>
                </a:ext>
              </a:extLst>
            </p:cNvPr>
            <p:cNvSpPr txBox="1"/>
            <p:nvPr/>
          </p:nvSpPr>
          <p:spPr>
            <a:xfrm>
              <a:off x="8558747" y="5265397"/>
              <a:ext cx="14611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  <a:r>
                <a:rPr lang="en-CH" dirty="0"/>
                <a:t>teady state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F2342AF-20F7-8437-EDA8-F6C8BBCED5FF}"/>
                </a:ext>
              </a:extLst>
            </p:cNvPr>
            <p:cNvSpPr txBox="1"/>
            <p:nvPr/>
          </p:nvSpPr>
          <p:spPr>
            <a:xfrm>
              <a:off x="7171472" y="2534504"/>
              <a:ext cx="8755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Pulsed</a:t>
              </a:r>
              <a:endParaRPr lang="en-CH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CC9435A-234F-5ED9-2846-01DF7AD47993}"/>
                </a:ext>
              </a:extLst>
            </p:cNvPr>
            <p:cNvSpPr txBox="1"/>
            <p:nvPr/>
          </p:nvSpPr>
          <p:spPr>
            <a:xfrm>
              <a:off x="6209526" y="2226728"/>
              <a:ext cx="10002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Steady state</a:t>
              </a:r>
              <a:endParaRPr lang="en-CH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1F392B-41EC-709F-971F-27FA10D9C933}"/>
                </a:ext>
              </a:extLst>
            </p:cNvPr>
            <p:cNvSpPr txBox="1"/>
            <p:nvPr/>
          </p:nvSpPr>
          <p:spPr>
            <a:xfrm>
              <a:off x="758620" y="2534504"/>
              <a:ext cx="8755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Pulsed</a:t>
              </a:r>
              <a:endParaRPr lang="en-CH" dirty="0"/>
            </a:p>
          </p:txBody>
        </p:sp>
      </p:grpSp>
      <p:pic>
        <p:nvPicPr>
          <p:cNvPr id="1026" name="Picture 2" descr="U.S. Muon Accelerator Program Activity Description">
            <a:extLst>
              <a:ext uri="{FF2B5EF4-FFF2-40B4-BE49-F238E27FC236}">
                <a16:creationId xmlns:a16="http://schemas.microsoft.com/office/drawing/2014/main" id="{95796704-F465-1C3C-4913-FE1D949FB5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0" t="6255" r="4807" b="3468"/>
          <a:stretch/>
        </p:blipFill>
        <p:spPr bwMode="auto">
          <a:xfrm>
            <a:off x="166623" y="71710"/>
            <a:ext cx="927101" cy="103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EF886E6B-661B-85D6-CB4B-C4D444A8E8FC}"/>
              </a:ext>
            </a:extLst>
          </p:cNvPr>
          <p:cNvGrpSpPr/>
          <p:nvPr/>
        </p:nvGrpSpPr>
        <p:grpSpPr>
          <a:xfrm>
            <a:off x="96940" y="5453230"/>
            <a:ext cx="6646274" cy="1907231"/>
            <a:chOff x="96940" y="5453230"/>
            <a:chExt cx="6646274" cy="190723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AFF45B8-1033-8AEA-3FDC-57337AADA8D2}"/>
                </a:ext>
              </a:extLst>
            </p:cNvPr>
            <p:cNvCxnSpPr/>
            <p:nvPr/>
          </p:nvCxnSpPr>
          <p:spPr>
            <a:xfrm flipV="1">
              <a:off x="565589" y="5677455"/>
              <a:ext cx="0" cy="139043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C69BD9-67E4-D2F3-D85D-FF046DEC6A68}"/>
                </a:ext>
              </a:extLst>
            </p:cNvPr>
            <p:cNvCxnSpPr>
              <a:cxnSpLocks/>
            </p:cNvCxnSpPr>
            <p:nvPr/>
          </p:nvCxnSpPr>
          <p:spPr>
            <a:xfrm>
              <a:off x="435032" y="6934540"/>
              <a:ext cx="62746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2727CA-57F4-0C35-2E4D-93424D7C59B3}"/>
                </a:ext>
              </a:extLst>
            </p:cNvPr>
            <p:cNvSpPr/>
            <p:nvPr/>
          </p:nvSpPr>
          <p:spPr>
            <a:xfrm>
              <a:off x="1101054" y="5812816"/>
              <a:ext cx="45719" cy="11160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74184AA-C7E7-D403-2A0B-B896A24E1A25}"/>
                </a:ext>
              </a:extLst>
            </p:cNvPr>
            <p:cNvSpPr/>
            <p:nvPr/>
          </p:nvSpPr>
          <p:spPr>
            <a:xfrm>
              <a:off x="2859989" y="5812816"/>
              <a:ext cx="45719" cy="11160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E931A2-16E0-EF48-7BA5-7CC0CFAD2C30}"/>
                </a:ext>
              </a:extLst>
            </p:cNvPr>
            <p:cNvSpPr/>
            <p:nvPr/>
          </p:nvSpPr>
          <p:spPr>
            <a:xfrm>
              <a:off x="4618924" y="5812816"/>
              <a:ext cx="45719" cy="11160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DB4AA75D-4577-A265-7F4C-4BC9D5B72C42}"/>
                </a:ext>
              </a:extLst>
            </p:cNvPr>
            <p:cNvSpPr/>
            <p:nvPr/>
          </p:nvSpPr>
          <p:spPr>
            <a:xfrm>
              <a:off x="1172229" y="6007440"/>
              <a:ext cx="1514475" cy="930275"/>
            </a:xfrm>
            <a:custGeom>
              <a:avLst/>
              <a:gdLst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9575 w 1524000"/>
                <a:gd name="connsiteY6" fmla="*/ 4540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3225 w 1524000"/>
                <a:gd name="connsiteY6" fmla="*/ 5048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8900 w 1524000"/>
                <a:gd name="connsiteY3" fmla="*/ 26352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30275"/>
                <a:gd name="connsiteX1" fmla="*/ 25400 w 1524000"/>
                <a:gd name="connsiteY1" fmla="*/ 0 h 930275"/>
                <a:gd name="connsiteX2" fmla="*/ 50800 w 1524000"/>
                <a:gd name="connsiteY2" fmla="*/ 180975 h 930275"/>
                <a:gd name="connsiteX3" fmla="*/ 88900 w 1524000"/>
                <a:gd name="connsiteY3" fmla="*/ 263525 h 930275"/>
                <a:gd name="connsiteX4" fmla="*/ 146050 w 1524000"/>
                <a:gd name="connsiteY4" fmla="*/ 336550 h 930275"/>
                <a:gd name="connsiteX5" fmla="*/ 231775 w 1524000"/>
                <a:gd name="connsiteY5" fmla="*/ 400050 h 930275"/>
                <a:gd name="connsiteX6" fmla="*/ 381000 w 1524000"/>
                <a:gd name="connsiteY6" fmla="*/ 485775 h 930275"/>
                <a:gd name="connsiteX7" fmla="*/ 1524000 w 1524000"/>
                <a:gd name="connsiteY7" fmla="*/ 930275 h 930275"/>
                <a:gd name="connsiteX0" fmla="*/ 0 w 1514475"/>
                <a:gd name="connsiteY0" fmla="*/ 930275 h 930275"/>
                <a:gd name="connsiteX1" fmla="*/ 15875 w 1514475"/>
                <a:gd name="connsiteY1" fmla="*/ 0 h 930275"/>
                <a:gd name="connsiteX2" fmla="*/ 41275 w 1514475"/>
                <a:gd name="connsiteY2" fmla="*/ 180975 h 930275"/>
                <a:gd name="connsiteX3" fmla="*/ 79375 w 1514475"/>
                <a:gd name="connsiteY3" fmla="*/ 263525 h 930275"/>
                <a:gd name="connsiteX4" fmla="*/ 136525 w 1514475"/>
                <a:gd name="connsiteY4" fmla="*/ 336550 h 930275"/>
                <a:gd name="connsiteX5" fmla="*/ 222250 w 1514475"/>
                <a:gd name="connsiteY5" fmla="*/ 400050 h 930275"/>
                <a:gd name="connsiteX6" fmla="*/ 371475 w 1514475"/>
                <a:gd name="connsiteY6" fmla="*/ 485775 h 930275"/>
                <a:gd name="connsiteX7" fmla="*/ 1514475 w 1514475"/>
                <a:gd name="connsiteY7" fmla="*/ 930275 h 93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4475" h="930275">
                  <a:moveTo>
                    <a:pt x="0" y="930275"/>
                  </a:moveTo>
                  <a:lnTo>
                    <a:pt x="15875" y="0"/>
                  </a:lnTo>
                  <a:lnTo>
                    <a:pt x="41275" y="180975"/>
                  </a:lnTo>
                  <a:lnTo>
                    <a:pt x="79375" y="263525"/>
                  </a:lnTo>
                  <a:lnTo>
                    <a:pt x="136525" y="336550"/>
                  </a:lnTo>
                  <a:lnTo>
                    <a:pt x="222250" y="400050"/>
                  </a:lnTo>
                  <a:lnTo>
                    <a:pt x="371475" y="485775"/>
                  </a:lnTo>
                  <a:cubicBezTo>
                    <a:pt x="742950" y="640292"/>
                    <a:pt x="1143000" y="775758"/>
                    <a:pt x="1514475" y="930275"/>
                  </a:cubicBezTo>
                </a:path>
              </a:pathLst>
            </a:custGeom>
            <a:solidFill>
              <a:srgbClr val="00B050">
                <a:alpha val="50000"/>
              </a:srgb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361A7B5-0F05-C212-983C-03A3FBB24D54}"/>
                </a:ext>
              </a:extLst>
            </p:cNvPr>
            <p:cNvSpPr txBox="1"/>
            <p:nvPr/>
          </p:nvSpPr>
          <p:spPr>
            <a:xfrm>
              <a:off x="6093677" y="6935669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800" dirty="0"/>
                <a:t>Time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F709447-7FCC-6A43-45A4-40136853ECEE}"/>
                </a:ext>
              </a:extLst>
            </p:cNvPr>
            <p:cNvSpPr txBox="1"/>
            <p:nvPr/>
          </p:nvSpPr>
          <p:spPr>
            <a:xfrm rot="16200000">
              <a:off x="-507328" y="6128917"/>
              <a:ext cx="15778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B</a:t>
              </a:r>
              <a:r>
                <a:rPr lang="en-CH" sz="1800" dirty="0"/>
                <a:t>eam intensity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29A41B1-6903-0D81-C5F4-6A00CB4C9FFF}"/>
                </a:ext>
              </a:extLst>
            </p:cNvPr>
            <p:cNvSpPr txBox="1"/>
            <p:nvPr/>
          </p:nvSpPr>
          <p:spPr>
            <a:xfrm>
              <a:off x="1351618" y="6967913"/>
              <a:ext cx="1372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800" dirty="0"/>
                <a:t>100…200 ms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423FC06-5D83-8C00-C96D-462817360369}"/>
                </a:ext>
              </a:extLst>
            </p:cNvPr>
            <p:cNvSpPr txBox="1"/>
            <p:nvPr/>
          </p:nvSpPr>
          <p:spPr>
            <a:xfrm rot="16200000">
              <a:off x="515296" y="6244054"/>
              <a:ext cx="8333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FF0000"/>
                  </a:solidFill>
                </a:rPr>
                <a:t>protons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75F9539-3FDB-0CA2-6FDC-E0038161443C}"/>
                </a:ext>
              </a:extLst>
            </p:cNvPr>
            <p:cNvSpPr txBox="1"/>
            <p:nvPr/>
          </p:nvSpPr>
          <p:spPr>
            <a:xfrm rot="1374717">
              <a:off x="1636197" y="6345357"/>
              <a:ext cx="7521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00B050"/>
                  </a:solidFill>
                </a:rPr>
                <a:t>muons</a:t>
              </a: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89D81AA0-2834-162F-FB91-8E15BC39FCBC}"/>
                </a:ext>
              </a:extLst>
            </p:cNvPr>
            <p:cNvSpPr/>
            <p:nvPr/>
          </p:nvSpPr>
          <p:spPr>
            <a:xfrm>
              <a:off x="2943619" y="5996892"/>
              <a:ext cx="1514475" cy="930275"/>
            </a:xfrm>
            <a:custGeom>
              <a:avLst/>
              <a:gdLst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9575 w 1524000"/>
                <a:gd name="connsiteY6" fmla="*/ 4540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3225 w 1524000"/>
                <a:gd name="connsiteY6" fmla="*/ 5048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8900 w 1524000"/>
                <a:gd name="connsiteY3" fmla="*/ 26352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30275"/>
                <a:gd name="connsiteX1" fmla="*/ 25400 w 1524000"/>
                <a:gd name="connsiteY1" fmla="*/ 0 h 930275"/>
                <a:gd name="connsiteX2" fmla="*/ 50800 w 1524000"/>
                <a:gd name="connsiteY2" fmla="*/ 180975 h 930275"/>
                <a:gd name="connsiteX3" fmla="*/ 88900 w 1524000"/>
                <a:gd name="connsiteY3" fmla="*/ 263525 h 930275"/>
                <a:gd name="connsiteX4" fmla="*/ 146050 w 1524000"/>
                <a:gd name="connsiteY4" fmla="*/ 336550 h 930275"/>
                <a:gd name="connsiteX5" fmla="*/ 231775 w 1524000"/>
                <a:gd name="connsiteY5" fmla="*/ 400050 h 930275"/>
                <a:gd name="connsiteX6" fmla="*/ 381000 w 1524000"/>
                <a:gd name="connsiteY6" fmla="*/ 485775 h 930275"/>
                <a:gd name="connsiteX7" fmla="*/ 1524000 w 1524000"/>
                <a:gd name="connsiteY7" fmla="*/ 930275 h 930275"/>
                <a:gd name="connsiteX0" fmla="*/ 0 w 1514475"/>
                <a:gd name="connsiteY0" fmla="*/ 930275 h 930275"/>
                <a:gd name="connsiteX1" fmla="*/ 15875 w 1514475"/>
                <a:gd name="connsiteY1" fmla="*/ 0 h 930275"/>
                <a:gd name="connsiteX2" fmla="*/ 41275 w 1514475"/>
                <a:gd name="connsiteY2" fmla="*/ 180975 h 930275"/>
                <a:gd name="connsiteX3" fmla="*/ 79375 w 1514475"/>
                <a:gd name="connsiteY3" fmla="*/ 263525 h 930275"/>
                <a:gd name="connsiteX4" fmla="*/ 136525 w 1514475"/>
                <a:gd name="connsiteY4" fmla="*/ 336550 h 930275"/>
                <a:gd name="connsiteX5" fmla="*/ 222250 w 1514475"/>
                <a:gd name="connsiteY5" fmla="*/ 400050 h 930275"/>
                <a:gd name="connsiteX6" fmla="*/ 371475 w 1514475"/>
                <a:gd name="connsiteY6" fmla="*/ 485775 h 930275"/>
                <a:gd name="connsiteX7" fmla="*/ 1514475 w 1514475"/>
                <a:gd name="connsiteY7" fmla="*/ 930275 h 93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4475" h="930275">
                  <a:moveTo>
                    <a:pt x="0" y="930275"/>
                  </a:moveTo>
                  <a:lnTo>
                    <a:pt x="15875" y="0"/>
                  </a:lnTo>
                  <a:lnTo>
                    <a:pt x="41275" y="180975"/>
                  </a:lnTo>
                  <a:lnTo>
                    <a:pt x="79375" y="263525"/>
                  </a:lnTo>
                  <a:lnTo>
                    <a:pt x="136525" y="336550"/>
                  </a:lnTo>
                  <a:lnTo>
                    <a:pt x="222250" y="400050"/>
                  </a:lnTo>
                  <a:lnTo>
                    <a:pt x="371475" y="485775"/>
                  </a:lnTo>
                  <a:cubicBezTo>
                    <a:pt x="742950" y="640292"/>
                    <a:pt x="1143000" y="775758"/>
                    <a:pt x="1514475" y="930275"/>
                  </a:cubicBezTo>
                </a:path>
              </a:pathLst>
            </a:custGeom>
            <a:solidFill>
              <a:srgbClr val="00B050">
                <a:alpha val="50000"/>
              </a:srgb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3FC8BFE-6A78-F650-B75A-D4D52B1B9AF9}"/>
                </a:ext>
              </a:extLst>
            </p:cNvPr>
            <p:cNvSpPr/>
            <p:nvPr/>
          </p:nvSpPr>
          <p:spPr>
            <a:xfrm>
              <a:off x="4695421" y="5996646"/>
              <a:ext cx="1514475" cy="930275"/>
            </a:xfrm>
            <a:custGeom>
              <a:avLst/>
              <a:gdLst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9575 w 1524000"/>
                <a:gd name="connsiteY6" fmla="*/ 4540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3225 w 1524000"/>
                <a:gd name="connsiteY6" fmla="*/ 5048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8900 w 1524000"/>
                <a:gd name="connsiteY3" fmla="*/ 26352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30275"/>
                <a:gd name="connsiteX1" fmla="*/ 25400 w 1524000"/>
                <a:gd name="connsiteY1" fmla="*/ 0 h 930275"/>
                <a:gd name="connsiteX2" fmla="*/ 50800 w 1524000"/>
                <a:gd name="connsiteY2" fmla="*/ 180975 h 930275"/>
                <a:gd name="connsiteX3" fmla="*/ 88900 w 1524000"/>
                <a:gd name="connsiteY3" fmla="*/ 263525 h 930275"/>
                <a:gd name="connsiteX4" fmla="*/ 146050 w 1524000"/>
                <a:gd name="connsiteY4" fmla="*/ 336550 h 930275"/>
                <a:gd name="connsiteX5" fmla="*/ 231775 w 1524000"/>
                <a:gd name="connsiteY5" fmla="*/ 400050 h 930275"/>
                <a:gd name="connsiteX6" fmla="*/ 381000 w 1524000"/>
                <a:gd name="connsiteY6" fmla="*/ 485775 h 930275"/>
                <a:gd name="connsiteX7" fmla="*/ 1524000 w 1524000"/>
                <a:gd name="connsiteY7" fmla="*/ 930275 h 930275"/>
                <a:gd name="connsiteX0" fmla="*/ 0 w 1514475"/>
                <a:gd name="connsiteY0" fmla="*/ 930275 h 930275"/>
                <a:gd name="connsiteX1" fmla="*/ 15875 w 1514475"/>
                <a:gd name="connsiteY1" fmla="*/ 0 h 930275"/>
                <a:gd name="connsiteX2" fmla="*/ 41275 w 1514475"/>
                <a:gd name="connsiteY2" fmla="*/ 180975 h 930275"/>
                <a:gd name="connsiteX3" fmla="*/ 79375 w 1514475"/>
                <a:gd name="connsiteY3" fmla="*/ 263525 h 930275"/>
                <a:gd name="connsiteX4" fmla="*/ 136525 w 1514475"/>
                <a:gd name="connsiteY4" fmla="*/ 336550 h 930275"/>
                <a:gd name="connsiteX5" fmla="*/ 222250 w 1514475"/>
                <a:gd name="connsiteY5" fmla="*/ 400050 h 930275"/>
                <a:gd name="connsiteX6" fmla="*/ 371475 w 1514475"/>
                <a:gd name="connsiteY6" fmla="*/ 485775 h 930275"/>
                <a:gd name="connsiteX7" fmla="*/ 1514475 w 1514475"/>
                <a:gd name="connsiteY7" fmla="*/ 930275 h 93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4475" h="930275">
                  <a:moveTo>
                    <a:pt x="0" y="930275"/>
                  </a:moveTo>
                  <a:lnTo>
                    <a:pt x="15875" y="0"/>
                  </a:lnTo>
                  <a:lnTo>
                    <a:pt x="41275" y="180975"/>
                  </a:lnTo>
                  <a:lnTo>
                    <a:pt x="79375" y="263525"/>
                  </a:lnTo>
                  <a:lnTo>
                    <a:pt x="136525" y="336550"/>
                  </a:lnTo>
                  <a:lnTo>
                    <a:pt x="222250" y="400050"/>
                  </a:lnTo>
                  <a:lnTo>
                    <a:pt x="371475" y="485775"/>
                  </a:lnTo>
                  <a:cubicBezTo>
                    <a:pt x="742950" y="640292"/>
                    <a:pt x="1143000" y="775758"/>
                    <a:pt x="1514475" y="930275"/>
                  </a:cubicBezTo>
                </a:path>
              </a:pathLst>
            </a:custGeom>
            <a:solidFill>
              <a:srgbClr val="00B050">
                <a:alpha val="50000"/>
              </a:srgb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A8885B7-AFA9-1B2B-59B9-C2BFF9A4EB41}"/>
                </a:ext>
              </a:extLst>
            </p:cNvPr>
            <p:cNvCxnSpPr>
              <a:cxnSpLocks/>
            </p:cNvCxnSpPr>
            <p:nvPr/>
          </p:nvCxnSpPr>
          <p:spPr>
            <a:xfrm>
              <a:off x="1066800" y="7301260"/>
              <a:ext cx="187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DC5CF69-8F5C-DB11-4BCD-835F7163CD13}"/>
                </a:ext>
              </a:extLst>
            </p:cNvPr>
            <p:cNvCxnSpPr>
              <a:cxnSpLocks/>
              <a:endCxn id="23" idx="2"/>
            </p:cNvCxnSpPr>
            <p:nvPr/>
          </p:nvCxnSpPr>
          <p:spPr>
            <a:xfrm flipV="1">
              <a:off x="1123913" y="6928816"/>
              <a:ext cx="1" cy="43164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6B7343A-3B9C-07D4-B44D-0D7367AE42A4}"/>
                </a:ext>
              </a:extLst>
            </p:cNvPr>
            <p:cNvCxnSpPr>
              <a:cxnSpLocks/>
              <a:endCxn id="24" idx="2"/>
            </p:cNvCxnSpPr>
            <p:nvPr/>
          </p:nvCxnSpPr>
          <p:spPr>
            <a:xfrm flipV="1">
              <a:off x="2882849" y="6928816"/>
              <a:ext cx="0" cy="43164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27927262-8F9D-DA04-F53E-F7EB98AF14B0}"/>
                </a:ext>
              </a:extLst>
            </p:cNvPr>
            <p:cNvSpPr/>
            <p:nvPr/>
          </p:nvSpPr>
          <p:spPr>
            <a:xfrm>
              <a:off x="1130300" y="5886450"/>
              <a:ext cx="73025" cy="1050925"/>
            </a:xfrm>
            <a:custGeom>
              <a:avLst/>
              <a:gdLst>
                <a:gd name="connsiteX0" fmla="*/ 0 w 73025"/>
                <a:gd name="connsiteY0" fmla="*/ 1041400 h 1050925"/>
                <a:gd name="connsiteX1" fmla="*/ 19050 w 73025"/>
                <a:gd name="connsiteY1" fmla="*/ 0 h 1050925"/>
                <a:gd name="connsiteX2" fmla="*/ 73025 w 73025"/>
                <a:gd name="connsiteY2" fmla="*/ 1050925 h 1050925"/>
                <a:gd name="connsiteX3" fmla="*/ 73025 w 73025"/>
                <a:gd name="connsiteY3" fmla="*/ 1050925 h 105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25" h="1050925">
                  <a:moveTo>
                    <a:pt x="0" y="1041400"/>
                  </a:moveTo>
                  <a:lnTo>
                    <a:pt x="19050" y="0"/>
                  </a:lnTo>
                  <a:lnTo>
                    <a:pt x="73025" y="1050925"/>
                  </a:lnTo>
                  <a:lnTo>
                    <a:pt x="73025" y="1050925"/>
                  </a:lnTo>
                </a:path>
              </a:pathLst>
            </a:custGeom>
            <a:solidFill>
              <a:srgbClr val="7030A0">
                <a:alpha val="50000"/>
              </a:srgbClr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7FF9F15-A698-EB95-BA24-41E5F734B637}"/>
                </a:ext>
              </a:extLst>
            </p:cNvPr>
            <p:cNvSpPr txBox="1"/>
            <p:nvPr/>
          </p:nvSpPr>
          <p:spPr>
            <a:xfrm rot="16200000">
              <a:off x="919617" y="5601508"/>
              <a:ext cx="6351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7030A0"/>
                  </a:solidFill>
                </a:rPr>
                <a:t>pions</a:t>
              </a:r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8813BC-E5C5-0276-7D2E-F0A0A173AAEC}"/>
                </a:ext>
              </a:extLst>
            </p:cNvPr>
            <p:cNvSpPr/>
            <p:nvPr/>
          </p:nvSpPr>
          <p:spPr>
            <a:xfrm>
              <a:off x="2893644" y="5886450"/>
              <a:ext cx="73025" cy="1050925"/>
            </a:xfrm>
            <a:custGeom>
              <a:avLst/>
              <a:gdLst>
                <a:gd name="connsiteX0" fmla="*/ 0 w 73025"/>
                <a:gd name="connsiteY0" fmla="*/ 1041400 h 1050925"/>
                <a:gd name="connsiteX1" fmla="*/ 19050 w 73025"/>
                <a:gd name="connsiteY1" fmla="*/ 0 h 1050925"/>
                <a:gd name="connsiteX2" fmla="*/ 73025 w 73025"/>
                <a:gd name="connsiteY2" fmla="*/ 1050925 h 1050925"/>
                <a:gd name="connsiteX3" fmla="*/ 73025 w 73025"/>
                <a:gd name="connsiteY3" fmla="*/ 1050925 h 105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25" h="1050925">
                  <a:moveTo>
                    <a:pt x="0" y="1041400"/>
                  </a:moveTo>
                  <a:lnTo>
                    <a:pt x="19050" y="0"/>
                  </a:lnTo>
                  <a:lnTo>
                    <a:pt x="73025" y="1050925"/>
                  </a:lnTo>
                  <a:lnTo>
                    <a:pt x="73025" y="1050925"/>
                  </a:lnTo>
                </a:path>
              </a:pathLst>
            </a:custGeom>
            <a:solidFill>
              <a:srgbClr val="7030A0">
                <a:alpha val="50000"/>
              </a:srgbClr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25A8B13E-D7FC-EF01-BDAA-2DDEAF029EDA}"/>
                </a:ext>
              </a:extLst>
            </p:cNvPr>
            <p:cNvSpPr/>
            <p:nvPr/>
          </p:nvSpPr>
          <p:spPr>
            <a:xfrm>
              <a:off x="4651865" y="5887868"/>
              <a:ext cx="73025" cy="1050925"/>
            </a:xfrm>
            <a:custGeom>
              <a:avLst/>
              <a:gdLst>
                <a:gd name="connsiteX0" fmla="*/ 0 w 73025"/>
                <a:gd name="connsiteY0" fmla="*/ 1041400 h 1050925"/>
                <a:gd name="connsiteX1" fmla="*/ 19050 w 73025"/>
                <a:gd name="connsiteY1" fmla="*/ 0 h 1050925"/>
                <a:gd name="connsiteX2" fmla="*/ 73025 w 73025"/>
                <a:gd name="connsiteY2" fmla="*/ 1050925 h 1050925"/>
                <a:gd name="connsiteX3" fmla="*/ 73025 w 73025"/>
                <a:gd name="connsiteY3" fmla="*/ 1050925 h 105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25" h="1050925">
                  <a:moveTo>
                    <a:pt x="0" y="1041400"/>
                  </a:moveTo>
                  <a:lnTo>
                    <a:pt x="19050" y="0"/>
                  </a:lnTo>
                  <a:lnTo>
                    <a:pt x="73025" y="1050925"/>
                  </a:lnTo>
                  <a:lnTo>
                    <a:pt x="73025" y="1050925"/>
                  </a:lnTo>
                </a:path>
              </a:pathLst>
            </a:custGeom>
            <a:solidFill>
              <a:srgbClr val="7030A0">
                <a:alpha val="50000"/>
              </a:srgbClr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58236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1"/>
            <a:ext cx="9043988" cy="663752"/>
          </a:xfrm>
        </p:spPr>
        <p:txBody>
          <a:bodyPr>
            <a:normAutofit fontScale="90000"/>
          </a:bodyPr>
          <a:lstStyle/>
          <a:p>
            <a:r>
              <a:rPr lang="en-US" dirty="0"/>
              <a:t>The four magnet challenges – 1</a:t>
            </a:r>
            <a:endParaRPr lang="en-US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5614" y="2871125"/>
            <a:ext cx="10048875" cy="24856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92D48EF-ACE4-4F26-930A-86F51F150E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7" t="39495" r="54307" b="41675"/>
          <a:stretch/>
        </p:blipFill>
        <p:spPr>
          <a:xfrm>
            <a:off x="66003" y="1628493"/>
            <a:ext cx="4259318" cy="132343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5915EDD-2AF8-1143-B6A9-83AA571C50B1}"/>
              </a:ext>
            </a:extLst>
          </p:cNvPr>
          <p:cNvSpPr txBox="1"/>
          <p:nvPr/>
        </p:nvSpPr>
        <p:spPr>
          <a:xfrm>
            <a:off x="377485" y="588778"/>
            <a:ext cx="3744487" cy="11073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>
                <a:solidFill>
                  <a:srgbClr val="7030A0"/>
                </a:solidFill>
              </a:rPr>
              <a:t>20 T, 200 mm</a:t>
            </a:r>
          </a:p>
          <a:p>
            <a:r>
              <a:rPr lang="en-US" sz="2200" dirty="0">
                <a:solidFill>
                  <a:srgbClr val="7030A0"/>
                </a:solidFill>
              </a:rPr>
              <a:t>Radiation heat load ≈ </a:t>
            </a:r>
            <a:r>
              <a:rPr lang="en-US" sz="2198" dirty="0">
                <a:solidFill>
                  <a:srgbClr val="7030A0"/>
                </a:solidFill>
              </a:rPr>
              <a:t>5…10 kW</a:t>
            </a:r>
          </a:p>
          <a:p>
            <a:r>
              <a:rPr lang="en-US" sz="2198" dirty="0">
                <a:solidFill>
                  <a:srgbClr val="7030A0"/>
                </a:solidFill>
              </a:rPr>
              <a:t>Radiation dose: 80 </a:t>
            </a:r>
            <a:r>
              <a:rPr lang="en-US" sz="2198" dirty="0" err="1">
                <a:solidFill>
                  <a:srgbClr val="7030A0"/>
                </a:solidFill>
              </a:rPr>
              <a:t>MGy</a:t>
            </a:r>
            <a:endParaRPr lang="en-US" sz="2198" dirty="0">
              <a:solidFill>
                <a:srgbClr val="7030A0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5BDE28B-E368-A1C6-AA88-A8C347C50E30}"/>
              </a:ext>
            </a:extLst>
          </p:cNvPr>
          <p:cNvGrpSpPr/>
          <p:nvPr/>
        </p:nvGrpSpPr>
        <p:grpSpPr>
          <a:xfrm>
            <a:off x="11483" y="407625"/>
            <a:ext cx="4299670" cy="5098697"/>
            <a:chOff x="11483" y="407625"/>
            <a:chExt cx="4299670" cy="5098697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2365868" y="3357122"/>
              <a:ext cx="741256" cy="2149200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CCAE8E9A-799B-DE1F-1E47-4E9ADDE715A3}"/>
                </a:ext>
              </a:extLst>
            </p:cNvPr>
            <p:cNvSpPr/>
            <p:nvPr/>
          </p:nvSpPr>
          <p:spPr>
            <a:xfrm>
              <a:off x="11483" y="407625"/>
              <a:ext cx="4299670" cy="3929597"/>
            </a:xfrm>
            <a:custGeom>
              <a:avLst/>
              <a:gdLst>
                <a:gd name="connsiteX0" fmla="*/ 4288668 w 4714285"/>
                <a:gd name="connsiteY0" fmla="*/ 1127503 h 3932487"/>
                <a:gd name="connsiteX1" fmla="*/ 4474020 w 4714285"/>
                <a:gd name="connsiteY1" fmla="*/ 546735 h 3932487"/>
                <a:gd name="connsiteX2" fmla="*/ 1409544 w 4714285"/>
                <a:gd name="connsiteY2" fmla="*/ 3038 h 3932487"/>
                <a:gd name="connsiteX3" fmla="*/ 235652 w 4714285"/>
                <a:gd name="connsiteY3" fmla="*/ 410811 h 3932487"/>
                <a:gd name="connsiteX4" fmla="*/ 112085 w 4714285"/>
                <a:gd name="connsiteY4" fmla="*/ 1980119 h 3932487"/>
                <a:gd name="connsiteX5" fmla="*/ 1520755 w 4714285"/>
                <a:gd name="connsiteY5" fmla="*/ 2709168 h 3932487"/>
                <a:gd name="connsiteX6" fmla="*/ 3979749 w 4714285"/>
                <a:gd name="connsiteY6" fmla="*/ 2400249 h 3932487"/>
                <a:gd name="connsiteX7" fmla="*/ 4622301 w 4714285"/>
                <a:gd name="connsiteY7" fmla="*/ 2400249 h 3932487"/>
                <a:gd name="connsiteX8" fmla="*/ 3102420 w 4714285"/>
                <a:gd name="connsiteY8" fmla="*/ 3932487 h 3932487"/>
                <a:gd name="connsiteX9" fmla="*/ 3102420 w 4714285"/>
                <a:gd name="connsiteY9" fmla="*/ 3932487 h 3932487"/>
                <a:gd name="connsiteX0" fmla="*/ 4288668 w 4661636"/>
                <a:gd name="connsiteY0" fmla="*/ 1124613 h 3929597"/>
                <a:gd name="connsiteX1" fmla="*/ 3584334 w 4661636"/>
                <a:gd name="connsiteY1" fmla="*/ 370851 h 3929597"/>
                <a:gd name="connsiteX2" fmla="*/ 1409544 w 4661636"/>
                <a:gd name="connsiteY2" fmla="*/ 148 h 3929597"/>
                <a:gd name="connsiteX3" fmla="*/ 235652 w 4661636"/>
                <a:gd name="connsiteY3" fmla="*/ 407921 h 3929597"/>
                <a:gd name="connsiteX4" fmla="*/ 112085 w 4661636"/>
                <a:gd name="connsiteY4" fmla="*/ 1977229 h 3929597"/>
                <a:gd name="connsiteX5" fmla="*/ 1520755 w 4661636"/>
                <a:gd name="connsiteY5" fmla="*/ 2706278 h 3929597"/>
                <a:gd name="connsiteX6" fmla="*/ 3979749 w 4661636"/>
                <a:gd name="connsiteY6" fmla="*/ 2397359 h 3929597"/>
                <a:gd name="connsiteX7" fmla="*/ 4622301 w 4661636"/>
                <a:gd name="connsiteY7" fmla="*/ 2397359 h 3929597"/>
                <a:gd name="connsiteX8" fmla="*/ 3102420 w 4661636"/>
                <a:gd name="connsiteY8" fmla="*/ 3929597 h 3929597"/>
                <a:gd name="connsiteX9" fmla="*/ 3102420 w 4661636"/>
                <a:gd name="connsiteY9" fmla="*/ 3929597 h 3929597"/>
                <a:gd name="connsiteX0" fmla="*/ 4288668 w 4661636"/>
                <a:gd name="connsiteY0" fmla="*/ 1124613 h 3929597"/>
                <a:gd name="connsiteX1" fmla="*/ 3584334 w 4661636"/>
                <a:gd name="connsiteY1" fmla="*/ 370851 h 3929597"/>
                <a:gd name="connsiteX2" fmla="*/ 1409544 w 4661636"/>
                <a:gd name="connsiteY2" fmla="*/ 148 h 3929597"/>
                <a:gd name="connsiteX3" fmla="*/ 235652 w 4661636"/>
                <a:gd name="connsiteY3" fmla="*/ 407921 h 3929597"/>
                <a:gd name="connsiteX4" fmla="*/ 112085 w 4661636"/>
                <a:gd name="connsiteY4" fmla="*/ 1977229 h 3929597"/>
                <a:gd name="connsiteX5" fmla="*/ 1520755 w 4661636"/>
                <a:gd name="connsiteY5" fmla="*/ 2706278 h 3929597"/>
                <a:gd name="connsiteX6" fmla="*/ 3979749 w 4661636"/>
                <a:gd name="connsiteY6" fmla="*/ 2397359 h 3929597"/>
                <a:gd name="connsiteX7" fmla="*/ 4622301 w 4661636"/>
                <a:gd name="connsiteY7" fmla="*/ 2397359 h 3929597"/>
                <a:gd name="connsiteX8" fmla="*/ 3102420 w 4661636"/>
                <a:gd name="connsiteY8" fmla="*/ 3929597 h 3929597"/>
                <a:gd name="connsiteX9" fmla="*/ 3102420 w 4661636"/>
                <a:gd name="connsiteY9" fmla="*/ 3929597 h 3929597"/>
                <a:gd name="connsiteX0" fmla="*/ 4288668 w 4299670"/>
                <a:gd name="connsiteY0" fmla="*/ 1124613 h 3929597"/>
                <a:gd name="connsiteX1" fmla="*/ 3584334 w 4299670"/>
                <a:gd name="connsiteY1" fmla="*/ 370851 h 3929597"/>
                <a:gd name="connsiteX2" fmla="*/ 1409544 w 4299670"/>
                <a:gd name="connsiteY2" fmla="*/ 148 h 3929597"/>
                <a:gd name="connsiteX3" fmla="*/ 235652 w 4299670"/>
                <a:gd name="connsiteY3" fmla="*/ 407921 h 3929597"/>
                <a:gd name="connsiteX4" fmla="*/ 112085 w 4299670"/>
                <a:gd name="connsiteY4" fmla="*/ 1977229 h 3929597"/>
                <a:gd name="connsiteX5" fmla="*/ 1520755 w 4299670"/>
                <a:gd name="connsiteY5" fmla="*/ 2706278 h 3929597"/>
                <a:gd name="connsiteX6" fmla="*/ 3979749 w 4299670"/>
                <a:gd name="connsiteY6" fmla="*/ 2397359 h 3929597"/>
                <a:gd name="connsiteX7" fmla="*/ 4115674 w 4299670"/>
                <a:gd name="connsiteY7" fmla="*/ 3052267 h 3929597"/>
                <a:gd name="connsiteX8" fmla="*/ 3102420 w 4299670"/>
                <a:gd name="connsiteY8" fmla="*/ 3929597 h 3929597"/>
                <a:gd name="connsiteX9" fmla="*/ 3102420 w 4299670"/>
                <a:gd name="connsiteY9" fmla="*/ 3929597 h 3929597"/>
                <a:gd name="connsiteX0" fmla="*/ 4288668 w 4299670"/>
                <a:gd name="connsiteY0" fmla="*/ 1124613 h 3929597"/>
                <a:gd name="connsiteX1" fmla="*/ 3584334 w 4299670"/>
                <a:gd name="connsiteY1" fmla="*/ 370851 h 3929597"/>
                <a:gd name="connsiteX2" fmla="*/ 1409544 w 4299670"/>
                <a:gd name="connsiteY2" fmla="*/ 148 h 3929597"/>
                <a:gd name="connsiteX3" fmla="*/ 235652 w 4299670"/>
                <a:gd name="connsiteY3" fmla="*/ 407921 h 3929597"/>
                <a:gd name="connsiteX4" fmla="*/ 112085 w 4299670"/>
                <a:gd name="connsiteY4" fmla="*/ 1977229 h 3929597"/>
                <a:gd name="connsiteX5" fmla="*/ 1520755 w 4299670"/>
                <a:gd name="connsiteY5" fmla="*/ 2706278 h 3929597"/>
                <a:gd name="connsiteX6" fmla="*/ 3979749 w 4299670"/>
                <a:gd name="connsiteY6" fmla="*/ 2397359 h 3929597"/>
                <a:gd name="connsiteX7" fmla="*/ 4115674 w 4299670"/>
                <a:gd name="connsiteY7" fmla="*/ 3052267 h 3929597"/>
                <a:gd name="connsiteX8" fmla="*/ 3102420 w 4299670"/>
                <a:gd name="connsiteY8" fmla="*/ 3929597 h 3929597"/>
                <a:gd name="connsiteX9" fmla="*/ 3646117 w 4299670"/>
                <a:gd name="connsiteY9" fmla="*/ 3583608 h 3929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9670" h="3929597">
                  <a:moveTo>
                    <a:pt x="4288668" y="1124613"/>
                  </a:moveTo>
                  <a:cubicBezTo>
                    <a:pt x="4361779" y="730226"/>
                    <a:pt x="4064188" y="558262"/>
                    <a:pt x="3584334" y="370851"/>
                  </a:cubicBezTo>
                  <a:cubicBezTo>
                    <a:pt x="3104480" y="183440"/>
                    <a:pt x="1967658" y="-6030"/>
                    <a:pt x="1409544" y="148"/>
                  </a:cubicBezTo>
                  <a:cubicBezTo>
                    <a:pt x="851430" y="6326"/>
                    <a:pt x="451895" y="78407"/>
                    <a:pt x="235652" y="407921"/>
                  </a:cubicBezTo>
                  <a:cubicBezTo>
                    <a:pt x="19409" y="737434"/>
                    <a:pt x="-102099" y="1594170"/>
                    <a:pt x="112085" y="1977229"/>
                  </a:cubicBezTo>
                  <a:cubicBezTo>
                    <a:pt x="326269" y="2360288"/>
                    <a:pt x="876144" y="2636256"/>
                    <a:pt x="1520755" y="2706278"/>
                  </a:cubicBezTo>
                  <a:cubicBezTo>
                    <a:pt x="2165366" y="2776300"/>
                    <a:pt x="3547263" y="2339694"/>
                    <a:pt x="3979749" y="2397359"/>
                  </a:cubicBezTo>
                  <a:cubicBezTo>
                    <a:pt x="4412235" y="2455024"/>
                    <a:pt x="4261896" y="2796894"/>
                    <a:pt x="4115674" y="3052267"/>
                  </a:cubicBezTo>
                  <a:cubicBezTo>
                    <a:pt x="3969452" y="3307640"/>
                    <a:pt x="3102420" y="3929597"/>
                    <a:pt x="3102420" y="3929597"/>
                  </a:cubicBezTo>
                  <a:lnTo>
                    <a:pt x="3646117" y="3583608"/>
                  </a:ln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27446CF-A4C0-B542-3383-144A703AB480}"/>
              </a:ext>
            </a:extLst>
          </p:cNvPr>
          <p:cNvSpPr txBox="1"/>
          <p:nvPr/>
        </p:nvSpPr>
        <p:spPr>
          <a:xfrm>
            <a:off x="185935" y="5595417"/>
            <a:ext cx="9665776" cy="138499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Large stored energy o(1) GJ, mass o(300) tons, cost o(100) 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Considerable RT and cryogenic heat load: RT power o(1)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Radiation dose o(80) </a:t>
            </a:r>
            <a:r>
              <a:rPr lang="en-US" sz="2800" b="1" dirty="0" err="1">
                <a:solidFill>
                  <a:srgbClr val="7030A0"/>
                </a:solidFill>
              </a:rPr>
              <a:t>MGy</a:t>
            </a:r>
            <a:r>
              <a:rPr lang="en-US" sz="2800" b="1" dirty="0">
                <a:solidFill>
                  <a:srgbClr val="7030A0"/>
                </a:solidFill>
              </a:rPr>
              <a:t> and radiation damage o(10</a:t>
            </a:r>
            <a:r>
              <a:rPr lang="en-US" sz="2800" b="1" baseline="30000" dirty="0">
                <a:solidFill>
                  <a:srgbClr val="7030A0"/>
                </a:solidFill>
              </a:rPr>
              <a:t>-2</a:t>
            </a:r>
            <a:r>
              <a:rPr lang="en-US" sz="2800" b="1" dirty="0">
                <a:solidFill>
                  <a:srgbClr val="7030A0"/>
                </a:solidFill>
              </a:rPr>
              <a:t>) DPA</a:t>
            </a:r>
          </a:p>
        </p:txBody>
      </p:sp>
    </p:spTree>
    <p:extLst>
      <p:ext uri="{BB962C8B-B14F-4D97-AF65-F5344CB8AC3E}">
        <p14:creationId xmlns:p14="http://schemas.microsoft.com/office/powerpoint/2010/main" val="2312475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203342</TotalTime>
  <Words>4788</Words>
  <Application>Microsoft Macintosh PowerPoint</Application>
  <PresentationFormat>Custom</PresentationFormat>
  <Paragraphs>791</Paragraphs>
  <Slides>59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72" baseType="lpstr">
      <vt:lpstr>Arial</vt:lpstr>
      <vt:lpstr>Arial Narrow</vt:lpstr>
      <vt:lpstr>Calibri</vt:lpstr>
      <vt:lpstr>Cambria Math</vt:lpstr>
      <vt:lpstr>Symbol</vt:lpstr>
      <vt:lpstr>Times</vt:lpstr>
      <vt:lpstr>Times New Roman</vt:lpstr>
      <vt:lpstr>TimesNewRomanPSMT</vt:lpstr>
      <vt:lpstr>Wingdings</vt:lpstr>
      <vt:lpstr>Office Theme</vt:lpstr>
      <vt:lpstr>IMCC - 1</vt:lpstr>
      <vt:lpstr>Equation</vt:lpstr>
      <vt:lpstr>Worksheet</vt:lpstr>
      <vt:lpstr>Muon Collider Magnets</vt:lpstr>
      <vt:lpstr>Scope of the talk</vt:lpstr>
      <vt:lpstr>Collider Choices</vt:lpstr>
      <vt:lpstr>Energy Limit</vt:lpstr>
      <vt:lpstr>Muon Collider: Physics ?</vt:lpstr>
      <vt:lpstr>Muon Collider: Sustainable ?</vt:lpstr>
      <vt:lpstr>Muon Collider: Affordable ?</vt:lpstr>
      <vt:lpstr>Proton-driven Muon Collider Concept</vt:lpstr>
      <vt:lpstr>The four magnet challenges – 1</vt:lpstr>
      <vt:lpstr>Target and capture – 1/3</vt:lpstr>
      <vt:lpstr>Target and capture – 2/3</vt:lpstr>
      <vt:lpstr>Target and capture – 3/3</vt:lpstr>
      <vt:lpstr>The four magnet challenges – 2</vt:lpstr>
      <vt:lpstr>Final cooling – 1/3</vt:lpstr>
      <vt:lpstr>Final cooling – 2/3</vt:lpstr>
      <vt:lpstr>Final cooling (40 T) – 3/3</vt:lpstr>
      <vt:lpstr>The four magnet challenges – 3</vt:lpstr>
      <vt:lpstr>The four magnet challenges – 4</vt:lpstr>
      <vt:lpstr>A short digression on HTS</vt:lpstr>
      <vt:lpstr>Conductor cost</vt:lpstr>
      <vt:lpstr>HTS for accelerators – DRAFT</vt:lpstr>
      <vt:lpstr>HTS for accelerators – comments</vt:lpstr>
      <vt:lpstr>Summary</vt:lpstr>
      <vt:lpstr>Acknowledgements</vt:lpstr>
      <vt:lpstr>PowerPoint Presentation</vt:lpstr>
      <vt:lpstr>Muon beam generation</vt:lpstr>
      <vt:lpstr>Target and capture – 4/4</vt:lpstr>
      <vt:lpstr>Many questions…</vt:lpstr>
      <vt:lpstr>Solenoid manufacturing</vt:lpstr>
      <vt:lpstr>6D cooling</vt:lpstr>
      <vt:lpstr>Thermonuclear fusion</vt:lpstr>
      <vt:lpstr>Magnetic Resonance Imaging</vt:lpstr>
      <vt:lpstr>High Magnetic Field Science</vt:lpstr>
      <vt:lpstr>High Magnetic Field Science</vt:lpstr>
      <vt:lpstr>Nuclear Magnetic Resonance</vt:lpstr>
      <vt:lpstr>Work in progress (mCol CM 2022)</vt:lpstr>
      <vt:lpstr>Accelerator magnets – 1/4</vt:lpstr>
      <vt:lpstr>Accelerator magnets – 2/4</vt:lpstr>
      <vt:lpstr>Accelerator magnets – 3/4</vt:lpstr>
      <vt:lpstr>Accelerator magnets – 4/4</vt:lpstr>
      <vt:lpstr>Magnet powering alternatives</vt:lpstr>
      <vt:lpstr>Collider magnets – 1/3</vt:lpstr>
      <vt:lpstr>Collider magnets – 2/3</vt:lpstr>
      <vt:lpstr>The need for energy</vt:lpstr>
      <vt:lpstr>Energy efficient cryogenics</vt:lpstr>
      <vt:lpstr>PowerPoint Presentation</vt:lpstr>
      <vt:lpstr>The need for economics</vt:lpstr>
      <vt:lpstr>On a slimming diet !</vt:lpstr>
      <vt:lpstr>New winding technology needed</vt:lpstr>
      <vt:lpstr>Collider magnets – 3/3</vt:lpstr>
      <vt:lpstr>Collider wobbles</vt:lpstr>
      <vt:lpstr>MuCol EU study</vt:lpstr>
      <vt:lpstr>MuCol EU study</vt:lpstr>
      <vt:lpstr>Muons Magnets WG</vt:lpstr>
      <vt:lpstr>Tasks</vt:lpstr>
      <vt:lpstr>The Team and the work – 1/4</vt:lpstr>
      <vt:lpstr>The Team and the work – 2/4</vt:lpstr>
      <vt:lpstr>The Team and the work – 3/4</vt:lpstr>
      <vt:lpstr>The Team and the work – 4/4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Luca Bottura</cp:lastModifiedBy>
  <cp:revision>907</cp:revision>
  <cp:lastPrinted>2021-09-29T09:15:00Z</cp:lastPrinted>
  <dcterms:created xsi:type="dcterms:W3CDTF">2019-06-07T07:36:38Z</dcterms:created>
  <dcterms:modified xsi:type="dcterms:W3CDTF">2023-03-10T07:50:43Z</dcterms:modified>
</cp:coreProperties>
</file>