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85" r:id="rId3"/>
    <p:sldId id="262" r:id="rId4"/>
    <p:sldId id="263" r:id="rId5"/>
    <p:sldId id="280" r:id="rId6"/>
    <p:sldId id="278" r:id="rId7"/>
    <p:sldId id="279" r:id="rId8"/>
    <p:sldId id="277" r:id="rId9"/>
    <p:sldId id="273" r:id="rId10"/>
    <p:sldId id="260" r:id="rId11"/>
    <p:sldId id="281" r:id="rId12"/>
    <p:sldId id="275" r:id="rId13"/>
    <p:sldId id="265" r:id="rId14"/>
    <p:sldId id="261" r:id="rId15"/>
    <p:sldId id="282" r:id="rId16"/>
    <p:sldId id="268" r:id="rId17"/>
    <p:sldId id="283" r:id="rId18"/>
    <p:sldId id="269" r:id="rId19"/>
    <p:sldId id="270" r:id="rId20"/>
    <p:sldId id="284" r:id="rId21"/>
    <p:sldId id="274" r:id="rId22"/>
    <p:sldId id="271" r:id="rId23"/>
    <p:sldId id="286" r:id="rId24"/>
    <p:sldId id="276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7DD9"/>
    <a:srgbClr val="F8CC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57" d="100"/>
          <a:sy n="57" d="100"/>
        </p:scale>
        <p:origin x="92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57600" cy="576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6CFB65-D1E2-4C86-960B-62DB88C72E74}" type="datetimeFigureOut">
              <a:rPr lang="en-GB" smtClean="0"/>
              <a:t>10/03/2023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ABD3D0-FE70-408E-BD9E-81E95160AB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83373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FCC-</a:t>
            </a:r>
            <a:r>
              <a:rPr lang="en-US" dirty="0" err="1" smtClean="0"/>
              <a:t>ee</a:t>
            </a:r>
            <a:r>
              <a:rPr lang="en-US" dirty="0" smtClean="0"/>
              <a:t>:</a:t>
            </a:r>
            <a:r>
              <a:rPr lang="en-US" baseline="0" dirty="0" smtClean="0"/>
              <a:t> solenoids are detectors.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BD3D0-FE70-408E-BD9E-81E95160ABF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8337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BD3D0-FE70-408E-BD9E-81E95160ABF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2058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CF3E6-331E-42F4-B0CA-DF9D61A0E2E6}" type="datetimeFigureOut">
              <a:rPr lang="en-GB" smtClean="0"/>
              <a:t>10/03/2023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D6A2E-D1B1-4DEA-820A-AB352BC02E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6620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CF3E6-331E-42F4-B0CA-DF9D61A0E2E6}" type="datetimeFigureOut">
              <a:rPr lang="en-GB" smtClean="0"/>
              <a:t>10/03/2023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D6A2E-D1B1-4DEA-820A-AB352BC02E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59173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CF3E6-331E-42F4-B0CA-DF9D61A0E2E6}" type="datetimeFigureOut">
              <a:rPr lang="en-GB" smtClean="0"/>
              <a:t>10/03/2023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D6A2E-D1B1-4DEA-820A-AB352BC02E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86699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CF3E6-331E-42F4-B0CA-DF9D61A0E2E6}" type="datetimeFigureOut">
              <a:rPr lang="en-GB" smtClean="0"/>
              <a:t>10/03/2023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D6A2E-D1B1-4DEA-820A-AB352BC02E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908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CF3E6-331E-42F4-B0CA-DF9D61A0E2E6}" type="datetimeFigureOut">
              <a:rPr lang="en-GB" smtClean="0"/>
              <a:t>10/03/2023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D6A2E-D1B1-4DEA-820A-AB352BC02E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30429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CF3E6-331E-42F4-B0CA-DF9D61A0E2E6}" type="datetimeFigureOut">
              <a:rPr lang="en-GB" smtClean="0"/>
              <a:t>10/03/2023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D6A2E-D1B1-4DEA-820A-AB352BC02E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28671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CF3E6-331E-42F4-B0CA-DF9D61A0E2E6}" type="datetimeFigureOut">
              <a:rPr lang="en-GB" smtClean="0"/>
              <a:t>10/03/2023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D6A2E-D1B1-4DEA-820A-AB352BC02E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28550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CF3E6-331E-42F4-B0CA-DF9D61A0E2E6}" type="datetimeFigureOut">
              <a:rPr lang="en-GB" smtClean="0"/>
              <a:t>10/03/2023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D6A2E-D1B1-4DEA-820A-AB352BC02E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811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CF3E6-331E-42F4-B0CA-DF9D61A0E2E6}" type="datetimeFigureOut">
              <a:rPr lang="en-GB" smtClean="0"/>
              <a:t>10/03/2023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D6A2E-D1B1-4DEA-820A-AB352BC02E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8240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CF3E6-331E-42F4-B0CA-DF9D61A0E2E6}" type="datetimeFigureOut">
              <a:rPr lang="en-GB" smtClean="0"/>
              <a:t>10/03/2023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D6A2E-D1B1-4DEA-820A-AB352BC02E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8251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CF3E6-331E-42F4-B0CA-DF9D61A0E2E6}" type="datetimeFigureOut">
              <a:rPr lang="en-GB" smtClean="0"/>
              <a:t>10/03/2023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D6A2E-D1B1-4DEA-820A-AB352BC02E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0208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DCF3E6-331E-42F4-B0CA-DF9D61A0E2E6}" type="datetimeFigureOut">
              <a:rPr lang="en-GB" smtClean="0"/>
              <a:t>10/03/2023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3D6A2E-D1B1-4DEA-820A-AB352BC02E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5449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superpower-inc.com/specification.aspx" TargetMode="External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emf"/><Relationship Id="rId5" Type="http://schemas.openxmlformats.org/officeDocument/2006/relationships/image" Target="../media/image35.gif"/><Relationship Id="rId4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7.jpe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gif"/><Relationship Id="rId5" Type="http://schemas.openxmlformats.org/officeDocument/2006/relationships/image" Target="../media/image34.png"/><Relationship Id="rId10" Type="http://schemas.openxmlformats.org/officeDocument/2006/relationships/image" Target="../media/image42.png"/><Relationship Id="rId4" Type="http://schemas.openxmlformats.org/officeDocument/2006/relationships/image" Target="../media/image38.jpeg"/><Relationship Id="rId9" Type="http://schemas.openxmlformats.org/officeDocument/2006/relationships/image" Target="../media/image4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jpeg"/><Relationship Id="rId4" Type="http://schemas.openxmlformats.org/officeDocument/2006/relationships/image" Target="../media/image47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4.png"/><Relationship Id="rId7" Type="http://schemas.openxmlformats.org/officeDocument/2006/relationships/image" Target="../media/image6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tiff"/><Relationship Id="rId3" Type="http://schemas.openxmlformats.org/officeDocument/2006/relationships/image" Target="../media/image9.png"/><Relationship Id="rId7" Type="http://schemas.openxmlformats.org/officeDocument/2006/relationships/image" Target="../media/image12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11" Type="http://schemas.openxmlformats.org/officeDocument/2006/relationships/image" Target="../media/image16.tiff"/><Relationship Id="rId5" Type="http://schemas.openxmlformats.org/officeDocument/2006/relationships/image" Target="../media/image10.jpg"/><Relationship Id="rId10" Type="http://schemas.openxmlformats.org/officeDocument/2006/relationships/image" Target="../media/image15.tiff"/><Relationship Id="rId4" Type="http://schemas.microsoft.com/office/2007/relationships/hdphoto" Target="../media/hdphoto3.wdp"/><Relationship Id="rId9" Type="http://schemas.openxmlformats.org/officeDocument/2006/relationships/image" Target="../media/image14.tif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  <a:alpha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57454" y="1951463"/>
            <a:ext cx="9144000" cy="1279720"/>
          </a:xfrm>
        </p:spPr>
        <p:txBody>
          <a:bodyPr/>
          <a:lstStyle/>
          <a:p>
            <a:r>
              <a:rPr lang="en-US" dirty="0" smtClean="0">
                <a:latin typeface="+mn-lt"/>
              </a:rPr>
              <a:t>HTS MSC Activities at CERN </a:t>
            </a:r>
            <a:endParaRPr lang="en-GB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5259" y="4493942"/>
            <a:ext cx="11441151" cy="2202365"/>
          </a:xfrm>
        </p:spPr>
        <p:txBody>
          <a:bodyPr>
            <a:noAutofit/>
          </a:bodyPr>
          <a:lstStyle/>
          <a:p>
            <a:r>
              <a:rPr lang="en-US" sz="4000" dirty="0" err="1" smtClean="0">
                <a:solidFill>
                  <a:schemeClr val="accent1"/>
                </a:solidFill>
              </a:rPr>
              <a:t>HiTAT</a:t>
            </a:r>
            <a:r>
              <a:rPr lang="en-US" sz="4000" dirty="0"/>
              <a:t> </a:t>
            </a:r>
            <a:r>
              <a:rPr lang="en-US" sz="4000" dirty="0" smtClean="0"/>
              <a:t>Workshop</a:t>
            </a:r>
          </a:p>
          <a:p>
            <a:r>
              <a:rPr lang="en-US" sz="3200" b="1" dirty="0" smtClean="0">
                <a:solidFill>
                  <a:schemeClr val="accent1"/>
                </a:solidFill>
              </a:rPr>
              <a:t>Hi</a:t>
            </a:r>
            <a:r>
              <a:rPr lang="en-US" sz="3200" dirty="0" smtClean="0"/>
              <a:t>gh </a:t>
            </a:r>
            <a:r>
              <a:rPr lang="en-US" sz="3200" b="1" dirty="0" smtClean="0">
                <a:solidFill>
                  <a:schemeClr val="accent1"/>
                </a:solidFill>
              </a:rPr>
              <a:t>T</a:t>
            </a:r>
            <a:r>
              <a:rPr lang="en-US" sz="3200" dirty="0" smtClean="0"/>
              <a:t>emperature superconductors for </a:t>
            </a:r>
            <a:r>
              <a:rPr lang="en-US" sz="3200" b="1" dirty="0" smtClean="0">
                <a:solidFill>
                  <a:schemeClr val="accent1"/>
                </a:solidFill>
              </a:rPr>
              <a:t>A</a:t>
            </a:r>
            <a:r>
              <a:rPr lang="en-US" sz="3200" dirty="0" smtClean="0"/>
              <a:t>ccelerator </a:t>
            </a:r>
            <a:r>
              <a:rPr lang="en-US" sz="3200" b="1" dirty="0" smtClean="0">
                <a:solidFill>
                  <a:schemeClr val="accent1"/>
                </a:solidFill>
              </a:rPr>
              <a:t>T</a:t>
            </a:r>
            <a:r>
              <a:rPr lang="en-US" sz="3200" dirty="0" smtClean="0"/>
              <a:t>echnology  </a:t>
            </a:r>
          </a:p>
          <a:p>
            <a:r>
              <a:rPr lang="en-US" sz="3200" dirty="0" smtClean="0"/>
              <a:t>CERN,  9–10 March 2023</a:t>
            </a:r>
            <a:endParaRPr lang="en-GB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5922" y="499366"/>
            <a:ext cx="3743094" cy="1359796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297258" y="2549911"/>
            <a:ext cx="9144000" cy="127972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>
                <a:latin typeface="+mn-lt"/>
              </a:rPr>
              <a:t>A. Ballarino, CERN</a:t>
            </a:r>
            <a:endParaRPr lang="en-GB" sz="4000" dirty="0">
              <a:latin typeface="+mn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78059"/>
            <a:ext cx="12110224" cy="6701882"/>
          </a:xfrm>
          <a:prstGeom prst="rect">
            <a:avLst/>
          </a:prstGeom>
          <a:noFill/>
          <a:ln w="1143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78059" y="156118"/>
            <a:ext cx="11954107" cy="6534614"/>
          </a:xfrm>
          <a:prstGeom prst="rect">
            <a:avLst/>
          </a:prstGeom>
          <a:noFill/>
          <a:ln w="63500">
            <a:solidFill>
              <a:srgbClr val="EF7DD9">
                <a:alpha val="49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8855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5107" y="-301083"/>
            <a:ext cx="10515600" cy="1325563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5"/>
                </a:solidFill>
              </a:rPr>
              <a:t>Superconducting Magnets for future HEP  </a:t>
            </a:r>
            <a:endParaRPr lang="en-GB" b="1" dirty="0">
              <a:solidFill>
                <a:schemeClr val="accent5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1005557"/>
              </p:ext>
            </p:extLst>
          </p:nvPr>
        </p:nvGraphicFramePr>
        <p:xfrm>
          <a:off x="646772" y="1237785"/>
          <a:ext cx="11206974" cy="42624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8157">
                  <a:extLst>
                    <a:ext uri="{9D8B030D-6E8A-4147-A177-3AD203B41FA5}">
                      <a16:colId xmlns:a16="http://schemas.microsoft.com/office/drawing/2014/main" val="3025220532"/>
                    </a:ext>
                  </a:extLst>
                </a:gridCol>
                <a:gridCol w="1191546">
                  <a:extLst>
                    <a:ext uri="{9D8B030D-6E8A-4147-A177-3AD203B41FA5}">
                      <a16:colId xmlns:a16="http://schemas.microsoft.com/office/drawing/2014/main" val="1948359333"/>
                    </a:ext>
                  </a:extLst>
                </a:gridCol>
                <a:gridCol w="1771218">
                  <a:extLst>
                    <a:ext uri="{9D8B030D-6E8A-4147-A177-3AD203B41FA5}">
                      <a16:colId xmlns:a16="http://schemas.microsoft.com/office/drawing/2014/main" val="1599280333"/>
                    </a:ext>
                  </a:extLst>
                </a:gridCol>
                <a:gridCol w="2866151">
                  <a:extLst>
                    <a:ext uri="{9D8B030D-6E8A-4147-A177-3AD203B41FA5}">
                      <a16:colId xmlns:a16="http://schemas.microsoft.com/office/drawing/2014/main" val="1850483909"/>
                    </a:ext>
                  </a:extLst>
                </a:gridCol>
                <a:gridCol w="1524320">
                  <a:extLst>
                    <a:ext uri="{9D8B030D-6E8A-4147-A177-3AD203B41FA5}">
                      <a16:colId xmlns:a16="http://schemas.microsoft.com/office/drawing/2014/main" val="669157685"/>
                    </a:ext>
                  </a:extLst>
                </a:gridCol>
                <a:gridCol w="2565582">
                  <a:extLst>
                    <a:ext uri="{9D8B030D-6E8A-4147-A177-3AD203B41FA5}">
                      <a16:colId xmlns:a16="http://schemas.microsoft.com/office/drawing/2014/main" val="1595720294"/>
                    </a:ext>
                  </a:extLst>
                </a:gridCol>
              </a:tblGrid>
              <a:tr h="424862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solidFill>
                            <a:schemeClr val="tx1"/>
                          </a:solidFill>
                        </a:rPr>
                        <a:t>Dipoles</a:t>
                      </a:r>
                      <a:endParaRPr lang="en-GB" sz="2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solidFill>
                            <a:schemeClr val="tx1"/>
                          </a:solidFill>
                        </a:rPr>
                        <a:t>Quadrupoles</a:t>
                      </a:r>
                      <a:endParaRPr lang="en-GB" sz="2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err="1" smtClean="0">
                          <a:solidFill>
                            <a:schemeClr val="tx1"/>
                          </a:solidFill>
                        </a:rPr>
                        <a:t>Undulators</a:t>
                      </a:r>
                      <a:r>
                        <a:rPr lang="en-US" sz="2200" dirty="0" smtClean="0">
                          <a:solidFill>
                            <a:schemeClr val="tx1"/>
                          </a:solidFill>
                        </a:rPr>
                        <a:t>/Wigglers</a:t>
                      </a:r>
                      <a:endParaRPr lang="en-GB" sz="2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solidFill>
                            <a:schemeClr val="tx1"/>
                          </a:solidFill>
                        </a:rPr>
                        <a:t>Detectors</a:t>
                      </a:r>
                      <a:endParaRPr lang="en-GB" sz="2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solidFill>
                            <a:schemeClr val="tx1"/>
                          </a:solidFill>
                        </a:rPr>
                        <a:t>Field (T)</a:t>
                      </a:r>
                      <a:endParaRPr lang="en-GB" sz="2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75880089"/>
                  </a:ext>
                </a:extLst>
              </a:tr>
              <a:tr h="455209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FCC-</a:t>
                      </a:r>
                      <a:r>
                        <a:rPr lang="en-US" sz="2400" dirty="0" err="1" smtClean="0"/>
                        <a:t>ee</a:t>
                      </a:r>
                      <a:endParaRPr lang="en-GB" sz="24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2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IR Quad </a:t>
                      </a:r>
                      <a:endParaRPr lang="en-GB" sz="22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2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dirty="0" smtClean="0">
                          <a:sym typeface="Symbol" panose="05050102010706020507" pitchFamily="18" charset="2"/>
                        </a:rPr>
                        <a:t> </a:t>
                      </a:r>
                      <a:endParaRPr lang="en-GB" sz="22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&lt; 3 T</a:t>
                      </a:r>
                      <a:endParaRPr lang="en-GB" sz="22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86691"/>
                  </a:ext>
                </a:extLst>
              </a:tr>
              <a:tr h="455209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CEPC</a:t>
                      </a:r>
                      <a:endParaRPr lang="en-GB" sz="24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2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IR Quad</a:t>
                      </a:r>
                      <a:endParaRPr lang="en-GB" sz="22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2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dirty="0" smtClean="0">
                          <a:sym typeface="Symbol" panose="05050102010706020507" pitchFamily="18" charset="2"/>
                        </a:rPr>
                        <a:t></a:t>
                      </a:r>
                      <a:endParaRPr lang="en-GB" sz="22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&lt; 5 T</a:t>
                      </a:r>
                      <a:endParaRPr lang="en-GB" sz="22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5046338"/>
                  </a:ext>
                </a:extLst>
              </a:tr>
              <a:tr h="455209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ILC</a:t>
                      </a:r>
                      <a:endParaRPr lang="en-GB" sz="24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200" dirty="0" smtClean="0">
                          <a:sym typeface="Symbol" panose="05050102010706020507" pitchFamily="18" charset="2"/>
                        </a:rPr>
                        <a:t></a:t>
                      </a:r>
                      <a:endParaRPr lang="en-GB" sz="2200" dirty="0" smtClean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dirty="0" smtClean="0">
                          <a:sym typeface="Symbol" panose="05050102010706020507" pitchFamily="18" charset="2"/>
                        </a:rPr>
                        <a:t></a:t>
                      </a:r>
                      <a:endParaRPr lang="en-GB" sz="22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dirty="0" smtClean="0">
                          <a:sym typeface="Symbol" panose="05050102010706020507" pitchFamily="18" charset="2"/>
                        </a:rPr>
                        <a:t></a:t>
                      </a:r>
                      <a:endParaRPr lang="en-GB" sz="22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200" dirty="0" smtClean="0">
                          <a:sym typeface="Symbol" panose="05050102010706020507" pitchFamily="18" charset="2"/>
                        </a:rPr>
                        <a:t></a:t>
                      </a:r>
                      <a:endParaRPr lang="en-GB" sz="2200" dirty="0" smtClean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&lt; 2 T</a:t>
                      </a:r>
                      <a:endParaRPr lang="en-GB" sz="22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90563238"/>
                  </a:ext>
                </a:extLst>
              </a:tr>
              <a:tr h="455209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CLIC</a:t>
                      </a:r>
                      <a:endParaRPr lang="en-GB" sz="24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20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2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200" dirty="0" smtClean="0">
                          <a:sym typeface="Symbol" panose="05050102010706020507" pitchFamily="18" charset="2"/>
                        </a:rPr>
                        <a:t></a:t>
                      </a:r>
                      <a:endParaRPr lang="en-GB" sz="2200" dirty="0" smtClean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200" dirty="0" smtClean="0">
                          <a:sym typeface="Symbol" panose="05050102010706020507" pitchFamily="18" charset="2"/>
                        </a:rPr>
                        <a:t></a:t>
                      </a:r>
                      <a:endParaRPr lang="en-GB" sz="2200" dirty="0" smtClean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&lt; 2.5 T</a:t>
                      </a:r>
                      <a:endParaRPr lang="en-GB" sz="22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51028718"/>
                  </a:ext>
                </a:extLst>
              </a:tr>
              <a:tr h="455209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FCC-pp</a:t>
                      </a:r>
                      <a:endParaRPr lang="en-GB" sz="24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dirty="0" smtClean="0">
                          <a:sym typeface="Symbol" panose="05050102010706020507" pitchFamily="18" charset="2"/>
                        </a:rPr>
                        <a:t></a:t>
                      </a:r>
                      <a:endParaRPr lang="en-GB" sz="22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dirty="0" smtClean="0">
                          <a:sym typeface="Symbol" panose="05050102010706020507" pitchFamily="18" charset="2"/>
                        </a:rPr>
                        <a:t></a:t>
                      </a:r>
                      <a:endParaRPr lang="en-GB" sz="22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2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2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16 T -20 T </a:t>
                      </a:r>
                      <a:endParaRPr lang="en-GB" sz="22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2739174"/>
                  </a:ext>
                </a:extLst>
              </a:tr>
              <a:tr h="455209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SppC</a:t>
                      </a:r>
                      <a:endParaRPr lang="en-GB" sz="24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dirty="0" smtClean="0">
                          <a:sym typeface="Symbol" panose="05050102010706020507" pitchFamily="18" charset="2"/>
                        </a:rPr>
                        <a:t></a:t>
                      </a:r>
                      <a:endParaRPr lang="en-GB" sz="22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dirty="0" smtClean="0">
                          <a:sym typeface="Symbol" panose="05050102010706020507" pitchFamily="18" charset="2"/>
                        </a:rPr>
                        <a:t></a:t>
                      </a:r>
                      <a:endParaRPr lang="en-GB" sz="22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2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2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12 T- 24 T</a:t>
                      </a:r>
                      <a:endParaRPr lang="en-GB" sz="22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2334624"/>
                  </a:ext>
                </a:extLst>
              </a:tr>
              <a:tr h="1092501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Muon Colliders</a:t>
                      </a:r>
                      <a:endParaRPr lang="en-GB" sz="24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dirty="0" smtClean="0">
                          <a:sym typeface="Symbol" panose="05050102010706020507" pitchFamily="18" charset="2"/>
                        </a:rPr>
                        <a:t></a:t>
                      </a:r>
                      <a:endParaRPr lang="en-GB" sz="22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dirty="0" smtClean="0">
                          <a:sym typeface="Symbol" panose="05050102010706020507" pitchFamily="18" charset="2"/>
                        </a:rPr>
                        <a:t></a:t>
                      </a:r>
                      <a:endParaRPr lang="en-GB" sz="22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2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2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Solenoids </a:t>
                      </a:r>
                    </a:p>
                    <a:p>
                      <a:pPr algn="ctr"/>
                      <a:r>
                        <a:rPr lang="en-US" sz="2200" dirty="0" smtClean="0"/>
                        <a:t>&gt; 10 T-20 T 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7852562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546409" y="3501482"/>
            <a:ext cx="11452303" cy="2062977"/>
          </a:xfrm>
          <a:prstGeom prst="rect">
            <a:avLst/>
          </a:prstGeom>
          <a:noFill/>
          <a:ln w="34925"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 rot="16200000">
            <a:off x="-733855" y="2400189"/>
            <a:ext cx="189859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solidFill>
                  <a:srgbClr val="00B050"/>
                </a:solidFill>
              </a:rPr>
              <a:t>Higgs Factories</a:t>
            </a:r>
            <a:endParaRPr lang="en-GB" sz="2200" dirty="0">
              <a:solidFill>
                <a:srgbClr val="00B05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91013" y="1616927"/>
            <a:ext cx="11407699" cy="1817648"/>
          </a:xfrm>
          <a:prstGeom prst="rect">
            <a:avLst/>
          </a:prstGeom>
          <a:noFill/>
          <a:ln w="34925"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-757033" y="4336791"/>
            <a:ext cx="194495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solidFill>
                  <a:srgbClr val="00B050"/>
                </a:solidFill>
              </a:rPr>
              <a:t>Energy Frontier</a:t>
            </a:r>
            <a:endParaRPr lang="en-GB" sz="2200" dirty="0">
              <a:solidFill>
                <a:srgbClr val="00B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933579" y="6488668"/>
            <a:ext cx="1258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A. Ballarino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8671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905107" y="-301083"/>
            <a:ext cx="10515600" cy="1325563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5"/>
                </a:solidFill>
              </a:rPr>
              <a:t>Superconducting Magnets for future HEP  </a:t>
            </a:r>
            <a:endParaRPr lang="en-GB" b="1" dirty="0">
              <a:solidFill>
                <a:schemeClr val="accent5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6024947"/>
              </p:ext>
            </p:extLst>
          </p:nvPr>
        </p:nvGraphicFramePr>
        <p:xfrm>
          <a:off x="562900" y="1003610"/>
          <a:ext cx="11206974" cy="42624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8157">
                  <a:extLst>
                    <a:ext uri="{9D8B030D-6E8A-4147-A177-3AD203B41FA5}">
                      <a16:colId xmlns:a16="http://schemas.microsoft.com/office/drawing/2014/main" val="3025220532"/>
                    </a:ext>
                  </a:extLst>
                </a:gridCol>
                <a:gridCol w="1191546">
                  <a:extLst>
                    <a:ext uri="{9D8B030D-6E8A-4147-A177-3AD203B41FA5}">
                      <a16:colId xmlns:a16="http://schemas.microsoft.com/office/drawing/2014/main" val="1948359333"/>
                    </a:ext>
                  </a:extLst>
                </a:gridCol>
                <a:gridCol w="1771218">
                  <a:extLst>
                    <a:ext uri="{9D8B030D-6E8A-4147-A177-3AD203B41FA5}">
                      <a16:colId xmlns:a16="http://schemas.microsoft.com/office/drawing/2014/main" val="1599280333"/>
                    </a:ext>
                  </a:extLst>
                </a:gridCol>
                <a:gridCol w="2866151">
                  <a:extLst>
                    <a:ext uri="{9D8B030D-6E8A-4147-A177-3AD203B41FA5}">
                      <a16:colId xmlns:a16="http://schemas.microsoft.com/office/drawing/2014/main" val="1850483909"/>
                    </a:ext>
                  </a:extLst>
                </a:gridCol>
                <a:gridCol w="1524320">
                  <a:extLst>
                    <a:ext uri="{9D8B030D-6E8A-4147-A177-3AD203B41FA5}">
                      <a16:colId xmlns:a16="http://schemas.microsoft.com/office/drawing/2014/main" val="669157685"/>
                    </a:ext>
                  </a:extLst>
                </a:gridCol>
                <a:gridCol w="2565582">
                  <a:extLst>
                    <a:ext uri="{9D8B030D-6E8A-4147-A177-3AD203B41FA5}">
                      <a16:colId xmlns:a16="http://schemas.microsoft.com/office/drawing/2014/main" val="1595720294"/>
                    </a:ext>
                  </a:extLst>
                </a:gridCol>
              </a:tblGrid>
              <a:tr h="424862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solidFill>
                            <a:schemeClr val="tx1"/>
                          </a:solidFill>
                        </a:rPr>
                        <a:t>Dipoles</a:t>
                      </a:r>
                      <a:endParaRPr lang="en-GB" sz="2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solidFill>
                            <a:schemeClr val="tx1"/>
                          </a:solidFill>
                        </a:rPr>
                        <a:t>Quadrupoles</a:t>
                      </a:r>
                      <a:endParaRPr lang="en-GB" sz="2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err="1" smtClean="0">
                          <a:solidFill>
                            <a:schemeClr val="tx1"/>
                          </a:solidFill>
                        </a:rPr>
                        <a:t>Undulators</a:t>
                      </a:r>
                      <a:r>
                        <a:rPr lang="en-US" sz="2200" dirty="0" smtClean="0">
                          <a:solidFill>
                            <a:schemeClr val="tx1"/>
                          </a:solidFill>
                        </a:rPr>
                        <a:t>/Wigglers</a:t>
                      </a:r>
                      <a:endParaRPr lang="en-GB" sz="2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solidFill>
                            <a:schemeClr val="tx1"/>
                          </a:solidFill>
                        </a:rPr>
                        <a:t>Detectors</a:t>
                      </a:r>
                      <a:endParaRPr lang="en-GB" sz="2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solidFill>
                            <a:schemeClr val="tx1"/>
                          </a:solidFill>
                        </a:rPr>
                        <a:t>Field (T)</a:t>
                      </a:r>
                      <a:endParaRPr lang="en-GB" sz="2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75880089"/>
                  </a:ext>
                </a:extLst>
              </a:tr>
              <a:tr h="455209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FCC-</a:t>
                      </a:r>
                      <a:r>
                        <a:rPr lang="en-US" sz="2400" dirty="0" err="1" smtClean="0"/>
                        <a:t>ee</a:t>
                      </a:r>
                      <a:endParaRPr lang="en-GB" sz="24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2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IR Quad </a:t>
                      </a:r>
                      <a:endParaRPr lang="en-GB" sz="22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2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dirty="0" smtClean="0">
                          <a:sym typeface="Symbol" panose="05050102010706020507" pitchFamily="18" charset="2"/>
                        </a:rPr>
                        <a:t> </a:t>
                      </a:r>
                      <a:endParaRPr lang="en-GB" sz="22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&lt; 3 T</a:t>
                      </a:r>
                      <a:endParaRPr lang="en-GB" sz="22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86691"/>
                  </a:ext>
                </a:extLst>
              </a:tr>
              <a:tr h="455209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CEPC</a:t>
                      </a:r>
                      <a:endParaRPr lang="en-GB" sz="24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2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IR Quad</a:t>
                      </a:r>
                      <a:endParaRPr lang="en-GB" sz="22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2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dirty="0" smtClean="0">
                          <a:sym typeface="Symbol" panose="05050102010706020507" pitchFamily="18" charset="2"/>
                        </a:rPr>
                        <a:t></a:t>
                      </a:r>
                      <a:endParaRPr lang="en-GB" sz="22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&lt; 5 T</a:t>
                      </a:r>
                      <a:endParaRPr lang="en-GB" sz="22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5046338"/>
                  </a:ext>
                </a:extLst>
              </a:tr>
              <a:tr h="455209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ILC</a:t>
                      </a:r>
                      <a:endParaRPr lang="en-GB" sz="24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200" dirty="0" smtClean="0">
                          <a:sym typeface="Symbol" panose="05050102010706020507" pitchFamily="18" charset="2"/>
                        </a:rPr>
                        <a:t></a:t>
                      </a:r>
                      <a:endParaRPr lang="en-GB" sz="2200" dirty="0" smtClean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dirty="0" smtClean="0">
                          <a:sym typeface="Symbol" panose="05050102010706020507" pitchFamily="18" charset="2"/>
                        </a:rPr>
                        <a:t></a:t>
                      </a:r>
                      <a:endParaRPr lang="en-GB" sz="22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dirty="0" smtClean="0">
                          <a:sym typeface="Symbol" panose="05050102010706020507" pitchFamily="18" charset="2"/>
                        </a:rPr>
                        <a:t></a:t>
                      </a:r>
                      <a:endParaRPr lang="en-GB" sz="22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200" dirty="0" smtClean="0">
                          <a:sym typeface="Symbol" panose="05050102010706020507" pitchFamily="18" charset="2"/>
                        </a:rPr>
                        <a:t></a:t>
                      </a:r>
                      <a:endParaRPr lang="en-GB" sz="2200" dirty="0" smtClean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&lt; 2 T</a:t>
                      </a:r>
                      <a:endParaRPr lang="en-GB" sz="22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90563238"/>
                  </a:ext>
                </a:extLst>
              </a:tr>
              <a:tr h="455209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CLIC</a:t>
                      </a:r>
                      <a:endParaRPr lang="en-GB" sz="24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20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2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200" dirty="0" smtClean="0">
                          <a:sym typeface="Symbol" panose="05050102010706020507" pitchFamily="18" charset="2"/>
                        </a:rPr>
                        <a:t></a:t>
                      </a:r>
                      <a:endParaRPr lang="en-GB" sz="2200" dirty="0" smtClean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200" dirty="0" smtClean="0">
                          <a:sym typeface="Symbol" panose="05050102010706020507" pitchFamily="18" charset="2"/>
                        </a:rPr>
                        <a:t></a:t>
                      </a:r>
                      <a:endParaRPr lang="en-GB" sz="2200" dirty="0" smtClean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&lt; 2.5 T</a:t>
                      </a:r>
                      <a:endParaRPr lang="en-GB" sz="22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51028718"/>
                  </a:ext>
                </a:extLst>
              </a:tr>
              <a:tr h="455209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FCC-pp</a:t>
                      </a:r>
                      <a:endParaRPr lang="en-GB" sz="24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dirty="0" smtClean="0">
                          <a:sym typeface="Symbol" panose="05050102010706020507" pitchFamily="18" charset="2"/>
                        </a:rPr>
                        <a:t></a:t>
                      </a:r>
                      <a:endParaRPr lang="en-GB" sz="22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dirty="0" smtClean="0">
                          <a:sym typeface="Symbol" panose="05050102010706020507" pitchFamily="18" charset="2"/>
                        </a:rPr>
                        <a:t></a:t>
                      </a:r>
                      <a:endParaRPr lang="en-GB" sz="22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2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200" dirty="0" smtClean="0">
                          <a:sym typeface="Symbol" panose="05050102010706020507" pitchFamily="18" charset="2"/>
                        </a:rPr>
                        <a:t></a:t>
                      </a:r>
                      <a:endParaRPr lang="en-GB" sz="2200" dirty="0" smtClean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16 T -20 T </a:t>
                      </a:r>
                      <a:endParaRPr lang="en-GB" sz="22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2739174"/>
                  </a:ext>
                </a:extLst>
              </a:tr>
              <a:tr h="455209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SppC</a:t>
                      </a:r>
                      <a:endParaRPr lang="en-GB" sz="24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dirty="0" smtClean="0">
                          <a:sym typeface="Symbol" panose="05050102010706020507" pitchFamily="18" charset="2"/>
                        </a:rPr>
                        <a:t></a:t>
                      </a:r>
                      <a:endParaRPr lang="en-GB" sz="22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dirty="0" smtClean="0">
                          <a:sym typeface="Symbol" panose="05050102010706020507" pitchFamily="18" charset="2"/>
                        </a:rPr>
                        <a:t></a:t>
                      </a:r>
                      <a:endParaRPr lang="en-GB" sz="22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2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200" dirty="0" smtClean="0">
                          <a:sym typeface="Symbol" panose="05050102010706020507" pitchFamily="18" charset="2"/>
                        </a:rPr>
                        <a:t></a:t>
                      </a:r>
                      <a:endParaRPr lang="en-GB" sz="2200" dirty="0" smtClean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12 T- 24 T</a:t>
                      </a:r>
                      <a:endParaRPr lang="en-GB" sz="22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2334624"/>
                  </a:ext>
                </a:extLst>
              </a:tr>
              <a:tr h="1092501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Muon Colliders</a:t>
                      </a:r>
                      <a:endParaRPr lang="en-GB" sz="2400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dirty="0" smtClean="0">
                          <a:sym typeface="Symbol" panose="05050102010706020507" pitchFamily="18" charset="2"/>
                        </a:rPr>
                        <a:t></a:t>
                      </a:r>
                      <a:endParaRPr lang="en-GB" sz="22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dirty="0" smtClean="0">
                          <a:sym typeface="Symbol" panose="05050102010706020507" pitchFamily="18" charset="2"/>
                        </a:rPr>
                        <a:t></a:t>
                      </a:r>
                      <a:endParaRPr lang="en-GB" sz="22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2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dirty="0" smtClean="0">
                          <a:sym typeface="Symbol" panose="05050102010706020507" pitchFamily="18" charset="2"/>
                        </a:rPr>
                        <a:t></a:t>
                      </a:r>
                      <a:endParaRPr lang="en-GB" sz="2200" dirty="0"/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Solenoids </a:t>
                      </a:r>
                    </a:p>
                    <a:p>
                      <a:pPr algn="ctr"/>
                      <a:r>
                        <a:rPr lang="en-US" sz="2200" dirty="0" smtClean="0"/>
                        <a:t>&gt; 10 T-20 T 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7852562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562899" y="1438507"/>
            <a:ext cx="11195824" cy="1873405"/>
          </a:xfrm>
          <a:prstGeom prst="rect">
            <a:avLst/>
          </a:prstGeom>
          <a:solidFill>
            <a:schemeClr val="accent4">
              <a:alpha val="50000"/>
            </a:schemeClr>
          </a:solidFill>
          <a:ln w="34925"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800" dirty="0" smtClean="0">
                <a:solidFill>
                  <a:schemeClr val="tx1"/>
                </a:solidFill>
              </a:rPr>
              <a:t>Beneficial Technology</a:t>
            </a:r>
            <a:endParaRPr lang="en-GB" sz="3800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16200000">
            <a:off x="-696690" y="2143711"/>
            <a:ext cx="189859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solidFill>
                  <a:srgbClr val="00B050"/>
                </a:solidFill>
              </a:rPr>
              <a:t>Higgs Factories</a:t>
            </a:r>
            <a:endParaRPr lang="en-GB" sz="2200" dirty="0">
              <a:solidFill>
                <a:srgbClr val="00B05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40596" y="3386253"/>
            <a:ext cx="11240301" cy="1888274"/>
          </a:xfrm>
          <a:prstGeom prst="rect">
            <a:avLst/>
          </a:prstGeom>
          <a:solidFill>
            <a:schemeClr val="accent4">
              <a:alpha val="50000"/>
            </a:schemeClr>
          </a:solidFill>
          <a:ln w="34925"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800" dirty="0" smtClean="0">
                <a:solidFill>
                  <a:schemeClr val="tx1"/>
                </a:solidFill>
              </a:rPr>
              <a:t>Enabling Technology</a:t>
            </a:r>
            <a:endParaRPr lang="en-GB" sz="3800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16200000">
            <a:off x="-757034" y="4113763"/>
            <a:ext cx="194495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solidFill>
                  <a:srgbClr val="00B050"/>
                </a:solidFill>
              </a:rPr>
              <a:t>Energy Frontier</a:t>
            </a:r>
            <a:endParaRPr lang="en-GB" sz="2200" dirty="0">
              <a:solidFill>
                <a:srgbClr val="00B05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83473" y="5508703"/>
            <a:ext cx="9288966" cy="892552"/>
          </a:xfrm>
          <a:prstGeom prst="rect">
            <a:avLst/>
          </a:prstGeom>
          <a:solidFill>
            <a:schemeClr val="accent1">
              <a:alpha val="31000"/>
            </a:schemeClr>
          </a:solidFill>
          <a:ln w="317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600" dirty="0" smtClean="0"/>
              <a:t>HTS for Sustainability: operation at higher temperatures (&gt; </a:t>
            </a:r>
            <a:r>
              <a:rPr lang="en-US" sz="2600" dirty="0" err="1" smtClean="0"/>
              <a:t>LHe</a:t>
            </a:r>
            <a:r>
              <a:rPr lang="en-US" sz="2600" dirty="0" smtClean="0"/>
              <a:t>) </a:t>
            </a:r>
          </a:p>
          <a:p>
            <a:pPr algn="ctr"/>
            <a:r>
              <a:rPr lang="en-US" sz="2600" dirty="0" smtClean="0"/>
              <a:t>to minimize power consumption  </a:t>
            </a:r>
            <a:endParaRPr lang="en-GB" sz="2600" dirty="0"/>
          </a:p>
        </p:txBody>
      </p:sp>
      <p:sp>
        <p:nvSpPr>
          <p:cNvPr id="10" name="TextBox 9"/>
          <p:cNvSpPr txBox="1"/>
          <p:nvPr/>
        </p:nvSpPr>
        <p:spPr>
          <a:xfrm>
            <a:off x="10933579" y="6488668"/>
            <a:ext cx="1258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A. Ballarino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4622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916258" y="-292797"/>
            <a:ext cx="10515600" cy="1325563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5"/>
                </a:solidFill>
              </a:rPr>
              <a:t>Sustainability for future HEP  </a:t>
            </a:r>
            <a:endParaRPr lang="en-GB" b="1" dirty="0">
              <a:solidFill>
                <a:schemeClr val="accent5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030" t="8422" r="10695" b="3510"/>
          <a:stretch/>
        </p:blipFill>
        <p:spPr>
          <a:xfrm>
            <a:off x="33454" y="847493"/>
            <a:ext cx="7672039" cy="587669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5195" y="550900"/>
            <a:ext cx="4144299" cy="288367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86"/>
          <a:stretch/>
        </p:blipFill>
        <p:spPr>
          <a:xfrm>
            <a:off x="7797424" y="3412273"/>
            <a:ext cx="4090771" cy="280384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8020119" y="6273225"/>
            <a:ext cx="402360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>
                <a:hlinkClick r:id="rId5"/>
              </a:rPr>
              <a:t>https://</a:t>
            </a:r>
            <a:r>
              <a:rPr lang="en-GB" sz="1400" dirty="0" smtClean="0">
                <a:hlinkClick r:id="rId5"/>
              </a:rPr>
              <a:t>www.superpower-inc.com/specification.aspx</a:t>
            </a:r>
            <a:endParaRPr lang="en-GB" sz="1400" dirty="0" smtClean="0"/>
          </a:p>
          <a:p>
            <a:endParaRPr lang="en-GB" dirty="0"/>
          </a:p>
        </p:txBody>
      </p:sp>
      <p:sp>
        <p:nvSpPr>
          <p:cNvPr id="9" name="Down Arrow 8"/>
          <p:cNvSpPr/>
          <p:nvPr/>
        </p:nvSpPr>
        <p:spPr>
          <a:xfrm rot="4362676">
            <a:off x="7036419" y="2854713"/>
            <a:ext cx="814039" cy="72483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10933579" y="6488668"/>
            <a:ext cx="1258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A. Ballarino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3666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25965" y="-382007"/>
            <a:ext cx="10515600" cy="1325563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5"/>
                </a:solidFill>
              </a:rPr>
              <a:t>HTS </a:t>
            </a:r>
            <a:r>
              <a:rPr lang="en-US" b="1" dirty="0" err="1" smtClean="0">
                <a:solidFill>
                  <a:schemeClr val="accent5"/>
                </a:solidFill>
              </a:rPr>
              <a:t>Undulators</a:t>
            </a:r>
            <a:endParaRPr lang="en-GB" b="1" dirty="0">
              <a:solidFill>
                <a:schemeClr val="accent5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70986" y="674405"/>
            <a:ext cx="5070087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800" b="1" dirty="0" smtClean="0">
                <a:solidFill>
                  <a:schemeClr val="accent5"/>
                </a:solidFill>
              </a:rPr>
              <a:t>HTS </a:t>
            </a:r>
            <a:r>
              <a:rPr lang="en-GB" sz="2800" b="1" dirty="0" err="1" smtClean="0">
                <a:solidFill>
                  <a:schemeClr val="accent5"/>
                </a:solidFill>
              </a:rPr>
              <a:t>undulators</a:t>
            </a:r>
            <a:r>
              <a:rPr lang="en-GB" sz="2800" b="1" dirty="0" smtClean="0">
                <a:solidFill>
                  <a:schemeClr val="accent5"/>
                </a:solidFill>
              </a:rPr>
              <a:t>: </a:t>
            </a:r>
          </a:p>
          <a:p>
            <a:pPr algn="just"/>
            <a:r>
              <a:rPr lang="en-GB" sz="2800" b="1" dirty="0" smtClean="0"/>
              <a:t>High </a:t>
            </a:r>
            <a:r>
              <a:rPr lang="en-GB" sz="2800" b="1" dirty="0"/>
              <a:t>field</a:t>
            </a:r>
            <a:r>
              <a:rPr lang="en-GB" sz="2800" dirty="0"/>
              <a:t>, </a:t>
            </a:r>
            <a:r>
              <a:rPr lang="en-GB" sz="2800" b="1" dirty="0" smtClean="0"/>
              <a:t>short-period</a:t>
            </a:r>
            <a:r>
              <a:rPr lang="en-GB" sz="2800" dirty="0" smtClean="0"/>
              <a:t>, </a:t>
            </a:r>
            <a:r>
              <a:rPr lang="en-GB" sz="2800" b="1" dirty="0" smtClean="0"/>
              <a:t>compact</a:t>
            </a:r>
            <a:r>
              <a:rPr lang="en-GB" sz="2800" dirty="0" smtClean="0"/>
              <a:t> </a:t>
            </a:r>
            <a:r>
              <a:rPr lang="en-GB" sz="2800" dirty="0" err="1" smtClean="0"/>
              <a:t>undulators</a:t>
            </a:r>
            <a:r>
              <a:rPr lang="en-GB" sz="2800" dirty="0" smtClean="0"/>
              <a:t> operated </a:t>
            </a:r>
            <a:r>
              <a:rPr lang="en-GB" sz="2800" dirty="0"/>
              <a:t>at </a:t>
            </a:r>
            <a:r>
              <a:rPr lang="en-GB" sz="2800" b="1" dirty="0" smtClean="0"/>
              <a:t>higher temperatures</a:t>
            </a:r>
          </a:p>
          <a:p>
            <a:endParaRPr lang="en-GB" dirty="0"/>
          </a:p>
          <a:p>
            <a:r>
              <a:rPr lang="en-GB" sz="2600" dirty="0" smtClean="0"/>
              <a:t>Vertical (VR) and Helical (HL) prototype coils manufactured and tested</a:t>
            </a:r>
            <a:endParaRPr lang="en-GB" sz="2600" dirty="0"/>
          </a:p>
          <a:p>
            <a:endParaRPr lang="en-GB" dirty="0"/>
          </a:p>
          <a:p>
            <a:r>
              <a:rPr lang="en-GB" sz="2800" b="1" dirty="0" smtClean="0">
                <a:solidFill>
                  <a:schemeClr val="accent5"/>
                </a:solidFill>
              </a:rPr>
              <a:t>Challenges</a:t>
            </a:r>
            <a:r>
              <a:rPr lang="en-GB" sz="2800" b="1" dirty="0">
                <a:solidFill>
                  <a:schemeClr val="accent5"/>
                </a:solidFill>
              </a:rPr>
              <a:t>:</a:t>
            </a:r>
          </a:p>
          <a:p>
            <a:r>
              <a:rPr lang="en-GB" sz="2800" dirty="0"/>
              <a:t>• Bending </a:t>
            </a:r>
            <a:r>
              <a:rPr lang="en-GB" sz="2800" dirty="0" smtClean="0"/>
              <a:t>radius &lt; </a:t>
            </a:r>
            <a:r>
              <a:rPr lang="en-GB" sz="2800" dirty="0"/>
              <a:t>5 </a:t>
            </a:r>
            <a:r>
              <a:rPr lang="en-GB" sz="2800" dirty="0" smtClean="0"/>
              <a:t>mm</a:t>
            </a:r>
            <a:endParaRPr lang="en-GB" sz="2800" dirty="0"/>
          </a:p>
          <a:p>
            <a:r>
              <a:rPr lang="en-GB" sz="2800" dirty="0"/>
              <a:t>• Quench protection</a:t>
            </a:r>
          </a:p>
          <a:p>
            <a:r>
              <a:rPr lang="en-GB" sz="2800" dirty="0"/>
              <a:t>• Field quality (</a:t>
            </a:r>
            <a:r>
              <a:rPr lang="en-GB" sz="2800" dirty="0" smtClean="0"/>
              <a:t>during  ramping)</a:t>
            </a:r>
            <a:endParaRPr lang="en-GB" sz="2800" dirty="0"/>
          </a:p>
        </p:txBody>
      </p:sp>
      <p:grpSp>
        <p:nvGrpSpPr>
          <p:cNvPr id="7" name="Gruppieren 63">
            <a:extLst>
              <a:ext uri="{FF2B5EF4-FFF2-40B4-BE49-F238E27FC236}">
                <a16:creationId xmlns:a16="http://schemas.microsoft.com/office/drawing/2014/main" id="{7B5CDCD7-C4C5-5959-54BF-95A43699F9DB}"/>
              </a:ext>
            </a:extLst>
          </p:cNvPr>
          <p:cNvGrpSpPr/>
          <p:nvPr/>
        </p:nvGrpSpPr>
        <p:grpSpPr>
          <a:xfrm>
            <a:off x="5401867" y="2882691"/>
            <a:ext cx="3462593" cy="3653075"/>
            <a:chOff x="2786529" y="1439837"/>
            <a:chExt cx="3462593" cy="3653075"/>
          </a:xfrm>
        </p:grpSpPr>
        <p:pic>
          <p:nvPicPr>
            <p:cNvPr id="8" name="Grafik 59">
              <a:extLst>
                <a:ext uri="{FF2B5EF4-FFF2-40B4-BE49-F238E27FC236}">
                  <a16:creationId xmlns:a16="http://schemas.microsoft.com/office/drawing/2014/main" id="{6CC6631A-8184-DB35-E83A-597CBD91ED2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86529" y="1439837"/>
              <a:ext cx="3462593" cy="3653075"/>
            </a:xfrm>
            <a:prstGeom prst="rect">
              <a:avLst/>
            </a:prstGeom>
          </p:spPr>
        </p:pic>
        <p:sp>
          <p:nvSpPr>
            <p:cNvPr id="9" name="Rectangle 82">
              <a:extLst>
                <a:ext uri="{FF2B5EF4-FFF2-40B4-BE49-F238E27FC236}">
                  <a16:creationId xmlns:a16="http://schemas.microsoft.com/office/drawing/2014/main" id="{A648FC45-BC1C-AB3D-0B42-5400B0CDB1E2}"/>
                </a:ext>
              </a:extLst>
            </p:cNvPr>
            <p:cNvSpPr/>
            <p:nvPr/>
          </p:nvSpPr>
          <p:spPr>
            <a:xfrm>
              <a:off x="5394733" y="1814526"/>
              <a:ext cx="279810" cy="268036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1" name="Grafik 7">
            <a:extLst>
              <a:ext uri="{FF2B5EF4-FFF2-40B4-BE49-F238E27FC236}">
                <a16:creationId xmlns:a16="http://schemas.microsoft.com/office/drawing/2014/main" id="{F7628C3E-07D2-5740-3AB6-741F42D930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2915" y="2882692"/>
            <a:ext cx="3461722" cy="3653076"/>
          </a:xfrm>
          <a:prstGeom prst="rect">
            <a:avLst/>
          </a:prstGeom>
        </p:spPr>
      </p:pic>
      <p:sp>
        <p:nvSpPr>
          <p:cNvPr id="13" name="Rechteck 17">
            <a:extLst>
              <a:ext uri="{FF2B5EF4-FFF2-40B4-BE49-F238E27FC236}">
                <a16:creationId xmlns:a16="http://schemas.microsoft.com/office/drawing/2014/main" id="{CDD7B3DD-BF54-C7C9-6AE8-3A5AE4D77A36}"/>
              </a:ext>
            </a:extLst>
          </p:cNvPr>
          <p:cNvSpPr/>
          <p:nvPr/>
        </p:nvSpPr>
        <p:spPr>
          <a:xfrm>
            <a:off x="8065044" y="6457890"/>
            <a:ext cx="373275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000" dirty="0"/>
              <a:t>F. Nguyen </a:t>
            </a:r>
            <a:r>
              <a:rPr lang="en-US" sz="1000" i="1" dirty="0"/>
              <a:t>et al.</a:t>
            </a:r>
            <a:r>
              <a:rPr lang="en-US" sz="1000" dirty="0"/>
              <a:t> “XLS - D5.1: Technologies for the CompactLight Undulator” (2019), doi: 10.5281/zenodo.5024409</a:t>
            </a:r>
          </a:p>
        </p:txBody>
      </p:sp>
      <p:pic>
        <p:nvPicPr>
          <p:cNvPr id="14" name="Grafik 10">
            <a:extLst>
              <a:ext uri="{FF2B5EF4-FFF2-40B4-BE49-F238E27FC236}">
                <a16:creationId xmlns:a16="http://schemas.microsoft.com/office/drawing/2014/main" id="{4B978990-F548-4DBF-8142-A24718BD92B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9427" y="173835"/>
            <a:ext cx="1448387" cy="666959"/>
          </a:xfrm>
          <a:prstGeom prst="rect">
            <a:avLst/>
          </a:prstGeom>
        </p:spPr>
      </p:pic>
      <p:pic>
        <p:nvPicPr>
          <p:cNvPr id="15" name="Picture 6">
            <a:extLst>
              <a:ext uri="{FF2B5EF4-FFF2-40B4-BE49-F238E27FC236}">
                <a16:creationId xmlns:a16="http://schemas.microsoft.com/office/drawing/2014/main" id="{811CA24C-2FD5-6CF2-DE02-050261C1C6F8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62694" y="174154"/>
            <a:ext cx="683998" cy="6840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6"/>
          <a:srcRect l="1782" b="11984"/>
          <a:stretch/>
        </p:blipFill>
        <p:spPr>
          <a:xfrm>
            <a:off x="6314941" y="624469"/>
            <a:ext cx="3922185" cy="2299688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0314878" y="1438507"/>
            <a:ext cx="134306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/>
              <a:t>Planar</a:t>
            </a:r>
          </a:p>
          <a:p>
            <a:r>
              <a:rPr lang="en-US" sz="2200" dirty="0" err="1" smtClean="0"/>
              <a:t>Undulator</a:t>
            </a:r>
            <a:endParaRPr lang="en-GB" sz="2200" dirty="0"/>
          </a:p>
        </p:txBody>
      </p:sp>
      <p:sp>
        <p:nvSpPr>
          <p:cNvPr id="16" name="TextBox 15"/>
          <p:cNvSpPr txBox="1"/>
          <p:nvPr/>
        </p:nvSpPr>
        <p:spPr>
          <a:xfrm>
            <a:off x="7861609" y="6101051"/>
            <a:ext cx="1271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S. Richter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27658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444" y="-370857"/>
            <a:ext cx="10515600" cy="1325563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5"/>
                </a:solidFill>
              </a:rPr>
              <a:t>HTS </a:t>
            </a:r>
            <a:r>
              <a:rPr lang="en-US" b="1" dirty="0" err="1" smtClean="0">
                <a:solidFill>
                  <a:schemeClr val="accent5"/>
                </a:solidFill>
              </a:rPr>
              <a:t>Undulators</a:t>
            </a:r>
            <a:endParaRPr lang="en-GB" b="1" dirty="0">
              <a:solidFill>
                <a:schemeClr val="accent5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3814" y="6457890"/>
            <a:ext cx="25536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Courtesy of S. Richter</a:t>
            </a:r>
            <a:endParaRPr lang="en-GB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909" y="1480713"/>
            <a:ext cx="3933535" cy="239983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776" y="4128955"/>
            <a:ext cx="4908444" cy="2399836"/>
          </a:xfrm>
          <a:prstGeom prst="rect">
            <a:avLst/>
          </a:prstGeom>
        </p:spPr>
      </p:pic>
      <p:pic>
        <p:nvPicPr>
          <p:cNvPr id="7" name="Grafik 10">
            <a:extLst>
              <a:ext uri="{FF2B5EF4-FFF2-40B4-BE49-F238E27FC236}">
                <a16:creationId xmlns:a16="http://schemas.microsoft.com/office/drawing/2014/main" id="{4B978990-F548-4DBF-8142-A24718BD92B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3846" y="240743"/>
            <a:ext cx="1448387" cy="66695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11CA24C-2FD5-6CF2-DE02-050261C1C6F8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660" y="151852"/>
            <a:ext cx="683998" cy="684000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5107047" y="4070194"/>
            <a:ext cx="4048104" cy="2668203"/>
            <a:chOff x="7248080" y="4204696"/>
            <a:chExt cx="4130626" cy="2789118"/>
          </a:xfrm>
        </p:grpSpPr>
        <p:pic>
          <p:nvPicPr>
            <p:cNvPr id="10" name="Grafik 10">
              <a:extLst>
                <a:ext uri="{FF2B5EF4-FFF2-40B4-BE49-F238E27FC236}">
                  <a16:creationId xmlns:a16="http://schemas.microsoft.com/office/drawing/2014/main" id="{7C330F9E-B2EE-A9E6-155E-B004F282DC7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48080" y="4354344"/>
              <a:ext cx="4130626" cy="2639470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7687940" y="4204696"/>
              <a:ext cx="3340161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/>
                <a:t>S</a:t>
              </a:r>
              <a:r>
                <a:rPr lang="en-US" dirty="0" smtClean="0"/>
                <a:t>hort model simulations at 4.2 K</a:t>
              </a:r>
              <a:endParaRPr lang="en-US" dirty="0"/>
            </a:p>
          </p:txBody>
        </p:sp>
      </p:grpSp>
      <p:sp>
        <p:nvSpPr>
          <p:cNvPr id="12" name="Rectangle 11"/>
          <p:cNvSpPr/>
          <p:nvPr/>
        </p:nvSpPr>
        <p:spPr>
          <a:xfrm>
            <a:off x="2969941" y="669070"/>
            <a:ext cx="6096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2400" dirty="0"/>
              <a:t>No-insulation coils for quench </a:t>
            </a:r>
            <a:r>
              <a:rPr lang="en-US" sz="2400" dirty="0" smtClean="0"/>
              <a:t>protection</a:t>
            </a:r>
            <a:endParaRPr lang="en-US" sz="2400" dirty="0"/>
          </a:p>
          <a:p>
            <a:pPr lvl="1" algn="ctr"/>
            <a:r>
              <a:rPr lang="en-US" sz="2000" dirty="0"/>
              <a:t>Cu-stabilized for transverse current </a:t>
            </a:r>
            <a:r>
              <a:rPr lang="en-US" sz="2000" dirty="0" smtClean="0"/>
              <a:t>bypassing</a:t>
            </a:r>
          </a:p>
          <a:p>
            <a:pPr lvl="1" algn="ctr"/>
            <a:r>
              <a:rPr lang="en-US" sz="2000" dirty="0" smtClean="0"/>
              <a:t>4 mm wide REBCO tape</a:t>
            </a:r>
            <a:endParaRPr lang="en-US" sz="2000" dirty="0"/>
          </a:p>
        </p:txBody>
      </p:sp>
      <p:grpSp>
        <p:nvGrpSpPr>
          <p:cNvPr id="13" name="Group 12"/>
          <p:cNvGrpSpPr/>
          <p:nvPr/>
        </p:nvGrpSpPr>
        <p:grpSpPr>
          <a:xfrm>
            <a:off x="6774866" y="1678457"/>
            <a:ext cx="1944880" cy="2118661"/>
            <a:chOff x="4823905" y="4577774"/>
            <a:chExt cx="1944880" cy="2118661"/>
          </a:xfrm>
        </p:grpSpPr>
        <p:pic>
          <p:nvPicPr>
            <p:cNvPr id="14" name="Picture 3" descr="Figure2_v2">
              <a:extLst>
                <a:ext uri="{FF2B5EF4-FFF2-40B4-BE49-F238E27FC236}">
                  <a16:creationId xmlns:a16="http://schemas.microsoft.com/office/drawing/2014/main" id="{1326A5E2-C8CA-A866-7A7B-295B8CBEE26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1859"/>
            <a:stretch/>
          </p:blipFill>
          <p:spPr bwMode="auto">
            <a:xfrm>
              <a:off x="5215155" y="4762440"/>
              <a:ext cx="1300478" cy="19339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Rectangle 3">
              <a:extLst>
                <a:ext uri="{FF2B5EF4-FFF2-40B4-BE49-F238E27FC236}">
                  <a16:creationId xmlns:a16="http://schemas.microsoft.com/office/drawing/2014/main" id="{0F78EE6C-F0C9-9056-A067-600A98B4EEEB}"/>
                </a:ext>
              </a:extLst>
            </p:cNvPr>
            <p:cNvSpPr/>
            <p:nvPr/>
          </p:nvSpPr>
          <p:spPr>
            <a:xfrm>
              <a:off x="5215155" y="4577774"/>
              <a:ext cx="155363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i="1" dirty="0" smtClean="0">
                  <a:solidFill>
                    <a:srgbClr val="000000"/>
                  </a:solidFill>
                </a:rPr>
                <a:t>J</a:t>
              </a:r>
              <a:r>
                <a:rPr lang="en-GB" baseline="-25000" dirty="0" smtClean="0">
                  <a:solidFill>
                    <a:srgbClr val="000000"/>
                  </a:solidFill>
                </a:rPr>
                <a:t>e</a:t>
              </a:r>
              <a:r>
                <a:rPr lang="en-GB" dirty="0" smtClean="0">
                  <a:solidFill>
                    <a:srgbClr val="000000"/>
                  </a:solidFill>
                </a:rPr>
                <a:t> </a:t>
              </a:r>
              <a:r>
                <a:rPr lang="en-GB" dirty="0">
                  <a:solidFill>
                    <a:srgbClr val="000000"/>
                  </a:solidFill>
                </a:rPr>
                <a:t>= </a:t>
              </a:r>
              <a:r>
                <a:rPr lang="en-GB" dirty="0" smtClean="0">
                  <a:solidFill>
                    <a:srgbClr val="000000"/>
                  </a:solidFill>
                </a:rPr>
                <a:t>2 kA/mm</a:t>
              </a:r>
              <a:r>
                <a:rPr lang="en-GB" baseline="30000" dirty="0" smtClean="0">
                  <a:solidFill>
                    <a:srgbClr val="000000"/>
                  </a:solidFill>
                </a:rPr>
                <a:t>2</a:t>
              </a:r>
              <a:r>
                <a:rPr lang="en-GB" dirty="0" smtClean="0">
                  <a:solidFill>
                    <a:srgbClr val="000000"/>
                  </a:solidFill>
                </a:rPr>
                <a:t> </a:t>
              </a:r>
              <a:endParaRPr lang="en-US" dirty="0"/>
            </a:p>
          </p:txBody>
        </p:sp>
        <p:sp>
          <p:nvSpPr>
            <p:cNvPr id="16" name="Rectangle 3">
              <a:extLst>
                <a:ext uri="{FF2B5EF4-FFF2-40B4-BE49-F238E27FC236}">
                  <a16:creationId xmlns:a16="http://schemas.microsoft.com/office/drawing/2014/main" id="{8306B86B-4AFF-68F9-9B01-81A0F67784FA}"/>
                </a:ext>
              </a:extLst>
            </p:cNvPr>
            <p:cNvSpPr/>
            <p:nvPr/>
          </p:nvSpPr>
          <p:spPr>
            <a:xfrm rot="16200000">
              <a:off x="4659757" y="5571297"/>
              <a:ext cx="69762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i="1" dirty="0" smtClean="0">
                  <a:solidFill>
                    <a:srgbClr val="000000"/>
                  </a:solidFill>
                </a:rPr>
                <a:t>B</a:t>
              </a:r>
              <a:r>
                <a:rPr lang="en-GB" dirty="0" smtClean="0">
                  <a:solidFill>
                    <a:srgbClr val="000000"/>
                  </a:solidFill>
                </a:rPr>
                <a:t> (T)</a:t>
              </a:r>
              <a:endParaRPr lang="en-US" dirty="0"/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9259229" y="4395787"/>
            <a:ext cx="2932771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Very compact design !</a:t>
            </a:r>
          </a:p>
          <a:p>
            <a:r>
              <a:rPr lang="en-GB" sz="2200" dirty="0" smtClean="0"/>
              <a:t>12 turns, 2-tape stack</a:t>
            </a:r>
            <a:r>
              <a:rPr lang="en-GB" sz="2200" dirty="0"/>
              <a:t/>
            </a:r>
            <a:br>
              <a:rPr lang="en-GB" sz="2200" dirty="0"/>
            </a:br>
            <a:r>
              <a:rPr lang="en-GB" sz="2200" dirty="0" smtClean="0"/>
              <a:t>Goal: </a:t>
            </a:r>
            <a:endParaRPr lang="en-GB" sz="2200" dirty="0"/>
          </a:p>
          <a:p>
            <a:r>
              <a:rPr lang="en-GB" sz="2200" dirty="0" err="1" smtClean="0"/>
              <a:t>λu</a:t>
            </a:r>
            <a:r>
              <a:rPr lang="en-GB" sz="2200" dirty="0" smtClean="0"/>
              <a:t> </a:t>
            </a:r>
            <a:r>
              <a:rPr lang="en-GB" sz="2200" dirty="0"/>
              <a:t>= 13 </a:t>
            </a:r>
            <a:r>
              <a:rPr lang="en-GB" sz="2200" dirty="0" smtClean="0"/>
              <a:t>mm</a:t>
            </a:r>
          </a:p>
          <a:p>
            <a:r>
              <a:rPr lang="en-US" sz="2200" dirty="0" smtClean="0"/>
              <a:t>Gap 5 mm, 2 T @ 4.2 K</a:t>
            </a:r>
          </a:p>
          <a:p>
            <a:r>
              <a:rPr lang="en-US" sz="2200" dirty="0" smtClean="0"/>
              <a:t>120 turns</a:t>
            </a:r>
            <a:endParaRPr lang="en-GB" sz="2200" dirty="0"/>
          </a:p>
          <a:p>
            <a:endParaRPr lang="en-GB" sz="2200" dirty="0"/>
          </a:p>
        </p:txBody>
      </p:sp>
      <p:sp>
        <p:nvSpPr>
          <p:cNvPr id="18" name="Rectangle 17"/>
          <p:cNvSpPr/>
          <p:nvPr/>
        </p:nvSpPr>
        <p:spPr>
          <a:xfrm>
            <a:off x="9154937" y="2374538"/>
            <a:ext cx="3405053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/>
              <a:t>One-period </a:t>
            </a:r>
            <a:r>
              <a:rPr lang="en-US" sz="2200" dirty="0" smtClean="0"/>
              <a:t>coil</a:t>
            </a:r>
          </a:p>
          <a:p>
            <a:r>
              <a:rPr lang="en-US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λ</a:t>
            </a:r>
            <a:r>
              <a:rPr lang="en-US" sz="2200" baseline="-25000" dirty="0" err="1" smtClean="0"/>
              <a:t>u</a:t>
            </a:r>
            <a:r>
              <a:rPr lang="en-US" sz="2200" dirty="0" smtClean="0"/>
              <a:t> </a:t>
            </a:r>
            <a:r>
              <a:rPr lang="en-US" sz="2200" dirty="0"/>
              <a:t>= 13 </a:t>
            </a:r>
            <a:r>
              <a:rPr lang="en-US" sz="2200" dirty="0" smtClean="0"/>
              <a:t>mm</a:t>
            </a:r>
          </a:p>
          <a:p>
            <a:r>
              <a:rPr lang="en-US" sz="2200" dirty="0" smtClean="0"/>
              <a:t>Tested at </a:t>
            </a:r>
            <a:r>
              <a:rPr lang="en-US" sz="2200" b="1" dirty="0" smtClean="0"/>
              <a:t>4.2 K</a:t>
            </a:r>
            <a:r>
              <a:rPr lang="en-US" sz="2200" dirty="0" smtClean="0"/>
              <a:t>:</a:t>
            </a:r>
            <a:endParaRPr lang="en-GB" sz="2200" dirty="0" smtClean="0"/>
          </a:p>
          <a:p>
            <a:r>
              <a:rPr lang="en-GB" sz="2200" dirty="0" smtClean="0"/>
              <a:t>B </a:t>
            </a:r>
            <a:r>
              <a:rPr lang="en-GB" sz="2200" dirty="0"/>
              <a:t>≈ 1.5 </a:t>
            </a:r>
            <a:r>
              <a:rPr lang="en-GB" sz="2200" dirty="0" smtClean="0"/>
              <a:t>T, Je=2.3 kA/mm</a:t>
            </a:r>
            <a:r>
              <a:rPr lang="en-GB" sz="2200" baseline="30000" dirty="0" smtClean="0"/>
              <a:t>2</a:t>
            </a:r>
            <a:endParaRPr lang="en-GB" sz="2200" dirty="0"/>
          </a:p>
          <a:p>
            <a:r>
              <a:rPr lang="en-GB" sz="2200" dirty="0"/>
              <a:t>B ≈ 2 </a:t>
            </a:r>
            <a:r>
              <a:rPr lang="en-GB" sz="2200" dirty="0" smtClean="0"/>
              <a:t>T, Je=3.6 kA/mm</a:t>
            </a:r>
            <a:r>
              <a:rPr lang="en-GB" sz="2200" baseline="30000" dirty="0" smtClean="0"/>
              <a:t>2</a:t>
            </a:r>
            <a:endParaRPr lang="en-GB" sz="2200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154639" y="0"/>
            <a:ext cx="2193129" cy="2297151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437909" y="1824137"/>
            <a:ext cx="2285244" cy="1978429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133814" y="1170878"/>
            <a:ext cx="960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Vertical </a:t>
            </a:r>
            <a:endParaRPr lang="en-GB" b="1" dirty="0">
              <a:solidFill>
                <a:srgbClr val="00B05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6117" y="3843454"/>
            <a:ext cx="822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Helical</a:t>
            </a:r>
            <a:endParaRPr lang="en-GB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5947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b="9548"/>
          <a:stretch/>
        </p:blipFill>
        <p:spPr>
          <a:xfrm>
            <a:off x="1471799" y="817282"/>
            <a:ext cx="10213018" cy="5795392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838200" y="-345688"/>
            <a:ext cx="10515600" cy="1325563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5"/>
                </a:solidFill>
              </a:rPr>
              <a:t>MSC HFM HTS Program</a:t>
            </a:r>
            <a:endParaRPr lang="en-GB" b="1" dirty="0">
              <a:solidFill>
                <a:schemeClr val="accent5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6839" y="947854"/>
            <a:ext cx="3980962" cy="461665"/>
          </a:xfrm>
          <a:prstGeom prst="rect">
            <a:avLst/>
          </a:prstGeom>
          <a:solidFill>
            <a:schemeClr val="accent4">
              <a:alpha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Cable/coil activities on REBCO </a:t>
            </a:r>
            <a:endParaRPr lang="en-GB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7333784" y="910684"/>
            <a:ext cx="4058227" cy="461665"/>
          </a:xfrm>
          <a:prstGeom prst="rect">
            <a:avLst/>
          </a:prstGeom>
          <a:solidFill>
            <a:schemeClr val="accent4">
              <a:alpha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R&amp;D on other superconductors</a:t>
            </a:r>
            <a:endParaRPr lang="en-GB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10091853" y="0"/>
            <a:ext cx="1784463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 smtClean="0"/>
              <a:t>2022 - 2027</a:t>
            </a:r>
            <a:endParaRPr lang="en-GB" sz="2600" dirty="0"/>
          </a:p>
        </p:txBody>
      </p:sp>
      <p:sp>
        <p:nvSpPr>
          <p:cNvPr id="2" name="TextBox 1"/>
          <p:cNvSpPr txBox="1"/>
          <p:nvPr/>
        </p:nvSpPr>
        <p:spPr>
          <a:xfrm>
            <a:off x="9277815" y="6177776"/>
            <a:ext cx="26821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CERN EDMS N. 2685835</a:t>
            </a:r>
            <a:endParaRPr lang="en-GB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10933579" y="6488668"/>
            <a:ext cx="1258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A. Ballarino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3992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6825" y="710500"/>
            <a:ext cx="11784980" cy="6147500"/>
          </a:xfrm>
        </p:spPr>
        <p:txBody>
          <a:bodyPr>
            <a:noAutofit/>
          </a:bodyPr>
          <a:lstStyle/>
          <a:p>
            <a:r>
              <a:rPr lang="en-US" sz="2400" b="1" dirty="0" smtClean="0"/>
              <a:t> </a:t>
            </a:r>
            <a:r>
              <a:rPr lang="en-US" sz="2400" b="1" dirty="0" smtClean="0">
                <a:solidFill>
                  <a:schemeClr val="accent1"/>
                </a:solidFill>
              </a:rPr>
              <a:t>Objective</a:t>
            </a:r>
            <a:r>
              <a:rPr lang="en-US" sz="2400" dirty="0"/>
              <a:t>: </a:t>
            </a:r>
            <a:r>
              <a:rPr lang="en-US" sz="2400" dirty="0" smtClean="0"/>
              <a:t>demonstrator of </a:t>
            </a:r>
            <a:r>
              <a:rPr lang="en-US" sz="2400" b="1" dirty="0" smtClean="0"/>
              <a:t>5 </a:t>
            </a:r>
            <a:r>
              <a:rPr lang="en-US" sz="2400" b="1" dirty="0"/>
              <a:t>T</a:t>
            </a:r>
            <a:r>
              <a:rPr lang="en-US" sz="2400" dirty="0"/>
              <a:t> </a:t>
            </a:r>
            <a:r>
              <a:rPr lang="en-US" sz="2400" b="1" dirty="0"/>
              <a:t>in </a:t>
            </a:r>
            <a:r>
              <a:rPr lang="en-US" sz="2400" dirty="0"/>
              <a:t>a background field </a:t>
            </a:r>
            <a:r>
              <a:rPr lang="en-US" sz="2400" b="1" dirty="0"/>
              <a:t>of 15 T</a:t>
            </a:r>
          </a:p>
          <a:p>
            <a:pPr marL="0" indent="0">
              <a:buNone/>
            </a:pPr>
            <a:endParaRPr lang="en-US" sz="600" dirty="0" smtClean="0"/>
          </a:p>
          <a:p>
            <a:r>
              <a:rPr lang="en-US" sz="2400" dirty="0" smtClean="0"/>
              <a:t> Development of </a:t>
            </a:r>
            <a:r>
              <a:rPr lang="en-US" sz="2400" b="1" dirty="0" smtClean="0">
                <a:solidFill>
                  <a:schemeClr val="accent1"/>
                </a:solidFill>
              </a:rPr>
              <a:t>electrically insulated</a:t>
            </a:r>
            <a:r>
              <a:rPr lang="en-US" sz="2400" dirty="0" smtClean="0"/>
              <a:t> cables. </a:t>
            </a:r>
            <a:r>
              <a:rPr lang="en-US" sz="2400" b="1" dirty="0" smtClean="0"/>
              <a:t>Target</a:t>
            </a:r>
            <a:r>
              <a:rPr lang="en-US" sz="2400" dirty="0" smtClean="0"/>
              <a:t>: 10 kA @ 20 T, 5 kV .</a:t>
            </a:r>
          </a:p>
          <a:p>
            <a:pPr lvl="1"/>
            <a:r>
              <a:rPr lang="en-US" dirty="0" smtClean="0"/>
              <a:t>Specification and procurement of tape. </a:t>
            </a:r>
            <a:r>
              <a:rPr lang="en-US" b="1" dirty="0" smtClean="0"/>
              <a:t>We need to work with the tape manufacturers</a:t>
            </a:r>
          </a:p>
          <a:p>
            <a:pPr marL="0" indent="0">
              <a:buNone/>
            </a:pPr>
            <a:endParaRPr lang="en-US" sz="600" dirty="0"/>
          </a:p>
          <a:p>
            <a:r>
              <a:rPr lang="en-US" sz="2400" dirty="0" smtClean="0"/>
              <a:t> Assembly model</a:t>
            </a:r>
            <a:r>
              <a:rPr lang="en-US" sz="2400" b="1" dirty="0" smtClean="0">
                <a:solidFill>
                  <a:schemeClr val="accent1"/>
                </a:solidFill>
              </a:rPr>
              <a:t> racetrack coils. </a:t>
            </a:r>
            <a:r>
              <a:rPr lang="en-US" sz="2400" b="1" dirty="0" smtClean="0"/>
              <a:t>Scope:</a:t>
            </a:r>
            <a:endParaRPr lang="en-US" sz="2000" b="1" dirty="0" smtClean="0"/>
          </a:p>
          <a:p>
            <a:pPr lvl="1"/>
            <a:r>
              <a:rPr lang="en-US" dirty="0" smtClean="0"/>
              <a:t>Test different </a:t>
            </a:r>
            <a:r>
              <a:rPr lang="en-US" b="1" dirty="0" smtClean="0"/>
              <a:t>cable layouts </a:t>
            </a:r>
            <a:r>
              <a:rPr lang="en-US" dirty="0" smtClean="0"/>
              <a:t>in a coil configuration;</a:t>
            </a:r>
          </a:p>
          <a:p>
            <a:pPr lvl="1"/>
            <a:r>
              <a:rPr lang="en-US" dirty="0" smtClean="0"/>
              <a:t>Study </a:t>
            </a:r>
            <a:r>
              <a:rPr lang="en-US" b="1" dirty="0" smtClean="0"/>
              <a:t>field quality</a:t>
            </a:r>
            <a:r>
              <a:rPr lang="en-US" dirty="0" smtClean="0"/>
              <a:t>;</a:t>
            </a:r>
          </a:p>
          <a:p>
            <a:pPr lvl="1"/>
            <a:r>
              <a:rPr lang="en-US" dirty="0" smtClean="0"/>
              <a:t>Validate </a:t>
            </a:r>
            <a:r>
              <a:rPr lang="en-US" b="1" dirty="0" smtClean="0"/>
              <a:t>modelling</a:t>
            </a:r>
            <a:r>
              <a:rPr lang="en-US" dirty="0" smtClean="0"/>
              <a:t>;</a:t>
            </a:r>
          </a:p>
          <a:p>
            <a:pPr lvl="1"/>
            <a:r>
              <a:rPr lang="en-US" dirty="0" smtClean="0"/>
              <a:t>Generate </a:t>
            </a:r>
            <a:r>
              <a:rPr lang="en-US" b="1" dirty="0" smtClean="0"/>
              <a:t>material database </a:t>
            </a:r>
            <a:r>
              <a:rPr lang="en-US" dirty="0" smtClean="0"/>
              <a:t>– see also presentation on scaling laws by G. Succi;</a:t>
            </a:r>
          </a:p>
          <a:p>
            <a:pPr lvl="1"/>
            <a:r>
              <a:rPr lang="en-US" dirty="0" smtClean="0"/>
              <a:t>Study </a:t>
            </a:r>
            <a:r>
              <a:rPr lang="en-US" b="1" dirty="0" smtClean="0"/>
              <a:t>quench detection and quench protection aspects </a:t>
            </a:r>
            <a:r>
              <a:rPr lang="en-US" dirty="0" smtClean="0"/>
              <a:t>– and test/implement technological solutions;</a:t>
            </a:r>
          </a:p>
          <a:p>
            <a:pPr lvl="1"/>
            <a:r>
              <a:rPr lang="en-US" dirty="0" smtClean="0"/>
              <a:t>Demonstrate </a:t>
            </a:r>
            <a:r>
              <a:rPr lang="en-US" b="1" dirty="0" smtClean="0"/>
              <a:t>field capability</a:t>
            </a:r>
            <a:r>
              <a:rPr lang="en-US" dirty="0" smtClean="0"/>
              <a:t>;</a:t>
            </a:r>
          </a:p>
          <a:p>
            <a:pPr lvl="1"/>
            <a:r>
              <a:rPr lang="en-US" dirty="0" smtClean="0"/>
              <a:t>Validate </a:t>
            </a:r>
            <a:r>
              <a:rPr lang="en-US" b="1" dirty="0" smtClean="0"/>
              <a:t>technological aspects</a:t>
            </a:r>
            <a:r>
              <a:rPr lang="en-US" dirty="0" smtClean="0"/>
              <a:t>, e.g. </a:t>
            </a:r>
            <a:r>
              <a:rPr lang="en-US" dirty="0" err="1" smtClean="0"/>
              <a:t>windability</a:t>
            </a:r>
            <a:r>
              <a:rPr lang="en-US" dirty="0" smtClean="0"/>
              <a:t>, electrical high-current splices, impregnation, insulation, mechanical structure… </a:t>
            </a:r>
          </a:p>
          <a:p>
            <a:pPr marL="457200" lvl="1" indent="0">
              <a:buNone/>
            </a:pPr>
            <a:endParaRPr lang="en-US" sz="600" dirty="0" smtClean="0"/>
          </a:p>
          <a:p>
            <a:pPr marL="342900" lvl="1" indent="-342900"/>
            <a:r>
              <a:rPr lang="en-US" dirty="0" smtClean="0"/>
              <a:t>Develop racetrack coils to be </a:t>
            </a:r>
            <a:r>
              <a:rPr lang="en-US" b="1" dirty="0" smtClean="0"/>
              <a:t>used in a common coil configuration</a:t>
            </a:r>
          </a:p>
          <a:p>
            <a:pPr lvl="1"/>
            <a:endParaRPr lang="en-US" sz="2800" dirty="0"/>
          </a:p>
          <a:p>
            <a:pPr lvl="1"/>
            <a:endParaRPr lang="en-US" sz="2800" dirty="0" smtClean="0"/>
          </a:p>
          <a:p>
            <a:pPr marL="0" indent="0">
              <a:buNone/>
            </a:pPr>
            <a:endParaRPr lang="en-US" sz="3100" dirty="0"/>
          </a:p>
          <a:p>
            <a:pPr marL="290513" indent="-290513"/>
            <a:endParaRPr lang="en-US" sz="3100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	   </a:t>
            </a:r>
            <a:endParaRPr lang="en-GB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37837" y="-359704"/>
            <a:ext cx="10515600" cy="1325563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5"/>
                </a:solidFill>
              </a:rPr>
              <a:t>HFM Activities – REBCO</a:t>
            </a:r>
            <a:endParaRPr lang="en-GB" b="1" dirty="0">
              <a:solidFill>
                <a:schemeClr val="accent5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933579" y="6488668"/>
            <a:ext cx="1258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A. Ballarino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8232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3180" y="952267"/>
            <a:ext cx="9511990" cy="4720914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37838" y="-114377"/>
            <a:ext cx="10515600" cy="1325563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5"/>
                </a:solidFill>
              </a:rPr>
              <a:t>HFM Activities – REBCO</a:t>
            </a:r>
            <a:endParaRPr lang="en-GB" b="1" dirty="0">
              <a:solidFill>
                <a:schemeClr val="accent5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77815" y="6177776"/>
            <a:ext cx="26821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CERN EDMS N. 2685835</a:t>
            </a:r>
            <a:endParaRPr lang="en-GB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10933579" y="6488668"/>
            <a:ext cx="1258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A. Ballarino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6020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15174" y="-281647"/>
            <a:ext cx="10515600" cy="1325563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5"/>
                </a:solidFill>
              </a:rPr>
              <a:t>MSC HFM Activities – REBCO</a:t>
            </a:r>
            <a:endParaRPr lang="en-GB" b="1" dirty="0">
              <a:solidFill>
                <a:schemeClr val="accent5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4108" y="814037"/>
            <a:ext cx="45252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Winding machine - up to 14 tapes  </a:t>
            </a:r>
            <a:endParaRPr lang="en-GB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5462" t="10491" r="11683"/>
          <a:stretch/>
        </p:blipFill>
        <p:spPr>
          <a:xfrm>
            <a:off x="5307982" y="3423425"/>
            <a:ext cx="3960870" cy="279916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68" r="16098"/>
          <a:stretch/>
        </p:blipFill>
        <p:spPr>
          <a:xfrm rot="5400000">
            <a:off x="224882" y="1280996"/>
            <a:ext cx="5029200" cy="51435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6233532" y="1371600"/>
            <a:ext cx="4981056" cy="2163761"/>
            <a:chOff x="6233531" y="1282390"/>
            <a:chExt cx="4981056" cy="2163761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58" t="28293" b="18049"/>
            <a:stretch/>
          </p:blipFill>
          <p:spPr>
            <a:xfrm>
              <a:off x="6233531" y="1282390"/>
              <a:ext cx="4981056" cy="2163761"/>
            </a:xfrm>
            <a:prstGeom prst="rect">
              <a:avLst/>
            </a:prstGeom>
          </p:spPr>
        </p:pic>
        <p:cxnSp>
          <p:nvCxnSpPr>
            <p:cNvPr id="8" name="Straight Connector 7"/>
            <p:cNvCxnSpPr/>
            <p:nvPr/>
          </p:nvCxnSpPr>
          <p:spPr>
            <a:xfrm>
              <a:off x="6668428" y="2129883"/>
              <a:ext cx="4103649" cy="133814"/>
            </a:xfrm>
            <a:prstGeom prst="line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8798312" y="1929161"/>
              <a:ext cx="5357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160</a:t>
              </a:r>
              <a:endParaRPr lang="en-GB" dirty="0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7077309" y="821470"/>
            <a:ext cx="32489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Stacks of insulated tapes</a:t>
            </a:r>
            <a:endParaRPr lang="en-GB" sz="2400" dirty="0"/>
          </a:p>
        </p:txBody>
      </p:sp>
      <p:sp>
        <p:nvSpPr>
          <p:cNvPr id="13" name="Rectangle 12"/>
          <p:cNvSpPr/>
          <p:nvPr/>
        </p:nvSpPr>
        <p:spPr>
          <a:xfrm>
            <a:off x="9738732" y="3500364"/>
            <a:ext cx="178047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ea typeface="Calibri" panose="020F0502020204030204" pitchFamily="34" charset="0"/>
              </a:rPr>
              <a:t>Ø </a:t>
            </a:r>
            <a:r>
              <a:rPr lang="en-US" sz="2400" dirty="0" err="1">
                <a:ea typeface="Calibri" panose="020F0502020204030204" pitchFamily="34" charset="0"/>
              </a:rPr>
              <a:t>int</a:t>
            </a:r>
            <a:r>
              <a:rPr lang="en-US" sz="2400" dirty="0">
                <a:ea typeface="Calibri" panose="020F0502020204030204" pitchFamily="34" charset="0"/>
              </a:rPr>
              <a:t> 37 </a:t>
            </a:r>
            <a:r>
              <a:rPr lang="en-US" sz="2400" dirty="0" smtClean="0">
                <a:ea typeface="Calibri" panose="020F0502020204030204" pitchFamily="34" charset="0"/>
              </a:rPr>
              <a:t>mm</a:t>
            </a:r>
            <a:endParaRPr lang="en-GB" sz="2400" dirty="0" smtClean="0">
              <a:ea typeface="Calibri" panose="020F0502020204030204" pitchFamily="34" charset="0"/>
            </a:endParaRPr>
          </a:p>
          <a:p>
            <a:r>
              <a:rPr lang="en-US" sz="2400" dirty="0" smtClean="0">
                <a:ea typeface="Calibri" panose="020F0502020204030204" pitchFamily="34" charset="0"/>
              </a:rPr>
              <a:t>Ø </a:t>
            </a:r>
            <a:r>
              <a:rPr lang="en-US" sz="2400" dirty="0" err="1">
                <a:ea typeface="Calibri" panose="020F0502020204030204" pitchFamily="34" charset="0"/>
              </a:rPr>
              <a:t>ext</a:t>
            </a:r>
            <a:r>
              <a:rPr lang="en-US" sz="2400" dirty="0">
                <a:ea typeface="Calibri" panose="020F0502020204030204" pitchFamily="34" charset="0"/>
              </a:rPr>
              <a:t> 57 mm</a:t>
            </a:r>
            <a:endParaRPr lang="en-GB" sz="2400" dirty="0">
              <a:ea typeface="Calibri" panose="020F0502020204030204" pitchFamily="34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9222059" y="4382429"/>
            <a:ext cx="2886922" cy="2079926"/>
            <a:chOff x="9222059" y="4382429"/>
            <a:chExt cx="2886922" cy="2079926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445" t="17852" r="-1" b="2106"/>
            <a:stretch/>
          </p:blipFill>
          <p:spPr>
            <a:xfrm>
              <a:off x="9255512" y="4382429"/>
              <a:ext cx="2853469" cy="2074958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9222059" y="6031468"/>
              <a:ext cx="2016193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200" dirty="0" smtClean="0">
                  <a:solidFill>
                    <a:schemeClr val="bg1"/>
                  </a:solidFill>
                </a:rPr>
                <a:t>With layer jump</a:t>
              </a:r>
              <a:endParaRPr lang="en-GB" sz="2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10933579" y="6488668"/>
            <a:ext cx="1258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A. Ballarino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4994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522" y="933525"/>
            <a:ext cx="11617713" cy="4764748"/>
          </a:xfrm>
        </p:spPr>
        <p:txBody>
          <a:bodyPr>
            <a:normAutofit/>
          </a:bodyPr>
          <a:lstStyle/>
          <a:p>
            <a:pPr algn="just"/>
            <a:r>
              <a:rPr lang="en-US" dirty="0" smtClean="0"/>
              <a:t>New </a:t>
            </a:r>
            <a:r>
              <a:rPr lang="en-US" b="1" dirty="0" smtClean="0">
                <a:solidFill>
                  <a:schemeClr val="accent5"/>
                </a:solidFill>
              </a:rPr>
              <a:t>test station </a:t>
            </a:r>
            <a:r>
              <a:rPr lang="en-US" dirty="0" smtClean="0"/>
              <a:t>enabling in-field critical current measurements of wires/tapes in fields of </a:t>
            </a:r>
            <a:r>
              <a:rPr lang="en-US" b="1" dirty="0" smtClean="0">
                <a:solidFill>
                  <a:schemeClr val="accent5"/>
                </a:solidFill>
              </a:rPr>
              <a:t>up to 20 T </a:t>
            </a:r>
            <a:r>
              <a:rPr lang="en-US" dirty="0" smtClean="0"/>
              <a:t>(solenoid with bore of 100 mm diameter) – present peak field is 15 T</a:t>
            </a:r>
          </a:p>
          <a:p>
            <a:pPr algn="just"/>
            <a:r>
              <a:rPr lang="en-US" dirty="0" smtClean="0"/>
              <a:t>New </a:t>
            </a:r>
            <a:r>
              <a:rPr lang="en-US" b="1" dirty="0">
                <a:solidFill>
                  <a:schemeClr val="accent5"/>
                </a:solidFill>
              </a:rPr>
              <a:t>s</a:t>
            </a:r>
            <a:r>
              <a:rPr lang="en-US" b="1" dirty="0" smtClean="0">
                <a:solidFill>
                  <a:schemeClr val="accent5"/>
                </a:solidFill>
              </a:rPr>
              <a:t>pilt-coil </a:t>
            </a:r>
            <a:r>
              <a:rPr lang="en-US" dirty="0" smtClean="0"/>
              <a:t>magnet</a:t>
            </a:r>
            <a:r>
              <a:rPr lang="en-US" b="1" dirty="0" smtClean="0">
                <a:solidFill>
                  <a:schemeClr val="accent5"/>
                </a:solidFill>
              </a:rPr>
              <a:t> </a:t>
            </a:r>
            <a:r>
              <a:rPr lang="en-US" dirty="0" smtClean="0"/>
              <a:t>for in-field critical current measurements at up 10 T (including angular dependence) </a:t>
            </a:r>
          </a:p>
          <a:p>
            <a:pPr algn="just"/>
            <a:r>
              <a:rPr lang="en-US" dirty="0" smtClean="0"/>
              <a:t> </a:t>
            </a:r>
            <a:r>
              <a:rPr lang="en-US" b="1" dirty="0" smtClean="0">
                <a:solidFill>
                  <a:schemeClr val="accent5"/>
                </a:solidFill>
              </a:rPr>
              <a:t>Fresca </a:t>
            </a:r>
            <a:r>
              <a:rPr lang="en-US" b="1" dirty="0">
                <a:solidFill>
                  <a:schemeClr val="accent5"/>
                </a:solidFill>
              </a:rPr>
              <a:t>2 </a:t>
            </a:r>
            <a:r>
              <a:rPr lang="en-US" dirty="0"/>
              <a:t>test </a:t>
            </a:r>
            <a:r>
              <a:rPr lang="en-US" dirty="0" smtClean="0"/>
              <a:t>station for measurement of cables - up to 50 kA - </a:t>
            </a:r>
            <a:r>
              <a:rPr lang="en-US" dirty="0"/>
              <a:t>in a </a:t>
            </a:r>
            <a:r>
              <a:rPr lang="en-US" dirty="0" smtClean="0"/>
              <a:t>background  </a:t>
            </a:r>
            <a:r>
              <a:rPr lang="en-US" dirty="0"/>
              <a:t>field of </a:t>
            </a:r>
            <a:r>
              <a:rPr lang="en-US" dirty="0" smtClean="0"/>
              <a:t>13 T @ 1.9 K, 4.5 K and higher temperature (gas mixing chamber) - operational in Q2 2023 </a:t>
            </a:r>
            <a:endParaRPr lang="en-GB" dirty="0"/>
          </a:p>
          <a:p>
            <a:pPr algn="just"/>
            <a:r>
              <a:rPr lang="en-US" dirty="0" smtClean="0"/>
              <a:t>HTS </a:t>
            </a:r>
            <a:r>
              <a:rPr lang="en-US" b="1" dirty="0" smtClean="0">
                <a:solidFill>
                  <a:schemeClr val="accent5"/>
                </a:solidFill>
              </a:rPr>
              <a:t>coil measurements in external magnetic fields</a:t>
            </a:r>
            <a:r>
              <a:rPr lang="en-US" dirty="0" smtClean="0"/>
              <a:t>: D1 HL-LHC superconducting  magnet – 6 T in a bore of 150 mm diameter.  In a medium term, higher magnetic fields will also be accommodated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82081" y="-270496"/>
            <a:ext cx="10515600" cy="1325563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5"/>
                </a:solidFill>
              </a:rPr>
              <a:t>HFM Activities – Test facilities</a:t>
            </a:r>
            <a:endParaRPr lang="en-GB" b="1" dirty="0">
              <a:solidFill>
                <a:schemeClr val="accent5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933579" y="6488668"/>
            <a:ext cx="1258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A. Ballarino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2018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722" y="1223459"/>
            <a:ext cx="10515600" cy="4351338"/>
          </a:xfrm>
        </p:spPr>
        <p:txBody>
          <a:bodyPr>
            <a:normAutofit/>
          </a:bodyPr>
          <a:lstStyle/>
          <a:p>
            <a:r>
              <a:rPr lang="en-US" sz="3200" dirty="0" smtClean="0"/>
              <a:t>HTS for HL-LHC</a:t>
            </a:r>
          </a:p>
          <a:p>
            <a:r>
              <a:rPr lang="en-US" sz="3200" dirty="0"/>
              <a:t>Prospects for future applications</a:t>
            </a:r>
            <a:endParaRPr lang="en-GB" sz="3200" dirty="0"/>
          </a:p>
          <a:p>
            <a:r>
              <a:rPr lang="en-US" sz="3200" dirty="0" smtClean="0"/>
              <a:t>HTS Program for HFM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37839" y="-237041"/>
            <a:ext cx="10515600" cy="1325563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5"/>
                </a:solidFill>
              </a:rPr>
              <a:t>Outline</a:t>
            </a:r>
            <a:endParaRPr lang="en-GB" b="1" dirty="0">
              <a:solidFill>
                <a:schemeClr val="accent5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933579" y="6488668"/>
            <a:ext cx="1258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A. Ballarino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9847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26326" y="-404310"/>
            <a:ext cx="10515600" cy="1325563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5"/>
                </a:solidFill>
              </a:rPr>
              <a:t>Fresca 2 at CERN -</a:t>
            </a:r>
            <a:r>
              <a:rPr lang="en-US" b="1" dirty="0">
                <a:solidFill>
                  <a:schemeClr val="accent5"/>
                </a:solidFill>
              </a:rPr>
              <a:t> </a:t>
            </a:r>
            <a:r>
              <a:rPr lang="en-US" b="1" dirty="0" smtClean="0">
                <a:solidFill>
                  <a:schemeClr val="accent5"/>
                </a:solidFill>
              </a:rPr>
              <a:t>Building 163</a:t>
            </a:r>
            <a:endParaRPr lang="en-GB" b="1" dirty="0">
              <a:solidFill>
                <a:schemeClr val="accent5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3502" y="546409"/>
            <a:ext cx="8233340" cy="617594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933579" y="6488668"/>
            <a:ext cx="1258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A. Ballarino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922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37477" y="-348554"/>
            <a:ext cx="10515600" cy="1325563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5"/>
                </a:solidFill>
              </a:rPr>
              <a:t>Collaboration Agreement CERN/KIT</a:t>
            </a:r>
            <a:endParaRPr lang="en-GB" b="1" dirty="0">
              <a:solidFill>
                <a:schemeClr val="accent5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783871" y="6154131"/>
            <a:ext cx="34999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See presentation of B. </a:t>
            </a:r>
            <a:r>
              <a:rPr lang="en-US" sz="2000" dirty="0" err="1" smtClean="0"/>
              <a:t>Hopzafel</a:t>
            </a:r>
            <a:r>
              <a:rPr lang="en-US" sz="2000" dirty="0" smtClean="0"/>
              <a:t> </a:t>
            </a:r>
            <a:endParaRPr lang="en-GB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2921620" y="691375"/>
            <a:ext cx="66804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HTS Coated Conductor synthesis Laboratory</a:t>
            </a:r>
            <a:endParaRPr lang="en-GB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56476" y="1951464"/>
            <a:ext cx="1253429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  <a:tabLst>
                <a:tab pos="3144838" algn="l"/>
              </a:tabLst>
            </a:pPr>
            <a:r>
              <a:rPr lang="en-US" sz="2600" b="1" dirty="0" smtClean="0"/>
              <a:t> </a:t>
            </a:r>
            <a:r>
              <a:rPr lang="en-US" sz="2600" b="1" dirty="0" smtClean="0">
                <a:solidFill>
                  <a:schemeClr val="accent5"/>
                </a:solidFill>
              </a:rPr>
              <a:t>Phase 1</a:t>
            </a:r>
            <a:r>
              <a:rPr lang="en-US" sz="2600" dirty="0" smtClean="0"/>
              <a:t>: 	installation of machine, </a:t>
            </a:r>
            <a:r>
              <a:rPr lang="en-US" sz="2600" b="1" dirty="0" smtClean="0"/>
              <a:t>setting-up the laboratory </a:t>
            </a:r>
          </a:p>
          <a:p>
            <a:pPr defTabSz="787400"/>
            <a:r>
              <a:rPr lang="en-US" sz="2600" dirty="0"/>
              <a:t>	</a:t>
            </a:r>
            <a:r>
              <a:rPr lang="en-US" sz="2600" dirty="0" smtClean="0"/>
              <a:t>			</a:t>
            </a:r>
            <a:r>
              <a:rPr lang="en-US" sz="2600" b="1" dirty="0" smtClean="0"/>
              <a:t>Commissioning by end 2023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600" dirty="0" smtClean="0"/>
              <a:t> </a:t>
            </a:r>
            <a:r>
              <a:rPr lang="en-US" sz="2600" b="1" dirty="0" smtClean="0">
                <a:solidFill>
                  <a:schemeClr val="accent5"/>
                </a:solidFill>
              </a:rPr>
              <a:t>Phase 2 </a:t>
            </a:r>
            <a:r>
              <a:rPr lang="en-US" sz="2600" dirty="0"/>
              <a:t>/</a:t>
            </a:r>
            <a:r>
              <a:rPr lang="en-US" sz="2600" dirty="0" smtClean="0"/>
              <a:t> </a:t>
            </a:r>
            <a:r>
              <a:rPr lang="en-US" sz="2600" b="1" dirty="0" smtClean="0">
                <a:solidFill>
                  <a:schemeClr val="accent5"/>
                </a:solidFill>
              </a:rPr>
              <a:t>Phase 3</a:t>
            </a:r>
            <a:r>
              <a:rPr lang="en-US" sz="2600" dirty="0" smtClean="0"/>
              <a:t>:  </a:t>
            </a:r>
            <a:r>
              <a:rPr lang="en-US" sz="2600" b="1" dirty="0" smtClean="0"/>
              <a:t>production of coated conductor </a:t>
            </a:r>
            <a:r>
              <a:rPr lang="en-US" sz="2600" dirty="0" smtClean="0"/>
              <a:t>– to lengths of up to 100 m</a:t>
            </a:r>
            <a:endParaRPr lang="en-GB" sz="2600" dirty="0"/>
          </a:p>
        </p:txBody>
      </p:sp>
      <p:sp>
        <p:nvSpPr>
          <p:cNvPr id="8" name="TextBox 7"/>
          <p:cNvSpPr txBox="1"/>
          <p:nvPr/>
        </p:nvSpPr>
        <p:spPr>
          <a:xfrm>
            <a:off x="245327" y="1144859"/>
            <a:ext cx="1125529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600" dirty="0" smtClean="0"/>
              <a:t> </a:t>
            </a:r>
            <a:r>
              <a:rPr lang="en-US" sz="2600" b="1" dirty="0" smtClean="0">
                <a:solidFill>
                  <a:schemeClr val="accent5"/>
                </a:solidFill>
              </a:rPr>
              <a:t>Scope</a:t>
            </a:r>
            <a:r>
              <a:rPr lang="en-US" sz="2600" dirty="0" smtClean="0"/>
              <a:t>: laboratory for testing at a small scale  new scientific ideas, both on REBCO tape and REBCO cables</a:t>
            </a:r>
            <a:endParaRPr lang="en-GB" sz="2600" dirty="0"/>
          </a:p>
        </p:txBody>
      </p:sp>
      <p:grpSp>
        <p:nvGrpSpPr>
          <p:cNvPr id="10" name="Group 9"/>
          <p:cNvGrpSpPr/>
          <p:nvPr/>
        </p:nvGrpSpPr>
        <p:grpSpPr>
          <a:xfrm>
            <a:off x="1263181" y="3144645"/>
            <a:ext cx="9977867" cy="3071956"/>
            <a:chOff x="1162820" y="2509025"/>
            <a:chExt cx="9977867" cy="3071956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62820" y="2882792"/>
              <a:ext cx="9977867" cy="2698189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8742555" y="2509025"/>
              <a:ext cx="231428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chemeClr val="accent5"/>
                  </a:solidFill>
                </a:rPr>
                <a:t>Laboratory at KIT</a:t>
              </a:r>
              <a:endParaRPr lang="en-GB" sz="2400" dirty="0">
                <a:solidFill>
                  <a:schemeClr val="accent5"/>
                </a:solidFill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10933579" y="6488668"/>
            <a:ext cx="1258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A. Ballarino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6139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239642" y="-326251"/>
            <a:ext cx="10515600" cy="1325563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5"/>
                </a:solidFill>
              </a:rPr>
              <a:t>HFM Activities – Other Superconductors</a:t>
            </a:r>
            <a:endParaRPr lang="en-GB" b="1" dirty="0">
              <a:solidFill>
                <a:schemeClr val="accent5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1806" y="501806"/>
            <a:ext cx="114041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Future collaboration CERN/CNR-SPIN – Iron Based Superconductors</a:t>
            </a:r>
            <a:endParaRPr lang="en-GB" sz="3200" dirty="0"/>
          </a:p>
        </p:txBody>
      </p:sp>
      <p:sp>
        <p:nvSpPr>
          <p:cNvPr id="2" name="Rectangle 1"/>
          <p:cNvSpPr/>
          <p:nvPr/>
        </p:nvSpPr>
        <p:spPr>
          <a:xfrm>
            <a:off x="501805" y="1379179"/>
            <a:ext cx="492512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600" dirty="0" smtClean="0">
                <a:latin typeface="Calibri" panose="020F0502020204030204" pitchFamily="34" charset="0"/>
                <a:ea typeface="Calibri" panose="020F0502020204030204" pitchFamily="34" charset="0"/>
              </a:rPr>
              <a:t>R&amp;D on </a:t>
            </a:r>
            <a:r>
              <a:rPr lang="en-GB" sz="2600" dirty="0" smtClean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Iron Based </a:t>
            </a:r>
            <a:r>
              <a:rPr lang="en-GB" sz="26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Superconductors </a:t>
            </a:r>
            <a:r>
              <a:rPr lang="en-GB" sz="2600" dirty="0">
                <a:latin typeface="Calibri" panose="020F0502020204030204" pitchFamily="34" charset="0"/>
                <a:ea typeface="Calibri" panose="020F0502020204030204" pitchFamily="34" charset="0"/>
              </a:rPr>
              <a:t>(IBS) </a:t>
            </a:r>
            <a:r>
              <a:rPr lang="en-GB" sz="2600" dirty="0" smtClean="0">
                <a:latin typeface="Calibri" panose="020F0502020204030204" pitchFamily="34" charset="0"/>
                <a:ea typeface="Calibri" panose="020F0502020204030204" pitchFamily="34" charset="0"/>
              </a:rPr>
              <a:t>wires</a:t>
            </a:r>
          </a:p>
          <a:p>
            <a:endParaRPr lang="en-GB" sz="6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600" dirty="0" smtClean="0">
                <a:latin typeface="Calibri" panose="020F0502020204030204" pitchFamily="34" charset="0"/>
                <a:ea typeface="Calibri" panose="020F0502020204030204" pitchFamily="34" charset="0"/>
              </a:rPr>
              <a:t> Critical </a:t>
            </a:r>
            <a:r>
              <a:rPr lang="en-GB" sz="2600" dirty="0">
                <a:latin typeface="Calibri" panose="020F0502020204030204" pitchFamily="34" charset="0"/>
                <a:ea typeface="Calibri" panose="020F0502020204030204" pitchFamily="34" charset="0"/>
              </a:rPr>
              <a:t>current density (</a:t>
            </a:r>
            <a:r>
              <a:rPr lang="en-GB" sz="2600" dirty="0" err="1">
                <a:latin typeface="Calibri" panose="020F0502020204030204" pitchFamily="34" charset="0"/>
                <a:ea typeface="Calibri" panose="020F0502020204030204" pitchFamily="34" charset="0"/>
              </a:rPr>
              <a:t>J</a:t>
            </a:r>
            <a:r>
              <a:rPr lang="en-GB" sz="2600" baseline="-25000" dirty="0" err="1">
                <a:latin typeface="Calibri" panose="020F0502020204030204" pitchFamily="34" charset="0"/>
                <a:ea typeface="Calibri" panose="020F0502020204030204" pitchFamily="34" charset="0"/>
              </a:rPr>
              <a:t>c</a:t>
            </a:r>
            <a:r>
              <a:rPr lang="en-GB" sz="2600" dirty="0">
                <a:latin typeface="Calibri" panose="020F0502020204030204" pitchFamily="34" charset="0"/>
                <a:ea typeface="Calibri" panose="020F0502020204030204" pitchFamily="34" charset="0"/>
              </a:rPr>
              <a:t>) through reliable, </a:t>
            </a:r>
            <a:r>
              <a:rPr lang="en-GB" sz="2600" dirty="0" smtClean="0">
                <a:latin typeface="Calibri" panose="020F0502020204030204" pitchFamily="34" charset="0"/>
                <a:ea typeface="Calibri" panose="020F0502020204030204" pitchFamily="34" charset="0"/>
              </a:rPr>
              <a:t>simple </a:t>
            </a:r>
            <a:r>
              <a:rPr lang="en-GB" sz="2600" dirty="0">
                <a:latin typeface="Calibri" panose="020F0502020204030204" pitchFamily="34" charset="0"/>
                <a:ea typeface="Calibri" panose="020F0502020204030204" pitchFamily="34" charset="0"/>
              </a:rPr>
              <a:t>and </a:t>
            </a:r>
            <a:r>
              <a:rPr lang="en-GB" sz="26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scalable techniques </a:t>
            </a:r>
            <a:r>
              <a:rPr lang="en-GB" sz="2600" dirty="0">
                <a:latin typeface="Calibri" panose="020F0502020204030204" pitchFamily="34" charset="0"/>
                <a:ea typeface="Calibri" panose="020F0502020204030204" pitchFamily="34" charset="0"/>
              </a:rPr>
              <a:t>that could enable industrialization</a:t>
            </a:r>
            <a:endParaRPr lang="en-GB" sz="2600" dirty="0"/>
          </a:p>
        </p:txBody>
      </p:sp>
      <p:sp>
        <p:nvSpPr>
          <p:cNvPr id="6" name="Rectangle 5"/>
          <p:cNvSpPr/>
          <p:nvPr/>
        </p:nvSpPr>
        <p:spPr>
          <a:xfrm>
            <a:off x="446048" y="4357711"/>
            <a:ext cx="4925122" cy="498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01638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6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Target </a:t>
            </a:r>
            <a:r>
              <a:rPr lang="en-GB" sz="2600" dirty="0" err="1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Jc</a:t>
            </a:r>
            <a:r>
              <a:rPr lang="en-GB" sz="26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6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</a:t>
            </a:r>
            <a:r>
              <a:rPr lang="en-GB" sz="26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</a:t>
            </a:r>
            <a:r>
              <a:rPr lang="en-GB" sz="26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</a:t>
            </a:r>
            <a:r>
              <a:rPr lang="en-GB" sz="2600" baseline="300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GB" sz="26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6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A/mm</a:t>
            </a:r>
            <a:r>
              <a:rPr lang="en-GB" sz="2600" baseline="30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GB" sz="26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at 16 </a:t>
            </a:r>
            <a:r>
              <a:rPr lang="en-GB" sz="26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 </a:t>
            </a:r>
            <a:endParaRPr lang="en-GB" sz="2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24107" y="4844648"/>
            <a:ext cx="4973444" cy="929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6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From </a:t>
            </a:r>
            <a:r>
              <a:rPr lang="en-GB" sz="2600" dirty="0" smtClean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mono to multi-filamentary wire</a:t>
            </a:r>
            <a:endParaRPr lang="en-GB" sz="2600" dirty="0">
              <a:solidFill>
                <a:schemeClr val="accent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01805" y="3863340"/>
            <a:ext cx="4925122" cy="5204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90513" indent="-290513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6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600" dirty="0" smtClean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PIT </a:t>
            </a:r>
            <a:r>
              <a:rPr lang="en-GB" sz="26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122 tape and wire</a:t>
            </a:r>
            <a:endParaRPr lang="en-GB" sz="2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322419" y="4772722"/>
            <a:ext cx="23875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Courtesy A. Malagoli</a:t>
            </a:r>
            <a:endParaRPr lang="en-GB" sz="2000" b="1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861930" y="1148574"/>
            <a:ext cx="2404248" cy="523220"/>
          </a:xfrm>
          <a:prstGeom prst="rect">
            <a:avLst/>
          </a:prstGeom>
          <a:solidFill>
            <a:schemeClr val="accent1">
              <a:alpha val="61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800" dirty="0" smtClean="0"/>
              <a:t>Tc (122) </a:t>
            </a:r>
            <a:r>
              <a:rPr lang="en-US" sz="2800" dirty="0" smtClean="0">
                <a:sym typeface="Symbol" panose="05050102010706020507" pitchFamily="18" charset="2"/>
              </a:rPr>
              <a:t> </a:t>
            </a:r>
            <a:r>
              <a:rPr lang="en-US" sz="2800" dirty="0" smtClean="0"/>
              <a:t>38 K</a:t>
            </a:r>
            <a:endParaRPr lang="en-GB" sz="2800" dirty="0"/>
          </a:p>
        </p:txBody>
      </p:sp>
      <p:pic>
        <p:nvPicPr>
          <p:cNvPr id="11" name="Immagine 28">
            <a:extLst>
              <a:ext uri="{FF2B5EF4-FFF2-40B4-BE49-F238E27FC236}">
                <a16:creationId xmlns:a16="http://schemas.microsoft.com/office/drawing/2014/main" id="{7C1E6206-6BBE-1609-8891-FB5D797DD0F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21" r="4662"/>
          <a:stretch/>
        </p:blipFill>
        <p:spPr>
          <a:xfrm>
            <a:off x="6828887" y="1821591"/>
            <a:ext cx="4847900" cy="3881693"/>
          </a:xfrm>
          <a:prstGeom prst="rect">
            <a:avLst/>
          </a:prstGeom>
        </p:spPr>
      </p:pic>
      <p:sp>
        <p:nvSpPr>
          <p:cNvPr id="12" name="CasellaDiTesto 29">
            <a:extLst>
              <a:ext uri="{FF2B5EF4-FFF2-40B4-BE49-F238E27FC236}">
                <a16:creationId xmlns:a16="http://schemas.microsoft.com/office/drawing/2014/main" id="{3EFC9807-5A88-1423-D8B1-CEB97A250C0E}"/>
              </a:ext>
            </a:extLst>
          </p:cNvPr>
          <p:cNvSpPr txBox="1"/>
          <p:nvPr/>
        </p:nvSpPr>
        <p:spPr>
          <a:xfrm>
            <a:off x="7311918" y="5786531"/>
            <a:ext cx="473511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it-IT" sz="1400" b="0" i="0" u="none" strike="noStrike" baseline="0" dirty="0">
                <a:solidFill>
                  <a:schemeClr val="bg2">
                    <a:lumMod val="50000"/>
                  </a:schemeClr>
                </a:solidFill>
                <a:latin typeface="Eras Medium ITC" panose="020B0602030504020804" pitchFamily="34" charset="0"/>
              </a:rPr>
              <a:t>A </a:t>
            </a:r>
            <a:r>
              <a:rPr lang="it-IT" sz="1400" b="0" i="0" u="none" strike="noStrike" baseline="0" dirty="0" err="1">
                <a:solidFill>
                  <a:schemeClr val="bg2">
                    <a:lumMod val="50000"/>
                  </a:schemeClr>
                </a:solidFill>
                <a:latin typeface="Eras Medium ITC" panose="020B0602030504020804" pitchFamily="34" charset="0"/>
              </a:rPr>
              <a:t>Gurevich</a:t>
            </a:r>
            <a:r>
              <a:rPr lang="it-IT" sz="1400" b="0" i="0" u="none" strike="noStrike" baseline="0" dirty="0">
                <a:solidFill>
                  <a:schemeClr val="bg2">
                    <a:lumMod val="50000"/>
                  </a:schemeClr>
                </a:solidFill>
                <a:latin typeface="Eras Medium ITC" panose="020B0602030504020804" pitchFamily="34" charset="0"/>
              </a:rPr>
              <a:t>, Ann. Rev. Cond. Matt. </a:t>
            </a:r>
            <a:r>
              <a:rPr lang="it-IT" sz="1400" b="0" i="0" u="none" strike="noStrike" baseline="0" dirty="0" err="1">
                <a:solidFill>
                  <a:schemeClr val="bg2">
                    <a:lumMod val="50000"/>
                  </a:schemeClr>
                </a:solidFill>
                <a:latin typeface="Eras Medium ITC" panose="020B0602030504020804" pitchFamily="34" charset="0"/>
              </a:rPr>
              <a:t>Phys</a:t>
            </a:r>
            <a:r>
              <a:rPr lang="it-IT" sz="1400" b="0" i="0" u="none" strike="noStrike" baseline="0" dirty="0">
                <a:solidFill>
                  <a:schemeClr val="bg2">
                    <a:lumMod val="50000"/>
                  </a:schemeClr>
                </a:solidFill>
                <a:latin typeface="Eras Medium ITC" panose="020B0602030504020804" pitchFamily="34" charset="0"/>
              </a:rPr>
              <a:t> </a:t>
            </a:r>
            <a:r>
              <a:rPr lang="it-IT" sz="1400" b="1" i="0" u="none" strike="noStrike" baseline="0" dirty="0">
                <a:solidFill>
                  <a:schemeClr val="bg2">
                    <a:lumMod val="50000"/>
                  </a:schemeClr>
                </a:solidFill>
                <a:latin typeface="Eras Medium ITC" panose="020B0602030504020804" pitchFamily="34" charset="0"/>
              </a:rPr>
              <a:t>5</a:t>
            </a:r>
            <a:r>
              <a:rPr lang="it-IT" sz="1400" b="0" i="0" u="none" strike="noStrike" baseline="0" dirty="0">
                <a:solidFill>
                  <a:schemeClr val="bg2">
                    <a:lumMod val="50000"/>
                  </a:schemeClr>
                </a:solidFill>
                <a:latin typeface="Eras Medium ITC" panose="020B0602030504020804" pitchFamily="34" charset="0"/>
              </a:rPr>
              <a:t> (2014) 35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it-IT" sz="1400" b="0" i="0" u="none" strike="noStrike" baseline="0" dirty="0">
                <a:solidFill>
                  <a:schemeClr val="bg2">
                    <a:lumMod val="50000"/>
                  </a:schemeClr>
                </a:solidFill>
                <a:latin typeface="Eras Medium ITC" panose="020B0602030504020804" pitchFamily="34" charset="0"/>
              </a:rPr>
              <a:t>C </a:t>
            </a:r>
            <a:r>
              <a:rPr lang="it-IT" sz="1400" b="0" i="0" u="none" strike="noStrike" baseline="0" dirty="0" err="1">
                <a:solidFill>
                  <a:schemeClr val="bg2">
                    <a:lumMod val="50000"/>
                  </a:schemeClr>
                </a:solidFill>
                <a:latin typeface="Eras Medium ITC" panose="020B0602030504020804" pitchFamily="34" charset="0"/>
              </a:rPr>
              <a:t>Yao</a:t>
            </a:r>
            <a:r>
              <a:rPr lang="it-IT" sz="1400" b="0" i="0" u="none" strike="noStrike" baseline="0" dirty="0">
                <a:solidFill>
                  <a:schemeClr val="bg2">
                    <a:lumMod val="50000"/>
                  </a:schemeClr>
                </a:solidFill>
                <a:latin typeface="Eras Medium ITC" panose="020B0602030504020804" pitchFamily="34" charset="0"/>
              </a:rPr>
              <a:t> and Y Ma, </a:t>
            </a:r>
            <a:r>
              <a:rPr lang="it-IT" sz="1400" b="0" i="0" u="none" strike="noStrike" baseline="0" dirty="0" err="1">
                <a:solidFill>
                  <a:schemeClr val="bg2">
                    <a:lumMod val="50000"/>
                  </a:schemeClr>
                </a:solidFill>
                <a:latin typeface="Eras Medium ITC" panose="020B0602030504020804" pitchFamily="34" charset="0"/>
              </a:rPr>
              <a:t>iScience</a:t>
            </a:r>
            <a:r>
              <a:rPr lang="it-IT" sz="1400" b="0" i="0" u="none" strike="noStrike" baseline="0" dirty="0">
                <a:solidFill>
                  <a:schemeClr val="bg2">
                    <a:lumMod val="50000"/>
                  </a:schemeClr>
                </a:solidFill>
                <a:latin typeface="Eras Medium ITC" panose="020B0602030504020804" pitchFamily="34" charset="0"/>
              </a:rPr>
              <a:t> </a:t>
            </a:r>
            <a:r>
              <a:rPr lang="it-IT" sz="1400" b="1" i="0" u="none" strike="noStrike" baseline="0" dirty="0">
                <a:solidFill>
                  <a:schemeClr val="bg2">
                    <a:lumMod val="50000"/>
                  </a:schemeClr>
                </a:solidFill>
                <a:latin typeface="Eras Medium ITC" panose="020B0602030504020804" pitchFamily="34" charset="0"/>
              </a:rPr>
              <a:t>24</a:t>
            </a:r>
            <a:r>
              <a:rPr lang="it-IT" sz="1400" b="0" i="0" u="none" strike="noStrike" baseline="0" dirty="0">
                <a:solidFill>
                  <a:schemeClr val="bg2">
                    <a:lumMod val="50000"/>
                  </a:schemeClr>
                </a:solidFill>
                <a:latin typeface="Eras Medium ITC" panose="020B0602030504020804" pitchFamily="34" charset="0"/>
              </a:rPr>
              <a:t> (2021) 102541</a:t>
            </a:r>
            <a:endParaRPr lang="it-IT" sz="1400" dirty="0">
              <a:solidFill>
                <a:schemeClr val="bg2">
                  <a:lumMod val="50000"/>
                </a:schemeClr>
              </a:solidFill>
              <a:latin typeface="Eras Medium ITC" panose="020B0602030504020804" pitchFamily="34" charset="0"/>
            </a:endParaRPr>
          </a:p>
        </p:txBody>
      </p:sp>
      <p:sp>
        <p:nvSpPr>
          <p:cNvPr id="13" name="CasellaDiTesto 30">
            <a:extLst>
              <a:ext uri="{FF2B5EF4-FFF2-40B4-BE49-F238E27FC236}">
                <a16:creationId xmlns:a16="http://schemas.microsoft.com/office/drawing/2014/main" id="{FF538D66-3B08-1907-8DE1-04FD0D08F745}"/>
              </a:ext>
            </a:extLst>
          </p:cNvPr>
          <p:cNvSpPr txBox="1"/>
          <p:nvPr/>
        </p:nvSpPr>
        <p:spPr>
          <a:xfrm>
            <a:off x="8256745" y="1179051"/>
            <a:ext cx="26153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it-IT" sz="2000" b="1" dirty="0">
                <a:solidFill>
                  <a:srgbClr val="002060"/>
                </a:solidFill>
                <a:latin typeface="Eras Medium ITC" panose="020B0602030504020804" pitchFamily="34" charset="0"/>
              </a:rPr>
              <a:t>High H</a:t>
            </a:r>
            <a:r>
              <a:rPr lang="it-IT" sz="2000" b="1" baseline="-25000" dirty="0">
                <a:solidFill>
                  <a:srgbClr val="002060"/>
                </a:solidFill>
                <a:latin typeface="Eras Medium ITC" panose="020B0602030504020804" pitchFamily="34" charset="0"/>
              </a:rPr>
              <a:t>c2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it-IT" sz="2000" b="1" dirty="0">
                <a:solidFill>
                  <a:srgbClr val="002060"/>
                </a:solidFill>
                <a:latin typeface="Eras Medium ITC" panose="020B0602030504020804" pitchFamily="34" charset="0"/>
              </a:rPr>
              <a:t>H</a:t>
            </a:r>
            <a:r>
              <a:rPr lang="it-IT" sz="2000" b="1" baseline="-25000" dirty="0">
                <a:solidFill>
                  <a:srgbClr val="002060"/>
                </a:solidFill>
                <a:latin typeface="Eras Medium ITC" panose="020B0602030504020804" pitchFamily="34" charset="0"/>
              </a:rPr>
              <a:t>irr</a:t>
            </a:r>
            <a:r>
              <a:rPr lang="it-IT" sz="2000" b="1" dirty="0">
                <a:solidFill>
                  <a:srgbClr val="002060"/>
                </a:solidFill>
                <a:latin typeface="Eras Medium ITC" panose="020B0602030504020804" pitchFamily="34" charset="0"/>
              </a:rPr>
              <a:t> </a:t>
            </a:r>
            <a:r>
              <a:rPr lang="it-IT" sz="2000" b="1" dirty="0" err="1">
                <a:solidFill>
                  <a:srgbClr val="002060"/>
                </a:solidFill>
                <a:latin typeface="Eras Medium ITC" panose="020B0602030504020804" pitchFamily="34" charset="0"/>
              </a:rPr>
              <a:t>close</a:t>
            </a:r>
            <a:r>
              <a:rPr lang="it-IT" sz="2000" b="1" dirty="0">
                <a:solidFill>
                  <a:srgbClr val="002060"/>
                </a:solidFill>
                <a:latin typeface="Eras Medium ITC" panose="020B0602030504020804" pitchFamily="34" charset="0"/>
              </a:rPr>
              <a:t> to H</a:t>
            </a:r>
            <a:r>
              <a:rPr lang="it-IT" sz="2000" b="1" baseline="-25000" dirty="0">
                <a:solidFill>
                  <a:srgbClr val="002060"/>
                </a:solidFill>
                <a:latin typeface="Eras Medium ITC" panose="020B0602030504020804" pitchFamily="34" charset="0"/>
              </a:rPr>
              <a:t>c2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933579" y="6488668"/>
            <a:ext cx="1258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A. Ballarino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7348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b="6404"/>
          <a:stretch/>
        </p:blipFill>
        <p:spPr>
          <a:xfrm>
            <a:off x="615059" y="89210"/>
            <a:ext cx="4767263" cy="66684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57922" y="5910147"/>
            <a:ext cx="282487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 smtClean="0">
                <a:solidFill>
                  <a:schemeClr val="bg1"/>
                </a:solidFill>
              </a:rPr>
              <a:t>CNR- SPIN, Genova </a:t>
            </a:r>
            <a:endParaRPr lang="en-GB" sz="2600" dirty="0">
              <a:solidFill>
                <a:schemeClr val="bg1"/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5653825" y="309368"/>
            <a:ext cx="5744577" cy="1325563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5"/>
                </a:solidFill>
              </a:rPr>
              <a:t>HFM Activities – Other Superconductors</a:t>
            </a:r>
            <a:endParaRPr lang="en-GB" b="1" dirty="0">
              <a:solidFill>
                <a:schemeClr val="accent5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23931" y="2007220"/>
            <a:ext cx="656806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Future collaboration CERN/CNR-SPIN – Iron Based Superconductors</a:t>
            </a:r>
            <a:endParaRPr lang="en-GB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657921" y="5631366"/>
            <a:ext cx="23875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Courtesy A. Malagoli</a:t>
            </a:r>
            <a:endParaRPr lang="en-GB" sz="20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66225" y="3512632"/>
            <a:ext cx="450815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3200" dirty="0" smtClean="0"/>
              <a:t>Drawing machines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3200" dirty="0" smtClean="0"/>
              <a:t>Groove rolling machines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3200" dirty="0" smtClean="0"/>
              <a:t>Flat rolling machine 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981915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82802" y="-237041"/>
            <a:ext cx="10515600" cy="1325563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5"/>
                </a:solidFill>
              </a:rPr>
              <a:t>Conclusions</a:t>
            </a:r>
            <a:endParaRPr lang="en-GB" b="1" dirty="0">
              <a:solidFill>
                <a:schemeClr val="accent5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903250"/>
            <a:ext cx="11902067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 </a:t>
            </a:r>
            <a:r>
              <a:rPr lang="en-US" sz="3200" b="1" dirty="0" smtClean="0"/>
              <a:t>HTS for power transmission </a:t>
            </a:r>
            <a:r>
              <a:rPr lang="en-US" sz="3200" dirty="0" smtClean="0"/>
              <a:t>has been adopted for HL-LHC – and will be an asset for future machines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 </a:t>
            </a:r>
            <a:r>
              <a:rPr lang="en-US" sz="3200" b="1" dirty="0" smtClean="0"/>
              <a:t>Sustainability </a:t>
            </a:r>
            <a:r>
              <a:rPr lang="en-US" sz="3200" dirty="0" smtClean="0"/>
              <a:t>considerations for accelerator and collider facilities promotes </a:t>
            </a:r>
            <a:r>
              <a:rPr lang="en-US" sz="3200" b="1" dirty="0" smtClean="0"/>
              <a:t>HTS </a:t>
            </a:r>
            <a:r>
              <a:rPr lang="en-US" sz="3200" dirty="0" smtClean="0"/>
              <a:t>for operation at </a:t>
            </a:r>
            <a:r>
              <a:rPr lang="en-US" sz="3200" b="1" dirty="0" smtClean="0"/>
              <a:t>higher temperatures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 </a:t>
            </a:r>
            <a:r>
              <a:rPr lang="en-US" sz="3200" b="1" dirty="0" smtClean="0"/>
              <a:t>HTS</a:t>
            </a:r>
            <a:r>
              <a:rPr lang="en-US" sz="3200" dirty="0" smtClean="0"/>
              <a:t> is the </a:t>
            </a:r>
            <a:r>
              <a:rPr lang="en-US" sz="3200" b="1" dirty="0" smtClean="0"/>
              <a:t>enabling technology for high (&gt; 16 T) magnetic fields</a:t>
            </a:r>
            <a:r>
              <a:rPr lang="en-US" sz="3200" dirty="0" smtClean="0"/>
              <a:t>. The HFM programs tackles the HFM HTS R&amp;D program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274767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7839" y="-237041"/>
            <a:ext cx="10515600" cy="1325563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5"/>
                </a:solidFill>
              </a:rPr>
              <a:t>HTS for LHC – SC Link System</a:t>
            </a:r>
            <a:endParaRPr lang="en-GB" b="1" dirty="0">
              <a:solidFill>
                <a:schemeClr val="accent5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39591" y="6055113"/>
            <a:ext cx="9657965" cy="461665"/>
          </a:xfrm>
          <a:prstGeom prst="rect">
            <a:avLst/>
          </a:prstGeom>
          <a:solidFill>
            <a:schemeClr val="accent1">
              <a:alpha val="58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Ten Systems for HL-LHC : 5 for the Triplets and 5 for the Matching Sections </a:t>
            </a:r>
            <a:endParaRPr lang="en-GB" sz="2400" b="1" dirty="0"/>
          </a:p>
        </p:txBody>
      </p:sp>
      <p:grpSp>
        <p:nvGrpSpPr>
          <p:cNvPr id="8" name="Group 7"/>
          <p:cNvGrpSpPr/>
          <p:nvPr/>
        </p:nvGrpSpPr>
        <p:grpSpPr>
          <a:xfrm>
            <a:off x="873307" y="691376"/>
            <a:ext cx="10204668" cy="5386039"/>
            <a:chOff x="873307" y="691376"/>
            <a:chExt cx="10204668" cy="5386039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2"/>
            <a:srcRect t="5360" b="5360"/>
            <a:stretch/>
          </p:blipFill>
          <p:spPr>
            <a:xfrm>
              <a:off x="873307" y="691376"/>
              <a:ext cx="10204668" cy="5386039"/>
            </a:xfrm>
            <a:prstGeom prst="rect">
              <a:avLst/>
            </a:prstGeom>
          </p:spPr>
        </p:pic>
        <p:cxnSp>
          <p:nvCxnSpPr>
            <p:cNvPr id="6" name="Straight Arrow Connector 5"/>
            <p:cNvCxnSpPr/>
            <p:nvPr/>
          </p:nvCxnSpPr>
          <p:spPr>
            <a:xfrm flipH="1">
              <a:off x="7081025" y="3568390"/>
              <a:ext cx="412595" cy="30108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TextBox 6"/>
          <p:cNvSpPr txBox="1"/>
          <p:nvPr/>
        </p:nvSpPr>
        <p:spPr>
          <a:xfrm>
            <a:off x="10933579" y="6510970"/>
            <a:ext cx="1258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A. Ballarino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5168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5108" y="-259344"/>
            <a:ext cx="10515600" cy="1325563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5"/>
                </a:solidFill>
              </a:rPr>
              <a:t>HTS for HL-LHC – MgB</a:t>
            </a:r>
            <a:r>
              <a:rPr lang="en-US" b="1" baseline="-25000" dirty="0" smtClean="0">
                <a:solidFill>
                  <a:schemeClr val="accent5"/>
                </a:solidFill>
              </a:rPr>
              <a:t>2</a:t>
            </a:r>
            <a:r>
              <a:rPr lang="en-US" b="1" dirty="0" smtClean="0">
                <a:solidFill>
                  <a:schemeClr val="accent5"/>
                </a:solidFill>
              </a:rPr>
              <a:t> SC Link</a:t>
            </a:r>
            <a:endParaRPr lang="en-GB" b="1" dirty="0">
              <a:solidFill>
                <a:schemeClr val="accent5"/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89210" y="911405"/>
            <a:ext cx="9342225" cy="5678965"/>
            <a:chOff x="0" y="1078674"/>
            <a:chExt cx="9342225" cy="5678965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2185639"/>
              <a:ext cx="6858000" cy="4572000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7D48F2CC-116F-2E27-27E5-AC4371C7616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10000" contrast="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791417" y="1438508"/>
              <a:ext cx="4036781" cy="2511522"/>
            </a:xfrm>
            <a:prstGeom prst="round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02E30109-8DF1-443C-848A-E2709BF5723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10000" contrast="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1078674"/>
              <a:ext cx="3871076" cy="2177481"/>
            </a:xfrm>
            <a:prstGeom prst="round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1" name="Picture 10" descr="A picture containing yellow&#10;&#10;Description automatically generated">
              <a:extLst>
                <a:ext uri="{FF2B5EF4-FFF2-40B4-BE49-F238E27FC236}">
                  <a16:creationId xmlns:a16="http://schemas.microsoft.com/office/drawing/2014/main" id="{4500BF81-5CA1-4121-981C-6B808763F3E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547466" y="3969835"/>
              <a:ext cx="3794759" cy="2743199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0" y="6211229"/>
              <a:ext cx="203773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/>
                <a:t>120 KA @ 25 K</a:t>
              </a:r>
              <a:endParaRPr lang="en-GB" sz="2400" b="1" dirty="0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8199864" y="1159728"/>
            <a:ext cx="399213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200" dirty="0" smtClean="0"/>
              <a:t>Procured in total </a:t>
            </a:r>
            <a:r>
              <a:rPr lang="en-US" sz="2200" b="1" dirty="0" smtClean="0">
                <a:solidFill>
                  <a:srgbClr val="FF0000"/>
                </a:solidFill>
              </a:rPr>
              <a:t>1430 km </a:t>
            </a:r>
            <a:r>
              <a:rPr lang="en-US" sz="2200" dirty="0" smtClean="0"/>
              <a:t>of </a:t>
            </a:r>
            <a:r>
              <a:rPr lang="en-US" sz="2200" b="1" dirty="0"/>
              <a:t>M</a:t>
            </a:r>
            <a:r>
              <a:rPr lang="en-US" sz="2200" b="1" dirty="0" smtClean="0"/>
              <a:t>gB</a:t>
            </a:r>
            <a:r>
              <a:rPr lang="en-US" sz="2200" b="1" baseline="-25000" dirty="0" smtClean="0"/>
              <a:t>2</a:t>
            </a:r>
            <a:r>
              <a:rPr lang="en-US" sz="2200" b="1" dirty="0" smtClean="0"/>
              <a:t> wire (</a:t>
            </a:r>
            <a:r>
              <a:rPr lang="en-US" sz="2200" b="1" dirty="0" smtClean="0">
                <a:sym typeface="Symbol" panose="05050102010706020507" pitchFamily="18" charset="2"/>
              </a:rPr>
              <a:t> = </a:t>
            </a:r>
            <a:r>
              <a:rPr lang="en-US" sz="2200" b="1" dirty="0" smtClean="0"/>
              <a:t>1 mm). </a:t>
            </a:r>
            <a:r>
              <a:rPr lang="en-US" sz="2200" dirty="0" smtClean="0"/>
              <a:t>Delivered by ASG in </a:t>
            </a:r>
            <a:r>
              <a:rPr lang="en-US" sz="2200" b="1" dirty="0" smtClean="0">
                <a:solidFill>
                  <a:srgbClr val="FF0000"/>
                </a:solidFill>
              </a:rPr>
              <a:t>unit lengths</a:t>
            </a:r>
            <a:r>
              <a:rPr lang="en-US" sz="2200" b="1" dirty="0" smtClean="0"/>
              <a:t> </a:t>
            </a:r>
            <a:r>
              <a:rPr lang="en-US" sz="2200" dirty="0" smtClean="0"/>
              <a:t>of up to </a:t>
            </a:r>
            <a:r>
              <a:rPr lang="en-US" sz="2200" dirty="0" smtClean="0">
                <a:sym typeface="Symbol" panose="05050102010706020507" pitchFamily="18" charset="2"/>
              </a:rPr>
              <a:t> </a:t>
            </a:r>
            <a:r>
              <a:rPr lang="en-US" sz="2200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4 km</a:t>
            </a:r>
            <a:r>
              <a:rPr lang="en-US" sz="2200" b="1" dirty="0" smtClean="0">
                <a:solidFill>
                  <a:srgbClr val="FF0000"/>
                </a:solidFill>
              </a:rPr>
              <a:t>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200" b="1" dirty="0" smtClean="0"/>
              <a:t>Industrialized cabling</a:t>
            </a:r>
            <a:r>
              <a:rPr lang="en-US" sz="2200" dirty="0" smtClean="0"/>
              <a:t>: 70 % of the production completed</a:t>
            </a:r>
            <a:endParaRPr lang="en-GB" sz="2200" dirty="0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623317" y="3499290"/>
            <a:ext cx="2408849" cy="2479274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9996733" y="5944488"/>
            <a:ext cx="18373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400" b="1" dirty="0" smtClean="0"/>
              <a:t>120 kA @ 25 K and 1 T</a:t>
            </a:r>
          </a:p>
          <a:p>
            <a:pPr algn="ctr"/>
            <a:r>
              <a:rPr lang="en-GB" sz="1400" b="1" dirty="0" smtClean="0">
                <a:sym typeface="Symbol" panose="05050102010706020507" pitchFamily="18" charset="2"/>
              </a:rPr>
              <a:t>90 mm</a:t>
            </a:r>
            <a:endParaRPr lang="en-GB" sz="1400" b="1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10933579" y="6488668"/>
            <a:ext cx="1258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A. Ballarino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0988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60142" y="-404310"/>
            <a:ext cx="10515600" cy="1325563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5"/>
                </a:solidFill>
              </a:rPr>
              <a:t>HTS for HL-LHC – MgB</a:t>
            </a:r>
            <a:r>
              <a:rPr lang="en-US" b="1" baseline="-25000" dirty="0" smtClean="0">
                <a:solidFill>
                  <a:schemeClr val="accent5"/>
                </a:solidFill>
              </a:rPr>
              <a:t>2</a:t>
            </a:r>
            <a:r>
              <a:rPr lang="en-US" b="1" dirty="0" smtClean="0">
                <a:solidFill>
                  <a:schemeClr val="accent5"/>
                </a:solidFill>
              </a:rPr>
              <a:t> Wire and Cables</a:t>
            </a:r>
            <a:endParaRPr lang="en-GB" b="1" dirty="0">
              <a:solidFill>
                <a:schemeClr val="accent5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B9A6A75-C707-7CBF-FA8F-B3AD2E0B5D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100039"/>
            <a:ext cx="3779007" cy="265005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243AA65-D665-870A-AD7E-5D01583CA143}"/>
              </a:ext>
            </a:extLst>
          </p:cNvPr>
          <p:cNvSpPr txBox="1"/>
          <p:nvPr/>
        </p:nvSpPr>
        <p:spPr>
          <a:xfrm>
            <a:off x="257762" y="5771528"/>
            <a:ext cx="3957398" cy="830997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Distribution of piece lengths (by length)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64190F6-E6C9-F8DF-C85E-916C42BC640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7375" b="10593"/>
          <a:stretch/>
        </p:blipFill>
        <p:spPr>
          <a:xfrm>
            <a:off x="4326674" y="4114802"/>
            <a:ext cx="5374888" cy="256477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34898" y="613318"/>
            <a:ext cx="293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MgB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 wire, </a:t>
            </a:r>
            <a:r>
              <a:rPr lang="en-US" sz="2400" dirty="0" smtClean="0">
                <a:sym typeface="Symbol" panose="05050102010706020507" pitchFamily="18" charset="2"/>
              </a:rPr>
              <a:t> = 1 mm</a:t>
            </a:r>
            <a:r>
              <a:rPr lang="en-US" sz="2400" dirty="0" smtClean="0"/>
              <a:t> </a:t>
            </a:r>
            <a:endParaRPr lang="en-GB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7932821" y="568712"/>
            <a:ext cx="42591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Cabling made from </a:t>
            </a:r>
            <a:r>
              <a:rPr lang="en-US" sz="2400" u="sng" dirty="0" smtClean="0"/>
              <a:t>reacted </a:t>
            </a:r>
            <a:r>
              <a:rPr lang="en-US" sz="2400" dirty="0" smtClean="0"/>
              <a:t>wire </a:t>
            </a:r>
            <a:endParaRPr lang="en-GB" sz="2400" dirty="0"/>
          </a:p>
        </p:txBody>
      </p:sp>
      <p:grpSp>
        <p:nvGrpSpPr>
          <p:cNvPr id="12" name="Group 11"/>
          <p:cNvGrpSpPr/>
          <p:nvPr/>
        </p:nvGrpSpPr>
        <p:grpSpPr>
          <a:xfrm>
            <a:off x="901539" y="1139118"/>
            <a:ext cx="1780519" cy="1800000"/>
            <a:chOff x="990748" y="1172572"/>
            <a:chExt cx="1780519" cy="180000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89ED9FAF-528E-BEDD-EBAC-A4C006FDF26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90748" y="1172572"/>
              <a:ext cx="1780519" cy="1800000"/>
            </a:xfrm>
            <a:prstGeom prst="rect">
              <a:avLst/>
            </a:prstGeom>
          </p:spPr>
        </p:pic>
        <p:pic>
          <p:nvPicPr>
            <p:cNvPr id="11" name="Immagine 1">
              <a:extLst>
                <a:ext uri="{FF2B5EF4-FFF2-40B4-BE49-F238E27FC236}">
                  <a16:creationId xmlns:a16="http://schemas.microsoft.com/office/drawing/2014/main" id="{A1A7386F-53C4-A295-3457-7CBCBD064B7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28249" y="2709746"/>
              <a:ext cx="740814" cy="220705"/>
            </a:xfrm>
            <a:prstGeom prst="rect">
              <a:avLst/>
            </a:prstGeom>
          </p:spPr>
        </p:pic>
      </p:grpSp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04851" y="1001711"/>
            <a:ext cx="3255020" cy="300581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367560" y="553845"/>
            <a:ext cx="31182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MgB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 wire specification</a:t>
            </a:r>
            <a:endParaRPr lang="en-GB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4282069" y="4181708"/>
            <a:ext cx="361752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solidFill>
                  <a:schemeClr val="bg1"/>
                </a:solidFill>
              </a:rPr>
              <a:t>Spools of MgB</a:t>
            </a:r>
            <a:r>
              <a:rPr lang="en-US" sz="2200" baseline="-25000" dirty="0" smtClean="0">
                <a:solidFill>
                  <a:schemeClr val="bg1"/>
                </a:solidFill>
              </a:rPr>
              <a:t>2</a:t>
            </a:r>
            <a:r>
              <a:rPr lang="en-US" sz="2200" dirty="0" smtClean="0">
                <a:solidFill>
                  <a:schemeClr val="bg1"/>
                </a:solidFill>
              </a:rPr>
              <a:t> cables, 120 kA</a:t>
            </a:r>
            <a:endParaRPr lang="en-GB" sz="2200" dirty="0">
              <a:solidFill>
                <a:schemeClr val="bg1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8870" y="1274087"/>
            <a:ext cx="1541180" cy="155863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2689" y="3121269"/>
            <a:ext cx="1606019" cy="1556143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7146" y="2402853"/>
            <a:ext cx="1563624" cy="1556143"/>
          </a:xfrm>
          <a:prstGeom prst="rect">
            <a:avLst/>
          </a:prstGeom>
        </p:spPr>
      </p:pic>
      <p:sp>
        <p:nvSpPr>
          <p:cNvPr id="20" name="TextBox 6"/>
          <p:cNvSpPr txBox="1"/>
          <p:nvPr/>
        </p:nvSpPr>
        <p:spPr>
          <a:xfrm>
            <a:off x="10201171" y="968400"/>
            <a:ext cx="10743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 smtClean="0">
                <a:solidFill>
                  <a:srgbClr val="00B0F0"/>
                </a:solidFill>
              </a:rPr>
              <a:t>3 kA @ 25 K</a:t>
            </a:r>
            <a:endParaRPr lang="en-GB" sz="1400" b="1" dirty="0">
              <a:solidFill>
                <a:srgbClr val="00B0F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872232" y="2069788"/>
            <a:ext cx="16312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rgbClr val="00B0F0"/>
                </a:solidFill>
              </a:rPr>
              <a:t>3</a:t>
            </a:r>
            <a:r>
              <a:rPr lang="en-GB" sz="1400" b="1" dirty="0" smtClean="0">
                <a:solidFill>
                  <a:srgbClr val="00B0F0"/>
                </a:solidFill>
              </a:rPr>
              <a:t> kA coaxial @ 25 K</a:t>
            </a:r>
            <a:endParaRPr lang="en-GB" sz="1400" b="1" dirty="0">
              <a:solidFill>
                <a:srgbClr val="00B0F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218115" y="2867735"/>
            <a:ext cx="10743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00B0F0"/>
                </a:solidFill>
              </a:rPr>
              <a:t>7 kA @ 25 K</a:t>
            </a:r>
            <a:endParaRPr lang="en-GB" sz="1400" b="1" dirty="0">
              <a:solidFill>
                <a:srgbClr val="00B0F0"/>
              </a:solidFill>
            </a:endParaRPr>
          </a:p>
        </p:txBody>
      </p:sp>
      <p:pic>
        <p:nvPicPr>
          <p:cNvPr id="23" name="Picture 2" descr="C:\Users\Administrator\Desktop\Doc\Chamonix_2017\cross_7.tif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8479" y="4982754"/>
            <a:ext cx="1755648" cy="1624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10255421" y="4683610"/>
            <a:ext cx="11657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00B0F0"/>
                </a:solidFill>
              </a:rPr>
              <a:t>18 kA @ 25 K</a:t>
            </a:r>
            <a:endParaRPr lang="en-GB" sz="1400" b="1" dirty="0">
              <a:solidFill>
                <a:srgbClr val="00B0F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729635" y="1137425"/>
            <a:ext cx="203113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dirty="0" smtClean="0"/>
              <a:t>Series cabling at</a:t>
            </a:r>
          </a:p>
          <a:p>
            <a:pPr algn="ctr"/>
            <a:r>
              <a:rPr lang="en-US" sz="2200" dirty="0" smtClean="0"/>
              <a:t>TRATOS/ICAS</a:t>
            </a:r>
            <a:endParaRPr lang="en-GB" sz="2200" dirty="0"/>
          </a:p>
        </p:txBody>
      </p:sp>
      <p:sp>
        <p:nvSpPr>
          <p:cNvPr id="26" name="TextBox 25"/>
          <p:cNvSpPr txBox="1"/>
          <p:nvPr/>
        </p:nvSpPr>
        <p:spPr>
          <a:xfrm>
            <a:off x="10944730" y="6566727"/>
            <a:ext cx="1258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A. Ballarino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9978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15898" y="-303949"/>
            <a:ext cx="10515600" cy="1325563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5"/>
                </a:solidFill>
              </a:rPr>
              <a:t>HTS for HL-LHC – REBCO Tape</a:t>
            </a:r>
            <a:endParaRPr lang="en-GB" b="1" dirty="0">
              <a:solidFill>
                <a:schemeClr val="accent5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657924"/>
            <a:ext cx="64119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400" dirty="0" smtClean="0"/>
              <a:t>Procured 4.8 km of </a:t>
            </a:r>
            <a:r>
              <a:rPr lang="en-US" sz="2400" b="1" dirty="0" smtClean="0"/>
              <a:t>REBCO Tape </a:t>
            </a:r>
            <a:r>
              <a:rPr lang="en-US" sz="2400" dirty="0" smtClean="0"/>
              <a:t>– </a:t>
            </a:r>
            <a:r>
              <a:rPr lang="en-US" sz="2400" b="1" dirty="0" smtClean="0"/>
              <a:t>4 mm wide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400" dirty="0" smtClean="0"/>
              <a:t>To be procured </a:t>
            </a:r>
            <a:r>
              <a:rPr lang="en-US" sz="2400" dirty="0" smtClean="0">
                <a:sym typeface="Symbol" panose="05050102010706020507" pitchFamily="18" charset="2"/>
              </a:rPr>
              <a:t></a:t>
            </a:r>
            <a:r>
              <a:rPr lang="en-US" sz="2400" dirty="0" smtClean="0"/>
              <a:t> 17 km </a:t>
            </a:r>
            <a:endParaRPr lang="en-GB" sz="2400" dirty="0"/>
          </a:p>
        </p:txBody>
      </p:sp>
      <p:graphicFrame>
        <p:nvGraphicFramePr>
          <p:cNvPr id="17" name="Table 7">
            <a:extLst>
              <a:ext uri="{FF2B5EF4-FFF2-40B4-BE49-F238E27FC236}">
                <a16:creationId xmlns:a16="http://schemas.microsoft.com/office/drawing/2014/main" id="{860AFD80-E9D6-F535-158A-088CC42A46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9860772"/>
              </p:ext>
            </p:extLst>
          </p:nvPr>
        </p:nvGraphicFramePr>
        <p:xfrm>
          <a:off x="389168" y="2127218"/>
          <a:ext cx="3752887" cy="1381760"/>
        </p:xfrm>
        <a:graphic>
          <a:graphicData uri="http://schemas.openxmlformats.org/drawingml/2006/table">
            <a:tbl>
              <a:tblPr firstRow="1" bandRow="1"/>
              <a:tblGrid>
                <a:gridCol w="906780">
                  <a:extLst>
                    <a:ext uri="{9D8B030D-6E8A-4147-A177-3AD203B41FA5}">
                      <a16:colId xmlns:a16="http://schemas.microsoft.com/office/drawing/2014/main" val="1983888596"/>
                    </a:ext>
                  </a:extLst>
                </a:gridCol>
                <a:gridCol w="1427480">
                  <a:extLst>
                    <a:ext uri="{9D8B030D-6E8A-4147-A177-3AD203B41FA5}">
                      <a16:colId xmlns:a16="http://schemas.microsoft.com/office/drawing/2014/main" val="708382975"/>
                    </a:ext>
                  </a:extLst>
                </a:gridCol>
                <a:gridCol w="1418627">
                  <a:extLst>
                    <a:ext uri="{9D8B030D-6E8A-4147-A177-3AD203B41FA5}">
                      <a16:colId xmlns:a16="http://schemas.microsoft.com/office/drawing/2014/main" val="172524391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dirty="0"/>
                        <a:t>Grade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dirty="0"/>
                        <a:t>Length (m)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dirty="0"/>
                        <a:t>Min </a:t>
                      </a:r>
                      <a:r>
                        <a:rPr lang="en-GB" i="1" dirty="0" err="1"/>
                        <a:t>I</a:t>
                      </a:r>
                      <a:r>
                        <a:rPr lang="en-GB" i="1" baseline="-25000" dirty="0" err="1"/>
                        <a:t>c</a:t>
                      </a:r>
                      <a:endParaRPr lang="en-GB" i="1" baseline="-25000" dirty="0"/>
                    </a:p>
                    <a:p>
                      <a:pPr algn="ctr"/>
                      <a:r>
                        <a:rPr lang="en-GB" dirty="0"/>
                        <a:t>(60 K 0.7 T)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6350566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dirty="0"/>
                        <a:t>3980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dirty="0"/>
                        <a:t>200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3412750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dirty="0"/>
                        <a:t>730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dirty="0"/>
                        <a:t>180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0065153"/>
                  </a:ext>
                </a:extLst>
              </a:tr>
            </a:tbl>
          </a:graphicData>
        </a:graphic>
      </p:graphicFrame>
      <p:grpSp>
        <p:nvGrpSpPr>
          <p:cNvPr id="18" name="Group 17">
            <a:extLst>
              <a:ext uri="{FF2B5EF4-FFF2-40B4-BE49-F238E27FC236}">
                <a16:creationId xmlns:a16="http://schemas.microsoft.com/office/drawing/2014/main" id="{BC9BE357-5D7A-1B32-84FE-217C5B29F478}"/>
              </a:ext>
            </a:extLst>
          </p:cNvPr>
          <p:cNvGrpSpPr/>
          <p:nvPr/>
        </p:nvGrpSpPr>
        <p:grpSpPr>
          <a:xfrm>
            <a:off x="416209" y="3603625"/>
            <a:ext cx="3798952" cy="2786024"/>
            <a:chOff x="854176" y="3220920"/>
            <a:chExt cx="2517866" cy="1969179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0ED70CB4-04D2-6428-19C4-3BE2B8AEC70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54176" y="3220920"/>
              <a:ext cx="2517866" cy="1969179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75168737-9E72-7104-4510-76996FC9643E}"/>
                </a:ext>
              </a:extLst>
            </p:cNvPr>
            <p:cNvSpPr txBox="1"/>
            <p:nvPr/>
          </p:nvSpPr>
          <p:spPr>
            <a:xfrm>
              <a:off x="2551100" y="4396485"/>
              <a:ext cx="580608" cy="246221"/>
            </a:xfrm>
            <a:prstGeom prst="rect">
              <a:avLst/>
            </a:prstGeom>
            <a:solidFill>
              <a:srgbClr val="0055A0">
                <a:alpha val="50000"/>
              </a:srgbClr>
            </a:solidFill>
            <a:ln>
              <a:noFill/>
            </a:ln>
            <a:effectLst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77 K sf</a:t>
              </a:r>
            </a:p>
          </p:txBody>
        </p:sp>
      </p:grpSp>
      <p:graphicFrame>
        <p:nvGraphicFramePr>
          <p:cNvPr id="21" name="Table 7">
            <a:extLst>
              <a:ext uri="{FF2B5EF4-FFF2-40B4-BE49-F238E27FC236}">
                <a16:creationId xmlns:a16="http://schemas.microsoft.com/office/drawing/2014/main" id="{48292B1C-9583-F8FD-5F0A-28C47F4333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9735954"/>
              </p:ext>
            </p:extLst>
          </p:nvPr>
        </p:nvGraphicFramePr>
        <p:xfrm>
          <a:off x="4650060" y="2074127"/>
          <a:ext cx="7081023" cy="4116644"/>
        </p:xfrm>
        <a:graphic>
          <a:graphicData uri="http://schemas.openxmlformats.org/drawingml/2006/table">
            <a:tbl>
              <a:tblPr firstRow="1" bandRow="1"/>
              <a:tblGrid>
                <a:gridCol w="3645227">
                  <a:extLst>
                    <a:ext uri="{9D8B030D-6E8A-4147-A177-3AD203B41FA5}">
                      <a16:colId xmlns:a16="http://schemas.microsoft.com/office/drawing/2014/main" val="3853019725"/>
                    </a:ext>
                  </a:extLst>
                </a:gridCol>
                <a:gridCol w="1323826">
                  <a:extLst>
                    <a:ext uri="{9D8B030D-6E8A-4147-A177-3AD203B41FA5}">
                      <a16:colId xmlns:a16="http://schemas.microsoft.com/office/drawing/2014/main" val="3720227614"/>
                    </a:ext>
                  </a:extLst>
                </a:gridCol>
                <a:gridCol w="2111970">
                  <a:extLst>
                    <a:ext uri="{9D8B030D-6E8A-4147-A177-3AD203B41FA5}">
                      <a16:colId xmlns:a16="http://schemas.microsoft.com/office/drawing/2014/main" val="480049660"/>
                    </a:ext>
                  </a:extLst>
                </a:gridCol>
              </a:tblGrid>
              <a:tr h="436981">
                <a:tc gridSpan="2">
                  <a:txBody>
                    <a:bodyPr/>
                    <a:lstStyle/>
                    <a:p>
                      <a:pPr algn="ctr"/>
                      <a:r>
                        <a:rPr lang="en-US" sz="2200" b="1" dirty="0" smtClean="0">
                          <a:solidFill>
                            <a:schemeClr val="bg1"/>
                          </a:solidFill>
                        </a:rPr>
                        <a:t>Parameter</a:t>
                      </a:r>
                      <a:endParaRPr lang="en-GB" sz="22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2200" dirty="0">
                          <a:latin typeface="+mn-lt"/>
                        </a:rPr>
                        <a:t>Requirement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4601962"/>
                  </a:ext>
                </a:extLst>
              </a:tr>
              <a:tr h="436981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800" dirty="0"/>
                        <a:t>Width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800" dirty="0"/>
                        <a:t>4 mm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056721"/>
                  </a:ext>
                </a:extLst>
              </a:tr>
              <a:tr h="436981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800" dirty="0"/>
                        <a:t>Substrate thickness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800" dirty="0"/>
                        <a:t>40– 60 µm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6500465"/>
                  </a:ext>
                </a:extLst>
              </a:tr>
              <a:tr h="436981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800" dirty="0"/>
                        <a:t>Copper thickness, each face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800" dirty="0"/>
                        <a:t>20 µm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5521851"/>
                  </a:ext>
                </a:extLst>
              </a:tr>
              <a:tr h="436981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/>
                      <a:r>
                        <a:rPr lang="en-GB" sz="1800" i="1" dirty="0" err="1"/>
                        <a:t>I</a:t>
                      </a:r>
                      <a:r>
                        <a:rPr lang="en-GB" sz="1800" i="1" baseline="-25000" dirty="0" err="1"/>
                        <a:t>c</a:t>
                      </a:r>
                      <a:r>
                        <a:rPr lang="en-GB" sz="1800" i="1" baseline="-25000" dirty="0"/>
                        <a:t> </a:t>
                      </a:r>
                      <a:r>
                        <a:rPr lang="en-GB" sz="1800" dirty="0"/>
                        <a:t>(60 K 0.7 T), all orientations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800" dirty="0"/>
                        <a:t>≥ 200 A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002812"/>
                  </a:ext>
                </a:extLst>
              </a:tr>
              <a:tr h="436981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800" dirty="0"/>
                        <a:t>Minimum out-of-plane bend radius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800" b="0" dirty="0" smtClean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 11 mm</a:t>
                      </a:r>
                      <a:endParaRPr lang="en-GB" sz="1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8549475"/>
                  </a:ext>
                </a:extLst>
              </a:tr>
              <a:tr h="747379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800" dirty="0"/>
                        <a:t>Maximum internal resistance, 77 K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800" dirty="0"/>
                        <a:t>200 °C 0 h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800" dirty="0"/>
                        <a:t>≤ 60 n</a:t>
                      </a:r>
                      <a:r>
                        <a:rPr lang="el-GR" sz="1800" dirty="0"/>
                        <a:t>Ω</a:t>
                      </a:r>
                      <a:r>
                        <a:rPr lang="en-GB" sz="1800" dirty="0"/>
                        <a:t> cm</a:t>
                      </a:r>
                      <a:r>
                        <a:rPr lang="en-GB" sz="1800" baseline="30000" dirty="0"/>
                        <a:t>2</a:t>
                      </a:r>
                      <a:endParaRPr lang="en-GB" sz="18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4662878"/>
                  </a:ext>
                </a:extLst>
              </a:tr>
              <a:tr h="747379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800" dirty="0"/>
                        <a:t>200 °C 1 h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≤ 80 n</a:t>
                      </a:r>
                      <a:r>
                        <a:rPr lang="el-GR" sz="1800" dirty="0"/>
                        <a:t>Ω</a:t>
                      </a:r>
                      <a:r>
                        <a:rPr lang="en-GB" sz="1800" dirty="0"/>
                        <a:t> cm</a:t>
                      </a:r>
                      <a:r>
                        <a:rPr lang="en-GB" sz="1800" baseline="30000" dirty="0"/>
                        <a:t>2</a:t>
                      </a:r>
                      <a:endParaRPr lang="en-GB" sz="18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6876833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345687" y="1550019"/>
            <a:ext cx="4192859" cy="461665"/>
          </a:xfrm>
          <a:prstGeom prst="rect">
            <a:avLst/>
          </a:prstGeom>
          <a:solidFill>
            <a:schemeClr val="accent1">
              <a:alpha val="58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In total: </a:t>
            </a:r>
            <a:r>
              <a:rPr lang="en-US" sz="2400" dirty="0" smtClean="0">
                <a:solidFill>
                  <a:srgbClr val="0070C0"/>
                </a:solidFill>
              </a:rPr>
              <a:t>18.8 km of REBCO tape </a:t>
            </a:r>
            <a:endParaRPr lang="en-GB" sz="2400" dirty="0">
              <a:solidFill>
                <a:srgbClr val="0070C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597805" y="1646663"/>
            <a:ext cx="2947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Technical specification</a:t>
            </a:r>
            <a:endParaRPr lang="en-GB" sz="2400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293005" y="724829"/>
            <a:ext cx="5527288" cy="830997"/>
          </a:xfrm>
          <a:prstGeom prst="rect">
            <a:avLst/>
          </a:prstGeom>
          <a:solidFill>
            <a:schemeClr val="accent1">
              <a:alpha val="43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US" sz="2400" dirty="0" smtClean="0"/>
              <a:t>Termination of SC Link, from </a:t>
            </a:r>
            <a:r>
              <a:rPr lang="en-US" sz="2400" dirty="0" smtClean="0">
                <a:sym typeface="Symbol" panose="05050102010706020507" pitchFamily="18" charset="2"/>
              </a:rPr>
              <a:t> 20 K to 50 K,</a:t>
            </a:r>
          </a:p>
          <a:p>
            <a:pPr algn="just"/>
            <a:r>
              <a:rPr lang="en-US" sz="2400" dirty="0">
                <a:sym typeface="Symbol" panose="05050102010706020507" pitchFamily="18" charset="2"/>
              </a:rPr>
              <a:t>m</a:t>
            </a:r>
            <a:r>
              <a:rPr lang="en-US" sz="2400" dirty="0" smtClean="0">
                <a:sym typeface="Symbol" panose="05050102010706020507" pitchFamily="18" charset="2"/>
              </a:rPr>
              <a:t>ade with </a:t>
            </a:r>
            <a:r>
              <a:rPr lang="en-US" sz="2400" b="1" dirty="0" smtClean="0">
                <a:sym typeface="Symbol" panose="05050102010706020507" pitchFamily="18" charset="2"/>
              </a:rPr>
              <a:t>REBCO HTS conductor</a:t>
            </a:r>
            <a:endParaRPr lang="en-GB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0933579" y="6488668"/>
            <a:ext cx="1258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A. Ballarino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2196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CCE2FF6-FA71-518B-7F80-6CB1E73D71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8999" y="4783873"/>
            <a:ext cx="2821823" cy="130619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84197" y="6055112"/>
            <a:ext cx="277351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/>
              <a:t>3</a:t>
            </a:r>
            <a:r>
              <a:rPr lang="en-US" sz="2200" dirty="0" smtClean="0"/>
              <a:t> kA @ 60 K (B = 0.7 T)</a:t>
            </a:r>
            <a:endParaRPr lang="en-GB" sz="2200" dirty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793596" y="-323385"/>
            <a:ext cx="10515600" cy="1325563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5"/>
                </a:solidFill>
              </a:rPr>
              <a:t>HTS for HL-LHC – REBCO Cables</a:t>
            </a:r>
            <a:endParaRPr lang="en-GB" b="1" dirty="0">
              <a:solidFill>
                <a:schemeClr val="accent5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765716"/>
            <a:ext cx="635619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400" b="1" dirty="0" smtClean="0"/>
              <a:t>Round</a:t>
            </a:r>
            <a:r>
              <a:rPr lang="en-US" sz="2400" dirty="0" smtClean="0"/>
              <a:t>, </a:t>
            </a:r>
            <a:r>
              <a:rPr lang="en-US" sz="2400" b="1" dirty="0" smtClean="0"/>
              <a:t>flexible</a:t>
            </a:r>
            <a:r>
              <a:rPr lang="en-US" sz="2400" dirty="0" smtClean="0"/>
              <a:t>, </a:t>
            </a:r>
            <a:r>
              <a:rPr lang="en-US" sz="2400" b="1" dirty="0" smtClean="0"/>
              <a:t>electrically insulated  </a:t>
            </a:r>
            <a:r>
              <a:rPr lang="en-US" sz="2400" dirty="0" smtClean="0"/>
              <a:t>REBCO cables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400" b="1" dirty="0" smtClean="0">
                <a:sym typeface="Symbol" panose="05050102010706020507" pitchFamily="18" charset="2"/>
              </a:rPr>
              <a:t>No</a:t>
            </a:r>
            <a:r>
              <a:rPr lang="en-US" sz="2400" dirty="0" smtClean="0">
                <a:sym typeface="Symbol" panose="05050102010706020507" pitchFamily="18" charset="2"/>
              </a:rPr>
              <a:t> measurable </a:t>
            </a:r>
            <a:r>
              <a:rPr lang="en-US" sz="2400" b="1" dirty="0" smtClean="0">
                <a:sym typeface="Symbol" panose="05050102010706020507" pitchFamily="18" charset="2"/>
              </a:rPr>
              <a:t>critical current degradation </a:t>
            </a:r>
            <a:r>
              <a:rPr lang="en-US" sz="2400" dirty="0" smtClean="0">
                <a:sym typeface="Symbol" panose="05050102010706020507" pitchFamily="18" charset="2"/>
              </a:rPr>
              <a:t>of tapes after cabling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400" dirty="0" smtClean="0">
                <a:sym typeface="Symbol" panose="05050102010706020507" pitchFamily="18" charset="2"/>
              </a:rPr>
              <a:t>Current rating of REBCO cables: </a:t>
            </a:r>
            <a:r>
              <a:rPr lang="en-US" sz="2400" b="1" dirty="0" smtClean="0">
                <a:sym typeface="Symbol" panose="05050102010706020507" pitchFamily="18" charset="2"/>
              </a:rPr>
              <a:t>600 A</a:t>
            </a:r>
            <a:r>
              <a:rPr lang="en-US" sz="2400" dirty="0" smtClean="0">
                <a:sym typeface="Symbol" panose="05050102010706020507" pitchFamily="18" charset="2"/>
              </a:rPr>
              <a:t>, </a:t>
            </a:r>
            <a:r>
              <a:rPr lang="en-US" sz="2400" b="1" dirty="0">
                <a:sym typeface="Symbol" panose="05050102010706020507" pitchFamily="18" charset="2"/>
              </a:rPr>
              <a:t>3</a:t>
            </a:r>
            <a:r>
              <a:rPr lang="en-US" sz="2400" b="1" dirty="0" smtClean="0">
                <a:sym typeface="Symbol" panose="05050102010706020507" pitchFamily="18" charset="2"/>
              </a:rPr>
              <a:t>000 A</a:t>
            </a:r>
            <a:r>
              <a:rPr lang="en-US" sz="2400" dirty="0" smtClean="0">
                <a:sym typeface="Symbol" panose="05050102010706020507" pitchFamily="18" charset="2"/>
              </a:rPr>
              <a:t>, </a:t>
            </a:r>
            <a:r>
              <a:rPr lang="en-US" sz="2400" b="1" dirty="0" smtClean="0">
                <a:sym typeface="Symbol" panose="05050102010706020507" pitchFamily="18" charset="2"/>
              </a:rPr>
              <a:t>7000 A</a:t>
            </a:r>
            <a:r>
              <a:rPr lang="en-US" sz="2400" dirty="0" smtClean="0">
                <a:sym typeface="Symbol" panose="05050102010706020507" pitchFamily="18" charset="2"/>
              </a:rPr>
              <a:t> and </a:t>
            </a:r>
            <a:r>
              <a:rPr lang="en-US" sz="2400" b="1" dirty="0" smtClean="0">
                <a:sym typeface="Symbol" panose="05050102010706020507" pitchFamily="18" charset="2"/>
              </a:rPr>
              <a:t>18000 A</a:t>
            </a:r>
            <a:r>
              <a:rPr lang="en-US" sz="2400" dirty="0" smtClean="0">
                <a:sym typeface="Symbol" panose="05050102010706020507" pitchFamily="18" charset="2"/>
              </a:rPr>
              <a:t> </a:t>
            </a:r>
            <a:r>
              <a:rPr lang="en-US" sz="2400" b="1" dirty="0" smtClean="0">
                <a:sym typeface="Symbol" panose="05050102010706020507" pitchFamily="18" charset="2"/>
              </a:rPr>
              <a:t>@ 60 K </a:t>
            </a:r>
            <a:r>
              <a:rPr lang="en-US" sz="2400" dirty="0" smtClean="0">
                <a:sym typeface="Symbol" panose="05050102010706020507" pitchFamily="18" charset="2"/>
              </a:rPr>
              <a:t>( 0.7 T)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400" b="1" dirty="0" smtClean="0">
                <a:sym typeface="Symbol" panose="05050102010706020507" pitchFamily="18" charset="2"/>
              </a:rPr>
              <a:t>Cabling machine </a:t>
            </a:r>
            <a:r>
              <a:rPr lang="en-US" sz="2400" dirty="0" smtClean="0">
                <a:sym typeface="Symbol" panose="05050102010706020507" pitchFamily="18" charset="2"/>
              </a:rPr>
              <a:t>designed and constructed at CERN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400" b="1" dirty="0" smtClean="0">
                <a:sym typeface="Symbol" panose="05050102010706020507" pitchFamily="18" charset="2"/>
              </a:rPr>
              <a:t>Two</a:t>
            </a:r>
            <a:r>
              <a:rPr lang="en-US" sz="2400" b="1" dirty="0">
                <a:sym typeface="Symbol" panose="05050102010706020507" pitchFamily="18" charset="2"/>
              </a:rPr>
              <a:t> </a:t>
            </a:r>
            <a:r>
              <a:rPr lang="en-US" sz="2400" b="1" dirty="0" smtClean="0">
                <a:sym typeface="Symbol" panose="05050102010706020507" pitchFamily="18" charset="2"/>
              </a:rPr>
              <a:t>layers of tape</a:t>
            </a:r>
            <a:endParaRPr lang="en-US" sz="2400" dirty="0" smtClean="0">
              <a:sym typeface="Symbol" panose="05050102010706020507" pitchFamily="18" charset="2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400" b="1" dirty="0" smtClean="0">
                <a:sym typeface="Symbol" panose="05050102010706020507" pitchFamily="18" charset="2"/>
              </a:rPr>
              <a:t>On-line </a:t>
            </a:r>
            <a:r>
              <a:rPr lang="en-US" sz="2400" dirty="0" smtClean="0">
                <a:sym typeface="Symbol" panose="05050102010706020507" pitchFamily="18" charset="2"/>
              </a:rPr>
              <a:t>Polyimide </a:t>
            </a:r>
            <a:r>
              <a:rPr lang="en-US" sz="2400" b="1" dirty="0" smtClean="0">
                <a:sym typeface="Symbol" panose="05050102010706020507" pitchFamily="18" charset="2"/>
              </a:rPr>
              <a:t>insulation </a:t>
            </a:r>
            <a:endParaRPr lang="en-GB" sz="2400" b="1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236761" y="3522734"/>
            <a:ext cx="2932381" cy="2199286"/>
          </a:xfrm>
          <a:prstGeom prst="rect">
            <a:avLst/>
          </a:prstGeom>
        </p:spPr>
      </p:pic>
      <p:grpSp>
        <p:nvGrpSpPr>
          <p:cNvPr id="16" name="Group 15"/>
          <p:cNvGrpSpPr/>
          <p:nvPr/>
        </p:nvGrpSpPr>
        <p:grpSpPr>
          <a:xfrm>
            <a:off x="6542530" y="654692"/>
            <a:ext cx="2304288" cy="2420165"/>
            <a:chOff x="4278832" y="2427735"/>
            <a:chExt cx="2304288" cy="2420165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404" r="825"/>
            <a:stretch/>
          </p:blipFill>
          <p:spPr>
            <a:xfrm rot="5400000">
              <a:off x="4220893" y="2485674"/>
              <a:ext cx="2420165" cy="2304288"/>
            </a:xfrm>
            <a:prstGeom prst="rect">
              <a:avLst/>
            </a:prstGeom>
          </p:spPr>
        </p:pic>
        <p:cxnSp>
          <p:nvCxnSpPr>
            <p:cNvPr id="18" name="Straight Arrow Connector 17"/>
            <p:cNvCxnSpPr/>
            <p:nvPr/>
          </p:nvCxnSpPr>
          <p:spPr>
            <a:xfrm flipH="1">
              <a:off x="4905825" y="3836535"/>
              <a:ext cx="144016" cy="261671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4788024" y="3616156"/>
              <a:ext cx="57606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>
                  <a:solidFill>
                    <a:schemeClr val="bg1"/>
                  </a:solidFill>
                </a:rPr>
                <a:t>REBCO</a:t>
              </a:r>
              <a:endParaRPr lang="en-GB" sz="8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39" t="12638" r="18430"/>
          <a:stretch/>
        </p:blipFill>
        <p:spPr>
          <a:xfrm rot="5400000">
            <a:off x="9055038" y="546660"/>
            <a:ext cx="2899314" cy="314415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78" t="9818" r="27968" b="6062"/>
          <a:stretch/>
        </p:blipFill>
        <p:spPr>
          <a:xfrm rot="5400000">
            <a:off x="9334014" y="3330996"/>
            <a:ext cx="2326941" cy="3113974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7772398" y="6112202"/>
            <a:ext cx="32431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See presentation of </a:t>
            </a:r>
            <a:r>
              <a:rPr lang="en-US" sz="2000" dirty="0" smtClean="0"/>
              <a:t>Ch. Barth</a:t>
            </a:r>
            <a:endParaRPr lang="en-GB" sz="2000" dirty="0"/>
          </a:p>
        </p:txBody>
      </p:sp>
      <p:sp>
        <p:nvSpPr>
          <p:cNvPr id="21" name="TextBox 20"/>
          <p:cNvSpPr txBox="1"/>
          <p:nvPr/>
        </p:nvSpPr>
        <p:spPr>
          <a:xfrm>
            <a:off x="10933579" y="6488668"/>
            <a:ext cx="1258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A. Ballarino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6141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93595" y="-259343"/>
            <a:ext cx="10515600" cy="1325563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5"/>
                </a:solidFill>
              </a:rPr>
              <a:t>REBCO for HL-LHC – Electrical resistance (1/2)</a:t>
            </a:r>
            <a:endParaRPr lang="en-GB" b="1" dirty="0">
              <a:solidFill>
                <a:schemeClr val="accent5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BC87DD7-F2FD-420B-A5A2-58636B7B184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30" t="10380" r="13161" b="7797"/>
          <a:stretch/>
        </p:blipFill>
        <p:spPr bwMode="auto">
          <a:xfrm>
            <a:off x="280763" y="1247437"/>
            <a:ext cx="3060000" cy="246999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26D6726-6F14-46D6-845C-3D9E60F0080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32" t="10768" r="13488" b="8418"/>
          <a:stretch/>
        </p:blipFill>
        <p:spPr bwMode="auto">
          <a:xfrm>
            <a:off x="3443923" y="1243221"/>
            <a:ext cx="3060000" cy="252876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7D527E9-7250-44D7-B80D-DDB46FEEB67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47" t="9858" r="13169" b="7634"/>
          <a:stretch/>
        </p:blipFill>
        <p:spPr bwMode="auto">
          <a:xfrm>
            <a:off x="203923" y="4181238"/>
            <a:ext cx="3060000" cy="250437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102721B-1B9C-4483-93B6-3D89EF32BDA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48" t="10776" r="13160" b="8109"/>
          <a:stretch/>
        </p:blipFill>
        <p:spPr bwMode="auto">
          <a:xfrm>
            <a:off x="3428172" y="4238494"/>
            <a:ext cx="3060000" cy="246183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070518" y="869795"/>
            <a:ext cx="4634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Supplier A – 4 mm wide tape – 50 </a:t>
            </a:r>
            <a:r>
              <a:rPr lang="en-US" dirty="0" smtClean="0">
                <a:sym typeface="Symbol" panose="05050102010706020507" pitchFamily="18" charset="2"/>
              </a:rPr>
              <a:t>m substrate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6850566" y="775228"/>
            <a:ext cx="4624039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rgbClr val="000000"/>
              </a:buClr>
            </a:pPr>
            <a:r>
              <a:rPr lang="en-GB" sz="2200" dirty="0">
                <a:solidFill>
                  <a:srgbClr val="000000"/>
                </a:solidFill>
              </a:rPr>
              <a:t>For the same </a:t>
            </a:r>
            <a:r>
              <a:rPr lang="en-GB" sz="2200">
                <a:solidFill>
                  <a:srgbClr val="000000"/>
                </a:solidFill>
              </a:rPr>
              <a:t>heating </a:t>
            </a:r>
            <a:r>
              <a:rPr lang="en-GB" sz="2200" smtClean="0">
                <a:solidFill>
                  <a:srgbClr val="000000"/>
                </a:solidFill>
              </a:rPr>
              <a:t>time, </a:t>
            </a:r>
            <a:r>
              <a:rPr lang="en-GB" sz="2200" b="1" dirty="0">
                <a:solidFill>
                  <a:srgbClr val="000000"/>
                </a:solidFill>
              </a:rPr>
              <a:t>25-40%  reduction in contact resistance if the heating temperature is lowered to 170</a:t>
            </a:r>
            <a:r>
              <a:rPr lang="en-GB" sz="2200" b="1" baseline="30000" dirty="0">
                <a:solidFill>
                  <a:srgbClr val="000000"/>
                </a:solidFill>
              </a:rPr>
              <a:t>◦</a:t>
            </a:r>
            <a:r>
              <a:rPr lang="en-GB" sz="2200" b="1" dirty="0" smtClean="0">
                <a:solidFill>
                  <a:srgbClr val="000000"/>
                </a:solidFill>
              </a:rPr>
              <a:t>C</a:t>
            </a:r>
            <a:endParaRPr lang="en-GB" sz="2200" dirty="0">
              <a:solidFill>
                <a:srgbClr val="00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872868" y="2302947"/>
            <a:ext cx="486936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rgbClr val="000000"/>
              </a:buClr>
            </a:pPr>
            <a:r>
              <a:rPr lang="en-GB" sz="2200" b="1" dirty="0">
                <a:solidFill>
                  <a:srgbClr val="000000"/>
                </a:solidFill>
              </a:rPr>
              <a:t>Critical current degradation is less severe</a:t>
            </a:r>
            <a:r>
              <a:rPr lang="en-GB" sz="2200" dirty="0">
                <a:solidFill>
                  <a:srgbClr val="000000"/>
                </a:solidFill>
              </a:rPr>
              <a:t>: 2-3% after 1 hour plateau at 170</a:t>
            </a:r>
            <a:r>
              <a:rPr lang="en-GB" sz="2200" baseline="30000" dirty="0">
                <a:solidFill>
                  <a:srgbClr val="000000"/>
                </a:solidFill>
              </a:rPr>
              <a:t>◦</a:t>
            </a:r>
            <a:r>
              <a:rPr lang="en-GB" sz="2200" dirty="0">
                <a:solidFill>
                  <a:srgbClr val="000000"/>
                </a:solidFill>
              </a:rPr>
              <a:t>C against 5% reduction at 200</a:t>
            </a:r>
            <a:r>
              <a:rPr lang="en-GB" sz="2200" baseline="30000" dirty="0">
                <a:solidFill>
                  <a:srgbClr val="000000"/>
                </a:solidFill>
              </a:rPr>
              <a:t>◦</a:t>
            </a:r>
            <a:r>
              <a:rPr lang="en-GB" sz="2200" dirty="0" smtClean="0">
                <a:solidFill>
                  <a:srgbClr val="000000"/>
                </a:solidFill>
              </a:rPr>
              <a:t>C </a:t>
            </a:r>
            <a:endParaRPr lang="en-GB" sz="2200" dirty="0">
              <a:solidFill>
                <a:srgbClr val="000000"/>
              </a:solidFill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59FE32F-40EC-4879-BCB7-889AB3788A13}"/>
              </a:ext>
            </a:extLst>
          </p:cNvPr>
          <p:cNvGrpSpPr/>
          <p:nvPr/>
        </p:nvGrpSpPr>
        <p:grpSpPr>
          <a:xfrm>
            <a:off x="7088275" y="3659201"/>
            <a:ext cx="4320000" cy="1188030"/>
            <a:chOff x="4824000" y="832151"/>
            <a:chExt cx="4320000" cy="1188030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55ED3FE2-7339-4B1F-BDAF-4ED655CFB74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580" b="8789"/>
            <a:stretch/>
          </p:blipFill>
          <p:spPr bwMode="auto">
            <a:xfrm>
              <a:off x="4824000" y="1121135"/>
              <a:ext cx="4320000" cy="899046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8CF2371-4D22-45D4-9019-8C19E3385CC7}"/>
                </a:ext>
              </a:extLst>
            </p:cNvPr>
            <p:cNvSpPr txBox="1"/>
            <p:nvPr/>
          </p:nvSpPr>
          <p:spPr>
            <a:xfrm>
              <a:off x="5375971" y="832151"/>
              <a:ext cx="8772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accent6"/>
                  </a:solidFill>
                </a:rPr>
                <a:t>Type 0</a:t>
              </a:r>
            </a:p>
          </p:txBody>
        </p:sp>
      </p:grpSp>
      <p:sp>
        <p:nvSpPr>
          <p:cNvPr id="15" name="Rectangle 14"/>
          <p:cNvSpPr/>
          <p:nvPr/>
        </p:nvSpPr>
        <p:spPr>
          <a:xfrm>
            <a:off x="6556916" y="5278979"/>
            <a:ext cx="5408342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2100" dirty="0" smtClean="0"/>
              <a:t>Soldering along 2 </a:t>
            </a:r>
            <a:r>
              <a:rPr lang="en-US" sz="2100" dirty="0"/>
              <a:t>cm </a:t>
            </a:r>
            <a:endParaRPr lang="en-US" sz="2100" dirty="0" smtClean="0"/>
          </a:p>
          <a:p>
            <a:pPr lvl="1"/>
            <a:r>
              <a:rPr lang="en-US" sz="2100" dirty="0" err="1" smtClean="0"/>
              <a:t>SnPb</a:t>
            </a:r>
            <a:r>
              <a:rPr lang="en-US" sz="2100" dirty="0" smtClean="0"/>
              <a:t> (with MOB39) </a:t>
            </a:r>
            <a:r>
              <a:rPr lang="en-US" sz="2100" dirty="0"/>
              <a:t>for splices at 200</a:t>
            </a:r>
            <a:r>
              <a:rPr lang="en-US" sz="2100" baseline="30000" dirty="0"/>
              <a:t>◦</a:t>
            </a:r>
            <a:r>
              <a:rPr lang="en-US" sz="2100" dirty="0" smtClean="0"/>
              <a:t>C</a:t>
            </a:r>
            <a:endParaRPr lang="en-US" sz="2100" dirty="0"/>
          </a:p>
          <a:p>
            <a:pPr lvl="1"/>
            <a:r>
              <a:rPr lang="en-US" sz="2100" dirty="0" err="1"/>
              <a:t>SnIn</a:t>
            </a:r>
            <a:r>
              <a:rPr lang="en-US" sz="2100" dirty="0"/>
              <a:t> </a:t>
            </a:r>
            <a:r>
              <a:rPr lang="en-US" sz="2100" dirty="0" smtClean="0"/>
              <a:t>(with </a:t>
            </a:r>
            <a:r>
              <a:rPr lang="en-US" sz="2100" dirty="0" err="1" smtClean="0"/>
              <a:t>Spirflux</a:t>
            </a:r>
            <a:r>
              <a:rPr lang="en-US" sz="2100" dirty="0" smtClean="0"/>
              <a:t> </a:t>
            </a:r>
            <a:r>
              <a:rPr lang="en-US" sz="2100" dirty="0"/>
              <a:t>330) for splices at 150</a:t>
            </a:r>
            <a:r>
              <a:rPr lang="en-US" sz="2100" baseline="30000" dirty="0"/>
              <a:t>◦</a:t>
            </a:r>
            <a:r>
              <a:rPr lang="en-US" sz="2100" dirty="0" smtClean="0"/>
              <a:t>C</a:t>
            </a:r>
            <a:endParaRPr lang="en-US" sz="2100" dirty="0"/>
          </a:p>
        </p:txBody>
      </p:sp>
      <p:sp>
        <p:nvSpPr>
          <p:cNvPr id="2" name="TextBox 1"/>
          <p:cNvSpPr txBox="1"/>
          <p:nvPr/>
        </p:nvSpPr>
        <p:spPr>
          <a:xfrm>
            <a:off x="1991663" y="3755711"/>
            <a:ext cx="2787494" cy="369332"/>
          </a:xfrm>
          <a:prstGeom prst="rect">
            <a:avLst/>
          </a:prstGeom>
          <a:solidFill>
            <a:schemeClr val="accent1">
              <a:alpha val="34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Electrical splices are critical 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10933579" y="6488668"/>
            <a:ext cx="1258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A. Ballarino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7687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60503" y="-315099"/>
            <a:ext cx="10515600" cy="1325563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5"/>
                </a:solidFill>
              </a:rPr>
              <a:t>REBCO for HL-LHC – Electrical resistance (2/2)</a:t>
            </a:r>
            <a:endParaRPr lang="en-GB" b="1" dirty="0">
              <a:solidFill>
                <a:schemeClr val="accent5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BC87DD7-F2FD-420B-A5A2-58636B7B184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30" t="10380" r="13161" b="7797"/>
          <a:stretch/>
        </p:blipFill>
        <p:spPr bwMode="auto">
          <a:xfrm>
            <a:off x="203923" y="1293541"/>
            <a:ext cx="3060000" cy="246999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26D6726-6F14-46D6-845C-3D9E60F0080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32" t="10768" r="13488" b="8418"/>
          <a:stretch/>
        </p:blipFill>
        <p:spPr bwMode="auto">
          <a:xfrm>
            <a:off x="3443923" y="1304693"/>
            <a:ext cx="3060000" cy="252876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7D527E9-7250-44D7-B80D-DDB46FEEB67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47" t="9858" r="13169" b="7634"/>
          <a:stretch/>
        </p:blipFill>
        <p:spPr bwMode="auto">
          <a:xfrm>
            <a:off x="188554" y="4158186"/>
            <a:ext cx="3060000" cy="250437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102721B-1B9C-4483-93B6-3D89EF32BDA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48" t="10776" r="13160" b="8109"/>
          <a:stretch/>
        </p:blipFill>
        <p:spPr bwMode="auto">
          <a:xfrm>
            <a:off x="3451224" y="4192390"/>
            <a:ext cx="3060000" cy="246183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70518" y="869795"/>
            <a:ext cx="4634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Supplier A – 4 mm wide tape – 50 </a:t>
            </a:r>
            <a:r>
              <a:rPr lang="en-US" dirty="0" smtClean="0">
                <a:sym typeface="Symbol" panose="05050102010706020507" pitchFamily="18" charset="2"/>
              </a:rPr>
              <a:t>m substrate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6805961" y="574506"/>
            <a:ext cx="4624039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rgbClr val="000000"/>
              </a:buClr>
            </a:pPr>
            <a:r>
              <a:rPr lang="en-GB" sz="2200" dirty="0">
                <a:solidFill>
                  <a:srgbClr val="000000"/>
                </a:solidFill>
              </a:rPr>
              <a:t>For the same heating time. </a:t>
            </a:r>
            <a:r>
              <a:rPr lang="en-GB" sz="2200" b="1" dirty="0">
                <a:solidFill>
                  <a:srgbClr val="000000"/>
                </a:solidFill>
              </a:rPr>
              <a:t>25-40%  reduction in contact resistance if the heating temperature is lowered to 170</a:t>
            </a:r>
            <a:r>
              <a:rPr lang="en-GB" sz="2200" b="1" baseline="30000" dirty="0">
                <a:solidFill>
                  <a:srgbClr val="000000"/>
                </a:solidFill>
              </a:rPr>
              <a:t>◦</a:t>
            </a:r>
            <a:r>
              <a:rPr lang="en-GB" sz="2200" b="1" dirty="0" smtClean="0">
                <a:solidFill>
                  <a:srgbClr val="000000"/>
                </a:solidFill>
              </a:rPr>
              <a:t>C</a:t>
            </a:r>
            <a:endParaRPr lang="en-GB" sz="2200" dirty="0">
              <a:solidFill>
                <a:srgbClr val="00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828263" y="2001864"/>
            <a:ext cx="486936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rgbClr val="000000"/>
              </a:buClr>
            </a:pPr>
            <a:r>
              <a:rPr lang="en-GB" sz="2200" b="1" dirty="0">
                <a:solidFill>
                  <a:srgbClr val="000000"/>
                </a:solidFill>
              </a:rPr>
              <a:t>Critical current degradation is less severe</a:t>
            </a:r>
            <a:r>
              <a:rPr lang="en-GB" sz="2200" dirty="0">
                <a:solidFill>
                  <a:srgbClr val="000000"/>
                </a:solidFill>
              </a:rPr>
              <a:t>: 2-3% after 1 hour plateau at 170</a:t>
            </a:r>
            <a:r>
              <a:rPr lang="en-GB" sz="2200" baseline="30000" dirty="0">
                <a:solidFill>
                  <a:srgbClr val="000000"/>
                </a:solidFill>
              </a:rPr>
              <a:t>◦</a:t>
            </a:r>
            <a:r>
              <a:rPr lang="en-GB" sz="2200" dirty="0">
                <a:solidFill>
                  <a:srgbClr val="000000"/>
                </a:solidFill>
              </a:rPr>
              <a:t>C against 5% reduction at 200</a:t>
            </a:r>
            <a:r>
              <a:rPr lang="en-GB" sz="2200" baseline="30000" dirty="0">
                <a:solidFill>
                  <a:srgbClr val="000000"/>
                </a:solidFill>
              </a:rPr>
              <a:t>◦</a:t>
            </a:r>
            <a:r>
              <a:rPr lang="en-GB" sz="2200" dirty="0" smtClean="0">
                <a:solidFill>
                  <a:srgbClr val="000000"/>
                </a:solidFill>
              </a:rPr>
              <a:t>C </a:t>
            </a:r>
            <a:endParaRPr lang="en-GB" sz="2200" dirty="0">
              <a:solidFill>
                <a:srgbClr val="000000"/>
              </a:solidFill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7058722" y="3334215"/>
            <a:ext cx="4114800" cy="3423424"/>
            <a:chOff x="7014118" y="3434576"/>
            <a:chExt cx="4114800" cy="3423424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6"/>
            <a:srcRect l="4700" t="4411" r="6228"/>
            <a:stretch/>
          </p:blipFill>
          <p:spPr>
            <a:xfrm>
              <a:off x="7014118" y="3434576"/>
              <a:ext cx="4114800" cy="3423424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7683190" y="3468029"/>
              <a:ext cx="30328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A</a:t>
              </a:r>
              <a:endParaRPr lang="en-GB" sz="16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690625" y="3620429"/>
              <a:ext cx="30328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A</a:t>
              </a:r>
              <a:endParaRPr lang="en-GB" sz="16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690624" y="3787698"/>
              <a:ext cx="30328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A</a:t>
              </a:r>
              <a:endParaRPr lang="en-GB" sz="16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701775" y="3954965"/>
              <a:ext cx="30328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A</a:t>
              </a:r>
              <a:endParaRPr lang="en-GB" sz="16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712927" y="4088780"/>
              <a:ext cx="29687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B</a:t>
              </a:r>
              <a:endParaRPr lang="en-GB" sz="16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7698058" y="4274633"/>
              <a:ext cx="29367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C</a:t>
              </a:r>
              <a:endParaRPr lang="en-GB" sz="16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698059" y="4441902"/>
              <a:ext cx="31130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D</a:t>
              </a:r>
              <a:endParaRPr lang="en-GB" sz="1600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709210" y="4598019"/>
              <a:ext cx="28565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E</a:t>
              </a:r>
              <a:endParaRPr lang="en-GB" sz="1600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720361" y="4776438"/>
              <a:ext cx="27924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F</a:t>
              </a:r>
              <a:endParaRPr lang="en-GB" sz="1600" dirty="0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8006574" y="3055434"/>
            <a:ext cx="23240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5"/>
                </a:solidFill>
              </a:rPr>
              <a:t>Tapes from 5 suppliers</a:t>
            </a:r>
            <a:endParaRPr lang="en-GB" b="1" dirty="0">
              <a:solidFill>
                <a:schemeClr val="accent5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91663" y="3755711"/>
            <a:ext cx="2787494" cy="369332"/>
          </a:xfrm>
          <a:prstGeom prst="rect">
            <a:avLst/>
          </a:prstGeom>
          <a:solidFill>
            <a:schemeClr val="accent1">
              <a:alpha val="34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Electrical splices are critical 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10933579" y="6488668"/>
            <a:ext cx="1258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A. Ballarino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2168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1399</TotalTime>
  <Words>1599</Words>
  <Application>Microsoft Office PowerPoint</Application>
  <PresentationFormat>Widescreen</PresentationFormat>
  <Paragraphs>320</Paragraphs>
  <Slides>24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2" baseType="lpstr">
      <vt:lpstr>Arial</vt:lpstr>
      <vt:lpstr>Calibri</vt:lpstr>
      <vt:lpstr>Calibri Light</vt:lpstr>
      <vt:lpstr>Eras Medium ITC</vt:lpstr>
      <vt:lpstr>Symbol</vt:lpstr>
      <vt:lpstr>Times New Roman</vt:lpstr>
      <vt:lpstr>Wingdings</vt:lpstr>
      <vt:lpstr>Office Theme</vt:lpstr>
      <vt:lpstr>HTS MSC Activities at CERN </vt:lpstr>
      <vt:lpstr>Outline</vt:lpstr>
      <vt:lpstr>HTS for LHC – SC Link System</vt:lpstr>
      <vt:lpstr>HTS for HL-LHC – MgB2 SC Link</vt:lpstr>
      <vt:lpstr>HTS for HL-LHC – MgB2 Wire and Cables</vt:lpstr>
      <vt:lpstr>HTS for HL-LHC – REBCO Tape</vt:lpstr>
      <vt:lpstr>HTS for HL-LHC – REBCO Cables</vt:lpstr>
      <vt:lpstr>REBCO for HL-LHC – Electrical resistance (1/2)</vt:lpstr>
      <vt:lpstr>REBCO for HL-LHC – Electrical resistance (2/2)</vt:lpstr>
      <vt:lpstr>Superconducting Magnets for future HEP  </vt:lpstr>
      <vt:lpstr>Superconducting Magnets for future HEP  </vt:lpstr>
      <vt:lpstr>Sustainability for future HEP  </vt:lpstr>
      <vt:lpstr>HTS Undulators</vt:lpstr>
      <vt:lpstr>HTS Undulators</vt:lpstr>
      <vt:lpstr>MSC HFM HTS Program</vt:lpstr>
      <vt:lpstr>HFM Activities – REBCO</vt:lpstr>
      <vt:lpstr>HFM Activities – REBCO</vt:lpstr>
      <vt:lpstr>MSC HFM Activities – REBCO</vt:lpstr>
      <vt:lpstr>HFM Activities – Test facilities</vt:lpstr>
      <vt:lpstr>Fresca 2 at CERN - Building 163</vt:lpstr>
      <vt:lpstr>Collaboration Agreement CERN/KIT</vt:lpstr>
      <vt:lpstr>HFM Activities – Other Superconductors</vt:lpstr>
      <vt:lpstr>HFM Activities – Other Superconductors</vt:lpstr>
      <vt:lpstr>Conclusions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Ballarino</dc:creator>
  <cp:lastModifiedBy>Ballarino</cp:lastModifiedBy>
  <cp:revision>214</cp:revision>
  <dcterms:created xsi:type="dcterms:W3CDTF">2023-03-05T11:41:52Z</dcterms:created>
  <dcterms:modified xsi:type="dcterms:W3CDTF">2023-03-09T23:20:14Z</dcterms:modified>
</cp:coreProperties>
</file>