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4"/>
  </p:notesMasterIdLst>
  <p:handoutMasterIdLst>
    <p:handoutMasterId r:id="rId35"/>
  </p:handoutMasterIdLst>
  <p:sldIdLst>
    <p:sldId id="1158" r:id="rId2"/>
    <p:sldId id="1494" r:id="rId3"/>
    <p:sldId id="1421" r:id="rId4"/>
    <p:sldId id="1429" r:id="rId5"/>
    <p:sldId id="1491" r:id="rId6"/>
    <p:sldId id="1476" r:id="rId7"/>
    <p:sldId id="1485" r:id="rId8"/>
    <p:sldId id="1492" r:id="rId9"/>
    <p:sldId id="358" r:id="rId10"/>
    <p:sldId id="359" r:id="rId11"/>
    <p:sldId id="1493" r:id="rId12"/>
    <p:sldId id="256" r:id="rId13"/>
    <p:sldId id="1486" r:id="rId14"/>
    <p:sldId id="258" r:id="rId15"/>
    <p:sldId id="1487" r:id="rId16"/>
    <p:sldId id="1472" r:id="rId17"/>
    <p:sldId id="259" r:id="rId18"/>
    <p:sldId id="1480" r:id="rId19"/>
    <p:sldId id="1484" r:id="rId20"/>
    <p:sldId id="1482" r:id="rId21"/>
    <p:sldId id="1481" r:id="rId22"/>
    <p:sldId id="1483" r:id="rId23"/>
    <p:sldId id="257" r:id="rId24"/>
    <p:sldId id="1478" r:id="rId25"/>
    <p:sldId id="1449" r:id="rId26"/>
    <p:sldId id="1460" r:id="rId27"/>
    <p:sldId id="1420" r:id="rId28"/>
    <p:sldId id="1495" r:id="rId29"/>
    <p:sldId id="1488" r:id="rId30"/>
    <p:sldId id="1477" r:id="rId31"/>
    <p:sldId id="364" r:id="rId32"/>
    <p:sldId id="1490" r:id="rId33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1158"/>
            <p14:sldId id="1494"/>
            <p14:sldId id="1421"/>
            <p14:sldId id="1429"/>
            <p14:sldId id="1491"/>
            <p14:sldId id="1476"/>
            <p14:sldId id="1485"/>
            <p14:sldId id="1492"/>
            <p14:sldId id="358"/>
            <p14:sldId id="359"/>
            <p14:sldId id="1493"/>
            <p14:sldId id="256"/>
            <p14:sldId id="1486"/>
            <p14:sldId id="258"/>
            <p14:sldId id="1487"/>
            <p14:sldId id="1472"/>
            <p14:sldId id="259"/>
            <p14:sldId id="1480"/>
            <p14:sldId id="1484"/>
            <p14:sldId id="1482"/>
            <p14:sldId id="1481"/>
            <p14:sldId id="1483"/>
            <p14:sldId id="257"/>
            <p14:sldId id="1478"/>
            <p14:sldId id="1449"/>
            <p14:sldId id="1460"/>
            <p14:sldId id="1420"/>
            <p14:sldId id="1495"/>
            <p14:sldId id="1488"/>
            <p14:sldId id="1477"/>
            <p14:sldId id="364"/>
            <p14:sldId id="14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7941C"/>
    <a:srgbClr val="FFFFFF"/>
    <a:srgbClr val="92D051"/>
    <a:srgbClr val="BF0100"/>
    <a:srgbClr val="B7D4A1"/>
    <a:srgbClr val="045E07"/>
    <a:srgbClr val="BCBDBE"/>
    <a:srgbClr val="33A698"/>
    <a:srgbClr val="F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98"/>
    <p:restoredTop sz="96186" autoAdjust="0"/>
  </p:normalViewPr>
  <p:slideViewPr>
    <p:cSldViewPr snapToObjects="1">
      <p:cViewPr>
        <p:scale>
          <a:sx n="118" d="100"/>
          <a:sy n="118" d="100"/>
        </p:scale>
        <p:origin x="392" y="21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498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5097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35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88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7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11" marR="0" indent="-18413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497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28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59" indent="-179375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06" indent="-182549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580" indent="-179375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368" indent="-177788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2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000620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1091B-DBF4-418D-92A2-1B43A784D17B}" type="datetimeFigureOut">
              <a:rPr lang="en-US" smtClean="0"/>
              <a:t>3/9/23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53037-8A9F-46C1-9AB0-3F8569E39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17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88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7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11" marR="0" indent="-18413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497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283" marR="0" indent="-177788" algn="l" defTabSz="914331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59" indent="-179375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06" indent="-182549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580" indent="-179375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368" indent="-177788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 dirty="0"/>
              <a:t>Page </a:t>
            </a:r>
            <a:fld id="{57E27222-71D2-47B1-8355-6A2EC21697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2501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467674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70.png"/><Relationship Id="rId5" Type="http://schemas.openxmlformats.org/officeDocument/2006/relationships/image" Target="../media/image460.png"/><Relationship Id="rId4" Type="http://schemas.openxmlformats.org/officeDocument/2006/relationships/image" Target="../media/image4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6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tiff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10" Type="http://schemas.openxmlformats.org/officeDocument/2006/relationships/image" Target="../media/image73.jpeg"/><Relationship Id="rId4" Type="http://schemas.openxmlformats.org/officeDocument/2006/relationships/image" Target="../media/image67.jpeg"/><Relationship Id="rId9" Type="http://schemas.openxmlformats.org/officeDocument/2006/relationships/image" Target="../media/image7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F086C2-C8FF-D442-BD19-AB7D99901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387" y="4365056"/>
            <a:ext cx="7969249" cy="1388939"/>
          </a:xfrm>
        </p:spPr>
        <p:txBody>
          <a:bodyPr/>
          <a:lstStyle/>
          <a:p>
            <a:r>
              <a:rPr lang="en-US" dirty="0"/>
              <a:t>HTS Program at PSI</a:t>
            </a:r>
            <a:br>
              <a:rPr lang="en-US" dirty="0"/>
            </a:br>
            <a:r>
              <a:rPr lang="en-US" sz="1400" u="sng" dirty="0"/>
              <a:t>B. Auchmann</a:t>
            </a:r>
            <a:r>
              <a:rPr lang="en-US" sz="1400" dirty="0"/>
              <a:t>, A. </a:t>
            </a:r>
            <a:r>
              <a:rPr lang="en-US" sz="1400" dirty="0" err="1"/>
              <a:t>Brem</a:t>
            </a:r>
            <a:r>
              <a:rPr lang="en-US" sz="1400" dirty="0"/>
              <a:t>, M. Daly, M. </a:t>
            </a:r>
            <a:r>
              <a:rPr lang="en-US" sz="1400" dirty="0" err="1"/>
              <a:t>Duda</a:t>
            </a:r>
            <a:r>
              <a:rPr lang="en-US" sz="1400" dirty="0"/>
              <a:t>, M. </a:t>
            </a:r>
            <a:r>
              <a:rPr lang="en-US" sz="1400" dirty="0" err="1"/>
              <a:t>Koratzinos</a:t>
            </a:r>
            <a:r>
              <a:rPr lang="en-US" sz="1400" dirty="0"/>
              <a:t>, J. </a:t>
            </a:r>
            <a:r>
              <a:rPr lang="en-US" sz="1400" dirty="0" err="1"/>
              <a:t>Kosse</a:t>
            </a:r>
            <a:r>
              <a:rPr lang="en-US" sz="1400" dirty="0"/>
              <a:t>, T. </a:t>
            </a:r>
            <a:r>
              <a:rPr lang="en-US" sz="1400" dirty="0" err="1"/>
              <a:t>Michlmayr</a:t>
            </a:r>
            <a:r>
              <a:rPr lang="en-US" sz="1400" dirty="0"/>
              <a:t>, H. G. Rodrigues, D. </a:t>
            </a:r>
            <a:r>
              <a:rPr lang="en-US" sz="1400" dirty="0" err="1"/>
              <a:t>Sotnikov</a:t>
            </a:r>
            <a:br>
              <a:rPr lang="en-US" sz="1400" dirty="0"/>
            </a:br>
            <a:endParaRPr lang="en-US" sz="16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56C48A8-BD9A-FF4C-A6C2-9A8DA6942FBF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814388" y="3933056"/>
            <a:ext cx="7969249" cy="364520"/>
          </a:xfrm>
        </p:spPr>
        <p:txBody>
          <a:bodyPr/>
          <a:lstStyle/>
          <a:p>
            <a:r>
              <a:rPr lang="en-US" b="0" dirty="0"/>
              <a:t>10.03.2023 – </a:t>
            </a:r>
            <a:r>
              <a:rPr lang="en-US" b="0" dirty="0" err="1"/>
              <a:t>HiTAT</a:t>
            </a:r>
            <a:r>
              <a:rPr lang="en-US" b="0" dirty="0"/>
              <a:t> (https://</a:t>
            </a:r>
            <a:r>
              <a:rPr lang="en-US" b="0" dirty="0" err="1"/>
              <a:t>indico.cern.ch</a:t>
            </a:r>
            <a:r>
              <a:rPr lang="en-US" b="0" dirty="0"/>
              <a:t>/event/1220254)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EDC281-5988-5442-8E5F-B21B26D47B8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207374" y="6661150"/>
            <a:ext cx="576262" cy="196850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Textfeld 6">
            <a:extLst>
              <a:ext uri="{FF2B5EF4-FFF2-40B4-BE49-F238E27FC236}">
                <a16:creationId xmlns:a16="http://schemas.microsoft.com/office/drawing/2014/main" id="{39CA92AB-935A-569A-288E-91E80717A308}"/>
              </a:ext>
            </a:extLst>
          </p:cNvPr>
          <p:cNvSpPr txBox="1"/>
          <p:nvPr/>
        </p:nvSpPr>
        <p:spPr>
          <a:xfrm>
            <a:off x="1691680" y="6201867"/>
            <a:ext cx="7790061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dirty="0">
                <a:solidFill>
                  <a:srgbClr val="969696"/>
                </a:solidFill>
              </a:rPr>
              <a:t>This work was performed under the auspices of and with support from the Swiss Accelerator Research and Technology (CHART) program (</a:t>
            </a:r>
            <a:r>
              <a:rPr lang="en-GB" sz="1200" dirty="0" err="1">
                <a:solidFill>
                  <a:srgbClr val="969696"/>
                </a:solidFill>
              </a:rPr>
              <a:t>www.chart.ch</a:t>
            </a:r>
            <a:r>
              <a:rPr lang="en-GB" sz="1200" dirty="0">
                <a:solidFill>
                  <a:srgbClr val="969696"/>
                </a:solidFill>
              </a:rPr>
              <a:t>).</a:t>
            </a:r>
            <a:endParaRPr lang="en-GB" sz="12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153B4CFC-30AA-5244-8D7F-5973C98915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87" y="1359763"/>
            <a:ext cx="1270820" cy="12708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C64F25-B189-E549-3F1A-8C47B304CDB8}"/>
              </a:ext>
            </a:extLst>
          </p:cNvPr>
          <p:cNvSpPr txBox="1"/>
          <p:nvPr/>
        </p:nvSpPr>
        <p:spPr>
          <a:xfrm>
            <a:off x="10098157" y="654657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39DD3C-8C2F-3409-F55B-461107AFA5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259755"/>
            <a:ext cx="5112568" cy="3384377"/>
          </a:xfrm>
          <a:prstGeom prst="rect">
            <a:avLst/>
          </a:prstGeom>
        </p:spPr>
      </p:pic>
      <p:pic>
        <p:nvPicPr>
          <p:cNvPr id="10" name="Picture 9" descr="A picture containing square&#10;&#10;Description automatically generated">
            <a:extLst>
              <a:ext uri="{FF2B5EF4-FFF2-40B4-BE49-F238E27FC236}">
                <a16:creationId xmlns:a16="http://schemas.microsoft.com/office/drawing/2014/main" id="{60D99524-9190-583F-7389-F686D2AC40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40352" y="199132"/>
            <a:ext cx="814586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88412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ABCAA-FDA5-38E4-29EC-659989B4B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grpSp>
        <p:nvGrpSpPr>
          <p:cNvPr id="16" name="Group 15"/>
          <p:cNvGrpSpPr/>
          <p:nvPr/>
        </p:nvGrpSpPr>
        <p:grpSpPr>
          <a:xfrm>
            <a:off x="701772" y="1876499"/>
            <a:ext cx="5554816" cy="3807350"/>
            <a:chOff x="639118" y="1007812"/>
            <a:chExt cx="5554816" cy="38073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568" y="1007812"/>
              <a:ext cx="5400000" cy="1161753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9118" y="2165978"/>
              <a:ext cx="5454000" cy="115888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3134" y="3327732"/>
              <a:ext cx="5410800" cy="1487430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 bwMode="auto">
            <a:xfrm>
              <a:off x="1763688" y="1059582"/>
              <a:ext cx="0" cy="33843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1428924" y="1053232"/>
              <a:ext cx="0" cy="339072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0" name="Straight Connector 29"/>
            <p:cNvCxnSpPr/>
            <p:nvPr/>
          </p:nvCxnSpPr>
          <p:spPr bwMode="auto">
            <a:xfrm>
              <a:off x="3479180" y="1059582"/>
              <a:ext cx="0" cy="33843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152652" y="1053232"/>
              <a:ext cx="0" cy="338437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2" name="TextBox 31"/>
          <p:cNvSpPr txBox="1"/>
          <p:nvPr/>
        </p:nvSpPr>
        <p:spPr>
          <a:xfrm>
            <a:off x="5611039" y="44222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field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66585" y="20803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current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58161" y="32505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coils voltage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64044" y="223830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2 kA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3h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817992" y="448003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18.2 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46439" y="34184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1.6 mV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>
                <a:solidFill>
                  <a:srgbClr val="000000"/>
                </a:solidFill>
                <a:latin typeface="+mj-lt"/>
              </a:rPr>
              <a:t>over 4 coils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50" dirty="0">
                <a:solidFill>
                  <a:srgbClr val="000000"/>
                </a:solidFill>
                <a:latin typeface="+mj-lt"/>
              </a:rPr>
              <a:t>~800 </a:t>
            </a:r>
            <a:r>
              <a:rPr lang="en-US" sz="1050" dirty="0" err="1">
                <a:solidFill>
                  <a:srgbClr val="000000"/>
                </a:solidFill>
                <a:latin typeface="+mj-lt"/>
              </a:rPr>
              <a:t>nohm</a:t>
            </a:r>
            <a:endParaRPr lang="en-US" sz="105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657600" y="207228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slow ramp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down with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0.5 A/s only</a:t>
            </a:r>
            <a:endParaRPr lang="de-CH" sz="800" dirty="0" err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35217" y="18448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+mj-lt"/>
              </a:rPr>
              <a:t>A     B		     C             D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29064" y="1884120"/>
            <a:ext cx="2371555" cy="35886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0-A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fast ramp up with 1 A/s 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voltage over coils increasing because of current radial path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A-B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slower ramp up with 0.2 A/s to stabilize coils voltage increase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B-C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2 kA 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3h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plateau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coils voltage decreasing because of current redistribution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field is increasing </a:t>
            </a:r>
            <a:r>
              <a:rPr lang="en-150" sz="1200" dirty="0">
                <a:solidFill>
                  <a:srgbClr val="000000"/>
                </a:solidFill>
                <a:latin typeface="+mj-lt"/>
              </a:rPr>
              <a:t>–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not reaching plateau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C-D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slow ramp down with 0.5 A/s to avoid quench back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DD25A4-61F2-FFD8-2B30-6B4F46D8E57F}"/>
              </a:ext>
            </a:extLst>
          </p:cNvPr>
          <p:cNvSpPr txBox="1"/>
          <p:nvPr/>
        </p:nvSpPr>
        <p:spPr>
          <a:xfrm>
            <a:off x="1491578" y="57329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M. Duda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0A436832-7BAF-EA48-1325-A3B09465C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CH" dirty="0"/>
              <a:t>4-Stack Technology Solenoid Cold Test</a:t>
            </a:r>
          </a:p>
        </p:txBody>
      </p:sp>
    </p:spTree>
    <p:extLst>
      <p:ext uri="{BB962C8B-B14F-4D97-AF65-F5344CB8AC3E}">
        <p14:creationId xmlns:p14="http://schemas.microsoft.com/office/powerpoint/2010/main" val="152291693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ABCAA-FDA5-38E4-29EC-659989B4B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DD25A4-61F2-FFD8-2B30-6B4F46D8E57F}"/>
              </a:ext>
            </a:extLst>
          </p:cNvPr>
          <p:cNvSpPr txBox="1"/>
          <p:nvPr/>
        </p:nvSpPr>
        <p:spPr>
          <a:xfrm>
            <a:off x="1491578" y="573295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M. Duda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BD1AF-758A-23F2-7244-CC4BF40764A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CH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E506B5F-EE37-9C0A-5597-07CE7C0FA8AF}"/>
              </a:ext>
            </a:extLst>
          </p:cNvPr>
          <p:cNvGrpSpPr/>
          <p:nvPr/>
        </p:nvGrpSpPr>
        <p:grpSpPr>
          <a:xfrm>
            <a:off x="749874" y="1835930"/>
            <a:ext cx="5626802" cy="3829263"/>
            <a:chOff x="762526" y="1104839"/>
            <a:chExt cx="5626802" cy="382926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865EFB2-E32B-C1D2-2D4A-E844734F2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2526" y="1104839"/>
              <a:ext cx="5508000" cy="118498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4F41B34-121C-F6DC-EA3B-121FD866A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9728" y="3546194"/>
              <a:ext cx="5529600" cy="1387908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D08976A-D4E9-CF4E-E0B1-BEB685B8FBDB}"/>
                </a:ext>
              </a:extLst>
            </p:cNvPr>
            <p:cNvCxnSpPr/>
            <p:nvPr/>
          </p:nvCxnSpPr>
          <p:spPr bwMode="auto">
            <a:xfrm>
              <a:off x="1520106" y="1153686"/>
              <a:ext cx="0" cy="35283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4D67369-9440-A4C5-EE8F-DF69838E65E5}"/>
                </a:ext>
              </a:extLst>
            </p:cNvPr>
            <p:cNvCxnSpPr/>
            <p:nvPr/>
          </p:nvCxnSpPr>
          <p:spPr bwMode="auto">
            <a:xfrm>
              <a:off x="1863254" y="1147061"/>
              <a:ext cx="0" cy="35283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3C67155-44CF-1735-AB70-33D758EE6A2C}"/>
                </a:ext>
              </a:extLst>
            </p:cNvPr>
            <p:cNvCxnSpPr/>
            <p:nvPr/>
          </p:nvCxnSpPr>
          <p:spPr bwMode="auto">
            <a:xfrm>
              <a:off x="4287396" y="1139210"/>
              <a:ext cx="0" cy="35283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D5756EA-1CB2-895B-7D83-39FAB4F44276}"/>
                </a:ext>
              </a:extLst>
            </p:cNvPr>
            <p:cNvCxnSpPr/>
            <p:nvPr/>
          </p:nvCxnSpPr>
          <p:spPr bwMode="auto">
            <a:xfrm>
              <a:off x="3601988" y="1146830"/>
              <a:ext cx="0" cy="35283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EB5B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76BCDF1-1116-554B-E0B2-133F2C0E42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5142" y="2324586"/>
              <a:ext cx="5421600" cy="1188000"/>
            </a:xfrm>
            <a:prstGeom prst="rect">
              <a:avLst/>
            </a:prstGeom>
          </p:spPr>
        </p:pic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4691CE9-22FA-A2CC-8F24-8C182FC8D49A}"/>
              </a:ext>
            </a:extLst>
          </p:cNvPr>
          <p:cNvSpPr txBox="1"/>
          <p:nvPr/>
        </p:nvSpPr>
        <p:spPr>
          <a:xfrm>
            <a:off x="5593873" y="18884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current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E7F118E-B9BF-F760-99E6-47DEDB55634C}"/>
              </a:ext>
            </a:extLst>
          </p:cNvPr>
          <p:cNvSpPr txBox="1"/>
          <p:nvPr/>
        </p:nvSpPr>
        <p:spPr>
          <a:xfrm>
            <a:off x="5135412" y="312378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err="1">
                <a:solidFill>
                  <a:srgbClr val="000000"/>
                </a:solidFill>
                <a:latin typeface="+mj-lt"/>
              </a:rPr>
              <a:t>HTS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leads temp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3A130F8-EFEF-EF4A-DD50-CB2D07C6A5A9}"/>
              </a:ext>
            </a:extLst>
          </p:cNvPr>
          <p:cNvSpPr txBox="1"/>
          <p:nvPr/>
        </p:nvSpPr>
        <p:spPr>
          <a:xfrm>
            <a:off x="5501679" y="435193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coils temp</a:t>
            </a:r>
            <a:endParaRPr lang="en-US" sz="14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4E4D08-6FEB-3727-9AA6-4F308803C0EF}"/>
              </a:ext>
            </a:extLst>
          </p:cNvPr>
          <p:cNvSpPr txBox="1"/>
          <p:nvPr/>
        </p:nvSpPr>
        <p:spPr>
          <a:xfrm>
            <a:off x="2986653" y="31772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78 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8AA342B-665C-0E25-24D7-9FF91332ABF4}"/>
              </a:ext>
            </a:extLst>
          </p:cNvPr>
          <p:cNvSpPr txBox="1"/>
          <p:nvPr/>
        </p:nvSpPr>
        <p:spPr>
          <a:xfrm>
            <a:off x="2734389" y="446338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12 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580703-6557-6F0E-92FC-F3B5CBD096CE}"/>
              </a:ext>
            </a:extLst>
          </p:cNvPr>
          <p:cNvSpPr txBox="1"/>
          <p:nvPr/>
        </p:nvSpPr>
        <p:spPr>
          <a:xfrm>
            <a:off x="2351392" y="208046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2 kA </a:t>
            </a:r>
            <a:r>
              <a:rPr lang="en-US" sz="1800" dirty="0" err="1">
                <a:solidFill>
                  <a:srgbClr val="000000"/>
                </a:solidFill>
                <a:latin typeface="+mj-lt"/>
              </a:rPr>
              <a:t>3h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ABA010-E70B-8ED2-EC26-E8FDCDB7FB6C}"/>
              </a:ext>
            </a:extLst>
          </p:cNvPr>
          <p:cNvSpPr txBox="1"/>
          <p:nvPr/>
        </p:nvSpPr>
        <p:spPr>
          <a:xfrm>
            <a:off x="1279113" y="485531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external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heater OFF</a:t>
            </a:r>
            <a:endParaRPr lang="de-CH" sz="800" dirty="0" err="1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AFB585F-CC6F-6C09-0B7A-FE387327ED8D}"/>
              </a:ext>
            </a:extLst>
          </p:cNvPr>
          <p:cNvCxnSpPr/>
          <p:nvPr/>
        </p:nvCxnSpPr>
        <p:spPr bwMode="auto">
          <a:xfrm flipH="1" flipV="1">
            <a:off x="1436148" y="4565725"/>
            <a:ext cx="12133" cy="2895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D16E6F5-3E72-BA00-BED1-8B97FB0EB81B}"/>
              </a:ext>
            </a:extLst>
          </p:cNvPr>
          <p:cNvSpPr txBox="1"/>
          <p:nvPr/>
        </p:nvSpPr>
        <p:spPr>
          <a:xfrm>
            <a:off x="3644075" y="48908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heating while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current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>
                <a:solidFill>
                  <a:srgbClr val="000000"/>
                </a:solidFill>
                <a:latin typeface="+mj-lt"/>
              </a:rPr>
              <a:t>discharge</a:t>
            </a:r>
            <a:endParaRPr lang="de-CH" sz="800" dirty="0" err="1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9A27455-3065-BB5A-295F-B7C5D6FD515E}"/>
              </a:ext>
            </a:extLst>
          </p:cNvPr>
          <p:cNvSpPr txBox="1"/>
          <p:nvPr/>
        </p:nvSpPr>
        <p:spPr>
          <a:xfrm>
            <a:off x="1462866" y="166836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+mj-lt"/>
              </a:rPr>
              <a:t>A     B		     C              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44BB2F2-5FF4-947F-8DC8-5A09680A0C78}"/>
              </a:ext>
            </a:extLst>
          </p:cNvPr>
          <p:cNvSpPr txBox="1"/>
          <p:nvPr/>
        </p:nvSpPr>
        <p:spPr>
          <a:xfrm>
            <a:off x="6508273" y="1870301"/>
            <a:ext cx="2264312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0-A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fast ramp up with 1 A/s 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coils temp regulated by external heaters</a:t>
            </a:r>
          </a:p>
          <a:p>
            <a:pPr marL="177800" indent="-1778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A-B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slower ramp up with 0.2 A/s to stabilize coils temperature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B-C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2 kA 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3h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plateau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temperature of Cu-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HTS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 leads joint increasing because of joule heating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coils temperature stable at 12 K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0000"/>
                </a:solidFill>
                <a:latin typeface="+mj-lt"/>
              </a:rPr>
              <a:t>C-D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285750" indent="-1079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en-US" sz="1200" dirty="0">
                <a:solidFill>
                  <a:srgbClr val="000000"/>
                </a:solidFill>
                <a:latin typeface="+mj-lt"/>
              </a:rPr>
              <a:t>slow ramp down with 0.5 A/s</a:t>
            </a:r>
          </a:p>
        </p:txBody>
      </p:sp>
      <p:sp>
        <p:nvSpPr>
          <p:cNvPr id="46" name="Title 2">
            <a:extLst>
              <a:ext uri="{FF2B5EF4-FFF2-40B4-BE49-F238E27FC236}">
                <a16:creationId xmlns:a16="http://schemas.microsoft.com/office/drawing/2014/main" id="{BB071730-DC0F-7A54-2ABB-5A4A5A7A2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CH" dirty="0"/>
              <a:t>4-Stack Technology Solenoid Cold Test</a:t>
            </a:r>
          </a:p>
        </p:txBody>
      </p:sp>
    </p:spTree>
    <p:extLst>
      <p:ext uri="{BB962C8B-B14F-4D97-AF65-F5344CB8AC3E}">
        <p14:creationId xmlns:p14="http://schemas.microsoft.com/office/powerpoint/2010/main" val="104811585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5">
            <a:extLst>
              <a:ext uri="{FF2B5EF4-FFF2-40B4-BE49-F238E27FC236}">
                <a16:creationId xmlns:a16="http://schemas.microsoft.com/office/drawing/2014/main" id="{40F4C8C1-DB9C-C9E1-F7D2-EA58B824B90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56080" y="1671255"/>
            <a:ext cx="4309172" cy="4679951"/>
          </a:xfrm>
        </p:spPr>
        <p:txBody>
          <a:bodyPr/>
          <a:lstStyle/>
          <a:p>
            <a:r>
              <a:rPr lang="en-US" dirty="0"/>
              <a:t>Thermal runaway as consequence of bad electro-thermal contact (indium contact sheet was re-used).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684C8B-56F5-1B21-6D96-C2FDB0C9A221}"/>
              </a:ext>
            </a:extLst>
          </p:cNvPr>
          <p:cNvGrpSpPr/>
          <p:nvPr/>
        </p:nvGrpSpPr>
        <p:grpSpPr>
          <a:xfrm>
            <a:off x="1032914" y="3293910"/>
            <a:ext cx="4116928" cy="2714600"/>
            <a:chOff x="918036" y="3338735"/>
            <a:chExt cx="4844530" cy="3194363"/>
          </a:xfrm>
        </p:grpSpPr>
        <p:sp>
          <p:nvSpPr>
            <p:cNvPr id="4" name="Rectangle 3"/>
            <p:cNvSpPr/>
            <p:nvPr/>
          </p:nvSpPr>
          <p:spPr>
            <a:xfrm>
              <a:off x="2832090" y="4936699"/>
              <a:ext cx="418640" cy="14607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 err="1">
                  <a:solidFill>
                    <a:schemeClr val="tx1"/>
                  </a:solidFill>
                </a:rPr>
                <a:t>C4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554963" y="4801083"/>
              <a:ext cx="277128" cy="173201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>
                  <a:solidFill>
                    <a:schemeClr val="tx1"/>
                  </a:solidFill>
                </a:rPr>
                <a:t>Cu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06648" y="4801083"/>
              <a:ext cx="277128" cy="173201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>
                  <a:solidFill>
                    <a:schemeClr val="tx1"/>
                  </a:solidFill>
                </a:rPr>
                <a:t>Cu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01681" y="4564945"/>
              <a:ext cx="353266" cy="108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>
                  <a:solidFill>
                    <a:schemeClr val="tx1"/>
                  </a:solidFill>
                </a:rPr>
                <a:t>HTS </a:t>
              </a:r>
              <a:r>
                <a:rPr lang="pl-PL" sz="900" dirty="0" err="1">
                  <a:solidFill>
                    <a:schemeClr val="tx1"/>
                  </a:solidFill>
                </a:rPr>
                <a:t>lead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783790" y="4476500"/>
              <a:ext cx="350752" cy="10896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>
                  <a:solidFill>
                    <a:schemeClr val="tx1"/>
                  </a:solidFill>
                </a:rPr>
                <a:t>HTS </a:t>
              </a:r>
              <a:r>
                <a:rPr lang="pl-PL" sz="900" dirty="0" err="1">
                  <a:solidFill>
                    <a:schemeClr val="tx1"/>
                  </a:solidFill>
                </a:rPr>
                <a:t>lead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250729" y="4936699"/>
              <a:ext cx="418640" cy="14607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 err="1">
                  <a:solidFill>
                    <a:schemeClr val="tx1"/>
                  </a:solidFill>
                </a:rPr>
                <a:t>C3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69369" y="4936699"/>
              <a:ext cx="418640" cy="14607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 err="1">
                  <a:solidFill>
                    <a:schemeClr val="tx1"/>
                  </a:solidFill>
                </a:rPr>
                <a:t>C2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088008" y="4938205"/>
              <a:ext cx="418640" cy="146078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571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pl-PL" sz="900" dirty="0" err="1">
                  <a:solidFill>
                    <a:schemeClr val="tx1"/>
                  </a:solidFill>
                </a:rPr>
                <a:t>C1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flipH="1">
              <a:off x="4282586" y="3691393"/>
              <a:ext cx="229957" cy="141835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2832074" y="3673420"/>
              <a:ext cx="229957" cy="141835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3250714" y="3673419"/>
              <a:ext cx="229957" cy="141835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3669353" y="3691393"/>
              <a:ext cx="229957" cy="141835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3899295" y="3698470"/>
              <a:ext cx="229957" cy="1237476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50832" y="3407941"/>
              <a:ext cx="507681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V_c4</a:t>
              </a:r>
              <a:endParaRPr lang="en-US" sz="9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313047" y="3381966"/>
              <a:ext cx="507681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V_c3</a:t>
              </a:r>
              <a:endParaRPr lang="en-US" sz="9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54059" y="3382320"/>
              <a:ext cx="507681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V_c2</a:t>
              </a:r>
              <a:endParaRPr lang="en-US" sz="9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159922" y="3406571"/>
              <a:ext cx="507681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V_c1</a:t>
              </a:r>
              <a:endParaRPr lang="en-US" sz="900" dirty="0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2431622" y="3687614"/>
              <a:ext cx="229957" cy="87733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33" name="Freeform 32"/>
            <p:cNvSpPr/>
            <p:nvPr/>
          </p:nvSpPr>
          <p:spPr>
            <a:xfrm flipH="1">
              <a:off x="4708564" y="3673419"/>
              <a:ext cx="229957" cy="803081"/>
            </a:xfrm>
            <a:custGeom>
              <a:avLst/>
              <a:gdLst>
                <a:gd name="connsiteX0" fmla="*/ 308472 w 429658"/>
                <a:gd name="connsiteY0" fmla="*/ 0 h 1883884"/>
                <a:gd name="connsiteX1" fmla="*/ 363556 w 429658"/>
                <a:gd name="connsiteY1" fmla="*/ 11017 h 1883884"/>
                <a:gd name="connsiteX2" fmla="*/ 418641 w 429658"/>
                <a:gd name="connsiteY2" fmla="*/ 77118 h 1883884"/>
                <a:gd name="connsiteX3" fmla="*/ 429658 w 429658"/>
                <a:gd name="connsiteY3" fmla="*/ 110169 h 1883884"/>
                <a:gd name="connsiteX4" fmla="*/ 418641 w 429658"/>
                <a:gd name="connsiteY4" fmla="*/ 154236 h 1883884"/>
                <a:gd name="connsiteX5" fmla="*/ 352539 w 429658"/>
                <a:gd name="connsiteY5" fmla="*/ 242371 h 1883884"/>
                <a:gd name="connsiteX6" fmla="*/ 330506 w 429658"/>
                <a:gd name="connsiteY6" fmla="*/ 297455 h 1883884"/>
                <a:gd name="connsiteX7" fmla="*/ 319489 w 429658"/>
                <a:gd name="connsiteY7" fmla="*/ 330506 h 1883884"/>
                <a:gd name="connsiteX8" fmla="*/ 330506 w 429658"/>
                <a:gd name="connsiteY8" fmla="*/ 396607 h 1883884"/>
                <a:gd name="connsiteX9" fmla="*/ 374573 w 429658"/>
                <a:gd name="connsiteY9" fmla="*/ 473725 h 1883884"/>
                <a:gd name="connsiteX10" fmla="*/ 396607 w 429658"/>
                <a:gd name="connsiteY10" fmla="*/ 539827 h 1883884"/>
                <a:gd name="connsiteX11" fmla="*/ 374573 w 429658"/>
                <a:gd name="connsiteY11" fmla="*/ 616945 h 1883884"/>
                <a:gd name="connsiteX12" fmla="*/ 319489 w 429658"/>
                <a:gd name="connsiteY12" fmla="*/ 694063 h 1883884"/>
                <a:gd name="connsiteX13" fmla="*/ 308472 w 429658"/>
                <a:gd name="connsiteY13" fmla="*/ 727113 h 1883884"/>
                <a:gd name="connsiteX14" fmla="*/ 286438 w 429658"/>
                <a:gd name="connsiteY14" fmla="*/ 760164 h 1883884"/>
                <a:gd name="connsiteX15" fmla="*/ 275421 w 429658"/>
                <a:gd name="connsiteY15" fmla="*/ 804231 h 1883884"/>
                <a:gd name="connsiteX16" fmla="*/ 264405 w 429658"/>
                <a:gd name="connsiteY16" fmla="*/ 1035586 h 1883884"/>
                <a:gd name="connsiteX17" fmla="*/ 253388 w 429658"/>
                <a:gd name="connsiteY17" fmla="*/ 1068636 h 1883884"/>
                <a:gd name="connsiteX18" fmla="*/ 231354 w 429658"/>
                <a:gd name="connsiteY18" fmla="*/ 1101687 h 1883884"/>
                <a:gd name="connsiteX19" fmla="*/ 220337 w 429658"/>
                <a:gd name="connsiteY19" fmla="*/ 1134737 h 1883884"/>
                <a:gd name="connsiteX20" fmla="*/ 176270 w 429658"/>
                <a:gd name="connsiteY20" fmla="*/ 1233889 h 1883884"/>
                <a:gd name="connsiteX21" fmla="*/ 165253 w 429658"/>
                <a:gd name="connsiteY21" fmla="*/ 1266940 h 1883884"/>
                <a:gd name="connsiteX22" fmla="*/ 154236 w 429658"/>
                <a:gd name="connsiteY22" fmla="*/ 1299990 h 1883884"/>
                <a:gd name="connsiteX23" fmla="*/ 165253 w 429658"/>
                <a:gd name="connsiteY23" fmla="*/ 1377109 h 1883884"/>
                <a:gd name="connsiteX24" fmla="*/ 132202 w 429658"/>
                <a:gd name="connsiteY24" fmla="*/ 1498294 h 1883884"/>
                <a:gd name="connsiteX25" fmla="*/ 110168 w 429658"/>
                <a:gd name="connsiteY25" fmla="*/ 1542362 h 1883884"/>
                <a:gd name="connsiteX26" fmla="*/ 88135 w 429658"/>
                <a:gd name="connsiteY26" fmla="*/ 1575412 h 1883884"/>
                <a:gd name="connsiteX27" fmla="*/ 55084 w 429658"/>
                <a:gd name="connsiteY27" fmla="*/ 1597446 h 1883884"/>
                <a:gd name="connsiteX28" fmla="*/ 44067 w 429658"/>
                <a:gd name="connsiteY28" fmla="*/ 1630496 h 1883884"/>
                <a:gd name="connsiteX29" fmla="*/ 0 w 429658"/>
                <a:gd name="connsiteY29" fmla="*/ 1729648 h 1883884"/>
                <a:gd name="connsiteX30" fmla="*/ 0 w 429658"/>
                <a:gd name="connsiteY30" fmla="*/ 1883884 h 1883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29658" h="1883884">
                  <a:moveTo>
                    <a:pt x="308472" y="0"/>
                  </a:moveTo>
                  <a:cubicBezTo>
                    <a:pt x="326833" y="3672"/>
                    <a:pt x="346808" y="2643"/>
                    <a:pt x="363556" y="11017"/>
                  </a:cubicBezTo>
                  <a:cubicBezTo>
                    <a:pt x="384762" y="21620"/>
                    <a:pt x="405987" y="58138"/>
                    <a:pt x="418641" y="77118"/>
                  </a:cubicBezTo>
                  <a:cubicBezTo>
                    <a:pt x="422313" y="88135"/>
                    <a:pt x="429658" y="98556"/>
                    <a:pt x="429658" y="110169"/>
                  </a:cubicBezTo>
                  <a:cubicBezTo>
                    <a:pt x="429658" y="125310"/>
                    <a:pt x="424790" y="140400"/>
                    <a:pt x="418641" y="154236"/>
                  </a:cubicBezTo>
                  <a:cubicBezTo>
                    <a:pt x="396738" y="203518"/>
                    <a:pt x="386788" y="208123"/>
                    <a:pt x="352539" y="242371"/>
                  </a:cubicBezTo>
                  <a:cubicBezTo>
                    <a:pt x="345195" y="260732"/>
                    <a:pt x="337450" y="278938"/>
                    <a:pt x="330506" y="297455"/>
                  </a:cubicBezTo>
                  <a:cubicBezTo>
                    <a:pt x="326428" y="308329"/>
                    <a:pt x="319489" y="318893"/>
                    <a:pt x="319489" y="330506"/>
                  </a:cubicBezTo>
                  <a:cubicBezTo>
                    <a:pt x="319489" y="352844"/>
                    <a:pt x="324087" y="375211"/>
                    <a:pt x="330506" y="396607"/>
                  </a:cubicBezTo>
                  <a:cubicBezTo>
                    <a:pt x="338131" y="422026"/>
                    <a:pt x="359818" y="451594"/>
                    <a:pt x="374573" y="473725"/>
                  </a:cubicBezTo>
                  <a:cubicBezTo>
                    <a:pt x="381918" y="495759"/>
                    <a:pt x="402240" y="517295"/>
                    <a:pt x="396607" y="539827"/>
                  </a:cubicBezTo>
                  <a:cubicBezTo>
                    <a:pt x="393077" y="553945"/>
                    <a:pt x="382475" y="601141"/>
                    <a:pt x="374573" y="616945"/>
                  </a:cubicBezTo>
                  <a:cubicBezTo>
                    <a:pt x="366521" y="633048"/>
                    <a:pt x="326968" y="684091"/>
                    <a:pt x="319489" y="694063"/>
                  </a:cubicBezTo>
                  <a:cubicBezTo>
                    <a:pt x="315817" y="705080"/>
                    <a:pt x="313665" y="716726"/>
                    <a:pt x="308472" y="727113"/>
                  </a:cubicBezTo>
                  <a:cubicBezTo>
                    <a:pt x="302550" y="738956"/>
                    <a:pt x="291654" y="747994"/>
                    <a:pt x="286438" y="760164"/>
                  </a:cubicBezTo>
                  <a:cubicBezTo>
                    <a:pt x="280474" y="774081"/>
                    <a:pt x="279093" y="789542"/>
                    <a:pt x="275421" y="804231"/>
                  </a:cubicBezTo>
                  <a:cubicBezTo>
                    <a:pt x="271749" y="881349"/>
                    <a:pt x="270816" y="958647"/>
                    <a:pt x="264405" y="1035586"/>
                  </a:cubicBezTo>
                  <a:cubicBezTo>
                    <a:pt x="263441" y="1047159"/>
                    <a:pt x="258581" y="1058249"/>
                    <a:pt x="253388" y="1068636"/>
                  </a:cubicBezTo>
                  <a:cubicBezTo>
                    <a:pt x="247466" y="1080479"/>
                    <a:pt x="237276" y="1089844"/>
                    <a:pt x="231354" y="1101687"/>
                  </a:cubicBezTo>
                  <a:cubicBezTo>
                    <a:pt x="226161" y="1112074"/>
                    <a:pt x="225530" y="1124350"/>
                    <a:pt x="220337" y="1134737"/>
                  </a:cubicBezTo>
                  <a:cubicBezTo>
                    <a:pt x="167963" y="1239483"/>
                    <a:pt x="233110" y="1063366"/>
                    <a:pt x="176270" y="1233889"/>
                  </a:cubicBezTo>
                  <a:lnTo>
                    <a:pt x="165253" y="1266940"/>
                  </a:lnTo>
                  <a:lnTo>
                    <a:pt x="154236" y="1299990"/>
                  </a:lnTo>
                  <a:cubicBezTo>
                    <a:pt x="157908" y="1325696"/>
                    <a:pt x="166980" y="1351199"/>
                    <a:pt x="165253" y="1377109"/>
                  </a:cubicBezTo>
                  <a:cubicBezTo>
                    <a:pt x="164810" y="1383760"/>
                    <a:pt x="143435" y="1472083"/>
                    <a:pt x="132202" y="1498294"/>
                  </a:cubicBezTo>
                  <a:cubicBezTo>
                    <a:pt x="125733" y="1513389"/>
                    <a:pt x="118316" y="1528103"/>
                    <a:pt x="110168" y="1542362"/>
                  </a:cubicBezTo>
                  <a:cubicBezTo>
                    <a:pt x="103599" y="1553858"/>
                    <a:pt x="97497" y="1566050"/>
                    <a:pt x="88135" y="1575412"/>
                  </a:cubicBezTo>
                  <a:cubicBezTo>
                    <a:pt x="78772" y="1584775"/>
                    <a:pt x="66101" y="1590101"/>
                    <a:pt x="55084" y="1597446"/>
                  </a:cubicBezTo>
                  <a:cubicBezTo>
                    <a:pt x="51412" y="1608463"/>
                    <a:pt x="49260" y="1620109"/>
                    <a:pt x="44067" y="1630496"/>
                  </a:cubicBezTo>
                  <a:cubicBezTo>
                    <a:pt x="24098" y="1670434"/>
                    <a:pt x="0" y="1672803"/>
                    <a:pt x="0" y="1729648"/>
                  </a:cubicBezTo>
                  <a:lnTo>
                    <a:pt x="0" y="1883884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71437" y="3417937"/>
              <a:ext cx="551321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V_out</a:t>
              </a:r>
              <a:endParaRPr lang="en-US" sz="9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45019" y="3417937"/>
              <a:ext cx="471314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dirty="0" err="1"/>
                <a:t>V_in</a:t>
              </a:r>
              <a:endParaRPr lang="en-US" sz="900" dirty="0"/>
            </a:p>
          </p:txBody>
        </p:sp>
        <p:sp>
          <p:nvSpPr>
            <p:cNvPr id="36" name="Cross 35"/>
            <p:cNvSpPr/>
            <p:nvPr/>
          </p:nvSpPr>
          <p:spPr>
            <a:xfrm>
              <a:off x="5332135" y="4807818"/>
              <a:ext cx="430431" cy="426965"/>
            </a:xfrm>
            <a:prstGeom prst="plus">
              <a:avLst>
                <a:gd name="adj" fmla="val 41438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562953" y="5003325"/>
              <a:ext cx="309461" cy="88445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918036" y="3338735"/>
              <a:ext cx="1431399" cy="26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900" b="1" dirty="0"/>
                <a:t>V </a:t>
              </a:r>
              <a:r>
                <a:rPr lang="pl-PL" sz="900" b="1" dirty="0" err="1"/>
                <a:t>taps</a:t>
              </a:r>
              <a:r>
                <a:rPr lang="pl-PL" sz="900" b="1" dirty="0"/>
                <a:t> </a:t>
              </a:r>
              <a:r>
                <a:rPr lang="pl-PL" sz="900" b="1" dirty="0" err="1"/>
                <a:t>arrangement</a:t>
              </a:r>
              <a:endParaRPr lang="en-US" sz="900" b="1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9C3FCD0-8645-A013-111C-CD4D74BE1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Quench in 4-Stack Technology Solenoid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3B1CCA-BB74-F204-5603-1422628EB0CA}"/>
              </a:ext>
            </a:extLst>
          </p:cNvPr>
          <p:cNvSpPr txBox="1"/>
          <p:nvPr/>
        </p:nvSpPr>
        <p:spPr>
          <a:xfrm>
            <a:off x="1638565" y="62302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M. Duda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484C86A-0F5C-84BF-27FE-96A45A8C3A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47578" y="1446262"/>
            <a:ext cx="3175641" cy="2938098"/>
          </a:xfrm>
          <a:prstGeom prst="rect">
            <a:avLst/>
          </a:prstGeom>
        </p:spPr>
      </p:pic>
      <p:sp>
        <p:nvSpPr>
          <p:cNvPr id="11" name="Lightning Bolt 10">
            <a:extLst>
              <a:ext uri="{FF2B5EF4-FFF2-40B4-BE49-F238E27FC236}">
                <a16:creationId xmlns:a16="http://schemas.microsoft.com/office/drawing/2014/main" id="{A56965F6-FB51-80D4-7061-CA74BD0DB931}"/>
              </a:ext>
            </a:extLst>
          </p:cNvPr>
          <p:cNvSpPr/>
          <p:nvPr/>
        </p:nvSpPr>
        <p:spPr bwMode="auto">
          <a:xfrm>
            <a:off x="7092280" y="2708920"/>
            <a:ext cx="388963" cy="388963"/>
          </a:xfrm>
          <a:prstGeom prst="lightningBolt">
            <a:avLst/>
          </a:prstGeom>
          <a:solidFill>
            <a:schemeClr val="accent2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28156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521582"/>
            <a:ext cx="8100000" cy="4571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28253" y="1356412"/>
            <a:ext cx="6046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1.99kA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9191" y="2905565"/>
            <a:ext cx="5661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0.5A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71969" y="3840000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73505" y="5373688"/>
            <a:ext cx="13901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external heater OFF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68383" y="4703142"/>
            <a:ext cx="9268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temp sensor</a:t>
            </a:r>
          </a:p>
          <a:p>
            <a:r>
              <a:rPr lang="en-US" sz="1050" dirty="0">
                <a:solidFill>
                  <a:srgbClr val="C00000"/>
                </a:solidFill>
              </a:rPr>
              <a:t>detachment</a:t>
            </a:r>
          </a:p>
          <a:p>
            <a:r>
              <a:rPr lang="en-US" sz="1050" dirty="0">
                <a:solidFill>
                  <a:srgbClr val="C00000"/>
                </a:solidFill>
              </a:rPr>
              <a:t>coils 2&amp;3?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5236311" y="1587245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24919" y="417862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25K</a:t>
            </a:r>
            <a:endParaRPr lang="en-US" sz="1050" dirty="0">
              <a:solidFill>
                <a:srgbClr val="C0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327236" y="1587245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73939" y="3914961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28K</a:t>
            </a:r>
            <a:endParaRPr lang="en-US" sz="1050" dirty="0">
              <a:solidFill>
                <a:srgbClr val="C0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505736" y="1587245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049809" y="5749793"/>
            <a:ext cx="4780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2min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65643" y="5749792"/>
            <a:ext cx="4780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5min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59320" y="3749935"/>
            <a:ext cx="42511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35K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97751" y="1865435"/>
            <a:ext cx="5661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0.1A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387257" y="1543206"/>
            <a:ext cx="5661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0.2A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21233" y="4472310"/>
            <a:ext cx="5293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10A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45829" y="2211744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2A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40417" y="3495377"/>
            <a:ext cx="4539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5A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73753" y="1825580"/>
            <a:ext cx="5661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0.5A</a:t>
            </a:r>
            <a:r>
              <a:rPr lang="en-US" sz="1050" dirty="0">
                <a:solidFill>
                  <a:srgbClr val="C00000"/>
                </a:solidFill>
              </a:rPr>
              <a:t>/s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A03CF79-59E9-3F02-689F-78315F384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00" y="291600"/>
            <a:ext cx="6708025" cy="508500"/>
          </a:xfrm>
        </p:spPr>
        <p:txBody>
          <a:bodyPr/>
          <a:lstStyle/>
          <a:p>
            <a:r>
              <a:rPr lang="en-CH" dirty="0"/>
              <a:t>Quench in 4-Stack Technology Solenoid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D0E2B8-9732-46A9-4BCC-711C624CD502}"/>
              </a:ext>
            </a:extLst>
          </p:cNvPr>
          <p:cNvSpPr txBox="1"/>
          <p:nvPr/>
        </p:nvSpPr>
        <p:spPr>
          <a:xfrm>
            <a:off x="6084168" y="60932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M. Duda</a:t>
            </a:r>
          </a:p>
        </p:txBody>
      </p:sp>
    </p:spTree>
    <p:extLst>
      <p:ext uri="{BB962C8B-B14F-4D97-AF65-F5344CB8AC3E}">
        <p14:creationId xmlns:p14="http://schemas.microsoft.com/office/powerpoint/2010/main" val="14896315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72" y="1484784"/>
            <a:ext cx="8100000" cy="4464143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5217109" y="1570509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308034" y="1570509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486534" y="1570509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322268" y="4497634"/>
            <a:ext cx="19543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rgbClr val="C00000"/>
                </a:solidFill>
              </a:rPr>
              <a:t>bad contact heating too much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7192" y="4906357"/>
            <a:ext cx="10550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c4</a:t>
            </a:r>
            <a:r>
              <a:rPr lang="en-US" sz="1050" dirty="0">
                <a:solidFill>
                  <a:srgbClr val="C00000"/>
                </a:solidFill>
              </a:rPr>
              <a:t> voltage rise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79048" y="5021774"/>
            <a:ext cx="62658" cy="2400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44971" y="5134333"/>
            <a:ext cx="3672138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5A6B9895-CC19-FD8A-ED04-9DF63057868F}"/>
              </a:ext>
            </a:extLst>
          </p:cNvPr>
          <p:cNvSpPr txBox="1">
            <a:spLocks/>
          </p:cNvSpPr>
          <p:nvPr/>
        </p:nvSpPr>
        <p:spPr>
          <a:xfrm>
            <a:off x="2077200" y="291600"/>
            <a:ext cx="6708025" cy="508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/>
              <a:t>Quench in 4-Stack Technology Solenoid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D0EF5F-CB6F-C3F3-DDA7-C7AEE901FAF3}"/>
              </a:ext>
            </a:extLst>
          </p:cNvPr>
          <p:cNvSpPr txBox="1"/>
          <p:nvPr/>
        </p:nvSpPr>
        <p:spPr>
          <a:xfrm>
            <a:off x="6084168" y="60932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M. Duda</a:t>
            </a:r>
          </a:p>
        </p:txBody>
      </p:sp>
    </p:spTree>
    <p:extLst>
      <p:ext uri="{BB962C8B-B14F-4D97-AF65-F5344CB8AC3E}">
        <p14:creationId xmlns:p14="http://schemas.microsoft.com/office/powerpoint/2010/main" val="3910505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5215062" y="1560390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5305987" y="1560390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5484487" y="1560390"/>
            <a:ext cx="0" cy="419537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484784"/>
            <a:ext cx="8100000" cy="45071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16653" y="1695705"/>
            <a:ext cx="5293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14.4T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4050" y="1344100"/>
            <a:ext cx="5293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14.6T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36997" y="1645806"/>
            <a:ext cx="5293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>
                <a:solidFill>
                  <a:srgbClr val="C00000"/>
                </a:solidFill>
              </a:rPr>
              <a:t>14.1T</a:t>
            </a:r>
            <a:endParaRPr lang="en-US" sz="1050" dirty="0">
              <a:solidFill>
                <a:srgbClr val="C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447F3D-4519-0483-4A58-FD46FF50CBDB}"/>
              </a:ext>
            </a:extLst>
          </p:cNvPr>
          <p:cNvSpPr txBox="1">
            <a:spLocks/>
          </p:cNvSpPr>
          <p:nvPr/>
        </p:nvSpPr>
        <p:spPr>
          <a:xfrm>
            <a:off x="2077200" y="291600"/>
            <a:ext cx="6708025" cy="5085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/>
              <a:t>Quench in 4-Stack Technology Solenoid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1A5A4-EA6F-430F-30A5-A44465914656}"/>
              </a:ext>
            </a:extLst>
          </p:cNvPr>
          <p:cNvSpPr txBox="1"/>
          <p:nvPr/>
        </p:nvSpPr>
        <p:spPr>
          <a:xfrm>
            <a:off x="6084168" y="60932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M. Duda</a:t>
            </a:r>
          </a:p>
        </p:txBody>
      </p:sp>
    </p:spTree>
    <p:extLst>
      <p:ext uri="{BB962C8B-B14F-4D97-AF65-F5344CB8AC3E}">
        <p14:creationId xmlns:p14="http://schemas.microsoft.com/office/powerpoint/2010/main" val="1800944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D0D6E3-ACE4-4020-1AF2-2754FB518B1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0216" y="1399458"/>
            <a:ext cx="7742237" cy="1741354"/>
          </a:xfrm>
        </p:spPr>
        <p:txBody>
          <a:bodyPr/>
          <a:lstStyle/>
          <a:p>
            <a:pPr marL="565160" indent="-285750"/>
            <a:r>
              <a:rPr lang="en-US" sz="1600" dirty="0">
                <a:ea typeface="Cambria Math" panose="02040503050406030204" pitchFamily="18" charset="0"/>
              </a:rPr>
              <a:t>Maximum field </a:t>
            </a:r>
            <a:r>
              <a:rPr lang="en-US" sz="1600" dirty="0">
                <a:solidFill>
                  <a:schemeClr val="accent3">
                    <a:lumMod val="75000"/>
                  </a:schemeClr>
                </a:solidFill>
                <a:ea typeface="Cambria Math" panose="02040503050406030204" pitchFamily="18" charset="0"/>
              </a:rPr>
              <a:t>decreased to 17.3 T</a:t>
            </a:r>
          </a:p>
          <a:p>
            <a:pPr marL="565160" indent="-285750"/>
            <a:r>
              <a:rPr lang="en-US" sz="1600" dirty="0">
                <a:solidFill>
                  <a:srgbClr val="0070C0"/>
                </a:solidFill>
                <a:ea typeface="Cambria Math" panose="02040503050406030204" pitchFamily="18" charset="0"/>
              </a:rPr>
              <a:t>No sign of SC degradation. </a:t>
            </a:r>
            <a:br>
              <a:rPr lang="en-US" sz="1600" dirty="0">
                <a:ea typeface="Cambria Math" panose="02040503050406030204" pitchFamily="18" charset="0"/>
              </a:rPr>
            </a:br>
            <a:r>
              <a:rPr lang="en-US" sz="1600" dirty="0">
                <a:ea typeface="Cambria Math" panose="02040503050406030204" pitchFamily="18" charset="0"/>
              </a:rPr>
              <a:t>No current-sharing.</a:t>
            </a:r>
          </a:p>
          <a:p>
            <a:pPr marL="781042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  <a:ea typeface="Cambria Math" panose="02040503050406030204" pitchFamily="18" charset="0"/>
              </a:rPr>
              <a:t>Are there fewer turns </a:t>
            </a:r>
            <a:r>
              <a:rPr lang="en-US" sz="1600" dirty="0">
                <a:ea typeface="Cambria Math" panose="02040503050406030204" pitchFamily="18" charset="0"/>
              </a:rPr>
              <a:t>with</a:t>
            </a:r>
            <a:br>
              <a:rPr lang="en-US" sz="1600" dirty="0">
                <a:ea typeface="Cambria Math" panose="02040503050406030204" pitchFamily="18" charset="0"/>
              </a:rPr>
            </a:br>
            <a:r>
              <a:rPr lang="en-US" sz="1600" dirty="0">
                <a:ea typeface="Cambria Math" panose="02040503050406030204" pitchFamily="18" charset="0"/>
              </a:rPr>
              <a:t>azimuthal current?</a:t>
            </a:r>
          </a:p>
          <a:p>
            <a:pPr marL="59690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ambria Math" panose="02040503050406030204" pitchFamily="18" charset="0"/>
              </a:rPr>
              <a:t>Individual pancake tests in LN2 </a:t>
            </a:r>
            <a:br>
              <a:rPr lang="en-US" sz="1600" dirty="0">
                <a:ea typeface="Cambria Math" panose="02040503050406030204" pitchFamily="18" charset="0"/>
              </a:rPr>
            </a:br>
            <a:r>
              <a:rPr lang="en-US" sz="1600" dirty="0">
                <a:ea typeface="Cambria Math" panose="02040503050406030204" pitchFamily="18" charset="0"/>
              </a:rPr>
              <a:t>confirmed performance decrease in</a:t>
            </a:r>
            <a:br>
              <a:rPr lang="en-US" sz="1600" dirty="0">
                <a:ea typeface="Cambria Math" panose="02040503050406030204" pitchFamily="18" charset="0"/>
              </a:rPr>
            </a:br>
            <a:r>
              <a:rPr lang="en-US" sz="1600" dirty="0">
                <a:ea typeface="Cambria Math" panose="02040503050406030204" pitchFamily="18" charset="0"/>
              </a:rPr>
              <a:t>hottest coil. </a:t>
            </a:r>
          </a:p>
          <a:p>
            <a:pPr marL="59690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ambria Math" panose="02040503050406030204" pitchFamily="18" charset="0"/>
              </a:rPr>
              <a:t>Axial connection plates were replaced.</a:t>
            </a:r>
          </a:p>
          <a:p>
            <a:pPr marL="59690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ea typeface="Cambria Math" panose="02040503050406030204" pitchFamily="18" charset="0"/>
              </a:rPr>
              <a:t>A 5</a:t>
            </a:r>
            <a:r>
              <a:rPr lang="en-US" sz="1600" baseline="30000" dirty="0">
                <a:ea typeface="Cambria Math" panose="02040503050406030204" pitchFamily="18" charset="0"/>
              </a:rPr>
              <a:t>th</a:t>
            </a:r>
            <a:r>
              <a:rPr lang="en-US" sz="1600" dirty="0">
                <a:ea typeface="Cambria Math" panose="02040503050406030204" pitchFamily="18" charset="0"/>
              </a:rPr>
              <a:t> coil is under preparation and we </a:t>
            </a:r>
            <a:br>
              <a:rPr lang="en-US" sz="1600" dirty="0">
                <a:ea typeface="Cambria Math" panose="02040503050406030204" pitchFamily="18" charset="0"/>
              </a:rPr>
            </a:br>
            <a:r>
              <a:rPr lang="en-US" sz="1600" dirty="0">
                <a:ea typeface="Cambria Math" panose="02040503050406030204" pitchFamily="18" charset="0"/>
              </a:rPr>
              <a:t>may soon assemble a 5-stack.</a:t>
            </a:r>
          </a:p>
          <a:p>
            <a:pPr marL="781042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Inner copper ring was eliminated, </a:t>
            </a:r>
          </a:p>
          <a:p>
            <a:pPr marL="781042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Solder impregnation was improved,</a:t>
            </a:r>
          </a:p>
          <a:p>
            <a:pPr marL="781042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QA procedure is in place to validate all </a:t>
            </a:r>
            <a:br>
              <a:rPr lang="en-US" sz="1600" dirty="0"/>
            </a:br>
            <a:r>
              <a:rPr lang="en-US" sz="1600" dirty="0"/>
              <a:t>connections prior to high-current powering.</a:t>
            </a:r>
            <a:endParaRPr lang="en-US" sz="1600" dirty="0">
              <a:ea typeface="Cambria Math" panose="02040503050406030204" pitchFamily="18" charset="0"/>
            </a:endParaRPr>
          </a:p>
          <a:p>
            <a:pPr marL="596900" lvl="1" indent="-285750">
              <a:buFont typeface="Arial" panose="020B0604020202020204" pitchFamily="34" charset="0"/>
              <a:buChar char="•"/>
            </a:pPr>
            <a:endParaRPr lang="en-US" sz="1600" dirty="0">
              <a:ea typeface="Cambria Math" panose="020405030504060302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58C9A3-FEBD-BFCD-A6E2-301E012A5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Performance Reduction in 4-Stack after Quench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192E42-1281-C130-984F-2BD8B57DD4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DDBF54-97F0-28CC-03D9-D431D9EAB5B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90617"/>
            <a:ext cx="4320480" cy="268105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4B098D-C149-7D41-8BB4-2B0EB8CD1D8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9100" y="3953059"/>
            <a:ext cx="3346280" cy="221911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C6B9EC62-83AC-737C-70D0-F4487F87FE6B}"/>
              </a:ext>
            </a:extLst>
          </p:cNvPr>
          <p:cNvSpPr/>
          <p:nvPr/>
        </p:nvSpPr>
        <p:spPr bwMode="auto">
          <a:xfrm>
            <a:off x="6695380" y="4507351"/>
            <a:ext cx="45719" cy="505825"/>
          </a:xfrm>
          <a:prstGeom prst="rect">
            <a:avLst/>
          </a:prstGeom>
          <a:solidFill>
            <a:srgbClr val="F7941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5DD6C73-78EE-6DFA-CC60-432065AA474D}"/>
              </a:ext>
            </a:extLst>
          </p:cNvPr>
          <p:cNvSpPr/>
          <p:nvPr/>
        </p:nvSpPr>
        <p:spPr bwMode="auto">
          <a:xfrm>
            <a:off x="6698494" y="5043034"/>
            <a:ext cx="45719" cy="493798"/>
          </a:xfrm>
          <a:prstGeom prst="rect">
            <a:avLst/>
          </a:prstGeom>
          <a:solidFill>
            <a:srgbClr val="F7941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F9A89A1-4792-9856-9DAE-E518632BE469}"/>
              </a:ext>
            </a:extLst>
          </p:cNvPr>
          <p:cNvSpPr/>
          <p:nvPr/>
        </p:nvSpPr>
        <p:spPr bwMode="auto">
          <a:xfrm>
            <a:off x="7046561" y="5043034"/>
            <a:ext cx="45719" cy="493798"/>
          </a:xfrm>
          <a:prstGeom prst="rect">
            <a:avLst/>
          </a:prstGeom>
          <a:solidFill>
            <a:srgbClr val="F7941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9030AF0-318C-0DB6-A5E1-D8AF5E7847FD}"/>
              </a:ext>
            </a:extLst>
          </p:cNvPr>
          <p:cNvSpPr/>
          <p:nvPr/>
        </p:nvSpPr>
        <p:spPr bwMode="auto">
          <a:xfrm>
            <a:off x="7046561" y="4507351"/>
            <a:ext cx="45719" cy="493798"/>
          </a:xfrm>
          <a:prstGeom prst="rect">
            <a:avLst/>
          </a:prstGeom>
          <a:solidFill>
            <a:srgbClr val="F7941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1D46DEF-5FC2-BBE4-0445-384C1EBEE922}"/>
              </a:ext>
            </a:extLst>
          </p:cNvPr>
          <p:cNvSpPr txBox="1"/>
          <p:nvPr/>
        </p:nvSpPr>
        <p:spPr>
          <a:xfrm>
            <a:off x="6948264" y="96390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M. Duda</a:t>
            </a:r>
          </a:p>
        </p:txBody>
      </p:sp>
    </p:spTree>
    <p:extLst>
      <p:ext uri="{BB962C8B-B14F-4D97-AF65-F5344CB8AC3E}">
        <p14:creationId xmlns:p14="http://schemas.microsoft.com/office/powerpoint/2010/main" val="204868762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8F57BCEC-D330-8A38-5FB7-DE878643FD87}"/>
              </a:ext>
            </a:extLst>
          </p:cNvPr>
          <p:cNvGrpSpPr/>
          <p:nvPr/>
        </p:nvGrpSpPr>
        <p:grpSpPr>
          <a:xfrm>
            <a:off x="4436746" y="632697"/>
            <a:ext cx="5086421" cy="4566909"/>
            <a:chOff x="4094272" y="1093812"/>
            <a:chExt cx="5086421" cy="45669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94272" y="1093812"/>
              <a:ext cx="4104130" cy="449542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494193" y="5002849"/>
              <a:ext cx="1686500" cy="65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T in 72 mm warm bore</a:t>
              </a:r>
            </a:p>
            <a:p>
              <a:r>
                <a:rPr lang="en-US" sz="1050" dirty="0"/>
                <a:t>21 T on conductor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043723" y="1445181"/>
              <a:ext cx="159044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15 K conduction-cooling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213539" y="4482249"/>
              <a:ext cx="1123904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dirty="0"/>
                <a:t>Solid-state (Pb) </a:t>
              </a:r>
              <a:br>
                <a:rPr lang="en-US" sz="1050" dirty="0"/>
              </a:br>
              <a:r>
                <a:rPr lang="en-US" sz="1050" dirty="0"/>
                <a:t>thermal buffer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12103" y="3665563"/>
              <a:ext cx="179640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5 coils from 12 mm </a:t>
              </a:r>
              <a:r>
                <a:rPr lang="en-US" sz="1050" dirty="0" err="1"/>
                <a:t>ReBCO</a:t>
              </a:r>
              <a:endParaRPr lang="en-US" sz="105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273993">
              <a:off x="5755322" y="4220982"/>
              <a:ext cx="45029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/>
                <a:t>target</a:t>
              </a:r>
              <a:endParaRPr lang="de-CH" sz="800" dirty="0"/>
            </a:p>
          </p:txBody>
        </p:sp>
        <p:cxnSp>
          <p:nvCxnSpPr>
            <p:cNvPr id="13" name="Straight Arrow Connector 12"/>
            <p:cNvCxnSpPr>
              <a:cxnSpLocks/>
            </p:cNvCxnSpPr>
            <p:nvPr/>
          </p:nvCxnSpPr>
          <p:spPr>
            <a:xfrm flipH="1">
              <a:off x="5980468" y="3881006"/>
              <a:ext cx="1306386" cy="168265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cxnSpLocks/>
            </p:cNvCxnSpPr>
            <p:nvPr/>
          </p:nvCxnSpPr>
          <p:spPr>
            <a:xfrm flipH="1" flipV="1">
              <a:off x="6658864" y="4502736"/>
              <a:ext cx="554675" cy="160063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cxnSpLocks/>
            </p:cNvCxnSpPr>
            <p:nvPr/>
          </p:nvCxnSpPr>
          <p:spPr>
            <a:xfrm flipH="1">
              <a:off x="6387704" y="1627180"/>
              <a:ext cx="629335" cy="668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 flipH="1" flipV="1">
              <a:off x="6148504" y="4400441"/>
              <a:ext cx="1375686" cy="58559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1650" b="1" dirty="0"/>
              <a:t>HTS NI target solenoid</a:t>
            </a:r>
            <a:r>
              <a:rPr lang="en-US" sz="1650" dirty="0"/>
              <a:t>, to demonstrate</a:t>
            </a:r>
          </a:p>
          <a:p>
            <a:pPr marL="0" indent="0">
              <a:buNone/>
            </a:pPr>
            <a:r>
              <a:rPr lang="en-US" sz="1650" dirty="0"/>
              <a:t>high-yield positron source concept</a:t>
            </a:r>
          </a:p>
          <a:p>
            <a:pPr lvl="1"/>
            <a:r>
              <a:rPr lang="en-CH" sz="1650" dirty="0"/>
              <a:t>stable DC operation,</a:t>
            </a:r>
          </a:p>
          <a:p>
            <a:pPr lvl="1"/>
            <a:r>
              <a:rPr lang="en-CH" sz="1650" dirty="0"/>
              <a:t>high thermal conduction due to solder </a:t>
            </a:r>
            <a:br>
              <a:rPr lang="en-CH" sz="1650" dirty="0"/>
            </a:br>
            <a:r>
              <a:rPr lang="en-CH" sz="1650" dirty="0"/>
              <a:t>impregnation to extract heat </a:t>
            </a:r>
            <a:br>
              <a:rPr lang="en-CH" sz="1650" dirty="0"/>
            </a:br>
            <a:r>
              <a:rPr lang="en-CH" sz="1650" dirty="0"/>
              <a:t>deposited in coils,</a:t>
            </a:r>
          </a:p>
          <a:p>
            <a:pPr lvl="1"/>
            <a:r>
              <a:rPr lang="en-CH" sz="1650" dirty="0"/>
              <a:t>radiation robustness due to </a:t>
            </a:r>
            <a:br>
              <a:rPr lang="en-CH" sz="1650" dirty="0"/>
            </a:br>
            <a:r>
              <a:rPr lang="en-CH" sz="1650" dirty="0"/>
              <a:t>absence of insulators.</a:t>
            </a:r>
            <a:endParaRPr lang="en-US" sz="1650" dirty="0"/>
          </a:p>
          <a:p>
            <a:pPr marL="0" indent="0">
              <a:buNone/>
            </a:pPr>
            <a:r>
              <a:rPr lang="en-US" sz="1650" dirty="0"/>
              <a:t>Manufacturing Q3’23-Q2’24</a:t>
            </a:r>
          </a:p>
          <a:p>
            <a:pPr marL="0" indent="0">
              <a:buNone/>
            </a:pPr>
            <a:r>
              <a:rPr lang="en-US" sz="1650" dirty="0"/>
              <a:t>Experiment at PSI’s </a:t>
            </a:r>
            <a:r>
              <a:rPr lang="en-US" sz="1650" dirty="0" err="1"/>
              <a:t>SwissFEL</a:t>
            </a:r>
            <a:r>
              <a:rPr lang="en-US" sz="1650" dirty="0"/>
              <a:t> 2025/26</a:t>
            </a:r>
          </a:p>
          <a:p>
            <a:pPr marL="0" indent="0">
              <a:buNone/>
            </a:pPr>
            <a:endParaRPr lang="en-US" sz="1650" dirty="0"/>
          </a:p>
          <a:p>
            <a:pPr marL="0" indent="0">
              <a:buNone/>
            </a:pPr>
            <a:endParaRPr lang="en-US" sz="1650" dirty="0"/>
          </a:p>
          <a:p>
            <a:pPr marL="0" indent="0">
              <a:buNone/>
            </a:pPr>
            <a:endParaRPr lang="en-US" sz="1650" dirty="0"/>
          </a:p>
          <a:p>
            <a:endParaRPr lang="en-US" sz="1650" dirty="0"/>
          </a:p>
          <a:p>
            <a:endParaRPr lang="de-CH" sz="165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/>
              <a:t>FCCee Injector Study:P</a:t>
            </a:r>
            <a:r>
              <a:rPr lang="en-CH" baseline="30000" dirty="0"/>
              <a:t>3</a:t>
            </a:r>
            <a:r>
              <a:rPr lang="en-CH" dirty="0"/>
              <a:t> (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br>
              <a:rPr lang="en-CH" dirty="0"/>
            </a:b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roduction)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C1B906EA-1C75-96AE-D2EF-116CC388BF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74" y="4201684"/>
            <a:ext cx="4859352" cy="255242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2B82F4BA-617A-EE6C-A7C8-187FC8C1A568}"/>
              </a:ext>
            </a:extLst>
          </p:cNvPr>
          <p:cNvSpPr txBox="1"/>
          <p:nvPr/>
        </p:nvSpPr>
        <p:spPr>
          <a:xfrm>
            <a:off x="5208486" y="660023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J. Kosse, T. Michlmayr, H. Rodrigues</a:t>
            </a:r>
          </a:p>
        </p:txBody>
      </p:sp>
    </p:spTree>
    <p:extLst>
      <p:ext uri="{BB962C8B-B14F-4D97-AF65-F5344CB8AC3E}">
        <p14:creationId xmlns:p14="http://schemas.microsoft.com/office/powerpoint/2010/main" val="2888226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094" y="2132856"/>
            <a:ext cx="7319068" cy="381642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1650" dirty="0"/>
              <a:t>Simulations based on time-dependent 2D EM model from [1], coupled with 2D thermal and lumped thermal network.</a:t>
            </a:r>
          </a:p>
          <a:p>
            <a:pPr marL="0" indent="0">
              <a:buNone/>
            </a:pPr>
            <a:r>
              <a:rPr lang="en-US" sz="1650" dirty="0"/>
              <a:t>			</a:t>
            </a:r>
            <a:endParaRPr lang="de-CH" sz="165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8267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</a:t>
            </a:r>
            <a:br>
              <a:rPr lang="en-US" dirty="0"/>
            </a:br>
            <a:r>
              <a:rPr lang="en-US" dirty="0"/>
              <a:t>HTS NI target solenoid</a:t>
            </a:r>
            <a:endParaRPr lang="en-CH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640080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100" dirty="0"/>
              <a:t>[1] </a:t>
            </a:r>
            <a:r>
              <a:rPr lang="nl-NL" sz="1100" dirty="0" err="1"/>
              <a:t>Mataira</a:t>
            </a:r>
            <a:r>
              <a:rPr lang="nl-NL" sz="1100" dirty="0"/>
              <a:t>, R.C., </a:t>
            </a:r>
            <a:r>
              <a:rPr lang="nl-NL" sz="1100" i="1" dirty="0" err="1"/>
              <a:t>Finite</a:t>
            </a:r>
            <a:r>
              <a:rPr lang="nl-NL" sz="1100" i="1" dirty="0"/>
              <a:t>-element </a:t>
            </a:r>
            <a:r>
              <a:rPr lang="nl-NL" sz="1100" i="1" dirty="0" err="1"/>
              <a:t>modelling</a:t>
            </a:r>
            <a:r>
              <a:rPr lang="nl-NL" sz="1100" i="1" dirty="0"/>
              <a:t> of no-</a:t>
            </a:r>
            <a:r>
              <a:rPr lang="nl-NL" sz="1100" i="1" dirty="0" err="1"/>
              <a:t>insulation</a:t>
            </a:r>
            <a:r>
              <a:rPr lang="nl-NL" sz="1100" i="1" dirty="0"/>
              <a:t> HTS </a:t>
            </a:r>
            <a:r>
              <a:rPr lang="nl-NL" sz="1100" i="1" dirty="0" err="1"/>
              <a:t>coils</a:t>
            </a:r>
            <a:r>
              <a:rPr lang="nl-NL" sz="1100" i="1" dirty="0"/>
              <a:t> </a:t>
            </a:r>
            <a:r>
              <a:rPr lang="nl-NL" sz="1100" i="1" dirty="0" err="1"/>
              <a:t>using</a:t>
            </a:r>
            <a:r>
              <a:rPr lang="nl-NL" sz="1100" i="1" dirty="0"/>
              <a:t> </a:t>
            </a:r>
            <a:r>
              <a:rPr lang="nl-NL" sz="1100" i="1" dirty="0" err="1"/>
              <a:t>rotated</a:t>
            </a:r>
            <a:r>
              <a:rPr lang="nl-NL" sz="1100" i="1" dirty="0"/>
              <a:t> </a:t>
            </a:r>
            <a:r>
              <a:rPr lang="nl-NL" sz="1100" i="1" dirty="0" err="1"/>
              <a:t>anisotropic</a:t>
            </a:r>
            <a:r>
              <a:rPr lang="nl-NL" sz="1100" i="1" dirty="0"/>
              <a:t> </a:t>
            </a:r>
            <a:r>
              <a:rPr lang="nl-NL" sz="1100" i="1" dirty="0" err="1"/>
              <a:t>resistivity</a:t>
            </a:r>
            <a:r>
              <a:rPr lang="nl-NL" sz="1100" i="1" dirty="0"/>
              <a:t>.</a:t>
            </a:r>
            <a:r>
              <a:rPr lang="nl-NL" sz="1100" dirty="0"/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1100" dirty="0"/>
              <a:t>Superconductor </a:t>
            </a:r>
            <a:r>
              <a:rPr lang="nl-NL" sz="1100" dirty="0" err="1"/>
              <a:t>Science</a:t>
            </a:r>
            <a:r>
              <a:rPr lang="nl-NL" sz="1100" dirty="0"/>
              <a:t> </a:t>
            </a:r>
            <a:r>
              <a:rPr lang="nl-NL" sz="1100" dirty="0" err="1"/>
              <a:t>and</a:t>
            </a:r>
            <a:r>
              <a:rPr lang="nl-NL" sz="1100" dirty="0"/>
              <a:t> Technology, 2020. </a:t>
            </a:r>
            <a:r>
              <a:rPr lang="nl-NL" sz="1100" b="1" dirty="0"/>
              <a:t>33</a:t>
            </a:r>
            <a:r>
              <a:rPr lang="nl-NL" sz="1100" dirty="0"/>
              <a:t>(8)</a:t>
            </a:r>
            <a:endParaRPr lang="de-CH" sz="1200" kern="1000" spc="30" dirty="0" err="1">
              <a:latin typeface="+mn-lt"/>
              <a:cs typeface="Franklin Gothic Book"/>
            </a:endParaRPr>
          </a:p>
        </p:txBody>
      </p:sp>
      <p:pic>
        <p:nvPicPr>
          <p:cNvPr id="18" name="Picture 17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928295"/>
            <a:ext cx="3131840" cy="230901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5526AC-7234-E5A7-C96F-48D82708CC52}"/>
              </a:ext>
            </a:extLst>
          </p:cNvPr>
          <p:cNvSpPr txBox="1"/>
          <p:nvPr/>
        </p:nvSpPr>
        <p:spPr>
          <a:xfrm>
            <a:off x="6876256" y="62373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Kosse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88B1A-8554-7C51-E110-B47F097BF97A}"/>
              </a:ext>
            </a:extLst>
          </p:cNvPr>
          <p:cNvSpPr txBox="1"/>
          <p:nvPr/>
        </p:nvSpPr>
        <p:spPr>
          <a:xfrm>
            <a:off x="649894" y="36178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2D EM + Thermal</a:t>
            </a:r>
          </a:p>
        </p:txBody>
      </p:sp>
    </p:spTree>
    <p:extLst>
      <p:ext uri="{BB962C8B-B14F-4D97-AF65-F5344CB8AC3E}">
        <p14:creationId xmlns:p14="http://schemas.microsoft.com/office/powerpoint/2010/main" val="1435042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1650" dirty="0"/>
              <a:t>			</a:t>
            </a:r>
            <a:endParaRPr lang="de-CH" sz="165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8267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</a:t>
            </a:r>
            <a:endParaRPr lang="en-US" dirty="0"/>
          </a:p>
          <a:p>
            <a:r>
              <a:rPr lang="en-US" dirty="0"/>
              <a:t>HTS NI target solenoid</a:t>
            </a:r>
            <a:endParaRPr lang="en-CH" dirty="0"/>
          </a:p>
        </p:txBody>
      </p:sp>
      <p:pic>
        <p:nvPicPr>
          <p:cNvPr id="20" name="Picture 19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531" y="2423468"/>
            <a:ext cx="4824536" cy="36184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9552" y="576204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Reminder: magnet will operate at 1170 A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6367" y="21890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>
                <a:latin typeface="+mn-lt"/>
              </a:rPr>
              <a:t>Saturated regime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99357" y="24576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Power supply failure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881" y="2917201"/>
            <a:ext cx="3744416" cy="2808312"/>
          </a:xfrm>
          <a:prstGeom prst="rect">
            <a:avLst/>
          </a:prstGeom>
        </p:spPr>
      </p:pic>
      <p:sp>
        <p:nvSpPr>
          <p:cNvPr id="21" name="Down Arrow 20"/>
          <p:cNvSpPr/>
          <p:nvPr/>
        </p:nvSpPr>
        <p:spPr bwMode="auto">
          <a:xfrm>
            <a:off x="3523257" y="2748033"/>
            <a:ext cx="216024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991526" y="2526901"/>
            <a:ext cx="2016224" cy="284806"/>
          </a:xfrm>
          <a:prstGeom prst="rect">
            <a:avLst/>
          </a:prstGeom>
          <a:solidFill>
            <a:schemeClr val="accent1"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8131" y="33182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Charging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3585091" y="3886081"/>
            <a:ext cx="1370107" cy="31043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Bore field [T]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-1005949" y="3964959"/>
            <a:ext cx="2450227" cy="31043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Power supply current [A]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50906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Model parameters (contacts, turn-turn-resistivity) based on 18 T test solenoid data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2AF677-09AE-97BA-7EEB-64B044CACEF5}"/>
              </a:ext>
            </a:extLst>
          </p:cNvPr>
          <p:cNvSpPr txBox="1"/>
          <p:nvPr/>
        </p:nvSpPr>
        <p:spPr>
          <a:xfrm>
            <a:off x="6876256" y="62373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Kosse</a:t>
            </a:r>
          </a:p>
        </p:txBody>
      </p:sp>
    </p:spTree>
    <p:extLst>
      <p:ext uri="{BB962C8B-B14F-4D97-AF65-F5344CB8AC3E}">
        <p14:creationId xmlns:p14="http://schemas.microsoft.com/office/powerpoint/2010/main" val="131641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9B87C6-F9A0-EC0A-6FE1-0FF1513114D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/>
              <a:t>Solder-impregnated NI solenoid</a:t>
            </a:r>
          </a:p>
          <a:p>
            <a:r>
              <a:rPr lang="en-CH" dirty="0"/>
              <a:t>P3 adiabatic matching device for operation in SwissFEL</a:t>
            </a:r>
          </a:p>
          <a:p>
            <a:r>
              <a:rPr lang="en-CH" dirty="0"/>
              <a:t>FCCee HTS4 demonstrator study</a:t>
            </a:r>
          </a:p>
          <a:p>
            <a:r>
              <a:rPr lang="en-CH" dirty="0"/>
              <a:t>HTS HFM study</a:t>
            </a:r>
          </a:p>
          <a:p>
            <a:r>
              <a:rPr lang="en-CH" dirty="0"/>
              <a:t>Outlook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D71C81-374D-8764-B5C8-CC73F207A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E5540-D431-9B17-7B91-D4A1106E1E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900577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56183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1650" dirty="0"/>
              <a:t>Thermal buffer sized to allow safe internal dissipation of stored energy </a:t>
            </a:r>
            <a:br>
              <a:rPr lang="en-US" sz="1650" dirty="0"/>
            </a:br>
            <a:r>
              <a:rPr lang="en-US" sz="1650" dirty="0"/>
              <a:t>at currents below 1300 A.</a:t>
            </a:r>
          </a:p>
          <a:p>
            <a:pPr marL="0" indent="0">
              <a:buNone/>
            </a:pPr>
            <a:r>
              <a:rPr lang="en-US" sz="1650" dirty="0"/>
              <a:t>			</a:t>
            </a:r>
            <a:endParaRPr lang="de-CH" sz="165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8267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</a:t>
            </a:r>
            <a:endParaRPr lang="en-US" dirty="0"/>
          </a:p>
          <a:p>
            <a:r>
              <a:rPr lang="en-US" dirty="0"/>
              <a:t>HTS NI target solenoid</a:t>
            </a:r>
            <a:endParaRPr lang="en-CH" dirty="0"/>
          </a:p>
        </p:txBody>
      </p:sp>
      <p:sp>
        <p:nvSpPr>
          <p:cNvPr id="2" name="TextBox 1"/>
          <p:cNvSpPr txBox="1"/>
          <p:nvPr/>
        </p:nvSpPr>
        <p:spPr>
          <a:xfrm>
            <a:off x="881083" y="21373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 err="1">
              <a:latin typeface="+mn-lt"/>
              <a:cs typeface="Franklin Gothic Book"/>
            </a:endParaRPr>
          </a:p>
        </p:txBody>
      </p:sp>
      <p:pic>
        <p:nvPicPr>
          <p:cNvPr id="20" name="Picture 1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8267" y="2349639"/>
            <a:ext cx="5185243" cy="388843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 rot="16200000">
            <a:off x="909975" y="4211625"/>
            <a:ext cx="2450227" cy="31043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Max coil temperature [K]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72526" y="625139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Power supply failure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25" name="Down Arrow 24"/>
          <p:cNvSpPr/>
          <p:nvPr/>
        </p:nvSpPr>
        <p:spPr bwMode="auto">
          <a:xfrm rot="10800000">
            <a:off x="2570902" y="6014216"/>
            <a:ext cx="216024" cy="21602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0901" y="21129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Quench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319707" y="350850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Slow ramp-down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BAC0F-D010-54D7-3FB8-61ECC9EA5324}"/>
              </a:ext>
            </a:extLst>
          </p:cNvPr>
          <p:cNvSpPr txBox="1"/>
          <p:nvPr/>
        </p:nvSpPr>
        <p:spPr>
          <a:xfrm>
            <a:off x="6876256" y="62373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Kosse</a:t>
            </a:r>
          </a:p>
        </p:txBody>
      </p:sp>
    </p:spTree>
    <p:extLst>
      <p:ext uri="{BB962C8B-B14F-4D97-AF65-F5344CB8AC3E}">
        <p14:creationId xmlns:p14="http://schemas.microsoft.com/office/powerpoint/2010/main" val="8698823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45437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sz="1650" dirty="0"/>
              <a:t>System CAN</a:t>
            </a:r>
            <a:r>
              <a:rPr lang="en-US" sz="1650" baseline="30000" dirty="0"/>
              <a:t>1</a:t>
            </a:r>
            <a:r>
              <a:rPr lang="en-US" sz="1650" dirty="0"/>
              <a:t> ramp to 2000 A, but the magnetic energy can’t safely be extracted in fault scenario (cooler failure, power cut, failing lead).</a:t>
            </a:r>
          </a:p>
          <a:p>
            <a:pPr marL="0" indent="0">
              <a:buNone/>
            </a:pPr>
            <a:endParaRPr lang="en-US" sz="1650" dirty="0"/>
          </a:p>
          <a:p>
            <a:pPr marL="0" indent="0">
              <a:buNone/>
            </a:pPr>
            <a:r>
              <a:rPr lang="en-US" sz="1650" dirty="0"/>
              <a:t>➡  Aim for prevention instead of protection.</a:t>
            </a:r>
          </a:p>
          <a:p>
            <a:pPr marL="0" indent="0">
              <a:buNone/>
            </a:pPr>
            <a:r>
              <a:rPr lang="en-US" sz="1650" dirty="0"/>
              <a:t>			</a:t>
            </a:r>
            <a:endParaRPr lang="de-CH" sz="165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8267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HTS NI target solenoid</a:t>
            </a:r>
            <a:endParaRPr lang="en-CH" dirty="0"/>
          </a:p>
        </p:txBody>
      </p:sp>
      <p:sp>
        <p:nvSpPr>
          <p:cNvPr id="2" name="TextBox 1"/>
          <p:cNvSpPr txBox="1"/>
          <p:nvPr/>
        </p:nvSpPr>
        <p:spPr>
          <a:xfrm>
            <a:off x="881083" y="21373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 err="1">
              <a:latin typeface="+mn-lt"/>
              <a:cs typeface="Franklin Gothic Book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584353" y="3794541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</m:ctrlPr>
                        </m:sSubPr>
                        <m:e>
                          <m: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  <m:t>𝐽</m:t>
                          </m:r>
                        </m:e>
                        <m:sub>
                          <m: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  <m:t>𝜃</m:t>
                          </m:r>
                        </m:sub>
                      </m:sSub>
                    </m:oMath>
                  </m:oMathPara>
                </a14:m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4353" y="3794541"/>
                <a:ext cx="914400" cy="9144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3284984"/>
            <a:ext cx="3846601" cy="2741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560012" y="4874950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kern="1000" spc="30" smtClean="0">
                          <a:latin typeface="Cambria Math" panose="02040503050406030204" pitchFamily="18" charset="0"/>
                          <a:cs typeface="Franklin Gothic Book"/>
                        </a:rPr>
                        <m:t>𝑇</m:t>
                      </m:r>
                    </m:oMath>
                  </m:oMathPara>
                </a14:m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012" y="4874950"/>
                <a:ext cx="914400" cy="9144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02033" y="3830533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</m:ctrlPr>
                        </m:sSubPr>
                        <m:e>
                          <m: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  <m:t>𝐽</m:t>
                          </m:r>
                        </m:e>
                        <m:sub>
                          <m:r>
                            <a:rPr lang="en-US" sz="1800" b="0" i="1" kern="1000" spc="30" smtClean="0">
                              <a:latin typeface="Cambria Math" panose="02040503050406030204" pitchFamily="18" charset="0"/>
                              <a:cs typeface="Franklin Gothic Book"/>
                            </a:rPr>
                            <m:t>𝜃</m:t>
                          </m:r>
                        </m:sub>
                      </m:sSub>
                    </m:oMath>
                  </m:oMathPara>
                </a14:m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33" y="3830533"/>
                <a:ext cx="914400" cy="9144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7692" y="4910942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kern="1000" spc="30" smtClean="0">
                          <a:latin typeface="Cambria Math" panose="02040503050406030204" pitchFamily="18" charset="0"/>
                          <a:cs typeface="Franklin Gothic Book"/>
                        </a:rPr>
                        <m:t>𝑇</m:t>
                      </m:r>
                    </m:oMath>
                  </m:oMathPara>
                </a14:m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92" y="4910942"/>
                <a:ext cx="914400" cy="9144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150" y="3429000"/>
            <a:ext cx="3427227" cy="2426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67652" y="288014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1170 A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986248" y="2893731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2000 A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27674" y="228548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Very high current density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around quench front</a:t>
            </a:r>
            <a:endParaRPr lang="de-CH" kern="1000" spc="30" dirty="0" err="1">
              <a:latin typeface="+mn-lt"/>
              <a:cs typeface="Franklin Gothic Book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7524328" y="2955353"/>
            <a:ext cx="216024" cy="312464"/>
          </a:xfrm>
          <a:prstGeom prst="down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733" y="3431922"/>
            <a:ext cx="2880320" cy="21988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During ramp  after ramp    during fault</a:t>
            </a:r>
            <a:endParaRPr lang="de-CH" sz="1400" kern="1000" spc="30" dirty="0" err="1">
              <a:latin typeface="+mn-lt"/>
              <a:cs typeface="Franklin Gothic Boo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20072" y="3333707"/>
            <a:ext cx="2880320" cy="219885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During ramp  after ramp    during fault</a:t>
            </a:r>
            <a:endParaRPr lang="de-CH" sz="1400" kern="1000" spc="30" dirty="0" err="1"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1840" y="582534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latin typeface="+mn-lt"/>
                <a:cs typeface="Franklin Gothic Book"/>
              </a:rPr>
              <a:t>[kA/mm2]    [K]</a:t>
            </a:r>
            <a:endParaRPr lang="de-CH" sz="1200" kern="1000" spc="30" dirty="0" err="1">
              <a:latin typeface="+mn-lt"/>
              <a:cs typeface="Franklin Gothic Book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956376" y="59587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>
                <a:latin typeface="+mn-lt"/>
                <a:cs typeface="Franklin Gothic Book"/>
              </a:rPr>
              <a:t>[kA/mm2]    [K]</a:t>
            </a:r>
            <a:endParaRPr lang="de-CH" sz="1200" kern="1000" spc="30" dirty="0" err="1">
              <a:latin typeface="+mn-lt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9366" y="652534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i="1" kern="1000" spc="30" dirty="0">
                <a:latin typeface="+mn-lt"/>
                <a:cs typeface="Franklin Gothic Book"/>
              </a:rPr>
              <a:t>1 … From EM-thermal point of view, mechanical restrictions apply.</a:t>
            </a:r>
            <a:endParaRPr lang="de-CH" sz="1400" i="1" kern="1000" spc="30" dirty="0" err="1">
              <a:latin typeface="+mn-lt"/>
              <a:cs typeface="Franklin Gothic Book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99173D-21CF-7309-4DBC-02EACC6FE183}"/>
              </a:ext>
            </a:extLst>
          </p:cNvPr>
          <p:cNvSpPr txBox="1"/>
          <p:nvPr/>
        </p:nvSpPr>
        <p:spPr>
          <a:xfrm>
            <a:off x="6876256" y="62373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Kosse</a:t>
            </a:r>
          </a:p>
        </p:txBody>
      </p:sp>
    </p:spTree>
    <p:extLst>
      <p:ext uri="{BB962C8B-B14F-4D97-AF65-F5344CB8AC3E}">
        <p14:creationId xmlns:p14="http://schemas.microsoft.com/office/powerpoint/2010/main" val="2149223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68760"/>
            <a:ext cx="7886700" cy="326350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Stresses at 1170 A			</a:t>
            </a:r>
            <a:endParaRPr lang="de-CH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3E42FDF-033E-37BE-8026-1A9FD9B4590D}"/>
              </a:ext>
            </a:extLst>
          </p:cNvPr>
          <p:cNvSpPr txBox="1">
            <a:spLocks/>
          </p:cNvSpPr>
          <p:nvPr/>
        </p:nvSpPr>
        <p:spPr bwMode="auto">
          <a:xfrm>
            <a:off x="2078267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SI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ositron </a:t>
            </a:r>
            <a:r>
              <a:rPr lang="en-CH" dirty="0">
                <a:solidFill>
                  <a:srgbClr val="C00000"/>
                </a:solidFill>
              </a:rPr>
              <a:t>P</a:t>
            </a:r>
            <a:r>
              <a:rPr lang="en-CH" dirty="0"/>
              <a:t>roduction</a:t>
            </a:r>
            <a:r>
              <a:rPr lang="en-US" dirty="0"/>
              <a:t>. </a:t>
            </a:r>
            <a:br>
              <a:rPr lang="en-US" dirty="0"/>
            </a:br>
            <a:r>
              <a:rPr lang="en-US" dirty="0"/>
              <a:t>HTS NI target solenoid</a:t>
            </a:r>
            <a:endParaRPr lang="en-CH" dirty="0"/>
          </a:p>
        </p:txBody>
      </p:sp>
      <p:sp>
        <p:nvSpPr>
          <p:cNvPr id="2" name="TextBox 1"/>
          <p:cNvSpPr txBox="1"/>
          <p:nvPr/>
        </p:nvSpPr>
        <p:spPr>
          <a:xfrm>
            <a:off x="881083" y="213733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CH" kern="1000" spc="30" dirty="0" err="1">
              <a:latin typeface="+mn-lt"/>
              <a:cs typeface="Franklin Gothic Book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595" y="2204863"/>
            <a:ext cx="2372991" cy="2372991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9646" y="2403066"/>
            <a:ext cx="2562830" cy="2088232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340" y="4555768"/>
            <a:ext cx="2467910" cy="2019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288" y="4331766"/>
            <a:ext cx="208823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Axial stress[MPa]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0741" y="2132856"/>
            <a:ext cx="208823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Hoop stress [MPa]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10120" y="2138178"/>
            <a:ext cx="208823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Radial stress [MPa]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148064" y="3445379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US" sz="1800" kern="1000" spc="30" dirty="0">
                    <a:latin typeface="+mn-lt"/>
                    <a:cs typeface="Franklin Gothic Book"/>
                  </a:rPr>
                  <a:t>Fat solenoid </a:t>
                </a:r>
                <a14:m>
                  <m:oMath xmlns:m="http://schemas.openxmlformats.org/officeDocument/2006/math">
                    <m:r>
                      <a:rPr lang="en-US" sz="1800" b="0" i="1" kern="1000" spc="30" smtClean="0">
                        <a:latin typeface="Cambria Math" panose="02040503050406030204" pitchFamily="18" charset="0"/>
                        <a:cs typeface="Franklin Gothic Book"/>
                      </a:rPr>
                      <m:t>→</m:t>
                    </m:r>
                  </m:oMath>
                </a14:m>
                <a:r>
                  <a:rPr lang="en-US" sz="1800" kern="1000" spc="30" dirty="0">
                    <a:latin typeface="+mn-lt"/>
                    <a:cs typeface="Franklin Gothic Book"/>
                  </a:rPr>
                  <a:t> some positive </a:t>
                </a:r>
                <a:br>
                  <a:rPr lang="en-US" sz="1800" kern="1000" spc="30" dirty="0">
                    <a:latin typeface="+mn-lt"/>
                    <a:cs typeface="Franklin Gothic Book"/>
                  </a:rPr>
                </a:br>
                <a:r>
                  <a:rPr lang="en-US" sz="1800" kern="1000" spc="30" dirty="0">
                    <a:latin typeface="+mn-lt"/>
                    <a:cs typeface="Franklin Gothic Book"/>
                  </a:rPr>
                  <a:t>radial stress, despite overbanding </a:t>
                </a:r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3445379"/>
                <a:ext cx="914400" cy="914400"/>
              </a:xfrm>
              <a:prstGeom prst="rect">
                <a:avLst/>
              </a:prstGeom>
              <a:blipFill>
                <a:blip r:embed="rId5"/>
                <a:stretch>
                  <a:fillRect l="-15068" t="-6849" r="-27260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99792" y="525090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Limit &gt;200 MPa for non-soldered NI pancake [1]</a:t>
            </a:r>
            <a:endParaRPr lang="de-CH" sz="1800" kern="1000" spc="30" dirty="0" err="1">
              <a:latin typeface="+mn-lt"/>
              <a:cs typeface="Franklin Gothic Book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94706" y="642440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nl-NL" sz="900" dirty="0"/>
              <a:t>[1] </a:t>
            </a:r>
            <a:r>
              <a:rPr lang="nl-NL" sz="900" dirty="0" err="1"/>
              <a:t>Joshi</a:t>
            </a:r>
            <a:r>
              <a:rPr lang="nl-NL" sz="900" dirty="0"/>
              <a:t>, S.,</a:t>
            </a:r>
            <a:r>
              <a:rPr lang="nl-NL" sz="900" i="1" dirty="0"/>
              <a:t>.</a:t>
            </a:r>
            <a:r>
              <a:rPr lang="nl-NL" sz="900" dirty="0"/>
              <a:t> IEEE Transactions on </a:t>
            </a:r>
            <a:r>
              <a:rPr lang="nl-NL" sz="900" dirty="0" err="1"/>
              <a:t>Applied</a:t>
            </a:r>
            <a:r>
              <a:rPr lang="nl-NL" sz="900" dirty="0"/>
              <a:t> </a:t>
            </a:r>
            <a:r>
              <a:rPr lang="nl-NL" sz="900" dirty="0" err="1"/>
              <a:t>Superconductivity</a:t>
            </a:r>
            <a:r>
              <a:rPr lang="nl-NL" sz="900" dirty="0"/>
              <a:t>, 2020. </a:t>
            </a:r>
            <a:r>
              <a:rPr lang="nl-NL" sz="900" b="1" dirty="0"/>
              <a:t>30</a:t>
            </a:r>
            <a:r>
              <a:rPr lang="nl-NL" sz="900" dirty="0"/>
              <a:t>(4): p. 1-5</a:t>
            </a:r>
            <a:endParaRPr lang="de-CH" sz="900" kern="1000" spc="30" dirty="0" err="1">
              <a:latin typeface="+mn-lt"/>
              <a:cs typeface="Franklin Gothic Book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FE5882-794B-9EEF-5F52-158F03115AC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9670" y="145511"/>
            <a:ext cx="2677096" cy="29323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B13C92-CF3A-AF68-9362-B8ED98394EFA}"/>
              </a:ext>
            </a:extLst>
          </p:cNvPr>
          <p:cNvSpPr txBox="1"/>
          <p:nvPr/>
        </p:nvSpPr>
        <p:spPr>
          <a:xfrm>
            <a:off x="6876256" y="608455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Kosse</a:t>
            </a:r>
          </a:p>
        </p:txBody>
      </p:sp>
    </p:spTree>
    <p:extLst>
      <p:ext uri="{BB962C8B-B14F-4D97-AF65-F5344CB8AC3E}">
        <p14:creationId xmlns:p14="http://schemas.microsoft.com/office/powerpoint/2010/main" val="981716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HTS4</a:t>
            </a:r>
            <a:r>
              <a:rPr lang="en-US" dirty="0"/>
              <a:t>: </a:t>
            </a:r>
            <a:r>
              <a:rPr lang="en-US" b="1" dirty="0">
                <a:solidFill>
                  <a:srgbClr val="FF0000"/>
                </a:solidFill>
              </a:rPr>
              <a:t>HTS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hort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traight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ections for FCC-</a:t>
            </a:r>
            <a:r>
              <a:rPr lang="en-US" dirty="0" err="1"/>
              <a:t>ee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886700" cy="35171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950" dirty="0"/>
              <a:t>By using </a:t>
            </a:r>
            <a:r>
              <a:rPr lang="en-US" sz="1950" b="1" dirty="0"/>
              <a:t>HTS sextupoles and quadrupoles </a:t>
            </a:r>
            <a:r>
              <a:rPr lang="en-US" sz="1950" dirty="0"/>
              <a:t>instead of the RT baseline, HTS4 aims to:</a:t>
            </a:r>
          </a:p>
          <a:p>
            <a:r>
              <a:rPr lang="en-US" sz="1950" b="1" dirty="0"/>
              <a:t>Reduce energy consumption </a:t>
            </a:r>
            <a:r>
              <a:rPr lang="en-US" sz="1950" dirty="0"/>
              <a:t>from up to 80 MW (43 MW in CDR) to &lt;10 MW</a:t>
            </a:r>
          </a:p>
          <a:p>
            <a:r>
              <a:rPr lang="en-US" sz="1950" dirty="0"/>
              <a:t>Increase dipole filling factor – decrease SR</a:t>
            </a:r>
          </a:p>
          <a:p>
            <a:r>
              <a:rPr lang="en-US" sz="1950" dirty="0"/>
              <a:t>Enhance optics flexibility</a:t>
            </a:r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950" dirty="0"/>
              <a:t>Challenges:</a:t>
            </a:r>
          </a:p>
          <a:p>
            <a:r>
              <a:rPr lang="en-US" sz="1950" b="1" dirty="0"/>
              <a:t>Accelerator-grade field quality </a:t>
            </a:r>
            <a:r>
              <a:rPr lang="en-US" sz="1950" dirty="0"/>
              <a:t>with HTS</a:t>
            </a:r>
          </a:p>
          <a:p>
            <a:r>
              <a:rPr lang="en-US" sz="1950" dirty="0"/>
              <a:t>Balance </a:t>
            </a:r>
            <a:r>
              <a:rPr lang="en-US" sz="1950" b="1" dirty="0"/>
              <a:t>cooling</a:t>
            </a:r>
            <a:r>
              <a:rPr lang="en-US" sz="1950" dirty="0"/>
              <a:t> power with </a:t>
            </a:r>
            <a:r>
              <a:rPr lang="en-US" sz="1950" b="1" dirty="0"/>
              <a:t>conductor</a:t>
            </a:r>
            <a:r>
              <a:rPr lang="en-US" sz="1950" dirty="0"/>
              <a:t> volume</a:t>
            </a:r>
          </a:p>
          <a:p>
            <a:r>
              <a:rPr lang="en-US" sz="1950" b="1" dirty="0"/>
              <a:t>High-reliability</a:t>
            </a:r>
            <a:r>
              <a:rPr lang="en-US" sz="1950" dirty="0"/>
              <a:t> cryocooler-based operation</a:t>
            </a:r>
          </a:p>
          <a:p>
            <a:r>
              <a:rPr lang="en-US" sz="1950" b="1" dirty="0"/>
              <a:t>Low heat-load </a:t>
            </a:r>
            <a:r>
              <a:rPr lang="en-US" sz="1950" dirty="0"/>
              <a:t>powering</a:t>
            </a:r>
          </a:p>
          <a:p>
            <a:r>
              <a:rPr lang="en-US" sz="1950" dirty="0"/>
              <a:t>Mitigation of </a:t>
            </a:r>
            <a:r>
              <a:rPr lang="en-US" sz="1950" b="1" dirty="0"/>
              <a:t>radiation</a:t>
            </a:r>
            <a:r>
              <a:rPr lang="en-US" sz="1950" dirty="0"/>
              <a:t> issues on electronics</a:t>
            </a:r>
          </a:p>
          <a:p>
            <a:endParaRPr lang="en-US" sz="1100" b="1" dirty="0"/>
          </a:p>
          <a:p>
            <a:pPr marL="0" indent="0">
              <a:buNone/>
            </a:pPr>
            <a:r>
              <a:rPr lang="en-US" sz="1950" b="1" dirty="0"/>
              <a:t>Sub-scale coils </a:t>
            </a:r>
            <a:r>
              <a:rPr lang="en-US" sz="1950" dirty="0"/>
              <a:t>and </a:t>
            </a:r>
            <a:r>
              <a:rPr lang="en-US" sz="1950" b="1" dirty="0"/>
              <a:t>1-m prototype module </a:t>
            </a:r>
            <a:r>
              <a:rPr lang="en-US" sz="1950" dirty="0"/>
              <a:t>to be constructed and tested at PSI</a:t>
            </a:r>
          </a:p>
          <a:p>
            <a:pPr marL="0" indent="0">
              <a:buNone/>
            </a:pPr>
            <a:endParaRPr lang="de-CH" dirty="0"/>
          </a:p>
        </p:txBody>
      </p:sp>
      <p:pic>
        <p:nvPicPr>
          <p:cNvPr id="4" name="Picture 3" descr="Chart, funnel chart&#10;&#10;Description automatically generated">
            <a:extLst>
              <a:ext uri="{FF2B5EF4-FFF2-40B4-BE49-F238E27FC236}">
                <a16:creationId xmlns:a16="http://schemas.microsoft.com/office/drawing/2014/main" id="{8F0B4886-5DF0-4427-4562-34833683B7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832" y="4621926"/>
            <a:ext cx="7596336" cy="1944216"/>
          </a:xfrm>
          <a:prstGeom prst="rect">
            <a:avLst/>
          </a:prstGeom>
        </p:spPr>
      </p:pic>
      <p:pic>
        <p:nvPicPr>
          <p:cNvPr id="6" name="Picture 5" descr="A picture containing electronics, compact disk, projector&#10;&#10;Description automatically generated">
            <a:extLst>
              <a:ext uri="{FF2B5EF4-FFF2-40B4-BE49-F238E27FC236}">
                <a16:creationId xmlns:a16="http://schemas.microsoft.com/office/drawing/2014/main" id="{75AECF52-5736-FF82-8663-6D5F1F76F6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1916832"/>
            <a:ext cx="2523978" cy="19668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4AB6D0-5747-5E70-23F5-F87071691E1F}"/>
              </a:ext>
            </a:extLst>
          </p:cNvPr>
          <p:cNvSpPr txBox="1"/>
          <p:nvPr/>
        </p:nvSpPr>
        <p:spPr>
          <a:xfrm>
            <a:off x="5976528" y="394780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CCT variant courtesy M. Koratzinos</a:t>
            </a:r>
          </a:p>
        </p:txBody>
      </p:sp>
    </p:spTree>
    <p:extLst>
      <p:ext uri="{BB962C8B-B14F-4D97-AF65-F5344CB8AC3E}">
        <p14:creationId xmlns:p14="http://schemas.microsoft.com/office/powerpoint/2010/main" val="28262551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HTS4</a:t>
            </a:r>
            <a:r>
              <a:rPr lang="en-US" dirty="0"/>
              <a:t>: </a:t>
            </a:r>
            <a:r>
              <a:rPr lang="en-US" b="1" dirty="0">
                <a:solidFill>
                  <a:srgbClr val="FF0000"/>
                </a:solidFill>
              </a:rPr>
              <a:t>HTS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hort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traight </a:t>
            </a:r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dirty="0"/>
              <a:t>ections for FCC-</a:t>
            </a:r>
            <a:r>
              <a:rPr lang="en-US" dirty="0" err="1"/>
              <a:t>ee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7886700" cy="3517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950" dirty="0"/>
              <a:t>Are magnets operated by cryocoolers reliable enough to enable high availability?</a:t>
            </a:r>
          </a:p>
          <a:p>
            <a:pPr marL="0" indent="0">
              <a:buNone/>
            </a:pPr>
            <a:endParaRPr lang="en-US" sz="1950" dirty="0"/>
          </a:p>
          <a:p>
            <a:pPr marL="0" indent="0">
              <a:buNone/>
            </a:pPr>
            <a:r>
              <a:rPr lang="en-US" sz="1950" dirty="0"/>
              <a:t>First estimates say </a:t>
            </a:r>
            <a:r>
              <a:rPr lang="en-US" sz="195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YES</a:t>
            </a:r>
            <a:r>
              <a:rPr lang="en-US" sz="1950" dirty="0"/>
              <a:t>, IF redundancy is implemented</a:t>
            </a:r>
          </a:p>
          <a:p>
            <a:pPr marL="0" indent="0">
              <a:buNone/>
            </a:pPr>
            <a:r>
              <a:rPr lang="en-US" sz="1950" dirty="0"/>
              <a:t>Total system coldhead reliability &gt;0.999 over 3 year period possible</a:t>
            </a:r>
          </a:p>
          <a:p>
            <a:pPr marL="0" indent="0">
              <a:buNone/>
            </a:pP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5966886"/>
                  </p:ext>
                </p:extLst>
              </p:nvPr>
            </p:nvGraphicFramePr>
            <p:xfrm>
              <a:off x="1475659" y="4095720"/>
              <a:ext cx="6120677" cy="14935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34343">
                      <a:extLst>
                        <a:ext uri="{9D8B030D-6E8A-4147-A177-3AD203B41FA5}">
                          <a16:colId xmlns:a16="http://schemas.microsoft.com/office/drawing/2014/main" val="986436400"/>
                        </a:ext>
                      </a:extLst>
                    </a:gridCol>
                    <a:gridCol w="913159">
                      <a:extLst>
                        <a:ext uri="{9D8B030D-6E8A-4147-A177-3AD203B41FA5}">
                          <a16:colId xmlns:a16="http://schemas.microsoft.com/office/drawing/2014/main" val="3303637733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1759047961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3979480939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908962809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3168605021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537257791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oMath>
                            </m:oMathPara>
                          </a14:m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=3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=4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=5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=6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530358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oMath>
                            </m:oMathPara>
                          </a14:m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133116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=2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0.9817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ED43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7032022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=3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0.9462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ED43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87761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=4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0.9998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0.8954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558534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=5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0.9995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0.8321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221813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US" sz="140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=6</m:t>
                                </m:r>
                              </m:oMath>
                            </m:oMathPara>
                          </a14:m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0.9991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0.7594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883195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5966886"/>
                  </p:ext>
                </p:extLst>
              </p:nvPr>
            </p:nvGraphicFramePr>
            <p:xfrm>
              <a:off x="1475659" y="4095720"/>
              <a:ext cx="6120677" cy="149352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634343">
                      <a:extLst>
                        <a:ext uri="{9D8B030D-6E8A-4147-A177-3AD203B41FA5}">
                          <a16:colId xmlns:a16="http://schemas.microsoft.com/office/drawing/2014/main" val="986436400"/>
                        </a:ext>
                      </a:extLst>
                    </a:gridCol>
                    <a:gridCol w="913159">
                      <a:extLst>
                        <a:ext uri="{9D8B030D-6E8A-4147-A177-3AD203B41FA5}">
                          <a16:colId xmlns:a16="http://schemas.microsoft.com/office/drawing/2014/main" val="3303637733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1759047961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3979480939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908962809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3168605021"/>
                        </a:ext>
                      </a:extLst>
                    </a:gridCol>
                    <a:gridCol w="914635">
                      <a:extLst>
                        <a:ext uri="{9D8B030D-6E8A-4147-A177-3AD203B41FA5}">
                          <a16:colId xmlns:a16="http://schemas.microsoft.com/office/drawing/2014/main" val="537257791"/>
                        </a:ext>
                      </a:extLst>
                    </a:gridCol>
                  </a:tblGrid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5882" r="-868000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70833" t="-5882" r="-502778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70833" t="-5882" r="-402778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70833" t="-5882" r="-302778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5753" t="-5882" r="-198630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472222" t="-5882" r="-101389" b="-6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572222" t="-5882" r="-1389" b="-6470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5303586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105882" r="-868000" b="-5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2133116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205882" r="-868000" b="-4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0.9817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ED43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17032022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305882" r="-868000" b="-3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0.9462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FED43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877615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405882" r="-868000" b="-2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0.9998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0.8954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5585343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505882" r="-868000" b="-1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0.9995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0.8321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>
                              <a:solidFill>
                                <a:schemeClr val="tx1"/>
                              </a:solidFill>
                            </a:rPr>
                            <a:t> </a:t>
                          </a:r>
                          <a:endParaRPr lang="de-CH" sz="14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62218137"/>
                      </a:ext>
                    </a:extLst>
                  </a:tr>
                  <a:tr h="213360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2000" t="-605882" r="-868000" b="-47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1.0000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0.9991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6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0.7594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</a:rPr>
                            <a:t>0.0000</a:t>
                          </a:r>
                          <a:endParaRPr lang="de-CH" sz="14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EB5B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883195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619675" y="3368278"/>
                <a:ext cx="914400" cy="9144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sz="1800" b="0" i="1" kern="1000" spc="30" dirty="0" smtClean="0">
                        <a:latin typeface="Cambria Math" panose="02040503050406030204" pitchFamily="18" charset="0"/>
                        <a:cs typeface="Franklin Gothic Book"/>
                      </a:rPr>
                      <m:t>𝑘</m:t>
                    </m:r>
                  </m:oMath>
                </a14:m>
                <a:r>
                  <a:rPr lang="en-US" sz="1800" kern="1000" spc="30" dirty="0">
                    <a:latin typeface="+mn-lt"/>
                    <a:cs typeface="Franklin Gothic Book"/>
                  </a:rPr>
                  <a:t>	number of required operational coolers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US" sz="1800" b="0" i="1" kern="1000" spc="30" dirty="0" smtClean="0">
                        <a:latin typeface="Cambria Math" panose="02040503050406030204" pitchFamily="18" charset="0"/>
                        <a:cs typeface="Franklin Gothic Book"/>
                      </a:rPr>
                      <m:t>𝑛</m:t>
                    </m:r>
                  </m:oMath>
                </a14:m>
                <a:r>
                  <a:rPr lang="en-US" sz="1800" kern="1000" spc="30" dirty="0">
                    <a:latin typeface="+mn-lt"/>
                    <a:cs typeface="Franklin Gothic Book"/>
                  </a:rPr>
                  <a:t>	Installed coolers per magnet</a:t>
                </a:r>
                <a:endParaRPr lang="de-CH" sz="1800" kern="1000" spc="30" dirty="0" err="1">
                  <a:latin typeface="+mn-lt"/>
                  <a:cs typeface="Franklin Gothic Book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5" y="3368278"/>
                <a:ext cx="914400" cy="914400"/>
              </a:xfrm>
              <a:prstGeom prst="rect">
                <a:avLst/>
              </a:prstGeom>
              <a:blipFill>
                <a:blip r:embed="rId3"/>
                <a:stretch>
                  <a:fillRect l="-9589" t="-6849" r="-42739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95967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6242C1-3F84-C1CB-056C-6A099FA7C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D-ITET PES: FCCee CPES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11C86-BDF8-8958-13AE-F1650C87665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56B0547-508A-42C2-715A-CC7A34E9963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/>
              <a:t>In support of FCCee HTS4,</a:t>
            </a:r>
            <a:br>
              <a:rPr lang="en-CH" dirty="0"/>
            </a:br>
            <a:r>
              <a:rPr lang="en-CH" dirty="0"/>
              <a:t>CPES develops a cryogenic </a:t>
            </a:r>
            <a:br>
              <a:rPr lang="en-CH" dirty="0"/>
            </a:br>
            <a:r>
              <a:rPr lang="en-CH" dirty="0"/>
              <a:t>power supply which, in its </a:t>
            </a:r>
            <a:br>
              <a:rPr lang="en-CH" dirty="0"/>
            </a:br>
            <a:r>
              <a:rPr lang="en-CH" dirty="0"/>
              <a:t>first iteration, may reduce </a:t>
            </a:r>
            <a:br>
              <a:rPr lang="en-CH" dirty="0"/>
            </a:br>
            <a:r>
              <a:rPr lang="en-CH" dirty="0"/>
              <a:t>heat load to the cryo-cooler </a:t>
            </a:r>
            <a:br>
              <a:rPr lang="en-CH" dirty="0"/>
            </a:br>
            <a:r>
              <a:rPr lang="en-CH" dirty="0"/>
              <a:t>by 50%.</a:t>
            </a:r>
          </a:p>
          <a:p>
            <a:r>
              <a:rPr lang="en-CH" dirty="0"/>
              <a:t>CPES development follows</a:t>
            </a:r>
            <a:br>
              <a:rPr lang="en-CH" dirty="0"/>
            </a:br>
            <a:r>
              <a:rPr lang="en-CH" dirty="0"/>
              <a:t>specifications provided by</a:t>
            </a:r>
            <a:br>
              <a:rPr lang="en-CH" dirty="0"/>
            </a:br>
            <a:r>
              <a:rPr lang="en-CH" dirty="0"/>
              <a:t>CERN power-supply specialists.</a:t>
            </a:r>
          </a:p>
          <a:p>
            <a:r>
              <a:rPr lang="en-CH" dirty="0"/>
              <a:t>The CPES unit may incorporate</a:t>
            </a:r>
            <a:br>
              <a:rPr lang="en-CH" dirty="0"/>
            </a:br>
            <a:r>
              <a:rPr lang="en-CH" dirty="0"/>
              <a:t>magnet protection functionality.</a:t>
            </a:r>
          </a:p>
          <a:p>
            <a:r>
              <a:rPr lang="en-CH" dirty="0"/>
              <a:t>Cold-testing and integration </a:t>
            </a:r>
            <a:br>
              <a:rPr lang="en-CH" dirty="0"/>
            </a:br>
            <a:r>
              <a:rPr lang="en-CH" dirty="0"/>
              <a:t>studies at PSI cryogen-free </a:t>
            </a:r>
            <a:br>
              <a:rPr lang="en-CH" dirty="0"/>
            </a:br>
            <a:r>
              <a:rPr lang="en-CH" dirty="0"/>
              <a:t>test station.</a:t>
            </a:r>
            <a:br>
              <a:rPr lang="en-CH" dirty="0"/>
            </a:br>
            <a:endParaRPr lang="en-CH" dirty="0"/>
          </a:p>
        </p:txBody>
      </p:sp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ABBD5450-C37A-F009-0C5C-0CAD526C7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124744"/>
            <a:ext cx="4469462" cy="43204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AD09D3-3C04-2BE7-F628-268C79C2EEF9}"/>
              </a:ext>
            </a:extLst>
          </p:cNvPr>
          <p:cNvSpPr txBox="1"/>
          <p:nvPr/>
        </p:nvSpPr>
        <p:spPr>
          <a:xfrm>
            <a:off x="6205515" y="55172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J. Huber</a:t>
            </a:r>
          </a:p>
        </p:txBody>
      </p:sp>
    </p:spTree>
    <p:extLst>
      <p:ext uri="{BB962C8B-B14F-4D97-AF65-F5344CB8AC3E}">
        <p14:creationId xmlns:p14="http://schemas.microsoft.com/office/powerpoint/2010/main" val="314775601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AB72EDA-0A7B-0D48-8C82-BA2FD806C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HTS for HFM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BBB6A-274A-14C4-1E0C-6B9BCE8E81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1375582-5F35-8A44-4493-A71D26DD60B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to make </a:t>
            </a:r>
            <a:r>
              <a:rPr lang="en-CH" dirty="0"/>
              <a:t>cable for HTS accelerator magnets (e.g (15 m long, 16+ T, 4.2-20 K)? </a:t>
            </a:r>
          </a:p>
          <a:p>
            <a:pPr lvl="1"/>
            <a:r>
              <a:rPr lang="en-CH" dirty="0"/>
              <a:t>How to deal with ramp losses? Cryogenic concepts?</a:t>
            </a:r>
          </a:p>
          <a:p>
            <a:pPr lvl="1"/>
            <a:r>
              <a:rPr lang="en-CH" dirty="0"/>
              <a:t>How to guarantee sufficient integral field quality?</a:t>
            </a:r>
          </a:p>
          <a:p>
            <a:pPr lvl="1"/>
            <a:r>
              <a:rPr lang="en-CH" dirty="0"/>
              <a:t>How to protect the magnets?</a:t>
            </a:r>
          </a:p>
          <a:p>
            <a:pPr lvl="1"/>
            <a:endParaRPr lang="en-CH" dirty="0"/>
          </a:p>
          <a:p>
            <a:r>
              <a:rPr lang="en-CH" dirty="0"/>
              <a:t>Material development for </a:t>
            </a:r>
            <a:br>
              <a:rPr lang="en-CH" dirty="0"/>
            </a:br>
            <a:r>
              <a:rPr lang="en-CH" dirty="0"/>
              <a:t>insulated tape stack.</a:t>
            </a:r>
          </a:p>
          <a:p>
            <a:r>
              <a:rPr lang="en-CH" dirty="0"/>
              <a:t>Numerical studies for transient </a:t>
            </a:r>
            <a:br>
              <a:rPr lang="en-CH" dirty="0"/>
            </a:br>
            <a:r>
              <a:rPr lang="en-CH" dirty="0"/>
              <a:t>effects in cross-section.</a:t>
            </a:r>
          </a:p>
          <a:p>
            <a:r>
              <a:rPr lang="en-CH" dirty="0"/>
              <a:t>Insulated tape-stack cable manufacturing.</a:t>
            </a:r>
          </a:p>
          <a:p>
            <a:r>
              <a:rPr lang="en-CH" dirty="0"/>
              <a:t>Technology racetracks.</a:t>
            </a:r>
          </a:p>
          <a:p>
            <a:r>
              <a:rPr lang="en-CH" dirty="0"/>
              <a:t>Hybrid configuration of SM-CC beyond 2025.</a:t>
            </a:r>
          </a:p>
          <a:p>
            <a:r>
              <a:rPr lang="en-CH" dirty="0"/>
              <a:t>Ultimately HTS-only SM-CC. </a:t>
            </a:r>
          </a:p>
          <a:p>
            <a:endParaRPr lang="en-CH" dirty="0"/>
          </a:p>
          <a:p>
            <a:r>
              <a:rPr lang="en-CH" dirty="0"/>
              <a:t>Close technical exchange with MSC has started.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F69E904-84EE-8C48-2FD7-C90E17B0B25C}"/>
              </a:ext>
            </a:extLst>
          </p:cNvPr>
          <p:cNvGrpSpPr/>
          <p:nvPr/>
        </p:nvGrpSpPr>
        <p:grpSpPr>
          <a:xfrm rot="10800000" flipV="1">
            <a:off x="4435235" y="2414710"/>
            <a:ext cx="4363321" cy="4248573"/>
            <a:chOff x="743515" y="0"/>
            <a:chExt cx="4548485" cy="4360596"/>
          </a:xfrm>
        </p:grpSpPr>
        <p:sp>
          <p:nvSpPr>
            <p:cNvPr id="6" name="Trapezoid 5">
              <a:extLst>
                <a:ext uri="{FF2B5EF4-FFF2-40B4-BE49-F238E27FC236}">
                  <a16:creationId xmlns:a16="http://schemas.microsoft.com/office/drawing/2014/main" id="{A1A10193-A27C-C060-D4A2-580A170F9B74}"/>
                </a:ext>
              </a:extLst>
            </p:cNvPr>
            <p:cNvSpPr/>
            <p:nvPr/>
          </p:nvSpPr>
          <p:spPr>
            <a:xfrm flipV="1">
              <a:off x="743515" y="7276"/>
              <a:ext cx="4548485" cy="324000"/>
            </a:xfrm>
            <a:prstGeom prst="trapezoid">
              <a:avLst>
                <a:gd name="adj" fmla="val 52586"/>
              </a:avLst>
            </a:prstGeom>
            <a:solidFill>
              <a:srgbClr val="592300"/>
            </a:solidFill>
            <a:ln w="12700" cap="flat" cmpd="sng" algn="ctr">
              <a:solidFill>
                <a:srgbClr val="9452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3200"/>
            </a:p>
          </p:txBody>
        </p:sp>
        <p:sp>
          <p:nvSpPr>
            <p:cNvPr id="7" name="TextBox 31">
              <a:extLst>
                <a:ext uri="{FF2B5EF4-FFF2-40B4-BE49-F238E27FC236}">
                  <a16:creationId xmlns:a16="http://schemas.microsoft.com/office/drawing/2014/main" id="{5C7D7DD4-3954-63FE-AC1D-506BE89C9C00}"/>
                </a:ext>
              </a:extLst>
            </p:cNvPr>
            <p:cNvSpPr txBox="1"/>
            <p:nvPr/>
          </p:nvSpPr>
          <p:spPr>
            <a:xfrm rot="10800000" flipV="1">
              <a:off x="1253751" y="0"/>
              <a:ext cx="3780078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i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Materials</a:t>
              </a:r>
              <a:r>
                <a:rPr lang="en-US" sz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and </a:t>
              </a:r>
              <a:r>
                <a:rPr lang="en-US" sz="1200" b="1" i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Numerical Design Studies</a:t>
              </a:r>
              <a:endParaRPr lang="en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C90D3DDE-9734-B630-C57A-371BCAFB3BF8}"/>
                </a:ext>
              </a:extLst>
            </p:cNvPr>
            <p:cNvSpPr/>
            <p:nvPr/>
          </p:nvSpPr>
          <p:spPr>
            <a:xfrm flipV="1">
              <a:off x="957655" y="389245"/>
              <a:ext cx="4143549" cy="396001"/>
            </a:xfrm>
            <a:prstGeom prst="trapezoid">
              <a:avLst>
                <a:gd name="adj" fmla="val 52586"/>
              </a:avLst>
            </a:prstGeom>
            <a:solidFill>
              <a:srgbClr val="843C0B"/>
            </a:solidFill>
            <a:ln w="12700" cap="flat" cmpd="sng" algn="ctr">
              <a:solidFill>
                <a:srgbClr val="9452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3200"/>
            </a:p>
          </p:txBody>
        </p:sp>
        <p:sp>
          <p:nvSpPr>
            <p:cNvPr id="10" name="TextBox 33">
              <a:extLst>
                <a:ext uri="{FF2B5EF4-FFF2-40B4-BE49-F238E27FC236}">
                  <a16:creationId xmlns:a16="http://schemas.microsoft.com/office/drawing/2014/main" id="{10896191-F9BC-C248-8C4A-37883F01FAE0}"/>
                </a:ext>
              </a:extLst>
            </p:cNvPr>
            <p:cNvSpPr txBox="1"/>
            <p:nvPr/>
          </p:nvSpPr>
          <p:spPr>
            <a:xfrm rot="10800000" flipV="1">
              <a:off x="1334221" y="417881"/>
              <a:ext cx="3458225" cy="5530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Powered Cable Samples </a:t>
              </a:r>
              <a:endParaRPr lang="en-CH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rapezoid 10">
              <a:extLst>
                <a:ext uri="{FF2B5EF4-FFF2-40B4-BE49-F238E27FC236}">
                  <a16:creationId xmlns:a16="http://schemas.microsoft.com/office/drawing/2014/main" id="{45ADCD15-CA00-93DA-D799-40492BE8423F}"/>
                </a:ext>
              </a:extLst>
            </p:cNvPr>
            <p:cNvSpPr/>
            <p:nvPr/>
          </p:nvSpPr>
          <p:spPr>
            <a:xfrm flipV="1">
              <a:off x="1199722" y="836616"/>
              <a:ext cx="3660283" cy="539999"/>
            </a:xfrm>
            <a:prstGeom prst="trapezoid">
              <a:avLst>
                <a:gd name="adj" fmla="val 52586"/>
              </a:avLst>
            </a:prstGeom>
            <a:solidFill>
              <a:srgbClr val="945200"/>
            </a:solidFill>
            <a:ln w="12700" cap="flat" cmpd="sng" algn="ctr">
              <a:solidFill>
                <a:srgbClr val="9452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32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75BDE01-628E-F7BA-E4A9-FB84A9048A6C}"/>
                </a:ext>
              </a:extLst>
            </p:cNvPr>
            <p:cNvSpPr/>
            <p:nvPr/>
          </p:nvSpPr>
          <p:spPr>
            <a:xfrm rot="10800000" flipV="1">
              <a:off x="2087646" y="937140"/>
              <a:ext cx="2040582" cy="553079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Technology Racetrack Coils</a:t>
              </a:r>
              <a:endParaRPr lang="en-CH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rapezoid 12">
              <a:extLst>
                <a:ext uri="{FF2B5EF4-FFF2-40B4-BE49-F238E27FC236}">
                  <a16:creationId xmlns:a16="http://schemas.microsoft.com/office/drawing/2014/main" id="{134DABEE-3201-24C1-D0C7-3163FEC29989}"/>
                </a:ext>
              </a:extLst>
            </p:cNvPr>
            <p:cNvSpPr/>
            <p:nvPr/>
          </p:nvSpPr>
          <p:spPr>
            <a:xfrm flipV="1">
              <a:off x="1516273" y="1437245"/>
              <a:ext cx="3034136" cy="834186"/>
            </a:xfrm>
            <a:prstGeom prst="trapezoid">
              <a:avLst>
                <a:gd name="adj" fmla="val 52586"/>
              </a:avLst>
            </a:prstGeom>
            <a:solidFill>
              <a:srgbClr val="DFA178"/>
            </a:solidFill>
            <a:ln w="12700" cap="flat" cmpd="sng" algn="ctr">
              <a:solidFill>
                <a:srgbClr val="9452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 sz="32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3E8016F-54CE-2A15-290D-8C3F892096AB}"/>
                </a:ext>
              </a:extLst>
            </p:cNvPr>
            <p:cNvSpPr/>
            <p:nvPr/>
          </p:nvSpPr>
          <p:spPr>
            <a:xfrm rot="10800000" flipV="1">
              <a:off x="1762519" y="1533309"/>
              <a:ext cx="2446082" cy="81479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i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 Hybrid HTS/LTS</a:t>
              </a:r>
              <a:r>
                <a:rPr lang="en-US" sz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200" b="1" i="1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Magnets </a:t>
              </a:r>
              <a:r>
                <a:rPr lang="en-US" sz="12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(15…17 T)</a:t>
              </a:r>
              <a:endParaRPr lang="en-CH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rapezoid 14">
              <a:extLst>
                <a:ext uri="{FF2B5EF4-FFF2-40B4-BE49-F238E27FC236}">
                  <a16:creationId xmlns:a16="http://schemas.microsoft.com/office/drawing/2014/main" id="{1164618B-F5F7-B90E-108D-E8C98B634B4A}"/>
                </a:ext>
              </a:extLst>
            </p:cNvPr>
            <p:cNvSpPr/>
            <p:nvPr/>
          </p:nvSpPr>
          <p:spPr>
            <a:xfrm flipV="1">
              <a:off x="1991100" y="2339030"/>
              <a:ext cx="2094843" cy="2021566"/>
            </a:xfrm>
            <a:prstGeom prst="trapezoid">
              <a:avLst>
                <a:gd name="adj" fmla="val 52582"/>
              </a:avLst>
            </a:prstGeom>
            <a:solidFill>
              <a:srgbClr val="FDD6B5"/>
            </a:solidFill>
            <a:ln w="12700" cap="flat" cmpd="sng" algn="ctr">
              <a:solidFill>
                <a:srgbClr val="945200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noAutofit/>
            </a:bodyPr>
            <a:lstStyle/>
            <a:p>
              <a:endParaRPr lang="en-US" sz="320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780E7CC-8FAC-CCAC-E1A0-CD7F622D0717}"/>
                </a:ext>
              </a:extLst>
            </p:cNvPr>
            <p:cNvSpPr/>
            <p:nvPr/>
          </p:nvSpPr>
          <p:spPr>
            <a:xfrm rot="10800000" flipV="1">
              <a:off x="2225476" y="2510818"/>
              <a:ext cx="1585549" cy="1289952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 fontAlgn="base">
                <a:lnSpc>
                  <a:spcPct val="115000"/>
                </a:lnSpc>
                <a:spcAft>
                  <a:spcPts val="1000"/>
                </a:spcAft>
              </a:pPr>
              <a:r>
                <a:rPr lang="en-US" sz="1200" b="1" i="1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Short All-HTS Magnets</a:t>
              </a:r>
              <a:r>
                <a:rPr lang="en-US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br>
                <a:rPr lang="en-US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(16…20 T)</a:t>
              </a:r>
              <a:br>
                <a:rPr lang="en-US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US" sz="120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(4.2…20 K)</a:t>
              </a:r>
              <a:endParaRPr lang="en-CH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EC2AA13-1CEE-2F32-08A6-ADFCCF0979A9}"/>
              </a:ext>
            </a:extLst>
          </p:cNvPr>
          <p:cNvSpPr txBox="1"/>
          <p:nvPr/>
        </p:nvSpPr>
        <p:spPr>
          <a:xfrm>
            <a:off x="8388424" y="337054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solidFill>
                  <a:srgbClr val="85543A"/>
                </a:solidFill>
                <a:latin typeface="+mn-lt"/>
                <a:cs typeface="Franklin Gothic Book"/>
              </a:rPr>
              <a:t>Q4’24 </a:t>
            </a:r>
          </a:p>
        </p:txBody>
      </p:sp>
    </p:spTree>
    <p:extLst>
      <p:ext uri="{BB962C8B-B14F-4D97-AF65-F5344CB8AC3E}">
        <p14:creationId xmlns:p14="http://schemas.microsoft.com/office/powerpoint/2010/main" val="2629727766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AFF9549-7D97-0E38-84B4-0B5FBC6D364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CH" dirty="0"/>
              <a:t>CHART MagDev is gradually building up experience in HTS technologies.</a:t>
            </a:r>
          </a:p>
          <a:p>
            <a:r>
              <a:rPr lang="en-CH" dirty="0"/>
              <a:t>A solder-impregnated NI solenoid, built in collaboration with Tokamak Energy Ltd, reached 18.2 T and survived a quench with an as-yet unexplained reduction in performance.</a:t>
            </a:r>
          </a:p>
          <a:p>
            <a:r>
              <a:rPr lang="en-CH" dirty="0"/>
              <a:t>NI coil technology is being refined and applied to the P3 adiabatic matching device which will operate in a beamline by 2025.</a:t>
            </a:r>
          </a:p>
          <a:p>
            <a:r>
              <a:rPr lang="en-CH" dirty="0"/>
              <a:t>Muon collider cooling solenoids have many similarities, and a PhD under the HorizonEurope MuCol project will soon start at PSI.</a:t>
            </a:r>
          </a:p>
          <a:p>
            <a:r>
              <a:rPr lang="en-CH" dirty="0"/>
              <a:t>Other synergetic activities are under discussion in Swiss academia.</a:t>
            </a:r>
          </a:p>
          <a:p>
            <a:r>
              <a:rPr lang="en-CH" dirty="0"/>
              <a:t>HTS4 aims at energy efficient accelerator magnets with related challenges.</a:t>
            </a:r>
          </a:p>
          <a:p>
            <a:r>
              <a:rPr lang="en-CH" dirty="0"/>
              <a:t>HFM R&amp;D is starting, and it is intriguing </a:t>
            </a:r>
            <a:r>
              <a:rPr lang="en-CH" dirty="0">
                <a:solidFill>
                  <a:srgbClr val="ED7D31"/>
                </a:solidFill>
              </a:rPr>
              <a:t>to re-think what “accelerator-quality” means </a:t>
            </a:r>
            <a:r>
              <a:rPr lang="en-CH" dirty="0"/>
              <a:t>in an all-HTS accelerator.</a:t>
            </a:r>
          </a:p>
          <a:p>
            <a:r>
              <a:rPr lang="en-CH" dirty="0"/>
              <a:t>We need to improve on instrumentation, modeling.</a:t>
            </a:r>
          </a:p>
          <a:p>
            <a:r>
              <a:rPr lang="en-CH" dirty="0"/>
              <a:t>We are still at the very beginning of this journey …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8F8B12-1C0E-83DA-581D-FF8418261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C976E-64D9-6F8F-8282-DE37CBC282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3442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CBFE72-B8A9-3877-5C2D-8581C28AF35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39952" y="3212976"/>
            <a:ext cx="7742237" cy="4679951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Extra Slides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C5BD16-774E-3629-B85B-3E3CCAF2C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9DA46-2DB8-1592-FEB1-47BA57FF5C4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6635350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774E2E1-0CDF-49A3-B2EE-6FFCB45D8FEA" descr="IMG_04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9863" y="2594000"/>
            <a:ext cx="4253464" cy="3190098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Cryogen-Free Test Stand – Warm-Lead Cooling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1047" y="2125669"/>
            <a:ext cx="11439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Cryostat insert with two </a:t>
            </a:r>
            <a:r>
              <a:rPr lang="en-US" sz="900" dirty="0" err="1">
                <a:latin typeface="+mj-lt"/>
              </a:rPr>
              <a:t>cryocoolers</a:t>
            </a:r>
            <a:endParaRPr lang="en-US" sz="9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1970" y="5939988"/>
            <a:ext cx="111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Radiation shield with MLI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3668" y="4364003"/>
            <a:ext cx="1022684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Vacuum vessel </a:t>
            </a:r>
            <a:r>
              <a:rPr lang="en-US" sz="788" dirty="0">
                <a:latin typeface="+mj-lt"/>
              </a:rPr>
              <a:t>with pumps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984" y="3142700"/>
            <a:ext cx="1702710" cy="9584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+mj-lt"/>
              </a:rPr>
              <a:t>Electronic rack</a:t>
            </a:r>
          </a:p>
          <a:p>
            <a:pPr marL="66675" indent="-66675">
              <a:buFontTx/>
              <a:buChar char="-"/>
            </a:pPr>
            <a:r>
              <a:rPr lang="en-US" sz="788" dirty="0">
                <a:latin typeface="+mj-lt"/>
              </a:rPr>
              <a:t>vacuum control/monitoring</a:t>
            </a:r>
          </a:p>
          <a:p>
            <a:pPr marL="66675" indent="-66675">
              <a:buFontTx/>
              <a:buChar char="-"/>
            </a:pPr>
            <a:r>
              <a:rPr lang="en-US" sz="788" dirty="0">
                <a:latin typeface="+mj-lt"/>
              </a:rPr>
              <a:t>temperature control/monitoring</a:t>
            </a:r>
          </a:p>
          <a:p>
            <a:pPr marL="66675" indent="-66675">
              <a:buFontTx/>
              <a:buChar char="-"/>
            </a:pPr>
            <a:r>
              <a:rPr lang="en-US" sz="788" dirty="0">
                <a:latin typeface="+mj-lt"/>
              </a:rPr>
              <a:t>voltage signals recording</a:t>
            </a:r>
          </a:p>
          <a:p>
            <a:pPr marL="66675" indent="-66675">
              <a:buFontTx/>
              <a:buChar char="-"/>
            </a:pPr>
            <a:r>
              <a:rPr lang="en-US" sz="788" dirty="0">
                <a:latin typeface="+mj-lt"/>
              </a:rPr>
              <a:t>quench detection system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8116" y="2206997"/>
            <a:ext cx="10038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CH"/>
            </a:defPPr>
            <a:lvl1pPr>
              <a:defRPr sz="1200">
                <a:latin typeface="+mj-lt"/>
              </a:defRPr>
            </a:lvl1pPr>
          </a:lstStyle>
          <a:p>
            <a:r>
              <a:rPr lang="en-US" sz="900" dirty="0" err="1"/>
              <a:t>2kA</a:t>
            </a:r>
            <a:r>
              <a:rPr lang="en-US" sz="900" dirty="0"/>
              <a:t> </a:t>
            </a:r>
            <a:r>
              <a:rPr lang="en-150" sz="900" dirty="0">
                <a:sym typeface="Symbol" panose="05050102010706020507" pitchFamily="18" charset="2"/>
              </a:rPr>
              <a:t></a:t>
            </a:r>
            <a:r>
              <a:rPr lang="en-US" sz="900" dirty="0" err="1">
                <a:sym typeface="Symbol" panose="05050102010706020507" pitchFamily="18" charset="2"/>
              </a:rPr>
              <a:t>10V</a:t>
            </a:r>
            <a:r>
              <a:rPr lang="en-US" sz="900" dirty="0">
                <a:sym typeface="Symbol" panose="05050102010706020507" pitchFamily="18" charset="2"/>
              </a:rPr>
              <a:t> </a:t>
            </a:r>
            <a:r>
              <a:rPr lang="en-US" sz="900" dirty="0"/>
              <a:t>power converter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23371" y="3240709"/>
            <a:ext cx="1761337" cy="2494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071563" y="4077571"/>
            <a:ext cx="2145022" cy="3874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124615" y="5052423"/>
            <a:ext cx="706203" cy="2077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2"/>
          </p:cNvCxnSpPr>
          <p:nvPr/>
        </p:nvCxnSpPr>
        <p:spPr>
          <a:xfrm>
            <a:off x="4983001" y="2633500"/>
            <a:ext cx="72498" cy="6072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15615" y="2438110"/>
            <a:ext cx="734009" cy="6958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5665" y="5095679"/>
            <a:ext cx="1143908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Powering cables </a:t>
            </a:r>
            <a:r>
              <a:rPr lang="en-US" sz="788" dirty="0">
                <a:latin typeface="+mj-lt"/>
              </a:rPr>
              <a:t>(</a:t>
            </a:r>
            <a:r>
              <a:rPr lang="en-US" sz="788" dirty="0" err="1">
                <a:latin typeface="+mj-lt"/>
              </a:rPr>
              <a:t>500A</a:t>
            </a:r>
            <a:r>
              <a:rPr lang="en-US" sz="788" dirty="0">
                <a:latin typeface="+mj-lt"/>
              </a:rPr>
              <a:t> single cable)</a:t>
            </a:r>
          </a:p>
        </p:txBody>
      </p:sp>
      <p:cxnSp>
        <p:nvCxnSpPr>
          <p:cNvPr id="19" name="Straight Arrow Connector 18"/>
          <p:cNvCxnSpPr>
            <a:stCxn id="7" idx="0"/>
          </p:cNvCxnSpPr>
          <p:nvPr/>
        </p:nvCxnSpPr>
        <p:spPr>
          <a:xfrm flipV="1">
            <a:off x="4477660" y="5381881"/>
            <a:ext cx="505341" cy="5581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ontent Placeholder 3"/>
          <p:cNvSpPr txBox="1">
            <a:spLocks/>
          </p:cNvSpPr>
          <p:nvPr/>
        </p:nvSpPr>
        <p:spPr>
          <a:xfrm>
            <a:off x="6277657" y="3142701"/>
            <a:ext cx="2727331" cy="29860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432878" indent="-239167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1676275" indent="-243399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1915440" indent="-239167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2152490" indent="-2370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b="1" dirty="0">
                <a:solidFill>
                  <a:srgbClr val="000000"/>
                </a:solidFill>
              </a:rPr>
              <a:t>Cooling </a:t>
            </a:r>
            <a:r>
              <a:rPr lang="en-US" sz="1200" dirty="0">
                <a:solidFill>
                  <a:srgbClr val="000000"/>
                </a:solidFill>
              </a:rPr>
              <a:t>with</a:t>
            </a:r>
            <a:r>
              <a:rPr lang="en-US" sz="1200" b="1" dirty="0">
                <a:solidFill>
                  <a:srgbClr val="000000"/>
                </a:solidFill>
              </a:rPr>
              <a:t> </a:t>
            </a:r>
            <a:r>
              <a:rPr lang="en-US" sz="1200" dirty="0">
                <a:solidFill>
                  <a:srgbClr val="000000"/>
                </a:solidFill>
              </a:rPr>
              <a:t>2 </a:t>
            </a:r>
            <a:r>
              <a:rPr lang="en-US" sz="1200" dirty="0" err="1">
                <a:solidFill>
                  <a:srgbClr val="000000"/>
                </a:solidFill>
              </a:rPr>
              <a:t>cryocoolers</a:t>
            </a:r>
            <a:endParaRPr lang="en-US" sz="1200" dirty="0">
              <a:solidFill>
                <a:srgbClr val="000000"/>
              </a:solidFill>
            </a:endParaRPr>
          </a:p>
          <a:p>
            <a:pPr lvl="1"/>
            <a:r>
              <a:rPr lang="en-US" sz="1050" dirty="0" err="1">
                <a:solidFill>
                  <a:srgbClr val="000000"/>
                </a:solidFill>
              </a:rPr>
              <a:t>RDK-415D</a:t>
            </a:r>
            <a:r>
              <a:rPr lang="en-US" sz="1050" dirty="0">
                <a:solidFill>
                  <a:srgbClr val="000000"/>
                </a:solidFill>
              </a:rPr>
              <a:t> </a:t>
            </a:r>
            <a:r>
              <a:rPr lang="en-150" sz="1050" dirty="0">
                <a:solidFill>
                  <a:srgbClr val="000000"/>
                </a:solidFill>
              </a:rPr>
              <a:t>–</a:t>
            </a:r>
            <a:r>
              <a:rPr lang="en-US" sz="1050" dirty="0">
                <a:solidFill>
                  <a:srgbClr val="000000"/>
                </a:solidFill>
              </a:rPr>
              <a:t> samples/coils (</a:t>
            </a:r>
            <a:r>
              <a:rPr lang="en-US" sz="1050" dirty="0" err="1">
                <a:solidFill>
                  <a:srgbClr val="000000"/>
                </a:solidFill>
              </a:rPr>
              <a:t>1.5W</a:t>
            </a:r>
            <a:r>
              <a:rPr lang="en-US" sz="1050" dirty="0" err="1"/>
              <a:t>@4.2</a:t>
            </a:r>
            <a:r>
              <a:rPr lang="en-US" sz="1050" dirty="0"/>
              <a:t> K and </a:t>
            </a:r>
            <a:r>
              <a:rPr lang="en-US" sz="1050" dirty="0" err="1"/>
              <a:t>35W</a:t>
            </a:r>
            <a:r>
              <a:rPr lang="en-US" sz="1050" dirty="0"/>
              <a:t> @ </a:t>
            </a:r>
            <a:r>
              <a:rPr lang="en-US" sz="1050" dirty="0" err="1"/>
              <a:t>50K</a:t>
            </a:r>
            <a:r>
              <a:rPr lang="en-US" sz="1050" dirty="0"/>
              <a:t>)</a:t>
            </a:r>
            <a:endParaRPr lang="en-US" sz="1050" dirty="0">
              <a:solidFill>
                <a:srgbClr val="000000"/>
              </a:solidFill>
            </a:endParaRPr>
          </a:p>
          <a:p>
            <a:pPr lvl="1"/>
            <a:r>
              <a:rPr lang="en-US" sz="1050" dirty="0" err="1">
                <a:solidFill>
                  <a:srgbClr val="000000"/>
                </a:solidFill>
              </a:rPr>
              <a:t>RDK-500B</a:t>
            </a:r>
            <a:r>
              <a:rPr lang="en-US" sz="1050" dirty="0">
                <a:solidFill>
                  <a:srgbClr val="000000"/>
                </a:solidFill>
              </a:rPr>
              <a:t> </a:t>
            </a:r>
            <a:r>
              <a:rPr lang="en-150" sz="1050" dirty="0">
                <a:solidFill>
                  <a:srgbClr val="000000"/>
                </a:solidFill>
              </a:rPr>
              <a:t>–</a:t>
            </a:r>
            <a:r>
              <a:rPr lang="en-US" sz="1050" dirty="0">
                <a:solidFill>
                  <a:srgbClr val="000000"/>
                </a:solidFill>
              </a:rPr>
              <a:t> current leads (</a:t>
            </a:r>
            <a:r>
              <a:rPr lang="en-US" sz="1050" dirty="0" err="1">
                <a:solidFill>
                  <a:srgbClr val="000000"/>
                </a:solidFill>
              </a:rPr>
              <a:t>160W@70K</a:t>
            </a:r>
            <a:r>
              <a:rPr lang="en-US" sz="1050" dirty="0">
                <a:solidFill>
                  <a:srgbClr val="000000"/>
                </a:solidFill>
              </a:rPr>
              <a:t>)</a:t>
            </a:r>
          </a:p>
          <a:p>
            <a:pPr lvl="1"/>
            <a:endParaRPr lang="en-US" sz="750" dirty="0">
              <a:solidFill>
                <a:srgbClr val="000000"/>
              </a:solidFill>
            </a:endParaRPr>
          </a:p>
          <a:p>
            <a:r>
              <a:rPr lang="en-US" sz="1200" b="1" dirty="0" err="1">
                <a:solidFill>
                  <a:srgbClr val="000000"/>
                </a:solidFill>
              </a:rPr>
              <a:t>DAQ</a:t>
            </a:r>
            <a:endParaRPr lang="en-US" sz="1200" b="1" dirty="0">
              <a:solidFill>
                <a:srgbClr val="000000"/>
              </a:solidFill>
            </a:endParaRPr>
          </a:p>
          <a:p>
            <a:pPr lvl="1"/>
            <a:r>
              <a:rPr lang="en-US" sz="1050" dirty="0">
                <a:solidFill>
                  <a:srgbClr val="000000"/>
                </a:solidFill>
              </a:rPr>
              <a:t>2 </a:t>
            </a:r>
            <a:r>
              <a:rPr lang="en-US" sz="1050" dirty="0" err="1">
                <a:solidFill>
                  <a:srgbClr val="000000"/>
                </a:solidFill>
              </a:rPr>
              <a:t>nanovolt</a:t>
            </a:r>
            <a:r>
              <a:rPr lang="en-US" sz="1050" dirty="0">
                <a:solidFill>
                  <a:srgbClr val="000000"/>
                </a:solidFill>
              </a:rPr>
              <a:t> channels</a:t>
            </a:r>
          </a:p>
          <a:p>
            <a:pPr lvl="1"/>
            <a:r>
              <a:rPr lang="en-US" sz="1050" dirty="0">
                <a:solidFill>
                  <a:srgbClr val="000000"/>
                </a:solidFill>
              </a:rPr>
              <a:t>16 high precision channels</a:t>
            </a:r>
          </a:p>
          <a:p>
            <a:pPr lvl="1"/>
            <a:r>
              <a:rPr lang="en-US" sz="1050" dirty="0">
                <a:solidFill>
                  <a:srgbClr val="000000"/>
                </a:solidFill>
              </a:rPr>
              <a:t>32 fast sampling channels</a:t>
            </a:r>
          </a:p>
          <a:p>
            <a:pPr lvl="1"/>
            <a:endParaRPr lang="en-US" sz="750" dirty="0">
              <a:solidFill>
                <a:srgbClr val="000000"/>
              </a:solidFill>
            </a:endParaRPr>
          </a:p>
          <a:p>
            <a:r>
              <a:rPr lang="en-US" sz="1200" dirty="0" err="1">
                <a:solidFill>
                  <a:srgbClr val="000000"/>
                </a:solidFill>
              </a:rPr>
              <a:t>FPGA</a:t>
            </a:r>
            <a:r>
              <a:rPr lang="en-US" sz="1200" dirty="0">
                <a:solidFill>
                  <a:srgbClr val="000000"/>
                </a:solidFill>
              </a:rPr>
              <a:t> based </a:t>
            </a:r>
            <a:r>
              <a:rPr lang="en-US" sz="1200" b="1" dirty="0">
                <a:solidFill>
                  <a:srgbClr val="000000"/>
                </a:solidFill>
              </a:rPr>
              <a:t>quench detection </a:t>
            </a:r>
            <a:r>
              <a:rPr lang="en-US" sz="1200" dirty="0">
                <a:solidFill>
                  <a:srgbClr val="000000"/>
                </a:solidFill>
              </a:rPr>
              <a:t>system with interlock and safety matrix</a:t>
            </a:r>
          </a:p>
          <a:p>
            <a:endParaRPr lang="en-US" sz="75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10 </a:t>
            </a:r>
            <a:r>
              <a:rPr lang="en-US" sz="1200" dirty="0" err="1">
                <a:solidFill>
                  <a:srgbClr val="000000"/>
                </a:solidFill>
              </a:rPr>
              <a:t>cernox</a:t>
            </a:r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b="1" dirty="0">
                <a:solidFill>
                  <a:srgbClr val="000000"/>
                </a:solidFill>
              </a:rPr>
              <a:t>temp sensors</a:t>
            </a:r>
          </a:p>
          <a:p>
            <a:endParaRPr lang="en-US" sz="75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5 </a:t>
            </a:r>
            <a:r>
              <a:rPr lang="en-US" sz="1200" b="1" dirty="0">
                <a:solidFill>
                  <a:srgbClr val="000000"/>
                </a:solidFill>
              </a:rPr>
              <a:t>hall probes </a:t>
            </a:r>
            <a:r>
              <a:rPr lang="en-US" sz="1200" dirty="0">
                <a:solidFill>
                  <a:srgbClr val="000000"/>
                </a:solidFill>
              </a:rPr>
              <a:t>(calibrated at various temperatures up to </a:t>
            </a:r>
            <a:r>
              <a:rPr lang="en-US" sz="1200" dirty="0" err="1">
                <a:solidFill>
                  <a:srgbClr val="000000"/>
                </a:solidFill>
              </a:rPr>
              <a:t>20T</a:t>
            </a:r>
            <a:r>
              <a:rPr lang="en-US" sz="12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60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8568258" y="6599554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r>
              <a:rPr lang="en-US" sz="1000" dirty="0"/>
              <a:t>Page </a:t>
            </a:r>
            <a:fld id="{57E27222-71D2-47B1-8355-6A2EC2169793}" type="slidenum">
              <a:rPr lang="en-US" sz="1000" smtClean="0"/>
              <a:pPr/>
              <a:t>29</a:t>
            </a:fld>
            <a:endParaRPr lang="en-US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445014" y="5981480"/>
            <a:ext cx="111137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Water chiller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766019" y="5156285"/>
            <a:ext cx="598448" cy="82519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B9194252-4FF2-4A26-B534-1259E6F0D6CE" descr="IMG_047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3576" y="1367379"/>
            <a:ext cx="1643063" cy="1634361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V="1">
            <a:off x="5482456" y="2148563"/>
            <a:ext cx="997286" cy="1502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15405A2-BAB1-639D-9446-01FB9A64B3C5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110" y="1128833"/>
            <a:ext cx="1805940" cy="135001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A126D0B-66EC-D4D1-6BCA-F565CDCF58A0}"/>
              </a:ext>
            </a:extLst>
          </p:cNvPr>
          <p:cNvSpPr txBox="1"/>
          <p:nvPr/>
        </p:nvSpPr>
        <p:spPr>
          <a:xfrm>
            <a:off x="2929903" y="12925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Top copper lead temperature</a:t>
            </a:r>
            <a:br>
              <a:rPr lang="en-CH" sz="1800" kern="1000" spc="30" dirty="0">
                <a:latin typeface="+mn-lt"/>
                <a:cs typeface="Franklin Gothic Book"/>
              </a:rPr>
            </a:br>
            <a:r>
              <a:rPr lang="en-CH" sz="1800" kern="1000" spc="30" dirty="0">
                <a:latin typeface="+mn-lt"/>
                <a:cs typeface="Franklin Gothic Book"/>
              </a:rPr>
              <a:t>reduced from 56ºC to 8ºC.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CE2B18C-BA4F-E2D0-BCF8-21D490CDE3CF}"/>
              </a:ext>
            </a:extLst>
          </p:cNvPr>
          <p:cNvSpPr txBox="1"/>
          <p:nvPr/>
        </p:nvSpPr>
        <p:spPr>
          <a:xfrm>
            <a:off x="5363541" y="65700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H. Rodrigues </a:t>
            </a:r>
          </a:p>
        </p:txBody>
      </p:sp>
    </p:spTree>
    <p:extLst>
      <p:ext uri="{BB962C8B-B14F-4D97-AF65-F5344CB8AC3E}">
        <p14:creationId xmlns:p14="http://schemas.microsoft.com/office/powerpoint/2010/main" val="3454576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364473-07BE-ABB4-6694-15580BC30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CHART – What, Who, How?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57EFE0-B28A-FE23-A649-0AF9A27514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3B4AA9-65D1-748C-5940-7C4C6FC467F1}"/>
              </a:ext>
            </a:extLst>
          </p:cNvPr>
          <p:cNvGrpSpPr/>
          <p:nvPr/>
        </p:nvGrpSpPr>
        <p:grpSpPr>
          <a:xfrm>
            <a:off x="1508047" y="2729174"/>
            <a:ext cx="5415666" cy="3292215"/>
            <a:chOff x="1980486" y="2132856"/>
            <a:chExt cx="6858129" cy="416909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DEC2F59-0166-A27D-B4CC-A6F8D7A190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0486" y="2132856"/>
              <a:ext cx="6858129" cy="4169097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810ED22-E8B3-3935-1359-34B918F62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48108" y="4741298"/>
              <a:ext cx="532369" cy="53236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D5E7BA4-BD4D-677D-FC49-30B3BE7E0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6464" y="2714685"/>
              <a:ext cx="1202670" cy="478177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07F8562-550E-95D9-A8E7-C42A1C177DA7}"/>
                </a:ext>
              </a:extLst>
            </p:cNvPr>
            <p:cNvGrpSpPr/>
            <p:nvPr/>
          </p:nvGrpSpPr>
          <p:grpSpPr>
            <a:xfrm>
              <a:off x="4562742" y="3179773"/>
              <a:ext cx="1206849" cy="252014"/>
              <a:chOff x="7554130" y="5194321"/>
              <a:chExt cx="1206849" cy="252014"/>
            </a:xfrm>
          </p:grpSpPr>
          <p:pic>
            <p:nvPicPr>
              <p:cNvPr id="9" name="Picture 3" descr="page1image846823312">
                <a:extLst>
                  <a:ext uri="{FF2B5EF4-FFF2-40B4-BE49-F238E27FC236}">
                    <a16:creationId xmlns:a16="http://schemas.microsoft.com/office/drawing/2014/main" id="{19F3BC8B-6A0A-1AC1-DD20-2C9786D500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54130" y="5194321"/>
                <a:ext cx="589589" cy="2520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0796CCB-9E55-C179-4B66-BE4F53B3EBF8}"/>
                  </a:ext>
                </a:extLst>
              </p:cNvPr>
              <p:cNvSpPr/>
              <p:nvPr/>
            </p:nvSpPr>
            <p:spPr bwMode="auto">
              <a:xfrm>
                <a:off x="8144418" y="5197260"/>
                <a:ext cx="616561" cy="58369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pic>
            <p:nvPicPr>
              <p:cNvPr id="11" name="Picture 2" descr="page1image846823584">
                <a:extLst>
                  <a:ext uri="{FF2B5EF4-FFF2-40B4-BE49-F238E27FC236}">
                    <a16:creationId xmlns:a16="http://schemas.microsoft.com/office/drawing/2014/main" id="{1B6F9E89-B5E6-B6E8-CADE-395547DB2B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8130438" y="5221327"/>
                <a:ext cx="627222" cy="22500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7B97982-8E61-C0B7-ED98-66BD4F4728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01833" y="2717800"/>
              <a:ext cx="1182613" cy="266420"/>
            </a:xfrm>
            <a:prstGeom prst="rect">
              <a:avLst/>
            </a:prstGeom>
          </p:spPr>
        </p:pic>
        <p:pic>
          <p:nvPicPr>
            <p:cNvPr id="13" name="Picture 3" descr="page1image846823312">
              <a:extLst>
                <a:ext uri="{FF2B5EF4-FFF2-40B4-BE49-F238E27FC236}">
                  <a16:creationId xmlns:a16="http://schemas.microsoft.com/office/drawing/2014/main" id="{C5D0F62E-FEE4-026E-BDFD-FEA6F3E135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948" y="4391178"/>
              <a:ext cx="572435" cy="2446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62" descr="sciences70">
              <a:extLst>
                <a:ext uri="{FF2B5EF4-FFF2-40B4-BE49-F238E27FC236}">
                  <a16:creationId xmlns:a16="http://schemas.microsoft.com/office/drawing/2014/main" id="{E67D2AF9-E9D3-A975-A797-FBA7DF6977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5100" y="5356752"/>
              <a:ext cx="1202670" cy="47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A28822D-CCB6-26C4-3410-1943304947CB}"/>
              </a:ext>
            </a:extLst>
          </p:cNvPr>
          <p:cNvSpPr txBox="1"/>
          <p:nvPr/>
        </p:nvSpPr>
        <p:spPr>
          <a:xfrm>
            <a:off x="6372200" y="564919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u="sng" kern="1000" spc="30" dirty="0">
                <a:latin typeface="+mn-lt"/>
                <a:cs typeface="Franklin Gothic Book"/>
              </a:rPr>
              <a:t>http://chart.ch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A1BAC6-15CA-D60F-3F59-A09DD6D5688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600" dirty="0">
                <a:solidFill>
                  <a:srgbClr val="0070C0"/>
                </a:solidFill>
              </a:rPr>
              <a:t>“CHART</a:t>
            </a:r>
            <a:r>
              <a:rPr lang="en-US" sz="1600" dirty="0"/>
              <a:t>, the Swiss Center for Accelerator Research and Technology, was </a:t>
            </a:r>
            <a:r>
              <a:rPr lang="en-US" sz="1600" dirty="0">
                <a:solidFill>
                  <a:srgbClr val="0070C0"/>
                </a:solidFill>
              </a:rPr>
              <a:t>founded to support the future oriented accelerator project Future Circular Collider </a:t>
            </a:r>
            <a:r>
              <a:rPr lang="en-US" sz="1600" dirty="0"/>
              <a:t>(FCC) at CERN and the </a:t>
            </a:r>
            <a:r>
              <a:rPr lang="en-US" sz="1600" dirty="0">
                <a:solidFill>
                  <a:srgbClr val="0070C0"/>
                </a:solidFill>
              </a:rPr>
              <a:t>development of </a:t>
            </a:r>
            <a:r>
              <a:rPr lang="en-US" sz="1600" b="1" dirty="0">
                <a:solidFill>
                  <a:srgbClr val="0070C0"/>
                </a:solidFill>
              </a:rPr>
              <a:t>advanced accelerator concepts in Switzerland beyond the existing technology</a:t>
            </a:r>
            <a:r>
              <a:rPr lang="en-US" sz="1600" dirty="0">
                <a:solidFill>
                  <a:srgbClr val="0070C0"/>
                </a:solidFill>
              </a:rPr>
              <a:t>. </a:t>
            </a:r>
            <a:r>
              <a:rPr lang="en-US" sz="1600" dirty="0"/>
              <a:t>[…] </a:t>
            </a:r>
            <a:r>
              <a:rPr lang="en-US" sz="1600" dirty="0">
                <a:solidFill>
                  <a:srgbClr val="0070C0"/>
                </a:solidFill>
              </a:rPr>
              <a:t>The high field magnet R&amp;D has strong synergies with PSI projects</a:t>
            </a:r>
            <a:r>
              <a:rPr lang="en-US" sz="1600" dirty="0"/>
              <a:t> […]”</a:t>
            </a:r>
            <a:br>
              <a:rPr lang="en-CH" sz="1600" dirty="0"/>
            </a:br>
            <a:r>
              <a:rPr lang="en-CH" sz="1200" dirty="0"/>
              <a:t>[</a:t>
            </a:r>
            <a:r>
              <a:rPr lang="en-US" sz="1200" dirty="0"/>
              <a:t>Application for support of the Swiss Accelerator Research and Technology Initiative, 2018]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18783991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B9CC77-BD01-0F55-BBB5-4FC9AA14D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Optimized Thermal/Electrical Contacts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618C0-53FE-C9D6-EBA1-6C2F28FC62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30</a:t>
            </a:fld>
            <a:endParaRPr lang="de-DE" dirty="0"/>
          </a:p>
        </p:txBody>
      </p:sp>
      <p:pic>
        <p:nvPicPr>
          <p:cNvPr id="5" name="Picture 4" descr="C:\Users\KosseJJ\AppData\Local\Microsoft\Windows\INetCache\Content.Word\pUKY14-PbZGvfJgl2KKHAPjJM3W6xqPgLoQ1N6BipON6vIYzW1qlxi4MDIW913kHYKhNVCtxV4XcqNNnSUperUwAarP-4uFraOF9b2RRD2I02CxN9JXWUzSWO2LSCNtcnE2bxNvtfx1nWpmucZbeFAcp8l0fBXPJ9VlwwJ93NLd6NsvQy_vdYse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6005"/>
            <a:ext cx="5980404" cy="44856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A581FC-2088-358E-2FAC-91EF54C9CC15}"/>
              </a:ext>
            </a:extLst>
          </p:cNvPr>
          <p:cNvSpPr txBox="1"/>
          <p:nvPr/>
        </p:nvSpPr>
        <p:spPr>
          <a:xfrm>
            <a:off x="1620011" y="598480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latin typeface="+mn-lt"/>
                <a:cs typeface="Franklin Gothic Book"/>
              </a:rPr>
              <a:t>Numerous optimizations of contacts enabled the 12 K operating </a:t>
            </a:r>
            <a:br>
              <a:rPr lang="en-CH" kern="1000" spc="30" dirty="0">
                <a:latin typeface="+mn-lt"/>
                <a:cs typeface="Franklin Gothic Book"/>
              </a:rPr>
            </a:br>
            <a:r>
              <a:rPr lang="en-CH" kern="1000" spc="30" dirty="0">
                <a:latin typeface="+mn-lt"/>
                <a:cs typeface="Franklin Gothic Book"/>
              </a:rPr>
              <a:t>temperature at 2 kA operation.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48027A-FA58-117C-FF63-12287EDE4C2F}"/>
              </a:ext>
            </a:extLst>
          </p:cNvPr>
          <p:cNvSpPr txBox="1"/>
          <p:nvPr/>
        </p:nvSpPr>
        <p:spPr>
          <a:xfrm>
            <a:off x="5363541" y="65700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H. Rodrigues </a:t>
            </a:r>
          </a:p>
        </p:txBody>
      </p:sp>
    </p:spTree>
    <p:extLst>
      <p:ext uri="{BB962C8B-B14F-4D97-AF65-F5344CB8AC3E}">
        <p14:creationId xmlns:p14="http://schemas.microsoft.com/office/powerpoint/2010/main" val="2656891565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Solder Impregnation Technology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31</a:t>
            </a:fld>
            <a:endParaRPr lang="de-DE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586082" y="2499184"/>
            <a:ext cx="669674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Flowchart: Connector 11"/>
          <p:cNvSpPr/>
          <p:nvPr/>
        </p:nvSpPr>
        <p:spPr bwMode="auto">
          <a:xfrm>
            <a:off x="1514075" y="2420888"/>
            <a:ext cx="144016" cy="156592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78">
              <a:spcBef>
                <a:spcPct val="0"/>
              </a:spcBef>
            </a:pPr>
            <a:endParaRPr lang="de-CH" sz="2400">
              <a:solidFill>
                <a:srgbClr val="FF0000"/>
              </a:solidFill>
              <a:latin typeface="Times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0642" y="1149770"/>
            <a:ext cx="1048160" cy="9198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Fluxed Winding  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Soldering from 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top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68289" y="2711584"/>
            <a:ext cx="1170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dirty="0"/>
              <a:t>Rosin Flux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200 Celsius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+ 30 min cycle</a:t>
            </a:r>
          </a:p>
          <a:p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68288" y="3356993"/>
            <a:ext cx="1446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Problems:</a:t>
            </a: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FF0000"/>
                </a:solidFill>
              </a:rPr>
              <a:t>Dry patches inside</a:t>
            </a: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FF0000"/>
                </a:solidFill>
              </a:rPr>
              <a:t>Time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642" y="4079951"/>
            <a:ext cx="1828000" cy="10792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78458" y="5286107"/>
            <a:ext cx="1269970" cy="1245602"/>
          </a:xfrm>
          <a:prstGeom prst="rect">
            <a:avLst/>
          </a:prstGeom>
        </p:spPr>
      </p:pic>
      <p:sp>
        <p:nvSpPr>
          <p:cNvPr id="9" name="Flowchart: Connector 8"/>
          <p:cNvSpPr/>
          <p:nvPr/>
        </p:nvSpPr>
        <p:spPr bwMode="auto">
          <a:xfrm>
            <a:off x="3480826" y="2420888"/>
            <a:ext cx="144016" cy="156592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78"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69372" y="1149770"/>
            <a:ext cx="1232381" cy="618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Fluxed-</a:t>
            </a:r>
            <a:r>
              <a:rPr lang="en-US" sz="1400" dirty="0">
                <a:solidFill>
                  <a:srgbClr val="92D051"/>
                </a:solidFill>
                <a:latin typeface="Calibri"/>
              </a:rPr>
              <a:t>Hot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-winding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2D051"/>
                </a:solidFill>
                <a:latin typeface="Calibri"/>
              </a:rPr>
              <a:t>Pre-tinned tape</a:t>
            </a:r>
            <a:r>
              <a:rPr lang="en-US" sz="1400" dirty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91085" y="2708920"/>
            <a:ext cx="11705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dirty="0"/>
              <a:t>Rosin Flux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200 Celsius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~ 25 min cycle</a:t>
            </a:r>
          </a:p>
          <a:p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791086" y="3356993"/>
            <a:ext cx="1430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Problems:</a:t>
            </a:r>
          </a:p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FF0000"/>
                </a:solidFill>
              </a:rPr>
              <a:t>Small empty voids</a:t>
            </a:r>
          </a:p>
          <a:p>
            <a:pPr>
              <a:spcBef>
                <a:spcPts val="0"/>
              </a:spcBef>
            </a:pPr>
            <a:r>
              <a:rPr lang="de-CH" sz="1200" dirty="0">
                <a:solidFill>
                  <a:srgbClr val="FF0000"/>
                </a:solidFill>
              </a:rPr>
              <a:t>Time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69372" y="4079952"/>
            <a:ext cx="1583406" cy="1079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2190" y="5351905"/>
            <a:ext cx="1468149" cy="1205059"/>
          </a:xfrm>
          <a:prstGeom prst="rect">
            <a:avLst/>
          </a:prstGeom>
        </p:spPr>
      </p:pic>
      <p:sp>
        <p:nvSpPr>
          <p:cNvPr id="11" name="Flowchart: Connector 10"/>
          <p:cNvSpPr/>
          <p:nvPr/>
        </p:nvSpPr>
        <p:spPr bwMode="auto">
          <a:xfrm>
            <a:off x="5158918" y="2420888"/>
            <a:ext cx="144016" cy="156592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78"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43038" y="1141006"/>
            <a:ext cx="930013" cy="618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Fluxed winding    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</a:rPr>
              <a:t>Pre-tinned tape </a:t>
            </a:r>
            <a:br>
              <a:rPr lang="en-US" sz="1400" dirty="0">
                <a:solidFill>
                  <a:srgbClr val="000000"/>
                </a:solidFill>
                <a:latin typeface="Calibri"/>
              </a:rPr>
            </a:br>
            <a:r>
              <a:rPr lang="en-US" sz="1400" dirty="0">
                <a:solidFill>
                  <a:srgbClr val="92D051"/>
                </a:solidFill>
                <a:latin typeface="Calibri"/>
              </a:rPr>
              <a:t>Bath soldering in </a:t>
            </a:r>
            <a:br>
              <a:rPr lang="en-US" sz="1400" dirty="0">
                <a:solidFill>
                  <a:srgbClr val="92D051"/>
                </a:solidFill>
                <a:latin typeface="Calibri"/>
              </a:rPr>
            </a:br>
            <a:r>
              <a:rPr lang="en-US" sz="1400" dirty="0">
                <a:solidFill>
                  <a:srgbClr val="92D051"/>
                </a:solidFill>
                <a:latin typeface="Calibri"/>
              </a:rPr>
              <a:t>vacuum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2D051"/>
                </a:solidFill>
                <a:latin typeface="Calibri"/>
              </a:rPr>
              <a:t>Removable mandrel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5226" y="2718796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92D050"/>
                </a:solidFill>
              </a:rPr>
              <a:t>GSP-2533 Flux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210 Celsius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~ 3 min cycle / ~ 5 mbar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25221" y="3356993"/>
            <a:ext cx="1786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Problems:</a:t>
            </a:r>
            <a:br>
              <a:rPr lang="en-US" sz="1200" u="sng" dirty="0"/>
            </a:br>
            <a:r>
              <a:rPr lang="en-US" sz="1200" dirty="0">
                <a:solidFill>
                  <a:srgbClr val="FF0000"/>
                </a:solidFill>
              </a:rPr>
              <a:t>Unequally spaced turns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282" y="4077072"/>
            <a:ext cx="1437659" cy="107824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0097" y="5347041"/>
            <a:ext cx="1618030" cy="12147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BB616F4-3F5F-1850-A8D4-73FF43C4AECB}"/>
              </a:ext>
            </a:extLst>
          </p:cNvPr>
          <p:cNvSpPr txBox="1"/>
          <p:nvPr/>
        </p:nvSpPr>
        <p:spPr>
          <a:xfrm>
            <a:off x="5363541" y="65700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H. Rodrigues </a:t>
            </a:r>
          </a:p>
        </p:txBody>
      </p:sp>
      <p:sp>
        <p:nvSpPr>
          <p:cNvPr id="23" name="Flowchart: Connector 22"/>
          <p:cNvSpPr/>
          <p:nvPr/>
        </p:nvSpPr>
        <p:spPr bwMode="auto">
          <a:xfrm>
            <a:off x="6914673" y="2420888"/>
            <a:ext cx="144016" cy="156592"/>
          </a:xfrm>
          <a:prstGeom prst="flowChartConnector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14378">
              <a:spcBef>
                <a:spcPct val="0"/>
              </a:spcBef>
            </a:pPr>
            <a:endParaRPr lang="de-CH" sz="2400">
              <a:latin typeface="Times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17886" y="1124744"/>
            <a:ext cx="2580426" cy="61849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57175" indent="-246063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Fluxed winding                                 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</a:rPr>
              <a:t>Pre-tinned tape 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</a:rPr>
              <a:t>Bath soldering in vacuum           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latin typeface="Calibri"/>
              </a:rPr>
              <a:t>Removable mandrel</a:t>
            </a:r>
          </a:p>
          <a:p>
            <a:pPr marL="257175" indent="-257175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92D051"/>
                </a:solidFill>
                <a:latin typeface="Calibri"/>
              </a:rPr>
              <a:t>Tightening during soldering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92D051"/>
                </a:solidFill>
                <a:latin typeface="Calibri"/>
              </a:rPr>
              <a:t>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45181" y="2724330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dirty="0"/>
              <a:t>GSP-2533 Flux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220 Celsius</a:t>
            </a:r>
          </a:p>
          <a:p>
            <a:pPr>
              <a:spcBef>
                <a:spcPts val="0"/>
              </a:spcBef>
            </a:pPr>
            <a:r>
              <a:rPr lang="en-US" sz="1200" dirty="0"/>
              <a:t>~ 3 min cycle / ~ 5 mbar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434" y="4086991"/>
            <a:ext cx="1437659" cy="107824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885" y="5351139"/>
            <a:ext cx="1590339" cy="119275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B716722-7425-EA1A-A2EF-5DD4A8D0E138}"/>
              </a:ext>
            </a:extLst>
          </p:cNvPr>
          <p:cNvSpPr txBox="1"/>
          <p:nvPr/>
        </p:nvSpPr>
        <p:spPr>
          <a:xfrm>
            <a:off x="6623811" y="3352868"/>
            <a:ext cx="875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/>
              <a:t>Problems:</a:t>
            </a:r>
            <a:br>
              <a:rPr lang="en-US" sz="1200" u="sng" dirty="0"/>
            </a:br>
            <a:r>
              <a:rPr lang="en-US" sz="1200" dirty="0"/>
              <a:t>Tbs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CF765F-E2B3-2894-88DE-E46BF9D17AB3}"/>
              </a:ext>
            </a:extLst>
          </p:cNvPr>
          <p:cNvSpPr txBox="1"/>
          <p:nvPr/>
        </p:nvSpPr>
        <p:spPr>
          <a:xfrm>
            <a:off x="4743038" y="82883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kern="1000" spc="30" dirty="0">
                <a:solidFill>
                  <a:srgbClr val="FF0000"/>
                </a:solidFill>
                <a:latin typeface="+mn-lt"/>
                <a:cs typeface="Franklin Gothic Book"/>
              </a:rPr>
              <a:t>Baseline:</a:t>
            </a:r>
          </a:p>
        </p:txBody>
      </p:sp>
    </p:spTree>
    <p:extLst>
      <p:ext uri="{BB962C8B-B14F-4D97-AF65-F5344CB8AC3E}">
        <p14:creationId xmlns:p14="http://schemas.microsoft.com/office/powerpoint/2010/main" val="401174422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B12509E-8FA9-EE58-FE54-A16E536C2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Implementing Lessons Learned on Test Station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98EE0-6D67-7C64-4F03-8967DBF1419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32</a:t>
            </a:fld>
            <a:endParaRPr lang="de-DE" dirty="0"/>
          </a:p>
        </p:txBody>
      </p:sp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C891746E-275E-A813-6F7B-F7CE4E15D1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6001" y="2327423"/>
            <a:ext cx="4246053" cy="267589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49A067-F349-3D93-910E-CD079BCB3B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912" y="2327423"/>
            <a:ext cx="4246053" cy="26758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CD94C6-5EC9-45AC-0FDF-40517136E57D}"/>
              </a:ext>
            </a:extLst>
          </p:cNvPr>
          <p:cNvSpPr txBox="1"/>
          <p:nvPr/>
        </p:nvSpPr>
        <p:spPr>
          <a:xfrm>
            <a:off x="6372200" y="542687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800" kern="1000" spc="30" dirty="0">
                <a:latin typeface="+mn-lt"/>
                <a:cs typeface="Franklin Gothic Book"/>
              </a:rPr>
              <a:t>Courtesy H. Rodrigues</a:t>
            </a:r>
          </a:p>
        </p:txBody>
      </p:sp>
    </p:spTree>
    <p:extLst>
      <p:ext uri="{BB962C8B-B14F-4D97-AF65-F5344CB8AC3E}">
        <p14:creationId xmlns:p14="http://schemas.microsoft.com/office/powerpoint/2010/main" val="283128383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toy, cluttered, worktable&#10;&#10;Description automatically generated">
            <a:extLst>
              <a:ext uri="{FF2B5EF4-FFF2-40B4-BE49-F238E27FC236}">
                <a16:creationId xmlns:a16="http://schemas.microsoft.com/office/drawing/2014/main" id="{EAA23B22-01F3-760C-3BBA-E6F0EDE5E3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4" y="980728"/>
            <a:ext cx="6564328" cy="52483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2FDE81-7216-6644-9454-ED3795C8DB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MagDev Laboratory Layout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6DCAB2-1773-1A4B-A155-53D9D9C80C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C9BEA-501C-664D-B3FD-9C1649B0B1F8}"/>
              </a:ext>
            </a:extLst>
          </p:cNvPr>
          <p:cNvSpPr txBox="1"/>
          <p:nvPr/>
        </p:nvSpPr>
        <p:spPr>
          <a:xfrm>
            <a:off x="2822064" y="1705087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HTS winding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1FEC9A-43C0-D74C-AFC1-480AF86BEC01}"/>
              </a:ext>
            </a:extLst>
          </p:cNvPr>
          <p:cNvSpPr txBox="1"/>
          <p:nvPr/>
        </p:nvSpPr>
        <p:spPr>
          <a:xfrm>
            <a:off x="2843808" y="4541133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LTS winding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768CD4-581A-C947-B5D5-EA057FDEF6D9}"/>
              </a:ext>
            </a:extLst>
          </p:cNvPr>
          <p:cNvSpPr txBox="1"/>
          <p:nvPr/>
        </p:nvSpPr>
        <p:spPr>
          <a:xfrm>
            <a:off x="3779912" y="1948845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Re-reeler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A7826C-25C3-0740-8C00-4433A5153097}"/>
              </a:ext>
            </a:extLst>
          </p:cNvPr>
          <p:cNvSpPr txBox="1"/>
          <p:nvPr/>
        </p:nvSpPr>
        <p:spPr>
          <a:xfrm>
            <a:off x="2843808" y="1077127"/>
            <a:ext cx="93610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3D Scanning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56A0A7-D8A0-F24B-96A3-230022DEE7BC}"/>
              </a:ext>
            </a:extLst>
          </p:cNvPr>
          <p:cNvSpPr txBox="1"/>
          <p:nvPr/>
        </p:nvSpPr>
        <p:spPr>
          <a:xfrm>
            <a:off x="4860032" y="1497745"/>
            <a:ext cx="1213992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Heat treatment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D49378-A9B9-D14B-8E7A-B3CF98269266}"/>
              </a:ext>
            </a:extLst>
          </p:cNvPr>
          <p:cNvSpPr txBox="1"/>
          <p:nvPr/>
        </p:nvSpPr>
        <p:spPr>
          <a:xfrm>
            <a:off x="6317470" y="1960930"/>
            <a:ext cx="1080120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Impregnation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DFA460-C402-D045-9542-3F66EF1A0768}"/>
              </a:ext>
            </a:extLst>
          </p:cNvPr>
          <p:cNvSpPr txBox="1"/>
          <p:nvPr/>
        </p:nvSpPr>
        <p:spPr>
          <a:xfrm>
            <a:off x="5796136" y="4901173"/>
            <a:ext cx="1512168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Loading / Assembly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1C66C2-55F4-1248-820D-E9340181B6D3}"/>
              </a:ext>
            </a:extLst>
          </p:cNvPr>
          <p:cNvSpPr txBox="1"/>
          <p:nvPr/>
        </p:nvSpPr>
        <p:spPr>
          <a:xfrm>
            <a:off x="6981492" y="3496903"/>
            <a:ext cx="653624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Storage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BF7B7A-ADBC-E645-9DB0-6794136A278D}"/>
              </a:ext>
            </a:extLst>
          </p:cNvPr>
          <p:cNvSpPr txBox="1"/>
          <p:nvPr/>
        </p:nvSpPr>
        <p:spPr>
          <a:xfrm>
            <a:off x="6555908" y="4137176"/>
            <a:ext cx="1302375" cy="216024"/>
          </a:xfrm>
          <a:prstGeom prst="rect">
            <a:avLst/>
          </a:prstGeom>
          <a:solidFill>
            <a:srgbClr val="FFFFFF">
              <a:alpha val="67451"/>
            </a:srgb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276149862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E8E9442-7F6F-D222-0F8B-21B73361BB1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4506" y="2420496"/>
            <a:ext cx="3125711" cy="75642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6B9CA0-4356-BE52-E61B-08E93E21A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NI Solder-Impregnated Technology Solenoid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CD9C96-90EE-58C0-3FC9-70AF35C7265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19EF9C3-7D9F-2F6F-A880-A59AAEB308DC}"/>
              </a:ext>
            </a:extLst>
          </p:cNvPr>
          <p:cNvGrpSpPr/>
          <p:nvPr/>
        </p:nvGrpSpPr>
        <p:grpSpPr>
          <a:xfrm>
            <a:off x="5460232" y="3272463"/>
            <a:ext cx="2462500" cy="1820026"/>
            <a:chOff x="1081017" y="3717437"/>
            <a:chExt cx="1854955" cy="13709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1A9A620-B0D4-E287-ED9B-5BDC6A2865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81017" y="3717437"/>
              <a:ext cx="1656110" cy="110462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135CF77-D611-32FF-BE1C-2E301C6D5D16}"/>
                </a:ext>
              </a:extLst>
            </p:cNvPr>
            <p:cNvSpPr txBox="1"/>
            <p:nvPr/>
          </p:nvSpPr>
          <p:spPr>
            <a:xfrm>
              <a:off x="2021572" y="4870138"/>
              <a:ext cx="914400" cy="2182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>
                  <a:solidFill>
                    <a:srgbClr val="000000"/>
                  </a:solidFill>
                  <a:latin typeface="+mj-lt"/>
                </a:rPr>
                <a:t>Greg Brittles</a:t>
              </a:r>
              <a:endParaRPr lang="de-CH" sz="1200" dirty="0" err="1">
                <a:solidFill>
                  <a:srgbClr val="000000"/>
                </a:solidFill>
                <a:latin typeface="+mj-lt"/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954DE0F-0DDC-EC12-D036-1100766E2E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938" y="2362125"/>
            <a:ext cx="4777537" cy="31682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D324D0-E05C-8DC8-E6EA-674EE95091BB}"/>
              </a:ext>
            </a:extLst>
          </p:cNvPr>
          <p:cNvSpPr txBox="1"/>
          <p:nvPr/>
        </p:nvSpPr>
        <p:spPr>
          <a:xfrm>
            <a:off x="374730" y="364829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Axial joints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68BD93-45D2-30DF-6831-738AE0E070A4}"/>
              </a:ext>
            </a:extLst>
          </p:cNvPr>
          <p:cNvSpPr txBox="1"/>
          <p:nvPr/>
        </p:nvSpPr>
        <p:spPr>
          <a:xfrm>
            <a:off x="1162800" y="14477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indent="0">
              <a:spcBef>
                <a:spcPct val="0"/>
              </a:spcBef>
              <a:buClr>
                <a:srgbClr val="000000"/>
              </a:buClr>
              <a:buNone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Goal: Rapidly develop infrastructure for HTS coil manufacturing and testing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via NI coil technology license agreement with Tokamak Energy.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CH" sz="1800" kern="1000" spc="30" dirty="0" err="1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85466076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C280B68-A128-C7C2-D24D-1C7DE1538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HTS Infrastructure and Team @ MagDev Lab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B63844-6184-69D6-4DFC-2AEA006E5C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 descr="A picture containing posing, staring&#10;&#10;Description automatically generated">
            <a:extLst>
              <a:ext uri="{FF2B5EF4-FFF2-40B4-BE49-F238E27FC236}">
                <a16:creationId xmlns:a16="http://schemas.microsoft.com/office/drawing/2014/main" id="{58A9E2C0-6C34-3DCA-FCBA-D89C50466A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2383" y="5802121"/>
            <a:ext cx="568560" cy="7306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CB5AF5-7413-9A1A-7160-9ACD79297136}"/>
              </a:ext>
            </a:extLst>
          </p:cNvPr>
          <p:cNvSpPr txBox="1"/>
          <p:nvPr/>
        </p:nvSpPr>
        <p:spPr>
          <a:xfrm>
            <a:off x="1876466" y="5935451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Henrique Rodrigues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Engineer P3 ReBCO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B74876-EE04-1EEB-BCE2-039D3E79AF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091" y="5802121"/>
            <a:ext cx="630913" cy="75487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7198E5-BA50-DDA6-6574-E7619DCFDE1C}"/>
              </a:ext>
            </a:extLst>
          </p:cNvPr>
          <p:cNvSpPr txBox="1"/>
          <p:nvPr/>
        </p:nvSpPr>
        <p:spPr>
          <a:xfrm>
            <a:off x="4301527" y="5820559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Dmitry Sotnikovs</a:t>
            </a:r>
            <a:b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</a:b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Engineer HFM ReBCO</a:t>
            </a:r>
          </a:p>
        </p:txBody>
      </p:sp>
      <p:pic>
        <p:nvPicPr>
          <p:cNvPr id="9" name="Picture 8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C4DADD66-AA1F-2F7E-EAC6-7034679591A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5802617"/>
            <a:ext cx="574170" cy="7409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02D83C-FF9F-1122-CE00-C4916725C4F5}"/>
              </a:ext>
            </a:extLst>
          </p:cNvPr>
          <p:cNvSpPr txBox="1"/>
          <p:nvPr/>
        </p:nvSpPr>
        <p:spPr>
          <a:xfrm>
            <a:off x="6665719" y="5958157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Jaap Kosse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Engineer HTS4 ReBCO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33743B-6967-1BD5-F9EB-A13A9E959F9B}"/>
              </a:ext>
            </a:extLst>
          </p:cNvPr>
          <p:cNvSpPr txBox="1"/>
          <p:nvPr/>
        </p:nvSpPr>
        <p:spPr>
          <a:xfrm>
            <a:off x="755576" y="179312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Winding</a:t>
            </a:r>
            <a:endParaRPr lang="de-CH" sz="1800" dirty="0" err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D453D8-274F-E7AA-F058-7BC3B5CE5379}"/>
              </a:ext>
            </a:extLst>
          </p:cNvPr>
          <p:cNvSpPr txBox="1"/>
          <p:nvPr/>
        </p:nvSpPr>
        <p:spPr>
          <a:xfrm>
            <a:off x="2482402" y="150931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Vacuum Solder</a:t>
            </a:r>
            <a:br>
              <a:rPr lang="en-US" sz="1800" dirty="0">
                <a:solidFill>
                  <a:srgbClr val="000000"/>
                </a:solidFill>
                <a:latin typeface="+mn-lt"/>
              </a:rPr>
            </a:br>
            <a:r>
              <a:rPr lang="en-US" sz="1800" dirty="0">
                <a:solidFill>
                  <a:srgbClr val="000000"/>
                </a:solidFill>
                <a:latin typeface="+mn-lt"/>
              </a:rPr>
              <a:t>Impregnation</a:t>
            </a:r>
            <a:endParaRPr lang="de-CH" sz="1800" dirty="0" err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869EEC-9474-0930-B1CC-705CB284D26E}"/>
              </a:ext>
            </a:extLst>
          </p:cNvPr>
          <p:cNvSpPr txBox="1"/>
          <p:nvPr/>
        </p:nvSpPr>
        <p:spPr>
          <a:xfrm>
            <a:off x="5219843" y="178652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Testing</a:t>
            </a:r>
            <a:endParaRPr lang="de-CH" sz="1800" dirty="0" err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B28A36-FBBF-F414-5ACE-4BFB3B4AD07F}"/>
              </a:ext>
            </a:extLst>
          </p:cNvPr>
          <p:cNvSpPr txBox="1"/>
          <p:nvPr/>
        </p:nvSpPr>
        <p:spPr>
          <a:xfrm>
            <a:off x="4541849" y="4604421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>
              <a:lnSpc>
                <a:spcPct val="110000"/>
              </a:lnSpc>
              <a:spcBef>
                <a:spcPts val="0"/>
              </a:spcBef>
            </a:pPr>
            <a:r>
              <a:rPr lang="en-CH" sz="1200" kern="1000" spc="23" dirty="0">
                <a:solidFill>
                  <a:srgbClr val="000000"/>
                </a:solidFill>
                <a:latin typeface="+mn-lt"/>
                <a:cs typeface="Franklin Gothic Book"/>
              </a:rPr>
              <a:t>Cryogen-free test station (2 kA)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50CE34-0A92-2BAF-A5CE-3A9F3A7D0C15}"/>
              </a:ext>
            </a:extLst>
          </p:cNvPr>
          <p:cNvSpPr txBox="1"/>
          <p:nvPr/>
        </p:nvSpPr>
        <p:spPr>
          <a:xfrm>
            <a:off x="364800" y="4616838"/>
            <a:ext cx="2010887" cy="6093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Tensioning system developed by Francois-Olivier </a:t>
            </a:r>
            <a:r>
              <a:rPr lang="en-US" sz="1200" dirty="0" err="1">
                <a:solidFill>
                  <a:srgbClr val="000000"/>
                </a:solidFill>
                <a:latin typeface="+mn-lt"/>
              </a:rPr>
              <a:t>Pincot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,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Jacky </a:t>
            </a:r>
            <a:r>
              <a:rPr lang="en-US" sz="1200" dirty="0" err="1">
                <a:solidFill>
                  <a:srgbClr val="000000"/>
                </a:solidFill>
                <a:latin typeface="+mn-lt"/>
              </a:rPr>
              <a:t>Mazet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, CERN</a:t>
            </a:r>
            <a:endParaRPr lang="de-CH" sz="1200" dirty="0" err="1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E51A08-F3BE-8B62-FF47-440BFBCBC42E}"/>
              </a:ext>
            </a:extLst>
          </p:cNvPr>
          <p:cNvSpPr/>
          <p:nvPr/>
        </p:nvSpPr>
        <p:spPr>
          <a:xfrm>
            <a:off x="2558071" y="4604421"/>
            <a:ext cx="1833707" cy="406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Pre-tinning support by Davide </a:t>
            </a:r>
            <a:r>
              <a:rPr lang="en-US" sz="1200" dirty="0" err="1">
                <a:solidFill>
                  <a:srgbClr val="000000"/>
                </a:solidFill>
                <a:latin typeface="+mn-lt"/>
              </a:rPr>
              <a:t>Uglietti</a:t>
            </a:r>
            <a:r>
              <a:rPr lang="en-US" sz="1200" dirty="0">
                <a:solidFill>
                  <a:srgbClr val="000000"/>
                </a:solidFill>
                <a:latin typeface="+mn-lt"/>
              </a:rPr>
              <a:t>, EPFL-SPC</a:t>
            </a:r>
          </a:p>
        </p:txBody>
      </p:sp>
      <p:pic>
        <p:nvPicPr>
          <p:cNvPr id="18" name="037D9A93-9A71-43CB-8A38-B97330A90C4E" descr="IMG_5690.JPG">
            <a:extLst>
              <a:ext uri="{FF2B5EF4-FFF2-40B4-BE49-F238E27FC236}">
                <a16:creationId xmlns:a16="http://schemas.microsoft.com/office/drawing/2014/main" id="{6B3E92E9-9820-5421-7E73-4452366227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14317" y="2419664"/>
            <a:ext cx="2387858" cy="1800200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5A5E5E2-7240-8940-04E7-A5A02A5EDDBB}"/>
              </a:ext>
            </a:extLst>
          </p:cNvPr>
          <p:cNvSpPr txBox="1"/>
          <p:nvPr/>
        </p:nvSpPr>
        <p:spPr>
          <a:xfrm>
            <a:off x="7604243" y="1773573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Modeling</a:t>
            </a:r>
            <a:endParaRPr lang="de-CH" sz="1800" dirty="0" err="1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10C0E32-4B51-8128-1953-52B1DE39D75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2125834"/>
            <a:ext cx="1918543" cy="133463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4" name="Picture 23" descr="A picture containing text, indoor, computer&#10;&#10;Description automatically generated">
            <a:extLst>
              <a:ext uri="{FF2B5EF4-FFF2-40B4-BE49-F238E27FC236}">
                <a16:creationId xmlns:a16="http://schemas.microsoft.com/office/drawing/2014/main" id="{8669D085-97EB-2132-C58C-6D919D9A0A5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7409" y="2125834"/>
            <a:ext cx="2412057" cy="18090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 descr="A picture containing disk brake, dirty&#10;&#10;Description automatically generated">
            <a:extLst>
              <a:ext uri="{FF2B5EF4-FFF2-40B4-BE49-F238E27FC236}">
                <a16:creationId xmlns:a16="http://schemas.microsoft.com/office/drawing/2014/main" id="{35946DEF-45B6-4B76-06DB-06C3ABA197A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68571" y="2786462"/>
            <a:ext cx="2382391" cy="1072076"/>
          </a:xfrm>
          <a:prstGeom prst="rect">
            <a:avLst/>
          </a:prstGeom>
        </p:spPr>
      </p:pic>
      <p:pic>
        <p:nvPicPr>
          <p:cNvPr id="28" name="Picture 2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FCEFB7AB-5994-B317-9949-65C14234E87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94180" y="2780993"/>
            <a:ext cx="2382394" cy="1072077"/>
          </a:xfrm>
          <a:prstGeom prst="rect">
            <a:avLst/>
          </a:prstGeom>
        </p:spPr>
      </p:pic>
      <p:pic>
        <p:nvPicPr>
          <p:cNvPr id="29" name="Picture 28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0044BAA-636D-0603-E45E-2F140E8CB041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055" r="7798"/>
          <a:stretch/>
        </p:blipFill>
        <p:spPr>
          <a:xfrm>
            <a:off x="5940153" y="4947321"/>
            <a:ext cx="574170" cy="74098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01BE7BE-BAE2-C82A-FA45-6451E7E7EA0B}"/>
              </a:ext>
            </a:extLst>
          </p:cNvPr>
          <p:cNvSpPr txBox="1"/>
          <p:nvPr/>
        </p:nvSpPr>
        <p:spPr>
          <a:xfrm>
            <a:off x="6657373" y="5084121"/>
            <a:ext cx="736438" cy="7364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Mike Koratzinos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200" i="1" kern="1000" spc="30" dirty="0">
                <a:solidFill>
                  <a:srgbClr val="0070C0"/>
                </a:solidFill>
                <a:latin typeface="+mn-lt"/>
                <a:cs typeface="Franklin Gothic Book"/>
              </a:rPr>
              <a:t>Project lead HTS4</a:t>
            </a:r>
          </a:p>
        </p:txBody>
      </p:sp>
    </p:spTree>
    <p:extLst>
      <p:ext uri="{BB962C8B-B14F-4D97-AF65-F5344CB8AC3E}">
        <p14:creationId xmlns:p14="http://schemas.microsoft.com/office/powerpoint/2010/main" val="52902136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D6858B98-FCE5-97FD-BCDB-3FF0FE7CBEA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5498" y="1390650"/>
            <a:ext cx="3517478" cy="467995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40E49A5-9B58-34BF-BF4F-D620376D3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Modular Technology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6AC1D2-4AD2-6156-A3AB-8D8EF584699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A353EF39-8926-BBFD-CE4A-AF6E50B72B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1024" y="1916832"/>
            <a:ext cx="3272407" cy="339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2113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2B0508-29BE-A0AA-A335-46C45B8E1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2400" dirty="0"/>
              <a:t>4-Stack Technology Solenoid Cold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C8D17-3102-C673-E5D3-F016DF77DCC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FF146-51C7-FF14-47BB-726251421C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049" y="1226343"/>
            <a:ext cx="7417444" cy="491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64064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182062B3-CD14-32A8-399C-34B762660B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2211" y="1052736"/>
            <a:ext cx="7742237" cy="4679951"/>
          </a:xfrm>
        </p:spPr>
        <p:txBody>
          <a:bodyPr/>
          <a:lstStyle/>
          <a:p>
            <a:r>
              <a:rPr lang="en-US" dirty="0"/>
              <a:t>Successful test in cryogen-free test station of 4-pancake HTS NI solenoid, built in-house at PSI and using licensed Tokamak Energy Ltd technology.</a:t>
            </a:r>
          </a:p>
          <a:p>
            <a:r>
              <a:rPr lang="en-US" dirty="0"/>
              <a:t>Coil reached </a:t>
            </a:r>
            <a:r>
              <a:rPr lang="en-US" b="1" dirty="0">
                <a:solidFill>
                  <a:srgbClr val="FF0000"/>
                </a:solidFill>
              </a:rPr>
              <a:t>18.2 T</a:t>
            </a:r>
            <a:r>
              <a:rPr lang="en-US" dirty="0"/>
              <a:t> in the center, </a:t>
            </a:r>
            <a:br>
              <a:rPr lang="en-US" dirty="0"/>
            </a:br>
            <a:r>
              <a:rPr lang="en-US" b="1" dirty="0">
                <a:solidFill>
                  <a:srgbClr val="FF0000"/>
                </a:solidFill>
              </a:rPr>
              <a:t>20.3 T </a:t>
            </a:r>
            <a:r>
              <a:rPr lang="en-US" dirty="0"/>
              <a:t>on the conductor at the </a:t>
            </a:r>
            <a:br>
              <a:rPr lang="en-US" dirty="0"/>
            </a:br>
            <a:r>
              <a:rPr lang="en-US" dirty="0"/>
              <a:t>maximum current of the power </a:t>
            </a:r>
            <a:br>
              <a:rPr lang="en-US" dirty="0"/>
            </a:br>
            <a:r>
              <a:rPr lang="en-US" dirty="0"/>
              <a:t>converter of </a:t>
            </a:r>
            <a:r>
              <a:rPr lang="en-US" b="1" dirty="0">
                <a:solidFill>
                  <a:srgbClr val="0070C0"/>
                </a:solidFill>
              </a:rPr>
              <a:t>2 kA </a:t>
            </a:r>
            <a:r>
              <a:rPr lang="en-US" dirty="0"/>
              <a:t>and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br>
              <a:rPr lang="en-US" b="1" dirty="0">
                <a:solidFill>
                  <a:srgbClr val="0070C0"/>
                </a:solidFill>
              </a:rPr>
            </a:br>
            <a:r>
              <a:rPr lang="en-US" b="1" dirty="0">
                <a:solidFill>
                  <a:srgbClr val="0070C0"/>
                </a:solidFill>
              </a:rPr>
              <a:t>12 K </a:t>
            </a:r>
            <a:r>
              <a:rPr lang="en-US" dirty="0"/>
              <a:t>coil temp.</a:t>
            </a:r>
          </a:p>
          <a:p>
            <a:r>
              <a:rPr lang="en-US" sz="1800" dirty="0">
                <a:ea typeface="Cambria Math" panose="02040503050406030204" pitchFamily="18" charset="0"/>
              </a:rPr>
              <a:t>Hall probes were qualified </a:t>
            </a:r>
            <a:br>
              <a:rPr lang="en-US" sz="1800" dirty="0">
                <a:ea typeface="Cambria Math" panose="02040503050406030204" pitchFamily="18" charset="0"/>
              </a:rPr>
            </a:br>
            <a:r>
              <a:rPr lang="en-US" sz="1800" dirty="0">
                <a:ea typeface="Cambria Math" panose="02040503050406030204" pitchFamily="18" charset="0"/>
              </a:rPr>
              <a:t>at </a:t>
            </a:r>
            <a:r>
              <a:rPr lang="en-US" sz="1800" dirty="0" err="1">
                <a:ea typeface="Cambria Math" panose="02040503050406030204" pitchFamily="18" charset="0"/>
              </a:rPr>
              <a:t>UniGE</a:t>
            </a:r>
            <a:r>
              <a:rPr lang="en-US" sz="1800" dirty="0">
                <a:ea typeface="Cambria Math" panose="02040503050406030204" pitchFamily="18" charset="0"/>
              </a:rPr>
              <a:t> up to 19 T.</a:t>
            </a:r>
          </a:p>
          <a:p>
            <a:endParaRPr lang="en-US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8ABCAA-FDA5-38E4-29EC-659989B4B75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5F5246-1D00-CFDE-3F40-398F4B52C871}"/>
              </a:ext>
            </a:extLst>
          </p:cNvPr>
          <p:cNvGrpSpPr/>
          <p:nvPr/>
        </p:nvGrpSpPr>
        <p:grpSpPr>
          <a:xfrm>
            <a:off x="3274024" y="1916832"/>
            <a:ext cx="6121635" cy="4491811"/>
            <a:chOff x="3591303" y="2708921"/>
            <a:chExt cx="4584385" cy="336383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DA8A826-763D-5152-3F05-325529E92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151521" y="3129400"/>
              <a:ext cx="3363838" cy="252287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EFFE3F6-E227-B5CA-6659-A59B919083CA}"/>
                </a:ext>
              </a:extLst>
            </p:cNvPr>
            <p:cNvSpPr txBox="1"/>
            <p:nvPr/>
          </p:nvSpPr>
          <p:spPr>
            <a:xfrm>
              <a:off x="3591303" y="5269053"/>
              <a:ext cx="1457361" cy="449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CH"/>
              </a:defPPr>
              <a:lvl1pPr>
                <a:spcBef>
                  <a:spcPts val="0"/>
                </a:spcBef>
                <a:defRPr sz="1100"/>
              </a:lvl1pPr>
            </a:lstStyle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Stack of 4 NI HTS </a:t>
              </a:r>
              <a:b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coils with thermal/ </a:t>
              </a:r>
              <a:b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electrical connectors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94CA8D-3AE7-031A-A5AE-2A2CF92E017B}"/>
                </a:ext>
              </a:extLst>
            </p:cNvPr>
            <p:cNvSpPr txBox="1"/>
            <p:nvPr/>
          </p:nvSpPr>
          <p:spPr>
            <a:xfrm>
              <a:off x="7162374" y="5093560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HTS</a:t>
              </a:r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 leads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444F9DC-3439-225E-A2D1-BDD709C0CDBE}"/>
                </a:ext>
              </a:extLst>
            </p:cNvPr>
            <p:cNvSpPr txBox="1"/>
            <p:nvPr/>
          </p:nvSpPr>
          <p:spPr>
            <a:xfrm>
              <a:off x="3626148" y="4195766"/>
              <a:ext cx="739735" cy="322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CH"/>
              </a:defPPr>
              <a:lvl1pPr>
                <a:spcBef>
                  <a:spcPts val="0"/>
                </a:spcBef>
                <a:defRPr sz="1100"/>
              </a:lvl1pPr>
            </a:lstStyle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1st </a:t>
              </a:r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cryocooler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4K </a:t>
              </a:r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coldhead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37207CE-3723-B2A7-65E8-97655F4E7849}"/>
                </a:ext>
              </a:extLst>
            </p:cNvPr>
            <p:cNvSpPr txBox="1"/>
            <p:nvPr/>
          </p:nvSpPr>
          <p:spPr>
            <a:xfrm>
              <a:off x="7133415" y="3884125"/>
              <a:ext cx="104227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CH"/>
              </a:defPPr>
              <a:lvl1pPr>
                <a:spcBef>
                  <a:spcPts val="0"/>
                </a:spcBef>
                <a:defRPr sz="1100">
                  <a:latin typeface="+mj-lt"/>
                </a:defRPr>
              </a:lvl1pPr>
            </a:lstStyle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2nd </a:t>
              </a:r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cryocooler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20K</a:t>
              </a:r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dirty="0" err="1">
                  <a:latin typeface="Calibri" panose="020F0502020204030204" pitchFamily="34" charset="0"/>
                  <a:cs typeface="Calibri" panose="020F0502020204030204" pitchFamily="34" charset="0"/>
                </a:rPr>
                <a:t>coldhead</a:t>
              </a:r>
              <a:endParaRPr lang="en-US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B17CD1C-54FA-9EA8-FA1E-F43D0248D2AE}"/>
                </a:ext>
              </a:extLst>
            </p:cNvPr>
            <p:cNvSpPr txBox="1"/>
            <p:nvPr/>
          </p:nvSpPr>
          <p:spPr>
            <a:xfrm>
              <a:off x="7114729" y="3133182"/>
              <a:ext cx="81945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CH"/>
              </a:defPPr>
              <a:lvl1pPr>
                <a:spcBef>
                  <a:spcPts val="0"/>
                </a:spcBef>
                <a:defRPr sz="1100"/>
              </a:lvl1pPr>
            </a:lstStyle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thermal</a:t>
              </a:r>
            </a:p>
            <a:p>
              <a:r>
                <a:rPr 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connectors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DEC892-783B-D2BF-7890-E34276D7437E}"/>
                </a:ext>
              </a:extLst>
            </p:cNvPr>
            <p:cNvSpPr txBox="1"/>
            <p:nvPr/>
          </p:nvSpPr>
          <p:spPr>
            <a:xfrm>
              <a:off x="3626148" y="3177773"/>
              <a:ext cx="794513" cy="3226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radiation shield</a:t>
              </a:r>
            </a:p>
            <a:p>
              <a:pPr>
                <a:spcBef>
                  <a:spcPts val="0"/>
                </a:spcBef>
              </a:pPr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top plate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1F22907-5DA7-E081-1B1B-9C6DA6ACD138}"/>
                </a:ext>
              </a:extLst>
            </p:cNvPr>
            <p:cNvCxnSpPr>
              <a:cxnSpLocks/>
              <a:stCxn id="10" idx="3"/>
            </p:cNvCxnSpPr>
            <p:nvPr/>
          </p:nvCxnSpPr>
          <p:spPr>
            <a:xfrm>
              <a:off x="4365883" y="4357108"/>
              <a:ext cx="773865" cy="105978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B15D745-D07A-A2E6-4FF9-353EE418EC01}"/>
                </a:ext>
              </a:extLst>
            </p:cNvPr>
            <p:cNvCxnSpPr/>
            <p:nvPr/>
          </p:nvCxnSpPr>
          <p:spPr>
            <a:xfrm flipV="1">
              <a:off x="4474628" y="5287677"/>
              <a:ext cx="621936" cy="206103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D68C6EA-1262-5B84-06DD-23B98ACDB187}"/>
                </a:ext>
              </a:extLst>
            </p:cNvPr>
            <p:cNvSpPr txBox="1"/>
            <p:nvPr/>
          </p:nvSpPr>
          <p:spPr>
            <a:xfrm>
              <a:off x="7190215" y="4491445"/>
              <a:ext cx="6639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Calibri" panose="020F0502020204030204" pitchFamily="34" charset="0"/>
                  <a:cs typeface="Calibri" panose="020F0502020204030204" pitchFamily="34" charset="0"/>
                </a:rPr>
                <a:t>Cu leads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D981017-D205-34C6-B466-65FD0B2346D1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V="1">
              <a:off x="4420662" y="3232740"/>
              <a:ext cx="803169" cy="106375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CA7B498-955D-97C3-A51A-993DDB5F3694}"/>
                </a:ext>
              </a:extLst>
            </p:cNvPr>
            <p:cNvCxnSpPr/>
            <p:nvPr/>
          </p:nvCxnSpPr>
          <p:spPr>
            <a:xfrm flipH="1">
              <a:off x="6112668" y="3368896"/>
              <a:ext cx="1024790" cy="246601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4D6D2B5F-2530-CDD5-5581-97B1AA0A10D0}"/>
                </a:ext>
              </a:extLst>
            </p:cNvPr>
            <p:cNvCxnSpPr>
              <a:stCxn id="11" idx="1"/>
            </p:cNvCxnSpPr>
            <p:nvPr/>
          </p:nvCxnSpPr>
          <p:spPr>
            <a:xfrm flipH="1" flipV="1">
              <a:off x="6732945" y="4061342"/>
              <a:ext cx="400470" cy="38227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D9094BD-4437-D64A-0901-F0A4FD594853}"/>
                </a:ext>
              </a:extLst>
            </p:cNvPr>
            <p:cNvCxnSpPr>
              <a:stCxn id="9" idx="1"/>
            </p:cNvCxnSpPr>
            <p:nvPr/>
          </p:nvCxnSpPr>
          <p:spPr>
            <a:xfrm flipH="1">
              <a:off x="5928855" y="5224365"/>
              <a:ext cx="1233519" cy="269414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9D08E94-D812-A746-C0AE-C1EB40FBF35F}"/>
                </a:ext>
              </a:extLst>
            </p:cNvPr>
            <p:cNvCxnSpPr>
              <a:stCxn id="20" idx="1"/>
            </p:cNvCxnSpPr>
            <p:nvPr/>
          </p:nvCxnSpPr>
          <p:spPr>
            <a:xfrm flipH="1" flipV="1">
              <a:off x="6014318" y="4159955"/>
              <a:ext cx="1175897" cy="462295"/>
            </a:xfrm>
            <a:prstGeom prst="straightConnector1">
              <a:avLst/>
            </a:prstGeom>
            <a:ln w="19050">
              <a:solidFill>
                <a:srgbClr val="EE7B3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B17CD1C-54FA-9EA8-FA1E-F43D0248D2AE}"/>
              </a:ext>
            </a:extLst>
          </p:cNvPr>
          <p:cNvSpPr txBox="1"/>
          <p:nvPr/>
        </p:nvSpPr>
        <p:spPr>
          <a:xfrm>
            <a:off x="201971" y="4171237"/>
            <a:ext cx="1274708" cy="1585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CH"/>
            </a:defPPr>
            <a:lvl1pPr>
              <a:spcBef>
                <a:spcPts val="0"/>
              </a:spcBef>
              <a:defRPr sz="1100"/>
            </a:lvl1pPr>
          </a:lstStyle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Diameter: 100 mm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Aperture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50 mm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 type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: R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BCO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# tapes: 2</a:t>
            </a:r>
          </a:p>
          <a:p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#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turns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2 x 170</a:t>
            </a:r>
            <a:endParaRPr lang="pl-P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SC </a:t>
            </a:r>
            <a:r>
              <a:rPr lang="pl-PL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pl-PL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2 x 49 m</a:t>
            </a:r>
          </a:p>
          <a:p>
            <a:endParaRPr lang="en-US" sz="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Content Placeholder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3982" y="4149080"/>
            <a:ext cx="1570731" cy="13043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7CA32B7-0B8B-B873-F379-8A370D6EA55C}"/>
              </a:ext>
            </a:extLst>
          </p:cNvPr>
          <p:cNvSpPr txBox="1"/>
          <p:nvPr/>
        </p:nvSpPr>
        <p:spPr>
          <a:xfrm>
            <a:off x="4644008" y="647504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CH" sz="1400" kern="1000" spc="30" dirty="0">
                <a:latin typeface="+mn-lt"/>
                <a:cs typeface="Franklin Gothic Book"/>
              </a:rPr>
              <a:t>Courtesy of M. Duda, J. Kosse, H. Rodrigues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5794F10-7662-9267-5725-4859E1E4D4C1}"/>
              </a:ext>
            </a:extLst>
          </p:cNvPr>
          <p:cNvSpPr txBox="1">
            <a:spLocks/>
          </p:cNvSpPr>
          <p:nvPr/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en-CH" dirty="0"/>
              <a:t>4-Stack Technology Solenoid Cold Test</a:t>
            </a:r>
          </a:p>
        </p:txBody>
      </p:sp>
    </p:spTree>
    <p:extLst>
      <p:ext uri="{BB962C8B-B14F-4D97-AF65-F5344CB8AC3E}">
        <p14:creationId xmlns:p14="http://schemas.microsoft.com/office/powerpoint/2010/main" val="148515605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1181</TotalTime>
  <Words>2240</Words>
  <Application>Microsoft Macintosh PowerPoint</Application>
  <PresentationFormat>On-screen Show (4:3)</PresentationFormat>
  <Paragraphs>447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Arial</vt:lpstr>
      <vt:lpstr>Arial Narrow</vt:lpstr>
      <vt:lpstr>Calibri</vt:lpstr>
      <vt:lpstr>Cambria Math</vt:lpstr>
      <vt:lpstr>Georgia</vt:lpstr>
      <vt:lpstr>Rockwell</vt:lpstr>
      <vt:lpstr>Symbol</vt:lpstr>
      <vt:lpstr>Times</vt:lpstr>
      <vt:lpstr>PSI-Powerpoint-Master Calibri V2</vt:lpstr>
      <vt:lpstr>HTS Program at PSI B. Auchmann, A. Brem, M. Daly, M. Duda, M. Koratzinos, J. Kosse, T. Michlmayr, H. G. Rodrigues, D. Sotnikov </vt:lpstr>
      <vt:lpstr>Overview</vt:lpstr>
      <vt:lpstr>CHART – What, Who, How?</vt:lpstr>
      <vt:lpstr>MagDev Laboratory Layout</vt:lpstr>
      <vt:lpstr>NI Solder-Impregnated Technology Solenoid</vt:lpstr>
      <vt:lpstr>HTS Infrastructure and Team @ MagDev Lab</vt:lpstr>
      <vt:lpstr>Modular Technology</vt:lpstr>
      <vt:lpstr>4-Stack Technology Solenoid Cold Test</vt:lpstr>
      <vt:lpstr>PowerPoint Presentation</vt:lpstr>
      <vt:lpstr>4-Stack Technology Solenoid Cold Test</vt:lpstr>
      <vt:lpstr>4-Stack Technology Solenoid Cold Test</vt:lpstr>
      <vt:lpstr>Quench in 4-Stack Technology Solenoid</vt:lpstr>
      <vt:lpstr>Quench in 4-Stack Technology Solenoid</vt:lpstr>
      <vt:lpstr>PowerPoint Presentation</vt:lpstr>
      <vt:lpstr>PowerPoint Presentation</vt:lpstr>
      <vt:lpstr>Performance Reduction in 4-Stack after Quench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HTS4: HTS short straight sections for FCC-ee</vt:lpstr>
      <vt:lpstr>HTS4: HTS short straight sections for FCC-ee</vt:lpstr>
      <vt:lpstr>D-ITET PES: FCCee CPES</vt:lpstr>
      <vt:lpstr>HTS for HFM</vt:lpstr>
      <vt:lpstr>Conclusion</vt:lpstr>
      <vt:lpstr>PowerPoint Presentation</vt:lpstr>
      <vt:lpstr>Cryogen-Free Test Stand – Warm-Lead Cooling</vt:lpstr>
      <vt:lpstr>Optimized Thermal/Electrical Contacts</vt:lpstr>
      <vt:lpstr>Solder Impregnation Technology</vt:lpstr>
      <vt:lpstr>Implementing Lessons Learned on Test Station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Microsoft Office User</dc:creator>
  <cp:lastModifiedBy>Bernhard Auchmann</cp:lastModifiedBy>
  <cp:revision>720</cp:revision>
  <cp:lastPrinted>2015-07-23T13:50:07Z</cp:lastPrinted>
  <dcterms:created xsi:type="dcterms:W3CDTF">2018-03-23T06:38:44Z</dcterms:created>
  <dcterms:modified xsi:type="dcterms:W3CDTF">2023-03-10T10:12:25Z</dcterms:modified>
</cp:coreProperties>
</file>