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 bookmarkIdSeed="3">
  <p:sldMasterIdLst>
    <p:sldMasterId id="2147483692" r:id="rId4"/>
    <p:sldMasterId id="2147483678" r:id="rId5"/>
  </p:sldMasterIdLst>
  <p:notesMasterIdLst>
    <p:notesMasterId r:id="rId22"/>
  </p:notesMasterIdLst>
  <p:handoutMasterIdLst>
    <p:handoutMasterId r:id="rId23"/>
  </p:handoutMasterIdLst>
  <p:sldIdLst>
    <p:sldId id="256" r:id="rId6"/>
    <p:sldId id="260" r:id="rId7"/>
    <p:sldId id="266" r:id="rId8"/>
    <p:sldId id="271" r:id="rId9"/>
    <p:sldId id="262" r:id="rId10"/>
    <p:sldId id="277" r:id="rId11"/>
    <p:sldId id="259" r:id="rId12"/>
    <p:sldId id="280" r:id="rId13"/>
    <p:sldId id="281" r:id="rId14"/>
    <p:sldId id="283" r:id="rId15"/>
    <p:sldId id="284" r:id="rId16"/>
    <p:sldId id="286" r:id="rId17"/>
    <p:sldId id="268" r:id="rId18"/>
    <p:sldId id="273" r:id="rId19"/>
    <p:sldId id="287" r:id="rId20"/>
    <p:sldId id="274" r:id="rId21"/>
  </p:sldIdLst>
  <p:sldSz cx="12192000" cy="6858000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Cambria Math" panose="02040503050406030204" pitchFamily="18" charset="0"/>
      <p:regular r:id="rId28"/>
    </p:embeddedFont>
    <p:embeddedFont>
      <p:font typeface="Montserrat" panose="00000500000000000000" pitchFamily="2" charset="0"/>
      <p:regular r:id="rId29"/>
      <p:bold r:id="rId30"/>
      <p:italic r:id="rId31"/>
      <p:boldItalic r:id="rId32"/>
    </p:embeddedFont>
    <p:embeddedFont>
      <p:font typeface="Montserrat ExtraBold" panose="00000900000000000000" pitchFamily="2" charset="0"/>
      <p:bold r:id="rId33"/>
      <p:boldItalic r:id="rId34"/>
    </p:embeddedFont>
    <p:embeddedFont>
      <p:font typeface="Montserrat SemiBold" panose="00000700000000000000" pitchFamily="2" charset="0"/>
      <p:bold r:id="rId35"/>
      <p:boldItalic r:id="rId36"/>
    </p:embeddedFont>
  </p:embeddedFontLst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207CA"/>
    <a:srgbClr val="0FE6F8"/>
    <a:srgbClr val="253366"/>
    <a:srgbClr val="FEFCDE"/>
    <a:srgbClr val="FBEA1C"/>
    <a:srgbClr val="B30505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34CECE-73E4-E919-B1C7-1614EE9CA06D}" v="18" dt="2023-03-08T23:19:30.673"/>
    <p1510:client id="{650B275D-94B0-C5D5-E7A3-24D752690680}" v="2988" dt="2023-03-08T00:59:13.007"/>
    <p1510:client id="{72CDC927-B226-18CF-5525-E21705398F7B}" v="33" dt="2023-03-10T11:54:10.834"/>
    <p1510:client id="{8D621547-1FB4-4C62-A857-36193583C852}" v="279" dt="2023-03-08T08:55:16.8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E171933-4619-4E11-9A3F-F7608DF75F80}" styleName="Stile medio 1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A111915-BE36-4E01-A7E5-04B1672EAD32}" styleName="Stile chiaro 2 - Color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3067"/>
        <p:guide pos="7015"/>
        <p:guide pos="665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3.fntdata"/><Relationship Id="rId39" Type="http://schemas.openxmlformats.org/officeDocument/2006/relationships/theme" Target="theme/theme1.xml"/><Relationship Id="rId21" Type="http://schemas.openxmlformats.org/officeDocument/2006/relationships/slide" Target="slides/slide16.xml"/><Relationship Id="rId34" Type="http://schemas.openxmlformats.org/officeDocument/2006/relationships/font" Target="fonts/font11.fntdata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font" Target="fonts/font6.fntdata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10/03/2023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10/03/2023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61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052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516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5148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795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6364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633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/>
              <a:t>Test Presentation</a:t>
            </a:r>
          </a:p>
          <a:p>
            <a:pPr lvl="0"/>
            <a:r>
              <a:rPr lang="en-US"/>
              <a:t>Click to add title</a:t>
            </a:r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/>
              <a:t>Venue / Date / Event / </a:t>
            </a:r>
            <a:r>
              <a:rPr lang="fr-FR" err="1"/>
              <a:t>Subtitle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7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r>
              <a:rPr lang="en-US"/>
              <a:t>/12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/>
              <a:t>Test Presentation</a:t>
            </a:r>
          </a:p>
          <a:p>
            <a:pPr lvl="0"/>
            <a:r>
              <a:rPr lang="en-US"/>
              <a:t>Click to add title</a:t>
            </a:r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/>
              <a:t>Venue / Date / Event / </a:t>
            </a:r>
            <a:r>
              <a:rPr lang="fr-FR" err="1"/>
              <a:t>Subtitle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hq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r>
              <a:rPr lang="en-US"/>
              <a:t>/12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r>
              <a:rPr lang="en-US"/>
              <a:t>/12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r>
              <a:rPr lang="en-US"/>
              <a:t>/12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r>
              <a:rPr lang="en-US"/>
              <a:t>/12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r>
              <a:rPr lang="en-US"/>
              <a:t>/12</a:t>
            </a:r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Click to </a:t>
            </a:r>
            <a:r>
              <a:rPr lang="fr-FR" err="1"/>
              <a:t>add</a:t>
            </a:r>
            <a:r>
              <a:rPr lang="fr-FR"/>
              <a:t> </a:t>
            </a:r>
            <a:r>
              <a:rPr lang="fr-FR" err="1"/>
              <a:t>caption</a:t>
            </a:r>
            <a:endParaRPr lang="fr-FR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Click to </a:t>
            </a:r>
            <a:r>
              <a:rPr lang="fr-FR" err="1"/>
              <a:t>add</a:t>
            </a:r>
            <a:r>
              <a:rPr lang="fr-FR"/>
              <a:t> </a:t>
            </a:r>
            <a:r>
              <a:rPr lang="fr-FR" err="1"/>
              <a:t>title</a:t>
            </a:r>
            <a:endParaRPr lang="en-GB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r>
              <a:rPr lang="en-US"/>
              <a:t>/12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r>
              <a:rPr lang="en-US"/>
              <a:t>/12</a:t>
            </a:r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8" r:id="rId2"/>
    <p:sldLayoutId id="2147483711" r:id="rId3"/>
    <p:sldLayoutId id="2147483694" r:id="rId4"/>
    <p:sldLayoutId id="2147483696" r:id="rId5"/>
    <p:sldLayoutId id="2147483697" r:id="rId6"/>
    <p:sldLayoutId id="2147483700" r:id="rId7"/>
    <p:sldLayoutId id="2147483701" r:id="rId8"/>
    <p:sldLayoutId id="2147483710" r:id="rId9"/>
    <p:sldLayoutId id="2147483699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3.png"/><Relationship Id="rId7" Type="http://schemas.openxmlformats.org/officeDocument/2006/relationships/image" Target="../media/image40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5" Type="http://schemas.openxmlformats.org/officeDocument/2006/relationships/image" Target="../media/image15.sv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7.jpeg"/><Relationship Id="rId7" Type="http://schemas.openxmlformats.org/officeDocument/2006/relationships/image" Target="../media/image34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2061925"/>
            <a:ext cx="8125912" cy="1107996"/>
          </a:xfrm>
        </p:spPr>
        <p:txBody>
          <a:bodyPr/>
          <a:lstStyle/>
          <a:p>
            <a:r>
              <a:rPr lang="en-GB" err="1"/>
              <a:t>ReBCO</a:t>
            </a:r>
            <a:r>
              <a:rPr lang="en-GB"/>
              <a:t> I.FAST CCT </a:t>
            </a:r>
            <a:br>
              <a:rPr lang="en-GB"/>
            </a:br>
            <a:r>
              <a:rPr lang="en-GB"/>
              <a:t>&amp; IRIS 10 T HTS dipole at INFN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275444"/>
            <a:ext cx="7402857" cy="737731"/>
          </a:xfrm>
        </p:spPr>
        <p:txBody>
          <a:bodyPr>
            <a:normAutofit/>
          </a:bodyPr>
          <a:lstStyle/>
          <a:p>
            <a:r>
              <a:rPr lang="en-GB"/>
              <a:t>Stefano Sorti, Ernesto De Matteis, Lucio Rossi</a:t>
            </a:r>
            <a:br>
              <a:rPr lang="en-GB"/>
            </a:br>
            <a:r>
              <a:rPr lang="en-GB"/>
              <a:t>on behalf of LASA team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547178"/>
            <a:ext cx="7402857" cy="728266"/>
          </a:xfrm>
        </p:spPr>
        <p:txBody>
          <a:bodyPr>
            <a:normAutofit fontScale="85000" lnSpcReduction="10000"/>
          </a:bodyPr>
          <a:lstStyle/>
          <a:p>
            <a:r>
              <a:rPr lang="en-GB"/>
              <a:t>1</a:t>
            </a:r>
            <a:r>
              <a:rPr lang="en-GB" baseline="30000"/>
              <a:t>st</a:t>
            </a:r>
            <a:r>
              <a:rPr lang="en-GB"/>
              <a:t> High Temperature superconductor Accelerator Technology (</a:t>
            </a:r>
            <a:r>
              <a:rPr lang="en-GB" err="1"/>
              <a:t>HiTAT</a:t>
            </a:r>
            <a:r>
              <a:rPr lang="en-GB"/>
              <a:t>) workshop</a:t>
            </a:r>
          </a:p>
        </p:txBody>
      </p:sp>
    </p:spTree>
    <p:extLst>
      <p:ext uri="{BB962C8B-B14F-4D97-AF65-F5344CB8AC3E}">
        <p14:creationId xmlns:p14="http://schemas.microsoft.com/office/powerpoint/2010/main" val="3964096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BD2E8E21-0562-F2B9-CE6B-6DC9C7111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0596"/>
            <a:ext cx="7736542" cy="1325563"/>
          </a:xfrm>
        </p:spPr>
        <p:txBody>
          <a:bodyPr/>
          <a:lstStyle/>
          <a:p>
            <a:r>
              <a:rPr lang="en-GB" sz="3200">
                <a:latin typeface="Montserrat ExtraBold"/>
              </a:rPr>
              <a:t>HTS design magnet status, pt. I</a:t>
            </a:r>
            <a:endParaRPr lang="it-IT" sz="3200">
              <a:latin typeface="Montserrat ExtraBold"/>
            </a:endParaRPr>
          </a:p>
          <a:p>
            <a:endParaRPr lang="it-IT" sz="320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BE4FD21-3AF6-C0B5-657E-8C0620E31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10</a:t>
            </a:fld>
            <a:r>
              <a:rPr lang="en-US"/>
              <a:t>/12</a:t>
            </a:r>
          </a:p>
        </p:txBody>
      </p:sp>
      <p:grpSp>
        <p:nvGrpSpPr>
          <p:cNvPr id="22" name="Group 8">
            <a:extLst>
              <a:ext uri="{FF2B5EF4-FFF2-40B4-BE49-F238E27FC236}">
                <a16:creationId xmlns:a16="http://schemas.microsoft.com/office/drawing/2014/main" id="{6730296C-293C-38FA-C686-0089953EAB2B}"/>
              </a:ext>
            </a:extLst>
          </p:cNvPr>
          <p:cNvGrpSpPr/>
          <p:nvPr/>
        </p:nvGrpSpPr>
        <p:grpSpPr>
          <a:xfrm>
            <a:off x="0" y="23035"/>
            <a:ext cx="11689380" cy="761471"/>
            <a:chOff x="0" y="23035"/>
            <a:chExt cx="11689380" cy="761471"/>
          </a:xfrm>
        </p:grpSpPr>
        <p:pic>
          <p:nvPicPr>
            <p:cNvPr id="15" name="Picture 4">
              <a:extLst>
                <a:ext uri="{FF2B5EF4-FFF2-40B4-BE49-F238E27FC236}">
                  <a16:creationId xmlns:a16="http://schemas.microsoft.com/office/drawing/2014/main" id="{D53B646B-DBE9-1DBE-6819-9139AD0FBF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330" y="142312"/>
              <a:ext cx="1738530" cy="522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8">
              <a:extLst>
                <a:ext uri="{FF2B5EF4-FFF2-40B4-BE49-F238E27FC236}">
                  <a16:creationId xmlns:a16="http://schemas.microsoft.com/office/drawing/2014/main" id="{4C3DBC2C-87E2-B572-DCE3-78F9C2694C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8846" y="112540"/>
              <a:ext cx="1981526" cy="582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0" descr="L'INFN CAMBIA LOGO">
              <a:extLst>
                <a:ext uri="{FF2B5EF4-FFF2-40B4-BE49-F238E27FC236}">
                  <a16:creationId xmlns:a16="http://schemas.microsoft.com/office/drawing/2014/main" id="{B617F00C-A422-5EFF-53BD-4AB12E3ED6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17360" y="23035"/>
              <a:ext cx="1372020" cy="7614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2">
              <a:extLst>
                <a:ext uri="{FF2B5EF4-FFF2-40B4-BE49-F238E27FC236}">
                  <a16:creationId xmlns:a16="http://schemas.microsoft.com/office/drawing/2014/main" id="{A2A9B594-62BD-D197-86E4-44A7C6B755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8657"/>
              <a:ext cx="3096344" cy="6902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9" name="Straight Connector 13">
              <a:extLst>
                <a:ext uri="{FF2B5EF4-FFF2-40B4-BE49-F238E27FC236}">
                  <a16:creationId xmlns:a16="http://schemas.microsoft.com/office/drawing/2014/main" id="{400CBBBD-9B59-158E-0602-3A2FDEFD6D7D}"/>
                </a:ext>
              </a:extLst>
            </p:cNvPr>
            <p:cNvCxnSpPr/>
            <p:nvPr/>
          </p:nvCxnSpPr>
          <p:spPr>
            <a:xfrm flipV="1">
              <a:off x="3679837" y="120274"/>
              <a:ext cx="0" cy="566993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4">
              <a:extLst>
                <a:ext uri="{FF2B5EF4-FFF2-40B4-BE49-F238E27FC236}">
                  <a16:creationId xmlns:a16="http://schemas.microsoft.com/office/drawing/2014/main" id="{5919C376-01DD-1619-196E-615853DF71F1}"/>
                </a:ext>
              </a:extLst>
            </p:cNvPr>
            <p:cNvCxnSpPr/>
            <p:nvPr/>
          </p:nvCxnSpPr>
          <p:spPr>
            <a:xfrm flipV="1">
              <a:off x="6585353" y="120274"/>
              <a:ext cx="0" cy="566993"/>
            </a:xfrm>
            <a:prstGeom prst="line">
              <a:avLst/>
            </a:prstGeom>
            <a:ln w="28575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Straight Connector 15">
              <a:extLst>
                <a:ext uri="{FF2B5EF4-FFF2-40B4-BE49-F238E27FC236}">
                  <a16:creationId xmlns:a16="http://schemas.microsoft.com/office/drawing/2014/main" id="{989B60EA-CBAB-B17E-9536-77A47AEEA898}"/>
                </a:ext>
              </a:extLst>
            </p:cNvPr>
            <p:cNvCxnSpPr/>
            <p:nvPr/>
          </p:nvCxnSpPr>
          <p:spPr>
            <a:xfrm flipV="1">
              <a:off x="9733865" y="120274"/>
              <a:ext cx="0" cy="566993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34" name="Segnaposto testo 3">
            <a:extLst>
              <a:ext uri="{FF2B5EF4-FFF2-40B4-BE49-F238E27FC236}">
                <a16:creationId xmlns:a16="http://schemas.microsoft.com/office/drawing/2014/main" id="{0A25B3F0-C4A9-13A9-C8D2-FE87249C2B26}"/>
              </a:ext>
            </a:extLst>
          </p:cNvPr>
          <p:cNvSpPr>
            <a:spLocks noGrp="1"/>
          </p:cNvSpPr>
          <p:nvPr/>
        </p:nvSpPr>
        <p:spPr>
          <a:xfrm>
            <a:off x="839788" y="1811331"/>
            <a:ext cx="6678465" cy="42351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None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1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12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1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1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har char="•"/>
            </a:pPr>
            <a:r>
              <a:rPr lang="en-US">
                <a:latin typeface="Montserrat"/>
              </a:rPr>
              <a:t>Ongoing conceptual design. Two </a:t>
            </a:r>
            <a:r>
              <a:rPr lang="en-US" b="1">
                <a:latin typeface="Montserrat SemiBold" pitchFamily="2" charset="0"/>
              </a:rPr>
              <a:t>coil layouts</a:t>
            </a:r>
            <a:r>
              <a:rPr lang="en-US">
                <a:latin typeface="Montserrat SemiBold" pitchFamily="2" charset="0"/>
              </a:rPr>
              <a:t> </a:t>
            </a:r>
            <a:r>
              <a:rPr lang="en-US">
                <a:latin typeface="Montserrat"/>
              </a:rPr>
              <a:t>are under investigation:</a:t>
            </a:r>
            <a:endParaRPr lang="en-US"/>
          </a:p>
          <a:p>
            <a:pPr marL="914400" lvl="1" indent="-457200">
              <a:spcBef>
                <a:spcPts val="1000"/>
              </a:spcBef>
              <a:buAutoNum type="arabicPeriod"/>
            </a:pPr>
            <a:r>
              <a:rPr lang="en-GB">
                <a:latin typeface="Montserrat"/>
              </a:rPr>
              <a:t>Helmholtz-like double pancake racetracks</a:t>
            </a:r>
          </a:p>
          <a:p>
            <a:pPr marL="914400" lvl="1" indent="-457200">
              <a:spcBef>
                <a:spcPts val="1000"/>
              </a:spcBef>
              <a:buAutoNum type="arabicPeriod"/>
            </a:pPr>
            <a:r>
              <a:rPr lang="en-US">
                <a:latin typeface="Montserrat"/>
              </a:rPr>
              <a:t>Mid-plane extra coils (-50% yoke, +15% tape, on the right)</a:t>
            </a:r>
          </a:p>
          <a:p>
            <a:pPr marL="285750" indent="-285750">
              <a:buChar char="•"/>
            </a:pPr>
            <a:r>
              <a:rPr lang="en-US">
                <a:latin typeface="Montserrat"/>
              </a:rPr>
              <a:t>First goal is to minimize tape consumption and critical current limit.</a:t>
            </a:r>
          </a:p>
          <a:p>
            <a:pPr marL="285750" indent="-285750">
              <a:buChar char="•"/>
            </a:pPr>
            <a:r>
              <a:rPr lang="en-US">
                <a:latin typeface="Montserrat"/>
              </a:rPr>
              <a:t>Field quality not optimized yet. Target is &lt;1%</a:t>
            </a:r>
            <a:br>
              <a:rPr lang="en-US">
                <a:latin typeface="Montserrat"/>
              </a:rPr>
            </a:br>
            <a:r>
              <a:rPr lang="en-US">
                <a:latin typeface="Montserrat"/>
              </a:rPr>
              <a:t>Now is around 2-4% level in aperture,</a:t>
            </a:r>
            <a:br>
              <a:rPr lang="en-US">
                <a:latin typeface="Montserrat"/>
              </a:rPr>
            </a:br>
            <a:r>
              <a:rPr lang="en-US">
                <a:latin typeface="Montserrat"/>
              </a:rPr>
              <a:t>with a nonlinear, non-optimized, iron yoke. </a:t>
            </a:r>
          </a:p>
          <a:p>
            <a:pPr marL="285750" indent="-285750">
              <a:buChar char="•"/>
            </a:pPr>
            <a:r>
              <a:rPr lang="en-GB">
                <a:latin typeface="Montserrat"/>
              </a:rPr>
              <a:t>A </a:t>
            </a:r>
            <a:r>
              <a:rPr lang="en-GB" b="1">
                <a:latin typeface="Montserrat SemiBold" pitchFamily="2" charset="0"/>
              </a:rPr>
              <a:t>charging model</a:t>
            </a:r>
            <a:r>
              <a:rPr lang="en-GB">
                <a:latin typeface="Montserrat SemiBold" pitchFamily="2" charset="0"/>
              </a:rPr>
              <a:t> </a:t>
            </a:r>
            <a:r>
              <a:rPr lang="en-GB">
                <a:latin typeface="Montserrat"/>
              </a:rPr>
              <a:t>is being developed, based on the one for  AMaSED-2 (courtesy of Magnus Dam). Investigate different insulation solutions</a:t>
            </a:r>
            <a:br>
              <a:rPr lang="en-US">
                <a:latin typeface="Montserrat"/>
              </a:rPr>
            </a:br>
            <a:endParaRPr lang="en-US">
              <a:latin typeface="Montserrat"/>
            </a:endParaRPr>
          </a:p>
        </p:txBody>
      </p:sp>
      <p:sp>
        <p:nvSpPr>
          <p:cNvPr id="36" name="Footer Placeholder 4">
            <a:extLst>
              <a:ext uri="{FF2B5EF4-FFF2-40B4-BE49-F238E27FC236}">
                <a16:creationId xmlns:a16="http://schemas.microsoft.com/office/drawing/2014/main" id="{2FEA0B32-0196-C1BB-499B-EB21219B3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Stefano Sorti – </a:t>
            </a:r>
            <a:r>
              <a:rPr lang="en-GB" err="1"/>
              <a:t>ReBCO</a:t>
            </a:r>
            <a:r>
              <a:rPr lang="en-GB"/>
              <a:t> I.FAST CCT &amp; IRIS 10 T HTS dipole at INFN </a:t>
            </a:r>
            <a:r>
              <a:rPr lang="en-US"/>
              <a:t>– </a:t>
            </a:r>
            <a:r>
              <a:rPr lang="en-GB" err="1"/>
              <a:t>HiTAT</a:t>
            </a:r>
            <a:r>
              <a:rPr lang="en-GB"/>
              <a:t> workshop, 10/03/2023</a:t>
            </a:r>
            <a:endParaRPr lang="en-US"/>
          </a:p>
        </p:txBody>
      </p:sp>
      <p:pic>
        <p:nvPicPr>
          <p:cNvPr id="2" name="Immagine 3">
            <a:extLst>
              <a:ext uri="{FF2B5EF4-FFF2-40B4-BE49-F238E27FC236}">
                <a16:creationId xmlns:a16="http://schemas.microsoft.com/office/drawing/2014/main" id="{7CDA4957-34AD-C494-CE5A-F979F4CB54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10992" y="1935817"/>
            <a:ext cx="1676961" cy="837640"/>
          </a:xfrm>
          <a:prstGeom prst="rect">
            <a:avLst/>
          </a:prstGeom>
        </p:spPr>
      </p:pic>
      <p:pic>
        <p:nvPicPr>
          <p:cNvPr id="4" name="Immagine 4">
            <a:extLst>
              <a:ext uri="{FF2B5EF4-FFF2-40B4-BE49-F238E27FC236}">
                <a16:creationId xmlns:a16="http://schemas.microsoft.com/office/drawing/2014/main" id="{74963CDB-2FBD-71F1-4A39-FCA00886DD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89426" y="1776134"/>
            <a:ext cx="1868581" cy="1157568"/>
          </a:xfrm>
          <a:prstGeom prst="rect">
            <a:avLst/>
          </a:prstGeom>
        </p:spPr>
      </p:pic>
      <p:pic>
        <p:nvPicPr>
          <p:cNvPr id="5" name="Immagine 6" descr="Immagine che contiene testo&#10;&#10;Descrizione generata automaticamente">
            <a:extLst>
              <a:ext uri="{FF2B5EF4-FFF2-40B4-BE49-F238E27FC236}">
                <a16:creationId xmlns:a16="http://schemas.microsoft.com/office/drawing/2014/main" id="{B4B0DEF4-B7DF-99B5-523E-F8DBE485D4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83605" y="3232653"/>
            <a:ext cx="3471583" cy="2566636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981DE5E8-D128-8E5C-CA6B-5C69F32C31CB}"/>
              </a:ext>
            </a:extLst>
          </p:cNvPr>
          <p:cNvSpPr txBox="1"/>
          <p:nvPr/>
        </p:nvSpPr>
        <p:spPr>
          <a:xfrm>
            <a:off x="7421095" y="5658970"/>
            <a:ext cx="417979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1400"/>
              <a:t>(Dummy layout, zero-</a:t>
            </a:r>
            <a:r>
              <a:rPr lang="it-IT" sz="1400" err="1"/>
              <a:t>order</a:t>
            </a:r>
            <a:r>
              <a:rPr lang="it-IT" sz="1400"/>
              <a:t> </a:t>
            </a:r>
            <a:r>
              <a:rPr lang="it-IT" sz="1400" err="1"/>
              <a:t>thermal</a:t>
            </a:r>
            <a:r>
              <a:rPr lang="it-IT" sz="1400"/>
              <a:t> studies)</a:t>
            </a:r>
          </a:p>
        </p:txBody>
      </p:sp>
    </p:spTree>
    <p:extLst>
      <p:ext uri="{BB962C8B-B14F-4D97-AF65-F5344CB8AC3E}">
        <p14:creationId xmlns:p14="http://schemas.microsoft.com/office/powerpoint/2010/main" val="961386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BD2E8E21-0562-F2B9-CE6B-6DC9C7111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0596"/>
            <a:ext cx="7736542" cy="1325563"/>
          </a:xfrm>
        </p:spPr>
        <p:txBody>
          <a:bodyPr/>
          <a:lstStyle/>
          <a:p>
            <a:r>
              <a:rPr lang="en-GB" sz="3200">
                <a:latin typeface="Montserrat ExtraBold"/>
              </a:rPr>
              <a:t>HTS design magnet status, pt. II</a:t>
            </a:r>
            <a:endParaRPr lang="it-IT" sz="3200">
              <a:latin typeface="Montserrat ExtraBold"/>
            </a:endParaRPr>
          </a:p>
          <a:p>
            <a:endParaRPr lang="it-IT" sz="320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BE4FD21-3AF6-C0B5-657E-8C0620E31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11</a:t>
            </a:fld>
            <a:r>
              <a:rPr lang="en-US"/>
              <a:t>/12</a:t>
            </a:r>
          </a:p>
        </p:txBody>
      </p:sp>
      <p:grpSp>
        <p:nvGrpSpPr>
          <p:cNvPr id="22" name="Group 8">
            <a:extLst>
              <a:ext uri="{FF2B5EF4-FFF2-40B4-BE49-F238E27FC236}">
                <a16:creationId xmlns:a16="http://schemas.microsoft.com/office/drawing/2014/main" id="{6730296C-293C-38FA-C686-0089953EAB2B}"/>
              </a:ext>
            </a:extLst>
          </p:cNvPr>
          <p:cNvGrpSpPr/>
          <p:nvPr/>
        </p:nvGrpSpPr>
        <p:grpSpPr>
          <a:xfrm>
            <a:off x="0" y="23035"/>
            <a:ext cx="11689380" cy="761471"/>
            <a:chOff x="0" y="23035"/>
            <a:chExt cx="11689380" cy="761471"/>
          </a:xfrm>
        </p:grpSpPr>
        <p:pic>
          <p:nvPicPr>
            <p:cNvPr id="15" name="Picture 4">
              <a:extLst>
                <a:ext uri="{FF2B5EF4-FFF2-40B4-BE49-F238E27FC236}">
                  <a16:creationId xmlns:a16="http://schemas.microsoft.com/office/drawing/2014/main" id="{D53B646B-DBE9-1DBE-6819-9139AD0FBF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330" y="142312"/>
              <a:ext cx="1738530" cy="522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8">
              <a:extLst>
                <a:ext uri="{FF2B5EF4-FFF2-40B4-BE49-F238E27FC236}">
                  <a16:creationId xmlns:a16="http://schemas.microsoft.com/office/drawing/2014/main" id="{4C3DBC2C-87E2-B572-DCE3-78F9C2694C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8846" y="112540"/>
              <a:ext cx="1981526" cy="582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0" descr="L'INFN CAMBIA LOGO">
              <a:extLst>
                <a:ext uri="{FF2B5EF4-FFF2-40B4-BE49-F238E27FC236}">
                  <a16:creationId xmlns:a16="http://schemas.microsoft.com/office/drawing/2014/main" id="{B617F00C-A422-5EFF-53BD-4AB12E3ED6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17360" y="23035"/>
              <a:ext cx="1372020" cy="7614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2">
              <a:extLst>
                <a:ext uri="{FF2B5EF4-FFF2-40B4-BE49-F238E27FC236}">
                  <a16:creationId xmlns:a16="http://schemas.microsoft.com/office/drawing/2014/main" id="{A2A9B594-62BD-D197-86E4-44A7C6B755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8657"/>
              <a:ext cx="3096344" cy="6902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9" name="Straight Connector 13">
              <a:extLst>
                <a:ext uri="{FF2B5EF4-FFF2-40B4-BE49-F238E27FC236}">
                  <a16:creationId xmlns:a16="http://schemas.microsoft.com/office/drawing/2014/main" id="{400CBBBD-9B59-158E-0602-3A2FDEFD6D7D}"/>
                </a:ext>
              </a:extLst>
            </p:cNvPr>
            <p:cNvCxnSpPr/>
            <p:nvPr/>
          </p:nvCxnSpPr>
          <p:spPr>
            <a:xfrm flipV="1">
              <a:off x="3679837" y="120274"/>
              <a:ext cx="0" cy="566993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4">
              <a:extLst>
                <a:ext uri="{FF2B5EF4-FFF2-40B4-BE49-F238E27FC236}">
                  <a16:creationId xmlns:a16="http://schemas.microsoft.com/office/drawing/2014/main" id="{5919C376-01DD-1619-196E-615853DF71F1}"/>
                </a:ext>
              </a:extLst>
            </p:cNvPr>
            <p:cNvCxnSpPr/>
            <p:nvPr/>
          </p:nvCxnSpPr>
          <p:spPr>
            <a:xfrm flipV="1">
              <a:off x="6585353" y="120274"/>
              <a:ext cx="0" cy="566993"/>
            </a:xfrm>
            <a:prstGeom prst="line">
              <a:avLst/>
            </a:prstGeom>
            <a:ln w="28575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Straight Connector 15">
              <a:extLst>
                <a:ext uri="{FF2B5EF4-FFF2-40B4-BE49-F238E27FC236}">
                  <a16:creationId xmlns:a16="http://schemas.microsoft.com/office/drawing/2014/main" id="{989B60EA-CBAB-B17E-9536-77A47AEEA898}"/>
                </a:ext>
              </a:extLst>
            </p:cNvPr>
            <p:cNvCxnSpPr/>
            <p:nvPr/>
          </p:nvCxnSpPr>
          <p:spPr>
            <a:xfrm flipV="1">
              <a:off x="9733865" y="120274"/>
              <a:ext cx="0" cy="566993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34" name="Segnaposto testo 3">
            <a:extLst>
              <a:ext uri="{FF2B5EF4-FFF2-40B4-BE49-F238E27FC236}">
                <a16:creationId xmlns:a16="http://schemas.microsoft.com/office/drawing/2014/main" id="{0A25B3F0-C4A9-13A9-C8D2-FE87249C2B26}"/>
              </a:ext>
            </a:extLst>
          </p:cNvPr>
          <p:cNvSpPr>
            <a:spLocks noGrp="1"/>
          </p:cNvSpPr>
          <p:nvPr/>
        </p:nvSpPr>
        <p:spPr>
          <a:xfrm>
            <a:off x="839788" y="1822536"/>
            <a:ext cx="4564803" cy="33947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None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1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12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1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1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har char="•"/>
            </a:pPr>
            <a:r>
              <a:rPr lang="en-US" b="1">
                <a:latin typeface="Montserrat SemiBold" pitchFamily="2" charset="0"/>
              </a:rPr>
              <a:t>Zero-order estimation</a:t>
            </a:r>
            <a:r>
              <a:rPr lang="en-US">
                <a:latin typeface="Montserrat SemiBold" pitchFamily="2" charset="0"/>
              </a:rPr>
              <a:t> </a:t>
            </a:r>
            <a:r>
              <a:rPr lang="en-US">
                <a:latin typeface="Montserrat"/>
              </a:rPr>
              <a:t>of DC power consumption (no HTS losses, 50 </a:t>
            </a:r>
            <a:r>
              <a:rPr lang="en-US" err="1">
                <a:latin typeface="Montserrat"/>
              </a:rPr>
              <a:t>nΩ</a:t>
            </a:r>
            <a:r>
              <a:rPr lang="en-US">
                <a:latin typeface="Montserrat"/>
              </a:rPr>
              <a:t> joint every 200 m)</a:t>
            </a:r>
            <a:br>
              <a:rPr lang="en-US">
                <a:latin typeface="Montserrat"/>
              </a:rPr>
            </a:br>
            <a:endParaRPr lang="en-US">
              <a:latin typeface="Montserrat"/>
            </a:endParaRPr>
          </a:p>
        </p:txBody>
      </p:sp>
      <p:sp>
        <p:nvSpPr>
          <p:cNvPr id="36" name="Footer Placeholder 4">
            <a:extLst>
              <a:ext uri="{FF2B5EF4-FFF2-40B4-BE49-F238E27FC236}">
                <a16:creationId xmlns:a16="http://schemas.microsoft.com/office/drawing/2014/main" id="{2FEA0B32-0196-C1BB-499B-EB21219B3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Stefano Sorti – </a:t>
            </a:r>
            <a:r>
              <a:rPr lang="en-GB" err="1"/>
              <a:t>ReBCO</a:t>
            </a:r>
            <a:r>
              <a:rPr lang="en-GB"/>
              <a:t> I.FAST CCT &amp; IRIS 10 T HTS dipole at INFN </a:t>
            </a:r>
            <a:r>
              <a:rPr lang="en-US"/>
              <a:t>– </a:t>
            </a:r>
            <a:r>
              <a:rPr lang="en-GB" err="1"/>
              <a:t>HiTAT</a:t>
            </a:r>
            <a:r>
              <a:rPr lang="en-GB"/>
              <a:t> workshop, 10/03/2023</a:t>
            </a:r>
            <a:endParaRPr lang="en-US"/>
          </a:p>
        </p:txBody>
      </p:sp>
      <p:pic>
        <p:nvPicPr>
          <p:cNvPr id="35" name="Immagine 34" descr="Immagine che contiene interni&#10;&#10;Descrizione generata automaticamente">
            <a:extLst>
              <a:ext uri="{FF2B5EF4-FFF2-40B4-BE49-F238E27FC236}">
                <a16:creationId xmlns:a16="http://schemas.microsoft.com/office/drawing/2014/main" id="{72CFA047-2CBC-33AA-0D90-2007E11C129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9160" y="739464"/>
            <a:ext cx="5523721" cy="4930835"/>
          </a:xfrm>
          <a:prstGeom prst="rect">
            <a:avLst/>
          </a:prstGeom>
          <a:ln>
            <a:noFill/>
          </a:ln>
        </p:spPr>
      </p:pic>
      <p:sp>
        <p:nvSpPr>
          <p:cNvPr id="37" name="CasellaDiTesto 3">
            <a:extLst>
              <a:ext uri="{FF2B5EF4-FFF2-40B4-BE49-F238E27FC236}">
                <a16:creationId xmlns:a16="http://schemas.microsoft.com/office/drawing/2014/main" id="{88BB8486-2A97-C72E-6615-6414D4B5EC64}"/>
              </a:ext>
            </a:extLst>
          </p:cNvPr>
          <p:cNvSpPr txBox="1"/>
          <p:nvPr/>
        </p:nvSpPr>
        <p:spPr>
          <a:xfrm>
            <a:off x="5688390" y="1825713"/>
            <a:ext cx="1962150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err="1"/>
              <a:t>Cryocooler</a:t>
            </a:r>
            <a:endParaRPr lang="it-IT"/>
          </a:p>
          <a:p>
            <a:r>
              <a:rPr lang="it-IT" sz="1200"/>
              <a:t>(market </a:t>
            </a:r>
            <a:r>
              <a:rPr lang="it-IT" sz="1200" err="1"/>
              <a:t>inspired</a:t>
            </a:r>
            <a:r>
              <a:rPr lang="it-IT" sz="1200"/>
              <a:t>)</a:t>
            </a:r>
          </a:p>
        </p:txBody>
      </p:sp>
      <p:sp>
        <p:nvSpPr>
          <p:cNvPr id="38" name="CasellaDiTesto 4">
            <a:extLst>
              <a:ext uri="{FF2B5EF4-FFF2-40B4-BE49-F238E27FC236}">
                <a16:creationId xmlns:a16="http://schemas.microsoft.com/office/drawing/2014/main" id="{5EC340F4-5BDC-3AAA-7196-60AF028E9245}"/>
              </a:ext>
            </a:extLst>
          </p:cNvPr>
          <p:cNvSpPr txBox="1"/>
          <p:nvPr/>
        </p:nvSpPr>
        <p:spPr>
          <a:xfrm>
            <a:off x="8018932" y="1148325"/>
            <a:ext cx="1334060" cy="38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err="1"/>
              <a:t>Iron</a:t>
            </a:r>
            <a:r>
              <a:rPr lang="it-IT"/>
              <a:t> </a:t>
            </a:r>
            <a:r>
              <a:rPr lang="it-IT" err="1"/>
              <a:t>Yoke</a:t>
            </a:r>
            <a:endParaRPr lang="it-IT"/>
          </a:p>
        </p:txBody>
      </p:sp>
      <p:sp>
        <p:nvSpPr>
          <p:cNvPr id="39" name="CasellaDiTesto 5">
            <a:extLst>
              <a:ext uri="{FF2B5EF4-FFF2-40B4-BE49-F238E27FC236}">
                <a16:creationId xmlns:a16="http://schemas.microsoft.com/office/drawing/2014/main" id="{226E8FB3-D111-B4D7-DD67-2D3B47F96432}"/>
              </a:ext>
            </a:extLst>
          </p:cNvPr>
          <p:cNvSpPr txBox="1"/>
          <p:nvPr/>
        </p:nvSpPr>
        <p:spPr>
          <a:xfrm>
            <a:off x="10745881" y="4012999"/>
            <a:ext cx="1300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Vessel </a:t>
            </a:r>
            <a:br>
              <a:rPr lang="it-IT"/>
            </a:br>
            <a:r>
              <a:rPr lang="it-IT"/>
              <a:t>&amp; Shield</a:t>
            </a:r>
          </a:p>
        </p:txBody>
      </p:sp>
      <p:sp>
        <p:nvSpPr>
          <p:cNvPr id="40" name="CasellaDiTesto 6">
            <a:extLst>
              <a:ext uri="{FF2B5EF4-FFF2-40B4-BE49-F238E27FC236}">
                <a16:creationId xmlns:a16="http://schemas.microsoft.com/office/drawing/2014/main" id="{E8EB984A-6D35-458B-FD6B-F4D2D54C7E07}"/>
              </a:ext>
            </a:extLst>
          </p:cNvPr>
          <p:cNvSpPr txBox="1"/>
          <p:nvPr/>
        </p:nvSpPr>
        <p:spPr>
          <a:xfrm>
            <a:off x="7112376" y="1637362"/>
            <a:ext cx="1076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Coils</a:t>
            </a:r>
          </a:p>
        </p:txBody>
      </p:sp>
      <p:cxnSp>
        <p:nvCxnSpPr>
          <p:cNvPr id="41" name="Connettore 2 40">
            <a:extLst>
              <a:ext uri="{FF2B5EF4-FFF2-40B4-BE49-F238E27FC236}">
                <a16:creationId xmlns:a16="http://schemas.microsoft.com/office/drawing/2014/main" id="{F15E4DB8-E6CB-03B2-2176-6538948785FF}"/>
              </a:ext>
            </a:extLst>
          </p:cNvPr>
          <p:cNvCxnSpPr/>
          <p:nvPr/>
        </p:nvCxnSpPr>
        <p:spPr>
          <a:xfrm>
            <a:off x="6651667" y="2374105"/>
            <a:ext cx="327496" cy="3274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2" name="Connettore 2 41">
            <a:extLst>
              <a:ext uri="{FF2B5EF4-FFF2-40B4-BE49-F238E27FC236}">
                <a16:creationId xmlns:a16="http://schemas.microsoft.com/office/drawing/2014/main" id="{D66A59EA-62E5-3435-F798-4E77B64B1A8A}"/>
              </a:ext>
            </a:extLst>
          </p:cNvPr>
          <p:cNvCxnSpPr>
            <a:cxnSpLocks/>
          </p:cNvCxnSpPr>
          <p:nvPr/>
        </p:nvCxnSpPr>
        <p:spPr>
          <a:xfrm>
            <a:off x="8772412" y="1566158"/>
            <a:ext cx="882016" cy="8820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2 42">
            <a:extLst>
              <a:ext uri="{FF2B5EF4-FFF2-40B4-BE49-F238E27FC236}">
                <a16:creationId xmlns:a16="http://schemas.microsoft.com/office/drawing/2014/main" id="{E4383BEF-D5B0-EE19-ED0B-CABAF637DA10}"/>
              </a:ext>
            </a:extLst>
          </p:cNvPr>
          <p:cNvCxnSpPr>
            <a:cxnSpLocks/>
          </p:cNvCxnSpPr>
          <p:nvPr/>
        </p:nvCxnSpPr>
        <p:spPr>
          <a:xfrm>
            <a:off x="7541327" y="1939271"/>
            <a:ext cx="1173311" cy="11845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4" name="CasellaDiTesto 10">
            <a:extLst>
              <a:ext uri="{FF2B5EF4-FFF2-40B4-BE49-F238E27FC236}">
                <a16:creationId xmlns:a16="http://schemas.microsoft.com/office/drawing/2014/main" id="{BB431228-12C6-97B2-5701-5630DF68C374}"/>
              </a:ext>
            </a:extLst>
          </p:cNvPr>
          <p:cNvSpPr txBox="1"/>
          <p:nvPr/>
        </p:nvSpPr>
        <p:spPr>
          <a:xfrm>
            <a:off x="10152513" y="4662994"/>
            <a:ext cx="1741269" cy="110799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it-IT"/>
              <a:t>Coil OB +support</a:t>
            </a:r>
            <a:br>
              <a:rPr lang="it-IT"/>
            </a:br>
            <a:r>
              <a:rPr kumimoji="0" lang="it-IT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it-IT" sz="12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Stainless</a:t>
            </a:r>
            <a:r>
              <a:rPr kumimoji="0" lang="it-IT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it-IT" sz="1200" b="0" i="0" u="none" strike="noStrike" kern="1200" cap="none" spc="0" normalizeH="0" baseline="0" noProof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steel</a:t>
            </a:r>
            <a:r>
              <a:rPr kumimoji="0" lang="it-IT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endParaRPr lang="it-IT"/>
          </a:p>
        </p:txBody>
      </p:sp>
      <p:sp>
        <p:nvSpPr>
          <p:cNvPr id="45" name="CasellaDiTesto 11">
            <a:extLst>
              <a:ext uri="{FF2B5EF4-FFF2-40B4-BE49-F238E27FC236}">
                <a16:creationId xmlns:a16="http://schemas.microsoft.com/office/drawing/2014/main" id="{8D600E66-5F5E-8313-44E5-CA041CFE7F35}"/>
              </a:ext>
            </a:extLst>
          </p:cNvPr>
          <p:cNvSpPr txBox="1"/>
          <p:nvPr/>
        </p:nvSpPr>
        <p:spPr>
          <a:xfrm>
            <a:off x="7980860" y="5344908"/>
            <a:ext cx="2171700" cy="73866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/>
              <a:t>Al end-frame</a:t>
            </a:r>
            <a:br>
              <a:rPr lang="en-GB"/>
            </a:b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(thermal </a:t>
            </a:r>
            <a:r>
              <a:rPr lang="en-GB" sz="1200">
                <a:latin typeface="Calibri" panose="020F0502020204030204"/>
              </a:rPr>
              <a:t>short-circuit between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br>
              <a:rPr lang="en-GB" sz="1200">
                <a:latin typeface="Calibri" panose="020F0502020204030204"/>
                <a:cs typeface="Calibri"/>
              </a:rPr>
            </a:br>
            <a:r>
              <a:rPr lang="en-GB" sz="1200">
                <a:latin typeface="Calibri" panose="020F0502020204030204"/>
              </a:rPr>
              <a:t>cryocoolers and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magnet parts)</a:t>
            </a:r>
          </a:p>
        </p:txBody>
      </p:sp>
      <p:sp>
        <p:nvSpPr>
          <p:cNvPr id="46" name="CasellaDiTesto 12">
            <a:extLst>
              <a:ext uri="{FF2B5EF4-FFF2-40B4-BE49-F238E27FC236}">
                <a16:creationId xmlns:a16="http://schemas.microsoft.com/office/drawing/2014/main" id="{10EB388A-70AB-B00A-518F-BCD81EDF4091}"/>
              </a:ext>
            </a:extLst>
          </p:cNvPr>
          <p:cNvSpPr txBox="1"/>
          <p:nvPr/>
        </p:nvSpPr>
        <p:spPr>
          <a:xfrm>
            <a:off x="5297931" y="5488912"/>
            <a:ext cx="17179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Anti-Cryostat</a:t>
            </a:r>
            <a:br>
              <a:rPr lang="en-GB"/>
            </a:b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(Vessel and shield)</a:t>
            </a:r>
          </a:p>
        </p:txBody>
      </p:sp>
      <p:cxnSp>
        <p:nvCxnSpPr>
          <p:cNvPr id="47" name="Connettore 2 46">
            <a:extLst>
              <a:ext uri="{FF2B5EF4-FFF2-40B4-BE49-F238E27FC236}">
                <a16:creationId xmlns:a16="http://schemas.microsoft.com/office/drawing/2014/main" id="{E6F6ADCF-D1EB-629C-C2DA-3A0CB070CB40}"/>
              </a:ext>
            </a:extLst>
          </p:cNvPr>
          <p:cNvCxnSpPr>
            <a:cxnSpLocks/>
          </p:cNvCxnSpPr>
          <p:nvPr/>
        </p:nvCxnSpPr>
        <p:spPr>
          <a:xfrm rot="10800000">
            <a:off x="10463208" y="3845886"/>
            <a:ext cx="327496" cy="3274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D90207A6-CA2E-0A24-6434-1A5E7A22F6A9}"/>
              </a:ext>
            </a:extLst>
          </p:cNvPr>
          <p:cNvCxnSpPr>
            <a:cxnSpLocks/>
          </p:cNvCxnSpPr>
          <p:nvPr/>
        </p:nvCxnSpPr>
        <p:spPr>
          <a:xfrm flipH="1" flipV="1">
            <a:off x="9039666" y="3634628"/>
            <a:ext cx="1154609" cy="115460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9" name="Connettore 2 48">
            <a:extLst>
              <a:ext uri="{FF2B5EF4-FFF2-40B4-BE49-F238E27FC236}">
                <a16:creationId xmlns:a16="http://schemas.microsoft.com/office/drawing/2014/main" id="{7430B76B-E942-F929-CD12-E65352F93BD3}"/>
              </a:ext>
            </a:extLst>
          </p:cNvPr>
          <p:cNvCxnSpPr>
            <a:cxnSpLocks/>
          </p:cNvCxnSpPr>
          <p:nvPr/>
        </p:nvCxnSpPr>
        <p:spPr>
          <a:xfrm flipH="1" flipV="1">
            <a:off x="8173928" y="4715536"/>
            <a:ext cx="599463" cy="5994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0" name="Connettore 2 49">
            <a:extLst>
              <a:ext uri="{FF2B5EF4-FFF2-40B4-BE49-F238E27FC236}">
                <a16:creationId xmlns:a16="http://schemas.microsoft.com/office/drawing/2014/main" id="{D73C3228-0223-1AD8-AE35-7FD0769E4D9C}"/>
              </a:ext>
            </a:extLst>
          </p:cNvPr>
          <p:cNvCxnSpPr>
            <a:cxnSpLocks/>
          </p:cNvCxnSpPr>
          <p:nvPr/>
        </p:nvCxnSpPr>
        <p:spPr>
          <a:xfrm flipV="1">
            <a:off x="5939667" y="4336408"/>
            <a:ext cx="1142668" cy="11426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52" name="Tabella 52">
            <a:extLst>
              <a:ext uri="{FF2B5EF4-FFF2-40B4-BE49-F238E27FC236}">
                <a16:creationId xmlns:a16="http://schemas.microsoft.com/office/drawing/2014/main" id="{40830F13-FC3D-040A-F7D9-4F65BBD34C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401979"/>
              </p:ext>
            </p:extLst>
          </p:nvPr>
        </p:nvGraphicFramePr>
        <p:xfrm>
          <a:off x="1118656" y="3013224"/>
          <a:ext cx="4176477" cy="233172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919007">
                  <a:extLst>
                    <a:ext uri="{9D8B030D-6E8A-4147-A177-3AD203B41FA5}">
                      <a16:colId xmlns:a16="http://schemas.microsoft.com/office/drawing/2014/main" val="3405672538"/>
                    </a:ext>
                  </a:extLst>
                </a:gridCol>
                <a:gridCol w="1392158">
                  <a:extLst>
                    <a:ext uri="{9D8B030D-6E8A-4147-A177-3AD203B41FA5}">
                      <a16:colId xmlns:a16="http://schemas.microsoft.com/office/drawing/2014/main" val="3706179680"/>
                    </a:ext>
                  </a:extLst>
                </a:gridCol>
                <a:gridCol w="865312">
                  <a:extLst>
                    <a:ext uri="{9D8B030D-6E8A-4147-A177-3AD203B41FA5}">
                      <a16:colId xmlns:a16="http://schemas.microsoft.com/office/drawing/2014/main" val="1737319542"/>
                    </a:ext>
                  </a:extLst>
                </a:gridCol>
              </a:tblGrid>
              <a:tr h="350520">
                <a:tc>
                  <a:txBody>
                    <a:bodyPr/>
                    <a:lstStyle/>
                    <a:p>
                      <a:r>
                        <a:rPr lang="it-IT" sz="1600"/>
                        <a:t>Q [W]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/>
                        <a:t>Thermal Shield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/>
                        <a:t>Coil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9914097"/>
                  </a:ext>
                </a:extLst>
              </a:tr>
              <a:tr h="350520">
                <a:tc>
                  <a:txBody>
                    <a:bodyPr/>
                    <a:lstStyle/>
                    <a:p>
                      <a:r>
                        <a:rPr lang="it-IT" sz="1600"/>
                        <a:t>Supports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2589559"/>
                  </a:ext>
                </a:extLst>
              </a:tr>
              <a:tr h="350520">
                <a:tc>
                  <a:txBody>
                    <a:bodyPr/>
                    <a:lstStyle/>
                    <a:p>
                      <a:r>
                        <a:rPr lang="it-IT" sz="1600" err="1"/>
                        <a:t>Radiation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/>
                        <a:t>0.1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7355822"/>
                  </a:ext>
                </a:extLst>
              </a:tr>
              <a:tr h="350520">
                <a:tc>
                  <a:txBody>
                    <a:bodyPr/>
                    <a:lstStyle/>
                    <a:p>
                      <a:r>
                        <a:rPr lang="it-IT" sz="1600" err="1"/>
                        <a:t>Current</a:t>
                      </a:r>
                      <a:r>
                        <a:rPr lang="it-IT" sz="1600"/>
                        <a:t>-Leads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452350"/>
                  </a:ext>
                </a:extLst>
              </a:tr>
              <a:tr h="350520">
                <a:tc>
                  <a:txBody>
                    <a:bodyPr/>
                    <a:lstStyle/>
                    <a:p>
                      <a:r>
                        <a:rPr lang="it-IT" sz="1600"/>
                        <a:t>Joints in HTS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4266532"/>
                  </a:ext>
                </a:extLst>
              </a:tr>
              <a:tr h="35052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it-IT" sz="1600" b="1"/>
                        <a:t>TOT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/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b="1"/>
                        <a:t>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4621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9454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err="1">
                <a:latin typeface="Montserrat ExtraBold"/>
              </a:rPr>
              <a:t>Conclusions</a:t>
            </a:r>
            <a:endParaRPr lang="en-GB" err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3203948"/>
            <a:ext cx="5181600" cy="37636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b="1">
                <a:latin typeface="Montserrat"/>
              </a:rPr>
              <a:t>I.FAST WP8 </a:t>
            </a:r>
            <a:r>
              <a:rPr lang="en-GB" sz="2000">
                <a:latin typeface="Montserrat"/>
              </a:rPr>
              <a:t>aims at assessing the feasibility of a fast-ramped, cryocooled, CCT with </a:t>
            </a:r>
            <a:r>
              <a:rPr lang="en-GB" sz="2000" err="1">
                <a:latin typeface="Montserrat"/>
              </a:rPr>
              <a:t>ReBCO</a:t>
            </a:r>
            <a:r>
              <a:rPr lang="en-GB" sz="2000">
                <a:latin typeface="Montserrat"/>
              </a:rPr>
              <a:t> tapes. Possible applications range from accelerators to </a:t>
            </a:r>
            <a:r>
              <a:rPr lang="en-GB" sz="2000" err="1">
                <a:latin typeface="Montserrat"/>
              </a:rPr>
              <a:t>hadrontherapy</a:t>
            </a:r>
            <a:r>
              <a:rPr lang="en-GB" sz="2000">
                <a:latin typeface="Montserrat"/>
              </a:rPr>
              <a:t> gantries.</a:t>
            </a:r>
            <a:br>
              <a:rPr lang="en-GB" sz="2000">
                <a:latin typeface="Montserrat"/>
              </a:rPr>
            </a:br>
            <a:endParaRPr lang="en-GB" sz="2000"/>
          </a:p>
          <a:p>
            <a:pPr marL="0" indent="0">
              <a:buNone/>
            </a:pPr>
            <a:r>
              <a:rPr lang="en-GB" sz="2000" b="1">
                <a:latin typeface="Montserrat SemiBold"/>
              </a:rPr>
              <a:t>I.FAST WP8 is currently finalizing the demonstrator design (D8.3).</a:t>
            </a:r>
            <a:endParaRPr lang="en-GB" b="1">
              <a:latin typeface="Montserrat SemiBold"/>
            </a:endParaRPr>
          </a:p>
          <a:p>
            <a:endParaRPr lang="en-GB" sz="2400">
              <a:latin typeface="Montserrat SemiBold" pitchFamily="2" charset="0"/>
            </a:endParaRPr>
          </a:p>
          <a:p>
            <a:endParaRPr lang="en-GB" sz="2400"/>
          </a:p>
          <a:p>
            <a:endParaRPr lang="en-GB" sz="2400"/>
          </a:p>
          <a:p>
            <a:endParaRPr lang="en-GB" sz="180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3203948"/>
            <a:ext cx="5181600" cy="37636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it-IT" b="1">
                <a:latin typeface="Montserrat"/>
              </a:rPr>
              <a:t>IRIS project</a:t>
            </a:r>
            <a:r>
              <a:rPr lang="it-IT" sz="2400">
                <a:latin typeface="Montserrat"/>
              </a:rPr>
              <a:t> </a:t>
            </a:r>
            <a:r>
              <a:rPr lang="it-IT" sz="2000" err="1">
                <a:latin typeface="Montserrat"/>
              </a:rPr>
              <a:t>aims</a:t>
            </a:r>
            <a:r>
              <a:rPr lang="it-IT" sz="2000">
                <a:latin typeface="Montserrat"/>
              </a:rPr>
              <a:t> </a:t>
            </a:r>
            <a:r>
              <a:rPr lang="it-IT" sz="2000" err="1">
                <a:latin typeface="Montserrat"/>
              </a:rPr>
              <a:t>at</a:t>
            </a:r>
            <a:r>
              <a:rPr lang="it-IT" sz="2000">
                <a:latin typeface="Montserrat"/>
              </a:rPr>
              <a:t> building a </a:t>
            </a:r>
            <a:r>
              <a:rPr lang="it-IT" sz="2000" err="1">
                <a:latin typeface="Montserrat"/>
              </a:rPr>
              <a:t>dipole</a:t>
            </a:r>
            <a:r>
              <a:rPr lang="it-IT" sz="2000">
                <a:latin typeface="Montserrat"/>
              </a:rPr>
              <a:t> </a:t>
            </a:r>
            <a:r>
              <a:rPr lang="it-IT" sz="2000" err="1">
                <a:latin typeface="Montserrat"/>
              </a:rPr>
              <a:t>magnet</a:t>
            </a:r>
            <a:r>
              <a:rPr lang="it-IT" sz="2000">
                <a:latin typeface="Montserrat"/>
              </a:rPr>
              <a:t> for users, testing some </a:t>
            </a:r>
            <a:r>
              <a:rPr lang="it-IT" sz="2000" err="1">
                <a:latin typeface="Montserrat"/>
              </a:rPr>
              <a:t>essential</a:t>
            </a:r>
            <a:r>
              <a:rPr lang="it-IT" sz="2000">
                <a:latin typeface="Montserrat"/>
              </a:rPr>
              <a:t> </a:t>
            </a:r>
            <a:r>
              <a:rPr lang="it-IT" sz="2000" err="1">
                <a:latin typeface="Montserrat"/>
              </a:rPr>
              <a:t>technologies</a:t>
            </a:r>
            <a:r>
              <a:rPr lang="it-IT" sz="2000">
                <a:latin typeface="Montserrat"/>
              </a:rPr>
              <a:t> for </a:t>
            </a:r>
            <a:r>
              <a:rPr lang="it-IT" sz="2000" err="1">
                <a:latin typeface="Montserrat"/>
              </a:rPr>
              <a:t>higher</a:t>
            </a:r>
            <a:r>
              <a:rPr lang="it-IT" sz="2000">
                <a:latin typeface="Montserrat"/>
              </a:rPr>
              <a:t>-field </a:t>
            </a:r>
            <a:r>
              <a:rPr lang="it-IT" sz="2000" err="1">
                <a:latin typeface="Montserrat"/>
              </a:rPr>
              <a:t>magnets</a:t>
            </a:r>
            <a:r>
              <a:rPr lang="it-IT" sz="2000">
                <a:latin typeface="Montserrat"/>
              </a:rPr>
              <a:t>.</a:t>
            </a:r>
            <a:br>
              <a:rPr lang="it-IT" sz="2000">
                <a:latin typeface="Montserrat"/>
              </a:rPr>
            </a:br>
            <a:br>
              <a:rPr lang="it-IT" sz="2000">
                <a:latin typeface="Montserrat"/>
              </a:rPr>
            </a:br>
            <a:br>
              <a:rPr lang="it-IT" sz="2000">
                <a:latin typeface="Montserrat"/>
              </a:rPr>
            </a:br>
            <a:r>
              <a:rPr lang="it-IT" sz="2000" b="1">
                <a:latin typeface="Montserrat SemiBold" pitchFamily="2" charset="0"/>
              </a:rPr>
              <a:t>IRIS project </a:t>
            </a:r>
            <a:r>
              <a:rPr lang="it-IT" sz="2000" b="1" err="1">
                <a:latin typeface="Montserrat SemiBold" pitchFamily="2" charset="0"/>
              </a:rPr>
              <a:t>is</a:t>
            </a:r>
            <a:r>
              <a:rPr lang="it-IT" sz="2000" b="1">
                <a:latin typeface="Montserrat SemiBold" pitchFamily="2" charset="0"/>
              </a:rPr>
              <a:t> </a:t>
            </a:r>
            <a:r>
              <a:rPr lang="it-IT" sz="2000" b="1" err="1">
                <a:latin typeface="Montserrat SemiBold" pitchFamily="2" charset="0"/>
              </a:rPr>
              <a:t>currently</a:t>
            </a:r>
            <a:r>
              <a:rPr lang="it-IT" sz="2000" b="1">
                <a:latin typeface="Montserrat SemiBold" pitchFamily="2" charset="0"/>
              </a:rPr>
              <a:t> </a:t>
            </a:r>
            <a:r>
              <a:rPr lang="it-IT" sz="2000" b="1" err="1">
                <a:latin typeface="Montserrat SemiBold" pitchFamily="2" charset="0"/>
              </a:rPr>
              <a:t>exploring</a:t>
            </a:r>
            <a:r>
              <a:rPr lang="it-IT" sz="2000" b="1">
                <a:latin typeface="Montserrat SemiBold" pitchFamily="2" charset="0"/>
              </a:rPr>
              <a:t> the design </a:t>
            </a:r>
            <a:r>
              <a:rPr lang="it-IT" sz="2000" b="1" err="1">
                <a:latin typeface="Montserrat SemiBold" pitchFamily="2" charset="0"/>
              </a:rPr>
              <a:t>space</a:t>
            </a:r>
            <a:r>
              <a:rPr lang="it-IT" sz="2000" b="1">
                <a:latin typeface="Montserrat SemiBold" pitchFamily="2" charset="0"/>
              </a:rPr>
              <a:t> to </a:t>
            </a:r>
            <a:r>
              <a:rPr lang="it-IT" sz="2000" b="1" err="1">
                <a:latin typeface="Montserrat SemiBold" pitchFamily="2" charset="0"/>
              </a:rPr>
              <a:t>finalize</a:t>
            </a:r>
            <a:r>
              <a:rPr lang="it-IT" sz="2000" b="1">
                <a:latin typeface="Montserrat SemiBold" pitchFamily="2" charset="0"/>
              </a:rPr>
              <a:t> a </a:t>
            </a:r>
            <a:r>
              <a:rPr lang="it-IT" sz="2000" b="1" err="1">
                <a:latin typeface="Montserrat SemiBold" pitchFamily="2" charset="0"/>
              </a:rPr>
              <a:t>preliminary</a:t>
            </a:r>
            <a:r>
              <a:rPr lang="it-IT" sz="2000" b="1">
                <a:latin typeface="Montserrat SemiBold" pitchFamily="2" charset="0"/>
              </a:rPr>
              <a:t> design.</a:t>
            </a:r>
            <a:endParaRPr lang="en-GB" sz="2000" b="1">
              <a:latin typeface="Montserrat SemiBold" pitchFamily="2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Stefano Sorti – </a:t>
            </a:r>
            <a:r>
              <a:rPr lang="en-GB" err="1"/>
              <a:t>ReBCO</a:t>
            </a:r>
            <a:r>
              <a:rPr lang="en-GB"/>
              <a:t> I.FAST CCT &amp; IRIS 10 T HTS dipole at INFN </a:t>
            </a:r>
            <a:r>
              <a:rPr lang="en-US"/>
              <a:t>– </a:t>
            </a:r>
            <a:r>
              <a:rPr lang="en-GB" err="1"/>
              <a:t>HiTAT</a:t>
            </a:r>
            <a:r>
              <a:rPr lang="en-GB"/>
              <a:t> workshop, 10/03/2023</a:t>
            </a:r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12</a:t>
            </a:fld>
            <a:r>
              <a:rPr lang="en-US"/>
              <a:t>/12</a:t>
            </a:r>
          </a:p>
        </p:txBody>
      </p:sp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0FC88138-C17E-49DC-A902-A7CD9099294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810819" y="1263362"/>
            <a:ext cx="2559141" cy="1989197"/>
          </a:xfrm>
          <a:prstGeom prst="rect">
            <a:avLst/>
          </a:prstGeom>
          <a:effectLst>
            <a:outerShdw blurRad="76200" dist="101600" dir="12300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56997A-3F71-4CFA-A6C2-A8B0A19D841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1653" y="1263362"/>
            <a:ext cx="2657878" cy="2208744"/>
          </a:xfrm>
          <a:prstGeom prst="rect">
            <a:avLst/>
          </a:prstGeom>
          <a:effectLst>
            <a:outerShdw blurRad="50800" dist="114300" sx="106000" sy="106000" algn="tl" rotWithShape="0">
              <a:prstClr val="black">
                <a:alpha val="22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74826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865925CA-780A-677C-CA8E-5C31C5E5E220}"/>
              </a:ext>
            </a:extLst>
          </p:cNvPr>
          <p:cNvSpPr txBox="1"/>
          <p:nvPr/>
        </p:nvSpPr>
        <p:spPr>
          <a:xfrm>
            <a:off x="2003051" y="2045073"/>
            <a:ext cx="8418419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6000" b="1">
                <a:solidFill>
                  <a:schemeClr val="accent1"/>
                </a:solidFill>
              </a:rPr>
              <a:t>THANKS FOR THE ATTENTION!</a:t>
            </a:r>
            <a:endParaRPr lang="it-IT" sz="60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dirty="0" smtClean="0"/>
              <a:pPr/>
              <a:t>14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36DFD32-BDFE-4213-BF4D-6F5F02FEF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Stefano Sorti – </a:t>
            </a:r>
            <a:r>
              <a:rPr lang="en-GB" err="1"/>
              <a:t>ReBCO</a:t>
            </a:r>
            <a:r>
              <a:rPr lang="en-GB"/>
              <a:t> I.FAST CCT &amp; IRIS 10 T HTS dipole at INFN </a:t>
            </a:r>
            <a:r>
              <a:rPr lang="en-US"/>
              <a:t>– </a:t>
            </a:r>
            <a:r>
              <a:rPr lang="en-GB" err="1"/>
              <a:t>HiTAT</a:t>
            </a:r>
            <a:r>
              <a:rPr lang="en-GB"/>
              <a:t> workshop, 10/03/2023</a:t>
            </a:r>
            <a:endParaRPr lang="en-US"/>
          </a:p>
        </p:txBody>
      </p:sp>
      <p:sp>
        <p:nvSpPr>
          <p:cNvPr id="9" name="Title 10">
            <a:extLst>
              <a:ext uri="{FF2B5EF4-FFF2-40B4-BE49-F238E27FC236}">
                <a16:creationId xmlns:a16="http://schemas.microsoft.com/office/drawing/2014/main" id="{5D663EA9-5857-49F7-B91C-9904B4BE3F76}"/>
              </a:ext>
            </a:extLst>
          </p:cNvPr>
          <p:cNvSpPr txBox="1">
            <a:spLocks/>
          </p:cNvSpPr>
          <p:nvPr/>
        </p:nvSpPr>
        <p:spPr>
          <a:xfrm>
            <a:off x="839788" y="457200"/>
            <a:ext cx="10728820" cy="1600200"/>
          </a:xfrm>
          <a:prstGeom prst="rect">
            <a:avLst/>
          </a:prstGeom>
        </p:spPr>
        <p:txBody>
          <a:bodyPr lIns="91440" tIns="45720" rIns="91440" bIns="4572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en-GB" sz="2400">
                <a:solidFill>
                  <a:schemeClr val="tx1"/>
                </a:solidFill>
                <a:latin typeface="Montserrat ExtraBold"/>
              </a:rPr>
              <a:t>Appendix: Green Superconducting Line</a:t>
            </a: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7EEC216-8597-E511-2D66-56BC94EB2511}"/>
              </a:ext>
            </a:extLst>
          </p:cNvPr>
          <p:cNvSpPr>
            <a:spLocks noGrp="1"/>
          </p:cNvSpPr>
          <p:nvPr/>
        </p:nvSpPr>
        <p:spPr>
          <a:xfrm>
            <a:off x="1807547" y="112424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it-IT" sz="2800" b="0" i="0" kern="1200">
                <a:solidFill>
                  <a:schemeClr val="bg1"/>
                </a:solidFill>
                <a:latin typeface="Helvetica Neue Medium" panose="02000503000000020004" pitchFamily="2" charset="0"/>
                <a:ea typeface="Helvetica Neue Medium" panose="02000503000000020004" pitchFamily="2" charset="0"/>
                <a:cs typeface="Helvetica Neue Medium" panose="02000503000000020004" pitchFamily="2" charset="0"/>
              </a:defRPr>
            </a:lvl1pPr>
          </a:lstStyle>
          <a:p>
            <a:r>
              <a:rPr lang="it-IT" sz="2800"/>
              <a:t>Iris project design: 4x40 kA -25kV 20 K </a:t>
            </a:r>
            <a:endParaRPr lang="fr-FR" sz="2800"/>
          </a:p>
        </p:txBody>
      </p:sp>
      <p:sp>
        <p:nvSpPr>
          <p:cNvPr id="3" name="ZoneTexte 40">
            <a:extLst>
              <a:ext uri="{FF2B5EF4-FFF2-40B4-BE49-F238E27FC236}">
                <a16:creationId xmlns:a16="http://schemas.microsoft.com/office/drawing/2014/main" id="{6F110E86-3CA1-C0BF-43F6-1D5DADF451D7}"/>
              </a:ext>
            </a:extLst>
          </p:cNvPr>
          <p:cNvSpPr txBox="1"/>
          <p:nvPr/>
        </p:nvSpPr>
        <p:spPr>
          <a:xfrm>
            <a:off x="497138" y="4032145"/>
            <a:ext cx="8577991" cy="175432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GB"/>
              <a:t>Expected cooling power at 18 K</a:t>
            </a:r>
            <a:r>
              <a:rPr lang="en-GB">
                <a:sym typeface="Symbol" panose="05050102010706020507" pitchFamily="18" charset="2"/>
              </a:rPr>
              <a:t></a:t>
            </a:r>
            <a:r>
              <a:rPr lang="en-GB"/>
              <a:t>330-370 W </a:t>
            </a:r>
            <a:br>
              <a:rPr lang="en-GB"/>
            </a:br>
            <a:r>
              <a:rPr lang="en-GB"/>
              <a:t>including the 2 terminations, </a:t>
            </a:r>
            <a:r>
              <a:rPr lang="en-GB" err="1"/>
              <a:t>cryo</a:t>
            </a:r>
            <a:r>
              <a:rPr lang="en-GB"/>
              <a:t> ends…</a:t>
            </a:r>
          </a:p>
          <a:p>
            <a:pPr marL="342900" indent="-342900">
              <a:buFont typeface="+mj-lt"/>
              <a:buAutoNum type="arabicPeriod"/>
            </a:pPr>
            <a:r>
              <a:rPr lang="en-GB"/>
              <a:t>Mass flow: </a:t>
            </a:r>
            <a:r>
              <a:rPr lang="en-GB">
                <a:sym typeface="Symbol" panose="05050102010706020507" pitchFamily="18" charset="2"/>
              </a:rPr>
              <a:t></a:t>
            </a:r>
            <a:r>
              <a:rPr lang="en-GB"/>
              <a:t>15 g/s </a:t>
            </a:r>
          </a:p>
          <a:p>
            <a:pPr marL="342900" indent="-342900">
              <a:buFont typeface="+mj-lt"/>
              <a:buAutoNum type="arabicPeriod"/>
            </a:pPr>
            <a:r>
              <a:rPr lang="en-GB"/>
              <a:t>Pressure drop </a:t>
            </a:r>
            <a:r>
              <a:rPr lang="en-GB">
                <a:sym typeface="Symbol" panose="05050102010706020507" pitchFamily="18" charset="2"/>
              </a:rPr>
              <a:t></a:t>
            </a:r>
            <a:r>
              <a:rPr lang="en-GB"/>
              <a:t> 0,4 mbar.</a:t>
            </a:r>
          </a:p>
          <a:p>
            <a:pPr marL="342900" indent="-342900">
              <a:buFont typeface="+mj-lt"/>
              <a:buAutoNum type="arabicPeriod"/>
            </a:pPr>
            <a:r>
              <a:rPr lang="en-GB"/>
              <a:t>LN</a:t>
            </a:r>
            <a:r>
              <a:rPr lang="en-GB" baseline="-25000"/>
              <a:t>2</a:t>
            </a:r>
            <a:r>
              <a:rPr lang="en-GB"/>
              <a:t> required for the current leads of the terminations. </a:t>
            </a:r>
          </a:p>
          <a:p>
            <a:pPr marL="342900" indent="-342900">
              <a:buFont typeface="+mj-lt"/>
              <a:buAutoNum type="arabicPeriod"/>
            </a:pPr>
            <a:r>
              <a:rPr lang="en-GB"/>
              <a:t>Drum for envelope maximum diameter of 4,5 m </a:t>
            </a:r>
          </a:p>
        </p:txBody>
      </p:sp>
      <p:grpSp>
        <p:nvGrpSpPr>
          <p:cNvPr id="5" name="Group 31">
            <a:extLst>
              <a:ext uri="{FF2B5EF4-FFF2-40B4-BE49-F238E27FC236}">
                <a16:creationId xmlns:a16="http://schemas.microsoft.com/office/drawing/2014/main" id="{EDDD8F26-4273-93A8-AC7A-539E14FDFA0C}"/>
              </a:ext>
            </a:extLst>
          </p:cNvPr>
          <p:cNvGrpSpPr/>
          <p:nvPr/>
        </p:nvGrpSpPr>
        <p:grpSpPr>
          <a:xfrm>
            <a:off x="7284609" y="789424"/>
            <a:ext cx="5186532" cy="5412176"/>
            <a:chOff x="7284609" y="789424"/>
            <a:chExt cx="5186532" cy="5412176"/>
          </a:xfrm>
        </p:grpSpPr>
        <p:sp>
          <p:nvSpPr>
            <p:cNvPr id="10" name="ZoneTexte 44">
              <a:extLst>
                <a:ext uri="{FF2B5EF4-FFF2-40B4-BE49-F238E27FC236}">
                  <a16:creationId xmlns:a16="http://schemas.microsoft.com/office/drawing/2014/main" id="{C0B1BBB7-07B8-AC65-80F0-AC5149CFA380}"/>
                </a:ext>
              </a:extLst>
            </p:cNvPr>
            <p:cNvSpPr txBox="1"/>
            <p:nvPr/>
          </p:nvSpPr>
          <p:spPr>
            <a:xfrm>
              <a:off x="10809442" y="5523245"/>
              <a:ext cx="16616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1400"/>
                <a:t>Vacuum </a:t>
              </a:r>
              <a:r>
                <a:rPr lang="fr-FR" sz="1400" err="1"/>
                <a:t>chamber</a:t>
              </a:r>
              <a:endParaRPr lang="fr-FR" sz="1400"/>
            </a:p>
          </p:txBody>
        </p:sp>
        <p:grpSp>
          <p:nvGrpSpPr>
            <p:cNvPr id="13" name="Group 25">
              <a:extLst>
                <a:ext uri="{FF2B5EF4-FFF2-40B4-BE49-F238E27FC236}">
                  <a16:creationId xmlns:a16="http://schemas.microsoft.com/office/drawing/2014/main" id="{6F32039D-9E5C-9856-A6E9-596C932EDE7F}"/>
                </a:ext>
              </a:extLst>
            </p:cNvPr>
            <p:cNvGrpSpPr/>
            <p:nvPr/>
          </p:nvGrpSpPr>
          <p:grpSpPr>
            <a:xfrm>
              <a:off x="7284609" y="789424"/>
              <a:ext cx="4579132" cy="5412176"/>
              <a:chOff x="7284609" y="789424"/>
              <a:chExt cx="4579132" cy="5412176"/>
            </a:xfrm>
          </p:grpSpPr>
          <p:grpSp>
            <p:nvGrpSpPr>
              <p:cNvPr id="14" name="Groupe 19">
                <a:extLst>
                  <a:ext uri="{FF2B5EF4-FFF2-40B4-BE49-F238E27FC236}">
                    <a16:creationId xmlns:a16="http://schemas.microsoft.com/office/drawing/2014/main" id="{CD40282C-E457-6C34-10CB-A158EBA9EC16}"/>
                  </a:ext>
                </a:extLst>
              </p:cNvPr>
              <p:cNvGrpSpPr/>
              <p:nvPr/>
            </p:nvGrpSpPr>
            <p:grpSpPr>
              <a:xfrm>
                <a:off x="8133033" y="2338769"/>
                <a:ext cx="3352460" cy="3333146"/>
                <a:chOff x="8133033" y="2338769"/>
                <a:chExt cx="2673439" cy="2573643"/>
              </a:xfrm>
            </p:grpSpPr>
            <p:sp>
              <p:nvSpPr>
                <p:cNvPr id="42" name="Ellipse 17">
                  <a:extLst>
                    <a:ext uri="{FF2B5EF4-FFF2-40B4-BE49-F238E27FC236}">
                      <a16:creationId xmlns:a16="http://schemas.microsoft.com/office/drawing/2014/main" id="{3E62E50C-F9AE-7E1C-46EA-F363BCF7B758}"/>
                    </a:ext>
                  </a:extLst>
                </p:cNvPr>
                <p:cNvSpPr/>
                <p:nvPr/>
              </p:nvSpPr>
              <p:spPr>
                <a:xfrm>
                  <a:off x="8133033" y="2338769"/>
                  <a:ext cx="2673439" cy="2573643"/>
                </a:xfrm>
                <a:prstGeom prst="ellipse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it-IT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fr-FR"/>
                </a:p>
              </p:txBody>
            </p:sp>
            <p:sp>
              <p:nvSpPr>
                <p:cNvPr id="43" name="Ellipse 18">
                  <a:extLst>
                    <a:ext uri="{FF2B5EF4-FFF2-40B4-BE49-F238E27FC236}">
                      <a16:creationId xmlns:a16="http://schemas.microsoft.com/office/drawing/2014/main" id="{BD66D75D-48D6-E21A-0F0B-260031E3C46C}"/>
                    </a:ext>
                  </a:extLst>
                </p:cNvPr>
                <p:cNvSpPr/>
                <p:nvPr/>
              </p:nvSpPr>
              <p:spPr>
                <a:xfrm>
                  <a:off x="8283505" y="2465937"/>
                  <a:ext cx="2404085" cy="2319306"/>
                </a:xfrm>
                <a:prstGeom prst="ellipse">
                  <a:avLst/>
                </a:prstGeom>
                <a:pattFill prst="zigZag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it-IT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fr-FR"/>
                </a:p>
              </p:txBody>
            </p:sp>
          </p:grpSp>
          <p:sp>
            <p:nvSpPr>
              <p:cNvPr id="15" name="Ellipse 15">
                <a:extLst>
                  <a:ext uri="{FF2B5EF4-FFF2-40B4-BE49-F238E27FC236}">
                    <a16:creationId xmlns:a16="http://schemas.microsoft.com/office/drawing/2014/main" id="{BB9A6D55-E3C4-29CF-076D-BC2F6F7A66D3}"/>
                  </a:ext>
                </a:extLst>
              </p:cNvPr>
              <p:cNvSpPr/>
              <p:nvPr/>
            </p:nvSpPr>
            <p:spPr>
              <a:xfrm>
                <a:off x="8483936" y="2718977"/>
                <a:ext cx="2673439" cy="2573643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/>
              </a:p>
            </p:txBody>
          </p:sp>
          <p:sp>
            <p:nvSpPr>
              <p:cNvPr id="16" name="Ellipse 14">
                <a:extLst>
                  <a:ext uri="{FF2B5EF4-FFF2-40B4-BE49-F238E27FC236}">
                    <a16:creationId xmlns:a16="http://schemas.microsoft.com/office/drawing/2014/main" id="{6F24F053-4B13-B34C-82DA-77CE801733E7}"/>
                  </a:ext>
                </a:extLst>
              </p:cNvPr>
              <p:cNvSpPr/>
              <p:nvPr/>
            </p:nvSpPr>
            <p:spPr>
              <a:xfrm>
                <a:off x="8600890" y="2849880"/>
                <a:ext cx="2404085" cy="2319306"/>
              </a:xfrm>
              <a:prstGeom prst="ellipse">
                <a:avLst/>
              </a:prstGeom>
              <a:blipFill>
                <a:blip r:embed="rId2"/>
                <a:tile tx="0" ty="0" sx="100000" sy="100000" flip="none" algn="tl"/>
              </a:blip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/>
              </a:p>
            </p:txBody>
          </p:sp>
          <p:grpSp>
            <p:nvGrpSpPr>
              <p:cNvPr id="17" name="Groupe 3">
                <a:extLst>
                  <a:ext uri="{FF2B5EF4-FFF2-40B4-BE49-F238E27FC236}">
                    <a16:creationId xmlns:a16="http://schemas.microsoft.com/office/drawing/2014/main" id="{00D01274-2832-B5E9-A892-291FC902B788}"/>
                  </a:ext>
                </a:extLst>
              </p:cNvPr>
              <p:cNvGrpSpPr/>
              <p:nvPr/>
            </p:nvGrpSpPr>
            <p:grpSpPr>
              <a:xfrm>
                <a:off x="8935131" y="3259368"/>
                <a:ext cx="1735596" cy="1762392"/>
                <a:chOff x="8935133" y="3259368"/>
                <a:chExt cx="3688034" cy="3260398"/>
              </a:xfrm>
            </p:grpSpPr>
            <p:pic>
              <p:nvPicPr>
                <p:cNvPr id="32" name="Image 4">
                  <a:extLst>
                    <a:ext uri="{FF2B5EF4-FFF2-40B4-BE49-F238E27FC236}">
                      <a16:creationId xmlns:a16="http://schemas.microsoft.com/office/drawing/2014/main" id="{C23AE584-5F55-1993-B441-8639A625A2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750517" y="4907000"/>
                  <a:ext cx="1816152" cy="1612766"/>
                </a:xfrm>
                <a:prstGeom prst="rect">
                  <a:avLst/>
                </a:prstGeom>
              </p:spPr>
            </p:pic>
            <p:pic>
              <p:nvPicPr>
                <p:cNvPr id="33" name="Image 5">
                  <a:extLst>
                    <a:ext uri="{FF2B5EF4-FFF2-40B4-BE49-F238E27FC236}">
                      <a16:creationId xmlns:a16="http://schemas.microsoft.com/office/drawing/2014/main" id="{3CEF9D7C-D15A-A486-EB7C-7C3D17B6C14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0806402" y="3300723"/>
                  <a:ext cx="1816765" cy="1615580"/>
                </a:xfrm>
                <a:prstGeom prst="rect">
                  <a:avLst/>
                </a:prstGeom>
              </p:spPr>
            </p:pic>
            <p:pic>
              <p:nvPicPr>
                <p:cNvPr id="34" name="Image 6">
                  <a:extLst>
                    <a:ext uri="{FF2B5EF4-FFF2-40B4-BE49-F238E27FC236}">
                      <a16:creationId xmlns:a16="http://schemas.microsoft.com/office/drawing/2014/main" id="{2BA19FBA-3123-4459-2C55-481428143FE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90250" y="3259368"/>
                  <a:ext cx="1816152" cy="1612766"/>
                </a:xfrm>
                <a:prstGeom prst="rect">
                  <a:avLst/>
                </a:prstGeom>
              </p:spPr>
            </p:pic>
            <p:pic>
              <p:nvPicPr>
                <p:cNvPr id="35" name="Image 7">
                  <a:extLst>
                    <a:ext uri="{FF2B5EF4-FFF2-40B4-BE49-F238E27FC236}">
                      <a16:creationId xmlns:a16="http://schemas.microsoft.com/office/drawing/2014/main" id="{D55676D1-9D08-1068-15D5-56CBCC9AD2B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39413" y="4883668"/>
                  <a:ext cx="1816152" cy="1612766"/>
                </a:xfrm>
                <a:prstGeom prst="rect">
                  <a:avLst/>
                </a:prstGeom>
              </p:spPr>
            </p:pic>
            <p:sp>
              <p:nvSpPr>
                <p:cNvPr id="36" name="Ellipse 8">
                  <a:extLst>
                    <a:ext uri="{FF2B5EF4-FFF2-40B4-BE49-F238E27FC236}">
                      <a16:creationId xmlns:a16="http://schemas.microsoft.com/office/drawing/2014/main" id="{6CC5FE57-D2D1-D903-9227-5E4954C17459}"/>
                    </a:ext>
                  </a:extLst>
                </p:cNvPr>
                <p:cNvSpPr/>
                <p:nvPr/>
              </p:nvSpPr>
              <p:spPr>
                <a:xfrm>
                  <a:off x="10428169" y="4548119"/>
                  <a:ext cx="685974" cy="677878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it-IT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fr-FR"/>
                </a:p>
              </p:txBody>
            </p:sp>
            <p:sp>
              <p:nvSpPr>
                <p:cNvPr id="37" name="Ellipse 9">
                  <a:extLst>
                    <a:ext uri="{FF2B5EF4-FFF2-40B4-BE49-F238E27FC236}">
                      <a16:creationId xmlns:a16="http://schemas.microsoft.com/office/drawing/2014/main" id="{E573EE97-FAC6-C8E9-8B4F-F74F95FDDF17}"/>
                    </a:ext>
                  </a:extLst>
                </p:cNvPr>
                <p:cNvSpPr/>
                <p:nvPr/>
              </p:nvSpPr>
              <p:spPr>
                <a:xfrm>
                  <a:off x="10616553" y="3295153"/>
                  <a:ext cx="379698" cy="405727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it-IT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fr-FR"/>
                </a:p>
              </p:txBody>
            </p:sp>
            <p:sp>
              <p:nvSpPr>
                <p:cNvPr id="38" name="Ellipse 10">
                  <a:extLst>
                    <a:ext uri="{FF2B5EF4-FFF2-40B4-BE49-F238E27FC236}">
                      <a16:creationId xmlns:a16="http://schemas.microsoft.com/office/drawing/2014/main" id="{CCCEB986-58C2-A36B-9370-8E33EB84B7A8}"/>
                    </a:ext>
                  </a:extLst>
                </p:cNvPr>
                <p:cNvSpPr/>
                <p:nvPr/>
              </p:nvSpPr>
              <p:spPr>
                <a:xfrm>
                  <a:off x="12193484" y="4745914"/>
                  <a:ext cx="379698" cy="378871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it-IT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fr-FR"/>
                </a:p>
              </p:txBody>
            </p:sp>
            <p:sp>
              <p:nvSpPr>
                <p:cNvPr id="39" name="Ellipse 11">
                  <a:extLst>
                    <a:ext uri="{FF2B5EF4-FFF2-40B4-BE49-F238E27FC236}">
                      <a16:creationId xmlns:a16="http://schemas.microsoft.com/office/drawing/2014/main" id="{1CBB438B-A9E5-F724-6D19-535AD966EF93}"/>
                    </a:ext>
                  </a:extLst>
                </p:cNvPr>
                <p:cNvSpPr/>
                <p:nvPr/>
              </p:nvSpPr>
              <p:spPr>
                <a:xfrm>
                  <a:off x="10560668" y="6082324"/>
                  <a:ext cx="379698" cy="370081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it-IT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fr-FR"/>
                </a:p>
              </p:txBody>
            </p:sp>
            <p:sp>
              <p:nvSpPr>
                <p:cNvPr id="40" name="Ellipse 12">
                  <a:extLst>
                    <a:ext uri="{FF2B5EF4-FFF2-40B4-BE49-F238E27FC236}">
                      <a16:creationId xmlns:a16="http://schemas.microsoft.com/office/drawing/2014/main" id="{42C46E38-4634-5A58-0A4F-C914B4B77385}"/>
                    </a:ext>
                  </a:extLst>
                </p:cNvPr>
                <p:cNvSpPr/>
                <p:nvPr/>
              </p:nvSpPr>
              <p:spPr>
                <a:xfrm>
                  <a:off x="8989637" y="4695015"/>
                  <a:ext cx="379698" cy="405727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it-IT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fr-FR"/>
                </a:p>
              </p:txBody>
            </p:sp>
            <p:sp>
              <p:nvSpPr>
                <p:cNvPr id="41" name="Rectangle : coins arrondis 13">
                  <a:extLst>
                    <a:ext uri="{FF2B5EF4-FFF2-40B4-BE49-F238E27FC236}">
                      <a16:creationId xmlns:a16="http://schemas.microsoft.com/office/drawing/2014/main" id="{60DCB3D1-82C1-55FE-043E-37EB0872323A}"/>
                    </a:ext>
                  </a:extLst>
                </p:cNvPr>
                <p:cNvSpPr/>
                <p:nvPr/>
              </p:nvSpPr>
              <p:spPr>
                <a:xfrm>
                  <a:off x="8935133" y="3259368"/>
                  <a:ext cx="3688034" cy="3255951"/>
                </a:xfrm>
                <a:prstGeom prst="roundRect">
                  <a:avLst>
                    <a:gd name="adj" fmla="val 27640"/>
                  </a:avLst>
                </a:prstGeom>
                <a:noFill/>
                <a:ln w="635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it-IT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fr-FR"/>
                </a:p>
              </p:txBody>
            </p:sp>
          </p:grpSp>
          <p:sp>
            <p:nvSpPr>
              <p:cNvPr id="18" name="Rectangle 23">
                <a:extLst>
                  <a:ext uri="{FF2B5EF4-FFF2-40B4-BE49-F238E27FC236}">
                    <a16:creationId xmlns:a16="http://schemas.microsoft.com/office/drawing/2014/main" id="{FCEFC792-A870-4E12-D017-0B3CFAA8B0BB}"/>
                  </a:ext>
                </a:extLst>
              </p:cNvPr>
              <p:cNvSpPr/>
              <p:nvPr/>
            </p:nvSpPr>
            <p:spPr>
              <a:xfrm>
                <a:off x="11145126" y="3695254"/>
                <a:ext cx="151317" cy="156024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/>
              </a:p>
            </p:txBody>
          </p:sp>
          <p:sp>
            <p:nvSpPr>
              <p:cNvPr id="19" name="Rectangle 26">
                <a:extLst>
                  <a:ext uri="{FF2B5EF4-FFF2-40B4-BE49-F238E27FC236}">
                    <a16:creationId xmlns:a16="http://schemas.microsoft.com/office/drawing/2014/main" id="{D824317C-0023-441C-1380-F27F5DDE6087}"/>
                  </a:ext>
                </a:extLst>
              </p:cNvPr>
              <p:cNvSpPr/>
              <p:nvPr/>
            </p:nvSpPr>
            <p:spPr>
              <a:xfrm>
                <a:off x="9809263" y="2526452"/>
                <a:ext cx="151317" cy="156024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/>
              </a:p>
            </p:txBody>
          </p:sp>
          <p:sp>
            <p:nvSpPr>
              <p:cNvPr id="20" name="Rectangle 27">
                <a:extLst>
                  <a:ext uri="{FF2B5EF4-FFF2-40B4-BE49-F238E27FC236}">
                    <a16:creationId xmlns:a16="http://schemas.microsoft.com/office/drawing/2014/main" id="{5EB8E31D-5DCD-7D0F-060F-EF99FA332946}"/>
                  </a:ext>
                </a:extLst>
              </p:cNvPr>
              <p:cNvSpPr/>
              <p:nvPr/>
            </p:nvSpPr>
            <p:spPr>
              <a:xfrm>
                <a:off x="8408277" y="3498025"/>
                <a:ext cx="151317" cy="156024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/>
              </a:p>
            </p:txBody>
          </p:sp>
          <p:sp>
            <p:nvSpPr>
              <p:cNvPr id="21" name="Rectangle 28">
                <a:extLst>
                  <a:ext uri="{FF2B5EF4-FFF2-40B4-BE49-F238E27FC236}">
                    <a16:creationId xmlns:a16="http://schemas.microsoft.com/office/drawing/2014/main" id="{26A5568D-DEB4-F539-0E5C-621733DAA0CE}"/>
                  </a:ext>
                </a:extLst>
              </p:cNvPr>
              <p:cNvSpPr/>
              <p:nvPr/>
            </p:nvSpPr>
            <p:spPr>
              <a:xfrm>
                <a:off x="9050126" y="5168029"/>
                <a:ext cx="151317" cy="156024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/>
              </a:p>
            </p:txBody>
          </p:sp>
          <p:sp>
            <p:nvSpPr>
              <p:cNvPr id="22" name="Rectangle 29">
                <a:extLst>
                  <a:ext uri="{FF2B5EF4-FFF2-40B4-BE49-F238E27FC236}">
                    <a16:creationId xmlns:a16="http://schemas.microsoft.com/office/drawing/2014/main" id="{9EBD0570-4D77-4639-36BC-24CFAEFE707F}"/>
                  </a:ext>
                </a:extLst>
              </p:cNvPr>
              <p:cNvSpPr/>
              <p:nvPr/>
            </p:nvSpPr>
            <p:spPr>
              <a:xfrm>
                <a:off x="10392861" y="5156757"/>
                <a:ext cx="151317" cy="156024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fr-FR"/>
              </a:p>
            </p:txBody>
          </p:sp>
          <p:cxnSp>
            <p:nvCxnSpPr>
              <p:cNvPr id="23" name="Connecteur droit avec flèche 30">
                <a:extLst>
                  <a:ext uri="{FF2B5EF4-FFF2-40B4-BE49-F238E27FC236}">
                    <a16:creationId xmlns:a16="http://schemas.microsoft.com/office/drawing/2014/main" id="{05324C4C-5B58-A9AD-E115-B050192777CB}"/>
                  </a:ext>
                </a:extLst>
              </p:cNvPr>
              <p:cNvCxnSpPr>
                <a:cxnSpLocks/>
                <a:stCxn id="37" idx="2"/>
              </p:cNvCxnSpPr>
              <p:nvPr/>
            </p:nvCxnSpPr>
            <p:spPr>
              <a:xfrm flipH="1">
                <a:off x="10567070" y="2116339"/>
                <a:ext cx="528626" cy="93828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avec flèche 32">
                <a:extLst>
                  <a:ext uri="{FF2B5EF4-FFF2-40B4-BE49-F238E27FC236}">
                    <a16:creationId xmlns:a16="http://schemas.microsoft.com/office/drawing/2014/main" id="{0AE56AF4-BFC0-9544-8161-C7A1622888AF}"/>
                  </a:ext>
                </a:extLst>
              </p:cNvPr>
              <p:cNvCxnSpPr>
                <a:cxnSpLocks/>
                <a:stCxn id="39" idx="2"/>
              </p:cNvCxnSpPr>
              <p:nvPr/>
            </p:nvCxnSpPr>
            <p:spPr>
              <a:xfrm>
                <a:off x="8061948" y="2023781"/>
                <a:ext cx="644780" cy="82251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avec flèche 34">
                <a:extLst>
                  <a:ext uri="{FF2B5EF4-FFF2-40B4-BE49-F238E27FC236}">
                    <a16:creationId xmlns:a16="http://schemas.microsoft.com/office/drawing/2014/main" id="{080D3589-0B3A-D527-216E-B4402F4B2E8E}"/>
                  </a:ext>
                </a:extLst>
              </p:cNvPr>
              <p:cNvCxnSpPr>
                <a:cxnSpLocks/>
                <a:stCxn id="42" idx="0"/>
              </p:cNvCxnSpPr>
              <p:nvPr/>
            </p:nvCxnSpPr>
            <p:spPr>
              <a:xfrm flipV="1">
                <a:off x="8586106" y="5262783"/>
                <a:ext cx="530867" cy="51645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ZoneTexte 36">
                <a:extLst>
                  <a:ext uri="{FF2B5EF4-FFF2-40B4-BE49-F238E27FC236}">
                    <a16:creationId xmlns:a16="http://schemas.microsoft.com/office/drawing/2014/main" id="{3951A73B-DC01-661B-A523-FA594D234367}"/>
                  </a:ext>
                </a:extLst>
              </p:cNvPr>
              <p:cNvSpPr txBox="1"/>
              <p:nvPr/>
            </p:nvSpPr>
            <p:spPr>
              <a:xfrm>
                <a:off x="10338858" y="1198381"/>
                <a:ext cx="152488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1400" err="1"/>
                  <a:t>Inner</a:t>
                </a:r>
                <a:r>
                  <a:rPr lang="fr-FR" sz="1400"/>
                  <a:t> </a:t>
                </a:r>
                <a:r>
                  <a:rPr lang="fr-FR" sz="1400" err="1"/>
                  <a:t>Cryogenic</a:t>
                </a:r>
                <a:r>
                  <a:rPr lang="fr-FR" sz="1400"/>
                  <a:t> </a:t>
                </a:r>
                <a:r>
                  <a:rPr lang="fr-FR" sz="1400" err="1"/>
                  <a:t>wall</a:t>
                </a:r>
                <a:r>
                  <a:rPr lang="fr-FR" sz="1400"/>
                  <a:t> ID 127/OD 143</a:t>
                </a:r>
              </a:p>
            </p:txBody>
          </p:sp>
          <p:sp>
            <p:nvSpPr>
              <p:cNvPr id="27" name="ZoneTexte 38">
                <a:extLst>
                  <a:ext uri="{FF2B5EF4-FFF2-40B4-BE49-F238E27FC236}">
                    <a16:creationId xmlns:a16="http://schemas.microsoft.com/office/drawing/2014/main" id="{C884CD5E-B262-AD96-7B2C-FAFE0E0CA72B}"/>
                  </a:ext>
                </a:extLst>
              </p:cNvPr>
              <p:cNvSpPr txBox="1"/>
              <p:nvPr/>
            </p:nvSpPr>
            <p:spPr>
              <a:xfrm>
                <a:off x="7417168" y="1262706"/>
                <a:ext cx="152488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1400"/>
                  <a:t>Outer </a:t>
                </a:r>
                <a:r>
                  <a:rPr lang="fr-FR" sz="1400" err="1"/>
                  <a:t>Cryogenic</a:t>
                </a:r>
                <a:r>
                  <a:rPr lang="fr-FR" sz="1400"/>
                  <a:t> </a:t>
                </a:r>
                <a:r>
                  <a:rPr lang="fr-FR" sz="1400" err="1"/>
                  <a:t>wall</a:t>
                </a:r>
                <a:r>
                  <a:rPr lang="fr-FR" sz="1400"/>
                  <a:t> ID 198/OD 220</a:t>
                </a:r>
              </a:p>
            </p:txBody>
          </p:sp>
          <p:sp>
            <p:nvSpPr>
              <p:cNvPr id="28" name="ZoneTexte 41">
                <a:extLst>
                  <a:ext uri="{FF2B5EF4-FFF2-40B4-BE49-F238E27FC236}">
                    <a16:creationId xmlns:a16="http://schemas.microsoft.com/office/drawing/2014/main" id="{0CD49587-6ACB-0AA3-049A-C51C0DDF9BA3}"/>
                  </a:ext>
                </a:extLst>
              </p:cNvPr>
              <p:cNvSpPr txBox="1"/>
              <p:nvPr/>
            </p:nvSpPr>
            <p:spPr>
              <a:xfrm>
                <a:off x="7284609" y="5678380"/>
                <a:ext cx="208752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1400"/>
                  <a:t>Low thermal conduction </a:t>
                </a:r>
                <a:r>
                  <a:rPr lang="fr-FR" sz="1400" err="1"/>
                  <a:t>spacer</a:t>
                </a:r>
                <a:endParaRPr lang="fr-FR" sz="1400"/>
              </a:p>
            </p:txBody>
          </p:sp>
          <p:cxnSp>
            <p:nvCxnSpPr>
              <p:cNvPr id="29" name="Connecteur droit avec flèche 45">
                <a:extLst>
                  <a:ext uri="{FF2B5EF4-FFF2-40B4-BE49-F238E27FC236}">
                    <a16:creationId xmlns:a16="http://schemas.microsoft.com/office/drawing/2014/main" id="{7E067C63-FC5B-EB84-73C6-1D343CA57E2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0838493" y="4923227"/>
                <a:ext cx="569008" cy="60174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avec flèche 47">
                <a:extLst>
                  <a:ext uri="{FF2B5EF4-FFF2-40B4-BE49-F238E27FC236}">
                    <a16:creationId xmlns:a16="http://schemas.microsoft.com/office/drawing/2014/main" id="{24303F4E-756E-4B31-592D-A83C50228A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35692" y="1027906"/>
                <a:ext cx="92371" cy="204935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ZoneTexte 49">
                <a:extLst>
                  <a:ext uri="{FF2B5EF4-FFF2-40B4-BE49-F238E27FC236}">
                    <a16:creationId xmlns:a16="http://schemas.microsoft.com/office/drawing/2014/main" id="{E5EDE0A3-5D5E-096E-4ED3-B584EF6E5AEB}"/>
                  </a:ext>
                </a:extLst>
              </p:cNvPr>
              <p:cNvSpPr txBox="1"/>
              <p:nvPr/>
            </p:nvSpPr>
            <p:spPr>
              <a:xfrm>
                <a:off x="9230305" y="789424"/>
                <a:ext cx="1202978" cy="30777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>
                <a:spAutoFit/>
              </a:bodyPr>
              <a:lstStyle>
                <a:defPPr>
                  <a:defRPr lang="it-IT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sz="1400"/>
                  <a:t>Gas He</a:t>
                </a:r>
              </a:p>
            </p:txBody>
          </p:sp>
        </p:grpSp>
      </p:grpSp>
      <p:graphicFrame>
        <p:nvGraphicFramePr>
          <p:cNvPr id="45" name="Tabella 44">
            <a:extLst>
              <a:ext uri="{FF2B5EF4-FFF2-40B4-BE49-F238E27FC236}">
                <a16:creationId xmlns:a16="http://schemas.microsoft.com/office/drawing/2014/main" id="{C885668F-4305-9455-237F-FD8DEDFA72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882963"/>
              </p:ext>
            </p:extLst>
          </p:nvPr>
        </p:nvGraphicFramePr>
        <p:xfrm>
          <a:off x="543205" y="987350"/>
          <a:ext cx="6780121" cy="3002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7126">
                  <a:extLst>
                    <a:ext uri="{9D8B030D-6E8A-4147-A177-3AD203B41FA5}">
                      <a16:colId xmlns:a16="http://schemas.microsoft.com/office/drawing/2014/main" val="2988131609"/>
                    </a:ext>
                  </a:extLst>
                </a:gridCol>
                <a:gridCol w="3062995">
                  <a:extLst>
                    <a:ext uri="{9D8B030D-6E8A-4147-A177-3AD203B41FA5}">
                      <a16:colId xmlns:a16="http://schemas.microsoft.com/office/drawing/2014/main" val="2320448867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fontAlgn="base"/>
                      <a:r>
                        <a:rPr lang="fr-FR" sz="1600" err="1">
                          <a:effectLst/>
                        </a:rPr>
                        <a:t>Characteristics</a:t>
                      </a:r>
                      <a:r>
                        <a:rPr lang="fr-FR" sz="1600">
                          <a:effectLst/>
                        </a:rPr>
                        <a:t>​</a:t>
                      </a:r>
                      <a:endParaRPr lang="fr-FR" sz="1600" b="1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/>
                      <a:r>
                        <a:rPr lang="fr-FR" sz="1600">
                          <a:effectLst/>
                        </a:rPr>
                        <a:t>​</a:t>
                      </a:r>
                      <a:endParaRPr lang="fr-FR" sz="1600" b="1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309272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fontAlgn="base"/>
                      <a:r>
                        <a:rPr lang="en-GB" sz="1600">
                          <a:effectLst/>
                        </a:rPr>
                        <a:t>Length (m)​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600">
                          <a:effectLst/>
                        </a:rPr>
                        <a:t>75 m​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0039765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fontAlgn="base"/>
                      <a:r>
                        <a:rPr lang="en-GB" sz="1600">
                          <a:effectLst/>
                        </a:rPr>
                        <a:t>Inner envelope diameter (mm)​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600">
                          <a:effectLst/>
                        </a:rPr>
                        <a:t>127/143​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129260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fontAlgn="base"/>
                      <a:r>
                        <a:rPr lang="en-GB" sz="1600">
                          <a:effectLst/>
                        </a:rPr>
                        <a:t>Outer envelope diameter (mm)​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600">
                          <a:effectLst/>
                        </a:rPr>
                        <a:t>198/220​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0603065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fontAlgn="base"/>
                      <a:r>
                        <a:rPr lang="en-GB" sz="1600">
                          <a:effectLst/>
                        </a:rPr>
                        <a:t>Bending radius (m)​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600">
                          <a:effectLst/>
                        </a:rPr>
                        <a:t>2,2 m​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4814504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fontAlgn="base"/>
                      <a:r>
                        <a:rPr lang="en-GB" sz="1600">
                          <a:effectLst/>
                        </a:rPr>
                        <a:t>Expected losses 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600">
                          <a:effectLst/>
                        </a:rPr>
                        <a:t>2,5 W/m at 20K (187,5 W)​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440559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fontAlgn="base"/>
                      <a:r>
                        <a:rPr lang="en-GB" sz="1600">
                          <a:effectLst/>
                        </a:rPr>
                        <a:t>P in 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600">
                          <a:effectLst/>
                        </a:rPr>
                        <a:t>20 bar​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610719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fontAlgn="base"/>
                      <a:r>
                        <a:rPr lang="en-GB" sz="1600">
                          <a:effectLst/>
                        </a:rPr>
                        <a:t>T In/T out 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600">
                          <a:effectLst/>
                        </a:rPr>
                        <a:t>18K/20K​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5391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85833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dirty="0" smtClean="0"/>
              <a:pPr/>
              <a:t>15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36DFD32-BDFE-4213-BF4D-6F5F02FEF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Stefano Sorti – </a:t>
            </a:r>
            <a:r>
              <a:rPr lang="en-GB" err="1"/>
              <a:t>ReBCO</a:t>
            </a:r>
            <a:r>
              <a:rPr lang="en-GB"/>
              <a:t> I.FAST CCT &amp; IRIS 10 T HTS dipole at INFN </a:t>
            </a:r>
            <a:r>
              <a:rPr lang="en-US"/>
              <a:t>– </a:t>
            </a:r>
            <a:r>
              <a:rPr lang="en-GB" err="1"/>
              <a:t>HiTAT</a:t>
            </a:r>
            <a:r>
              <a:rPr lang="en-GB"/>
              <a:t> workshop, 10/03/2023</a:t>
            </a:r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FE7E0CD6-C019-402F-831D-B4BC1989A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3392" y="1171704"/>
            <a:ext cx="10853008" cy="4705568"/>
          </a:xfrm>
          <a:prstGeom prst="rect">
            <a:avLst/>
          </a:prstGeom>
        </p:spPr>
      </p:pic>
      <p:sp>
        <p:nvSpPr>
          <p:cNvPr id="9" name="Title 10">
            <a:extLst>
              <a:ext uri="{FF2B5EF4-FFF2-40B4-BE49-F238E27FC236}">
                <a16:creationId xmlns:a16="http://schemas.microsoft.com/office/drawing/2014/main" id="{5D663EA9-5857-49F7-B91C-9904B4BE3F76}"/>
              </a:ext>
            </a:extLst>
          </p:cNvPr>
          <p:cNvSpPr txBox="1">
            <a:spLocks/>
          </p:cNvSpPr>
          <p:nvPr/>
        </p:nvSpPr>
        <p:spPr>
          <a:xfrm>
            <a:off x="839788" y="457200"/>
            <a:ext cx="10728820" cy="16002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en-GB" sz="2400">
                <a:solidFill>
                  <a:schemeClr val="tx1"/>
                </a:solidFill>
              </a:rPr>
              <a:t>Appendix: AC losses calculation for HTS Magnet (L.B. Engineering)</a:t>
            </a:r>
            <a:br>
              <a:rPr lang="en-GB" sz="2400">
                <a:solidFill>
                  <a:schemeClr val="tx1"/>
                </a:solidFill>
              </a:rPr>
            </a:b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0B5793-290B-451A-8D12-101F98A564EC}"/>
              </a:ext>
            </a:extLst>
          </p:cNvPr>
          <p:cNvSpPr txBox="1"/>
          <p:nvPr/>
        </p:nvSpPr>
        <p:spPr>
          <a:xfrm>
            <a:off x="5591944" y="953761"/>
            <a:ext cx="59766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/>
              <a:t>current distribution in subscale model at end of first ramp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A189A6-4AAD-4DA2-9C65-F427A1369481}"/>
              </a:ext>
            </a:extLst>
          </p:cNvPr>
          <p:cNvSpPr txBox="1"/>
          <p:nvPr/>
        </p:nvSpPr>
        <p:spPr>
          <a:xfrm>
            <a:off x="228526" y="913187"/>
            <a:ext cx="59766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/>
              <a:t>Main features of the model</a:t>
            </a:r>
          </a:p>
        </p:txBody>
      </p:sp>
    </p:spTree>
    <p:extLst>
      <p:ext uri="{BB962C8B-B14F-4D97-AF65-F5344CB8AC3E}">
        <p14:creationId xmlns:p14="http://schemas.microsoft.com/office/powerpoint/2010/main" val="12731662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dirty="0" smtClean="0"/>
              <a:pPr/>
              <a:t>16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36DFD32-BDFE-4213-BF4D-6F5F02FEF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Stefano Sorti – </a:t>
            </a:r>
            <a:r>
              <a:rPr lang="en-GB" err="1"/>
              <a:t>ReBCO</a:t>
            </a:r>
            <a:r>
              <a:rPr lang="en-GB"/>
              <a:t> I.FAST CCT &amp; IRIS 10 T HTS dipole at INFN </a:t>
            </a:r>
            <a:r>
              <a:rPr lang="en-US"/>
              <a:t>– </a:t>
            </a:r>
            <a:r>
              <a:rPr lang="en-GB" err="1"/>
              <a:t>HiTAT</a:t>
            </a:r>
            <a:r>
              <a:rPr lang="en-GB"/>
              <a:t> workshop, 10/03/2023</a:t>
            </a:r>
            <a:endParaRPr lang="en-US"/>
          </a:p>
        </p:txBody>
      </p:sp>
      <p:sp>
        <p:nvSpPr>
          <p:cNvPr id="9" name="Title 10">
            <a:extLst>
              <a:ext uri="{FF2B5EF4-FFF2-40B4-BE49-F238E27FC236}">
                <a16:creationId xmlns:a16="http://schemas.microsoft.com/office/drawing/2014/main" id="{5D663EA9-5857-49F7-B91C-9904B4BE3F76}"/>
              </a:ext>
            </a:extLst>
          </p:cNvPr>
          <p:cNvSpPr txBox="1">
            <a:spLocks/>
          </p:cNvSpPr>
          <p:nvPr/>
        </p:nvSpPr>
        <p:spPr>
          <a:xfrm>
            <a:off x="839788" y="457200"/>
            <a:ext cx="10728820" cy="16002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en-GB" sz="2400">
                <a:solidFill>
                  <a:schemeClr val="tx1"/>
                </a:solidFill>
              </a:rPr>
              <a:t>Appendix: Quench calculations work-in-progress</a:t>
            </a:r>
            <a:endParaRPr lang="en-GB" sz="360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0B5793-290B-451A-8D12-101F98A564EC}"/>
              </a:ext>
            </a:extLst>
          </p:cNvPr>
          <p:cNvSpPr txBox="1"/>
          <p:nvPr/>
        </p:nvSpPr>
        <p:spPr>
          <a:xfrm>
            <a:off x="5591944" y="953761"/>
            <a:ext cx="59766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/>
              <a:t>current distribution in subscale model at end of first ramp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A189A6-4AAD-4DA2-9C65-F427A1369481}"/>
              </a:ext>
            </a:extLst>
          </p:cNvPr>
          <p:cNvSpPr txBox="1"/>
          <p:nvPr/>
        </p:nvSpPr>
        <p:spPr>
          <a:xfrm>
            <a:off x="228526" y="913187"/>
            <a:ext cx="3563218" cy="30777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1400" b="1"/>
              <a:t>Model (with magnet L in series)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1A800C-CF50-41BD-B31E-4B01682AA4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68" y="1322815"/>
            <a:ext cx="3143823" cy="28262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3F8883-98EA-4DB1-93C2-E44322D5D2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2453" y="1334215"/>
            <a:ext cx="3254700" cy="22067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9325DC6-AED5-42A4-BE4E-78F33CAB763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8415" y="1322815"/>
            <a:ext cx="3193618" cy="22067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B4CD4F3-69E4-43B6-A259-437FE06BBF7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4383" y="3681528"/>
            <a:ext cx="3177650" cy="21315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184EDB2-2C57-486A-9BCC-B0F9FCD12A8D}"/>
              </a:ext>
            </a:extLst>
          </p:cNvPr>
          <p:cNvSpPr txBox="1"/>
          <p:nvPr/>
        </p:nvSpPr>
        <p:spPr>
          <a:xfrm>
            <a:off x="4162453" y="3920600"/>
            <a:ext cx="366173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/>
              <a:t>Quench simulation of a 200 mm long CCT layer with 11 sub-layers, four HTS tapes per sub-layer and 700 µm copper stabilizer, for different quench protection delays. During each simulation the quench detection voltage was set to be 0.3 V. 500 V threshold with </a:t>
            </a:r>
            <a:r>
              <a:rPr lang="en-GB" sz="1400" err="1"/>
              <a:t>metrosil</a:t>
            </a:r>
            <a:r>
              <a:rPr lang="en-GB" sz="1400"/>
              <a:t> varistor unit.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271DFB9-E4C9-4086-B5DA-E4DBEF12B1F3}"/>
              </a:ext>
            </a:extLst>
          </p:cNvPr>
          <p:cNvSpPr txBox="1"/>
          <p:nvPr/>
        </p:nvSpPr>
        <p:spPr>
          <a:xfrm>
            <a:off x="490252" y="4344901"/>
            <a:ext cx="297805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400"/>
              <a:t>A transverse background field of 4 T is applied. The magneto resistance of the copper is also taken into account during. </a:t>
            </a:r>
          </a:p>
        </p:txBody>
      </p:sp>
    </p:spTree>
    <p:extLst>
      <p:ext uri="{BB962C8B-B14F-4D97-AF65-F5344CB8AC3E}">
        <p14:creationId xmlns:p14="http://schemas.microsoft.com/office/powerpoint/2010/main" val="3402102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err="1"/>
              <a:t>Contents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/>
              <a:t>I.FAST WP8</a:t>
            </a:r>
            <a:r>
              <a:rPr lang="en-GB" sz="2400"/>
              <a:t>,</a:t>
            </a:r>
            <a:r>
              <a:rPr lang="en-GB" b="1"/>
              <a:t> </a:t>
            </a:r>
            <a:r>
              <a:rPr lang="en-GB" sz="2400"/>
              <a:t>Innovative superconducting magnets</a:t>
            </a:r>
            <a:br>
              <a:rPr lang="en-GB" sz="2400"/>
            </a:br>
            <a:r>
              <a:rPr lang="en-GB" sz="2400"/>
              <a:t>(explicitly, CCT in HTS)</a:t>
            </a:r>
          </a:p>
          <a:p>
            <a:endParaRPr lang="en-GB" sz="2400"/>
          </a:p>
          <a:p>
            <a:endParaRPr lang="en-GB" sz="2400"/>
          </a:p>
          <a:p>
            <a:endParaRPr lang="en-GB" sz="2400"/>
          </a:p>
          <a:p>
            <a:endParaRPr lang="en-GB" sz="180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b="1"/>
              <a:t>IRIS project</a:t>
            </a:r>
            <a:r>
              <a:rPr lang="it-IT" sz="2400"/>
              <a:t>, </a:t>
            </a:r>
            <a:r>
              <a:rPr lang="en-GB" sz="2400"/>
              <a:t>an Innovative Research Infrastructure on applied Superconductivity 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Stefano Sorti – </a:t>
            </a:r>
            <a:r>
              <a:rPr lang="en-GB" err="1"/>
              <a:t>ReBCO</a:t>
            </a:r>
            <a:r>
              <a:rPr lang="en-GB"/>
              <a:t> I.FAST CCT &amp; IRIS 10 T HTS dipole at INFN </a:t>
            </a:r>
            <a:r>
              <a:rPr lang="en-US"/>
              <a:t>– </a:t>
            </a:r>
            <a:r>
              <a:rPr lang="en-GB" err="1"/>
              <a:t>HiTAT</a:t>
            </a:r>
            <a:r>
              <a:rPr lang="en-GB"/>
              <a:t> workshop, 10/03/2023</a:t>
            </a:r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</a:t>
            </a:fld>
            <a:r>
              <a:rPr lang="en-US"/>
              <a:t>/12</a:t>
            </a:r>
          </a:p>
        </p:txBody>
      </p:sp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0FC88138-C17E-49DC-A902-A7CD9099294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318225" y="2657654"/>
            <a:ext cx="4632229" cy="3602844"/>
          </a:xfrm>
          <a:prstGeom prst="rect">
            <a:avLst/>
          </a:prstGeom>
          <a:effectLst>
            <a:outerShdw blurRad="76200" dist="101600" dir="12300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D6ED410-347B-40CD-ADA4-E34DB50FB56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5172" y="2230650"/>
            <a:ext cx="4335459" cy="3602844"/>
          </a:xfrm>
          <a:prstGeom prst="rect">
            <a:avLst/>
          </a:prstGeom>
          <a:effectLst>
            <a:outerShdw blurRad="50800" dist="114300" sx="106000" sy="106000" algn="tl" rotWithShape="0">
              <a:prstClr val="black">
                <a:alpha val="22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7696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254661" cy="1600200"/>
          </a:xfrm>
        </p:spPr>
        <p:txBody>
          <a:bodyPr anchor="t">
            <a:normAutofit/>
          </a:bodyPr>
          <a:lstStyle/>
          <a:p>
            <a:r>
              <a:rPr lang="en-GB" sz="3600"/>
              <a:t>IFAST WP8: main overview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3</a:t>
            </a:fld>
            <a:r>
              <a:rPr lang="en-US"/>
              <a:t>/12</a:t>
            </a:r>
          </a:p>
        </p:txBody>
      </p:sp>
      <p:graphicFrame>
        <p:nvGraphicFramePr>
          <p:cNvPr id="7" name="Tabella 12">
            <a:extLst>
              <a:ext uri="{FF2B5EF4-FFF2-40B4-BE49-F238E27FC236}">
                <a16:creationId xmlns:a16="http://schemas.microsoft.com/office/drawing/2014/main" id="{9E26AE6A-6543-4224-9331-DE0B682540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465511"/>
              </p:ext>
            </p:extLst>
          </p:nvPr>
        </p:nvGraphicFramePr>
        <p:xfrm>
          <a:off x="6240017" y="1365020"/>
          <a:ext cx="4986302" cy="2712052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4986302">
                  <a:extLst>
                    <a:ext uri="{9D8B030D-6E8A-4147-A177-3AD203B41FA5}">
                      <a16:colId xmlns:a16="http://schemas.microsoft.com/office/drawing/2014/main" val="3178154882"/>
                    </a:ext>
                  </a:extLst>
                </a:gridCol>
              </a:tblGrid>
              <a:tr h="397098">
                <a:tc>
                  <a:txBody>
                    <a:bodyPr/>
                    <a:lstStyle/>
                    <a:p>
                      <a:pPr algn="l"/>
                      <a:r>
                        <a:rPr lang="it-CH" sz="1600" b="1"/>
                        <a:t>TASKS: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750944"/>
                  </a:ext>
                </a:extLst>
              </a:tr>
              <a:tr h="375038">
                <a:tc>
                  <a:txBody>
                    <a:bodyPr/>
                    <a:lstStyle/>
                    <a:p>
                      <a:pPr algn="l"/>
                      <a:r>
                        <a:rPr lang="en-GB" sz="1100" noProof="0"/>
                        <a:t>8.1 - Coordination and HTS Strategy Group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3412856"/>
                  </a:ext>
                </a:extLst>
              </a:tr>
              <a:tr h="375038">
                <a:tc>
                  <a:txBody>
                    <a:bodyPr/>
                    <a:lstStyle/>
                    <a:p>
                      <a:pPr algn="l"/>
                      <a:r>
                        <a:rPr lang="en-GB" sz="1100" noProof="0"/>
                        <a:t>8.2 – Preliminary Engineering design of comb. CCT magnet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6557929"/>
                  </a:ext>
                </a:extLst>
              </a:tr>
              <a:tr h="37503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b="1" kern="1200" noProof="0">
                          <a:solidFill>
                            <a:schemeClr val="tx1"/>
                          </a:solidFill>
                          <a:latin typeface="+mj-lt"/>
                        </a:rPr>
                        <a:t>8.3 – Preliminary Engineering design of HTS CCT </a:t>
                      </a:r>
                      <a:endParaRPr lang="en-GB" sz="1100" b="1" kern="1200" noProof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1231568"/>
                  </a:ext>
                </a:extLst>
              </a:tr>
              <a:tr h="375038">
                <a:tc>
                  <a:txBody>
                    <a:bodyPr/>
                    <a:lstStyle/>
                    <a:p>
                      <a:pPr algn="l"/>
                      <a:r>
                        <a:rPr lang="en-GB" sz="1100" b="0" noProof="0">
                          <a:latin typeface="Montserrat SemiBold" pitchFamily="2" charset="0"/>
                        </a:rPr>
                        <a:t>8.4 - Construction of combined CCT magnet demonstrator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7663758"/>
                  </a:ext>
                </a:extLst>
              </a:tr>
              <a:tr h="375038">
                <a:tc>
                  <a:txBody>
                    <a:bodyPr/>
                    <a:lstStyle/>
                    <a:p>
                      <a:pPr algn="l"/>
                      <a:r>
                        <a:rPr lang="en-GB" sz="1100" b="0" noProof="0">
                          <a:latin typeface="Montserrat SemiBold" pitchFamily="2" charset="0"/>
                        </a:rPr>
                        <a:t>8.5 – Construction of HTS CCT magnet demonstrator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8983821"/>
                  </a:ext>
                </a:extLst>
              </a:tr>
              <a:tr h="439764">
                <a:tc>
                  <a:txBody>
                    <a:bodyPr/>
                    <a:lstStyle/>
                    <a:p>
                      <a:pPr algn="l"/>
                      <a:r>
                        <a:rPr lang="en-GB" sz="1100" b="0" noProof="0">
                          <a:latin typeface="Montserrat SemiBold" pitchFamily="2" charset="0"/>
                        </a:rPr>
                        <a:t>8.6 – Development of </a:t>
                      </a:r>
                      <a:r>
                        <a:rPr lang="en-GB" sz="1100" b="0" noProof="0" err="1">
                          <a:latin typeface="Montserrat SemiBold" pitchFamily="2" charset="0"/>
                        </a:rPr>
                        <a:t>ReBCO</a:t>
                      </a:r>
                      <a:r>
                        <a:rPr lang="en-GB" sz="1100" b="0" noProof="0">
                          <a:latin typeface="Montserrat SemiBold" pitchFamily="2" charset="0"/>
                        </a:rPr>
                        <a:t> HTS </a:t>
                      </a:r>
                      <a:r>
                        <a:rPr lang="en-GB" sz="1100" b="0" noProof="0" err="1">
                          <a:latin typeface="Montserrat SemiBold" pitchFamily="2" charset="0"/>
                        </a:rPr>
                        <a:t>nuclotron</a:t>
                      </a:r>
                      <a:r>
                        <a:rPr lang="en-GB" sz="1100" b="0" noProof="0">
                          <a:latin typeface="Montserrat SemiBold" pitchFamily="2" charset="0"/>
                        </a:rPr>
                        <a:t> cable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147914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5DF8AC3C-08DF-4065-B49E-130F485900CD}"/>
              </a:ext>
            </a:extLst>
          </p:cNvPr>
          <p:cNvGrpSpPr/>
          <p:nvPr/>
        </p:nvGrpSpPr>
        <p:grpSpPr>
          <a:xfrm>
            <a:off x="586111" y="4453330"/>
            <a:ext cx="10622457" cy="1366639"/>
            <a:chOff x="687644" y="4316913"/>
            <a:chExt cx="10622457" cy="1366639"/>
          </a:xfrm>
        </p:grpSpPr>
        <p:sp>
          <p:nvSpPr>
            <p:cNvPr id="11" name="TextBox 4">
              <a:extLst>
                <a:ext uri="{FF2B5EF4-FFF2-40B4-BE49-F238E27FC236}">
                  <a16:creationId xmlns:a16="http://schemas.microsoft.com/office/drawing/2014/main" id="{8FC4E806-B53D-4D63-9CA4-B06F369BEB31}"/>
                </a:ext>
              </a:extLst>
            </p:cNvPr>
            <p:cNvSpPr txBox="1"/>
            <p:nvPr/>
          </p:nvSpPr>
          <p:spPr>
            <a:xfrm>
              <a:off x="687644" y="4783306"/>
              <a:ext cx="407484" cy="900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50" b="1">
                  <a:latin typeface="Montserrat ExtraBold" panose="00000900000000000000"/>
                </a:rPr>
                <a:t>8.1</a:t>
              </a:r>
            </a:p>
            <a:p>
              <a:pPr algn="r"/>
              <a:r>
                <a:rPr lang="en-US" sz="1050" b="1">
                  <a:latin typeface="Montserrat ExtraBold" panose="00000900000000000000"/>
                </a:rPr>
                <a:t>8.2</a:t>
              </a:r>
            </a:p>
            <a:p>
              <a:pPr algn="r"/>
              <a:r>
                <a:rPr lang="en-US" sz="1050" b="1">
                  <a:latin typeface="Montserrat ExtraBold" panose="00000900000000000000"/>
                </a:rPr>
                <a:t>8.3</a:t>
              </a:r>
            </a:p>
            <a:p>
              <a:pPr algn="r"/>
              <a:r>
                <a:rPr lang="en-US" sz="1050" b="1">
                  <a:latin typeface="Montserrat ExtraBold" panose="00000900000000000000"/>
                </a:rPr>
                <a:t>8.4</a:t>
              </a:r>
            </a:p>
            <a:p>
              <a:pPr algn="r"/>
              <a:r>
                <a:rPr lang="en-US" sz="1050" b="1">
                  <a:latin typeface="Montserrat ExtraBold" panose="00000900000000000000"/>
                </a:rPr>
                <a:t>8.5</a:t>
              </a:r>
            </a:p>
          </p:txBody>
        </p:sp>
        <p:pic>
          <p:nvPicPr>
            <p:cNvPr id="12" name="Immagine 7">
              <a:extLst>
                <a:ext uri="{FF2B5EF4-FFF2-40B4-BE49-F238E27FC236}">
                  <a16:creationId xmlns:a16="http://schemas.microsoft.com/office/drawing/2014/main" id="{A8479492-0037-4823-A9E3-87A78D3461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55440" y="4316913"/>
              <a:ext cx="10254661" cy="1290322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</p:grp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3DD9E826-8483-4D2D-8BA2-A3E4ADA48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Stefano Sorti – </a:t>
            </a:r>
            <a:r>
              <a:rPr lang="en-GB" err="1"/>
              <a:t>ReBCO</a:t>
            </a:r>
            <a:r>
              <a:rPr lang="en-GB"/>
              <a:t> I.FAST CCT &amp; IRIS 10 T HTS dipole at INFN </a:t>
            </a:r>
            <a:r>
              <a:rPr lang="en-US"/>
              <a:t>– </a:t>
            </a:r>
            <a:r>
              <a:rPr lang="en-GB" err="1"/>
              <a:t>HiTAT</a:t>
            </a:r>
            <a:r>
              <a:rPr lang="en-GB"/>
              <a:t> workshop, 10/03/2023</a:t>
            </a:r>
            <a:endParaRPr lang="en-US"/>
          </a:p>
        </p:txBody>
      </p:sp>
      <p:graphicFrame>
        <p:nvGraphicFramePr>
          <p:cNvPr id="16" name="Tabella 12">
            <a:extLst>
              <a:ext uri="{FF2B5EF4-FFF2-40B4-BE49-F238E27FC236}">
                <a16:creationId xmlns:a16="http://schemas.microsoft.com/office/drawing/2014/main" id="{FA07BE33-4D5F-4092-89BC-CCF9DB36CE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940069"/>
              </p:ext>
            </p:extLst>
          </p:nvPr>
        </p:nvGraphicFramePr>
        <p:xfrm>
          <a:off x="945837" y="1365020"/>
          <a:ext cx="4842285" cy="2712051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4842285">
                  <a:extLst>
                    <a:ext uri="{9D8B030D-6E8A-4147-A177-3AD203B41FA5}">
                      <a16:colId xmlns:a16="http://schemas.microsoft.com/office/drawing/2014/main" val="3178154882"/>
                    </a:ext>
                  </a:extLst>
                </a:gridCol>
              </a:tblGrid>
              <a:tr h="316778">
                <a:tc>
                  <a:txBody>
                    <a:bodyPr/>
                    <a:lstStyle/>
                    <a:p>
                      <a:pPr algn="l"/>
                      <a:r>
                        <a:rPr lang="it-CH" sz="1600" b="1"/>
                        <a:t>SCOPES: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750944"/>
                  </a:ext>
                </a:extLst>
              </a:tr>
              <a:tr h="1094323">
                <a:tc>
                  <a:txBody>
                    <a:bodyPr/>
                    <a:lstStyle/>
                    <a:p>
                      <a:pPr algn="just"/>
                      <a:r>
                        <a:rPr lang="en-GB" sz="1400"/>
                        <a:t>Exploring </a:t>
                      </a:r>
                      <a:r>
                        <a:rPr lang="en-GB" sz="1400" b="1"/>
                        <a:t>Canted Cosine Theta (CCT) with HTS</a:t>
                      </a:r>
                      <a:r>
                        <a:rPr lang="en-GB" sz="1400"/>
                        <a:t> superconductor (main goal), proceeded by a </a:t>
                      </a:r>
                      <a:r>
                        <a:rPr lang="en-GB" sz="1400" b="0"/>
                        <a:t>combined function CCT based on LTS,</a:t>
                      </a:r>
                      <a:r>
                        <a:rPr lang="en-GB" sz="1400" b="1"/>
                        <a:t> </a:t>
                      </a:r>
                      <a:r>
                        <a:rPr lang="en-GB" sz="1400">
                          <a:sym typeface="Wingdings" panose="05000000000000000000" pitchFamily="2" charset="2"/>
                        </a:rPr>
                        <a:t>involving the industries that want to learn about the CCT magnets</a:t>
                      </a:r>
                      <a:endParaRPr lang="en-GB" sz="1400" i="1">
                        <a:sym typeface="Wingdings" panose="05000000000000000000" pitchFamily="2" charset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3412856"/>
                  </a:ext>
                </a:extLst>
              </a:tr>
              <a:tr h="1218531">
                <a:tc>
                  <a:txBody>
                    <a:bodyPr/>
                    <a:lstStyle/>
                    <a:p>
                      <a:pPr algn="just"/>
                      <a:r>
                        <a:rPr lang="en-US" sz="1400"/>
                        <a:t>Form a permanent </a:t>
                      </a:r>
                      <a:r>
                        <a:rPr lang="en-US" sz="1400" b="1"/>
                        <a:t>European Strategy Group</a:t>
                      </a:r>
                      <a:r>
                        <a:rPr lang="en-US" sz="1400"/>
                        <a:t>, open to worldwide partners, to discuss the European strategy for HTS magnets for accelerators, and to improve Industry involvement in this technology</a:t>
                      </a:r>
                      <a:endParaRPr lang="en-US" sz="1400" i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65579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7465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4</a:t>
            </a:fld>
            <a:r>
              <a:rPr lang="en-US"/>
              <a:t>/12</a:t>
            </a:r>
          </a:p>
        </p:txBody>
      </p:sp>
      <p:sp>
        <p:nvSpPr>
          <p:cNvPr id="4" name="Title 10">
            <a:extLst>
              <a:ext uri="{FF2B5EF4-FFF2-40B4-BE49-F238E27FC236}">
                <a16:creationId xmlns:a16="http://schemas.microsoft.com/office/drawing/2014/main" id="{FDFEDA59-6DB5-493B-BD6C-A013F831D8D4}"/>
              </a:ext>
            </a:extLst>
          </p:cNvPr>
          <p:cNvSpPr txBox="1">
            <a:spLocks/>
          </p:cNvSpPr>
          <p:nvPr/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en-GB" sz="3200"/>
              <a:t>IFAST WP8: M33</a:t>
            </a:r>
            <a:br>
              <a:rPr lang="en-GB" sz="3200"/>
            </a:br>
            <a:r>
              <a:rPr lang="en-GB" sz="3200"/>
              <a:t>Conceptual Design of HTS Magnet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A77C190B-F2FE-4037-ACAB-78A93933F383}"/>
              </a:ext>
            </a:extLst>
          </p:cNvPr>
          <p:cNvSpPr txBox="1">
            <a:spLocks/>
          </p:cNvSpPr>
          <p:nvPr/>
        </p:nvSpPr>
        <p:spPr>
          <a:xfrm>
            <a:off x="839788" y="2057400"/>
            <a:ext cx="3932237" cy="351663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GB" sz="1800"/>
              <a:t>See </a:t>
            </a:r>
            <a:r>
              <a:rPr lang="en-GB" sz="1800" i="1"/>
              <a:t>HTS Cable for IFAST CCT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GB" sz="1800"/>
              <a:t>(Thibault LECREVISSE, 09/03)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4CEDD0E-9CFD-4C82-A79B-CD486E349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Stefano Sorti – </a:t>
            </a:r>
            <a:r>
              <a:rPr lang="en-GB" err="1"/>
              <a:t>ReBCO</a:t>
            </a:r>
            <a:r>
              <a:rPr lang="en-GB"/>
              <a:t> I.FAST CCT &amp; IRIS 10 T HTS dipole at INFN </a:t>
            </a:r>
            <a:r>
              <a:rPr lang="en-US"/>
              <a:t>– </a:t>
            </a:r>
            <a:r>
              <a:rPr lang="en-GB" err="1"/>
              <a:t>HiTAT</a:t>
            </a:r>
            <a:r>
              <a:rPr lang="en-GB"/>
              <a:t> workshop, 10/03/2023</a:t>
            </a:r>
            <a:endParaRPr lang="en-US"/>
          </a:p>
        </p:txBody>
      </p:sp>
      <p:pic>
        <p:nvPicPr>
          <p:cNvPr id="9" name="Immagine 2">
            <a:extLst>
              <a:ext uri="{FF2B5EF4-FFF2-40B4-BE49-F238E27FC236}">
                <a16:creationId xmlns:a16="http://schemas.microsoft.com/office/drawing/2014/main" id="{84E94FDB-DC37-4830-96E7-5CDE60556D3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0357" y="2864153"/>
            <a:ext cx="2535404" cy="2807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4AEAE4E-7BD9-44C3-8400-9E851BF7BAEB}"/>
                  </a:ext>
                </a:extLst>
              </p:cNvPr>
              <p:cNvSpPr txBox="1"/>
              <p:nvPr/>
            </p:nvSpPr>
            <p:spPr>
              <a:xfrm>
                <a:off x="4922255" y="457200"/>
                <a:ext cx="5422217" cy="3451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lnSpc>
                    <a:spcPct val="125000"/>
                  </a:lnSpc>
                  <a:buFont typeface="Arial" panose="020B0604020202020204" pitchFamily="34" charset="0"/>
                  <a:buChar char="•"/>
                </a:pPr>
                <a:r>
                  <a:rPr lang="en-GB" sz="1600"/>
                  <a:t>Baseline is a 80-mm, 1-m-long, </a:t>
                </a:r>
                <a:r>
                  <a:rPr lang="en-GB" sz="1600">
                    <a:latin typeface="Montserrat SemiBold" pitchFamily="2" charset="0"/>
                  </a:rPr>
                  <a:t>4 T </a:t>
                </a:r>
                <a:r>
                  <a:rPr lang="en-GB" sz="1600"/>
                  <a:t>dipole at 10 K.</a:t>
                </a:r>
              </a:p>
              <a:p>
                <a:pPr marL="285750" indent="-285750" algn="just">
                  <a:lnSpc>
                    <a:spcPct val="125000"/>
                  </a:lnSpc>
                  <a:buFont typeface="Arial" panose="020B0604020202020204" pitchFamily="34" charset="0"/>
                  <a:buChar char="•"/>
                </a:pPr>
                <a:r>
                  <a:rPr lang="en-GB" sz="1600"/>
                  <a:t>Cooling with </a:t>
                </a:r>
                <a:r>
                  <a:rPr lang="en-GB" sz="1600">
                    <a:latin typeface="Montserrat SemiBold" pitchFamily="2" charset="0"/>
                  </a:rPr>
                  <a:t>cryocoolers</a:t>
                </a:r>
                <a:r>
                  <a:rPr lang="en-GB" sz="1600"/>
                  <a:t> </a:t>
                </a:r>
                <a14:m>
                  <m:oMath xmlns:m="http://schemas.openxmlformats.org/officeDocument/2006/math">
                    <m:r>
                      <a:rPr lang="en-GB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600"/>
                  <a:t> </a:t>
                </a:r>
                <a:r>
                  <a:rPr lang="en-GB" sz="1600" i="1"/>
                  <a:t>low</a:t>
                </a:r>
                <a:r>
                  <a:rPr lang="en-GB" sz="1600"/>
                  <a:t> current (&lt; 2kA). </a:t>
                </a:r>
              </a:p>
              <a:p>
                <a:pPr marL="285750" indent="-285750" algn="just">
                  <a:lnSpc>
                    <a:spcPct val="125000"/>
                  </a:lnSpc>
                  <a:buFont typeface="Arial" panose="020B0604020202020204" pitchFamily="34" charset="0"/>
                  <a:buChar char="•"/>
                </a:pPr>
                <a:r>
                  <a:rPr lang="en-GB" sz="1600"/>
                  <a:t>Superconductor is </a:t>
                </a:r>
                <a:r>
                  <a:rPr lang="en-GB" sz="1600" err="1"/>
                  <a:t>ReBCO</a:t>
                </a:r>
                <a:r>
                  <a:rPr lang="en-GB" sz="1600"/>
                  <a:t>* tape, </a:t>
                </a:r>
                <a:r>
                  <a:rPr lang="en-GB" sz="1600">
                    <a:latin typeface="Montserrat SemiBold" pitchFamily="2" charset="0"/>
                  </a:rPr>
                  <a:t>2-tapes cable</a:t>
                </a:r>
                <a:r>
                  <a:rPr lang="en-GB" sz="1600"/>
                  <a:t>.</a:t>
                </a:r>
                <a:br>
                  <a:rPr lang="en-GB" sz="1600"/>
                </a:br>
                <a:r>
                  <a:rPr lang="en-GB" sz="1600"/>
                  <a:t>18 cables in groove, 1100 A per cable.</a:t>
                </a:r>
              </a:p>
              <a:p>
                <a:pPr marL="285750" indent="-285750" algn="just">
                  <a:lnSpc>
                    <a:spcPct val="125000"/>
                  </a:lnSpc>
                  <a:buFont typeface="Arial" panose="020B0604020202020204" pitchFamily="34" charset="0"/>
                  <a:buChar char="•"/>
                </a:pPr>
                <a:r>
                  <a:rPr lang="en-GB" sz="1600">
                    <a:latin typeface="Montserrat SemiBold" pitchFamily="2" charset="0"/>
                  </a:rPr>
                  <a:t>Design candidates </a:t>
                </a:r>
                <a:r>
                  <a:rPr lang="en-GB" sz="1600"/>
                  <a:t>(preliminary), without iron:</a:t>
                </a:r>
              </a:p>
              <a:p>
                <a:pPr marL="800100" lvl="1" indent="-342900" algn="just">
                  <a:lnSpc>
                    <a:spcPct val="125000"/>
                  </a:lnSpc>
                  <a:buFont typeface="+mj-lt"/>
                  <a:buAutoNum type="arabicPeriod"/>
                </a:pPr>
                <a:r>
                  <a:rPr lang="en-GB" sz="1600"/>
                  <a:t>“Metal Insulation-like” (MI);</a:t>
                </a:r>
              </a:p>
              <a:p>
                <a:pPr marL="800100" lvl="1" indent="-342900" algn="just">
                  <a:lnSpc>
                    <a:spcPct val="125000"/>
                  </a:lnSpc>
                  <a:buFont typeface="+mj-lt"/>
                  <a:buAutoNum type="arabicPeriod"/>
                </a:pPr>
                <a:r>
                  <a:rPr lang="en-GB" sz="1600"/>
                  <a:t>“Insulated-like” (INS) with added copper.</a:t>
                </a:r>
              </a:p>
              <a:p>
                <a:pPr marL="285750" indent="-285750" algn="just">
                  <a:lnSpc>
                    <a:spcPct val="125000"/>
                  </a:lnSpc>
                  <a:buFont typeface="Arial" panose="020B0604020202020204" pitchFamily="34" charset="0"/>
                  <a:buChar char="•"/>
                </a:pPr>
                <a:r>
                  <a:rPr lang="en-GB" sz="1600">
                    <a:latin typeface="Montserrat SemiBold" pitchFamily="2" charset="0"/>
                  </a:rPr>
                  <a:t>Protection </a:t>
                </a:r>
                <a:r>
                  <a:rPr lang="en-GB" sz="1600"/>
                  <a:t>aspect is the critical point for both:</a:t>
                </a:r>
              </a:p>
              <a:p>
                <a:pPr marL="800100" lvl="1" indent="-342900" algn="just">
                  <a:lnSpc>
                    <a:spcPct val="125000"/>
                  </a:lnSpc>
                  <a:buFont typeface="+mj-lt"/>
                  <a:buAutoNum type="arabicPeriod"/>
                </a:pPr>
                <a:r>
                  <a:rPr lang="en-GB" sz="1600"/>
                  <a:t>No classical protection for the MI;</a:t>
                </a:r>
              </a:p>
              <a:p>
                <a:pPr marL="800100" lvl="1" indent="-342900" algn="just">
                  <a:lnSpc>
                    <a:spcPct val="125000"/>
                  </a:lnSpc>
                  <a:buFont typeface="+mj-lt"/>
                  <a:buAutoNum type="arabicPeriod"/>
                </a:pPr>
                <a:r>
                  <a:rPr lang="en-GB" sz="1600" err="1"/>
                  <a:t>V</a:t>
                </a:r>
                <a:r>
                  <a:rPr lang="en-GB" sz="1600" baseline="-25000" err="1"/>
                  <a:t>d</a:t>
                </a:r>
                <a:r>
                  <a:rPr lang="en-GB" sz="1600"/>
                  <a:t>&lt;5 mV in 13 V, &lt;60 </a:t>
                </a:r>
                <a:r>
                  <a:rPr lang="en-GB" sz="1600" err="1"/>
                  <a:t>ms</a:t>
                </a:r>
                <a:r>
                  <a:rPr lang="en-GB" sz="1600"/>
                  <a:t> detect for the INS, adding more than 260 µm of copper.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4AEAE4E-7BD9-44C3-8400-9E851BF7BA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2255" y="457200"/>
                <a:ext cx="5422217" cy="3451586"/>
              </a:xfrm>
              <a:prstGeom prst="rect">
                <a:avLst/>
              </a:prstGeom>
              <a:blipFill>
                <a:blip r:embed="rId3"/>
                <a:stretch>
                  <a:fillRect l="-449" r="-562" b="-14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9C5D9E4B-A1D3-40B4-8E0B-29D8F719BBDA}"/>
              </a:ext>
            </a:extLst>
          </p:cNvPr>
          <p:cNvSpPr txBox="1"/>
          <p:nvPr/>
        </p:nvSpPr>
        <p:spPr>
          <a:xfrm>
            <a:off x="8544272" y="6581001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/>
              <a:t>*different vendors are compared in M33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F1264F-5C04-42B4-AB15-25134666B6F4}"/>
              </a:ext>
            </a:extLst>
          </p:cNvPr>
          <p:cNvSpPr txBox="1"/>
          <p:nvPr/>
        </p:nvSpPr>
        <p:spPr>
          <a:xfrm>
            <a:off x="5071832" y="4608581"/>
            <a:ext cx="10082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latin typeface="Montserrat SemiBold" pitchFamily="2" charset="0"/>
              </a:rPr>
              <a:t>MI cable</a:t>
            </a:r>
            <a:endParaRPr lang="en-GB" sz="140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C8AA4718-3CDF-498C-A9C4-3C90D84435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49262" y="4124151"/>
            <a:ext cx="2201262" cy="1721779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0372060D-9ACE-4189-99A8-7A7404CDF8BE}"/>
              </a:ext>
            </a:extLst>
          </p:cNvPr>
          <p:cNvGrpSpPr/>
          <p:nvPr/>
        </p:nvGrpSpPr>
        <p:grpSpPr>
          <a:xfrm>
            <a:off x="6080070" y="4317207"/>
            <a:ext cx="1769385" cy="1343317"/>
            <a:chOff x="6201122" y="4480995"/>
            <a:chExt cx="1677678" cy="1273693"/>
          </a:xfrm>
        </p:grpSpPr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F8843A9A-99AA-434E-B959-D130E0B0274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215236" y="5249772"/>
              <a:ext cx="1663564" cy="504916"/>
            </a:xfrm>
            <a:prstGeom prst="rect">
              <a:avLst/>
            </a:prstGeom>
          </p:spPr>
        </p:pic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186FEB61-D232-4788-9DEC-69E20913386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201122" y="4758153"/>
              <a:ext cx="1663564" cy="297459"/>
            </a:xfrm>
            <a:prstGeom prst="rect">
              <a:avLst/>
            </a:prstGeom>
          </p:spPr>
        </p:pic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88924E7F-374A-4582-AA30-811635D66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215236" y="4480995"/>
              <a:ext cx="1663564" cy="142279"/>
            </a:xfrm>
            <a:prstGeom prst="rect">
              <a:avLst/>
            </a:prstGeom>
          </p:spPr>
        </p:pic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C28525D7-F604-4CDD-890B-9531F0AF3DA8}"/>
              </a:ext>
            </a:extLst>
          </p:cNvPr>
          <p:cNvSpPr txBox="1"/>
          <p:nvPr/>
        </p:nvSpPr>
        <p:spPr>
          <a:xfrm>
            <a:off x="4991014" y="5254881"/>
            <a:ext cx="1077511" cy="30777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400">
                <a:latin typeface="Montserrat SemiBold"/>
              </a:rPr>
              <a:t>INS cable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AB5B3B-2A5C-4844-9476-BE86343774EE}"/>
              </a:ext>
            </a:extLst>
          </p:cNvPr>
          <p:cNvSpPr txBox="1"/>
          <p:nvPr/>
        </p:nvSpPr>
        <p:spPr>
          <a:xfrm>
            <a:off x="5071832" y="4223575"/>
            <a:ext cx="10082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>
                <a:latin typeface="Montserrat SemiBold" pitchFamily="2" charset="0"/>
              </a:rPr>
              <a:t>4-mm</a:t>
            </a:r>
            <a:r>
              <a:rPr lang="en-GB" sz="1400">
                <a:latin typeface="Montserrat SemiBold" pitchFamily="2" charset="0"/>
              </a:rPr>
              <a:t> tape</a:t>
            </a: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291381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200"/>
              <a:t>IFAST WP8:</a:t>
            </a:r>
            <a:br>
              <a:rPr lang="en-GB" sz="3200"/>
            </a:br>
            <a:r>
              <a:rPr lang="en-GB" sz="3200"/>
              <a:t>Further Design of </a:t>
            </a:r>
            <a:br>
              <a:rPr lang="en-GB" sz="3200"/>
            </a:br>
            <a:r>
              <a:rPr lang="en-GB" sz="3200"/>
              <a:t>HTS Magnet, pt. I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 Placeholder 12"/>
              <p:cNvSpPr>
                <a:spLocks noGrp="1"/>
              </p:cNvSpPr>
              <p:nvPr>
                <p:ph type="body" sz="half" idx="2"/>
              </p:nvPr>
            </p:nvSpPr>
            <p:spPr/>
            <p:txBody>
              <a:bodyPr>
                <a:norm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/>
                  <a:t>Collaboration with Jeroen van </a:t>
                </a:r>
                <a:r>
                  <a:rPr lang="en-GB" sz="1600" err="1"/>
                  <a:t>Nugteren</a:t>
                </a:r>
                <a:r>
                  <a:rPr lang="en-GB" sz="1600"/>
                  <a:t> (Little Beast Engineering)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/>
                  <a:t>M33 design suffers from high AC losses (</a:t>
                </a:r>
                <a14:m>
                  <m:oMath xmlns:m="http://schemas.openxmlformats.org/officeDocument/2006/math">
                    <m:r>
                      <a:rPr lang="en-GB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1600"/>
                  <a:t>100 W, 25 </a:t>
                </a:r>
                <a:r>
                  <a:rPr lang="el-GR" sz="1600"/>
                  <a:t>Ω</a:t>
                </a:r>
                <a:r>
                  <a:rPr lang="it-IT" sz="1600"/>
                  <a:t> cm</a:t>
                </a:r>
                <a:r>
                  <a:rPr lang="it-IT" sz="1600" baseline="30000"/>
                  <a:t>2</a:t>
                </a:r>
                <a:r>
                  <a:rPr lang="en-GB" sz="1600"/>
                  <a:t>):</a:t>
                </a:r>
              </a:p>
            </p:txBody>
          </p:sp>
        </mc:Choice>
        <mc:Fallback xmlns="">
          <p:sp>
            <p:nvSpPr>
              <p:cNvPr id="13" name="Text Placeholder 1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blipFill>
                <a:blip r:embed="rId3"/>
                <a:stretch>
                  <a:fillRect l="-620" t="-10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Slide Number Placeholder 3"/>
          <p:cNvSpPr txBox="1">
            <a:spLocks/>
          </p:cNvSpPr>
          <p:nvPr/>
        </p:nvSpPr>
        <p:spPr>
          <a:xfrm>
            <a:off x="9696400" y="6129202"/>
            <a:ext cx="16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5</a:t>
            </a:fld>
            <a:r>
              <a:rPr lang="en-US"/>
              <a:t>/12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B1007F82-3A91-4560-A760-063081F0D2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8200" y="3573016"/>
            <a:ext cx="3881957" cy="170208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5DF3DC4-EFA9-424A-96A5-B305794CC1C7}"/>
              </a:ext>
            </a:extLst>
          </p:cNvPr>
          <p:cNvSpPr txBox="1"/>
          <p:nvPr/>
        </p:nvSpPr>
        <p:spPr>
          <a:xfrm>
            <a:off x="4922255" y="457200"/>
            <a:ext cx="6358321" cy="5505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sz="1600" b="1">
                <a:latin typeface="Montserrat SemiBold" pitchFamily="2" charset="0"/>
              </a:rPr>
              <a:t>INS option </a:t>
            </a:r>
            <a:r>
              <a:rPr lang="en-GB" sz="1600"/>
              <a:t>with Cu stabilizer is pursued. </a:t>
            </a:r>
            <a:r>
              <a:rPr lang="en-GB" sz="1600" b="1">
                <a:latin typeface="Montserrat SemiBold" pitchFamily="2" charset="0"/>
              </a:rPr>
              <a:t>New T</a:t>
            </a:r>
            <a:r>
              <a:rPr lang="en-GB" sz="1600" b="1" baseline="-25000">
                <a:latin typeface="Montserrat SemiBold" pitchFamily="2" charset="0"/>
              </a:rPr>
              <a:t>op</a:t>
            </a:r>
            <a:r>
              <a:rPr lang="en-GB" sz="1600" b="1">
                <a:latin typeface="Montserrat SemiBold" pitchFamily="2" charset="0"/>
              </a:rPr>
              <a:t> is 20 K</a:t>
            </a:r>
            <a:r>
              <a:rPr lang="en-GB" sz="1600"/>
              <a:t>, Two further design options: </a:t>
            </a:r>
          </a:p>
          <a:p>
            <a:pPr marL="800100" lvl="1" indent="-342900">
              <a:lnSpc>
                <a:spcPct val="200000"/>
              </a:lnSpc>
              <a:buFont typeface="+mj-lt"/>
              <a:buAutoNum type="arabicPeriod"/>
            </a:pPr>
            <a:r>
              <a:rPr lang="en-GB" sz="1600"/>
              <a:t>2-tapes cable (980 A)</a:t>
            </a:r>
          </a:p>
          <a:p>
            <a:pPr marL="800100" lvl="1" indent="-342900" algn="just">
              <a:lnSpc>
                <a:spcPct val="200000"/>
              </a:lnSpc>
              <a:buFont typeface="+mj-lt"/>
              <a:buAutoNum type="arabicPeriod"/>
            </a:pPr>
            <a:r>
              <a:rPr lang="en-GB" sz="1600"/>
              <a:t>4-tapes cable (1990 A)</a:t>
            </a:r>
          </a:p>
          <a:p>
            <a:pPr lvl="1" algn="just">
              <a:lnSpc>
                <a:spcPct val="200000"/>
              </a:lnSpc>
            </a:pPr>
            <a:endParaRPr lang="en-GB" sz="1100"/>
          </a:p>
          <a:p>
            <a:pPr marL="342900" indent="-34290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sz="1600" b="1">
                <a:latin typeface="Montserrat SemiBold" pitchFamily="2" charset="0"/>
              </a:rPr>
              <a:t>Soldering</a:t>
            </a:r>
            <a:r>
              <a:rPr lang="en-GB" sz="1600"/>
              <a:t> all tapes inside the</a:t>
            </a:r>
            <a:br>
              <a:rPr lang="en-GB" sz="1600"/>
            </a:br>
            <a:r>
              <a:rPr lang="en-GB" sz="1600"/>
              <a:t> cable under consideration;</a:t>
            </a:r>
          </a:p>
          <a:p>
            <a:pPr marL="342900" indent="-342900">
              <a:lnSpc>
                <a:spcPct val="125000"/>
              </a:lnSpc>
              <a:buFont typeface="Arial" panose="020B0604020202020204" pitchFamily="34" charset="0"/>
              <a:buChar char="•"/>
            </a:pPr>
            <a:endParaRPr lang="en-GB" sz="1100"/>
          </a:p>
          <a:p>
            <a:pPr marL="342900" indent="-34290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sz="1600"/>
              <a:t>Accelerator-level </a:t>
            </a:r>
            <a:r>
              <a:rPr lang="en-GB" sz="1600" b="1">
                <a:latin typeface="Montserrat SemiBold" pitchFamily="2" charset="0"/>
              </a:rPr>
              <a:t>field-quality</a:t>
            </a:r>
            <a:br>
              <a:rPr lang="en-GB" sz="1600"/>
            </a:br>
            <a:r>
              <a:rPr lang="en-GB" sz="1600"/>
              <a:t>(integral below-unit), no iron</a:t>
            </a:r>
            <a:br>
              <a:rPr lang="en-GB" sz="1600"/>
            </a:br>
            <a:r>
              <a:rPr lang="en-GB" sz="1600"/>
              <a:t>yoke (shielding open problem);</a:t>
            </a:r>
          </a:p>
          <a:p>
            <a:pPr marL="342900" indent="-342900">
              <a:lnSpc>
                <a:spcPct val="125000"/>
              </a:lnSpc>
              <a:buFont typeface="Arial" panose="020B0604020202020204" pitchFamily="34" charset="0"/>
              <a:buChar char="•"/>
            </a:pPr>
            <a:endParaRPr lang="en-GB" sz="1100"/>
          </a:p>
          <a:p>
            <a:pPr marL="342900" indent="-34290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GB" sz="1600"/>
              <a:t>Ongoing</a:t>
            </a:r>
            <a:r>
              <a:rPr lang="en-GB" sz="1600" b="1"/>
              <a:t> </a:t>
            </a:r>
            <a:r>
              <a:rPr lang="en-GB" sz="1600" b="1">
                <a:latin typeface="Montserrat SemiBold" pitchFamily="2" charset="0"/>
              </a:rPr>
              <a:t>mechanical studies,</a:t>
            </a:r>
            <a:br>
              <a:rPr lang="en-GB" sz="1600" b="1"/>
            </a:br>
            <a:r>
              <a:rPr lang="en-GB" sz="1600"/>
              <a:t>both manufacturing and strength.</a:t>
            </a:r>
            <a:br>
              <a:rPr lang="en-GB" sz="1600"/>
            </a:br>
            <a:r>
              <a:rPr lang="en-GB" sz="1600"/>
              <a:t>Minimum rib thickness is 1 mm (against 0.4 mm LTS),</a:t>
            </a:r>
            <a:br>
              <a:rPr lang="en-GB" sz="1600"/>
            </a:br>
            <a:r>
              <a:rPr lang="en-GB" sz="1600"/>
              <a:t>but </a:t>
            </a:r>
            <a:r>
              <a:rPr lang="en-GB" sz="1600" err="1"/>
              <a:t>Frenet-Serret</a:t>
            </a:r>
            <a:r>
              <a:rPr lang="en-GB" sz="1600"/>
              <a:t> employed (no radial grooves).</a:t>
            </a:r>
          </a:p>
          <a:p>
            <a:pPr>
              <a:lnSpc>
                <a:spcPct val="125000"/>
              </a:lnSpc>
            </a:pPr>
            <a:endParaRPr lang="en-GB" sz="160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22CDD34E-D30A-4D73-B9BD-939684417A5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t="8687"/>
          <a:stretch/>
        </p:blipFill>
        <p:spPr>
          <a:xfrm>
            <a:off x="8458967" y="908720"/>
            <a:ext cx="2945990" cy="134084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411AD56-4345-41A3-8C22-402CF4914128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9823" y="2809022"/>
            <a:ext cx="2769494" cy="209354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3EE9CC48-CB22-4EF6-A401-96E317555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Stefano Sorti – </a:t>
            </a:r>
            <a:r>
              <a:rPr lang="en-GB" err="1"/>
              <a:t>ReBCO</a:t>
            </a:r>
            <a:r>
              <a:rPr lang="en-GB"/>
              <a:t> I.FAST CCT &amp; IRIS 10 T HTS dipole at INFN </a:t>
            </a:r>
            <a:r>
              <a:rPr lang="en-US"/>
              <a:t>– </a:t>
            </a:r>
            <a:r>
              <a:rPr lang="en-GB" err="1"/>
              <a:t>HiTAT</a:t>
            </a:r>
            <a:r>
              <a:rPr lang="en-GB"/>
              <a:t> workshop, 10/03/2023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974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200"/>
              <a:t>IFAST WP8:</a:t>
            </a:r>
            <a:br>
              <a:rPr lang="en-GB" sz="3200"/>
            </a:br>
            <a:r>
              <a:rPr lang="en-GB" sz="3200"/>
              <a:t>Further Design of </a:t>
            </a:r>
            <a:br>
              <a:rPr lang="en-GB" sz="3200"/>
            </a:br>
            <a:r>
              <a:rPr lang="en-GB" sz="3200"/>
              <a:t>HTS Magnet, pt. II</a:t>
            </a:r>
            <a:endParaRPr lang="en-GB"/>
          </a:p>
        </p:txBody>
      </p:sp>
      <p:sp>
        <p:nvSpPr>
          <p:cNvPr id="14" name="Slide Number Placeholder 3"/>
          <p:cNvSpPr txBox="1">
            <a:spLocks/>
          </p:cNvSpPr>
          <p:nvPr/>
        </p:nvSpPr>
        <p:spPr>
          <a:xfrm>
            <a:off x="9696400" y="6129202"/>
            <a:ext cx="16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6</a:t>
            </a:fld>
            <a:r>
              <a:rPr lang="en-US"/>
              <a:t>/12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5DF3DC4-EFA9-424A-96A5-B305794CC1C7}"/>
                  </a:ext>
                </a:extLst>
              </p:cNvPr>
              <p:cNvSpPr txBox="1"/>
              <p:nvPr/>
            </p:nvSpPr>
            <p:spPr>
              <a:xfrm>
                <a:off x="4922255" y="457200"/>
                <a:ext cx="6358321" cy="56060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25000"/>
                  </a:lnSpc>
                  <a:buFont typeface="Arial" panose="020B0604020202020204" pitchFamily="34" charset="0"/>
                  <a:buChar char="•"/>
                </a:pPr>
                <a:r>
                  <a:rPr lang="en-GB" sz="1600"/>
                  <a:t>Temperature </a:t>
                </a:r>
                <a:r>
                  <a:rPr lang="en-GB" sz="1600" b="1">
                    <a:latin typeface="Montserrat SemiBold" pitchFamily="2" charset="0"/>
                  </a:rPr>
                  <a:t>margin of 10 K</a:t>
                </a:r>
                <a:r>
                  <a:rPr lang="en-GB" sz="1600"/>
                  <a:t>. </a:t>
                </a:r>
              </a:p>
              <a:p>
                <a:pPr marL="342900" indent="-342900">
                  <a:lnSpc>
                    <a:spcPct val="125000"/>
                  </a:lnSpc>
                  <a:buFont typeface="Arial" panose="020B0604020202020204" pitchFamily="34" charset="0"/>
                  <a:buChar char="•"/>
                </a:pPr>
                <a:endParaRPr lang="en-GB" sz="1600"/>
              </a:p>
              <a:p>
                <a:pPr marL="342900" indent="-342900">
                  <a:lnSpc>
                    <a:spcPct val="125000"/>
                  </a:lnSpc>
                  <a:buFont typeface="Arial" panose="020B0604020202020204" pitchFamily="34" charset="0"/>
                  <a:buChar char="•"/>
                </a:pPr>
                <a:r>
                  <a:rPr lang="en-GB" sz="1600" b="1">
                    <a:latin typeface="Montserrat SemiBold" pitchFamily="2" charset="0"/>
                  </a:rPr>
                  <a:t>Quench protection system </a:t>
                </a:r>
                <a:r>
                  <a:rPr lang="en-GB" sz="1600"/>
                  <a:t>is being demanded for better performances:</a:t>
                </a:r>
              </a:p>
              <a:p>
                <a:pPr marL="800100" lvl="1" indent="-342900">
                  <a:lnSpc>
                    <a:spcPct val="125000"/>
                  </a:lnSpc>
                  <a:buFont typeface="+mj-lt"/>
                  <a:buAutoNum type="arabicPeriod"/>
                </a:pPr>
                <a:r>
                  <a:rPr lang="en-GB" sz="1600"/>
                  <a:t>Inductive signal to be compensated;</a:t>
                </a:r>
              </a:p>
              <a:p>
                <a:pPr marL="800100" lvl="1" indent="-342900">
                  <a:lnSpc>
                    <a:spcPct val="125000"/>
                  </a:lnSpc>
                  <a:buFont typeface="+mj-lt"/>
                  <a:buAutoNum type="arabicPeriod"/>
                </a:pPr>
                <a:r>
                  <a:rPr lang="en-GB" sz="1600"/>
                  <a:t>Higher </a:t>
                </a:r>
                <a:r>
                  <a:rPr lang="en-GB" sz="1600" err="1"/>
                  <a:t>V</a:t>
                </a:r>
                <a:r>
                  <a:rPr lang="en-GB" sz="1600" baseline="-25000" err="1"/>
                  <a:t>d</a:t>
                </a:r>
                <a:r>
                  <a:rPr lang="en-GB" sz="1600"/>
                  <a:t>, above AC losses voltage </a:t>
                </a:r>
                <a:br>
                  <a:rPr lang="en-GB" sz="1600"/>
                </a:br>
                <a:r>
                  <a:rPr lang="en-GB" sz="1600"/>
                  <a:t>(which is </a:t>
                </a:r>
                <a14:m>
                  <m:oMath xmlns:m="http://schemas.openxmlformats.org/officeDocument/2006/math">
                    <m:r>
                      <a:rPr lang="en-GB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1600"/>
                  <a:t>50 mV);</a:t>
                </a:r>
              </a:p>
              <a:p>
                <a:pPr marL="800100" lvl="1" indent="-342900">
                  <a:lnSpc>
                    <a:spcPct val="125000"/>
                  </a:lnSpc>
                  <a:buFont typeface="+mj-lt"/>
                  <a:buAutoNum type="arabicPeriod"/>
                </a:pPr>
                <a:r>
                  <a:rPr lang="en-GB" sz="1600"/>
                  <a:t>Push the detection time to the lowest limit possible.</a:t>
                </a:r>
              </a:p>
              <a:p>
                <a:pPr marL="800100" lvl="1" indent="-342900">
                  <a:lnSpc>
                    <a:spcPct val="125000"/>
                  </a:lnSpc>
                  <a:buFont typeface="+mj-lt"/>
                  <a:buAutoNum type="arabicPeriod"/>
                </a:pPr>
                <a:r>
                  <a:rPr lang="en-GB" sz="1600"/>
                  <a:t>Varistor unit?</a:t>
                </a:r>
              </a:p>
              <a:p>
                <a:pPr marL="800100" lvl="1" indent="-342900">
                  <a:lnSpc>
                    <a:spcPct val="125000"/>
                  </a:lnSpc>
                  <a:buFont typeface="+mj-lt"/>
                  <a:buAutoNum type="arabicPeriod"/>
                </a:pPr>
                <a:endParaRPr lang="en-GB" sz="1600"/>
              </a:p>
              <a:p>
                <a:pPr marL="342900" indent="-342900">
                  <a:lnSpc>
                    <a:spcPct val="125000"/>
                  </a:lnSpc>
                  <a:buFont typeface="Arial" panose="020B0604020202020204" pitchFamily="34" charset="0"/>
                  <a:buChar char="•"/>
                </a:pPr>
                <a:r>
                  <a:rPr lang="en-GB" sz="1600" b="1">
                    <a:latin typeface="Montserrat SemiBold" pitchFamily="2" charset="0"/>
                  </a:rPr>
                  <a:t>AC losses </a:t>
                </a:r>
                <a:r>
                  <a:rPr lang="en-GB" sz="1600"/>
                  <a:t>currently being recomputed (specially for the 4-tapes option), baseline 2 cryocoolers (now at 20 K).</a:t>
                </a:r>
                <a:br>
                  <a:rPr lang="en-GB" sz="1600"/>
                </a:br>
                <a:endParaRPr lang="en-GB" sz="1600"/>
              </a:p>
              <a:p>
                <a:pPr marL="342900" indent="-342900">
                  <a:lnSpc>
                    <a:spcPct val="125000"/>
                  </a:lnSpc>
                  <a:buFont typeface="Arial" panose="020B0604020202020204" pitchFamily="34" charset="0"/>
                  <a:buChar char="•"/>
                </a:pPr>
                <a:r>
                  <a:rPr lang="en-GB" sz="1600"/>
                  <a:t>WP8, </a:t>
                </a:r>
                <a:r>
                  <a:rPr lang="en-GB" sz="1600" b="1">
                    <a:latin typeface="Montserrat SemiBold" pitchFamily="2" charset="0"/>
                  </a:rPr>
                  <a:t>D8.3 deliverable </a:t>
                </a:r>
                <a:r>
                  <a:rPr lang="en-GB" sz="1600"/>
                  <a:t>soon-to-be-written, including the results of the ongoing studies.</a:t>
                </a:r>
              </a:p>
              <a:p>
                <a:pPr marL="342900" indent="-342900">
                  <a:lnSpc>
                    <a:spcPct val="125000"/>
                  </a:lnSpc>
                  <a:buFont typeface="Arial" panose="020B0604020202020204" pitchFamily="34" charset="0"/>
                  <a:buChar char="•"/>
                </a:pPr>
                <a:endParaRPr lang="en-GB" sz="1600"/>
              </a:p>
              <a:p>
                <a:pPr marL="342900" indent="-342900">
                  <a:lnSpc>
                    <a:spcPct val="125000"/>
                  </a:lnSpc>
                  <a:buFont typeface="Arial" panose="020B0604020202020204" pitchFamily="34" charset="0"/>
                  <a:buChar char="•"/>
                </a:pPr>
                <a:endParaRPr lang="en-GB" sz="1600"/>
              </a:p>
              <a:p>
                <a:pPr>
                  <a:lnSpc>
                    <a:spcPct val="125000"/>
                  </a:lnSpc>
                </a:pPr>
                <a:endParaRPr lang="en-GB" sz="160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5DF3DC4-EFA9-424A-96A5-B305794CC1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2255" y="457200"/>
                <a:ext cx="6358321" cy="5606022"/>
              </a:xfrm>
              <a:prstGeom prst="rect">
                <a:avLst/>
              </a:prstGeom>
              <a:blipFill>
                <a:blip r:embed="rId3"/>
                <a:stretch>
                  <a:fillRect l="-3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3EE9CC48-CB22-4EF6-A401-96E317555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Stefano Sorti – </a:t>
            </a:r>
            <a:r>
              <a:rPr lang="en-GB" err="1"/>
              <a:t>ReBCO</a:t>
            </a:r>
            <a:r>
              <a:rPr lang="en-GB"/>
              <a:t> I.FAST CCT &amp; IRIS 10 T HTS dipole at INFN </a:t>
            </a:r>
            <a:r>
              <a:rPr lang="en-US"/>
              <a:t>– </a:t>
            </a:r>
            <a:r>
              <a:rPr lang="en-GB" err="1"/>
              <a:t>HiTAT</a:t>
            </a:r>
            <a:r>
              <a:rPr lang="en-GB"/>
              <a:t> workshop, 10/03/2023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90541D9-7AAE-4B65-8093-AC227EEA690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4671" y="2378130"/>
            <a:ext cx="3683435" cy="237971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43791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9" descr="Diagram&#10;&#10;Description automatically generated">
            <a:extLst>
              <a:ext uri="{FF2B5EF4-FFF2-40B4-BE49-F238E27FC236}">
                <a16:creationId xmlns:a16="http://schemas.microsoft.com/office/drawing/2014/main" id="{7BFEEACF-FDAD-4A11-9232-ABEB5261D7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0" y="2640723"/>
            <a:ext cx="5550101" cy="26970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108228"/>
            <a:ext cx="10515600" cy="582460"/>
          </a:xfrm>
        </p:spPr>
        <p:txBody>
          <a:bodyPr>
            <a:normAutofit fontScale="90000"/>
          </a:bodyPr>
          <a:lstStyle/>
          <a:p>
            <a:r>
              <a:rPr lang="it-IT">
                <a:latin typeface="Montserrat ExtraBold"/>
              </a:rPr>
              <a:t>     IRIS project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DFC91D-679D-4C9D-835E-1DE599E78E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2400"/>
              <a:t>A distributed research infrastructure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93253B-976F-4A5D-8C33-48F59259A1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 anchor="ctr"/>
          <a:lstStyle/>
          <a:p>
            <a:pPr algn="ctr"/>
            <a:r>
              <a:rPr lang="en-GB"/>
              <a:t>A wide range of</a:t>
            </a:r>
            <a:br>
              <a:rPr lang="en-GB"/>
            </a:br>
            <a:r>
              <a:rPr lang="en-GB"/>
              <a:t> objectives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739643A-BC7B-4A5C-B8B8-029F6A5156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6601" y="2643607"/>
            <a:ext cx="5324400" cy="310879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1800"/>
              <a:t>Fundamental Physics instrumentation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/>
              <a:t>Societal Applications</a:t>
            </a:r>
          </a:p>
          <a:p>
            <a:pPr lvl="1"/>
            <a:r>
              <a:rPr lang="en-US" sz="1600">
                <a:solidFill>
                  <a:schemeClr val="accent2">
                    <a:lumMod val="75000"/>
                  </a:schemeClr>
                </a:solidFill>
              </a:rPr>
              <a:t>Green</a:t>
            </a:r>
            <a:r>
              <a:rPr lang="en-US" sz="1600"/>
              <a:t>:  energy transport at zero emission and energy saving magnets;</a:t>
            </a:r>
          </a:p>
          <a:p>
            <a:pPr lvl="1"/>
            <a:r>
              <a:rPr lang="en-US" sz="1800">
                <a:solidFill>
                  <a:schemeClr val="accent1"/>
                </a:solidFill>
              </a:rPr>
              <a:t>Medical</a:t>
            </a:r>
            <a:r>
              <a:rPr lang="en-US" sz="1800"/>
              <a:t>: </a:t>
            </a:r>
            <a:r>
              <a:rPr lang="en-US" sz="1600"/>
              <a:t>Superconductivity could play a key role in heavy ion therapy by enabling a rotatable gantry;</a:t>
            </a:r>
          </a:p>
          <a:p>
            <a:pPr marL="457200" indent="-457200">
              <a:buAutoNum type="arabicPeriod"/>
            </a:pPr>
            <a:r>
              <a:rPr lang="en-US" sz="1800">
                <a:latin typeface="Montserrat"/>
              </a:rPr>
              <a:t>Two full-scale demonstrators. </a:t>
            </a:r>
            <a:endParaRPr lang="en-GB" sz="2400"/>
          </a:p>
          <a:p>
            <a:pPr marL="457200" indent="-457200">
              <a:buAutoNum type="arabicPeriod"/>
            </a:pPr>
            <a:r>
              <a:rPr lang="en-US" sz="1800">
                <a:latin typeface="Montserrat"/>
              </a:rPr>
              <a:t>Final deadline is 30 October 2025.</a:t>
            </a:r>
            <a:endParaRPr lang="en-GB" sz="240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7</a:t>
            </a:fld>
            <a:r>
              <a:rPr lang="en-US"/>
              <a:t>/12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A0B7477C-8108-43AD-A091-5CD3A16FA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Stefano Sorti – </a:t>
            </a:r>
            <a:r>
              <a:rPr lang="en-GB" err="1"/>
              <a:t>ReBCO</a:t>
            </a:r>
            <a:r>
              <a:rPr lang="en-GB"/>
              <a:t> I.FAST CCT &amp; IRIS 10 T HTS dipole at INFN </a:t>
            </a:r>
            <a:r>
              <a:rPr lang="en-US"/>
              <a:t>– </a:t>
            </a:r>
            <a:r>
              <a:rPr lang="en-GB" err="1"/>
              <a:t>HiTAT</a:t>
            </a:r>
            <a:r>
              <a:rPr lang="en-GB"/>
              <a:t> workshop, 10/03/2023</a:t>
            </a:r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B301864-EF1D-4FC1-A090-9F48AAFF3D5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117" y="1235075"/>
            <a:ext cx="936104" cy="930125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30BEE0B-56F6-44C2-895B-666C4B8CDB2F}"/>
              </a:ext>
            </a:extLst>
          </p:cNvPr>
          <p:cNvGrpSpPr/>
          <p:nvPr/>
        </p:nvGrpSpPr>
        <p:grpSpPr>
          <a:xfrm>
            <a:off x="0" y="23035"/>
            <a:ext cx="11689380" cy="761471"/>
            <a:chOff x="0" y="23035"/>
            <a:chExt cx="11689380" cy="761471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827A245B-C039-455C-A93F-DDDFDB2436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330" y="142312"/>
              <a:ext cx="1738530" cy="522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6" name="Picture 8">
              <a:extLst>
                <a:ext uri="{FF2B5EF4-FFF2-40B4-BE49-F238E27FC236}">
                  <a16:creationId xmlns:a16="http://schemas.microsoft.com/office/drawing/2014/main" id="{B52A7698-33F8-4154-BEA9-0E5496545C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8846" y="112540"/>
              <a:ext cx="1981526" cy="582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8" name="Picture 10" descr="L'INFN CAMBIA LOGO">
              <a:extLst>
                <a:ext uri="{FF2B5EF4-FFF2-40B4-BE49-F238E27FC236}">
                  <a16:creationId xmlns:a16="http://schemas.microsoft.com/office/drawing/2014/main" id="{253DA175-B18B-43DA-9111-08936513A9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17360" y="23035"/>
              <a:ext cx="1372020" cy="7614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0" name="Picture 12">
              <a:extLst>
                <a:ext uri="{FF2B5EF4-FFF2-40B4-BE49-F238E27FC236}">
                  <a16:creationId xmlns:a16="http://schemas.microsoft.com/office/drawing/2014/main" id="{A2CE93D3-1795-4B95-9F27-725534A095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8657"/>
              <a:ext cx="3096344" cy="6902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8BE08D8-03F1-4B3F-9E86-26F245394DE5}"/>
                </a:ext>
              </a:extLst>
            </p:cNvPr>
            <p:cNvCxnSpPr/>
            <p:nvPr/>
          </p:nvCxnSpPr>
          <p:spPr>
            <a:xfrm flipV="1">
              <a:off x="3679837" y="120274"/>
              <a:ext cx="0" cy="566993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FD12F91-65F6-4F4C-BAA9-BC2FA2F6B9EA}"/>
                </a:ext>
              </a:extLst>
            </p:cNvPr>
            <p:cNvCxnSpPr/>
            <p:nvPr/>
          </p:nvCxnSpPr>
          <p:spPr>
            <a:xfrm flipV="1">
              <a:off x="6585353" y="120274"/>
              <a:ext cx="0" cy="566993"/>
            </a:xfrm>
            <a:prstGeom prst="line">
              <a:avLst/>
            </a:prstGeom>
            <a:ln w="28575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A4D6CCA-F47E-49BB-899E-E84B19C54611}"/>
                </a:ext>
              </a:extLst>
            </p:cNvPr>
            <p:cNvCxnSpPr/>
            <p:nvPr/>
          </p:nvCxnSpPr>
          <p:spPr>
            <a:xfrm flipV="1">
              <a:off x="9733865" y="120274"/>
              <a:ext cx="0" cy="566993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08100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ABBDD-2ED5-4EB0-B116-F8C44BD83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141201"/>
            <a:ext cx="10515600" cy="549487"/>
          </a:xfrm>
        </p:spPr>
        <p:txBody>
          <a:bodyPr>
            <a:normAutofit fontScale="90000"/>
          </a:bodyPr>
          <a:lstStyle/>
          <a:p>
            <a:r>
              <a:rPr lang="en-GB">
                <a:latin typeface="Montserrat ExtraBold"/>
              </a:rPr>
              <a:t>Demonstrators proposal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014E9-9C6B-4C95-92F0-401F6FAE8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484784"/>
            <a:ext cx="5157787" cy="823912"/>
          </a:xfrm>
        </p:spPr>
        <p:txBody>
          <a:bodyPr/>
          <a:lstStyle/>
          <a:p>
            <a:r>
              <a:rPr lang="en-GB"/>
              <a:t>Green Superconducting Line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C5320D-F767-4F1B-AD25-7842A22277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353519"/>
            <a:ext cx="5157787" cy="34081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Energy transport at 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0</a:t>
            </a:r>
            <a:r>
              <a:rPr kumimoji="0" lang="en-US" sz="1600" b="0" i="0" u="none" strike="noStrike" kern="1200" cap="none" spc="0" normalizeH="0" baseline="3000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3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emission:</a:t>
            </a:r>
          </a:p>
          <a:p>
            <a:pPr marL="800100" lvl="1" indent="-342900">
              <a:spcBef>
                <a:spcPts val="1000"/>
              </a:spcBef>
              <a:buClr>
                <a:srgbClr val="FA00C8"/>
              </a:buClr>
              <a:buFont typeface="+mj-lt"/>
              <a:buAutoNum type="arabicPeriod"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Zero 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(almost) 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emission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 of C02 : </a:t>
            </a:r>
            <a:br>
              <a:rPr lang="en-US" sz="1400">
                <a:solidFill>
                  <a:srgbClr val="000000"/>
                </a:solidFill>
                <a:latin typeface="Montserrat"/>
              </a:rPr>
            </a:b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consumption will be 1% over 1000 km</a:t>
            </a:r>
            <a:endParaRPr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A00C8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Zero emission 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of </a:t>
            </a:r>
            <a:r>
              <a:rPr kumimoji="0" lang="en-US" sz="14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e.m.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 radiation (DC)</a:t>
            </a:r>
          </a:p>
          <a:p>
            <a:pPr marL="800100" lvl="1" indent="-342900">
              <a:spcBef>
                <a:spcPts val="1000"/>
              </a:spcBef>
              <a:buClr>
                <a:srgbClr val="FA00C8"/>
              </a:buClr>
              <a:buFont typeface="+mj-lt"/>
              <a:buAutoNum type="arabicPeriod"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Zero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 (almost) 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land consumption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: a 50 cm underground pipe can carry the 5 GW power of</a:t>
            </a:r>
            <a:r>
              <a:rPr lang="en-US" sz="1400">
                <a:solidFill>
                  <a:srgbClr val="000000"/>
                </a:solidFill>
                <a:latin typeface="Montserrat"/>
              </a:rPr>
              <a:t> 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 30 m</a:t>
            </a:r>
            <a:r>
              <a:rPr lang="en-US" sz="1400">
                <a:solidFill>
                  <a:srgbClr val="000000"/>
                </a:solidFill>
                <a:latin typeface="Montserrat"/>
              </a:rPr>
              <a:t> X 50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 m</a:t>
            </a:r>
            <a:r>
              <a:rPr lang="en-US" sz="1400">
                <a:solidFill>
                  <a:srgbClr val="000000"/>
                </a:solidFill>
                <a:latin typeface="Montserrat"/>
              </a:rPr>
              <a:t> 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 overhead line.</a:t>
            </a:r>
            <a:endParaRPr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</a:endParaRPr>
          </a:p>
          <a:p>
            <a:pPr>
              <a:buClr>
                <a:srgbClr val="FA00C8"/>
              </a:buClr>
              <a:defRPr/>
            </a:pPr>
            <a:r>
              <a:rPr lang="nn-NO" sz="1600">
                <a:solidFill>
                  <a:srgbClr val="000000"/>
                </a:solidFill>
                <a:latin typeface="Montserrat"/>
              </a:rPr>
              <a:t>25 </a:t>
            </a:r>
            <a:r>
              <a:rPr kumimoji="0" lang="nn-NO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kV - </a:t>
            </a:r>
            <a:r>
              <a:rPr lang="nn-NO" sz="1600">
                <a:solidFill>
                  <a:srgbClr val="000000"/>
                </a:solidFill>
                <a:latin typeface="Montserrat"/>
              </a:rPr>
              <a:t>40kA</a:t>
            </a:r>
            <a:r>
              <a:rPr kumimoji="0" lang="nn-NO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, at 20 K (</a:t>
            </a:r>
            <a:r>
              <a:rPr lang="nn-NO" sz="1600">
                <a:solidFill>
                  <a:srgbClr val="000000"/>
                </a:solidFill>
                <a:latin typeface="Montserrat"/>
              </a:rPr>
              <a:t>50</a:t>
            </a:r>
            <a:r>
              <a:rPr kumimoji="0" lang="nn-NO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+ kV testing)</a:t>
            </a:r>
            <a:r>
              <a:rPr lang="nn-NO" sz="1600">
                <a:solidFill>
                  <a:srgbClr val="000000"/>
                </a:solidFill>
                <a:latin typeface="Montserrat"/>
              </a:rPr>
              <a:t> </a:t>
            </a:r>
            <a:endParaRPr lang="nn-NO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 panose="00000500000000000000" pitchFamily="2" charset="0"/>
            </a:endParaRPr>
          </a:p>
          <a:p>
            <a:pPr>
              <a:buClr>
                <a:srgbClr val="FA00C8"/>
              </a:buClr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Round MgB</a:t>
            </a:r>
            <a:r>
              <a:rPr kumimoji="0" lang="en-GB" sz="16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2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 strands, cooled with He gas;</a:t>
            </a:r>
            <a:br>
              <a:rPr lang="en-GB" sz="1600">
                <a:solidFill>
                  <a:srgbClr val="000000"/>
                </a:solidFill>
                <a:latin typeface="Montserrat"/>
              </a:rPr>
            </a:b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after IRIS, </a:t>
            </a:r>
            <a:r>
              <a:rPr lang="en-GB" sz="1600">
                <a:solidFill>
                  <a:srgbClr val="000000"/>
                </a:solidFill>
                <a:latin typeface="Montserrat"/>
              </a:rPr>
              <a:t>investigation on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</a:rPr>
              <a:t> LH cooling</a:t>
            </a:r>
            <a:r>
              <a:rPr lang="en-GB" sz="1600">
                <a:solidFill>
                  <a:srgbClr val="000000"/>
                </a:solidFill>
                <a:latin typeface="Montserrat"/>
              </a:rPr>
              <a:t>.</a:t>
            </a:r>
            <a:endParaRPr lang="en-GB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1AD392-AA1D-4C3C-8F3E-26BB11E74A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484784"/>
            <a:ext cx="5183188" cy="823912"/>
          </a:xfrm>
        </p:spPr>
        <p:txBody>
          <a:bodyPr/>
          <a:lstStyle/>
          <a:p>
            <a:r>
              <a:rPr lang="en-GB"/>
              <a:t>Energy Saving HTS magnet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9BF644-E3F1-4C66-B3E6-FD31CD3AFE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353519"/>
            <a:ext cx="5183188" cy="340810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1600">
                <a:latin typeface="Montserrat"/>
              </a:rPr>
              <a:t>Main goal: </a:t>
            </a:r>
            <a:r>
              <a:rPr lang="en-GB" sz="1600" b="1">
                <a:latin typeface="Montserrat SemiBold" pitchFamily="2" charset="0"/>
              </a:rPr>
              <a:t>10 T</a:t>
            </a:r>
            <a:r>
              <a:rPr lang="en-GB" sz="1600">
                <a:latin typeface="Montserrat SemiBold" pitchFamily="2" charset="0"/>
              </a:rPr>
              <a:t> – </a:t>
            </a:r>
            <a:r>
              <a:rPr lang="en-GB" sz="1600" b="1">
                <a:latin typeface="Montserrat SemiBold" pitchFamily="2" charset="0"/>
              </a:rPr>
              <a:t>20 K</a:t>
            </a:r>
            <a:r>
              <a:rPr lang="en-GB" sz="1600">
                <a:latin typeface="Montserrat"/>
              </a:rPr>
              <a:t>, 10 K margin,</a:t>
            </a:r>
            <a:br>
              <a:rPr lang="en-GB" sz="1600">
                <a:latin typeface="Montserrat"/>
              </a:rPr>
            </a:br>
            <a:r>
              <a:rPr lang="en-GB" sz="1600" b="1">
                <a:latin typeface="Montserrat SemiBold" pitchFamily="2" charset="0"/>
              </a:rPr>
              <a:t>conduction cooled</a:t>
            </a:r>
            <a:r>
              <a:rPr lang="en-GB" sz="1600">
                <a:latin typeface="Montserrat"/>
              </a:rPr>
              <a:t>.</a:t>
            </a:r>
            <a:endParaRPr lang="en-GB" sz="1600"/>
          </a:p>
          <a:p>
            <a:r>
              <a:rPr lang="en-GB" sz="1600">
                <a:latin typeface="Montserrat"/>
              </a:rPr>
              <a:t>Aperture 150 mm X 50 mm, with 700 mm straight section,  for</a:t>
            </a:r>
            <a:r>
              <a:rPr lang="en-US" sz="1600" b="1">
                <a:latin typeface="Montserrat"/>
              </a:rPr>
              <a:t> </a:t>
            </a:r>
            <a:r>
              <a:rPr lang="en-US" sz="1600" b="1">
                <a:latin typeface="Montserrat SemiBold" pitchFamily="2" charset="0"/>
              </a:rPr>
              <a:t>cable test </a:t>
            </a:r>
            <a:r>
              <a:rPr lang="en-US" sz="1600">
                <a:latin typeface="Montserrat"/>
              </a:rPr>
              <a:t>(at INFN-Genova).</a:t>
            </a:r>
          </a:p>
          <a:p>
            <a:r>
              <a:rPr lang="en-GB" sz="1600">
                <a:latin typeface="Montserrat"/>
              </a:rPr>
              <a:t> Additionally, </a:t>
            </a:r>
            <a:r>
              <a:rPr lang="en-GB" sz="1600" b="1">
                <a:latin typeface="Montserrat SemiBold" pitchFamily="2" charset="0"/>
              </a:rPr>
              <a:t>technology driver </a:t>
            </a:r>
            <a:r>
              <a:rPr lang="en-GB" sz="1600">
                <a:latin typeface="Montserrat"/>
              </a:rPr>
              <a:t>for 15 T – 20 K magnets for FCC or Muon-C.</a:t>
            </a:r>
          </a:p>
          <a:p>
            <a:r>
              <a:rPr lang="en-GB" sz="1600">
                <a:latin typeface="Montserrat"/>
              </a:rPr>
              <a:t>Around 10 km of 12 mm wide </a:t>
            </a:r>
            <a:r>
              <a:rPr lang="en-GB" sz="1600" err="1">
                <a:latin typeface="Montserrat"/>
              </a:rPr>
              <a:t>ReBCO</a:t>
            </a:r>
            <a:r>
              <a:rPr lang="en-GB" sz="1600">
                <a:latin typeface="Montserrat"/>
              </a:rPr>
              <a:t> tape. Stack cable with </a:t>
            </a:r>
            <a:r>
              <a:rPr lang="en-GB" sz="1600">
                <a:latin typeface="Montserrat SemiBold" pitchFamily="2" charset="0"/>
              </a:rPr>
              <a:t>controlled-insulation</a:t>
            </a:r>
            <a:r>
              <a:rPr lang="en-GB" sz="1600">
                <a:latin typeface="Montserrat"/>
              </a:rPr>
              <a:t>.</a:t>
            </a:r>
            <a:br>
              <a:rPr lang="en-GB" sz="1600">
                <a:latin typeface="Montserrat"/>
              </a:rPr>
            </a:br>
            <a:r>
              <a:rPr lang="en-GB" sz="1600">
                <a:latin typeface="Montserrat"/>
              </a:rPr>
              <a:t>Charging time in the range of (a few) hours.</a:t>
            </a:r>
          </a:p>
          <a:p>
            <a:endParaRPr lang="en-GB" sz="1600">
              <a:latin typeface="Montserrat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1877729-7038-4D33-9C9A-970C4D958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r>
              <a:rPr lang="en-US"/>
              <a:t>/12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53B1771-7E49-49F4-90A3-49B839B0BEF3}"/>
              </a:ext>
            </a:extLst>
          </p:cNvPr>
          <p:cNvGrpSpPr/>
          <p:nvPr/>
        </p:nvGrpSpPr>
        <p:grpSpPr>
          <a:xfrm>
            <a:off x="0" y="23035"/>
            <a:ext cx="11689380" cy="761471"/>
            <a:chOff x="0" y="23035"/>
            <a:chExt cx="11689380" cy="761471"/>
          </a:xfrm>
        </p:grpSpPr>
        <p:pic>
          <p:nvPicPr>
            <p:cNvPr id="10" name="Picture 4">
              <a:extLst>
                <a:ext uri="{FF2B5EF4-FFF2-40B4-BE49-F238E27FC236}">
                  <a16:creationId xmlns:a16="http://schemas.microsoft.com/office/drawing/2014/main" id="{1C00A5BC-306B-4064-8824-89573FDF71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330" y="142312"/>
              <a:ext cx="1738530" cy="522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8">
              <a:extLst>
                <a:ext uri="{FF2B5EF4-FFF2-40B4-BE49-F238E27FC236}">
                  <a16:creationId xmlns:a16="http://schemas.microsoft.com/office/drawing/2014/main" id="{7A5BFD52-560C-44F7-8D7F-285C449B39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8846" y="112540"/>
              <a:ext cx="1981526" cy="582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0" descr="L'INFN CAMBIA LOGO">
              <a:extLst>
                <a:ext uri="{FF2B5EF4-FFF2-40B4-BE49-F238E27FC236}">
                  <a16:creationId xmlns:a16="http://schemas.microsoft.com/office/drawing/2014/main" id="{CE51251E-6B28-4D3E-AF86-C4FDFD89C4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17360" y="23035"/>
              <a:ext cx="1372020" cy="7614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851534A-DBA9-46BD-8FEB-AE0FBBF0E2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8657"/>
              <a:ext cx="3096344" cy="6902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DB8BAAA-5051-4047-A4A2-1FB7DDF8260C}"/>
                </a:ext>
              </a:extLst>
            </p:cNvPr>
            <p:cNvCxnSpPr/>
            <p:nvPr/>
          </p:nvCxnSpPr>
          <p:spPr>
            <a:xfrm flipV="1">
              <a:off x="3679837" y="120274"/>
              <a:ext cx="0" cy="566993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1894466-7BDE-4F79-A277-EA9130E41A3C}"/>
                </a:ext>
              </a:extLst>
            </p:cNvPr>
            <p:cNvCxnSpPr/>
            <p:nvPr/>
          </p:nvCxnSpPr>
          <p:spPr>
            <a:xfrm flipV="1">
              <a:off x="6585353" y="120274"/>
              <a:ext cx="0" cy="566993"/>
            </a:xfrm>
            <a:prstGeom prst="line">
              <a:avLst/>
            </a:prstGeom>
            <a:ln w="28575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F1ED233-A500-44E1-89FF-D1A271AB74C6}"/>
                </a:ext>
              </a:extLst>
            </p:cNvPr>
            <p:cNvCxnSpPr/>
            <p:nvPr/>
          </p:nvCxnSpPr>
          <p:spPr>
            <a:xfrm flipV="1">
              <a:off x="9733865" y="120274"/>
              <a:ext cx="0" cy="566993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A02CD352-52F8-41EC-AAB6-126BE92AA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Stefano Sorti – </a:t>
            </a:r>
            <a:r>
              <a:rPr lang="en-GB" err="1"/>
              <a:t>ReBCO</a:t>
            </a:r>
            <a:r>
              <a:rPr lang="en-GB"/>
              <a:t> I.FAST CCT &amp; IRIS 10 T HTS dipole at INFN </a:t>
            </a:r>
            <a:r>
              <a:rPr lang="en-US"/>
              <a:t>– </a:t>
            </a:r>
            <a:r>
              <a:rPr lang="en-GB" err="1"/>
              <a:t>HiTAT</a:t>
            </a:r>
            <a:r>
              <a:rPr lang="en-GB"/>
              <a:t> workshop, 10/03/2023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125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9" descr="Immagine che contiene testo, stazionario&#10;&#10;Descrizione generata automaticamente">
            <a:extLst>
              <a:ext uri="{FF2B5EF4-FFF2-40B4-BE49-F238E27FC236}">
                <a16:creationId xmlns:a16="http://schemas.microsoft.com/office/drawing/2014/main" id="{A0322819-423D-351F-1BE1-259055042A4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4"/>
          <a:stretch/>
        </p:blipFill>
        <p:spPr>
          <a:xfrm>
            <a:off x="7171386" y="3384498"/>
            <a:ext cx="4180701" cy="2644474"/>
          </a:xfrm>
          <a:prstGeom prst="rect">
            <a:avLst/>
          </a:prstGeom>
        </p:spPr>
      </p:pic>
      <p:sp>
        <p:nvSpPr>
          <p:cNvPr id="3" name="Titolo 2">
            <a:extLst>
              <a:ext uri="{FF2B5EF4-FFF2-40B4-BE49-F238E27FC236}">
                <a16:creationId xmlns:a16="http://schemas.microsoft.com/office/drawing/2014/main" id="{BD2E8E21-0562-F2B9-CE6B-6DC9C7111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0596"/>
            <a:ext cx="7736542" cy="1325563"/>
          </a:xfrm>
        </p:spPr>
        <p:txBody>
          <a:bodyPr/>
          <a:lstStyle/>
          <a:p>
            <a:r>
              <a:rPr lang="it-IT" sz="3200">
                <a:latin typeface="Montserrat ExtraBold"/>
              </a:rPr>
              <a:t>HTS </a:t>
            </a:r>
            <a:r>
              <a:rPr lang="it-IT" sz="3200" err="1">
                <a:latin typeface="Montserrat ExtraBold"/>
              </a:rPr>
              <a:t>magnet</a:t>
            </a:r>
            <a:r>
              <a:rPr lang="it-IT" sz="3200">
                <a:latin typeface="Montserrat ExtraBold"/>
              </a:rPr>
              <a:t> (and green line) </a:t>
            </a:r>
            <a:br>
              <a:rPr lang="it-IT" sz="3200">
                <a:latin typeface="Montserrat ExtraBold"/>
              </a:rPr>
            </a:br>
            <a:r>
              <a:rPr lang="it-IT" sz="3200">
                <a:latin typeface="Montserrat ExtraBold"/>
              </a:rPr>
              <a:t>kick-off </a:t>
            </a:r>
            <a:r>
              <a:rPr lang="it-IT" sz="3200" err="1">
                <a:latin typeface="Montserrat ExtraBold"/>
              </a:rPr>
              <a:t>adaptation</a:t>
            </a:r>
            <a:endParaRPr lang="it-IT" sz="320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BE4FD21-3AF6-C0B5-657E-8C0620E31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r>
              <a:rPr lang="en-US"/>
              <a:t>/12</a:t>
            </a: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3A1ADA20-1BB0-355B-53D2-A3F3C02889EA}"/>
              </a:ext>
            </a:extLst>
          </p:cNvPr>
          <p:cNvGrpSpPr/>
          <p:nvPr/>
        </p:nvGrpSpPr>
        <p:grpSpPr>
          <a:xfrm>
            <a:off x="7471892" y="1008739"/>
            <a:ext cx="3880836" cy="2586719"/>
            <a:chOff x="7225047" y="321866"/>
            <a:chExt cx="4267202" cy="2844296"/>
          </a:xfrm>
        </p:grpSpPr>
        <p:pic>
          <p:nvPicPr>
            <p:cNvPr id="10" name="Immagine 10">
              <a:extLst>
                <a:ext uri="{FF2B5EF4-FFF2-40B4-BE49-F238E27FC236}">
                  <a16:creationId xmlns:a16="http://schemas.microsoft.com/office/drawing/2014/main" id="{C71F452A-7183-069E-B94E-7747882122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63696" y="420489"/>
              <a:ext cx="2528553" cy="141282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" name="Immagine 8" descr="Immagine che contiene molletta da bucato, scuro, luce&#10;&#10;Descrizione generata automaticamente">
              <a:extLst>
                <a:ext uri="{FF2B5EF4-FFF2-40B4-BE49-F238E27FC236}">
                  <a16:creationId xmlns:a16="http://schemas.microsoft.com/office/drawing/2014/main" id="{31720C1D-9605-0211-82F1-71E5A88209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7225047" y="321866"/>
              <a:ext cx="4020355" cy="2844296"/>
            </a:xfrm>
            <a:prstGeom prst="rect">
              <a:avLst/>
            </a:prstGeom>
          </p:spPr>
        </p:pic>
      </p:grpSp>
      <p:grpSp>
        <p:nvGrpSpPr>
          <p:cNvPr id="22" name="Group 8">
            <a:extLst>
              <a:ext uri="{FF2B5EF4-FFF2-40B4-BE49-F238E27FC236}">
                <a16:creationId xmlns:a16="http://schemas.microsoft.com/office/drawing/2014/main" id="{6730296C-293C-38FA-C686-0089953EAB2B}"/>
              </a:ext>
            </a:extLst>
          </p:cNvPr>
          <p:cNvGrpSpPr/>
          <p:nvPr/>
        </p:nvGrpSpPr>
        <p:grpSpPr>
          <a:xfrm>
            <a:off x="0" y="23035"/>
            <a:ext cx="11689380" cy="761471"/>
            <a:chOff x="0" y="23035"/>
            <a:chExt cx="11689380" cy="761471"/>
          </a:xfrm>
        </p:grpSpPr>
        <p:pic>
          <p:nvPicPr>
            <p:cNvPr id="15" name="Picture 4">
              <a:extLst>
                <a:ext uri="{FF2B5EF4-FFF2-40B4-BE49-F238E27FC236}">
                  <a16:creationId xmlns:a16="http://schemas.microsoft.com/office/drawing/2014/main" id="{D53B646B-DBE9-1DBE-6819-9139AD0FBF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3330" y="142312"/>
              <a:ext cx="1738530" cy="522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8">
              <a:extLst>
                <a:ext uri="{FF2B5EF4-FFF2-40B4-BE49-F238E27FC236}">
                  <a16:creationId xmlns:a16="http://schemas.microsoft.com/office/drawing/2014/main" id="{4C3DBC2C-87E2-B572-DCE3-78F9C2694C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8846" y="112540"/>
              <a:ext cx="1981526" cy="582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0" descr="L'INFN CAMBIA LOGO">
              <a:extLst>
                <a:ext uri="{FF2B5EF4-FFF2-40B4-BE49-F238E27FC236}">
                  <a16:creationId xmlns:a16="http://schemas.microsoft.com/office/drawing/2014/main" id="{B617F00C-A422-5EFF-53BD-4AB12E3ED6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17360" y="23035"/>
              <a:ext cx="1372020" cy="7614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2">
              <a:extLst>
                <a:ext uri="{FF2B5EF4-FFF2-40B4-BE49-F238E27FC236}">
                  <a16:creationId xmlns:a16="http://schemas.microsoft.com/office/drawing/2014/main" id="{A2A9B594-62BD-D197-86E4-44A7C6B755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8657"/>
              <a:ext cx="3096344" cy="6902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9" name="Straight Connector 13">
              <a:extLst>
                <a:ext uri="{FF2B5EF4-FFF2-40B4-BE49-F238E27FC236}">
                  <a16:creationId xmlns:a16="http://schemas.microsoft.com/office/drawing/2014/main" id="{400CBBBD-9B59-158E-0602-3A2FDEFD6D7D}"/>
                </a:ext>
              </a:extLst>
            </p:cNvPr>
            <p:cNvCxnSpPr/>
            <p:nvPr/>
          </p:nvCxnSpPr>
          <p:spPr>
            <a:xfrm flipV="1">
              <a:off x="3679837" y="120274"/>
              <a:ext cx="0" cy="566993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4">
              <a:extLst>
                <a:ext uri="{FF2B5EF4-FFF2-40B4-BE49-F238E27FC236}">
                  <a16:creationId xmlns:a16="http://schemas.microsoft.com/office/drawing/2014/main" id="{5919C376-01DD-1619-196E-615853DF71F1}"/>
                </a:ext>
              </a:extLst>
            </p:cNvPr>
            <p:cNvCxnSpPr/>
            <p:nvPr/>
          </p:nvCxnSpPr>
          <p:spPr>
            <a:xfrm flipV="1">
              <a:off x="6585353" y="120274"/>
              <a:ext cx="0" cy="566993"/>
            </a:xfrm>
            <a:prstGeom prst="line">
              <a:avLst/>
            </a:prstGeom>
            <a:ln w="28575"/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Straight Connector 15">
              <a:extLst>
                <a:ext uri="{FF2B5EF4-FFF2-40B4-BE49-F238E27FC236}">
                  <a16:creationId xmlns:a16="http://schemas.microsoft.com/office/drawing/2014/main" id="{989B60EA-CBAB-B17E-9536-77A47AEEA898}"/>
                </a:ext>
              </a:extLst>
            </p:cNvPr>
            <p:cNvCxnSpPr/>
            <p:nvPr/>
          </p:nvCxnSpPr>
          <p:spPr>
            <a:xfrm flipV="1">
              <a:off x="9733865" y="120274"/>
              <a:ext cx="0" cy="566993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3" name="TextBox 12">
            <a:extLst>
              <a:ext uri="{FF2B5EF4-FFF2-40B4-BE49-F238E27FC236}">
                <a16:creationId xmlns:a16="http://schemas.microsoft.com/office/drawing/2014/main" id="{49AFF149-64CC-67A8-2F98-6842A296EF16}"/>
              </a:ext>
            </a:extLst>
          </p:cNvPr>
          <p:cNvSpPr txBox="1"/>
          <p:nvPr/>
        </p:nvSpPr>
        <p:spPr bwMode="auto">
          <a:xfrm>
            <a:off x="3118028" y="6500913"/>
            <a:ext cx="8627113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solidFill>
                  <a:schemeClr val="accent1"/>
                </a:solidFill>
              </a:rPr>
              <a:t>*</a:t>
            </a:r>
            <a:r>
              <a:rPr lang="en-US" sz="1050"/>
              <a:t>Courtesy of J. van </a:t>
            </a:r>
            <a:r>
              <a:rPr lang="en-US" sz="1050" err="1"/>
              <a:t>Nugteren</a:t>
            </a:r>
            <a:r>
              <a:rPr lang="en-US" sz="1050"/>
              <a:t> First small demo at CERN by </a:t>
            </a:r>
            <a:r>
              <a:rPr lang="en-US" sz="1050" err="1"/>
              <a:t>J.van</a:t>
            </a:r>
            <a:r>
              <a:rPr lang="en-US" sz="1050"/>
              <a:t> </a:t>
            </a:r>
            <a:r>
              <a:rPr lang="en-US" sz="1050" err="1"/>
              <a:t>Nugteren</a:t>
            </a:r>
            <a:r>
              <a:rPr lang="en-US" sz="1050"/>
              <a:t>, G. Kirby and T. Nes </a:t>
            </a:r>
            <a:r>
              <a:rPr lang="en-US" sz="1050">
                <a:solidFill>
                  <a:srgbClr val="000000"/>
                </a:solidFill>
                <a:ea typeface="+mn-lt"/>
                <a:cs typeface="+mn-lt"/>
              </a:rPr>
              <a:t>   </a:t>
            </a:r>
            <a:r>
              <a:rPr lang="en-US" sz="1050">
                <a:solidFill>
                  <a:schemeClr val="accent4"/>
                </a:solidFill>
                <a:ea typeface="+mn-lt"/>
                <a:cs typeface="+mn-lt"/>
              </a:rPr>
              <a:t>*</a:t>
            </a:r>
            <a:r>
              <a:rPr lang="en-US" sz="1050">
                <a:ea typeface="+mn-lt"/>
                <a:cs typeface="+mn-lt"/>
              </a:rPr>
              <a:t>Courtesy of Magnus Dam</a:t>
            </a:r>
            <a:endParaRPr lang="it-IT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36836B02-94EA-5F0B-9EF5-A13280775507}"/>
              </a:ext>
            </a:extLst>
          </p:cNvPr>
          <p:cNvSpPr txBox="1"/>
          <p:nvPr/>
        </p:nvSpPr>
        <p:spPr>
          <a:xfrm>
            <a:off x="11254629" y="3009931"/>
            <a:ext cx="50013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accent1"/>
                </a:solidFill>
              </a:rPr>
              <a:t>*</a:t>
            </a:r>
            <a:endParaRPr lang="it-IT" sz="2400">
              <a:solidFill>
                <a:schemeClr val="accent1"/>
              </a:solidFill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6B241ACF-72B9-36D9-B260-B81436EB64EC}"/>
              </a:ext>
            </a:extLst>
          </p:cNvPr>
          <p:cNvSpPr txBox="1"/>
          <p:nvPr/>
        </p:nvSpPr>
        <p:spPr>
          <a:xfrm>
            <a:off x="10978056" y="3121573"/>
            <a:ext cx="54478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(a)</a:t>
            </a:r>
            <a:endParaRPr lang="it-IT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E5796DDC-72CD-BAA0-69C4-CF19E11E1E2C}"/>
              </a:ext>
            </a:extLst>
          </p:cNvPr>
          <p:cNvSpPr txBox="1"/>
          <p:nvPr/>
        </p:nvSpPr>
        <p:spPr>
          <a:xfrm>
            <a:off x="10978055" y="5519759"/>
            <a:ext cx="54478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(b)</a:t>
            </a:r>
            <a:endParaRPr lang="it-IT"/>
          </a:p>
        </p:txBody>
      </p:sp>
      <p:sp>
        <p:nvSpPr>
          <p:cNvPr id="34" name="Segnaposto testo 3">
            <a:extLst>
              <a:ext uri="{FF2B5EF4-FFF2-40B4-BE49-F238E27FC236}">
                <a16:creationId xmlns:a16="http://schemas.microsoft.com/office/drawing/2014/main" id="{0A25B3F0-C4A9-13A9-C8D2-FE87249C2B26}"/>
              </a:ext>
            </a:extLst>
          </p:cNvPr>
          <p:cNvSpPr>
            <a:spLocks noGrp="1"/>
          </p:cNvSpPr>
          <p:nvPr/>
        </p:nvSpPr>
        <p:spPr>
          <a:xfrm>
            <a:off x="839788" y="2203537"/>
            <a:ext cx="6454348" cy="34059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None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1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12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1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1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har char="•"/>
            </a:pPr>
            <a:r>
              <a:rPr lang="en-US">
                <a:latin typeface="Montserrat"/>
              </a:rPr>
              <a:t>Revising concept (a) to a simpler design, </a:t>
            </a:r>
            <a:br>
              <a:rPr lang="en-US">
                <a:latin typeface="Montserrat"/>
              </a:rPr>
            </a:br>
            <a:r>
              <a:rPr lang="en-US">
                <a:latin typeface="Montserrat"/>
              </a:rPr>
              <a:t>focus is to test technologies (cryocoolers, C.I.),</a:t>
            </a:r>
            <a:br>
              <a:rPr lang="en-US">
                <a:latin typeface="Montserrat"/>
              </a:rPr>
            </a:br>
            <a:r>
              <a:rPr lang="en-US">
                <a:latin typeface="Montserrat SemiBold" pitchFamily="2" charset="0"/>
              </a:rPr>
              <a:t>racetrack coils </a:t>
            </a:r>
            <a:r>
              <a:rPr lang="en-US">
                <a:latin typeface="Montserrat"/>
              </a:rPr>
              <a:t>as baseline for design (b)</a:t>
            </a:r>
          </a:p>
          <a:p>
            <a:pPr marL="342900" indent="-342900">
              <a:buChar char="•"/>
            </a:pPr>
            <a:r>
              <a:rPr lang="en-US">
                <a:latin typeface="Montserrat"/>
              </a:rPr>
              <a:t>Project approval under </a:t>
            </a:r>
            <a:r>
              <a:rPr lang="en-US">
                <a:latin typeface="Montserrat SemiBold"/>
              </a:rPr>
              <a:t>budget review</a:t>
            </a:r>
            <a:r>
              <a:rPr lang="en-US">
                <a:latin typeface="Montserrat"/>
              </a:rPr>
              <a:t>, </a:t>
            </a:r>
            <a:br>
              <a:rPr lang="en-US">
                <a:latin typeface="Montserrat"/>
              </a:rPr>
            </a:br>
            <a:r>
              <a:rPr lang="en-US">
                <a:latin typeface="Montserrat"/>
              </a:rPr>
              <a:t>HTS magnet adjusted:</a:t>
            </a:r>
            <a:br>
              <a:rPr lang="en-US">
                <a:latin typeface="Montserrat"/>
              </a:rPr>
            </a:br>
            <a:r>
              <a:rPr lang="en-US">
                <a:latin typeface="Montserrat"/>
              </a:rPr>
              <a:t>reducing magnetic field and aperture, </a:t>
            </a:r>
            <a:br>
              <a:rPr lang="en-US">
                <a:latin typeface="Montserrat"/>
              </a:rPr>
            </a:br>
            <a:r>
              <a:rPr lang="en-US">
                <a:latin typeface="Montserrat"/>
              </a:rPr>
              <a:t>from 10 T – 150 mm to 8 T – 80 mm. Same technological goals.</a:t>
            </a:r>
            <a:endParaRPr lang="en-US"/>
          </a:p>
          <a:p>
            <a:pPr marL="285750" indent="-285750">
              <a:buChar char="•"/>
            </a:pPr>
            <a:r>
              <a:rPr lang="en-US">
                <a:latin typeface="Montserrat"/>
              </a:rPr>
              <a:t>Still, open to higher fields, if achievable.</a:t>
            </a:r>
          </a:p>
        </p:txBody>
      </p:sp>
      <p:sp>
        <p:nvSpPr>
          <p:cNvPr id="36" name="Footer Placeholder 4">
            <a:extLst>
              <a:ext uri="{FF2B5EF4-FFF2-40B4-BE49-F238E27FC236}">
                <a16:creationId xmlns:a16="http://schemas.microsoft.com/office/drawing/2014/main" id="{2FEA0B32-0196-C1BB-499B-EB21219B3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7528" y="6129202"/>
            <a:ext cx="8496944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Stefano Sorti – </a:t>
            </a:r>
            <a:r>
              <a:rPr lang="en-GB" err="1"/>
              <a:t>ReBCO</a:t>
            </a:r>
            <a:r>
              <a:rPr lang="en-GB"/>
              <a:t> I.FAST CCT &amp; IRIS 10 T HTS dipole at INFN </a:t>
            </a:r>
            <a:r>
              <a:rPr lang="en-US"/>
              <a:t>– </a:t>
            </a:r>
            <a:r>
              <a:rPr lang="en-GB" err="1"/>
              <a:t>HiTAT</a:t>
            </a:r>
            <a:r>
              <a:rPr lang="en-GB"/>
              <a:t> workshop, 10/03/2023</a:t>
            </a:r>
            <a:endParaRPr lang="en-US"/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4A83A09C-3B84-028F-E124-E09BA8734039}"/>
              </a:ext>
            </a:extLst>
          </p:cNvPr>
          <p:cNvSpPr txBox="1"/>
          <p:nvPr/>
        </p:nvSpPr>
        <p:spPr>
          <a:xfrm>
            <a:off x="11246773" y="5374488"/>
            <a:ext cx="50013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accent4"/>
                </a:solidFill>
              </a:rPr>
              <a:t>*</a:t>
            </a:r>
            <a:endParaRPr lang="it-IT" sz="240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183240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1B81A68-0725-445C-A121-1669D6BEC9DB}">
  <ds:schemaRefs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41CF59E-9F68-4C65-A97D-90C6714BA2F0}">
  <ds:schemaRefs>
    <ds:schemaRef ds:uri="http://purl.org/dc/elements/1.1/"/>
    <ds:schemaRef ds:uri="http://purl.org/dc/terms/"/>
    <ds:schemaRef ds:uri="http://schemas.microsoft.com/internal/obd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Application>Microsoft Office PowerPoint</Application>
  <PresentationFormat>Widescreen</PresentationFormat>
  <Slides>16</Slides>
  <Notes>7</Notes>
  <HiddenSlides>0</HiddenSlide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16</vt:i4>
      </vt:variant>
    </vt:vector>
  </HeadingPairs>
  <TitlesOfParts>
    <vt:vector size="18" baseType="lpstr">
      <vt:lpstr>I.FAST Custom Slides</vt:lpstr>
      <vt:lpstr>Generic</vt:lpstr>
      <vt:lpstr>Presentazione standard di PowerPoint</vt:lpstr>
      <vt:lpstr>Contents</vt:lpstr>
      <vt:lpstr>IFAST WP8: main overview</vt:lpstr>
      <vt:lpstr>Presentazione standard di PowerPoint</vt:lpstr>
      <vt:lpstr>IFAST WP8: Further Design of  HTS Magnet, pt. I</vt:lpstr>
      <vt:lpstr>IFAST WP8: Further Design of  HTS Magnet, pt. II</vt:lpstr>
      <vt:lpstr>     IRIS project</vt:lpstr>
      <vt:lpstr>Demonstrators proposal</vt:lpstr>
      <vt:lpstr>HTS magnet (and green line)  kick-off adaptation</vt:lpstr>
      <vt:lpstr>HTS design magnet status, pt. I </vt:lpstr>
      <vt:lpstr>HTS design magnet status, pt. II </vt:lpstr>
      <vt:lpstr>Conclusions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revision>2</cp:revision>
  <dcterms:created xsi:type="dcterms:W3CDTF">2017-04-26T09:15:49Z</dcterms:created>
  <dcterms:modified xsi:type="dcterms:W3CDTF">2023-03-10T11:58:42Z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