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0" r:id="rId10"/>
    <p:sldId id="267" r:id="rId11"/>
    <p:sldId id="269" r:id="rId12"/>
    <p:sldId id="273" r:id="rId13"/>
    <p:sldId id="281" r:id="rId14"/>
    <p:sldId id="286" r:id="rId15"/>
    <p:sldId id="287" r:id="rId16"/>
    <p:sldId id="289" r:id="rId17"/>
    <p:sldId id="29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0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56" autoAdjust="0"/>
    <p:restoredTop sz="94660"/>
  </p:normalViewPr>
  <p:slideViewPr>
    <p:cSldViewPr snapToGrid="0">
      <p:cViewPr varScale="1">
        <p:scale>
          <a:sx n="86" d="100"/>
          <a:sy n="86" d="100"/>
        </p:scale>
        <p:origin x="66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341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540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33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531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87206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90369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62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24614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6336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881730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1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092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95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161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25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B616A-E948-4753-8539-EBDD6618521F}" type="datetime1">
              <a:rPr lang="en-GB" smtClean="0"/>
              <a:t>09/03/2023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93891-A76A-4DB3-9ADA-970DD57151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064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6474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3C1167D-948B-DA29-31A7-B4B59775C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81684" y="465667"/>
            <a:ext cx="2214870" cy="221487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94772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26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8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85875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632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0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57CFFDD-05C8-45D9-B8EA-6F04DA2310B6}" type="datetimeFigureOut">
              <a:rPr lang="en-US" smtClean="0"/>
              <a:t>09-Mar-23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E4AF44E-ECCD-44D0-8E83-B0ECBE5AF6B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07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8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3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371240" TargetMode="External"/><Relationship Id="rId13" Type="http://schemas.openxmlformats.org/officeDocument/2006/relationships/hyperlink" Target="https://indico.cern.ch/event/659554/contributions/2721008/" TargetMode="External"/><Relationship Id="rId18" Type="http://schemas.openxmlformats.org/officeDocument/2006/relationships/hyperlink" Target="https://iopscience.iop.org/article/10.1088/1361-6668/abbb17/meta" TargetMode="External"/><Relationship Id="rId26" Type="http://schemas.openxmlformats.org/officeDocument/2006/relationships/hyperlink" Target="https://edms.cern.ch/document/2846057" TargetMode="External"/><Relationship Id="rId3" Type="http://schemas.openxmlformats.org/officeDocument/2006/relationships/hyperlink" Target="https://indico.cern.ch/event/610193/#4-first-analysis-of-the-fm04-t" TargetMode="External"/><Relationship Id="rId21" Type="http://schemas.openxmlformats.org/officeDocument/2006/relationships/hyperlink" Target="https://ieeexplore.ieee.org/document/9027905" TargetMode="External"/><Relationship Id="rId7" Type="http://schemas.openxmlformats.org/officeDocument/2006/relationships/hyperlink" Target="https://edms.cern.ch/document/2371238" TargetMode="External"/><Relationship Id="rId12" Type="http://schemas.openxmlformats.org/officeDocument/2006/relationships/hyperlink" Target="https://indico.cern.ch/event/659554/contributions/2709618/" TargetMode="External"/><Relationship Id="rId17" Type="http://schemas.openxmlformats.org/officeDocument/2006/relationships/hyperlink" Target="https://edms.cern.ch/document/2383622" TargetMode="External"/><Relationship Id="rId25" Type="http://schemas.openxmlformats.org/officeDocument/2006/relationships/hyperlink" Target="https://edms.cern.ch/document/2844628" TargetMode="External"/><Relationship Id="rId2" Type="http://schemas.openxmlformats.org/officeDocument/2006/relationships/hyperlink" Target="https://cds.cern.ch/record/2228249?ln=en" TargetMode="External"/><Relationship Id="rId16" Type="http://schemas.openxmlformats.org/officeDocument/2006/relationships/hyperlink" Target="https://indico.cern.ch/event/729883/#2-feather2-1-1-cold-test-resul" TargetMode="External"/><Relationship Id="rId20" Type="http://schemas.openxmlformats.org/officeDocument/2006/relationships/hyperlink" Target="https://edms.cern.ch/document/2383644" TargetMode="Externa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indico.cern.ch/event/578818/contributions/2486950/" TargetMode="External"/><Relationship Id="rId11" Type="http://schemas.openxmlformats.org/officeDocument/2006/relationships/hyperlink" Target="https://edms.cern.ch/document/2383642" TargetMode="External"/><Relationship Id="rId24" Type="http://schemas.openxmlformats.org/officeDocument/2006/relationships/hyperlink" Target="https://ieeexplore.ieee.org/document/9025033" TargetMode="External"/><Relationship Id="rId5" Type="http://schemas.openxmlformats.org/officeDocument/2006/relationships/hyperlink" Target="https://indico.cern.ch/event/626532/#1-cryogenics-test-of-high-temp" TargetMode="External"/><Relationship Id="rId15" Type="http://schemas.openxmlformats.org/officeDocument/2006/relationships/hyperlink" Target="https://iopscience.iop.org/article/10.1088/1361-6668/aab887" TargetMode="External"/><Relationship Id="rId23" Type="http://schemas.openxmlformats.org/officeDocument/2006/relationships/hyperlink" Target="https://edms.cern.ch/document/2609644" TargetMode="External"/><Relationship Id="rId10" Type="http://schemas.openxmlformats.org/officeDocument/2006/relationships/hyperlink" Target="https://indico.cern.ch/event/727555/contributions/3427945/" TargetMode="External"/><Relationship Id="rId19" Type="http://schemas.openxmlformats.org/officeDocument/2006/relationships/hyperlink" Target="https://indico.cern.ch/event/860997/#2-feather2-34-test-results" TargetMode="External"/><Relationship Id="rId4" Type="http://schemas.openxmlformats.org/officeDocument/2006/relationships/hyperlink" Target="https://indico.cern.ch/event/588810/contributions/2473666/" TargetMode="External"/><Relationship Id="rId9" Type="http://schemas.openxmlformats.org/officeDocument/2006/relationships/hyperlink" Target="https://edms.cern.ch/document/2371239" TargetMode="External"/><Relationship Id="rId14" Type="http://schemas.openxmlformats.org/officeDocument/2006/relationships/hyperlink" Target="https://ieeexplore.ieee.org/abstract/document/8279565" TargetMode="External"/><Relationship Id="rId22" Type="http://schemas.openxmlformats.org/officeDocument/2006/relationships/hyperlink" Target="https://indico.cern.ch/event/1006146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1060575-FC79-D56E-ECB6-03DEC15CD7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Overview of EuCARD2 HTS magnet tests and lessons learned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546CC3F8-643B-5C44-B398-A888F09732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78752"/>
            <a:ext cx="11376026" cy="1325288"/>
          </a:xfrm>
        </p:spPr>
        <p:txBody>
          <a:bodyPr/>
          <a:lstStyle/>
          <a:p>
            <a:r>
              <a:rPr lang="en-US" dirty="0"/>
              <a:t>F. Mangiarotti – 2023.03.10, HiTAT-1 workshop</a:t>
            </a:r>
          </a:p>
          <a:p>
            <a:r>
              <a:rPr lang="en-US" dirty="0"/>
              <a:t>With data, analysis and input from: H. Bajas, C. Bockstiegel, M. Bonora, V. Desbiolles, M. Duda, </a:t>
            </a:r>
            <a:r>
              <a:rPr lang="en-US" dirty="0" err="1"/>
              <a:t>M.Durante</a:t>
            </a:r>
            <a:r>
              <a:rPr lang="en-US" dirty="0"/>
              <a:t>, S. Ferradas, J. Feuvrier, J.-L. Guyon, G. Kirby, F. Kosowski, T. </a:t>
            </a:r>
            <a:r>
              <a:rPr lang="en-US" dirty="0" err="1"/>
              <a:t>Lécrevisse</a:t>
            </a:r>
            <a:r>
              <a:rPr lang="en-US" dirty="0"/>
              <a:t>, D. Martins Araujo, C. Petrone, G. Pichon, X. Sarasola, J. van Nugteren, G. Willering </a:t>
            </a:r>
          </a:p>
        </p:txBody>
      </p:sp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ED978CDD-740B-9E4C-43AB-90D5B248D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64" y="1002350"/>
            <a:ext cx="3280607" cy="12451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8296A232-3183-0622-26ED-F78156BF7F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152" y="470019"/>
            <a:ext cx="2721284" cy="222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72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Feather-M2.1-2 test results (1/2)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0776" y="492954"/>
            <a:ext cx="4353107" cy="28420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2" b="6287"/>
          <a:stretch/>
        </p:blipFill>
        <p:spPr>
          <a:xfrm>
            <a:off x="7647427" y="3422791"/>
            <a:ext cx="4322555" cy="284581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6899564" cy="2211920"/>
          </a:xfrm>
        </p:spPr>
        <p:txBody>
          <a:bodyPr>
            <a:normAutofit/>
          </a:bodyPr>
          <a:lstStyle/>
          <a:p>
            <a:r>
              <a:rPr lang="en-US" sz="2400" dirty="0"/>
              <a:t>Reached 6.5 kA (3.1 T) during the first run</a:t>
            </a:r>
          </a:p>
          <a:p>
            <a:r>
              <a:rPr lang="en-US" sz="2400" dirty="0"/>
              <a:t>Quenches “well inside” current sharing regime</a:t>
            </a:r>
          </a:p>
          <a:p>
            <a:r>
              <a:rPr lang="en-US" sz="2400" dirty="0"/>
              <a:t>Field measurements slightly lower than simulated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293891-A76A-4DB3-9ADA-970DD57151D4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A96637-1E8A-9E5B-072E-DA33EE0F01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r="10442" b="5498"/>
          <a:stretch>
            <a:fillRect/>
          </a:stretch>
        </p:blipFill>
        <p:spPr bwMode="auto">
          <a:xfrm>
            <a:off x="111025" y="3622093"/>
            <a:ext cx="3632033" cy="230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D67782-C64C-087D-23E6-EAA165F9CA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2173"/>
          <a:stretch/>
        </p:blipFill>
        <p:spPr>
          <a:xfrm>
            <a:off x="3640952" y="3537527"/>
            <a:ext cx="3725523" cy="262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566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Feather-M2.1-2 test results 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5381897" cy="4270860"/>
          </a:xfrm>
        </p:spPr>
        <p:txBody>
          <a:bodyPr>
            <a:normAutofit/>
          </a:bodyPr>
          <a:lstStyle/>
          <a:p>
            <a:r>
              <a:rPr lang="en-US" sz="2400" dirty="0"/>
              <a:t>Degradation observed in both coils after thermal cycle (run 1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2 and </a:t>
            </a:r>
            <a:br>
              <a:rPr lang="en-US" sz="2400" dirty="0"/>
            </a:br>
            <a:r>
              <a:rPr lang="en-US" sz="2400" dirty="0"/>
              <a:t>2 </a:t>
            </a:r>
            <a:r>
              <a:rPr lang="en-US" sz="2400" dirty="0">
                <a:sym typeface="Wingdings" panose="05000000000000000000" pitchFamily="2" charset="2"/>
              </a:rPr>
              <a:t> 3)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293891-A76A-4DB3-9ADA-970DD57151D4}" type="slidenum">
              <a:rPr lang="en-GB" smtClean="0"/>
              <a:t>11</a:t>
            </a:fld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497" y="1173936"/>
            <a:ext cx="6200503" cy="47764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4CBE5BD-2D8D-86DD-23C2-C8921F6D14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89" y="3165140"/>
            <a:ext cx="4693508" cy="309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922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73" y="3424045"/>
            <a:ext cx="4587273" cy="344404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8902" y="92569"/>
            <a:ext cx="4743098" cy="32828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Feather-M2.3-4 test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7112000" cy="2657497"/>
          </a:xfrm>
        </p:spPr>
        <p:txBody>
          <a:bodyPr>
            <a:normAutofit/>
          </a:bodyPr>
          <a:lstStyle/>
          <a:p>
            <a:r>
              <a:rPr lang="en-US" sz="2400" dirty="0"/>
              <a:t>Run 1 and 2: current lead and clamps problems</a:t>
            </a:r>
          </a:p>
          <a:p>
            <a:r>
              <a:rPr lang="en-US" sz="2400" dirty="0"/>
              <a:t>Run 3: reached 9 kA (4.5 T). Field measured as expected from simulations</a:t>
            </a:r>
          </a:p>
          <a:p>
            <a:r>
              <a:rPr lang="en-US" sz="2400" dirty="0"/>
              <a:t>Degradation observed in one coil after current ramps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233819" y="3626123"/>
            <a:ext cx="4322619" cy="3241964"/>
            <a:chOff x="7869381" y="3616036"/>
            <a:chExt cx="4322619" cy="32419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9381" y="3616036"/>
              <a:ext cx="4322619" cy="3241964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11434618" y="3990109"/>
              <a:ext cx="0" cy="43410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8465720" y="4239552"/>
              <a:ext cx="2736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Coil 3, successive ramps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804168" y="5411801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Coil 4</a:t>
              </a:r>
              <a:endParaRPr lang="en-GB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293891-A76A-4DB3-9ADA-970DD57151D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84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656FA-C7BE-9C19-8E2F-2B16ABE11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Feather-M2.3-4 in Fresca2 test results (1/2)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6B5E52-E0E3-4885-53FA-043F3C602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5695525" cy="2657497"/>
          </a:xfrm>
        </p:spPr>
        <p:txBody>
          <a:bodyPr>
            <a:normAutofit/>
          </a:bodyPr>
          <a:lstStyle/>
          <a:p>
            <a:r>
              <a:rPr lang="en-US" sz="2400" dirty="0"/>
              <a:t>Feather-M2.3-4 reached 2 kA in a background field of 12.3 T</a:t>
            </a:r>
          </a:p>
          <a:p>
            <a:r>
              <a:rPr lang="en-US" sz="2400" dirty="0"/>
              <a:t>Protection strategy validated, historical maximum quench load in Fresca2 not exceeded</a:t>
            </a:r>
          </a:p>
          <a:p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4F3E27-6FEE-1D46-2036-4C0FC68312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94"/>
          <a:stretch/>
        </p:blipFill>
        <p:spPr>
          <a:xfrm>
            <a:off x="6379682" y="1128897"/>
            <a:ext cx="5695525" cy="5179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0B908C-B2E3-B695-0EF4-B2DCA6EF3C4B}"/>
              </a:ext>
            </a:extLst>
          </p:cNvPr>
          <p:cNvSpPr txBox="1"/>
          <p:nvPr/>
        </p:nvSpPr>
        <p:spPr>
          <a:xfrm>
            <a:off x="7917766" y="1484385"/>
            <a:ext cx="2771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kA (12.3 T) in Fresca2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742B06-BF5B-F36A-449E-97D2512EDEB2}"/>
              </a:ext>
            </a:extLst>
          </p:cNvPr>
          <p:cNvSpPr txBox="1"/>
          <p:nvPr/>
        </p:nvSpPr>
        <p:spPr>
          <a:xfrm>
            <a:off x="9744729" y="3804153"/>
            <a:ext cx="1710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kA in Feather2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4DE2F37-DB7B-8DC0-AF25-9B8047DC006E}"/>
              </a:ext>
            </a:extLst>
          </p:cNvPr>
          <p:cNvCxnSpPr>
            <a:stCxn id="8" idx="1"/>
          </p:cNvCxnSpPr>
          <p:nvPr/>
        </p:nvCxnSpPr>
        <p:spPr>
          <a:xfrm flipH="1" flipV="1">
            <a:off x="9561947" y="3884317"/>
            <a:ext cx="182782" cy="1045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CB774E4-6C0F-E642-0EB7-12E224C9E9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747" y="3552956"/>
            <a:ext cx="4121253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517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Feather-M2.3-4 in Fresca2 test results (2/2)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8280" y="960119"/>
            <a:ext cx="6859294" cy="528569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BCAF8-67EF-741A-C211-06DAE5F03D05}"/>
              </a:ext>
            </a:extLst>
          </p:cNvPr>
          <p:cNvSpPr txBox="1">
            <a:spLocks/>
          </p:cNvSpPr>
          <p:nvPr/>
        </p:nvSpPr>
        <p:spPr>
          <a:xfrm>
            <a:off x="609601" y="1325607"/>
            <a:ext cx="5056262" cy="26574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Both Feather-M2 coils degraded during the tests: </a:t>
            </a:r>
          </a:p>
          <a:p>
            <a:pPr marL="781050" lvl="1" indent="-457200">
              <a:buFont typeface="+mj-lt"/>
              <a:buAutoNum type="alphaUcPeriod"/>
            </a:pPr>
            <a:r>
              <a:rPr lang="en-US" sz="2100" dirty="0"/>
              <a:t>after the new assembly, </a:t>
            </a:r>
          </a:p>
          <a:p>
            <a:pPr marL="781050" lvl="1" indent="-457200">
              <a:buFont typeface="+mj-lt"/>
              <a:buAutoNum type="alphaUcPeriod"/>
            </a:pPr>
            <a:r>
              <a:rPr lang="en-US" sz="2100" dirty="0"/>
              <a:t>after fast discharges in Fresca2, </a:t>
            </a:r>
          </a:p>
          <a:p>
            <a:pPr marL="781050" lvl="1" indent="-457200">
              <a:buFont typeface="+mj-lt"/>
              <a:buAutoNum type="alphaUcPeriod"/>
            </a:pPr>
            <a:r>
              <a:rPr lang="en-US" sz="2100" dirty="0"/>
              <a:t>after combined current cycles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C8C0D3-BD56-897D-BBC4-D0D73BEEBC32}"/>
              </a:ext>
            </a:extLst>
          </p:cNvPr>
          <p:cNvSpPr txBox="1"/>
          <p:nvPr/>
        </p:nvSpPr>
        <p:spPr>
          <a:xfrm rot="17711779">
            <a:off x="10111883" y="3704072"/>
            <a:ext cx="18081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Run 3 standalone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C43705D-0DDB-01F3-2BD5-ECE0702BBBFB}"/>
              </a:ext>
            </a:extLst>
          </p:cNvPr>
          <p:cNvCxnSpPr>
            <a:cxnSpLocks/>
          </p:cNvCxnSpPr>
          <p:nvPr/>
        </p:nvCxnSpPr>
        <p:spPr>
          <a:xfrm flipH="1" flipV="1">
            <a:off x="9877529" y="4354846"/>
            <a:ext cx="416002" cy="198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D9BCB21-EEE5-971A-02F8-0B4D471F8619}"/>
              </a:ext>
            </a:extLst>
          </p:cNvPr>
          <p:cNvSpPr txBox="1"/>
          <p:nvPr/>
        </p:nvSpPr>
        <p:spPr>
          <a:xfrm>
            <a:off x="10053658" y="4181171"/>
            <a:ext cx="1538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63D468F-C0A4-8A2C-3720-C5C17A7505FA}"/>
              </a:ext>
            </a:extLst>
          </p:cNvPr>
          <p:cNvCxnSpPr>
            <a:cxnSpLocks/>
          </p:cNvCxnSpPr>
          <p:nvPr/>
        </p:nvCxnSpPr>
        <p:spPr>
          <a:xfrm flipH="1" flipV="1">
            <a:off x="8756611" y="3602964"/>
            <a:ext cx="1019609" cy="642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AFAEA18-499F-3BB7-D99D-9CA04FFCDA84}"/>
              </a:ext>
            </a:extLst>
          </p:cNvPr>
          <p:cNvSpPr txBox="1"/>
          <p:nvPr/>
        </p:nvSpPr>
        <p:spPr>
          <a:xfrm>
            <a:off x="9262912" y="3704071"/>
            <a:ext cx="1538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dirty="0"/>
              <a:t>B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FEF06C5-C86E-70D5-C682-0CFA04F00907}"/>
              </a:ext>
            </a:extLst>
          </p:cNvPr>
          <p:cNvCxnSpPr>
            <a:cxnSpLocks/>
          </p:cNvCxnSpPr>
          <p:nvPr/>
        </p:nvCxnSpPr>
        <p:spPr>
          <a:xfrm flipH="1" flipV="1">
            <a:off x="8699755" y="3255036"/>
            <a:ext cx="39243" cy="173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769EFF9-7477-BFDC-EC2A-DB07BF762D3E}"/>
              </a:ext>
            </a:extLst>
          </p:cNvPr>
          <p:cNvSpPr txBox="1"/>
          <p:nvPr/>
        </p:nvSpPr>
        <p:spPr>
          <a:xfrm>
            <a:off x="8777829" y="3171202"/>
            <a:ext cx="1667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dirty="0"/>
              <a:t>C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B392F93-8097-BF22-D794-197C0CAA3985}"/>
              </a:ext>
            </a:extLst>
          </p:cNvPr>
          <p:cNvCxnSpPr>
            <a:cxnSpLocks/>
          </p:cNvCxnSpPr>
          <p:nvPr/>
        </p:nvCxnSpPr>
        <p:spPr>
          <a:xfrm flipV="1">
            <a:off x="8721472" y="2760758"/>
            <a:ext cx="0" cy="365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6693484-A854-0D1D-AE04-9746778782F3}"/>
              </a:ext>
            </a:extLst>
          </p:cNvPr>
          <p:cNvCxnSpPr>
            <a:cxnSpLocks/>
          </p:cNvCxnSpPr>
          <p:nvPr/>
        </p:nvCxnSpPr>
        <p:spPr>
          <a:xfrm flipH="1" flipV="1">
            <a:off x="8699755" y="2124891"/>
            <a:ext cx="4192" cy="529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EC03EEC-1EFE-231B-EA6C-251ED77960F3}"/>
              </a:ext>
            </a:extLst>
          </p:cNvPr>
          <p:cNvSpPr txBox="1"/>
          <p:nvPr/>
        </p:nvSpPr>
        <p:spPr>
          <a:xfrm>
            <a:off x="8758545" y="2805015"/>
            <a:ext cx="1538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dirty="0"/>
              <a:t>B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8F1BF4-722C-57E8-7FF7-C2429B94A829}"/>
              </a:ext>
            </a:extLst>
          </p:cNvPr>
          <p:cNvSpPr txBox="1"/>
          <p:nvPr/>
        </p:nvSpPr>
        <p:spPr>
          <a:xfrm>
            <a:off x="8755602" y="2260739"/>
            <a:ext cx="1538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dirty="0"/>
              <a:t>B</a:t>
            </a:r>
          </a:p>
        </p:txBody>
      </p:sp>
      <p:pic>
        <p:nvPicPr>
          <p:cNvPr id="37" name="Content Placeholder 10">
            <a:extLst>
              <a:ext uri="{FF2B5EF4-FFF2-40B4-BE49-F238E27FC236}">
                <a16:creationId xmlns:a16="http://schemas.microsoft.com/office/drawing/2014/main" id="{D480A37E-5036-424C-A37D-5FC7F9F7C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586" y="3255036"/>
            <a:ext cx="3978274" cy="3065611"/>
          </a:xfrm>
          <a:prstGeom prst="rect">
            <a:avLst/>
          </a:prstGeom>
        </p:spPr>
      </p:pic>
      <p:sp>
        <p:nvSpPr>
          <p:cNvPr id="38" name="TextBox 28">
            <a:extLst>
              <a:ext uri="{FF2B5EF4-FFF2-40B4-BE49-F238E27FC236}">
                <a16:creationId xmlns:a16="http://schemas.microsoft.com/office/drawing/2014/main" id="{73720FA0-0E34-46CA-A201-D857F5AAFBA1}"/>
              </a:ext>
            </a:extLst>
          </p:cNvPr>
          <p:cNvSpPr txBox="1"/>
          <p:nvPr/>
        </p:nvSpPr>
        <p:spPr>
          <a:xfrm>
            <a:off x="2919727" y="4042671"/>
            <a:ext cx="872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C00000"/>
                </a:solidFill>
              </a:rPr>
              <a:t>Fresca2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9" name="TextBox 29">
            <a:extLst>
              <a:ext uri="{FF2B5EF4-FFF2-40B4-BE49-F238E27FC236}">
                <a16:creationId xmlns:a16="http://schemas.microsoft.com/office/drawing/2014/main" id="{ACF967DB-97F3-4641-9AC4-5408674C8796}"/>
              </a:ext>
            </a:extLst>
          </p:cNvPr>
          <p:cNvSpPr txBox="1"/>
          <p:nvPr/>
        </p:nvSpPr>
        <p:spPr>
          <a:xfrm>
            <a:off x="2919727" y="5173350"/>
            <a:ext cx="96180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72F927"/>
                </a:solidFill>
              </a:rPr>
              <a:t>Feather2</a:t>
            </a:r>
            <a:endParaRPr lang="en-GB" b="1" dirty="0">
              <a:solidFill>
                <a:srgbClr val="72F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782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5DB7E-E4E7-5374-B5C9-336A3052C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Cos-theta test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651F6-3907-7AC7-C270-8C59FDDF2921}"/>
              </a:ext>
            </a:extLst>
          </p:cNvPr>
          <p:cNvSpPr txBox="1">
            <a:spLocks/>
          </p:cNvSpPr>
          <p:nvPr/>
        </p:nvSpPr>
        <p:spPr>
          <a:xfrm>
            <a:off x="609599" y="1325607"/>
            <a:ext cx="6734691" cy="28958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Reached 3 kA at 4.5-6 K</a:t>
            </a:r>
          </a:p>
          <a:p>
            <a:r>
              <a:rPr lang="en-US" sz="2400" dirty="0"/>
              <a:t>Bottom coil shows high and mostly distributed performance reduction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100" dirty="0"/>
              <a:t>Coil was overheated during production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100" dirty="0"/>
              <a:t>Performance of both coils seems stable</a:t>
            </a:r>
          </a:p>
          <a:p>
            <a:r>
              <a:rPr lang="en-US" sz="2400" dirty="0">
                <a:solidFill>
                  <a:schemeClr val="tx2"/>
                </a:solidFill>
              </a:rPr>
              <a:t>Magnetic field measured slightly higher than predicted by simulations</a:t>
            </a:r>
            <a:endParaRPr lang="en-US" sz="2100" dirty="0">
              <a:solidFill>
                <a:schemeClr val="tx2"/>
              </a:solidFill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C38003D0-E83B-435F-AA6A-733034650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85" y="6371812"/>
            <a:ext cx="517176" cy="4220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D59B03-E634-B827-2F15-513A4BCEBB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87"/>
          <a:stretch/>
        </p:blipFill>
        <p:spPr>
          <a:xfrm>
            <a:off x="1715928" y="4196153"/>
            <a:ext cx="4617720" cy="23955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80EA86-5BD5-A46E-D767-20FD38246F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508" y="215961"/>
            <a:ext cx="4960914" cy="38213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198FEB-D69A-BACA-C419-D84B3BF0F0B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074" b="35340"/>
          <a:stretch/>
        </p:blipFill>
        <p:spPr>
          <a:xfrm>
            <a:off x="6315892" y="4046199"/>
            <a:ext cx="3408522" cy="25366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42716D4-1CA6-428F-2E3C-94718CC2AB99}"/>
              </a:ext>
            </a:extLst>
          </p:cNvPr>
          <p:cNvSpPr txBox="1"/>
          <p:nvPr/>
        </p:nvSpPr>
        <p:spPr>
          <a:xfrm>
            <a:off x="9837420" y="2156460"/>
            <a:ext cx="315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20 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FFDBA5-3DDB-7B7C-221D-3D269FE29FC7}"/>
              </a:ext>
            </a:extLst>
          </p:cNvPr>
          <p:cNvSpPr txBox="1"/>
          <p:nvPr/>
        </p:nvSpPr>
        <p:spPr>
          <a:xfrm>
            <a:off x="10733525" y="2156460"/>
            <a:ext cx="23083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6 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728B2D-713D-A5FF-C67F-75ACB11BBFC4}"/>
              </a:ext>
            </a:extLst>
          </p:cNvPr>
          <p:cNvSpPr txBox="1"/>
          <p:nvPr/>
        </p:nvSpPr>
        <p:spPr>
          <a:xfrm>
            <a:off x="8856355" y="2156460"/>
            <a:ext cx="53700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48-53 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6F87E6-3582-93D5-12C2-22C90FC8B334}"/>
              </a:ext>
            </a:extLst>
          </p:cNvPr>
          <p:cNvSpPr txBox="1"/>
          <p:nvPr/>
        </p:nvSpPr>
        <p:spPr>
          <a:xfrm>
            <a:off x="8379004" y="1580411"/>
            <a:ext cx="315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69 K</a:t>
            </a:r>
          </a:p>
        </p:txBody>
      </p:sp>
    </p:spTree>
    <p:extLst>
      <p:ext uri="{BB962C8B-B14F-4D97-AF65-F5344CB8AC3E}">
        <p14:creationId xmlns:p14="http://schemas.microsoft.com/office/powerpoint/2010/main" val="124450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0029D-C5B5-0301-4626-518440D90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DCC32-5A47-E907-3EB0-9E0E95A63F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124744"/>
            <a:ext cx="11376024" cy="4608512"/>
          </a:xfrm>
        </p:spPr>
        <p:txBody>
          <a:bodyPr/>
          <a:lstStyle/>
          <a:p>
            <a:r>
              <a:rPr lang="en-US" dirty="0"/>
              <a:t>EuCARD2 test results are promising: Feather-M2 reached 9 kA (target 10 kA), Cos-Theta was limited as expected in the overheated coil. </a:t>
            </a:r>
          </a:p>
          <a:p>
            <a:r>
              <a:rPr lang="en-US" dirty="0"/>
              <a:t>It is expected to encounter issues during the HTS magnets tests at earlier stages of development. No common “theme” has been found between them: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C5CCC0B-ADC5-22B2-D2AC-BBE15096F8D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41340962"/>
              </p:ext>
            </p:extLst>
          </p:nvPr>
        </p:nvGraphicFramePr>
        <p:xfrm>
          <a:off x="407983" y="2674242"/>
          <a:ext cx="1155023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1838">
                  <a:extLst>
                    <a:ext uri="{9D8B030D-6E8A-4147-A177-3AD203B41FA5}">
                      <a16:colId xmlns:a16="http://schemas.microsoft.com/office/drawing/2014/main" val="1338456579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465991068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369588189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33109628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Max. current &amp;  central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Reduced performance?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Issue?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640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Feather M0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12.9 kA</a:t>
                      </a:r>
                      <a:br>
                        <a:rPr lang="en-US" dirty="0"/>
                      </a:br>
                      <a:r>
                        <a:rPr lang="en-US" dirty="0"/>
                        <a:t>(12 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Degradation: only in background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designed for background field operation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058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Feather 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 kA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dirty="0"/>
                        <a:t> 4.5 T </a:t>
                      </a:r>
                      <a:br>
                        <a:rPr lang="en-US" dirty="0"/>
                      </a:br>
                      <a:r>
                        <a:rPr lang="en-US" dirty="0"/>
                        <a:t>(4.5 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Degradation: after thermal cycle and during powering with Fresca2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Probably stress in the </a:t>
                      </a:r>
                      <a:r>
                        <a:rPr lang="en-US" dirty="0" err="1"/>
                        <a:t>Roebel</a:t>
                      </a:r>
                      <a:r>
                        <a:rPr lang="en-US" dirty="0"/>
                        <a:t> cable, or caused by the induction copper rings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289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Cos-theta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kA – ~1.5 T </a:t>
                      </a:r>
                      <a:b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(4.5-6 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Yes, but stable and distributed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Known: overheating during manufacturing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085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GaToroid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 but stable and distributed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Probably during manufacturing.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Potentially related to impregnation?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683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HDMS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 kA – 2.9 T </a:t>
                      </a:r>
                      <a:br>
                        <a:rPr lang="en-US" dirty="0"/>
                      </a:br>
                      <a:r>
                        <a:rPr lang="en-US" dirty="0"/>
                        <a:t>(10 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No-insulation coils have different behavior – test procedure needs to be adapted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218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8397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 references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581524"/>
              </p:ext>
            </p:extLst>
          </p:nvPr>
        </p:nvGraphicFramePr>
        <p:xfrm>
          <a:off x="226496" y="1033673"/>
          <a:ext cx="11739008" cy="553299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1840">
                  <a:extLst>
                    <a:ext uri="{9D8B030D-6E8A-4147-A177-3AD203B41FA5}">
                      <a16:colId xmlns:a16="http://schemas.microsoft.com/office/drawing/2014/main" val="263874377"/>
                    </a:ext>
                  </a:extLst>
                </a:gridCol>
                <a:gridCol w="781840">
                  <a:extLst>
                    <a:ext uri="{9D8B030D-6E8A-4147-A177-3AD203B41FA5}">
                      <a16:colId xmlns:a16="http://schemas.microsoft.com/office/drawing/2014/main" val="1446587679"/>
                    </a:ext>
                  </a:extLst>
                </a:gridCol>
                <a:gridCol w="1579968">
                  <a:extLst>
                    <a:ext uri="{9D8B030D-6E8A-4147-A177-3AD203B41FA5}">
                      <a16:colId xmlns:a16="http://schemas.microsoft.com/office/drawing/2014/main" val="3914301578"/>
                    </a:ext>
                  </a:extLst>
                </a:gridCol>
                <a:gridCol w="8595360">
                  <a:extLst>
                    <a:ext uri="{9D8B030D-6E8A-4147-A177-3AD203B41FA5}">
                      <a16:colId xmlns:a16="http://schemas.microsoft.com/office/drawing/2014/main" val="532725473"/>
                    </a:ext>
                  </a:extLst>
                </a:gridCol>
              </a:tblGrid>
              <a:tr h="275190"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Date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</a:t>
                      </a:r>
                      <a:r>
                        <a:rPr lang="en-GB" sz="1600" u="none" strike="noStrike" baseline="30000" dirty="0">
                          <a:effectLst/>
                        </a:rPr>
                        <a:t>st</a:t>
                      </a:r>
                      <a:r>
                        <a:rPr lang="en-GB" sz="1600" u="none" strike="noStrike" dirty="0">
                          <a:effectLst/>
                        </a:rPr>
                        <a:t> Author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Title (with link)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B w="381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431358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Feather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10-11-16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Jeroen van Nugteren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"/>
                        </a:rPr>
                        <a:t>High Temperature Superconductor Accelerator Magnets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040097"/>
                  </a:ext>
                </a:extLst>
              </a:tr>
              <a:tr h="210312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Feather M0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07-02-17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Hugo Bajas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3"/>
                        </a:rPr>
                        <a:t>Feather_0.4 test report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8556689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15-02-17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Hugo Bajas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4"/>
                        </a:rPr>
                        <a:t>Results of Feather_M0.4 test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2201476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23-03-17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Hugo Bajas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5"/>
                        </a:rPr>
                        <a:t>Cryogenics Test of High Temperature Superconducting Coils at SM18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0832015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28-03-17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Hugo Bajas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6"/>
                        </a:rPr>
                        <a:t>Test results of the Feather-M0 HTS coil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33912766"/>
                  </a:ext>
                </a:extLst>
              </a:tr>
              <a:tr h="210312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Feather M0 in Sultan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19-10-17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Xavier Sarasola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7"/>
                        </a:rPr>
                        <a:t>Test of </a:t>
                      </a:r>
                      <a:r>
                        <a:rPr lang="en-GB" sz="1200" u="sng" strike="noStrike" dirty="0" err="1">
                          <a:effectLst/>
                          <a:latin typeface="+mn-lt"/>
                          <a:hlinkClick r:id="rId7"/>
                        </a:rPr>
                        <a:t>FeaTHeR</a:t>
                      </a:r>
                      <a:r>
                        <a:rPr lang="en-GB" sz="1200" u="sng" strike="noStrike" dirty="0">
                          <a:effectLst/>
                          <a:latin typeface="+mn-lt"/>
                          <a:hlinkClick r:id="rId7"/>
                        </a:rPr>
                        <a:t> M0.4 in SULTAN Preliminary results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64539450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20-03-19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Xavier Sarasola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 err="1">
                          <a:effectLst/>
                          <a:latin typeface="+mn-lt"/>
                          <a:hlinkClick r:id="rId8"/>
                        </a:rPr>
                        <a:t>FeaTHeR</a:t>
                      </a:r>
                      <a:r>
                        <a:rPr lang="en-GB" sz="1200" u="sng" strike="noStrike" dirty="0">
                          <a:effectLst/>
                          <a:latin typeface="+mn-lt"/>
                          <a:hlinkClick r:id="rId8"/>
                        </a:rPr>
                        <a:t> M0.5 Test Report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34763012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25-03-19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Xavier Sarasola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 err="1">
                          <a:effectLst/>
                          <a:latin typeface="+mn-lt"/>
                          <a:hlinkClick r:id="rId9"/>
                        </a:rPr>
                        <a:t>FeaTHeR</a:t>
                      </a:r>
                      <a:r>
                        <a:rPr lang="en-GB" sz="1200" u="sng" strike="noStrike" dirty="0">
                          <a:effectLst/>
                          <a:latin typeface="+mn-lt"/>
                          <a:hlinkClick r:id="rId9"/>
                        </a:rPr>
                        <a:t> M0.5 in SULTAN Test Report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5613569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25-06-19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Xavier Sarasola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10"/>
                        </a:rPr>
                        <a:t>Test of HTS Demonstrator Coils at High Field and Variable Temperature in the SULTAN Facility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80714261"/>
                  </a:ext>
                </a:extLst>
              </a:tr>
              <a:tr h="210312">
                <a:tc rowSpan="8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Feather M2.1-2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12-05-17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Hugo Bajas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11"/>
                        </a:rPr>
                        <a:t>Feather-M2 test result (preliminary)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28616602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21-09-17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Jeroen van Nugteren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sng" strike="noStrike" dirty="0" err="1">
                          <a:effectLst/>
                          <a:latin typeface="+mn-lt"/>
                          <a:hlinkClick r:id="rId12"/>
                        </a:rPr>
                        <a:t>ReBCO</a:t>
                      </a:r>
                      <a:r>
                        <a:rPr lang="fr-FR" sz="1200" u="sng" strike="noStrike" dirty="0">
                          <a:effectLst/>
                          <a:latin typeface="+mn-lt"/>
                          <a:hlinkClick r:id="rId12"/>
                        </a:rPr>
                        <a:t> 20T+ </a:t>
                      </a:r>
                      <a:r>
                        <a:rPr lang="fr-FR" sz="1200" u="sng" strike="noStrike" dirty="0" err="1">
                          <a:effectLst/>
                          <a:latin typeface="+mn-lt"/>
                          <a:hlinkClick r:id="rId12"/>
                        </a:rPr>
                        <a:t>Dipoles</a:t>
                      </a:r>
                      <a:r>
                        <a:rPr lang="fr-FR" sz="1200" u="sng" strike="noStrike" dirty="0">
                          <a:effectLst/>
                          <a:latin typeface="+mn-lt"/>
                          <a:hlinkClick r:id="rId12"/>
                        </a:rPr>
                        <a:t> for </a:t>
                      </a:r>
                      <a:r>
                        <a:rPr lang="fr-FR" sz="1200" u="sng" strike="noStrike" dirty="0" err="1">
                          <a:effectLst/>
                          <a:latin typeface="+mn-lt"/>
                          <a:hlinkClick r:id="rId12"/>
                        </a:rPr>
                        <a:t>Particle</a:t>
                      </a:r>
                      <a:r>
                        <a:rPr lang="fr-FR" sz="1200" u="sng" strike="noStrike" dirty="0">
                          <a:effectLst/>
                          <a:latin typeface="+mn-lt"/>
                          <a:hlinkClick r:id="rId12"/>
                        </a:rPr>
                        <a:t> </a:t>
                      </a:r>
                      <a:r>
                        <a:rPr lang="fr-FR" sz="1200" u="sng" strike="noStrike" dirty="0" err="1">
                          <a:effectLst/>
                          <a:latin typeface="+mn-lt"/>
                          <a:hlinkClick r:id="rId12"/>
                        </a:rPr>
                        <a:t>Accelerators</a:t>
                      </a:r>
                      <a:endParaRPr lang="fr-FR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7636020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20-09-17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Jeroen van Nugteren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13"/>
                        </a:rPr>
                        <a:t>Powering of an HTS Dipole Insert-Magnet Operated Standalone in Helium Gas between 5 and 85K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6071596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02-02-18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Carlo Petrone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14"/>
                        </a:rPr>
                        <a:t>Measurement and Analysis of the Dynamic Effects in an HTS Dipole Magnet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96596655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25-04-18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Jeroen van Nugteren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15"/>
                        </a:rPr>
                        <a:t>Powering of an HTS Dipole Insert-Magnet Operated Standalone in Helium Gas between 5 and 85K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53037219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15-05-18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Jeroen van Nugteren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16"/>
                        </a:rPr>
                        <a:t>FM2.1-2 Rotating Field Probe Measurements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4494523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22-11-18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Gerard Willering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17"/>
                        </a:rPr>
                        <a:t>Comparison April-November Feather M2 12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48086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29-10-20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Lorenzo Bortot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18"/>
                        </a:rPr>
                        <a:t>Numerical analysis of the screening current-induced magnetic field in the HTS insert dipole magnet Feather-M2.1-2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56085299"/>
                  </a:ext>
                </a:extLst>
              </a:tr>
              <a:tr h="21031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Feather M2.3-4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05-11-19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Hugo Bajas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19"/>
                        </a:rPr>
                        <a:t>Feather M2 3-4: Test results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7992031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02-12-19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Gerard Willering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sng" strike="noStrike" dirty="0">
                          <a:effectLst/>
                          <a:latin typeface="+mn-lt"/>
                          <a:hlinkClick r:id="rId20"/>
                        </a:rPr>
                        <a:t>Feather M2.3-4 Test results 3rd </a:t>
                      </a:r>
                      <a:r>
                        <a:rPr lang="en-GB" sz="1200" u="sng" strike="noStrike" dirty="0" err="1">
                          <a:effectLst/>
                          <a:latin typeface="+mn-lt"/>
                          <a:hlinkClick r:id="rId20"/>
                        </a:rPr>
                        <a:t>cooldown</a:t>
                      </a:r>
                      <a:r>
                        <a:rPr lang="en-GB" sz="1200" u="sng" strike="noStrike" dirty="0">
                          <a:effectLst/>
                          <a:latin typeface="+mn-lt"/>
                          <a:hlinkClick r:id="rId20"/>
                        </a:rPr>
                        <a:t> November 2019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80086078"/>
                  </a:ext>
                </a:extLst>
              </a:tr>
              <a:tr h="21031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Feather-M2.3-4 in Fresca2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09-03-20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Douglas Martins A.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1"/>
                        </a:rPr>
                        <a:t>Preliminary Integration for Testing HTS Feather-M2 in the FRESCA2 Dipole Magnet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3631327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11-03-21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[Several]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2"/>
                        </a:rPr>
                        <a:t>Final report on Feather2-in-Fresca2 test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9664786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23-05-22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Franco Mangiarotti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3"/>
                        </a:rPr>
                        <a:t>Feather M2.3-4 in Fresca2c test results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60876716"/>
                  </a:ext>
                </a:extLst>
              </a:tr>
              <a:tr h="210312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Cos-Theta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05-03-20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Maria Durante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4"/>
                        </a:rPr>
                        <a:t>Manufacturing of the EuCARD2 </a:t>
                      </a:r>
                      <a:r>
                        <a:rPr lang="en-GB" sz="1200" b="0" i="0" u="sng" strike="noStrike" dirty="0" err="1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4"/>
                        </a:rPr>
                        <a:t>Roebel</a:t>
                      </a:r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4"/>
                        </a:rPr>
                        <a:t>-Based Cos-Theta Coils at CEA </a:t>
                      </a:r>
                      <a:r>
                        <a:rPr lang="en-GB" sz="1200" b="0" i="0" u="sng" strike="noStrike" dirty="0" err="1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4"/>
                        </a:rPr>
                        <a:t>Saclay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83121568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06-03-23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Filip Kosowski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5"/>
                        </a:rPr>
                        <a:t>Test report- EuCARD2 test at SM18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00447831"/>
                  </a:ext>
                </a:extLst>
              </a:tr>
              <a:tr h="210312">
                <a:tc vMerge="1">
                  <a:txBody>
                    <a:bodyPr/>
                    <a:lstStyle/>
                    <a:p>
                      <a:pPr algn="ctr" fontAlgn="b"/>
                      <a:endParaRPr lang="en-GB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07-03-23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Melvin Liebsch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6"/>
                        </a:rPr>
                        <a:t>Magnetic measurements on the EuCard2 cos</a:t>
                      </a:r>
                      <a:r>
                        <a:rPr lang="el-GR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6"/>
                        </a:rPr>
                        <a:t>θ</a:t>
                      </a:r>
                      <a:r>
                        <a:rPr lang="en-US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26"/>
                        </a:rPr>
                        <a:t> stand-alone HTS magnet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4566191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293891-A76A-4DB3-9ADA-970DD57151D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494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F4D0ABF-1A70-4E14-C34F-E80AB07DF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EuCARD2 HTS magnets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E7F2DF-D626-86B8-B017-CA0CA2AEB0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7" y="1163351"/>
            <a:ext cx="5986549" cy="45312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564FD5-AF20-0F40-AEFF-AC3446982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4786" y="1322602"/>
            <a:ext cx="5211936" cy="35120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240D00-8630-5E4F-CBC8-CF57DE5A64D0}"/>
              </a:ext>
            </a:extLst>
          </p:cNvPr>
          <p:cNvSpPr txBox="1"/>
          <p:nvPr/>
        </p:nvSpPr>
        <p:spPr>
          <a:xfrm>
            <a:off x="10448711" y="5031418"/>
            <a:ext cx="133530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rgbClr val="D3D0DD"/>
                </a:solidFill>
              </a:rPr>
              <a:t>Cos-theta</a:t>
            </a: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5E5C65ED-B8C7-19E1-65C0-F830BC9817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277" y="4972990"/>
            <a:ext cx="595707" cy="486188"/>
          </a:xfrm>
          <a:prstGeom prst="rect">
            <a:avLst/>
          </a:prstGeom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50191B7D-0BB7-0C83-E142-7F04C6FC8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75" y="4961401"/>
            <a:ext cx="509365" cy="50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462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ECEC24-793E-DC0C-F04F-3E13594F2F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83" t="35116" r="22376" b="26457"/>
          <a:stretch/>
        </p:blipFill>
        <p:spPr>
          <a:xfrm>
            <a:off x="977015" y="1104126"/>
            <a:ext cx="8884645" cy="51114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BF9135-C640-6072-1A59-35760890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CERN’s Feather-M0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3AF3D3-D38F-A8F2-2A0B-7C49999CF8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044"/>
          <a:stretch/>
        </p:blipFill>
        <p:spPr>
          <a:xfrm rot="19911065">
            <a:off x="8167160" y="2615502"/>
            <a:ext cx="3737461" cy="1777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B554275-A422-2AC7-B74C-F6EFF8A24C96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8" t="13863" r="36690" b="33566"/>
          <a:stretch/>
        </p:blipFill>
        <p:spPr>
          <a:xfrm rot="4061136">
            <a:off x="330513" y="1394843"/>
            <a:ext cx="1999841" cy="18628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6F196300-E527-AC48-6FE7-085C825AAE04}"/>
              </a:ext>
            </a:extLst>
          </p:cNvPr>
          <p:cNvSpPr txBox="1"/>
          <p:nvPr/>
        </p:nvSpPr>
        <p:spPr>
          <a:xfrm>
            <a:off x="2206925" y="1570863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Return end</a:t>
            </a:r>
            <a:endParaRPr lang="en-GB" dirty="0"/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CA559457-63AE-DA58-425C-30BEAA17E126}"/>
              </a:ext>
            </a:extLst>
          </p:cNvPr>
          <p:cNvSpPr txBox="1"/>
          <p:nvPr/>
        </p:nvSpPr>
        <p:spPr>
          <a:xfrm>
            <a:off x="10852906" y="415516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Lead end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5CEEA0-36AC-8EB3-4E05-C9479C435F57}"/>
              </a:ext>
            </a:extLst>
          </p:cNvPr>
          <p:cNvSpPr txBox="1"/>
          <p:nvPr/>
        </p:nvSpPr>
        <p:spPr>
          <a:xfrm>
            <a:off x="4216501" y="5369366"/>
            <a:ext cx="7567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Subscale coils to test manufacturing and quench detection.</a:t>
            </a:r>
          </a:p>
          <a:p>
            <a:r>
              <a:rPr lang="en-GB" dirty="0"/>
              <a:t>Cold tested: Feather-M0.4 with Bruker tape, M0.5 with </a:t>
            </a:r>
            <a:r>
              <a:rPr lang="en-GB" dirty="0" err="1"/>
              <a:t>Sunam</a:t>
            </a:r>
            <a:r>
              <a:rPr lang="en-GB" dirty="0"/>
              <a:t> tape</a:t>
            </a:r>
          </a:p>
        </p:txBody>
      </p:sp>
    </p:spTree>
    <p:extLst>
      <p:ext uri="{BB962C8B-B14F-4D97-AF65-F5344CB8AC3E}">
        <p14:creationId xmlns:p14="http://schemas.microsoft.com/office/powerpoint/2010/main" val="1386006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F8990-333D-FB90-C2D3-2CA79F65D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CERN’s Feather-M2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853D23-56EF-7E26-088B-9E64185181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44" b="22839"/>
          <a:stretch/>
        </p:blipFill>
        <p:spPr>
          <a:xfrm>
            <a:off x="4991945" y="283715"/>
            <a:ext cx="6973077" cy="43271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3BE3D07-DAC8-F5D4-F11A-CE7717B28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0519" y="4747512"/>
            <a:ext cx="7724503" cy="12841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E41E8B-8973-5988-BD4A-6ECA9AECFC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693" y="1071834"/>
            <a:ext cx="2788768" cy="28802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8EB30F-3D21-96A1-E8BF-456D3D6B4C12}"/>
              </a:ext>
            </a:extLst>
          </p:cNvPr>
          <p:cNvSpPr txBox="1"/>
          <p:nvPr/>
        </p:nvSpPr>
        <p:spPr>
          <a:xfrm>
            <a:off x="226978" y="4377622"/>
            <a:ext cx="387809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EuCARD2 deliverable. Two assemblies:</a:t>
            </a:r>
          </a:p>
          <a:p>
            <a:r>
              <a:rPr lang="en-GB" dirty="0"/>
              <a:t>Feather-M2.1-2 with </a:t>
            </a:r>
            <a:r>
              <a:rPr lang="en-GB" dirty="0" err="1"/>
              <a:t>Sunam</a:t>
            </a:r>
            <a:r>
              <a:rPr lang="en-GB" dirty="0"/>
              <a:t> tape</a:t>
            </a:r>
          </a:p>
          <a:p>
            <a:r>
              <a:rPr lang="en-GB" dirty="0"/>
              <a:t>Feather-M2.3-4 with Bruker tape</a:t>
            </a:r>
          </a:p>
        </p:txBody>
      </p:sp>
    </p:spTree>
    <p:extLst>
      <p:ext uri="{BB962C8B-B14F-4D97-AF65-F5344CB8AC3E}">
        <p14:creationId xmlns:p14="http://schemas.microsoft.com/office/powerpoint/2010/main" val="1438813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F8990-333D-FB90-C2D3-2CA79F65D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CERN’s Feather-M2 in Fresca2</a:t>
            </a:r>
          </a:p>
        </p:txBody>
      </p:sp>
      <p:pic>
        <p:nvPicPr>
          <p:cNvPr id="8" name="Picture 7" descr="A person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D2816D09-9924-38E7-CBC8-7E39C0FD30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57700" y="807579"/>
            <a:ext cx="5982056" cy="44865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2BA610-D4B6-4976-91BE-5A6D2295E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447035" y="1687940"/>
            <a:ext cx="4642825" cy="34821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CA0744-3DDF-188A-0C98-3AC797D8A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9644" y="1271185"/>
            <a:ext cx="3941606" cy="43156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739CC25-137D-1EDB-A92C-E6F3614161B3}"/>
              </a:ext>
            </a:extLst>
          </p:cNvPr>
          <p:cNvSpPr txBox="1"/>
          <p:nvPr/>
        </p:nvSpPr>
        <p:spPr>
          <a:xfrm>
            <a:off x="133318" y="5857212"/>
            <a:ext cx="70536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Feather-M2.3-4 test inside Fresca2 Nb3Sn magnet (~13 T)</a:t>
            </a:r>
          </a:p>
        </p:txBody>
      </p:sp>
    </p:spTree>
    <p:extLst>
      <p:ext uri="{BB962C8B-B14F-4D97-AF65-F5344CB8AC3E}">
        <p14:creationId xmlns:p14="http://schemas.microsoft.com/office/powerpoint/2010/main" val="15043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D7401-F5EE-0429-FB65-4F1C59E54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CEA’s cos-theta dipole</a:t>
            </a: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2D44D580-6CED-A03E-A804-FE1C25D6D0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85" y="6371812"/>
            <a:ext cx="517176" cy="4220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1B046E-C092-66FE-6790-5403F75F10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7" y="1183709"/>
            <a:ext cx="3574352" cy="47658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6B96B2-297A-6630-8E65-17FAF30E2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2398" y="373593"/>
            <a:ext cx="5170207" cy="22758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949745E-865D-2B30-7861-3583D197BB4C}"/>
              </a:ext>
            </a:extLst>
          </p:cNvPr>
          <p:cNvSpPr txBox="1"/>
          <p:nvPr/>
        </p:nvSpPr>
        <p:spPr>
          <a:xfrm>
            <a:off x="4241567" y="5626345"/>
            <a:ext cx="68889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EuCARD2 deliverable. Three coils built, two tested (one OK, one overheated). All coils with </a:t>
            </a:r>
            <a:r>
              <a:rPr lang="en-GB" dirty="0" err="1"/>
              <a:t>SuperOx</a:t>
            </a:r>
            <a:r>
              <a:rPr lang="en-GB" dirty="0"/>
              <a:t> tape.</a:t>
            </a:r>
          </a:p>
        </p:txBody>
      </p:sp>
      <p:pic>
        <p:nvPicPr>
          <p:cNvPr id="6" name="Picture 5" descr="A model of a space ship&#10;&#10;Description automatically generated with low confidence">
            <a:extLst>
              <a:ext uri="{FF2B5EF4-FFF2-40B4-BE49-F238E27FC236}">
                <a16:creationId xmlns:a16="http://schemas.microsoft.com/office/drawing/2014/main" id="{496D436A-6F1C-97C3-8C73-10F2D9419BF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56" r="33583" b="40595"/>
          <a:stretch/>
        </p:blipFill>
        <p:spPr>
          <a:xfrm>
            <a:off x="4640579" y="2771742"/>
            <a:ext cx="6852025" cy="26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6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E50810B-7197-F7B9-4AEE-A4AD1C6B9A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71790"/>
              </p:ext>
            </p:extLst>
          </p:nvPr>
        </p:nvGraphicFramePr>
        <p:xfrm>
          <a:off x="407987" y="1064866"/>
          <a:ext cx="813816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7520">
                  <a:extLst>
                    <a:ext uri="{9D8B030D-6E8A-4147-A177-3AD203B41FA5}">
                      <a16:colId xmlns:a16="http://schemas.microsoft.com/office/drawing/2014/main" val="3383369889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3942267139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280908028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46066404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3541071638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303169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347590572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477802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0316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Feather-M0.4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056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Feather-M0.5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8538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Feather-M2.1-2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312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Feather-M2.3-4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801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Feather-M2.3-4 in Fresca2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1078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Cos-theta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54142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8D614B3B-29EE-3F62-56A4-4AEF892D5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timeline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7A151C-D588-2F52-EB5A-7463DADC7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0789" y="2143182"/>
            <a:ext cx="3056400" cy="405191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83D599E-11D3-5C93-E441-81DD8E166252}"/>
              </a:ext>
            </a:extLst>
          </p:cNvPr>
          <p:cNvSpPr/>
          <p:nvPr/>
        </p:nvSpPr>
        <p:spPr>
          <a:xfrm>
            <a:off x="7698377" y="5672581"/>
            <a:ext cx="1196113" cy="522514"/>
          </a:xfrm>
          <a:prstGeom prst="rect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Tests in Sultan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96C8848-1611-27B7-6EDB-A8E7FB79DE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87" y="3745150"/>
            <a:ext cx="5397085" cy="267761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ABBA07-B762-37A8-0479-B8FF2224F7CF}"/>
              </a:ext>
            </a:extLst>
          </p:cNvPr>
          <p:cNvSpPr/>
          <p:nvPr/>
        </p:nvSpPr>
        <p:spPr>
          <a:xfrm>
            <a:off x="5941371" y="5675882"/>
            <a:ext cx="1196113" cy="522514"/>
          </a:xfrm>
          <a:prstGeom prst="rect">
            <a:avLst/>
          </a:prstGeom>
          <a:solidFill>
            <a:srgbClr val="00B0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Tests in SM18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0973F4-8D5F-FD5E-301C-A4F4F0806429}"/>
              </a:ext>
            </a:extLst>
          </p:cNvPr>
          <p:cNvSpPr txBox="1"/>
          <p:nvPr/>
        </p:nvSpPr>
        <p:spPr>
          <a:xfrm>
            <a:off x="7282982" y="3660746"/>
            <a:ext cx="126316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Number of tests</a:t>
            </a:r>
          </a:p>
        </p:txBody>
      </p:sp>
    </p:spTree>
    <p:extLst>
      <p:ext uri="{BB962C8B-B14F-4D97-AF65-F5344CB8AC3E}">
        <p14:creationId xmlns:p14="http://schemas.microsoft.com/office/powerpoint/2010/main" val="988248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Feather-M0.4 test results at SM18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4322618" cy="4270860"/>
          </a:xfrm>
        </p:spPr>
        <p:txBody>
          <a:bodyPr>
            <a:normAutofit/>
          </a:bodyPr>
          <a:lstStyle/>
          <a:p>
            <a:r>
              <a:rPr lang="en-GB" sz="2400" dirty="0"/>
              <a:t>Run 1: system check</a:t>
            </a:r>
          </a:p>
          <a:p>
            <a:r>
              <a:rPr lang="en-GB" sz="2400" dirty="0"/>
              <a:t>Run 2: current lead connections too hot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He inlet re-routed</a:t>
            </a:r>
          </a:p>
          <a:p>
            <a:r>
              <a:rPr lang="en-GB" sz="2400" dirty="0"/>
              <a:t>Run 3 and 4: successful tests up to ~13 kA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No degradation after thermal cycle</a:t>
            </a:r>
          </a:p>
          <a:p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218" y="1173937"/>
            <a:ext cx="7259782" cy="473981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293891-A76A-4DB3-9ADA-970DD57151D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060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7992" y="209473"/>
            <a:ext cx="3866020" cy="30317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90777" y="144330"/>
            <a:ext cx="16209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Feather-M0.4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Feather-M0.4 and .5 test at Sultan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293891-A76A-4DB3-9ADA-970DD57151D4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9904" y="3241186"/>
            <a:ext cx="3894108" cy="30063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09553" y="3194994"/>
            <a:ext cx="16209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Feather-M0.5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6886" y="3817797"/>
            <a:ext cx="4424662" cy="242978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21967"/>
            <a:ext cx="6923314" cy="3102611"/>
          </a:xfrm>
        </p:spPr>
        <p:txBody>
          <a:bodyPr>
            <a:normAutofit/>
          </a:bodyPr>
          <a:lstStyle/>
          <a:p>
            <a:r>
              <a:rPr lang="en-GB" sz="2400" dirty="0"/>
              <a:t>M0.4 reached 10 kA in 11 T background field</a:t>
            </a:r>
          </a:p>
          <a:p>
            <a:r>
              <a:rPr lang="en-GB" sz="2400" dirty="0"/>
              <a:t>Both magnets degraded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“Both tests were limited by the apparent resistance across the coil, which increased dramatically after the tests at high field.”</a:t>
            </a:r>
          </a:p>
          <a:p>
            <a:r>
              <a:rPr lang="en-US" sz="2400" dirty="0"/>
              <a:t>Heat generation observed in the coils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950044" y="6406646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Courtesy X. Sarasola (EPFL/SPS)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1A3A25-6AF0-5C66-E579-9C7CB44B36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312" y="6378765"/>
            <a:ext cx="1880075" cy="42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88021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16x9_202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16x9_2021" id="{E6588A15-68E5-4671-ACB4-45924010DD6E}" vid="{72270FA3-8472-4097-B245-DF27778B2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CERN_16x9_2021</Template>
  <TotalTime>797</TotalTime>
  <Words>1057</Words>
  <Application>Microsoft Office PowerPoint</Application>
  <PresentationFormat>Widescreen</PresentationFormat>
  <Paragraphs>216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CERN_16x9_2021</vt:lpstr>
      <vt:lpstr>Overview of EuCARD2 HTS magnet tests and lessons learned</vt:lpstr>
      <vt:lpstr>EuCARD2 HTS magnets</vt:lpstr>
      <vt:lpstr>CERN’s Feather-M0</vt:lpstr>
      <vt:lpstr>CERN’s Feather-M2</vt:lpstr>
      <vt:lpstr>CERN’s Feather-M2 in Fresca2</vt:lpstr>
      <vt:lpstr>CEA’s cos-theta dipole</vt:lpstr>
      <vt:lpstr>Test timeline</vt:lpstr>
      <vt:lpstr>Feather-M0.4 test results at SM18</vt:lpstr>
      <vt:lpstr>Feather-M0.4 and .5 test at Sultan</vt:lpstr>
      <vt:lpstr>Feather-M2.1-2 test results (1/2)</vt:lpstr>
      <vt:lpstr>Feather-M2.1-2 test results (2/2)</vt:lpstr>
      <vt:lpstr>Feather-M2.3-4 test results</vt:lpstr>
      <vt:lpstr>Feather-M2.3-4 in Fresca2 test results (1/2)</vt:lpstr>
      <vt:lpstr>Feather-M2.3-4 in Fresca2 test results (2/2)</vt:lpstr>
      <vt:lpstr>Cos-theta test results</vt:lpstr>
      <vt:lpstr>Summary</vt:lpstr>
      <vt:lpstr>Some references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EuCARD2 HTS magnet tests and lessons learned</dc:title>
  <dc:creator>Franco Julio Mangiarotti</dc:creator>
  <cp:lastModifiedBy>Franco Julio Mangiarotti</cp:lastModifiedBy>
  <cp:revision>29</cp:revision>
  <dcterms:created xsi:type="dcterms:W3CDTF">2023-03-06T12:30:28Z</dcterms:created>
  <dcterms:modified xsi:type="dcterms:W3CDTF">2023-03-09T15:05:01Z</dcterms:modified>
</cp:coreProperties>
</file>