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2" r:id="rId2"/>
  </p:sldMasterIdLst>
  <p:notesMasterIdLst>
    <p:notesMasterId r:id="rId23"/>
  </p:notesMasterIdLst>
  <p:handoutMasterIdLst>
    <p:handoutMasterId r:id="rId24"/>
  </p:handoutMasterIdLst>
  <p:sldIdLst>
    <p:sldId id="261" r:id="rId3"/>
    <p:sldId id="640" r:id="rId4"/>
    <p:sldId id="287" r:id="rId5"/>
    <p:sldId id="286" r:id="rId6"/>
    <p:sldId id="629" r:id="rId7"/>
    <p:sldId id="638" r:id="rId8"/>
    <p:sldId id="639" r:id="rId9"/>
    <p:sldId id="642" r:id="rId10"/>
    <p:sldId id="641" r:id="rId11"/>
    <p:sldId id="647" r:id="rId12"/>
    <p:sldId id="258" r:id="rId13"/>
    <p:sldId id="280" r:id="rId14"/>
    <p:sldId id="278" r:id="rId15"/>
    <p:sldId id="645" r:id="rId16"/>
    <p:sldId id="277" r:id="rId17"/>
    <p:sldId id="646" r:id="rId18"/>
    <p:sldId id="276" r:id="rId19"/>
    <p:sldId id="269" r:id="rId20"/>
    <p:sldId id="283" r:id="rId21"/>
    <p:sldId id="643" r:id="rId22"/>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panose="020F0502020204030204" pitchFamily="34" charset="0"/>
        <a:ea typeface="Geneva" pitchFamily="121" charset="-128"/>
        <a:cs typeface="+mn-cs"/>
      </a:defRPr>
    </a:lvl1pPr>
    <a:lvl2pPr marL="457200" algn="l" defTabSz="457200" rtl="0" fontAlgn="base">
      <a:spcBef>
        <a:spcPct val="0"/>
      </a:spcBef>
      <a:spcAft>
        <a:spcPct val="0"/>
      </a:spcAft>
      <a:defRPr sz="2400" kern="1200">
        <a:solidFill>
          <a:schemeClr val="tx1"/>
        </a:solidFill>
        <a:latin typeface="Calibri" panose="020F0502020204030204" pitchFamily="34" charset="0"/>
        <a:ea typeface="Geneva" pitchFamily="121" charset="-128"/>
        <a:cs typeface="+mn-cs"/>
      </a:defRPr>
    </a:lvl2pPr>
    <a:lvl3pPr marL="914400" algn="l" defTabSz="457200" rtl="0" fontAlgn="base">
      <a:spcBef>
        <a:spcPct val="0"/>
      </a:spcBef>
      <a:spcAft>
        <a:spcPct val="0"/>
      </a:spcAft>
      <a:defRPr sz="2400" kern="1200">
        <a:solidFill>
          <a:schemeClr val="tx1"/>
        </a:solidFill>
        <a:latin typeface="Calibri" panose="020F0502020204030204" pitchFamily="34" charset="0"/>
        <a:ea typeface="Geneva" pitchFamily="121" charset="-128"/>
        <a:cs typeface="+mn-cs"/>
      </a:defRPr>
    </a:lvl3pPr>
    <a:lvl4pPr marL="1371600" algn="l" defTabSz="457200" rtl="0" fontAlgn="base">
      <a:spcBef>
        <a:spcPct val="0"/>
      </a:spcBef>
      <a:spcAft>
        <a:spcPct val="0"/>
      </a:spcAft>
      <a:defRPr sz="2400" kern="1200">
        <a:solidFill>
          <a:schemeClr val="tx1"/>
        </a:solidFill>
        <a:latin typeface="Calibri" panose="020F0502020204030204" pitchFamily="34" charset="0"/>
        <a:ea typeface="Geneva" pitchFamily="121" charset="-128"/>
        <a:cs typeface="+mn-cs"/>
      </a:defRPr>
    </a:lvl4pPr>
    <a:lvl5pPr marL="1828800" algn="l" defTabSz="457200" rtl="0" fontAlgn="base">
      <a:spcBef>
        <a:spcPct val="0"/>
      </a:spcBef>
      <a:spcAft>
        <a:spcPct val="0"/>
      </a:spcAft>
      <a:defRPr sz="2400" kern="1200">
        <a:solidFill>
          <a:schemeClr val="tx1"/>
        </a:solidFill>
        <a:latin typeface="Calibri" panose="020F0502020204030204" pitchFamily="34" charset="0"/>
        <a:ea typeface="Geneva" pitchFamily="121" charset="-128"/>
        <a:cs typeface="+mn-cs"/>
      </a:defRPr>
    </a:lvl5pPr>
    <a:lvl6pPr marL="2286000" algn="l" defTabSz="914400" rtl="0" eaLnBrk="1" latinLnBrk="0" hangingPunct="1">
      <a:defRPr sz="2400" kern="1200">
        <a:solidFill>
          <a:schemeClr val="tx1"/>
        </a:solidFill>
        <a:latin typeface="Calibri" panose="020F0502020204030204" pitchFamily="34" charset="0"/>
        <a:ea typeface="Geneva" pitchFamily="121" charset="-128"/>
        <a:cs typeface="+mn-cs"/>
      </a:defRPr>
    </a:lvl6pPr>
    <a:lvl7pPr marL="2743200" algn="l" defTabSz="914400" rtl="0" eaLnBrk="1" latinLnBrk="0" hangingPunct="1">
      <a:defRPr sz="2400" kern="1200">
        <a:solidFill>
          <a:schemeClr val="tx1"/>
        </a:solidFill>
        <a:latin typeface="Calibri" panose="020F0502020204030204" pitchFamily="34" charset="0"/>
        <a:ea typeface="Geneva" pitchFamily="121" charset="-128"/>
        <a:cs typeface="+mn-cs"/>
      </a:defRPr>
    </a:lvl7pPr>
    <a:lvl8pPr marL="3200400" algn="l" defTabSz="914400" rtl="0" eaLnBrk="1" latinLnBrk="0" hangingPunct="1">
      <a:defRPr sz="2400" kern="1200">
        <a:solidFill>
          <a:schemeClr val="tx1"/>
        </a:solidFill>
        <a:latin typeface="Calibri" panose="020F0502020204030204" pitchFamily="34" charset="0"/>
        <a:ea typeface="Geneva" pitchFamily="121" charset="-128"/>
        <a:cs typeface="+mn-cs"/>
      </a:defRPr>
    </a:lvl8pPr>
    <a:lvl9pPr marL="3657600" algn="l" defTabSz="914400" rtl="0" eaLnBrk="1" latinLnBrk="0" hangingPunct="1">
      <a:defRPr sz="2400" kern="1200">
        <a:solidFill>
          <a:schemeClr val="tx1"/>
        </a:solidFill>
        <a:latin typeface="Calibri" panose="020F0502020204030204" pitchFamily="34" charset="0"/>
        <a:ea typeface="Geneva" pitchFamily="121"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80"/>
    <a:srgbClr val="A7A8AA"/>
    <a:srgbClr val="000000"/>
    <a:srgbClr val="0F2D62"/>
    <a:srgbClr val="404040"/>
    <a:srgbClr val="505050"/>
    <a:srgbClr val="004C97"/>
    <a:srgbClr val="63666A"/>
    <a:srgbClr val="003087"/>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snapToObjects="1">
      <p:cViewPr varScale="1">
        <p:scale>
          <a:sx n="89" d="100"/>
          <a:sy n="89" d="100"/>
        </p:scale>
        <p:origin x="-1186" y="-62"/>
      </p:cViewPr>
      <p:guideLst>
        <p:guide orient="horz" pos="2160"/>
        <p:guide pos="2880"/>
      </p:guideLst>
    </p:cSldViewPr>
  </p:slideViewPr>
  <p:notesTextViewPr>
    <p:cViewPr>
      <p:scale>
        <a:sx n="1" d="1"/>
        <a:sy n="1" d="1"/>
      </p:scale>
      <p:origin x="0" y="0"/>
    </p:cViewPr>
  </p:notesTextViewPr>
  <p:notesViewPr>
    <p:cSldViewPr snapToGrid="0" snapToObject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Helvetica" panose="020B0604020202020204" pitchFamily="34" charset="0"/>
              </a:defRPr>
            </a:lvl1pPr>
          </a:lstStyle>
          <a:p>
            <a:fld id="{80DBBE75-B897-4C2D-851E-711B34683BA3}" type="datetimeFigureOut">
              <a:rPr lang="en-US" altLang="en-US"/>
              <a:pPr/>
              <a:t>3/6/2023</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Helvetica" panose="020B0604020202020204" pitchFamily="34" charset="0"/>
              </a:defRPr>
            </a:lvl1pPr>
          </a:lstStyle>
          <a:p>
            <a:fld id="{CABB725D-266A-4787-B290-EA1B21029282}" type="slidenum">
              <a:rPr lang="en-US" altLang="en-US"/>
              <a:pPr/>
              <a:t>‹#›</a:t>
            </a:fld>
            <a:endParaRPr lang="en-US" altLang="en-US"/>
          </a:p>
        </p:txBody>
      </p:sp>
    </p:spTree>
    <p:extLst>
      <p:ext uri="{BB962C8B-B14F-4D97-AF65-F5344CB8AC3E}">
        <p14:creationId xmlns:p14="http://schemas.microsoft.com/office/powerpoint/2010/main" val="30167617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Helvetica" panose="020B0604020202020204" pitchFamily="34" charset="0"/>
              </a:defRPr>
            </a:lvl1pPr>
          </a:lstStyle>
          <a:p>
            <a:fld id="{4050BF1F-29FD-4232-8E96-B3FD1DCB3ADE}" type="datetimeFigureOut">
              <a:rPr lang="en-US" altLang="en-US"/>
              <a:pPr/>
              <a:t>3/6/2023</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Helvetica" panose="020B0604020202020204" pitchFamily="34" charset="0"/>
              </a:defRPr>
            </a:lvl1pPr>
          </a:lstStyle>
          <a:p>
            <a:fld id="{60BFB643-3B51-4A23-96A6-8ED93A064CCD}" type="slidenum">
              <a:rPr lang="en-US" altLang="en-US"/>
              <a:pPr/>
              <a:t>‹#›</a:t>
            </a:fld>
            <a:endParaRPr lang="en-US" altLang="en-US"/>
          </a:p>
        </p:txBody>
      </p:sp>
    </p:spTree>
    <p:extLst>
      <p:ext uri="{BB962C8B-B14F-4D97-AF65-F5344CB8AC3E}">
        <p14:creationId xmlns:p14="http://schemas.microsoft.com/office/powerpoint/2010/main" val="1779476008"/>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Helvetica"/>
        <a:ea typeface="Geneva"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Helvetica"/>
        <a:ea typeface="MS PGothic" panose="020B0600070205080204" pitchFamily="34" charset="-128"/>
        <a:cs typeface="MS PGothic" panose="020B0600070205080204" pitchFamily="34" charset="-128"/>
      </a:defRPr>
    </a:lvl2pPr>
    <a:lvl3pPr marL="914400" algn="l" defTabSz="457200" rtl="0" eaLnBrk="0" fontAlgn="base" hangingPunct="0">
      <a:spcBef>
        <a:spcPct val="30000"/>
      </a:spcBef>
      <a:spcAft>
        <a:spcPct val="0"/>
      </a:spcAft>
      <a:defRPr sz="1200" kern="1200">
        <a:solidFill>
          <a:schemeClr val="tx1"/>
        </a:solidFill>
        <a:latin typeface="Helvetica"/>
        <a:ea typeface="MS PGothic" panose="020B0600070205080204" pitchFamily="34" charset="-128"/>
        <a:cs typeface="MS PGothic" panose="020B0600070205080204" pitchFamily="34" charset="-128"/>
      </a:defRPr>
    </a:lvl3pPr>
    <a:lvl4pPr marL="1371600" algn="l" defTabSz="457200" rtl="0" eaLnBrk="0" fontAlgn="base" hangingPunct="0">
      <a:spcBef>
        <a:spcPct val="30000"/>
      </a:spcBef>
      <a:spcAft>
        <a:spcPct val="0"/>
      </a:spcAft>
      <a:defRPr sz="1200" kern="1200">
        <a:solidFill>
          <a:schemeClr val="tx1"/>
        </a:solidFill>
        <a:latin typeface="Helvetica"/>
        <a:ea typeface="MS PGothic" panose="020B0600070205080204" pitchFamily="34" charset="-128"/>
        <a:cs typeface="MS PGothic" panose="020B0600070205080204" pitchFamily="34" charset="-128"/>
      </a:defRPr>
    </a:lvl4pPr>
    <a:lvl5pPr marL="1828800" algn="l" defTabSz="457200" rtl="0" eaLnBrk="0" fontAlgn="base" hangingPunct="0">
      <a:spcBef>
        <a:spcPct val="30000"/>
      </a:spcBef>
      <a:spcAft>
        <a:spcPct val="0"/>
      </a:spcAft>
      <a:defRPr sz="1200" kern="1200">
        <a:solidFill>
          <a:schemeClr val="tx1"/>
        </a:solidFill>
        <a:latin typeface="Helvetica"/>
        <a:ea typeface="MS PGothic" panose="020B0600070205080204" pitchFamily="34" charset="-128"/>
        <a:cs typeface="MS PGothic" panose="020B0600070205080204" pitchFamily="3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1</a:t>
            </a:fld>
            <a:endParaRPr lang="en-US" altLang="en-US"/>
          </a:p>
        </p:txBody>
      </p:sp>
    </p:spTree>
    <p:extLst>
      <p:ext uri="{BB962C8B-B14F-4D97-AF65-F5344CB8AC3E}">
        <p14:creationId xmlns:p14="http://schemas.microsoft.com/office/powerpoint/2010/main" val="41643168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10</a:t>
            </a:fld>
            <a:endParaRPr lang="en-US" altLang="en-US"/>
          </a:p>
        </p:txBody>
      </p:sp>
    </p:spTree>
    <p:extLst>
      <p:ext uri="{BB962C8B-B14F-4D97-AF65-F5344CB8AC3E}">
        <p14:creationId xmlns:p14="http://schemas.microsoft.com/office/powerpoint/2010/main" val="29055813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2DBC45-F188-4451-8BB2-1AAA57D2C811}" type="slidenum">
              <a:rPr lang="en-US" smtClean="0"/>
              <a:t>11</a:t>
            </a:fld>
            <a:endParaRPr lang="en-US"/>
          </a:p>
        </p:txBody>
      </p:sp>
    </p:spTree>
    <p:extLst>
      <p:ext uri="{BB962C8B-B14F-4D97-AF65-F5344CB8AC3E}">
        <p14:creationId xmlns:p14="http://schemas.microsoft.com/office/powerpoint/2010/main" val="27413112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12</a:t>
            </a:fld>
            <a:endParaRPr lang="en-US" altLang="en-US"/>
          </a:p>
        </p:txBody>
      </p:sp>
    </p:spTree>
    <p:extLst>
      <p:ext uri="{BB962C8B-B14F-4D97-AF65-F5344CB8AC3E}">
        <p14:creationId xmlns:p14="http://schemas.microsoft.com/office/powerpoint/2010/main" val="6224574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2DBC45-F188-4451-8BB2-1AAA57D2C811}" type="slidenum">
              <a:rPr lang="en-US" smtClean="0"/>
              <a:t>13</a:t>
            </a:fld>
            <a:endParaRPr lang="en-US"/>
          </a:p>
        </p:txBody>
      </p:sp>
    </p:spTree>
    <p:extLst>
      <p:ext uri="{BB962C8B-B14F-4D97-AF65-F5344CB8AC3E}">
        <p14:creationId xmlns:p14="http://schemas.microsoft.com/office/powerpoint/2010/main" val="24288214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14</a:t>
            </a:fld>
            <a:endParaRPr lang="en-US" altLang="en-US"/>
          </a:p>
        </p:txBody>
      </p:sp>
    </p:spTree>
    <p:extLst>
      <p:ext uri="{BB962C8B-B14F-4D97-AF65-F5344CB8AC3E}">
        <p14:creationId xmlns:p14="http://schemas.microsoft.com/office/powerpoint/2010/main" val="4913246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2DBC45-F188-4451-8BB2-1AAA57D2C811}" type="slidenum">
              <a:rPr lang="en-US" smtClean="0"/>
              <a:t>15</a:t>
            </a:fld>
            <a:endParaRPr lang="en-US"/>
          </a:p>
        </p:txBody>
      </p:sp>
    </p:spTree>
    <p:extLst>
      <p:ext uri="{BB962C8B-B14F-4D97-AF65-F5344CB8AC3E}">
        <p14:creationId xmlns:p14="http://schemas.microsoft.com/office/powerpoint/2010/main" val="4189781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16</a:t>
            </a:fld>
            <a:endParaRPr lang="en-US" altLang="en-US"/>
          </a:p>
        </p:txBody>
      </p:sp>
    </p:spTree>
    <p:extLst>
      <p:ext uri="{BB962C8B-B14F-4D97-AF65-F5344CB8AC3E}">
        <p14:creationId xmlns:p14="http://schemas.microsoft.com/office/powerpoint/2010/main" val="39568154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17</a:t>
            </a:fld>
            <a:endParaRPr lang="en-US" altLang="en-US"/>
          </a:p>
        </p:txBody>
      </p:sp>
    </p:spTree>
    <p:extLst>
      <p:ext uri="{BB962C8B-B14F-4D97-AF65-F5344CB8AC3E}">
        <p14:creationId xmlns:p14="http://schemas.microsoft.com/office/powerpoint/2010/main" val="24466721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18</a:t>
            </a:fld>
            <a:endParaRPr lang="en-US" altLang="en-US"/>
          </a:p>
        </p:txBody>
      </p:sp>
    </p:spTree>
    <p:extLst>
      <p:ext uri="{BB962C8B-B14F-4D97-AF65-F5344CB8AC3E}">
        <p14:creationId xmlns:p14="http://schemas.microsoft.com/office/powerpoint/2010/main" val="5381541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19</a:t>
            </a:fld>
            <a:endParaRPr lang="en-US" altLang="en-US"/>
          </a:p>
        </p:txBody>
      </p:sp>
    </p:spTree>
    <p:extLst>
      <p:ext uri="{BB962C8B-B14F-4D97-AF65-F5344CB8AC3E}">
        <p14:creationId xmlns:p14="http://schemas.microsoft.com/office/powerpoint/2010/main" val="602426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2</a:t>
            </a:fld>
            <a:endParaRPr lang="en-US" altLang="en-US"/>
          </a:p>
        </p:txBody>
      </p:sp>
    </p:spTree>
    <p:extLst>
      <p:ext uri="{BB962C8B-B14F-4D97-AF65-F5344CB8AC3E}">
        <p14:creationId xmlns:p14="http://schemas.microsoft.com/office/powerpoint/2010/main" val="16922950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20</a:t>
            </a:fld>
            <a:endParaRPr lang="en-US" altLang="en-US"/>
          </a:p>
        </p:txBody>
      </p:sp>
    </p:spTree>
    <p:extLst>
      <p:ext uri="{BB962C8B-B14F-4D97-AF65-F5344CB8AC3E}">
        <p14:creationId xmlns:p14="http://schemas.microsoft.com/office/powerpoint/2010/main" val="39537348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3</a:t>
            </a:fld>
            <a:endParaRPr lang="en-US" altLang="en-US"/>
          </a:p>
        </p:txBody>
      </p:sp>
    </p:spTree>
    <p:extLst>
      <p:ext uri="{BB962C8B-B14F-4D97-AF65-F5344CB8AC3E}">
        <p14:creationId xmlns:p14="http://schemas.microsoft.com/office/powerpoint/2010/main" val="3191450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4</a:t>
            </a:fld>
            <a:endParaRPr lang="en-US" altLang="en-US"/>
          </a:p>
        </p:txBody>
      </p:sp>
    </p:spTree>
    <p:extLst>
      <p:ext uri="{BB962C8B-B14F-4D97-AF65-F5344CB8AC3E}">
        <p14:creationId xmlns:p14="http://schemas.microsoft.com/office/powerpoint/2010/main" val="1155749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5</a:t>
            </a:fld>
            <a:endParaRPr lang="en-US" altLang="en-US"/>
          </a:p>
        </p:txBody>
      </p:sp>
    </p:spTree>
    <p:extLst>
      <p:ext uri="{BB962C8B-B14F-4D97-AF65-F5344CB8AC3E}">
        <p14:creationId xmlns:p14="http://schemas.microsoft.com/office/powerpoint/2010/main" val="32172644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6</a:t>
            </a:fld>
            <a:endParaRPr lang="en-US" altLang="en-US"/>
          </a:p>
        </p:txBody>
      </p:sp>
    </p:spTree>
    <p:extLst>
      <p:ext uri="{BB962C8B-B14F-4D97-AF65-F5344CB8AC3E}">
        <p14:creationId xmlns:p14="http://schemas.microsoft.com/office/powerpoint/2010/main" val="6665341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7</a:t>
            </a:fld>
            <a:endParaRPr lang="en-US" altLang="en-US"/>
          </a:p>
        </p:txBody>
      </p:sp>
    </p:spTree>
    <p:extLst>
      <p:ext uri="{BB962C8B-B14F-4D97-AF65-F5344CB8AC3E}">
        <p14:creationId xmlns:p14="http://schemas.microsoft.com/office/powerpoint/2010/main" val="25041226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8</a:t>
            </a:fld>
            <a:endParaRPr lang="en-US" altLang="en-US"/>
          </a:p>
        </p:txBody>
      </p:sp>
    </p:spTree>
    <p:extLst>
      <p:ext uri="{BB962C8B-B14F-4D97-AF65-F5344CB8AC3E}">
        <p14:creationId xmlns:p14="http://schemas.microsoft.com/office/powerpoint/2010/main" val="9010422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9</a:t>
            </a:fld>
            <a:endParaRPr lang="en-US" altLang="en-US"/>
          </a:p>
        </p:txBody>
      </p:sp>
    </p:spTree>
    <p:extLst>
      <p:ext uri="{BB962C8B-B14F-4D97-AF65-F5344CB8AC3E}">
        <p14:creationId xmlns:p14="http://schemas.microsoft.com/office/powerpoint/2010/main" val="42698903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 name="Picture 5" descr="TitleSlide_060514.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FermiLogo_RGB_NALBlue.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3750" y="1149350"/>
            <a:ext cx="3267075"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itle 21"/>
          <p:cNvSpPr>
            <a:spLocks noGrp="1"/>
          </p:cNvSpPr>
          <p:nvPr>
            <p:ph type="title"/>
          </p:nvPr>
        </p:nvSpPr>
        <p:spPr>
          <a:xfrm>
            <a:off x="806450" y="3559283"/>
            <a:ext cx="7526338" cy="1139271"/>
          </a:xfrm>
          <a:prstGeom prst="rect">
            <a:avLst/>
          </a:prstGeom>
        </p:spPr>
        <p:txBody>
          <a:bodyPr wrap="square" lIns="0" tIns="0" rIns="0" bIns="0" anchor="t"/>
          <a:lstStyle>
            <a:lvl1pPr algn="l">
              <a:defRPr sz="3200" b="1" i="0" baseline="0">
                <a:solidFill>
                  <a:srgbClr val="004C97"/>
                </a:solidFill>
                <a:latin typeface="Helvetica"/>
              </a:defRPr>
            </a:lvl1pPr>
          </a:lstStyle>
          <a:p>
            <a:r>
              <a:rPr lang="en-US"/>
              <a:t>Click to edit Master title style</a:t>
            </a:r>
            <a:endParaRPr lang="en-US" dirty="0"/>
          </a:p>
        </p:txBody>
      </p:sp>
      <p:sp>
        <p:nvSpPr>
          <p:cNvPr id="24" name="Text Placeholder 23"/>
          <p:cNvSpPr>
            <a:spLocks noGrp="1"/>
          </p:cNvSpPr>
          <p:nvPr>
            <p:ph type="body" sz="quarter" idx="10"/>
          </p:nvPr>
        </p:nvSpPr>
        <p:spPr>
          <a:xfrm>
            <a:off x="806450" y="4841093"/>
            <a:ext cx="7526338" cy="1489952"/>
          </a:xfrm>
          <a:prstGeom prst="rect">
            <a:avLst/>
          </a:prstGeom>
        </p:spPr>
        <p:txBody>
          <a:bodyPr lIns="0" tIns="0" rIns="0" bIns="0"/>
          <a:lstStyle>
            <a:lvl1pPr marL="0" indent="0">
              <a:buFontTx/>
              <a:buNone/>
              <a:defRPr sz="20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Tree>
    <p:extLst>
      <p:ext uri="{BB962C8B-B14F-4D97-AF65-F5344CB8AC3E}">
        <p14:creationId xmlns:p14="http://schemas.microsoft.com/office/powerpoint/2010/main" val="419007980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oter Only: Comparison ">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355192"/>
            <a:ext cx="4206240" cy="4250146"/>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half" idx="15"/>
          </p:nvPr>
        </p:nvSpPr>
        <p:spPr>
          <a:xfrm>
            <a:off x="4709161" y="355192"/>
            <a:ext cx="4206240" cy="4250146"/>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3"/>
          <p:cNvSpPr>
            <a:spLocks noGrp="1"/>
          </p:cNvSpPr>
          <p:nvPr>
            <p:ph type="body" sz="half" idx="16"/>
          </p:nvPr>
        </p:nvSpPr>
        <p:spPr>
          <a:xfrm>
            <a:off x="229365" y="4765101"/>
            <a:ext cx="4205476"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0" name="Text Placeholder 3"/>
          <p:cNvSpPr>
            <a:spLocks noGrp="1"/>
          </p:cNvSpPr>
          <p:nvPr>
            <p:ph type="body" sz="half" idx="19"/>
          </p:nvPr>
        </p:nvSpPr>
        <p:spPr>
          <a:xfrm>
            <a:off x="4709160" y="4765101"/>
            <a:ext cx="4206239"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3"/>
          <p:cNvSpPr>
            <a:spLocks noGrp="1"/>
          </p:cNvSpPr>
          <p:nvPr>
            <p:ph type="dt" sz="half" idx="2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1200"/>
            </a:lvl1pPr>
          </a:lstStyle>
          <a:p>
            <a:r>
              <a:rPr lang="en-US" altLang="en-US"/>
              <a:t>March 10, 2023</a:t>
            </a:r>
          </a:p>
        </p:txBody>
      </p:sp>
      <p:sp>
        <p:nvSpPr>
          <p:cNvPr id="11" name="Footer Placeholder 4"/>
          <p:cNvSpPr>
            <a:spLocks noGrp="1"/>
          </p:cNvSpPr>
          <p:nvPr>
            <p:ph type="ftr" sz="quarter" idx="2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1200" dirty="0" smtClean="0"/>
            </a:lvl1pPr>
          </a:lstStyle>
          <a:p>
            <a:pPr>
              <a:defRPr/>
            </a:pPr>
            <a:r>
              <a:rPr lang="en-US"/>
              <a:t>V. Kashikhin | HTS Magnet Activity at Fermilab</a:t>
            </a:r>
            <a:endParaRPr lang="en-US" b="1"/>
          </a:p>
        </p:txBody>
      </p:sp>
      <p:sp>
        <p:nvSpPr>
          <p:cNvPr id="12" name="Slide Number Placeholder 5"/>
          <p:cNvSpPr>
            <a:spLocks noGrp="1"/>
          </p:cNvSpPr>
          <p:nvPr>
            <p:ph type="sldNum" sz="quarter" idx="2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1200"/>
            </a:lvl1pPr>
          </a:lstStyle>
          <a:p>
            <a:fld id="{2C85A5DC-9CCB-48FE-8FD9-B52B9FD57499}" type="slidenum">
              <a:rPr lang="en-US" altLang="en-US"/>
              <a:pPr/>
              <a:t>‹#›</a:t>
            </a:fld>
            <a:endParaRPr lang="en-US" altLang="en-US"/>
          </a:p>
        </p:txBody>
      </p:sp>
    </p:spTree>
    <p:extLst>
      <p:ext uri="{BB962C8B-B14F-4D97-AF65-F5344CB8AC3E}">
        <p14:creationId xmlns:p14="http://schemas.microsoft.com/office/powerpoint/2010/main" val="3887552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mp; Content">
    <p:bg>
      <p:bgPr>
        <a:solidFill>
          <a:schemeClr val="bg2">
            <a:alpha val="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a:t>Click to edit Master title style</a:t>
            </a:r>
            <a:endParaRPr lang="en-US" dirty="0"/>
          </a:p>
        </p:txBody>
      </p:sp>
      <p:sp>
        <p:nvSpPr>
          <p:cNvPr id="3" name="Content Placeholder 2"/>
          <p:cNvSpPr>
            <a:spLocks noGrp="1"/>
          </p:cNvSpPr>
          <p:nvPr>
            <p:ph idx="1"/>
          </p:nvPr>
        </p:nvSpPr>
        <p:spPr>
          <a:xfrm>
            <a:off x="228600" y="1043046"/>
            <a:ext cx="8672513" cy="4987867"/>
          </a:xfrm>
          <a:prstGeom prst="rect">
            <a:avLst/>
          </a:prstGeom>
        </p:spPr>
        <p:txBody>
          <a:bodyPr lIns="0" tIns="0" rIns="0" bIns="0"/>
          <a:lstStyle>
            <a:lvl1pPr>
              <a:defRPr sz="2400">
                <a:solidFill>
                  <a:srgbClr val="404040"/>
                </a:solidFill>
              </a:defRPr>
            </a:lvl1pPr>
            <a:lvl2pPr>
              <a:defRPr sz="2200">
                <a:solidFill>
                  <a:srgbClr val="404040"/>
                </a:solidFill>
              </a:defRPr>
            </a:lvl2pPr>
            <a:lvl3pPr>
              <a:defRPr sz="2000">
                <a:solidFill>
                  <a:srgbClr val="404040"/>
                </a:solidFill>
              </a:defRPr>
            </a:lvl3pPr>
            <a:lvl4pPr>
              <a:defRPr sz="1800">
                <a:solidFill>
                  <a:srgbClr val="404040"/>
                </a:solidFill>
              </a:defRPr>
            </a:lvl4pPr>
            <a:lvl5pPr marL="2057400" indent="-228600">
              <a:buFont typeface="Arial"/>
              <a:buChar char="•"/>
              <a:defRPr sz="1800">
                <a:solidFill>
                  <a:srgbClr val="40404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450013" y="6515100"/>
            <a:ext cx="1076325" cy="241300"/>
          </a:xfrm>
        </p:spPr>
        <p:txBody>
          <a:bodyPr/>
          <a:lstStyle>
            <a:lvl1pPr>
              <a:defRPr sz="1200"/>
            </a:lvl1pPr>
          </a:lstStyle>
          <a:p>
            <a:r>
              <a:rPr lang="en-US" altLang="en-US"/>
              <a:t>March 10, 2023</a:t>
            </a:r>
          </a:p>
        </p:txBody>
      </p:sp>
      <p:sp>
        <p:nvSpPr>
          <p:cNvPr id="5" name="Footer Placeholder 4"/>
          <p:cNvSpPr>
            <a:spLocks noGrp="1"/>
          </p:cNvSpPr>
          <p:nvPr>
            <p:ph type="ftr" sz="quarter" idx="11"/>
          </p:nvPr>
        </p:nvSpPr>
        <p:spPr/>
        <p:txBody>
          <a:bodyPr/>
          <a:lstStyle>
            <a:lvl1pPr>
              <a:defRPr sz="1200" dirty="0" smtClean="0">
                <a:solidFill>
                  <a:srgbClr val="004C97"/>
                </a:solidFill>
              </a:defRPr>
            </a:lvl1pPr>
          </a:lstStyle>
          <a:p>
            <a:pPr>
              <a:defRPr/>
            </a:pPr>
            <a:r>
              <a:rPr lang="en-US"/>
              <a:t>V. Kashikhin | HTS Magnet Activity at Fermilab</a:t>
            </a:r>
            <a:endParaRPr lang="en-US" b="1"/>
          </a:p>
        </p:txBody>
      </p:sp>
      <p:sp>
        <p:nvSpPr>
          <p:cNvPr id="6" name="Slide Number Placeholder 5"/>
          <p:cNvSpPr>
            <a:spLocks noGrp="1"/>
          </p:cNvSpPr>
          <p:nvPr>
            <p:ph type="sldNum" sz="quarter" idx="12"/>
          </p:nvPr>
        </p:nvSpPr>
        <p:spPr/>
        <p:txBody>
          <a:bodyPr/>
          <a:lstStyle>
            <a:lvl1pPr>
              <a:defRPr sz="1200"/>
            </a:lvl1pPr>
          </a:lstStyle>
          <a:p>
            <a:fld id="{52E9C158-AEF1-41A2-A6CE-6F0BAB305EFD}" type="slidenum">
              <a:rPr lang="en-US" altLang="en-US"/>
              <a:pPr/>
              <a:t>‹#›</a:t>
            </a:fld>
            <a:endParaRPr lang="en-US" altLang="en-US"/>
          </a:p>
        </p:txBody>
      </p:sp>
    </p:spTree>
    <p:extLst>
      <p:ext uri="{BB962C8B-B14F-4D97-AF65-F5344CB8AC3E}">
        <p14:creationId xmlns:p14="http://schemas.microsoft.com/office/powerpoint/2010/main" val="2118226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amp; Caption">
    <p:spTree>
      <p:nvGrpSpPr>
        <p:cNvPr id="1" name=""/>
        <p:cNvGrpSpPr/>
        <p:nvPr/>
      </p:nvGrpSpPr>
      <p:grpSpPr>
        <a:xfrm>
          <a:off x="0" y="0"/>
          <a:ext cx="0" cy="0"/>
          <a:chOff x="0" y="0"/>
          <a:chExt cx="0" cy="0"/>
        </a:xfrm>
      </p:grpSpPr>
      <p:sp>
        <p:nvSpPr>
          <p:cNvPr id="13" name="Text Placeholder 3"/>
          <p:cNvSpPr>
            <a:spLocks noGrp="1"/>
          </p:cNvSpPr>
          <p:nvPr>
            <p:ph type="body" sz="half" idx="12"/>
          </p:nvPr>
        </p:nvSpPr>
        <p:spPr>
          <a:xfrm>
            <a:off x="229365" y="4765101"/>
            <a:ext cx="4251960"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3"/>
          <p:cNvSpPr>
            <a:spLocks noGrp="1"/>
          </p:cNvSpPr>
          <p:nvPr>
            <p:ph type="body" sz="half" idx="13"/>
          </p:nvPr>
        </p:nvSpPr>
        <p:spPr>
          <a:xfrm>
            <a:off x="4654550" y="4765101"/>
            <a:ext cx="4260850"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Content Placeholder 2"/>
          <p:cNvSpPr>
            <a:spLocks noGrp="1"/>
          </p:cNvSpPr>
          <p:nvPr>
            <p:ph sz="half" idx="17"/>
          </p:nvPr>
        </p:nvSpPr>
        <p:spPr>
          <a:xfrm>
            <a:off x="228601" y="1043694"/>
            <a:ext cx="4251324" cy="3568701"/>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p:cNvSpPr>
            <a:spLocks noGrp="1"/>
          </p:cNvSpPr>
          <p:nvPr>
            <p:ph sz="half" idx="18"/>
          </p:nvPr>
        </p:nvSpPr>
        <p:spPr>
          <a:xfrm>
            <a:off x="4654550" y="1043694"/>
            <a:ext cx="4260851" cy="3568701"/>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a:t>Click to edit Master title style</a:t>
            </a:r>
            <a:endParaRPr lang="en-US" dirty="0"/>
          </a:p>
        </p:txBody>
      </p:sp>
      <p:sp>
        <p:nvSpPr>
          <p:cNvPr id="7" name="Date Placeholder 3"/>
          <p:cNvSpPr>
            <a:spLocks noGrp="1"/>
          </p:cNvSpPr>
          <p:nvPr>
            <p:ph type="dt" sz="half" idx="19"/>
          </p:nvPr>
        </p:nvSpPr>
        <p:spPr/>
        <p:txBody>
          <a:bodyPr/>
          <a:lstStyle>
            <a:lvl1pPr>
              <a:defRPr sz="1200"/>
            </a:lvl1pPr>
          </a:lstStyle>
          <a:p>
            <a:r>
              <a:rPr lang="en-US" altLang="en-US"/>
              <a:t>March 10, 2023</a:t>
            </a:r>
          </a:p>
        </p:txBody>
      </p:sp>
      <p:sp>
        <p:nvSpPr>
          <p:cNvPr id="8" name="Footer Placeholder 4"/>
          <p:cNvSpPr>
            <a:spLocks noGrp="1"/>
          </p:cNvSpPr>
          <p:nvPr>
            <p:ph type="ftr" sz="quarter" idx="20"/>
          </p:nvPr>
        </p:nvSpPr>
        <p:spPr/>
        <p:txBody>
          <a:bodyPr/>
          <a:lstStyle>
            <a:lvl1pPr>
              <a:defRPr sz="1200" dirty="0" smtClean="0"/>
            </a:lvl1pPr>
          </a:lstStyle>
          <a:p>
            <a:pPr>
              <a:defRPr/>
            </a:pPr>
            <a:r>
              <a:rPr lang="en-US"/>
              <a:t>V. Kashikhin | HTS Magnet Activity at Fermilab</a:t>
            </a:r>
            <a:endParaRPr lang="en-US" b="1"/>
          </a:p>
        </p:txBody>
      </p:sp>
      <p:sp>
        <p:nvSpPr>
          <p:cNvPr id="9" name="Slide Number Placeholder 5"/>
          <p:cNvSpPr>
            <a:spLocks noGrp="1"/>
          </p:cNvSpPr>
          <p:nvPr>
            <p:ph type="sldNum" sz="quarter" idx="21"/>
          </p:nvPr>
        </p:nvSpPr>
        <p:spPr/>
        <p:txBody>
          <a:bodyPr/>
          <a:lstStyle>
            <a:lvl1pPr>
              <a:defRPr sz="1200"/>
            </a:lvl1pPr>
          </a:lstStyle>
          <a:p>
            <a:fld id="{47C05DF5-FB48-4D3F-AF82-EC74A689CACF}" type="slidenum">
              <a:rPr lang="en-US" altLang="en-US"/>
              <a:pPr/>
              <a:t>‹#›</a:t>
            </a:fld>
            <a:endParaRPr lang="en-US" altLang="en-US"/>
          </a:p>
        </p:txBody>
      </p:sp>
    </p:spTree>
    <p:extLst>
      <p:ext uri="{BB962C8B-B14F-4D97-AF65-F5344CB8AC3E}">
        <p14:creationId xmlns:p14="http://schemas.microsoft.com/office/powerpoint/2010/main" val="209993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1043693"/>
            <a:ext cx="3027894" cy="4994276"/>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Content Placeholder 2"/>
          <p:cNvSpPr>
            <a:spLocks noGrp="1"/>
          </p:cNvSpPr>
          <p:nvPr>
            <p:ph sz="half" idx="15"/>
          </p:nvPr>
        </p:nvSpPr>
        <p:spPr>
          <a:xfrm>
            <a:off x="3469958" y="1043694"/>
            <a:ext cx="5420360" cy="4994275"/>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a:t>Click to edit Master title style</a:t>
            </a:r>
            <a:endParaRPr lang="en-US" dirty="0"/>
          </a:p>
        </p:txBody>
      </p:sp>
      <p:sp>
        <p:nvSpPr>
          <p:cNvPr id="5" name="Date Placeholder 3"/>
          <p:cNvSpPr>
            <a:spLocks noGrp="1"/>
          </p:cNvSpPr>
          <p:nvPr>
            <p:ph type="dt" sz="half" idx="16"/>
          </p:nvPr>
        </p:nvSpPr>
        <p:spPr/>
        <p:txBody>
          <a:bodyPr/>
          <a:lstStyle>
            <a:lvl1pPr>
              <a:defRPr sz="1200"/>
            </a:lvl1pPr>
          </a:lstStyle>
          <a:p>
            <a:r>
              <a:rPr lang="en-US" altLang="en-US"/>
              <a:t>March 10, 2023</a:t>
            </a:r>
          </a:p>
        </p:txBody>
      </p:sp>
      <p:sp>
        <p:nvSpPr>
          <p:cNvPr id="6" name="Footer Placeholder 4"/>
          <p:cNvSpPr>
            <a:spLocks noGrp="1"/>
          </p:cNvSpPr>
          <p:nvPr>
            <p:ph type="ftr" sz="quarter" idx="17"/>
          </p:nvPr>
        </p:nvSpPr>
        <p:spPr/>
        <p:txBody>
          <a:bodyPr/>
          <a:lstStyle>
            <a:lvl1pPr>
              <a:defRPr sz="1200" dirty="0" smtClean="0"/>
            </a:lvl1pPr>
          </a:lstStyle>
          <a:p>
            <a:pPr>
              <a:defRPr/>
            </a:pPr>
            <a:r>
              <a:rPr lang="en-US"/>
              <a:t>V. Kashikhin | HTS Magnet Activity at Fermilab</a:t>
            </a:r>
            <a:endParaRPr lang="en-US" b="1"/>
          </a:p>
        </p:txBody>
      </p:sp>
      <p:sp>
        <p:nvSpPr>
          <p:cNvPr id="7" name="Slide Number Placeholder 5"/>
          <p:cNvSpPr>
            <a:spLocks noGrp="1"/>
          </p:cNvSpPr>
          <p:nvPr>
            <p:ph type="sldNum" sz="quarter" idx="18"/>
          </p:nvPr>
        </p:nvSpPr>
        <p:spPr/>
        <p:txBody>
          <a:bodyPr/>
          <a:lstStyle>
            <a:lvl1pPr>
              <a:defRPr sz="1200"/>
            </a:lvl1pPr>
          </a:lstStyle>
          <a:p>
            <a:fld id="{071AFBCB-9629-4487-8658-FCC7F72DA46F}" type="slidenum">
              <a:rPr lang="en-US" altLang="en-US"/>
              <a:pPr/>
              <a:t>‹#›</a:t>
            </a:fld>
            <a:endParaRPr lang="en-US" altLang="en-US"/>
          </a:p>
        </p:txBody>
      </p:sp>
    </p:spTree>
    <p:extLst>
      <p:ext uri="{BB962C8B-B14F-4D97-AF65-F5344CB8AC3E}">
        <p14:creationId xmlns:p14="http://schemas.microsoft.com/office/powerpoint/2010/main" val="3043796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amp;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24073" y="1043694"/>
            <a:ext cx="8700851" cy="3695054"/>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224073" y="4943005"/>
            <a:ext cx="8700851" cy="1091259"/>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a:t>Click to edit Master title style</a:t>
            </a:r>
            <a:endParaRPr lang="en-US" dirty="0"/>
          </a:p>
        </p:txBody>
      </p:sp>
      <p:sp>
        <p:nvSpPr>
          <p:cNvPr id="5" name="Date Placeholder 3"/>
          <p:cNvSpPr>
            <a:spLocks noGrp="1"/>
          </p:cNvSpPr>
          <p:nvPr>
            <p:ph type="dt" sz="half" idx="10"/>
          </p:nvPr>
        </p:nvSpPr>
        <p:spPr/>
        <p:txBody>
          <a:bodyPr/>
          <a:lstStyle>
            <a:lvl1pPr>
              <a:defRPr sz="1200"/>
            </a:lvl1pPr>
          </a:lstStyle>
          <a:p>
            <a:r>
              <a:rPr lang="en-US" altLang="en-US"/>
              <a:t>March 10, 2023</a:t>
            </a:r>
          </a:p>
        </p:txBody>
      </p:sp>
      <p:sp>
        <p:nvSpPr>
          <p:cNvPr id="6" name="Footer Placeholder 4"/>
          <p:cNvSpPr>
            <a:spLocks noGrp="1"/>
          </p:cNvSpPr>
          <p:nvPr>
            <p:ph type="ftr" sz="quarter" idx="11"/>
          </p:nvPr>
        </p:nvSpPr>
        <p:spPr/>
        <p:txBody>
          <a:bodyPr/>
          <a:lstStyle>
            <a:lvl1pPr>
              <a:defRPr sz="1200" dirty="0" smtClean="0"/>
            </a:lvl1pPr>
          </a:lstStyle>
          <a:p>
            <a:pPr>
              <a:defRPr/>
            </a:pPr>
            <a:r>
              <a:rPr lang="en-US"/>
              <a:t>V. Kashikhin | HTS Magnet Activity at Fermilab</a:t>
            </a:r>
            <a:endParaRPr lang="en-US" b="1"/>
          </a:p>
        </p:txBody>
      </p:sp>
      <p:sp>
        <p:nvSpPr>
          <p:cNvPr id="7" name="Slide Number Placeholder 5"/>
          <p:cNvSpPr>
            <a:spLocks noGrp="1"/>
          </p:cNvSpPr>
          <p:nvPr>
            <p:ph type="sldNum" sz="quarter" idx="12"/>
          </p:nvPr>
        </p:nvSpPr>
        <p:spPr/>
        <p:txBody>
          <a:bodyPr/>
          <a:lstStyle>
            <a:lvl1pPr>
              <a:defRPr sz="1200"/>
            </a:lvl1pPr>
          </a:lstStyle>
          <a:p>
            <a:fld id="{077094B4-CDBE-4107-9E6E-D38410A9E4B1}" type="slidenum">
              <a:rPr lang="en-US" altLang="en-US"/>
              <a:pPr/>
              <a:t>‹#›</a:t>
            </a:fld>
            <a:endParaRPr lang="en-US" altLang="en-US"/>
          </a:p>
        </p:txBody>
      </p:sp>
    </p:spTree>
    <p:extLst>
      <p:ext uri="{BB962C8B-B14F-4D97-AF65-F5344CB8AC3E}">
        <p14:creationId xmlns:p14="http://schemas.microsoft.com/office/powerpoint/2010/main" val="1127332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351C400-1E42-4118-83BE-9EF9F0660B9E}"/>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xmlns="" id="{FCF30EBD-0CE9-40A4-993D-C8830097A32E}"/>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xmlns="" id="{995AB5A5-8971-4C4B-9A63-4E9832E8C958}"/>
              </a:ext>
            </a:extLst>
          </p:cNvPr>
          <p:cNvSpPr>
            <a:spLocks noGrp="1"/>
          </p:cNvSpPr>
          <p:nvPr>
            <p:ph type="dt" sz="half" idx="10"/>
          </p:nvPr>
        </p:nvSpPr>
        <p:spPr/>
        <p:txBody>
          <a:bodyPr/>
          <a:lstStyle/>
          <a:p>
            <a:r>
              <a:rPr lang="en-US"/>
              <a:t>March 10, 2023</a:t>
            </a:r>
          </a:p>
        </p:txBody>
      </p:sp>
      <p:sp>
        <p:nvSpPr>
          <p:cNvPr id="5" name="Footer Placeholder 4">
            <a:extLst>
              <a:ext uri="{FF2B5EF4-FFF2-40B4-BE49-F238E27FC236}">
                <a16:creationId xmlns:a16="http://schemas.microsoft.com/office/drawing/2014/main" xmlns="" id="{285F0CD2-5770-4ADA-BE3B-51E8C3C1A819}"/>
              </a:ext>
            </a:extLst>
          </p:cNvPr>
          <p:cNvSpPr>
            <a:spLocks noGrp="1"/>
          </p:cNvSpPr>
          <p:nvPr>
            <p:ph type="ftr" sz="quarter" idx="11"/>
          </p:nvPr>
        </p:nvSpPr>
        <p:spPr/>
        <p:txBody>
          <a:bodyPr/>
          <a:lstStyle/>
          <a:p>
            <a:r>
              <a:rPr lang="en-US"/>
              <a:t>V. Kashikhin | HTS Magnet Activity at Fermilab</a:t>
            </a:r>
          </a:p>
        </p:txBody>
      </p:sp>
      <p:sp>
        <p:nvSpPr>
          <p:cNvPr id="6" name="Slide Number Placeholder 5">
            <a:extLst>
              <a:ext uri="{FF2B5EF4-FFF2-40B4-BE49-F238E27FC236}">
                <a16:creationId xmlns:a16="http://schemas.microsoft.com/office/drawing/2014/main" xmlns="" id="{E076C9EC-B53F-402E-9D3B-76DD5B6BED1B}"/>
              </a:ext>
            </a:extLst>
          </p:cNvPr>
          <p:cNvSpPr>
            <a:spLocks noGrp="1"/>
          </p:cNvSpPr>
          <p:nvPr>
            <p:ph type="sldNum" sz="quarter" idx="12"/>
          </p:nvPr>
        </p:nvSpPr>
        <p:spPr/>
        <p:txBody>
          <a:bodyPr/>
          <a:lstStyle/>
          <a:p>
            <a:fld id="{A20B33BE-2A4E-4857-BA44-489A5A6B0736}" type="slidenum">
              <a:rPr lang="en-US" smtClean="0"/>
              <a:t>‹#›</a:t>
            </a:fld>
            <a:endParaRPr lang="en-US"/>
          </a:p>
        </p:txBody>
      </p:sp>
    </p:spTree>
    <p:extLst>
      <p:ext uri="{BB962C8B-B14F-4D97-AF65-F5344CB8AC3E}">
        <p14:creationId xmlns:p14="http://schemas.microsoft.com/office/powerpoint/2010/main" val="2481079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ooter Only: Blank">
    <p:spTree>
      <p:nvGrpSpPr>
        <p:cNvPr id="1" name=""/>
        <p:cNvGrpSpPr/>
        <p:nvPr/>
      </p:nvGrpSpPr>
      <p:grpSpPr>
        <a:xfrm>
          <a:off x="0" y="0"/>
          <a:ext cx="0" cy="0"/>
          <a:chOff x="0" y="0"/>
          <a:chExt cx="0" cy="0"/>
        </a:xfrm>
      </p:grpSpPr>
      <p:sp>
        <p:nvSpPr>
          <p:cNvPr id="8" name="Content Placeholder 2"/>
          <p:cNvSpPr>
            <a:spLocks noGrp="1"/>
          </p:cNvSpPr>
          <p:nvPr>
            <p:ph sz="half" idx="13"/>
          </p:nvPr>
        </p:nvSpPr>
        <p:spPr>
          <a:xfrm>
            <a:off x="228601" y="361950"/>
            <a:ext cx="8675688" cy="56689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3"/>
          <p:cNvSpPr>
            <a:spLocks noGrp="1"/>
          </p:cNvSpPr>
          <p:nvPr>
            <p:ph type="dt" sz="half" idx="14"/>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1200"/>
            </a:lvl1pPr>
          </a:lstStyle>
          <a:p>
            <a:r>
              <a:rPr lang="en-US" altLang="en-US"/>
              <a:t>March 10, 2023</a:t>
            </a:r>
          </a:p>
        </p:txBody>
      </p:sp>
      <p:sp>
        <p:nvSpPr>
          <p:cNvPr id="4" name="Footer Placeholder 4"/>
          <p:cNvSpPr>
            <a:spLocks noGrp="1"/>
          </p:cNvSpPr>
          <p:nvPr>
            <p:ph type="ftr" sz="quarter" idx="1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1200" dirty="0" smtClean="0"/>
            </a:lvl1pPr>
          </a:lstStyle>
          <a:p>
            <a:pPr>
              <a:defRPr/>
            </a:pPr>
            <a:r>
              <a:rPr lang="en-US"/>
              <a:t>V. Kashikhin | HTS Magnet Activity at Fermilab</a:t>
            </a:r>
            <a:endParaRPr lang="en-US" b="1"/>
          </a:p>
        </p:txBody>
      </p:sp>
      <p:sp>
        <p:nvSpPr>
          <p:cNvPr id="5" name="Slide Number Placeholder 5"/>
          <p:cNvSpPr>
            <a:spLocks noGrp="1"/>
          </p:cNvSpPr>
          <p:nvPr>
            <p:ph type="sldNum" sz="quarter" idx="16"/>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1200"/>
            </a:lvl1pPr>
          </a:lstStyle>
          <a:p>
            <a:fld id="{B71519E6-F709-4990-B973-B339820CA70B}" type="slidenum">
              <a:rPr lang="en-US" altLang="en-US"/>
              <a:pPr/>
              <a:t>‹#›</a:t>
            </a:fld>
            <a:endParaRPr lang="en-US" altLang="en-US"/>
          </a:p>
        </p:txBody>
      </p:sp>
    </p:spTree>
    <p:extLst>
      <p:ext uri="{BB962C8B-B14F-4D97-AF65-F5344CB8AC3E}">
        <p14:creationId xmlns:p14="http://schemas.microsoft.com/office/powerpoint/2010/main" val="4289524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ooter Only: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361950"/>
            <a:ext cx="8700851" cy="4369742"/>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Drag picture to placeholder or click icon to add</a:t>
            </a:r>
          </a:p>
        </p:txBody>
      </p:sp>
      <p:sp>
        <p:nvSpPr>
          <p:cNvPr id="10" name="Text Placeholder 3"/>
          <p:cNvSpPr>
            <a:spLocks noGrp="1"/>
          </p:cNvSpPr>
          <p:nvPr>
            <p:ph type="body" sz="half" idx="2"/>
          </p:nvPr>
        </p:nvSpPr>
        <p:spPr>
          <a:xfrm>
            <a:off x="224073" y="4943005"/>
            <a:ext cx="8700851" cy="1091259"/>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4" name="Date Placeholder 3"/>
          <p:cNvSpPr>
            <a:spLocks noGrp="1"/>
          </p:cNvSpPr>
          <p:nvPr>
            <p:ph type="dt" sz="half" idx="14"/>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1200"/>
            </a:lvl1pPr>
          </a:lstStyle>
          <a:p>
            <a:r>
              <a:rPr lang="en-US" altLang="en-US"/>
              <a:t>March 10, 2023</a:t>
            </a:r>
          </a:p>
        </p:txBody>
      </p:sp>
      <p:sp>
        <p:nvSpPr>
          <p:cNvPr id="5" name="Footer Placeholder 4"/>
          <p:cNvSpPr>
            <a:spLocks noGrp="1"/>
          </p:cNvSpPr>
          <p:nvPr>
            <p:ph type="ftr" sz="quarter" idx="1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1200" dirty="0" smtClean="0"/>
            </a:lvl1pPr>
          </a:lstStyle>
          <a:p>
            <a:pPr>
              <a:defRPr/>
            </a:pPr>
            <a:r>
              <a:rPr lang="en-US"/>
              <a:t>V. Kashikhin | HTS Magnet Activity at Fermilab</a:t>
            </a:r>
            <a:endParaRPr lang="en-US" b="1"/>
          </a:p>
        </p:txBody>
      </p:sp>
      <p:sp>
        <p:nvSpPr>
          <p:cNvPr id="6" name="Slide Number Placeholder 5"/>
          <p:cNvSpPr>
            <a:spLocks noGrp="1"/>
          </p:cNvSpPr>
          <p:nvPr>
            <p:ph type="sldNum" sz="quarter" idx="16"/>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1200"/>
            </a:lvl1pPr>
          </a:lstStyle>
          <a:p>
            <a:fld id="{C2BC038B-CA57-479E-BFA9-9E819877A5DF}" type="slidenum">
              <a:rPr lang="en-US" altLang="en-US"/>
              <a:pPr/>
              <a:t>‹#›</a:t>
            </a:fld>
            <a:endParaRPr lang="en-US" altLang="en-US"/>
          </a:p>
        </p:txBody>
      </p:sp>
    </p:spTree>
    <p:extLst>
      <p:ext uri="{BB962C8B-B14F-4D97-AF65-F5344CB8AC3E}">
        <p14:creationId xmlns:p14="http://schemas.microsoft.com/office/powerpoint/2010/main" val="36733821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Title &amp; Content">
    <p:spTree>
      <p:nvGrpSpPr>
        <p:cNvPr id="1" name=""/>
        <p:cNvGrpSpPr/>
        <p:nvPr/>
      </p:nvGrpSpPr>
      <p:grpSpPr>
        <a:xfrm>
          <a:off x="0" y="0"/>
          <a:ext cx="0" cy="0"/>
          <a:chOff x="0" y="0"/>
          <a:chExt cx="0" cy="0"/>
        </a:xfrm>
      </p:grpSpPr>
      <p:sp>
        <p:nvSpPr>
          <p:cNvPr id="6"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dirty="0"/>
              <a:t>Click to edit Master title style</a:t>
            </a:r>
          </a:p>
        </p:txBody>
      </p:sp>
      <p:sp>
        <p:nvSpPr>
          <p:cNvPr id="7" name="Content Placeholder 2"/>
          <p:cNvSpPr>
            <a:spLocks noGrp="1"/>
          </p:cNvSpPr>
          <p:nvPr>
            <p:ph idx="1"/>
          </p:nvPr>
        </p:nvSpPr>
        <p:spPr>
          <a:xfrm>
            <a:off x="228600" y="1043046"/>
            <a:ext cx="8672513" cy="4987867"/>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1200"/>
            </a:lvl1pPr>
          </a:lstStyle>
          <a:p>
            <a:r>
              <a:rPr lang="en-US" altLang="en-US"/>
              <a:t>March 10, 2023</a:t>
            </a:r>
          </a:p>
        </p:txBody>
      </p:sp>
      <p:sp>
        <p:nvSpPr>
          <p:cNvPr id="5" name="Footer Placeholder 4"/>
          <p:cNvSpPr>
            <a:spLocks noGrp="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1200" dirty="0" smtClean="0"/>
            </a:lvl1pPr>
          </a:lstStyle>
          <a:p>
            <a:pPr>
              <a:defRPr/>
            </a:pPr>
            <a:r>
              <a:rPr lang="en-US"/>
              <a:t>V. Kashikhin | HTS Magnet Activity at Fermilab</a:t>
            </a:r>
            <a:endParaRPr lang="en-US" b="1"/>
          </a:p>
        </p:txBody>
      </p:sp>
      <p:sp>
        <p:nvSpPr>
          <p:cNvPr id="8" name="Slide Number Placeholder 5"/>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1200"/>
            </a:lvl1pPr>
          </a:lstStyle>
          <a:p>
            <a:fld id="{B5585131-D98E-4CC9-8879-1D32CC470D9D}" type="slidenum">
              <a:rPr lang="en-US" altLang="en-US"/>
              <a:pPr/>
              <a:t>‹#›</a:t>
            </a:fld>
            <a:endParaRPr lang="en-US" altLang="en-US"/>
          </a:p>
        </p:txBody>
      </p:sp>
    </p:spTree>
    <p:extLst>
      <p:ext uri="{BB962C8B-B14F-4D97-AF65-F5344CB8AC3E}">
        <p14:creationId xmlns:p14="http://schemas.microsoft.com/office/powerpoint/2010/main" val="1337779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theme" Target="../theme/theme2.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10" name="Date Placeholder 3"/>
          <p:cNvSpPr>
            <a:spLocks noGrp="1"/>
          </p:cNvSpPr>
          <p:nvPr>
            <p:ph type="dt" sz="half" idx="2"/>
          </p:nvPr>
        </p:nvSpPr>
        <p:spPr>
          <a:xfrm>
            <a:off x="6459538" y="6515100"/>
            <a:ext cx="1076325" cy="241300"/>
          </a:xfrm>
          <a:prstGeom prst="rect">
            <a:avLst/>
          </a:prstGeom>
        </p:spPr>
        <p:txBody>
          <a:bodyPr vert="horz" wrap="square" lIns="0" tIns="0" rIns="0" bIns="0" numCol="1" anchor="t" anchorCtr="0" compatLnSpc="1">
            <a:prstTxWarp prst="textNoShape">
              <a:avLst/>
            </a:prstTxWarp>
          </a:bodyPr>
          <a:lstStyle>
            <a:lvl1pPr algn="r">
              <a:defRPr sz="900">
                <a:solidFill>
                  <a:srgbClr val="004C97"/>
                </a:solidFill>
                <a:latin typeface="Helvetica" panose="020B0604020202020204" pitchFamily="34" charset="0"/>
              </a:defRPr>
            </a:lvl1pPr>
          </a:lstStyle>
          <a:p>
            <a:r>
              <a:rPr lang="en-US" altLang="en-US"/>
              <a:t>March 10, 2023</a:t>
            </a:r>
          </a:p>
        </p:txBody>
      </p:sp>
      <p:sp>
        <p:nvSpPr>
          <p:cNvPr id="11" name="Footer Placeholder 4"/>
          <p:cNvSpPr>
            <a:spLocks noGrp="1"/>
          </p:cNvSpPr>
          <p:nvPr>
            <p:ph type="ftr" sz="quarter" idx="3"/>
          </p:nvPr>
        </p:nvSpPr>
        <p:spPr>
          <a:xfrm>
            <a:off x="806450" y="6515100"/>
            <a:ext cx="5373688" cy="241300"/>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V. Kashikhin | HTS Magnet Activity at Fermilab</a:t>
            </a:r>
            <a:endParaRPr lang="en-US" b="1"/>
          </a:p>
        </p:txBody>
      </p:sp>
      <p:sp>
        <p:nvSpPr>
          <p:cNvPr id="13" name="Slide Number Placeholder 5"/>
          <p:cNvSpPr>
            <a:spLocks noGrp="1"/>
          </p:cNvSpPr>
          <p:nvPr>
            <p:ph type="sldNum" sz="quarter" idx="4"/>
          </p:nvPr>
        </p:nvSpPr>
        <p:spPr>
          <a:xfrm>
            <a:off x="228600" y="6515100"/>
            <a:ext cx="447675" cy="241300"/>
          </a:xfrm>
          <a:prstGeom prst="rect">
            <a:avLst/>
          </a:prstGeom>
        </p:spPr>
        <p:txBody>
          <a:bodyPr vert="horz" wrap="square" lIns="0" tIns="0" rIns="0" bIns="0" numCol="1" anchor="t" anchorCtr="0" compatLnSpc="1">
            <a:prstTxWarp prst="textNoShape">
              <a:avLst/>
            </a:prstTxWarp>
          </a:bodyPr>
          <a:lstStyle>
            <a:lvl1pPr>
              <a:defRPr sz="900">
                <a:solidFill>
                  <a:srgbClr val="004C97"/>
                </a:solidFill>
                <a:latin typeface="Helvetica" panose="020B0604020202020204" pitchFamily="34" charset="0"/>
              </a:defRPr>
            </a:lvl1pPr>
          </a:lstStyle>
          <a:p>
            <a:fld id="{6827BE81-7C2D-481B-BBCE-23778685B2BA}" type="slidenum">
              <a:rPr lang="en-US" altLang="en-US"/>
              <a:pPr/>
              <a:t>‹#›</a:t>
            </a:fld>
            <a:endParaRPr lang="en-US" altLang="en-US"/>
          </a:p>
        </p:txBody>
      </p:sp>
      <p:pic>
        <p:nvPicPr>
          <p:cNvPr id="1029" name="Picture 2" descr="HeaderFooter_0060314.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97" r:id="rId1"/>
    <p:sldLayoutId id="2147484098" r:id="rId2"/>
    <p:sldLayoutId id="2147484099" r:id="rId3"/>
    <p:sldLayoutId id="2147484100" r:id="rId4"/>
    <p:sldLayoutId id="2147484101" r:id="rId5"/>
    <p:sldLayoutId id="2147484106" r:id="rId6"/>
  </p:sldLayoutIdLst>
  <p:hf hdr="0"/>
  <p:txStyles>
    <p:titleStyle>
      <a:lvl1pPr algn="l" defTabSz="457200" rtl="0" eaLnBrk="1" fontAlgn="base" hangingPunct="1">
        <a:spcBef>
          <a:spcPct val="0"/>
        </a:spcBef>
        <a:spcAft>
          <a:spcPct val="0"/>
        </a:spcAft>
        <a:defRPr sz="1700" b="1" kern="1200">
          <a:solidFill>
            <a:srgbClr val="074184"/>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074184"/>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074184"/>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074184"/>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074184"/>
          </a:solidFill>
          <a:latin typeface="Helvetica" charset="0"/>
          <a:ea typeface="Geneva"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panose="020B0604020202020204" pitchFamily="34" charset="0"/>
        <a:buChar char="•"/>
        <a:defRPr kern="1200">
          <a:solidFill>
            <a:srgbClr val="595959"/>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panose="020B0604020202020204" pitchFamily="34" charset="0"/>
        <a:buChar char="–"/>
        <a:defRPr sz="1600" kern="1200">
          <a:solidFill>
            <a:srgbClr val="595959"/>
          </a:solidFill>
          <a:latin typeface="Helvetica"/>
          <a:ea typeface="MS PGothic" panose="020B0600070205080204" pitchFamily="34" charset="-128"/>
          <a:cs typeface="MS PGothic" panose="020B0600070205080204" pitchFamily="34" charset="-128"/>
        </a:defRPr>
      </a:lvl2pPr>
      <a:lvl3pPr marL="1143000" indent="-228600" algn="l" defTabSz="457200" rtl="0" eaLnBrk="1" fontAlgn="base" hangingPunct="1">
        <a:spcBef>
          <a:spcPct val="20000"/>
        </a:spcBef>
        <a:spcAft>
          <a:spcPct val="0"/>
        </a:spcAft>
        <a:buFont typeface="Arial" panose="020B0604020202020204" pitchFamily="34" charset="0"/>
        <a:buChar char="•"/>
        <a:defRPr sz="1400" kern="1200">
          <a:solidFill>
            <a:srgbClr val="595959"/>
          </a:solidFill>
          <a:latin typeface="Helvetica"/>
          <a:ea typeface="MS PGothic" panose="020B0600070205080204" pitchFamily="34" charset="-128"/>
          <a:cs typeface="MS PGothic" panose="020B0600070205080204" pitchFamily="34" charset="-128"/>
        </a:defRPr>
      </a:lvl3pPr>
      <a:lvl4pPr marL="1600200" indent="-228600" algn="l" defTabSz="457200" rtl="0" eaLnBrk="1" fontAlgn="base" hangingPunct="1">
        <a:spcBef>
          <a:spcPct val="20000"/>
        </a:spcBef>
        <a:spcAft>
          <a:spcPct val="0"/>
        </a:spcAft>
        <a:buFont typeface="Arial" panose="020B0604020202020204" pitchFamily="34" charset="0"/>
        <a:buChar char="–"/>
        <a:defRPr sz="1200" kern="1200">
          <a:solidFill>
            <a:srgbClr val="595959"/>
          </a:solidFill>
          <a:latin typeface="Helvetica"/>
          <a:ea typeface="MS PGothic" panose="020B0600070205080204" pitchFamily="34" charset="-128"/>
          <a:cs typeface="MS PGothic" panose="020B0600070205080204" pitchFamily="34" charset="-128"/>
        </a:defRPr>
      </a:lvl4pPr>
      <a:lvl5pPr marL="2057400" indent="-228600" algn="l" defTabSz="457200" rtl="0" eaLnBrk="1" fontAlgn="base" hangingPunct="1">
        <a:spcBef>
          <a:spcPct val="20000"/>
        </a:spcBef>
        <a:spcAft>
          <a:spcPct val="0"/>
        </a:spcAft>
        <a:buFont typeface="Arial" panose="020B0604020202020204" pitchFamily="34" charset="0"/>
        <a:buChar char="»"/>
        <a:defRPr sz="1200" kern="1200">
          <a:solidFill>
            <a:srgbClr val="595959"/>
          </a:solidFill>
          <a:latin typeface="Helvetica"/>
          <a:ea typeface="MS PGothic" panose="020B0600070205080204" pitchFamily="34" charset="-128"/>
          <a:cs typeface="MS PGothic" panose="020B0600070205080204"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9218" name="Date Placeholder 3"/>
          <p:cNvSpPr>
            <a:spLocks noGrp="1"/>
          </p:cNvSpPr>
          <p:nvPr>
            <p:ph type="dt" sz="half" idx="2"/>
          </p:nvPr>
        </p:nvSpPr>
        <p:spPr bwMode="auto">
          <a:xfrm>
            <a:off x="6450013" y="6515100"/>
            <a:ext cx="1076325"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algn="r" defTabSz="914400">
              <a:defRPr sz="900">
                <a:solidFill>
                  <a:srgbClr val="004C97"/>
                </a:solidFill>
                <a:latin typeface="Helvetica" panose="020B0604020202020204" pitchFamily="34" charset="0"/>
              </a:defRPr>
            </a:lvl1pPr>
          </a:lstStyle>
          <a:p>
            <a:r>
              <a:rPr lang="en-US" altLang="en-US"/>
              <a:t>March 10, 2023</a:t>
            </a:r>
          </a:p>
        </p:txBody>
      </p:sp>
      <p:sp>
        <p:nvSpPr>
          <p:cNvPr id="9219" name="Footer Placeholder 4"/>
          <p:cNvSpPr>
            <a:spLocks noGrp="1"/>
          </p:cNvSpPr>
          <p:nvPr>
            <p:ph type="ftr" sz="quarter" idx="3"/>
          </p:nvPr>
        </p:nvSpPr>
        <p:spPr bwMode="auto">
          <a:xfrm>
            <a:off x="806450" y="6515100"/>
            <a:ext cx="5373688"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defTabSz="914400">
              <a:defRPr sz="900">
                <a:solidFill>
                  <a:srgbClr val="004C97"/>
                </a:solidFill>
                <a:latin typeface="Helvetica" charset="0"/>
                <a:ea typeface="ＭＳ Ｐゴシック" charset="0"/>
                <a:cs typeface="ＭＳ Ｐゴシック" charset="0"/>
              </a:defRPr>
            </a:lvl1pPr>
          </a:lstStyle>
          <a:p>
            <a:pPr>
              <a:defRPr/>
            </a:pPr>
            <a:r>
              <a:rPr lang="en-US"/>
              <a:t>V. Kashikhin | HTS Magnet Activity at Fermilab</a:t>
            </a:r>
            <a:endParaRPr lang="en-US" b="1"/>
          </a:p>
        </p:txBody>
      </p:sp>
      <p:sp>
        <p:nvSpPr>
          <p:cNvPr id="9220" name="Slide Number Placeholder 5"/>
          <p:cNvSpPr>
            <a:spLocks noGrp="1"/>
          </p:cNvSpPr>
          <p:nvPr>
            <p:ph type="sldNum" sz="quarter" idx="4"/>
          </p:nvPr>
        </p:nvSpPr>
        <p:spPr bwMode="auto">
          <a:xfrm>
            <a:off x="228600" y="6515100"/>
            <a:ext cx="447675"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defTabSz="914400">
              <a:defRPr sz="900">
                <a:solidFill>
                  <a:srgbClr val="004C97"/>
                </a:solidFill>
                <a:latin typeface="Helvetica" panose="020B0604020202020204" pitchFamily="34" charset="0"/>
              </a:defRPr>
            </a:lvl1pPr>
          </a:lstStyle>
          <a:p>
            <a:fld id="{319E6341-E9E7-4128-9402-327DA8681509}" type="slidenum">
              <a:rPr lang="en-US" altLang="en-US"/>
              <a:pPr/>
              <a:t>‹#›</a:t>
            </a:fld>
            <a:endParaRPr lang="en-US" altLang="en-US"/>
          </a:p>
        </p:txBody>
      </p:sp>
      <p:pic>
        <p:nvPicPr>
          <p:cNvPr id="7173" name="Picture 1" descr="Footer_060314.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102" r:id="rId1"/>
    <p:sldLayoutId id="2147484103" r:id="rId2"/>
    <p:sldLayoutId id="2147484104" r:id="rId3"/>
    <p:sldLayoutId id="2147484105" r:id="rId4"/>
  </p:sldLayoutIdLst>
  <p:hf hdr="0"/>
  <p:txStyles>
    <p:titleStyle>
      <a:lvl1pPr algn="l" defTabSz="457200" rtl="0" eaLnBrk="0" fontAlgn="base" hangingPunct="0">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0" fontAlgn="base" hangingPunct="0">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0" fontAlgn="base" hangingPunct="0">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0" fontAlgn="base" hangingPunct="0">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0" fontAlgn="base" hangingPunct="0">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fontAlgn="base">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fontAlgn="base">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fontAlgn="base">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fontAlgn="base">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kern="1200">
          <a:solidFill>
            <a:srgbClr val="7F7F7F"/>
          </a:solidFill>
          <a:latin typeface="Helvetica"/>
          <a:ea typeface="Geneva" charset="0"/>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1600" kern="1200">
          <a:solidFill>
            <a:srgbClr val="7F7F7F"/>
          </a:solidFill>
          <a:latin typeface="Helvetica"/>
          <a:ea typeface="MS PGothic" panose="020B0600070205080204" pitchFamily="34" charset="-128"/>
          <a:cs typeface="MS PGothic" panose="020B0600070205080204"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1400" kern="1200">
          <a:solidFill>
            <a:srgbClr val="7F7F7F"/>
          </a:solidFill>
          <a:latin typeface="Helvetica"/>
          <a:ea typeface="MS PGothic" panose="020B0600070205080204" pitchFamily="34" charset="-128"/>
          <a:cs typeface="MS PGothic" panose="020B0600070205080204"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1200" kern="1200">
          <a:solidFill>
            <a:srgbClr val="7F7F7F"/>
          </a:solidFill>
          <a:latin typeface="Helvetica"/>
          <a:ea typeface="MS PGothic" panose="020B0600070205080204" pitchFamily="34" charset="-128"/>
          <a:cs typeface="MS PGothic" panose="020B0600070205080204"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1200" kern="1200">
          <a:solidFill>
            <a:srgbClr val="7F7F7F"/>
          </a:solidFill>
          <a:latin typeface="Helvetica"/>
          <a:ea typeface="MS PGothic" panose="020B0600070205080204" pitchFamily="34" charset="-128"/>
          <a:cs typeface="MS PGothic" panose="020B0600070205080204"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hyperlink" Target="http://www.superpower-inc.com/system/files/SP_2G+Wire+Spec+Sheet_2014_web_v1.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18.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jpeg"/></Relationships>
</file>

<file path=ppt/slides/_rels/slide1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00F6DD8-8663-4B41-9F3F-8ADB2BDF2048}"/>
              </a:ext>
            </a:extLst>
          </p:cNvPr>
          <p:cNvSpPr>
            <a:spLocks noGrp="1"/>
          </p:cNvSpPr>
          <p:nvPr>
            <p:ph type="title"/>
          </p:nvPr>
        </p:nvSpPr>
        <p:spPr/>
        <p:txBody>
          <a:bodyPr/>
          <a:lstStyle/>
          <a:p>
            <a:r>
              <a:rPr lang="en-US" dirty="0"/>
              <a:t>HTS </a:t>
            </a:r>
            <a:r>
              <a:rPr lang="en-US" dirty="0"/>
              <a:t>M</a:t>
            </a:r>
            <a:r>
              <a:rPr lang="en-US" dirty="0" smtClean="0"/>
              <a:t>agnet </a:t>
            </a:r>
            <a:r>
              <a:rPr lang="en-US" dirty="0"/>
              <a:t>A</a:t>
            </a:r>
            <a:r>
              <a:rPr lang="en-US" dirty="0" smtClean="0"/>
              <a:t>ctivity </a:t>
            </a:r>
            <a:r>
              <a:rPr lang="en-US" dirty="0"/>
              <a:t>at Fermilab</a:t>
            </a:r>
          </a:p>
        </p:txBody>
      </p:sp>
      <p:sp>
        <p:nvSpPr>
          <p:cNvPr id="3" name="Text Placeholder 2">
            <a:extLst>
              <a:ext uri="{FF2B5EF4-FFF2-40B4-BE49-F238E27FC236}">
                <a16:creationId xmlns:a16="http://schemas.microsoft.com/office/drawing/2014/main" xmlns="" id="{343B781E-A95B-4278-9723-82BE977E3D9B}"/>
              </a:ext>
            </a:extLst>
          </p:cNvPr>
          <p:cNvSpPr>
            <a:spLocks noGrp="1"/>
          </p:cNvSpPr>
          <p:nvPr>
            <p:ph type="body" sz="quarter" idx="10"/>
          </p:nvPr>
        </p:nvSpPr>
        <p:spPr>
          <a:xfrm>
            <a:off x="806450" y="4653523"/>
            <a:ext cx="7526338" cy="1489952"/>
          </a:xfrm>
        </p:spPr>
        <p:txBody>
          <a:bodyPr/>
          <a:lstStyle/>
          <a:p>
            <a:r>
              <a:rPr lang="en-US" dirty="0"/>
              <a:t>Vadim Kashikhin</a:t>
            </a:r>
          </a:p>
          <a:p>
            <a:endParaRPr lang="en-US" sz="900" dirty="0"/>
          </a:p>
          <a:p>
            <a:r>
              <a:rPr lang="en-US" sz="1600" i="1" dirty="0"/>
              <a:t>1st High Temperature superconductor Accelerator Technology (</a:t>
            </a:r>
            <a:r>
              <a:rPr lang="en-US" sz="1600" i="1" dirty="0" err="1"/>
              <a:t>HiTAT</a:t>
            </a:r>
            <a:r>
              <a:rPr lang="en-US" sz="1600" i="1" dirty="0"/>
              <a:t>) workshop</a:t>
            </a:r>
          </a:p>
          <a:p>
            <a:endParaRPr lang="en-US" sz="900" dirty="0"/>
          </a:p>
          <a:p>
            <a:r>
              <a:rPr lang="en-US" sz="1600" dirty="0"/>
              <a:t>March 10, 2023</a:t>
            </a:r>
          </a:p>
        </p:txBody>
      </p:sp>
    </p:spTree>
    <p:extLst>
      <p:ext uri="{BB962C8B-B14F-4D97-AF65-F5344CB8AC3E}">
        <p14:creationId xmlns:p14="http://schemas.microsoft.com/office/powerpoint/2010/main" val="37880301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5806CBD-877B-AA74-BAC6-F5803C319C0F}"/>
              </a:ext>
            </a:extLst>
          </p:cNvPr>
          <p:cNvSpPr>
            <a:spLocks noGrp="1"/>
          </p:cNvSpPr>
          <p:nvPr>
            <p:ph type="ctrTitle"/>
          </p:nvPr>
        </p:nvSpPr>
        <p:spPr/>
        <p:txBody>
          <a:bodyPr/>
          <a:lstStyle/>
          <a:p>
            <a:r>
              <a:rPr lang="en-US" dirty="0"/>
              <a:t>Low-field, fast-cycling magnet R&amp;D</a:t>
            </a:r>
          </a:p>
        </p:txBody>
      </p:sp>
      <p:sp>
        <p:nvSpPr>
          <p:cNvPr id="3" name="Subtitle 2">
            <a:extLst>
              <a:ext uri="{FF2B5EF4-FFF2-40B4-BE49-F238E27FC236}">
                <a16:creationId xmlns:a16="http://schemas.microsoft.com/office/drawing/2014/main" xmlns="" id="{7ED9A15F-CD7F-2C3E-73EE-571C1ABDAE5E}"/>
              </a:ext>
            </a:extLst>
          </p:cNvPr>
          <p:cNvSpPr>
            <a:spLocks noGrp="1"/>
          </p:cNvSpPr>
          <p:nvPr>
            <p:ph type="subTitle" idx="1"/>
          </p:nvPr>
        </p:nvSpPr>
        <p:spPr>
          <a:xfrm>
            <a:off x="1143000" y="3843444"/>
            <a:ext cx="6858000" cy="2035533"/>
          </a:xfrm>
        </p:spPr>
        <p:txBody>
          <a:bodyPr>
            <a:normAutofit/>
          </a:bodyPr>
          <a:lstStyle/>
          <a:p>
            <a:r>
              <a:rPr lang="en-US" dirty="0"/>
              <a:t>Courtesy</a:t>
            </a:r>
            <a:r>
              <a:rPr lang="fr-FR" dirty="0"/>
              <a:t> of Henryk </a:t>
            </a:r>
            <a:r>
              <a:rPr lang="fr-FR" dirty="0" err="1"/>
              <a:t>Piekarz</a:t>
            </a:r>
            <a:endParaRPr lang="en-US" dirty="0"/>
          </a:p>
        </p:txBody>
      </p:sp>
      <p:sp>
        <p:nvSpPr>
          <p:cNvPr id="4" name="Date Placeholder 3">
            <a:extLst>
              <a:ext uri="{FF2B5EF4-FFF2-40B4-BE49-F238E27FC236}">
                <a16:creationId xmlns:a16="http://schemas.microsoft.com/office/drawing/2014/main" xmlns="" id="{79B12D35-6B47-BBE6-58CC-9D25910BB53E}"/>
              </a:ext>
            </a:extLst>
          </p:cNvPr>
          <p:cNvSpPr>
            <a:spLocks noGrp="1"/>
          </p:cNvSpPr>
          <p:nvPr>
            <p:ph type="dt" sz="half" idx="10"/>
          </p:nvPr>
        </p:nvSpPr>
        <p:spPr/>
        <p:txBody>
          <a:bodyPr/>
          <a:lstStyle/>
          <a:p>
            <a:r>
              <a:rPr lang="en-US" sz="1200" dirty="0"/>
              <a:t>March 10, 2023</a:t>
            </a:r>
          </a:p>
        </p:txBody>
      </p:sp>
      <p:sp>
        <p:nvSpPr>
          <p:cNvPr id="7" name="Footer Placeholder 6">
            <a:extLst>
              <a:ext uri="{FF2B5EF4-FFF2-40B4-BE49-F238E27FC236}">
                <a16:creationId xmlns:a16="http://schemas.microsoft.com/office/drawing/2014/main" xmlns="" id="{4833000F-1D22-EDF4-6C41-3B78F223DD3D}"/>
              </a:ext>
            </a:extLst>
          </p:cNvPr>
          <p:cNvSpPr>
            <a:spLocks noGrp="1"/>
          </p:cNvSpPr>
          <p:nvPr>
            <p:ph type="ftr" sz="quarter" idx="11"/>
          </p:nvPr>
        </p:nvSpPr>
        <p:spPr/>
        <p:txBody>
          <a:bodyPr/>
          <a:lstStyle/>
          <a:p>
            <a:r>
              <a:rPr lang="en-US" sz="1200" dirty="0"/>
              <a:t>V. Kashikhin | HTS Magnet Activity at Fermilab</a:t>
            </a:r>
          </a:p>
        </p:txBody>
      </p:sp>
      <p:sp>
        <p:nvSpPr>
          <p:cNvPr id="8" name="Slide Number Placeholder 7">
            <a:extLst>
              <a:ext uri="{FF2B5EF4-FFF2-40B4-BE49-F238E27FC236}">
                <a16:creationId xmlns:a16="http://schemas.microsoft.com/office/drawing/2014/main" xmlns="" id="{22E555FC-764B-950B-1105-35931090AF1B}"/>
              </a:ext>
            </a:extLst>
          </p:cNvPr>
          <p:cNvSpPr>
            <a:spLocks noGrp="1"/>
          </p:cNvSpPr>
          <p:nvPr>
            <p:ph type="sldNum" sz="quarter" idx="12"/>
          </p:nvPr>
        </p:nvSpPr>
        <p:spPr/>
        <p:txBody>
          <a:bodyPr/>
          <a:lstStyle/>
          <a:p>
            <a:fld id="{A20B33BE-2A4E-4857-BA44-489A5A6B0736}" type="slidenum">
              <a:rPr lang="en-US" sz="1200" smtClean="0"/>
              <a:t>10</a:t>
            </a:fld>
            <a:endParaRPr lang="en-US" sz="1200" dirty="0"/>
          </a:p>
        </p:txBody>
      </p:sp>
    </p:spTree>
    <p:extLst>
      <p:ext uri="{BB962C8B-B14F-4D97-AF65-F5344CB8AC3E}">
        <p14:creationId xmlns:p14="http://schemas.microsoft.com/office/powerpoint/2010/main" val="9075324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E9A8327-D233-4B80-A07B-CF398ED64711}"/>
              </a:ext>
            </a:extLst>
          </p:cNvPr>
          <p:cNvSpPr>
            <a:spLocks noGrp="1"/>
          </p:cNvSpPr>
          <p:nvPr>
            <p:ph type="title"/>
          </p:nvPr>
        </p:nvSpPr>
        <p:spPr/>
        <p:txBody>
          <a:bodyPr>
            <a:noAutofit/>
          </a:bodyPr>
          <a:lstStyle/>
          <a:p>
            <a:r>
              <a:rPr lang="en-US" dirty="0"/>
              <a:t>HTS-Based Rapid-Cycling Accelerator Magnet*</a:t>
            </a:r>
            <a:endParaRPr lang="en-US" sz="1500" dirty="0">
              <a:solidFill>
                <a:srgbClr val="002060"/>
              </a:solidFill>
              <a:effectLst>
                <a:outerShdw blurRad="38100" dist="38100" dir="2700000" algn="tl">
                  <a:srgbClr val="000000">
                    <a:alpha val="43137"/>
                  </a:srgbClr>
                </a:outerShdw>
              </a:effectLst>
              <a:latin typeface="+mn-lt"/>
            </a:endParaRPr>
          </a:p>
        </p:txBody>
      </p:sp>
      <p:pic>
        <p:nvPicPr>
          <p:cNvPr id="10" name="Picture 9">
            <a:extLst>
              <a:ext uri="{FF2B5EF4-FFF2-40B4-BE49-F238E27FC236}">
                <a16:creationId xmlns:a16="http://schemas.microsoft.com/office/drawing/2014/main" xmlns="" id="{0F77CB6C-C11B-4A35-B70E-FAD13D69CF2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0243" y="1609637"/>
            <a:ext cx="4339482" cy="2471569"/>
          </a:xfrm>
          <a:prstGeom prst="rect">
            <a:avLst/>
          </a:prstGeom>
          <a:noFill/>
          <a:ln>
            <a:noFill/>
          </a:ln>
        </p:spPr>
      </p:pic>
      <p:sp>
        <p:nvSpPr>
          <p:cNvPr id="3" name="TextBox 2">
            <a:extLst>
              <a:ext uri="{FF2B5EF4-FFF2-40B4-BE49-F238E27FC236}">
                <a16:creationId xmlns:a16="http://schemas.microsoft.com/office/drawing/2014/main" xmlns="" id="{850E0F13-16D2-4327-A7C1-EA8960E3ECAE}"/>
              </a:ext>
            </a:extLst>
          </p:cNvPr>
          <p:cNvSpPr txBox="1"/>
          <p:nvPr/>
        </p:nvSpPr>
        <p:spPr>
          <a:xfrm>
            <a:off x="228600" y="4081206"/>
            <a:ext cx="4828363" cy="1569660"/>
          </a:xfrm>
          <a:prstGeom prst="rect">
            <a:avLst/>
          </a:prstGeom>
          <a:noFill/>
        </p:spPr>
        <p:txBody>
          <a:bodyPr wrap="square" rtlCol="0">
            <a:spAutoFit/>
          </a:bodyPr>
          <a:lstStyle/>
          <a:p>
            <a:pPr algn="just"/>
            <a:r>
              <a:rPr lang="en-US" sz="1600" dirty="0">
                <a:solidFill>
                  <a:srgbClr val="404040"/>
                </a:solidFill>
                <a:latin typeface="Helvetica"/>
                <a:ea typeface="Geneva" charset="0"/>
              </a:rPr>
              <a:t>Projected B-field for the Fe3.5%Si laminated core with narrow conductor extended in vertical plane of core cable space. For 40 mm (V) x 100 mm (H) beam gap this conductor is exposed to &lt; 5%  of 1 T field in the beam gap. Superconductors facilitate formation of a power cable within a small space. </a:t>
            </a:r>
          </a:p>
        </p:txBody>
      </p:sp>
      <p:sp>
        <p:nvSpPr>
          <p:cNvPr id="7" name="TextBox 6">
            <a:extLst>
              <a:ext uri="{FF2B5EF4-FFF2-40B4-BE49-F238E27FC236}">
                <a16:creationId xmlns:a16="http://schemas.microsoft.com/office/drawing/2014/main" xmlns="" id="{B74424AD-27B9-0BF9-B4B8-DDFB0129FE92}"/>
              </a:ext>
            </a:extLst>
          </p:cNvPr>
          <p:cNvSpPr txBox="1"/>
          <p:nvPr/>
        </p:nvSpPr>
        <p:spPr>
          <a:xfrm>
            <a:off x="166504" y="5578910"/>
            <a:ext cx="5024132" cy="600164"/>
          </a:xfrm>
          <a:prstGeom prst="rect">
            <a:avLst/>
          </a:prstGeom>
          <a:noFill/>
        </p:spPr>
        <p:txBody>
          <a:bodyPr wrap="none" rtlCol="0">
            <a:spAutoFit/>
          </a:bodyPr>
          <a:lstStyle/>
          <a:p>
            <a:r>
              <a:rPr lang="en-US" sz="1100" dirty="0">
                <a:latin typeface="Times New Roman" panose="02020603050405020304" pitchFamily="18" charset="0"/>
                <a:ea typeface="Calibri" panose="020F0502020204030204" pitchFamily="34" charset="0"/>
              </a:rPr>
              <a:t> </a:t>
            </a:r>
            <a:r>
              <a:rPr lang="en-US" sz="1100" i="1" dirty="0">
                <a:latin typeface="Times New Roman" panose="02020603050405020304" pitchFamily="18" charset="0"/>
                <a:ea typeface="Calibri" panose="020F0502020204030204" pitchFamily="34" charset="0"/>
              </a:rPr>
              <a:t>*) H. Piekarz, B. Claypool, S. Hays, M. Kufer, V. Shiltsev,</a:t>
            </a:r>
          </a:p>
          <a:p>
            <a:r>
              <a:rPr lang="en-US" sz="1100" i="1" dirty="0">
                <a:latin typeface="Times New Roman" panose="02020603050405020304" pitchFamily="18" charset="0"/>
                <a:ea typeface="Calibri" panose="020F0502020204030204" pitchFamily="34" charset="0"/>
              </a:rPr>
              <a:t>     Record High Ramping Rates in HTS-Based Superconducting Accelerator Magnet, </a:t>
            </a:r>
          </a:p>
          <a:p>
            <a:r>
              <a:rPr lang="en-US" sz="1100" i="1" dirty="0">
                <a:latin typeface="Times New Roman" panose="02020603050405020304" pitchFamily="18" charset="0"/>
                <a:ea typeface="Calibri" panose="020F0502020204030204" pitchFamily="34" charset="0"/>
              </a:rPr>
              <a:t>     MT-26, IEEE Trans. on Applied Superconductivity, Vol.: 32, Issue: 6, Sept. 2022  </a:t>
            </a:r>
          </a:p>
        </p:txBody>
      </p:sp>
      <p:sp>
        <p:nvSpPr>
          <p:cNvPr id="13" name="TextBox 12">
            <a:extLst>
              <a:ext uri="{FF2B5EF4-FFF2-40B4-BE49-F238E27FC236}">
                <a16:creationId xmlns:a16="http://schemas.microsoft.com/office/drawing/2014/main" xmlns="" id="{9D374D0A-48A8-BC58-0FC8-DB1FC47BE75A}"/>
              </a:ext>
            </a:extLst>
          </p:cNvPr>
          <p:cNvSpPr txBox="1"/>
          <p:nvPr/>
        </p:nvSpPr>
        <p:spPr>
          <a:xfrm>
            <a:off x="1324461" y="1250932"/>
            <a:ext cx="2933325" cy="461665"/>
          </a:xfrm>
          <a:prstGeom prst="rect">
            <a:avLst/>
          </a:prstGeom>
          <a:noFill/>
        </p:spPr>
        <p:txBody>
          <a:bodyPr wrap="square" rtlCol="0">
            <a:spAutoFit/>
          </a:bodyPr>
          <a:lstStyle/>
          <a:p>
            <a:r>
              <a:rPr lang="en-US" sz="1200" b="1" dirty="0"/>
              <a:t>     Conductor Exposed to Minimal    </a:t>
            </a:r>
          </a:p>
          <a:p>
            <a:r>
              <a:rPr lang="en-US" sz="1200" b="1" dirty="0"/>
              <a:t>    B-Field Descending from the Core.</a:t>
            </a:r>
          </a:p>
        </p:txBody>
      </p:sp>
      <p:sp>
        <p:nvSpPr>
          <p:cNvPr id="16" name="TextBox 15">
            <a:extLst>
              <a:ext uri="{FF2B5EF4-FFF2-40B4-BE49-F238E27FC236}">
                <a16:creationId xmlns:a16="http://schemas.microsoft.com/office/drawing/2014/main" xmlns="" id="{8D9AD864-6CCD-809F-07BD-4F76B1659339}"/>
              </a:ext>
            </a:extLst>
          </p:cNvPr>
          <p:cNvSpPr txBox="1"/>
          <p:nvPr/>
        </p:nvSpPr>
        <p:spPr>
          <a:xfrm>
            <a:off x="5897978" y="1302210"/>
            <a:ext cx="2427845" cy="461665"/>
          </a:xfrm>
          <a:prstGeom prst="rect">
            <a:avLst/>
          </a:prstGeom>
          <a:noFill/>
        </p:spPr>
        <p:txBody>
          <a:bodyPr wrap="square" rtlCol="0">
            <a:spAutoFit/>
          </a:bodyPr>
          <a:lstStyle/>
          <a:p>
            <a:r>
              <a:rPr lang="en-US" sz="1200" b="1" dirty="0"/>
              <a:t>Vertically Wound Conductor Coil</a:t>
            </a:r>
          </a:p>
          <a:p>
            <a:r>
              <a:rPr lang="en-US" sz="1200" b="1" dirty="0"/>
              <a:t>Energizes Dual-Bore Magnet.</a:t>
            </a:r>
          </a:p>
        </p:txBody>
      </p:sp>
      <p:sp>
        <p:nvSpPr>
          <p:cNvPr id="9" name="TextBox 8">
            <a:extLst>
              <a:ext uri="{FF2B5EF4-FFF2-40B4-BE49-F238E27FC236}">
                <a16:creationId xmlns:a16="http://schemas.microsoft.com/office/drawing/2014/main" xmlns="" id="{92588752-9AF5-1242-2549-D9DFFA3DE02D}"/>
              </a:ext>
            </a:extLst>
          </p:cNvPr>
          <p:cNvSpPr txBox="1"/>
          <p:nvPr/>
        </p:nvSpPr>
        <p:spPr>
          <a:xfrm>
            <a:off x="5056963" y="4093888"/>
            <a:ext cx="3905573" cy="2062103"/>
          </a:xfrm>
          <a:prstGeom prst="rect">
            <a:avLst/>
          </a:prstGeom>
          <a:noFill/>
        </p:spPr>
        <p:txBody>
          <a:bodyPr wrap="square" rtlCol="0">
            <a:spAutoFit/>
          </a:bodyPr>
          <a:lstStyle/>
          <a:p>
            <a:pPr algn="just"/>
            <a:r>
              <a:rPr lang="en-US" sz="1600" dirty="0">
                <a:solidFill>
                  <a:srgbClr val="404040"/>
                </a:solidFill>
                <a:latin typeface="Helvetica"/>
                <a:ea typeface="Geneva" charset="0"/>
              </a:rPr>
              <a:t>A single HTS-based conductor power coil energizes two beam gaps allowing for simultaneous acceleration of two beams, as required for a particle collider.</a:t>
            </a:r>
          </a:p>
          <a:p>
            <a:pPr algn="just"/>
            <a:r>
              <a:rPr lang="en-US" sz="1600" dirty="0">
                <a:solidFill>
                  <a:srgbClr val="404040"/>
                </a:solidFill>
                <a:latin typeface="Helvetica"/>
                <a:ea typeface="Geneva" charset="0"/>
              </a:rPr>
              <a:t>Beam particle polarities can be selected for the same or the opposite circulation directions with beam losses and particle decays emitted away from the conductor.</a:t>
            </a:r>
          </a:p>
        </p:txBody>
      </p:sp>
      <p:sp>
        <p:nvSpPr>
          <p:cNvPr id="4" name="TextBox 3">
            <a:extLst>
              <a:ext uri="{FF2B5EF4-FFF2-40B4-BE49-F238E27FC236}">
                <a16:creationId xmlns:a16="http://schemas.microsoft.com/office/drawing/2014/main" xmlns="" id="{19AE1129-DE94-E9CC-6562-57F11517EC73}"/>
              </a:ext>
            </a:extLst>
          </p:cNvPr>
          <p:cNvSpPr txBox="1"/>
          <p:nvPr/>
        </p:nvSpPr>
        <p:spPr>
          <a:xfrm>
            <a:off x="1206219" y="872890"/>
            <a:ext cx="6945465" cy="369332"/>
          </a:xfrm>
          <a:prstGeom prst="rect">
            <a:avLst/>
          </a:prstGeom>
          <a:noFill/>
        </p:spPr>
        <p:txBody>
          <a:bodyPr wrap="square" rtlCol="0">
            <a:spAutoFit/>
          </a:bodyPr>
          <a:lstStyle/>
          <a:p>
            <a:r>
              <a:rPr lang="en-US" sz="1800" b="1" dirty="0"/>
              <a:t>Principles of Rapid Cycling HTS-Based Accelerator Magnet Design </a:t>
            </a:r>
          </a:p>
        </p:txBody>
      </p:sp>
      <p:pic>
        <p:nvPicPr>
          <p:cNvPr id="8" name="Picture 7">
            <a:extLst>
              <a:ext uri="{FF2B5EF4-FFF2-40B4-BE49-F238E27FC236}">
                <a16:creationId xmlns:a16="http://schemas.microsoft.com/office/drawing/2014/main" xmlns="" id="{2A40601C-9859-DEAC-6D3C-B5FF001DA4EC}"/>
              </a:ext>
            </a:extLst>
          </p:cNvPr>
          <p:cNvPicPr/>
          <p:nvPr/>
        </p:nvPicPr>
        <p:blipFill rotWithShape="1">
          <a:blip r:embed="rId4" cstate="print">
            <a:extLst>
              <a:ext uri="{28A0092B-C50C-407E-A947-70E740481C1C}">
                <a14:useLocalDpi xmlns:a14="http://schemas.microsoft.com/office/drawing/2010/main" val="0"/>
              </a:ext>
            </a:extLst>
          </a:blip>
          <a:srcRect/>
          <a:stretch/>
        </p:blipFill>
        <p:spPr>
          <a:xfrm>
            <a:off x="5335323" y="1712597"/>
            <a:ext cx="3487547" cy="2192935"/>
          </a:xfrm>
          <a:prstGeom prst="rect">
            <a:avLst/>
          </a:prstGeom>
        </p:spPr>
      </p:pic>
      <p:sp>
        <p:nvSpPr>
          <p:cNvPr id="18" name="Date Placeholder 17">
            <a:extLst>
              <a:ext uri="{FF2B5EF4-FFF2-40B4-BE49-F238E27FC236}">
                <a16:creationId xmlns:a16="http://schemas.microsoft.com/office/drawing/2014/main" xmlns="" id="{CF865DCF-7143-262C-18B2-839C2CDA1B4A}"/>
              </a:ext>
            </a:extLst>
          </p:cNvPr>
          <p:cNvSpPr>
            <a:spLocks noGrp="1"/>
          </p:cNvSpPr>
          <p:nvPr>
            <p:ph type="dt" sz="half" idx="10"/>
          </p:nvPr>
        </p:nvSpPr>
        <p:spPr/>
        <p:txBody>
          <a:bodyPr/>
          <a:lstStyle/>
          <a:p>
            <a:r>
              <a:rPr lang="en-US" altLang="en-US"/>
              <a:t>March 10, 2023</a:t>
            </a:r>
          </a:p>
        </p:txBody>
      </p:sp>
      <p:sp>
        <p:nvSpPr>
          <p:cNvPr id="19" name="Footer Placeholder 18">
            <a:extLst>
              <a:ext uri="{FF2B5EF4-FFF2-40B4-BE49-F238E27FC236}">
                <a16:creationId xmlns:a16="http://schemas.microsoft.com/office/drawing/2014/main" xmlns="" id="{F504F3B7-DD67-A1FD-9142-F790DE7F435C}"/>
              </a:ext>
            </a:extLst>
          </p:cNvPr>
          <p:cNvSpPr>
            <a:spLocks noGrp="1"/>
          </p:cNvSpPr>
          <p:nvPr>
            <p:ph type="ftr" sz="quarter" idx="11"/>
          </p:nvPr>
        </p:nvSpPr>
        <p:spPr/>
        <p:txBody>
          <a:bodyPr/>
          <a:lstStyle/>
          <a:p>
            <a:pPr>
              <a:defRPr/>
            </a:pPr>
            <a:r>
              <a:rPr lang="en-US"/>
              <a:t>V. Kashikhin | HTS Magnet Activity at Fermilab</a:t>
            </a:r>
            <a:endParaRPr lang="en-US" b="1"/>
          </a:p>
        </p:txBody>
      </p:sp>
      <p:sp>
        <p:nvSpPr>
          <p:cNvPr id="20" name="Slide Number Placeholder 19">
            <a:extLst>
              <a:ext uri="{FF2B5EF4-FFF2-40B4-BE49-F238E27FC236}">
                <a16:creationId xmlns:a16="http://schemas.microsoft.com/office/drawing/2014/main" xmlns="" id="{D11AF44E-7E0D-E9F8-D098-CAB6719C7615}"/>
              </a:ext>
            </a:extLst>
          </p:cNvPr>
          <p:cNvSpPr>
            <a:spLocks noGrp="1"/>
          </p:cNvSpPr>
          <p:nvPr>
            <p:ph type="sldNum" sz="quarter" idx="12"/>
          </p:nvPr>
        </p:nvSpPr>
        <p:spPr/>
        <p:txBody>
          <a:bodyPr/>
          <a:lstStyle/>
          <a:p>
            <a:fld id="{52E9C158-AEF1-41A2-A6CE-6F0BAB305EFD}" type="slidenum">
              <a:rPr lang="en-US" altLang="en-US" smtClean="0"/>
              <a:pPr/>
              <a:t>11</a:t>
            </a:fld>
            <a:endParaRPr lang="en-US" altLang="en-US"/>
          </a:p>
        </p:txBody>
      </p:sp>
    </p:spTree>
    <p:extLst>
      <p:ext uri="{BB962C8B-B14F-4D97-AF65-F5344CB8AC3E}">
        <p14:creationId xmlns:p14="http://schemas.microsoft.com/office/powerpoint/2010/main" val="633316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xmlns="" id="{D6DA55AD-7068-969F-67F4-59CA5D33C69C}"/>
              </a:ext>
            </a:extLst>
          </p:cNvPr>
          <p:cNvSpPr>
            <a:spLocks noGrp="1"/>
          </p:cNvSpPr>
          <p:nvPr>
            <p:ph type="title"/>
          </p:nvPr>
        </p:nvSpPr>
        <p:spPr/>
        <p:txBody>
          <a:bodyPr/>
          <a:lstStyle/>
          <a:p>
            <a:r>
              <a:rPr lang="en-US" sz="2400" b="1" dirty="0"/>
              <a:t>Narrowly Structured HTS-Based Power Cable </a:t>
            </a:r>
            <a:endParaRPr lang="en-US" dirty="0"/>
          </a:p>
        </p:txBody>
      </p:sp>
      <p:pic>
        <p:nvPicPr>
          <p:cNvPr id="6" name="Picture 5">
            <a:extLst>
              <a:ext uri="{FF2B5EF4-FFF2-40B4-BE49-F238E27FC236}">
                <a16:creationId xmlns:a16="http://schemas.microsoft.com/office/drawing/2014/main" xmlns="" id="{FE9E32B0-202C-1CD5-3CA8-9B327835E05B}"/>
              </a:ext>
            </a:extLst>
          </p:cNvPr>
          <p:cNvPicPr>
            <a:picLocks noChangeAspect="1"/>
          </p:cNvPicPr>
          <p:nvPr/>
        </p:nvPicPr>
        <p:blipFill>
          <a:blip r:embed="rId3"/>
          <a:stretch>
            <a:fillRect/>
          </a:stretch>
        </p:blipFill>
        <p:spPr>
          <a:xfrm>
            <a:off x="452437" y="963205"/>
            <a:ext cx="4025360" cy="2064809"/>
          </a:xfrm>
          <a:prstGeom prst="rect">
            <a:avLst/>
          </a:prstGeom>
        </p:spPr>
      </p:pic>
      <p:sp>
        <p:nvSpPr>
          <p:cNvPr id="7" name="TextBox 6">
            <a:extLst>
              <a:ext uri="{FF2B5EF4-FFF2-40B4-BE49-F238E27FC236}">
                <a16:creationId xmlns:a16="http://schemas.microsoft.com/office/drawing/2014/main" xmlns="" id="{E4AAC615-05C8-1A20-2C15-57BFE40AF877}"/>
              </a:ext>
            </a:extLst>
          </p:cNvPr>
          <p:cNvSpPr txBox="1"/>
          <p:nvPr/>
        </p:nvSpPr>
        <p:spPr>
          <a:xfrm>
            <a:off x="806450" y="3370761"/>
            <a:ext cx="7175519" cy="2616101"/>
          </a:xfrm>
          <a:prstGeom prst="rect">
            <a:avLst/>
          </a:prstGeom>
          <a:noFill/>
        </p:spPr>
        <p:txBody>
          <a:bodyPr wrap="square" rtlCol="0">
            <a:spAutoFit/>
          </a:bodyPr>
          <a:lstStyle/>
          <a:p>
            <a:pPr algn="just"/>
            <a:r>
              <a:rPr lang="en-US" sz="1800" dirty="0"/>
              <a:t>     </a:t>
            </a:r>
            <a:r>
              <a:rPr lang="en-US" sz="1600" dirty="0">
                <a:solidFill>
                  <a:srgbClr val="404040"/>
                </a:solidFill>
                <a:latin typeface="Helvetica"/>
                <a:ea typeface="Geneva" charset="0"/>
              </a:rPr>
              <a:t>Two YBCO strands (Super-Power*2G HTS, 2.5 mm x 0.1 mm) are wrapped at </a:t>
            </a:r>
            <a:r>
              <a:rPr lang="en-US" sz="1600" dirty="0" smtClean="0">
                <a:solidFill>
                  <a:srgbClr val="404040"/>
                </a:solidFill>
                <a:latin typeface="Helvetica"/>
                <a:ea typeface="Geneva" charset="0"/>
              </a:rPr>
              <a:t>10 </a:t>
            </a:r>
            <a:r>
              <a:rPr lang="en-US" sz="1600" dirty="0">
                <a:solidFill>
                  <a:srgbClr val="404040"/>
                </a:solidFill>
                <a:latin typeface="Helvetica"/>
                <a:ea typeface="Geneva" charset="0"/>
              </a:rPr>
              <a:t>cm pitch over a liquid helium conduit SS pipes (9 mm OD, 0.5 mm wall). A single layer of 0.1 mm x 12.5 mm copper tape is wrapped over strands securing their firm attachment to the cold pipe. Two parallel conductor pipes split magnet energizing current and make 3 turns within the core cable space. The cable critical current is 6 kA @ 6.5 K and 2 kA @ 30 K. Cable structure is held together with ABS holders which also secure cable placement within magnet core cable space. Conductor coil is wrapped with 40 layers of MLI in spaces between the ABS holders.  </a:t>
            </a:r>
          </a:p>
          <a:p>
            <a:pPr algn="just"/>
            <a:endParaRPr lang="en-US" sz="600" dirty="0"/>
          </a:p>
          <a:p>
            <a:r>
              <a:rPr lang="en-US" sz="1200" i="1" dirty="0">
                <a:latin typeface="Times New Roman" panose="02020603050405020304" pitchFamily="18" charset="0"/>
                <a:ea typeface="MS Mincho" panose="02020609040205080304" pitchFamily="49" charset="-128"/>
              </a:rPr>
              <a:t>*) </a:t>
            </a:r>
            <a:r>
              <a:rPr lang="en-US" sz="1200" u="sng" dirty="0">
                <a:solidFill>
                  <a:srgbClr val="0000FF"/>
                </a:solidFill>
                <a:latin typeface="Times New Roman" panose="02020603050405020304" pitchFamily="18" charset="0"/>
                <a:ea typeface="MS Mincho" panose="02020609040205080304" pitchFamily="49" charset="-128"/>
                <a:hlinkClick r:id="rId4"/>
              </a:rPr>
              <a:t>http://www.superpower-inc.com/system/files/SP_2G+Wire+Spec+Sheet_2014_web_v1.pdf</a:t>
            </a:r>
            <a:endParaRPr lang="en-US" sz="1200" dirty="0"/>
          </a:p>
        </p:txBody>
      </p:sp>
      <p:pic>
        <p:nvPicPr>
          <p:cNvPr id="9" name="Picture 8">
            <a:extLst>
              <a:ext uri="{FF2B5EF4-FFF2-40B4-BE49-F238E27FC236}">
                <a16:creationId xmlns:a16="http://schemas.microsoft.com/office/drawing/2014/main" xmlns="" id="{8C246F6D-6D2E-E5BF-51B5-695FD697346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88499" y="1088150"/>
            <a:ext cx="3087734" cy="1809537"/>
          </a:xfrm>
          <a:prstGeom prst="rect">
            <a:avLst/>
          </a:prstGeom>
          <a:noFill/>
          <a:ln>
            <a:noFill/>
          </a:ln>
        </p:spPr>
      </p:pic>
      <p:sp>
        <p:nvSpPr>
          <p:cNvPr id="2" name="TextBox 1">
            <a:extLst>
              <a:ext uri="{FF2B5EF4-FFF2-40B4-BE49-F238E27FC236}">
                <a16:creationId xmlns:a16="http://schemas.microsoft.com/office/drawing/2014/main" xmlns="" id="{DAC1600E-60AB-CFD1-9ABC-1FCE19DC0346}"/>
              </a:ext>
            </a:extLst>
          </p:cNvPr>
          <p:cNvSpPr txBox="1"/>
          <p:nvPr/>
        </p:nvSpPr>
        <p:spPr>
          <a:xfrm>
            <a:off x="1824926" y="2925997"/>
            <a:ext cx="2472420" cy="338554"/>
          </a:xfrm>
          <a:prstGeom prst="rect">
            <a:avLst/>
          </a:prstGeom>
          <a:noFill/>
        </p:spPr>
        <p:txBody>
          <a:bodyPr wrap="square" rtlCol="0">
            <a:spAutoFit/>
          </a:bodyPr>
          <a:lstStyle/>
          <a:p>
            <a:r>
              <a:rPr lang="en-US" sz="1600" dirty="0"/>
              <a:t>Three-turn conductor coil </a:t>
            </a:r>
          </a:p>
        </p:txBody>
      </p:sp>
      <p:sp>
        <p:nvSpPr>
          <p:cNvPr id="3" name="TextBox 2">
            <a:extLst>
              <a:ext uri="{FF2B5EF4-FFF2-40B4-BE49-F238E27FC236}">
                <a16:creationId xmlns:a16="http://schemas.microsoft.com/office/drawing/2014/main" xmlns="" id="{F704FAE2-C20A-3C29-542A-A70E117D4629}"/>
              </a:ext>
            </a:extLst>
          </p:cNvPr>
          <p:cNvSpPr txBox="1"/>
          <p:nvPr/>
        </p:nvSpPr>
        <p:spPr>
          <a:xfrm>
            <a:off x="4767629" y="2937365"/>
            <a:ext cx="3929474" cy="338554"/>
          </a:xfrm>
          <a:prstGeom prst="rect">
            <a:avLst/>
          </a:prstGeom>
          <a:noFill/>
        </p:spPr>
        <p:txBody>
          <a:bodyPr wrap="none" rtlCol="0">
            <a:spAutoFit/>
          </a:bodyPr>
          <a:lstStyle/>
          <a:p>
            <a:r>
              <a:rPr lang="en-US" sz="1600" dirty="0"/>
              <a:t>Close-up view of current coil straight section</a:t>
            </a:r>
          </a:p>
        </p:txBody>
      </p:sp>
      <p:sp>
        <p:nvSpPr>
          <p:cNvPr id="17" name="Date Placeholder 16">
            <a:extLst>
              <a:ext uri="{FF2B5EF4-FFF2-40B4-BE49-F238E27FC236}">
                <a16:creationId xmlns:a16="http://schemas.microsoft.com/office/drawing/2014/main" xmlns="" id="{7291C02F-07D2-F305-964A-7C66861B8C26}"/>
              </a:ext>
            </a:extLst>
          </p:cNvPr>
          <p:cNvSpPr>
            <a:spLocks noGrp="1"/>
          </p:cNvSpPr>
          <p:nvPr>
            <p:ph type="dt" sz="half" idx="10"/>
          </p:nvPr>
        </p:nvSpPr>
        <p:spPr/>
        <p:txBody>
          <a:bodyPr/>
          <a:lstStyle/>
          <a:p>
            <a:r>
              <a:rPr lang="en-US" altLang="en-US"/>
              <a:t>March 10, 2023</a:t>
            </a:r>
          </a:p>
        </p:txBody>
      </p:sp>
      <p:sp>
        <p:nvSpPr>
          <p:cNvPr id="18" name="Footer Placeholder 17">
            <a:extLst>
              <a:ext uri="{FF2B5EF4-FFF2-40B4-BE49-F238E27FC236}">
                <a16:creationId xmlns:a16="http://schemas.microsoft.com/office/drawing/2014/main" xmlns="" id="{1F9C13DC-B7E1-6CC6-0918-64FD303066FF}"/>
              </a:ext>
            </a:extLst>
          </p:cNvPr>
          <p:cNvSpPr>
            <a:spLocks noGrp="1"/>
          </p:cNvSpPr>
          <p:nvPr>
            <p:ph type="ftr" sz="quarter" idx="11"/>
          </p:nvPr>
        </p:nvSpPr>
        <p:spPr/>
        <p:txBody>
          <a:bodyPr/>
          <a:lstStyle/>
          <a:p>
            <a:pPr>
              <a:defRPr/>
            </a:pPr>
            <a:r>
              <a:rPr lang="en-US"/>
              <a:t>V. Kashikhin | HTS Magnet Activity at Fermilab</a:t>
            </a:r>
            <a:endParaRPr lang="en-US" b="1"/>
          </a:p>
        </p:txBody>
      </p:sp>
      <p:sp>
        <p:nvSpPr>
          <p:cNvPr id="19" name="Slide Number Placeholder 18">
            <a:extLst>
              <a:ext uri="{FF2B5EF4-FFF2-40B4-BE49-F238E27FC236}">
                <a16:creationId xmlns:a16="http://schemas.microsoft.com/office/drawing/2014/main" xmlns="" id="{031DFB87-4A09-3513-296F-781A16DD28FE}"/>
              </a:ext>
            </a:extLst>
          </p:cNvPr>
          <p:cNvSpPr>
            <a:spLocks noGrp="1"/>
          </p:cNvSpPr>
          <p:nvPr>
            <p:ph type="sldNum" sz="quarter" idx="12"/>
          </p:nvPr>
        </p:nvSpPr>
        <p:spPr/>
        <p:txBody>
          <a:bodyPr/>
          <a:lstStyle/>
          <a:p>
            <a:fld id="{52E9C158-AEF1-41A2-A6CE-6F0BAB305EFD}" type="slidenum">
              <a:rPr lang="en-US" altLang="en-US" smtClean="0"/>
              <a:pPr/>
              <a:t>12</a:t>
            </a:fld>
            <a:endParaRPr lang="en-US" altLang="en-US"/>
          </a:p>
        </p:txBody>
      </p:sp>
    </p:spTree>
    <p:extLst>
      <p:ext uri="{BB962C8B-B14F-4D97-AF65-F5344CB8AC3E}">
        <p14:creationId xmlns:p14="http://schemas.microsoft.com/office/powerpoint/2010/main" val="2494513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xmlns="" id="{3CEDD83E-9EB3-58EB-FA43-F57F5D64F420}"/>
              </a:ext>
            </a:extLst>
          </p:cNvPr>
          <p:cNvSpPr>
            <a:spLocks noGrp="1"/>
          </p:cNvSpPr>
          <p:nvPr>
            <p:ph type="title"/>
          </p:nvPr>
        </p:nvSpPr>
        <p:spPr/>
        <p:txBody>
          <a:bodyPr/>
          <a:lstStyle/>
          <a:p>
            <a:r>
              <a:rPr lang="en-US" sz="2400" b="1" dirty="0"/>
              <a:t>HTS-Based Magnet Cryogenic Support </a:t>
            </a:r>
            <a:endParaRPr lang="en-US" dirty="0"/>
          </a:p>
        </p:txBody>
      </p:sp>
      <p:pic>
        <p:nvPicPr>
          <p:cNvPr id="2" name="Picture 1">
            <a:extLst>
              <a:ext uri="{FF2B5EF4-FFF2-40B4-BE49-F238E27FC236}">
                <a16:creationId xmlns:a16="http://schemas.microsoft.com/office/drawing/2014/main" xmlns="" id="{5C5CA41B-ECAC-9D00-5737-E28992B6764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6450" y="1040249"/>
            <a:ext cx="7601643" cy="3759583"/>
          </a:xfrm>
          <a:prstGeom prst="rect">
            <a:avLst/>
          </a:prstGeom>
          <a:noFill/>
          <a:ln>
            <a:noFill/>
          </a:ln>
        </p:spPr>
      </p:pic>
      <p:sp>
        <p:nvSpPr>
          <p:cNvPr id="12" name="TextBox 11">
            <a:extLst>
              <a:ext uri="{FF2B5EF4-FFF2-40B4-BE49-F238E27FC236}">
                <a16:creationId xmlns:a16="http://schemas.microsoft.com/office/drawing/2014/main" xmlns="" id="{EC899030-3BEE-3BC1-D18C-588AE3EDCC8C}"/>
              </a:ext>
            </a:extLst>
          </p:cNvPr>
          <p:cNvSpPr txBox="1"/>
          <p:nvPr/>
        </p:nvSpPr>
        <p:spPr>
          <a:xfrm>
            <a:off x="376788" y="5004932"/>
            <a:ext cx="8214018" cy="1077218"/>
          </a:xfrm>
          <a:prstGeom prst="rect">
            <a:avLst/>
          </a:prstGeom>
          <a:noFill/>
        </p:spPr>
        <p:txBody>
          <a:bodyPr wrap="square" rtlCol="0">
            <a:spAutoFit/>
          </a:bodyPr>
          <a:lstStyle/>
          <a:p>
            <a:pPr marL="285750" indent="-285750" algn="just">
              <a:buFont typeface="Arial" panose="020B0604020202020204" pitchFamily="34" charset="0"/>
              <a:buChar char="•"/>
            </a:pPr>
            <a:r>
              <a:rPr lang="en-US" sz="1600" dirty="0" smtClean="0">
                <a:solidFill>
                  <a:srgbClr val="404040"/>
                </a:solidFill>
                <a:latin typeface="Helvetica"/>
                <a:ea typeface="Geneva" charset="0"/>
              </a:rPr>
              <a:t>1.6-m resistive </a:t>
            </a:r>
            <a:r>
              <a:rPr lang="en-US" sz="1600" dirty="0">
                <a:solidFill>
                  <a:srgbClr val="404040"/>
                </a:solidFill>
                <a:latin typeface="Helvetica"/>
                <a:ea typeface="Geneva" charset="0"/>
              </a:rPr>
              <a:t>current leads connect power supply to magnet conductor coil. </a:t>
            </a:r>
            <a:endParaRPr lang="en-US" sz="1600" dirty="0" smtClean="0">
              <a:solidFill>
                <a:srgbClr val="404040"/>
              </a:solidFill>
              <a:latin typeface="Helvetica"/>
              <a:ea typeface="Geneva" charset="0"/>
            </a:endParaRPr>
          </a:p>
          <a:p>
            <a:pPr marL="285750" indent="-285750" algn="just">
              <a:buFont typeface="Arial" panose="020B0604020202020204" pitchFamily="34" charset="0"/>
              <a:buChar char="•"/>
            </a:pPr>
            <a:r>
              <a:rPr lang="en-US" sz="1600" dirty="0" smtClean="0">
                <a:solidFill>
                  <a:srgbClr val="404040"/>
                </a:solidFill>
                <a:latin typeface="Helvetica"/>
                <a:ea typeface="Geneva" charset="0"/>
              </a:rPr>
              <a:t>Magnet </a:t>
            </a:r>
            <a:r>
              <a:rPr lang="en-US" sz="1600" dirty="0">
                <a:solidFill>
                  <a:srgbClr val="404040"/>
                </a:solidFill>
                <a:latin typeface="Helvetica"/>
                <a:ea typeface="Geneva" charset="0"/>
              </a:rPr>
              <a:t>coil and leads are independently cooled with liquid helium flows. </a:t>
            </a:r>
            <a:endParaRPr lang="en-US" sz="1600" dirty="0" smtClean="0">
              <a:solidFill>
                <a:srgbClr val="404040"/>
              </a:solidFill>
              <a:latin typeface="Helvetica"/>
              <a:ea typeface="Geneva" charset="0"/>
            </a:endParaRPr>
          </a:p>
          <a:p>
            <a:pPr marL="285750" indent="-285750" algn="just">
              <a:buFont typeface="Arial" panose="020B0604020202020204" pitchFamily="34" charset="0"/>
              <a:buChar char="•"/>
            </a:pPr>
            <a:r>
              <a:rPr lang="en-US" sz="1600" dirty="0" smtClean="0">
                <a:solidFill>
                  <a:srgbClr val="404040"/>
                </a:solidFill>
                <a:latin typeface="Helvetica"/>
                <a:ea typeface="Geneva" charset="0"/>
              </a:rPr>
              <a:t>Temperature </a:t>
            </a:r>
            <a:r>
              <a:rPr lang="en-US" sz="1600" dirty="0">
                <a:solidFill>
                  <a:srgbClr val="404040"/>
                </a:solidFill>
                <a:latin typeface="Helvetica"/>
                <a:ea typeface="Geneva" charset="0"/>
              </a:rPr>
              <a:t>sensors and pressure transducers </a:t>
            </a:r>
            <a:r>
              <a:rPr lang="en-US" sz="1600" dirty="0" smtClean="0">
                <a:solidFill>
                  <a:srgbClr val="404040"/>
                </a:solidFill>
                <a:latin typeface="Helvetica"/>
                <a:ea typeface="Geneva" charset="0"/>
              </a:rPr>
              <a:t>at </a:t>
            </a:r>
            <a:r>
              <a:rPr lang="en-US" sz="1600" dirty="0">
                <a:solidFill>
                  <a:srgbClr val="404040"/>
                </a:solidFill>
                <a:latin typeface="Helvetica"/>
                <a:ea typeface="Geneva" charset="0"/>
              </a:rPr>
              <a:t>inlet and outlet of both </a:t>
            </a:r>
            <a:r>
              <a:rPr lang="en-US" sz="1600" dirty="0" smtClean="0">
                <a:solidFill>
                  <a:srgbClr val="404040"/>
                </a:solidFill>
                <a:latin typeface="Helvetica"/>
                <a:ea typeface="Geneva" charset="0"/>
              </a:rPr>
              <a:t>circuits</a:t>
            </a:r>
            <a:r>
              <a:rPr lang="en-US" sz="1600" dirty="0">
                <a:solidFill>
                  <a:srgbClr val="404040"/>
                </a:solidFill>
                <a:latin typeface="Helvetica"/>
                <a:ea typeface="Geneva" charset="0"/>
              </a:rPr>
              <a:t>. </a:t>
            </a:r>
            <a:endParaRPr lang="en-US" sz="1600" dirty="0" smtClean="0">
              <a:solidFill>
                <a:srgbClr val="404040"/>
              </a:solidFill>
              <a:latin typeface="Helvetica"/>
              <a:ea typeface="Geneva" charset="0"/>
            </a:endParaRPr>
          </a:p>
          <a:p>
            <a:pPr marL="285750" indent="-285750" algn="just">
              <a:buFont typeface="Arial" panose="020B0604020202020204" pitchFamily="34" charset="0"/>
              <a:buChar char="•"/>
            </a:pPr>
            <a:r>
              <a:rPr lang="en-US" sz="1600" dirty="0">
                <a:solidFill>
                  <a:srgbClr val="404040"/>
                </a:solidFill>
                <a:latin typeface="Helvetica"/>
                <a:ea typeface="Geneva" charset="0"/>
              </a:rPr>
              <a:t>Supercritical helium of ~ 5.5 K, </a:t>
            </a:r>
            <a:r>
              <a:rPr lang="en-US" sz="1600" dirty="0" smtClean="0">
                <a:solidFill>
                  <a:srgbClr val="404040"/>
                </a:solidFill>
                <a:latin typeface="Helvetica"/>
                <a:ea typeface="Geneva" charset="0"/>
              </a:rPr>
              <a:t>2.8 bar </a:t>
            </a:r>
            <a:r>
              <a:rPr lang="en-US" sz="1600" dirty="0">
                <a:solidFill>
                  <a:srgbClr val="404040"/>
                </a:solidFill>
                <a:latin typeface="Helvetica"/>
                <a:ea typeface="Geneva" charset="0"/>
              </a:rPr>
              <a:t>and </a:t>
            </a:r>
            <a:r>
              <a:rPr lang="en-US" sz="1600" dirty="0" smtClean="0">
                <a:solidFill>
                  <a:srgbClr val="404040"/>
                </a:solidFill>
                <a:latin typeface="Helvetica"/>
                <a:ea typeface="Geneva" charset="0"/>
              </a:rPr>
              <a:t>2.4 </a:t>
            </a:r>
            <a:r>
              <a:rPr lang="en-US" sz="1600" dirty="0">
                <a:solidFill>
                  <a:srgbClr val="404040"/>
                </a:solidFill>
                <a:latin typeface="Helvetica"/>
                <a:ea typeface="Geneva" charset="0"/>
              </a:rPr>
              <a:t>g/s flow was used to cool </a:t>
            </a:r>
            <a:r>
              <a:rPr lang="en-US" sz="1600" dirty="0" smtClean="0">
                <a:solidFill>
                  <a:srgbClr val="404040"/>
                </a:solidFill>
                <a:latin typeface="Helvetica"/>
                <a:ea typeface="Geneva" charset="0"/>
              </a:rPr>
              <a:t>the coil</a:t>
            </a:r>
            <a:r>
              <a:rPr lang="en-US" sz="1600" dirty="0">
                <a:solidFill>
                  <a:srgbClr val="404040"/>
                </a:solidFill>
                <a:latin typeface="Helvetica"/>
                <a:ea typeface="Geneva" charset="0"/>
              </a:rPr>
              <a:t>. </a:t>
            </a:r>
            <a:endParaRPr lang="en-US" sz="1600" dirty="0">
              <a:solidFill>
                <a:srgbClr val="404040"/>
              </a:solidFill>
              <a:latin typeface="Helvetica"/>
              <a:ea typeface="Geneva" charset="0"/>
            </a:endParaRPr>
          </a:p>
        </p:txBody>
      </p:sp>
      <p:sp>
        <p:nvSpPr>
          <p:cNvPr id="14" name="Date Placeholder 13">
            <a:extLst>
              <a:ext uri="{FF2B5EF4-FFF2-40B4-BE49-F238E27FC236}">
                <a16:creationId xmlns:a16="http://schemas.microsoft.com/office/drawing/2014/main" xmlns="" id="{93085BEB-E81B-9337-FEA2-9B181B9166AE}"/>
              </a:ext>
            </a:extLst>
          </p:cNvPr>
          <p:cNvSpPr>
            <a:spLocks noGrp="1"/>
          </p:cNvSpPr>
          <p:nvPr>
            <p:ph type="dt" sz="half" idx="10"/>
          </p:nvPr>
        </p:nvSpPr>
        <p:spPr/>
        <p:txBody>
          <a:bodyPr/>
          <a:lstStyle/>
          <a:p>
            <a:r>
              <a:rPr lang="en-US" altLang="en-US"/>
              <a:t>March 10, 2023</a:t>
            </a:r>
          </a:p>
        </p:txBody>
      </p:sp>
      <p:sp>
        <p:nvSpPr>
          <p:cNvPr id="15" name="Footer Placeholder 14">
            <a:extLst>
              <a:ext uri="{FF2B5EF4-FFF2-40B4-BE49-F238E27FC236}">
                <a16:creationId xmlns:a16="http://schemas.microsoft.com/office/drawing/2014/main" xmlns="" id="{0926EB53-59A5-429D-F9D2-A5ABE2DC97BB}"/>
              </a:ext>
            </a:extLst>
          </p:cNvPr>
          <p:cNvSpPr>
            <a:spLocks noGrp="1"/>
          </p:cNvSpPr>
          <p:nvPr>
            <p:ph type="ftr" sz="quarter" idx="11"/>
          </p:nvPr>
        </p:nvSpPr>
        <p:spPr/>
        <p:txBody>
          <a:bodyPr/>
          <a:lstStyle/>
          <a:p>
            <a:pPr>
              <a:defRPr/>
            </a:pPr>
            <a:r>
              <a:rPr lang="en-US"/>
              <a:t>V. Kashikhin | HTS Magnet Activity at Fermilab</a:t>
            </a:r>
            <a:endParaRPr lang="en-US" b="1"/>
          </a:p>
        </p:txBody>
      </p:sp>
      <p:sp>
        <p:nvSpPr>
          <p:cNvPr id="16" name="Slide Number Placeholder 15">
            <a:extLst>
              <a:ext uri="{FF2B5EF4-FFF2-40B4-BE49-F238E27FC236}">
                <a16:creationId xmlns:a16="http://schemas.microsoft.com/office/drawing/2014/main" xmlns="" id="{6CCDD754-7446-8AB6-2DD9-088356D838B6}"/>
              </a:ext>
            </a:extLst>
          </p:cNvPr>
          <p:cNvSpPr>
            <a:spLocks noGrp="1"/>
          </p:cNvSpPr>
          <p:nvPr>
            <p:ph type="sldNum" sz="quarter" idx="12"/>
          </p:nvPr>
        </p:nvSpPr>
        <p:spPr/>
        <p:txBody>
          <a:bodyPr/>
          <a:lstStyle/>
          <a:p>
            <a:fld id="{52E9C158-AEF1-41A2-A6CE-6F0BAB305EFD}" type="slidenum">
              <a:rPr lang="en-US" altLang="en-US" smtClean="0"/>
              <a:pPr/>
              <a:t>13</a:t>
            </a:fld>
            <a:endParaRPr lang="en-US" altLang="en-US"/>
          </a:p>
        </p:txBody>
      </p:sp>
    </p:spTree>
    <p:extLst>
      <p:ext uri="{BB962C8B-B14F-4D97-AF65-F5344CB8AC3E}">
        <p14:creationId xmlns:p14="http://schemas.microsoft.com/office/powerpoint/2010/main" val="32864417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xmlns="" id="{BF6AD9A7-4CC3-79DA-F0D4-CB4D6791E4D9}"/>
              </a:ext>
            </a:extLst>
          </p:cNvPr>
          <p:cNvSpPr>
            <a:spLocks noGrp="1"/>
          </p:cNvSpPr>
          <p:nvPr>
            <p:ph type="title"/>
          </p:nvPr>
        </p:nvSpPr>
        <p:spPr/>
        <p:txBody>
          <a:bodyPr/>
          <a:lstStyle/>
          <a:p>
            <a:r>
              <a:rPr lang="en-US" sz="2400" b="1" dirty="0"/>
              <a:t>HTS-Based Magnet Power Tests – B-Field Ramping Rates</a:t>
            </a:r>
            <a:endParaRPr lang="en-US" dirty="0"/>
          </a:p>
        </p:txBody>
      </p:sp>
      <p:sp>
        <p:nvSpPr>
          <p:cNvPr id="6" name="TextBox 5">
            <a:extLst>
              <a:ext uri="{FF2B5EF4-FFF2-40B4-BE49-F238E27FC236}">
                <a16:creationId xmlns:a16="http://schemas.microsoft.com/office/drawing/2014/main" xmlns="" id="{938E77A8-AC79-4533-A8CA-1B399A948587}"/>
              </a:ext>
            </a:extLst>
          </p:cNvPr>
          <p:cNvSpPr txBox="1"/>
          <p:nvPr/>
        </p:nvSpPr>
        <p:spPr>
          <a:xfrm>
            <a:off x="1218270" y="5076203"/>
            <a:ext cx="2473049" cy="1077218"/>
          </a:xfrm>
          <a:prstGeom prst="rect">
            <a:avLst/>
          </a:prstGeom>
          <a:noFill/>
        </p:spPr>
        <p:txBody>
          <a:bodyPr wrap="none" rtlCol="0">
            <a:spAutoFit/>
          </a:bodyPr>
          <a:lstStyle/>
          <a:p>
            <a:r>
              <a:rPr lang="en-US" sz="1600" dirty="0"/>
              <a:t>Unipolar current excitation:</a:t>
            </a:r>
          </a:p>
          <a:p>
            <a:r>
              <a:rPr lang="en-US" sz="1600" dirty="0"/>
              <a:t>- Maximum B-field: 0.389 T</a:t>
            </a:r>
          </a:p>
          <a:p>
            <a:r>
              <a:rPr lang="en-US" sz="1600" dirty="0"/>
              <a:t>- Maximum dB/dt: 278 T/s</a:t>
            </a:r>
            <a:endParaRPr lang="en-US" sz="1600" b="1" dirty="0">
              <a:effectLst>
                <a:outerShdw blurRad="38100" dist="38100" dir="2700000" algn="tl">
                  <a:srgbClr val="000000">
                    <a:alpha val="43137"/>
                  </a:srgbClr>
                </a:outerShdw>
              </a:effectLst>
              <a:highlight>
                <a:srgbClr val="FFFF00"/>
              </a:highlight>
            </a:endParaRPr>
          </a:p>
          <a:p>
            <a:r>
              <a:rPr lang="en-US" sz="1600" dirty="0"/>
              <a:t>- Averaged </a:t>
            </a:r>
            <a:r>
              <a:rPr lang="en-US" sz="1600" i="1" dirty="0"/>
              <a:t>dB/dt</a:t>
            </a:r>
            <a:r>
              <a:rPr lang="en-US" sz="1600" dirty="0"/>
              <a:t>: 160 T/s </a:t>
            </a:r>
          </a:p>
        </p:txBody>
      </p:sp>
      <p:pic>
        <p:nvPicPr>
          <p:cNvPr id="8" name="Picture 7">
            <a:extLst>
              <a:ext uri="{FF2B5EF4-FFF2-40B4-BE49-F238E27FC236}">
                <a16:creationId xmlns:a16="http://schemas.microsoft.com/office/drawing/2014/main" xmlns="" id="{AAD6CF7F-6605-4F78-B775-D34FAB266401}"/>
              </a:ext>
            </a:extLst>
          </p:cNvPr>
          <p:cNvPicPr/>
          <p:nvPr/>
        </p:nvPicPr>
        <p:blipFill rotWithShape="1">
          <a:blip r:embed="rId3" cstate="print">
            <a:extLst>
              <a:ext uri="{28A0092B-C50C-407E-A947-70E740481C1C}">
                <a14:useLocalDpi xmlns:a14="http://schemas.microsoft.com/office/drawing/2010/main" val="0"/>
              </a:ext>
            </a:extLst>
          </a:blip>
          <a:srcRect l="6609" t="8193"/>
          <a:stretch/>
        </p:blipFill>
        <p:spPr>
          <a:xfrm>
            <a:off x="4813240" y="2298819"/>
            <a:ext cx="4332896" cy="2683380"/>
          </a:xfrm>
          <a:prstGeom prst="rect">
            <a:avLst/>
          </a:prstGeom>
        </p:spPr>
      </p:pic>
      <p:sp>
        <p:nvSpPr>
          <p:cNvPr id="9" name="TextBox 8">
            <a:extLst>
              <a:ext uri="{FF2B5EF4-FFF2-40B4-BE49-F238E27FC236}">
                <a16:creationId xmlns:a16="http://schemas.microsoft.com/office/drawing/2014/main" xmlns="" id="{335F0925-6BE9-588C-164F-C2DBE721F2BC}"/>
              </a:ext>
            </a:extLst>
          </p:cNvPr>
          <p:cNvSpPr txBox="1"/>
          <p:nvPr/>
        </p:nvSpPr>
        <p:spPr>
          <a:xfrm>
            <a:off x="5767657" y="5105309"/>
            <a:ext cx="2424062" cy="830997"/>
          </a:xfrm>
          <a:prstGeom prst="rect">
            <a:avLst/>
          </a:prstGeom>
          <a:noFill/>
        </p:spPr>
        <p:txBody>
          <a:bodyPr wrap="none" rtlCol="0">
            <a:spAutoFit/>
          </a:bodyPr>
          <a:lstStyle/>
          <a:p>
            <a:r>
              <a:rPr lang="en-US" sz="1600" dirty="0"/>
              <a:t>Bipolar current excitation:</a:t>
            </a:r>
          </a:p>
          <a:p>
            <a:r>
              <a:rPr lang="en-US" sz="1600" i="1" dirty="0"/>
              <a:t>- </a:t>
            </a:r>
            <a:r>
              <a:rPr lang="en-US" sz="1600" dirty="0"/>
              <a:t>Maximum</a:t>
            </a:r>
            <a:r>
              <a:rPr lang="en-US" sz="1600" i="1" dirty="0"/>
              <a:t> B</a:t>
            </a:r>
            <a:r>
              <a:rPr lang="en-US" sz="1600" dirty="0"/>
              <a:t> field: 0.373 T</a:t>
            </a:r>
          </a:p>
          <a:p>
            <a:r>
              <a:rPr lang="en-US" sz="1600" dirty="0"/>
              <a:t>- Maximum dB/dt: 289 T/s</a:t>
            </a:r>
            <a:endParaRPr lang="en-US" sz="1600" b="1" dirty="0">
              <a:solidFill>
                <a:srgbClr val="C00000"/>
              </a:solidFill>
              <a:effectLst>
                <a:outerShdw blurRad="38100" dist="38100" dir="2700000" algn="tl">
                  <a:srgbClr val="000000">
                    <a:alpha val="43137"/>
                  </a:srgbClr>
                </a:outerShdw>
              </a:effectLst>
              <a:highlight>
                <a:srgbClr val="FFFF00"/>
              </a:highlight>
            </a:endParaRPr>
          </a:p>
        </p:txBody>
      </p:sp>
      <p:pic>
        <p:nvPicPr>
          <p:cNvPr id="11" name="Picture 10">
            <a:extLst>
              <a:ext uri="{FF2B5EF4-FFF2-40B4-BE49-F238E27FC236}">
                <a16:creationId xmlns:a16="http://schemas.microsoft.com/office/drawing/2014/main" xmlns="" id="{BC95C5A8-E70B-A49C-B21D-A73496200CA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bwMode="auto">
          <a:xfrm>
            <a:off x="94004" y="2204814"/>
            <a:ext cx="4614381" cy="2871388"/>
          </a:xfrm>
          <a:prstGeom prst="rect">
            <a:avLst/>
          </a:prstGeom>
          <a:noFill/>
          <a:ln>
            <a:noFill/>
          </a:ln>
        </p:spPr>
      </p:pic>
      <p:sp>
        <p:nvSpPr>
          <p:cNvPr id="4" name="TextBox 3">
            <a:extLst>
              <a:ext uri="{FF2B5EF4-FFF2-40B4-BE49-F238E27FC236}">
                <a16:creationId xmlns:a16="http://schemas.microsoft.com/office/drawing/2014/main" xmlns="" id="{84B5E4DB-8E42-31E5-354D-A75D2D856EFF}"/>
              </a:ext>
            </a:extLst>
          </p:cNvPr>
          <p:cNvSpPr txBox="1"/>
          <p:nvPr/>
        </p:nvSpPr>
        <p:spPr>
          <a:xfrm>
            <a:off x="1979909" y="1107085"/>
            <a:ext cx="5450283" cy="830997"/>
          </a:xfrm>
          <a:prstGeom prst="rect">
            <a:avLst/>
          </a:prstGeom>
          <a:noFill/>
        </p:spPr>
        <p:txBody>
          <a:bodyPr wrap="square" rtlCol="0">
            <a:spAutoFit/>
          </a:bodyPr>
          <a:lstStyle/>
          <a:p>
            <a:r>
              <a:rPr lang="en-US" sz="1600" dirty="0">
                <a:solidFill>
                  <a:srgbClr val="404040"/>
                </a:solidFill>
                <a:latin typeface="Helvetica"/>
                <a:ea typeface="Geneva" charset="0"/>
              </a:rPr>
              <a:t>Magnet conductor current source: </a:t>
            </a:r>
          </a:p>
          <a:p>
            <a:r>
              <a:rPr lang="en-US" sz="1600" dirty="0">
                <a:solidFill>
                  <a:srgbClr val="404040"/>
                </a:solidFill>
                <a:latin typeface="Helvetica"/>
                <a:ea typeface="Geneva" charset="0"/>
              </a:rPr>
              <a:t>Capacitor Bank:  20 x 960 µF, Discharge voltage: 80 V</a:t>
            </a:r>
          </a:p>
          <a:p>
            <a:r>
              <a:rPr lang="en-US" sz="1600" dirty="0">
                <a:solidFill>
                  <a:srgbClr val="404040"/>
                </a:solidFill>
                <a:latin typeface="Helvetica"/>
                <a:ea typeface="Geneva" charset="0"/>
              </a:rPr>
              <a:t>Energizing current: 1 kA @ 3-turns, Rep rate = (1 – 14) Hz </a:t>
            </a:r>
          </a:p>
        </p:txBody>
      </p:sp>
      <p:sp>
        <p:nvSpPr>
          <p:cNvPr id="13" name="Date Placeholder 12">
            <a:extLst>
              <a:ext uri="{FF2B5EF4-FFF2-40B4-BE49-F238E27FC236}">
                <a16:creationId xmlns:a16="http://schemas.microsoft.com/office/drawing/2014/main" xmlns="" id="{70CB416D-D5A9-0041-BC5C-4D7474BBD5EA}"/>
              </a:ext>
            </a:extLst>
          </p:cNvPr>
          <p:cNvSpPr>
            <a:spLocks noGrp="1"/>
          </p:cNvSpPr>
          <p:nvPr>
            <p:ph type="dt" sz="half" idx="10"/>
          </p:nvPr>
        </p:nvSpPr>
        <p:spPr/>
        <p:txBody>
          <a:bodyPr/>
          <a:lstStyle/>
          <a:p>
            <a:r>
              <a:rPr lang="en-US" altLang="en-US"/>
              <a:t>March 10, 2023</a:t>
            </a:r>
          </a:p>
        </p:txBody>
      </p:sp>
      <p:sp>
        <p:nvSpPr>
          <p:cNvPr id="14" name="Footer Placeholder 13">
            <a:extLst>
              <a:ext uri="{FF2B5EF4-FFF2-40B4-BE49-F238E27FC236}">
                <a16:creationId xmlns:a16="http://schemas.microsoft.com/office/drawing/2014/main" xmlns="" id="{33FD0872-6EB7-D91D-403B-795CD84F9DEC}"/>
              </a:ext>
            </a:extLst>
          </p:cNvPr>
          <p:cNvSpPr>
            <a:spLocks noGrp="1"/>
          </p:cNvSpPr>
          <p:nvPr>
            <p:ph type="ftr" sz="quarter" idx="11"/>
          </p:nvPr>
        </p:nvSpPr>
        <p:spPr/>
        <p:txBody>
          <a:bodyPr/>
          <a:lstStyle/>
          <a:p>
            <a:pPr>
              <a:defRPr/>
            </a:pPr>
            <a:r>
              <a:rPr lang="en-US"/>
              <a:t>V. Kashikhin | HTS Magnet Activity at Fermilab</a:t>
            </a:r>
            <a:endParaRPr lang="en-US" b="1"/>
          </a:p>
        </p:txBody>
      </p:sp>
      <p:sp>
        <p:nvSpPr>
          <p:cNvPr id="15" name="Slide Number Placeholder 14">
            <a:extLst>
              <a:ext uri="{FF2B5EF4-FFF2-40B4-BE49-F238E27FC236}">
                <a16:creationId xmlns:a16="http://schemas.microsoft.com/office/drawing/2014/main" xmlns="" id="{AF5A0DEB-669D-FCE4-5D69-1E0E3F5F38B6}"/>
              </a:ext>
            </a:extLst>
          </p:cNvPr>
          <p:cNvSpPr>
            <a:spLocks noGrp="1"/>
          </p:cNvSpPr>
          <p:nvPr>
            <p:ph type="sldNum" sz="quarter" idx="12"/>
          </p:nvPr>
        </p:nvSpPr>
        <p:spPr/>
        <p:txBody>
          <a:bodyPr/>
          <a:lstStyle/>
          <a:p>
            <a:fld id="{52E9C158-AEF1-41A2-A6CE-6F0BAB305EFD}" type="slidenum">
              <a:rPr lang="en-US" altLang="en-US" smtClean="0"/>
              <a:pPr/>
              <a:t>14</a:t>
            </a:fld>
            <a:endParaRPr lang="en-US" altLang="en-US"/>
          </a:p>
        </p:txBody>
      </p:sp>
    </p:spTree>
    <p:extLst>
      <p:ext uri="{BB962C8B-B14F-4D97-AF65-F5344CB8AC3E}">
        <p14:creationId xmlns:p14="http://schemas.microsoft.com/office/powerpoint/2010/main" val="19813783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579E17A4-9F55-CA76-9CDB-439827689471}"/>
              </a:ext>
            </a:extLst>
          </p:cNvPr>
          <p:cNvSpPr>
            <a:spLocks noGrp="1"/>
          </p:cNvSpPr>
          <p:nvPr>
            <p:ph type="title"/>
          </p:nvPr>
        </p:nvSpPr>
        <p:spPr/>
        <p:txBody>
          <a:bodyPr/>
          <a:lstStyle/>
          <a:p>
            <a:r>
              <a:rPr lang="en-US" sz="2400" b="1" dirty="0"/>
              <a:t>Magnet Power Tests – Cryogenic Power Loss</a:t>
            </a:r>
            <a:r>
              <a:rPr lang="en-US" sz="2400" dirty="0"/>
              <a:t> </a:t>
            </a:r>
            <a:endParaRPr lang="en-US" dirty="0"/>
          </a:p>
        </p:txBody>
      </p:sp>
      <p:pic>
        <p:nvPicPr>
          <p:cNvPr id="15" name="Picture 14">
            <a:extLst>
              <a:ext uri="{FF2B5EF4-FFF2-40B4-BE49-F238E27FC236}">
                <a16:creationId xmlns:a16="http://schemas.microsoft.com/office/drawing/2014/main" xmlns="" id="{C43247EF-484B-4AD7-B05C-8590CB494BD4}"/>
              </a:ext>
            </a:extLst>
          </p:cNvPr>
          <p:cNvPicPr>
            <a:picLocks noChangeAspect="1"/>
          </p:cNvPicPr>
          <p:nvPr/>
        </p:nvPicPr>
        <p:blipFill rotWithShape="1">
          <a:blip r:embed="rId3"/>
          <a:srcRect l="4944" t="4671" r="11079" b="1565"/>
          <a:stretch/>
        </p:blipFill>
        <p:spPr>
          <a:xfrm>
            <a:off x="153824" y="1461036"/>
            <a:ext cx="4018381" cy="2621516"/>
          </a:xfrm>
          <a:prstGeom prst="rect">
            <a:avLst/>
          </a:prstGeom>
        </p:spPr>
      </p:pic>
      <p:pic>
        <p:nvPicPr>
          <p:cNvPr id="16" name="Picture 15">
            <a:extLst>
              <a:ext uri="{FF2B5EF4-FFF2-40B4-BE49-F238E27FC236}">
                <a16:creationId xmlns:a16="http://schemas.microsoft.com/office/drawing/2014/main" xmlns="" id="{F3F8DABA-D184-4963-4FE7-4EA10F219E4C}"/>
              </a:ext>
            </a:extLst>
          </p:cNvPr>
          <p:cNvPicPr/>
          <p:nvPr/>
        </p:nvPicPr>
        <p:blipFill rotWithShape="1">
          <a:blip r:embed="rId4" cstate="print">
            <a:extLst>
              <a:ext uri="{28A0092B-C50C-407E-A947-70E740481C1C}">
                <a14:useLocalDpi xmlns:a14="http://schemas.microsoft.com/office/drawing/2010/main" val="0"/>
              </a:ext>
            </a:extLst>
          </a:blip>
          <a:srcRect l="5816" t="7077" r="11473" b="2672"/>
          <a:stretch/>
        </p:blipFill>
        <p:spPr>
          <a:xfrm>
            <a:off x="4605638" y="1554507"/>
            <a:ext cx="4437504" cy="2569155"/>
          </a:xfrm>
          <a:prstGeom prst="rect">
            <a:avLst/>
          </a:prstGeom>
        </p:spPr>
      </p:pic>
      <p:sp>
        <p:nvSpPr>
          <p:cNvPr id="23" name="TextBox 22">
            <a:extLst>
              <a:ext uri="{FF2B5EF4-FFF2-40B4-BE49-F238E27FC236}">
                <a16:creationId xmlns:a16="http://schemas.microsoft.com/office/drawing/2014/main" xmlns="" id="{B9BBAEB0-65E1-859C-841B-924A78E28A78}"/>
              </a:ext>
            </a:extLst>
          </p:cNvPr>
          <p:cNvSpPr txBox="1"/>
          <p:nvPr/>
        </p:nvSpPr>
        <p:spPr>
          <a:xfrm>
            <a:off x="529839" y="4631760"/>
            <a:ext cx="8084321" cy="1323439"/>
          </a:xfrm>
          <a:prstGeom prst="rect">
            <a:avLst/>
          </a:prstGeom>
          <a:noFill/>
        </p:spPr>
        <p:txBody>
          <a:bodyPr wrap="square" rtlCol="0">
            <a:spAutoFit/>
          </a:bodyPr>
          <a:lstStyle/>
          <a:p>
            <a:pPr marL="285750" indent="-285750" algn="just">
              <a:buFont typeface="Arial" panose="020B0604020202020204" pitchFamily="34" charset="0"/>
              <a:buChar char="•"/>
            </a:pPr>
            <a:r>
              <a:rPr lang="en-US" sz="1600" dirty="0" smtClean="0">
                <a:solidFill>
                  <a:srgbClr val="404040"/>
                </a:solidFill>
                <a:latin typeface="Helvetica"/>
                <a:ea typeface="Geneva" charset="0"/>
              </a:rPr>
              <a:t>With </a:t>
            </a:r>
            <a:r>
              <a:rPr lang="en-US" sz="1600" dirty="0">
                <a:solidFill>
                  <a:srgbClr val="404040"/>
                </a:solidFill>
                <a:latin typeface="Helvetica"/>
                <a:ea typeface="Geneva" charset="0"/>
              </a:rPr>
              <a:t>dB/dt ~ 300 T/s @ 0.4 </a:t>
            </a:r>
            <a:r>
              <a:rPr lang="en-US" sz="1600" dirty="0" smtClean="0">
                <a:solidFill>
                  <a:srgbClr val="404040"/>
                </a:solidFill>
                <a:latin typeface="Helvetica"/>
                <a:ea typeface="Geneva" charset="0"/>
              </a:rPr>
              <a:t>T peak field in the magnet gap, the </a:t>
            </a:r>
            <a:r>
              <a:rPr lang="en-US" sz="1600" dirty="0">
                <a:solidFill>
                  <a:srgbClr val="404040"/>
                </a:solidFill>
                <a:latin typeface="Helvetica"/>
                <a:ea typeface="Geneva" charset="0"/>
              </a:rPr>
              <a:t>temperature of liquid helium cooling conductor coil did not change with magnet excitation repetition rate within an error of +/- 0.003 K. </a:t>
            </a:r>
            <a:endParaRPr lang="en-US" sz="1600" dirty="0" smtClean="0">
              <a:solidFill>
                <a:srgbClr val="404040"/>
              </a:solidFill>
              <a:latin typeface="Helvetica"/>
              <a:ea typeface="Geneva" charset="0"/>
            </a:endParaRPr>
          </a:p>
          <a:p>
            <a:pPr marL="285750" indent="-285750" algn="just">
              <a:buFont typeface="Arial" panose="020B0604020202020204" pitchFamily="34" charset="0"/>
              <a:buChar char="•"/>
            </a:pPr>
            <a:r>
              <a:rPr lang="en-US" sz="1600" dirty="0" smtClean="0">
                <a:solidFill>
                  <a:srgbClr val="404040"/>
                </a:solidFill>
                <a:latin typeface="Helvetica"/>
                <a:ea typeface="Geneva" charset="0"/>
              </a:rPr>
              <a:t>This test indicates that the HTS-based </a:t>
            </a:r>
            <a:r>
              <a:rPr lang="en-US" sz="1600" dirty="0">
                <a:solidFill>
                  <a:srgbClr val="404040"/>
                </a:solidFill>
                <a:latin typeface="Helvetica"/>
                <a:ea typeface="Geneva" charset="0"/>
              </a:rPr>
              <a:t>magnet technology can be extended to much higher B-fields and dB/dt ramping rates.</a:t>
            </a:r>
          </a:p>
        </p:txBody>
      </p:sp>
      <p:sp>
        <p:nvSpPr>
          <p:cNvPr id="24" name="TextBox 23">
            <a:extLst>
              <a:ext uri="{FF2B5EF4-FFF2-40B4-BE49-F238E27FC236}">
                <a16:creationId xmlns:a16="http://schemas.microsoft.com/office/drawing/2014/main" xmlns="" id="{9E4C9A9C-9CE2-8534-04BC-C0BA26085DFA}"/>
              </a:ext>
            </a:extLst>
          </p:cNvPr>
          <p:cNvSpPr txBox="1"/>
          <p:nvPr/>
        </p:nvSpPr>
        <p:spPr>
          <a:xfrm>
            <a:off x="658748" y="4054596"/>
            <a:ext cx="3493264" cy="338554"/>
          </a:xfrm>
          <a:prstGeom prst="rect">
            <a:avLst/>
          </a:prstGeom>
          <a:noFill/>
        </p:spPr>
        <p:txBody>
          <a:bodyPr wrap="none" rtlCol="0">
            <a:spAutoFit/>
          </a:bodyPr>
          <a:lstStyle/>
          <a:p>
            <a:r>
              <a:rPr lang="en-US" sz="1050" dirty="0"/>
              <a:t> </a:t>
            </a:r>
            <a:r>
              <a:rPr lang="el-GR" sz="1600" dirty="0"/>
              <a:t>Δ</a:t>
            </a:r>
            <a:r>
              <a:rPr lang="en-US" sz="1600" dirty="0"/>
              <a:t> T </a:t>
            </a:r>
            <a:r>
              <a:rPr lang="en-US" sz="1600" baseline="-25000" dirty="0"/>
              <a:t>(Out – In)  </a:t>
            </a:r>
            <a:r>
              <a:rPr lang="en-US" sz="1600" dirty="0"/>
              <a:t>@ 1 Hz = (0.120 +/- 0.003) K </a:t>
            </a:r>
          </a:p>
        </p:txBody>
      </p:sp>
      <p:sp>
        <p:nvSpPr>
          <p:cNvPr id="25" name="TextBox 24">
            <a:extLst>
              <a:ext uri="{FF2B5EF4-FFF2-40B4-BE49-F238E27FC236}">
                <a16:creationId xmlns:a16="http://schemas.microsoft.com/office/drawing/2014/main" xmlns="" id="{E5E6A437-2CDE-B818-55C0-9AED729C1B36}"/>
              </a:ext>
            </a:extLst>
          </p:cNvPr>
          <p:cNvSpPr txBox="1"/>
          <p:nvPr/>
        </p:nvSpPr>
        <p:spPr>
          <a:xfrm>
            <a:off x="5314091" y="4066092"/>
            <a:ext cx="3419526" cy="338554"/>
          </a:xfrm>
          <a:prstGeom prst="rect">
            <a:avLst/>
          </a:prstGeom>
          <a:noFill/>
        </p:spPr>
        <p:txBody>
          <a:bodyPr wrap="none" rtlCol="0">
            <a:spAutoFit/>
          </a:bodyPr>
          <a:lstStyle/>
          <a:p>
            <a:r>
              <a:rPr lang="el-GR" sz="1600" dirty="0"/>
              <a:t>Δ</a:t>
            </a:r>
            <a:r>
              <a:rPr lang="en-US" sz="1600" dirty="0"/>
              <a:t> T </a:t>
            </a:r>
            <a:r>
              <a:rPr lang="en-US" sz="1600" baseline="-25000" dirty="0"/>
              <a:t>(Out-In)</a:t>
            </a:r>
            <a:r>
              <a:rPr lang="en-US" sz="1600" dirty="0"/>
              <a:t> @ 14 Hz = (0.114 +/- 0.003) K</a:t>
            </a:r>
          </a:p>
        </p:txBody>
      </p:sp>
      <p:sp>
        <p:nvSpPr>
          <p:cNvPr id="11" name="TextBox 10">
            <a:extLst>
              <a:ext uri="{FF2B5EF4-FFF2-40B4-BE49-F238E27FC236}">
                <a16:creationId xmlns:a16="http://schemas.microsoft.com/office/drawing/2014/main" xmlns="" id="{9E323BC5-1E17-516C-1C2C-1789B5F5D6CB}"/>
              </a:ext>
            </a:extLst>
          </p:cNvPr>
          <p:cNvSpPr txBox="1"/>
          <p:nvPr/>
        </p:nvSpPr>
        <p:spPr>
          <a:xfrm>
            <a:off x="1786071" y="1111523"/>
            <a:ext cx="5870961" cy="369332"/>
          </a:xfrm>
          <a:prstGeom prst="rect">
            <a:avLst/>
          </a:prstGeom>
          <a:noFill/>
        </p:spPr>
        <p:txBody>
          <a:bodyPr wrap="square" rtlCol="0">
            <a:spAutoFit/>
          </a:bodyPr>
          <a:lstStyle/>
          <a:p>
            <a:r>
              <a:rPr lang="en-US" sz="1800" dirty="0"/>
              <a:t>HTS </a:t>
            </a:r>
            <a:r>
              <a:rPr lang="en-US" sz="1800" dirty="0" smtClean="0"/>
              <a:t>coil </a:t>
            </a:r>
            <a:r>
              <a:rPr lang="en-US" sz="1800" dirty="0"/>
              <a:t>temperature rise versus current pulse repetition rate </a:t>
            </a:r>
          </a:p>
        </p:txBody>
      </p:sp>
      <p:sp>
        <p:nvSpPr>
          <p:cNvPr id="8" name="Date Placeholder 7">
            <a:extLst>
              <a:ext uri="{FF2B5EF4-FFF2-40B4-BE49-F238E27FC236}">
                <a16:creationId xmlns:a16="http://schemas.microsoft.com/office/drawing/2014/main" xmlns="" id="{13A73A83-6796-84BF-7ECD-9B73A71FB4EC}"/>
              </a:ext>
            </a:extLst>
          </p:cNvPr>
          <p:cNvSpPr>
            <a:spLocks noGrp="1"/>
          </p:cNvSpPr>
          <p:nvPr>
            <p:ph type="dt" sz="half" idx="10"/>
          </p:nvPr>
        </p:nvSpPr>
        <p:spPr/>
        <p:txBody>
          <a:bodyPr/>
          <a:lstStyle/>
          <a:p>
            <a:r>
              <a:rPr lang="en-US" altLang="en-US"/>
              <a:t>March 10, 2023</a:t>
            </a:r>
          </a:p>
        </p:txBody>
      </p:sp>
      <p:sp>
        <p:nvSpPr>
          <p:cNvPr id="9" name="Footer Placeholder 8">
            <a:extLst>
              <a:ext uri="{FF2B5EF4-FFF2-40B4-BE49-F238E27FC236}">
                <a16:creationId xmlns:a16="http://schemas.microsoft.com/office/drawing/2014/main" xmlns="" id="{7665680E-72AF-C64D-CEF1-312D97586D1E}"/>
              </a:ext>
            </a:extLst>
          </p:cNvPr>
          <p:cNvSpPr>
            <a:spLocks noGrp="1"/>
          </p:cNvSpPr>
          <p:nvPr>
            <p:ph type="ftr" sz="quarter" idx="11"/>
          </p:nvPr>
        </p:nvSpPr>
        <p:spPr/>
        <p:txBody>
          <a:bodyPr/>
          <a:lstStyle/>
          <a:p>
            <a:pPr>
              <a:defRPr/>
            </a:pPr>
            <a:r>
              <a:rPr lang="en-US"/>
              <a:t>V. Kashikhin | HTS Magnet Activity at Fermilab</a:t>
            </a:r>
            <a:endParaRPr lang="en-US" b="1"/>
          </a:p>
        </p:txBody>
      </p:sp>
      <p:sp>
        <p:nvSpPr>
          <p:cNvPr id="10" name="Slide Number Placeholder 9">
            <a:extLst>
              <a:ext uri="{FF2B5EF4-FFF2-40B4-BE49-F238E27FC236}">
                <a16:creationId xmlns:a16="http://schemas.microsoft.com/office/drawing/2014/main" xmlns="" id="{6BE6BA28-9BC5-0409-16D7-377577CE91E5}"/>
              </a:ext>
            </a:extLst>
          </p:cNvPr>
          <p:cNvSpPr>
            <a:spLocks noGrp="1"/>
          </p:cNvSpPr>
          <p:nvPr>
            <p:ph type="sldNum" sz="quarter" idx="12"/>
          </p:nvPr>
        </p:nvSpPr>
        <p:spPr/>
        <p:txBody>
          <a:bodyPr/>
          <a:lstStyle/>
          <a:p>
            <a:fld id="{52E9C158-AEF1-41A2-A6CE-6F0BAB305EFD}" type="slidenum">
              <a:rPr lang="en-US" altLang="en-US" smtClean="0"/>
              <a:pPr/>
              <a:t>15</a:t>
            </a:fld>
            <a:endParaRPr lang="en-US" altLang="en-US"/>
          </a:p>
        </p:txBody>
      </p:sp>
    </p:spTree>
    <p:extLst>
      <p:ext uri="{BB962C8B-B14F-4D97-AF65-F5344CB8AC3E}">
        <p14:creationId xmlns:p14="http://schemas.microsoft.com/office/powerpoint/2010/main" val="1762421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5806CBD-877B-AA74-BAC6-F5803C319C0F}"/>
              </a:ext>
            </a:extLst>
          </p:cNvPr>
          <p:cNvSpPr>
            <a:spLocks noGrp="1"/>
          </p:cNvSpPr>
          <p:nvPr>
            <p:ph type="ctrTitle"/>
          </p:nvPr>
        </p:nvSpPr>
        <p:spPr/>
        <p:txBody>
          <a:bodyPr/>
          <a:lstStyle/>
          <a:p>
            <a:r>
              <a:rPr lang="en-US" dirty="0"/>
              <a:t>Low-field, persistent current magnet R&amp;D</a:t>
            </a:r>
          </a:p>
        </p:txBody>
      </p:sp>
      <p:sp>
        <p:nvSpPr>
          <p:cNvPr id="3" name="Subtitle 2">
            <a:extLst>
              <a:ext uri="{FF2B5EF4-FFF2-40B4-BE49-F238E27FC236}">
                <a16:creationId xmlns:a16="http://schemas.microsoft.com/office/drawing/2014/main" xmlns="" id="{7ED9A15F-CD7F-2C3E-73EE-571C1ABDAE5E}"/>
              </a:ext>
            </a:extLst>
          </p:cNvPr>
          <p:cNvSpPr>
            <a:spLocks noGrp="1"/>
          </p:cNvSpPr>
          <p:nvPr>
            <p:ph type="subTitle" idx="1"/>
          </p:nvPr>
        </p:nvSpPr>
        <p:spPr>
          <a:xfrm>
            <a:off x="1170123" y="3869759"/>
            <a:ext cx="6858000" cy="2067338"/>
          </a:xfrm>
        </p:spPr>
        <p:txBody>
          <a:bodyPr>
            <a:normAutofit/>
          </a:bodyPr>
          <a:lstStyle/>
          <a:p>
            <a:r>
              <a:rPr lang="en-US" dirty="0"/>
              <a:t>Courtesy of Vladimir Kashikhin</a:t>
            </a:r>
          </a:p>
        </p:txBody>
      </p:sp>
      <p:sp>
        <p:nvSpPr>
          <p:cNvPr id="4" name="Date Placeholder 3">
            <a:extLst>
              <a:ext uri="{FF2B5EF4-FFF2-40B4-BE49-F238E27FC236}">
                <a16:creationId xmlns:a16="http://schemas.microsoft.com/office/drawing/2014/main" xmlns="" id="{79B12D35-6B47-BBE6-58CC-9D25910BB53E}"/>
              </a:ext>
            </a:extLst>
          </p:cNvPr>
          <p:cNvSpPr>
            <a:spLocks noGrp="1"/>
          </p:cNvSpPr>
          <p:nvPr>
            <p:ph type="dt" sz="half" idx="10"/>
          </p:nvPr>
        </p:nvSpPr>
        <p:spPr/>
        <p:txBody>
          <a:bodyPr/>
          <a:lstStyle/>
          <a:p>
            <a:r>
              <a:rPr lang="en-US" sz="1200" dirty="0"/>
              <a:t>March 10, 2023</a:t>
            </a:r>
          </a:p>
        </p:txBody>
      </p:sp>
      <p:sp>
        <p:nvSpPr>
          <p:cNvPr id="7" name="Footer Placeholder 6">
            <a:extLst>
              <a:ext uri="{FF2B5EF4-FFF2-40B4-BE49-F238E27FC236}">
                <a16:creationId xmlns:a16="http://schemas.microsoft.com/office/drawing/2014/main" xmlns="" id="{9CE60611-193D-2A87-45BA-AEB03182DADF}"/>
              </a:ext>
            </a:extLst>
          </p:cNvPr>
          <p:cNvSpPr>
            <a:spLocks noGrp="1"/>
          </p:cNvSpPr>
          <p:nvPr>
            <p:ph type="ftr" sz="quarter" idx="11"/>
          </p:nvPr>
        </p:nvSpPr>
        <p:spPr/>
        <p:txBody>
          <a:bodyPr/>
          <a:lstStyle/>
          <a:p>
            <a:r>
              <a:rPr lang="en-US" sz="1200" dirty="0"/>
              <a:t>V. Kashikhin | HTS Magnet Activity at Fermilab</a:t>
            </a:r>
          </a:p>
        </p:txBody>
      </p:sp>
      <p:sp>
        <p:nvSpPr>
          <p:cNvPr id="8" name="Slide Number Placeholder 7">
            <a:extLst>
              <a:ext uri="{FF2B5EF4-FFF2-40B4-BE49-F238E27FC236}">
                <a16:creationId xmlns:a16="http://schemas.microsoft.com/office/drawing/2014/main" xmlns="" id="{B63FEA86-1612-7779-D9B4-EAE3CD4BA18A}"/>
              </a:ext>
            </a:extLst>
          </p:cNvPr>
          <p:cNvSpPr>
            <a:spLocks noGrp="1"/>
          </p:cNvSpPr>
          <p:nvPr>
            <p:ph type="sldNum" sz="quarter" idx="12"/>
          </p:nvPr>
        </p:nvSpPr>
        <p:spPr/>
        <p:txBody>
          <a:bodyPr/>
          <a:lstStyle/>
          <a:p>
            <a:fld id="{A20B33BE-2A4E-4857-BA44-489A5A6B0736}" type="slidenum">
              <a:rPr lang="en-US" sz="1200" smtClean="0"/>
              <a:t>16</a:t>
            </a:fld>
            <a:endParaRPr lang="en-US" sz="1200" dirty="0"/>
          </a:p>
        </p:txBody>
      </p:sp>
    </p:spTree>
    <p:extLst>
      <p:ext uri="{BB962C8B-B14F-4D97-AF65-F5344CB8AC3E}">
        <p14:creationId xmlns:p14="http://schemas.microsoft.com/office/powerpoint/2010/main" val="30126695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28"/>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pPr eaLnBrk="1" hangingPunct="1"/>
            <a:r>
              <a:rPr lang="en-US" altLang="en-US" dirty="0" smtClean="0">
                <a:latin typeface="Helvetica" panose="020B0604020202020204" pitchFamily="34" charset="0"/>
                <a:ea typeface="Geneva" pitchFamily="121" charset="-128"/>
              </a:rPr>
              <a:t>HTS </a:t>
            </a:r>
            <a:r>
              <a:rPr lang="en-US" altLang="en-US" dirty="0">
                <a:latin typeface="Helvetica" panose="020B0604020202020204" pitchFamily="34" charset="0"/>
                <a:ea typeface="Geneva" pitchFamily="121" charset="-128"/>
              </a:rPr>
              <a:t>c</a:t>
            </a:r>
            <a:r>
              <a:rPr lang="en-US" altLang="en-US" dirty="0" smtClean="0">
                <a:latin typeface="Helvetica" panose="020B0604020202020204" pitchFamily="34" charset="0"/>
                <a:ea typeface="Geneva" pitchFamily="121" charset="-128"/>
              </a:rPr>
              <a:t>oil design </a:t>
            </a:r>
            <a:r>
              <a:rPr lang="en-US" altLang="en-US" dirty="0">
                <a:latin typeface="Helvetica" panose="020B0604020202020204" pitchFamily="34" charset="0"/>
                <a:ea typeface="Geneva" pitchFamily="121" charset="-128"/>
              </a:rPr>
              <a:t>without </a:t>
            </a:r>
            <a:r>
              <a:rPr lang="en-US" altLang="en-US" dirty="0" smtClean="0">
                <a:latin typeface="Helvetica" panose="020B0604020202020204" pitchFamily="34" charset="0"/>
                <a:ea typeface="Geneva" pitchFamily="121" charset="-128"/>
              </a:rPr>
              <a:t>splices</a:t>
            </a:r>
            <a:endParaRPr lang="en-US" altLang="en-US" dirty="0">
              <a:latin typeface="Helvetica" panose="020B0604020202020204" pitchFamily="34" charset="0"/>
              <a:ea typeface="Geneva" pitchFamily="121" charset="-128"/>
            </a:endParaRPr>
          </a:p>
        </p:txBody>
      </p:sp>
      <p:sp>
        <p:nvSpPr>
          <p:cNvPr id="2457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r>
              <a:rPr lang="en-US" altLang="en-US" sz="1200" dirty="0">
                <a:solidFill>
                  <a:srgbClr val="004C97"/>
                </a:solidFill>
                <a:latin typeface="Helvetica" panose="020B0604020202020204" pitchFamily="34" charset="0"/>
              </a:rPr>
              <a:t>March 10, 2023</a:t>
            </a:r>
          </a:p>
        </p:txBody>
      </p:sp>
      <p:sp>
        <p:nvSpPr>
          <p:cNvPr id="10" name="Footer Placeholder 9">
            <a:extLst>
              <a:ext uri="{FF2B5EF4-FFF2-40B4-BE49-F238E27FC236}">
                <a16:creationId xmlns:a16="http://schemas.microsoft.com/office/drawing/2014/main" xmlns="" id="{C1B4CD94-008D-C2A9-58D3-31DDE8A7A353}"/>
              </a:ext>
            </a:extLst>
          </p:cNvPr>
          <p:cNvSpPr>
            <a:spLocks noGrp="1"/>
          </p:cNvSpPr>
          <p:nvPr>
            <p:ph type="ftr" sz="quarter" idx="11"/>
          </p:nvPr>
        </p:nvSpPr>
        <p:spPr/>
        <p:txBody>
          <a:bodyPr/>
          <a:lstStyle/>
          <a:p>
            <a:pPr>
              <a:defRPr/>
            </a:pPr>
            <a:r>
              <a:rPr lang="en-US" dirty="0"/>
              <a:t>V. Kashikhin | HTS Magnet Activity at Fermilab</a:t>
            </a:r>
            <a:endParaRPr lang="en-US" b="1" dirty="0"/>
          </a:p>
        </p:txBody>
      </p:sp>
      <p:sp>
        <p:nvSpPr>
          <p:cNvPr id="11" name="Slide Number Placeholder 10">
            <a:extLst>
              <a:ext uri="{FF2B5EF4-FFF2-40B4-BE49-F238E27FC236}">
                <a16:creationId xmlns:a16="http://schemas.microsoft.com/office/drawing/2014/main" xmlns="" id="{9FDCA98C-6027-BF1A-1E5C-9B9DDD7B3B5F}"/>
              </a:ext>
            </a:extLst>
          </p:cNvPr>
          <p:cNvSpPr>
            <a:spLocks noGrp="1"/>
          </p:cNvSpPr>
          <p:nvPr>
            <p:ph type="sldNum" sz="quarter" idx="12"/>
          </p:nvPr>
        </p:nvSpPr>
        <p:spPr/>
        <p:txBody>
          <a:bodyPr/>
          <a:lstStyle/>
          <a:p>
            <a:fld id="{52E9C158-AEF1-41A2-A6CE-6F0BAB305EFD}" type="slidenum">
              <a:rPr lang="en-US" altLang="en-US" smtClean="0"/>
              <a:pPr/>
              <a:t>17</a:t>
            </a:fld>
            <a:endParaRPr lang="en-US" altLang="en-US" dirty="0"/>
          </a:p>
        </p:txBody>
      </p:sp>
      <p:sp>
        <p:nvSpPr>
          <p:cNvPr id="6" name="TextBox 5">
            <a:extLst>
              <a:ext uri="{FF2B5EF4-FFF2-40B4-BE49-F238E27FC236}">
                <a16:creationId xmlns:a16="http://schemas.microsoft.com/office/drawing/2014/main" xmlns="" id="{106575D3-7E34-4328-BA4D-CF75EC173D9C}"/>
              </a:ext>
            </a:extLst>
          </p:cNvPr>
          <p:cNvSpPr txBox="1"/>
          <p:nvPr/>
        </p:nvSpPr>
        <p:spPr>
          <a:xfrm>
            <a:off x="228600" y="997966"/>
            <a:ext cx="8686800" cy="646331"/>
          </a:xfrm>
          <a:prstGeom prst="rect">
            <a:avLst/>
          </a:prstGeom>
          <a:noFill/>
        </p:spPr>
        <p:txBody>
          <a:bodyPr wrap="square" rtlCol="0">
            <a:spAutoFit/>
          </a:bodyPr>
          <a:lstStyle/>
          <a:p>
            <a:r>
              <a:rPr lang="en-US" sz="1800" dirty="0">
                <a:solidFill>
                  <a:srgbClr val="404040"/>
                </a:solidFill>
                <a:latin typeface="Helvetica"/>
                <a:ea typeface="Geneva" charset="0"/>
              </a:rPr>
              <a:t>A novel approach for the HTS coils fabrication assembled from the parallel REBCO tape loops without  splices. Different magnet configurations investigated in 2019-22. </a:t>
            </a:r>
          </a:p>
        </p:txBody>
      </p:sp>
      <p:pic>
        <p:nvPicPr>
          <p:cNvPr id="7" name="Picture 6">
            <a:extLst>
              <a:ext uri="{FF2B5EF4-FFF2-40B4-BE49-F238E27FC236}">
                <a16:creationId xmlns:a16="http://schemas.microsoft.com/office/drawing/2014/main" xmlns="" id="{DF730BFF-D66B-4CBF-ABE8-21BFE7874D1C}"/>
              </a:ext>
            </a:extLst>
          </p:cNvPr>
          <p:cNvPicPr/>
          <p:nvPr/>
        </p:nvPicPr>
        <p:blipFill rotWithShape="1">
          <a:blip r:embed="rId3" cstate="print">
            <a:extLst>
              <a:ext uri="{28A0092B-C50C-407E-A947-70E740481C1C}">
                <a14:useLocalDpi xmlns:a14="http://schemas.microsoft.com/office/drawing/2010/main" val="0"/>
              </a:ext>
            </a:extLst>
          </a:blip>
          <a:srcRect/>
          <a:stretch/>
        </p:blipFill>
        <p:spPr bwMode="auto">
          <a:xfrm>
            <a:off x="127739" y="1875689"/>
            <a:ext cx="3362853" cy="2564406"/>
          </a:xfrm>
          <a:prstGeom prst="rect">
            <a:avLst/>
          </a:prstGeom>
          <a:noFill/>
          <a:ln>
            <a:noFill/>
          </a:ln>
        </p:spPr>
      </p:pic>
      <p:sp>
        <p:nvSpPr>
          <p:cNvPr id="2" name="TextBox 1">
            <a:extLst>
              <a:ext uri="{FF2B5EF4-FFF2-40B4-BE49-F238E27FC236}">
                <a16:creationId xmlns:a16="http://schemas.microsoft.com/office/drawing/2014/main" xmlns="" id="{CF79C47A-E6F5-4D16-B924-525CB5C8A50B}"/>
              </a:ext>
            </a:extLst>
          </p:cNvPr>
          <p:cNvSpPr txBox="1"/>
          <p:nvPr/>
        </p:nvSpPr>
        <p:spPr>
          <a:xfrm>
            <a:off x="228600" y="5017887"/>
            <a:ext cx="8686800" cy="1200329"/>
          </a:xfrm>
          <a:prstGeom prst="rect">
            <a:avLst/>
          </a:prstGeom>
          <a:noFill/>
        </p:spPr>
        <p:txBody>
          <a:bodyPr wrap="square" rtlCol="0">
            <a:spAutoFit/>
          </a:bodyPr>
          <a:lstStyle/>
          <a:p>
            <a:pPr marL="285750" indent="-285750">
              <a:buFont typeface="Arial" panose="020B0604020202020204" pitchFamily="34" charset="0"/>
              <a:buChar char="•"/>
            </a:pPr>
            <a:r>
              <a:rPr lang="en-US" sz="1800" dirty="0">
                <a:solidFill>
                  <a:srgbClr val="404040"/>
                </a:solidFill>
                <a:latin typeface="Helvetica"/>
                <a:ea typeface="Geneva" charset="0"/>
              </a:rPr>
              <a:t>The persistent current in the coil is generated by a magnetic flux change from the primary source. </a:t>
            </a:r>
            <a:endParaRPr lang="en-US" sz="1800" dirty="0" smtClean="0">
              <a:solidFill>
                <a:srgbClr val="404040"/>
              </a:solidFill>
              <a:latin typeface="Helvetica"/>
              <a:ea typeface="Geneva" charset="0"/>
            </a:endParaRPr>
          </a:p>
          <a:p>
            <a:pPr marL="285750" indent="-285750">
              <a:buFont typeface="Arial" panose="020B0604020202020204" pitchFamily="34" charset="0"/>
              <a:buChar char="•"/>
            </a:pPr>
            <a:r>
              <a:rPr lang="en-US" sz="1800" dirty="0" smtClean="0">
                <a:solidFill>
                  <a:srgbClr val="404040"/>
                </a:solidFill>
                <a:latin typeface="Helvetica"/>
                <a:ea typeface="Geneva" charset="0"/>
              </a:rPr>
              <a:t>The </a:t>
            </a:r>
            <a:r>
              <a:rPr lang="en-US" sz="1800" dirty="0">
                <a:solidFill>
                  <a:srgbClr val="404040"/>
                </a:solidFill>
                <a:latin typeface="Helvetica"/>
                <a:ea typeface="Geneva" charset="0"/>
              </a:rPr>
              <a:t>iron dominated superconducting quadrupoles and dipoles were used as test benches for the HTS coils. </a:t>
            </a:r>
          </a:p>
        </p:txBody>
      </p:sp>
      <p:sp>
        <p:nvSpPr>
          <p:cNvPr id="3" name="TextBox 2">
            <a:extLst>
              <a:ext uri="{FF2B5EF4-FFF2-40B4-BE49-F238E27FC236}">
                <a16:creationId xmlns:a16="http://schemas.microsoft.com/office/drawing/2014/main" xmlns="" id="{0747B3AA-98C2-4B4D-B0F8-F0D2E1340712}"/>
              </a:ext>
            </a:extLst>
          </p:cNvPr>
          <p:cNvSpPr txBox="1"/>
          <p:nvPr/>
        </p:nvSpPr>
        <p:spPr>
          <a:xfrm>
            <a:off x="4339833" y="4497129"/>
            <a:ext cx="4093328" cy="369332"/>
          </a:xfrm>
          <a:prstGeom prst="rect">
            <a:avLst/>
          </a:prstGeom>
          <a:noFill/>
        </p:spPr>
        <p:txBody>
          <a:bodyPr wrap="square" rtlCol="0">
            <a:spAutoFit/>
          </a:bodyPr>
          <a:lstStyle/>
          <a:p>
            <a:r>
              <a:rPr lang="en-US" sz="1800" dirty="0"/>
              <a:t>Coil from  100 parallel REBCO tape loops</a:t>
            </a:r>
          </a:p>
        </p:txBody>
      </p:sp>
      <p:sp>
        <p:nvSpPr>
          <p:cNvPr id="4" name="TextBox 3">
            <a:extLst>
              <a:ext uri="{FF2B5EF4-FFF2-40B4-BE49-F238E27FC236}">
                <a16:creationId xmlns:a16="http://schemas.microsoft.com/office/drawing/2014/main" xmlns="" id="{A2069DED-45A2-4CE0-B612-D02F50829F23}"/>
              </a:ext>
            </a:extLst>
          </p:cNvPr>
          <p:cNvSpPr txBox="1"/>
          <p:nvPr/>
        </p:nvSpPr>
        <p:spPr>
          <a:xfrm>
            <a:off x="868092" y="4497129"/>
            <a:ext cx="2270313" cy="369332"/>
          </a:xfrm>
          <a:prstGeom prst="rect">
            <a:avLst/>
          </a:prstGeom>
          <a:noFill/>
        </p:spPr>
        <p:txBody>
          <a:bodyPr wrap="square" rtlCol="0">
            <a:spAutoFit/>
          </a:bodyPr>
          <a:lstStyle/>
          <a:p>
            <a:r>
              <a:rPr lang="en-US" sz="1800" dirty="0"/>
              <a:t>Induced current flow</a:t>
            </a:r>
          </a:p>
        </p:txBody>
      </p:sp>
      <p:pic>
        <p:nvPicPr>
          <p:cNvPr id="5" name="Picture 4">
            <a:extLst>
              <a:ext uri="{FF2B5EF4-FFF2-40B4-BE49-F238E27FC236}">
                <a16:creationId xmlns:a16="http://schemas.microsoft.com/office/drawing/2014/main" xmlns="" id="{1E9C66E1-32A6-F118-F184-EECA42760D0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bwMode="auto">
          <a:xfrm rot="10800000">
            <a:off x="4382211" y="1814183"/>
            <a:ext cx="3777267" cy="2606738"/>
          </a:xfrm>
          <a:prstGeom prst="rect">
            <a:avLst/>
          </a:prstGeom>
          <a:ln>
            <a:noFill/>
          </a:ln>
          <a:extLst>
            <a:ext uri="{53640926-AAD7-44D8-BBD7-CCE9431645EC}">
              <a14:shadowObscured xmlns:a14="http://schemas.microsoft.com/office/drawing/2010/main"/>
            </a:ext>
          </a:extLst>
        </p:spPr>
      </p:pic>
      <p:sp>
        <p:nvSpPr>
          <p:cNvPr id="12" name="Oval 11">
            <a:extLst>
              <a:ext uri="{FF2B5EF4-FFF2-40B4-BE49-F238E27FC236}">
                <a16:creationId xmlns:a16="http://schemas.microsoft.com/office/drawing/2014/main" xmlns="" id="{9043FEF8-3AD9-3246-EDC0-77B808203ECF}"/>
              </a:ext>
            </a:extLst>
          </p:cNvPr>
          <p:cNvSpPr/>
          <p:nvPr/>
        </p:nvSpPr>
        <p:spPr>
          <a:xfrm rot="20393410">
            <a:off x="941709" y="2735558"/>
            <a:ext cx="1827052" cy="844667"/>
          </a:xfrm>
          <a:prstGeom prst="ellipse">
            <a:avLst/>
          </a:prstGeom>
          <a:blipFill>
            <a:blip r:embed="rId5"/>
            <a:tile tx="0" ty="0" sx="100000" sy="100000" flip="none" algn="tl"/>
          </a:blip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dirty="0">
                <a:solidFill>
                  <a:schemeClr val="tx1"/>
                </a:solidFill>
                <a:latin typeface="Calibri" panose="020F0502020204030204" pitchFamily="34" charset="0"/>
                <a:ea typeface="Geneva" pitchFamily="121" charset="-128"/>
              </a:rPr>
              <a:t>Magnetic flux change</a:t>
            </a:r>
            <a:endParaRPr lang="en-US" dirty="0"/>
          </a:p>
        </p:txBody>
      </p:sp>
    </p:spTree>
    <p:extLst>
      <p:ext uri="{BB962C8B-B14F-4D97-AF65-F5344CB8AC3E}">
        <p14:creationId xmlns:p14="http://schemas.microsoft.com/office/powerpoint/2010/main" val="20642973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28"/>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pPr eaLnBrk="1" hangingPunct="1"/>
            <a:r>
              <a:rPr lang="en-US" altLang="en-US" dirty="0">
                <a:latin typeface="Helvetica" panose="020B0604020202020204" pitchFamily="34" charset="0"/>
                <a:ea typeface="Geneva" pitchFamily="121" charset="-128"/>
              </a:rPr>
              <a:t> HTS Quadrupole Magnet Models (2019-2020)</a:t>
            </a:r>
          </a:p>
        </p:txBody>
      </p:sp>
      <p:pic>
        <p:nvPicPr>
          <p:cNvPr id="25" name="Content Placeholder 2">
            <a:extLst>
              <a:ext uri="{FF2B5EF4-FFF2-40B4-BE49-F238E27FC236}">
                <a16:creationId xmlns:a16="http://schemas.microsoft.com/office/drawing/2014/main" xmlns="" id="{D9C7670A-D52A-4CEF-89B3-8B1EAF476259}"/>
              </a:ext>
            </a:extLst>
          </p:cNvPr>
          <p:cNvPicPr>
            <a:picLocks noGrp="1" noChangeAspect="1"/>
          </p:cNvPicPr>
          <p:nvPr>
            <p:ph idx="1"/>
          </p:nvPr>
        </p:nvPicPr>
        <p:blipFill rotWithShape="1">
          <a:blip r:embed="rId3"/>
          <a:srcRect b="11501"/>
          <a:stretch/>
        </p:blipFill>
        <p:spPr>
          <a:xfrm>
            <a:off x="2921296" y="1141499"/>
            <a:ext cx="2545977" cy="3004225"/>
          </a:xfrm>
        </p:spPr>
      </p:pic>
      <p:sp>
        <p:nvSpPr>
          <p:cNvPr id="2457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r>
              <a:rPr lang="en-US" altLang="en-US" sz="1200">
                <a:solidFill>
                  <a:srgbClr val="004C97"/>
                </a:solidFill>
                <a:latin typeface="Helvetica" panose="020B0604020202020204" pitchFamily="34" charset="0"/>
              </a:rPr>
              <a:t>March 10, 2023</a:t>
            </a:r>
            <a:endParaRPr lang="en-US" altLang="en-US" sz="1200" dirty="0">
              <a:solidFill>
                <a:srgbClr val="004C97"/>
              </a:solidFill>
              <a:latin typeface="Helvetica" panose="020B0604020202020204" pitchFamily="34" charset="0"/>
            </a:endParaRPr>
          </a:p>
        </p:txBody>
      </p:sp>
      <p:pic>
        <p:nvPicPr>
          <p:cNvPr id="7" name="Picture 6">
            <a:extLst>
              <a:ext uri="{FF2B5EF4-FFF2-40B4-BE49-F238E27FC236}">
                <a16:creationId xmlns:a16="http://schemas.microsoft.com/office/drawing/2014/main" xmlns="" id="{F8EDF5AD-1D1E-49E1-BB37-1E48920E7DE5}"/>
              </a:ext>
            </a:extLst>
          </p:cNvPr>
          <p:cNvPicPr/>
          <p:nvPr/>
        </p:nvPicPr>
        <p:blipFill rotWithShape="1">
          <a:blip r:embed="rId4" cstate="print">
            <a:extLst>
              <a:ext uri="{28A0092B-C50C-407E-A947-70E740481C1C}">
                <a14:useLocalDpi xmlns:a14="http://schemas.microsoft.com/office/drawing/2010/main" val="0"/>
              </a:ext>
            </a:extLst>
          </a:blip>
          <a:srcRect/>
          <a:stretch/>
        </p:blipFill>
        <p:spPr bwMode="auto">
          <a:xfrm>
            <a:off x="105944" y="1141499"/>
            <a:ext cx="2758510" cy="3004225"/>
          </a:xfrm>
          <a:prstGeom prst="rect">
            <a:avLst/>
          </a:prstGeom>
          <a:ln>
            <a:noFill/>
          </a:ln>
          <a:extLst>
            <a:ext uri="{53640926-AAD7-44D8-BBD7-CCE9431645EC}">
              <a14:shadowObscured xmlns:a14="http://schemas.microsoft.com/office/drawing/2010/main"/>
            </a:ext>
          </a:extLst>
        </p:spPr>
      </p:pic>
      <p:sp>
        <p:nvSpPr>
          <p:cNvPr id="14" name="TextBox 13">
            <a:extLst>
              <a:ext uri="{FF2B5EF4-FFF2-40B4-BE49-F238E27FC236}">
                <a16:creationId xmlns:a16="http://schemas.microsoft.com/office/drawing/2014/main" xmlns="" id="{7E780845-A0F5-4E88-B8D6-D10E9072782A}"/>
              </a:ext>
            </a:extLst>
          </p:cNvPr>
          <p:cNvSpPr txBox="1"/>
          <p:nvPr/>
        </p:nvSpPr>
        <p:spPr>
          <a:xfrm>
            <a:off x="1027180" y="2701537"/>
            <a:ext cx="1562444" cy="307777"/>
          </a:xfrm>
          <a:prstGeom prst="rect">
            <a:avLst/>
          </a:prstGeom>
          <a:noFill/>
        </p:spPr>
        <p:txBody>
          <a:bodyPr wrap="square" rtlCol="0">
            <a:spAutoFit/>
          </a:bodyPr>
          <a:lstStyle/>
          <a:p>
            <a:r>
              <a:rPr lang="en-US" sz="1400" b="1" dirty="0">
                <a:solidFill>
                  <a:srgbClr val="FFFF00"/>
                </a:solidFill>
              </a:rPr>
              <a:t>Primary HTS  Coil</a:t>
            </a:r>
          </a:p>
        </p:txBody>
      </p:sp>
      <p:sp>
        <p:nvSpPr>
          <p:cNvPr id="15" name="TextBox 14">
            <a:extLst>
              <a:ext uri="{FF2B5EF4-FFF2-40B4-BE49-F238E27FC236}">
                <a16:creationId xmlns:a16="http://schemas.microsoft.com/office/drawing/2014/main" xmlns="" id="{260A78DA-2F2E-43A8-BCAC-3EEC8268D496}"/>
              </a:ext>
            </a:extLst>
          </p:cNvPr>
          <p:cNvSpPr txBox="1"/>
          <p:nvPr/>
        </p:nvSpPr>
        <p:spPr>
          <a:xfrm>
            <a:off x="904369" y="1263542"/>
            <a:ext cx="1718624" cy="307777"/>
          </a:xfrm>
          <a:prstGeom prst="rect">
            <a:avLst/>
          </a:prstGeom>
          <a:noFill/>
        </p:spPr>
        <p:txBody>
          <a:bodyPr wrap="square" rtlCol="0">
            <a:spAutoFit/>
          </a:bodyPr>
          <a:lstStyle/>
          <a:p>
            <a:r>
              <a:rPr lang="en-US" sz="1400" b="1" dirty="0">
                <a:solidFill>
                  <a:srgbClr val="FFFF00"/>
                </a:solidFill>
              </a:rPr>
              <a:t>Secondary HTS Coil</a:t>
            </a:r>
          </a:p>
        </p:txBody>
      </p:sp>
      <p:cxnSp>
        <p:nvCxnSpPr>
          <p:cNvPr id="3" name="Straight Arrow Connector 2">
            <a:extLst>
              <a:ext uri="{FF2B5EF4-FFF2-40B4-BE49-F238E27FC236}">
                <a16:creationId xmlns:a16="http://schemas.microsoft.com/office/drawing/2014/main" xmlns="" id="{0D86F178-8CE2-432E-B2FE-02BF98CB6C52}"/>
              </a:ext>
            </a:extLst>
          </p:cNvPr>
          <p:cNvCxnSpPr>
            <a:cxnSpLocks/>
            <a:stCxn id="14" idx="0"/>
          </p:cNvCxnSpPr>
          <p:nvPr/>
        </p:nvCxnSpPr>
        <p:spPr>
          <a:xfrm flipV="1">
            <a:off x="1808402" y="2176881"/>
            <a:ext cx="57525" cy="524656"/>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xmlns="" id="{5674896E-575C-4E74-8900-214974E85C9D}"/>
              </a:ext>
            </a:extLst>
          </p:cNvPr>
          <p:cNvCxnSpPr>
            <a:cxnSpLocks/>
            <a:stCxn id="15" idx="2"/>
          </p:cNvCxnSpPr>
          <p:nvPr/>
        </p:nvCxnSpPr>
        <p:spPr>
          <a:xfrm>
            <a:off x="1763681" y="1571319"/>
            <a:ext cx="89442" cy="431218"/>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xmlns="" id="{5D263D79-001A-4070-96FD-186B50C48E62}"/>
              </a:ext>
            </a:extLst>
          </p:cNvPr>
          <p:cNvSpPr txBox="1"/>
          <p:nvPr/>
        </p:nvSpPr>
        <p:spPr>
          <a:xfrm>
            <a:off x="273099" y="4330468"/>
            <a:ext cx="2424199" cy="830997"/>
          </a:xfrm>
          <a:prstGeom prst="rect">
            <a:avLst/>
          </a:prstGeom>
          <a:noFill/>
        </p:spPr>
        <p:txBody>
          <a:bodyPr wrap="square" rtlCol="0">
            <a:spAutoFit/>
          </a:bodyPr>
          <a:lstStyle/>
          <a:p>
            <a:r>
              <a:rPr lang="en-US" sz="1600" dirty="0" smtClean="0">
                <a:solidFill>
                  <a:srgbClr val="404040"/>
                </a:solidFill>
                <a:latin typeface="Helvetica"/>
                <a:ea typeface="Geneva" charset="0"/>
              </a:rPr>
              <a:t>Primary </a:t>
            </a:r>
            <a:r>
              <a:rPr lang="en-US" sz="1600" dirty="0" smtClean="0">
                <a:solidFill>
                  <a:srgbClr val="404040"/>
                </a:solidFill>
                <a:latin typeface="Helvetica"/>
                <a:ea typeface="Geneva" charset="0"/>
              </a:rPr>
              <a:t>HTS coil. </a:t>
            </a:r>
            <a:endParaRPr lang="en-US" sz="1600" dirty="0">
              <a:solidFill>
                <a:srgbClr val="404040"/>
              </a:solidFill>
              <a:latin typeface="Helvetica"/>
              <a:ea typeface="Geneva" charset="0"/>
            </a:endParaRPr>
          </a:p>
          <a:p>
            <a:r>
              <a:rPr lang="en-US" sz="1600" dirty="0">
                <a:solidFill>
                  <a:srgbClr val="404040"/>
                </a:solidFill>
                <a:latin typeface="Helvetica"/>
                <a:ea typeface="Geneva" charset="0"/>
              </a:rPr>
              <a:t>Secondary </a:t>
            </a:r>
            <a:r>
              <a:rPr lang="en-US" sz="1600" dirty="0" smtClean="0">
                <a:solidFill>
                  <a:srgbClr val="404040"/>
                </a:solidFill>
                <a:latin typeface="Helvetica"/>
                <a:ea typeface="Geneva" charset="0"/>
              </a:rPr>
              <a:t>HTS coil from </a:t>
            </a:r>
            <a:r>
              <a:rPr lang="en-US" sz="1600" dirty="0">
                <a:solidFill>
                  <a:srgbClr val="404040"/>
                </a:solidFill>
                <a:latin typeface="Helvetica"/>
                <a:ea typeface="Geneva" charset="0"/>
              </a:rPr>
              <a:t>parallel loops.</a:t>
            </a:r>
          </a:p>
        </p:txBody>
      </p:sp>
      <p:sp>
        <p:nvSpPr>
          <p:cNvPr id="28" name="TextBox 27">
            <a:extLst>
              <a:ext uri="{FF2B5EF4-FFF2-40B4-BE49-F238E27FC236}">
                <a16:creationId xmlns:a16="http://schemas.microsoft.com/office/drawing/2014/main" xmlns="" id="{3765711E-C31D-4471-B473-1AC69FD8AF43}"/>
              </a:ext>
            </a:extLst>
          </p:cNvPr>
          <p:cNvSpPr txBox="1"/>
          <p:nvPr/>
        </p:nvSpPr>
        <p:spPr>
          <a:xfrm>
            <a:off x="3026968" y="4275930"/>
            <a:ext cx="2424199" cy="830997"/>
          </a:xfrm>
          <a:prstGeom prst="rect">
            <a:avLst/>
          </a:prstGeom>
          <a:noFill/>
        </p:spPr>
        <p:txBody>
          <a:bodyPr wrap="square" rtlCol="0">
            <a:spAutoFit/>
          </a:bodyPr>
          <a:lstStyle/>
          <a:p>
            <a:r>
              <a:rPr lang="en-US" sz="1600" dirty="0" smtClean="0">
                <a:solidFill>
                  <a:srgbClr val="404040"/>
                </a:solidFill>
                <a:latin typeface="Helvetica"/>
                <a:ea typeface="Geneva" charset="0"/>
              </a:rPr>
              <a:t>Primary copper coil</a:t>
            </a:r>
            <a:r>
              <a:rPr lang="en-US" sz="1600" dirty="0">
                <a:solidFill>
                  <a:srgbClr val="404040"/>
                </a:solidFill>
                <a:latin typeface="Helvetica"/>
                <a:ea typeface="Geneva" charset="0"/>
              </a:rPr>
              <a:t>. </a:t>
            </a:r>
          </a:p>
          <a:p>
            <a:r>
              <a:rPr lang="en-US" sz="1600" dirty="0" smtClean="0">
                <a:solidFill>
                  <a:srgbClr val="404040"/>
                </a:solidFill>
                <a:latin typeface="Helvetica"/>
                <a:ea typeface="Geneva" charset="0"/>
              </a:rPr>
              <a:t>Secondary HTS coil from </a:t>
            </a:r>
            <a:r>
              <a:rPr lang="en-US" sz="1600" dirty="0">
                <a:solidFill>
                  <a:srgbClr val="404040"/>
                </a:solidFill>
                <a:latin typeface="Helvetica"/>
                <a:ea typeface="Geneva" charset="0"/>
              </a:rPr>
              <a:t>parallel loops.</a:t>
            </a:r>
          </a:p>
        </p:txBody>
      </p:sp>
      <p:sp>
        <p:nvSpPr>
          <p:cNvPr id="2" name="TextBox 1">
            <a:extLst>
              <a:ext uri="{FF2B5EF4-FFF2-40B4-BE49-F238E27FC236}">
                <a16:creationId xmlns:a16="http://schemas.microsoft.com/office/drawing/2014/main" xmlns="" id="{74DCC936-643D-F514-936F-3D1B3B2FECF3}"/>
              </a:ext>
            </a:extLst>
          </p:cNvPr>
          <p:cNvSpPr txBox="1"/>
          <p:nvPr/>
        </p:nvSpPr>
        <p:spPr>
          <a:xfrm>
            <a:off x="3856007" y="2602118"/>
            <a:ext cx="1562444" cy="307777"/>
          </a:xfrm>
          <a:prstGeom prst="rect">
            <a:avLst/>
          </a:prstGeom>
          <a:noFill/>
        </p:spPr>
        <p:txBody>
          <a:bodyPr wrap="square" rtlCol="0">
            <a:spAutoFit/>
          </a:bodyPr>
          <a:lstStyle/>
          <a:p>
            <a:r>
              <a:rPr lang="en-US" sz="1400" b="1" dirty="0">
                <a:solidFill>
                  <a:srgbClr val="FFFF00"/>
                </a:solidFill>
              </a:rPr>
              <a:t>Primary Cu  Coil</a:t>
            </a:r>
          </a:p>
        </p:txBody>
      </p:sp>
      <p:sp>
        <p:nvSpPr>
          <p:cNvPr id="4" name="TextBox 3">
            <a:extLst>
              <a:ext uri="{FF2B5EF4-FFF2-40B4-BE49-F238E27FC236}">
                <a16:creationId xmlns:a16="http://schemas.microsoft.com/office/drawing/2014/main" xmlns="" id="{EBAAA042-A02C-539C-9586-C7205C8EB8EE}"/>
              </a:ext>
            </a:extLst>
          </p:cNvPr>
          <p:cNvSpPr txBox="1"/>
          <p:nvPr/>
        </p:nvSpPr>
        <p:spPr>
          <a:xfrm>
            <a:off x="3768226" y="1300365"/>
            <a:ext cx="1718624" cy="307777"/>
          </a:xfrm>
          <a:prstGeom prst="rect">
            <a:avLst/>
          </a:prstGeom>
          <a:noFill/>
        </p:spPr>
        <p:txBody>
          <a:bodyPr wrap="square" rtlCol="0">
            <a:spAutoFit/>
          </a:bodyPr>
          <a:lstStyle/>
          <a:p>
            <a:r>
              <a:rPr lang="en-US" sz="1400" b="1" dirty="0">
                <a:solidFill>
                  <a:srgbClr val="FFFF00"/>
                </a:solidFill>
              </a:rPr>
              <a:t>Secondary HTS Coil</a:t>
            </a:r>
          </a:p>
        </p:txBody>
      </p:sp>
      <p:cxnSp>
        <p:nvCxnSpPr>
          <p:cNvPr id="5" name="Straight Arrow Connector 4">
            <a:extLst>
              <a:ext uri="{FF2B5EF4-FFF2-40B4-BE49-F238E27FC236}">
                <a16:creationId xmlns:a16="http://schemas.microsoft.com/office/drawing/2014/main" xmlns="" id="{E9F1CFA2-0ACE-C5C1-5666-96DEC8656094}"/>
              </a:ext>
            </a:extLst>
          </p:cNvPr>
          <p:cNvCxnSpPr>
            <a:cxnSpLocks/>
          </p:cNvCxnSpPr>
          <p:nvPr/>
        </p:nvCxnSpPr>
        <p:spPr>
          <a:xfrm flipV="1">
            <a:off x="4637229" y="2106481"/>
            <a:ext cx="0" cy="537131"/>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cxnSp>
        <p:nvCxnSpPr>
          <p:cNvPr id="6" name="Straight Arrow Connector 5">
            <a:extLst>
              <a:ext uri="{FF2B5EF4-FFF2-40B4-BE49-F238E27FC236}">
                <a16:creationId xmlns:a16="http://schemas.microsoft.com/office/drawing/2014/main" xmlns="" id="{4D6980F6-9AA7-00DE-3C1A-9B27AA881386}"/>
              </a:ext>
            </a:extLst>
          </p:cNvPr>
          <p:cNvCxnSpPr>
            <a:cxnSpLocks/>
          </p:cNvCxnSpPr>
          <p:nvPr/>
        </p:nvCxnSpPr>
        <p:spPr>
          <a:xfrm>
            <a:off x="4340069" y="1531841"/>
            <a:ext cx="224117" cy="394395"/>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pic>
        <p:nvPicPr>
          <p:cNvPr id="10" name="Picture 9">
            <a:extLst>
              <a:ext uri="{FF2B5EF4-FFF2-40B4-BE49-F238E27FC236}">
                <a16:creationId xmlns:a16="http://schemas.microsoft.com/office/drawing/2014/main" xmlns="" id="{4C19C537-BD8E-02FE-9836-0AC6F7FE13A1}"/>
              </a:ext>
            </a:extLst>
          </p:cNvPr>
          <p:cNvPicPr>
            <a:picLocks noChangeAspect="1"/>
          </p:cNvPicPr>
          <p:nvPr/>
        </p:nvPicPr>
        <p:blipFill rotWithShape="1">
          <a:blip r:embed="rId5"/>
          <a:srcRect l="76530" t="37625" r="10526" b="32745"/>
          <a:stretch/>
        </p:blipFill>
        <p:spPr>
          <a:xfrm>
            <a:off x="5557061" y="1141499"/>
            <a:ext cx="3480995" cy="2590189"/>
          </a:xfrm>
          <a:prstGeom prst="rect">
            <a:avLst/>
          </a:prstGeom>
        </p:spPr>
      </p:pic>
      <p:sp>
        <p:nvSpPr>
          <p:cNvPr id="12" name="TextBox 11">
            <a:extLst>
              <a:ext uri="{FF2B5EF4-FFF2-40B4-BE49-F238E27FC236}">
                <a16:creationId xmlns:a16="http://schemas.microsoft.com/office/drawing/2014/main" xmlns="" id="{6C1A6DC6-FF99-78E0-9E24-6D3633D7F28C}"/>
              </a:ext>
            </a:extLst>
          </p:cNvPr>
          <p:cNvSpPr txBox="1"/>
          <p:nvPr/>
        </p:nvSpPr>
        <p:spPr>
          <a:xfrm>
            <a:off x="5673256" y="4262882"/>
            <a:ext cx="3287864" cy="1138773"/>
          </a:xfrm>
          <a:prstGeom prst="rect">
            <a:avLst/>
          </a:prstGeom>
          <a:noFill/>
        </p:spPr>
        <p:txBody>
          <a:bodyPr wrap="square" rtlCol="0">
            <a:spAutoFit/>
          </a:bodyPr>
          <a:lstStyle/>
          <a:p>
            <a:r>
              <a:rPr lang="en-US" sz="1600" dirty="0">
                <a:solidFill>
                  <a:srgbClr val="404040"/>
                </a:solidFill>
                <a:latin typeface="Helvetica"/>
                <a:ea typeface="Geneva" charset="0"/>
              </a:rPr>
              <a:t>Energizing cycle for the HTS coil.</a:t>
            </a:r>
          </a:p>
          <a:p>
            <a:r>
              <a:rPr lang="en-US" sz="1600" dirty="0">
                <a:solidFill>
                  <a:srgbClr val="404040"/>
                </a:solidFill>
                <a:latin typeface="Helvetica"/>
                <a:ea typeface="Geneva" charset="0"/>
              </a:rPr>
              <a:t>2 kA current circulated in HTS coil until LN</a:t>
            </a:r>
            <a:r>
              <a:rPr lang="en-US" sz="1600" baseline="-25000" dirty="0">
                <a:solidFill>
                  <a:srgbClr val="404040"/>
                </a:solidFill>
                <a:latin typeface="Helvetica"/>
                <a:ea typeface="Geneva" charset="0"/>
              </a:rPr>
              <a:t>2</a:t>
            </a:r>
            <a:r>
              <a:rPr lang="en-US" sz="1600" dirty="0">
                <a:solidFill>
                  <a:srgbClr val="404040"/>
                </a:solidFill>
                <a:latin typeface="Helvetica"/>
                <a:ea typeface="Geneva" charset="0"/>
              </a:rPr>
              <a:t> was evaporated. </a:t>
            </a:r>
          </a:p>
          <a:p>
            <a:endParaRPr lang="en-US" sz="2000" b="1" dirty="0"/>
          </a:p>
        </p:txBody>
      </p:sp>
      <p:sp>
        <p:nvSpPr>
          <p:cNvPr id="11" name="Footer Placeholder 10">
            <a:extLst>
              <a:ext uri="{FF2B5EF4-FFF2-40B4-BE49-F238E27FC236}">
                <a16:creationId xmlns:a16="http://schemas.microsoft.com/office/drawing/2014/main" xmlns="" id="{AC27F0F9-F549-027D-248B-8ED26EE24C01}"/>
              </a:ext>
            </a:extLst>
          </p:cNvPr>
          <p:cNvSpPr>
            <a:spLocks noGrp="1"/>
          </p:cNvSpPr>
          <p:nvPr>
            <p:ph type="ftr" sz="quarter" idx="11"/>
          </p:nvPr>
        </p:nvSpPr>
        <p:spPr/>
        <p:txBody>
          <a:bodyPr/>
          <a:lstStyle/>
          <a:p>
            <a:pPr>
              <a:defRPr/>
            </a:pPr>
            <a:r>
              <a:rPr lang="en-US"/>
              <a:t>V. Kashikhin | HTS Magnet Activity at Fermilab</a:t>
            </a:r>
            <a:endParaRPr lang="en-US" b="1"/>
          </a:p>
        </p:txBody>
      </p:sp>
      <p:sp>
        <p:nvSpPr>
          <p:cNvPr id="13" name="Slide Number Placeholder 12">
            <a:extLst>
              <a:ext uri="{FF2B5EF4-FFF2-40B4-BE49-F238E27FC236}">
                <a16:creationId xmlns:a16="http://schemas.microsoft.com/office/drawing/2014/main" xmlns="" id="{BC925A39-3FBE-CEC9-DE8A-DB77F9F21AF1}"/>
              </a:ext>
            </a:extLst>
          </p:cNvPr>
          <p:cNvSpPr>
            <a:spLocks noGrp="1"/>
          </p:cNvSpPr>
          <p:nvPr>
            <p:ph type="sldNum" sz="quarter" idx="12"/>
          </p:nvPr>
        </p:nvSpPr>
        <p:spPr/>
        <p:txBody>
          <a:bodyPr/>
          <a:lstStyle/>
          <a:p>
            <a:fld id="{52E9C158-AEF1-41A2-A6CE-6F0BAB305EFD}" type="slidenum">
              <a:rPr lang="en-US" altLang="en-US" smtClean="0"/>
              <a:pPr/>
              <a:t>18</a:t>
            </a:fld>
            <a:endParaRPr lang="en-US" altLang="en-US"/>
          </a:p>
        </p:txBody>
      </p:sp>
    </p:spTree>
    <p:extLst>
      <p:ext uri="{BB962C8B-B14F-4D97-AF65-F5344CB8AC3E}">
        <p14:creationId xmlns:p14="http://schemas.microsoft.com/office/powerpoint/2010/main" val="18982074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28"/>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pPr eaLnBrk="1" hangingPunct="1"/>
            <a:r>
              <a:rPr lang="en-US" altLang="en-US" sz="2800" dirty="0">
                <a:latin typeface="Helvetica" panose="020B0604020202020204" pitchFamily="34" charset="0"/>
                <a:ea typeface="Geneva" pitchFamily="121" charset="-128"/>
              </a:rPr>
              <a:t> </a:t>
            </a:r>
            <a:r>
              <a:rPr lang="en-US" altLang="en-US" dirty="0">
                <a:latin typeface="Helvetica" panose="020B0604020202020204" pitchFamily="34" charset="0"/>
                <a:ea typeface="Geneva" pitchFamily="121" charset="-128"/>
              </a:rPr>
              <a:t>HTS H-type Dipole Magnet (2021) </a:t>
            </a:r>
          </a:p>
        </p:txBody>
      </p:sp>
      <p:sp>
        <p:nvSpPr>
          <p:cNvPr id="2457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r>
              <a:rPr lang="en-US" altLang="en-US" sz="1200">
                <a:solidFill>
                  <a:srgbClr val="004C97"/>
                </a:solidFill>
                <a:latin typeface="Helvetica" panose="020B0604020202020204" pitchFamily="34" charset="0"/>
              </a:rPr>
              <a:t>March 10, 2023</a:t>
            </a:r>
            <a:endParaRPr lang="en-US" altLang="en-US" sz="1200" dirty="0">
              <a:solidFill>
                <a:srgbClr val="004C97"/>
              </a:solidFill>
              <a:latin typeface="Helvetica" panose="020B0604020202020204" pitchFamily="34" charset="0"/>
            </a:endParaRPr>
          </a:p>
        </p:txBody>
      </p:sp>
      <p:sp>
        <p:nvSpPr>
          <p:cNvPr id="12" name="Footer Placeholder 11">
            <a:extLst>
              <a:ext uri="{FF2B5EF4-FFF2-40B4-BE49-F238E27FC236}">
                <a16:creationId xmlns:a16="http://schemas.microsoft.com/office/drawing/2014/main" xmlns="" id="{33537ACE-8E99-61F1-181B-E2D08B12CC4B}"/>
              </a:ext>
            </a:extLst>
          </p:cNvPr>
          <p:cNvSpPr>
            <a:spLocks noGrp="1"/>
          </p:cNvSpPr>
          <p:nvPr>
            <p:ph type="ftr" sz="quarter" idx="11"/>
          </p:nvPr>
        </p:nvSpPr>
        <p:spPr/>
        <p:txBody>
          <a:bodyPr/>
          <a:lstStyle/>
          <a:p>
            <a:pPr>
              <a:defRPr/>
            </a:pPr>
            <a:r>
              <a:rPr lang="en-US"/>
              <a:t>V. Kashikhin | HTS Magnet Activity at Fermilab</a:t>
            </a:r>
            <a:endParaRPr lang="en-US" b="1"/>
          </a:p>
        </p:txBody>
      </p:sp>
      <p:sp>
        <p:nvSpPr>
          <p:cNvPr id="13" name="Slide Number Placeholder 12">
            <a:extLst>
              <a:ext uri="{FF2B5EF4-FFF2-40B4-BE49-F238E27FC236}">
                <a16:creationId xmlns:a16="http://schemas.microsoft.com/office/drawing/2014/main" xmlns="" id="{9B917429-7AFC-E432-5A20-733F2C052E84}"/>
              </a:ext>
            </a:extLst>
          </p:cNvPr>
          <p:cNvSpPr>
            <a:spLocks noGrp="1"/>
          </p:cNvSpPr>
          <p:nvPr>
            <p:ph type="sldNum" sz="quarter" idx="12"/>
          </p:nvPr>
        </p:nvSpPr>
        <p:spPr/>
        <p:txBody>
          <a:bodyPr/>
          <a:lstStyle/>
          <a:p>
            <a:fld id="{52E9C158-AEF1-41A2-A6CE-6F0BAB305EFD}" type="slidenum">
              <a:rPr lang="en-US" altLang="en-US" smtClean="0"/>
              <a:pPr/>
              <a:t>19</a:t>
            </a:fld>
            <a:endParaRPr lang="en-US" altLang="en-US"/>
          </a:p>
        </p:txBody>
      </p:sp>
      <p:sp>
        <p:nvSpPr>
          <p:cNvPr id="2" name="Rectangle 2">
            <a:extLst>
              <a:ext uri="{FF2B5EF4-FFF2-40B4-BE49-F238E27FC236}">
                <a16:creationId xmlns:a16="http://schemas.microsoft.com/office/drawing/2014/main" xmlns="" id="{A643DB7F-288B-4C1C-94D6-8A15ABB07B36}"/>
              </a:ext>
            </a:extLst>
          </p:cNvPr>
          <p:cNvSpPr>
            <a:spLocks noChangeArrowheads="1"/>
          </p:cNvSpPr>
          <p:nvPr/>
        </p:nvSpPr>
        <p:spPr bwMode="auto">
          <a:xfrm>
            <a:off x="1361661" y="816729"/>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049" name="Picture 1" descr="A picture containing table, indoor&#10;&#10;Description automatically generated">
            <a:extLst>
              <a:ext uri="{FF2B5EF4-FFF2-40B4-BE49-F238E27FC236}">
                <a16:creationId xmlns:a16="http://schemas.microsoft.com/office/drawing/2014/main" xmlns="" id="{92C29394-45B3-4508-8040-33F1D7AF81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437" y="1075816"/>
            <a:ext cx="4202284" cy="315125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a:extLst>
              <a:ext uri="{FF2B5EF4-FFF2-40B4-BE49-F238E27FC236}">
                <a16:creationId xmlns:a16="http://schemas.microsoft.com/office/drawing/2014/main" xmlns="" id="{C180C8C2-093E-4B33-BD4B-8D40C168CCD1}"/>
              </a:ext>
            </a:extLst>
          </p:cNvPr>
          <p:cNvSpPr>
            <a:spLocks noChangeArrowheads="1"/>
          </p:cNvSpPr>
          <p:nvPr/>
        </p:nvSpPr>
        <p:spPr bwMode="auto">
          <a:xfrm>
            <a:off x="332607" y="4381697"/>
            <a:ext cx="8478785"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sz="1600" dirty="0">
                <a:solidFill>
                  <a:srgbClr val="404040"/>
                </a:solidFill>
                <a:latin typeface="Helvetica"/>
                <a:ea typeface="Geneva" charset="0"/>
              </a:rPr>
              <a:t>The H-type HTS dipole magnet was tested in LN</a:t>
            </a:r>
            <a:r>
              <a:rPr lang="en-US" altLang="en-US" sz="1600" baseline="-25000" dirty="0">
                <a:solidFill>
                  <a:srgbClr val="404040"/>
                </a:solidFill>
                <a:latin typeface="Helvetica"/>
                <a:ea typeface="Geneva" charset="0"/>
              </a:rPr>
              <a:t>2</a:t>
            </a:r>
            <a:r>
              <a:rPr lang="en-US" altLang="en-US" sz="1600" dirty="0">
                <a:solidFill>
                  <a:srgbClr val="404040"/>
                </a:solidFill>
                <a:latin typeface="Helvetica"/>
                <a:ea typeface="Geneva" charset="0"/>
              </a:rPr>
              <a: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sz="1600" dirty="0">
                <a:solidFill>
                  <a:srgbClr val="404040"/>
                </a:solidFill>
                <a:latin typeface="Helvetica"/>
                <a:ea typeface="Geneva" charset="0"/>
              </a:rPr>
              <a:t>The primary copper coil was energized when the secondary HTS coil were resistive.</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sz="1600" dirty="0">
                <a:solidFill>
                  <a:srgbClr val="404040"/>
                </a:solidFill>
                <a:latin typeface="Helvetica"/>
                <a:ea typeface="Geneva" charset="0"/>
              </a:rPr>
              <a:t>Then the HTS coils were cooled down and the primary current was ramped down to zero, which induced 4000 A currents in upper and lower HTS coils. </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sz="1600" dirty="0">
                <a:solidFill>
                  <a:srgbClr val="404040"/>
                </a:solidFill>
                <a:latin typeface="Helvetica"/>
                <a:ea typeface="Geneva" charset="0"/>
              </a:rPr>
              <a:t>A stable dipole field of 0.5 T was generated in 20 mm magnet gap. </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sz="1600" dirty="0">
                <a:solidFill>
                  <a:srgbClr val="404040"/>
                </a:solidFill>
                <a:latin typeface="Helvetica"/>
                <a:ea typeface="Geneva" charset="0"/>
              </a:rPr>
              <a:t>Persistent currents in the HTS coils circulated for 12 hours without decay until all LN</a:t>
            </a:r>
            <a:r>
              <a:rPr lang="en-US" altLang="en-US" sz="1600" baseline="-25000" dirty="0">
                <a:solidFill>
                  <a:srgbClr val="404040"/>
                </a:solidFill>
                <a:latin typeface="Helvetica"/>
                <a:ea typeface="Geneva" charset="0"/>
              </a:rPr>
              <a:t>2</a:t>
            </a:r>
            <a:r>
              <a:rPr lang="en-US" altLang="en-US" sz="1600" dirty="0">
                <a:solidFill>
                  <a:srgbClr val="404040"/>
                </a:solidFill>
                <a:latin typeface="Helvetica"/>
                <a:ea typeface="Geneva" charset="0"/>
              </a:rPr>
              <a:t> evaporated.</a:t>
            </a:r>
          </a:p>
        </p:txBody>
      </p:sp>
      <p:pic>
        <p:nvPicPr>
          <p:cNvPr id="5" name="Picture 4">
            <a:extLst>
              <a:ext uri="{FF2B5EF4-FFF2-40B4-BE49-F238E27FC236}">
                <a16:creationId xmlns:a16="http://schemas.microsoft.com/office/drawing/2014/main" xmlns="" id="{66221A01-2F94-A744-D5C4-8DBE3A81308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bwMode="auto">
          <a:xfrm>
            <a:off x="4828262" y="1223828"/>
            <a:ext cx="4169985" cy="2564215"/>
          </a:xfrm>
          <a:prstGeom prst="rect">
            <a:avLst/>
          </a:prstGeom>
          <a:ln>
            <a:noFill/>
          </a:ln>
          <a:extLst>
            <a:ext uri="{53640926-AAD7-44D8-BBD7-CCE9431645EC}">
              <a14:shadowObscured xmlns:a14="http://schemas.microsoft.com/office/drawing/2010/main"/>
            </a:ext>
          </a:extLst>
        </p:spPr>
      </p:pic>
      <p:sp>
        <p:nvSpPr>
          <p:cNvPr id="6" name="TextBox 5">
            <a:extLst>
              <a:ext uri="{FF2B5EF4-FFF2-40B4-BE49-F238E27FC236}">
                <a16:creationId xmlns:a16="http://schemas.microsoft.com/office/drawing/2014/main" xmlns="" id="{20D85B08-4623-EC35-1A6F-07442331F21A}"/>
              </a:ext>
            </a:extLst>
          </p:cNvPr>
          <p:cNvSpPr txBox="1"/>
          <p:nvPr/>
        </p:nvSpPr>
        <p:spPr>
          <a:xfrm>
            <a:off x="3265818" y="2147912"/>
            <a:ext cx="1562444" cy="307777"/>
          </a:xfrm>
          <a:prstGeom prst="rect">
            <a:avLst/>
          </a:prstGeom>
          <a:noFill/>
        </p:spPr>
        <p:txBody>
          <a:bodyPr wrap="square" rtlCol="0">
            <a:spAutoFit/>
          </a:bodyPr>
          <a:lstStyle/>
          <a:p>
            <a:r>
              <a:rPr lang="en-US" sz="1400" b="1" dirty="0">
                <a:solidFill>
                  <a:srgbClr val="FFFF00"/>
                </a:solidFill>
              </a:rPr>
              <a:t>Primary Cu  Coil</a:t>
            </a:r>
          </a:p>
        </p:txBody>
      </p:sp>
      <p:sp>
        <p:nvSpPr>
          <p:cNvPr id="7" name="TextBox 6">
            <a:extLst>
              <a:ext uri="{FF2B5EF4-FFF2-40B4-BE49-F238E27FC236}">
                <a16:creationId xmlns:a16="http://schemas.microsoft.com/office/drawing/2014/main" xmlns="" id="{8F05EF72-85E6-3687-E7B4-1F28CBDD7F03}"/>
              </a:ext>
            </a:extLst>
          </p:cNvPr>
          <p:cNvSpPr txBox="1"/>
          <p:nvPr/>
        </p:nvSpPr>
        <p:spPr>
          <a:xfrm>
            <a:off x="2936044" y="2637338"/>
            <a:ext cx="1718624" cy="307777"/>
          </a:xfrm>
          <a:prstGeom prst="rect">
            <a:avLst/>
          </a:prstGeom>
          <a:noFill/>
        </p:spPr>
        <p:txBody>
          <a:bodyPr wrap="square" rtlCol="0">
            <a:spAutoFit/>
          </a:bodyPr>
          <a:lstStyle/>
          <a:p>
            <a:r>
              <a:rPr lang="en-US" sz="1400" b="1" dirty="0">
                <a:solidFill>
                  <a:srgbClr val="FFFF00"/>
                </a:solidFill>
              </a:rPr>
              <a:t>Secondary HTS Coil</a:t>
            </a:r>
          </a:p>
        </p:txBody>
      </p:sp>
      <p:cxnSp>
        <p:nvCxnSpPr>
          <p:cNvPr id="8" name="Straight Arrow Connector 7">
            <a:extLst>
              <a:ext uri="{FF2B5EF4-FFF2-40B4-BE49-F238E27FC236}">
                <a16:creationId xmlns:a16="http://schemas.microsoft.com/office/drawing/2014/main" xmlns="" id="{312C664E-B5E3-EBC7-E44F-538E3E67861A}"/>
              </a:ext>
            </a:extLst>
          </p:cNvPr>
          <p:cNvCxnSpPr>
            <a:cxnSpLocks/>
            <a:stCxn id="6" idx="1"/>
          </p:cNvCxnSpPr>
          <p:nvPr/>
        </p:nvCxnSpPr>
        <p:spPr>
          <a:xfrm flipH="1">
            <a:off x="2881317" y="2301801"/>
            <a:ext cx="384501" cy="181648"/>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xmlns="" id="{1D1195ED-FD31-D6A1-BAD9-5CCA1858361F}"/>
              </a:ext>
            </a:extLst>
          </p:cNvPr>
          <p:cNvCxnSpPr>
            <a:cxnSpLocks/>
          </p:cNvCxnSpPr>
          <p:nvPr/>
        </p:nvCxnSpPr>
        <p:spPr>
          <a:xfrm flipH="1">
            <a:off x="2634931" y="2846257"/>
            <a:ext cx="320766" cy="179208"/>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2581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51A134C-7CA4-DF2F-B38D-4E2FBFE5C140}"/>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xmlns="" id="{F5FC19BA-4708-C073-070A-DBAF09902873}"/>
              </a:ext>
            </a:extLst>
          </p:cNvPr>
          <p:cNvSpPr>
            <a:spLocks noGrp="1"/>
          </p:cNvSpPr>
          <p:nvPr>
            <p:ph idx="1"/>
          </p:nvPr>
        </p:nvSpPr>
        <p:spPr>
          <a:xfrm>
            <a:off x="228600" y="1252330"/>
            <a:ext cx="8672513" cy="4778583"/>
          </a:xfrm>
        </p:spPr>
        <p:txBody>
          <a:bodyPr/>
          <a:lstStyle/>
          <a:p>
            <a:r>
              <a:rPr lang="en-US" dirty="0"/>
              <a:t>High-field (US-MDP) magnet development</a:t>
            </a:r>
          </a:p>
          <a:p>
            <a:pPr lvl="1"/>
            <a:r>
              <a:rPr lang="en-US" dirty="0">
                <a:solidFill>
                  <a:srgbClr val="808080"/>
                </a:solidFill>
              </a:rPr>
              <a:t>Present target – 5 T dipole self field from REBCO magnet</a:t>
            </a:r>
          </a:p>
          <a:p>
            <a:pPr lvl="1"/>
            <a:r>
              <a:rPr lang="en-US" dirty="0">
                <a:solidFill>
                  <a:srgbClr val="808080"/>
                </a:solidFill>
              </a:rPr>
              <a:t>Compatible with operation in ~16 T background field as part of a hybrid system</a:t>
            </a:r>
          </a:p>
          <a:p>
            <a:r>
              <a:rPr lang="en-US" dirty="0"/>
              <a:t>Low-field, fast-cycling magnet R&amp;D</a:t>
            </a:r>
          </a:p>
          <a:p>
            <a:pPr lvl="1"/>
            <a:r>
              <a:rPr lang="en-US" dirty="0">
                <a:solidFill>
                  <a:srgbClr val="808080"/>
                </a:solidFill>
              </a:rPr>
              <a:t>Iron-dominated design</a:t>
            </a:r>
          </a:p>
          <a:p>
            <a:pPr lvl="1"/>
            <a:r>
              <a:rPr lang="en-US" dirty="0">
                <a:solidFill>
                  <a:srgbClr val="808080"/>
                </a:solidFill>
              </a:rPr>
              <a:t>High ramp-rates, low conductor losses</a:t>
            </a:r>
          </a:p>
          <a:p>
            <a:r>
              <a:rPr lang="en-US" dirty="0"/>
              <a:t>Low-field, persistent current magnet R&amp;D</a:t>
            </a:r>
          </a:p>
          <a:p>
            <a:pPr lvl="1"/>
            <a:r>
              <a:rPr lang="en-US" dirty="0">
                <a:solidFill>
                  <a:srgbClr val="808080"/>
                </a:solidFill>
              </a:rPr>
              <a:t>Flux is pumped using a primary coil or a mechanical magnetizer</a:t>
            </a:r>
          </a:p>
          <a:p>
            <a:pPr lvl="1"/>
            <a:r>
              <a:rPr lang="en-US" dirty="0">
                <a:solidFill>
                  <a:srgbClr val="808080"/>
                </a:solidFill>
              </a:rPr>
              <a:t>Fully superconducting secondary coil without joints</a:t>
            </a:r>
          </a:p>
        </p:txBody>
      </p:sp>
      <p:sp>
        <p:nvSpPr>
          <p:cNvPr id="4" name="Date Placeholder 3">
            <a:extLst>
              <a:ext uri="{FF2B5EF4-FFF2-40B4-BE49-F238E27FC236}">
                <a16:creationId xmlns:a16="http://schemas.microsoft.com/office/drawing/2014/main" xmlns="" id="{BD906D0B-F3AD-8617-541D-F8BABC160AE7}"/>
              </a:ext>
            </a:extLst>
          </p:cNvPr>
          <p:cNvSpPr>
            <a:spLocks noGrp="1"/>
          </p:cNvSpPr>
          <p:nvPr>
            <p:ph type="dt" sz="half" idx="10"/>
          </p:nvPr>
        </p:nvSpPr>
        <p:spPr/>
        <p:txBody>
          <a:bodyPr/>
          <a:lstStyle/>
          <a:p>
            <a:r>
              <a:rPr lang="en-US" altLang="en-US"/>
              <a:t>March 10, 2023</a:t>
            </a:r>
          </a:p>
        </p:txBody>
      </p:sp>
      <p:sp>
        <p:nvSpPr>
          <p:cNvPr id="7" name="Footer Placeholder 6">
            <a:extLst>
              <a:ext uri="{FF2B5EF4-FFF2-40B4-BE49-F238E27FC236}">
                <a16:creationId xmlns:a16="http://schemas.microsoft.com/office/drawing/2014/main" xmlns="" id="{9BC4B148-D8DE-48DC-BEDB-D7E7F3B872F7}"/>
              </a:ext>
            </a:extLst>
          </p:cNvPr>
          <p:cNvSpPr>
            <a:spLocks noGrp="1"/>
          </p:cNvSpPr>
          <p:nvPr>
            <p:ph type="ftr" sz="quarter" idx="11"/>
          </p:nvPr>
        </p:nvSpPr>
        <p:spPr/>
        <p:txBody>
          <a:bodyPr/>
          <a:lstStyle/>
          <a:p>
            <a:pPr>
              <a:defRPr/>
            </a:pPr>
            <a:r>
              <a:rPr lang="en-US"/>
              <a:t>V. Kashikhin | HTS Magnet Activity at Fermilab</a:t>
            </a:r>
            <a:endParaRPr lang="en-US" b="1"/>
          </a:p>
        </p:txBody>
      </p:sp>
      <p:sp>
        <p:nvSpPr>
          <p:cNvPr id="8" name="Slide Number Placeholder 7">
            <a:extLst>
              <a:ext uri="{FF2B5EF4-FFF2-40B4-BE49-F238E27FC236}">
                <a16:creationId xmlns:a16="http://schemas.microsoft.com/office/drawing/2014/main" xmlns="" id="{10068D25-2EFE-6471-58E9-DFB084E38C51}"/>
              </a:ext>
            </a:extLst>
          </p:cNvPr>
          <p:cNvSpPr>
            <a:spLocks noGrp="1"/>
          </p:cNvSpPr>
          <p:nvPr>
            <p:ph type="sldNum" sz="quarter" idx="12"/>
          </p:nvPr>
        </p:nvSpPr>
        <p:spPr/>
        <p:txBody>
          <a:bodyPr/>
          <a:lstStyle/>
          <a:p>
            <a:fld id="{52E9C158-AEF1-41A2-A6CE-6F0BAB305EFD}" type="slidenum">
              <a:rPr lang="en-US" altLang="en-US" smtClean="0"/>
              <a:pPr/>
              <a:t>2</a:t>
            </a:fld>
            <a:endParaRPr lang="en-US" altLang="en-US"/>
          </a:p>
        </p:txBody>
      </p:sp>
    </p:spTree>
    <p:extLst>
      <p:ext uri="{BB962C8B-B14F-4D97-AF65-F5344CB8AC3E}">
        <p14:creationId xmlns:p14="http://schemas.microsoft.com/office/powerpoint/2010/main" val="33377533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28"/>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normAutofit fontScale="90000"/>
          </a:bodyPr>
          <a:lstStyle/>
          <a:p>
            <a:pPr eaLnBrk="1" hangingPunct="1"/>
            <a:r>
              <a:rPr lang="en-US" altLang="en-US" sz="2800" dirty="0">
                <a:latin typeface="Helvetica" panose="020B0604020202020204" pitchFamily="34" charset="0"/>
                <a:ea typeface="Geneva" pitchFamily="121" charset="-128"/>
              </a:rPr>
              <a:t> </a:t>
            </a:r>
            <a:r>
              <a:rPr lang="en-US" altLang="en-US" dirty="0">
                <a:latin typeface="Helvetica" panose="020B0604020202020204" pitchFamily="34" charset="0"/>
                <a:ea typeface="Geneva" pitchFamily="121" charset="-128"/>
              </a:rPr>
              <a:t>HTS Dipole with Mechanical to Magnetic Energy Transfer (2022)   </a:t>
            </a:r>
          </a:p>
        </p:txBody>
      </p:sp>
      <p:sp>
        <p:nvSpPr>
          <p:cNvPr id="24579"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r>
              <a:rPr lang="en-US" altLang="en-US" sz="1200">
                <a:solidFill>
                  <a:srgbClr val="004C97"/>
                </a:solidFill>
                <a:latin typeface="Helvetica" panose="020B0604020202020204" pitchFamily="34" charset="0"/>
              </a:rPr>
              <a:t>March 10, 2023</a:t>
            </a:r>
            <a:endParaRPr lang="en-US" altLang="en-US" sz="1200" dirty="0">
              <a:solidFill>
                <a:srgbClr val="004C97"/>
              </a:solidFill>
              <a:latin typeface="Helvetica" panose="020B0604020202020204" pitchFamily="34" charset="0"/>
            </a:endParaRPr>
          </a:p>
        </p:txBody>
      </p:sp>
      <p:sp>
        <p:nvSpPr>
          <p:cNvPr id="3" name="Rectangle 3">
            <a:extLst>
              <a:ext uri="{FF2B5EF4-FFF2-40B4-BE49-F238E27FC236}">
                <a16:creationId xmlns:a16="http://schemas.microsoft.com/office/drawing/2014/main" xmlns="" id="{C180C8C2-093E-4B33-BD4B-8D40C168CCD1}"/>
              </a:ext>
            </a:extLst>
          </p:cNvPr>
          <p:cNvSpPr>
            <a:spLocks noChangeArrowheads="1"/>
          </p:cNvSpPr>
          <p:nvPr/>
        </p:nvSpPr>
        <p:spPr bwMode="auto">
          <a:xfrm>
            <a:off x="228598" y="4383870"/>
            <a:ext cx="8688842"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sz="1600" dirty="0">
                <a:solidFill>
                  <a:srgbClr val="404040"/>
                </a:solidFill>
                <a:latin typeface="Helvetica"/>
                <a:ea typeface="Geneva" charset="0"/>
              </a:rPr>
              <a:t>The C-type HTS dipole magnet was tested in LN</a:t>
            </a:r>
            <a:r>
              <a:rPr lang="en-US" altLang="en-US" sz="1600" baseline="-25000" dirty="0">
                <a:solidFill>
                  <a:srgbClr val="404040"/>
                </a:solidFill>
                <a:latin typeface="Helvetica"/>
                <a:ea typeface="Geneva" charset="0"/>
              </a:rPr>
              <a:t>2</a:t>
            </a:r>
            <a:r>
              <a:rPr lang="en-US" altLang="en-US" sz="1600" dirty="0">
                <a:solidFill>
                  <a:srgbClr val="404040"/>
                </a:solidFill>
                <a:latin typeface="Helvetica"/>
                <a:ea typeface="Geneva" charset="0"/>
              </a:rPr>
              <a: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sz="1600" dirty="0">
                <a:solidFill>
                  <a:srgbClr val="404040"/>
                </a:solidFill>
                <a:latin typeface="Helvetica"/>
                <a:ea typeface="Geneva" charset="0"/>
              </a:rPr>
              <a:t>The primary copper coil created a magnetic flux linked with the HTS coils when they were resistive. </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sz="1600" dirty="0">
                <a:solidFill>
                  <a:srgbClr val="404040"/>
                </a:solidFill>
                <a:latin typeface="Helvetica"/>
                <a:ea typeface="Geneva" charset="0"/>
              </a:rPr>
              <a:t>Lifting the magnetizer yoke disrupted the magnetic circuit and induced a large current in the HTS coils and 0.7 T in the magnet gap.</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sz="1600" dirty="0">
                <a:solidFill>
                  <a:srgbClr val="404040"/>
                </a:solidFill>
                <a:latin typeface="Helvetica"/>
                <a:ea typeface="Geneva" charset="0"/>
              </a:rPr>
              <a:t>Persistent currents in the HTS coils circulated for 12 hours without decay until all LN</a:t>
            </a:r>
            <a:r>
              <a:rPr lang="en-US" altLang="en-US" sz="1600" baseline="-25000" dirty="0">
                <a:solidFill>
                  <a:srgbClr val="404040"/>
                </a:solidFill>
                <a:latin typeface="Helvetica"/>
                <a:ea typeface="Geneva" charset="0"/>
              </a:rPr>
              <a:t>2</a:t>
            </a:r>
            <a:r>
              <a:rPr lang="en-US" altLang="en-US" sz="1600" dirty="0">
                <a:solidFill>
                  <a:srgbClr val="404040"/>
                </a:solidFill>
                <a:latin typeface="Helvetica"/>
                <a:ea typeface="Geneva" charset="0"/>
              </a:rPr>
              <a:t> evaporated.</a:t>
            </a:r>
          </a:p>
        </p:txBody>
      </p:sp>
      <p:pic>
        <p:nvPicPr>
          <p:cNvPr id="6" name="Picture 5" descr="Diagram&#10;&#10;Description automatically generated with low confidence">
            <a:extLst>
              <a:ext uri="{FF2B5EF4-FFF2-40B4-BE49-F238E27FC236}">
                <a16:creationId xmlns:a16="http://schemas.microsoft.com/office/drawing/2014/main" xmlns="" id="{AA6AA2ED-BB4A-4885-A32C-816EC11EAE2B}"/>
              </a:ext>
            </a:extLst>
          </p:cNvPr>
          <p:cNvPicPr>
            <a:picLocks noChangeAspect="1"/>
          </p:cNvPicPr>
          <p:nvPr/>
        </p:nvPicPr>
        <p:blipFill rotWithShape="1">
          <a:blip r:embed="rId3"/>
          <a:srcRect l="3193" t="19064" r="20569" b="11935"/>
          <a:stretch/>
        </p:blipFill>
        <p:spPr>
          <a:xfrm rot="5400000">
            <a:off x="-317045" y="1424085"/>
            <a:ext cx="3397723" cy="2306437"/>
          </a:xfrm>
          <a:prstGeom prst="rect">
            <a:avLst/>
          </a:prstGeom>
        </p:spPr>
      </p:pic>
      <p:pic>
        <p:nvPicPr>
          <p:cNvPr id="8" name="Picture 7">
            <a:extLst>
              <a:ext uri="{FF2B5EF4-FFF2-40B4-BE49-F238E27FC236}">
                <a16:creationId xmlns:a16="http://schemas.microsoft.com/office/drawing/2014/main" xmlns="" id="{E0D27BFB-058C-419C-836A-4C9CA0C9D94E}"/>
              </a:ext>
            </a:extLst>
          </p:cNvPr>
          <p:cNvPicPr>
            <a:picLocks noChangeAspect="1"/>
          </p:cNvPicPr>
          <p:nvPr/>
        </p:nvPicPr>
        <p:blipFill rotWithShape="1">
          <a:blip r:embed="rId4"/>
          <a:srcRect l="17073" r="67073" b="12204"/>
          <a:stretch/>
        </p:blipFill>
        <p:spPr>
          <a:xfrm>
            <a:off x="2698142" y="890804"/>
            <a:ext cx="2181479" cy="3397724"/>
          </a:xfrm>
          <a:prstGeom prst="rect">
            <a:avLst/>
          </a:prstGeom>
        </p:spPr>
      </p:pic>
      <p:sp>
        <p:nvSpPr>
          <p:cNvPr id="10" name="TextBox 9">
            <a:extLst>
              <a:ext uri="{FF2B5EF4-FFF2-40B4-BE49-F238E27FC236}">
                <a16:creationId xmlns:a16="http://schemas.microsoft.com/office/drawing/2014/main" xmlns="" id="{22EE92DB-8F69-0F19-4AF7-32298901C327}"/>
              </a:ext>
            </a:extLst>
          </p:cNvPr>
          <p:cNvSpPr txBox="1"/>
          <p:nvPr/>
        </p:nvSpPr>
        <p:spPr>
          <a:xfrm>
            <a:off x="510571" y="3863900"/>
            <a:ext cx="2181479" cy="307777"/>
          </a:xfrm>
          <a:prstGeom prst="rect">
            <a:avLst/>
          </a:prstGeom>
          <a:noFill/>
        </p:spPr>
        <p:txBody>
          <a:bodyPr wrap="square" rtlCol="0">
            <a:spAutoFit/>
          </a:bodyPr>
          <a:lstStyle/>
          <a:p>
            <a:r>
              <a:rPr lang="en-US" sz="1400" b="1" dirty="0">
                <a:solidFill>
                  <a:srgbClr val="C00000"/>
                </a:solidFill>
              </a:rPr>
              <a:t>Magnetizer with Cu  Coil</a:t>
            </a:r>
          </a:p>
        </p:txBody>
      </p:sp>
      <p:sp>
        <p:nvSpPr>
          <p:cNvPr id="11" name="TextBox 10">
            <a:extLst>
              <a:ext uri="{FF2B5EF4-FFF2-40B4-BE49-F238E27FC236}">
                <a16:creationId xmlns:a16="http://schemas.microsoft.com/office/drawing/2014/main" xmlns="" id="{5CCA5368-74B7-25E0-9EA9-B6F638FE3C8D}"/>
              </a:ext>
            </a:extLst>
          </p:cNvPr>
          <p:cNvSpPr txBox="1"/>
          <p:nvPr/>
        </p:nvSpPr>
        <p:spPr>
          <a:xfrm>
            <a:off x="409572" y="2294869"/>
            <a:ext cx="2125463" cy="307777"/>
          </a:xfrm>
          <a:prstGeom prst="rect">
            <a:avLst/>
          </a:prstGeom>
          <a:noFill/>
        </p:spPr>
        <p:txBody>
          <a:bodyPr wrap="square" rtlCol="0">
            <a:spAutoFit/>
          </a:bodyPr>
          <a:lstStyle/>
          <a:p>
            <a:r>
              <a:rPr lang="en-US" sz="1400" b="1" dirty="0">
                <a:solidFill>
                  <a:srgbClr val="FFFF00"/>
                </a:solidFill>
              </a:rPr>
              <a:t>C-Dipole with HTS Coil</a:t>
            </a:r>
          </a:p>
        </p:txBody>
      </p:sp>
      <p:cxnSp>
        <p:nvCxnSpPr>
          <p:cNvPr id="12" name="Straight Arrow Connector 11">
            <a:extLst>
              <a:ext uri="{FF2B5EF4-FFF2-40B4-BE49-F238E27FC236}">
                <a16:creationId xmlns:a16="http://schemas.microsoft.com/office/drawing/2014/main" xmlns="" id="{6DE72C82-E6C9-F654-1AEC-E771A6CC9C40}"/>
              </a:ext>
            </a:extLst>
          </p:cNvPr>
          <p:cNvCxnSpPr>
            <a:cxnSpLocks/>
          </p:cNvCxnSpPr>
          <p:nvPr/>
        </p:nvCxnSpPr>
        <p:spPr>
          <a:xfrm flipV="1">
            <a:off x="1084729" y="3429000"/>
            <a:ext cx="691993" cy="535432"/>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xmlns="" id="{1868A82E-BF79-3FA5-585D-598BAD98DFE2}"/>
              </a:ext>
            </a:extLst>
          </p:cNvPr>
          <p:cNvCxnSpPr>
            <a:cxnSpLocks/>
          </p:cNvCxnSpPr>
          <p:nvPr/>
        </p:nvCxnSpPr>
        <p:spPr>
          <a:xfrm>
            <a:off x="646570" y="2577303"/>
            <a:ext cx="224117" cy="416797"/>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xmlns="" id="{144DE934-A042-58D8-6026-19F5E4E27BD9}"/>
              </a:ext>
            </a:extLst>
          </p:cNvPr>
          <p:cNvSpPr txBox="1"/>
          <p:nvPr/>
        </p:nvSpPr>
        <p:spPr>
          <a:xfrm>
            <a:off x="2614618" y="1446202"/>
            <a:ext cx="2125463" cy="307777"/>
          </a:xfrm>
          <a:prstGeom prst="rect">
            <a:avLst/>
          </a:prstGeom>
          <a:noFill/>
        </p:spPr>
        <p:txBody>
          <a:bodyPr wrap="square" rtlCol="0">
            <a:spAutoFit/>
          </a:bodyPr>
          <a:lstStyle/>
          <a:p>
            <a:r>
              <a:rPr lang="en-US" sz="1400" b="1" dirty="0">
                <a:solidFill>
                  <a:srgbClr val="FFFF00"/>
                </a:solidFill>
              </a:rPr>
              <a:t>Magnetizer lifted up</a:t>
            </a:r>
          </a:p>
        </p:txBody>
      </p:sp>
      <p:cxnSp>
        <p:nvCxnSpPr>
          <p:cNvPr id="20" name="Straight Arrow Connector 19">
            <a:extLst>
              <a:ext uri="{FF2B5EF4-FFF2-40B4-BE49-F238E27FC236}">
                <a16:creationId xmlns:a16="http://schemas.microsoft.com/office/drawing/2014/main" xmlns="" id="{52029139-7F5D-66D4-F843-B1B742135E54}"/>
              </a:ext>
            </a:extLst>
          </p:cNvPr>
          <p:cNvCxnSpPr>
            <a:cxnSpLocks/>
          </p:cNvCxnSpPr>
          <p:nvPr/>
        </p:nvCxnSpPr>
        <p:spPr>
          <a:xfrm>
            <a:off x="2851616" y="1728636"/>
            <a:ext cx="330855" cy="848667"/>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pic>
        <p:nvPicPr>
          <p:cNvPr id="22" name="Picture 21">
            <a:extLst>
              <a:ext uri="{FF2B5EF4-FFF2-40B4-BE49-F238E27FC236}">
                <a16:creationId xmlns:a16="http://schemas.microsoft.com/office/drawing/2014/main" xmlns="" id="{B55EF349-BA8D-90F9-99F9-3B71575BF42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bwMode="auto">
          <a:xfrm>
            <a:off x="4963145" y="1136005"/>
            <a:ext cx="3954295" cy="2888532"/>
          </a:xfrm>
          <a:prstGeom prst="rect">
            <a:avLst/>
          </a:prstGeom>
          <a:ln>
            <a:noFill/>
          </a:ln>
          <a:extLst>
            <a:ext uri="{53640926-AAD7-44D8-BBD7-CCE9431645EC}">
              <a14:shadowObscured xmlns:a14="http://schemas.microsoft.com/office/drawing/2010/main"/>
            </a:ext>
          </a:extLst>
        </p:spPr>
      </p:pic>
      <p:sp>
        <p:nvSpPr>
          <p:cNvPr id="7" name="Footer Placeholder 6">
            <a:extLst>
              <a:ext uri="{FF2B5EF4-FFF2-40B4-BE49-F238E27FC236}">
                <a16:creationId xmlns:a16="http://schemas.microsoft.com/office/drawing/2014/main" xmlns="" id="{448F94E1-CEB3-5EA3-75BA-E13474C4DB64}"/>
              </a:ext>
            </a:extLst>
          </p:cNvPr>
          <p:cNvSpPr>
            <a:spLocks noGrp="1"/>
          </p:cNvSpPr>
          <p:nvPr>
            <p:ph type="ftr" sz="quarter" idx="11"/>
          </p:nvPr>
        </p:nvSpPr>
        <p:spPr/>
        <p:txBody>
          <a:bodyPr/>
          <a:lstStyle/>
          <a:p>
            <a:pPr>
              <a:defRPr/>
            </a:pPr>
            <a:r>
              <a:rPr lang="en-US"/>
              <a:t>V. Kashikhin | HTS Magnet Activity at Fermilab</a:t>
            </a:r>
            <a:endParaRPr lang="en-US" b="1"/>
          </a:p>
        </p:txBody>
      </p:sp>
      <p:sp>
        <p:nvSpPr>
          <p:cNvPr id="9" name="Slide Number Placeholder 8">
            <a:extLst>
              <a:ext uri="{FF2B5EF4-FFF2-40B4-BE49-F238E27FC236}">
                <a16:creationId xmlns:a16="http://schemas.microsoft.com/office/drawing/2014/main" xmlns="" id="{25351E2B-DC6C-50E7-23FC-103F2A3B9DAE}"/>
              </a:ext>
            </a:extLst>
          </p:cNvPr>
          <p:cNvSpPr>
            <a:spLocks noGrp="1"/>
          </p:cNvSpPr>
          <p:nvPr>
            <p:ph type="sldNum" sz="quarter" idx="12"/>
          </p:nvPr>
        </p:nvSpPr>
        <p:spPr/>
        <p:txBody>
          <a:bodyPr/>
          <a:lstStyle/>
          <a:p>
            <a:fld id="{52E9C158-AEF1-41A2-A6CE-6F0BAB305EFD}" type="slidenum">
              <a:rPr lang="en-US" altLang="en-US" smtClean="0"/>
              <a:pPr/>
              <a:t>20</a:t>
            </a:fld>
            <a:endParaRPr lang="en-US" altLang="en-US"/>
          </a:p>
        </p:txBody>
      </p:sp>
    </p:spTree>
    <p:extLst>
      <p:ext uri="{BB962C8B-B14F-4D97-AF65-F5344CB8AC3E}">
        <p14:creationId xmlns:p14="http://schemas.microsoft.com/office/powerpoint/2010/main" val="1224367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1B88F6C-0491-4E25-94D6-BEC03401556B}"/>
              </a:ext>
            </a:extLst>
          </p:cNvPr>
          <p:cNvSpPr>
            <a:spLocks noGrp="1"/>
          </p:cNvSpPr>
          <p:nvPr>
            <p:ph type="title"/>
          </p:nvPr>
        </p:nvSpPr>
        <p:spPr/>
        <p:txBody>
          <a:bodyPr/>
          <a:lstStyle/>
          <a:p>
            <a:r>
              <a:rPr lang="en-US" dirty="0"/>
              <a:t>Conductor On Molded Barrel (COMB) Magnet Technology </a:t>
            </a:r>
          </a:p>
        </p:txBody>
      </p:sp>
      <p:pic>
        <p:nvPicPr>
          <p:cNvPr id="13" name="Picture 12" descr="D:\Project\HFM\COMB\IPAC pictures\F2_2.png">
            <a:extLst>
              <a:ext uri="{FF2B5EF4-FFF2-40B4-BE49-F238E27FC236}">
                <a16:creationId xmlns:a16="http://schemas.microsoft.com/office/drawing/2014/main" xmlns="" id="{F735B8FE-6208-4F2D-83DD-E9C62A73A7FC}"/>
              </a:ext>
            </a:extLst>
          </p:cNvPr>
          <p:cNvPicPr/>
          <p:nvPr/>
        </p:nvPicPr>
        <p:blipFill rotWithShape="1">
          <a:blip r:embed="rId3" cstate="print">
            <a:extLst>
              <a:ext uri="{28A0092B-C50C-407E-A947-70E740481C1C}">
                <a14:useLocalDpi xmlns:a14="http://schemas.microsoft.com/office/drawing/2010/main" val="0"/>
              </a:ext>
            </a:extLst>
          </a:blip>
          <a:srcRect/>
          <a:stretch/>
        </p:blipFill>
        <p:spPr bwMode="auto">
          <a:xfrm>
            <a:off x="124376" y="3934949"/>
            <a:ext cx="2777130" cy="2263485"/>
          </a:xfrm>
          <a:prstGeom prst="rect">
            <a:avLst/>
          </a:prstGeom>
          <a:noFill/>
          <a:ln>
            <a:noFill/>
          </a:ln>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xmlns="" id="{A5E41674-EE3C-45C7-890A-AFBCDFC37335}"/>
              </a:ext>
            </a:extLst>
          </p:cNvPr>
          <p:cNvSpPr txBox="1"/>
          <p:nvPr/>
        </p:nvSpPr>
        <p:spPr>
          <a:xfrm>
            <a:off x="354154" y="866644"/>
            <a:ext cx="1837747" cy="369332"/>
          </a:xfrm>
          <a:prstGeom prst="rect">
            <a:avLst/>
          </a:prstGeom>
          <a:noFill/>
        </p:spPr>
        <p:txBody>
          <a:bodyPr wrap="none" rtlCol="0">
            <a:spAutoFit/>
          </a:bodyPr>
          <a:lstStyle/>
          <a:p>
            <a:r>
              <a:rPr lang="en-US" sz="1800" dirty="0"/>
              <a:t>Magnetic field (T)</a:t>
            </a:r>
          </a:p>
        </p:txBody>
      </p:sp>
      <p:sp>
        <p:nvSpPr>
          <p:cNvPr id="16" name="TextBox 15">
            <a:extLst>
              <a:ext uri="{FF2B5EF4-FFF2-40B4-BE49-F238E27FC236}">
                <a16:creationId xmlns:a16="http://schemas.microsoft.com/office/drawing/2014/main" xmlns="" id="{1D8BA393-D002-466D-88B4-43E48BDB1904}"/>
              </a:ext>
            </a:extLst>
          </p:cNvPr>
          <p:cNvSpPr txBox="1"/>
          <p:nvPr/>
        </p:nvSpPr>
        <p:spPr>
          <a:xfrm>
            <a:off x="124376" y="3565617"/>
            <a:ext cx="2370970" cy="369332"/>
          </a:xfrm>
          <a:prstGeom prst="rect">
            <a:avLst/>
          </a:prstGeom>
          <a:noFill/>
        </p:spPr>
        <p:txBody>
          <a:bodyPr wrap="none" rtlCol="0">
            <a:spAutoFit/>
          </a:bodyPr>
          <a:lstStyle/>
          <a:p>
            <a:r>
              <a:rPr lang="en-US" sz="1800" dirty="0"/>
              <a:t>Equivalent stress (MPa)</a:t>
            </a:r>
          </a:p>
        </p:txBody>
      </p:sp>
      <p:grpSp>
        <p:nvGrpSpPr>
          <p:cNvPr id="19" name="Group 18">
            <a:extLst>
              <a:ext uri="{FF2B5EF4-FFF2-40B4-BE49-F238E27FC236}">
                <a16:creationId xmlns:a16="http://schemas.microsoft.com/office/drawing/2014/main" xmlns="" id="{FF238CD3-10B3-4CCC-A7EA-3465B1CB310E}"/>
              </a:ext>
            </a:extLst>
          </p:cNvPr>
          <p:cNvGrpSpPr/>
          <p:nvPr/>
        </p:nvGrpSpPr>
        <p:grpSpPr>
          <a:xfrm>
            <a:off x="124375" y="1180516"/>
            <a:ext cx="2701083" cy="2319320"/>
            <a:chOff x="124375" y="1180516"/>
            <a:chExt cx="2701083" cy="2319320"/>
          </a:xfrm>
        </p:grpSpPr>
        <p:pic>
          <p:nvPicPr>
            <p:cNvPr id="12" name="Picture 11" descr="D:\Project\HFM\COMB\IPAC pictures\F1_2.png">
              <a:extLst>
                <a:ext uri="{FF2B5EF4-FFF2-40B4-BE49-F238E27FC236}">
                  <a16:creationId xmlns:a16="http://schemas.microsoft.com/office/drawing/2014/main" xmlns="" id="{21DD1D74-DD81-433B-89D0-36DA1BC4183A}"/>
                </a:ext>
              </a:extLst>
            </p:cNvPr>
            <p:cNvPicPr/>
            <p:nvPr/>
          </p:nvPicPr>
          <p:blipFill rotWithShape="1">
            <a:blip r:embed="rId4" cstate="print">
              <a:extLst>
                <a:ext uri="{28A0092B-C50C-407E-A947-70E740481C1C}">
                  <a14:useLocalDpi xmlns:a14="http://schemas.microsoft.com/office/drawing/2010/main" val="0"/>
                </a:ext>
              </a:extLst>
            </a:blip>
            <a:srcRect/>
            <a:stretch/>
          </p:blipFill>
          <p:spPr bwMode="auto">
            <a:xfrm>
              <a:off x="124375" y="1212739"/>
              <a:ext cx="2297304" cy="2254874"/>
            </a:xfrm>
            <a:prstGeom prst="rect">
              <a:avLst/>
            </a:prstGeom>
            <a:noFill/>
            <a:ln>
              <a:noFill/>
            </a:ln>
            <a:extLst>
              <a:ext uri="{53640926-AAD7-44D8-BBD7-CCE9431645EC}">
                <a14:shadowObscured xmlns:a14="http://schemas.microsoft.com/office/drawing/2010/main"/>
              </a:ext>
            </a:extLst>
          </p:spPr>
        </p:pic>
        <p:pic>
          <p:nvPicPr>
            <p:cNvPr id="17" name="Picture 16" descr="D:\Project\HFM\COMB\IPAC pictures\F1_4.png">
              <a:extLst>
                <a:ext uri="{FF2B5EF4-FFF2-40B4-BE49-F238E27FC236}">
                  <a16:creationId xmlns:a16="http://schemas.microsoft.com/office/drawing/2014/main" xmlns="" id="{BC880D22-34CE-4E7B-98BC-180328CBB5A2}"/>
                </a:ext>
              </a:extLst>
            </p:cNvPr>
            <p:cNvPicPr/>
            <p:nvPr/>
          </p:nvPicPr>
          <p:blipFill rotWithShape="1">
            <a:blip r:embed="rId5" cstate="print">
              <a:extLst>
                <a:ext uri="{28A0092B-C50C-407E-A947-70E740481C1C}">
                  <a14:useLocalDpi xmlns:a14="http://schemas.microsoft.com/office/drawing/2010/main" val="0"/>
                </a:ext>
              </a:extLst>
            </a:blip>
            <a:srcRect/>
            <a:stretch/>
          </p:blipFill>
          <p:spPr bwMode="auto">
            <a:xfrm>
              <a:off x="2468965" y="1180516"/>
              <a:ext cx="356493" cy="2319320"/>
            </a:xfrm>
            <a:prstGeom prst="rect">
              <a:avLst/>
            </a:prstGeom>
            <a:noFill/>
            <a:ln>
              <a:noFill/>
            </a:ln>
            <a:extLst>
              <a:ext uri="{53640926-AAD7-44D8-BBD7-CCE9431645EC}">
                <a14:shadowObscured xmlns:a14="http://schemas.microsoft.com/office/drawing/2010/main"/>
              </a:ext>
            </a:extLst>
          </p:spPr>
        </p:pic>
      </p:grpSp>
      <p:sp>
        <p:nvSpPr>
          <p:cNvPr id="14" name="Rectangle 13">
            <a:extLst>
              <a:ext uri="{FF2B5EF4-FFF2-40B4-BE49-F238E27FC236}">
                <a16:creationId xmlns:a16="http://schemas.microsoft.com/office/drawing/2014/main" xmlns="" id="{12576C67-9848-4EA4-9B46-6E186993191A}"/>
              </a:ext>
            </a:extLst>
          </p:cNvPr>
          <p:cNvSpPr/>
          <p:nvPr/>
        </p:nvSpPr>
        <p:spPr>
          <a:xfrm>
            <a:off x="6872726" y="5335358"/>
            <a:ext cx="2042674" cy="369332"/>
          </a:xfrm>
          <a:prstGeom prst="rect">
            <a:avLst/>
          </a:prstGeom>
        </p:spPr>
        <p:txBody>
          <a:bodyPr wrap="square">
            <a:spAutoFit/>
          </a:bodyPr>
          <a:lstStyle/>
          <a:p>
            <a:r>
              <a:rPr lang="en-US" sz="1800" dirty="0"/>
              <a:t>Support structure</a:t>
            </a:r>
          </a:p>
        </p:txBody>
      </p:sp>
      <p:sp>
        <p:nvSpPr>
          <p:cNvPr id="18" name="Rectangle 17">
            <a:extLst>
              <a:ext uri="{FF2B5EF4-FFF2-40B4-BE49-F238E27FC236}">
                <a16:creationId xmlns:a16="http://schemas.microsoft.com/office/drawing/2014/main" xmlns="" id="{4D2F933E-8608-44CB-9824-6802DE496D59}"/>
              </a:ext>
            </a:extLst>
          </p:cNvPr>
          <p:cNvSpPr/>
          <p:nvPr/>
        </p:nvSpPr>
        <p:spPr>
          <a:xfrm>
            <a:off x="3108009" y="5313741"/>
            <a:ext cx="1938638" cy="923330"/>
          </a:xfrm>
          <a:prstGeom prst="rect">
            <a:avLst/>
          </a:prstGeom>
        </p:spPr>
        <p:txBody>
          <a:bodyPr wrap="square">
            <a:spAutoFit/>
          </a:bodyPr>
          <a:lstStyle/>
          <a:p>
            <a:r>
              <a:rPr lang="en-US" sz="1800" dirty="0"/>
              <a:t>Mock-up coil built to demonstrate manufacturability</a:t>
            </a:r>
          </a:p>
        </p:txBody>
      </p:sp>
      <p:cxnSp>
        <p:nvCxnSpPr>
          <p:cNvPr id="10" name="Straight Arrow Connector 9">
            <a:extLst>
              <a:ext uri="{FF2B5EF4-FFF2-40B4-BE49-F238E27FC236}">
                <a16:creationId xmlns:a16="http://schemas.microsoft.com/office/drawing/2014/main" xmlns="" id="{47B5FB13-DBA6-4701-A671-55582F13508D}"/>
              </a:ext>
            </a:extLst>
          </p:cNvPr>
          <p:cNvCxnSpPr>
            <a:cxnSpLocks/>
            <a:stCxn id="26" idx="2"/>
          </p:cNvCxnSpPr>
          <p:nvPr/>
        </p:nvCxnSpPr>
        <p:spPr>
          <a:xfrm>
            <a:off x="1118863" y="1875461"/>
            <a:ext cx="167356" cy="517097"/>
          </a:xfrm>
          <a:prstGeom prst="straightConnector1">
            <a:avLst/>
          </a:prstGeom>
          <a:ln w="15875">
            <a:solidFill>
              <a:schemeClr val="accent6"/>
            </a:solidFill>
            <a:tailEnd type="triangle" w="sm" len="lg"/>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xmlns="" id="{EC9B8BEE-7C22-41ED-8FF1-CCA053B39456}"/>
              </a:ext>
            </a:extLst>
          </p:cNvPr>
          <p:cNvCxnSpPr>
            <a:cxnSpLocks/>
            <a:stCxn id="26" idx="2"/>
          </p:cNvCxnSpPr>
          <p:nvPr/>
        </p:nvCxnSpPr>
        <p:spPr>
          <a:xfrm>
            <a:off x="1118863" y="1875461"/>
            <a:ext cx="649671" cy="464715"/>
          </a:xfrm>
          <a:prstGeom prst="straightConnector1">
            <a:avLst/>
          </a:prstGeom>
          <a:ln w="15875">
            <a:solidFill>
              <a:schemeClr val="accent6"/>
            </a:solidFill>
            <a:tailEnd type="triangle" w="sm" len="lg"/>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xmlns="" id="{0F7E09CE-42F2-4CE2-B9DE-7BDEFE164922}"/>
              </a:ext>
            </a:extLst>
          </p:cNvPr>
          <p:cNvSpPr txBox="1"/>
          <p:nvPr/>
        </p:nvSpPr>
        <p:spPr>
          <a:xfrm>
            <a:off x="778831" y="1672328"/>
            <a:ext cx="680063" cy="203133"/>
          </a:xfrm>
          <a:prstGeom prst="rect">
            <a:avLst/>
          </a:prstGeom>
          <a:solidFill>
            <a:schemeClr val="bg1"/>
          </a:solidFill>
        </p:spPr>
        <p:txBody>
          <a:bodyPr wrap="square" lIns="9144" tIns="9144" rIns="9144" bIns="9144" rtlCol="0">
            <a:spAutoFit/>
          </a:bodyPr>
          <a:lstStyle/>
          <a:p>
            <a:r>
              <a:rPr lang="en-US" sz="1200" b="1" dirty="0">
                <a:solidFill>
                  <a:schemeClr val="accent4"/>
                </a:solidFill>
              </a:rPr>
              <a:t>Nb</a:t>
            </a:r>
            <a:r>
              <a:rPr lang="en-US" sz="1200" b="1" baseline="-25000" dirty="0">
                <a:solidFill>
                  <a:schemeClr val="accent4"/>
                </a:solidFill>
              </a:rPr>
              <a:t>3</a:t>
            </a:r>
            <a:r>
              <a:rPr lang="en-US" sz="1200" b="1" dirty="0">
                <a:solidFill>
                  <a:schemeClr val="accent4"/>
                </a:solidFill>
              </a:rPr>
              <a:t>Sn coil</a:t>
            </a:r>
          </a:p>
        </p:txBody>
      </p:sp>
      <p:sp>
        <p:nvSpPr>
          <p:cNvPr id="27" name="TextBox 26">
            <a:extLst>
              <a:ext uri="{FF2B5EF4-FFF2-40B4-BE49-F238E27FC236}">
                <a16:creationId xmlns:a16="http://schemas.microsoft.com/office/drawing/2014/main" xmlns="" id="{FFBA6CB9-5D2C-407C-B8AC-7ACB7603C71C}"/>
              </a:ext>
            </a:extLst>
          </p:cNvPr>
          <p:cNvSpPr txBox="1"/>
          <p:nvPr/>
        </p:nvSpPr>
        <p:spPr>
          <a:xfrm>
            <a:off x="186694" y="1889285"/>
            <a:ext cx="551499" cy="203133"/>
          </a:xfrm>
          <a:prstGeom prst="rect">
            <a:avLst/>
          </a:prstGeom>
          <a:solidFill>
            <a:schemeClr val="bg1"/>
          </a:solidFill>
        </p:spPr>
        <p:txBody>
          <a:bodyPr wrap="square" lIns="9144" tIns="9144" rIns="9144" bIns="9144" rtlCol="0">
            <a:spAutoFit/>
          </a:bodyPr>
          <a:lstStyle/>
          <a:p>
            <a:r>
              <a:rPr lang="en-US" sz="1200" b="1" dirty="0">
                <a:solidFill>
                  <a:schemeClr val="accent4"/>
                </a:solidFill>
              </a:rPr>
              <a:t>HTS coil</a:t>
            </a:r>
          </a:p>
        </p:txBody>
      </p:sp>
      <p:cxnSp>
        <p:nvCxnSpPr>
          <p:cNvPr id="28" name="Straight Arrow Connector 27">
            <a:extLst>
              <a:ext uri="{FF2B5EF4-FFF2-40B4-BE49-F238E27FC236}">
                <a16:creationId xmlns:a16="http://schemas.microsoft.com/office/drawing/2014/main" xmlns="" id="{A610E18E-CE1C-4A79-8783-F4807F13C64F}"/>
              </a:ext>
            </a:extLst>
          </p:cNvPr>
          <p:cNvCxnSpPr>
            <a:cxnSpLocks/>
          </p:cNvCxnSpPr>
          <p:nvPr/>
        </p:nvCxnSpPr>
        <p:spPr>
          <a:xfrm>
            <a:off x="697556" y="2076139"/>
            <a:ext cx="81275" cy="316419"/>
          </a:xfrm>
          <a:prstGeom prst="straightConnector1">
            <a:avLst/>
          </a:prstGeom>
          <a:ln w="15875">
            <a:solidFill>
              <a:schemeClr val="accent6"/>
            </a:solidFill>
            <a:tailEnd type="triangle" w="sm" len="lg"/>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xmlns="" id="{F17ABA39-E40D-4992-B8D0-D146D1E0CAE2}"/>
              </a:ext>
            </a:extLst>
          </p:cNvPr>
          <p:cNvCxnSpPr>
            <a:cxnSpLocks/>
          </p:cNvCxnSpPr>
          <p:nvPr/>
        </p:nvCxnSpPr>
        <p:spPr>
          <a:xfrm>
            <a:off x="697556" y="2092418"/>
            <a:ext cx="238182" cy="253758"/>
          </a:xfrm>
          <a:prstGeom prst="straightConnector1">
            <a:avLst/>
          </a:prstGeom>
          <a:ln w="15875">
            <a:solidFill>
              <a:schemeClr val="accent6"/>
            </a:solidFill>
            <a:tailEnd type="triangle" w="sm" len="lg"/>
          </a:ln>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xmlns="" id="{6BCA6B18-6E9E-444E-8AF1-92962E433531}"/>
              </a:ext>
            </a:extLst>
          </p:cNvPr>
          <p:cNvCxnSpPr>
            <a:cxnSpLocks/>
          </p:cNvCxnSpPr>
          <p:nvPr/>
        </p:nvCxnSpPr>
        <p:spPr>
          <a:xfrm>
            <a:off x="676275" y="5508017"/>
            <a:ext cx="624565" cy="196673"/>
          </a:xfrm>
          <a:prstGeom prst="straightConnector1">
            <a:avLst/>
          </a:prstGeom>
          <a:ln w="15875">
            <a:solidFill>
              <a:schemeClr val="accent6"/>
            </a:solidFill>
            <a:tailEnd type="triangle" w="sm" len="lg"/>
          </a:ln>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xmlns="" id="{47650E4E-3CBC-4418-B4D6-761A5E946097}"/>
              </a:ext>
            </a:extLst>
          </p:cNvPr>
          <p:cNvCxnSpPr>
            <a:cxnSpLocks/>
            <a:stCxn id="48" idx="3"/>
          </p:cNvCxnSpPr>
          <p:nvPr/>
        </p:nvCxnSpPr>
        <p:spPr>
          <a:xfrm>
            <a:off x="730023" y="5761456"/>
            <a:ext cx="930385" cy="190106"/>
          </a:xfrm>
          <a:prstGeom prst="straightConnector1">
            <a:avLst/>
          </a:prstGeom>
          <a:ln w="15875">
            <a:solidFill>
              <a:schemeClr val="accent6"/>
            </a:solidFill>
            <a:tailEnd type="triangle" w="sm" len="lg"/>
          </a:ln>
        </p:spPr>
        <p:style>
          <a:lnRef idx="2">
            <a:schemeClr val="accent1"/>
          </a:lnRef>
          <a:fillRef idx="0">
            <a:schemeClr val="accent1"/>
          </a:fillRef>
          <a:effectRef idx="1">
            <a:schemeClr val="accent1"/>
          </a:effectRef>
          <a:fontRef idx="minor">
            <a:schemeClr val="tx1"/>
          </a:fontRef>
        </p:style>
      </p:cxnSp>
      <p:sp>
        <p:nvSpPr>
          <p:cNvPr id="47" name="TextBox 46">
            <a:extLst>
              <a:ext uri="{FF2B5EF4-FFF2-40B4-BE49-F238E27FC236}">
                <a16:creationId xmlns:a16="http://schemas.microsoft.com/office/drawing/2014/main" xmlns="" id="{008A0B1B-670E-4FBB-A24B-EE3159A30954}"/>
              </a:ext>
            </a:extLst>
          </p:cNvPr>
          <p:cNvSpPr txBox="1"/>
          <p:nvPr/>
        </p:nvSpPr>
        <p:spPr>
          <a:xfrm>
            <a:off x="140716" y="5388024"/>
            <a:ext cx="597477" cy="203133"/>
          </a:xfrm>
          <a:prstGeom prst="rect">
            <a:avLst/>
          </a:prstGeom>
          <a:solidFill>
            <a:schemeClr val="bg1"/>
          </a:solidFill>
        </p:spPr>
        <p:txBody>
          <a:bodyPr wrap="square" lIns="9144" tIns="9144" rIns="9144" bIns="9144" rtlCol="0">
            <a:spAutoFit/>
          </a:bodyPr>
          <a:lstStyle/>
          <a:p>
            <a:r>
              <a:rPr lang="en-US" sz="1200" b="1" dirty="0">
                <a:solidFill>
                  <a:schemeClr val="accent4"/>
                </a:solidFill>
              </a:rPr>
              <a:t>110 MPa</a:t>
            </a:r>
          </a:p>
        </p:txBody>
      </p:sp>
      <p:sp>
        <p:nvSpPr>
          <p:cNvPr id="48" name="TextBox 47">
            <a:extLst>
              <a:ext uri="{FF2B5EF4-FFF2-40B4-BE49-F238E27FC236}">
                <a16:creationId xmlns:a16="http://schemas.microsoft.com/office/drawing/2014/main" xmlns="" id="{F9BC5C39-8E37-4392-8E72-522F1B722EBE}"/>
              </a:ext>
            </a:extLst>
          </p:cNvPr>
          <p:cNvSpPr txBox="1"/>
          <p:nvPr/>
        </p:nvSpPr>
        <p:spPr>
          <a:xfrm>
            <a:off x="132546" y="5659889"/>
            <a:ext cx="597477" cy="203133"/>
          </a:xfrm>
          <a:prstGeom prst="rect">
            <a:avLst/>
          </a:prstGeom>
          <a:solidFill>
            <a:schemeClr val="bg1"/>
          </a:solidFill>
        </p:spPr>
        <p:txBody>
          <a:bodyPr wrap="square" lIns="9144" tIns="9144" rIns="9144" bIns="9144" rtlCol="0">
            <a:spAutoFit/>
          </a:bodyPr>
          <a:lstStyle/>
          <a:p>
            <a:r>
              <a:rPr lang="en-US" sz="1200" b="1" dirty="0">
                <a:solidFill>
                  <a:schemeClr val="accent4"/>
                </a:solidFill>
              </a:rPr>
              <a:t>160 MPa</a:t>
            </a:r>
          </a:p>
        </p:txBody>
      </p:sp>
      <p:sp>
        <p:nvSpPr>
          <p:cNvPr id="50" name="TextBox 49">
            <a:extLst>
              <a:ext uri="{FF2B5EF4-FFF2-40B4-BE49-F238E27FC236}">
                <a16:creationId xmlns:a16="http://schemas.microsoft.com/office/drawing/2014/main" xmlns="" id="{21E38EE9-AEC1-4DCA-B210-33ACDE73DA55}"/>
              </a:ext>
            </a:extLst>
          </p:cNvPr>
          <p:cNvSpPr txBox="1"/>
          <p:nvPr/>
        </p:nvSpPr>
        <p:spPr>
          <a:xfrm>
            <a:off x="183624" y="3046548"/>
            <a:ext cx="1084450" cy="387798"/>
          </a:xfrm>
          <a:prstGeom prst="rect">
            <a:avLst/>
          </a:prstGeom>
          <a:solidFill>
            <a:schemeClr val="bg1"/>
          </a:solidFill>
        </p:spPr>
        <p:txBody>
          <a:bodyPr wrap="square" lIns="9144" tIns="9144" rIns="9144" bIns="9144" rtlCol="0">
            <a:spAutoFit/>
          </a:bodyPr>
          <a:lstStyle/>
          <a:p>
            <a:r>
              <a:rPr lang="en-US" sz="1200" b="1" dirty="0" smtClean="0">
                <a:solidFill>
                  <a:schemeClr val="accent4"/>
                </a:solidFill>
              </a:rPr>
              <a:t>Hybrid HTS/LTS</a:t>
            </a:r>
          </a:p>
          <a:p>
            <a:r>
              <a:rPr lang="en-US" sz="1200" b="1" dirty="0" smtClean="0">
                <a:solidFill>
                  <a:schemeClr val="accent4"/>
                </a:solidFill>
              </a:rPr>
              <a:t>magnet</a:t>
            </a:r>
            <a:endParaRPr lang="en-US" sz="1200" b="1" dirty="0">
              <a:solidFill>
                <a:schemeClr val="accent4"/>
              </a:solidFill>
            </a:endParaRPr>
          </a:p>
        </p:txBody>
      </p:sp>
      <p:sp>
        <p:nvSpPr>
          <p:cNvPr id="51" name="TextBox 50">
            <a:extLst>
              <a:ext uri="{FF2B5EF4-FFF2-40B4-BE49-F238E27FC236}">
                <a16:creationId xmlns:a16="http://schemas.microsoft.com/office/drawing/2014/main" xmlns="" id="{F0C274AE-E316-486F-B36A-92024046F2B5}"/>
              </a:ext>
            </a:extLst>
          </p:cNvPr>
          <p:cNvSpPr txBox="1"/>
          <p:nvPr/>
        </p:nvSpPr>
        <p:spPr>
          <a:xfrm>
            <a:off x="124375" y="5960489"/>
            <a:ext cx="1143699" cy="203133"/>
          </a:xfrm>
          <a:prstGeom prst="rect">
            <a:avLst/>
          </a:prstGeom>
          <a:solidFill>
            <a:schemeClr val="bg1"/>
          </a:solidFill>
        </p:spPr>
        <p:txBody>
          <a:bodyPr wrap="square" lIns="9144" tIns="9144" rIns="9144" bIns="9144" rtlCol="0">
            <a:spAutoFit/>
          </a:bodyPr>
          <a:lstStyle/>
          <a:p>
            <a:r>
              <a:rPr lang="en-US" sz="1200" b="1" dirty="0">
                <a:solidFill>
                  <a:schemeClr val="accent4"/>
                </a:solidFill>
              </a:rPr>
              <a:t>Within safe limits</a:t>
            </a:r>
          </a:p>
        </p:txBody>
      </p:sp>
      <p:grpSp>
        <p:nvGrpSpPr>
          <p:cNvPr id="9" name="Group 8">
            <a:extLst>
              <a:ext uri="{FF2B5EF4-FFF2-40B4-BE49-F238E27FC236}">
                <a16:creationId xmlns:a16="http://schemas.microsoft.com/office/drawing/2014/main" xmlns="" id="{25255AFA-D503-434E-9A4C-CAD1B4B10023}"/>
              </a:ext>
            </a:extLst>
          </p:cNvPr>
          <p:cNvGrpSpPr/>
          <p:nvPr/>
        </p:nvGrpSpPr>
        <p:grpSpPr>
          <a:xfrm>
            <a:off x="3296483" y="1003354"/>
            <a:ext cx="5427188" cy="4337013"/>
            <a:chOff x="-225675" y="1317540"/>
            <a:chExt cx="5149961" cy="4115473"/>
          </a:xfrm>
        </p:grpSpPr>
        <p:pic>
          <p:nvPicPr>
            <p:cNvPr id="29" name="Picture 28">
              <a:extLst>
                <a:ext uri="{FF2B5EF4-FFF2-40B4-BE49-F238E27FC236}">
                  <a16:creationId xmlns:a16="http://schemas.microsoft.com/office/drawing/2014/main" xmlns="" id="{A0421765-3C04-486B-81F2-6FEE813559B2}"/>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477848" y="1504534"/>
              <a:ext cx="4287329" cy="3554361"/>
            </a:xfrm>
            <a:prstGeom prst="rect">
              <a:avLst/>
            </a:prstGeom>
          </p:spPr>
        </p:pic>
        <p:pic>
          <p:nvPicPr>
            <p:cNvPr id="30" name="Picture 29">
              <a:extLst>
                <a:ext uri="{FF2B5EF4-FFF2-40B4-BE49-F238E27FC236}">
                  <a16:creationId xmlns:a16="http://schemas.microsoft.com/office/drawing/2014/main" xmlns="" id="{283EC4BE-8C93-438C-A2F8-DEB508FC7453}"/>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l="-6127"/>
            <a:stretch/>
          </p:blipFill>
          <p:spPr>
            <a:xfrm rot="167198">
              <a:off x="1947792" y="1317540"/>
              <a:ext cx="2976494" cy="1781294"/>
            </a:xfrm>
            <a:prstGeom prst="rect">
              <a:avLst/>
            </a:prstGeom>
          </p:spPr>
        </p:pic>
        <p:pic>
          <p:nvPicPr>
            <p:cNvPr id="32" name="Picture 31">
              <a:extLst>
                <a:ext uri="{FF2B5EF4-FFF2-40B4-BE49-F238E27FC236}">
                  <a16:creationId xmlns:a16="http://schemas.microsoft.com/office/drawing/2014/main" xmlns="" id="{C0786932-0D43-4FAA-8DB1-2510AE3E8D4B}"/>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rot="966804">
              <a:off x="-225675" y="3706392"/>
              <a:ext cx="3069548" cy="1726621"/>
            </a:xfrm>
            <a:prstGeom prst="rect">
              <a:avLst/>
            </a:prstGeom>
          </p:spPr>
        </p:pic>
      </p:grpSp>
      <p:sp>
        <p:nvSpPr>
          <p:cNvPr id="7" name="Date Placeholder 6">
            <a:extLst>
              <a:ext uri="{FF2B5EF4-FFF2-40B4-BE49-F238E27FC236}">
                <a16:creationId xmlns:a16="http://schemas.microsoft.com/office/drawing/2014/main" xmlns="" id="{3CE9D31D-5DD9-491B-3959-EA235B121E2C}"/>
              </a:ext>
            </a:extLst>
          </p:cNvPr>
          <p:cNvSpPr>
            <a:spLocks noGrp="1"/>
          </p:cNvSpPr>
          <p:nvPr>
            <p:ph type="dt" sz="half" idx="10"/>
          </p:nvPr>
        </p:nvSpPr>
        <p:spPr/>
        <p:txBody>
          <a:bodyPr/>
          <a:lstStyle/>
          <a:p>
            <a:r>
              <a:rPr lang="en-US" altLang="en-US"/>
              <a:t>March 10, 2023</a:t>
            </a:r>
          </a:p>
        </p:txBody>
      </p:sp>
      <p:sp>
        <p:nvSpPr>
          <p:cNvPr id="8" name="Footer Placeholder 7">
            <a:extLst>
              <a:ext uri="{FF2B5EF4-FFF2-40B4-BE49-F238E27FC236}">
                <a16:creationId xmlns:a16="http://schemas.microsoft.com/office/drawing/2014/main" xmlns="" id="{20233BBA-8C4A-FAA6-892A-6E13C8D276F6}"/>
              </a:ext>
            </a:extLst>
          </p:cNvPr>
          <p:cNvSpPr>
            <a:spLocks noGrp="1"/>
          </p:cNvSpPr>
          <p:nvPr>
            <p:ph type="ftr" sz="quarter" idx="11"/>
          </p:nvPr>
        </p:nvSpPr>
        <p:spPr/>
        <p:txBody>
          <a:bodyPr/>
          <a:lstStyle/>
          <a:p>
            <a:pPr>
              <a:defRPr/>
            </a:pPr>
            <a:r>
              <a:rPr lang="en-US"/>
              <a:t>V. Kashikhin | HTS Magnet Activity at Fermilab</a:t>
            </a:r>
            <a:endParaRPr lang="en-US" b="1"/>
          </a:p>
        </p:txBody>
      </p:sp>
      <p:sp>
        <p:nvSpPr>
          <p:cNvPr id="11" name="Slide Number Placeholder 10">
            <a:extLst>
              <a:ext uri="{FF2B5EF4-FFF2-40B4-BE49-F238E27FC236}">
                <a16:creationId xmlns:a16="http://schemas.microsoft.com/office/drawing/2014/main" xmlns="" id="{C83B2AFD-929A-2AAF-DD83-2655DFADD2A0}"/>
              </a:ext>
            </a:extLst>
          </p:cNvPr>
          <p:cNvSpPr>
            <a:spLocks noGrp="1"/>
          </p:cNvSpPr>
          <p:nvPr>
            <p:ph type="sldNum" sz="quarter" idx="12"/>
          </p:nvPr>
        </p:nvSpPr>
        <p:spPr/>
        <p:txBody>
          <a:bodyPr/>
          <a:lstStyle/>
          <a:p>
            <a:fld id="{52E9C158-AEF1-41A2-A6CE-6F0BAB305EFD}" type="slidenum">
              <a:rPr lang="en-US" altLang="en-US" smtClean="0"/>
              <a:pPr/>
              <a:t>3</a:t>
            </a:fld>
            <a:endParaRPr lang="en-US" altLang="en-US"/>
          </a:p>
        </p:txBody>
      </p:sp>
    </p:spTree>
    <p:extLst>
      <p:ext uri="{BB962C8B-B14F-4D97-AF65-F5344CB8AC3E}">
        <p14:creationId xmlns:p14="http://schemas.microsoft.com/office/powerpoint/2010/main" val="3863362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COMB magnet development with CORC cables</a:t>
            </a:r>
            <a:endParaRPr lang="en-US" baseline="-25000" dirty="0"/>
          </a:p>
        </p:txBody>
      </p:sp>
      <p:pic>
        <p:nvPicPr>
          <p:cNvPr id="5" name="Picture 2" descr="C:\Users\Jeremy\Desktop\Presentations\Pictures for presentations\ACT 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552087"/>
            <a:ext cx="3821078" cy="74262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xmlns="" id="{193673B2-7164-471D-88B9-BEB6F04D887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rot="5400000">
            <a:off x="-751131" y="1939716"/>
            <a:ext cx="4572076" cy="2612615"/>
          </a:xfrm>
          <a:prstGeom prst="rect">
            <a:avLst/>
          </a:prstGeom>
        </p:spPr>
      </p:pic>
      <p:sp>
        <p:nvSpPr>
          <p:cNvPr id="21" name="Date Placeholder 20">
            <a:extLst>
              <a:ext uri="{FF2B5EF4-FFF2-40B4-BE49-F238E27FC236}">
                <a16:creationId xmlns:a16="http://schemas.microsoft.com/office/drawing/2014/main" xmlns="" id="{6D957D8D-D4D8-4C1E-8D56-28BEBF5F04BA}"/>
              </a:ext>
            </a:extLst>
          </p:cNvPr>
          <p:cNvSpPr>
            <a:spLocks noGrp="1"/>
          </p:cNvSpPr>
          <p:nvPr>
            <p:ph type="dt" sz="half" idx="10"/>
          </p:nvPr>
        </p:nvSpPr>
        <p:spPr/>
        <p:txBody>
          <a:bodyPr/>
          <a:lstStyle/>
          <a:p>
            <a:r>
              <a:rPr lang="en-US" altLang="en-US"/>
              <a:t>March 10, 2023</a:t>
            </a:r>
          </a:p>
        </p:txBody>
      </p:sp>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59692" y="1214364"/>
            <a:ext cx="2944802" cy="256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04494" y="1199686"/>
            <a:ext cx="3115543" cy="256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a:extLst>
              <a:ext uri="{FF2B5EF4-FFF2-40B4-BE49-F238E27FC236}">
                <a16:creationId xmlns:a16="http://schemas.microsoft.com/office/drawing/2014/main" xmlns="" id="{E613F64F-E41B-0335-51FB-86BB65488B5C}"/>
              </a:ext>
            </a:extLst>
          </p:cNvPr>
          <p:cNvSpPr>
            <a:spLocks noGrp="1"/>
          </p:cNvSpPr>
          <p:nvPr>
            <p:ph type="ftr" sz="quarter" idx="11"/>
          </p:nvPr>
        </p:nvSpPr>
        <p:spPr/>
        <p:txBody>
          <a:bodyPr/>
          <a:lstStyle/>
          <a:p>
            <a:pPr>
              <a:defRPr/>
            </a:pPr>
            <a:r>
              <a:rPr lang="en-US"/>
              <a:t>V. Kashikhin | HTS Magnet Activity at Fermilab</a:t>
            </a:r>
            <a:endParaRPr lang="en-US" b="1"/>
          </a:p>
        </p:txBody>
      </p:sp>
      <p:sp>
        <p:nvSpPr>
          <p:cNvPr id="6" name="Slide Number Placeholder 5">
            <a:extLst>
              <a:ext uri="{FF2B5EF4-FFF2-40B4-BE49-F238E27FC236}">
                <a16:creationId xmlns:a16="http://schemas.microsoft.com/office/drawing/2014/main" xmlns="" id="{BA2F939A-F9B9-57CE-CCED-6ECAF417DF95}"/>
              </a:ext>
            </a:extLst>
          </p:cNvPr>
          <p:cNvSpPr>
            <a:spLocks noGrp="1"/>
          </p:cNvSpPr>
          <p:nvPr>
            <p:ph type="sldNum" sz="quarter" idx="12"/>
          </p:nvPr>
        </p:nvSpPr>
        <p:spPr/>
        <p:txBody>
          <a:bodyPr/>
          <a:lstStyle/>
          <a:p>
            <a:fld id="{52E9C158-AEF1-41A2-A6CE-6F0BAB305EFD}" type="slidenum">
              <a:rPr lang="en-US" altLang="en-US" smtClean="0"/>
              <a:pPr/>
              <a:t>4</a:t>
            </a:fld>
            <a:endParaRPr lang="en-US" altLang="en-US"/>
          </a:p>
        </p:txBody>
      </p:sp>
      <p:sp>
        <p:nvSpPr>
          <p:cNvPr id="11" name="Content Placeholder 2">
            <a:extLst>
              <a:ext uri="{FF2B5EF4-FFF2-40B4-BE49-F238E27FC236}">
                <a16:creationId xmlns:a16="http://schemas.microsoft.com/office/drawing/2014/main" xmlns="" id="{B4449199-4AA3-98D1-B9B4-CBD9481B0F39}"/>
              </a:ext>
            </a:extLst>
          </p:cNvPr>
          <p:cNvSpPr txBox="1">
            <a:spLocks/>
          </p:cNvSpPr>
          <p:nvPr/>
        </p:nvSpPr>
        <p:spPr>
          <a:xfrm>
            <a:off x="3064329" y="3840119"/>
            <a:ext cx="5955708" cy="2036885"/>
          </a:xfrm>
          <a:prstGeom prst="rect">
            <a:avLst/>
          </a:prstGeom>
        </p:spPr>
        <p:txBody>
          <a:bodyPr lIns="0" tIns="0" rIns="0" bIns="0">
            <a:normAutofit fontScale="62500" lnSpcReduction="20000"/>
          </a:bodyPr>
          <a:lstStyle>
            <a:lvl1pPr marL="342900" indent="-342900" algn="l" defTabSz="457200" rtl="0" eaLnBrk="1" fontAlgn="base" hangingPunct="1">
              <a:spcBef>
                <a:spcPct val="20000"/>
              </a:spcBef>
              <a:spcAft>
                <a:spcPct val="0"/>
              </a:spcAft>
              <a:buFont typeface="Arial" panose="020B0604020202020204" pitchFamily="34" charset="0"/>
              <a:buChar char="•"/>
              <a:defRPr sz="2400" kern="1200">
                <a:solidFill>
                  <a:srgbClr val="404040"/>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panose="020B0604020202020204" pitchFamily="34" charset="0"/>
              <a:buChar char="–"/>
              <a:defRPr sz="2200" kern="1200">
                <a:solidFill>
                  <a:srgbClr val="404040"/>
                </a:solidFill>
                <a:latin typeface="Helvetica"/>
                <a:ea typeface="MS PGothic" panose="020B0600070205080204" pitchFamily="34" charset="-128"/>
                <a:cs typeface="MS PGothic" panose="020B0600070205080204" pitchFamily="34" charset="-128"/>
              </a:defRPr>
            </a:lvl2pPr>
            <a:lvl3pPr marL="1143000" indent="-228600" algn="l" defTabSz="457200" rtl="0" eaLnBrk="1" fontAlgn="base" hangingPunct="1">
              <a:spcBef>
                <a:spcPct val="20000"/>
              </a:spcBef>
              <a:spcAft>
                <a:spcPct val="0"/>
              </a:spcAft>
              <a:buFont typeface="Arial" panose="020B0604020202020204" pitchFamily="34" charset="0"/>
              <a:buChar char="•"/>
              <a:defRPr sz="2000" kern="1200">
                <a:solidFill>
                  <a:srgbClr val="404040"/>
                </a:solidFill>
                <a:latin typeface="Helvetica"/>
                <a:ea typeface="MS PGothic" panose="020B0600070205080204" pitchFamily="34" charset="-128"/>
                <a:cs typeface="MS PGothic" panose="020B0600070205080204" pitchFamily="34" charset="-128"/>
              </a:defRPr>
            </a:lvl3pPr>
            <a:lvl4pPr marL="1600200" indent="-228600" algn="l" defTabSz="457200" rtl="0" eaLnBrk="1" fontAlgn="base" hangingPunct="1">
              <a:spcBef>
                <a:spcPct val="20000"/>
              </a:spcBef>
              <a:spcAft>
                <a:spcPct val="0"/>
              </a:spcAft>
              <a:buFont typeface="Arial" panose="020B0604020202020204" pitchFamily="34" charset="0"/>
              <a:buChar char="–"/>
              <a:defRPr sz="1800" kern="1200">
                <a:solidFill>
                  <a:srgbClr val="404040"/>
                </a:solidFill>
                <a:latin typeface="Helvetica"/>
                <a:ea typeface="MS PGothic" panose="020B0600070205080204" pitchFamily="34" charset="-128"/>
                <a:cs typeface="MS PGothic" panose="020B0600070205080204" pitchFamily="34" charset="-128"/>
              </a:defRPr>
            </a:lvl4pPr>
            <a:lvl5pPr marL="2057400" indent="-228600" algn="l" defTabSz="457200" rtl="0" eaLnBrk="1" fontAlgn="base" hangingPunct="1">
              <a:spcBef>
                <a:spcPct val="20000"/>
              </a:spcBef>
              <a:spcAft>
                <a:spcPct val="0"/>
              </a:spcAft>
              <a:buFont typeface="Arial"/>
              <a:buChar char="•"/>
              <a:defRPr sz="1800" kern="1200">
                <a:solidFill>
                  <a:srgbClr val="404040"/>
                </a:solidFill>
                <a:latin typeface="Helvetica"/>
                <a:ea typeface="MS PGothic" panose="020B0600070205080204" pitchFamily="34" charset="-128"/>
                <a:cs typeface="MS PGothic" panose="020B0600070205080204"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dirty="0"/>
              <a:t>Critical current of CORC cables before and after winding into the COMB </a:t>
            </a:r>
            <a:r>
              <a:rPr lang="en-US" dirty="0" smtClean="0"/>
              <a:t>structure with 100 mm ID: </a:t>
            </a:r>
            <a:endParaRPr lang="en-US" dirty="0"/>
          </a:p>
          <a:p>
            <a:pPr lvl="1">
              <a:lnSpc>
                <a:spcPct val="120000"/>
              </a:lnSpc>
            </a:pPr>
            <a:r>
              <a:rPr lang="en-US" dirty="0"/>
              <a:t>~56% </a:t>
            </a:r>
            <a:r>
              <a:rPr lang="en-US" dirty="0" err="1"/>
              <a:t>I</a:t>
            </a:r>
            <a:r>
              <a:rPr lang="en-US" baseline="-25000" dirty="0" err="1"/>
              <a:t>c</a:t>
            </a:r>
            <a:r>
              <a:rPr lang="en-US" dirty="0"/>
              <a:t> retention in the early CORC </a:t>
            </a:r>
            <a:r>
              <a:rPr lang="en-US" dirty="0" smtClean="0"/>
              <a:t>designs</a:t>
            </a:r>
            <a:endParaRPr lang="en-US" dirty="0"/>
          </a:p>
          <a:p>
            <a:pPr lvl="1">
              <a:lnSpc>
                <a:spcPct val="120000"/>
              </a:lnSpc>
            </a:pPr>
            <a:r>
              <a:rPr lang="en-US" dirty="0"/>
              <a:t>improved to ~80% </a:t>
            </a:r>
            <a:r>
              <a:rPr lang="en-US" dirty="0" err="1"/>
              <a:t>I</a:t>
            </a:r>
            <a:r>
              <a:rPr lang="en-US" baseline="-25000" dirty="0" err="1"/>
              <a:t>c</a:t>
            </a:r>
            <a:r>
              <a:rPr lang="en-US" dirty="0"/>
              <a:t> retention in the next generation </a:t>
            </a:r>
            <a:r>
              <a:rPr lang="en-US" dirty="0" smtClean="0"/>
              <a:t>cables</a:t>
            </a:r>
            <a:endParaRPr lang="en-US" dirty="0"/>
          </a:p>
          <a:p>
            <a:pPr>
              <a:lnSpc>
                <a:spcPct val="120000"/>
              </a:lnSpc>
            </a:pPr>
            <a:r>
              <a:rPr lang="en-US" dirty="0"/>
              <a:t>CORC-related activities are currently on hold pending procurement of the conductor with improved </a:t>
            </a:r>
            <a:r>
              <a:rPr lang="en-US" dirty="0" smtClean="0"/>
              <a:t>flexibility:</a:t>
            </a:r>
          </a:p>
          <a:p>
            <a:pPr lvl="1">
              <a:lnSpc>
                <a:spcPct val="120000"/>
              </a:lnSpc>
            </a:pPr>
            <a:r>
              <a:rPr lang="en-US" dirty="0" smtClean="0"/>
              <a:t>Plans to build a 100-mm bore insert and test it as a part of a hybrid HTS/LTS magnet system in 2024-25</a:t>
            </a:r>
            <a:endParaRPr lang="en-US" dirty="0"/>
          </a:p>
        </p:txBody>
      </p:sp>
      <p:sp>
        <p:nvSpPr>
          <p:cNvPr id="13" name="Rectangle 12">
            <a:extLst>
              <a:ext uri="{FF2B5EF4-FFF2-40B4-BE49-F238E27FC236}">
                <a16:creationId xmlns:a16="http://schemas.microsoft.com/office/drawing/2014/main" xmlns="" id="{03116864-6030-0BDF-DCA9-52904E4C789E}"/>
              </a:ext>
            </a:extLst>
          </p:cNvPr>
          <p:cNvSpPr/>
          <p:nvPr/>
        </p:nvSpPr>
        <p:spPr>
          <a:xfrm>
            <a:off x="3701724" y="839761"/>
            <a:ext cx="1938638" cy="369332"/>
          </a:xfrm>
          <a:prstGeom prst="rect">
            <a:avLst/>
          </a:prstGeom>
        </p:spPr>
        <p:txBody>
          <a:bodyPr wrap="square">
            <a:spAutoFit/>
          </a:bodyPr>
          <a:lstStyle/>
          <a:p>
            <a:r>
              <a:rPr lang="en-US" sz="1800" dirty="0"/>
              <a:t>Early CORC cables</a:t>
            </a:r>
          </a:p>
        </p:txBody>
      </p:sp>
      <p:sp>
        <p:nvSpPr>
          <p:cNvPr id="14" name="Rectangle 13">
            <a:extLst>
              <a:ext uri="{FF2B5EF4-FFF2-40B4-BE49-F238E27FC236}">
                <a16:creationId xmlns:a16="http://schemas.microsoft.com/office/drawing/2014/main" xmlns="" id="{C2CFF54A-14E4-554D-7A00-AFBDB1794009}"/>
              </a:ext>
            </a:extLst>
          </p:cNvPr>
          <p:cNvSpPr/>
          <p:nvPr/>
        </p:nvSpPr>
        <p:spPr>
          <a:xfrm>
            <a:off x="6803474" y="863114"/>
            <a:ext cx="1938638" cy="369332"/>
          </a:xfrm>
          <a:prstGeom prst="rect">
            <a:avLst/>
          </a:prstGeom>
        </p:spPr>
        <p:txBody>
          <a:bodyPr wrap="square">
            <a:spAutoFit/>
          </a:bodyPr>
          <a:lstStyle/>
          <a:p>
            <a:r>
              <a:rPr lang="en-US" sz="1800" dirty="0"/>
              <a:t>Later CORC cables</a:t>
            </a:r>
          </a:p>
        </p:txBody>
      </p:sp>
      <p:cxnSp>
        <p:nvCxnSpPr>
          <p:cNvPr id="18" name="Straight Arrow Connector 17">
            <a:extLst>
              <a:ext uri="{FF2B5EF4-FFF2-40B4-BE49-F238E27FC236}">
                <a16:creationId xmlns:a16="http://schemas.microsoft.com/office/drawing/2014/main" xmlns="" id="{F3EC0863-6AD8-9E4A-A971-391DE1992DEB}"/>
              </a:ext>
            </a:extLst>
          </p:cNvPr>
          <p:cNvCxnSpPr/>
          <p:nvPr/>
        </p:nvCxnSpPr>
        <p:spPr>
          <a:xfrm>
            <a:off x="1069383" y="4188416"/>
            <a:ext cx="588936" cy="0"/>
          </a:xfrm>
          <a:prstGeom prst="straightConnector1">
            <a:avLst/>
          </a:prstGeom>
          <a:ln w="15875">
            <a:solidFill>
              <a:srgbClr val="FFFF00"/>
            </a:solidFill>
            <a:headEnd type="triangle" w="sm" len="lg"/>
            <a:tailEnd type="triangle" w="sm" len="lg"/>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xmlns="" id="{BCB36058-74A8-B349-8334-9CD106E00A71}"/>
              </a:ext>
            </a:extLst>
          </p:cNvPr>
          <p:cNvSpPr txBox="1"/>
          <p:nvPr/>
        </p:nvSpPr>
        <p:spPr>
          <a:xfrm>
            <a:off x="1069383" y="3911417"/>
            <a:ext cx="650929" cy="276999"/>
          </a:xfrm>
          <a:prstGeom prst="rect">
            <a:avLst/>
          </a:prstGeom>
          <a:noFill/>
        </p:spPr>
        <p:txBody>
          <a:bodyPr wrap="square" rtlCol="0">
            <a:spAutoFit/>
          </a:bodyPr>
          <a:lstStyle/>
          <a:p>
            <a:r>
              <a:rPr lang="en-US" sz="1200" dirty="0">
                <a:solidFill>
                  <a:srgbClr val="FFFF00"/>
                </a:solidFill>
              </a:rPr>
              <a:t>56 mm</a:t>
            </a:r>
          </a:p>
        </p:txBody>
      </p:sp>
      <p:sp>
        <p:nvSpPr>
          <p:cNvPr id="20" name="TextBox 19">
            <a:extLst>
              <a:ext uri="{FF2B5EF4-FFF2-40B4-BE49-F238E27FC236}">
                <a16:creationId xmlns:a16="http://schemas.microsoft.com/office/drawing/2014/main" xmlns="" id="{B070DF63-65C5-2011-FAE8-E4433147F635}"/>
              </a:ext>
            </a:extLst>
          </p:cNvPr>
          <p:cNvSpPr txBox="1"/>
          <p:nvPr/>
        </p:nvSpPr>
        <p:spPr>
          <a:xfrm>
            <a:off x="495946" y="5110223"/>
            <a:ext cx="2193010" cy="461665"/>
          </a:xfrm>
          <a:prstGeom prst="rect">
            <a:avLst/>
          </a:prstGeom>
          <a:noFill/>
        </p:spPr>
        <p:txBody>
          <a:bodyPr wrap="square" rtlCol="0">
            <a:spAutoFit/>
          </a:bodyPr>
          <a:lstStyle/>
          <a:p>
            <a:r>
              <a:rPr lang="en-US" sz="1200" dirty="0">
                <a:solidFill>
                  <a:schemeClr val="accent6"/>
                </a:solidFill>
                <a:highlight>
                  <a:srgbClr val="FFFF00"/>
                </a:highlight>
              </a:rPr>
              <a:t>316L sample holder with serpentine channel and 3 bends </a:t>
            </a:r>
          </a:p>
        </p:txBody>
      </p:sp>
      <p:sp>
        <p:nvSpPr>
          <p:cNvPr id="4" name="TextBox 3"/>
          <p:cNvSpPr txBox="1"/>
          <p:nvPr/>
        </p:nvSpPr>
        <p:spPr>
          <a:xfrm>
            <a:off x="806450" y="5507672"/>
            <a:ext cx="1888641" cy="369332"/>
          </a:xfrm>
          <a:prstGeom prst="rect">
            <a:avLst/>
          </a:prstGeom>
          <a:noFill/>
        </p:spPr>
        <p:txBody>
          <a:bodyPr wrap="square" rtlCol="0">
            <a:spAutoFit/>
          </a:bodyPr>
          <a:lstStyle/>
          <a:p>
            <a:r>
              <a:rPr lang="en-US" sz="1800" dirty="0" smtClean="0"/>
              <a:t>Data courtesy of</a:t>
            </a:r>
            <a:endParaRPr lang="en-US" sz="1800" dirty="0"/>
          </a:p>
        </p:txBody>
      </p:sp>
    </p:spTree>
    <p:extLst>
      <p:ext uri="{BB962C8B-B14F-4D97-AF65-F5344CB8AC3E}">
        <p14:creationId xmlns:p14="http://schemas.microsoft.com/office/powerpoint/2010/main" val="593641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B292B7E-6D81-4571-9C55-9ED477571DF8}"/>
              </a:ext>
            </a:extLst>
          </p:cNvPr>
          <p:cNvSpPr>
            <a:spLocks noGrp="1"/>
          </p:cNvSpPr>
          <p:nvPr>
            <p:ph type="title"/>
          </p:nvPr>
        </p:nvSpPr>
        <p:spPr/>
        <p:txBody>
          <a:bodyPr/>
          <a:lstStyle/>
          <a:p>
            <a:r>
              <a:rPr lang="en-US" dirty="0"/>
              <a:t>STAR in COMB SBIR with </a:t>
            </a:r>
            <a:r>
              <a:rPr lang="en-US" dirty="0" err="1"/>
              <a:t>AMPeers</a:t>
            </a:r>
            <a:endParaRPr lang="en-US" dirty="0"/>
          </a:p>
        </p:txBody>
      </p:sp>
      <p:sp>
        <p:nvSpPr>
          <p:cNvPr id="3" name="Content Placeholder 2">
            <a:extLst>
              <a:ext uri="{FF2B5EF4-FFF2-40B4-BE49-F238E27FC236}">
                <a16:creationId xmlns:a16="http://schemas.microsoft.com/office/drawing/2014/main" xmlns="" id="{C4EBF587-17A0-46E0-9B0B-3C235606104F}"/>
              </a:ext>
            </a:extLst>
          </p:cNvPr>
          <p:cNvSpPr>
            <a:spLocks noGrp="1"/>
          </p:cNvSpPr>
          <p:nvPr>
            <p:ph idx="1"/>
          </p:nvPr>
        </p:nvSpPr>
        <p:spPr>
          <a:xfrm>
            <a:off x="228600" y="1085316"/>
            <a:ext cx="8672513" cy="5093293"/>
          </a:xfrm>
        </p:spPr>
        <p:txBody>
          <a:bodyPr>
            <a:normAutofit fontScale="92500" lnSpcReduction="10000"/>
          </a:bodyPr>
          <a:lstStyle/>
          <a:p>
            <a:pPr>
              <a:lnSpc>
                <a:spcPct val="120000"/>
              </a:lnSpc>
            </a:pPr>
            <a:r>
              <a:rPr lang="en-US" dirty="0"/>
              <a:t>Phase-I (ongoing):</a:t>
            </a:r>
          </a:p>
          <a:p>
            <a:pPr lvl="1">
              <a:lnSpc>
                <a:spcPct val="120000"/>
              </a:lnSpc>
            </a:pPr>
            <a:r>
              <a:rPr lang="en-US" dirty="0"/>
              <a:t>STAR wire fabrication by </a:t>
            </a:r>
            <a:r>
              <a:rPr lang="en-US" dirty="0" err="1"/>
              <a:t>AMPeers</a:t>
            </a:r>
            <a:r>
              <a:rPr lang="en-US" dirty="0"/>
              <a:t> LLC – 2x5-m long pieces with 12 tapes and expected self-field </a:t>
            </a:r>
            <a:r>
              <a:rPr lang="en-US" dirty="0" err="1"/>
              <a:t>I</a:t>
            </a:r>
            <a:r>
              <a:rPr lang="en-US" baseline="-25000" dirty="0" err="1"/>
              <a:t>c</a:t>
            </a:r>
            <a:r>
              <a:rPr lang="en-US" dirty="0"/>
              <a:t> of ~1 kA at 77K</a:t>
            </a:r>
          </a:p>
          <a:p>
            <a:pPr lvl="1">
              <a:lnSpc>
                <a:spcPct val="120000"/>
              </a:lnSpc>
            </a:pPr>
            <a:r>
              <a:rPr lang="en-US" dirty="0"/>
              <a:t>COMB demonstration magnet with 60 mm clear bore - design and fabrication at Fermilab</a:t>
            </a:r>
          </a:p>
          <a:p>
            <a:pPr lvl="1">
              <a:lnSpc>
                <a:spcPct val="120000"/>
              </a:lnSpc>
            </a:pPr>
            <a:r>
              <a:rPr lang="en-US" dirty="0"/>
              <a:t>Testing in LN</a:t>
            </a:r>
            <a:r>
              <a:rPr lang="en-US" baseline="-25000" dirty="0"/>
              <a:t>2</a:t>
            </a:r>
            <a:r>
              <a:rPr lang="en-US" dirty="0"/>
              <a:t> at Fermilab</a:t>
            </a:r>
          </a:p>
          <a:p>
            <a:pPr lvl="1">
              <a:lnSpc>
                <a:spcPct val="120000"/>
              </a:lnSpc>
            </a:pPr>
            <a:r>
              <a:rPr lang="en-US" dirty="0"/>
              <a:t>Target is &gt;90% </a:t>
            </a:r>
            <a:r>
              <a:rPr lang="en-US" dirty="0" err="1"/>
              <a:t>I</a:t>
            </a:r>
            <a:r>
              <a:rPr lang="en-US" baseline="-25000" dirty="0" err="1"/>
              <a:t>c</a:t>
            </a:r>
            <a:r>
              <a:rPr lang="en-US" dirty="0"/>
              <a:t> retention after winding, but &gt;70% is considered acceptable (with the expectation of future improvements) </a:t>
            </a:r>
          </a:p>
          <a:p>
            <a:pPr>
              <a:lnSpc>
                <a:spcPct val="120000"/>
              </a:lnSpc>
            </a:pPr>
            <a:r>
              <a:rPr lang="en-US" dirty="0"/>
              <a:t>Phase-II (if approved):</a:t>
            </a:r>
          </a:p>
          <a:p>
            <a:pPr lvl="1">
              <a:lnSpc>
                <a:spcPct val="120000"/>
              </a:lnSpc>
            </a:pPr>
            <a:r>
              <a:rPr lang="en-US" dirty="0"/>
              <a:t>manufacturing of </a:t>
            </a:r>
            <a:r>
              <a:rPr lang="en-US" dirty="0" smtClean="0"/>
              <a:t>~100 </a:t>
            </a:r>
            <a:r>
              <a:rPr lang="en-US" dirty="0"/>
              <a:t>m of STAR wire </a:t>
            </a:r>
          </a:p>
          <a:p>
            <a:pPr lvl="1">
              <a:lnSpc>
                <a:spcPct val="120000"/>
              </a:lnSpc>
            </a:pPr>
            <a:r>
              <a:rPr lang="en-US" dirty="0"/>
              <a:t>fabrication of a multi-layer COMB dipole magnet </a:t>
            </a:r>
          </a:p>
          <a:p>
            <a:pPr lvl="1">
              <a:lnSpc>
                <a:spcPct val="120000"/>
              </a:lnSpc>
            </a:pPr>
            <a:r>
              <a:rPr lang="en-US" dirty="0"/>
              <a:t>testing the magnet in liquid helium to demonstrate </a:t>
            </a:r>
            <a:r>
              <a:rPr lang="en-US" dirty="0" smtClean="0"/>
              <a:t>&gt;5 </a:t>
            </a:r>
            <a:r>
              <a:rPr lang="en-US" dirty="0"/>
              <a:t>T </a:t>
            </a:r>
            <a:r>
              <a:rPr lang="en-US" dirty="0" smtClean="0"/>
              <a:t>field </a:t>
            </a:r>
            <a:r>
              <a:rPr lang="en-US" dirty="0"/>
              <a:t>in ~60 mm aperture generated by the HTS coil (performance demonstration) </a:t>
            </a:r>
          </a:p>
        </p:txBody>
      </p:sp>
      <p:sp>
        <p:nvSpPr>
          <p:cNvPr id="4" name="Date Placeholder 3">
            <a:extLst>
              <a:ext uri="{FF2B5EF4-FFF2-40B4-BE49-F238E27FC236}">
                <a16:creationId xmlns:a16="http://schemas.microsoft.com/office/drawing/2014/main" xmlns="" id="{000704B0-C8A8-45EF-8189-BC120557623E}"/>
              </a:ext>
            </a:extLst>
          </p:cNvPr>
          <p:cNvSpPr>
            <a:spLocks noGrp="1"/>
          </p:cNvSpPr>
          <p:nvPr>
            <p:ph type="dt" sz="half" idx="10"/>
          </p:nvPr>
        </p:nvSpPr>
        <p:spPr/>
        <p:txBody>
          <a:bodyPr/>
          <a:lstStyle/>
          <a:p>
            <a:r>
              <a:rPr lang="en-US" altLang="en-US"/>
              <a:t>March 10, 2023</a:t>
            </a:r>
          </a:p>
        </p:txBody>
      </p:sp>
      <p:sp>
        <p:nvSpPr>
          <p:cNvPr id="7" name="Footer Placeholder 6">
            <a:extLst>
              <a:ext uri="{FF2B5EF4-FFF2-40B4-BE49-F238E27FC236}">
                <a16:creationId xmlns:a16="http://schemas.microsoft.com/office/drawing/2014/main" xmlns="" id="{EE1A04B3-826B-9AA6-D56A-75B8B04988DF}"/>
              </a:ext>
            </a:extLst>
          </p:cNvPr>
          <p:cNvSpPr>
            <a:spLocks noGrp="1"/>
          </p:cNvSpPr>
          <p:nvPr>
            <p:ph type="ftr" sz="quarter" idx="11"/>
          </p:nvPr>
        </p:nvSpPr>
        <p:spPr/>
        <p:txBody>
          <a:bodyPr/>
          <a:lstStyle/>
          <a:p>
            <a:pPr>
              <a:defRPr/>
            </a:pPr>
            <a:r>
              <a:rPr lang="en-US"/>
              <a:t>V. Kashikhin | HTS Magnet Activity at Fermilab</a:t>
            </a:r>
            <a:endParaRPr lang="en-US" b="1"/>
          </a:p>
        </p:txBody>
      </p:sp>
      <p:sp>
        <p:nvSpPr>
          <p:cNvPr id="8" name="Slide Number Placeholder 7">
            <a:extLst>
              <a:ext uri="{FF2B5EF4-FFF2-40B4-BE49-F238E27FC236}">
                <a16:creationId xmlns:a16="http://schemas.microsoft.com/office/drawing/2014/main" xmlns="" id="{6D9A41E1-5878-08C2-1C3B-325F81A46F67}"/>
              </a:ext>
            </a:extLst>
          </p:cNvPr>
          <p:cNvSpPr>
            <a:spLocks noGrp="1"/>
          </p:cNvSpPr>
          <p:nvPr>
            <p:ph type="sldNum" sz="quarter" idx="12"/>
          </p:nvPr>
        </p:nvSpPr>
        <p:spPr/>
        <p:txBody>
          <a:bodyPr/>
          <a:lstStyle/>
          <a:p>
            <a:fld id="{52E9C158-AEF1-41A2-A6CE-6F0BAB305EFD}" type="slidenum">
              <a:rPr lang="en-US" altLang="en-US" smtClean="0"/>
              <a:pPr/>
              <a:t>5</a:t>
            </a:fld>
            <a:endParaRPr lang="en-US" altLang="en-US"/>
          </a:p>
        </p:txBody>
      </p:sp>
    </p:spTree>
    <p:extLst>
      <p:ext uri="{BB962C8B-B14F-4D97-AF65-F5344CB8AC3E}">
        <p14:creationId xmlns:p14="http://schemas.microsoft.com/office/powerpoint/2010/main" val="35060861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AD87287-3C35-4C1F-B5AD-6F9EC6D0B4CD}"/>
              </a:ext>
            </a:extLst>
          </p:cNvPr>
          <p:cNvSpPr>
            <a:spLocks noGrp="1"/>
          </p:cNvSpPr>
          <p:nvPr>
            <p:ph type="title"/>
          </p:nvPr>
        </p:nvSpPr>
        <p:spPr/>
        <p:txBody>
          <a:bodyPr/>
          <a:lstStyle/>
          <a:p>
            <a:r>
              <a:rPr lang="en-US" dirty="0"/>
              <a:t>Coil/structure design</a:t>
            </a:r>
          </a:p>
        </p:txBody>
      </p:sp>
      <p:sp>
        <p:nvSpPr>
          <p:cNvPr id="4" name="Date Placeholder 3">
            <a:extLst>
              <a:ext uri="{FF2B5EF4-FFF2-40B4-BE49-F238E27FC236}">
                <a16:creationId xmlns:a16="http://schemas.microsoft.com/office/drawing/2014/main" xmlns="" id="{6FCC9658-C99E-49D1-A212-EFE1D82A73F4}"/>
              </a:ext>
            </a:extLst>
          </p:cNvPr>
          <p:cNvSpPr>
            <a:spLocks noGrp="1"/>
          </p:cNvSpPr>
          <p:nvPr>
            <p:ph type="dt" sz="half" idx="10"/>
          </p:nvPr>
        </p:nvSpPr>
        <p:spPr/>
        <p:txBody>
          <a:bodyPr/>
          <a:lstStyle/>
          <a:p>
            <a:r>
              <a:rPr lang="en-US" altLang="en-US"/>
              <a:t>March 10, 2023</a:t>
            </a:r>
          </a:p>
        </p:txBody>
      </p:sp>
      <p:pic>
        <p:nvPicPr>
          <p:cNvPr id="8" name="Picture 7">
            <a:extLst>
              <a:ext uri="{FF2B5EF4-FFF2-40B4-BE49-F238E27FC236}">
                <a16:creationId xmlns:a16="http://schemas.microsoft.com/office/drawing/2014/main" xmlns="" id="{021DC8CB-BA81-4B6D-9661-8691304B0E74}"/>
              </a:ext>
            </a:extLst>
          </p:cNvPr>
          <p:cNvPicPr>
            <a:picLocks noChangeAspect="1"/>
          </p:cNvPicPr>
          <p:nvPr/>
        </p:nvPicPr>
        <p:blipFill>
          <a:blip r:embed="rId3"/>
          <a:stretch>
            <a:fillRect/>
          </a:stretch>
        </p:blipFill>
        <p:spPr>
          <a:xfrm>
            <a:off x="0" y="745403"/>
            <a:ext cx="9144000" cy="5354634"/>
          </a:xfrm>
          <a:prstGeom prst="rect">
            <a:avLst/>
          </a:prstGeom>
        </p:spPr>
      </p:pic>
      <p:sp>
        <p:nvSpPr>
          <p:cNvPr id="9" name="TextBox 8">
            <a:extLst>
              <a:ext uri="{FF2B5EF4-FFF2-40B4-BE49-F238E27FC236}">
                <a16:creationId xmlns:a16="http://schemas.microsoft.com/office/drawing/2014/main" xmlns="" id="{99EAE55A-A59F-4880-9A3D-23880D9F9521}"/>
              </a:ext>
            </a:extLst>
          </p:cNvPr>
          <p:cNvSpPr txBox="1"/>
          <p:nvPr/>
        </p:nvSpPr>
        <p:spPr>
          <a:xfrm>
            <a:off x="3490993" y="835927"/>
            <a:ext cx="5653007" cy="923330"/>
          </a:xfrm>
          <a:prstGeom prst="rect">
            <a:avLst/>
          </a:prstGeom>
          <a:noFill/>
        </p:spPr>
        <p:txBody>
          <a:bodyPr wrap="square" rtlCol="0">
            <a:spAutoFit/>
          </a:bodyPr>
          <a:lstStyle/>
          <a:p>
            <a:pPr marL="342900" indent="-342900" fontAlgn="auto">
              <a:spcAft>
                <a:spcPts val="0"/>
              </a:spcAft>
              <a:buFont typeface="Arial" panose="020B0604020202020204" pitchFamily="34" charset="0"/>
              <a:buChar char="•"/>
            </a:pPr>
            <a:r>
              <a:rPr lang="en-US" sz="1800" dirty="0">
                <a:solidFill>
                  <a:srgbClr val="404040"/>
                </a:solidFill>
                <a:latin typeface="Helvetica"/>
                <a:ea typeface="MS PGothic" panose="020B0600070205080204" pitchFamily="34" charset="-128"/>
              </a:rPr>
              <a:t>60 mm clear bore</a:t>
            </a:r>
          </a:p>
          <a:p>
            <a:pPr marL="342900" indent="-342900" fontAlgn="auto">
              <a:spcAft>
                <a:spcPts val="0"/>
              </a:spcAft>
              <a:buFont typeface="Arial" panose="020B0604020202020204" pitchFamily="34" charset="0"/>
              <a:buChar char="•"/>
            </a:pPr>
            <a:r>
              <a:rPr lang="en-US" sz="1800" dirty="0">
                <a:solidFill>
                  <a:srgbClr val="404040"/>
                </a:solidFill>
                <a:latin typeface="Helvetica"/>
                <a:ea typeface="MS PGothic" panose="020B0600070205080204" pitchFamily="34" charset="-128"/>
              </a:rPr>
              <a:t>Two half-coils, with two layers of cable each</a:t>
            </a:r>
          </a:p>
          <a:p>
            <a:pPr marL="342900" indent="-342900" fontAlgn="auto">
              <a:spcAft>
                <a:spcPts val="0"/>
              </a:spcAft>
              <a:buFont typeface="Arial" panose="020B0604020202020204" pitchFamily="34" charset="0"/>
              <a:buChar char="•"/>
            </a:pPr>
            <a:r>
              <a:rPr lang="en-US" sz="1800" dirty="0">
                <a:solidFill>
                  <a:srgbClr val="404040"/>
                </a:solidFill>
                <a:latin typeface="Helvetica"/>
                <a:ea typeface="MS PGothic" panose="020B0600070205080204" pitchFamily="34" charset="-128"/>
              </a:rPr>
              <a:t>5 m of STAR wire per half-coil, including the leads</a:t>
            </a:r>
          </a:p>
        </p:txBody>
      </p:sp>
      <p:sp>
        <p:nvSpPr>
          <p:cNvPr id="10" name="TextBox 9">
            <a:extLst>
              <a:ext uri="{FF2B5EF4-FFF2-40B4-BE49-F238E27FC236}">
                <a16:creationId xmlns:a16="http://schemas.microsoft.com/office/drawing/2014/main" xmlns="" id="{8D05DE04-0266-4C62-AD92-C851B48D184D}"/>
              </a:ext>
            </a:extLst>
          </p:cNvPr>
          <p:cNvSpPr txBox="1"/>
          <p:nvPr/>
        </p:nvSpPr>
        <p:spPr>
          <a:xfrm>
            <a:off x="349720" y="4451119"/>
            <a:ext cx="4272649" cy="1754326"/>
          </a:xfrm>
          <a:prstGeom prst="rect">
            <a:avLst/>
          </a:prstGeom>
          <a:noFill/>
        </p:spPr>
        <p:txBody>
          <a:bodyPr wrap="square" rtlCol="0">
            <a:spAutoFit/>
          </a:bodyPr>
          <a:lstStyle/>
          <a:p>
            <a:pPr marL="342900" indent="-342900" fontAlgn="auto">
              <a:spcAft>
                <a:spcPts val="0"/>
              </a:spcAft>
              <a:buFont typeface="Arial" panose="020B0604020202020204" pitchFamily="34" charset="0"/>
              <a:buChar char="•"/>
            </a:pPr>
            <a:r>
              <a:rPr lang="en-US" sz="1800" dirty="0">
                <a:solidFill>
                  <a:srgbClr val="404040"/>
                </a:solidFill>
                <a:latin typeface="Helvetica"/>
                <a:ea typeface="MS PGothic" panose="020B0600070205080204" pitchFamily="34" charset="-128"/>
              </a:rPr>
              <a:t>The STAR wire is not insulated – COMB structures should not be electrically conductive</a:t>
            </a:r>
          </a:p>
          <a:p>
            <a:pPr marL="342900" indent="-342900" fontAlgn="auto">
              <a:spcAft>
                <a:spcPts val="0"/>
              </a:spcAft>
              <a:buFont typeface="Arial" panose="020B0604020202020204" pitchFamily="34" charset="0"/>
              <a:buChar char="•"/>
            </a:pPr>
            <a:r>
              <a:rPr lang="en-US" sz="1800" dirty="0">
                <a:solidFill>
                  <a:srgbClr val="404040"/>
                </a:solidFill>
                <a:latin typeface="Helvetica"/>
                <a:ea typeface="MS PGothic" panose="020B0600070205080204" pitchFamily="34" charset="-128"/>
              </a:rPr>
              <a:t>The channel is oversized to account for the thermal contraction of high-strength thermo-plastics (ULTEM)</a:t>
            </a:r>
          </a:p>
        </p:txBody>
      </p:sp>
      <p:sp>
        <p:nvSpPr>
          <p:cNvPr id="3" name="Footer Placeholder 2">
            <a:extLst>
              <a:ext uri="{FF2B5EF4-FFF2-40B4-BE49-F238E27FC236}">
                <a16:creationId xmlns:a16="http://schemas.microsoft.com/office/drawing/2014/main" xmlns="" id="{FC1D2315-D101-08C2-445C-AD05DB112D0C}"/>
              </a:ext>
            </a:extLst>
          </p:cNvPr>
          <p:cNvSpPr>
            <a:spLocks noGrp="1"/>
          </p:cNvSpPr>
          <p:nvPr>
            <p:ph type="ftr" sz="quarter" idx="11"/>
          </p:nvPr>
        </p:nvSpPr>
        <p:spPr/>
        <p:txBody>
          <a:bodyPr/>
          <a:lstStyle/>
          <a:p>
            <a:pPr>
              <a:defRPr/>
            </a:pPr>
            <a:r>
              <a:rPr lang="en-US"/>
              <a:t>V. Kashikhin | HTS Magnet Activity at Fermilab</a:t>
            </a:r>
            <a:endParaRPr lang="en-US" b="1"/>
          </a:p>
        </p:txBody>
      </p:sp>
      <p:sp>
        <p:nvSpPr>
          <p:cNvPr id="7" name="Slide Number Placeholder 6">
            <a:extLst>
              <a:ext uri="{FF2B5EF4-FFF2-40B4-BE49-F238E27FC236}">
                <a16:creationId xmlns:a16="http://schemas.microsoft.com/office/drawing/2014/main" xmlns="" id="{EF48AC80-3EFA-0942-9C26-1804BDF28434}"/>
              </a:ext>
            </a:extLst>
          </p:cNvPr>
          <p:cNvSpPr>
            <a:spLocks noGrp="1"/>
          </p:cNvSpPr>
          <p:nvPr>
            <p:ph type="sldNum" sz="quarter" idx="12"/>
          </p:nvPr>
        </p:nvSpPr>
        <p:spPr/>
        <p:txBody>
          <a:bodyPr/>
          <a:lstStyle/>
          <a:p>
            <a:fld id="{52E9C158-AEF1-41A2-A6CE-6F0BAB305EFD}" type="slidenum">
              <a:rPr lang="en-US" altLang="en-US" smtClean="0"/>
              <a:pPr/>
              <a:t>6</a:t>
            </a:fld>
            <a:endParaRPr lang="en-US" altLang="en-US"/>
          </a:p>
        </p:txBody>
      </p:sp>
    </p:spTree>
    <p:extLst>
      <p:ext uri="{BB962C8B-B14F-4D97-AF65-F5344CB8AC3E}">
        <p14:creationId xmlns:p14="http://schemas.microsoft.com/office/powerpoint/2010/main" val="35009709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D47A6C0-F28E-441D-9445-720FDA46A01D}"/>
              </a:ext>
            </a:extLst>
          </p:cNvPr>
          <p:cNvSpPr>
            <a:spLocks noGrp="1"/>
          </p:cNvSpPr>
          <p:nvPr>
            <p:ph type="title"/>
          </p:nvPr>
        </p:nvSpPr>
        <p:spPr/>
        <p:txBody>
          <a:bodyPr/>
          <a:lstStyle/>
          <a:p>
            <a:r>
              <a:rPr lang="en-US" dirty="0"/>
              <a:t>Iron yoke and terminals</a:t>
            </a:r>
          </a:p>
        </p:txBody>
      </p:sp>
      <p:sp>
        <p:nvSpPr>
          <p:cNvPr id="4" name="Date Placeholder 3">
            <a:extLst>
              <a:ext uri="{FF2B5EF4-FFF2-40B4-BE49-F238E27FC236}">
                <a16:creationId xmlns:a16="http://schemas.microsoft.com/office/drawing/2014/main" xmlns="" id="{D250FE46-6B7B-472C-8620-3DD2A6F00181}"/>
              </a:ext>
            </a:extLst>
          </p:cNvPr>
          <p:cNvSpPr>
            <a:spLocks noGrp="1"/>
          </p:cNvSpPr>
          <p:nvPr>
            <p:ph type="dt" sz="half" idx="10"/>
          </p:nvPr>
        </p:nvSpPr>
        <p:spPr/>
        <p:txBody>
          <a:bodyPr/>
          <a:lstStyle/>
          <a:p>
            <a:r>
              <a:rPr lang="en-US" altLang="en-US"/>
              <a:t>March 10, 2023</a:t>
            </a:r>
          </a:p>
        </p:txBody>
      </p:sp>
      <p:pic>
        <p:nvPicPr>
          <p:cNvPr id="8" name="Picture 7">
            <a:extLst>
              <a:ext uri="{FF2B5EF4-FFF2-40B4-BE49-F238E27FC236}">
                <a16:creationId xmlns:a16="http://schemas.microsoft.com/office/drawing/2014/main" xmlns="" id="{F9097DAD-D52A-479A-9061-120D260710D1}"/>
              </a:ext>
            </a:extLst>
          </p:cNvPr>
          <p:cNvPicPr>
            <a:picLocks noChangeAspect="1"/>
          </p:cNvPicPr>
          <p:nvPr/>
        </p:nvPicPr>
        <p:blipFill rotWithShape="1">
          <a:blip r:embed="rId3"/>
          <a:srcRect r="3305"/>
          <a:stretch/>
        </p:blipFill>
        <p:spPr>
          <a:xfrm>
            <a:off x="115294" y="751683"/>
            <a:ext cx="8841850" cy="5354634"/>
          </a:xfrm>
          <a:prstGeom prst="rect">
            <a:avLst/>
          </a:prstGeom>
        </p:spPr>
      </p:pic>
      <p:sp>
        <p:nvSpPr>
          <p:cNvPr id="9" name="TextBox 8">
            <a:extLst>
              <a:ext uri="{FF2B5EF4-FFF2-40B4-BE49-F238E27FC236}">
                <a16:creationId xmlns:a16="http://schemas.microsoft.com/office/drawing/2014/main" xmlns="" id="{B423B483-833A-429F-99A0-E603B472ED32}"/>
              </a:ext>
            </a:extLst>
          </p:cNvPr>
          <p:cNvSpPr txBox="1"/>
          <p:nvPr/>
        </p:nvSpPr>
        <p:spPr>
          <a:xfrm>
            <a:off x="4463829" y="709622"/>
            <a:ext cx="4708236" cy="1754326"/>
          </a:xfrm>
          <a:prstGeom prst="rect">
            <a:avLst/>
          </a:prstGeom>
          <a:noFill/>
        </p:spPr>
        <p:txBody>
          <a:bodyPr wrap="square" rtlCol="0">
            <a:spAutoFit/>
          </a:bodyPr>
          <a:lstStyle/>
          <a:p>
            <a:pPr marL="342900" indent="-342900" fontAlgn="auto">
              <a:spcAft>
                <a:spcPts val="0"/>
              </a:spcAft>
              <a:buFont typeface="Arial" panose="020B0604020202020204" pitchFamily="34" charset="0"/>
              <a:buChar char="•"/>
            </a:pPr>
            <a:r>
              <a:rPr lang="en-US" sz="1800" dirty="0">
                <a:solidFill>
                  <a:srgbClr val="404040"/>
                </a:solidFill>
                <a:latin typeface="Helvetica"/>
                <a:ea typeface="MS PGothic" panose="020B0600070205080204" pitchFamily="34" charset="-128"/>
              </a:rPr>
              <a:t>Iron yoke is sized for LN</a:t>
            </a:r>
            <a:r>
              <a:rPr lang="en-US" sz="1800" baseline="-25000" dirty="0">
                <a:solidFill>
                  <a:srgbClr val="404040"/>
                </a:solidFill>
                <a:latin typeface="Helvetica"/>
                <a:ea typeface="MS PGothic" panose="020B0600070205080204" pitchFamily="34" charset="-128"/>
              </a:rPr>
              <a:t>2</a:t>
            </a:r>
            <a:r>
              <a:rPr lang="en-US" sz="1800" dirty="0">
                <a:solidFill>
                  <a:srgbClr val="404040"/>
                </a:solidFill>
                <a:latin typeface="Helvetica"/>
                <a:ea typeface="MS PGothic" panose="020B0600070205080204" pitchFamily="34" charset="-128"/>
              </a:rPr>
              <a:t> test with the expected bore field of 0.2-0.3 T</a:t>
            </a:r>
          </a:p>
          <a:p>
            <a:pPr marL="342900" indent="-342900" fontAlgn="auto">
              <a:spcAft>
                <a:spcPts val="0"/>
              </a:spcAft>
              <a:buFont typeface="Arial" panose="020B0604020202020204" pitchFamily="34" charset="0"/>
              <a:buChar char="•"/>
            </a:pPr>
            <a:r>
              <a:rPr lang="en-US" sz="1800" dirty="0">
                <a:solidFill>
                  <a:srgbClr val="404040"/>
                </a:solidFill>
                <a:latin typeface="Helvetica"/>
                <a:ea typeface="MS PGothic" panose="020B0600070205080204" pitchFamily="34" charset="-128"/>
              </a:rPr>
              <a:t>Designed to fit into ~400 mm OD yokes from Nb</a:t>
            </a:r>
            <a:r>
              <a:rPr lang="en-US" sz="1800" baseline="-25000" dirty="0">
                <a:solidFill>
                  <a:srgbClr val="404040"/>
                </a:solidFill>
                <a:latin typeface="Helvetica"/>
                <a:ea typeface="MS PGothic" panose="020B0600070205080204" pitchFamily="34" charset="-128"/>
              </a:rPr>
              <a:t>3</a:t>
            </a:r>
            <a:r>
              <a:rPr lang="en-US" sz="1800" dirty="0">
                <a:solidFill>
                  <a:srgbClr val="404040"/>
                </a:solidFill>
                <a:latin typeface="Helvetica"/>
                <a:ea typeface="MS PGothic" panose="020B0600070205080204" pitchFamily="34" charset="-128"/>
              </a:rPr>
              <a:t>Sn magnet projects, which will be needed if </a:t>
            </a:r>
            <a:r>
              <a:rPr lang="en-US" sz="1800" dirty="0" err="1">
                <a:solidFill>
                  <a:srgbClr val="404040"/>
                </a:solidFill>
                <a:latin typeface="Helvetica"/>
                <a:ea typeface="MS PGothic" panose="020B0600070205080204" pitchFamily="34" charset="-128"/>
              </a:rPr>
              <a:t>LHe</a:t>
            </a:r>
            <a:r>
              <a:rPr lang="en-US" sz="1800" dirty="0">
                <a:solidFill>
                  <a:srgbClr val="404040"/>
                </a:solidFill>
                <a:latin typeface="Helvetica"/>
                <a:ea typeface="MS PGothic" panose="020B0600070205080204" pitchFamily="34" charset="-128"/>
              </a:rPr>
              <a:t> test is performed (in Phase-II) due to 4-5 T bore field</a:t>
            </a:r>
          </a:p>
        </p:txBody>
      </p:sp>
      <p:sp>
        <p:nvSpPr>
          <p:cNvPr id="10" name="TextBox 9">
            <a:extLst>
              <a:ext uri="{FF2B5EF4-FFF2-40B4-BE49-F238E27FC236}">
                <a16:creationId xmlns:a16="http://schemas.microsoft.com/office/drawing/2014/main" xmlns="" id="{FC8B922C-8C34-4EE5-A010-6A8EDCA4F471}"/>
              </a:ext>
            </a:extLst>
          </p:cNvPr>
          <p:cNvSpPr txBox="1"/>
          <p:nvPr/>
        </p:nvSpPr>
        <p:spPr>
          <a:xfrm>
            <a:off x="527886" y="4905988"/>
            <a:ext cx="5032130" cy="1200329"/>
          </a:xfrm>
          <a:prstGeom prst="rect">
            <a:avLst/>
          </a:prstGeom>
          <a:noFill/>
        </p:spPr>
        <p:txBody>
          <a:bodyPr wrap="square" rtlCol="0">
            <a:spAutoFit/>
          </a:bodyPr>
          <a:lstStyle/>
          <a:p>
            <a:pPr marL="342900" indent="-342900" fontAlgn="auto">
              <a:spcAft>
                <a:spcPts val="0"/>
              </a:spcAft>
              <a:buFont typeface="Arial" panose="020B0604020202020204" pitchFamily="34" charset="0"/>
              <a:buChar char="•"/>
            </a:pPr>
            <a:r>
              <a:rPr lang="en-US" sz="1800" dirty="0">
                <a:solidFill>
                  <a:srgbClr val="404040"/>
                </a:solidFill>
                <a:latin typeface="Helvetica"/>
                <a:ea typeface="MS PGothic" panose="020B0600070205080204" pitchFamily="34" charset="-128"/>
              </a:rPr>
              <a:t>There are 3 copper adapters with the middle point between the top and bottom coils</a:t>
            </a:r>
          </a:p>
          <a:p>
            <a:pPr marL="342900" indent="-342900" fontAlgn="auto">
              <a:spcAft>
                <a:spcPts val="0"/>
              </a:spcAft>
              <a:buFont typeface="Arial" panose="020B0604020202020204" pitchFamily="34" charset="0"/>
              <a:buChar char="•"/>
            </a:pPr>
            <a:r>
              <a:rPr lang="en-US" sz="1800" dirty="0">
                <a:solidFill>
                  <a:srgbClr val="404040"/>
                </a:solidFill>
                <a:latin typeface="Helvetica"/>
                <a:ea typeface="MS PGothic" panose="020B0600070205080204" pitchFamily="34" charset="-128"/>
              </a:rPr>
              <a:t>It allows to test each half-coil separately and together</a:t>
            </a:r>
          </a:p>
        </p:txBody>
      </p:sp>
      <p:sp>
        <p:nvSpPr>
          <p:cNvPr id="3" name="Footer Placeholder 2">
            <a:extLst>
              <a:ext uri="{FF2B5EF4-FFF2-40B4-BE49-F238E27FC236}">
                <a16:creationId xmlns:a16="http://schemas.microsoft.com/office/drawing/2014/main" xmlns="" id="{42B83B6E-54DD-2ABB-67BE-9E978ED92D3C}"/>
              </a:ext>
            </a:extLst>
          </p:cNvPr>
          <p:cNvSpPr>
            <a:spLocks noGrp="1"/>
          </p:cNvSpPr>
          <p:nvPr>
            <p:ph type="ftr" sz="quarter" idx="11"/>
          </p:nvPr>
        </p:nvSpPr>
        <p:spPr/>
        <p:txBody>
          <a:bodyPr/>
          <a:lstStyle/>
          <a:p>
            <a:pPr>
              <a:defRPr/>
            </a:pPr>
            <a:r>
              <a:rPr lang="en-US"/>
              <a:t>V. Kashikhin | HTS Magnet Activity at Fermilab</a:t>
            </a:r>
            <a:endParaRPr lang="en-US" b="1"/>
          </a:p>
        </p:txBody>
      </p:sp>
      <p:sp>
        <p:nvSpPr>
          <p:cNvPr id="7" name="Slide Number Placeholder 6">
            <a:extLst>
              <a:ext uri="{FF2B5EF4-FFF2-40B4-BE49-F238E27FC236}">
                <a16:creationId xmlns:a16="http://schemas.microsoft.com/office/drawing/2014/main" xmlns="" id="{7B809DD4-CC0E-CED6-BB0F-89223E319B44}"/>
              </a:ext>
            </a:extLst>
          </p:cNvPr>
          <p:cNvSpPr>
            <a:spLocks noGrp="1"/>
          </p:cNvSpPr>
          <p:nvPr>
            <p:ph type="sldNum" sz="quarter" idx="12"/>
          </p:nvPr>
        </p:nvSpPr>
        <p:spPr/>
        <p:txBody>
          <a:bodyPr/>
          <a:lstStyle/>
          <a:p>
            <a:fld id="{52E9C158-AEF1-41A2-A6CE-6F0BAB305EFD}" type="slidenum">
              <a:rPr lang="en-US" altLang="en-US" smtClean="0"/>
              <a:pPr/>
              <a:t>7</a:t>
            </a:fld>
            <a:endParaRPr lang="en-US" altLang="en-US"/>
          </a:p>
        </p:txBody>
      </p:sp>
    </p:spTree>
    <p:extLst>
      <p:ext uri="{BB962C8B-B14F-4D97-AF65-F5344CB8AC3E}">
        <p14:creationId xmlns:p14="http://schemas.microsoft.com/office/powerpoint/2010/main" val="1034907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B10AD7B-AF9C-507B-C137-73EFC4383AD3}"/>
              </a:ext>
            </a:extLst>
          </p:cNvPr>
          <p:cNvSpPr>
            <a:spLocks noGrp="1"/>
          </p:cNvSpPr>
          <p:nvPr>
            <p:ph type="title"/>
          </p:nvPr>
        </p:nvSpPr>
        <p:spPr/>
        <p:txBody>
          <a:bodyPr/>
          <a:lstStyle/>
          <a:p>
            <a:r>
              <a:rPr lang="en-US" dirty="0"/>
              <a:t>Short STAR wire testing</a:t>
            </a:r>
          </a:p>
        </p:txBody>
      </p:sp>
      <p:sp>
        <p:nvSpPr>
          <p:cNvPr id="4" name="Date Placeholder 3">
            <a:extLst>
              <a:ext uri="{FF2B5EF4-FFF2-40B4-BE49-F238E27FC236}">
                <a16:creationId xmlns:a16="http://schemas.microsoft.com/office/drawing/2014/main" xmlns="" id="{4FDB41EA-0D5D-DF47-6815-A28BA5F0884A}"/>
              </a:ext>
            </a:extLst>
          </p:cNvPr>
          <p:cNvSpPr>
            <a:spLocks noGrp="1"/>
          </p:cNvSpPr>
          <p:nvPr>
            <p:ph type="dt" sz="half" idx="10"/>
          </p:nvPr>
        </p:nvSpPr>
        <p:spPr/>
        <p:txBody>
          <a:bodyPr/>
          <a:lstStyle/>
          <a:p>
            <a:r>
              <a:rPr lang="en-US" altLang="en-US"/>
              <a:t>March 10, 2023</a:t>
            </a:r>
          </a:p>
        </p:txBody>
      </p:sp>
      <p:pic>
        <p:nvPicPr>
          <p:cNvPr id="7" name="Content Placeholder 6">
            <a:extLst>
              <a:ext uri="{FF2B5EF4-FFF2-40B4-BE49-F238E27FC236}">
                <a16:creationId xmlns:a16="http://schemas.microsoft.com/office/drawing/2014/main" xmlns="" id="{1BB149AB-96D8-27E3-B309-7B23B20973A9}"/>
              </a:ext>
            </a:extLst>
          </p:cNvPr>
          <p:cNvPicPr>
            <a:picLocks noGrp="1" noChangeAspect="1"/>
          </p:cNvPicPr>
          <p:nvPr>
            <p:ph idx="1"/>
          </p:nvPr>
        </p:nvPicPr>
        <p:blipFill rotWithShape="1">
          <a:blip r:embed="rId3"/>
          <a:srcRect l="9540" r="5940"/>
          <a:stretch/>
        </p:blipFill>
        <p:spPr>
          <a:xfrm rot="10800000">
            <a:off x="253036" y="919311"/>
            <a:ext cx="4575875" cy="3045371"/>
          </a:xfrm>
          <a:prstGeom prst="rect">
            <a:avLst/>
          </a:prstGeom>
        </p:spPr>
      </p:pic>
      <p:pic>
        <p:nvPicPr>
          <p:cNvPr id="8" name="Picture 7" descr="Graphical user interface&#10;&#10;Description automatically generated">
            <a:extLst>
              <a:ext uri="{FF2B5EF4-FFF2-40B4-BE49-F238E27FC236}">
                <a16:creationId xmlns:a16="http://schemas.microsoft.com/office/drawing/2014/main" xmlns="" id="{7FA11FA0-B5AD-9C9D-4501-40C963B38B6B}"/>
              </a:ext>
            </a:extLst>
          </p:cNvPr>
          <p:cNvPicPr>
            <a:picLocks noChangeAspect="1"/>
          </p:cNvPicPr>
          <p:nvPr/>
        </p:nvPicPr>
        <p:blipFill>
          <a:blip r:embed="rId4"/>
          <a:stretch>
            <a:fillRect/>
          </a:stretch>
        </p:blipFill>
        <p:spPr>
          <a:xfrm>
            <a:off x="5184183" y="919311"/>
            <a:ext cx="3593355" cy="2562291"/>
          </a:xfrm>
          <a:prstGeom prst="rect">
            <a:avLst/>
          </a:prstGeom>
        </p:spPr>
      </p:pic>
      <p:pic>
        <p:nvPicPr>
          <p:cNvPr id="9" name="Picture 8" descr="A screenshot of a computer&#10;&#10;Description automatically generated with medium confidence">
            <a:extLst>
              <a:ext uri="{FF2B5EF4-FFF2-40B4-BE49-F238E27FC236}">
                <a16:creationId xmlns:a16="http://schemas.microsoft.com/office/drawing/2014/main" xmlns="" id="{37DDD690-DEE8-73BA-11F2-53FC6C7D157B}"/>
              </a:ext>
            </a:extLst>
          </p:cNvPr>
          <p:cNvPicPr>
            <a:picLocks noChangeAspect="1"/>
          </p:cNvPicPr>
          <p:nvPr/>
        </p:nvPicPr>
        <p:blipFill rotWithShape="1">
          <a:blip r:embed="rId5"/>
          <a:srcRect r="33123" b="23550"/>
          <a:stretch/>
        </p:blipFill>
        <p:spPr>
          <a:xfrm>
            <a:off x="5184182" y="3639469"/>
            <a:ext cx="3593355" cy="2567332"/>
          </a:xfrm>
          <a:prstGeom prst="rect">
            <a:avLst/>
          </a:prstGeom>
        </p:spPr>
      </p:pic>
      <p:sp>
        <p:nvSpPr>
          <p:cNvPr id="10" name="TextBox 9">
            <a:extLst>
              <a:ext uri="{FF2B5EF4-FFF2-40B4-BE49-F238E27FC236}">
                <a16:creationId xmlns:a16="http://schemas.microsoft.com/office/drawing/2014/main" xmlns="" id="{22395430-368D-26AE-6160-89ED193ECC23}"/>
              </a:ext>
            </a:extLst>
          </p:cNvPr>
          <p:cNvSpPr txBox="1"/>
          <p:nvPr/>
        </p:nvSpPr>
        <p:spPr>
          <a:xfrm>
            <a:off x="151985" y="4048909"/>
            <a:ext cx="4708236" cy="2185214"/>
          </a:xfrm>
          <a:prstGeom prst="rect">
            <a:avLst/>
          </a:prstGeom>
          <a:noFill/>
        </p:spPr>
        <p:txBody>
          <a:bodyPr wrap="square" rtlCol="0">
            <a:spAutoFit/>
          </a:bodyPr>
          <a:lstStyle/>
          <a:p>
            <a:pPr marL="342900" indent="-342900" fontAlgn="auto">
              <a:spcAft>
                <a:spcPts val="0"/>
              </a:spcAft>
              <a:buFont typeface="Arial" panose="020B0604020202020204" pitchFamily="34" charset="0"/>
              <a:buChar char="•"/>
            </a:pPr>
            <a:r>
              <a:rPr lang="en-US" sz="1700" dirty="0">
                <a:solidFill>
                  <a:srgbClr val="404040"/>
                </a:solidFill>
                <a:latin typeface="Helvetica"/>
                <a:ea typeface="Geneva" charset="0"/>
              </a:rPr>
              <a:t>A short piece or STAR wire was tested in LN</a:t>
            </a:r>
            <a:r>
              <a:rPr lang="en-US" sz="1700" baseline="-25000" dirty="0">
                <a:solidFill>
                  <a:srgbClr val="404040"/>
                </a:solidFill>
                <a:latin typeface="Helvetica"/>
                <a:ea typeface="Geneva" charset="0"/>
              </a:rPr>
              <a:t>2</a:t>
            </a:r>
            <a:r>
              <a:rPr lang="en-US" sz="1700" dirty="0">
                <a:solidFill>
                  <a:srgbClr val="404040"/>
                </a:solidFill>
                <a:latin typeface="Helvetica"/>
                <a:ea typeface="Geneva" charset="0"/>
              </a:rPr>
              <a:t> before and after bending around the 33-mm wide pole in the COMB structure (the tightest bend in the coil)</a:t>
            </a:r>
          </a:p>
          <a:p>
            <a:pPr marL="342900" indent="-342900" fontAlgn="auto">
              <a:spcAft>
                <a:spcPts val="0"/>
              </a:spcAft>
              <a:buFont typeface="Arial" panose="020B0604020202020204" pitchFamily="34" charset="0"/>
              <a:buChar char="•"/>
            </a:pPr>
            <a:r>
              <a:rPr lang="en-US" sz="1700" dirty="0">
                <a:solidFill>
                  <a:srgbClr val="404040"/>
                </a:solidFill>
                <a:latin typeface="Helvetica"/>
                <a:ea typeface="Geneva" charset="0"/>
              </a:rPr>
              <a:t>~98% critical current retention was observed (not corrected for the self field), which essentially means no degradation due to bending</a:t>
            </a:r>
          </a:p>
        </p:txBody>
      </p:sp>
      <p:sp>
        <p:nvSpPr>
          <p:cNvPr id="3" name="Footer Placeholder 2">
            <a:extLst>
              <a:ext uri="{FF2B5EF4-FFF2-40B4-BE49-F238E27FC236}">
                <a16:creationId xmlns:a16="http://schemas.microsoft.com/office/drawing/2014/main" xmlns="" id="{03B7061B-2068-972B-22E8-8E57ED3CF3F9}"/>
              </a:ext>
            </a:extLst>
          </p:cNvPr>
          <p:cNvSpPr>
            <a:spLocks noGrp="1"/>
          </p:cNvSpPr>
          <p:nvPr>
            <p:ph type="ftr" sz="quarter" idx="11"/>
          </p:nvPr>
        </p:nvSpPr>
        <p:spPr/>
        <p:txBody>
          <a:bodyPr/>
          <a:lstStyle/>
          <a:p>
            <a:pPr>
              <a:defRPr/>
            </a:pPr>
            <a:r>
              <a:rPr lang="en-US"/>
              <a:t>V. Kashikhin | HTS Magnet Activity at Fermilab</a:t>
            </a:r>
            <a:endParaRPr lang="en-US" b="1"/>
          </a:p>
        </p:txBody>
      </p:sp>
      <p:sp>
        <p:nvSpPr>
          <p:cNvPr id="11" name="Slide Number Placeholder 10">
            <a:extLst>
              <a:ext uri="{FF2B5EF4-FFF2-40B4-BE49-F238E27FC236}">
                <a16:creationId xmlns:a16="http://schemas.microsoft.com/office/drawing/2014/main" xmlns="" id="{CD95080C-77E5-EA6B-F3AF-B517C2B28ECF}"/>
              </a:ext>
            </a:extLst>
          </p:cNvPr>
          <p:cNvSpPr>
            <a:spLocks noGrp="1"/>
          </p:cNvSpPr>
          <p:nvPr>
            <p:ph type="sldNum" sz="quarter" idx="12"/>
          </p:nvPr>
        </p:nvSpPr>
        <p:spPr/>
        <p:txBody>
          <a:bodyPr/>
          <a:lstStyle/>
          <a:p>
            <a:fld id="{52E9C158-AEF1-41A2-A6CE-6F0BAB305EFD}" type="slidenum">
              <a:rPr lang="en-US" altLang="en-US" smtClean="0"/>
              <a:pPr/>
              <a:t>8</a:t>
            </a:fld>
            <a:endParaRPr lang="en-US" altLang="en-US"/>
          </a:p>
        </p:txBody>
      </p:sp>
      <p:cxnSp>
        <p:nvCxnSpPr>
          <p:cNvPr id="5" name="Straight Arrow Connector 4">
            <a:extLst>
              <a:ext uri="{FF2B5EF4-FFF2-40B4-BE49-F238E27FC236}">
                <a16:creationId xmlns:a16="http://schemas.microsoft.com/office/drawing/2014/main" xmlns="" id="{51473688-38AB-E6B5-E5CB-C9307E122DE5}"/>
              </a:ext>
            </a:extLst>
          </p:cNvPr>
          <p:cNvCxnSpPr>
            <a:cxnSpLocks/>
          </p:cNvCxnSpPr>
          <p:nvPr/>
        </p:nvCxnSpPr>
        <p:spPr>
          <a:xfrm>
            <a:off x="4030940" y="2319910"/>
            <a:ext cx="25839" cy="291554"/>
          </a:xfrm>
          <a:prstGeom prst="straightConnector1">
            <a:avLst/>
          </a:prstGeom>
          <a:ln w="15875">
            <a:solidFill>
              <a:srgbClr val="FFFF00"/>
            </a:solidFill>
            <a:headEnd type="triangle" w="sm" len="lg"/>
            <a:tailEnd type="triangle" w="sm" len="lg"/>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xmlns="" id="{BAC4552A-68A1-74FD-20CF-BE8A26164865}"/>
              </a:ext>
            </a:extLst>
          </p:cNvPr>
          <p:cNvSpPr txBox="1"/>
          <p:nvPr/>
        </p:nvSpPr>
        <p:spPr>
          <a:xfrm>
            <a:off x="3328246" y="2720089"/>
            <a:ext cx="650929" cy="276999"/>
          </a:xfrm>
          <a:prstGeom prst="rect">
            <a:avLst/>
          </a:prstGeom>
          <a:noFill/>
        </p:spPr>
        <p:txBody>
          <a:bodyPr wrap="square" rtlCol="0">
            <a:spAutoFit/>
          </a:bodyPr>
          <a:lstStyle/>
          <a:p>
            <a:r>
              <a:rPr lang="en-US" sz="1200" dirty="0">
                <a:solidFill>
                  <a:srgbClr val="FFFF00"/>
                </a:solidFill>
              </a:rPr>
              <a:t>33 mm</a:t>
            </a:r>
          </a:p>
        </p:txBody>
      </p:sp>
      <p:cxnSp>
        <p:nvCxnSpPr>
          <p:cNvPr id="16" name="Straight Arrow Connector 15">
            <a:extLst>
              <a:ext uri="{FF2B5EF4-FFF2-40B4-BE49-F238E27FC236}">
                <a16:creationId xmlns:a16="http://schemas.microsoft.com/office/drawing/2014/main" xmlns="" id="{5C6F6DDF-202D-E44F-1675-EBC4F0F050F3}"/>
              </a:ext>
            </a:extLst>
          </p:cNvPr>
          <p:cNvCxnSpPr>
            <a:cxnSpLocks/>
          </p:cNvCxnSpPr>
          <p:nvPr/>
        </p:nvCxnSpPr>
        <p:spPr>
          <a:xfrm>
            <a:off x="4051603" y="2584674"/>
            <a:ext cx="25839" cy="291554"/>
          </a:xfrm>
          <a:prstGeom prst="straightConnector1">
            <a:avLst/>
          </a:prstGeom>
          <a:ln w="15875">
            <a:solidFill>
              <a:srgbClr val="FFFF00"/>
            </a:solidFill>
            <a:headEnd type="none" w="sm" len="lg"/>
            <a:tailEnd type="none" w="sm" len="lg"/>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xmlns="" id="{9D5D157A-42F2-258C-E3A7-3694EBAFFEAB}"/>
              </a:ext>
            </a:extLst>
          </p:cNvPr>
          <p:cNvCxnSpPr>
            <a:cxnSpLocks/>
          </p:cNvCxnSpPr>
          <p:nvPr/>
        </p:nvCxnSpPr>
        <p:spPr>
          <a:xfrm flipH="1">
            <a:off x="3897824" y="2866337"/>
            <a:ext cx="179618" cy="0"/>
          </a:xfrm>
          <a:prstGeom prst="straightConnector1">
            <a:avLst/>
          </a:prstGeom>
          <a:ln w="15875">
            <a:solidFill>
              <a:srgbClr val="FFFF00"/>
            </a:solidFill>
            <a:headEnd type="none" w="sm" len="lg"/>
            <a:tailEnd type="none" w="sm"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84366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Pre-fabrication activities</a:t>
            </a:r>
          </a:p>
        </p:txBody>
      </p:sp>
      <p:sp>
        <p:nvSpPr>
          <p:cNvPr id="4" name="Date Placeholder 3"/>
          <p:cNvSpPr>
            <a:spLocks noGrp="1"/>
          </p:cNvSpPr>
          <p:nvPr>
            <p:ph type="dt" sz="half" idx="10"/>
          </p:nvPr>
        </p:nvSpPr>
        <p:spPr/>
        <p:txBody>
          <a:bodyPr/>
          <a:lstStyle/>
          <a:p>
            <a:r>
              <a:rPr lang="en-US" altLang="en-US"/>
              <a:t>March 10, 2023</a:t>
            </a:r>
          </a:p>
        </p:txBody>
      </p:sp>
      <p:sp>
        <p:nvSpPr>
          <p:cNvPr id="11" name="Footer Placeholder 10">
            <a:extLst>
              <a:ext uri="{FF2B5EF4-FFF2-40B4-BE49-F238E27FC236}">
                <a16:creationId xmlns:a16="http://schemas.microsoft.com/office/drawing/2014/main" xmlns="" id="{C38B6E2A-4498-5FC8-49F1-05ECDB62C4C0}"/>
              </a:ext>
            </a:extLst>
          </p:cNvPr>
          <p:cNvSpPr>
            <a:spLocks noGrp="1"/>
          </p:cNvSpPr>
          <p:nvPr>
            <p:ph type="ftr" sz="quarter" idx="11"/>
          </p:nvPr>
        </p:nvSpPr>
        <p:spPr/>
        <p:txBody>
          <a:bodyPr/>
          <a:lstStyle/>
          <a:p>
            <a:pPr>
              <a:defRPr/>
            </a:pPr>
            <a:r>
              <a:rPr lang="en-US"/>
              <a:t>V. Kashikhin | HTS Magnet Activity at Fermilab</a:t>
            </a:r>
            <a:endParaRPr lang="en-US" b="1"/>
          </a:p>
        </p:txBody>
      </p:sp>
      <p:sp>
        <p:nvSpPr>
          <p:cNvPr id="12" name="Slide Number Placeholder 11">
            <a:extLst>
              <a:ext uri="{FF2B5EF4-FFF2-40B4-BE49-F238E27FC236}">
                <a16:creationId xmlns:a16="http://schemas.microsoft.com/office/drawing/2014/main" xmlns="" id="{68C28C93-E691-C117-CEDC-4C0344272519}"/>
              </a:ext>
            </a:extLst>
          </p:cNvPr>
          <p:cNvSpPr>
            <a:spLocks noGrp="1"/>
          </p:cNvSpPr>
          <p:nvPr>
            <p:ph type="sldNum" sz="quarter" idx="12"/>
          </p:nvPr>
        </p:nvSpPr>
        <p:spPr/>
        <p:txBody>
          <a:bodyPr/>
          <a:lstStyle/>
          <a:p>
            <a:fld id="{52E9C158-AEF1-41A2-A6CE-6F0BAB305EFD}" type="slidenum">
              <a:rPr lang="en-US" altLang="en-US" smtClean="0"/>
              <a:pPr/>
              <a:t>9</a:t>
            </a:fld>
            <a:endParaRPr lang="en-US" altLang="en-US"/>
          </a:p>
        </p:txBody>
      </p:sp>
      <p:pic>
        <p:nvPicPr>
          <p:cNvPr id="6" name="Picture 5" descr="A close-up of some jewelry&#10;&#10;Description automatically generated with low confidence">
            <a:extLst>
              <a:ext uri="{FF2B5EF4-FFF2-40B4-BE49-F238E27FC236}">
                <a16:creationId xmlns:a16="http://schemas.microsoft.com/office/drawing/2014/main" xmlns="" id="{E4621D97-3D05-313F-0277-867A21B1C5F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282135" y="921265"/>
            <a:ext cx="6474939" cy="4046105"/>
          </a:xfrm>
          <a:prstGeom prst="rect">
            <a:avLst/>
          </a:prstGeom>
        </p:spPr>
      </p:pic>
      <p:sp>
        <p:nvSpPr>
          <p:cNvPr id="9" name="Content Placeholder 2">
            <a:extLst>
              <a:ext uri="{FF2B5EF4-FFF2-40B4-BE49-F238E27FC236}">
                <a16:creationId xmlns:a16="http://schemas.microsoft.com/office/drawing/2014/main" xmlns="" id="{E5F536FC-715D-148A-505E-AB09891572E9}"/>
              </a:ext>
            </a:extLst>
          </p:cNvPr>
          <p:cNvSpPr>
            <a:spLocks noGrp="1"/>
          </p:cNvSpPr>
          <p:nvPr>
            <p:ph idx="1"/>
          </p:nvPr>
        </p:nvSpPr>
        <p:spPr>
          <a:xfrm>
            <a:off x="612998" y="5078492"/>
            <a:ext cx="7837453" cy="1253902"/>
          </a:xfrm>
        </p:spPr>
        <p:txBody>
          <a:bodyPr>
            <a:normAutofit fontScale="70000" lnSpcReduction="20000"/>
          </a:bodyPr>
          <a:lstStyle/>
          <a:p>
            <a:pPr>
              <a:lnSpc>
                <a:spcPct val="120000"/>
              </a:lnSpc>
            </a:pPr>
            <a:r>
              <a:rPr lang="en-US" dirty="0"/>
              <a:t>Practice to go through all the steps prior to working with the real STAR wires</a:t>
            </a:r>
          </a:p>
          <a:p>
            <a:pPr lvl="1">
              <a:lnSpc>
                <a:spcPct val="120000"/>
              </a:lnSpc>
            </a:pPr>
            <a:r>
              <a:rPr lang="en-US" dirty="0"/>
              <a:t>Wound four mockup half-coils into the dummy and real (ULTEM) structures</a:t>
            </a:r>
          </a:p>
          <a:p>
            <a:pPr lvl="1">
              <a:lnSpc>
                <a:spcPct val="120000"/>
              </a:lnSpc>
            </a:pPr>
            <a:r>
              <a:rPr lang="en-US" dirty="0"/>
              <a:t>Installed ground insulation and assembled the iron yoke </a:t>
            </a:r>
          </a:p>
          <a:p>
            <a:pPr>
              <a:lnSpc>
                <a:spcPct val="120000"/>
              </a:lnSpc>
            </a:pPr>
            <a:r>
              <a:rPr lang="en-US" dirty="0"/>
              <a:t>The COMB-STAR magnet will be fabricated and tested in March-April 2023</a:t>
            </a:r>
          </a:p>
        </p:txBody>
      </p:sp>
    </p:spTree>
    <p:extLst>
      <p:ext uri="{BB962C8B-B14F-4D97-AF65-F5344CB8AC3E}">
        <p14:creationId xmlns:p14="http://schemas.microsoft.com/office/powerpoint/2010/main" val="3918668169"/>
      </p:ext>
    </p:extLst>
  </p:cSld>
  <p:clrMapOvr>
    <a:masterClrMapping/>
  </p:clrMapOvr>
  <p:timing>
    <p:tnLst>
      <p:par>
        <p:cTn id="1" dur="indefinite" restart="never" nodeType="tmRoot"/>
      </p:par>
    </p:tnLst>
  </p:timing>
</p:sld>
</file>

<file path=ppt/theme/theme1.xml><?xml version="1.0" encoding="utf-8"?>
<a:theme xmlns:a="http://schemas.openxmlformats.org/drawingml/2006/main" name="FNAL_TemplateMac_060514">
  <a:themeElements>
    <a:clrScheme name="Fermilab">
      <a:dk1>
        <a:srgbClr val="004C97"/>
      </a:dk1>
      <a:lt1>
        <a:srgbClr val="FFFFFF"/>
      </a:lt1>
      <a:dk2>
        <a:srgbClr val="004C97"/>
      </a:dk2>
      <a:lt2>
        <a:srgbClr val="FFFFFF"/>
      </a:lt2>
      <a:accent1>
        <a:srgbClr val="99D6EA"/>
      </a:accent1>
      <a:accent2>
        <a:srgbClr val="DB720C"/>
      </a:accent2>
      <a:accent3>
        <a:srgbClr val="519A24"/>
      </a:accent3>
      <a:accent4>
        <a:srgbClr val="AF272F"/>
      </a:accent4>
      <a:accent5>
        <a:srgbClr val="00B5E2"/>
      </a:accent5>
      <a:accent6>
        <a:srgbClr val="404040"/>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Presentation1" id="{FA6561EA-5476-4052-84D7-7BCA5B4A2A6E}" vid="{B6CED81E-951A-4DFA-9287-6DC86C25A1D3}"/>
    </a:ext>
  </a:extLst>
</a:theme>
</file>

<file path=ppt/theme/theme2.xml><?xml version="1.0" encoding="utf-8"?>
<a:theme xmlns:a="http://schemas.openxmlformats.org/drawingml/2006/main" name="Fermilab: Footer Only">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Presentation1" id="{FA6561EA-5476-4052-84D7-7BCA5B4A2A6E}" vid="{3CED6F7E-0C40-4358-9557-CEEF733EC32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blank</Template>
  <TotalTime>23989</TotalTime>
  <Words>1834</Words>
  <Application>Microsoft Office PowerPoint</Application>
  <PresentationFormat>On-screen Show (4:3)</PresentationFormat>
  <Paragraphs>224</Paragraphs>
  <Slides>20</Slides>
  <Notes>20</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FNAL_TemplateMac_060514</vt:lpstr>
      <vt:lpstr>Fermilab: Footer Only</vt:lpstr>
      <vt:lpstr>HTS Magnet Activity at Fermilab</vt:lpstr>
      <vt:lpstr>Outline</vt:lpstr>
      <vt:lpstr>Conductor On Molded Barrel (COMB) Magnet Technology </vt:lpstr>
      <vt:lpstr>COMB magnet development with CORC cables</vt:lpstr>
      <vt:lpstr>STAR in COMB SBIR with AMPeers</vt:lpstr>
      <vt:lpstr>Coil/structure design</vt:lpstr>
      <vt:lpstr>Iron yoke and terminals</vt:lpstr>
      <vt:lpstr>Short STAR wire testing</vt:lpstr>
      <vt:lpstr>Pre-fabrication activities</vt:lpstr>
      <vt:lpstr>Low-field, fast-cycling magnet R&amp;D</vt:lpstr>
      <vt:lpstr>HTS-Based Rapid-Cycling Accelerator Magnet*</vt:lpstr>
      <vt:lpstr>Narrowly Structured HTS-Based Power Cable </vt:lpstr>
      <vt:lpstr>HTS-Based Magnet Cryogenic Support </vt:lpstr>
      <vt:lpstr>HTS-Based Magnet Power Tests – B-Field Ramping Rates</vt:lpstr>
      <vt:lpstr>Magnet Power Tests – Cryogenic Power Loss </vt:lpstr>
      <vt:lpstr>Low-field, persistent current magnet R&amp;D</vt:lpstr>
      <vt:lpstr>HTS coil design without splices</vt:lpstr>
      <vt:lpstr> HTS Quadrupole Magnet Models (2019-2020)</vt:lpstr>
      <vt:lpstr> HTS H-type Dipole Magnet (2021) </vt:lpstr>
      <vt:lpstr> HTS Dipole with Mechanical to Magnetic Energy Transfer (2022)   </vt:lpstr>
    </vt:vector>
  </TitlesOfParts>
  <Company>Sandbox Studio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COMB progress and preliminary CORC wire test results in LN2</dc:title>
  <dc:creator>Vadim Kashikhin</dc:creator>
  <cp:lastModifiedBy>vadim</cp:lastModifiedBy>
  <cp:revision>353</cp:revision>
  <cp:lastPrinted>2014-01-20T19:40:21Z</cp:lastPrinted>
  <dcterms:created xsi:type="dcterms:W3CDTF">2021-01-05T21:44:54Z</dcterms:created>
  <dcterms:modified xsi:type="dcterms:W3CDTF">2023-03-10T09:11:21Z</dcterms:modified>
</cp:coreProperties>
</file>