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7" r:id="rId2"/>
    <p:sldId id="256" r:id="rId3"/>
    <p:sldId id="261" r:id="rId4"/>
    <p:sldId id="264" r:id="rId5"/>
    <p:sldId id="263" r:id="rId6"/>
    <p:sldId id="259" r:id="rId7"/>
    <p:sldId id="267" r:id="rId8"/>
    <p:sldId id="258" r:id="rId9"/>
    <p:sldId id="265" r:id="rId10"/>
    <p:sldId id="266" r:id="rId11"/>
    <p:sldId id="262" r:id="rId12"/>
    <p:sldId id="275" r:id="rId13"/>
    <p:sldId id="270" r:id="rId14"/>
    <p:sldId id="271" r:id="rId15"/>
    <p:sldId id="273" r:id="rId16"/>
    <p:sldId id="260" r:id="rId1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33CC"/>
    <a:srgbClr val="00FFFF"/>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190" autoAdjust="0"/>
    <p:restoredTop sz="94087" autoAdjust="0"/>
  </p:normalViewPr>
  <p:slideViewPr>
    <p:cSldViewPr snapToGrid="0">
      <p:cViewPr varScale="1">
        <p:scale>
          <a:sx n="73" d="100"/>
          <a:sy n="73" d="100"/>
        </p:scale>
        <p:origin x="52" y="1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ITEPSERV1a\ITEP-HTS\Otten\Masterwork\presentaties\0425\graphs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ser>
          <c:idx val="0"/>
          <c:order val="0"/>
          <c:invertIfNegative val="0"/>
          <c:cat>
            <c:strRef>
              <c:f>columns!$A$4:$A$13</c:f>
              <c:strCache>
                <c:ptCount val="10"/>
                <c:pt idx="0">
                  <c:v>Unfilled epoxy</c:v>
                </c:pt>
                <c:pt idx="1">
                  <c:v>Carbon particles + CNT (4-8 %)</c:v>
                </c:pt>
                <c:pt idx="2">
                  <c:v>Graphite + CNT (4-8 %)</c:v>
                </c:pt>
                <c:pt idx="3">
                  <c:v>Al(OH)3 (56 %)</c:v>
                </c:pt>
                <c:pt idx="4">
                  <c:v>Silver (60-80  %)</c:v>
                </c:pt>
                <c:pt idx="5">
                  <c:v>Silica (50 %)</c:v>
                </c:pt>
                <c:pt idx="6">
                  <c:v>Silica (60 %)</c:v>
                </c:pt>
                <c:pt idx="7">
                  <c:v>Graphite (50-60 %)</c:v>
                </c:pt>
                <c:pt idx="8">
                  <c:v>Alumina (60-70 %)</c:v>
                </c:pt>
                <c:pt idx="9">
                  <c:v>REBCO tape</c:v>
                </c:pt>
              </c:strCache>
            </c:strRef>
          </c:cat>
          <c:val>
            <c:numRef>
              <c:f>columns!$B$4:$B$13</c:f>
              <c:numCache>
                <c:formatCode>0.00</c:formatCode>
                <c:ptCount val="10"/>
                <c:pt idx="0">
                  <c:v>-1.3526800000000001</c:v>
                </c:pt>
                <c:pt idx="1">
                  <c:v>-1.17716</c:v>
                </c:pt>
                <c:pt idx="2">
                  <c:v>-1.11368</c:v>
                </c:pt>
                <c:pt idx="3">
                  <c:v>-1.1100000000000001</c:v>
                </c:pt>
                <c:pt idx="4">
                  <c:v>-1.04314</c:v>
                </c:pt>
                <c:pt idx="5">
                  <c:v>-0.82000000000000006</c:v>
                </c:pt>
                <c:pt idx="6">
                  <c:v>-0.60000000000000009</c:v>
                </c:pt>
                <c:pt idx="7">
                  <c:v>-0.58413999999999999</c:v>
                </c:pt>
                <c:pt idx="8">
                  <c:v>-0.5</c:v>
                </c:pt>
                <c:pt idx="9">
                  <c:v>-0.27</c:v>
                </c:pt>
              </c:numCache>
            </c:numRef>
          </c:val>
          <c:extLst>
            <c:ext xmlns:c16="http://schemas.microsoft.com/office/drawing/2014/chart" uri="{C3380CC4-5D6E-409C-BE32-E72D297353CC}">
              <c16:uniqueId val="{00000000-9FA7-4488-9B8B-B64BB8F9D4ED}"/>
            </c:ext>
          </c:extLst>
        </c:ser>
        <c:dLbls>
          <c:showLegendKey val="0"/>
          <c:showVal val="0"/>
          <c:showCatName val="0"/>
          <c:showSerName val="0"/>
          <c:showPercent val="0"/>
          <c:showBubbleSize val="0"/>
        </c:dLbls>
        <c:gapWidth val="150"/>
        <c:axId val="64777216"/>
        <c:axId val="57265536"/>
      </c:barChart>
      <c:catAx>
        <c:axId val="64777216"/>
        <c:scaling>
          <c:orientation val="minMax"/>
        </c:scaling>
        <c:delete val="0"/>
        <c:axPos val="t"/>
        <c:numFmt formatCode="General" sourceLinked="0"/>
        <c:majorTickMark val="out"/>
        <c:minorTickMark val="none"/>
        <c:tickLblPos val="high"/>
        <c:txPr>
          <a:bodyPr rot="-2100000" anchor="ctr" anchorCtr="1"/>
          <a:lstStyle/>
          <a:p>
            <a:pPr>
              <a:defRPr/>
            </a:pPr>
            <a:endParaRPr lang="nl-NL"/>
          </a:p>
        </c:txPr>
        <c:crossAx val="57265536"/>
        <c:crosses val="autoZero"/>
        <c:auto val="0"/>
        <c:lblAlgn val="ctr"/>
        <c:lblOffset val="100"/>
        <c:noMultiLvlLbl val="0"/>
      </c:catAx>
      <c:valAx>
        <c:axId val="57265536"/>
        <c:scaling>
          <c:orientation val="maxMin"/>
        </c:scaling>
        <c:delete val="0"/>
        <c:axPos val="l"/>
        <c:majorGridlines/>
        <c:title>
          <c:tx>
            <c:rich>
              <a:bodyPr rot="-5400000" vert="horz"/>
              <a:lstStyle/>
              <a:p>
                <a:pPr>
                  <a:defRPr/>
                </a:pPr>
                <a:r>
                  <a:rPr lang="en-US" sz="1800" b="0" dirty="0">
                    <a:latin typeface="Arial" panose="020B0604020202020204" pitchFamily="34" charset="0"/>
                    <a:cs typeface="Arial" panose="020B0604020202020204" pitchFamily="34" charset="0"/>
                  </a:rPr>
                  <a:t>Thermal expansion [%]</a:t>
                </a:r>
              </a:p>
            </c:rich>
          </c:tx>
          <c:layout>
            <c:manualLayout>
              <c:xMode val="edge"/>
              <c:yMode val="edge"/>
              <c:x val="2.5092714930065152E-2"/>
              <c:y val="0.2179635021442628"/>
            </c:manualLayout>
          </c:layout>
          <c:overlay val="0"/>
        </c:title>
        <c:numFmt formatCode="0.0" sourceLinked="0"/>
        <c:majorTickMark val="out"/>
        <c:minorTickMark val="none"/>
        <c:tickLblPos val="nextTo"/>
        <c:txPr>
          <a:bodyPr/>
          <a:lstStyle/>
          <a:p>
            <a:pPr>
              <a:defRPr sz="1400"/>
            </a:pPr>
            <a:endParaRPr lang="nl-NL"/>
          </a:p>
        </c:txPr>
        <c:crossAx val="64777216"/>
        <c:crosses val="autoZero"/>
        <c:crossBetween val="between"/>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FAC858-0924-4397-82EE-23C1633092CB}" type="datetimeFigureOut">
              <a:rPr lang="nl-NL" smtClean="0"/>
              <a:t>9-3-2023</a:t>
            </a:fld>
            <a:endParaRPr lang="nl-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40D65-F294-46EB-9463-4B2CA7C87588}" type="slidenum">
              <a:rPr lang="nl-NL" smtClean="0"/>
              <a:t>‹#›</a:t>
            </a:fld>
            <a:endParaRPr lang="nl-NL"/>
          </a:p>
        </p:txBody>
      </p:sp>
    </p:spTree>
    <p:extLst>
      <p:ext uri="{BB962C8B-B14F-4D97-AF65-F5344CB8AC3E}">
        <p14:creationId xmlns:p14="http://schemas.microsoft.com/office/powerpoint/2010/main" val="3062061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eur02.safelinks.protection.outlook.com/?url=https%3A%2F%2Fdoi.org%2F10.1088%2F1361-6668%2Fabc2a5&amp;data=05%7C01%7Ca.u.kario%40utwente.nl%7C7d3c75554f784b840d1608db19f67411%7C723246a1c3f543c5acdc43adb404ac4d%7C0%7C0%7C638132318549598167%7CUnknown%7CTWFpbGZsb3d8eyJWIjoiMC4wLjAwMDAiLCJQIjoiV2luMzIiLCJBTiI6Ik1haWwiLCJXVCI6Mn0%3D%7C3000%7C%7C%7C&amp;sdata=9FdQaGCdWzPInZlXPrdNUuXnkeWlmzpI6%2Fq7spGApbQ%3D&amp;reserved=0"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eur02.safelinks.protection.outlook.com/?url=https%3A%2F%2Fdoi.org%2F10.1088%2F1361-6668%2Fac9f82&amp;data=05%7C01%7Ca.u.kario%40utwente.nl%7C7d3c75554f784b840d1608db19f67411%7C723246a1c3f543c5acdc43adb404ac4d%7C0%7C0%7C638132318549598167%7CUnknown%7CTWFpbGZsb3d8eyJWIjoiMC4wLjAwMDAiLCJQIjoiV2luMzIiLCJBTiI6Ik1haWwiLCJXVCI6Mn0%3D%7C3000%7C%7C%7C&amp;sdata=8JzUPbBokbYUaRomaHkNpsm%2FCX7Wi2iP7Y%2BSzIhKvcY%3D&amp;reserved=0"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8FC40D65-F294-46EB-9463-4B2CA7C87588}" type="slidenum">
              <a:rPr lang="nl-NL" smtClean="0"/>
              <a:t>2</a:t>
            </a:fld>
            <a:endParaRPr lang="nl-NL"/>
          </a:p>
        </p:txBody>
      </p:sp>
    </p:spTree>
    <p:extLst>
      <p:ext uri="{BB962C8B-B14F-4D97-AF65-F5344CB8AC3E}">
        <p14:creationId xmlns:p14="http://schemas.microsoft.com/office/powerpoint/2010/main" val="3788092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800" dirty="0">
                <a:effectLst/>
                <a:latin typeface="Calibri" panose="020F0502020204030204" pitchFamily="34" charset="0"/>
                <a:ea typeface="Calibri" panose="020F0502020204030204" pitchFamily="34" charset="0"/>
                <a:cs typeface="Times New Roman" panose="02020603050405020304" pitchFamily="18" charset="0"/>
              </a:rPr>
              <a:t>Hi Anna,</a:t>
            </a:r>
          </a:p>
          <a:p>
            <a:r>
              <a:rPr lang="nl-NL" sz="1800" dirty="0">
                <a:effectLst/>
                <a:latin typeface="Calibri" panose="020F0502020204030204" pitchFamily="34" charset="0"/>
                <a:ea typeface="Calibri" panose="020F0502020204030204" pitchFamily="34" charset="0"/>
                <a:cs typeface="Times New Roman" panose="02020603050405020304" pitchFamily="18" charset="0"/>
              </a:rPr>
              <a:t> </a:t>
            </a:r>
          </a:p>
          <a:p>
            <a:r>
              <a:rPr lang="nl-NL" sz="1800" dirty="0" err="1">
                <a:effectLst/>
                <a:latin typeface="Calibri" panose="020F0502020204030204" pitchFamily="34" charset="0"/>
                <a:ea typeface="Calibri" panose="020F0502020204030204" pitchFamily="34" charset="0"/>
                <a:cs typeface="Times New Roman" panose="02020603050405020304" pitchFamily="18" charset="0"/>
              </a:rPr>
              <a:t>Thanks</a:t>
            </a:r>
            <a:r>
              <a:rPr lang="nl-NL" sz="1800" dirty="0">
                <a:effectLst/>
                <a:latin typeface="Calibri" panose="020F0502020204030204" pitchFamily="34" charset="0"/>
                <a:ea typeface="Calibri" panose="020F0502020204030204" pitchFamily="34" charset="0"/>
                <a:cs typeface="Times New Roman" panose="02020603050405020304" pitchFamily="18" charset="0"/>
              </a:rPr>
              <a:t> for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reaching</a:t>
            </a:r>
            <a:r>
              <a:rPr lang="nl-NL" sz="1800" dirty="0">
                <a:effectLst/>
                <a:latin typeface="Calibri" panose="020F0502020204030204" pitchFamily="34" charset="0"/>
                <a:ea typeface="Calibri" panose="020F0502020204030204" pitchFamily="34" charset="0"/>
                <a:cs typeface="Times New Roman" panose="02020603050405020304" pitchFamily="18" charset="0"/>
              </a:rPr>
              <a:t> out. The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shrink</a:t>
            </a:r>
            <a:r>
              <a:rPr lang="nl-NL" sz="1800" dirty="0">
                <a:effectLst/>
                <a:latin typeface="Calibri" panose="020F0502020204030204" pitchFamily="34" charset="0"/>
                <a:ea typeface="Calibri" panose="020F0502020204030204" pitchFamily="34" charset="0"/>
                <a:cs typeface="Times New Roman" panose="02020603050405020304" pitchFamily="18" charset="0"/>
              </a:rPr>
              <a:t> tube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application</a:t>
            </a:r>
            <a:r>
              <a:rPr lang="nl-NL" sz="1800" dirty="0">
                <a:effectLst/>
                <a:latin typeface="Calibri" panose="020F0502020204030204" pitchFamily="34" charset="0"/>
                <a:ea typeface="Calibri" panose="020F0502020204030204" pitchFamily="34" charset="0"/>
                <a:cs typeface="Times New Roman" panose="02020603050405020304" pitchFamily="18" charset="0"/>
              </a:rPr>
              <a:t>, for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which</a:t>
            </a:r>
            <a:r>
              <a:rPr lang="nl-NL" sz="1800" dirty="0">
                <a:effectLst/>
                <a:latin typeface="Calibri" panose="020F0502020204030204" pitchFamily="34" charset="0"/>
                <a:ea typeface="Calibri" panose="020F0502020204030204" pitchFamily="34" charset="0"/>
                <a:cs typeface="Times New Roman" panose="02020603050405020304" pitchFamily="18" charset="0"/>
              </a:rPr>
              <a:t> we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used</a:t>
            </a:r>
            <a:r>
              <a:rPr lang="nl-NL" sz="1800" dirty="0">
                <a:effectLst/>
                <a:latin typeface="Calibri" panose="020F0502020204030204" pitchFamily="34" charset="0"/>
                <a:ea typeface="Calibri" panose="020F0502020204030204" pitchFamily="34" charset="0"/>
                <a:cs typeface="Times New Roman" panose="02020603050405020304" pitchFamily="18" charset="0"/>
              </a:rPr>
              <a:t> a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cryogen</a:t>
            </a:r>
            <a:r>
              <a:rPr lang="nl-NL" sz="1800" dirty="0">
                <a:effectLst/>
                <a:latin typeface="Calibri" panose="020F0502020204030204" pitchFamily="34" charset="0"/>
                <a:ea typeface="Calibri" panose="020F0502020204030204" pitchFamily="34" charset="0"/>
                <a:cs typeface="Times New Roman" panose="02020603050405020304" pitchFamily="18" charset="0"/>
              </a:rPr>
              <a:t> tolerant polyester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shrink</a:t>
            </a:r>
            <a:r>
              <a:rPr lang="nl-NL" sz="1800" dirty="0">
                <a:effectLst/>
                <a:latin typeface="Calibri" panose="020F0502020204030204" pitchFamily="34" charset="0"/>
                <a:ea typeface="Calibri" panose="020F0502020204030204" pitchFamily="34" charset="0"/>
                <a:cs typeface="Times New Roman" panose="02020603050405020304" pitchFamily="18" charset="0"/>
              </a:rPr>
              <a:t> tube, was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actually</a:t>
            </a:r>
            <a:r>
              <a:rPr lang="nl-NL" sz="1800" dirty="0">
                <a:effectLst/>
                <a:latin typeface="Calibri" panose="020F0502020204030204" pitchFamily="34" charset="0"/>
                <a:ea typeface="Calibri" panose="020F0502020204030204" pitchFamily="34" charset="0"/>
                <a:cs typeface="Times New Roman" panose="02020603050405020304" pitchFamily="18" charset="0"/>
              </a:rPr>
              <a:t> straight forward and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did</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not</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create</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any</a:t>
            </a:r>
            <a:r>
              <a:rPr lang="nl-NL" sz="1800" dirty="0">
                <a:effectLst/>
                <a:latin typeface="Calibri" panose="020F0502020204030204" pitchFamily="34" charset="0"/>
                <a:ea typeface="Calibri" panose="020F0502020204030204" pitchFamily="34" charset="0"/>
                <a:cs typeface="Times New Roman" panose="02020603050405020304" pitchFamily="18" charset="0"/>
              </a:rPr>
              <a:t> issues per se. The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tubing</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comes</a:t>
            </a:r>
            <a:r>
              <a:rPr lang="nl-NL" sz="1800" dirty="0">
                <a:effectLst/>
                <a:latin typeface="Calibri" panose="020F0502020204030204" pitchFamily="34" charset="0"/>
                <a:ea typeface="Calibri" panose="020F0502020204030204" pitchFamily="34" charset="0"/>
                <a:cs typeface="Times New Roman" panose="02020603050405020304" pitchFamily="18" charset="0"/>
              </a:rPr>
              <a:t> in 8 ft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length</a:t>
            </a:r>
            <a:r>
              <a:rPr lang="nl-NL" sz="1800" dirty="0">
                <a:effectLst/>
                <a:latin typeface="Calibri" panose="020F0502020204030204" pitchFamily="34" charset="0"/>
                <a:ea typeface="Calibri" panose="020F0502020204030204" pitchFamily="34" charset="0"/>
                <a:cs typeface="Times New Roman" panose="02020603050405020304" pitchFamily="18" charset="0"/>
              </a:rPr>
              <a:t> and we built a rack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so</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1800" dirty="0">
                <a:effectLst/>
                <a:latin typeface="Calibri" panose="020F0502020204030204" pitchFamily="34" charset="0"/>
                <a:ea typeface="Calibri" panose="020F0502020204030204" pitchFamily="34" charset="0"/>
                <a:cs typeface="Times New Roman" panose="02020603050405020304" pitchFamily="18" charset="0"/>
              </a:rPr>
              <a:t> we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could</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successively</a:t>
            </a:r>
            <a:r>
              <a:rPr lang="nl-NL" sz="1800" dirty="0">
                <a:effectLst/>
                <a:latin typeface="Calibri" panose="020F0502020204030204" pitchFamily="34" charset="0"/>
                <a:ea typeface="Calibri" panose="020F0502020204030204" pitchFamily="34" charset="0"/>
                <a:cs typeface="Times New Roman" panose="02020603050405020304" pitchFamily="18" charset="0"/>
              </a:rPr>
              <a:t> slide these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lengths</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onto</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1800" dirty="0">
                <a:effectLst/>
                <a:latin typeface="Calibri" panose="020F0502020204030204" pitchFamily="34" charset="0"/>
                <a:ea typeface="Calibri" panose="020F0502020204030204" pitchFamily="34" charset="0"/>
                <a:cs typeface="Times New Roman" panose="02020603050405020304" pitchFamily="18" charset="0"/>
              </a:rPr>
              <a:t> conductor. The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shrinking</a:t>
            </a:r>
            <a:r>
              <a:rPr lang="nl-NL" sz="1800" dirty="0">
                <a:effectLst/>
                <a:latin typeface="Calibri" panose="020F0502020204030204" pitchFamily="34" charset="0"/>
                <a:ea typeface="Calibri" panose="020F0502020204030204" pitchFamily="34" charset="0"/>
                <a:cs typeface="Times New Roman" panose="02020603050405020304" pitchFamily="18" charset="0"/>
              </a:rPr>
              <a:t> was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then</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done</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with</a:t>
            </a:r>
            <a:r>
              <a:rPr lang="nl-NL" sz="1800" dirty="0">
                <a:effectLst/>
                <a:latin typeface="Calibri" panose="020F0502020204030204" pitchFamily="34" charset="0"/>
                <a:ea typeface="Calibri" panose="020F0502020204030204" pitchFamily="34" charset="0"/>
                <a:cs typeface="Times New Roman" panose="02020603050405020304" pitchFamily="18" charset="0"/>
              </a:rPr>
              <a:t> a rail-</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mounted</a:t>
            </a:r>
            <a:r>
              <a:rPr lang="nl-NL" sz="1800" dirty="0">
                <a:effectLst/>
                <a:latin typeface="Calibri" panose="020F0502020204030204" pitchFamily="34" charset="0"/>
                <a:ea typeface="Calibri" panose="020F0502020204030204" pitchFamily="34" charset="0"/>
                <a:cs typeface="Times New Roman" panose="02020603050405020304" pitchFamily="18" charset="0"/>
              </a:rPr>
              <a:t> hot air gun and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resulting</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thickness</a:t>
            </a:r>
            <a:r>
              <a:rPr lang="nl-NL" sz="1800" dirty="0">
                <a:effectLst/>
                <a:latin typeface="Calibri" panose="020F0502020204030204" pitchFamily="34" charset="0"/>
                <a:ea typeface="Calibri" panose="020F0502020204030204" pitchFamily="34" charset="0"/>
                <a:cs typeface="Times New Roman" panose="02020603050405020304" pitchFamily="18" charset="0"/>
              </a:rPr>
              <a:t> was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rather</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around</a:t>
            </a:r>
            <a:r>
              <a:rPr lang="nl-NL" sz="1800" dirty="0">
                <a:effectLst/>
                <a:latin typeface="Calibri" panose="020F0502020204030204" pitchFamily="34" charset="0"/>
                <a:ea typeface="Calibri" panose="020F0502020204030204" pitchFamily="34" charset="0"/>
                <a:cs typeface="Times New Roman" panose="02020603050405020304" pitchFamily="18" charset="0"/>
              </a:rPr>
              <a:t> 15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um</a:t>
            </a:r>
            <a:r>
              <a:rPr lang="nl-NL" sz="1800" dirty="0">
                <a:effectLst/>
                <a:latin typeface="Calibri" panose="020F0502020204030204" pitchFamily="34" charset="0"/>
                <a:ea typeface="Calibri" panose="020F0502020204030204" pitchFamily="34" charset="0"/>
                <a:cs typeface="Times New Roman" panose="02020603050405020304" pitchFamily="18" charset="0"/>
              </a:rPr>
              <a:t>. The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reason</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why</a:t>
            </a:r>
            <a:r>
              <a:rPr lang="nl-NL" sz="1800" dirty="0">
                <a:effectLst/>
                <a:latin typeface="Calibri" panose="020F0502020204030204" pitchFamily="34" charset="0"/>
                <a:ea typeface="Calibri" panose="020F0502020204030204" pitchFamily="34" charset="0"/>
                <a:cs typeface="Times New Roman" panose="02020603050405020304" pitchFamily="18" charset="0"/>
              </a:rPr>
              <a:t> we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stopped</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using</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it</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may</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actually</a:t>
            </a:r>
            <a:r>
              <a:rPr lang="nl-NL" sz="1800" dirty="0">
                <a:effectLst/>
                <a:latin typeface="Calibri" panose="020F0502020204030204" pitchFamily="34" charset="0"/>
                <a:ea typeface="Calibri" panose="020F0502020204030204" pitchFamily="34" charset="0"/>
                <a:cs typeface="Times New Roman" panose="02020603050405020304" pitchFamily="18" charset="0"/>
              </a:rPr>
              <a:t> surprise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Our</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original</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intend</a:t>
            </a:r>
            <a:r>
              <a:rPr lang="nl-NL" sz="1800" dirty="0">
                <a:effectLst/>
                <a:latin typeface="Calibri" panose="020F0502020204030204" pitchFamily="34" charset="0"/>
                <a:ea typeface="Calibri" panose="020F0502020204030204" pitchFamily="34" charset="0"/>
                <a:cs typeface="Times New Roman" panose="02020603050405020304" pitchFamily="18" charset="0"/>
              </a:rPr>
              <a:t> was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1800" dirty="0">
                <a:effectLst/>
                <a:latin typeface="Calibri" panose="020F0502020204030204" pitchFamily="34" charset="0"/>
                <a:ea typeface="Calibri" panose="020F0502020204030204" pitchFamily="34" charset="0"/>
                <a:cs typeface="Times New Roman" panose="02020603050405020304" pitchFamily="18" charset="0"/>
              </a:rPr>
              <a:t> go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ahead</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with</a:t>
            </a:r>
            <a:r>
              <a:rPr lang="nl-NL" sz="1800" dirty="0">
                <a:effectLst/>
                <a:latin typeface="Calibri" panose="020F0502020204030204" pitchFamily="34" charset="0"/>
                <a:ea typeface="Calibri" panose="020F0502020204030204" pitchFamily="34" charset="0"/>
                <a:cs typeface="Times New Roman" panose="02020603050405020304" pitchFamily="18" charset="0"/>
              </a:rPr>
              <a:t> wet-</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wound</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layer-wound</a:t>
            </a:r>
            <a:r>
              <a:rPr lang="nl-NL" sz="1800" dirty="0">
                <a:effectLst/>
                <a:latin typeface="Calibri" panose="020F0502020204030204" pitchFamily="34" charset="0"/>
                <a:ea typeface="Calibri" panose="020F0502020204030204" pitchFamily="34" charset="0"/>
                <a:cs typeface="Times New Roman" panose="02020603050405020304" pitchFamily="18" charset="0"/>
              </a:rPr>
              <a:t> ReBCO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coils</a:t>
            </a:r>
            <a:r>
              <a:rPr lang="nl-NL" sz="1800" dirty="0">
                <a:effectLst/>
                <a:latin typeface="Calibri" panose="020F0502020204030204" pitchFamily="34" charset="0"/>
                <a:ea typeface="Calibri" panose="020F0502020204030204" pitchFamily="34" charset="0"/>
                <a:cs typeface="Times New Roman" panose="02020603050405020304" pitchFamily="18" charset="0"/>
              </a:rPr>
              <a:t> of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this</a:t>
            </a:r>
            <a:r>
              <a:rPr lang="nl-NL" sz="1800" dirty="0">
                <a:effectLst/>
                <a:latin typeface="Calibri" panose="020F0502020204030204" pitchFamily="34" charset="0"/>
                <a:ea typeface="Calibri" panose="020F0502020204030204" pitchFamily="34" charset="0"/>
                <a:cs typeface="Times New Roman" panose="02020603050405020304" pitchFamily="18" charset="0"/>
              </a:rPr>
              <a:t> type.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During</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year</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manufacturer</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announced</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an</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increase</a:t>
            </a:r>
            <a:r>
              <a:rPr lang="nl-NL" sz="1800" dirty="0">
                <a:effectLst/>
                <a:latin typeface="Calibri" panose="020F0502020204030204" pitchFamily="34" charset="0"/>
                <a:ea typeface="Calibri" panose="020F0502020204030204" pitchFamily="34" charset="0"/>
                <a:cs typeface="Times New Roman" panose="02020603050405020304" pitchFamily="18" charset="0"/>
              </a:rPr>
              <a:t> in output of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continuous</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length</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1800" dirty="0">
                <a:effectLst/>
                <a:latin typeface="Calibri" panose="020F0502020204030204" pitchFamily="34" charset="0"/>
                <a:ea typeface="Calibri" panose="020F0502020204030204" pitchFamily="34" charset="0"/>
                <a:cs typeface="Times New Roman" panose="02020603050405020304" pitchFamily="18" charset="0"/>
              </a:rPr>
              <a:t> 300 m,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which</a:t>
            </a:r>
            <a:r>
              <a:rPr lang="nl-NL" sz="1800" dirty="0">
                <a:effectLst/>
                <a:latin typeface="Calibri" panose="020F0502020204030204" pitchFamily="34" charset="0"/>
                <a:ea typeface="Calibri" panose="020F0502020204030204" pitchFamily="34" charset="0"/>
                <a:cs typeface="Times New Roman" panose="02020603050405020304" pitchFamily="18" charset="0"/>
              </a:rPr>
              <a:t> we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tried</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purchase</a:t>
            </a:r>
            <a:r>
              <a:rPr lang="nl-NL" sz="1800" dirty="0">
                <a:effectLst/>
                <a:latin typeface="Calibri" panose="020F0502020204030204" pitchFamily="34" charset="0"/>
                <a:ea typeface="Calibri" panose="020F0502020204030204" pitchFamily="34" charset="0"/>
                <a:cs typeface="Times New Roman" panose="02020603050405020304" pitchFamily="18" charset="0"/>
              </a:rPr>
              <a:t> but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could</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not</a:t>
            </a:r>
            <a:r>
              <a:rPr lang="nl-NL" sz="1800" dirty="0">
                <a:effectLst/>
                <a:latin typeface="Calibri" panose="020F0502020204030204" pitchFamily="34" charset="0"/>
                <a:ea typeface="Calibri" panose="020F0502020204030204" pitchFamily="34" charset="0"/>
                <a:cs typeface="Times New Roman" panose="02020603050405020304" pitchFamily="18" charset="0"/>
              </a:rPr>
              <a:t> get and up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now</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it</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appears</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be</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still</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difficult</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1800" dirty="0">
                <a:effectLst/>
                <a:latin typeface="Calibri" panose="020F0502020204030204" pitchFamily="34" charset="0"/>
                <a:ea typeface="Calibri" panose="020F0502020204030204" pitchFamily="34" charset="0"/>
                <a:cs typeface="Times New Roman" panose="02020603050405020304" pitchFamily="18" charset="0"/>
              </a:rPr>
              <a:t> get ReBCO in these or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longer</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lengths</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same</a:t>
            </a:r>
            <a:r>
              <a:rPr lang="nl-NL" sz="1800" dirty="0">
                <a:effectLst/>
                <a:latin typeface="Calibri" panose="020F0502020204030204" pitchFamily="34" charset="0"/>
                <a:ea typeface="Calibri" panose="020F0502020204030204" pitchFamily="34" charset="0"/>
                <a:cs typeface="Times New Roman" panose="02020603050405020304" pitchFamily="18" charset="0"/>
              </a:rPr>
              <a:t> time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there</a:t>
            </a:r>
            <a:r>
              <a:rPr lang="nl-NL" sz="1800" dirty="0">
                <a:effectLst/>
                <a:latin typeface="Calibri" panose="020F0502020204030204" pitchFamily="34" charset="0"/>
                <a:ea typeface="Calibri" panose="020F0502020204030204" pitchFamily="34" charset="0"/>
                <a:cs typeface="Times New Roman" panose="02020603050405020304" pitchFamily="18" charset="0"/>
              </a:rPr>
              <a:t> was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increased</a:t>
            </a:r>
            <a:r>
              <a:rPr lang="nl-NL" sz="1800" dirty="0">
                <a:effectLst/>
                <a:latin typeface="Calibri" panose="020F0502020204030204" pitchFamily="34" charset="0"/>
                <a:ea typeface="Calibri" panose="020F0502020204030204" pitchFamily="34" charset="0"/>
                <a:cs typeface="Times New Roman" panose="02020603050405020304" pitchFamily="18" charset="0"/>
              </a:rPr>
              <a:t> interest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growing</a:t>
            </a:r>
            <a:r>
              <a:rPr lang="nl-NL" sz="1800" dirty="0">
                <a:effectLst/>
                <a:latin typeface="Calibri" panose="020F0502020204030204" pitchFamily="34" charset="0"/>
                <a:ea typeface="Calibri" panose="020F0502020204030204" pitchFamily="34" charset="0"/>
                <a:cs typeface="Times New Roman" panose="02020603050405020304" pitchFamily="18" charset="0"/>
              </a:rPr>
              <a:t> in Bi-2212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round</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wire</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technology</a:t>
            </a:r>
            <a:r>
              <a:rPr lang="nl-NL" sz="1800" dirty="0">
                <a:effectLst/>
                <a:latin typeface="Calibri" panose="020F0502020204030204" pitchFamily="34" charset="0"/>
                <a:ea typeface="Calibri" panose="020F0502020204030204" pitchFamily="34" charset="0"/>
                <a:cs typeface="Times New Roman" panose="02020603050405020304" pitchFamily="18" charset="0"/>
              </a:rPr>
              <a:t> and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essentially</a:t>
            </a:r>
            <a:r>
              <a:rPr lang="nl-NL" sz="1800" dirty="0">
                <a:effectLst/>
                <a:latin typeface="Calibri" panose="020F0502020204030204" pitchFamily="34" charset="0"/>
                <a:ea typeface="Calibri" panose="020F0502020204030204" pitchFamily="34" charset="0"/>
                <a:cs typeface="Times New Roman" panose="02020603050405020304" pitchFamily="18" charset="0"/>
              </a:rPr>
              <a:t> we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switched</a:t>
            </a:r>
            <a:r>
              <a:rPr lang="nl-NL" sz="1800" dirty="0">
                <a:effectLst/>
                <a:latin typeface="Calibri" panose="020F0502020204030204" pitchFamily="34" charset="0"/>
                <a:ea typeface="Calibri" panose="020F0502020204030204" pitchFamily="34" charset="0"/>
                <a:cs typeface="Times New Roman" panose="02020603050405020304" pitchFamily="18" charset="0"/>
              </a:rPr>
              <a:t> field.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If</a:t>
            </a:r>
            <a:r>
              <a:rPr lang="nl-NL" sz="1800" dirty="0">
                <a:effectLst/>
                <a:latin typeface="Calibri" panose="020F0502020204030204" pitchFamily="34" charset="0"/>
                <a:ea typeface="Calibri" panose="020F0502020204030204" pitchFamily="34" charset="0"/>
                <a:cs typeface="Times New Roman" panose="02020603050405020304" pitchFamily="18" charset="0"/>
              </a:rPr>
              <a:t> I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see</a:t>
            </a:r>
            <a:r>
              <a:rPr lang="nl-NL" sz="1800" dirty="0">
                <a:effectLst/>
                <a:latin typeface="Calibri" panose="020F0502020204030204" pitchFamily="34" charset="0"/>
                <a:ea typeface="Calibri" panose="020F0502020204030204" pitchFamily="34" charset="0"/>
                <a:cs typeface="Times New Roman" panose="02020603050405020304" pitchFamily="18" charset="0"/>
              </a:rPr>
              <a:t> a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potential</a:t>
            </a:r>
            <a:r>
              <a:rPr lang="nl-NL" sz="1800" dirty="0">
                <a:effectLst/>
                <a:latin typeface="Calibri" panose="020F0502020204030204" pitchFamily="34" charset="0"/>
                <a:ea typeface="Calibri" panose="020F0502020204030204" pitchFamily="34" charset="0"/>
                <a:cs typeface="Times New Roman" panose="02020603050405020304" pitchFamily="18" charset="0"/>
              </a:rPr>
              <a:t> disadvantage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with</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1800" dirty="0">
                <a:effectLst/>
                <a:latin typeface="Calibri" panose="020F0502020204030204" pitchFamily="34" charset="0"/>
                <a:ea typeface="Calibri" panose="020F0502020204030204" pitchFamily="34" charset="0"/>
                <a:cs typeface="Times New Roman" panose="02020603050405020304" pitchFamily="18" charset="0"/>
              </a:rPr>
              <a:t> polyester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shrink</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tubing</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it</a:t>
            </a:r>
            <a:r>
              <a:rPr lang="nl-NL" sz="1800" dirty="0">
                <a:effectLst/>
                <a:latin typeface="Calibri" panose="020F0502020204030204" pitchFamily="34" charset="0"/>
                <a:ea typeface="Calibri" panose="020F0502020204030204" pitchFamily="34" charset="0"/>
                <a:cs typeface="Times New Roman" panose="02020603050405020304" pitchFamily="18" charset="0"/>
              </a:rPr>
              <a:t> is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its</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thermal</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conductivity</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which</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being</a:t>
            </a:r>
            <a:r>
              <a:rPr lang="nl-NL" sz="1800" dirty="0">
                <a:effectLst/>
                <a:latin typeface="Calibri" panose="020F0502020204030204" pitchFamily="34" charset="0"/>
                <a:ea typeface="Calibri" panose="020F0502020204030204" pitchFamily="34" charset="0"/>
                <a:cs typeface="Times New Roman" panose="02020603050405020304" pitchFamily="18" charset="0"/>
              </a:rPr>
              <a:t> a plastic, is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significantly</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lower</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than</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1800" dirty="0">
                <a:effectLst/>
                <a:latin typeface="Calibri" panose="020F0502020204030204" pitchFamily="34" charset="0"/>
                <a:ea typeface="Calibri" panose="020F0502020204030204" pitchFamily="34" charset="0"/>
                <a:cs typeface="Times New Roman" panose="02020603050405020304" pitchFamily="18" charset="0"/>
              </a:rPr>
              <a:t> of e.g.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ceramics</a:t>
            </a:r>
            <a:r>
              <a:rPr lang="nl-NL" sz="1800" dirty="0">
                <a:effectLst/>
                <a:latin typeface="Calibri" panose="020F0502020204030204" pitchFamily="34" charset="0"/>
                <a:ea typeface="Calibri" panose="020F0502020204030204" pitchFamily="34" charset="0"/>
                <a:cs typeface="Times New Roman" panose="02020603050405020304" pitchFamily="18" charset="0"/>
              </a:rPr>
              <a:t>. In summary,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it</a:t>
            </a:r>
            <a:r>
              <a:rPr lang="nl-NL" sz="1800" dirty="0">
                <a:effectLst/>
                <a:latin typeface="Calibri" panose="020F0502020204030204" pitchFamily="34" charset="0"/>
                <a:ea typeface="Calibri" panose="020F0502020204030204" pitchFamily="34" charset="0"/>
                <a:cs typeface="Times New Roman" panose="02020603050405020304" pitchFamily="18" charset="0"/>
              </a:rPr>
              <a:t> had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worked</a:t>
            </a:r>
            <a:r>
              <a:rPr lang="nl-NL" sz="1800" dirty="0">
                <a:effectLst/>
                <a:latin typeface="Calibri" panose="020F0502020204030204" pitchFamily="34" charset="0"/>
                <a:ea typeface="Calibri" panose="020F0502020204030204" pitchFamily="34" charset="0"/>
                <a:cs typeface="Times New Roman" panose="02020603050405020304" pitchFamily="18" charset="0"/>
              </a:rPr>
              <a:t> well for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layer-wound</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coils</a:t>
            </a:r>
            <a:r>
              <a:rPr lang="nl-NL" sz="1800" dirty="0">
                <a:effectLst/>
                <a:latin typeface="Calibri" panose="020F0502020204030204" pitchFamily="34" charset="0"/>
                <a:ea typeface="Calibri" panose="020F0502020204030204" pitchFamily="34" charset="0"/>
                <a:cs typeface="Times New Roman" panose="02020603050405020304" pitchFamily="18" charset="0"/>
              </a:rPr>
              <a:t> we made but we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did</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not</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explore</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1800" dirty="0">
                <a:effectLst/>
                <a:latin typeface="Calibri" panose="020F0502020204030204" pitchFamily="34" charset="0"/>
                <a:ea typeface="Calibri" panose="020F0502020204030204" pitchFamily="34" charset="0"/>
                <a:cs typeface="Times New Roman" panose="02020603050405020304" pitchFamily="18" charset="0"/>
              </a:rPr>
              <a:t> impact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this</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material</a:t>
            </a:r>
            <a:r>
              <a:rPr lang="nl-NL" sz="1800" dirty="0">
                <a:effectLst/>
                <a:latin typeface="Calibri" panose="020F0502020204030204" pitchFamily="34" charset="0"/>
                <a:ea typeface="Calibri" panose="020F0502020204030204" pitchFamily="34" charset="0"/>
                <a:cs typeface="Times New Roman" panose="02020603050405020304" pitchFamily="18" charset="0"/>
              </a:rPr>
              <a:t> on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quench</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protection</a:t>
            </a:r>
            <a:r>
              <a:rPr lang="nl-NL" sz="1800" dirty="0">
                <a:effectLst/>
                <a:latin typeface="Calibri" panose="020F0502020204030204" pitchFamily="34" charset="0"/>
                <a:ea typeface="Calibri" panose="020F0502020204030204" pitchFamily="34" charset="0"/>
                <a:cs typeface="Times New Roman" panose="02020603050405020304" pitchFamily="18" charset="0"/>
              </a:rPr>
              <a:t> in high-field (high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stored</a:t>
            </a:r>
            <a:r>
              <a:rPr lang="nl-NL" sz="1800" dirty="0">
                <a:effectLst/>
                <a:latin typeface="Calibri" panose="020F0502020204030204" pitchFamily="34" charset="0"/>
                <a:ea typeface="Calibri" panose="020F0502020204030204" pitchFamily="34" charset="0"/>
                <a:cs typeface="Times New Roman" panose="02020603050405020304" pitchFamily="18" charset="0"/>
              </a:rPr>
              <a:t> energy)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coils</a:t>
            </a:r>
            <a:r>
              <a:rPr lang="nl-NL" sz="1800" dirty="0">
                <a:effectLst/>
                <a:latin typeface="Calibri" panose="020F0502020204030204" pitchFamily="34" charset="0"/>
                <a:ea typeface="Calibri" panose="020F0502020204030204" pitchFamily="34" charset="0"/>
                <a:cs typeface="Times New Roman" panose="02020603050405020304" pitchFamily="18" charset="0"/>
              </a:rPr>
              <a:t>. Hope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this</a:t>
            </a:r>
            <a:r>
              <a:rPr lang="nl-NL" sz="1800" dirty="0">
                <a:effectLst/>
                <a:latin typeface="Calibri" panose="020F0502020204030204" pitchFamily="34" charset="0"/>
                <a:ea typeface="Calibri" panose="020F0502020204030204" pitchFamily="34" charset="0"/>
                <a:cs typeface="Times New Roman" panose="02020603050405020304" pitchFamily="18" charset="0"/>
              </a:rPr>
              <a:t>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helps</a:t>
            </a:r>
            <a:r>
              <a:rPr lang="nl-NL" sz="1800" dirty="0">
                <a:effectLst/>
                <a:latin typeface="Calibri" panose="020F0502020204030204" pitchFamily="34" charset="0"/>
                <a:ea typeface="Calibri" panose="020F0502020204030204" pitchFamily="34" charset="0"/>
                <a:cs typeface="Times New Roman" panose="02020603050405020304" pitchFamily="18" charset="0"/>
              </a:rPr>
              <a:t>.</a:t>
            </a:r>
          </a:p>
          <a:p>
            <a:r>
              <a:rPr lang="nl-NL" sz="1800" dirty="0">
                <a:effectLst/>
                <a:latin typeface="Calibri" panose="020F0502020204030204" pitchFamily="34" charset="0"/>
                <a:ea typeface="Calibri" panose="020F0502020204030204" pitchFamily="34" charset="0"/>
                <a:cs typeface="Times New Roman" panose="02020603050405020304" pitchFamily="18" charset="0"/>
              </a:rPr>
              <a:t> </a:t>
            </a:r>
          </a:p>
          <a:p>
            <a:r>
              <a:rPr lang="nl-NL" sz="1800" dirty="0">
                <a:effectLst/>
                <a:latin typeface="Calibri" panose="020F0502020204030204" pitchFamily="34" charset="0"/>
                <a:ea typeface="Calibri" panose="020F0502020204030204" pitchFamily="34" charset="0"/>
                <a:cs typeface="Times New Roman" panose="02020603050405020304" pitchFamily="18" charset="0"/>
              </a:rPr>
              <a:t>Cheers,</a:t>
            </a:r>
          </a:p>
          <a:p>
            <a:r>
              <a:rPr lang="nl-NL" sz="1800" dirty="0">
                <a:effectLst/>
                <a:latin typeface="Calibri" panose="020F0502020204030204" pitchFamily="34" charset="0"/>
                <a:ea typeface="Calibri" panose="020F0502020204030204" pitchFamily="34" charset="0"/>
                <a:cs typeface="Times New Roman" panose="02020603050405020304" pitchFamily="18" charset="0"/>
              </a:rPr>
              <a:t>Ulf        </a:t>
            </a:r>
          </a:p>
          <a:p>
            <a:endParaRPr lang="nl-NL"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Huub Wijers: “</a:t>
            </a:r>
            <a:r>
              <a:rPr lang="en-US" sz="1800" dirty="0">
                <a:effectLst/>
                <a:latin typeface="Calibri" panose="020F0502020204030204" pitchFamily="34" charset="0"/>
                <a:ea typeface="Calibri" panose="020F0502020204030204" pitchFamily="34" charset="0"/>
              </a:rPr>
              <a:t>I will start with the easier question: why didn’t the 32 T project use the shrink tube as debonding layer? The principle works, as proven via the coil shown on slide 3. The disadvantage is that the shrink tube is somewhat labor-intensive to apply. It was done manually for the coil in slide 3, which took a very long set of tables, several people and a day and a half of work with a lot of handling of the conductor (which is a risk in my opinion). There was an activity (student project) to design and build a machine to make it a reel-reel process but I don’t recall what happened with that. For the 32 T project we preferred to minimize handling of the conductor and chose to apply a coating to a co-wound stainless-steel layer instead. ( I had done this approach before in the “5T” Bi-2212 tape coil of the early 2000’s that reached 25 T central field in a 20 T background)</a:t>
            </a:r>
            <a:r>
              <a:rPr lang="nl-NL" sz="1800" dirty="0">
                <a:effectLst/>
                <a:latin typeface="Calibri" panose="020F0502020204030204" pitchFamily="34" charset="0"/>
                <a:ea typeface="Calibri" panose="020F0502020204030204" pitchFamily="34" charset="0"/>
              </a:rPr>
              <a:t>”</a:t>
            </a:r>
          </a:p>
        </p:txBody>
      </p:sp>
      <p:sp>
        <p:nvSpPr>
          <p:cNvPr id="4" name="Slide Number Placeholder 3"/>
          <p:cNvSpPr>
            <a:spLocks noGrp="1"/>
          </p:cNvSpPr>
          <p:nvPr>
            <p:ph type="sldNum" sz="quarter" idx="5"/>
          </p:nvPr>
        </p:nvSpPr>
        <p:spPr/>
        <p:txBody>
          <a:bodyPr/>
          <a:lstStyle/>
          <a:p>
            <a:fld id="{8FC40D65-F294-46EB-9463-4B2CA7C87588}" type="slidenum">
              <a:rPr lang="nl-NL" smtClean="0"/>
              <a:t>3</a:t>
            </a:fld>
            <a:endParaRPr lang="nl-NL"/>
          </a:p>
        </p:txBody>
      </p:sp>
    </p:spTree>
    <p:extLst>
      <p:ext uri="{BB962C8B-B14F-4D97-AF65-F5344CB8AC3E}">
        <p14:creationId xmlns:p14="http://schemas.microsoft.com/office/powerpoint/2010/main" val="2635800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8FC40D65-F294-46EB-9463-4B2CA7C87588}" type="slidenum">
              <a:rPr lang="nl-NL" smtClean="0"/>
              <a:t>4</a:t>
            </a:fld>
            <a:endParaRPr lang="nl-NL"/>
          </a:p>
        </p:txBody>
      </p:sp>
    </p:spTree>
    <p:extLst>
      <p:ext uri="{BB962C8B-B14F-4D97-AF65-F5344CB8AC3E}">
        <p14:creationId xmlns:p14="http://schemas.microsoft.com/office/powerpoint/2010/main" val="3158747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Tengming Shen “</a:t>
            </a:r>
            <a:r>
              <a:rPr lang="nl-NL" sz="1800" dirty="0">
                <a:effectLst/>
                <a:latin typeface="Calibri" panose="020F0502020204030204" pitchFamily="34" charset="0"/>
                <a:ea typeface="Calibri" panose="020F0502020204030204" pitchFamily="34" charset="0"/>
              </a:rPr>
              <a:t>For </a:t>
            </a:r>
            <a:r>
              <a:rPr lang="nl-NL" sz="1800" dirty="0" err="1">
                <a:effectLst/>
                <a:latin typeface="Calibri" panose="020F0502020204030204" pitchFamily="34" charset="0"/>
                <a:ea typeface="Calibri" panose="020F0502020204030204" pitchFamily="34" charset="0"/>
              </a:rPr>
              <a:t>your</a:t>
            </a:r>
            <a:r>
              <a:rPr lang="nl-NL" sz="1800" dirty="0">
                <a:effectLst/>
                <a:latin typeface="Calibri" panose="020F0502020204030204" pitchFamily="34" charset="0"/>
                <a:ea typeface="Calibri" panose="020F0502020204030204" pitchFamily="34" charset="0"/>
              </a:rPr>
              <a:t> question, we </a:t>
            </a:r>
            <a:r>
              <a:rPr lang="nl-NL" sz="1800" dirty="0" err="1">
                <a:effectLst/>
                <a:latin typeface="Calibri" panose="020F0502020204030204" pitchFamily="34" charset="0"/>
                <a:ea typeface="Calibri" panose="020F0502020204030204" pitchFamily="34" charset="0"/>
              </a:rPr>
              <a:t>didn't</a:t>
            </a:r>
            <a:r>
              <a:rPr lang="nl-NL" sz="1800" dirty="0">
                <a:effectLst/>
                <a:latin typeface="Calibri" panose="020F0502020204030204" pitchFamily="34" charset="0"/>
                <a:ea typeface="Calibri" panose="020F0502020204030204" pitchFamily="34" charset="0"/>
              </a:rPr>
              <a:t> do </a:t>
            </a:r>
            <a:r>
              <a:rPr lang="nl-NL" sz="1800" dirty="0" err="1">
                <a:effectLst/>
                <a:latin typeface="Calibri" panose="020F0502020204030204" pitchFamily="34" charset="0"/>
                <a:ea typeface="Calibri" panose="020F0502020204030204" pitchFamily="34" charset="0"/>
              </a:rPr>
              <a:t>heater-induced</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quench</a:t>
            </a:r>
            <a:r>
              <a:rPr lang="nl-NL" sz="1800" dirty="0">
                <a:effectLst/>
                <a:latin typeface="Calibri" panose="020F0502020204030204" pitchFamily="34" charset="0"/>
                <a:ea typeface="Calibri" panose="020F0502020204030204" pitchFamily="34" charset="0"/>
              </a:rPr>
              <a:t> experiment </a:t>
            </a:r>
            <a:r>
              <a:rPr lang="nl-NL" sz="1800" dirty="0" err="1">
                <a:effectLst/>
                <a:latin typeface="Calibri" panose="020F0502020204030204" pitchFamily="34" charset="0"/>
                <a:ea typeface="Calibri" panose="020F0502020204030204" pitchFamily="34" charset="0"/>
              </a:rPr>
              <a:t>with</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mold-released</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stycast</a:t>
            </a:r>
            <a:r>
              <a:rPr lang="nl-NL" sz="1800" dirty="0">
                <a:effectLst/>
                <a:latin typeface="Calibri" panose="020F0502020204030204" pitchFamily="34" charset="0"/>
                <a:ea typeface="Calibri" panose="020F0502020204030204" pitchFamily="34" charset="0"/>
              </a:rPr>
              <a:t> 2850 </a:t>
            </a:r>
            <a:r>
              <a:rPr lang="nl-NL" sz="1800" dirty="0" err="1">
                <a:effectLst/>
                <a:latin typeface="Calibri" panose="020F0502020204030204" pitchFamily="34" charset="0"/>
                <a:ea typeface="Calibri" panose="020F0502020204030204" pitchFamily="34" charset="0"/>
              </a:rPr>
              <a:t>impregnated</a:t>
            </a:r>
            <a:r>
              <a:rPr lang="nl-NL" sz="1800" dirty="0">
                <a:effectLst/>
                <a:latin typeface="Calibri" panose="020F0502020204030204" pitchFamily="34" charset="0"/>
                <a:ea typeface="Calibri" panose="020F0502020204030204" pitchFamily="34" charset="0"/>
              </a:rPr>
              <a:t> REBCO tapes, or </a:t>
            </a:r>
            <a:r>
              <a:rPr lang="nl-NL" sz="1800" dirty="0" err="1">
                <a:effectLst/>
                <a:latin typeface="Calibri" panose="020F0502020204030204" pitchFamily="34" charset="0"/>
                <a:ea typeface="Calibri" panose="020F0502020204030204" pitchFamily="34" charset="0"/>
              </a:rPr>
              <a:t>heater-induced</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quench</a:t>
            </a:r>
            <a:r>
              <a:rPr lang="nl-NL" sz="1800" dirty="0">
                <a:effectLst/>
                <a:latin typeface="Calibri" panose="020F0502020204030204" pitchFamily="34" charset="0"/>
                <a:ea typeface="Calibri" panose="020F0502020204030204" pitchFamily="34" charset="0"/>
              </a:rPr>
              <a:t> experiment </a:t>
            </a:r>
            <a:r>
              <a:rPr lang="nl-NL" sz="1800" dirty="0" err="1">
                <a:effectLst/>
                <a:latin typeface="Calibri" panose="020F0502020204030204" pitchFamily="34" charset="0"/>
                <a:ea typeface="Calibri" panose="020F0502020204030204" pitchFamily="34" charset="0"/>
              </a:rPr>
              <a:t>with</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mold-released</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stycast</a:t>
            </a:r>
            <a:r>
              <a:rPr lang="nl-NL" sz="1800" dirty="0">
                <a:effectLst/>
                <a:latin typeface="Calibri" panose="020F0502020204030204" pitchFamily="34" charset="0"/>
                <a:ea typeface="Calibri" panose="020F0502020204030204" pitchFamily="34" charset="0"/>
              </a:rPr>
              <a:t> 1266 </a:t>
            </a:r>
            <a:r>
              <a:rPr lang="nl-NL" sz="1800" dirty="0" err="1">
                <a:effectLst/>
                <a:latin typeface="Calibri" panose="020F0502020204030204" pitchFamily="34" charset="0"/>
                <a:ea typeface="Calibri" panose="020F0502020204030204" pitchFamily="34" charset="0"/>
              </a:rPr>
              <a:t>impregnated</a:t>
            </a:r>
            <a:r>
              <a:rPr lang="nl-NL" sz="1800" dirty="0">
                <a:effectLst/>
                <a:latin typeface="Calibri" panose="020F0502020204030204" pitchFamily="34" charset="0"/>
                <a:ea typeface="Calibri" panose="020F0502020204030204" pitchFamily="34" charset="0"/>
              </a:rPr>
              <a:t> tapes. We </a:t>
            </a:r>
            <a:r>
              <a:rPr lang="nl-NL" sz="1800" dirty="0" err="1">
                <a:effectLst/>
                <a:latin typeface="Calibri" panose="020F0502020204030204" pitchFamily="34" charset="0"/>
                <a:ea typeface="Calibri" panose="020F0502020204030204" pitchFamily="34" charset="0"/>
              </a:rPr>
              <a:t>should</a:t>
            </a:r>
            <a:r>
              <a:rPr lang="nl-NL" sz="1800" dirty="0">
                <a:effectLst/>
                <a:latin typeface="Calibri" panose="020F0502020204030204" pitchFamily="34" charset="0"/>
                <a:ea typeface="Calibri" panose="020F0502020204030204" pitchFamily="34" charset="0"/>
              </a:rPr>
              <a:t> get </a:t>
            </a:r>
            <a:r>
              <a:rPr lang="nl-NL" sz="1800" dirty="0" err="1">
                <a:effectLst/>
                <a:latin typeface="Calibri" panose="020F0502020204030204" pitchFamily="34" charset="0"/>
                <a:ea typeface="Calibri" panose="020F0502020204030204" pitchFamily="34" charset="0"/>
              </a:rPr>
              <a:t>them</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done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sometimes</a:t>
            </a:r>
            <a:r>
              <a:rPr lang="nl-NL" sz="1800" dirty="0">
                <a:effectLst/>
                <a:latin typeface="Calibri" panose="020F0502020204030204" pitchFamily="34" charset="0"/>
                <a:ea typeface="Calibri" panose="020F0502020204030204" pitchFamily="34" charset="0"/>
              </a:rPr>
              <a:t>.”</a:t>
            </a:r>
          </a:p>
        </p:txBody>
      </p:sp>
      <p:sp>
        <p:nvSpPr>
          <p:cNvPr id="4" name="Slide Number Placeholder 3"/>
          <p:cNvSpPr>
            <a:spLocks noGrp="1"/>
          </p:cNvSpPr>
          <p:nvPr>
            <p:ph type="sldNum" sz="quarter" idx="5"/>
          </p:nvPr>
        </p:nvSpPr>
        <p:spPr/>
        <p:txBody>
          <a:bodyPr/>
          <a:lstStyle/>
          <a:p>
            <a:fld id="{8FC40D65-F294-46EB-9463-4B2CA7C87588}" type="slidenum">
              <a:rPr lang="nl-NL" smtClean="0"/>
              <a:t>5</a:t>
            </a:fld>
            <a:endParaRPr lang="nl-NL"/>
          </a:p>
        </p:txBody>
      </p:sp>
    </p:spTree>
    <p:extLst>
      <p:ext uri="{BB962C8B-B14F-4D97-AF65-F5344CB8AC3E}">
        <p14:creationId xmlns:p14="http://schemas.microsoft.com/office/powerpoint/2010/main" val="34580661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rPr>
              <a:t>Hi  Anna,</a:t>
            </a:r>
            <a:endParaRPr lang="nl-NL" sz="1800" dirty="0">
              <a:effectLst/>
              <a:latin typeface="Calibri" panose="020F0502020204030204" pitchFamily="34" charset="0"/>
              <a:ea typeface="Calibri" panose="020F0502020204030204" pitchFamily="34" charset="0"/>
            </a:endParaRPr>
          </a:p>
          <a:p>
            <a:r>
              <a:rPr lang="en-US" sz="1800" dirty="0">
                <a:effectLst/>
                <a:latin typeface="Calibri" panose="020F0502020204030204" pitchFamily="34" charset="0"/>
                <a:ea typeface="Calibri" panose="020F0502020204030204" pitchFamily="34" charset="0"/>
              </a:rPr>
              <a:t> </a:t>
            </a:r>
            <a:endParaRPr lang="nl-NL" sz="1800" dirty="0">
              <a:effectLst/>
              <a:latin typeface="Calibri" panose="020F0502020204030204" pitchFamily="34" charset="0"/>
              <a:ea typeface="Calibri" panose="020F0502020204030204" pitchFamily="34" charset="0"/>
            </a:endParaRPr>
          </a:p>
          <a:p>
            <a:r>
              <a:rPr lang="en-US" sz="1800" dirty="0">
                <a:effectLst/>
                <a:latin typeface="Calibri" panose="020F0502020204030204" pitchFamily="34" charset="0"/>
                <a:ea typeface="Calibri" panose="020F0502020204030204" pitchFamily="34" charset="0"/>
              </a:rPr>
              <a:t>You caught me at a bad time. I'm feeling a little bit under the weather.</a:t>
            </a:r>
            <a:endParaRPr lang="nl-NL" sz="1800" dirty="0">
              <a:effectLst/>
              <a:latin typeface="Calibri" panose="020F0502020204030204" pitchFamily="34" charset="0"/>
              <a:ea typeface="Calibri" panose="020F0502020204030204" pitchFamily="34" charset="0"/>
            </a:endParaRPr>
          </a:p>
          <a:p>
            <a:r>
              <a:rPr lang="en-US" sz="1800" dirty="0">
                <a:effectLst/>
                <a:latin typeface="Calibri" panose="020F0502020204030204" pitchFamily="34" charset="0"/>
                <a:ea typeface="Calibri" panose="020F0502020204030204" pitchFamily="34" charset="0"/>
              </a:rPr>
              <a:t>The motivation behind the filler was to make the epoxy formulation compatible with the REBCO structure, so that differential thermal contraction would be small and, hopefully, prevent crack formation or delamination. However, this did not work consistently. As a result, I ended up introducing a mechanical de-bounding layer.</a:t>
            </a:r>
            <a:endParaRPr lang="nl-NL" sz="1800" dirty="0">
              <a:effectLst/>
              <a:latin typeface="Calibri" panose="020F0502020204030204" pitchFamily="34" charset="0"/>
              <a:ea typeface="Calibri" panose="020F0502020204030204" pitchFamily="34" charset="0"/>
            </a:endParaRPr>
          </a:p>
          <a:p>
            <a:r>
              <a:rPr lang="en-US" sz="1800" dirty="0">
                <a:effectLst/>
                <a:latin typeface="Calibri" panose="020F0502020204030204" pitchFamily="34" charset="0"/>
                <a:ea typeface="Calibri" panose="020F0502020204030204" pitchFamily="34" charset="0"/>
              </a:rPr>
              <a:t> </a:t>
            </a:r>
            <a:endParaRPr lang="nl-NL" sz="1800" dirty="0">
              <a:effectLst/>
              <a:latin typeface="Calibri" panose="020F0502020204030204" pitchFamily="34" charset="0"/>
              <a:ea typeface="Calibri" panose="020F0502020204030204" pitchFamily="34" charset="0"/>
            </a:endParaRPr>
          </a:p>
          <a:p>
            <a:r>
              <a:rPr lang="en-US" sz="1800" dirty="0">
                <a:effectLst/>
                <a:latin typeface="Calibri" panose="020F0502020204030204" pitchFamily="34" charset="0"/>
                <a:ea typeface="Calibri" panose="020F0502020204030204" pitchFamily="34" charset="0"/>
              </a:rPr>
              <a:t>Nb3Sn was a nice intermediate step for us. I have finished the Nb3Sn undulator and installed it into the APS's storage ring, running as the first Nb3Sn accelerator magnet operating in an actual Nb3Sn and serving to our users. I am now planning to revisit the 2G-HTS for undulator application. The main obstacle was the screening current-induced field errors.</a:t>
            </a:r>
            <a:endParaRPr lang="nl-NL" sz="1800" dirty="0">
              <a:effectLst/>
              <a:latin typeface="Calibri" panose="020F0502020204030204" pitchFamily="34" charset="0"/>
              <a:ea typeface="Calibri" panose="020F0502020204030204" pitchFamily="34" charset="0"/>
            </a:endParaRPr>
          </a:p>
          <a:p>
            <a:r>
              <a:rPr lang="en-US" sz="1800" dirty="0">
                <a:effectLst/>
                <a:latin typeface="Calibri" panose="020F0502020204030204" pitchFamily="34" charset="0"/>
                <a:ea typeface="Calibri" panose="020F0502020204030204" pitchFamily="34" charset="0"/>
              </a:rPr>
              <a:t> </a:t>
            </a:r>
            <a:endParaRPr lang="nl-NL" sz="1800" dirty="0">
              <a:effectLst/>
              <a:latin typeface="Calibri" panose="020F0502020204030204" pitchFamily="34" charset="0"/>
              <a:ea typeface="Calibri" panose="020F0502020204030204" pitchFamily="34" charset="0"/>
            </a:endParaRPr>
          </a:p>
          <a:p>
            <a:r>
              <a:rPr lang="en-US" sz="1800" dirty="0">
                <a:effectLst/>
                <a:latin typeface="Calibri" panose="020F0502020204030204" pitchFamily="34" charset="0"/>
                <a:ea typeface="Calibri" panose="020F0502020204030204" pitchFamily="34" charset="0"/>
              </a:rPr>
              <a:t>I hope this helps.</a:t>
            </a:r>
            <a:endParaRPr lang="nl-NL" sz="1800" dirty="0">
              <a:effectLst/>
              <a:latin typeface="Calibri" panose="020F0502020204030204" pitchFamily="34" charset="0"/>
              <a:ea typeface="Calibri" panose="020F0502020204030204" pitchFamily="34" charset="0"/>
            </a:endParaRPr>
          </a:p>
          <a:p>
            <a:r>
              <a:rPr lang="en-US" sz="1800" dirty="0">
                <a:effectLst/>
                <a:latin typeface="Calibri" panose="020F0502020204030204" pitchFamily="34" charset="0"/>
                <a:ea typeface="Calibri" panose="020F0502020204030204" pitchFamily="34" charset="0"/>
              </a:rPr>
              <a:t> </a:t>
            </a:r>
            <a:endParaRPr lang="nl-NL" sz="1800" dirty="0">
              <a:effectLst/>
              <a:latin typeface="Calibri" panose="020F0502020204030204" pitchFamily="34" charset="0"/>
              <a:ea typeface="Calibri" panose="020F0502020204030204" pitchFamily="34" charset="0"/>
            </a:endParaRPr>
          </a:p>
          <a:p>
            <a:r>
              <a:rPr lang="en-US" sz="1800" dirty="0">
                <a:effectLst/>
                <a:latin typeface="Calibri" panose="020F0502020204030204" pitchFamily="34" charset="0"/>
                <a:ea typeface="Calibri" panose="020F0502020204030204" pitchFamily="34" charset="0"/>
              </a:rPr>
              <a:t>Ibrahim</a:t>
            </a:r>
            <a:endParaRPr lang="nl-NL" sz="1800" dirty="0">
              <a:effectLst/>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sz="quarter" idx="5"/>
          </p:nvPr>
        </p:nvSpPr>
        <p:spPr/>
        <p:txBody>
          <a:bodyPr/>
          <a:lstStyle/>
          <a:p>
            <a:fld id="{8FC40D65-F294-46EB-9463-4B2CA7C87588}" type="slidenum">
              <a:rPr lang="nl-NL" smtClean="0"/>
              <a:t>6</a:t>
            </a:fld>
            <a:endParaRPr lang="nl-NL"/>
          </a:p>
        </p:txBody>
      </p:sp>
    </p:spTree>
    <p:extLst>
      <p:ext uri="{BB962C8B-B14F-4D97-AF65-F5344CB8AC3E}">
        <p14:creationId xmlns:p14="http://schemas.microsoft.com/office/powerpoint/2010/main" val="518039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Huub Weijers: “</a:t>
            </a:r>
            <a:r>
              <a:rPr lang="en-US" sz="1800" dirty="0">
                <a:effectLst/>
                <a:latin typeface="Calibri" panose="020F0502020204030204" pitchFamily="34" charset="0"/>
                <a:ea typeface="Calibri" panose="020F0502020204030204" pitchFamily="34" charset="0"/>
              </a:rPr>
              <a:t>Now to the 32 T magnet:</a:t>
            </a:r>
            <a:endParaRPr lang="nl-NL" sz="1800" dirty="0">
              <a:effectLst/>
              <a:latin typeface="Calibri" panose="020F0502020204030204" pitchFamily="34" charset="0"/>
              <a:ea typeface="Calibri" panose="020F0502020204030204" pitchFamily="34" charset="0"/>
            </a:endParaRPr>
          </a:p>
          <a:p>
            <a:r>
              <a:rPr lang="en-US" sz="1800" dirty="0">
                <a:effectLst/>
                <a:latin typeface="Calibri" panose="020F0502020204030204" pitchFamily="34" charset="0"/>
                <a:ea typeface="Calibri" panose="020F0502020204030204" pitchFamily="34" charset="0"/>
              </a:rPr>
              <a:t>In one of the earlier test coils in this project we used REBCO conductor with insulated stainless steel co-wind.  We called this coil “42-62”, after its inner and outer diameter. Three double pancakes had co-wind UV-cured epoxy ( a process developed by the institute where I am now), three double pancakes used GE varnish. At that time, the coils were dry wound, not impregnated. The purpose of the coating was traditional electrical turn-turn insulation. </a:t>
            </a:r>
            <a:endParaRPr lang="nl-NL" sz="1800" dirty="0">
              <a:effectLst/>
              <a:latin typeface="Calibri" panose="020F0502020204030204" pitchFamily="34" charset="0"/>
              <a:ea typeface="Calibri" panose="020F0502020204030204" pitchFamily="34" charset="0"/>
            </a:endParaRPr>
          </a:p>
          <a:p>
            <a:r>
              <a:rPr lang="en-US" sz="1800" dirty="0">
                <a:effectLst/>
                <a:latin typeface="Calibri" panose="020F0502020204030204" pitchFamily="34" charset="0"/>
                <a:ea typeface="Calibri" panose="020F0502020204030204" pitchFamily="34" charset="0"/>
              </a:rPr>
              <a:t>Later followed a set of what we called prototype coils (20-70 and 82-116, again named after their diameters), which were subscale 32 T coils. They had all features but had less double-pancakes than the 32 T design. By this time we had re-developed the ceramic insulation coating on stainless steel as used for the 5T Bi-2212 coil. In the first year of testing, the coils were not impregnated. For the second year of testing the original coils were wax impregnated (after disassembly of the coils into individual double-pancake modules). The primary purpose was to give increased rigidity to the coil windings, without risk of delamination as seen with epoxy impregnated coils. We had seen voltage spikes during testing that we thought at the time were possibly related to small movements (tens of um-level) of the conductor. Without clear proof, I now suspect the spikes were related at least in part to screening currents, but we never really learned the cause of the voltage spikes. Wax impregnation changed the nature of the voltage spikes a lot but they were not gone. So the wax impregnation did not do all we had hoped for in that respect, but we did like the increased rigidity of the windings and there was no indication of REBCO delamination so we kept wax impregnating later coils, including the actual 32 T HTS coils. A secondary reason for the wax impregnation was excluding liquid helium from the windings. Due to dog-boning of the Cu plating and other geometric factors, the windings had about 10-11% void space. By filling that with wax, instead of helium, the quench heaters were calculated to be slightly more effective (or requiring less power for the same conductor temperature rise) as the heat capacity of wax is much lower than that of helium. I recall a 6% gain in performance of the quench heaters, but that is from memory so don’t quote me on the precise number.</a:t>
            </a:r>
            <a:endParaRPr lang="nl-NL" sz="1800" dirty="0">
              <a:effectLst/>
              <a:latin typeface="Calibri" panose="020F0502020204030204" pitchFamily="34" charset="0"/>
              <a:ea typeface="Calibri" panose="020F0502020204030204" pitchFamily="34" charset="0"/>
            </a:endParaRPr>
          </a:p>
          <a:p>
            <a:r>
              <a:rPr lang="en-US" sz="1800" dirty="0">
                <a:effectLst/>
                <a:latin typeface="Calibri" panose="020F0502020204030204" pitchFamily="34" charset="0"/>
                <a:ea typeface="Calibri" panose="020F0502020204030204" pitchFamily="34" charset="0"/>
              </a:rPr>
              <a:t> </a:t>
            </a:r>
            <a:endParaRPr lang="nl-NL" sz="1800" dirty="0">
              <a:effectLst/>
              <a:latin typeface="Calibri" panose="020F0502020204030204" pitchFamily="34" charset="0"/>
              <a:ea typeface="Calibri" panose="020F0502020204030204" pitchFamily="34" charset="0"/>
            </a:endParaRPr>
          </a:p>
          <a:p>
            <a:r>
              <a:rPr lang="en-US" sz="1800" b="1" dirty="0">
                <a:effectLst/>
                <a:latin typeface="Calibri" panose="020F0502020204030204" pitchFamily="34" charset="0"/>
                <a:ea typeface="Calibri" panose="020F0502020204030204" pitchFamily="34" charset="0"/>
              </a:rPr>
              <a:t>The actual HTS coils for the 32 T magnet were wax impregnated as double pancakes before assembly. The co-wind stainless steel was insulated with a ceramic layer before coil winding.</a:t>
            </a:r>
            <a:r>
              <a:rPr lang="en-US" sz="1800" dirty="0">
                <a:effectLst/>
                <a:latin typeface="Calibri" panose="020F0502020204030204" pitchFamily="34" charset="0"/>
                <a:ea typeface="Calibri" panose="020F0502020204030204" pitchFamily="34" charset="0"/>
              </a:rPr>
              <a:t> We did see the wax as mechanically the weakest link, so we did not expect delamination of the REBCO layer and to the best of our knowledge that is indeed correct for the 32 T magnet. It remains in service for the user program at 32 T and has seen more cycles to peak field over the years than any other high field superconducting magnet (the Bruker 28 T NMR magnets don’t cycle, and I think the 25 T magnet at Sendai is the next highest field superconducting magnet in routine use.”</a:t>
            </a:r>
            <a:endParaRPr lang="nl-NL" sz="1800" dirty="0">
              <a:effectLst/>
              <a:latin typeface="Calibri" panose="020F0502020204030204" pitchFamily="34" charset="0"/>
              <a:ea typeface="Calibri" panose="020F0502020204030204" pitchFamily="34" charset="0"/>
            </a:endParaRPr>
          </a:p>
          <a:p>
            <a:endParaRPr lang="nl-NL" dirty="0"/>
          </a:p>
        </p:txBody>
      </p:sp>
      <p:sp>
        <p:nvSpPr>
          <p:cNvPr id="4" name="Slide Number Placeholder 3"/>
          <p:cNvSpPr>
            <a:spLocks noGrp="1"/>
          </p:cNvSpPr>
          <p:nvPr>
            <p:ph type="sldNum" sz="quarter" idx="5"/>
          </p:nvPr>
        </p:nvSpPr>
        <p:spPr/>
        <p:txBody>
          <a:bodyPr/>
          <a:lstStyle/>
          <a:p>
            <a:fld id="{8FC40D65-F294-46EB-9463-4B2CA7C87588}" type="slidenum">
              <a:rPr lang="nl-NL" smtClean="0"/>
              <a:t>8</a:t>
            </a:fld>
            <a:endParaRPr lang="nl-NL"/>
          </a:p>
        </p:txBody>
      </p:sp>
    </p:spTree>
    <p:extLst>
      <p:ext uri="{BB962C8B-B14F-4D97-AF65-F5344CB8AC3E}">
        <p14:creationId xmlns:p14="http://schemas.microsoft.com/office/powerpoint/2010/main" val="23042632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800" dirty="0">
                <a:effectLst/>
                <a:latin typeface="Calibri" panose="020F0502020204030204" pitchFamily="34" charset="0"/>
                <a:ea typeface="Calibri" panose="020F0502020204030204" pitchFamily="34" charset="0"/>
              </a:rPr>
              <a:t>Hi Anna,</a:t>
            </a:r>
          </a:p>
          <a:p>
            <a:r>
              <a:rPr lang="nl-NL" sz="1800" dirty="0">
                <a:effectLst/>
                <a:latin typeface="Calibri" panose="020F0502020204030204" pitchFamily="34" charset="0"/>
                <a:ea typeface="Calibri" panose="020F0502020204030204" pitchFamily="34" charset="0"/>
              </a:rPr>
              <a:t> </a:t>
            </a:r>
          </a:p>
          <a:p>
            <a:r>
              <a:rPr lang="nl-NL" sz="1800" dirty="0">
                <a:effectLst/>
                <a:latin typeface="Calibri" panose="020F0502020204030204" pitchFamily="34" charset="0"/>
                <a:ea typeface="Calibri" panose="020F0502020204030204" pitchFamily="34" charset="0"/>
              </a:rPr>
              <a:t>I </a:t>
            </a:r>
            <a:r>
              <a:rPr lang="nl-NL" sz="1800" dirty="0" err="1">
                <a:effectLst/>
                <a:latin typeface="Calibri" panose="020F0502020204030204" pitchFamily="34" charset="0"/>
                <a:ea typeface="Calibri" panose="020F0502020204030204" pitchFamily="34" charset="0"/>
              </a:rPr>
              <a:t>think</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you</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asked</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an</a:t>
            </a:r>
            <a:r>
              <a:rPr lang="nl-NL" sz="1800" dirty="0">
                <a:effectLst/>
                <a:latin typeface="Calibri" panose="020F0502020204030204" pitchFamily="34" charset="0"/>
                <a:ea typeface="Calibri" panose="020F0502020204030204" pitchFamily="34" charset="0"/>
              </a:rPr>
              <a:t> important question on Slide 2: </a:t>
            </a:r>
            <a:r>
              <a:rPr lang="nl-NL" sz="1800" dirty="0" err="1">
                <a:effectLst/>
                <a:latin typeface="Calibri" panose="020F0502020204030204" pitchFamily="34" charset="0"/>
                <a:ea typeface="Calibri" panose="020F0502020204030204" pitchFamily="34" charset="0"/>
              </a:rPr>
              <a:t>to</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impregnate</a:t>
            </a:r>
            <a:r>
              <a:rPr lang="nl-NL" sz="1800" dirty="0">
                <a:effectLst/>
                <a:latin typeface="Calibri" panose="020F0502020204030204" pitchFamily="34" charset="0"/>
                <a:ea typeface="Calibri" panose="020F0502020204030204" pitchFamily="34" charset="0"/>
              </a:rPr>
              <a:t> or </a:t>
            </a:r>
            <a:r>
              <a:rPr lang="nl-NL" sz="1800" dirty="0" err="1">
                <a:effectLst/>
                <a:latin typeface="Calibri" panose="020F0502020204030204" pitchFamily="34" charset="0"/>
                <a:ea typeface="Calibri" panose="020F0502020204030204" pitchFamily="34" charset="0"/>
              </a:rPr>
              <a:t>not</a:t>
            </a:r>
            <a:r>
              <a:rPr lang="nl-NL" sz="1800" dirty="0">
                <a:effectLst/>
                <a:latin typeface="Calibri" panose="020F0502020204030204" pitchFamily="34" charset="0"/>
                <a:ea typeface="Calibri" panose="020F0502020204030204" pitchFamily="34" charset="0"/>
              </a:rPr>
              <a:t>. My </a:t>
            </a:r>
            <a:r>
              <a:rPr lang="nl-NL" sz="1800" dirty="0" err="1">
                <a:effectLst/>
                <a:latin typeface="Calibri" panose="020F0502020204030204" pitchFamily="34" charset="0"/>
                <a:ea typeface="Calibri" panose="020F0502020204030204" pitchFamily="34" charset="0"/>
              </a:rPr>
              <a:t>thought</a:t>
            </a:r>
            <a:r>
              <a:rPr lang="nl-NL" sz="1800" dirty="0">
                <a:effectLst/>
                <a:latin typeface="Calibri" panose="020F0502020204030204" pitchFamily="34" charset="0"/>
                <a:ea typeface="Calibri" panose="020F0502020204030204" pitchFamily="34" charset="0"/>
              </a:rPr>
              <a:t> is </a:t>
            </a:r>
            <a:r>
              <a:rPr lang="nl-NL" sz="1800" dirty="0" err="1">
                <a:effectLst/>
                <a:latin typeface="Calibri" panose="020F0502020204030204" pitchFamily="34" charset="0"/>
                <a:ea typeface="Calibri" panose="020F0502020204030204" pitchFamily="34" charset="0"/>
              </a:rPr>
              <a:t>that</a:t>
            </a:r>
            <a:r>
              <a:rPr lang="nl-NL" sz="1800" dirty="0">
                <a:effectLst/>
                <a:latin typeface="Calibri" panose="020F0502020204030204" pitchFamily="34" charset="0"/>
                <a:ea typeface="Calibri" panose="020F0502020204030204" pitchFamily="34" charset="0"/>
              </a:rPr>
              <a:t> we </a:t>
            </a:r>
            <a:r>
              <a:rPr lang="nl-NL" sz="1800" dirty="0" err="1">
                <a:effectLst/>
                <a:latin typeface="Calibri" panose="020F0502020204030204" pitchFamily="34" charset="0"/>
                <a:ea typeface="Calibri" panose="020F0502020204030204" pitchFamily="34" charset="0"/>
              </a:rPr>
              <a:t>need</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to</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impregnate</a:t>
            </a:r>
            <a:r>
              <a:rPr lang="nl-NL" sz="1800" dirty="0">
                <a:effectLst/>
                <a:latin typeface="Calibri" panose="020F0502020204030204" pitchFamily="34" charset="0"/>
                <a:ea typeface="Calibri" panose="020F0502020204030204" pitchFamily="34" charset="0"/>
              </a:rPr>
              <a:t> for CORC in high-field </a:t>
            </a:r>
            <a:r>
              <a:rPr lang="nl-NL" sz="1800" dirty="0" err="1">
                <a:effectLst/>
                <a:latin typeface="Calibri" panose="020F0502020204030204" pitchFamily="34" charset="0"/>
                <a:ea typeface="Calibri" panose="020F0502020204030204" pitchFamily="34" charset="0"/>
              </a:rPr>
              <a:t>magnets</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There</a:t>
            </a:r>
            <a:r>
              <a:rPr lang="nl-NL" sz="1800" dirty="0">
                <a:effectLst/>
                <a:latin typeface="Calibri" panose="020F0502020204030204" pitchFamily="34" charset="0"/>
                <a:ea typeface="Calibri" panose="020F0502020204030204" pitchFamily="34" charset="0"/>
              </a:rPr>
              <a:t> are </a:t>
            </a:r>
            <a:r>
              <a:rPr lang="nl-NL" sz="1800" dirty="0" err="1">
                <a:effectLst/>
                <a:latin typeface="Calibri" panose="020F0502020204030204" pitchFamily="34" charset="0"/>
                <a:ea typeface="Calibri" panose="020F0502020204030204" pitchFamily="34" charset="0"/>
              </a:rPr>
              <a:t>voids</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by</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definition</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inside</a:t>
            </a:r>
            <a:r>
              <a:rPr lang="nl-NL" sz="1800" dirty="0">
                <a:effectLst/>
                <a:latin typeface="Calibri" panose="020F0502020204030204" pitchFamily="34" charset="0"/>
                <a:ea typeface="Calibri" panose="020F0502020204030204" pitchFamily="34" charset="0"/>
              </a:rPr>
              <a:t> a CORC or STAR </a:t>
            </a:r>
            <a:r>
              <a:rPr lang="nl-NL" sz="1800" dirty="0" err="1">
                <a:effectLst/>
                <a:latin typeface="Calibri" panose="020F0502020204030204" pitchFamily="34" charset="0"/>
                <a:ea typeface="Calibri" panose="020F0502020204030204" pitchFamily="34" charset="0"/>
              </a:rPr>
              <a:t>cables</a:t>
            </a:r>
            <a:r>
              <a:rPr lang="nl-NL" sz="1800" dirty="0">
                <a:effectLst/>
                <a:latin typeface="Calibri" panose="020F0502020204030204" pitchFamily="34" charset="0"/>
                <a:ea typeface="Calibri" panose="020F0502020204030204" pitchFamily="34" charset="0"/>
              </a:rPr>
              <a:t>. These </a:t>
            </a:r>
            <a:r>
              <a:rPr lang="nl-NL" sz="1800" dirty="0" err="1">
                <a:effectLst/>
                <a:latin typeface="Calibri" panose="020F0502020204030204" pitchFamily="34" charset="0"/>
                <a:ea typeface="Calibri" panose="020F0502020204030204" pitchFamily="34" charset="0"/>
              </a:rPr>
              <a:t>voids</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allow</a:t>
            </a:r>
            <a:r>
              <a:rPr lang="nl-NL" sz="1800" dirty="0">
                <a:effectLst/>
                <a:latin typeface="Calibri" panose="020F0502020204030204" pitchFamily="34" charset="0"/>
                <a:ea typeface="Calibri" panose="020F0502020204030204" pitchFamily="34" charset="0"/>
              </a:rPr>
              <a:t> tapes </a:t>
            </a:r>
            <a:r>
              <a:rPr lang="nl-NL" sz="1800" dirty="0" err="1">
                <a:effectLst/>
                <a:latin typeface="Calibri" panose="020F0502020204030204" pitchFamily="34" charset="0"/>
                <a:ea typeface="Calibri" panose="020F0502020204030204" pitchFamily="34" charset="0"/>
              </a:rPr>
              <a:t>to</a:t>
            </a:r>
            <a:r>
              <a:rPr lang="nl-NL" sz="1800" dirty="0">
                <a:effectLst/>
                <a:latin typeface="Calibri" panose="020F0502020204030204" pitchFamily="34" charset="0"/>
                <a:ea typeface="Calibri" panose="020F0502020204030204" pitchFamily="34" charset="0"/>
              </a:rPr>
              <a:t> move </a:t>
            </a:r>
            <a:r>
              <a:rPr lang="nl-NL" sz="1800" dirty="0" err="1">
                <a:effectLst/>
                <a:latin typeface="Calibri" panose="020F0502020204030204" pitchFamily="34" charset="0"/>
                <a:ea typeface="Calibri" panose="020F0502020204030204" pitchFamily="34" charset="0"/>
              </a:rPr>
              <a:t>under</a:t>
            </a:r>
            <a:r>
              <a:rPr lang="nl-NL" sz="1800" dirty="0">
                <a:effectLst/>
                <a:latin typeface="Calibri" panose="020F0502020204030204" pitchFamily="34" charset="0"/>
                <a:ea typeface="Calibri" panose="020F0502020204030204" pitchFamily="34" charset="0"/>
              </a:rPr>
              <a:t> high </a:t>
            </a:r>
            <a:r>
              <a:rPr lang="nl-NL" sz="1800" dirty="0" err="1">
                <a:effectLst/>
                <a:latin typeface="Calibri" panose="020F0502020204030204" pitchFamily="34" charset="0"/>
                <a:ea typeface="Calibri" panose="020F0502020204030204" pitchFamily="34" charset="0"/>
              </a:rPr>
              <a:t>electromagnetic</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forces</a:t>
            </a:r>
            <a:r>
              <a:rPr lang="nl-NL" sz="1800" dirty="0">
                <a:effectLst/>
                <a:latin typeface="Calibri" panose="020F0502020204030204" pitchFamily="34" charset="0"/>
                <a:ea typeface="Calibri" panose="020F0502020204030204" pitchFamily="34" charset="0"/>
              </a:rPr>
              <a:t>. The tapes </a:t>
            </a:r>
            <a:r>
              <a:rPr lang="nl-NL" sz="1800" dirty="0" err="1">
                <a:effectLst/>
                <a:latin typeface="Calibri" panose="020F0502020204030204" pitchFamily="34" charset="0"/>
                <a:ea typeface="Calibri" panose="020F0502020204030204" pitchFamily="34" charset="0"/>
              </a:rPr>
              <a:t>will</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strain</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when</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they</a:t>
            </a:r>
            <a:r>
              <a:rPr lang="nl-NL" sz="1800" dirty="0">
                <a:effectLst/>
                <a:latin typeface="Calibri" panose="020F0502020204030204" pitchFamily="34" charset="0"/>
                <a:ea typeface="Calibri" panose="020F0502020204030204" pitchFamily="34" charset="0"/>
              </a:rPr>
              <a:t> move and </a:t>
            </a:r>
            <a:r>
              <a:rPr lang="nl-NL" sz="1800" dirty="0" err="1">
                <a:effectLst/>
                <a:latin typeface="Calibri" panose="020F0502020204030204" pitchFamily="34" charset="0"/>
                <a:ea typeface="Calibri" panose="020F0502020204030204" pitchFamily="34" charset="0"/>
              </a:rPr>
              <a:t>hence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potential</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irreversible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degradation</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Therefore</a:t>
            </a:r>
            <a:r>
              <a:rPr lang="nl-NL" sz="1800" dirty="0">
                <a:effectLst/>
                <a:latin typeface="Calibri" panose="020F0502020204030204" pitchFamily="34" charset="0"/>
                <a:ea typeface="Calibri" panose="020F0502020204030204" pitchFamily="34" charset="0"/>
              </a:rPr>
              <a:t>, I </a:t>
            </a:r>
            <a:r>
              <a:rPr lang="nl-NL" sz="1800" dirty="0" err="1">
                <a:effectLst/>
                <a:latin typeface="Calibri" panose="020F0502020204030204" pitchFamily="34" charset="0"/>
                <a:ea typeface="Calibri" panose="020F0502020204030204" pitchFamily="34" charset="0"/>
              </a:rPr>
              <a:t>think</a:t>
            </a:r>
            <a:r>
              <a:rPr lang="nl-NL" sz="1800" dirty="0">
                <a:effectLst/>
                <a:latin typeface="Calibri" panose="020F0502020204030204" pitchFamily="34" charset="0"/>
                <a:ea typeface="Calibri" panose="020F0502020204030204" pitchFamily="34" charset="0"/>
              </a:rPr>
              <a:t> we </a:t>
            </a:r>
            <a:r>
              <a:rPr lang="nl-NL" sz="1800" dirty="0" err="1">
                <a:effectLst/>
                <a:latin typeface="Calibri" panose="020F0502020204030204" pitchFamily="34" charset="0"/>
                <a:ea typeface="Calibri" panose="020F0502020204030204" pitchFamily="34" charset="0"/>
              </a:rPr>
              <a:t>need</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to</a:t>
            </a:r>
            <a:r>
              <a:rPr lang="nl-NL" sz="1800" dirty="0">
                <a:effectLst/>
                <a:latin typeface="Calibri" panose="020F0502020204030204" pitchFamily="34" charset="0"/>
                <a:ea typeface="Calibri" panose="020F0502020204030204" pitchFamily="34" charset="0"/>
              </a:rPr>
              <a:t> support </a:t>
            </a:r>
            <a:r>
              <a:rPr lang="nl-NL" sz="1800" dirty="0" err="1">
                <a:effectLst/>
                <a:latin typeface="Calibri" panose="020F0502020204030204" pitchFamily="34" charset="0"/>
                <a:ea typeface="Calibri" panose="020F0502020204030204" pitchFamily="34" charset="0"/>
              </a:rPr>
              <a:t>individual</a:t>
            </a:r>
            <a:r>
              <a:rPr lang="nl-NL" sz="1800" dirty="0">
                <a:effectLst/>
                <a:latin typeface="Calibri" panose="020F0502020204030204" pitchFamily="34" charset="0"/>
                <a:ea typeface="Calibri" panose="020F0502020204030204" pitchFamily="34" charset="0"/>
              </a:rPr>
              <a:t> tapes </a:t>
            </a:r>
            <a:r>
              <a:rPr lang="nl-NL" sz="1800" dirty="0" err="1">
                <a:effectLst/>
                <a:latin typeface="Calibri" panose="020F0502020204030204" pitchFamily="34" charset="0"/>
                <a:ea typeface="Calibri" panose="020F0502020204030204" pitchFamily="34" charset="0"/>
              </a:rPr>
              <a:t>inside</a:t>
            </a:r>
            <a:r>
              <a:rPr lang="nl-NL" sz="1800" dirty="0">
                <a:effectLst/>
                <a:latin typeface="Calibri" panose="020F0502020204030204" pitchFamily="34" charset="0"/>
                <a:ea typeface="Calibri" panose="020F0502020204030204" pitchFamily="34" charset="0"/>
              </a:rPr>
              <a:t> a CORC </a:t>
            </a:r>
            <a:r>
              <a:rPr lang="nl-NL" sz="1800" dirty="0" err="1">
                <a:effectLst/>
                <a:latin typeface="Calibri" panose="020F0502020204030204" pitchFamily="34" charset="0"/>
                <a:ea typeface="Calibri" panose="020F0502020204030204" pitchFamily="34" charset="0"/>
              </a:rPr>
              <a:t>cable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What</a:t>
            </a:r>
            <a:r>
              <a:rPr lang="nl-NL" sz="1800" dirty="0">
                <a:effectLst/>
                <a:latin typeface="Calibri" panose="020F0502020204030204" pitchFamily="34" charset="0"/>
                <a:ea typeface="Calibri" panose="020F0502020204030204" pitchFamily="34" charset="0"/>
              </a:rPr>
              <a:t> are </a:t>
            </a:r>
            <a:r>
              <a:rPr lang="nl-NL" sz="1800" dirty="0" err="1">
                <a:effectLst/>
                <a:latin typeface="Calibri" panose="020F0502020204030204" pitchFamily="34" charset="0"/>
                <a:ea typeface="Calibri" panose="020F0502020204030204" pitchFamily="34" charset="0"/>
              </a:rPr>
              <a:t>your</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thoughts</a:t>
            </a:r>
            <a:r>
              <a:rPr lang="nl-NL" sz="1800" dirty="0">
                <a:effectLst/>
                <a:latin typeface="Calibri" panose="020F0502020204030204" pitchFamily="34" charset="0"/>
                <a:ea typeface="Calibri" panose="020F0502020204030204" pitchFamily="34" charset="0"/>
              </a:rPr>
              <a:t>? </a:t>
            </a:r>
          </a:p>
          <a:p>
            <a:r>
              <a:rPr lang="nl-NL" sz="1800" dirty="0">
                <a:effectLst/>
                <a:latin typeface="Calibri" panose="020F0502020204030204" pitchFamily="34" charset="0"/>
                <a:ea typeface="Calibri" panose="020F0502020204030204" pitchFamily="34" charset="0"/>
              </a:rPr>
              <a:t> </a:t>
            </a:r>
          </a:p>
          <a:p>
            <a:r>
              <a:rPr lang="nl-NL" sz="1800" dirty="0">
                <a:effectLst/>
                <a:latin typeface="Calibri" panose="020F0502020204030204" pitchFamily="34" charset="0"/>
                <a:ea typeface="Calibri" panose="020F0502020204030204" pitchFamily="34" charset="0"/>
              </a:rPr>
              <a:t>I </a:t>
            </a:r>
            <a:r>
              <a:rPr lang="nl-NL" sz="1800" dirty="0" err="1">
                <a:effectLst/>
                <a:latin typeface="Calibri" panose="020F0502020204030204" pitchFamily="34" charset="0"/>
                <a:ea typeface="Calibri" panose="020F0502020204030204" pitchFamily="34" charset="0"/>
              </a:rPr>
              <a:t>concur</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with</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your</a:t>
            </a:r>
            <a:r>
              <a:rPr lang="nl-NL" sz="1800" dirty="0">
                <a:effectLst/>
                <a:latin typeface="Calibri" panose="020F0502020204030204" pitchFamily="34" charset="0"/>
                <a:ea typeface="Calibri" panose="020F0502020204030204" pitchFamily="34" charset="0"/>
              </a:rPr>
              <a:t> summary on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two</a:t>
            </a:r>
            <a:r>
              <a:rPr lang="nl-NL" sz="1800" dirty="0">
                <a:effectLst/>
                <a:latin typeface="Calibri" panose="020F0502020204030204" pitchFamily="34" charset="0"/>
                <a:ea typeface="Calibri" panose="020F0502020204030204" pitchFamily="34" charset="0"/>
              </a:rPr>
              <a:t> approaches </a:t>
            </a:r>
            <a:r>
              <a:rPr lang="nl-NL" sz="1800" dirty="0" err="1">
                <a:effectLst/>
                <a:latin typeface="Calibri" panose="020F0502020204030204" pitchFamily="34" charset="0"/>
                <a:ea typeface="Calibri" panose="020F0502020204030204" pitchFamily="34" charset="0"/>
              </a:rPr>
              <a:t>to</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avoid</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delamination</a:t>
            </a:r>
            <a:r>
              <a:rPr lang="nl-NL" sz="1800" dirty="0">
                <a:effectLst/>
                <a:latin typeface="Calibri" panose="020F0502020204030204" pitchFamily="34" charset="0"/>
                <a:ea typeface="Calibri" panose="020F0502020204030204" pitchFamily="34" charset="0"/>
              </a:rPr>
              <a:t> issue in REBCO. For a </a:t>
            </a:r>
            <a:r>
              <a:rPr lang="nl-NL" sz="1800" dirty="0" err="1">
                <a:effectLst/>
                <a:latin typeface="Calibri" panose="020F0502020204030204" pitchFamily="34" charset="0"/>
                <a:ea typeface="Calibri" panose="020F0502020204030204" pitchFamily="34" charset="0"/>
              </a:rPr>
              <a:t>multi</a:t>
            </a:r>
            <a:r>
              <a:rPr lang="nl-NL" sz="1800" dirty="0">
                <a:effectLst/>
                <a:latin typeface="Calibri" panose="020F0502020204030204" pitchFamily="34" charset="0"/>
                <a:ea typeface="Calibri" panose="020F0502020204030204" pitchFamily="34" charset="0"/>
              </a:rPr>
              <a:t>-tape </a:t>
            </a:r>
            <a:r>
              <a:rPr lang="nl-NL" sz="1800" dirty="0" err="1">
                <a:effectLst/>
                <a:latin typeface="Calibri" panose="020F0502020204030204" pitchFamily="34" charset="0"/>
                <a:ea typeface="Calibri" panose="020F0502020204030204" pitchFamily="34" charset="0"/>
              </a:rPr>
              <a:t>cable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such</a:t>
            </a:r>
            <a:r>
              <a:rPr lang="nl-NL" sz="1800" dirty="0">
                <a:effectLst/>
                <a:latin typeface="Calibri" panose="020F0502020204030204" pitchFamily="34" charset="0"/>
                <a:ea typeface="Calibri" panose="020F0502020204030204" pitchFamily="34" charset="0"/>
              </a:rPr>
              <a:t> as CORC, I </a:t>
            </a:r>
            <a:r>
              <a:rPr lang="nl-NL" sz="1800" dirty="0" err="1">
                <a:effectLst/>
                <a:latin typeface="Calibri" panose="020F0502020204030204" pitchFamily="34" charset="0"/>
                <a:ea typeface="Calibri" panose="020F0502020204030204" pitchFamily="34" charset="0"/>
              </a:rPr>
              <a:t>am</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wondering</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how</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to</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fill</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voids</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inside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cable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Solder</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impregnate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can</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be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interesting</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to</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try</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Something</a:t>
            </a:r>
            <a:r>
              <a:rPr lang="nl-NL" sz="1800" dirty="0">
                <a:effectLst/>
                <a:latin typeface="Calibri" panose="020F0502020204030204" pitchFamily="34" charset="0"/>
                <a:ea typeface="Calibri" panose="020F0502020204030204" pitchFamily="34" charset="0"/>
              </a:rPr>
              <a:t> like VIPER </a:t>
            </a:r>
            <a:r>
              <a:rPr lang="nl-NL" sz="1800" dirty="0" err="1">
                <a:effectLst/>
                <a:latin typeface="Calibri" panose="020F0502020204030204" pitchFamily="34" charset="0"/>
                <a:ea typeface="Calibri" panose="020F0502020204030204" pitchFamily="34" charset="0"/>
              </a:rPr>
              <a:t>technique</a:t>
            </a:r>
            <a:r>
              <a:rPr lang="nl-NL" sz="1800" dirty="0">
                <a:effectLst/>
                <a:latin typeface="Calibri" panose="020F0502020204030204" pitchFamily="34" charset="0"/>
                <a:ea typeface="Calibri" panose="020F0502020204030204" pitchFamily="34" charset="0"/>
              </a:rPr>
              <a:t>? For CORC, </a:t>
            </a:r>
            <a:r>
              <a:rPr lang="nl-NL" sz="1800" dirty="0" err="1">
                <a:effectLst/>
                <a:latin typeface="Calibri" panose="020F0502020204030204" pitchFamily="34" charset="0"/>
                <a:ea typeface="Calibri" panose="020F0502020204030204" pitchFamily="34" charset="0"/>
              </a:rPr>
              <a:t>it</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can</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be</a:t>
            </a:r>
            <a:r>
              <a:rPr lang="nl-NL" sz="1800" dirty="0">
                <a:effectLst/>
                <a:latin typeface="Calibri" panose="020F0502020204030204" pitchFamily="34" charset="0"/>
                <a:ea typeface="Calibri" panose="020F0502020204030204" pitchFamily="34" charset="0"/>
              </a:rPr>
              <a:t> a heat treatment </a:t>
            </a:r>
            <a:r>
              <a:rPr lang="nl-NL" sz="1800" dirty="0" err="1">
                <a:effectLst/>
                <a:latin typeface="Calibri" panose="020F0502020204030204" pitchFamily="34" charset="0"/>
                <a:ea typeface="Calibri" panose="020F0502020204030204" pitchFamily="34" charset="0"/>
              </a:rPr>
              <a:t>after</a:t>
            </a:r>
            <a:r>
              <a:rPr lang="nl-NL" sz="1800" dirty="0">
                <a:effectLst/>
                <a:latin typeface="Calibri" panose="020F0502020204030204" pitchFamily="34" charset="0"/>
                <a:ea typeface="Calibri" panose="020F0502020204030204" pitchFamily="34" charset="0"/>
              </a:rPr>
              <a:t> winding </a:t>
            </a:r>
            <a:r>
              <a:rPr lang="nl-NL" sz="1800" dirty="0" err="1">
                <a:effectLst/>
                <a:latin typeface="Calibri" panose="020F0502020204030204" pitchFamily="34" charset="0"/>
                <a:ea typeface="Calibri" panose="020F0502020204030204" pitchFamily="34" charset="0"/>
              </a:rPr>
              <a:t>given</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CORC </a:t>
            </a:r>
            <a:r>
              <a:rPr lang="nl-NL" sz="1800" dirty="0" err="1">
                <a:effectLst/>
                <a:latin typeface="Calibri" panose="020F0502020204030204" pitchFamily="34" charset="0"/>
                <a:ea typeface="Calibri" panose="020F0502020204030204" pitchFamily="34" charset="0"/>
              </a:rPr>
              <a:t>consists</a:t>
            </a:r>
            <a:r>
              <a:rPr lang="nl-NL" sz="1800" dirty="0">
                <a:effectLst/>
                <a:latin typeface="Calibri" panose="020F0502020204030204" pitchFamily="34" charset="0"/>
                <a:ea typeface="Calibri" panose="020F0502020204030204" pitchFamily="34" charset="0"/>
              </a:rPr>
              <a:t> of pre-</a:t>
            </a:r>
            <a:r>
              <a:rPr lang="nl-NL" sz="1800" dirty="0" err="1">
                <a:effectLst/>
                <a:latin typeface="Calibri" panose="020F0502020204030204" pitchFamily="34" charset="0"/>
                <a:ea typeface="Calibri" panose="020F0502020204030204" pitchFamily="34" charset="0"/>
              </a:rPr>
              <a:t>tinned</a:t>
            </a:r>
            <a:r>
              <a:rPr lang="nl-NL" sz="1800" dirty="0">
                <a:effectLst/>
                <a:latin typeface="Calibri" panose="020F0502020204030204" pitchFamily="34" charset="0"/>
                <a:ea typeface="Calibri" panose="020F0502020204030204" pitchFamily="34" charset="0"/>
              </a:rPr>
              <a:t> tapes. The concern is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coupling</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currents</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under</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varying</a:t>
            </a:r>
            <a:r>
              <a:rPr lang="nl-NL" sz="1800" dirty="0">
                <a:effectLst/>
                <a:latin typeface="Calibri" panose="020F0502020204030204" pitchFamily="34" charset="0"/>
                <a:ea typeface="Calibri" panose="020F0502020204030204" pitchFamily="34" charset="0"/>
              </a:rPr>
              <a:t> fields. </a:t>
            </a:r>
            <a:r>
              <a:rPr lang="nl-NL" sz="1800" dirty="0" err="1">
                <a:effectLst/>
                <a:latin typeface="Calibri" panose="020F0502020204030204" pitchFamily="34" charset="0"/>
                <a:ea typeface="Calibri" panose="020F0502020204030204" pitchFamily="34" charset="0"/>
              </a:rPr>
              <a:t>This</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may</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eventually</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necessitate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an</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impregnation</a:t>
            </a:r>
            <a:r>
              <a:rPr lang="nl-NL" sz="1800" dirty="0">
                <a:effectLst/>
                <a:latin typeface="Calibri" panose="020F0502020204030204" pitchFamily="34" charset="0"/>
                <a:ea typeface="Calibri" panose="020F0502020204030204" pitchFamily="34" charset="0"/>
              </a:rPr>
              <a:t> medium </a:t>
            </a:r>
            <a:r>
              <a:rPr lang="nl-NL" sz="1800" dirty="0" err="1">
                <a:effectLst/>
                <a:latin typeface="Calibri" panose="020F0502020204030204" pitchFamily="34" charset="0"/>
                <a:ea typeface="Calibri" panose="020F0502020204030204" pitchFamily="34" charset="0"/>
              </a:rPr>
              <a:t>whose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electrical</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resistance</a:t>
            </a:r>
            <a:r>
              <a:rPr lang="nl-NL" sz="1800" dirty="0">
                <a:effectLst/>
                <a:latin typeface="Calibri" panose="020F0502020204030204" pitchFamily="34" charset="0"/>
                <a:ea typeface="Calibri" panose="020F0502020204030204" pitchFamily="34" charset="0"/>
              </a:rPr>
              <a:t> has a </a:t>
            </a:r>
            <a:r>
              <a:rPr lang="nl-NL" sz="1800" dirty="0" err="1">
                <a:effectLst/>
                <a:latin typeface="Calibri" panose="020F0502020204030204" pitchFamily="34" charset="0"/>
                <a:ea typeface="Calibri" panose="020F0502020204030204" pitchFamily="34" charset="0"/>
              </a:rPr>
              <a:t>negative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temperature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dependence</a:t>
            </a:r>
            <a:r>
              <a:rPr lang="nl-NL" sz="1800" dirty="0">
                <a:effectLst/>
                <a:latin typeface="Calibri" panose="020F0502020204030204" pitchFamily="34" charset="0"/>
                <a:ea typeface="Calibri" panose="020F0502020204030204" pitchFamily="34" charset="0"/>
              </a:rPr>
              <a:t>, like </a:t>
            </a:r>
            <a:r>
              <a:rPr lang="nl-NL" sz="1800" dirty="0" err="1">
                <a:effectLst/>
                <a:latin typeface="Calibri" panose="020F0502020204030204" pitchFamily="34" charset="0"/>
                <a:ea typeface="Calibri" panose="020F0502020204030204" pitchFamily="34" charset="0"/>
              </a:rPr>
              <a:t>what</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people</a:t>
            </a:r>
            <a:r>
              <a:rPr lang="nl-NL" sz="1800" dirty="0">
                <a:effectLst/>
                <a:latin typeface="Calibri" panose="020F0502020204030204" pitchFamily="34" charset="0"/>
                <a:ea typeface="Calibri" panose="020F0502020204030204" pitchFamily="34" charset="0"/>
              </a:rPr>
              <a:t> have </a:t>
            </a:r>
            <a:r>
              <a:rPr lang="nl-NL" sz="1800" dirty="0" err="1">
                <a:effectLst/>
                <a:latin typeface="Calibri" panose="020F0502020204030204" pitchFamily="34" charset="0"/>
                <a:ea typeface="Calibri" panose="020F0502020204030204" pitchFamily="34" charset="0"/>
              </a:rPr>
              <a:t>done</a:t>
            </a:r>
            <a:r>
              <a:rPr lang="nl-NL" sz="1800" dirty="0">
                <a:effectLst/>
                <a:latin typeface="Calibri" panose="020F0502020204030204" pitchFamily="34" charset="0"/>
                <a:ea typeface="Calibri" panose="020F0502020204030204" pitchFamily="34" charset="0"/>
              </a:rPr>
              <a:t> for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NI </a:t>
            </a:r>
            <a:r>
              <a:rPr lang="nl-NL" sz="1800" dirty="0" err="1">
                <a:effectLst/>
                <a:latin typeface="Calibri" panose="020F0502020204030204" pitchFamily="34" charset="0"/>
                <a:ea typeface="Calibri" panose="020F0502020204030204" pitchFamily="34" charset="0"/>
              </a:rPr>
              <a:t>rebco</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coils</a:t>
            </a:r>
            <a:r>
              <a:rPr lang="nl-NL" sz="1800" dirty="0">
                <a:effectLst/>
                <a:latin typeface="Calibri" panose="020F0502020204030204" pitchFamily="34" charset="0"/>
                <a:ea typeface="Calibri" panose="020F0502020204030204" pitchFamily="34" charset="0"/>
              </a:rPr>
              <a:t>? </a:t>
            </a:r>
          </a:p>
          <a:p>
            <a:r>
              <a:rPr lang="nl-NL" sz="1800" dirty="0">
                <a:effectLst/>
                <a:latin typeface="Calibri" panose="020F0502020204030204" pitchFamily="34" charset="0"/>
                <a:ea typeface="Calibri" panose="020F0502020204030204" pitchFamily="34" charset="0"/>
              </a:rPr>
              <a:t> </a:t>
            </a:r>
          </a:p>
          <a:p>
            <a:r>
              <a:rPr lang="nl-NL" sz="1800" dirty="0" err="1">
                <a:effectLst/>
                <a:latin typeface="Calibri" panose="020F0502020204030204" pitchFamily="34" charset="0"/>
                <a:ea typeface="Calibri" panose="020F0502020204030204" pitchFamily="34" charset="0"/>
              </a:rPr>
              <a:t>Now</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both</a:t>
            </a:r>
            <a:r>
              <a:rPr lang="nl-NL" sz="1800" dirty="0">
                <a:effectLst/>
                <a:latin typeface="Calibri" panose="020F0502020204030204" pitchFamily="34" charset="0"/>
                <a:ea typeface="Calibri" panose="020F0502020204030204" pitchFamily="34" charset="0"/>
              </a:rPr>
              <a:t> approaches </a:t>
            </a:r>
            <a:r>
              <a:rPr lang="nl-NL" sz="1800" dirty="0" err="1">
                <a:effectLst/>
                <a:latin typeface="Calibri" panose="020F0502020204030204" pitchFamily="34" charset="0"/>
                <a:ea typeface="Calibri" panose="020F0502020204030204" pitchFamily="34" charset="0"/>
              </a:rPr>
              <a:t>your</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summarized</a:t>
            </a:r>
            <a:r>
              <a:rPr lang="nl-NL" sz="1800" dirty="0">
                <a:effectLst/>
                <a:latin typeface="Calibri" panose="020F0502020204030204" pitchFamily="34" charset="0"/>
                <a:ea typeface="Calibri" panose="020F0502020204030204" pitchFamily="34" charset="0"/>
              </a:rPr>
              <a:t> deal </a:t>
            </a:r>
            <a:r>
              <a:rPr lang="nl-NL" sz="1800" dirty="0" err="1">
                <a:effectLst/>
                <a:latin typeface="Calibri" panose="020F0502020204030204" pitchFamily="34" charset="0"/>
                <a:ea typeface="Calibri" panose="020F0502020204030204" pitchFamily="34" charset="0"/>
              </a:rPr>
              <a:t>with</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existing</a:t>
            </a:r>
            <a:r>
              <a:rPr lang="nl-NL" sz="1800" dirty="0">
                <a:effectLst/>
                <a:latin typeface="Calibri" panose="020F0502020204030204" pitchFamily="34" charset="0"/>
                <a:ea typeface="Calibri" panose="020F0502020204030204" pitchFamily="34" charset="0"/>
              </a:rPr>
              <a:t> REBCO tapes. </a:t>
            </a:r>
            <a:r>
              <a:rPr lang="nl-NL" sz="1800" dirty="0" err="1">
                <a:effectLst/>
                <a:latin typeface="Calibri" panose="020F0502020204030204" pitchFamily="34" charset="0"/>
                <a:ea typeface="Calibri" panose="020F0502020204030204" pitchFamily="34" charset="0"/>
              </a:rPr>
              <a:t>Would</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it</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be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possible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to</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increase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anti-</a:t>
            </a:r>
            <a:r>
              <a:rPr lang="nl-NL" sz="1800" dirty="0" err="1">
                <a:effectLst/>
                <a:latin typeface="Calibri" panose="020F0502020204030204" pitchFamily="34" charset="0"/>
                <a:ea typeface="Calibri" panose="020F0502020204030204" pitchFamily="34" charset="0"/>
              </a:rPr>
              <a:t>delamination</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strength</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inside</a:t>
            </a:r>
            <a:r>
              <a:rPr lang="nl-NL" sz="1800" dirty="0">
                <a:effectLst/>
                <a:latin typeface="Calibri" panose="020F0502020204030204" pitchFamily="34" charset="0"/>
                <a:ea typeface="Calibri" panose="020F0502020204030204" pitchFamily="34" charset="0"/>
              </a:rPr>
              <a:t> a REBCO tape? </a:t>
            </a:r>
            <a:r>
              <a:rPr lang="nl-NL" sz="1800" dirty="0" err="1">
                <a:effectLst/>
                <a:latin typeface="Calibri" panose="020F0502020204030204" pitchFamily="34" charset="0"/>
                <a:ea typeface="Calibri" panose="020F0502020204030204" pitchFamily="34" charset="0"/>
              </a:rPr>
              <a:t>This</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gets</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into</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material</a:t>
            </a:r>
            <a:r>
              <a:rPr lang="nl-NL" sz="1800" dirty="0">
                <a:effectLst/>
                <a:latin typeface="Calibri" panose="020F0502020204030204" pitchFamily="34" charset="0"/>
                <a:ea typeface="Calibri" panose="020F0502020204030204" pitchFamily="34" charset="0"/>
              </a:rPr>
              <a:t> side but </a:t>
            </a:r>
            <a:r>
              <a:rPr lang="nl-NL" sz="1800" dirty="0" err="1">
                <a:effectLst/>
                <a:latin typeface="Calibri" panose="020F0502020204030204" pitchFamily="34" charset="0"/>
                <a:ea typeface="Calibri" panose="020F0502020204030204" pitchFamily="34" charset="0"/>
              </a:rPr>
              <a:t>if</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works</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they</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can</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provide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additional</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solutions</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from</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tape </a:t>
            </a:r>
            <a:r>
              <a:rPr lang="nl-NL" sz="1800" dirty="0" err="1">
                <a:effectLst/>
                <a:latin typeface="Calibri" panose="020F0502020204030204" pitchFamily="34" charset="0"/>
                <a:ea typeface="Calibri" panose="020F0502020204030204" pitchFamily="34" charset="0"/>
              </a:rPr>
              <a:t>itself</a:t>
            </a:r>
            <a:r>
              <a:rPr lang="nl-NL" sz="1800" dirty="0">
                <a:effectLst/>
                <a:latin typeface="Calibri" panose="020F0502020204030204" pitchFamily="34" charset="0"/>
                <a:ea typeface="Calibri" panose="020F0502020204030204" pitchFamily="34" charset="0"/>
              </a:rPr>
              <a:t>? </a:t>
            </a:r>
          </a:p>
          <a:p>
            <a:r>
              <a:rPr lang="nl-NL" sz="1800" dirty="0">
                <a:effectLst/>
                <a:latin typeface="Calibri" panose="020F0502020204030204" pitchFamily="34" charset="0"/>
                <a:ea typeface="Calibri" panose="020F0502020204030204" pitchFamily="34" charset="0"/>
              </a:rPr>
              <a:t> </a:t>
            </a:r>
          </a:p>
          <a:p>
            <a:r>
              <a:rPr lang="nl-NL" sz="1800" dirty="0" err="1">
                <a:effectLst/>
                <a:latin typeface="Calibri" panose="020F0502020204030204" pitchFamily="34" charset="0"/>
                <a:ea typeface="Calibri" panose="020F0502020204030204" pitchFamily="34" charset="0"/>
              </a:rPr>
              <a:t>Regarding</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your</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questions</a:t>
            </a:r>
            <a:r>
              <a:rPr lang="nl-NL" sz="1800" dirty="0">
                <a:effectLst/>
                <a:latin typeface="Calibri" panose="020F0502020204030204" pitchFamily="34" charset="0"/>
                <a:ea typeface="Calibri" panose="020F0502020204030204" pitchFamily="34" charset="0"/>
              </a:rPr>
              <a:t> on CCT:</a:t>
            </a:r>
          </a:p>
          <a:p>
            <a:r>
              <a:rPr lang="nl-NL" sz="1800" dirty="0">
                <a:effectLst/>
                <a:latin typeface="Calibri" panose="020F0502020204030204" pitchFamily="34" charset="0"/>
                <a:ea typeface="Calibri" panose="020F0502020204030204" pitchFamily="34" charset="0"/>
              </a:rPr>
              <a:t>- We </a:t>
            </a:r>
            <a:r>
              <a:rPr lang="nl-NL" sz="1800" dirty="0" err="1">
                <a:effectLst/>
                <a:latin typeface="Calibri" panose="020F0502020204030204" pitchFamily="34" charset="0"/>
                <a:ea typeface="Calibri" panose="020F0502020204030204" pitchFamily="34" charset="0"/>
              </a:rPr>
              <a:t>used</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Stycast</a:t>
            </a:r>
            <a:r>
              <a:rPr lang="nl-NL" sz="1800" dirty="0">
                <a:effectLst/>
                <a:latin typeface="Calibri" panose="020F0502020204030204" pitchFamily="34" charset="0"/>
                <a:ea typeface="Calibri" panose="020F0502020204030204" pitchFamily="34" charset="0"/>
              </a:rPr>
              <a:t> for </a:t>
            </a:r>
            <a:r>
              <a:rPr lang="nl-NL" sz="1800" dirty="0" err="1">
                <a:effectLst/>
                <a:latin typeface="Calibri" panose="020F0502020204030204" pitchFamily="34" charset="0"/>
                <a:ea typeface="Calibri" panose="020F0502020204030204" pitchFamily="34" charset="0"/>
              </a:rPr>
              <a:t>two</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reasons</a:t>
            </a:r>
            <a:r>
              <a:rPr lang="nl-NL" sz="1800" dirty="0">
                <a:effectLst/>
                <a:latin typeface="Calibri" panose="020F0502020204030204" pitchFamily="34" charset="0"/>
                <a:ea typeface="Calibri" panose="020F0502020204030204" pitchFamily="34" charset="0"/>
              </a:rPr>
              <a:t>. First, </a:t>
            </a:r>
            <a:r>
              <a:rPr lang="nl-NL" sz="1800" dirty="0" err="1">
                <a:effectLst/>
                <a:latin typeface="Calibri" panose="020F0502020204030204" pitchFamily="34" charset="0"/>
                <a:ea typeface="Calibri" panose="020F0502020204030204" pitchFamily="34" charset="0"/>
              </a:rPr>
              <a:t>to</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reduce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conductor </a:t>
            </a:r>
            <a:r>
              <a:rPr lang="nl-NL" sz="1800" dirty="0" err="1">
                <a:effectLst/>
                <a:latin typeface="Calibri" panose="020F0502020204030204" pitchFamily="34" charset="0"/>
                <a:ea typeface="Calibri" panose="020F0502020204030204" pitchFamily="34" charset="0"/>
              </a:rPr>
              <a:t>movement</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under</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electromagnetic</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forces</a:t>
            </a:r>
            <a:r>
              <a:rPr lang="nl-NL" sz="1800" dirty="0">
                <a:effectLst/>
                <a:latin typeface="Calibri" panose="020F0502020204030204" pitchFamily="34" charset="0"/>
                <a:ea typeface="Calibri" panose="020F0502020204030204" pitchFamily="34" charset="0"/>
              </a:rPr>
              <a:t>. Second, </a:t>
            </a:r>
            <a:r>
              <a:rPr lang="nl-NL" sz="1800" dirty="0" err="1">
                <a:effectLst/>
                <a:latin typeface="Calibri" panose="020F0502020204030204" pitchFamily="34" charset="0"/>
                <a:ea typeface="Calibri" panose="020F0502020204030204" pitchFamily="34" charset="0"/>
              </a:rPr>
              <a:t>to</a:t>
            </a:r>
            <a:r>
              <a:rPr lang="nl-NL" sz="1800" dirty="0">
                <a:effectLst/>
                <a:latin typeface="Calibri" panose="020F0502020204030204" pitchFamily="34" charset="0"/>
                <a:ea typeface="Calibri" panose="020F0502020204030204" pitchFamily="34" charset="0"/>
              </a:rPr>
              <a:t> support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CORC </a:t>
            </a:r>
            <a:r>
              <a:rPr lang="nl-NL" sz="1800" dirty="0" err="1">
                <a:effectLst/>
                <a:latin typeface="Calibri" panose="020F0502020204030204" pitchFamily="34" charset="0"/>
                <a:ea typeface="Calibri" panose="020F0502020204030204" pitchFamily="34" charset="0"/>
              </a:rPr>
              <a:t>wire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against</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electromagnetic</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forces</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by</a:t>
            </a:r>
            <a:r>
              <a:rPr lang="nl-NL" sz="1800" dirty="0">
                <a:effectLst/>
                <a:latin typeface="Calibri" panose="020F0502020204030204" pitchFamily="34" charset="0"/>
                <a:ea typeface="Calibri" panose="020F0502020204030204" pitchFamily="34" charset="0"/>
              </a:rPr>
              <a:t> transferring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forces</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to</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mandrel</a:t>
            </a:r>
            <a:r>
              <a:rPr lang="nl-NL" sz="1800" dirty="0">
                <a:effectLst/>
                <a:latin typeface="Calibri" panose="020F0502020204030204" pitchFamily="34" charset="0"/>
                <a:ea typeface="Calibri" panose="020F0502020204030204" pitchFamily="34" charset="0"/>
              </a:rPr>
              <a:t>. We </a:t>
            </a:r>
            <a:r>
              <a:rPr lang="nl-NL" sz="1800" dirty="0" err="1">
                <a:effectLst/>
                <a:latin typeface="Calibri" panose="020F0502020204030204" pitchFamily="34" charset="0"/>
                <a:ea typeface="Calibri" panose="020F0502020204030204" pitchFamily="34" charset="0"/>
              </a:rPr>
              <a:t>used</a:t>
            </a:r>
            <a:r>
              <a:rPr lang="nl-NL" sz="1800" dirty="0">
                <a:effectLst/>
                <a:latin typeface="Calibri" panose="020F0502020204030204" pitchFamily="34" charset="0"/>
                <a:ea typeface="Calibri" panose="020F0502020204030204" pitchFamily="34" charset="0"/>
              </a:rPr>
              <a:t> 2850 MT </a:t>
            </a:r>
            <a:r>
              <a:rPr lang="nl-NL" sz="1800" dirty="0" err="1">
                <a:effectLst/>
                <a:latin typeface="Calibri" panose="020F0502020204030204" pitchFamily="34" charset="0"/>
                <a:ea typeface="Calibri" panose="020F0502020204030204" pitchFamily="34" charset="0"/>
              </a:rPr>
              <a:t>with</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Catalyst</a:t>
            </a:r>
            <a:r>
              <a:rPr lang="nl-NL" sz="1800" dirty="0">
                <a:effectLst/>
                <a:latin typeface="Calibri" panose="020F0502020204030204" pitchFamily="34" charset="0"/>
                <a:ea typeface="Calibri" panose="020F0502020204030204" pitchFamily="34" charset="0"/>
              </a:rPr>
              <a:t> 24 LV. We </a:t>
            </a:r>
            <a:r>
              <a:rPr lang="nl-NL" sz="1800" dirty="0" err="1">
                <a:effectLst/>
                <a:latin typeface="Calibri" panose="020F0502020204030204" pitchFamily="34" charset="0"/>
                <a:ea typeface="Calibri" panose="020F0502020204030204" pitchFamily="34" charset="0"/>
              </a:rPr>
              <a:t>used</a:t>
            </a:r>
            <a:r>
              <a:rPr lang="nl-NL" sz="1800" dirty="0">
                <a:effectLst/>
                <a:latin typeface="Calibri" panose="020F0502020204030204" pitchFamily="34" charset="0"/>
                <a:ea typeface="Calibri" panose="020F0502020204030204" pitchFamily="34" charset="0"/>
              </a:rPr>
              <a:t> a 30-tape CORC </a:t>
            </a:r>
            <a:r>
              <a:rPr lang="nl-NL" sz="1800" dirty="0" err="1">
                <a:effectLst/>
                <a:latin typeface="Calibri" panose="020F0502020204030204" pitchFamily="34" charset="0"/>
                <a:ea typeface="Calibri" panose="020F0502020204030204" pitchFamily="34" charset="0"/>
              </a:rPr>
              <a:t>wire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to</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achieve</a:t>
            </a:r>
            <a:r>
              <a:rPr lang="nl-NL" sz="1800" dirty="0">
                <a:effectLst/>
                <a:latin typeface="Calibri" panose="020F0502020204030204" pitchFamily="34" charset="0"/>
                <a:ea typeface="Calibri" panose="020F0502020204030204" pitchFamily="34" charset="0"/>
              </a:rPr>
              <a:t> a </a:t>
            </a:r>
            <a:r>
              <a:rPr lang="nl-NL" sz="1800" dirty="0" err="1">
                <a:effectLst/>
                <a:latin typeface="Calibri" panose="020F0502020204030204" pitchFamily="34" charset="0"/>
                <a:ea typeface="Calibri" panose="020F0502020204030204" pitchFamily="34" charset="0"/>
              </a:rPr>
              <a:t>bending</a:t>
            </a:r>
            <a:r>
              <a:rPr lang="nl-NL" sz="1800" dirty="0">
                <a:effectLst/>
                <a:latin typeface="Calibri" panose="020F0502020204030204" pitchFamily="34" charset="0"/>
                <a:ea typeface="Calibri" panose="020F0502020204030204" pitchFamily="34" charset="0"/>
              </a:rPr>
              <a:t> radius of 30 mm. Yes, </a:t>
            </a:r>
            <a:r>
              <a:rPr lang="nl-NL" sz="1800" dirty="0" err="1">
                <a:effectLst/>
                <a:latin typeface="Calibri" panose="020F0502020204030204" pitchFamily="34" charset="0"/>
                <a:ea typeface="Calibri" panose="020F0502020204030204" pitchFamily="34" charset="0"/>
              </a:rPr>
              <a:t>it</a:t>
            </a:r>
            <a:r>
              <a:rPr lang="nl-NL" sz="1800" dirty="0">
                <a:effectLst/>
                <a:latin typeface="Calibri" panose="020F0502020204030204" pitchFamily="34" charset="0"/>
                <a:ea typeface="Calibri" panose="020F0502020204030204" pitchFamily="34" charset="0"/>
              </a:rPr>
              <a:t> has a polyester </a:t>
            </a:r>
            <a:r>
              <a:rPr lang="nl-NL" sz="1800" dirty="0" err="1">
                <a:effectLst/>
                <a:latin typeface="Calibri" panose="020F0502020204030204" pitchFamily="34" charset="0"/>
                <a:ea typeface="Calibri" panose="020F0502020204030204" pitchFamily="34" charset="0"/>
              </a:rPr>
              <a:t>sleeve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that</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decouples</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tapes </a:t>
            </a:r>
            <a:r>
              <a:rPr lang="nl-NL" sz="1800" dirty="0" err="1">
                <a:effectLst/>
                <a:latin typeface="Calibri" panose="020F0502020204030204" pitchFamily="34" charset="0"/>
                <a:ea typeface="Calibri" panose="020F0502020204030204" pitchFamily="34" charset="0"/>
              </a:rPr>
              <a:t>from</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Stycast</a:t>
            </a:r>
            <a:r>
              <a:rPr lang="nl-NL" sz="1800" dirty="0">
                <a:effectLst/>
                <a:latin typeface="Calibri" panose="020F0502020204030204" pitchFamily="34" charset="0"/>
                <a:ea typeface="Calibri" panose="020F0502020204030204" pitchFamily="34" charset="0"/>
              </a:rPr>
              <a:t>. Here is a </a:t>
            </a:r>
            <a:r>
              <a:rPr lang="nl-NL" sz="1800" u="sng" dirty="0">
                <a:solidFill>
                  <a:srgbClr val="0000FF"/>
                </a:solidFill>
                <a:effectLst/>
                <a:latin typeface="Calibri" panose="020F0502020204030204" pitchFamily="34" charset="0"/>
                <a:ea typeface="Calibri" panose="020F0502020204030204" pitchFamily="34" charset="0"/>
                <a:hlinkClick r:id="rId3"/>
              </a:rPr>
              <a:t>report</a:t>
            </a:r>
            <a:r>
              <a:rPr lang="nl-NL" sz="1800" dirty="0">
                <a:effectLst/>
                <a:latin typeface="Calibri" panose="020F0502020204030204" pitchFamily="34" charset="0"/>
                <a:ea typeface="Calibri" panose="020F0502020204030204" pitchFamily="34" charset="0"/>
              </a:rPr>
              <a:t> on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magnet</a:t>
            </a:r>
            <a:r>
              <a:rPr lang="nl-NL" sz="1800" dirty="0">
                <a:effectLst/>
                <a:latin typeface="Calibri" panose="020F0502020204030204" pitchFamily="34" charset="0"/>
                <a:ea typeface="Calibri" panose="020F0502020204030204" pitchFamily="34" charset="0"/>
              </a:rPr>
              <a:t>. </a:t>
            </a:r>
          </a:p>
          <a:p>
            <a:r>
              <a:rPr lang="nl-NL" sz="1800" dirty="0">
                <a:effectLst/>
                <a:latin typeface="Calibri" panose="020F0502020204030204" pitchFamily="34" charset="0"/>
                <a:ea typeface="Calibri" panose="020F0502020204030204" pitchFamily="34" charset="0"/>
              </a:rPr>
              <a:t>- A </a:t>
            </a:r>
            <a:r>
              <a:rPr lang="nl-NL" sz="1800" dirty="0" err="1">
                <a:effectLst/>
                <a:latin typeface="Calibri" panose="020F0502020204030204" pitchFamily="34" charset="0"/>
                <a:ea typeface="Calibri" panose="020F0502020204030204" pitchFamily="34" charset="0"/>
              </a:rPr>
              <a:t>related</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note</a:t>
            </a:r>
            <a:r>
              <a:rPr lang="nl-NL" sz="1800" dirty="0">
                <a:effectLst/>
                <a:latin typeface="Calibri" panose="020F0502020204030204" pitchFamily="34" charset="0"/>
                <a:ea typeface="Calibri" panose="020F0502020204030204" pitchFamily="34" charset="0"/>
              </a:rPr>
              <a:t> is </a:t>
            </a:r>
            <a:r>
              <a:rPr lang="nl-NL" sz="1800" dirty="0" err="1">
                <a:effectLst/>
                <a:latin typeface="Calibri" panose="020F0502020204030204" pitchFamily="34" charset="0"/>
                <a:ea typeface="Calibri" panose="020F0502020204030204" pitchFamily="34" charset="0"/>
              </a:rPr>
              <a:t>that</a:t>
            </a:r>
            <a:r>
              <a:rPr lang="nl-NL" sz="1800" dirty="0">
                <a:effectLst/>
                <a:latin typeface="Calibri" panose="020F0502020204030204" pitchFamily="34" charset="0"/>
                <a:ea typeface="Calibri" panose="020F0502020204030204" pitchFamily="34" charset="0"/>
              </a:rPr>
              <a:t> we </a:t>
            </a:r>
            <a:r>
              <a:rPr lang="nl-NL" sz="1800" dirty="0" err="1">
                <a:effectLst/>
                <a:latin typeface="Calibri" panose="020F0502020204030204" pitchFamily="34" charset="0"/>
                <a:ea typeface="Calibri" panose="020F0502020204030204" pitchFamily="34" charset="0"/>
              </a:rPr>
              <a:t>painted</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Stycast</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around</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conductor </a:t>
            </a:r>
            <a:r>
              <a:rPr lang="nl-NL" sz="1800" dirty="0" err="1">
                <a:effectLst/>
                <a:latin typeface="Calibri" panose="020F0502020204030204" pitchFamily="34" charset="0"/>
                <a:ea typeface="Calibri" panose="020F0502020204030204" pitchFamily="34" charset="0"/>
              </a:rPr>
              <a:t>after</a:t>
            </a:r>
            <a:r>
              <a:rPr lang="nl-NL" sz="1800" dirty="0">
                <a:effectLst/>
                <a:latin typeface="Calibri" panose="020F0502020204030204" pitchFamily="34" charset="0"/>
                <a:ea typeface="Calibri" panose="020F0502020204030204" pitchFamily="34" charset="0"/>
              </a:rPr>
              <a:t> winding. We </a:t>
            </a:r>
            <a:r>
              <a:rPr lang="nl-NL" sz="1800" dirty="0" err="1">
                <a:effectLst/>
                <a:latin typeface="Calibri" panose="020F0502020204030204" pitchFamily="34" charset="0"/>
                <a:ea typeface="Calibri" panose="020F0502020204030204" pitchFamily="34" charset="0"/>
              </a:rPr>
              <a:t>haven't</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developed</a:t>
            </a:r>
            <a:r>
              <a:rPr lang="nl-NL" sz="1800" dirty="0">
                <a:effectLst/>
                <a:latin typeface="Calibri" panose="020F0502020204030204" pitchFamily="34" charset="0"/>
                <a:ea typeface="Calibri" panose="020F0502020204030204" pitchFamily="34" charset="0"/>
              </a:rPr>
              <a:t> a </a:t>
            </a:r>
            <a:r>
              <a:rPr lang="nl-NL" sz="1800" dirty="0" err="1">
                <a:effectLst/>
                <a:latin typeface="Calibri" panose="020F0502020204030204" pitchFamily="34" charset="0"/>
                <a:ea typeface="Calibri" panose="020F0502020204030204" pitchFamily="34" charset="0"/>
              </a:rPr>
              <a:t>vacuum</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pressure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impregnation</a:t>
            </a:r>
            <a:r>
              <a:rPr lang="nl-NL" sz="1800" dirty="0">
                <a:effectLst/>
                <a:latin typeface="Calibri" panose="020F0502020204030204" pitchFamily="34" charset="0"/>
                <a:ea typeface="Calibri" panose="020F0502020204030204" pitchFamily="34" charset="0"/>
              </a:rPr>
              <a:t> procedure </a:t>
            </a:r>
            <a:r>
              <a:rPr lang="nl-NL" sz="1800" dirty="0" err="1">
                <a:effectLst/>
                <a:latin typeface="Calibri" panose="020F0502020204030204" pitchFamily="34" charset="0"/>
                <a:ea typeface="Calibri" panose="020F0502020204030204" pitchFamily="34" charset="0"/>
              </a:rPr>
              <a:t>yet</a:t>
            </a:r>
            <a:r>
              <a:rPr lang="nl-NL" sz="1800" dirty="0">
                <a:effectLst/>
                <a:latin typeface="Calibri" panose="020F0502020204030204" pitchFamily="34" charset="0"/>
                <a:ea typeface="Calibri" panose="020F0502020204030204" pitchFamily="34" charset="0"/>
              </a:rPr>
              <a:t>. The plastic </a:t>
            </a:r>
            <a:r>
              <a:rPr lang="nl-NL" sz="1800" dirty="0" err="1">
                <a:effectLst/>
                <a:latin typeface="Calibri" panose="020F0502020204030204" pitchFamily="34" charset="0"/>
                <a:ea typeface="Calibri" panose="020F0502020204030204" pitchFamily="34" charset="0"/>
              </a:rPr>
              <a:t>sleeves</a:t>
            </a:r>
            <a:r>
              <a:rPr lang="nl-NL" sz="1800" dirty="0">
                <a:effectLst/>
                <a:latin typeface="Calibri" panose="020F0502020204030204" pitchFamily="34" charset="0"/>
                <a:ea typeface="Calibri" panose="020F0502020204030204" pitchFamily="34" charset="0"/>
              </a:rPr>
              <a:t> have </a:t>
            </a:r>
            <a:r>
              <a:rPr lang="nl-NL" sz="1800" dirty="0" err="1">
                <a:effectLst/>
                <a:latin typeface="Calibri" panose="020F0502020204030204" pitchFamily="34" charset="0"/>
                <a:ea typeface="Calibri" panose="020F0502020204030204" pitchFamily="34" charset="0"/>
              </a:rPr>
              <a:t>overlaps</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along</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wire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so</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it</a:t>
            </a:r>
            <a:r>
              <a:rPr lang="nl-NL" sz="1800" dirty="0">
                <a:effectLst/>
                <a:latin typeface="Calibri" panose="020F0502020204030204" pitchFamily="34" charset="0"/>
                <a:ea typeface="Calibri" panose="020F0502020204030204" pitchFamily="34" charset="0"/>
              </a:rPr>
              <a:t> is </a:t>
            </a:r>
            <a:r>
              <a:rPr lang="nl-NL" sz="1800" dirty="0" err="1">
                <a:effectLst/>
                <a:latin typeface="Calibri" panose="020F0502020204030204" pitchFamily="34" charset="0"/>
                <a:ea typeface="Calibri" panose="020F0502020204030204" pitchFamily="34" charset="0"/>
              </a:rPr>
              <a:t>not</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vacuum</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tight</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So</a:t>
            </a:r>
            <a:r>
              <a:rPr lang="nl-NL" sz="1800" dirty="0">
                <a:effectLst/>
                <a:latin typeface="Calibri" panose="020F0502020204030204" pitchFamily="34" charset="0"/>
                <a:ea typeface="Calibri" panose="020F0502020204030204" pitchFamily="34" charset="0"/>
              </a:rPr>
              <a:t> we are </a:t>
            </a:r>
            <a:r>
              <a:rPr lang="nl-NL" sz="1800" dirty="0" err="1">
                <a:effectLst/>
                <a:latin typeface="Calibri" panose="020F0502020204030204" pitchFamily="34" charset="0"/>
                <a:ea typeface="Calibri" panose="020F0502020204030204" pitchFamily="34" charset="0"/>
              </a:rPr>
              <a:t>concerned</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if</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stycast</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can</a:t>
            </a:r>
            <a:r>
              <a:rPr lang="nl-NL" sz="1800" dirty="0">
                <a:effectLst/>
                <a:latin typeface="Calibri" panose="020F0502020204030204" pitchFamily="34" charset="0"/>
                <a:ea typeface="Calibri" panose="020F0502020204030204" pitchFamily="34" charset="0"/>
              </a:rPr>
              <a:t> get </a:t>
            </a:r>
            <a:r>
              <a:rPr lang="nl-NL" sz="1800" dirty="0" err="1">
                <a:effectLst/>
                <a:latin typeface="Calibri" panose="020F0502020204030204" pitchFamily="34" charset="0"/>
                <a:ea typeface="Calibri" panose="020F0502020204030204" pitchFamily="34" charset="0"/>
              </a:rPr>
              <a:t>sucked</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inside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sleeve</a:t>
            </a:r>
            <a:r>
              <a:rPr lang="nl-NL" sz="1800" dirty="0">
                <a:effectLst/>
                <a:latin typeface="Calibri" panose="020F0502020204030204" pitchFamily="34" charset="0"/>
                <a:ea typeface="Calibri" panose="020F0502020204030204" pitchFamily="34" charset="0"/>
              </a:rPr>
              <a:t> and </a:t>
            </a:r>
            <a:r>
              <a:rPr lang="nl-NL" sz="1800" dirty="0" err="1">
                <a:effectLst/>
                <a:latin typeface="Calibri" panose="020F0502020204030204" pitchFamily="34" charset="0"/>
                <a:ea typeface="Calibri" panose="020F0502020204030204" pitchFamily="34" charset="0"/>
              </a:rPr>
              <a:t>then</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touch</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tapes </a:t>
            </a:r>
            <a:r>
              <a:rPr lang="nl-NL" sz="1800" dirty="0" err="1">
                <a:effectLst/>
                <a:latin typeface="Calibri" panose="020F0502020204030204" pitchFamily="34" charset="0"/>
                <a:ea typeface="Calibri" panose="020F0502020204030204" pitchFamily="34" charset="0"/>
              </a:rPr>
              <a:t>through</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overlap. </a:t>
            </a:r>
            <a:r>
              <a:rPr lang="nl-NL" sz="1800" dirty="0" err="1">
                <a:effectLst/>
                <a:latin typeface="Calibri" panose="020F0502020204030204" pitchFamily="34" charset="0"/>
                <a:ea typeface="Calibri" panose="020F0502020204030204" pitchFamily="34" charset="0"/>
              </a:rPr>
              <a:t>This</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motivated</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Jillian</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Stern's</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study</a:t>
            </a:r>
            <a:r>
              <a:rPr lang="nl-NL" sz="1800" dirty="0">
                <a:effectLst/>
                <a:latin typeface="Calibri" panose="020F0502020204030204" pitchFamily="34" charset="0"/>
                <a:ea typeface="Calibri" panose="020F0502020204030204" pitchFamily="34" charset="0"/>
              </a:rPr>
              <a:t>, as </a:t>
            </a:r>
            <a:r>
              <a:rPr lang="nl-NL" sz="1800" dirty="0" err="1">
                <a:effectLst/>
                <a:latin typeface="Calibri" panose="020F0502020204030204" pitchFamily="34" charset="0"/>
                <a:ea typeface="Calibri" panose="020F0502020204030204" pitchFamily="34" charset="0"/>
              </a:rPr>
              <a:t>you</a:t>
            </a:r>
            <a:r>
              <a:rPr lang="nl-NL" sz="1800" dirty="0">
                <a:effectLst/>
                <a:latin typeface="Calibri" panose="020F0502020204030204" pitchFamily="34" charset="0"/>
                <a:ea typeface="Calibri" panose="020F0502020204030204" pitchFamily="34" charset="0"/>
              </a:rPr>
              <a:t> show on Slide 11, </a:t>
            </a:r>
            <a:r>
              <a:rPr lang="nl-NL" sz="1800" dirty="0" err="1">
                <a:effectLst/>
                <a:latin typeface="Calibri" panose="020F0502020204030204" pitchFamily="34" charset="0"/>
                <a:ea typeface="Calibri" panose="020F0502020204030204" pitchFamily="34" charset="0"/>
              </a:rPr>
              <a:t>although</a:t>
            </a:r>
            <a:r>
              <a:rPr lang="nl-NL" sz="1800" dirty="0">
                <a:effectLst/>
                <a:latin typeface="Calibri" panose="020F0502020204030204" pitchFamily="34" charset="0"/>
                <a:ea typeface="Calibri" panose="020F0502020204030204" pitchFamily="34" charset="0"/>
              </a:rPr>
              <a:t> we </a:t>
            </a:r>
            <a:r>
              <a:rPr lang="nl-NL" sz="1800" dirty="0" err="1">
                <a:effectLst/>
                <a:latin typeface="Calibri" panose="020F0502020204030204" pitchFamily="34" charset="0"/>
                <a:ea typeface="Calibri" panose="020F0502020204030204" pitchFamily="34" charset="0"/>
              </a:rPr>
              <a:t>haven't</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completed</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study</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yet</a:t>
            </a:r>
            <a:r>
              <a:rPr lang="nl-NL" sz="1800" dirty="0">
                <a:effectLst/>
                <a:latin typeface="Calibri" panose="020F0502020204030204" pitchFamily="34" charset="0"/>
                <a:ea typeface="Calibri" panose="020F0502020204030204" pitchFamily="34" charset="0"/>
              </a:rPr>
              <a:t>. I </a:t>
            </a:r>
            <a:r>
              <a:rPr lang="nl-NL" sz="1800" dirty="0" err="1">
                <a:effectLst/>
                <a:latin typeface="Calibri" panose="020F0502020204030204" pitchFamily="34" charset="0"/>
                <a:ea typeface="Calibri" panose="020F0502020204030204" pitchFamily="34" charset="0"/>
              </a:rPr>
              <a:t>remember</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you</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reported</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some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nice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work</a:t>
            </a:r>
            <a:r>
              <a:rPr lang="nl-NL" sz="1800" dirty="0">
                <a:effectLst/>
                <a:latin typeface="Calibri" panose="020F0502020204030204" pitchFamily="34" charset="0"/>
                <a:ea typeface="Calibri" panose="020F0502020204030204" pitchFamily="34" charset="0"/>
              </a:rPr>
              <a:t> in Hawaii and look forward </a:t>
            </a:r>
            <a:r>
              <a:rPr lang="nl-NL" sz="1800" dirty="0" err="1">
                <a:effectLst/>
                <a:latin typeface="Calibri" panose="020F0502020204030204" pitchFamily="34" charset="0"/>
                <a:ea typeface="Calibri" panose="020F0502020204030204" pitchFamily="34" charset="0"/>
              </a:rPr>
              <a:t>to</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your</a:t>
            </a:r>
            <a:r>
              <a:rPr lang="nl-NL" sz="1800" dirty="0">
                <a:effectLst/>
                <a:latin typeface="Calibri" panose="020F0502020204030204" pitchFamily="34" charset="0"/>
                <a:ea typeface="Calibri" panose="020F0502020204030204" pitchFamily="34" charset="0"/>
              </a:rPr>
              <a:t> paper. Here Diego and Jose Luis are </a:t>
            </a:r>
            <a:r>
              <a:rPr lang="nl-NL" sz="1800" dirty="0" err="1">
                <a:effectLst/>
                <a:latin typeface="Calibri" panose="020F0502020204030204" pitchFamily="34" charset="0"/>
                <a:ea typeface="Calibri" panose="020F0502020204030204" pitchFamily="34" charset="0"/>
              </a:rPr>
              <a:t>developing</a:t>
            </a:r>
            <a:r>
              <a:rPr lang="nl-NL" sz="1800" dirty="0">
                <a:effectLst/>
                <a:latin typeface="Calibri" panose="020F0502020204030204" pitchFamily="34" charset="0"/>
                <a:ea typeface="Calibri" panose="020F0502020204030204" pitchFamily="34" charset="0"/>
              </a:rPr>
              <a:t> VPI for 2850 FT, </a:t>
            </a:r>
            <a:r>
              <a:rPr lang="nl-NL" sz="1800" dirty="0" err="1">
                <a:effectLst/>
                <a:latin typeface="Calibri" panose="020F0502020204030204" pitchFamily="34" charset="0"/>
                <a:ea typeface="Calibri" panose="020F0502020204030204" pitchFamily="34" charset="0"/>
              </a:rPr>
              <a:t>inspired</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by</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BOX </a:t>
            </a:r>
            <a:r>
              <a:rPr lang="nl-NL" sz="1800" dirty="0" err="1">
                <a:effectLst/>
                <a:latin typeface="Calibri" panose="020F0502020204030204" pitchFamily="34" charset="0"/>
                <a:ea typeface="Calibri" panose="020F0502020204030204" pitchFamily="34" charset="0"/>
              </a:rPr>
              <a:t>work</a:t>
            </a:r>
            <a:r>
              <a:rPr lang="nl-NL" sz="1800" dirty="0">
                <a:effectLst/>
                <a:latin typeface="Calibri" panose="020F0502020204030204" pitchFamily="34" charset="0"/>
                <a:ea typeface="Calibri" panose="020F0502020204030204" pitchFamily="34" charset="0"/>
              </a:rPr>
              <a:t> at </a:t>
            </a:r>
            <a:r>
              <a:rPr lang="nl-NL" sz="1800" dirty="0" err="1">
                <a:effectLst/>
                <a:latin typeface="Calibri" panose="020F0502020204030204" pitchFamily="34" charset="0"/>
                <a:ea typeface="Calibri" panose="020F0502020204030204" pitchFamily="34" charset="0"/>
              </a:rPr>
              <a:t>your</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group</a:t>
            </a:r>
            <a:r>
              <a:rPr lang="nl-NL" sz="1800" dirty="0">
                <a:effectLst/>
                <a:latin typeface="Calibri" panose="020F0502020204030204" pitchFamily="34" charset="0"/>
                <a:ea typeface="Calibri" panose="020F0502020204030204" pitchFamily="34" charset="0"/>
              </a:rPr>
              <a:t>. It </a:t>
            </a:r>
            <a:r>
              <a:rPr lang="nl-NL" sz="1800" dirty="0" err="1">
                <a:effectLst/>
                <a:latin typeface="Calibri" panose="020F0502020204030204" pitchFamily="34" charset="0"/>
                <a:ea typeface="Calibri" panose="020F0502020204030204" pitchFamily="34" charset="0"/>
              </a:rPr>
              <a:t>can</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provide</a:t>
            </a:r>
            <a:r>
              <a:rPr lang="nl-NL" sz="1800" dirty="0">
                <a:effectLst/>
                <a:latin typeface="Calibri" panose="020F0502020204030204" pitchFamily="34" charset="0"/>
                <a:ea typeface="Calibri" panose="020F0502020204030204" pitchFamily="34" charset="0"/>
              </a:rPr>
              <a:t> a solution for </a:t>
            </a:r>
            <a:r>
              <a:rPr lang="nl-NL" sz="1800" dirty="0" err="1">
                <a:effectLst/>
                <a:latin typeface="Calibri" panose="020F0502020204030204" pitchFamily="34" charset="0"/>
                <a:ea typeface="Calibri" panose="020F0502020204030204" pitchFamily="34" charset="0"/>
              </a:rPr>
              <a:t>future</a:t>
            </a:r>
            <a:r>
              <a:rPr lang="nl-NL" sz="1800" dirty="0">
                <a:effectLst/>
                <a:latin typeface="Calibri" panose="020F0502020204030204" pitchFamily="34" charset="0"/>
                <a:ea typeface="Calibri" panose="020F0502020204030204" pitchFamily="34" charset="0"/>
              </a:rPr>
              <a:t> CORC </a:t>
            </a:r>
            <a:r>
              <a:rPr lang="nl-NL" sz="1800" dirty="0" err="1">
                <a:effectLst/>
                <a:latin typeface="Calibri" panose="020F0502020204030204" pitchFamily="34" charset="0"/>
                <a:ea typeface="Calibri" panose="020F0502020204030204" pitchFamily="34" charset="0"/>
              </a:rPr>
              <a:t>CCTs</a:t>
            </a:r>
            <a:r>
              <a:rPr lang="nl-NL" sz="1800" dirty="0">
                <a:effectLst/>
                <a:latin typeface="Calibri" panose="020F0502020204030204" pitchFamily="34" charset="0"/>
                <a:ea typeface="Calibri" panose="020F0502020204030204" pitchFamily="34" charset="0"/>
              </a:rPr>
              <a:t>. </a:t>
            </a:r>
          </a:p>
          <a:p>
            <a:r>
              <a:rPr lang="nl-NL" sz="1800" dirty="0">
                <a:effectLst/>
                <a:latin typeface="Calibri" panose="020F0502020204030204" pitchFamily="34" charset="0"/>
                <a:ea typeface="Calibri" panose="020F0502020204030204" pitchFamily="34" charset="0"/>
              </a:rPr>
              <a:t>- We </a:t>
            </a:r>
            <a:r>
              <a:rPr lang="nl-NL" sz="1800" dirty="0" err="1">
                <a:effectLst/>
                <a:latin typeface="Calibri" panose="020F0502020204030204" pitchFamily="34" charset="0"/>
                <a:ea typeface="Calibri" panose="020F0502020204030204" pitchFamily="34" charset="0"/>
              </a:rPr>
              <a:t>recently</a:t>
            </a:r>
            <a:r>
              <a:rPr lang="nl-NL" sz="1800" dirty="0">
                <a:effectLst/>
                <a:latin typeface="Calibri" panose="020F0502020204030204" pitchFamily="34" charset="0"/>
                <a:ea typeface="Calibri" panose="020F0502020204030204" pitchFamily="34" charset="0"/>
              </a:rPr>
              <a:t> made </a:t>
            </a:r>
            <a:r>
              <a:rPr lang="nl-NL" sz="1800" u="sng" dirty="0">
                <a:solidFill>
                  <a:srgbClr val="0000FF"/>
                </a:solidFill>
                <a:effectLst/>
                <a:latin typeface="Calibri" panose="020F0502020204030204" pitchFamily="34" charset="0"/>
                <a:ea typeface="Calibri" panose="020F0502020204030204" pitchFamily="34" charset="0"/>
                <a:hlinkClick r:id="rId4"/>
              </a:rPr>
              <a:t>a </a:t>
            </a:r>
            <a:r>
              <a:rPr lang="nl-NL" sz="1800" u="sng" dirty="0" err="1">
                <a:solidFill>
                  <a:srgbClr val="0000FF"/>
                </a:solidFill>
                <a:effectLst/>
                <a:latin typeface="Calibri" panose="020F0502020204030204" pitchFamily="34" charset="0"/>
                <a:ea typeface="Calibri" panose="020F0502020204030204" pitchFamily="34" charset="0"/>
                <a:hlinkClick r:id="rId4"/>
              </a:rPr>
              <a:t>coil</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with</a:t>
            </a:r>
            <a:r>
              <a:rPr lang="nl-NL" sz="1800" dirty="0">
                <a:effectLst/>
                <a:latin typeface="Calibri" panose="020F0502020204030204" pitchFamily="34" charset="0"/>
                <a:ea typeface="Calibri" panose="020F0502020204030204" pitchFamily="34" charset="0"/>
              </a:rPr>
              <a:t> STAR </a:t>
            </a:r>
            <a:r>
              <a:rPr lang="nl-NL" sz="1800" dirty="0" err="1">
                <a:effectLst/>
                <a:latin typeface="Calibri" panose="020F0502020204030204" pitchFamily="34" charset="0"/>
                <a:ea typeface="Calibri" panose="020F0502020204030204" pitchFamily="34" charset="0"/>
              </a:rPr>
              <a:t>wire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that</a:t>
            </a:r>
            <a:r>
              <a:rPr lang="nl-NL" sz="1800" dirty="0">
                <a:effectLst/>
                <a:latin typeface="Calibri" panose="020F0502020204030204" pitchFamily="34" charset="0"/>
                <a:ea typeface="Calibri" panose="020F0502020204030204" pitchFamily="34" charset="0"/>
              </a:rPr>
              <a:t> does </a:t>
            </a:r>
            <a:r>
              <a:rPr lang="nl-NL" sz="1800" dirty="0" err="1">
                <a:effectLst/>
                <a:latin typeface="Calibri" panose="020F0502020204030204" pitchFamily="34" charset="0"/>
                <a:ea typeface="Calibri" panose="020F0502020204030204" pitchFamily="34" charset="0"/>
              </a:rPr>
              <a:t>not</a:t>
            </a:r>
            <a:r>
              <a:rPr lang="nl-NL" sz="1800" dirty="0">
                <a:effectLst/>
                <a:latin typeface="Calibri" panose="020F0502020204030204" pitchFamily="34" charset="0"/>
                <a:ea typeface="Calibri" panose="020F0502020204030204" pitchFamily="34" charset="0"/>
              </a:rPr>
              <a:t> have a plastic </a:t>
            </a:r>
            <a:r>
              <a:rPr lang="nl-NL" sz="1800" dirty="0" err="1">
                <a:effectLst/>
                <a:latin typeface="Calibri" panose="020F0502020204030204" pitchFamily="34" charset="0"/>
                <a:ea typeface="Calibri" panose="020F0502020204030204" pitchFamily="34" charset="0"/>
              </a:rPr>
              <a:t>sleeve</a:t>
            </a:r>
            <a:r>
              <a:rPr lang="nl-NL" sz="1800" dirty="0">
                <a:effectLst/>
                <a:latin typeface="Calibri" panose="020F0502020204030204" pitchFamily="34" charset="0"/>
                <a:ea typeface="Calibri" panose="020F0502020204030204" pitchFamily="34" charset="0"/>
              </a:rPr>
              <a:t>. We </a:t>
            </a:r>
            <a:r>
              <a:rPr lang="nl-NL" sz="1800" dirty="0" err="1">
                <a:effectLst/>
                <a:latin typeface="Calibri" panose="020F0502020204030204" pitchFamily="34" charset="0"/>
                <a:ea typeface="Calibri" panose="020F0502020204030204" pitchFamily="34" charset="0"/>
              </a:rPr>
              <a:t>saw</a:t>
            </a:r>
            <a:r>
              <a:rPr lang="nl-NL" sz="1800" dirty="0">
                <a:effectLst/>
                <a:latin typeface="Calibri" panose="020F0502020204030204" pitchFamily="34" charset="0"/>
                <a:ea typeface="Calibri" panose="020F0502020204030204" pitchFamily="34" charset="0"/>
              </a:rPr>
              <a:t> conductor </a:t>
            </a:r>
            <a:r>
              <a:rPr lang="nl-NL" sz="1800" dirty="0" err="1">
                <a:effectLst/>
                <a:latin typeface="Calibri" panose="020F0502020204030204" pitchFamily="34" charset="0"/>
                <a:ea typeface="Calibri" panose="020F0502020204030204" pitchFamily="34" charset="0"/>
              </a:rPr>
              <a:t>movement</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under</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electromagnetic</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forces</a:t>
            </a:r>
            <a:r>
              <a:rPr lang="nl-NL" sz="1800" dirty="0">
                <a:effectLst/>
                <a:latin typeface="Calibri" panose="020F0502020204030204" pitchFamily="34" charset="0"/>
                <a:ea typeface="Calibri" panose="020F0502020204030204" pitchFamily="34" charset="0"/>
              </a:rPr>
              <a:t>. We plan </a:t>
            </a:r>
            <a:r>
              <a:rPr lang="nl-NL" sz="1800" dirty="0" err="1">
                <a:effectLst/>
                <a:latin typeface="Calibri" panose="020F0502020204030204" pitchFamily="34" charset="0"/>
                <a:ea typeface="Calibri" panose="020F0502020204030204" pitchFamily="34" charset="0"/>
              </a:rPr>
              <a:t>to</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impregnate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next </a:t>
            </a:r>
            <a:r>
              <a:rPr lang="nl-NL" sz="1800" dirty="0" err="1">
                <a:effectLst/>
                <a:latin typeface="Calibri" panose="020F0502020204030204" pitchFamily="34" charset="0"/>
                <a:ea typeface="Calibri" panose="020F0502020204030204" pitchFamily="34" charset="0"/>
              </a:rPr>
              <a:t>coil</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with</a:t>
            </a:r>
            <a:r>
              <a:rPr lang="nl-NL" sz="1800" dirty="0">
                <a:effectLst/>
                <a:latin typeface="Calibri" panose="020F0502020204030204" pitchFamily="34" charset="0"/>
                <a:ea typeface="Calibri" panose="020F0502020204030204" pitchFamily="34" charset="0"/>
              </a:rPr>
              <a:t> STAR </a:t>
            </a:r>
            <a:r>
              <a:rPr lang="nl-NL" sz="1800" dirty="0" err="1">
                <a:effectLst/>
                <a:latin typeface="Calibri" panose="020F0502020204030204" pitchFamily="34" charset="0"/>
                <a:ea typeface="Calibri" panose="020F0502020204030204" pitchFamily="34" charset="0"/>
              </a:rPr>
              <a:t>wires</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with</a:t>
            </a:r>
            <a:r>
              <a:rPr lang="nl-NL" sz="1800" dirty="0">
                <a:effectLst/>
                <a:latin typeface="Calibri" panose="020F0502020204030204" pitchFamily="34" charset="0"/>
                <a:ea typeface="Calibri" panose="020F0502020204030204" pitchFamily="34" charset="0"/>
              </a:rPr>
              <a:t> wax, </a:t>
            </a:r>
            <a:r>
              <a:rPr lang="nl-NL" sz="1800" dirty="0" err="1">
                <a:effectLst/>
                <a:latin typeface="Calibri" panose="020F0502020204030204" pitchFamily="34" charset="0"/>
                <a:ea typeface="Calibri" panose="020F0502020204030204" pitchFamily="34" charset="0"/>
              </a:rPr>
              <a:t>which</a:t>
            </a:r>
            <a:r>
              <a:rPr lang="nl-NL" sz="1800" dirty="0">
                <a:effectLst/>
                <a:latin typeface="Calibri" panose="020F0502020204030204" pitchFamily="34" charset="0"/>
                <a:ea typeface="Calibri" panose="020F0502020204030204" pitchFamily="34" charset="0"/>
              </a:rPr>
              <a:t> is </a:t>
            </a:r>
            <a:r>
              <a:rPr lang="nl-NL" sz="1800" dirty="0" err="1">
                <a:effectLst/>
                <a:latin typeface="Calibri" panose="020F0502020204030204" pitchFamily="34" charset="0"/>
                <a:ea typeface="Calibri" panose="020F0502020204030204" pitchFamily="34" charset="0"/>
              </a:rPr>
              <a:t>your</a:t>
            </a:r>
            <a:r>
              <a:rPr lang="nl-NL" sz="1800" dirty="0">
                <a:effectLst/>
                <a:latin typeface="Calibri" panose="020F0502020204030204" pitchFamily="34" charset="0"/>
                <a:ea typeface="Calibri" panose="020F0502020204030204" pitchFamily="34" charset="0"/>
              </a:rPr>
              <a:t> second approach. </a:t>
            </a:r>
          </a:p>
          <a:p>
            <a:r>
              <a:rPr lang="nl-NL" sz="1800" dirty="0">
                <a:effectLst/>
                <a:latin typeface="Calibri" panose="020F0502020204030204" pitchFamily="34" charset="0"/>
                <a:ea typeface="Calibri" panose="020F0502020204030204" pitchFamily="34" charset="0"/>
              </a:rPr>
              <a:t> </a:t>
            </a:r>
          </a:p>
          <a:p>
            <a:r>
              <a:rPr lang="nl-NL" sz="1800" dirty="0">
                <a:effectLst/>
                <a:latin typeface="Calibri" panose="020F0502020204030204" pitchFamily="34" charset="0"/>
                <a:ea typeface="Calibri" panose="020F0502020204030204" pitchFamily="34" charset="0"/>
              </a:rPr>
              <a:t>Great </a:t>
            </a:r>
            <a:r>
              <a:rPr lang="nl-NL" sz="1800" dirty="0" err="1">
                <a:effectLst/>
                <a:latin typeface="Calibri" panose="020F0502020204030204" pitchFamily="34" charset="0"/>
                <a:ea typeface="Calibri" panose="020F0502020204030204" pitchFamily="34" charset="0"/>
              </a:rPr>
              <a:t>to</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hear</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from</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you</a:t>
            </a:r>
            <a:r>
              <a:rPr lang="nl-NL" sz="1800" dirty="0">
                <a:effectLst/>
                <a:latin typeface="Calibri" panose="020F0502020204030204" pitchFamily="34" charset="0"/>
                <a:ea typeface="Calibri" panose="020F0502020204030204" pitchFamily="34" charset="0"/>
              </a:rPr>
              <a:t>. Twente has been, and </a:t>
            </a:r>
            <a:r>
              <a:rPr lang="nl-NL" sz="1800" dirty="0" err="1">
                <a:effectLst/>
                <a:latin typeface="Calibri" panose="020F0502020204030204" pitchFamily="34" charset="0"/>
                <a:ea typeface="Calibri" panose="020F0502020204030204" pitchFamily="34" charset="0"/>
              </a:rPr>
              <a:t>continues</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to</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be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best </a:t>
            </a:r>
            <a:r>
              <a:rPr lang="nl-NL" sz="1800" dirty="0" err="1">
                <a:effectLst/>
                <a:latin typeface="Calibri" panose="020F0502020204030204" pitchFamily="34" charset="0"/>
                <a:ea typeface="Calibri" panose="020F0502020204030204" pitchFamily="34" charset="0"/>
              </a:rPr>
              <a:t>university</a:t>
            </a:r>
            <a:r>
              <a:rPr lang="nl-NL" sz="1800" dirty="0">
                <a:effectLst/>
                <a:latin typeface="Calibri" panose="020F0502020204030204" pitchFamily="34" charset="0"/>
                <a:ea typeface="Calibri" panose="020F0502020204030204" pitchFamily="34" charset="0"/>
              </a:rPr>
              <a:t> program on </a:t>
            </a:r>
            <a:r>
              <a:rPr lang="nl-NL" sz="1800" dirty="0" err="1">
                <a:effectLst/>
                <a:latin typeface="Calibri" panose="020F0502020204030204" pitchFamily="34" charset="0"/>
                <a:ea typeface="Calibri" panose="020F0502020204030204" pitchFamily="34" charset="0"/>
              </a:rPr>
              <a:t>superconducting</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magnets</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generating</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solid</a:t>
            </a:r>
            <a:r>
              <a:rPr lang="nl-NL" sz="1800" dirty="0">
                <a:effectLst/>
                <a:latin typeface="Calibri" panose="020F0502020204030204" pitchFamily="34" charset="0"/>
                <a:ea typeface="Calibri" panose="020F0502020204030204" pitchFamily="34" charset="0"/>
              </a:rPr>
              <a:t> and </a:t>
            </a:r>
            <a:r>
              <a:rPr lang="nl-NL" sz="1800" dirty="0" err="1">
                <a:effectLst/>
                <a:latin typeface="Calibri" panose="020F0502020204030204" pitchFamily="34" charset="0"/>
                <a:ea typeface="Calibri" panose="020F0502020204030204" pitchFamily="34" charset="0"/>
              </a:rPr>
              <a:t>beautiful</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work</a:t>
            </a:r>
            <a:r>
              <a:rPr lang="nl-NL" sz="1800" dirty="0">
                <a:effectLst/>
                <a:latin typeface="Calibri" panose="020F0502020204030204" pitchFamily="34" charset="0"/>
                <a:ea typeface="Calibri" panose="020F0502020204030204" pitchFamily="34" charset="0"/>
              </a:rPr>
              <a:t>. I </a:t>
            </a:r>
            <a:r>
              <a:rPr lang="nl-NL" sz="1800" dirty="0" err="1">
                <a:effectLst/>
                <a:latin typeface="Calibri" panose="020F0502020204030204" pitchFamily="34" charset="0"/>
                <a:ea typeface="Calibri" panose="020F0502020204030204" pitchFamily="34" charset="0"/>
              </a:rPr>
              <a:t>visited</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it</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once</a:t>
            </a:r>
            <a:r>
              <a:rPr lang="nl-NL" sz="1800" dirty="0">
                <a:effectLst/>
                <a:latin typeface="Calibri" panose="020F0502020204030204" pitchFamily="34" charset="0"/>
                <a:ea typeface="Calibri" panose="020F0502020204030204" pitchFamily="34" charset="0"/>
              </a:rPr>
              <a:t> and </a:t>
            </a:r>
            <a:r>
              <a:rPr lang="nl-NL" sz="1800" dirty="0" err="1">
                <a:effectLst/>
                <a:latin typeface="Calibri" panose="020F0502020204030204" pitchFamily="34" charset="0"/>
                <a:ea typeface="Calibri" panose="020F0502020204030204" pitchFamily="34" charset="0"/>
              </a:rPr>
              <a:t>wish</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to</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spend</a:t>
            </a:r>
            <a:r>
              <a:rPr lang="nl-NL" sz="1800" dirty="0">
                <a:effectLst/>
                <a:latin typeface="Calibri" panose="020F0502020204030204" pitchFamily="34" charset="0"/>
                <a:ea typeface="Calibri" panose="020F0502020204030204" pitchFamily="34" charset="0"/>
              </a:rPr>
              <a:t> more time in </a:t>
            </a:r>
            <a:r>
              <a:rPr lang="nl-NL" sz="1800" dirty="0" err="1">
                <a:effectLst/>
                <a:latin typeface="Calibri" panose="020F0502020204030204" pitchFamily="34" charset="0"/>
                <a:ea typeface="Calibri" panose="020F0502020204030204" pitchFamily="34" charset="0"/>
              </a:rPr>
              <a:t>your</a:t>
            </a:r>
            <a:r>
              <a:rPr lang="nl-NL" sz="1800" dirty="0">
                <a:effectLst/>
                <a:latin typeface="Calibri" panose="020F0502020204030204" pitchFamily="34" charset="0"/>
                <a:ea typeface="Calibri" panose="020F0502020204030204" pitchFamily="34" charset="0"/>
              </a:rPr>
              <a:t> lab. </a:t>
            </a:r>
          </a:p>
          <a:p>
            <a:r>
              <a:rPr lang="nl-NL" sz="1800" dirty="0" err="1">
                <a:effectLst/>
                <a:latin typeface="Calibri" panose="020F0502020204030204" pitchFamily="34" charset="0"/>
                <a:ea typeface="Calibri" panose="020F0502020204030204" pitchFamily="34" charset="0"/>
              </a:rPr>
              <a:t>Thanks</a:t>
            </a:r>
            <a:r>
              <a:rPr lang="nl-NL" sz="1800" dirty="0">
                <a:effectLst/>
                <a:latin typeface="Calibri" panose="020F0502020204030204" pitchFamily="34" charset="0"/>
                <a:ea typeface="Calibri" panose="020F0502020204030204" pitchFamily="34" charset="0"/>
              </a:rPr>
              <a:t> for </a:t>
            </a:r>
            <a:r>
              <a:rPr lang="nl-NL" sz="1800" dirty="0" err="1">
                <a:effectLst/>
                <a:latin typeface="Calibri" panose="020F0502020204030204" pitchFamily="34" charset="0"/>
                <a:ea typeface="Calibri" panose="020F0502020204030204" pitchFamily="34" charset="0"/>
              </a:rPr>
              <a:t>sharing</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your</a:t>
            </a:r>
            <a:r>
              <a:rPr lang="nl-NL" sz="1800" dirty="0">
                <a:effectLst/>
                <a:latin typeface="Calibri" panose="020F0502020204030204" pitchFamily="34" charset="0"/>
                <a:ea typeface="Calibri" panose="020F0502020204030204" pitchFamily="34" charset="0"/>
              </a:rPr>
              <a:t> talk - </a:t>
            </a:r>
            <a:r>
              <a:rPr lang="nl-NL" sz="1800" dirty="0" err="1">
                <a:effectLst/>
                <a:latin typeface="Calibri" panose="020F0502020204030204" pitchFamily="34" charset="0"/>
                <a:ea typeface="Calibri" panose="020F0502020204030204" pitchFamily="34" charset="0"/>
              </a:rPr>
              <a:t>thorough</a:t>
            </a:r>
            <a:r>
              <a:rPr lang="nl-NL" sz="1800" dirty="0">
                <a:effectLst/>
                <a:latin typeface="Calibri" panose="020F0502020204030204" pitchFamily="34" charset="0"/>
                <a:ea typeface="Calibri" panose="020F0502020204030204" pitchFamily="34" charset="0"/>
              </a:rPr>
              <a:t> and get </a:t>
            </a:r>
            <a:r>
              <a:rPr lang="nl-NL" sz="1800" dirty="0" err="1">
                <a:effectLst/>
                <a:latin typeface="Calibri" panose="020F0502020204030204" pitchFamily="34" charset="0"/>
                <a:ea typeface="Calibri" panose="020F0502020204030204" pitchFamily="34" charset="0"/>
              </a:rPr>
              <a:t>to</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the</a:t>
            </a:r>
            <a:r>
              <a:rPr lang="nl-NL" sz="1800" dirty="0">
                <a:effectLst/>
                <a:latin typeface="Calibri" panose="020F0502020204030204" pitchFamily="34" charset="0"/>
                <a:ea typeface="Calibri" panose="020F0502020204030204" pitchFamily="34" charset="0"/>
              </a:rPr>
              <a:t> point as </a:t>
            </a:r>
            <a:r>
              <a:rPr lang="nl-NL" sz="1800" dirty="0" err="1">
                <a:effectLst/>
                <a:latin typeface="Calibri" panose="020F0502020204030204" pitchFamily="34" charset="0"/>
                <a:ea typeface="Calibri" panose="020F0502020204030204" pitchFamily="34" charset="0"/>
              </a:rPr>
              <a:t>always</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Please</a:t>
            </a:r>
            <a:r>
              <a:rPr lang="nl-NL" sz="1800" dirty="0">
                <a:effectLst/>
                <a:latin typeface="Calibri" panose="020F0502020204030204" pitchFamily="34" charset="0"/>
                <a:ea typeface="Calibri" panose="020F0502020204030204" pitchFamily="34" charset="0"/>
              </a:rPr>
              <a:t> let me </a:t>
            </a:r>
            <a:r>
              <a:rPr lang="nl-NL" sz="1800" dirty="0" err="1">
                <a:effectLst/>
                <a:latin typeface="Calibri" panose="020F0502020204030204" pitchFamily="34" charset="0"/>
                <a:ea typeface="Calibri" panose="020F0502020204030204" pitchFamily="34" charset="0"/>
              </a:rPr>
              <a:t>know</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if</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you</a:t>
            </a:r>
            <a:r>
              <a:rPr lang="nl-NL" sz="1800" dirty="0">
                <a:effectLst/>
                <a:latin typeface="Calibri" panose="020F0502020204030204" pitchFamily="34" charset="0"/>
                <a:ea typeface="Calibri" panose="020F0502020204030204" pitchFamily="34" charset="0"/>
              </a:rPr>
              <a:t> have </a:t>
            </a:r>
            <a:r>
              <a:rPr lang="nl-NL" sz="1800" dirty="0" err="1">
                <a:effectLst/>
                <a:latin typeface="Calibri" panose="020F0502020204030204" pitchFamily="34" charset="0"/>
                <a:ea typeface="Calibri" panose="020F0502020204030204" pitchFamily="34" charset="0"/>
              </a:rPr>
              <a:t>any</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questions</a:t>
            </a:r>
            <a:r>
              <a:rPr lang="nl-NL" sz="1800" dirty="0">
                <a:effectLst/>
                <a:latin typeface="Calibri" panose="020F0502020204030204" pitchFamily="34" charset="0"/>
                <a:ea typeface="Calibri" panose="020F0502020204030204" pitchFamily="34" charset="0"/>
              </a:rPr>
              <a:t> or </a:t>
            </a:r>
            <a:r>
              <a:rPr lang="nl-NL" sz="1800" dirty="0" err="1">
                <a:effectLst/>
                <a:latin typeface="Calibri" panose="020F0502020204030204" pitchFamily="34" charset="0"/>
                <a:ea typeface="Calibri" panose="020F0502020204030204" pitchFamily="34" charset="0"/>
              </a:rPr>
              <a:t>comments</a:t>
            </a:r>
            <a:r>
              <a:rPr lang="nl-NL" sz="1800" dirty="0">
                <a:effectLst/>
                <a:latin typeface="Calibri" panose="020F0502020204030204" pitchFamily="34" charset="0"/>
                <a:ea typeface="Calibri" panose="020F0502020204030204" pitchFamily="34" charset="0"/>
              </a:rPr>
              <a:t>. Always a </a:t>
            </a:r>
            <a:r>
              <a:rPr lang="nl-NL" sz="1800" dirty="0" err="1">
                <a:effectLst/>
                <a:latin typeface="Calibri" panose="020F0502020204030204" pitchFamily="34" charset="0"/>
                <a:ea typeface="Calibri" panose="020F0502020204030204" pitchFamily="34" charset="0"/>
              </a:rPr>
              <a:t>pleasure</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to</a:t>
            </a:r>
            <a:r>
              <a:rPr lang="nl-NL" sz="1800" dirty="0">
                <a:effectLst/>
                <a:latin typeface="Calibri" panose="020F0502020204030204" pitchFamily="34" charset="0"/>
                <a:ea typeface="Calibri" panose="020F0502020204030204" pitchFamily="34" charset="0"/>
              </a:rPr>
              <a:t> exchange </a:t>
            </a:r>
            <a:r>
              <a:rPr lang="nl-NL" sz="1800" dirty="0" err="1">
                <a:effectLst/>
                <a:latin typeface="Calibri" panose="020F0502020204030204" pitchFamily="34" charset="0"/>
                <a:ea typeface="Calibri" panose="020F0502020204030204" pitchFamily="34" charset="0"/>
              </a:rPr>
              <a:t>with</a:t>
            </a:r>
            <a:r>
              <a:rPr lang="nl-NL" sz="1800" dirty="0">
                <a:effectLst/>
                <a:latin typeface="Calibri" panose="020F0502020204030204" pitchFamily="34" charset="0"/>
                <a:ea typeface="Calibri" panose="020F0502020204030204" pitchFamily="34" charset="0"/>
              </a:rPr>
              <a:t> </a:t>
            </a:r>
            <a:r>
              <a:rPr lang="nl-NL" sz="1800" dirty="0" err="1">
                <a:effectLst/>
                <a:latin typeface="Calibri" panose="020F0502020204030204" pitchFamily="34" charset="0"/>
                <a:ea typeface="Calibri" panose="020F0502020204030204" pitchFamily="34" charset="0"/>
              </a:rPr>
              <a:t>you</a:t>
            </a:r>
            <a:r>
              <a:rPr lang="nl-NL" sz="1800" dirty="0">
                <a:effectLst/>
                <a:latin typeface="Calibri" panose="020F0502020204030204" pitchFamily="34" charset="0"/>
                <a:ea typeface="Calibri" panose="020F0502020204030204" pitchFamily="34" charset="0"/>
              </a:rPr>
              <a:t>. </a:t>
            </a:r>
          </a:p>
          <a:p>
            <a:r>
              <a:rPr lang="nl-NL" sz="1800" dirty="0">
                <a:effectLst/>
                <a:latin typeface="Calibri" panose="020F0502020204030204" pitchFamily="34" charset="0"/>
                <a:ea typeface="Calibri" panose="020F0502020204030204" pitchFamily="34" charset="0"/>
              </a:rPr>
              <a:t> </a:t>
            </a:r>
          </a:p>
          <a:p>
            <a:r>
              <a:rPr lang="nl-NL" sz="1800" dirty="0">
                <a:effectLst/>
                <a:latin typeface="Calibri" panose="020F0502020204030204" pitchFamily="34" charset="0"/>
                <a:ea typeface="Calibri" panose="020F0502020204030204" pitchFamily="34" charset="0"/>
              </a:rPr>
              <a:t>Best </a:t>
            </a:r>
            <a:r>
              <a:rPr lang="nl-NL" sz="1800" dirty="0" err="1">
                <a:effectLst/>
                <a:latin typeface="Calibri" panose="020F0502020204030204" pitchFamily="34" charset="0"/>
                <a:ea typeface="Calibri" panose="020F0502020204030204" pitchFamily="34" charset="0"/>
              </a:rPr>
              <a:t>regards</a:t>
            </a:r>
            <a:r>
              <a:rPr lang="nl-NL" sz="1800" dirty="0">
                <a:effectLst/>
                <a:latin typeface="Calibri" panose="020F0502020204030204" pitchFamily="34" charset="0"/>
                <a:ea typeface="Calibri" panose="020F0502020204030204" pitchFamily="34" charset="0"/>
              </a:rPr>
              <a:t>,</a:t>
            </a:r>
          </a:p>
          <a:p>
            <a:r>
              <a:rPr lang="nl-NL" sz="1800" dirty="0" err="1">
                <a:effectLst/>
                <a:latin typeface="Calibri" panose="020F0502020204030204" pitchFamily="34" charset="0"/>
                <a:ea typeface="Calibri" panose="020F0502020204030204" pitchFamily="34" charset="0"/>
              </a:rPr>
              <a:t>Xiaorong</a:t>
            </a:r>
            <a:endParaRPr lang="nl-NL" sz="1800" dirty="0">
              <a:effectLst/>
              <a:latin typeface="Calibri" panose="020F0502020204030204" pitchFamily="34" charset="0"/>
              <a:ea typeface="Calibri" panose="020F0502020204030204" pitchFamily="34" charset="0"/>
            </a:endParaRPr>
          </a:p>
          <a:p>
            <a:endParaRPr lang="nl-NL" dirty="0"/>
          </a:p>
        </p:txBody>
      </p:sp>
      <p:sp>
        <p:nvSpPr>
          <p:cNvPr id="4" name="Slide Number Placeholder 3"/>
          <p:cNvSpPr>
            <a:spLocks noGrp="1"/>
          </p:cNvSpPr>
          <p:nvPr>
            <p:ph type="sldNum" sz="quarter" idx="5"/>
          </p:nvPr>
        </p:nvSpPr>
        <p:spPr/>
        <p:txBody>
          <a:bodyPr/>
          <a:lstStyle/>
          <a:p>
            <a:fld id="{8FC40D65-F294-46EB-9463-4B2CA7C87588}" type="slidenum">
              <a:rPr lang="nl-NL" smtClean="0"/>
              <a:t>12</a:t>
            </a:fld>
            <a:endParaRPr lang="nl-NL"/>
          </a:p>
        </p:txBody>
      </p:sp>
    </p:spTree>
    <p:extLst>
      <p:ext uri="{BB962C8B-B14F-4D97-AF65-F5344CB8AC3E}">
        <p14:creationId xmlns:p14="http://schemas.microsoft.com/office/powerpoint/2010/main" val="31465351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8FC40D65-F294-46EB-9463-4B2CA7C87588}" type="slidenum">
              <a:rPr lang="nl-NL" smtClean="0"/>
              <a:t>15</a:t>
            </a:fld>
            <a:endParaRPr lang="nl-NL"/>
          </a:p>
        </p:txBody>
      </p:sp>
    </p:spTree>
    <p:extLst>
      <p:ext uri="{BB962C8B-B14F-4D97-AF65-F5344CB8AC3E}">
        <p14:creationId xmlns:p14="http://schemas.microsoft.com/office/powerpoint/2010/main" val="2760046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Huub Weijers: “</a:t>
            </a:r>
            <a:r>
              <a:rPr lang="en-US" sz="1800" dirty="0">
                <a:effectLst/>
                <a:latin typeface="Calibri" panose="020F0502020204030204" pitchFamily="34" charset="0"/>
                <a:ea typeface="Calibri" panose="020F0502020204030204" pitchFamily="34" charset="0"/>
              </a:rPr>
              <a:t>On slide 6 you mention modification of epoxy to change its expansion coefficient. We have a PhD student at Robinson working on that topic (</a:t>
            </a:r>
            <a:r>
              <a:rPr lang="en-US" sz="1800" dirty="0" err="1">
                <a:effectLst/>
                <a:latin typeface="Calibri" panose="020F0502020204030204" pitchFamily="34" charset="0"/>
                <a:ea typeface="Calibri" panose="020F0502020204030204" pitchFamily="34" charset="0"/>
              </a:rPr>
              <a:t>Bouloukakis</a:t>
            </a:r>
            <a:r>
              <a:rPr lang="en-US" sz="1800" dirty="0">
                <a:effectLst/>
                <a:latin typeface="Calibri" panose="020F0502020204030204" pitchFamily="34" charset="0"/>
                <a:ea typeface="Calibri" panose="020F0502020204030204" pitchFamily="34" charset="0"/>
              </a:rPr>
              <a:t>) and have built wet-wound epoxy-impregnated coils for our MRI project (Ben Parkinson is project leader). Both are CC-ed. That is showing promise and works in small coils. The technology is not fully developed and qualified yet for large coils. Their papers are easy to find, and I can send links if needed. The epoxy has additives to control its thermal expansion coefficient, turn-turn spacing and turn-turn electrical resistivity. We are investigating several variations on this theme. </a:t>
            </a:r>
            <a:r>
              <a:rPr lang="nl-NL" sz="1800" dirty="0">
                <a:effectLst/>
                <a:latin typeface="Calibri" panose="020F0502020204030204" pitchFamily="34" charset="0"/>
                <a:ea typeface="Calibri" panose="020F0502020204030204" pitchFamily="34" charset="0"/>
              </a:rPr>
              <a:t>“</a:t>
            </a:r>
          </a:p>
        </p:txBody>
      </p:sp>
      <p:sp>
        <p:nvSpPr>
          <p:cNvPr id="4" name="Slide Number Placeholder 3"/>
          <p:cNvSpPr>
            <a:spLocks noGrp="1"/>
          </p:cNvSpPr>
          <p:nvPr>
            <p:ph type="sldNum" sz="quarter" idx="5"/>
          </p:nvPr>
        </p:nvSpPr>
        <p:spPr/>
        <p:txBody>
          <a:bodyPr/>
          <a:lstStyle/>
          <a:p>
            <a:fld id="{8FC40D65-F294-46EB-9463-4B2CA7C87588}" type="slidenum">
              <a:rPr lang="nl-NL" smtClean="0"/>
              <a:t>16</a:t>
            </a:fld>
            <a:endParaRPr lang="nl-NL"/>
          </a:p>
        </p:txBody>
      </p:sp>
    </p:spTree>
    <p:extLst>
      <p:ext uri="{BB962C8B-B14F-4D97-AF65-F5344CB8AC3E}">
        <p14:creationId xmlns:p14="http://schemas.microsoft.com/office/powerpoint/2010/main" val="2244544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CE135-9070-7F38-DECB-A675E6E6020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l-NL"/>
          </a:p>
        </p:txBody>
      </p:sp>
      <p:sp>
        <p:nvSpPr>
          <p:cNvPr id="3" name="Subtitle 2">
            <a:extLst>
              <a:ext uri="{FF2B5EF4-FFF2-40B4-BE49-F238E27FC236}">
                <a16:creationId xmlns:a16="http://schemas.microsoft.com/office/drawing/2014/main" id="{A98CF17C-7FD3-983A-2D37-B74EB330F1F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4" name="Date Placeholder 3">
            <a:extLst>
              <a:ext uri="{FF2B5EF4-FFF2-40B4-BE49-F238E27FC236}">
                <a16:creationId xmlns:a16="http://schemas.microsoft.com/office/drawing/2014/main" id="{CDCF0F55-FBC1-902E-25F2-CBCAF77C08B7}"/>
              </a:ext>
            </a:extLst>
          </p:cNvPr>
          <p:cNvSpPr>
            <a:spLocks noGrp="1"/>
          </p:cNvSpPr>
          <p:nvPr>
            <p:ph type="dt" sz="half" idx="10"/>
          </p:nvPr>
        </p:nvSpPr>
        <p:spPr/>
        <p:txBody>
          <a:bodyPr/>
          <a:lstStyle/>
          <a:p>
            <a:fld id="{16F285C6-2293-4C6F-AC02-9E0575B7E1F8}" type="datetimeFigureOut">
              <a:rPr lang="nl-NL" smtClean="0"/>
              <a:t>9-3-2023</a:t>
            </a:fld>
            <a:endParaRPr lang="nl-NL"/>
          </a:p>
        </p:txBody>
      </p:sp>
      <p:sp>
        <p:nvSpPr>
          <p:cNvPr id="5" name="Footer Placeholder 4">
            <a:extLst>
              <a:ext uri="{FF2B5EF4-FFF2-40B4-BE49-F238E27FC236}">
                <a16:creationId xmlns:a16="http://schemas.microsoft.com/office/drawing/2014/main" id="{137A8AA0-E746-AFBE-E8F6-6B247BC97D60}"/>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0E2CE8D7-18B0-E82C-B22D-35F124221D8F}"/>
              </a:ext>
            </a:extLst>
          </p:cNvPr>
          <p:cNvSpPr>
            <a:spLocks noGrp="1"/>
          </p:cNvSpPr>
          <p:nvPr>
            <p:ph type="sldNum" sz="quarter" idx="12"/>
          </p:nvPr>
        </p:nvSpPr>
        <p:spPr/>
        <p:txBody>
          <a:bodyPr/>
          <a:lstStyle/>
          <a:p>
            <a:fld id="{25078316-A74E-4578-B8DF-B0AFC9FDD7E6}" type="slidenum">
              <a:rPr lang="nl-NL" smtClean="0"/>
              <a:t>‹#›</a:t>
            </a:fld>
            <a:endParaRPr lang="nl-NL"/>
          </a:p>
        </p:txBody>
      </p:sp>
    </p:spTree>
    <p:extLst>
      <p:ext uri="{BB962C8B-B14F-4D97-AF65-F5344CB8AC3E}">
        <p14:creationId xmlns:p14="http://schemas.microsoft.com/office/powerpoint/2010/main" val="25966663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1B938-2A9E-CD52-92AD-31867CC21CF6}"/>
              </a:ext>
            </a:extLst>
          </p:cNvPr>
          <p:cNvSpPr>
            <a:spLocks noGrp="1"/>
          </p:cNvSpPr>
          <p:nvPr>
            <p:ph type="title"/>
          </p:nvPr>
        </p:nvSpPr>
        <p:spPr/>
        <p:txBody>
          <a:body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92DF0260-58DE-51F2-4168-0F5C27B8AEF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4AF58069-F0AD-E326-2062-365B569EC0D9}"/>
              </a:ext>
            </a:extLst>
          </p:cNvPr>
          <p:cNvSpPr>
            <a:spLocks noGrp="1"/>
          </p:cNvSpPr>
          <p:nvPr>
            <p:ph type="dt" sz="half" idx="10"/>
          </p:nvPr>
        </p:nvSpPr>
        <p:spPr/>
        <p:txBody>
          <a:bodyPr/>
          <a:lstStyle/>
          <a:p>
            <a:fld id="{16F285C6-2293-4C6F-AC02-9E0575B7E1F8}" type="datetimeFigureOut">
              <a:rPr lang="nl-NL" smtClean="0"/>
              <a:t>9-3-2023</a:t>
            </a:fld>
            <a:endParaRPr lang="nl-NL"/>
          </a:p>
        </p:txBody>
      </p:sp>
      <p:sp>
        <p:nvSpPr>
          <p:cNvPr id="5" name="Footer Placeholder 4">
            <a:extLst>
              <a:ext uri="{FF2B5EF4-FFF2-40B4-BE49-F238E27FC236}">
                <a16:creationId xmlns:a16="http://schemas.microsoft.com/office/drawing/2014/main" id="{ECE04872-3E16-EB45-826E-F22352B8B0C1}"/>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2B74CBEC-638D-2DD1-F3B9-3474B9E72AB2}"/>
              </a:ext>
            </a:extLst>
          </p:cNvPr>
          <p:cNvSpPr>
            <a:spLocks noGrp="1"/>
          </p:cNvSpPr>
          <p:nvPr>
            <p:ph type="sldNum" sz="quarter" idx="12"/>
          </p:nvPr>
        </p:nvSpPr>
        <p:spPr/>
        <p:txBody>
          <a:bodyPr/>
          <a:lstStyle/>
          <a:p>
            <a:fld id="{25078316-A74E-4578-B8DF-B0AFC9FDD7E6}" type="slidenum">
              <a:rPr lang="nl-NL" smtClean="0"/>
              <a:t>‹#›</a:t>
            </a:fld>
            <a:endParaRPr lang="nl-NL"/>
          </a:p>
        </p:txBody>
      </p:sp>
    </p:spTree>
    <p:extLst>
      <p:ext uri="{BB962C8B-B14F-4D97-AF65-F5344CB8AC3E}">
        <p14:creationId xmlns:p14="http://schemas.microsoft.com/office/powerpoint/2010/main" val="1420345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CCC4BE3-860D-5F0B-E32F-5913C84727F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C39E8091-26F7-1718-584F-68361D8C0E8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D4F0F845-5D37-5221-5C90-CC96D51E9559}"/>
              </a:ext>
            </a:extLst>
          </p:cNvPr>
          <p:cNvSpPr>
            <a:spLocks noGrp="1"/>
          </p:cNvSpPr>
          <p:nvPr>
            <p:ph type="dt" sz="half" idx="10"/>
          </p:nvPr>
        </p:nvSpPr>
        <p:spPr/>
        <p:txBody>
          <a:bodyPr/>
          <a:lstStyle/>
          <a:p>
            <a:fld id="{16F285C6-2293-4C6F-AC02-9E0575B7E1F8}" type="datetimeFigureOut">
              <a:rPr lang="nl-NL" smtClean="0"/>
              <a:t>9-3-2023</a:t>
            </a:fld>
            <a:endParaRPr lang="nl-NL"/>
          </a:p>
        </p:txBody>
      </p:sp>
      <p:sp>
        <p:nvSpPr>
          <p:cNvPr id="5" name="Footer Placeholder 4">
            <a:extLst>
              <a:ext uri="{FF2B5EF4-FFF2-40B4-BE49-F238E27FC236}">
                <a16:creationId xmlns:a16="http://schemas.microsoft.com/office/drawing/2014/main" id="{AEF1BF1B-4C62-1B38-F7C5-A84B2E075C00}"/>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18B2A659-C798-E051-11EA-5FA97C37842B}"/>
              </a:ext>
            </a:extLst>
          </p:cNvPr>
          <p:cNvSpPr>
            <a:spLocks noGrp="1"/>
          </p:cNvSpPr>
          <p:nvPr>
            <p:ph type="sldNum" sz="quarter" idx="12"/>
          </p:nvPr>
        </p:nvSpPr>
        <p:spPr/>
        <p:txBody>
          <a:bodyPr/>
          <a:lstStyle/>
          <a:p>
            <a:fld id="{25078316-A74E-4578-B8DF-B0AFC9FDD7E6}" type="slidenum">
              <a:rPr lang="nl-NL" smtClean="0"/>
              <a:t>‹#›</a:t>
            </a:fld>
            <a:endParaRPr lang="nl-NL"/>
          </a:p>
        </p:txBody>
      </p:sp>
    </p:spTree>
    <p:extLst>
      <p:ext uri="{BB962C8B-B14F-4D97-AF65-F5344CB8AC3E}">
        <p14:creationId xmlns:p14="http://schemas.microsoft.com/office/powerpoint/2010/main" val="2418103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CA9EB-E318-5ED5-D2E2-602AC7788ADB}"/>
              </a:ext>
            </a:extLst>
          </p:cNvPr>
          <p:cNvSpPr>
            <a:spLocks noGrp="1"/>
          </p:cNvSpPr>
          <p:nvPr>
            <p:ph type="title"/>
          </p:nvPr>
        </p:nvSpPr>
        <p:spPr/>
        <p:txBody>
          <a:bodyPr/>
          <a:lstStyle/>
          <a:p>
            <a:r>
              <a:rPr lang="en-US"/>
              <a:t>Click to edit Master title style</a:t>
            </a:r>
            <a:endParaRPr lang="nl-NL"/>
          </a:p>
        </p:txBody>
      </p:sp>
      <p:sp>
        <p:nvSpPr>
          <p:cNvPr id="3" name="Content Placeholder 2">
            <a:extLst>
              <a:ext uri="{FF2B5EF4-FFF2-40B4-BE49-F238E27FC236}">
                <a16:creationId xmlns:a16="http://schemas.microsoft.com/office/drawing/2014/main" id="{4940C159-A738-A6E5-7CA9-80C31C17B4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13C8DF56-1BBC-3C66-88D4-15F760713F65}"/>
              </a:ext>
            </a:extLst>
          </p:cNvPr>
          <p:cNvSpPr>
            <a:spLocks noGrp="1"/>
          </p:cNvSpPr>
          <p:nvPr>
            <p:ph type="dt" sz="half" idx="10"/>
          </p:nvPr>
        </p:nvSpPr>
        <p:spPr/>
        <p:txBody>
          <a:bodyPr/>
          <a:lstStyle/>
          <a:p>
            <a:fld id="{16F285C6-2293-4C6F-AC02-9E0575B7E1F8}" type="datetimeFigureOut">
              <a:rPr lang="nl-NL" smtClean="0"/>
              <a:t>9-3-2023</a:t>
            </a:fld>
            <a:endParaRPr lang="nl-NL"/>
          </a:p>
        </p:txBody>
      </p:sp>
      <p:sp>
        <p:nvSpPr>
          <p:cNvPr id="5" name="Footer Placeholder 4">
            <a:extLst>
              <a:ext uri="{FF2B5EF4-FFF2-40B4-BE49-F238E27FC236}">
                <a16:creationId xmlns:a16="http://schemas.microsoft.com/office/drawing/2014/main" id="{5C3EF5D9-5FC9-D5A4-38A6-640B92FCD800}"/>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EAEDB4BB-05EE-52E3-90E9-0E3D1A24FCD8}"/>
              </a:ext>
            </a:extLst>
          </p:cNvPr>
          <p:cNvSpPr>
            <a:spLocks noGrp="1"/>
          </p:cNvSpPr>
          <p:nvPr>
            <p:ph type="sldNum" sz="quarter" idx="12"/>
          </p:nvPr>
        </p:nvSpPr>
        <p:spPr/>
        <p:txBody>
          <a:bodyPr/>
          <a:lstStyle/>
          <a:p>
            <a:fld id="{25078316-A74E-4578-B8DF-B0AFC9FDD7E6}" type="slidenum">
              <a:rPr lang="nl-NL" smtClean="0"/>
              <a:t>‹#›</a:t>
            </a:fld>
            <a:endParaRPr lang="nl-NL"/>
          </a:p>
        </p:txBody>
      </p:sp>
    </p:spTree>
    <p:extLst>
      <p:ext uri="{BB962C8B-B14F-4D97-AF65-F5344CB8AC3E}">
        <p14:creationId xmlns:p14="http://schemas.microsoft.com/office/powerpoint/2010/main" val="4039961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77B44-D75E-5F23-931A-358EC970E33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nl-NL"/>
          </a:p>
        </p:txBody>
      </p:sp>
      <p:sp>
        <p:nvSpPr>
          <p:cNvPr id="3" name="Text Placeholder 2">
            <a:extLst>
              <a:ext uri="{FF2B5EF4-FFF2-40B4-BE49-F238E27FC236}">
                <a16:creationId xmlns:a16="http://schemas.microsoft.com/office/drawing/2014/main" id="{79B08CB5-AAF6-9ADE-A5B8-E6E06C1677D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F7A5531-88DB-F11A-FE17-A72E9D64BCB0}"/>
              </a:ext>
            </a:extLst>
          </p:cNvPr>
          <p:cNvSpPr>
            <a:spLocks noGrp="1"/>
          </p:cNvSpPr>
          <p:nvPr>
            <p:ph type="dt" sz="half" idx="10"/>
          </p:nvPr>
        </p:nvSpPr>
        <p:spPr/>
        <p:txBody>
          <a:bodyPr/>
          <a:lstStyle/>
          <a:p>
            <a:fld id="{16F285C6-2293-4C6F-AC02-9E0575B7E1F8}" type="datetimeFigureOut">
              <a:rPr lang="nl-NL" smtClean="0"/>
              <a:t>9-3-2023</a:t>
            </a:fld>
            <a:endParaRPr lang="nl-NL"/>
          </a:p>
        </p:txBody>
      </p:sp>
      <p:sp>
        <p:nvSpPr>
          <p:cNvPr id="5" name="Footer Placeholder 4">
            <a:extLst>
              <a:ext uri="{FF2B5EF4-FFF2-40B4-BE49-F238E27FC236}">
                <a16:creationId xmlns:a16="http://schemas.microsoft.com/office/drawing/2014/main" id="{D318A692-56DA-0353-AB51-A5B137B2861B}"/>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3998A047-FF1A-DF63-EE6A-B4EDA45EA01A}"/>
              </a:ext>
            </a:extLst>
          </p:cNvPr>
          <p:cNvSpPr>
            <a:spLocks noGrp="1"/>
          </p:cNvSpPr>
          <p:nvPr>
            <p:ph type="sldNum" sz="quarter" idx="12"/>
          </p:nvPr>
        </p:nvSpPr>
        <p:spPr/>
        <p:txBody>
          <a:bodyPr/>
          <a:lstStyle/>
          <a:p>
            <a:fld id="{25078316-A74E-4578-B8DF-B0AFC9FDD7E6}" type="slidenum">
              <a:rPr lang="nl-NL" smtClean="0"/>
              <a:t>‹#›</a:t>
            </a:fld>
            <a:endParaRPr lang="nl-NL"/>
          </a:p>
        </p:txBody>
      </p:sp>
    </p:spTree>
    <p:extLst>
      <p:ext uri="{BB962C8B-B14F-4D97-AF65-F5344CB8AC3E}">
        <p14:creationId xmlns:p14="http://schemas.microsoft.com/office/powerpoint/2010/main" val="2617124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5C616D-2F64-11B0-6BDC-E241E07EEA70}"/>
              </a:ext>
            </a:extLst>
          </p:cNvPr>
          <p:cNvSpPr>
            <a:spLocks noGrp="1"/>
          </p:cNvSpPr>
          <p:nvPr>
            <p:ph type="title"/>
          </p:nvPr>
        </p:nvSpPr>
        <p:spPr/>
        <p:txBody>
          <a:bodyPr/>
          <a:lstStyle/>
          <a:p>
            <a:r>
              <a:rPr lang="en-US"/>
              <a:t>Click to edit Master title style</a:t>
            </a:r>
            <a:endParaRPr lang="nl-NL"/>
          </a:p>
        </p:txBody>
      </p:sp>
      <p:sp>
        <p:nvSpPr>
          <p:cNvPr id="3" name="Content Placeholder 2">
            <a:extLst>
              <a:ext uri="{FF2B5EF4-FFF2-40B4-BE49-F238E27FC236}">
                <a16:creationId xmlns:a16="http://schemas.microsoft.com/office/drawing/2014/main" id="{C76C01DD-1400-CABE-116F-2629E46068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Content Placeholder 3">
            <a:extLst>
              <a:ext uri="{FF2B5EF4-FFF2-40B4-BE49-F238E27FC236}">
                <a16:creationId xmlns:a16="http://schemas.microsoft.com/office/drawing/2014/main" id="{36E5754E-82E4-ADD2-9EE5-FBA958C9E3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Date Placeholder 4">
            <a:extLst>
              <a:ext uri="{FF2B5EF4-FFF2-40B4-BE49-F238E27FC236}">
                <a16:creationId xmlns:a16="http://schemas.microsoft.com/office/drawing/2014/main" id="{C67A3B16-E098-20F6-C01B-FAB899C601FB}"/>
              </a:ext>
            </a:extLst>
          </p:cNvPr>
          <p:cNvSpPr>
            <a:spLocks noGrp="1"/>
          </p:cNvSpPr>
          <p:nvPr>
            <p:ph type="dt" sz="half" idx="10"/>
          </p:nvPr>
        </p:nvSpPr>
        <p:spPr/>
        <p:txBody>
          <a:bodyPr/>
          <a:lstStyle/>
          <a:p>
            <a:fld id="{16F285C6-2293-4C6F-AC02-9E0575B7E1F8}" type="datetimeFigureOut">
              <a:rPr lang="nl-NL" smtClean="0"/>
              <a:t>9-3-2023</a:t>
            </a:fld>
            <a:endParaRPr lang="nl-NL"/>
          </a:p>
        </p:txBody>
      </p:sp>
      <p:sp>
        <p:nvSpPr>
          <p:cNvPr id="6" name="Footer Placeholder 5">
            <a:extLst>
              <a:ext uri="{FF2B5EF4-FFF2-40B4-BE49-F238E27FC236}">
                <a16:creationId xmlns:a16="http://schemas.microsoft.com/office/drawing/2014/main" id="{3467CD8A-13E3-6A92-4D05-6D9DDC1C38DF}"/>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BFA2A42C-C684-B475-8379-01DC43685701}"/>
              </a:ext>
            </a:extLst>
          </p:cNvPr>
          <p:cNvSpPr>
            <a:spLocks noGrp="1"/>
          </p:cNvSpPr>
          <p:nvPr>
            <p:ph type="sldNum" sz="quarter" idx="12"/>
          </p:nvPr>
        </p:nvSpPr>
        <p:spPr/>
        <p:txBody>
          <a:bodyPr/>
          <a:lstStyle/>
          <a:p>
            <a:fld id="{25078316-A74E-4578-B8DF-B0AFC9FDD7E6}" type="slidenum">
              <a:rPr lang="nl-NL" smtClean="0"/>
              <a:t>‹#›</a:t>
            </a:fld>
            <a:endParaRPr lang="nl-NL"/>
          </a:p>
        </p:txBody>
      </p:sp>
    </p:spTree>
    <p:extLst>
      <p:ext uri="{BB962C8B-B14F-4D97-AF65-F5344CB8AC3E}">
        <p14:creationId xmlns:p14="http://schemas.microsoft.com/office/powerpoint/2010/main" val="1048057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4D525-ED49-DED7-F615-2ACA074A7A29}"/>
              </a:ext>
            </a:extLst>
          </p:cNvPr>
          <p:cNvSpPr>
            <a:spLocks noGrp="1"/>
          </p:cNvSpPr>
          <p:nvPr>
            <p:ph type="title"/>
          </p:nvPr>
        </p:nvSpPr>
        <p:spPr>
          <a:xfrm>
            <a:off x="839788" y="365125"/>
            <a:ext cx="10515600" cy="1325563"/>
          </a:xfrm>
        </p:spPr>
        <p:txBody>
          <a:bodyPr/>
          <a:lstStyle/>
          <a:p>
            <a:r>
              <a:rPr lang="en-US"/>
              <a:t>Click to edit Master title style</a:t>
            </a:r>
            <a:endParaRPr lang="nl-NL"/>
          </a:p>
        </p:txBody>
      </p:sp>
      <p:sp>
        <p:nvSpPr>
          <p:cNvPr id="3" name="Text Placeholder 2">
            <a:extLst>
              <a:ext uri="{FF2B5EF4-FFF2-40B4-BE49-F238E27FC236}">
                <a16:creationId xmlns:a16="http://schemas.microsoft.com/office/drawing/2014/main" id="{94B2A83D-C005-A22A-D0BF-3998B0356B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044976F-C40D-ABF5-E2C3-EC3719C65EB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Text Placeholder 4">
            <a:extLst>
              <a:ext uri="{FF2B5EF4-FFF2-40B4-BE49-F238E27FC236}">
                <a16:creationId xmlns:a16="http://schemas.microsoft.com/office/drawing/2014/main" id="{8574C0CD-0DCC-BD79-11BA-FE7D4BC6C2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9ED29AF-7D69-2D1B-8C07-CF4154A213D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7" name="Date Placeholder 6">
            <a:extLst>
              <a:ext uri="{FF2B5EF4-FFF2-40B4-BE49-F238E27FC236}">
                <a16:creationId xmlns:a16="http://schemas.microsoft.com/office/drawing/2014/main" id="{D0BBD69F-AE01-5AB1-2966-F6CBD5DA0FA3}"/>
              </a:ext>
            </a:extLst>
          </p:cNvPr>
          <p:cNvSpPr>
            <a:spLocks noGrp="1"/>
          </p:cNvSpPr>
          <p:nvPr>
            <p:ph type="dt" sz="half" idx="10"/>
          </p:nvPr>
        </p:nvSpPr>
        <p:spPr/>
        <p:txBody>
          <a:bodyPr/>
          <a:lstStyle/>
          <a:p>
            <a:fld id="{16F285C6-2293-4C6F-AC02-9E0575B7E1F8}" type="datetimeFigureOut">
              <a:rPr lang="nl-NL" smtClean="0"/>
              <a:t>9-3-2023</a:t>
            </a:fld>
            <a:endParaRPr lang="nl-NL"/>
          </a:p>
        </p:txBody>
      </p:sp>
      <p:sp>
        <p:nvSpPr>
          <p:cNvPr id="8" name="Footer Placeholder 7">
            <a:extLst>
              <a:ext uri="{FF2B5EF4-FFF2-40B4-BE49-F238E27FC236}">
                <a16:creationId xmlns:a16="http://schemas.microsoft.com/office/drawing/2014/main" id="{F74D3B94-9364-96A4-19E2-193EE0F39322}"/>
              </a:ext>
            </a:extLst>
          </p:cNvPr>
          <p:cNvSpPr>
            <a:spLocks noGrp="1"/>
          </p:cNvSpPr>
          <p:nvPr>
            <p:ph type="ftr" sz="quarter" idx="11"/>
          </p:nvPr>
        </p:nvSpPr>
        <p:spPr/>
        <p:txBody>
          <a:bodyPr/>
          <a:lstStyle/>
          <a:p>
            <a:endParaRPr lang="nl-NL"/>
          </a:p>
        </p:txBody>
      </p:sp>
      <p:sp>
        <p:nvSpPr>
          <p:cNvPr id="9" name="Slide Number Placeholder 8">
            <a:extLst>
              <a:ext uri="{FF2B5EF4-FFF2-40B4-BE49-F238E27FC236}">
                <a16:creationId xmlns:a16="http://schemas.microsoft.com/office/drawing/2014/main" id="{7C41BF48-3DEC-8B44-A04E-49EE047906BE}"/>
              </a:ext>
            </a:extLst>
          </p:cNvPr>
          <p:cNvSpPr>
            <a:spLocks noGrp="1"/>
          </p:cNvSpPr>
          <p:nvPr>
            <p:ph type="sldNum" sz="quarter" idx="12"/>
          </p:nvPr>
        </p:nvSpPr>
        <p:spPr/>
        <p:txBody>
          <a:bodyPr/>
          <a:lstStyle/>
          <a:p>
            <a:fld id="{25078316-A74E-4578-B8DF-B0AFC9FDD7E6}" type="slidenum">
              <a:rPr lang="nl-NL" smtClean="0"/>
              <a:t>‹#›</a:t>
            </a:fld>
            <a:endParaRPr lang="nl-NL"/>
          </a:p>
        </p:txBody>
      </p:sp>
    </p:spTree>
    <p:extLst>
      <p:ext uri="{BB962C8B-B14F-4D97-AF65-F5344CB8AC3E}">
        <p14:creationId xmlns:p14="http://schemas.microsoft.com/office/powerpoint/2010/main" val="1326071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F4900-8412-F5B9-5E19-62DB52D310E5}"/>
              </a:ext>
            </a:extLst>
          </p:cNvPr>
          <p:cNvSpPr>
            <a:spLocks noGrp="1"/>
          </p:cNvSpPr>
          <p:nvPr>
            <p:ph type="title"/>
          </p:nvPr>
        </p:nvSpPr>
        <p:spPr/>
        <p:txBody>
          <a:bodyPr/>
          <a:lstStyle/>
          <a:p>
            <a:r>
              <a:rPr lang="en-US"/>
              <a:t>Click to edit Master title style</a:t>
            </a:r>
            <a:endParaRPr lang="nl-NL"/>
          </a:p>
        </p:txBody>
      </p:sp>
      <p:sp>
        <p:nvSpPr>
          <p:cNvPr id="3" name="Date Placeholder 2">
            <a:extLst>
              <a:ext uri="{FF2B5EF4-FFF2-40B4-BE49-F238E27FC236}">
                <a16:creationId xmlns:a16="http://schemas.microsoft.com/office/drawing/2014/main" id="{76ADDA87-7927-598C-C95B-7423E09FBAB5}"/>
              </a:ext>
            </a:extLst>
          </p:cNvPr>
          <p:cNvSpPr>
            <a:spLocks noGrp="1"/>
          </p:cNvSpPr>
          <p:nvPr>
            <p:ph type="dt" sz="half" idx="10"/>
          </p:nvPr>
        </p:nvSpPr>
        <p:spPr/>
        <p:txBody>
          <a:bodyPr/>
          <a:lstStyle/>
          <a:p>
            <a:fld id="{16F285C6-2293-4C6F-AC02-9E0575B7E1F8}" type="datetimeFigureOut">
              <a:rPr lang="nl-NL" smtClean="0"/>
              <a:t>9-3-2023</a:t>
            </a:fld>
            <a:endParaRPr lang="nl-NL"/>
          </a:p>
        </p:txBody>
      </p:sp>
      <p:sp>
        <p:nvSpPr>
          <p:cNvPr id="4" name="Footer Placeholder 3">
            <a:extLst>
              <a:ext uri="{FF2B5EF4-FFF2-40B4-BE49-F238E27FC236}">
                <a16:creationId xmlns:a16="http://schemas.microsoft.com/office/drawing/2014/main" id="{86D2931E-3E6D-E0C6-25FB-694563ED32FB}"/>
              </a:ext>
            </a:extLst>
          </p:cNvPr>
          <p:cNvSpPr>
            <a:spLocks noGrp="1"/>
          </p:cNvSpPr>
          <p:nvPr>
            <p:ph type="ftr" sz="quarter" idx="11"/>
          </p:nvPr>
        </p:nvSpPr>
        <p:spPr/>
        <p:txBody>
          <a:bodyPr/>
          <a:lstStyle/>
          <a:p>
            <a:endParaRPr lang="nl-NL"/>
          </a:p>
        </p:txBody>
      </p:sp>
      <p:sp>
        <p:nvSpPr>
          <p:cNvPr id="5" name="Slide Number Placeholder 4">
            <a:extLst>
              <a:ext uri="{FF2B5EF4-FFF2-40B4-BE49-F238E27FC236}">
                <a16:creationId xmlns:a16="http://schemas.microsoft.com/office/drawing/2014/main" id="{8CB05B4F-46AC-2660-2DA3-D5191FE6C84D}"/>
              </a:ext>
            </a:extLst>
          </p:cNvPr>
          <p:cNvSpPr>
            <a:spLocks noGrp="1"/>
          </p:cNvSpPr>
          <p:nvPr>
            <p:ph type="sldNum" sz="quarter" idx="12"/>
          </p:nvPr>
        </p:nvSpPr>
        <p:spPr/>
        <p:txBody>
          <a:bodyPr/>
          <a:lstStyle/>
          <a:p>
            <a:fld id="{25078316-A74E-4578-B8DF-B0AFC9FDD7E6}" type="slidenum">
              <a:rPr lang="nl-NL" smtClean="0"/>
              <a:t>‹#›</a:t>
            </a:fld>
            <a:endParaRPr lang="nl-NL"/>
          </a:p>
        </p:txBody>
      </p:sp>
    </p:spTree>
    <p:extLst>
      <p:ext uri="{BB962C8B-B14F-4D97-AF65-F5344CB8AC3E}">
        <p14:creationId xmlns:p14="http://schemas.microsoft.com/office/powerpoint/2010/main" val="15200490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1B2C11-5F9F-9E0F-C9F7-851DCF690189}"/>
              </a:ext>
            </a:extLst>
          </p:cNvPr>
          <p:cNvSpPr>
            <a:spLocks noGrp="1"/>
          </p:cNvSpPr>
          <p:nvPr>
            <p:ph type="dt" sz="half" idx="10"/>
          </p:nvPr>
        </p:nvSpPr>
        <p:spPr/>
        <p:txBody>
          <a:bodyPr/>
          <a:lstStyle/>
          <a:p>
            <a:fld id="{16F285C6-2293-4C6F-AC02-9E0575B7E1F8}" type="datetimeFigureOut">
              <a:rPr lang="nl-NL" smtClean="0"/>
              <a:t>9-3-2023</a:t>
            </a:fld>
            <a:endParaRPr lang="nl-NL"/>
          </a:p>
        </p:txBody>
      </p:sp>
      <p:sp>
        <p:nvSpPr>
          <p:cNvPr id="3" name="Footer Placeholder 2">
            <a:extLst>
              <a:ext uri="{FF2B5EF4-FFF2-40B4-BE49-F238E27FC236}">
                <a16:creationId xmlns:a16="http://schemas.microsoft.com/office/drawing/2014/main" id="{99A53A71-22DD-03FD-64BF-5F5562AB809B}"/>
              </a:ext>
            </a:extLst>
          </p:cNvPr>
          <p:cNvSpPr>
            <a:spLocks noGrp="1"/>
          </p:cNvSpPr>
          <p:nvPr>
            <p:ph type="ftr" sz="quarter" idx="11"/>
          </p:nvPr>
        </p:nvSpPr>
        <p:spPr/>
        <p:txBody>
          <a:bodyPr/>
          <a:lstStyle/>
          <a:p>
            <a:endParaRPr lang="nl-NL"/>
          </a:p>
        </p:txBody>
      </p:sp>
      <p:sp>
        <p:nvSpPr>
          <p:cNvPr id="4" name="Slide Number Placeholder 3">
            <a:extLst>
              <a:ext uri="{FF2B5EF4-FFF2-40B4-BE49-F238E27FC236}">
                <a16:creationId xmlns:a16="http://schemas.microsoft.com/office/drawing/2014/main" id="{59F85C5B-FD10-6DB7-F6D9-81997F26D878}"/>
              </a:ext>
            </a:extLst>
          </p:cNvPr>
          <p:cNvSpPr>
            <a:spLocks noGrp="1"/>
          </p:cNvSpPr>
          <p:nvPr>
            <p:ph type="sldNum" sz="quarter" idx="12"/>
          </p:nvPr>
        </p:nvSpPr>
        <p:spPr/>
        <p:txBody>
          <a:bodyPr/>
          <a:lstStyle/>
          <a:p>
            <a:fld id="{25078316-A74E-4578-B8DF-B0AFC9FDD7E6}" type="slidenum">
              <a:rPr lang="nl-NL" smtClean="0"/>
              <a:t>‹#›</a:t>
            </a:fld>
            <a:endParaRPr lang="nl-NL"/>
          </a:p>
        </p:txBody>
      </p:sp>
    </p:spTree>
    <p:extLst>
      <p:ext uri="{BB962C8B-B14F-4D97-AF65-F5344CB8AC3E}">
        <p14:creationId xmlns:p14="http://schemas.microsoft.com/office/powerpoint/2010/main" val="693470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1ADAA-4BF7-9F33-4CEB-013502C288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NL"/>
          </a:p>
        </p:txBody>
      </p:sp>
      <p:sp>
        <p:nvSpPr>
          <p:cNvPr id="3" name="Content Placeholder 2">
            <a:extLst>
              <a:ext uri="{FF2B5EF4-FFF2-40B4-BE49-F238E27FC236}">
                <a16:creationId xmlns:a16="http://schemas.microsoft.com/office/drawing/2014/main" id="{907A2A8A-C05C-1AC8-ED06-21FE926EA5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4B95D996-A5E3-FE2D-3DEC-49FCDD83A8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4B92AEF-D139-0C14-FC8F-BCECFB5DF1E8}"/>
              </a:ext>
            </a:extLst>
          </p:cNvPr>
          <p:cNvSpPr>
            <a:spLocks noGrp="1"/>
          </p:cNvSpPr>
          <p:nvPr>
            <p:ph type="dt" sz="half" idx="10"/>
          </p:nvPr>
        </p:nvSpPr>
        <p:spPr/>
        <p:txBody>
          <a:bodyPr/>
          <a:lstStyle/>
          <a:p>
            <a:fld id="{16F285C6-2293-4C6F-AC02-9E0575B7E1F8}" type="datetimeFigureOut">
              <a:rPr lang="nl-NL" smtClean="0"/>
              <a:t>9-3-2023</a:t>
            </a:fld>
            <a:endParaRPr lang="nl-NL"/>
          </a:p>
        </p:txBody>
      </p:sp>
      <p:sp>
        <p:nvSpPr>
          <p:cNvPr id="6" name="Footer Placeholder 5">
            <a:extLst>
              <a:ext uri="{FF2B5EF4-FFF2-40B4-BE49-F238E27FC236}">
                <a16:creationId xmlns:a16="http://schemas.microsoft.com/office/drawing/2014/main" id="{5DE6FDA6-ACD7-E264-02B3-695F197CAC39}"/>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8B035C62-4235-1C9C-4BA3-DEFE77DE2201}"/>
              </a:ext>
            </a:extLst>
          </p:cNvPr>
          <p:cNvSpPr>
            <a:spLocks noGrp="1"/>
          </p:cNvSpPr>
          <p:nvPr>
            <p:ph type="sldNum" sz="quarter" idx="12"/>
          </p:nvPr>
        </p:nvSpPr>
        <p:spPr/>
        <p:txBody>
          <a:bodyPr/>
          <a:lstStyle/>
          <a:p>
            <a:fld id="{25078316-A74E-4578-B8DF-B0AFC9FDD7E6}" type="slidenum">
              <a:rPr lang="nl-NL" smtClean="0"/>
              <a:t>‹#›</a:t>
            </a:fld>
            <a:endParaRPr lang="nl-NL"/>
          </a:p>
        </p:txBody>
      </p:sp>
    </p:spTree>
    <p:extLst>
      <p:ext uri="{BB962C8B-B14F-4D97-AF65-F5344CB8AC3E}">
        <p14:creationId xmlns:p14="http://schemas.microsoft.com/office/powerpoint/2010/main" val="1731326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84BE9-FC12-AFD4-366A-52C69AE3D5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NL"/>
          </a:p>
        </p:txBody>
      </p:sp>
      <p:sp>
        <p:nvSpPr>
          <p:cNvPr id="3" name="Picture Placeholder 2">
            <a:extLst>
              <a:ext uri="{FF2B5EF4-FFF2-40B4-BE49-F238E27FC236}">
                <a16:creationId xmlns:a16="http://schemas.microsoft.com/office/drawing/2014/main" id="{024EFA11-1907-84E7-8CF6-35E75233F6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ext Placeholder 3">
            <a:extLst>
              <a:ext uri="{FF2B5EF4-FFF2-40B4-BE49-F238E27FC236}">
                <a16:creationId xmlns:a16="http://schemas.microsoft.com/office/drawing/2014/main" id="{46AEB516-A5FB-1ED1-1569-1DDFADC42C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CA05942-968F-3FC6-D14C-BD6B3894DF7D}"/>
              </a:ext>
            </a:extLst>
          </p:cNvPr>
          <p:cNvSpPr>
            <a:spLocks noGrp="1"/>
          </p:cNvSpPr>
          <p:nvPr>
            <p:ph type="dt" sz="half" idx="10"/>
          </p:nvPr>
        </p:nvSpPr>
        <p:spPr/>
        <p:txBody>
          <a:bodyPr/>
          <a:lstStyle/>
          <a:p>
            <a:fld id="{16F285C6-2293-4C6F-AC02-9E0575B7E1F8}" type="datetimeFigureOut">
              <a:rPr lang="nl-NL" smtClean="0"/>
              <a:t>9-3-2023</a:t>
            </a:fld>
            <a:endParaRPr lang="nl-NL"/>
          </a:p>
        </p:txBody>
      </p:sp>
      <p:sp>
        <p:nvSpPr>
          <p:cNvPr id="6" name="Footer Placeholder 5">
            <a:extLst>
              <a:ext uri="{FF2B5EF4-FFF2-40B4-BE49-F238E27FC236}">
                <a16:creationId xmlns:a16="http://schemas.microsoft.com/office/drawing/2014/main" id="{98A57777-FCC4-C795-26E2-64B3EC1F9646}"/>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1E02F113-E220-564D-966F-2E88FE1C7317}"/>
              </a:ext>
            </a:extLst>
          </p:cNvPr>
          <p:cNvSpPr>
            <a:spLocks noGrp="1"/>
          </p:cNvSpPr>
          <p:nvPr>
            <p:ph type="sldNum" sz="quarter" idx="12"/>
          </p:nvPr>
        </p:nvSpPr>
        <p:spPr/>
        <p:txBody>
          <a:bodyPr/>
          <a:lstStyle/>
          <a:p>
            <a:fld id="{25078316-A74E-4578-B8DF-B0AFC9FDD7E6}" type="slidenum">
              <a:rPr lang="nl-NL" smtClean="0"/>
              <a:t>‹#›</a:t>
            </a:fld>
            <a:endParaRPr lang="nl-NL"/>
          </a:p>
        </p:txBody>
      </p:sp>
    </p:spTree>
    <p:extLst>
      <p:ext uri="{BB962C8B-B14F-4D97-AF65-F5344CB8AC3E}">
        <p14:creationId xmlns:p14="http://schemas.microsoft.com/office/powerpoint/2010/main" val="4008414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541FFF-D9B3-EE76-6A95-3E29A6BBA4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nl-NL"/>
          </a:p>
        </p:txBody>
      </p:sp>
      <p:sp>
        <p:nvSpPr>
          <p:cNvPr id="3" name="Text Placeholder 2">
            <a:extLst>
              <a:ext uri="{FF2B5EF4-FFF2-40B4-BE49-F238E27FC236}">
                <a16:creationId xmlns:a16="http://schemas.microsoft.com/office/drawing/2014/main" id="{A8D564D3-EA6E-774C-801E-50D07DC4AD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E85DD860-F91D-6C18-85BD-E0EDB417DA7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F285C6-2293-4C6F-AC02-9E0575B7E1F8}" type="datetimeFigureOut">
              <a:rPr lang="nl-NL" smtClean="0"/>
              <a:t>9-3-2023</a:t>
            </a:fld>
            <a:endParaRPr lang="nl-NL"/>
          </a:p>
        </p:txBody>
      </p:sp>
      <p:sp>
        <p:nvSpPr>
          <p:cNvPr id="5" name="Footer Placeholder 4">
            <a:extLst>
              <a:ext uri="{FF2B5EF4-FFF2-40B4-BE49-F238E27FC236}">
                <a16:creationId xmlns:a16="http://schemas.microsoft.com/office/drawing/2014/main" id="{D072BC0D-5C3B-8B49-C9E6-24808FCA02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a:extLst>
              <a:ext uri="{FF2B5EF4-FFF2-40B4-BE49-F238E27FC236}">
                <a16:creationId xmlns:a16="http://schemas.microsoft.com/office/drawing/2014/main" id="{E959B733-882A-1483-F10D-016358F8A1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078316-A74E-4578-B8DF-B0AFC9FDD7E6}" type="slidenum">
              <a:rPr lang="nl-NL" smtClean="0"/>
              <a:t>‹#›</a:t>
            </a:fld>
            <a:endParaRPr lang="nl-NL"/>
          </a:p>
        </p:txBody>
      </p:sp>
    </p:spTree>
    <p:extLst>
      <p:ext uri="{BB962C8B-B14F-4D97-AF65-F5344CB8AC3E}">
        <p14:creationId xmlns:p14="http://schemas.microsoft.com/office/powerpoint/2010/main" val="10943315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hal.science/hal-03881814"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37.pn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386B96E-DC43-CDF8-D9DF-EE3EE5FA4BE5}"/>
              </a:ext>
            </a:extLst>
          </p:cNvPr>
          <p:cNvSpPr txBox="1"/>
          <p:nvPr/>
        </p:nvSpPr>
        <p:spPr>
          <a:xfrm>
            <a:off x="636559" y="1078262"/>
            <a:ext cx="6407418" cy="1323439"/>
          </a:xfrm>
          <a:prstGeom prst="rect">
            <a:avLst/>
          </a:prstGeom>
          <a:noFill/>
        </p:spPr>
        <p:txBody>
          <a:bodyPr wrap="square">
            <a:spAutoFit/>
          </a:bodyPr>
          <a:lstStyle/>
          <a:p>
            <a:r>
              <a:rPr lang="en-US" sz="4000" b="1" u="none" strike="noStrike" dirty="0">
                <a:solidFill>
                  <a:srgbClr val="0000FF"/>
                </a:solidFill>
                <a:effectLst/>
                <a:latin typeface="Calibri" panose="020F0502020204030204" pitchFamily="34" charset="0"/>
              </a:rPr>
              <a:t>Impregnation of </a:t>
            </a:r>
            <a:r>
              <a:rPr lang="en-US" sz="4000" b="1" i="1" u="none" strike="noStrike" dirty="0">
                <a:solidFill>
                  <a:srgbClr val="0000FF"/>
                </a:solidFill>
                <a:effectLst/>
                <a:latin typeface="Calibri" panose="020F0502020204030204" pitchFamily="34" charset="0"/>
              </a:rPr>
              <a:t>Re</a:t>
            </a:r>
            <a:r>
              <a:rPr lang="en-US" sz="4000" b="1" u="none" strike="noStrike" dirty="0">
                <a:solidFill>
                  <a:srgbClr val="0000FF"/>
                </a:solidFill>
                <a:effectLst/>
                <a:latin typeface="Calibri" panose="020F0502020204030204" pitchFamily="34" charset="0"/>
              </a:rPr>
              <a:t>BCO tape stacks and cables </a:t>
            </a:r>
            <a:endParaRPr lang="nl-NL" sz="4000" b="1" dirty="0">
              <a:solidFill>
                <a:srgbClr val="0000FF"/>
              </a:solidFill>
            </a:endParaRPr>
          </a:p>
        </p:txBody>
      </p:sp>
      <p:sp>
        <p:nvSpPr>
          <p:cNvPr id="12" name="TextBox 11">
            <a:extLst>
              <a:ext uri="{FF2B5EF4-FFF2-40B4-BE49-F238E27FC236}">
                <a16:creationId xmlns:a16="http://schemas.microsoft.com/office/drawing/2014/main" id="{530CA0B6-15E8-9E83-5D01-023F495E4449}"/>
              </a:ext>
            </a:extLst>
          </p:cNvPr>
          <p:cNvSpPr txBox="1"/>
          <p:nvPr/>
        </p:nvSpPr>
        <p:spPr>
          <a:xfrm>
            <a:off x="636559" y="5060230"/>
            <a:ext cx="6010102" cy="1323439"/>
          </a:xfrm>
          <a:prstGeom prst="rect">
            <a:avLst/>
          </a:prstGeom>
          <a:noFill/>
        </p:spPr>
        <p:txBody>
          <a:bodyPr wrap="square" rtlCol="0">
            <a:spAutoFit/>
          </a:bodyPr>
          <a:lstStyle/>
          <a:p>
            <a:r>
              <a:rPr lang="en-US" sz="2000" u="sng" dirty="0"/>
              <a:t>A. Kario</a:t>
            </a:r>
            <a:r>
              <a:rPr lang="en-US" sz="2000" dirty="0"/>
              <a:t>, S. Otten, H.H.J. ten Kate</a:t>
            </a:r>
          </a:p>
          <a:p>
            <a:endParaRPr lang="en-US" sz="2000" dirty="0"/>
          </a:p>
          <a:p>
            <a:pPr marL="342900" indent="-342900">
              <a:buFont typeface="Arial" panose="020B0604020202020204" pitchFamily="34" charset="0"/>
              <a:buChar char="•"/>
            </a:pPr>
            <a:r>
              <a:rPr lang="en-US" sz="2000" dirty="0"/>
              <a:t>Overview based on literature</a:t>
            </a:r>
          </a:p>
          <a:p>
            <a:pPr marL="342900" indent="-342900">
              <a:buFont typeface="Arial" panose="020B0604020202020204" pitchFamily="34" charset="0"/>
              <a:buChar char="•"/>
            </a:pPr>
            <a:r>
              <a:rPr lang="en-US" sz="2000" dirty="0"/>
              <a:t>Focus on insulation approach</a:t>
            </a:r>
          </a:p>
        </p:txBody>
      </p:sp>
      <p:pic>
        <p:nvPicPr>
          <p:cNvPr id="13" name="Picture 9">
            <a:extLst>
              <a:ext uri="{FF2B5EF4-FFF2-40B4-BE49-F238E27FC236}">
                <a16:creationId xmlns:a16="http://schemas.microsoft.com/office/drawing/2014/main" id="{1463074E-32B6-2C3F-463F-A90A5EFD8B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71722" t="21011" r="8835" b="73373"/>
          <a:stretch>
            <a:fillRect/>
          </a:stretch>
        </p:blipFill>
        <p:spPr bwMode="auto">
          <a:xfrm>
            <a:off x="9319174" y="247798"/>
            <a:ext cx="2814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Group 14">
            <a:extLst>
              <a:ext uri="{FF2B5EF4-FFF2-40B4-BE49-F238E27FC236}">
                <a16:creationId xmlns:a16="http://schemas.microsoft.com/office/drawing/2014/main" id="{82EE34A8-2171-3FFF-23AF-B8E820B807EE}"/>
              </a:ext>
            </a:extLst>
          </p:cNvPr>
          <p:cNvGrpSpPr/>
          <p:nvPr/>
        </p:nvGrpSpPr>
        <p:grpSpPr>
          <a:xfrm>
            <a:off x="7107381" y="2221154"/>
            <a:ext cx="4729480" cy="4301015"/>
            <a:chOff x="7198821" y="2464964"/>
            <a:chExt cx="4729480" cy="4301015"/>
          </a:xfrm>
        </p:grpSpPr>
        <p:grpSp>
          <p:nvGrpSpPr>
            <p:cNvPr id="8" name="Group 7">
              <a:extLst>
                <a:ext uri="{FF2B5EF4-FFF2-40B4-BE49-F238E27FC236}">
                  <a16:creationId xmlns:a16="http://schemas.microsoft.com/office/drawing/2014/main" id="{EEA7F3F3-5156-A9B0-CC16-E5E37D947D71}"/>
                </a:ext>
              </a:extLst>
            </p:cNvPr>
            <p:cNvGrpSpPr/>
            <p:nvPr/>
          </p:nvGrpSpPr>
          <p:grpSpPr>
            <a:xfrm>
              <a:off x="7198821" y="2464964"/>
              <a:ext cx="4729480" cy="4039405"/>
              <a:chOff x="7198821" y="2464964"/>
              <a:chExt cx="4729480" cy="4039405"/>
            </a:xfrm>
          </p:grpSpPr>
          <p:grpSp>
            <p:nvGrpSpPr>
              <p:cNvPr id="6" name="Group 5">
                <a:extLst>
                  <a:ext uri="{FF2B5EF4-FFF2-40B4-BE49-F238E27FC236}">
                    <a16:creationId xmlns:a16="http://schemas.microsoft.com/office/drawing/2014/main" id="{520ED5BE-6C20-C2E8-B66F-FB6BCF98EC8E}"/>
                  </a:ext>
                </a:extLst>
              </p:cNvPr>
              <p:cNvGrpSpPr/>
              <p:nvPr/>
            </p:nvGrpSpPr>
            <p:grpSpPr>
              <a:xfrm>
                <a:off x="7198821" y="2464964"/>
                <a:ext cx="4729480" cy="4039405"/>
                <a:chOff x="6721898" y="2452213"/>
                <a:chExt cx="3619330" cy="2913310"/>
              </a:xfrm>
            </p:grpSpPr>
            <p:pic>
              <p:nvPicPr>
                <p:cNvPr id="2" name="Picture 1">
                  <a:extLst>
                    <a:ext uri="{FF2B5EF4-FFF2-40B4-BE49-F238E27FC236}">
                      <a16:creationId xmlns:a16="http://schemas.microsoft.com/office/drawing/2014/main" id="{064BF4FE-7768-B283-4610-42045BC900FE}"/>
                    </a:ext>
                  </a:extLst>
                </p:cNvPr>
                <p:cNvPicPr>
                  <a:picLocks noChangeAspect="1"/>
                </p:cNvPicPr>
                <p:nvPr/>
              </p:nvPicPr>
              <p:blipFill rotWithShape="1">
                <a:blip r:embed="rId3"/>
                <a:srcRect l="43856" t="30098" r="46657" b="49009"/>
                <a:stretch/>
              </p:blipFill>
              <p:spPr>
                <a:xfrm>
                  <a:off x="6721898" y="4053543"/>
                  <a:ext cx="1095031" cy="1311980"/>
                </a:xfrm>
                <a:prstGeom prst="rect">
                  <a:avLst/>
                </a:prstGeom>
              </p:spPr>
            </p:pic>
            <p:pic>
              <p:nvPicPr>
                <p:cNvPr id="5" name="Picture 4">
                  <a:extLst>
                    <a:ext uri="{FF2B5EF4-FFF2-40B4-BE49-F238E27FC236}">
                      <a16:creationId xmlns:a16="http://schemas.microsoft.com/office/drawing/2014/main" id="{81374955-8216-D8DC-8857-353131B43D50}"/>
                    </a:ext>
                  </a:extLst>
                </p:cNvPr>
                <p:cNvPicPr>
                  <a:picLocks noChangeAspect="1"/>
                </p:cNvPicPr>
                <p:nvPr/>
              </p:nvPicPr>
              <p:blipFill rotWithShape="1">
                <a:blip r:embed="rId4"/>
                <a:srcRect l="65961" t="49329" r="18257" b="22935"/>
                <a:stretch/>
              </p:blipFill>
              <p:spPr>
                <a:xfrm>
                  <a:off x="7816930" y="2452213"/>
                  <a:ext cx="2524298" cy="2872393"/>
                </a:xfrm>
                <a:prstGeom prst="rect">
                  <a:avLst/>
                </a:prstGeom>
              </p:spPr>
            </p:pic>
          </p:grpSp>
          <p:pic>
            <p:nvPicPr>
              <p:cNvPr id="7" name="Picture 6">
                <a:extLst>
                  <a:ext uri="{FF2B5EF4-FFF2-40B4-BE49-F238E27FC236}">
                    <a16:creationId xmlns:a16="http://schemas.microsoft.com/office/drawing/2014/main" id="{95AD4FAB-5BEF-B1D3-9313-00347975EC9F}"/>
                  </a:ext>
                </a:extLst>
              </p:cNvPr>
              <p:cNvPicPr>
                <a:picLocks noChangeAspect="1"/>
              </p:cNvPicPr>
              <p:nvPr/>
            </p:nvPicPr>
            <p:blipFill rotWithShape="1">
              <a:blip r:embed="rId3"/>
              <a:srcRect l="32573" t="30178" r="58706" b="48585"/>
              <a:stretch/>
            </p:blipFill>
            <p:spPr>
              <a:xfrm>
                <a:off x="7265697" y="2464964"/>
                <a:ext cx="1272593" cy="1936829"/>
              </a:xfrm>
              <a:prstGeom prst="rect">
                <a:avLst/>
              </a:prstGeom>
            </p:spPr>
          </p:pic>
        </p:grpSp>
        <p:sp>
          <p:nvSpPr>
            <p:cNvPr id="14" name="TextBox 13">
              <a:extLst>
                <a:ext uri="{FF2B5EF4-FFF2-40B4-BE49-F238E27FC236}">
                  <a16:creationId xmlns:a16="http://schemas.microsoft.com/office/drawing/2014/main" id="{E73324D7-D62C-DCCB-7ECE-79F0E3C951D2}"/>
                </a:ext>
              </a:extLst>
            </p:cNvPr>
            <p:cNvSpPr txBox="1"/>
            <p:nvPr/>
          </p:nvSpPr>
          <p:spPr>
            <a:xfrm>
              <a:off x="10571249" y="6504369"/>
              <a:ext cx="1357052" cy="261610"/>
            </a:xfrm>
            <a:prstGeom prst="rect">
              <a:avLst/>
            </a:prstGeom>
            <a:noFill/>
            <a:ln>
              <a:solidFill>
                <a:schemeClr val="accent1">
                  <a:shade val="50000"/>
                </a:schemeClr>
              </a:solidFill>
            </a:ln>
          </p:spPr>
          <p:txBody>
            <a:bodyPr wrap="square">
              <a:spAutoFit/>
            </a:bodyPr>
            <a:lstStyle/>
            <a:p>
              <a:r>
                <a:rPr lang="en-US" sz="1100" dirty="0">
                  <a:latin typeface="Calibri" panose="020F0502020204030204" pitchFamily="34" charset="0"/>
                  <a:cs typeface="Times New Roman" panose="02020603050405020304" pitchFamily="18" charset="0"/>
                </a:rPr>
                <a:t>H. W. Weijers et al.</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nl-NL" sz="1100" dirty="0"/>
            </a:p>
          </p:txBody>
        </p:sp>
      </p:grpSp>
      <p:sp>
        <p:nvSpPr>
          <p:cNvPr id="4" name="TextBox 3">
            <a:extLst>
              <a:ext uri="{FF2B5EF4-FFF2-40B4-BE49-F238E27FC236}">
                <a16:creationId xmlns:a16="http://schemas.microsoft.com/office/drawing/2014/main" id="{D05C3D1E-CF2F-9806-2A24-F37B2FAF0333}"/>
              </a:ext>
            </a:extLst>
          </p:cNvPr>
          <p:cNvSpPr txBox="1"/>
          <p:nvPr/>
        </p:nvSpPr>
        <p:spPr>
          <a:xfrm>
            <a:off x="7174257" y="6241471"/>
            <a:ext cx="1357052" cy="261610"/>
          </a:xfrm>
          <a:prstGeom prst="rect">
            <a:avLst/>
          </a:prstGeom>
          <a:noFill/>
          <a:ln>
            <a:solidFill>
              <a:schemeClr val="accent1">
                <a:shade val="50000"/>
              </a:schemeClr>
            </a:solidFill>
          </a:ln>
        </p:spPr>
        <p:txBody>
          <a:bodyPr wrap="square">
            <a:spAutoFit/>
          </a:bodyPr>
          <a:lstStyle/>
          <a:p>
            <a:r>
              <a:rPr lang="nl-NL" sz="1100" dirty="0"/>
              <a:t>Y. </a:t>
            </a:r>
            <a:r>
              <a:rPr lang="nl-NL" sz="1100" dirty="0" err="1"/>
              <a:t>Yanagisawa</a:t>
            </a:r>
            <a:r>
              <a:rPr lang="nl-NL" sz="1100" dirty="0"/>
              <a:t> </a:t>
            </a:r>
            <a:r>
              <a:rPr lang="en-US" sz="1100" i="1" dirty="0">
                <a:effectLst/>
                <a:latin typeface="Calibri" panose="020F0502020204030204" pitchFamily="34" charset="0"/>
                <a:ea typeface="Times New Roman" panose="02020603050405020304" pitchFamily="18" charset="0"/>
                <a:cs typeface="Times New Roman" panose="02020603050405020304" pitchFamily="18" charset="0"/>
              </a:rPr>
              <a:t>et al.</a:t>
            </a:r>
            <a:endParaRPr lang="en-US" sz="1100" i="1" dirty="0">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2995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6D44E06-F087-1032-DC0E-FD621AF72DB4}"/>
              </a:ext>
            </a:extLst>
          </p:cNvPr>
          <p:cNvSpPr txBox="1"/>
          <p:nvPr/>
        </p:nvSpPr>
        <p:spPr>
          <a:xfrm>
            <a:off x="377354" y="177687"/>
            <a:ext cx="7725448" cy="584775"/>
          </a:xfrm>
          <a:prstGeom prst="rect">
            <a:avLst/>
          </a:prstGeom>
          <a:noFill/>
        </p:spPr>
        <p:txBody>
          <a:bodyPr wrap="none" rtlCol="0">
            <a:spAutoFit/>
          </a:bodyPr>
          <a:lstStyle/>
          <a:p>
            <a:r>
              <a:rPr lang="en-US" sz="3200" dirty="0">
                <a:solidFill>
                  <a:srgbClr val="0000FF"/>
                </a:solidFill>
              </a:rPr>
              <a:t>Roebel cable impregnated with epoxy + SiO</a:t>
            </a:r>
            <a:r>
              <a:rPr lang="en-US" sz="3200" baseline="-25000" dirty="0">
                <a:solidFill>
                  <a:srgbClr val="0000FF"/>
                </a:solidFill>
              </a:rPr>
              <a:t>2</a:t>
            </a:r>
            <a:r>
              <a:rPr lang="en-US" sz="3200" dirty="0">
                <a:solidFill>
                  <a:srgbClr val="0000FF"/>
                </a:solidFill>
              </a:rPr>
              <a:t>:</a:t>
            </a:r>
            <a:endParaRPr lang="nl-NL" sz="3200" dirty="0">
              <a:solidFill>
                <a:srgbClr val="0000FF"/>
              </a:solidFill>
            </a:endParaRPr>
          </a:p>
        </p:txBody>
      </p:sp>
      <p:pic>
        <p:nvPicPr>
          <p:cNvPr id="4" name="Picture 3">
            <a:extLst>
              <a:ext uri="{FF2B5EF4-FFF2-40B4-BE49-F238E27FC236}">
                <a16:creationId xmlns:a16="http://schemas.microsoft.com/office/drawing/2014/main" id="{4BC43344-1B0C-2332-DFF7-03211CAE7293}"/>
              </a:ext>
            </a:extLst>
          </p:cNvPr>
          <p:cNvPicPr>
            <a:picLocks noChangeAspect="1"/>
          </p:cNvPicPr>
          <p:nvPr/>
        </p:nvPicPr>
        <p:blipFill rotWithShape="1">
          <a:blip r:embed="rId2"/>
          <a:srcRect l="19926" t="32727" r="51995" b="26718"/>
          <a:stretch/>
        </p:blipFill>
        <p:spPr>
          <a:xfrm>
            <a:off x="7410929" y="888819"/>
            <a:ext cx="4700712" cy="4243298"/>
          </a:xfrm>
          <a:prstGeom prst="rect">
            <a:avLst/>
          </a:prstGeom>
        </p:spPr>
      </p:pic>
      <p:pic>
        <p:nvPicPr>
          <p:cNvPr id="8" name="Picture 7">
            <a:extLst>
              <a:ext uri="{FF2B5EF4-FFF2-40B4-BE49-F238E27FC236}">
                <a16:creationId xmlns:a16="http://schemas.microsoft.com/office/drawing/2014/main" id="{E66D98CA-7757-F4AA-0DA1-0AAC35E4296E}"/>
              </a:ext>
            </a:extLst>
          </p:cNvPr>
          <p:cNvPicPr>
            <a:picLocks noChangeAspect="1"/>
          </p:cNvPicPr>
          <p:nvPr/>
        </p:nvPicPr>
        <p:blipFill rotWithShape="1">
          <a:blip r:embed="rId3"/>
          <a:srcRect l="46868" t="38182" r="25935" b="19394"/>
          <a:stretch/>
        </p:blipFill>
        <p:spPr>
          <a:xfrm>
            <a:off x="377354" y="1788813"/>
            <a:ext cx="2418675" cy="2358039"/>
          </a:xfrm>
          <a:prstGeom prst="rect">
            <a:avLst/>
          </a:prstGeom>
        </p:spPr>
      </p:pic>
      <p:sp>
        <p:nvSpPr>
          <p:cNvPr id="10" name="TextBox 9">
            <a:extLst>
              <a:ext uri="{FF2B5EF4-FFF2-40B4-BE49-F238E27FC236}">
                <a16:creationId xmlns:a16="http://schemas.microsoft.com/office/drawing/2014/main" id="{E30B39CB-6585-57C9-603D-4E97112638D5}"/>
              </a:ext>
            </a:extLst>
          </p:cNvPr>
          <p:cNvSpPr txBox="1"/>
          <p:nvPr/>
        </p:nvSpPr>
        <p:spPr>
          <a:xfrm>
            <a:off x="377354" y="6237016"/>
            <a:ext cx="6910916" cy="446597"/>
          </a:xfrm>
          <a:prstGeom prst="rect">
            <a:avLst/>
          </a:prstGeom>
          <a:noFill/>
          <a:ln>
            <a:solidFill>
              <a:schemeClr val="accent1">
                <a:shade val="50000"/>
              </a:schemeClr>
            </a:solidFill>
          </a:ln>
        </p:spPr>
        <p:txBody>
          <a:bodyPr wrap="square">
            <a:spAutoFit/>
          </a:bodyPr>
          <a:lstStyle/>
          <a:p>
            <a:pPr indent="-406400">
              <a:lnSpc>
                <a:spcPct val="107000"/>
              </a:lnSpc>
              <a:spcAft>
                <a:spcPts val="800"/>
              </a:spcAft>
            </a:pP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E. F. </a:t>
            </a:r>
            <a:r>
              <a:rPr lang="en-US" sz="1100" dirty="0" err="1">
                <a:effectLst/>
                <a:latin typeface="Calibri" panose="020F0502020204030204" pitchFamily="34" charset="0"/>
                <a:ea typeface="Times New Roman" panose="02020603050405020304" pitchFamily="18" charset="0"/>
                <a:cs typeface="Times New Roman" panose="02020603050405020304" pitchFamily="18" charset="0"/>
              </a:rPr>
              <a:t>Talantsev</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100" i="1" dirty="0">
                <a:effectLst/>
                <a:latin typeface="Calibri" panose="020F0502020204030204" pitchFamily="34" charset="0"/>
                <a:ea typeface="Times New Roman" panose="02020603050405020304" pitchFamily="18" charset="0"/>
                <a:cs typeface="Times New Roman" panose="02020603050405020304" pitchFamily="18" charset="0"/>
              </a:rPr>
              <a:t>et al.</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“Critical current retention of potted and unpotted REBCO Roebel cables under transverse pressure and thermal cycling,” </a:t>
            </a:r>
            <a:r>
              <a:rPr lang="en-US" sz="1100" i="1" dirty="0" err="1">
                <a:effectLst/>
                <a:latin typeface="Calibri" panose="020F0502020204030204" pitchFamily="34" charset="0"/>
                <a:ea typeface="Times New Roman" panose="02020603050405020304" pitchFamily="18" charset="0"/>
                <a:cs typeface="Times New Roman" panose="02020603050405020304" pitchFamily="18" charset="0"/>
              </a:rPr>
              <a:t>Supercond</a:t>
            </a:r>
            <a:r>
              <a:rPr lang="en-US" sz="1100" i="1" dirty="0">
                <a:effectLst/>
                <a:latin typeface="Calibri" panose="020F0502020204030204" pitchFamily="34" charset="0"/>
                <a:ea typeface="Times New Roman" panose="02020603050405020304" pitchFamily="18" charset="0"/>
                <a:cs typeface="Times New Roman" panose="02020603050405020304" pitchFamily="18" charset="0"/>
              </a:rPr>
              <a:t> Sci Technol</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vol. 30, no. 4, Mar. 2017, </a:t>
            </a:r>
            <a:r>
              <a:rPr lang="en-US" sz="1100" dirty="0" err="1">
                <a:effectLst/>
                <a:latin typeface="Calibri" panose="020F0502020204030204" pitchFamily="34" charset="0"/>
                <a:ea typeface="Times New Roman" panose="02020603050405020304" pitchFamily="18" charset="0"/>
                <a:cs typeface="Times New Roman" panose="02020603050405020304" pitchFamily="18" charset="0"/>
              </a:rPr>
              <a:t>doi</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10.1088/1361-6668/aa604f.</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12" name="Group 11">
            <a:extLst>
              <a:ext uri="{FF2B5EF4-FFF2-40B4-BE49-F238E27FC236}">
                <a16:creationId xmlns:a16="http://schemas.microsoft.com/office/drawing/2014/main" id="{4490BBD0-895A-5C80-D8FD-100A928A7FB2}"/>
              </a:ext>
            </a:extLst>
          </p:cNvPr>
          <p:cNvGrpSpPr/>
          <p:nvPr/>
        </p:nvGrpSpPr>
        <p:grpSpPr>
          <a:xfrm>
            <a:off x="2852928" y="987551"/>
            <a:ext cx="4539770" cy="4059295"/>
            <a:chOff x="2796029" y="863367"/>
            <a:chExt cx="4596669" cy="4183480"/>
          </a:xfrm>
        </p:grpSpPr>
        <p:pic>
          <p:nvPicPr>
            <p:cNvPr id="6" name="Picture 5">
              <a:extLst>
                <a:ext uri="{FF2B5EF4-FFF2-40B4-BE49-F238E27FC236}">
                  <a16:creationId xmlns:a16="http://schemas.microsoft.com/office/drawing/2014/main" id="{463E5735-0DDF-879C-147C-34A0356956AC}"/>
                </a:ext>
              </a:extLst>
            </p:cNvPr>
            <p:cNvPicPr>
              <a:picLocks noChangeAspect="1"/>
            </p:cNvPicPr>
            <p:nvPr/>
          </p:nvPicPr>
          <p:blipFill rotWithShape="1">
            <a:blip r:embed="rId4"/>
            <a:srcRect l="23459" t="32848" r="52525" b="31030"/>
            <a:stretch/>
          </p:blipFill>
          <p:spPr>
            <a:xfrm>
              <a:off x="2942489" y="863367"/>
              <a:ext cx="4450209" cy="4183480"/>
            </a:xfrm>
            <a:prstGeom prst="rect">
              <a:avLst/>
            </a:prstGeom>
          </p:spPr>
        </p:pic>
        <p:sp>
          <p:nvSpPr>
            <p:cNvPr id="11" name="Rectangle 10">
              <a:extLst>
                <a:ext uri="{FF2B5EF4-FFF2-40B4-BE49-F238E27FC236}">
                  <a16:creationId xmlns:a16="http://schemas.microsoft.com/office/drawing/2014/main" id="{F3EE56CD-E7CC-4E79-07A2-5BFBCD4793A2}"/>
                </a:ext>
              </a:extLst>
            </p:cNvPr>
            <p:cNvSpPr/>
            <p:nvPr/>
          </p:nvSpPr>
          <p:spPr>
            <a:xfrm>
              <a:off x="2796029" y="931025"/>
              <a:ext cx="238116" cy="3408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pic>
        <p:nvPicPr>
          <p:cNvPr id="13" name="Picture 9">
            <a:extLst>
              <a:ext uri="{FF2B5EF4-FFF2-40B4-BE49-F238E27FC236}">
                <a16:creationId xmlns:a16="http://schemas.microsoft.com/office/drawing/2014/main" id="{75B8BFFD-F62F-2450-1133-84969D95DC7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71722" t="21011" r="8835" b="73373"/>
          <a:stretch>
            <a:fillRect/>
          </a:stretch>
        </p:blipFill>
        <p:spPr bwMode="auto">
          <a:xfrm>
            <a:off x="9377363" y="6729"/>
            <a:ext cx="2814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FFE7801E-9150-9A22-C8C6-D3F4EA5B8BD8}"/>
              </a:ext>
            </a:extLst>
          </p:cNvPr>
          <p:cNvSpPr txBox="1"/>
          <p:nvPr/>
        </p:nvSpPr>
        <p:spPr>
          <a:xfrm>
            <a:off x="194734" y="5173203"/>
            <a:ext cx="11710754" cy="1000274"/>
          </a:xfrm>
          <a:prstGeom prst="rect">
            <a:avLst/>
          </a:prstGeom>
          <a:noFill/>
        </p:spPr>
        <p:txBody>
          <a:bodyPr wrap="square" rtlCol="0">
            <a:spAutoFit/>
          </a:bodyPr>
          <a:lstStyle/>
          <a:p>
            <a:pPr marL="285750" indent="-285750">
              <a:buFont typeface="Arial" panose="020B0604020202020204" pitchFamily="34" charset="0"/>
              <a:buChar char="•"/>
            </a:pPr>
            <a:r>
              <a:rPr lang="nl-NL" dirty="0"/>
              <a:t>For unpotted </a:t>
            </a:r>
            <a:r>
              <a:rPr lang="en-US" dirty="0"/>
              <a:t>cable, degradation with transverse pressures occurred at variable but generally low pressures of 3–34 MPa.</a:t>
            </a:r>
          </a:p>
          <a:p>
            <a:pPr marL="285750" indent="-285750">
              <a:buFont typeface="Arial" panose="020B0604020202020204" pitchFamily="34" charset="0"/>
              <a:buChar char="•"/>
            </a:pPr>
            <a:endParaRPr lang="en-US" sz="500" dirty="0"/>
          </a:p>
          <a:p>
            <a:pPr marL="285750" indent="-285750">
              <a:buFont typeface="Arial" panose="020B0604020202020204" pitchFamily="34" charset="0"/>
              <a:buChar char="•"/>
            </a:pPr>
            <a:r>
              <a:rPr lang="en-US" dirty="0"/>
              <a:t>For cables impregnated with epoxy filled with </a:t>
            </a:r>
            <a:r>
              <a:rPr lang="nl-NL" dirty="0"/>
              <a:t>46.5% </a:t>
            </a:r>
            <a:r>
              <a:rPr lang="en-US" dirty="0"/>
              <a:t>SiO2 </a:t>
            </a:r>
            <a:r>
              <a:rPr lang="en-US" dirty="0" err="1"/>
              <a:t>nano</a:t>
            </a:r>
            <a:r>
              <a:rPr lang="en-US" dirty="0"/>
              <a:t>-powder, we did not observe any degradation with applied transverse pressure up to 270 MPa.</a:t>
            </a:r>
            <a:endParaRPr lang="nl-NL" dirty="0"/>
          </a:p>
        </p:txBody>
      </p:sp>
      <p:sp>
        <p:nvSpPr>
          <p:cNvPr id="5" name="Slide Number Placeholder 1">
            <a:extLst>
              <a:ext uri="{FF2B5EF4-FFF2-40B4-BE49-F238E27FC236}">
                <a16:creationId xmlns:a16="http://schemas.microsoft.com/office/drawing/2014/main" id="{655A5B7E-E2CF-8C8E-F1D0-64EC28696005}"/>
              </a:ext>
            </a:extLst>
          </p:cNvPr>
          <p:cNvSpPr>
            <a:spLocks noGrp="1" noChangeArrowheads="1"/>
          </p:cNvSpPr>
          <p:nvPr>
            <p:ph type="sldNum" sz="quarter" idx="12"/>
          </p:nvPr>
        </p:nvSpPr>
        <p:spPr bwMode="auto">
          <a:xfrm>
            <a:off x="9448800" y="6570663"/>
            <a:ext cx="2743200" cy="287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BD1C1C2-4EEC-415D-8EEB-6C7BF58CA45C}" type="slidenum">
              <a:rPr lang="nl-NL" altLang="en-US" sz="1200">
                <a:solidFill>
                  <a:srgbClr val="898989"/>
                </a:solidFill>
              </a:rPr>
              <a:pPr>
                <a:lnSpc>
                  <a:spcPct val="100000"/>
                </a:lnSpc>
                <a:spcBef>
                  <a:spcPct val="0"/>
                </a:spcBef>
                <a:buFontTx/>
                <a:buNone/>
              </a:pPr>
              <a:t>10</a:t>
            </a:fld>
            <a:endParaRPr lang="nl-NL" altLang="en-US" sz="1200" dirty="0">
              <a:solidFill>
                <a:srgbClr val="898989"/>
              </a:solidFill>
            </a:endParaRPr>
          </a:p>
        </p:txBody>
      </p:sp>
    </p:spTree>
    <p:extLst>
      <p:ext uri="{BB962C8B-B14F-4D97-AF65-F5344CB8AC3E}">
        <p14:creationId xmlns:p14="http://schemas.microsoft.com/office/powerpoint/2010/main" val="1115304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46ED156-659D-7B7D-A765-C4FFCAB1E029}"/>
              </a:ext>
            </a:extLst>
          </p:cNvPr>
          <p:cNvPicPr>
            <a:picLocks noChangeAspect="1"/>
          </p:cNvPicPr>
          <p:nvPr/>
        </p:nvPicPr>
        <p:blipFill rotWithShape="1">
          <a:blip r:embed="rId2"/>
          <a:srcRect l="47172" t="29577" r="26086" b="20242"/>
          <a:stretch/>
        </p:blipFill>
        <p:spPr>
          <a:xfrm>
            <a:off x="323896" y="756735"/>
            <a:ext cx="3523225" cy="4132056"/>
          </a:xfrm>
          <a:prstGeom prst="rect">
            <a:avLst/>
          </a:prstGeom>
        </p:spPr>
      </p:pic>
      <p:sp>
        <p:nvSpPr>
          <p:cNvPr id="4" name="TextBox 3">
            <a:extLst>
              <a:ext uri="{FF2B5EF4-FFF2-40B4-BE49-F238E27FC236}">
                <a16:creationId xmlns:a16="http://schemas.microsoft.com/office/drawing/2014/main" id="{84B5A7B5-5E15-8736-872A-4FA3E8CC9DC0}"/>
              </a:ext>
            </a:extLst>
          </p:cNvPr>
          <p:cNvSpPr txBox="1"/>
          <p:nvPr/>
        </p:nvSpPr>
        <p:spPr>
          <a:xfrm>
            <a:off x="377354" y="177687"/>
            <a:ext cx="5589607" cy="584775"/>
          </a:xfrm>
          <a:prstGeom prst="rect">
            <a:avLst/>
          </a:prstGeom>
          <a:noFill/>
        </p:spPr>
        <p:txBody>
          <a:bodyPr wrap="none" rtlCol="0">
            <a:spAutoFit/>
          </a:bodyPr>
          <a:lstStyle/>
          <a:p>
            <a:r>
              <a:rPr lang="en-US" sz="3200" dirty="0">
                <a:solidFill>
                  <a:srgbClr val="0000FF"/>
                </a:solidFill>
              </a:rPr>
              <a:t>Conductor on Round Core cable:</a:t>
            </a:r>
            <a:endParaRPr lang="nl-NL" sz="3200" dirty="0">
              <a:solidFill>
                <a:srgbClr val="0000FF"/>
              </a:solidFill>
            </a:endParaRPr>
          </a:p>
        </p:txBody>
      </p:sp>
      <p:grpSp>
        <p:nvGrpSpPr>
          <p:cNvPr id="15" name="Group 14">
            <a:extLst>
              <a:ext uri="{FF2B5EF4-FFF2-40B4-BE49-F238E27FC236}">
                <a16:creationId xmlns:a16="http://schemas.microsoft.com/office/drawing/2014/main" id="{6E5B9580-4B85-468B-FF7B-C1A3AD6CFAC3}"/>
              </a:ext>
            </a:extLst>
          </p:cNvPr>
          <p:cNvGrpSpPr/>
          <p:nvPr/>
        </p:nvGrpSpPr>
        <p:grpSpPr>
          <a:xfrm>
            <a:off x="7274593" y="2647134"/>
            <a:ext cx="4738314" cy="3394070"/>
            <a:chOff x="3549534" y="1587730"/>
            <a:chExt cx="5056821" cy="3715790"/>
          </a:xfrm>
        </p:grpSpPr>
        <p:pic>
          <p:nvPicPr>
            <p:cNvPr id="6" name="Picture 5">
              <a:extLst>
                <a:ext uri="{FF2B5EF4-FFF2-40B4-BE49-F238E27FC236}">
                  <a16:creationId xmlns:a16="http://schemas.microsoft.com/office/drawing/2014/main" id="{9083780A-750A-4E70-6E30-D089F69ED25B}"/>
                </a:ext>
              </a:extLst>
            </p:cNvPr>
            <p:cNvPicPr>
              <a:picLocks noChangeAspect="1"/>
            </p:cNvPicPr>
            <p:nvPr/>
          </p:nvPicPr>
          <p:blipFill rotWithShape="1">
            <a:blip r:embed="rId3"/>
            <a:srcRect l="43687" t="34546" r="25383" b="29091"/>
            <a:stretch/>
          </p:blipFill>
          <p:spPr>
            <a:xfrm>
              <a:off x="3549534" y="1587730"/>
              <a:ext cx="5056821" cy="3715790"/>
            </a:xfrm>
            <a:prstGeom prst="rect">
              <a:avLst/>
            </a:prstGeom>
          </p:spPr>
        </p:pic>
        <p:sp>
          <p:nvSpPr>
            <p:cNvPr id="7" name="Rectangle 6">
              <a:extLst>
                <a:ext uri="{FF2B5EF4-FFF2-40B4-BE49-F238E27FC236}">
                  <a16:creationId xmlns:a16="http://schemas.microsoft.com/office/drawing/2014/main" id="{81E8F2EF-3B4B-0D02-B41E-8A368C2483A1}"/>
                </a:ext>
              </a:extLst>
            </p:cNvPr>
            <p:cNvSpPr/>
            <p:nvPr/>
          </p:nvSpPr>
          <p:spPr>
            <a:xfrm>
              <a:off x="5877098" y="2211185"/>
              <a:ext cx="290946" cy="2036619"/>
            </a:xfrm>
            <a:prstGeom prst="rect">
              <a:avLst/>
            </a:prstGeom>
            <a:solidFill>
              <a:schemeClr val="accent1">
                <a:alpha val="7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tangle 7">
              <a:extLst>
                <a:ext uri="{FF2B5EF4-FFF2-40B4-BE49-F238E27FC236}">
                  <a16:creationId xmlns:a16="http://schemas.microsoft.com/office/drawing/2014/main" id="{F5370B14-074F-6B5E-6233-4B6EAF0C4DD4}"/>
                </a:ext>
              </a:extLst>
            </p:cNvPr>
            <p:cNvSpPr/>
            <p:nvPr/>
          </p:nvSpPr>
          <p:spPr>
            <a:xfrm>
              <a:off x="6894022" y="2211184"/>
              <a:ext cx="290946" cy="2036619"/>
            </a:xfrm>
            <a:prstGeom prst="rect">
              <a:avLst/>
            </a:prstGeom>
            <a:solidFill>
              <a:schemeClr val="accent1">
                <a:alpha val="7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tangle 8">
              <a:extLst>
                <a:ext uri="{FF2B5EF4-FFF2-40B4-BE49-F238E27FC236}">
                  <a16:creationId xmlns:a16="http://schemas.microsoft.com/office/drawing/2014/main" id="{78D723F6-E689-99AD-BE47-9782DF8315CB}"/>
                </a:ext>
              </a:extLst>
            </p:cNvPr>
            <p:cNvSpPr/>
            <p:nvPr/>
          </p:nvSpPr>
          <p:spPr>
            <a:xfrm>
              <a:off x="7919259" y="2213954"/>
              <a:ext cx="290946" cy="2036619"/>
            </a:xfrm>
            <a:prstGeom prst="rect">
              <a:avLst/>
            </a:prstGeom>
            <a:solidFill>
              <a:schemeClr val="accent1">
                <a:alpha val="7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tangle 9">
              <a:extLst>
                <a:ext uri="{FF2B5EF4-FFF2-40B4-BE49-F238E27FC236}">
                  <a16:creationId xmlns:a16="http://schemas.microsoft.com/office/drawing/2014/main" id="{C64A8226-A36A-6BBD-AECB-345392AA7E25}"/>
                </a:ext>
              </a:extLst>
            </p:cNvPr>
            <p:cNvSpPr/>
            <p:nvPr/>
          </p:nvSpPr>
          <p:spPr>
            <a:xfrm>
              <a:off x="4818611" y="2128053"/>
              <a:ext cx="290946" cy="2119750"/>
            </a:xfrm>
            <a:prstGeom prst="rect">
              <a:avLst/>
            </a:prstGeom>
            <a:solidFill>
              <a:schemeClr val="accent1">
                <a:alpha val="7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tangle 10">
              <a:extLst>
                <a:ext uri="{FF2B5EF4-FFF2-40B4-BE49-F238E27FC236}">
                  <a16:creationId xmlns:a16="http://schemas.microsoft.com/office/drawing/2014/main" id="{E7542F56-2E0E-5F10-15CC-E25236DDA0AA}"/>
                </a:ext>
              </a:extLst>
            </p:cNvPr>
            <p:cNvSpPr/>
            <p:nvPr/>
          </p:nvSpPr>
          <p:spPr>
            <a:xfrm>
              <a:off x="4527899" y="2128053"/>
              <a:ext cx="290946" cy="2119750"/>
            </a:xfrm>
            <a:prstGeom prst="rect">
              <a:avLst/>
            </a:prstGeom>
            <a:solidFill>
              <a:srgbClr val="FFC000">
                <a:alpha val="7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Rectangle 11">
              <a:extLst>
                <a:ext uri="{FF2B5EF4-FFF2-40B4-BE49-F238E27FC236}">
                  <a16:creationId xmlns:a16="http://schemas.microsoft.com/office/drawing/2014/main" id="{AB4C7B4A-195C-96AB-886C-DD431594C62E}"/>
                </a:ext>
              </a:extLst>
            </p:cNvPr>
            <p:cNvSpPr/>
            <p:nvPr/>
          </p:nvSpPr>
          <p:spPr>
            <a:xfrm>
              <a:off x="5575644" y="2138796"/>
              <a:ext cx="290946" cy="2119750"/>
            </a:xfrm>
            <a:prstGeom prst="rect">
              <a:avLst/>
            </a:prstGeom>
            <a:solidFill>
              <a:srgbClr val="FFC000">
                <a:alpha val="7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Rectangle 12">
              <a:extLst>
                <a:ext uri="{FF2B5EF4-FFF2-40B4-BE49-F238E27FC236}">
                  <a16:creationId xmlns:a16="http://schemas.microsoft.com/office/drawing/2014/main" id="{CB3BEE86-E500-113E-98CB-DDC7C2E7F8FF}"/>
                </a:ext>
              </a:extLst>
            </p:cNvPr>
            <p:cNvSpPr/>
            <p:nvPr/>
          </p:nvSpPr>
          <p:spPr>
            <a:xfrm>
              <a:off x="6584862" y="2190636"/>
              <a:ext cx="275910" cy="2048390"/>
            </a:xfrm>
            <a:prstGeom prst="rect">
              <a:avLst/>
            </a:prstGeom>
            <a:solidFill>
              <a:srgbClr val="FFC000">
                <a:alpha val="7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 name="Rectangle 13">
              <a:extLst>
                <a:ext uri="{FF2B5EF4-FFF2-40B4-BE49-F238E27FC236}">
                  <a16:creationId xmlns:a16="http://schemas.microsoft.com/office/drawing/2014/main" id="{83607CB4-C817-C23F-4F83-9AA48AC4DF28}"/>
                </a:ext>
              </a:extLst>
            </p:cNvPr>
            <p:cNvSpPr/>
            <p:nvPr/>
          </p:nvSpPr>
          <p:spPr>
            <a:xfrm>
              <a:off x="7614425" y="2128052"/>
              <a:ext cx="275910" cy="2110973"/>
            </a:xfrm>
            <a:prstGeom prst="rect">
              <a:avLst/>
            </a:prstGeom>
            <a:solidFill>
              <a:srgbClr val="FFC000">
                <a:alpha val="7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16" name="TextBox 15">
            <a:extLst>
              <a:ext uri="{FF2B5EF4-FFF2-40B4-BE49-F238E27FC236}">
                <a16:creationId xmlns:a16="http://schemas.microsoft.com/office/drawing/2014/main" id="{A428F3A2-1CE8-1B91-9AF0-1893C3A51CCD}"/>
              </a:ext>
            </a:extLst>
          </p:cNvPr>
          <p:cNvSpPr txBox="1"/>
          <p:nvPr/>
        </p:nvSpPr>
        <p:spPr>
          <a:xfrm>
            <a:off x="256667" y="4912350"/>
            <a:ext cx="6011288" cy="1723549"/>
          </a:xfrm>
          <a:prstGeom prst="rect">
            <a:avLst/>
          </a:prstGeom>
          <a:noFill/>
        </p:spPr>
        <p:txBody>
          <a:bodyPr wrap="square" rtlCol="0">
            <a:spAutoFit/>
          </a:bodyPr>
          <a:lstStyle/>
          <a:p>
            <a:pPr marL="285750" indent="-285750">
              <a:buFont typeface="Arial" panose="020B0604020202020204" pitchFamily="34" charset="0"/>
              <a:buChar char="•"/>
            </a:pPr>
            <a:r>
              <a:rPr lang="en-US" dirty="0"/>
              <a:t>Six tapes and three layers, two tapes per layer, 2 mm wide with a 30 </a:t>
            </a:r>
            <a:r>
              <a:rPr lang="en-US" dirty="0" err="1"/>
              <a:t>μm</a:t>
            </a:r>
            <a:r>
              <a:rPr lang="en-US" dirty="0"/>
              <a:t> substrate.</a:t>
            </a:r>
          </a:p>
          <a:p>
            <a:pPr marL="285750" indent="-285750">
              <a:buFont typeface="Arial" panose="020B0604020202020204" pitchFamily="34" charset="0"/>
              <a:buChar char="•"/>
            </a:pPr>
            <a:endParaRPr lang="en-US" sz="800" dirty="0"/>
          </a:p>
          <a:p>
            <a:pPr marL="285750" indent="-285750">
              <a:buFont typeface="Arial" panose="020B0604020202020204" pitchFamily="34" charset="0"/>
              <a:buChar char="•"/>
            </a:pPr>
            <a:r>
              <a:rPr lang="en-US" dirty="0"/>
              <a:t>Wire diameter was 2.9 mm including the heat shrink tube.</a:t>
            </a:r>
          </a:p>
          <a:p>
            <a:pPr marL="285750" indent="-285750">
              <a:buFont typeface="Arial" panose="020B0604020202020204" pitchFamily="34" charset="0"/>
              <a:buChar char="•"/>
            </a:pPr>
            <a:endParaRPr lang="en-US" sz="800" dirty="0"/>
          </a:p>
          <a:p>
            <a:pPr marL="285750" indent="-285750">
              <a:buFont typeface="Arial" panose="020B0604020202020204" pitchFamily="34" charset="0"/>
              <a:buChar char="•"/>
            </a:pPr>
            <a:r>
              <a:rPr lang="en-US" dirty="0"/>
              <a:t>The expected critical current of the wire at 77 K and self-field condition was around 260 A.</a:t>
            </a:r>
          </a:p>
        </p:txBody>
      </p:sp>
      <p:pic>
        <p:nvPicPr>
          <p:cNvPr id="20" name="Picture 19">
            <a:extLst>
              <a:ext uri="{FF2B5EF4-FFF2-40B4-BE49-F238E27FC236}">
                <a16:creationId xmlns:a16="http://schemas.microsoft.com/office/drawing/2014/main" id="{55EA26EB-BFEF-489D-1320-EF5A8CBF6564}"/>
              </a:ext>
            </a:extLst>
          </p:cNvPr>
          <p:cNvPicPr>
            <a:picLocks noChangeAspect="1"/>
          </p:cNvPicPr>
          <p:nvPr/>
        </p:nvPicPr>
        <p:blipFill rotWithShape="1">
          <a:blip r:embed="rId4"/>
          <a:srcRect l="20100" t="37752" r="49854" b="29588"/>
          <a:stretch/>
        </p:blipFill>
        <p:spPr>
          <a:xfrm>
            <a:off x="3943719" y="718967"/>
            <a:ext cx="3677027" cy="2497968"/>
          </a:xfrm>
          <a:prstGeom prst="rect">
            <a:avLst/>
          </a:prstGeom>
        </p:spPr>
      </p:pic>
      <p:sp>
        <p:nvSpPr>
          <p:cNvPr id="21" name="TextBox 20">
            <a:extLst>
              <a:ext uri="{FF2B5EF4-FFF2-40B4-BE49-F238E27FC236}">
                <a16:creationId xmlns:a16="http://schemas.microsoft.com/office/drawing/2014/main" id="{D0BBDE3B-629A-8FD3-8690-2DAA3C3793DA}"/>
              </a:ext>
            </a:extLst>
          </p:cNvPr>
          <p:cNvSpPr txBox="1"/>
          <p:nvPr/>
        </p:nvSpPr>
        <p:spPr>
          <a:xfrm>
            <a:off x="4114588" y="3464478"/>
            <a:ext cx="2887604" cy="1200329"/>
          </a:xfrm>
          <a:prstGeom prst="rect">
            <a:avLst/>
          </a:prstGeom>
          <a:noFill/>
        </p:spPr>
        <p:txBody>
          <a:bodyPr wrap="square">
            <a:spAutoFit/>
          </a:bodyPr>
          <a:lstStyle/>
          <a:p>
            <a:pPr marL="285750" indent="-285750">
              <a:buFont typeface="Arial" panose="020B0604020202020204" pitchFamily="34" charset="0"/>
              <a:buChar char="•"/>
            </a:pPr>
            <a:r>
              <a:rPr lang="en-US" dirty="0"/>
              <a:t>CTD-528 epoxy cured at room temperature caused negligible </a:t>
            </a:r>
            <a:r>
              <a:rPr lang="en-US" dirty="0" err="1"/>
              <a:t>Ic</a:t>
            </a:r>
            <a:r>
              <a:rPr lang="en-US" dirty="0"/>
              <a:t> degradation (&lt;1%).</a:t>
            </a:r>
            <a:endParaRPr lang="nl-NL" dirty="0"/>
          </a:p>
        </p:txBody>
      </p:sp>
      <p:sp>
        <p:nvSpPr>
          <p:cNvPr id="23" name="TextBox 22">
            <a:extLst>
              <a:ext uri="{FF2B5EF4-FFF2-40B4-BE49-F238E27FC236}">
                <a16:creationId xmlns:a16="http://schemas.microsoft.com/office/drawing/2014/main" id="{B6DE678A-CA35-F4BB-0C22-ADCA7D27884E}"/>
              </a:ext>
            </a:extLst>
          </p:cNvPr>
          <p:cNvSpPr txBox="1"/>
          <p:nvPr/>
        </p:nvSpPr>
        <p:spPr>
          <a:xfrm>
            <a:off x="8097861" y="1093866"/>
            <a:ext cx="3496104" cy="923330"/>
          </a:xfrm>
          <a:prstGeom prst="rect">
            <a:avLst/>
          </a:prstGeom>
          <a:noFill/>
        </p:spPr>
        <p:txBody>
          <a:bodyPr wrap="square">
            <a:spAutoFit/>
          </a:bodyPr>
          <a:lstStyle/>
          <a:p>
            <a:pPr marL="285750" indent="-285750">
              <a:buFont typeface="Arial" panose="020B0604020202020204" pitchFamily="34" charset="0"/>
              <a:buChar char="•"/>
            </a:pPr>
            <a:r>
              <a:rPr lang="en-US" dirty="0"/>
              <a:t>Mix 61 with a maximum cure at 100 °C caused significant degradation on the CORC wires.</a:t>
            </a:r>
            <a:endParaRPr lang="nl-NL" dirty="0"/>
          </a:p>
        </p:txBody>
      </p:sp>
      <p:sp>
        <p:nvSpPr>
          <p:cNvPr id="25" name="TextBox 24">
            <a:extLst>
              <a:ext uri="{FF2B5EF4-FFF2-40B4-BE49-F238E27FC236}">
                <a16:creationId xmlns:a16="http://schemas.microsoft.com/office/drawing/2014/main" id="{BE5B7700-87EE-F68C-900C-F85D94A110B5}"/>
              </a:ext>
            </a:extLst>
          </p:cNvPr>
          <p:cNvSpPr txBox="1"/>
          <p:nvPr/>
        </p:nvSpPr>
        <p:spPr>
          <a:xfrm>
            <a:off x="6833125" y="6118728"/>
            <a:ext cx="5244857" cy="600164"/>
          </a:xfrm>
          <a:prstGeom prst="rect">
            <a:avLst/>
          </a:prstGeom>
          <a:noFill/>
          <a:ln>
            <a:solidFill>
              <a:schemeClr val="accent1">
                <a:shade val="50000"/>
              </a:schemeClr>
            </a:solidFill>
          </a:ln>
        </p:spPr>
        <p:txBody>
          <a:bodyPr wrap="square">
            <a:spAutoFit/>
          </a:bodyPr>
          <a:lstStyle/>
          <a:p>
            <a:r>
              <a:rPr lang="en-US" sz="1100" dirty="0">
                <a:effectLst/>
                <a:latin typeface="Calibri" panose="020F0502020204030204" pitchFamily="34" charset="0"/>
                <a:ea typeface="Times New Roman" panose="02020603050405020304" pitchFamily="18" charset="0"/>
                <a:cs typeface="Times New Roman" panose="02020603050405020304" pitchFamily="18" charset="0"/>
              </a:rPr>
              <a:t>J. Stern </a:t>
            </a:r>
            <a:r>
              <a:rPr lang="en-US" sz="1100" i="1" dirty="0">
                <a:effectLst/>
                <a:latin typeface="Calibri" panose="020F0502020204030204" pitchFamily="34" charset="0"/>
                <a:ea typeface="Times New Roman" panose="02020603050405020304" pitchFamily="18" charset="0"/>
                <a:cs typeface="Times New Roman" panose="02020603050405020304" pitchFamily="18" charset="0"/>
              </a:rPr>
              <a:t>et al.</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“Developing a Vacuum Pressure Impregnation Procedure for CORC Wires,” </a:t>
            </a:r>
            <a:r>
              <a:rPr lang="en-US" sz="1100" i="1" dirty="0">
                <a:effectLst/>
                <a:latin typeface="Calibri" panose="020F0502020204030204" pitchFamily="34" charset="0"/>
                <a:ea typeface="Times New Roman" panose="02020603050405020304" pitchFamily="18" charset="0"/>
                <a:cs typeface="Times New Roman" panose="02020603050405020304" pitchFamily="18" charset="0"/>
              </a:rPr>
              <a:t>IEEE Transactions on Applied Superconductivity</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vol. 32, no. 6, Sep. 2022, </a:t>
            </a:r>
            <a:r>
              <a:rPr lang="en-US" sz="1100" dirty="0" err="1">
                <a:effectLst/>
                <a:latin typeface="Calibri" panose="020F0502020204030204" pitchFamily="34" charset="0"/>
                <a:ea typeface="Times New Roman" panose="02020603050405020304" pitchFamily="18" charset="0"/>
                <a:cs typeface="Times New Roman" panose="02020603050405020304" pitchFamily="18" charset="0"/>
              </a:rPr>
              <a:t>doi</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10.1109/TASC.2022.3149733.</a:t>
            </a:r>
            <a:endParaRPr lang="nl-NL" sz="1100" dirty="0"/>
          </a:p>
        </p:txBody>
      </p:sp>
      <p:pic>
        <p:nvPicPr>
          <p:cNvPr id="26" name="Picture 9">
            <a:extLst>
              <a:ext uri="{FF2B5EF4-FFF2-40B4-BE49-F238E27FC236}">
                <a16:creationId xmlns:a16="http://schemas.microsoft.com/office/drawing/2014/main" id="{228E300E-A78B-46A9-5329-A6887B01FB1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71722" t="21011" r="8835" b="73373"/>
          <a:stretch>
            <a:fillRect/>
          </a:stretch>
        </p:blipFill>
        <p:spPr bwMode="auto">
          <a:xfrm>
            <a:off x="9377363" y="6729"/>
            <a:ext cx="2814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EB12D688-B624-A490-1E28-7F3D46530C10}"/>
              </a:ext>
            </a:extLst>
          </p:cNvPr>
          <p:cNvSpPr>
            <a:spLocks noGrp="1" noChangeArrowheads="1"/>
          </p:cNvSpPr>
          <p:nvPr>
            <p:ph type="sldNum" sz="quarter" idx="12"/>
          </p:nvPr>
        </p:nvSpPr>
        <p:spPr bwMode="auto">
          <a:xfrm>
            <a:off x="9448800" y="6570663"/>
            <a:ext cx="2743200" cy="287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BD1C1C2-4EEC-415D-8EEB-6C7BF58CA45C}" type="slidenum">
              <a:rPr lang="nl-NL" altLang="en-US" sz="1200">
                <a:solidFill>
                  <a:srgbClr val="898989"/>
                </a:solidFill>
              </a:rPr>
              <a:pPr>
                <a:lnSpc>
                  <a:spcPct val="100000"/>
                </a:lnSpc>
                <a:spcBef>
                  <a:spcPct val="0"/>
                </a:spcBef>
                <a:buFontTx/>
                <a:buNone/>
              </a:pPr>
              <a:t>11</a:t>
            </a:fld>
            <a:endParaRPr lang="nl-NL" altLang="en-US" sz="1200" dirty="0">
              <a:solidFill>
                <a:srgbClr val="898989"/>
              </a:solidFill>
            </a:endParaRPr>
          </a:p>
        </p:txBody>
      </p:sp>
    </p:spTree>
    <p:extLst>
      <p:ext uri="{BB962C8B-B14F-4D97-AF65-F5344CB8AC3E}">
        <p14:creationId xmlns:p14="http://schemas.microsoft.com/office/powerpoint/2010/main" val="41885364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36B43B0-8901-C226-BA7E-4BD8092A1CC0}"/>
              </a:ext>
            </a:extLst>
          </p:cNvPr>
          <p:cNvPicPr>
            <a:picLocks noChangeAspect="1"/>
          </p:cNvPicPr>
          <p:nvPr/>
        </p:nvPicPr>
        <p:blipFill rotWithShape="1">
          <a:blip r:embed="rId3"/>
          <a:srcRect l="14520" t="36728" r="32222" b="27757"/>
          <a:stretch/>
        </p:blipFill>
        <p:spPr>
          <a:xfrm>
            <a:off x="377354" y="3672638"/>
            <a:ext cx="5666829" cy="2435629"/>
          </a:xfrm>
          <a:prstGeom prst="rect">
            <a:avLst/>
          </a:prstGeom>
        </p:spPr>
      </p:pic>
      <p:sp>
        <p:nvSpPr>
          <p:cNvPr id="6" name="TextBox 5">
            <a:extLst>
              <a:ext uri="{FF2B5EF4-FFF2-40B4-BE49-F238E27FC236}">
                <a16:creationId xmlns:a16="http://schemas.microsoft.com/office/drawing/2014/main" id="{14F75F39-AAF2-ABC8-6134-6560D1DD5A04}"/>
              </a:ext>
            </a:extLst>
          </p:cNvPr>
          <p:cNvSpPr txBox="1"/>
          <p:nvPr/>
        </p:nvSpPr>
        <p:spPr>
          <a:xfrm>
            <a:off x="377354" y="177687"/>
            <a:ext cx="7290586" cy="584775"/>
          </a:xfrm>
          <a:prstGeom prst="rect">
            <a:avLst/>
          </a:prstGeom>
          <a:noFill/>
        </p:spPr>
        <p:txBody>
          <a:bodyPr wrap="none" rtlCol="0">
            <a:spAutoFit/>
          </a:bodyPr>
          <a:lstStyle/>
          <a:p>
            <a:r>
              <a:rPr lang="en-US" sz="3200" dirty="0">
                <a:solidFill>
                  <a:srgbClr val="0000FF"/>
                </a:solidFill>
              </a:rPr>
              <a:t>Conductor on Round Core cable – CCT coil:</a:t>
            </a:r>
            <a:endParaRPr lang="nl-NL" sz="3200" dirty="0">
              <a:solidFill>
                <a:srgbClr val="0000FF"/>
              </a:solidFill>
            </a:endParaRPr>
          </a:p>
        </p:txBody>
      </p:sp>
      <p:pic>
        <p:nvPicPr>
          <p:cNvPr id="7" name="Picture 9">
            <a:extLst>
              <a:ext uri="{FF2B5EF4-FFF2-40B4-BE49-F238E27FC236}">
                <a16:creationId xmlns:a16="http://schemas.microsoft.com/office/drawing/2014/main" id="{E1950EE9-451B-B050-0118-7637B0D5B7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71722" t="21011" r="8835" b="73373"/>
          <a:stretch>
            <a:fillRect/>
          </a:stretch>
        </p:blipFill>
        <p:spPr bwMode="auto">
          <a:xfrm>
            <a:off x="9377363" y="6729"/>
            <a:ext cx="2814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a:extLst>
              <a:ext uri="{FF2B5EF4-FFF2-40B4-BE49-F238E27FC236}">
                <a16:creationId xmlns:a16="http://schemas.microsoft.com/office/drawing/2014/main" id="{9B725C39-F2A2-9283-D845-861135468ADA}"/>
              </a:ext>
            </a:extLst>
          </p:cNvPr>
          <p:cNvSpPr txBox="1"/>
          <p:nvPr/>
        </p:nvSpPr>
        <p:spPr>
          <a:xfrm>
            <a:off x="377354" y="6242995"/>
            <a:ext cx="5730838" cy="430887"/>
          </a:xfrm>
          <a:prstGeom prst="rect">
            <a:avLst/>
          </a:prstGeom>
          <a:noFill/>
          <a:ln>
            <a:solidFill>
              <a:schemeClr val="accent1"/>
            </a:solidFill>
          </a:ln>
        </p:spPr>
        <p:txBody>
          <a:bodyPr wrap="square">
            <a:spAutoFit/>
          </a:bodyPr>
          <a:lstStyle/>
          <a:p>
            <a:r>
              <a:rPr lang="en-US" sz="1100" dirty="0"/>
              <a:t>X. Wang et al, Development and performance of a 2.9 Tesla dipole magnet using high-temperature superconducting CORC® wires, </a:t>
            </a:r>
            <a:r>
              <a:rPr lang="nl-NL" sz="1100" dirty="0"/>
              <a:t>2021 </a:t>
            </a:r>
            <a:r>
              <a:rPr lang="nl-NL" sz="1100" dirty="0" err="1"/>
              <a:t>Supercond</a:t>
            </a:r>
            <a:r>
              <a:rPr lang="nl-NL" sz="1100" dirty="0"/>
              <a:t>. </a:t>
            </a:r>
            <a:r>
              <a:rPr lang="nl-NL" sz="1100" dirty="0" err="1"/>
              <a:t>Sci</a:t>
            </a:r>
            <a:r>
              <a:rPr lang="nl-NL" sz="1100" dirty="0"/>
              <a:t>. </a:t>
            </a:r>
            <a:r>
              <a:rPr lang="nl-NL" sz="1100" dirty="0" err="1"/>
              <a:t>Technol</a:t>
            </a:r>
            <a:r>
              <a:rPr lang="nl-NL" sz="1100" dirty="0"/>
              <a:t>. 34 015012</a:t>
            </a:r>
          </a:p>
        </p:txBody>
      </p:sp>
      <p:sp>
        <p:nvSpPr>
          <p:cNvPr id="2" name="Slide Number Placeholder 1">
            <a:extLst>
              <a:ext uri="{FF2B5EF4-FFF2-40B4-BE49-F238E27FC236}">
                <a16:creationId xmlns:a16="http://schemas.microsoft.com/office/drawing/2014/main" id="{817067C5-6AE2-F20E-6C35-BF9BA4A2EC51}"/>
              </a:ext>
            </a:extLst>
          </p:cNvPr>
          <p:cNvSpPr>
            <a:spLocks noGrp="1" noChangeArrowheads="1"/>
          </p:cNvSpPr>
          <p:nvPr>
            <p:ph type="sldNum" sz="quarter" idx="12"/>
          </p:nvPr>
        </p:nvSpPr>
        <p:spPr bwMode="auto">
          <a:xfrm>
            <a:off x="9448800" y="6570663"/>
            <a:ext cx="2743200" cy="287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BD1C1C2-4EEC-415D-8EEB-6C7BF58CA45C}" type="slidenum">
              <a:rPr lang="nl-NL" altLang="en-US" sz="1200">
                <a:solidFill>
                  <a:srgbClr val="898989"/>
                </a:solidFill>
              </a:rPr>
              <a:pPr>
                <a:lnSpc>
                  <a:spcPct val="100000"/>
                </a:lnSpc>
                <a:spcBef>
                  <a:spcPct val="0"/>
                </a:spcBef>
                <a:buFontTx/>
                <a:buNone/>
              </a:pPr>
              <a:t>12</a:t>
            </a:fld>
            <a:endParaRPr lang="nl-NL" altLang="en-US" sz="1200" dirty="0">
              <a:solidFill>
                <a:srgbClr val="898989"/>
              </a:solidFill>
            </a:endParaRPr>
          </a:p>
        </p:txBody>
      </p:sp>
      <p:pic>
        <p:nvPicPr>
          <p:cNvPr id="8" name="Picture 7">
            <a:extLst>
              <a:ext uri="{FF2B5EF4-FFF2-40B4-BE49-F238E27FC236}">
                <a16:creationId xmlns:a16="http://schemas.microsoft.com/office/drawing/2014/main" id="{80A391D8-6571-EE06-BE72-E4C45930E56A}"/>
              </a:ext>
            </a:extLst>
          </p:cNvPr>
          <p:cNvPicPr>
            <a:picLocks noChangeAspect="1"/>
          </p:cNvPicPr>
          <p:nvPr/>
        </p:nvPicPr>
        <p:blipFill rotWithShape="1">
          <a:blip r:embed="rId5"/>
          <a:srcRect l="47615" t="29855" r="12439" b="24203"/>
          <a:stretch/>
        </p:blipFill>
        <p:spPr>
          <a:xfrm>
            <a:off x="6928038" y="3523177"/>
            <a:ext cx="4383156" cy="3150705"/>
          </a:xfrm>
          <a:prstGeom prst="rect">
            <a:avLst/>
          </a:prstGeom>
        </p:spPr>
      </p:pic>
      <p:pic>
        <p:nvPicPr>
          <p:cNvPr id="13" name="Picture 12">
            <a:extLst>
              <a:ext uri="{FF2B5EF4-FFF2-40B4-BE49-F238E27FC236}">
                <a16:creationId xmlns:a16="http://schemas.microsoft.com/office/drawing/2014/main" id="{3CF38B8F-0E0C-0012-4CEA-BAC18B207BC7}"/>
              </a:ext>
            </a:extLst>
          </p:cNvPr>
          <p:cNvPicPr>
            <a:picLocks noChangeAspect="1"/>
          </p:cNvPicPr>
          <p:nvPr/>
        </p:nvPicPr>
        <p:blipFill rotWithShape="1">
          <a:blip r:embed="rId6"/>
          <a:srcRect l="8480" t="32562" r="52749" b="37684"/>
          <a:stretch/>
        </p:blipFill>
        <p:spPr>
          <a:xfrm>
            <a:off x="484149" y="908075"/>
            <a:ext cx="5624043" cy="2517611"/>
          </a:xfrm>
          <a:prstGeom prst="rect">
            <a:avLst/>
          </a:prstGeom>
        </p:spPr>
      </p:pic>
      <p:sp>
        <p:nvSpPr>
          <p:cNvPr id="15" name="TextBox 14">
            <a:extLst>
              <a:ext uri="{FF2B5EF4-FFF2-40B4-BE49-F238E27FC236}">
                <a16:creationId xmlns:a16="http://schemas.microsoft.com/office/drawing/2014/main" id="{3B07C085-4728-27D3-E55F-99AE0914F676}"/>
              </a:ext>
            </a:extLst>
          </p:cNvPr>
          <p:cNvSpPr txBox="1"/>
          <p:nvPr/>
        </p:nvSpPr>
        <p:spPr>
          <a:xfrm>
            <a:off x="6760751" y="916549"/>
            <a:ext cx="5199602" cy="2492990"/>
          </a:xfrm>
          <a:prstGeom prst="rect">
            <a:avLst/>
          </a:prstGeom>
          <a:noFill/>
        </p:spPr>
        <p:txBody>
          <a:bodyPr wrap="square">
            <a:spAutoFit/>
          </a:bodyPr>
          <a:lstStyle/>
          <a:p>
            <a:pPr marL="285750" indent="-285750">
              <a:spcAft>
                <a:spcPts val="600"/>
              </a:spcAft>
              <a:buFont typeface="Arial" panose="020B0604020202020204" pitchFamily="34" charset="0"/>
              <a:buChar char="•"/>
            </a:pPr>
            <a:r>
              <a:rPr lang="en-US" dirty="0"/>
              <a:t>The magnet reached a maximum dipole field of 2.91 T at 4.2 K. A total of 100 m of 30-tape CORC® wire was manufactured for the C2 magnet.</a:t>
            </a:r>
          </a:p>
          <a:p>
            <a:pPr marL="285750" indent="-285750">
              <a:spcAft>
                <a:spcPts val="600"/>
              </a:spcAft>
              <a:buFont typeface="Arial" panose="020B0604020202020204" pitchFamily="34" charset="0"/>
              <a:buChar char="•"/>
            </a:pPr>
            <a:endParaRPr lang="en-US" sz="500" dirty="0"/>
          </a:p>
          <a:p>
            <a:pPr marL="285750" indent="-285750">
              <a:spcAft>
                <a:spcPts val="600"/>
              </a:spcAft>
              <a:buFont typeface="Arial" panose="020B0604020202020204" pitchFamily="34" charset="0"/>
              <a:buChar char="•"/>
            </a:pPr>
            <a:r>
              <a:rPr lang="en-US" dirty="0"/>
              <a:t>5 km of </a:t>
            </a:r>
            <a:r>
              <a:rPr lang="en-US" i="1" dirty="0"/>
              <a:t>Re</a:t>
            </a:r>
            <a:r>
              <a:rPr lang="en-US" dirty="0"/>
              <a:t>BCO tape with a 30 µm thick substrate manufactured by </a:t>
            </a:r>
            <a:r>
              <a:rPr lang="en-US" dirty="0" err="1"/>
              <a:t>SuperPower</a:t>
            </a:r>
            <a:r>
              <a:rPr lang="en-US" dirty="0"/>
              <a:t> Inc. was used.</a:t>
            </a:r>
          </a:p>
          <a:p>
            <a:pPr marL="285750" indent="-285750">
              <a:spcAft>
                <a:spcPts val="600"/>
              </a:spcAft>
              <a:buFont typeface="Arial" panose="020B0604020202020204" pitchFamily="34" charset="0"/>
              <a:buChar char="•"/>
            </a:pPr>
            <a:endParaRPr lang="en-US" sz="500" dirty="0"/>
          </a:p>
          <a:p>
            <a:pPr marL="285750" indent="-285750">
              <a:spcAft>
                <a:spcPts val="600"/>
              </a:spcAft>
              <a:buFont typeface="Arial" panose="020B0604020202020204" pitchFamily="34" charset="0"/>
              <a:buChar char="•"/>
            </a:pPr>
            <a:r>
              <a:rPr lang="en-US" dirty="0"/>
              <a:t>Systematic tests on six coils showed negligible impact of </a:t>
            </a:r>
            <a:r>
              <a:rPr lang="en-US" dirty="0" err="1"/>
              <a:t>Stycast</a:t>
            </a:r>
            <a:r>
              <a:rPr lang="en-US" dirty="0"/>
              <a:t> (&lt; 3% </a:t>
            </a:r>
            <a:r>
              <a:rPr lang="en-US" dirty="0" err="1"/>
              <a:t>I</a:t>
            </a:r>
            <a:r>
              <a:rPr lang="en-US" baseline="-25000" dirty="0" err="1"/>
              <a:t>c</a:t>
            </a:r>
            <a:r>
              <a:rPr lang="en-US" dirty="0"/>
              <a:t> reduction).</a:t>
            </a:r>
          </a:p>
        </p:txBody>
      </p:sp>
    </p:spTree>
    <p:extLst>
      <p:ext uri="{BB962C8B-B14F-4D97-AF65-F5344CB8AC3E}">
        <p14:creationId xmlns:p14="http://schemas.microsoft.com/office/powerpoint/2010/main" val="32901690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9">
            <a:extLst>
              <a:ext uri="{FF2B5EF4-FFF2-40B4-BE49-F238E27FC236}">
                <a16:creationId xmlns:a16="http://schemas.microsoft.com/office/drawing/2014/main" id="{E582AD30-3340-13A7-6738-2AB4B63A7E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71722" t="21011" r="8835" b="73373"/>
          <a:stretch>
            <a:fillRect/>
          </a:stretch>
        </p:blipFill>
        <p:spPr bwMode="auto">
          <a:xfrm>
            <a:off x="9377363" y="6729"/>
            <a:ext cx="2814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99D638A4-98DC-C92B-06B1-14E1B19BA800}"/>
              </a:ext>
            </a:extLst>
          </p:cNvPr>
          <p:cNvSpPr txBox="1"/>
          <p:nvPr/>
        </p:nvSpPr>
        <p:spPr>
          <a:xfrm>
            <a:off x="515389" y="272287"/>
            <a:ext cx="8774915" cy="584775"/>
          </a:xfrm>
          <a:prstGeom prst="rect">
            <a:avLst/>
          </a:prstGeom>
          <a:noFill/>
        </p:spPr>
        <p:txBody>
          <a:bodyPr wrap="square">
            <a:spAutoFit/>
          </a:bodyPr>
          <a:lstStyle/>
          <a:p>
            <a:r>
              <a:rPr lang="en-US" sz="3200" b="1" u="none" strike="noStrike" dirty="0">
                <a:solidFill>
                  <a:srgbClr val="0000FF"/>
                </a:solidFill>
                <a:effectLst/>
                <a:latin typeface="Calibri" panose="020F0502020204030204" pitchFamily="34" charset="0"/>
              </a:rPr>
              <a:t>Summary impregnation of </a:t>
            </a:r>
            <a:r>
              <a:rPr lang="en-US" sz="3200" b="1" i="1" u="none" strike="noStrike" dirty="0">
                <a:solidFill>
                  <a:srgbClr val="0000FF"/>
                </a:solidFill>
                <a:effectLst/>
                <a:latin typeface="Calibri" panose="020F0502020204030204" pitchFamily="34" charset="0"/>
              </a:rPr>
              <a:t>Re</a:t>
            </a:r>
            <a:r>
              <a:rPr lang="en-US" sz="3200" b="1" u="none" strike="noStrike" dirty="0">
                <a:solidFill>
                  <a:srgbClr val="0000FF"/>
                </a:solidFill>
                <a:effectLst/>
                <a:latin typeface="Calibri" panose="020F0502020204030204" pitchFamily="34" charset="0"/>
              </a:rPr>
              <a:t>BCO tapes and cables </a:t>
            </a:r>
            <a:endParaRPr lang="nl-NL" sz="3200" b="1" dirty="0">
              <a:solidFill>
                <a:srgbClr val="0000FF"/>
              </a:solidFill>
            </a:endParaRPr>
          </a:p>
        </p:txBody>
      </p:sp>
      <p:grpSp>
        <p:nvGrpSpPr>
          <p:cNvPr id="12" name="Group 11">
            <a:extLst>
              <a:ext uri="{FF2B5EF4-FFF2-40B4-BE49-F238E27FC236}">
                <a16:creationId xmlns:a16="http://schemas.microsoft.com/office/drawing/2014/main" id="{CEBB9FB5-2D61-0757-1379-C4E9E6C58881}"/>
              </a:ext>
            </a:extLst>
          </p:cNvPr>
          <p:cNvGrpSpPr/>
          <p:nvPr/>
        </p:nvGrpSpPr>
        <p:grpSpPr>
          <a:xfrm>
            <a:off x="515390" y="592889"/>
            <a:ext cx="9378418" cy="6063198"/>
            <a:chOff x="687332" y="859933"/>
            <a:chExt cx="9343031" cy="6063198"/>
          </a:xfrm>
        </p:grpSpPr>
        <p:sp>
          <p:nvSpPr>
            <p:cNvPr id="5" name="TextBox 4">
              <a:extLst>
                <a:ext uri="{FF2B5EF4-FFF2-40B4-BE49-F238E27FC236}">
                  <a16:creationId xmlns:a16="http://schemas.microsoft.com/office/drawing/2014/main" id="{D4EAB773-5D93-50CF-4838-2B2482CA020B}"/>
                </a:ext>
              </a:extLst>
            </p:cNvPr>
            <p:cNvSpPr txBox="1"/>
            <p:nvPr/>
          </p:nvSpPr>
          <p:spPr>
            <a:xfrm>
              <a:off x="687332" y="859933"/>
              <a:ext cx="5044586" cy="6063198"/>
            </a:xfrm>
            <a:prstGeom prst="rect">
              <a:avLst/>
            </a:prstGeom>
            <a:noFill/>
          </p:spPr>
          <p:txBody>
            <a:bodyPr wrap="none" rtlCol="0">
              <a:spAutoFit/>
            </a:bodyPr>
            <a:lstStyle/>
            <a:p>
              <a:endParaRPr lang="en-US" sz="3200" dirty="0">
                <a:solidFill>
                  <a:srgbClr val="0000FF"/>
                </a:solidFill>
              </a:endParaRPr>
            </a:p>
            <a:p>
              <a:endParaRPr lang="en-US" dirty="0"/>
            </a:p>
            <a:p>
              <a:pPr marL="342900" indent="-342900">
                <a:buFont typeface="Arial" panose="020B0604020202020204" pitchFamily="34" charset="0"/>
                <a:buChar char="•"/>
              </a:pPr>
              <a:r>
                <a:rPr lang="en-US" sz="2000" dirty="0"/>
                <a:t>Thermal expansion mismatch</a:t>
              </a:r>
            </a:p>
            <a:p>
              <a:endParaRPr lang="en-US" sz="2000" dirty="0"/>
            </a:p>
            <a:p>
              <a:endParaRPr lang="en-US" sz="2000" dirty="0"/>
            </a:p>
            <a:p>
              <a:pPr marL="342900" indent="-342900">
                <a:buFont typeface="Arial" panose="020B0604020202020204" pitchFamily="34" charset="0"/>
                <a:buChar char="•"/>
              </a:pPr>
              <a:r>
                <a:rPr lang="en-US" sz="2000" dirty="0"/>
                <a:t>Debonding layer </a:t>
              </a:r>
            </a:p>
            <a:p>
              <a:pPr marL="342900" indent="-342900">
                <a:buFont typeface="Arial" panose="020B0604020202020204" pitchFamily="34" charset="0"/>
                <a:buChar char="•"/>
              </a:pPr>
              <a:endParaRPr lang="en-US" sz="2000" dirty="0"/>
            </a:p>
            <a:p>
              <a:r>
                <a:rPr lang="en-US" sz="2000" dirty="0"/>
                <a:t>       - Shrink tube</a:t>
              </a:r>
            </a:p>
            <a:p>
              <a:r>
                <a:rPr lang="en-US" sz="2000" dirty="0"/>
                <a:t>       - Polyimide</a:t>
              </a:r>
            </a:p>
            <a:p>
              <a:r>
                <a:rPr lang="en-US" sz="2000" dirty="0"/>
                <a:t>       - Mold release</a:t>
              </a:r>
            </a:p>
            <a:p>
              <a:endParaRPr lang="en-US" sz="2000" dirty="0"/>
            </a:p>
            <a:p>
              <a:endParaRPr lang="en-US" sz="2000" dirty="0"/>
            </a:p>
            <a:p>
              <a:pPr marL="342900" indent="-342900">
                <a:buFont typeface="Arial" panose="020B0604020202020204" pitchFamily="34" charset="0"/>
                <a:buChar char="•"/>
              </a:pPr>
              <a:r>
                <a:rPr lang="en-US" sz="2000" dirty="0"/>
                <a:t>Decreasing difference in thermal expansion</a:t>
              </a:r>
            </a:p>
            <a:p>
              <a:r>
                <a:rPr lang="en-US" sz="2000" dirty="0"/>
                <a:t>      </a:t>
              </a:r>
            </a:p>
            <a:p>
              <a:r>
                <a:rPr lang="en-US" sz="2000" dirty="0"/>
                <a:t>      - Al</a:t>
              </a:r>
              <a:r>
                <a:rPr lang="en-US" sz="2000" baseline="-25000" dirty="0"/>
                <a:t>2</a:t>
              </a:r>
              <a:r>
                <a:rPr lang="en-US" sz="2000" dirty="0"/>
                <a:t>O</a:t>
              </a:r>
              <a:r>
                <a:rPr lang="en-US" sz="2000" baseline="-25000" dirty="0"/>
                <a:t>3</a:t>
              </a:r>
            </a:p>
            <a:p>
              <a:r>
                <a:rPr lang="en-US" sz="2000" dirty="0"/>
                <a:t>      - SiO</a:t>
              </a:r>
              <a:r>
                <a:rPr lang="en-US" sz="2000" baseline="-25000" dirty="0"/>
                <a:t>2</a:t>
              </a:r>
            </a:p>
            <a:p>
              <a:endParaRPr lang="en-US" sz="2000" dirty="0"/>
            </a:p>
            <a:p>
              <a:pPr marL="342900" indent="-342900">
                <a:buFont typeface="Arial" panose="020B0604020202020204" pitchFamily="34" charset="0"/>
                <a:buChar char="•"/>
              </a:pPr>
              <a:r>
                <a:rPr lang="en-US" sz="2000" dirty="0"/>
                <a:t>Cable examples: Roebel and CORC</a:t>
              </a:r>
            </a:p>
            <a:p>
              <a:endParaRPr lang="en-US" dirty="0"/>
            </a:p>
          </p:txBody>
        </p:sp>
        <p:sp>
          <p:nvSpPr>
            <p:cNvPr id="6" name="Right Brace 5">
              <a:extLst>
                <a:ext uri="{FF2B5EF4-FFF2-40B4-BE49-F238E27FC236}">
                  <a16:creationId xmlns:a16="http://schemas.microsoft.com/office/drawing/2014/main" id="{B88F224D-768F-EE62-9BA3-BA78C9BF902D}"/>
                </a:ext>
              </a:extLst>
            </p:cNvPr>
            <p:cNvSpPr/>
            <p:nvPr/>
          </p:nvSpPr>
          <p:spPr>
            <a:xfrm>
              <a:off x="3415491" y="2618508"/>
              <a:ext cx="540327" cy="139653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7" name="TextBox 6">
              <a:extLst>
                <a:ext uri="{FF2B5EF4-FFF2-40B4-BE49-F238E27FC236}">
                  <a16:creationId xmlns:a16="http://schemas.microsoft.com/office/drawing/2014/main" id="{824A6C5E-C102-6F90-AB82-75F6C854A203}"/>
                </a:ext>
              </a:extLst>
            </p:cNvPr>
            <p:cNvSpPr txBox="1"/>
            <p:nvPr/>
          </p:nvSpPr>
          <p:spPr>
            <a:xfrm>
              <a:off x="3955818" y="2953603"/>
              <a:ext cx="4017984" cy="646331"/>
            </a:xfrm>
            <a:prstGeom prst="rect">
              <a:avLst/>
            </a:prstGeom>
            <a:noFill/>
          </p:spPr>
          <p:txBody>
            <a:bodyPr wrap="square" rtlCol="0">
              <a:spAutoFit/>
            </a:bodyPr>
            <a:lstStyle/>
            <a:p>
              <a:r>
                <a:rPr lang="en-US" dirty="0"/>
                <a:t>All working, </a:t>
              </a:r>
              <a:r>
                <a:rPr lang="en-US" b="1" dirty="0">
                  <a:solidFill>
                    <a:srgbClr val="0000FF"/>
                  </a:solidFill>
                </a:rPr>
                <a:t>polyimide</a:t>
              </a:r>
              <a:r>
                <a:rPr lang="en-US" dirty="0"/>
                <a:t> the most successful as thickness can be controlled.</a:t>
              </a:r>
              <a:endParaRPr lang="nl-NL" dirty="0"/>
            </a:p>
          </p:txBody>
        </p:sp>
        <p:sp>
          <p:nvSpPr>
            <p:cNvPr id="8" name="Right Brace 7">
              <a:extLst>
                <a:ext uri="{FF2B5EF4-FFF2-40B4-BE49-F238E27FC236}">
                  <a16:creationId xmlns:a16="http://schemas.microsoft.com/office/drawing/2014/main" id="{082D9382-B7AE-6012-EA6E-C45DE1A5155A}"/>
                </a:ext>
              </a:extLst>
            </p:cNvPr>
            <p:cNvSpPr/>
            <p:nvPr/>
          </p:nvSpPr>
          <p:spPr>
            <a:xfrm>
              <a:off x="5726512" y="4581488"/>
              <a:ext cx="540327" cy="125056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9" name="TextBox 8">
              <a:extLst>
                <a:ext uri="{FF2B5EF4-FFF2-40B4-BE49-F238E27FC236}">
                  <a16:creationId xmlns:a16="http://schemas.microsoft.com/office/drawing/2014/main" id="{6B67C805-A833-EF76-721D-AC587076F132}"/>
                </a:ext>
              </a:extLst>
            </p:cNvPr>
            <p:cNvSpPr txBox="1"/>
            <p:nvPr/>
          </p:nvSpPr>
          <p:spPr>
            <a:xfrm>
              <a:off x="6449551" y="4481063"/>
              <a:ext cx="3580812" cy="1477328"/>
            </a:xfrm>
            <a:prstGeom prst="rect">
              <a:avLst/>
            </a:prstGeom>
            <a:noFill/>
          </p:spPr>
          <p:txBody>
            <a:bodyPr wrap="square" rtlCol="0">
              <a:spAutoFit/>
            </a:bodyPr>
            <a:lstStyle/>
            <a:p>
              <a:r>
                <a:rPr lang="en-US" dirty="0"/>
                <a:t>In some cases working with </a:t>
              </a:r>
              <a:r>
                <a:rPr lang="en-US" b="1" dirty="0">
                  <a:solidFill>
                    <a:srgbClr val="0000FF"/>
                  </a:solidFill>
                </a:rPr>
                <a:t>high concentration of powders</a:t>
              </a:r>
              <a:r>
                <a:rPr lang="en-US" dirty="0"/>
                <a:t>, hard to control powder dispersion in epoxy, wet-winding needed since mixture have high viscosity.</a:t>
              </a:r>
              <a:endParaRPr lang="nl-NL" dirty="0"/>
            </a:p>
          </p:txBody>
        </p:sp>
        <p:sp>
          <p:nvSpPr>
            <p:cNvPr id="10" name="Right Brace 9">
              <a:extLst>
                <a:ext uri="{FF2B5EF4-FFF2-40B4-BE49-F238E27FC236}">
                  <a16:creationId xmlns:a16="http://schemas.microsoft.com/office/drawing/2014/main" id="{7DE46AC8-A691-8808-17F2-9F2CB2A71B97}"/>
                </a:ext>
              </a:extLst>
            </p:cNvPr>
            <p:cNvSpPr/>
            <p:nvPr/>
          </p:nvSpPr>
          <p:spPr>
            <a:xfrm>
              <a:off x="5007407" y="6132669"/>
              <a:ext cx="468858" cy="47813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11" name="TextBox 10">
              <a:extLst>
                <a:ext uri="{FF2B5EF4-FFF2-40B4-BE49-F238E27FC236}">
                  <a16:creationId xmlns:a16="http://schemas.microsoft.com/office/drawing/2014/main" id="{A1B54E42-6E30-39E7-4123-8711A1CD92CA}"/>
                </a:ext>
              </a:extLst>
            </p:cNvPr>
            <p:cNvSpPr txBox="1"/>
            <p:nvPr/>
          </p:nvSpPr>
          <p:spPr>
            <a:xfrm>
              <a:off x="5964809" y="6192925"/>
              <a:ext cx="2803422" cy="369332"/>
            </a:xfrm>
            <a:prstGeom prst="rect">
              <a:avLst/>
            </a:prstGeom>
            <a:noFill/>
          </p:spPr>
          <p:txBody>
            <a:bodyPr wrap="none" rtlCol="0">
              <a:spAutoFit/>
            </a:bodyPr>
            <a:lstStyle/>
            <a:p>
              <a:r>
                <a:rPr lang="en-US" dirty="0"/>
                <a:t>Still work needs to be done!</a:t>
              </a:r>
              <a:endParaRPr lang="nl-NL" dirty="0"/>
            </a:p>
          </p:txBody>
        </p:sp>
      </p:grpSp>
      <p:pic>
        <p:nvPicPr>
          <p:cNvPr id="14" name="Picture 13">
            <a:extLst>
              <a:ext uri="{FF2B5EF4-FFF2-40B4-BE49-F238E27FC236}">
                <a16:creationId xmlns:a16="http://schemas.microsoft.com/office/drawing/2014/main" id="{E62B2ECE-1541-5DAD-7A52-21821C512FDE}"/>
              </a:ext>
            </a:extLst>
          </p:cNvPr>
          <p:cNvPicPr>
            <a:picLocks noChangeAspect="1"/>
          </p:cNvPicPr>
          <p:nvPr/>
        </p:nvPicPr>
        <p:blipFill rotWithShape="1">
          <a:blip r:embed="rId3"/>
          <a:srcRect l="27626" t="34289" r="32071" b="26545"/>
          <a:stretch/>
        </p:blipFill>
        <p:spPr>
          <a:xfrm>
            <a:off x="7918884" y="1405220"/>
            <a:ext cx="4196915" cy="2549112"/>
          </a:xfrm>
          <a:prstGeom prst="rect">
            <a:avLst/>
          </a:prstGeom>
        </p:spPr>
      </p:pic>
      <p:sp>
        <p:nvSpPr>
          <p:cNvPr id="2" name="Slide Number Placeholder 1">
            <a:extLst>
              <a:ext uri="{FF2B5EF4-FFF2-40B4-BE49-F238E27FC236}">
                <a16:creationId xmlns:a16="http://schemas.microsoft.com/office/drawing/2014/main" id="{EAF9266F-4C6B-E1DD-06B1-3E6EE7E47FF9}"/>
              </a:ext>
            </a:extLst>
          </p:cNvPr>
          <p:cNvSpPr>
            <a:spLocks noGrp="1" noChangeArrowheads="1"/>
          </p:cNvSpPr>
          <p:nvPr>
            <p:ph type="sldNum" sz="quarter" idx="12"/>
          </p:nvPr>
        </p:nvSpPr>
        <p:spPr bwMode="auto">
          <a:xfrm>
            <a:off x="9448800" y="6570663"/>
            <a:ext cx="2743200" cy="287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BD1C1C2-4EEC-415D-8EEB-6C7BF58CA45C}" type="slidenum">
              <a:rPr lang="nl-NL" altLang="en-US" sz="1200">
                <a:solidFill>
                  <a:srgbClr val="898989"/>
                </a:solidFill>
              </a:rPr>
              <a:pPr>
                <a:lnSpc>
                  <a:spcPct val="100000"/>
                </a:lnSpc>
                <a:spcBef>
                  <a:spcPct val="0"/>
                </a:spcBef>
                <a:buFontTx/>
                <a:buNone/>
              </a:pPr>
              <a:t>13</a:t>
            </a:fld>
            <a:endParaRPr lang="nl-NL" altLang="en-US" sz="1200" dirty="0">
              <a:solidFill>
                <a:srgbClr val="898989"/>
              </a:solidFill>
            </a:endParaRPr>
          </a:p>
        </p:txBody>
      </p:sp>
      <p:pic>
        <p:nvPicPr>
          <p:cNvPr id="13" name="Picture 12">
            <a:extLst>
              <a:ext uri="{FF2B5EF4-FFF2-40B4-BE49-F238E27FC236}">
                <a16:creationId xmlns:a16="http://schemas.microsoft.com/office/drawing/2014/main" id="{9FF59961-A351-37A3-F0D6-9E44152735AB}"/>
              </a:ext>
            </a:extLst>
          </p:cNvPr>
          <p:cNvPicPr>
            <a:picLocks noChangeAspect="1"/>
          </p:cNvPicPr>
          <p:nvPr/>
        </p:nvPicPr>
        <p:blipFill rotWithShape="1">
          <a:blip r:embed="rId4"/>
          <a:srcRect l="39557" t="45345" r="44566" b="30162"/>
          <a:stretch/>
        </p:blipFill>
        <p:spPr>
          <a:xfrm>
            <a:off x="10189713" y="4214019"/>
            <a:ext cx="1532264" cy="1477328"/>
          </a:xfrm>
          <a:prstGeom prst="rect">
            <a:avLst/>
          </a:prstGeom>
        </p:spPr>
      </p:pic>
      <p:pic>
        <p:nvPicPr>
          <p:cNvPr id="15" name="Picture 14">
            <a:extLst>
              <a:ext uri="{FF2B5EF4-FFF2-40B4-BE49-F238E27FC236}">
                <a16:creationId xmlns:a16="http://schemas.microsoft.com/office/drawing/2014/main" id="{D571CDE6-F35F-4F22-E0A0-2321EA9AEEC6}"/>
              </a:ext>
            </a:extLst>
          </p:cNvPr>
          <p:cNvPicPr>
            <a:picLocks noChangeAspect="1"/>
          </p:cNvPicPr>
          <p:nvPr/>
        </p:nvPicPr>
        <p:blipFill rotWithShape="1">
          <a:blip r:embed="rId5"/>
          <a:srcRect l="43618" t="52414" r="44651" b="38323"/>
          <a:stretch/>
        </p:blipFill>
        <p:spPr>
          <a:xfrm>
            <a:off x="4496235" y="1065817"/>
            <a:ext cx="2344550" cy="1157202"/>
          </a:xfrm>
          <a:prstGeom prst="rect">
            <a:avLst/>
          </a:prstGeom>
        </p:spPr>
      </p:pic>
    </p:spTree>
    <p:extLst>
      <p:ext uri="{BB962C8B-B14F-4D97-AF65-F5344CB8AC3E}">
        <p14:creationId xmlns:p14="http://schemas.microsoft.com/office/powerpoint/2010/main" val="4975705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7D5480-1996-09AD-CD75-807716BA80C3}"/>
              </a:ext>
            </a:extLst>
          </p:cNvPr>
          <p:cNvSpPr txBox="1"/>
          <p:nvPr/>
        </p:nvSpPr>
        <p:spPr>
          <a:xfrm>
            <a:off x="321425" y="0"/>
            <a:ext cx="2398926" cy="461665"/>
          </a:xfrm>
          <a:prstGeom prst="rect">
            <a:avLst/>
          </a:prstGeom>
          <a:noFill/>
        </p:spPr>
        <p:txBody>
          <a:bodyPr wrap="none" rtlCol="0">
            <a:spAutoFit/>
          </a:bodyPr>
          <a:lstStyle/>
          <a:p>
            <a:r>
              <a:rPr lang="en-US" sz="2400" dirty="0">
                <a:solidFill>
                  <a:srgbClr val="0000FF"/>
                </a:solidFill>
              </a:rPr>
              <a:t>List of references:</a:t>
            </a:r>
            <a:endParaRPr lang="nl-NL" sz="2400" dirty="0">
              <a:solidFill>
                <a:srgbClr val="0000FF"/>
              </a:solidFill>
            </a:endParaRPr>
          </a:p>
        </p:txBody>
      </p:sp>
      <p:pic>
        <p:nvPicPr>
          <p:cNvPr id="4" name="Picture 9">
            <a:extLst>
              <a:ext uri="{FF2B5EF4-FFF2-40B4-BE49-F238E27FC236}">
                <a16:creationId xmlns:a16="http://schemas.microsoft.com/office/drawing/2014/main" id="{AB54A1DB-8A24-D194-D7EC-17F7553C7F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71722" t="21011" r="8835" b="73373"/>
          <a:stretch>
            <a:fillRect/>
          </a:stretch>
        </p:blipFill>
        <p:spPr bwMode="auto">
          <a:xfrm>
            <a:off x="9377363" y="6729"/>
            <a:ext cx="2814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
            <a:extLst>
              <a:ext uri="{FF2B5EF4-FFF2-40B4-BE49-F238E27FC236}">
                <a16:creationId xmlns:a16="http://schemas.microsoft.com/office/drawing/2014/main" id="{78BFB000-AC84-DDE2-6DBB-021E89316372}"/>
              </a:ext>
            </a:extLst>
          </p:cNvPr>
          <p:cNvSpPr>
            <a:spLocks noChangeArrowheads="1"/>
          </p:cNvSpPr>
          <p:nvPr/>
        </p:nvSpPr>
        <p:spPr bwMode="auto">
          <a:xfrm>
            <a:off x="321425" y="463929"/>
            <a:ext cx="11648072" cy="660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[1] M. Ogata, S. Researcher, K. Nagashima, and E. Director, “An Innovative Superconducting Coil Fabrication Method with YBCO Coated Conductors,” 2013.</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[2] C. Barth, N. Bagrets, K. P. Weiss, C. M. Bayer, and T. Bast, “Degradation free epoxy impregnation of REBCO coils and cables,” </a:t>
            </a:r>
            <a:r>
              <a:rPr kumimoji="0" lang="en-US" altLang="nl-NL" sz="1200" b="0" i="1"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Supercond</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Sci Technol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26, no. 5, May 2013,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10.1088/0953-2048/26/5/055007.</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[3] Y. Yanagisawa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et al.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“An ultra-thin polyimide insulation coating on REBCO conductors by electrodeposition produces a maximum overall current density for REBCO coils,” </a:t>
            </a:r>
            <a:r>
              <a:rPr kumimoji="0" lang="en-US" altLang="nl-NL" sz="1200" b="0" i="1"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Physica</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C: Superconductivity and its Applications</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495, pp. 15–18, 2013,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10.1016/j.physc.2013.07.009.</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[4] S. Awaji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et al.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“Superconducting and mechanical properties of impregnated REBCO pancake coils under large hoop stress,”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IEEE Transactions on Applied Superconductivity</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23, no. 3, 2013,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10.1109/TASC.2012.2229775.</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[5] Y. Yanagisawa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et al.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“Removal of degradation of the performance of an epoxy impregnated YBCO-coated conductor double pancake coil by using a polyimide-electrodeposited YBCO-coated conductor,” </a:t>
            </a:r>
            <a:r>
              <a:rPr kumimoji="0" lang="en-US" altLang="nl-NL" sz="1200" b="0" i="1"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Physica</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C: Superconductivity and its Applications</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476, pp. 19–22, Jun. 2012,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10.1016/j.physc.2012.01.025.</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[6] J. Lu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et al.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“Insulation of coated conductors for high field magnet applications,”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IEEE Transactions on Applied Superconductivity</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22, no. 3, 2012,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10.1109/TASC.2011.2177230.</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[7] X. Wang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et al.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Development and performance of a 2.9 Tesla dipole magnet using high-temperature superconducting CORC® wires, 2021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Supercond</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Sci. Technol. 34 015012</a:t>
            </a:r>
            <a:b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br>
            <a:endParaRPr kumimoji="0" lang="nl-NL" altLang="nl-NL"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[8] U. P. Trociewitz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et al.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“35.4 T field generated using a layer-wound superconducting coil made of (RE)Ba 2 Cu 3 O 7-x (RE = Rare Earth) coated conductor.”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[9] Y.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Shiroyanagi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 K. Ghosh, R. Gupta, and W. B. Sampson, “The construction and testing of YBCO pancake coils for a high field solenoid,”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IEEE Transactions on Applied Superconductivity</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21, no. 3 PART 2, pp. 1649–1652, Jun. 2011,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10.1109/TASC.2010.2097570.</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[10] H. W. Weijers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et al.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“Progress in the Development and Construction of a 32-T Superconducting Magnet,”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IEEE Transactions on Applied Superconductivity</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26, no. 4, Jun. 2016,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10.1109/TASC.2016.2517022.</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[11] S. Otten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et al.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“Enhancement of the transverse stress tolerance of REBCO Roebel cables by epoxy impregnation,” </a:t>
            </a:r>
            <a:r>
              <a:rPr kumimoji="0" lang="en-US" altLang="nl-NL" sz="1200" b="0" i="1"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Supercond</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Sci Technol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28, no. 6, Jun. 2015,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10.1088/0953-2048/28/6/065014.</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[12] K. Mizuno, M. Ogata, and H. Hasegawa, “Manufacturing of a REBCO racetrack coil using thermoplastic resin aiming at Maglev application,” </a:t>
            </a:r>
            <a:r>
              <a:rPr kumimoji="0" lang="en-US" altLang="nl-NL" sz="1200" b="0" i="1"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Physica</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C: Superconductivity and its Applications</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518, pp. 101–105, Jul. 2015,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10.1016/j.physc.2015.06.016.</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[13] I.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Kesgin</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Q.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Hasse</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Y.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Ivanyushenkov</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and U. Welp, “Performance of 2G-HTS REBCO Undulator Coils Impregnated Epoxies Mixed with Different Fillers,”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IEEE Transactions on Applied Superconductivity</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27, no. 4, Jun. 2017,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10.1109/TASC.2016.2638431.</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[14] T. Matsuda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et al.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“Degradation of the performance of an epoxy-impregnated REBCO solenoid due to electromagnetic forces,”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Cryogenics (</a:t>
            </a:r>
            <a:r>
              <a:rPr kumimoji="0" lang="en-US" altLang="nl-NL" sz="1200" b="0" i="1"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Guildf</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90, pp. 47–51, Mar. 2018,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10.1016/j.cryogenics.2018.01.002.</a:t>
            </a:r>
            <a:endParaRPr kumimoji="0" lang="nl-NL" altLang="nl-NL"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nl-NL" sz="1800" b="0" i="0" u="none" strike="noStrike" cap="none" normalizeH="0" baseline="0" dirty="0">
              <a:ln>
                <a:noFill/>
              </a:ln>
              <a:solidFill>
                <a:schemeClr val="tx1"/>
              </a:solidFill>
              <a:effectLst/>
              <a:latin typeface="Arial" panose="020B0604020202020204" pitchFamily="34" charset="0"/>
            </a:endParaRPr>
          </a:p>
        </p:txBody>
      </p:sp>
      <p:sp>
        <p:nvSpPr>
          <p:cNvPr id="3" name="Slide Number Placeholder 1">
            <a:extLst>
              <a:ext uri="{FF2B5EF4-FFF2-40B4-BE49-F238E27FC236}">
                <a16:creationId xmlns:a16="http://schemas.microsoft.com/office/drawing/2014/main" id="{813286AF-4F37-FE52-7120-3852CDBA26B4}"/>
              </a:ext>
            </a:extLst>
          </p:cNvPr>
          <p:cNvSpPr>
            <a:spLocks noGrp="1" noChangeArrowheads="1"/>
          </p:cNvSpPr>
          <p:nvPr>
            <p:ph type="sldNum" sz="quarter" idx="12"/>
          </p:nvPr>
        </p:nvSpPr>
        <p:spPr bwMode="auto">
          <a:xfrm>
            <a:off x="9448800" y="6570663"/>
            <a:ext cx="2743200" cy="287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BD1C1C2-4EEC-415D-8EEB-6C7BF58CA45C}" type="slidenum">
              <a:rPr lang="nl-NL" altLang="en-US" sz="1200">
                <a:solidFill>
                  <a:srgbClr val="898989"/>
                </a:solidFill>
              </a:rPr>
              <a:pPr>
                <a:lnSpc>
                  <a:spcPct val="100000"/>
                </a:lnSpc>
                <a:spcBef>
                  <a:spcPct val="0"/>
                </a:spcBef>
                <a:buFontTx/>
                <a:buNone/>
              </a:pPr>
              <a:t>14</a:t>
            </a:fld>
            <a:endParaRPr lang="nl-NL" altLang="en-US" sz="1200" dirty="0">
              <a:solidFill>
                <a:srgbClr val="898989"/>
              </a:solidFill>
            </a:endParaRPr>
          </a:p>
        </p:txBody>
      </p:sp>
    </p:spTree>
    <p:extLst>
      <p:ext uri="{BB962C8B-B14F-4D97-AF65-F5344CB8AC3E}">
        <p14:creationId xmlns:p14="http://schemas.microsoft.com/office/powerpoint/2010/main" val="12008322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a:extLst>
              <a:ext uri="{FF2B5EF4-FFF2-40B4-BE49-F238E27FC236}">
                <a16:creationId xmlns:a16="http://schemas.microsoft.com/office/drawing/2014/main" id="{5F0770A0-5E6A-4FA3-B67C-99ED93952F63}"/>
              </a:ext>
            </a:extLst>
          </p:cNvPr>
          <p:cNvSpPr>
            <a:spLocks noChangeArrowheads="1"/>
          </p:cNvSpPr>
          <p:nvPr/>
        </p:nvSpPr>
        <p:spPr bwMode="auto">
          <a:xfrm>
            <a:off x="354819" y="235329"/>
            <a:ext cx="11559814" cy="6940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[15] I.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Kesgin</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Q.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Hasse</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Y.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Ivanyushenkov</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and U. Welp, “Degradation Free Vacuum Epoxy Impregnated short REBCO Undulator Magnets,” in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IOP Conference Series: Materials Science and Engineering</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Dec. 2017, vol. 279, no. 1.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10.1088/1757-899X/279/1/012009.</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5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[16] E. F.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Talantsev</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et al.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“Critical current retention of potted and unpotted REBCO Roebel cables under transverse pressure and thermal cycling,” </a:t>
            </a:r>
            <a:r>
              <a:rPr kumimoji="0" lang="en-US" altLang="nl-NL" sz="1200" b="0" i="1"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Supercond</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Sci Technol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30, no. 4, Mar. 2017,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10.1088/1361-6668/aa604f.</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5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[17] M.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Iio</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M. Yoshida, T. Nakamoto, K. Suzuki, M. Sugano, and T.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Ogitsu</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“Research and Development of Future Radiation-Resistant Superconducting Magnets with Mineral Insulated REBCO Coils,”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IEEE Transactions on Applied Superconductivity</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30, no. 4, Jun. 2020,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10.1109/TASC.2020.2966427.</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5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[18] K.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Bouloukakis</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M. Hunter, N. Long, R. Dykstra, and B. Parkinson, “Discharge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Behaviour</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and Modelling of a 1.5 T REBCO Magnet with Quench Tolerant Coils Impregnated with Conductive Epoxy,”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IEEE Transactions on Applied Superconductivity</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31, no. 5, Aug. 2021,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10.1109/TASC.2021.3059975.</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5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[19] T. Yoshida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et al.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“Performance of Epoxy-Impregnated Intra-Layer No-Insulation (LNI) REBCO Coils at 77 K,”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IEEE Transactions on Applied Superconductivity</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31, no. 5, Aug. 2021,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10.1109/TASC.2021.3065875.</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5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[20] E.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Cuninková</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M.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Pekarčíková</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M.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Skarba</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J.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Krajčovič</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and M.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Pašák</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“Experimental and numerical analysis of high-temperature superconducting tapes modified by composite thermal stabilization subjected to thermomechanical loading,”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Materials</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14, no. 13, Jul. 2021,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10.3390/ma14133579.</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5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[21] S. Yin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et al.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“Degradation of REBCO coated conductors due to a combination of epoxy impregnation, thermal cycles, and quench: Characteristics and a method of alleviation,”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J Appl Phys</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128, no. 17, Nov. 2020,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10.1063/5.0026000.</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5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[22] P. Gao, H. Zhang, and X. Wang, “Mechanical Behavior of Impregnated REBCO Pancake Winding Based on Electromagnetic-Thermoelastic Analysis,”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IEEE Transactions on Applied Superconductivity</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31, no. 5, Aug. 2021,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10.1109/TASC.2021.3057036.</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5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[23] S. Fujita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et al.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“Hoop Stress Tests of an Epoxy-Impregnated REBCO Coil with Fluorine-Coated Polyimide Insulation,”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IEEE Transactions on Applied Superconductivity</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31, no. 5, Aug. 2021,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10.1109/TASC.2021.3058924.</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5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[24] P. Gao, H. Zhang, and X. Wang, “Numerical Investigation on Delamination Induced by Thermal Mismatch in Epoxy Impregnated REBCO Pancake Coils,”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IEEE Transactions on Applied Superconductivity</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30, no. 4, Jun. 2020,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10.1109/TASC.2020.2987310.</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5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[25] J. W. Levitan, J. Lu, B. Jarvis, and H. Bai, “Effects of Wax Impregnation on Contact Resistivity between REBCO Tapes,”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IEEE Transactions on Applied Superconductivity</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32, no. 7, Oct. 2022,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10.1109/TASC.2022.3179809.</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5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[26] J. Stern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et al.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“Developing a Vacuum Pressure Impregnation Procedure for CORC Wires,”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IEEE Transactions on Applied Superconductivity</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32, no. 6, Sep. 2022,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10.1109/TASC.2022.3149733.</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5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[27] A.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Badel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et al.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“First validation of Robust REBCO insert concept on a large 20-pancake prototype reaching up to 25 T.” [Online]. Available: </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https://hal.science/hal-03881814</a:t>
            </a:r>
            <a:endPar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5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[28] P. Gao and Y. Pan, “Delamination model of an epoxy-impregnated REBCO superconducting pancake winding,” </a:t>
            </a:r>
            <a:r>
              <a:rPr kumimoji="0" lang="en-US" altLang="nl-NL" sz="1200" b="0" i="1"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Supercond</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Sci Technol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35, no. 6, Jun. 2022,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10.1088/1361-6668/ac6988.</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5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[29] X.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Jin</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et al.</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“Study on the mechanism of preventing degradation in the performance of REBCO Coils,” </a:t>
            </a:r>
            <a:r>
              <a:rPr kumimoji="0" lang="en-US" altLang="nl-NL" sz="12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IEEE Transactions on Applied Superconductivity</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24, no. 3, 2014, </a:t>
            </a:r>
            <a:r>
              <a:rPr kumimoji="0" lang="en-US" altLang="nl-NL" sz="12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10.1109/TASC.2013.2280714.</a:t>
            </a:r>
            <a:endParaRPr kumimoji="0" lang="nl-NL" altLang="nl-NL"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1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kumimoji="0" lang="en-US" altLang="nl-NL" sz="1800" b="0" i="0" u="none" strike="noStrike" cap="none" normalizeH="0" baseline="0" dirty="0">
              <a:ln>
                <a:noFill/>
              </a:ln>
              <a:solidFill>
                <a:schemeClr val="tx1"/>
              </a:solidFill>
              <a:effectLst/>
              <a:latin typeface="Arial" panose="020B0604020202020204" pitchFamily="34" charset="0"/>
            </a:endParaRPr>
          </a:p>
        </p:txBody>
      </p:sp>
      <p:sp>
        <p:nvSpPr>
          <p:cNvPr id="2" name="TextBox 1">
            <a:extLst>
              <a:ext uri="{FF2B5EF4-FFF2-40B4-BE49-F238E27FC236}">
                <a16:creationId xmlns:a16="http://schemas.microsoft.com/office/drawing/2014/main" id="{BA7D5480-1996-09AD-CD75-807716BA80C3}"/>
              </a:ext>
            </a:extLst>
          </p:cNvPr>
          <p:cNvSpPr txBox="1"/>
          <p:nvPr/>
        </p:nvSpPr>
        <p:spPr>
          <a:xfrm>
            <a:off x="354819" y="6729"/>
            <a:ext cx="2398926" cy="461665"/>
          </a:xfrm>
          <a:prstGeom prst="rect">
            <a:avLst/>
          </a:prstGeom>
          <a:noFill/>
        </p:spPr>
        <p:txBody>
          <a:bodyPr wrap="none" rtlCol="0">
            <a:spAutoFit/>
          </a:bodyPr>
          <a:lstStyle/>
          <a:p>
            <a:r>
              <a:rPr lang="en-US" sz="2400" dirty="0">
                <a:solidFill>
                  <a:srgbClr val="0000FF"/>
                </a:solidFill>
              </a:rPr>
              <a:t>List of references:</a:t>
            </a:r>
            <a:endParaRPr lang="nl-NL" sz="2400" dirty="0">
              <a:solidFill>
                <a:srgbClr val="0000FF"/>
              </a:solidFill>
            </a:endParaRPr>
          </a:p>
        </p:txBody>
      </p:sp>
      <p:pic>
        <p:nvPicPr>
          <p:cNvPr id="4" name="Picture 9">
            <a:extLst>
              <a:ext uri="{FF2B5EF4-FFF2-40B4-BE49-F238E27FC236}">
                <a16:creationId xmlns:a16="http://schemas.microsoft.com/office/drawing/2014/main" id="{80095DDC-A3CA-FB13-20F0-66D49568712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71722" t="21011" r="8835" b="73373"/>
          <a:stretch>
            <a:fillRect/>
          </a:stretch>
        </p:blipFill>
        <p:spPr bwMode="auto">
          <a:xfrm>
            <a:off x="9377363" y="6729"/>
            <a:ext cx="2814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1">
            <a:extLst>
              <a:ext uri="{FF2B5EF4-FFF2-40B4-BE49-F238E27FC236}">
                <a16:creationId xmlns:a16="http://schemas.microsoft.com/office/drawing/2014/main" id="{7893D4B8-96D3-8539-93A3-DC9604BDA9F3}"/>
              </a:ext>
            </a:extLst>
          </p:cNvPr>
          <p:cNvSpPr>
            <a:spLocks noGrp="1" noChangeArrowheads="1"/>
          </p:cNvSpPr>
          <p:nvPr>
            <p:ph type="sldNum" sz="quarter" idx="12"/>
          </p:nvPr>
        </p:nvSpPr>
        <p:spPr bwMode="auto">
          <a:xfrm>
            <a:off x="9448800" y="6570663"/>
            <a:ext cx="2743200" cy="287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BD1C1C2-4EEC-415D-8EEB-6C7BF58CA45C}" type="slidenum">
              <a:rPr lang="nl-NL" altLang="en-US" sz="1200">
                <a:solidFill>
                  <a:srgbClr val="898989"/>
                </a:solidFill>
              </a:rPr>
              <a:pPr>
                <a:lnSpc>
                  <a:spcPct val="100000"/>
                </a:lnSpc>
                <a:spcBef>
                  <a:spcPct val="0"/>
                </a:spcBef>
                <a:buFontTx/>
                <a:buNone/>
              </a:pPr>
              <a:t>15</a:t>
            </a:fld>
            <a:endParaRPr lang="nl-NL" altLang="en-US" sz="1200" dirty="0">
              <a:solidFill>
                <a:srgbClr val="898989"/>
              </a:solidFill>
            </a:endParaRPr>
          </a:p>
        </p:txBody>
      </p:sp>
    </p:spTree>
    <p:extLst>
      <p:ext uri="{BB962C8B-B14F-4D97-AF65-F5344CB8AC3E}">
        <p14:creationId xmlns:p14="http://schemas.microsoft.com/office/powerpoint/2010/main" val="19107298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E908296-197E-4A3B-4B57-90ED0C4DB0E6}"/>
              </a:ext>
            </a:extLst>
          </p:cNvPr>
          <p:cNvPicPr>
            <a:picLocks noChangeAspect="1"/>
          </p:cNvPicPr>
          <p:nvPr/>
        </p:nvPicPr>
        <p:blipFill rotWithShape="1">
          <a:blip r:embed="rId3"/>
          <a:srcRect l="8889" t="31556" r="55556" b="14222"/>
          <a:stretch/>
        </p:blipFill>
        <p:spPr>
          <a:xfrm>
            <a:off x="487680" y="2204720"/>
            <a:ext cx="2814320" cy="2682399"/>
          </a:xfrm>
          <a:prstGeom prst="rect">
            <a:avLst/>
          </a:prstGeom>
        </p:spPr>
      </p:pic>
      <p:pic>
        <p:nvPicPr>
          <p:cNvPr id="5" name="Picture 4">
            <a:extLst>
              <a:ext uri="{FF2B5EF4-FFF2-40B4-BE49-F238E27FC236}">
                <a16:creationId xmlns:a16="http://schemas.microsoft.com/office/drawing/2014/main" id="{899692BF-992C-511B-6406-CD3C5BD82AF4}"/>
              </a:ext>
            </a:extLst>
          </p:cNvPr>
          <p:cNvPicPr>
            <a:picLocks noChangeAspect="1"/>
          </p:cNvPicPr>
          <p:nvPr/>
        </p:nvPicPr>
        <p:blipFill rotWithShape="1">
          <a:blip r:embed="rId4"/>
          <a:srcRect l="51944" t="60886" r="14445" b="21186"/>
          <a:stretch/>
        </p:blipFill>
        <p:spPr>
          <a:xfrm>
            <a:off x="3485283" y="2814240"/>
            <a:ext cx="4937357" cy="1646000"/>
          </a:xfrm>
          <a:prstGeom prst="rect">
            <a:avLst/>
          </a:prstGeom>
        </p:spPr>
      </p:pic>
      <p:pic>
        <p:nvPicPr>
          <p:cNvPr id="7" name="Picture 6">
            <a:extLst>
              <a:ext uri="{FF2B5EF4-FFF2-40B4-BE49-F238E27FC236}">
                <a16:creationId xmlns:a16="http://schemas.microsoft.com/office/drawing/2014/main" id="{84796185-DF4F-DE8D-73B0-D056434230C2}"/>
              </a:ext>
            </a:extLst>
          </p:cNvPr>
          <p:cNvPicPr>
            <a:picLocks noChangeAspect="1"/>
          </p:cNvPicPr>
          <p:nvPr/>
        </p:nvPicPr>
        <p:blipFill rotWithShape="1">
          <a:blip r:embed="rId5"/>
          <a:srcRect l="9259" t="22666" r="56759" b="39408"/>
          <a:stretch/>
        </p:blipFill>
        <p:spPr>
          <a:xfrm>
            <a:off x="8239760" y="2204720"/>
            <a:ext cx="3728720" cy="2600960"/>
          </a:xfrm>
          <a:prstGeom prst="rect">
            <a:avLst/>
          </a:prstGeom>
        </p:spPr>
      </p:pic>
      <p:sp>
        <p:nvSpPr>
          <p:cNvPr id="8" name="TextBox 7">
            <a:extLst>
              <a:ext uri="{FF2B5EF4-FFF2-40B4-BE49-F238E27FC236}">
                <a16:creationId xmlns:a16="http://schemas.microsoft.com/office/drawing/2014/main" id="{14F8C533-7AAD-E7D0-4789-8873EADB0893}"/>
              </a:ext>
            </a:extLst>
          </p:cNvPr>
          <p:cNvSpPr txBox="1"/>
          <p:nvPr/>
        </p:nvSpPr>
        <p:spPr>
          <a:xfrm>
            <a:off x="487680" y="336929"/>
            <a:ext cx="3256789" cy="584775"/>
          </a:xfrm>
          <a:prstGeom prst="rect">
            <a:avLst/>
          </a:prstGeom>
          <a:noFill/>
        </p:spPr>
        <p:txBody>
          <a:bodyPr wrap="none" rtlCol="0">
            <a:spAutoFit/>
          </a:bodyPr>
          <a:lstStyle/>
          <a:p>
            <a:r>
              <a:rPr lang="en-US" sz="3200" dirty="0">
                <a:solidFill>
                  <a:srgbClr val="0000FF"/>
                </a:solidFill>
              </a:rPr>
              <a:t>Conductive epoxy:</a:t>
            </a:r>
            <a:endParaRPr lang="nl-NL" sz="3200" dirty="0">
              <a:solidFill>
                <a:srgbClr val="0000FF"/>
              </a:solidFill>
            </a:endParaRPr>
          </a:p>
        </p:txBody>
      </p:sp>
      <p:pic>
        <p:nvPicPr>
          <p:cNvPr id="9" name="Picture 9">
            <a:extLst>
              <a:ext uri="{FF2B5EF4-FFF2-40B4-BE49-F238E27FC236}">
                <a16:creationId xmlns:a16="http://schemas.microsoft.com/office/drawing/2014/main" id="{57CB4AAF-C489-85FE-A944-1231E6CCD0A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71722" t="21011" r="8835" b="73373"/>
          <a:stretch>
            <a:fillRect/>
          </a:stretch>
        </p:blipFill>
        <p:spPr bwMode="auto">
          <a:xfrm>
            <a:off x="9377363" y="6729"/>
            <a:ext cx="2814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DEAF6670-404F-818C-08AD-FC15CCFAA592}"/>
              </a:ext>
            </a:extLst>
          </p:cNvPr>
          <p:cNvSpPr txBox="1"/>
          <p:nvPr/>
        </p:nvSpPr>
        <p:spPr>
          <a:xfrm>
            <a:off x="487680" y="6072713"/>
            <a:ext cx="11407335" cy="430887"/>
          </a:xfrm>
          <a:prstGeom prst="rect">
            <a:avLst/>
          </a:prstGeom>
          <a:noFill/>
          <a:ln>
            <a:solidFill>
              <a:schemeClr val="accent1"/>
            </a:solidFill>
          </a:ln>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1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K. </a:t>
            </a:r>
            <a:r>
              <a:rPr kumimoji="0" lang="en-US" altLang="nl-NL" sz="11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Bouloukakis</a:t>
            </a:r>
            <a:r>
              <a:rPr kumimoji="0" lang="en-US" altLang="nl-NL" sz="11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M. Hunter, N. Long, R. Dykstra, and B. Parkinson, “Discharge </a:t>
            </a:r>
            <a:r>
              <a:rPr kumimoji="0" lang="en-US" altLang="nl-NL" sz="11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Behaviour</a:t>
            </a:r>
            <a:r>
              <a:rPr kumimoji="0" lang="en-US" altLang="nl-NL" sz="11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and Modelling of a 1.5 T REBCO Magnet with Quench Tolerant Coils Impregnated with Conductive Epoxy,” </a:t>
            </a:r>
            <a:r>
              <a:rPr kumimoji="0" lang="en-US" altLang="nl-NL" sz="1100"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IEEE Transactions on Applied Superconductivity</a:t>
            </a:r>
            <a:r>
              <a:rPr kumimoji="0" lang="en-US" altLang="nl-NL" sz="11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vol. 31, no. 5, Aug. 2021, </a:t>
            </a:r>
            <a:r>
              <a:rPr kumimoji="0" lang="en-US" altLang="nl-NL" sz="11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doi</a:t>
            </a:r>
            <a:r>
              <a:rPr kumimoji="0" lang="en-US" altLang="nl-NL" sz="11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10.1109/TASC.2021.3059975.</a:t>
            </a:r>
          </a:p>
        </p:txBody>
      </p:sp>
      <p:sp>
        <p:nvSpPr>
          <p:cNvPr id="2" name="Slide Number Placeholder 1">
            <a:extLst>
              <a:ext uri="{FF2B5EF4-FFF2-40B4-BE49-F238E27FC236}">
                <a16:creationId xmlns:a16="http://schemas.microsoft.com/office/drawing/2014/main" id="{4C3C2AF0-DDEE-87D0-EC3C-3E615D998610}"/>
              </a:ext>
            </a:extLst>
          </p:cNvPr>
          <p:cNvSpPr>
            <a:spLocks noGrp="1" noChangeArrowheads="1"/>
          </p:cNvSpPr>
          <p:nvPr>
            <p:ph type="sldNum" sz="quarter" idx="12"/>
          </p:nvPr>
        </p:nvSpPr>
        <p:spPr bwMode="auto">
          <a:xfrm>
            <a:off x="9448800" y="6570663"/>
            <a:ext cx="2743200" cy="287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BD1C1C2-4EEC-415D-8EEB-6C7BF58CA45C}" type="slidenum">
              <a:rPr lang="nl-NL" altLang="en-US" sz="1200">
                <a:solidFill>
                  <a:srgbClr val="898989"/>
                </a:solidFill>
              </a:rPr>
              <a:pPr>
                <a:lnSpc>
                  <a:spcPct val="100000"/>
                </a:lnSpc>
                <a:spcBef>
                  <a:spcPct val="0"/>
                </a:spcBef>
                <a:buFontTx/>
                <a:buNone/>
              </a:pPr>
              <a:t>16</a:t>
            </a:fld>
            <a:endParaRPr lang="nl-NL" altLang="en-US" sz="1200" dirty="0">
              <a:solidFill>
                <a:srgbClr val="898989"/>
              </a:solidFill>
            </a:endParaRPr>
          </a:p>
        </p:txBody>
      </p:sp>
    </p:spTree>
    <p:extLst>
      <p:ext uri="{BB962C8B-B14F-4D97-AF65-F5344CB8AC3E}">
        <p14:creationId xmlns:p14="http://schemas.microsoft.com/office/powerpoint/2010/main" val="480903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008559A-4FD9-A710-815A-10CF7C11E9C6}"/>
              </a:ext>
            </a:extLst>
          </p:cNvPr>
          <p:cNvSpPr txBox="1"/>
          <p:nvPr/>
        </p:nvSpPr>
        <p:spPr>
          <a:xfrm>
            <a:off x="417532" y="181957"/>
            <a:ext cx="5303652" cy="6494085"/>
          </a:xfrm>
          <a:prstGeom prst="rect">
            <a:avLst/>
          </a:prstGeom>
          <a:noFill/>
        </p:spPr>
        <p:txBody>
          <a:bodyPr wrap="square" rtlCol="0">
            <a:spAutoFit/>
          </a:bodyPr>
          <a:lstStyle/>
          <a:p>
            <a:r>
              <a:rPr lang="en-US" sz="3200" dirty="0">
                <a:solidFill>
                  <a:srgbClr val="0000FF"/>
                </a:solidFill>
              </a:rPr>
              <a:t>Impregnate or not ? </a:t>
            </a:r>
          </a:p>
          <a:p>
            <a:endParaRPr lang="en-US" sz="3200" dirty="0">
              <a:solidFill>
                <a:srgbClr val="0000FF"/>
              </a:solidFill>
            </a:endParaRPr>
          </a:p>
          <a:p>
            <a:endParaRPr lang="en-US" dirty="0"/>
          </a:p>
          <a:p>
            <a:pPr marL="342900" indent="-342900">
              <a:buFont typeface="Arial" panose="020B0604020202020204" pitchFamily="34" charset="0"/>
              <a:buChar char="•"/>
            </a:pPr>
            <a:r>
              <a:rPr lang="en-US" sz="2000" dirty="0"/>
              <a:t>Thermal expansion mismatch leading to </a:t>
            </a:r>
            <a:r>
              <a:rPr lang="en-US" sz="1800" dirty="0">
                <a:effectLst/>
                <a:latin typeface="Calibri" panose="020F0502020204030204" pitchFamily="34" charset="0"/>
                <a:ea typeface="Calibri" panose="020F0502020204030204" pitchFamily="34" charset="0"/>
              </a:rPr>
              <a:t>delamination and </a:t>
            </a:r>
            <a:r>
              <a:rPr lang="en-US" sz="1800" dirty="0" err="1">
                <a:effectLst/>
                <a:latin typeface="Calibri" panose="020F0502020204030204" pitchFamily="34" charset="0"/>
                <a:ea typeface="Calibri" panose="020F0502020204030204" pitchFamily="34" charset="0"/>
              </a:rPr>
              <a:t>Ic</a:t>
            </a:r>
            <a:r>
              <a:rPr lang="en-US" sz="1800" dirty="0">
                <a:effectLst/>
                <a:latin typeface="Calibri" panose="020F0502020204030204" pitchFamily="34" charset="0"/>
                <a:ea typeface="Calibri" panose="020F0502020204030204" pitchFamily="34" charset="0"/>
              </a:rPr>
              <a:t> degradation</a:t>
            </a:r>
            <a:endParaRPr lang="en-US" sz="2000" dirty="0"/>
          </a:p>
          <a:p>
            <a:endParaRPr lang="en-US" sz="2000" dirty="0"/>
          </a:p>
          <a:p>
            <a:pPr marL="342900" indent="-342900">
              <a:buFont typeface="Arial" panose="020B0604020202020204" pitchFamily="34" charset="0"/>
              <a:buChar char="•"/>
            </a:pPr>
            <a:r>
              <a:rPr lang="en-US" sz="2000" dirty="0"/>
              <a:t>Debonding layer </a:t>
            </a:r>
          </a:p>
          <a:p>
            <a:pPr marL="342900" indent="-342900">
              <a:buFont typeface="Arial" panose="020B0604020202020204" pitchFamily="34" charset="0"/>
              <a:buChar char="•"/>
            </a:pPr>
            <a:endParaRPr lang="en-US" sz="2000" dirty="0"/>
          </a:p>
          <a:p>
            <a:r>
              <a:rPr lang="en-US" sz="2000" dirty="0"/>
              <a:t>       - Shrink tube</a:t>
            </a:r>
          </a:p>
          <a:p>
            <a:r>
              <a:rPr lang="en-US" sz="2000" dirty="0"/>
              <a:t>       - Polyimide</a:t>
            </a:r>
          </a:p>
          <a:p>
            <a:r>
              <a:rPr lang="en-US" sz="2000" dirty="0"/>
              <a:t>       - Mold release</a:t>
            </a:r>
          </a:p>
          <a:p>
            <a:endParaRPr lang="en-US" sz="2000" dirty="0"/>
          </a:p>
          <a:p>
            <a:pPr marL="342900" indent="-342900">
              <a:buFont typeface="Arial" panose="020B0604020202020204" pitchFamily="34" charset="0"/>
              <a:buChar char="•"/>
            </a:pPr>
            <a:r>
              <a:rPr lang="en-US" sz="2000" dirty="0"/>
              <a:t>Decreasing difference in thermal expansion</a:t>
            </a:r>
          </a:p>
          <a:p>
            <a:r>
              <a:rPr lang="en-US" sz="2000" dirty="0"/>
              <a:t>      </a:t>
            </a:r>
          </a:p>
          <a:p>
            <a:r>
              <a:rPr lang="en-US" sz="2000" dirty="0"/>
              <a:t>      - Al</a:t>
            </a:r>
            <a:r>
              <a:rPr lang="en-US" sz="2000" baseline="-25000" dirty="0"/>
              <a:t>2</a:t>
            </a:r>
            <a:r>
              <a:rPr lang="en-US" sz="2000" dirty="0"/>
              <a:t>O</a:t>
            </a:r>
            <a:r>
              <a:rPr lang="en-US" sz="2000" baseline="-25000" dirty="0"/>
              <a:t>3</a:t>
            </a:r>
          </a:p>
          <a:p>
            <a:r>
              <a:rPr lang="en-US" sz="2000" dirty="0"/>
              <a:t>      - SiO</a:t>
            </a:r>
            <a:r>
              <a:rPr lang="en-US" sz="2000" baseline="-25000" dirty="0"/>
              <a:t>2</a:t>
            </a:r>
          </a:p>
          <a:p>
            <a:endParaRPr lang="en-US" sz="2000" dirty="0"/>
          </a:p>
          <a:p>
            <a:pPr marL="342900" indent="-342900">
              <a:buFont typeface="Arial" panose="020B0604020202020204" pitchFamily="34" charset="0"/>
              <a:buChar char="•"/>
            </a:pPr>
            <a:r>
              <a:rPr lang="en-US" sz="2000" dirty="0"/>
              <a:t>Cable examples: Roebel and CORC</a:t>
            </a:r>
            <a:endParaRPr lang="en-US" dirty="0"/>
          </a:p>
          <a:p>
            <a:endParaRPr lang="en-US" dirty="0"/>
          </a:p>
          <a:p>
            <a:r>
              <a:rPr lang="en-US" dirty="0"/>
              <a:t> </a:t>
            </a:r>
            <a:endParaRPr lang="nl-NL" dirty="0"/>
          </a:p>
        </p:txBody>
      </p:sp>
      <p:sp>
        <p:nvSpPr>
          <p:cNvPr id="6" name="TextBox 9">
            <a:extLst>
              <a:ext uri="{FF2B5EF4-FFF2-40B4-BE49-F238E27FC236}">
                <a16:creationId xmlns:a16="http://schemas.microsoft.com/office/drawing/2014/main" id="{4DC48273-FC1F-E6CD-7DCD-E215FBCE9094}"/>
              </a:ext>
            </a:extLst>
          </p:cNvPr>
          <p:cNvSpPr txBox="1"/>
          <p:nvPr/>
        </p:nvSpPr>
        <p:spPr>
          <a:xfrm>
            <a:off x="5721184" y="6026790"/>
            <a:ext cx="5961817" cy="600164"/>
          </a:xfrm>
          <a:prstGeom prst="rect">
            <a:avLst/>
          </a:prstGeom>
          <a:noFill/>
          <a:ln>
            <a:solidFill>
              <a:schemeClr val="accent1"/>
            </a:solidFill>
          </a:ln>
        </p:spPr>
        <p:txBody>
          <a:bodyPr wrap="square" rtlCol="0">
            <a:spAutoFit/>
          </a:bodyPr>
          <a:lstStyle/>
          <a:p>
            <a:r>
              <a:rPr lang="fr-FR" sz="1100" dirty="0"/>
              <a:t>S. Otten, master </a:t>
            </a:r>
            <a:r>
              <a:rPr lang="fr-FR" sz="1100" dirty="0" err="1"/>
              <a:t>Thesis</a:t>
            </a:r>
            <a:r>
              <a:rPr lang="fr-FR" sz="1100" dirty="0"/>
              <a:t>: https://essay.utwente.nl/66576/ page 24.</a:t>
            </a:r>
          </a:p>
          <a:p>
            <a:r>
              <a:rPr lang="en-US" sz="1100" dirty="0"/>
              <a:t>C. Barth, “High temperature superconductor cable concepts for fusion magnets”, p. 62, PhD</a:t>
            </a:r>
          </a:p>
          <a:p>
            <a:r>
              <a:rPr lang="en-US" sz="1100" dirty="0"/>
              <a:t>N. Bagrets, ITEP, KIT</a:t>
            </a:r>
          </a:p>
        </p:txBody>
      </p:sp>
      <p:pic>
        <p:nvPicPr>
          <p:cNvPr id="8" name="Picture 9">
            <a:extLst>
              <a:ext uri="{FF2B5EF4-FFF2-40B4-BE49-F238E27FC236}">
                <a16:creationId xmlns:a16="http://schemas.microsoft.com/office/drawing/2014/main" id="{3DBFD579-94F0-0E3B-B4FF-EDEDD4212A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1722" t="21011" r="8835" b="73373"/>
          <a:stretch>
            <a:fillRect/>
          </a:stretch>
        </p:blipFill>
        <p:spPr bwMode="auto">
          <a:xfrm>
            <a:off x="9377363" y="6729"/>
            <a:ext cx="2814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Group 11">
            <a:extLst>
              <a:ext uri="{FF2B5EF4-FFF2-40B4-BE49-F238E27FC236}">
                <a16:creationId xmlns:a16="http://schemas.microsoft.com/office/drawing/2014/main" id="{3C7172BC-3540-89D4-F775-7B52CE924E9A}"/>
              </a:ext>
            </a:extLst>
          </p:cNvPr>
          <p:cNvGrpSpPr/>
          <p:nvPr/>
        </p:nvGrpSpPr>
        <p:grpSpPr>
          <a:xfrm>
            <a:off x="5462118" y="1047265"/>
            <a:ext cx="6568094" cy="4902151"/>
            <a:chOff x="5462118" y="1047265"/>
            <a:chExt cx="6568094" cy="4902151"/>
          </a:xfrm>
        </p:grpSpPr>
        <p:graphicFrame>
          <p:nvGraphicFramePr>
            <p:cNvPr id="5" name="Chart 1">
              <a:extLst>
                <a:ext uri="{FF2B5EF4-FFF2-40B4-BE49-F238E27FC236}">
                  <a16:creationId xmlns:a16="http://schemas.microsoft.com/office/drawing/2014/main" id="{49C449CC-896F-8EFF-A9DE-A38D5F7ABA32}"/>
                </a:ext>
              </a:extLst>
            </p:cNvPr>
            <p:cNvGraphicFramePr/>
            <p:nvPr>
              <p:extLst>
                <p:ext uri="{D42A27DB-BD31-4B8C-83A1-F6EECF244321}">
                  <p14:modId xmlns:p14="http://schemas.microsoft.com/office/powerpoint/2010/main" val="2928617521"/>
                </p:ext>
              </p:extLst>
            </p:nvPr>
          </p:nvGraphicFramePr>
          <p:xfrm>
            <a:off x="5462118" y="1047265"/>
            <a:ext cx="6035975" cy="4902151"/>
          </p:xfrm>
          <a:graphic>
            <a:graphicData uri="http://schemas.openxmlformats.org/drawingml/2006/chart">
              <c:chart xmlns:c="http://schemas.openxmlformats.org/drawingml/2006/chart" xmlns:r="http://schemas.openxmlformats.org/officeDocument/2006/relationships" r:id="rId4"/>
            </a:graphicData>
          </a:graphic>
        </p:graphicFrame>
        <p:sp>
          <p:nvSpPr>
            <p:cNvPr id="2" name="Right Brace 1">
              <a:extLst>
                <a:ext uri="{FF2B5EF4-FFF2-40B4-BE49-F238E27FC236}">
                  <a16:creationId xmlns:a16="http://schemas.microsoft.com/office/drawing/2014/main" id="{A45E723B-9CCE-BE79-14EB-6FBCB4847C2A}"/>
                </a:ext>
              </a:extLst>
            </p:cNvPr>
            <p:cNvSpPr/>
            <p:nvPr/>
          </p:nvSpPr>
          <p:spPr>
            <a:xfrm>
              <a:off x="11155680" y="1695796"/>
              <a:ext cx="180111" cy="240237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3" name="TextBox 2">
              <a:extLst>
                <a:ext uri="{FF2B5EF4-FFF2-40B4-BE49-F238E27FC236}">
                  <a16:creationId xmlns:a16="http://schemas.microsoft.com/office/drawing/2014/main" id="{E21EF528-9F73-1BBC-1315-E20A49D8A179}"/>
                </a:ext>
              </a:extLst>
            </p:cNvPr>
            <p:cNvSpPr txBox="1"/>
            <p:nvPr/>
          </p:nvSpPr>
          <p:spPr>
            <a:xfrm>
              <a:off x="11335791" y="2712319"/>
              <a:ext cx="694421" cy="369332"/>
            </a:xfrm>
            <a:prstGeom prst="rect">
              <a:avLst/>
            </a:prstGeom>
            <a:noFill/>
          </p:spPr>
          <p:txBody>
            <a:bodyPr wrap="none" rtlCol="0">
              <a:spAutoFit/>
            </a:bodyPr>
            <a:lstStyle/>
            <a:p>
              <a:r>
                <a:rPr lang="en-US" b="1" dirty="0"/>
                <a:t>1.1 %</a:t>
              </a:r>
              <a:endParaRPr lang="nl-NL" b="1" dirty="0"/>
            </a:p>
          </p:txBody>
        </p:sp>
      </p:grpSp>
      <p:sp>
        <p:nvSpPr>
          <p:cNvPr id="7" name="Slide Number Placeholder 1">
            <a:extLst>
              <a:ext uri="{FF2B5EF4-FFF2-40B4-BE49-F238E27FC236}">
                <a16:creationId xmlns:a16="http://schemas.microsoft.com/office/drawing/2014/main" id="{99EE94CB-E9A5-ABAE-CD18-C9345403E36A}"/>
              </a:ext>
            </a:extLst>
          </p:cNvPr>
          <p:cNvSpPr>
            <a:spLocks noGrp="1" noChangeArrowheads="1"/>
          </p:cNvSpPr>
          <p:nvPr>
            <p:ph type="sldNum" sz="quarter" idx="12"/>
          </p:nvPr>
        </p:nvSpPr>
        <p:spPr bwMode="auto">
          <a:xfrm>
            <a:off x="9448800" y="6570663"/>
            <a:ext cx="2743200" cy="287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BD1C1C2-4EEC-415D-8EEB-6C7BF58CA45C}" type="slidenum">
              <a:rPr lang="nl-NL" altLang="en-US" sz="1200">
                <a:solidFill>
                  <a:srgbClr val="898989"/>
                </a:solidFill>
              </a:rPr>
              <a:pPr>
                <a:lnSpc>
                  <a:spcPct val="100000"/>
                </a:lnSpc>
                <a:spcBef>
                  <a:spcPct val="0"/>
                </a:spcBef>
                <a:buFontTx/>
                <a:buNone/>
              </a:pPr>
              <a:t>2</a:t>
            </a:fld>
            <a:endParaRPr lang="nl-NL" altLang="en-US" sz="1200" dirty="0">
              <a:solidFill>
                <a:srgbClr val="898989"/>
              </a:solidFill>
            </a:endParaRPr>
          </a:p>
        </p:txBody>
      </p:sp>
    </p:spTree>
    <p:extLst>
      <p:ext uri="{BB962C8B-B14F-4D97-AF65-F5344CB8AC3E}">
        <p14:creationId xmlns:p14="http://schemas.microsoft.com/office/powerpoint/2010/main" val="25069784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246F86-2F62-D85A-0D31-4AD0526A51A0}"/>
              </a:ext>
            </a:extLst>
          </p:cNvPr>
          <p:cNvPicPr>
            <a:picLocks noChangeAspect="1"/>
          </p:cNvPicPr>
          <p:nvPr/>
        </p:nvPicPr>
        <p:blipFill rotWithShape="1">
          <a:blip r:embed="rId3"/>
          <a:srcRect l="20202" t="22304" r="20555" b="14787"/>
          <a:stretch/>
        </p:blipFill>
        <p:spPr>
          <a:xfrm>
            <a:off x="452249" y="994053"/>
            <a:ext cx="5488580" cy="3642676"/>
          </a:xfrm>
          <a:prstGeom prst="rect">
            <a:avLst/>
          </a:prstGeom>
        </p:spPr>
      </p:pic>
      <p:pic>
        <p:nvPicPr>
          <p:cNvPr id="5" name="Picture 4">
            <a:extLst>
              <a:ext uri="{FF2B5EF4-FFF2-40B4-BE49-F238E27FC236}">
                <a16:creationId xmlns:a16="http://schemas.microsoft.com/office/drawing/2014/main" id="{4594CE0E-899F-7C5F-DCC7-6C5300877F64}"/>
              </a:ext>
            </a:extLst>
          </p:cNvPr>
          <p:cNvPicPr>
            <a:picLocks noChangeAspect="1"/>
          </p:cNvPicPr>
          <p:nvPr/>
        </p:nvPicPr>
        <p:blipFill rotWithShape="1">
          <a:blip r:embed="rId4"/>
          <a:srcRect l="21869" t="16727" r="22374" b="27637"/>
          <a:stretch/>
        </p:blipFill>
        <p:spPr>
          <a:xfrm>
            <a:off x="5940829" y="964227"/>
            <a:ext cx="6118168" cy="3702328"/>
          </a:xfrm>
          <a:prstGeom prst="rect">
            <a:avLst/>
          </a:prstGeom>
        </p:spPr>
      </p:pic>
      <p:sp>
        <p:nvSpPr>
          <p:cNvPr id="6" name="TextBox 5">
            <a:extLst>
              <a:ext uri="{FF2B5EF4-FFF2-40B4-BE49-F238E27FC236}">
                <a16:creationId xmlns:a16="http://schemas.microsoft.com/office/drawing/2014/main" id="{1536AC3C-5C89-D033-A56C-298BED218F64}"/>
              </a:ext>
            </a:extLst>
          </p:cNvPr>
          <p:cNvSpPr txBox="1"/>
          <p:nvPr/>
        </p:nvSpPr>
        <p:spPr>
          <a:xfrm>
            <a:off x="315138" y="235329"/>
            <a:ext cx="7738016" cy="584775"/>
          </a:xfrm>
          <a:prstGeom prst="rect">
            <a:avLst/>
          </a:prstGeom>
          <a:noFill/>
        </p:spPr>
        <p:txBody>
          <a:bodyPr wrap="none" rtlCol="0">
            <a:spAutoFit/>
          </a:bodyPr>
          <a:lstStyle/>
          <a:p>
            <a:r>
              <a:rPr lang="en-US" sz="3200" dirty="0">
                <a:solidFill>
                  <a:srgbClr val="0000FF"/>
                </a:solidFill>
              </a:rPr>
              <a:t>Debonding layer - polyester heat-shrink tube:</a:t>
            </a:r>
            <a:endParaRPr lang="nl-NL" sz="3200" dirty="0">
              <a:solidFill>
                <a:srgbClr val="0000FF"/>
              </a:solidFill>
            </a:endParaRPr>
          </a:p>
        </p:txBody>
      </p:sp>
      <p:sp>
        <p:nvSpPr>
          <p:cNvPr id="12" name="TextBox 11">
            <a:extLst>
              <a:ext uri="{FF2B5EF4-FFF2-40B4-BE49-F238E27FC236}">
                <a16:creationId xmlns:a16="http://schemas.microsoft.com/office/drawing/2014/main" id="{716CDB2C-2706-6E6C-0856-757E575D9952}"/>
              </a:ext>
            </a:extLst>
          </p:cNvPr>
          <p:cNvSpPr txBox="1"/>
          <p:nvPr/>
        </p:nvSpPr>
        <p:spPr>
          <a:xfrm>
            <a:off x="133003" y="4666555"/>
            <a:ext cx="5674823" cy="1600438"/>
          </a:xfrm>
          <a:prstGeom prst="rect">
            <a:avLst/>
          </a:prstGeom>
          <a:noFill/>
        </p:spPr>
        <p:txBody>
          <a:bodyPr wrap="square">
            <a:spAutoFit/>
          </a:bodyPr>
          <a:lstStyle/>
          <a:p>
            <a:pPr marL="285750" indent="-285750">
              <a:buFont typeface="Arial" panose="020B0604020202020204" pitchFamily="34" charset="0"/>
              <a:buChar char="•"/>
            </a:pPr>
            <a:r>
              <a:rPr lang="en-US" dirty="0"/>
              <a:t>Fully epoxy impregnated coils and one that has been insulated with polyester heat-shrink tube (15 </a:t>
            </a:r>
            <a:r>
              <a:rPr lang="en-US" dirty="0" err="1"/>
              <a:t>μm</a:t>
            </a:r>
            <a:r>
              <a:rPr lang="en-US" dirty="0"/>
              <a:t>).</a:t>
            </a:r>
          </a:p>
          <a:p>
            <a:pPr marL="285750" indent="-285750">
              <a:buFont typeface="Arial" panose="020B0604020202020204" pitchFamily="34" charset="0"/>
              <a:buChar char="•"/>
            </a:pPr>
            <a:endParaRPr lang="en-US" sz="800" dirty="0"/>
          </a:p>
          <a:p>
            <a:pPr marL="285750" indent="-285750">
              <a:buFont typeface="Arial" panose="020B0604020202020204" pitchFamily="34" charset="0"/>
              <a:buChar char="•"/>
            </a:pPr>
            <a:r>
              <a:rPr lang="en-US" dirty="0"/>
              <a:t>Sectional view of one of the earlier coils showing signs of conductor delamination at various locations throughout the winding pack. </a:t>
            </a:r>
            <a:endParaRPr lang="nl-NL" dirty="0"/>
          </a:p>
        </p:txBody>
      </p:sp>
      <p:sp>
        <p:nvSpPr>
          <p:cNvPr id="13" name="TextBox 12">
            <a:extLst>
              <a:ext uri="{FF2B5EF4-FFF2-40B4-BE49-F238E27FC236}">
                <a16:creationId xmlns:a16="http://schemas.microsoft.com/office/drawing/2014/main" id="{B086FAB8-3526-17F1-8232-06B35391D1D3}"/>
              </a:ext>
            </a:extLst>
          </p:cNvPr>
          <p:cNvSpPr txBox="1"/>
          <p:nvPr/>
        </p:nvSpPr>
        <p:spPr>
          <a:xfrm>
            <a:off x="6276109" y="4666555"/>
            <a:ext cx="5915891" cy="1600438"/>
          </a:xfrm>
          <a:prstGeom prst="rect">
            <a:avLst/>
          </a:prstGeom>
          <a:noFill/>
        </p:spPr>
        <p:txBody>
          <a:bodyPr wrap="square" rtlCol="0">
            <a:spAutoFit/>
          </a:bodyPr>
          <a:lstStyle/>
          <a:p>
            <a:pPr marL="285750" indent="-285750">
              <a:buFont typeface="Arial" panose="020B0604020202020204" pitchFamily="34" charset="0"/>
              <a:buChar char="•"/>
            </a:pPr>
            <a:r>
              <a:rPr lang="en-US" dirty="0"/>
              <a:t>Quench current vs. magnetic field for two bath temperatures: 4.2 K and 1.8 K. </a:t>
            </a:r>
          </a:p>
          <a:p>
            <a:pPr marL="285750" indent="-285750">
              <a:buFont typeface="Arial" panose="020B0604020202020204" pitchFamily="34" charset="0"/>
              <a:buChar char="•"/>
            </a:pPr>
            <a:endParaRPr lang="en-US" sz="800" dirty="0"/>
          </a:p>
          <a:p>
            <a:pPr marL="285750" indent="-285750">
              <a:buFont typeface="Arial" panose="020B0604020202020204" pitchFamily="34" charset="0"/>
              <a:buChar char="•"/>
            </a:pPr>
            <a:r>
              <a:rPr lang="en-US" dirty="0"/>
              <a:t>Heating developed close to the terminals due to helium gas trapping in that region, which reduced the quench currents in the field range above 20 T. </a:t>
            </a:r>
            <a:endParaRPr lang="nl-NL" dirty="0"/>
          </a:p>
        </p:txBody>
      </p:sp>
      <p:sp>
        <p:nvSpPr>
          <p:cNvPr id="14" name="TextBox 13">
            <a:extLst>
              <a:ext uri="{FF2B5EF4-FFF2-40B4-BE49-F238E27FC236}">
                <a16:creationId xmlns:a16="http://schemas.microsoft.com/office/drawing/2014/main" id="{B6CAA526-FC4B-6B58-AEB8-3F04AC20574D}"/>
              </a:ext>
            </a:extLst>
          </p:cNvPr>
          <p:cNvSpPr txBox="1"/>
          <p:nvPr/>
        </p:nvSpPr>
        <p:spPr>
          <a:xfrm>
            <a:off x="547895" y="6491866"/>
            <a:ext cx="10698444" cy="261610"/>
          </a:xfrm>
          <a:prstGeom prst="rect">
            <a:avLst/>
          </a:prstGeom>
          <a:noFill/>
          <a:ln>
            <a:solidFill>
              <a:schemeClr val="accent1">
                <a:shade val="50000"/>
              </a:schemeClr>
            </a:solidFill>
          </a:ln>
        </p:spPr>
        <p:txBody>
          <a:bodyPr wrap="square" rtlCol="0">
            <a:spAutoFit/>
          </a:bodyPr>
          <a:lstStyle/>
          <a:p>
            <a:r>
              <a:rPr lang="nl-NL" sz="1100" dirty="0">
                <a:latin typeface="Calibri" panose="020F0502020204030204" pitchFamily="34" charset="0"/>
                <a:cs typeface="Times New Roman" panose="02020603050405020304" pitchFamily="18" charset="0"/>
              </a:rPr>
              <a:t>Ulf P. Trociewitz et al, </a:t>
            </a:r>
            <a:r>
              <a:rPr lang="en-US" sz="1100" dirty="0">
                <a:latin typeface="Calibri" panose="020F0502020204030204" pitchFamily="34" charset="0"/>
                <a:cs typeface="Times New Roman" panose="02020603050405020304" pitchFamily="18" charset="0"/>
              </a:rPr>
              <a:t>35.4 T field generated using a layer-wound superconducting coil made of (RE)Ba2Cu3O7-x (RE = Rare Earth) coated conductor, </a:t>
            </a:r>
            <a:r>
              <a:rPr lang="fr-FR" sz="1100" dirty="0" err="1"/>
              <a:t>Appl</a:t>
            </a:r>
            <a:r>
              <a:rPr lang="fr-FR" sz="1100" dirty="0"/>
              <a:t>. Phys. </a:t>
            </a:r>
            <a:r>
              <a:rPr lang="fr-FR" sz="1100" dirty="0" err="1"/>
              <a:t>Lett</a:t>
            </a:r>
            <a:r>
              <a:rPr lang="fr-FR" sz="1100" dirty="0"/>
              <a:t>. 99, 202506 (2011)</a:t>
            </a:r>
            <a:endParaRPr lang="nl-NL" sz="1100" dirty="0">
              <a:latin typeface="Calibri" panose="020F0502020204030204" pitchFamily="34" charset="0"/>
              <a:cs typeface="Times New Roman" panose="02020603050405020304" pitchFamily="18" charset="0"/>
            </a:endParaRPr>
          </a:p>
        </p:txBody>
      </p:sp>
      <p:pic>
        <p:nvPicPr>
          <p:cNvPr id="15" name="Picture 9">
            <a:extLst>
              <a:ext uri="{FF2B5EF4-FFF2-40B4-BE49-F238E27FC236}">
                <a16:creationId xmlns:a16="http://schemas.microsoft.com/office/drawing/2014/main" id="{2BA7EDB3-69C9-5EBD-A794-1DDCF94D3DF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71722" t="21011" r="8835" b="73373"/>
          <a:stretch>
            <a:fillRect/>
          </a:stretch>
        </p:blipFill>
        <p:spPr bwMode="auto">
          <a:xfrm>
            <a:off x="9377363" y="6729"/>
            <a:ext cx="2814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2E34C939-E2B2-E7AC-45D5-4C196ADCC7F0}"/>
              </a:ext>
            </a:extLst>
          </p:cNvPr>
          <p:cNvSpPr>
            <a:spLocks noGrp="1" noChangeArrowheads="1"/>
          </p:cNvSpPr>
          <p:nvPr>
            <p:ph type="sldNum" sz="quarter" idx="12"/>
          </p:nvPr>
        </p:nvSpPr>
        <p:spPr bwMode="auto">
          <a:xfrm>
            <a:off x="9448800" y="6570663"/>
            <a:ext cx="2743200" cy="287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BD1C1C2-4EEC-415D-8EEB-6C7BF58CA45C}" type="slidenum">
              <a:rPr lang="nl-NL" altLang="en-US" sz="1200">
                <a:solidFill>
                  <a:srgbClr val="898989"/>
                </a:solidFill>
              </a:rPr>
              <a:pPr>
                <a:lnSpc>
                  <a:spcPct val="100000"/>
                </a:lnSpc>
                <a:spcBef>
                  <a:spcPct val="0"/>
                </a:spcBef>
                <a:buFontTx/>
                <a:buNone/>
              </a:pPr>
              <a:t>3</a:t>
            </a:fld>
            <a:endParaRPr lang="nl-NL" altLang="en-US" sz="1200" dirty="0">
              <a:solidFill>
                <a:srgbClr val="898989"/>
              </a:solidFill>
            </a:endParaRPr>
          </a:p>
        </p:txBody>
      </p:sp>
    </p:spTree>
    <p:extLst>
      <p:ext uri="{BB962C8B-B14F-4D97-AF65-F5344CB8AC3E}">
        <p14:creationId xmlns:p14="http://schemas.microsoft.com/office/powerpoint/2010/main" val="4198766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8930EDC-8CBC-6CAE-7E92-B2D79B61C38C}"/>
              </a:ext>
            </a:extLst>
          </p:cNvPr>
          <p:cNvSpPr txBox="1"/>
          <p:nvPr/>
        </p:nvSpPr>
        <p:spPr>
          <a:xfrm>
            <a:off x="315138" y="235329"/>
            <a:ext cx="4989058" cy="584775"/>
          </a:xfrm>
          <a:prstGeom prst="rect">
            <a:avLst/>
          </a:prstGeom>
          <a:noFill/>
        </p:spPr>
        <p:txBody>
          <a:bodyPr wrap="none" rtlCol="0">
            <a:spAutoFit/>
          </a:bodyPr>
          <a:lstStyle/>
          <a:p>
            <a:r>
              <a:rPr lang="en-US" sz="3200" dirty="0">
                <a:solidFill>
                  <a:srgbClr val="0000FF"/>
                </a:solidFill>
              </a:rPr>
              <a:t>Debonding layer - polyimide:</a:t>
            </a:r>
            <a:endParaRPr lang="nl-NL" sz="3200" dirty="0">
              <a:solidFill>
                <a:srgbClr val="0000FF"/>
              </a:solidFill>
            </a:endParaRPr>
          </a:p>
        </p:txBody>
      </p:sp>
      <p:sp>
        <p:nvSpPr>
          <p:cNvPr id="6" name="TextBox 5">
            <a:extLst>
              <a:ext uri="{FF2B5EF4-FFF2-40B4-BE49-F238E27FC236}">
                <a16:creationId xmlns:a16="http://schemas.microsoft.com/office/drawing/2014/main" id="{17068D0F-A053-5478-7CF3-7997B36AA908}"/>
              </a:ext>
            </a:extLst>
          </p:cNvPr>
          <p:cNvSpPr txBox="1"/>
          <p:nvPr/>
        </p:nvSpPr>
        <p:spPr>
          <a:xfrm>
            <a:off x="4267198" y="5116642"/>
            <a:ext cx="7129259" cy="1200329"/>
          </a:xfrm>
          <a:prstGeom prst="rect">
            <a:avLst/>
          </a:prstGeom>
          <a:noFill/>
        </p:spPr>
        <p:txBody>
          <a:bodyPr wrap="square">
            <a:spAutoFit/>
          </a:bodyPr>
          <a:lstStyle/>
          <a:p>
            <a:pPr marL="285750" indent="-285750">
              <a:buFont typeface="Arial" panose="020B0604020202020204" pitchFamily="34" charset="0"/>
              <a:buChar char="•"/>
            </a:pPr>
            <a:r>
              <a:rPr lang="en-US" dirty="0"/>
              <a:t>The 25 </a:t>
            </a:r>
            <a:r>
              <a:rPr lang="en-US" dirty="0" err="1"/>
              <a:t>μm</a:t>
            </a:r>
            <a:r>
              <a:rPr lang="en-US" dirty="0"/>
              <a:t> thick </a:t>
            </a:r>
            <a:r>
              <a:rPr lang="en-US" dirty="0" err="1"/>
              <a:t>Kapton</a:t>
            </a:r>
            <a:r>
              <a:rPr lang="en-US" dirty="0"/>
              <a:t> tapes were co-wound for insulation.</a:t>
            </a:r>
          </a:p>
          <a:p>
            <a:pPr marL="285750" indent="-285750">
              <a:buFont typeface="Arial" panose="020B0604020202020204" pitchFamily="34" charset="0"/>
              <a:buChar char="•"/>
            </a:pPr>
            <a:r>
              <a:rPr lang="en-US" dirty="0"/>
              <a:t>Stable operation of the epoxy impregnated </a:t>
            </a:r>
            <a:r>
              <a:rPr lang="en-US" i="1" dirty="0"/>
              <a:t>Re</a:t>
            </a:r>
            <a:r>
              <a:rPr lang="en-US" dirty="0"/>
              <a:t>BCO pancake coils in  high magnetic field and under the large electromagnetic stress more than 1300 MPa per a Hastelloy substrate without degradation.</a:t>
            </a:r>
            <a:endParaRPr lang="nl-NL" dirty="0"/>
          </a:p>
        </p:txBody>
      </p:sp>
      <p:pic>
        <p:nvPicPr>
          <p:cNvPr id="8" name="Picture 7">
            <a:extLst>
              <a:ext uri="{FF2B5EF4-FFF2-40B4-BE49-F238E27FC236}">
                <a16:creationId xmlns:a16="http://schemas.microsoft.com/office/drawing/2014/main" id="{DB48DA31-8BFC-B37A-F75F-635D104CF459}"/>
              </a:ext>
            </a:extLst>
          </p:cNvPr>
          <p:cNvPicPr>
            <a:picLocks noChangeAspect="1"/>
          </p:cNvPicPr>
          <p:nvPr/>
        </p:nvPicPr>
        <p:blipFill rotWithShape="1">
          <a:blip r:embed="rId3"/>
          <a:srcRect l="16187" t="39515" r="56237" b="24242"/>
          <a:stretch/>
        </p:blipFill>
        <p:spPr>
          <a:xfrm>
            <a:off x="7119198" y="970654"/>
            <a:ext cx="4837281" cy="3973484"/>
          </a:xfrm>
          <a:prstGeom prst="rect">
            <a:avLst/>
          </a:prstGeom>
        </p:spPr>
      </p:pic>
      <p:sp>
        <p:nvSpPr>
          <p:cNvPr id="10" name="TextBox 9">
            <a:extLst>
              <a:ext uri="{FF2B5EF4-FFF2-40B4-BE49-F238E27FC236}">
                <a16:creationId xmlns:a16="http://schemas.microsoft.com/office/drawing/2014/main" id="{68BBD4D7-0908-3D59-5C8A-4CD9CEED7078}"/>
              </a:ext>
            </a:extLst>
          </p:cNvPr>
          <p:cNvSpPr txBox="1"/>
          <p:nvPr/>
        </p:nvSpPr>
        <p:spPr>
          <a:xfrm>
            <a:off x="4538749" y="6347563"/>
            <a:ext cx="7381700" cy="430887"/>
          </a:xfrm>
          <a:prstGeom prst="rect">
            <a:avLst/>
          </a:prstGeom>
          <a:noFill/>
          <a:ln>
            <a:solidFill>
              <a:schemeClr val="accent1">
                <a:shade val="50000"/>
              </a:schemeClr>
            </a:solidFill>
          </a:ln>
        </p:spPr>
        <p:txBody>
          <a:bodyPr wrap="square">
            <a:spAutoFit/>
          </a:bodyPr>
          <a:lstStyle/>
          <a:p>
            <a:r>
              <a:rPr lang="en-US" sz="1100" dirty="0">
                <a:effectLst/>
                <a:latin typeface="Calibri" panose="020F0502020204030204" pitchFamily="34" charset="0"/>
                <a:ea typeface="Times New Roman" panose="02020603050405020304" pitchFamily="18" charset="0"/>
                <a:cs typeface="Times New Roman" panose="02020603050405020304" pitchFamily="18" charset="0"/>
              </a:rPr>
              <a:t>S. Awaji </a:t>
            </a:r>
            <a:r>
              <a:rPr lang="en-US" sz="1100" i="1" dirty="0">
                <a:effectLst/>
                <a:latin typeface="Calibri" panose="020F0502020204030204" pitchFamily="34" charset="0"/>
                <a:ea typeface="Times New Roman" panose="02020603050405020304" pitchFamily="18" charset="0"/>
                <a:cs typeface="Times New Roman" panose="02020603050405020304" pitchFamily="18" charset="0"/>
              </a:rPr>
              <a:t>et al.</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“Superconducting and mechanical properties of impregnated REBCO pancake coils under large hoop stress,” </a:t>
            </a:r>
            <a:r>
              <a:rPr lang="en-US" sz="1100" i="1" dirty="0">
                <a:effectLst/>
                <a:latin typeface="Calibri" panose="020F0502020204030204" pitchFamily="34" charset="0"/>
                <a:ea typeface="Times New Roman" panose="02020603050405020304" pitchFamily="18" charset="0"/>
                <a:cs typeface="Times New Roman" panose="02020603050405020304" pitchFamily="18" charset="0"/>
              </a:rPr>
              <a:t>IEEE Transactions on Applied Superconductivity</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vol. 23, no. 3, 2013, </a:t>
            </a:r>
            <a:r>
              <a:rPr lang="en-US" sz="1100" dirty="0" err="1">
                <a:effectLst/>
                <a:latin typeface="Calibri" panose="020F0502020204030204" pitchFamily="34" charset="0"/>
                <a:ea typeface="Times New Roman" panose="02020603050405020304" pitchFamily="18" charset="0"/>
                <a:cs typeface="Times New Roman" panose="02020603050405020304" pitchFamily="18" charset="0"/>
              </a:rPr>
              <a:t>doi</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10.1109/TASC.2012.2229775.</a:t>
            </a:r>
            <a:endParaRPr lang="nl-NL" sz="1100" dirty="0"/>
          </a:p>
        </p:txBody>
      </p:sp>
      <p:pic>
        <p:nvPicPr>
          <p:cNvPr id="12" name="Picture 11">
            <a:extLst>
              <a:ext uri="{FF2B5EF4-FFF2-40B4-BE49-F238E27FC236}">
                <a16:creationId xmlns:a16="http://schemas.microsoft.com/office/drawing/2014/main" id="{5DE4C3C3-C03A-D873-8CC3-4093A6CE2775}"/>
              </a:ext>
            </a:extLst>
          </p:cNvPr>
          <p:cNvPicPr>
            <a:picLocks noChangeAspect="1"/>
          </p:cNvPicPr>
          <p:nvPr/>
        </p:nvPicPr>
        <p:blipFill rotWithShape="1">
          <a:blip r:embed="rId4"/>
          <a:srcRect l="18535" t="32727" r="57061" b="21939"/>
          <a:stretch/>
        </p:blipFill>
        <p:spPr>
          <a:xfrm>
            <a:off x="3635409" y="1032557"/>
            <a:ext cx="3423631" cy="3974743"/>
          </a:xfrm>
          <a:prstGeom prst="rect">
            <a:avLst/>
          </a:prstGeom>
        </p:spPr>
      </p:pic>
      <p:pic>
        <p:nvPicPr>
          <p:cNvPr id="13" name="Picture 9">
            <a:extLst>
              <a:ext uri="{FF2B5EF4-FFF2-40B4-BE49-F238E27FC236}">
                <a16:creationId xmlns:a16="http://schemas.microsoft.com/office/drawing/2014/main" id="{2027793D-99F1-5F68-1C49-4E00B02A8A3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71722" t="21011" r="8835" b="73373"/>
          <a:stretch>
            <a:fillRect/>
          </a:stretch>
        </p:blipFill>
        <p:spPr bwMode="auto">
          <a:xfrm>
            <a:off x="9377363" y="6729"/>
            <a:ext cx="2814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 name="Group 13">
            <a:extLst>
              <a:ext uri="{FF2B5EF4-FFF2-40B4-BE49-F238E27FC236}">
                <a16:creationId xmlns:a16="http://schemas.microsoft.com/office/drawing/2014/main" id="{8CEBF5BC-F9AF-D2D4-D4E6-47DBBBEB8FE4}"/>
              </a:ext>
            </a:extLst>
          </p:cNvPr>
          <p:cNvGrpSpPr/>
          <p:nvPr/>
        </p:nvGrpSpPr>
        <p:grpSpPr>
          <a:xfrm>
            <a:off x="413559" y="868534"/>
            <a:ext cx="3430588" cy="2566561"/>
            <a:chOff x="315138" y="1165818"/>
            <a:chExt cx="3430588" cy="2566561"/>
          </a:xfrm>
        </p:grpSpPr>
        <p:pic>
          <p:nvPicPr>
            <p:cNvPr id="5" name="Picture 4">
              <a:extLst>
                <a:ext uri="{FF2B5EF4-FFF2-40B4-BE49-F238E27FC236}">
                  <a16:creationId xmlns:a16="http://schemas.microsoft.com/office/drawing/2014/main" id="{0D2930BC-638D-4463-CCFA-FC6B420EF396}"/>
                </a:ext>
              </a:extLst>
            </p:cNvPr>
            <p:cNvPicPr>
              <a:picLocks noChangeAspect="1"/>
            </p:cNvPicPr>
            <p:nvPr/>
          </p:nvPicPr>
          <p:blipFill rotWithShape="1">
            <a:blip r:embed="rId6"/>
            <a:srcRect l="32573" t="23273" r="55782" b="48585"/>
            <a:stretch/>
          </p:blipFill>
          <p:spPr>
            <a:xfrm>
              <a:off x="315138" y="1165818"/>
              <a:ext cx="1699194" cy="2566561"/>
            </a:xfrm>
            <a:prstGeom prst="rect">
              <a:avLst/>
            </a:prstGeom>
          </p:spPr>
        </p:pic>
        <p:pic>
          <p:nvPicPr>
            <p:cNvPr id="9" name="Picture 8">
              <a:extLst>
                <a:ext uri="{FF2B5EF4-FFF2-40B4-BE49-F238E27FC236}">
                  <a16:creationId xmlns:a16="http://schemas.microsoft.com/office/drawing/2014/main" id="{23980DC6-9ADC-EEFA-559F-A8B11CEFA264}"/>
                </a:ext>
              </a:extLst>
            </p:cNvPr>
            <p:cNvPicPr>
              <a:picLocks noChangeAspect="1"/>
            </p:cNvPicPr>
            <p:nvPr/>
          </p:nvPicPr>
          <p:blipFill rotWithShape="1">
            <a:blip r:embed="rId6"/>
            <a:srcRect l="29748" t="54890" r="55782" b="36583"/>
            <a:stretch/>
          </p:blipFill>
          <p:spPr>
            <a:xfrm>
              <a:off x="1644095" y="2881633"/>
              <a:ext cx="1991314" cy="733418"/>
            </a:xfrm>
            <a:prstGeom prst="rect">
              <a:avLst/>
            </a:prstGeom>
          </p:spPr>
        </p:pic>
        <p:sp>
          <p:nvSpPr>
            <p:cNvPr id="11" name="Rectangle 10">
              <a:extLst>
                <a:ext uri="{FF2B5EF4-FFF2-40B4-BE49-F238E27FC236}">
                  <a16:creationId xmlns:a16="http://schemas.microsoft.com/office/drawing/2014/main" id="{788281D8-7DE9-D547-6995-DC0DE480E8FE}"/>
                </a:ext>
              </a:extLst>
            </p:cNvPr>
            <p:cNvSpPr/>
            <p:nvPr/>
          </p:nvSpPr>
          <p:spPr>
            <a:xfrm>
              <a:off x="3241964" y="2998924"/>
              <a:ext cx="503762" cy="243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17" name="Rectangle 16">
            <a:extLst>
              <a:ext uri="{FF2B5EF4-FFF2-40B4-BE49-F238E27FC236}">
                <a16:creationId xmlns:a16="http://schemas.microsoft.com/office/drawing/2014/main" id="{FA63B75F-94E5-17C5-5612-80F6A1B317F5}"/>
              </a:ext>
            </a:extLst>
          </p:cNvPr>
          <p:cNvSpPr/>
          <p:nvPr/>
        </p:nvSpPr>
        <p:spPr>
          <a:xfrm>
            <a:off x="2978984" y="3487368"/>
            <a:ext cx="503762" cy="243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tangle 17">
            <a:extLst>
              <a:ext uri="{FF2B5EF4-FFF2-40B4-BE49-F238E27FC236}">
                <a16:creationId xmlns:a16="http://schemas.microsoft.com/office/drawing/2014/main" id="{42A3E216-04EF-6967-4DB5-D2D57B60D191}"/>
              </a:ext>
            </a:extLst>
          </p:cNvPr>
          <p:cNvSpPr/>
          <p:nvPr/>
        </p:nvSpPr>
        <p:spPr>
          <a:xfrm>
            <a:off x="3200664" y="5473767"/>
            <a:ext cx="503762" cy="243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23" name="Group 22">
            <a:extLst>
              <a:ext uri="{FF2B5EF4-FFF2-40B4-BE49-F238E27FC236}">
                <a16:creationId xmlns:a16="http://schemas.microsoft.com/office/drawing/2014/main" id="{9B9B6A7B-0D29-5A4D-5C42-81FECE7E62A9}"/>
              </a:ext>
            </a:extLst>
          </p:cNvPr>
          <p:cNvGrpSpPr/>
          <p:nvPr/>
        </p:nvGrpSpPr>
        <p:grpSpPr>
          <a:xfrm>
            <a:off x="306845" y="3491211"/>
            <a:ext cx="3678900" cy="2748283"/>
            <a:chOff x="307696" y="4041892"/>
            <a:chExt cx="3678900" cy="2748283"/>
          </a:xfrm>
        </p:grpSpPr>
        <p:grpSp>
          <p:nvGrpSpPr>
            <p:cNvPr id="22" name="Group 21">
              <a:extLst>
                <a:ext uri="{FF2B5EF4-FFF2-40B4-BE49-F238E27FC236}">
                  <a16:creationId xmlns:a16="http://schemas.microsoft.com/office/drawing/2014/main" id="{CCF7B074-1832-BFCA-0F22-ABFB59B8E2FF}"/>
                </a:ext>
              </a:extLst>
            </p:cNvPr>
            <p:cNvGrpSpPr/>
            <p:nvPr/>
          </p:nvGrpSpPr>
          <p:grpSpPr>
            <a:xfrm>
              <a:off x="1446025" y="5852814"/>
              <a:ext cx="2540571" cy="937361"/>
              <a:chOff x="1644095" y="5479930"/>
              <a:chExt cx="2024468" cy="655644"/>
            </a:xfrm>
          </p:grpSpPr>
          <p:pic>
            <p:nvPicPr>
              <p:cNvPr id="15" name="Picture 14">
                <a:extLst>
                  <a:ext uri="{FF2B5EF4-FFF2-40B4-BE49-F238E27FC236}">
                    <a16:creationId xmlns:a16="http://schemas.microsoft.com/office/drawing/2014/main" id="{89F96659-D0CE-46ED-D6BC-AE812C7B0F58}"/>
                  </a:ext>
                </a:extLst>
              </p:cNvPr>
              <p:cNvPicPr>
                <a:picLocks noChangeAspect="1"/>
              </p:cNvPicPr>
              <p:nvPr/>
            </p:nvPicPr>
            <p:blipFill rotWithShape="1">
              <a:blip r:embed="rId6"/>
              <a:srcRect l="41364" t="56094" r="44999" b="36605"/>
              <a:stretch/>
            </p:blipFill>
            <p:spPr>
              <a:xfrm>
                <a:off x="1853136" y="5479930"/>
                <a:ext cx="1496291" cy="500734"/>
              </a:xfrm>
              <a:prstGeom prst="rect">
                <a:avLst/>
              </a:prstGeom>
            </p:spPr>
          </p:pic>
          <p:sp>
            <p:nvSpPr>
              <p:cNvPr id="16" name="Rectangle 15">
                <a:extLst>
                  <a:ext uri="{FF2B5EF4-FFF2-40B4-BE49-F238E27FC236}">
                    <a16:creationId xmlns:a16="http://schemas.microsoft.com/office/drawing/2014/main" id="{AFBCF3AA-E754-1CD9-F1BC-BC0B2243CA53}"/>
                  </a:ext>
                </a:extLst>
              </p:cNvPr>
              <p:cNvSpPr/>
              <p:nvPr/>
            </p:nvSpPr>
            <p:spPr>
              <a:xfrm>
                <a:off x="3164801" y="5480410"/>
                <a:ext cx="503762" cy="243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tangle 18">
                <a:extLst>
                  <a:ext uri="{FF2B5EF4-FFF2-40B4-BE49-F238E27FC236}">
                    <a16:creationId xmlns:a16="http://schemas.microsoft.com/office/drawing/2014/main" id="{26A5C3FB-0046-7137-FEBB-BD8F4239A3FA}"/>
                  </a:ext>
                </a:extLst>
              </p:cNvPr>
              <p:cNvSpPr/>
              <p:nvPr/>
            </p:nvSpPr>
            <p:spPr>
              <a:xfrm>
                <a:off x="1644095" y="5837701"/>
                <a:ext cx="503762" cy="243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 name="Rectangle 20">
                <a:extLst>
                  <a:ext uri="{FF2B5EF4-FFF2-40B4-BE49-F238E27FC236}">
                    <a16:creationId xmlns:a16="http://schemas.microsoft.com/office/drawing/2014/main" id="{B3619BF4-9CD3-3532-8706-6F9E9C0E0B0A}"/>
                  </a:ext>
                </a:extLst>
              </p:cNvPr>
              <p:cNvSpPr/>
              <p:nvPr/>
            </p:nvSpPr>
            <p:spPr>
              <a:xfrm>
                <a:off x="2845665" y="5892534"/>
                <a:ext cx="503762" cy="243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pic>
          <p:nvPicPr>
            <p:cNvPr id="7" name="Picture 6">
              <a:extLst>
                <a:ext uri="{FF2B5EF4-FFF2-40B4-BE49-F238E27FC236}">
                  <a16:creationId xmlns:a16="http://schemas.microsoft.com/office/drawing/2014/main" id="{CDCC84CC-D945-A7E4-E829-0C7BCCAE1C4A}"/>
                </a:ext>
              </a:extLst>
            </p:cNvPr>
            <p:cNvPicPr>
              <a:picLocks noChangeAspect="1"/>
            </p:cNvPicPr>
            <p:nvPr/>
          </p:nvPicPr>
          <p:blipFill rotWithShape="1">
            <a:blip r:embed="rId6"/>
            <a:srcRect l="43856" t="23273" r="44999" b="49010"/>
            <a:stretch/>
          </p:blipFill>
          <p:spPr>
            <a:xfrm>
              <a:off x="307696" y="4041892"/>
              <a:ext cx="1651259" cy="2566561"/>
            </a:xfrm>
            <a:prstGeom prst="rect">
              <a:avLst/>
            </a:prstGeom>
          </p:spPr>
        </p:pic>
      </p:grpSp>
      <p:sp>
        <p:nvSpPr>
          <p:cNvPr id="24" name="TextBox 23">
            <a:extLst>
              <a:ext uri="{FF2B5EF4-FFF2-40B4-BE49-F238E27FC236}">
                <a16:creationId xmlns:a16="http://schemas.microsoft.com/office/drawing/2014/main" id="{5DF8F1DC-69E4-0BAF-2DEB-0A9A655D4C31}"/>
              </a:ext>
            </a:extLst>
          </p:cNvPr>
          <p:cNvSpPr txBox="1"/>
          <p:nvPr/>
        </p:nvSpPr>
        <p:spPr>
          <a:xfrm>
            <a:off x="413559" y="6045283"/>
            <a:ext cx="3572186" cy="769441"/>
          </a:xfrm>
          <a:prstGeom prst="rect">
            <a:avLst/>
          </a:prstGeom>
          <a:noFill/>
          <a:ln>
            <a:solidFill>
              <a:schemeClr val="accent1">
                <a:shade val="50000"/>
              </a:schemeClr>
            </a:solidFill>
          </a:ln>
        </p:spPr>
        <p:txBody>
          <a:bodyPr wrap="square">
            <a:spAutoFit/>
          </a:bodyPr>
          <a:lstStyle/>
          <a:p>
            <a:r>
              <a:rPr lang="nl-NL" sz="1100" dirty="0"/>
              <a:t>Y. </a:t>
            </a:r>
            <a:r>
              <a:rPr lang="nl-NL" sz="1100" dirty="0" err="1"/>
              <a:t>Yanagisawa</a:t>
            </a:r>
            <a:r>
              <a:rPr lang="nl-NL" sz="1100" dirty="0"/>
              <a:t> </a:t>
            </a:r>
            <a:r>
              <a:rPr lang="en-US" sz="1100" i="1" dirty="0">
                <a:effectLst/>
                <a:latin typeface="Calibri" panose="020F0502020204030204" pitchFamily="34" charset="0"/>
                <a:ea typeface="Times New Roman" panose="02020603050405020304" pitchFamily="18" charset="0"/>
                <a:cs typeface="Times New Roman" panose="02020603050405020304" pitchFamily="18" charset="0"/>
              </a:rPr>
              <a:t>et al.</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100" dirty="0"/>
              <a:t>An ultra-thin polyimide insulation coating on REBCO conductors by electrodeposition produces a maximum overall current density for REBCO coils, </a:t>
            </a:r>
            <a:r>
              <a:rPr lang="en-US" sz="1100" dirty="0" err="1"/>
              <a:t>Physica</a:t>
            </a:r>
            <a:r>
              <a:rPr lang="en-US" sz="1100" dirty="0"/>
              <a:t> C 495 (2013) 15–18</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nl-NL" sz="1100" dirty="0"/>
          </a:p>
        </p:txBody>
      </p:sp>
      <p:sp>
        <p:nvSpPr>
          <p:cNvPr id="3" name="Slide Number Placeholder 1">
            <a:extLst>
              <a:ext uri="{FF2B5EF4-FFF2-40B4-BE49-F238E27FC236}">
                <a16:creationId xmlns:a16="http://schemas.microsoft.com/office/drawing/2014/main" id="{2A75D9D8-EF9D-952B-EE15-559A90DB271A}"/>
              </a:ext>
            </a:extLst>
          </p:cNvPr>
          <p:cNvSpPr>
            <a:spLocks noGrp="1" noChangeArrowheads="1"/>
          </p:cNvSpPr>
          <p:nvPr>
            <p:ph type="sldNum" sz="quarter" idx="12"/>
          </p:nvPr>
        </p:nvSpPr>
        <p:spPr bwMode="auto">
          <a:xfrm>
            <a:off x="9448800" y="6570663"/>
            <a:ext cx="2743200" cy="287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BD1C1C2-4EEC-415D-8EEB-6C7BF58CA45C}" type="slidenum">
              <a:rPr lang="nl-NL" altLang="en-US" sz="1200">
                <a:solidFill>
                  <a:srgbClr val="898989"/>
                </a:solidFill>
              </a:rPr>
              <a:pPr>
                <a:lnSpc>
                  <a:spcPct val="100000"/>
                </a:lnSpc>
                <a:spcBef>
                  <a:spcPct val="0"/>
                </a:spcBef>
                <a:buFontTx/>
                <a:buNone/>
              </a:pPr>
              <a:t>4</a:t>
            </a:fld>
            <a:endParaRPr lang="nl-NL" altLang="en-US" sz="1200" dirty="0">
              <a:solidFill>
                <a:srgbClr val="898989"/>
              </a:solidFill>
            </a:endParaRPr>
          </a:p>
        </p:txBody>
      </p:sp>
    </p:spTree>
    <p:extLst>
      <p:ext uri="{BB962C8B-B14F-4D97-AF65-F5344CB8AC3E}">
        <p14:creationId xmlns:p14="http://schemas.microsoft.com/office/powerpoint/2010/main" val="1686012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A717E21-67C9-C086-902A-9AE91C216679}"/>
              </a:ext>
            </a:extLst>
          </p:cNvPr>
          <p:cNvPicPr>
            <a:picLocks noChangeAspect="1"/>
          </p:cNvPicPr>
          <p:nvPr/>
        </p:nvPicPr>
        <p:blipFill rotWithShape="1">
          <a:blip r:embed="rId3"/>
          <a:srcRect l="13612" t="38302" r="53282" b="20088"/>
          <a:stretch/>
        </p:blipFill>
        <p:spPr>
          <a:xfrm>
            <a:off x="6481259" y="712352"/>
            <a:ext cx="4968044" cy="3879070"/>
          </a:xfrm>
          <a:prstGeom prst="rect">
            <a:avLst/>
          </a:prstGeom>
        </p:spPr>
      </p:pic>
      <p:sp>
        <p:nvSpPr>
          <p:cNvPr id="6" name="TextBox 5">
            <a:extLst>
              <a:ext uri="{FF2B5EF4-FFF2-40B4-BE49-F238E27FC236}">
                <a16:creationId xmlns:a16="http://schemas.microsoft.com/office/drawing/2014/main" id="{EBCEB917-A910-6831-577B-E23880F1DE70}"/>
              </a:ext>
            </a:extLst>
          </p:cNvPr>
          <p:cNvSpPr txBox="1"/>
          <p:nvPr/>
        </p:nvSpPr>
        <p:spPr>
          <a:xfrm>
            <a:off x="315138" y="235329"/>
            <a:ext cx="8102154" cy="584775"/>
          </a:xfrm>
          <a:prstGeom prst="rect">
            <a:avLst/>
          </a:prstGeom>
          <a:noFill/>
        </p:spPr>
        <p:txBody>
          <a:bodyPr wrap="none" rtlCol="0">
            <a:spAutoFit/>
          </a:bodyPr>
          <a:lstStyle/>
          <a:p>
            <a:r>
              <a:rPr lang="en-US" sz="3200" dirty="0">
                <a:solidFill>
                  <a:srgbClr val="0000FF"/>
                </a:solidFill>
              </a:rPr>
              <a:t>Debonding layer-chemical, mold release agent:</a:t>
            </a:r>
            <a:endParaRPr lang="nl-NL" sz="3200" dirty="0">
              <a:solidFill>
                <a:srgbClr val="0000FF"/>
              </a:solidFill>
            </a:endParaRPr>
          </a:p>
        </p:txBody>
      </p:sp>
      <p:sp>
        <p:nvSpPr>
          <p:cNvPr id="8" name="TextBox 7">
            <a:extLst>
              <a:ext uri="{FF2B5EF4-FFF2-40B4-BE49-F238E27FC236}">
                <a16:creationId xmlns:a16="http://schemas.microsoft.com/office/drawing/2014/main" id="{8F555C87-B702-71DE-53C6-E9311A3FFD81}"/>
              </a:ext>
            </a:extLst>
          </p:cNvPr>
          <p:cNvSpPr txBox="1"/>
          <p:nvPr/>
        </p:nvSpPr>
        <p:spPr>
          <a:xfrm>
            <a:off x="7147088" y="5970499"/>
            <a:ext cx="4780845" cy="600164"/>
          </a:xfrm>
          <a:prstGeom prst="rect">
            <a:avLst/>
          </a:prstGeom>
          <a:noFill/>
          <a:ln>
            <a:solidFill>
              <a:schemeClr val="accent1">
                <a:shade val="50000"/>
              </a:schemeClr>
            </a:solidFill>
          </a:ln>
        </p:spPr>
        <p:txBody>
          <a:bodyPr wrap="square">
            <a:spAutoFit/>
          </a:bodyPr>
          <a:lstStyle/>
          <a:p>
            <a:r>
              <a:rPr lang="en-US" sz="1100" dirty="0">
                <a:effectLst/>
                <a:latin typeface="Calibri" panose="020F0502020204030204" pitchFamily="34" charset="0"/>
                <a:ea typeface="Times New Roman" panose="02020603050405020304" pitchFamily="18" charset="0"/>
                <a:cs typeface="Times New Roman" panose="02020603050405020304" pitchFamily="18" charset="0"/>
              </a:rPr>
              <a:t>S. Yin </a:t>
            </a:r>
            <a:r>
              <a:rPr lang="en-US" sz="1100" i="1" dirty="0">
                <a:effectLst/>
                <a:latin typeface="Calibri" panose="020F0502020204030204" pitchFamily="34" charset="0"/>
                <a:ea typeface="Times New Roman" panose="02020603050405020304" pitchFamily="18" charset="0"/>
                <a:cs typeface="Times New Roman" panose="02020603050405020304" pitchFamily="18" charset="0"/>
              </a:rPr>
              <a:t>et al.</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“Degradation of REBCO coated conductors due to a combination of epoxy impregnation, thermal cycles, and quench: Characteristics and a method of alleviation,” </a:t>
            </a:r>
            <a:r>
              <a:rPr lang="en-US" sz="1100" i="1" dirty="0">
                <a:effectLst/>
                <a:latin typeface="Calibri" panose="020F0502020204030204" pitchFamily="34" charset="0"/>
                <a:ea typeface="Times New Roman" panose="02020603050405020304" pitchFamily="18" charset="0"/>
                <a:cs typeface="Times New Roman" panose="02020603050405020304" pitchFamily="18" charset="0"/>
              </a:rPr>
              <a:t>J Appl Phys</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vol. 128, no. 17, Nov. 2020, </a:t>
            </a:r>
            <a:r>
              <a:rPr lang="en-US" sz="1100" dirty="0" err="1">
                <a:effectLst/>
                <a:latin typeface="Calibri" panose="020F0502020204030204" pitchFamily="34" charset="0"/>
                <a:ea typeface="Times New Roman" panose="02020603050405020304" pitchFamily="18" charset="0"/>
                <a:cs typeface="Times New Roman" panose="02020603050405020304" pitchFamily="18" charset="0"/>
              </a:rPr>
              <a:t>doi</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10.1063/5.0026000.</a:t>
            </a:r>
            <a:endParaRPr lang="nl-NL" sz="1100" dirty="0"/>
          </a:p>
        </p:txBody>
      </p:sp>
      <p:pic>
        <p:nvPicPr>
          <p:cNvPr id="16" name="Picture 15">
            <a:extLst>
              <a:ext uri="{FF2B5EF4-FFF2-40B4-BE49-F238E27FC236}">
                <a16:creationId xmlns:a16="http://schemas.microsoft.com/office/drawing/2014/main" id="{3F041E11-D389-33F0-A855-20932A760D4D}"/>
              </a:ext>
            </a:extLst>
          </p:cNvPr>
          <p:cNvPicPr>
            <a:picLocks noChangeAspect="1"/>
          </p:cNvPicPr>
          <p:nvPr/>
        </p:nvPicPr>
        <p:blipFill rotWithShape="1">
          <a:blip r:embed="rId4"/>
          <a:srcRect l="12550" t="25515" r="45256" b="53408"/>
          <a:stretch/>
        </p:blipFill>
        <p:spPr>
          <a:xfrm>
            <a:off x="468225" y="820104"/>
            <a:ext cx="4629794" cy="1360222"/>
          </a:xfrm>
          <a:prstGeom prst="rect">
            <a:avLst/>
          </a:prstGeom>
        </p:spPr>
      </p:pic>
      <p:pic>
        <p:nvPicPr>
          <p:cNvPr id="18" name="Picture 17">
            <a:extLst>
              <a:ext uri="{FF2B5EF4-FFF2-40B4-BE49-F238E27FC236}">
                <a16:creationId xmlns:a16="http://schemas.microsoft.com/office/drawing/2014/main" id="{27FC5357-31C0-0B93-9251-E484A89AE5CB}"/>
              </a:ext>
            </a:extLst>
          </p:cNvPr>
          <p:cNvPicPr>
            <a:picLocks noChangeAspect="1"/>
          </p:cNvPicPr>
          <p:nvPr/>
        </p:nvPicPr>
        <p:blipFill rotWithShape="1">
          <a:blip r:embed="rId5"/>
          <a:srcRect l="14014" t="38802" r="51997" b="22097"/>
          <a:stretch/>
        </p:blipFill>
        <p:spPr>
          <a:xfrm>
            <a:off x="762517" y="2236645"/>
            <a:ext cx="4629795" cy="3130884"/>
          </a:xfrm>
          <a:prstGeom prst="rect">
            <a:avLst/>
          </a:prstGeom>
        </p:spPr>
      </p:pic>
      <p:sp>
        <p:nvSpPr>
          <p:cNvPr id="19" name="TextBox 18">
            <a:extLst>
              <a:ext uri="{FF2B5EF4-FFF2-40B4-BE49-F238E27FC236}">
                <a16:creationId xmlns:a16="http://schemas.microsoft.com/office/drawing/2014/main" id="{66DCF0C8-CF38-6C46-D2B3-39E0285AEA44}"/>
              </a:ext>
            </a:extLst>
          </p:cNvPr>
          <p:cNvSpPr txBox="1"/>
          <p:nvPr/>
        </p:nvSpPr>
        <p:spPr>
          <a:xfrm>
            <a:off x="315138" y="5423848"/>
            <a:ext cx="6460414" cy="1277273"/>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dirty="0" err="1"/>
              <a:t>Stycast</a:t>
            </a:r>
            <a:r>
              <a:rPr lang="en-US" dirty="0"/>
              <a:t> 2850FT. The thickness of the epoxy layers was 2–3 mm.</a:t>
            </a:r>
            <a:endParaRPr lang="en-US" sz="800" dirty="0"/>
          </a:p>
          <a:p>
            <a:pPr marL="285750" indent="-285750">
              <a:spcAft>
                <a:spcPts val="600"/>
              </a:spcAft>
              <a:buFont typeface="Arial" panose="020B0604020202020204" pitchFamily="34" charset="0"/>
              <a:buChar char="•"/>
            </a:pPr>
            <a:r>
              <a:rPr lang="en-US" dirty="0"/>
              <a:t>All epoxy impregnated samples (#3, #4, and #5) exhibited about 20% </a:t>
            </a:r>
            <a:r>
              <a:rPr lang="en-US" dirty="0" err="1"/>
              <a:t>Ic</a:t>
            </a:r>
            <a:r>
              <a:rPr lang="en-US" dirty="0"/>
              <a:t> degradation when the hot spot temperature was less than 300 K and a second damage above 400 K.</a:t>
            </a:r>
            <a:endParaRPr lang="nl-NL" dirty="0"/>
          </a:p>
        </p:txBody>
      </p:sp>
      <p:sp>
        <p:nvSpPr>
          <p:cNvPr id="21" name="TextBox 20">
            <a:extLst>
              <a:ext uri="{FF2B5EF4-FFF2-40B4-BE49-F238E27FC236}">
                <a16:creationId xmlns:a16="http://schemas.microsoft.com/office/drawing/2014/main" id="{7A158292-8422-6E8E-BDD5-1115F020DA96}"/>
              </a:ext>
            </a:extLst>
          </p:cNvPr>
          <p:cNvSpPr txBox="1"/>
          <p:nvPr/>
        </p:nvSpPr>
        <p:spPr>
          <a:xfrm>
            <a:off x="6775552" y="4591783"/>
            <a:ext cx="4831355" cy="1000274"/>
          </a:xfrm>
          <a:prstGeom prst="rect">
            <a:avLst/>
          </a:prstGeom>
          <a:noFill/>
        </p:spPr>
        <p:txBody>
          <a:bodyPr wrap="square">
            <a:spAutoFit/>
          </a:bodyPr>
          <a:lstStyle/>
          <a:p>
            <a:pPr marL="285750" indent="-285750">
              <a:spcAft>
                <a:spcPts val="600"/>
              </a:spcAft>
              <a:buFont typeface="Arial" panose="020B0604020202020204" pitchFamily="34" charset="0"/>
              <a:buChar char="•"/>
            </a:pPr>
            <a:r>
              <a:rPr lang="en-US" dirty="0"/>
              <a:t>A mold release agent, ZYVAX® + </a:t>
            </a:r>
            <a:r>
              <a:rPr lang="nl-NL" dirty="0"/>
              <a:t>Stycast 1266.</a:t>
            </a:r>
            <a:endParaRPr lang="en-US" dirty="0"/>
          </a:p>
          <a:p>
            <a:pPr marL="285750" indent="-285750">
              <a:spcAft>
                <a:spcPts val="600"/>
              </a:spcAft>
              <a:buFont typeface="Arial" panose="020B0604020202020204" pitchFamily="34" charset="0"/>
              <a:buChar char="•"/>
            </a:pPr>
            <a:r>
              <a:rPr lang="en-US" dirty="0"/>
              <a:t>Epoxy </a:t>
            </a:r>
            <a:r>
              <a:rPr lang="en-US" dirty="0" err="1"/>
              <a:t>debonds</a:t>
            </a:r>
            <a:r>
              <a:rPr lang="en-US" dirty="0"/>
              <a:t> from the tape coated with the mold release agent due to the weak interface.</a:t>
            </a:r>
            <a:endParaRPr lang="nl-NL" dirty="0"/>
          </a:p>
        </p:txBody>
      </p:sp>
      <p:pic>
        <p:nvPicPr>
          <p:cNvPr id="22" name="Picture 9">
            <a:extLst>
              <a:ext uri="{FF2B5EF4-FFF2-40B4-BE49-F238E27FC236}">
                <a16:creationId xmlns:a16="http://schemas.microsoft.com/office/drawing/2014/main" id="{98B72818-8072-9689-3C13-8B598440107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71722" t="21011" r="8835" b="73373"/>
          <a:stretch>
            <a:fillRect/>
          </a:stretch>
        </p:blipFill>
        <p:spPr bwMode="auto">
          <a:xfrm>
            <a:off x="9377363" y="6729"/>
            <a:ext cx="2814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3C86155A-AC29-EE31-DC56-A8513377D018}"/>
              </a:ext>
            </a:extLst>
          </p:cNvPr>
          <p:cNvSpPr>
            <a:spLocks noGrp="1" noChangeArrowheads="1"/>
          </p:cNvSpPr>
          <p:nvPr>
            <p:ph type="sldNum" sz="quarter" idx="12"/>
          </p:nvPr>
        </p:nvSpPr>
        <p:spPr bwMode="auto">
          <a:xfrm>
            <a:off x="9448800" y="6570663"/>
            <a:ext cx="2743200" cy="287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BD1C1C2-4EEC-415D-8EEB-6C7BF58CA45C}" type="slidenum">
              <a:rPr lang="nl-NL" altLang="en-US" sz="1200">
                <a:solidFill>
                  <a:srgbClr val="898989"/>
                </a:solidFill>
              </a:rPr>
              <a:pPr>
                <a:lnSpc>
                  <a:spcPct val="100000"/>
                </a:lnSpc>
                <a:spcBef>
                  <a:spcPct val="0"/>
                </a:spcBef>
                <a:buFontTx/>
                <a:buNone/>
              </a:pPr>
              <a:t>5</a:t>
            </a:fld>
            <a:endParaRPr lang="nl-NL" altLang="en-US" sz="1200" dirty="0">
              <a:solidFill>
                <a:srgbClr val="898989"/>
              </a:solidFill>
            </a:endParaRPr>
          </a:p>
        </p:txBody>
      </p:sp>
    </p:spTree>
    <p:extLst>
      <p:ext uri="{BB962C8B-B14F-4D97-AF65-F5344CB8AC3E}">
        <p14:creationId xmlns:p14="http://schemas.microsoft.com/office/powerpoint/2010/main" val="220137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2487DEE-5065-4563-1982-01C393441DEF}"/>
              </a:ext>
            </a:extLst>
          </p:cNvPr>
          <p:cNvSpPr txBox="1"/>
          <p:nvPr/>
        </p:nvSpPr>
        <p:spPr>
          <a:xfrm>
            <a:off x="315138" y="235329"/>
            <a:ext cx="6557821" cy="584775"/>
          </a:xfrm>
          <a:prstGeom prst="rect">
            <a:avLst/>
          </a:prstGeom>
          <a:noFill/>
        </p:spPr>
        <p:txBody>
          <a:bodyPr wrap="none" rtlCol="0">
            <a:spAutoFit/>
          </a:bodyPr>
          <a:lstStyle/>
          <a:p>
            <a:r>
              <a:rPr lang="en-US" sz="3200" dirty="0">
                <a:solidFill>
                  <a:srgbClr val="0000FF"/>
                </a:solidFill>
              </a:rPr>
              <a:t>Epoxy with diamond powder addition:</a:t>
            </a:r>
            <a:endParaRPr lang="nl-NL" sz="3200" dirty="0">
              <a:solidFill>
                <a:srgbClr val="0000FF"/>
              </a:solidFill>
            </a:endParaRPr>
          </a:p>
        </p:txBody>
      </p:sp>
      <p:pic>
        <p:nvPicPr>
          <p:cNvPr id="6" name="Picture 5">
            <a:extLst>
              <a:ext uri="{FF2B5EF4-FFF2-40B4-BE49-F238E27FC236}">
                <a16:creationId xmlns:a16="http://schemas.microsoft.com/office/drawing/2014/main" id="{C2C96F20-B74C-25BB-14CA-1494DE77DA63}"/>
              </a:ext>
            </a:extLst>
          </p:cNvPr>
          <p:cNvPicPr>
            <a:picLocks noChangeAspect="1"/>
          </p:cNvPicPr>
          <p:nvPr/>
        </p:nvPicPr>
        <p:blipFill rotWithShape="1">
          <a:blip r:embed="rId3"/>
          <a:srcRect l="22191" t="14788" r="48056" b="64829"/>
          <a:stretch/>
        </p:blipFill>
        <p:spPr>
          <a:xfrm>
            <a:off x="9015634" y="5043282"/>
            <a:ext cx="2562729" cy="1097280"/>
          </a:xfrm>
          <a:prstGeom prst="rect">
            <a:avLst/>
          </a:prstGeom>
        </p:spPr>
      </p:pic>
      <p:pic>
        <p:nvPicPr>
          <p:cNvPr id="8" name="Picture 7">
            <a:extLst>
              <a:ext uri="{FF2B5EF4-FFF2-40B4-BE49-F238E27FC236}">
                <a16:creationId xmlns:a16="http://schemas.microsoft.com/office/drawing/2014/main" id="{5DB8B565-2248-49CE-DC9E-F5BB4C52667F}"/>
              </a:ext>
            </a:extLst>
          </p:cNvPr>
          <p:cNvPicPr>
            <a:picLocks noChangeAspect="1"/>
          </p:cNvPicPr>
          <p:nvPr/>
        </p:nvPicPr>
        <p:blipFill rotWithShape="1">
          <a:blip r:embed="rId4"/>
          <a:srcRect l="49444" t="68631" r="36560" b="11152"/>
          <a:stretch/>
        </p:blipFill>
        <p:spPr>
          <a:xfrm>
            <a:off x="164424" y="4168699"/>
            <a:ext cx="1967447" cy="1776235"/>
          </a:xfrm>
          <a:prstGeom prst="rect">
            <a:avLst/>
          </a:prstGeom>
        </p:spPr>
      </p:pic>
      <p:sp>
        <p:nvSpPr>
          <p:cNvPr id="11" name="TextBox 10">
            <a:extLst>
              <a:ext uri="{FF2B5EF4-FFF2-40B4-BE49-F238E27FC236}">
                <a16:creationId xmlns:a16="http://schemas.microsoft.com/office/drawing/2014/main" id="{884C83C7-A683-1C2C-D1AB-B732D8C30544}"/>
              </a:ext>
            </a:extLst>
          </p:cNvPr>
          <p:cNvSpPr txBox="1"/>
          <p:nvPr/>
        </p:nvSpPr>
        <p:spPr>
          <a:xfrm>
            <a:off x="8597614" y="2004639"/>
            <a:ext cx="3398771" cy="1569660"/>
          </a:xfrm>
          <a:prstGeom prst="rect">
            <a:avLst/>
          </a:prstGeom>
          <a:noFill/>
        </p:spPr>
        <p:txBody>
          <a:bodyPr wrap="square" rtlCol="0">
            <a:spAutoFit/>
          </a:bodyPr>
          <a:lstStyle/>
          <a:p>
            <a:r>
              <a:rPr lang="en-US" b="1" dirty="0">
                <a:solidFill>
                  <a:srgbClr val="0000FF"/>
                </a:solidFill>
              </a:rPr>
              <a:t>Coil 1: Al</a:t>
            </a:r>
            <a:r>
              <a:rPr lang="en-US" b="1" baseline="-25000" dirty="0">
                <a:solidFill>
                  <a:srgbClr val="0000FF"/>
                </a:solidFill>
              </a:rPr>
              <a:t>2</a:t>
            </a:r>
            <a:r>
              <a:rPr lang="en-US" b="1" dirty="0">
                <a:solidFill>
                  <a:srgbClr val="0000FF"/>
                </a:solidFill>
              </a:rPr>
              <a:t>O</a:t>
            </a:r>
            <a:r>
              <a:rPr lang="en-US" b="1" baseline="-25000" dirty="0">
                <a:solidFill>
                  <a:srgbClr val="0000FF"/>
                </a:solidFill>
              </a:rPr>
              <a:t>3</a:t>
            </a:r>
            <a:r>
              <a:rPr lang="en-US" b="1" dirty="0">
                <a:solidFill>
                  <a:srgbClr val="0000FF"/>
                </a:solidFill>
              </a:rPr>
              <a:t>, 80 nm, 75:30 g</a:t>
            </a:r>
          </a:p>
          <a:p>
            <a:endParaRPr lang="nl-NL" sz="800" dirty="0"/>
          </a:p>
          <a:p>
            <a:r>
              <a:rPr lang="nl-NL" b="1" dirty="0">
                <a:solidFill>
                  <a:srgbClr val="00CC00"/>
                </a:solidFill>
              </a:rPr>
              <a:t>Coil 2: Diamond, 0.5 µm, </a:t>
            </a:r>
            <a:r>
              <a:rPr lang="en-US" b="1" dirty="0">
                <a:solidFill>
                  <a:srgbClr val="00CC00"/>
                </a:solidFill>
              </a:rPr>
              <a:t>75:40 g</a:t>
            </a:r>
          </a:p>
          <a:p>
            <a:endParaRPr lang="en-US" sz="800" dirty="0"/>
          </a:p>
          <a:p>
            <a:r>
              <a:rPr lang="en-US" b="1" dirty="0"/>
              <a:t>Coil 3: </a:t>
            </a:r>
            <a:r>
              <a:rPr lang="nl-NL" b="1" dirty="0"/>
              <a:t>SiO</a:t>
            </a:r>
            <a:r>
              <a:rPr lang="nl-NL" b="1" baseline="-25000" dirty="0"/>
              <a:t>2</a:t>
            </a:r>
            <a:r>
              <a:rPr lang="nl-NL" b="1" dirty="0"/>
              <a:t>, 20 nm, 100:10 g</a:t>
            </a:r>
          </a:p>
          <a:p>
            <a:endParaRPr lang="nl-NL" sz="800" dirty="0"/>
          </a:p>
          <a:p>
            <a:r>
              <a:rPr lang="nl-NL" b="1" dirty="0">
                <a:solidFill>
                  <a:srgbClr val="FF0000"/>
                </a:solidFill>
              </a:rPr>
              <a:t>Coil 4: MWCNT, 20 nm,100:8 g</a:t>
            </a:r>
          </a:p>
        </p:txBody>
      </p:sp>
      <p:sp>
        <p:nvSpPr>
          <p:cNvPr id="12" name="TextBox 11">
            <a:extLst>
              <a:ext uri="{FF2B5EF4-FFF2-40B4-BE49-F238E27FC236}">
                <a16:creationId xmlns:a16="http://schemas.microsoft.com/office/drawing/2014/main" id="{F24EFE0D-4D76-94EF-D97C-196DED111B35}"/>
              </a:ext>
            </a:extLst>
          </p:cNvPr>
          <p:cNvSpPr txBox="1"/>
          <p:nvPr/>
        </p:nvSpPr>
        <p:spPr>
          <a:xfrm>
            <a:off x="118404" y="2742928"/>
            <a:ext cx="4026934" cy="1077218"/>
          </a:xfrm>
          <a:prstGeom prst="rect">
            <a:avLst/>
          </a:prstGeom>
          <a:noFill/>
        </p:spPr>
        <p:txBody>
          <a:bodyPr wrap="square" rtlCol="0">
            <a:spAutoFit/>
          </a:bodyPr>
          <a:lstStyle/>
          <a:p>
            <a:pPr algn="ctr"/>
            <a:r>
              <a:rPr lang="en-US" sz="1600" dirty="0"/>
              <a:t>Undulator coil before the epoxy impregnation during winding (a) and after the epoxy impregnation with the epoxy/diamond powder mixture</a:t>
            </a:r>
            <a:endParaRPr lang="nl-NL" sz="1600" dirty="0"/>
          </a:p>
        </p:txBody>
      </p:sp>
      <p:sp>
        <p:nvSpPr>
          <p:cNvPr id="13" name="TextBox 12">
            <a:extLst>
              <a:ext uri="{FF2B5EF4-FFF2-40B4-BE49-F238E27FC236}">
                <a16:creationId xmlns:a16="http://schemas.microsoft.com/office/drawing/2014/main" id="{CEF2464F-9B0A-D7D9-3F2C-FD60BABE7859}"/>
              </a:ext>
            </a:extLst>
          </p:cNvPr>
          <p:cNvSpPr txBox="1"/>
          <p:nvPr/>
        </p:nvSpPr>
        <p:spPr>
          <a:xfrm>
            <a:off x="2099872" y="4653369"/>
            <a:ext cx="2146725" cy="923330"/>
          </a:xfrm>
          <a:prstGeom prst="rect">
            <a:avLst/>
          </a:prstGeom>
          <a:noFill/>
        </p:spPr>
        <p:txBody>
          <a:bodyPr wrap="square" rtlCol="0">
            <a:spAutoFit/>
          </a:bodyPr>
          <a:lstStyle/>
          <a:p>
            <a:pPr algn="ctr"/>
            <a:r>
              <a:rPr lang="en-US" dirty="0"/>
              <a:t>Microscopy of ReBCO surface after impregnation with </a:t>
            </a:r>
            <a:endParaRPr lang="nl-NL" dirty="0"/>
          </a:p>
        </p:txBody>
      </p:sp>
      <p:pic>
        <p:nvPicPr>
          <p:cNvPr id="15" name="Picture 14">
            <a:extLst>
              <a:ext uri="{FF2B5EF4-FFF2-40B4-BE49-F238E27FC236}">
                <a16:creationId xmlns:a16="http://schemas.microsoft.com/office/drawing/2014/main" id="{DA7EF378-5007-D406-DC29-BDA00AE78E76}"/>
              </a:ext>
            </a:extLst>
          </p:cNvPr>
          <p:cNvPicPr>
            <a:picLocks noChangeAspect="1"/>
          </p:cNvPicPr>
          <p:nvPr/>
        </p:nvPicPr>
        <p:blipFill rotWithShape="1">
          <a:blip r:embed="rId5"/>
          <a:srcRect l="6857" t="20000" r="48737" b="31030"/>
          <a:stretch/>
        </p:blipFill>
        <p:spPr>
          <a:xfrm>
            <a:off x="4108762" y="961135"/>
            <a:ext cx="4317018" cy="3151171"/>
          </a:xfrm>
          <a:prstGeom prst="rect">
            <a:avLst/>
          </a:prstGeom>
        </p:spPr>
      </p:pic>
      <p:pic>
        <p:nvPicPr>
          <p:cNvPr id="17" name="Picture 16">
            <a:extLst>
              <a:ext uri="{FF2B5EF4-FFF2-40B4-BE49-F238E27FC236}">
                <a16:creationId xmlns:a16="http://schemas.microsoft.com/office/drawing/2014/main" id="{4E94FF7B-8A7A-86FA-BCBB-76C309893F6F}"/>
              </a:ext>
            </a:extLst>
          </p:cNvPr>
          <p:cNvPicPr>
            <a:picLocks noChangeAspect="1"/>
          </p:cNvPicPr>
          <p:nvPr/>
        </p:nvPicPr>
        <p:blipFill rotWithShape="1">
          <a:blip r:embed="rId6"/>
          <a:srcRect l="45126" t="30666" r="15234" b="40545"/>
          <a:stretch/>
        </p:blipFill>
        <p:spPr>
          <a:xfrm>
            <a:off x="315138" y="988567"/>
            <a:ext cx="3745574" cy="1780096"/>
          </a:xfrm>
          <a:prstGeom prst="rect">
            <a:avLst/>
          </a:prstGeom>
        </p:spPr>
      </p:pic>
      <p:pic>
        <p:nvPicPr>
          <p:cNvPr id="21" name="Picture 20">
            <a:extLst>
              <a:ext uri="{FF2B5EF4-FFF2-40B4-BE49-F238E27FC236}">
                <a16:creationId xmlns:a16="http://schemas.microsoft.com/office/drawing/2014/main" id="{FCFF938D-7320-F177-188C-854FC76CF5BE}"/>
              </a:ext>
            </a:extLst>
          </p:cNvPr>
          <p:cNvPicPr>
            <a:picLocks noChangeAspect="1"/>
          </p:cNvPicPr>
          <p:nvPr/>
        </p:nvPicPr>
        <p:blipFill rotWithShape="1">
          <a:blip r:embed="rId7"/>
          <a:srcRect l="8383" t="28849" r="49116" b="19200"/>
          <a:stretch/>
        </p:blipFill>
        <p:spPr>
          <a:xfrm>
            <a:off x="8198970" y="3889751"/>
            <a:ext cx="3797415" cy="2680912"/>
          </a:xfrm>
          <a:prstGeom prst="rect">
            <a:avLst/>
          </a:prstGeom>
        </p:spPr>
      </p:pic>
      <p:sp>
        <p:nvSpPr>
          <p:cNvPr id="22" name="TextBox 21">
            <a:extLst>
              <a:ext uri="{FF2B5EF4-FFF2-40B4-BE49-F238E27FC236}">
                <a16:creationId xmlns:a16="http://schemas.microsoft.com/office/drawing/2014/main" id="{4A94D30E-543C-CEE8-F612-702D2D04D9C8}"/>
              </a:ext>
            </a:extLst>
          </p:cNvPr>
          <p:cNvSpPr txBox="1"/>
          <p:nvPr/>
        </p:nvSpPr>
        <p:spPr>
          <a:xfrm>
            <a:off x="4500619" y="4540124"/>
            <a:ext cx="3661756" cy="1600438"/>
          </a:xfrm>
          <a:prstGeom prst="rect">
            <a:avLst/>
          </a:prstGeom>
          <a:noFill/>
        </p:spPr>
        <p:txBody>
          <a:bodyPr wrap="square" rtlCol="0">
            <a:spAutoFit/>
          </a:bodyPr>
          <a:lstStyle/>
          <a:p>
            <a:r>
              <a:rPr lang="en-US" b="1" dirty="0"/>
              <a:t>SHORT SAMPLES</a:t>
            </a:r>
          </a:p>
          <a:p>
            <a:r>
              <a:rPr lang="en-US" b="1" dirty="0">
                <a:solidFill>
                  <a:srgbClr val="0000FF"/>
                </a:solidFill>
              </a:rPr>
              <a:t>Sample 1: </a:t>
            </a:r>
            <a:r>
              <a:rPr lang="en-US" dirty="0"/>
              <a:t>epoxy mixed with Al2O3 and diamond, percentage of 80%, </a:t>
            </a:r>
            <a:r>
              <a:rPr lang="nl-NL" dirty="0"/>
              <a:t>very viscous, almost no degradation, epoxy thickness ~2 mm.</a:t>
            </a:r>
          </a:p>
          <a:p>
            <a:endParaRPr lang="nl-NL" sz="800" dirty="0"/>
          </a:p>
        </p:txBody>
      </p:sp>
      <p:sp>
        <p:nvSpPr>
          <p:cNvPr id="31" name="TextBox 30">
            <a:extLst>
              <a:ext uri="{FF2B5EF4-FFF2-40B4-BE49-F238E27FC236}">
                <a16:creationId xmlns:a16="http://schemas.microsoft.com/office/drawing/2014/main" id="{55A92514-DC35-D5E7-8EF8-426BDAF09342}"/>
              </a:ext>
            </a:extLst>
          </p:cNvPr>
          <p:cNvSpPr txBox="1"/>
          <p:nvPr/>
        </p:nvSpPr>
        <p:spPr>
          <a:xfrm>
            <a:off x="236136" y="6206305"/>
            <a:ext cx="7818404" cy="446597"/>
          </a:xfrm>
          <a:prstGeom prst="rect">
            <a:avLst/>
          </a:prstGeom>
          <a:noFill/>
          <a:ln>
            <a:solidFill>
              <a:schemeClr val="accent1">
                <a:shade val="50000"/>
              </a:schemeClr>
            </a:solidFill>
          </a:ln>
        </p:spPr>
        <p:txBody>
          <a:bodyPr wrap="square">
            <a:spAutoFit/>
          </a:bodyPr>
          <a:lstStyle/>
          <a:p>
            <a:pPr indent="-406400">
              <a:lnSpc>
                <a:spcPct val="107000"/>
              </a:lnSpc>
              <a:spcAft>
                <a:spcPts val="800"/>
              </a:spcAft>
            </a:pP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I. </a:t>
            </a:r>
            <a:r>
              <a:rPr lang="en-US" sz="1100" dirty="0" err="1">
                <a:effectLst/>
                <a:latin typeface="Calibri" panose="020F0502020204030204" pitchFamily="34" charset="0"/>
                <a:ea typeface="Times New Roman" panose="02020603050405020304" pitchFamily="18" charset="0"/>
                <a:cs typeface="Times New Roman" panose="02020603050405020304" pitchFamily="18" charset="0"/>
              </a:rPr>
              <a:t>Kesgin</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Q. </a:t>
            </a:r>
            <a:r>
              <a:rPr lang="en-US" sz="1100" dirty="0" err="1">
                <a:effectLst/>
                <a:latin typeface="Calibri" panose="020F0502020204030204" pitchFamily="34" charset="0"/>
                <a:ea typeface="Times New Roman" panose="02020603050405020304" pitchFamily="18" charset="0"/>
                <a:cs typeface="Times New Roman" panose="02020603050405020304" pitchFamily="18" charset="0"/>
              </a:rPr>
              <a:t>Hasse</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Y. </a:t>
            </a:r>
            <a:r>
              <a:rPr lang="en-US" sz="1100" dirty="0" err="1">
                <a:effectLst/>
                <a:latin typeface="Calibri" panose="020F0502020204030204" pitchFamily="34" charset="0"/>
                <a:ea typeface="Times New Roman" panose="02020603050405020304" pitchFamily="18" charset="0"/>
                <a:cs typeface="Times New Roman" panose="02020603050405020304" pitchFamily="18" charset="0"/>
              </a:rPr>
              <a:t>Ivanyushenkov</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and U. Welp, “Performance of 2G-HTS REBCO Undulator Coils Impregnated Epoxies Mixed with Different Fillers,” </a:t>
            </a:r>
            <a:r>
              <a:rPr lang="en-US" sz="1100" i="1" dirty="0">
                <a:effectLst/>
                <a:latin typeface="Calibri" panose="020F0502020204030204" pitchFamily="34" charset="0"/>
                <a:ea typeface="Times New Roman" panose="02020603050405020304" pitchFamily="18" charset="0"/>
                <a:cs typeface="Times New Roman" panose="02020603050405020304" pitchFamily="18" charset="0"/>
              </a:rPr>
              <a:t>IEEE Transactions on Applied Superconductivity</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vol. 27, no. 4, Jun. 2017, </a:t>
            </a:r>
            <a:r>
              <a:rPr lang="en-US" sz="1100" dirty="0" err="1">
                <a:effectLst/>
                <a:latin typeface="Calibri" panose="020F0502020204030204" pitchFamily="34" charset="0"/>
                <a:ea typeface="Times New Roman" panose="02020603050405020304" pitchFamily="18" charset="0"/>
                <a:cs typeface="Times New Roman" panose="02020603050405020304" pitchFamily="18" charset="0"/>
              </a:rPr>
              <a:t>doi</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10.1109/TASC.2016.2638431.</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3" name="TextBox 32">
            <a:extLst>
              <a:ext uri="{FF2B5EF4-FFF2-40B4-BE49-F238E27FC236}">
                <a16:creationId xmlns:a16="http://schemas.microsoft.com/office/drawing/2014/main" id="{37C56CC0-EF1E-9B33-A9CC-6E813D0BB7A2}"/>
              </a:ext>
            </a:extLst>
          </p:cNvPr>
          <p:cNvSpPr txBox="1"/>
          <p:nvPr/>
        </p:nvSpPr>
        <p:spPr>
          <a:xfrm>
            <a:off x="8597614" y="1020419"/>
            <a:ext cx="2415405" cy="646331"/>
          </a:xfrm>
          <a:prstGeom prst="rect">
            <a:avLst/>
          </a:prstGeom>
          <a:noFill/>
        </p:spPr>
        <p:txBody>
          <a:bodyPr wrap="none" rtlCol="0">
            <a:spAutoFit/>
          </a:bodyPr>
          <a:lstStyle/>
          <a:p>
            <a:r>
              <a:rPr lang="en-US" dirty="0"/>
              <a:t>BI: before impregnation</a:t>
            </a:r>
          </a:p>
          <a:p>
            <a:r>
              <a:rPr lang="en-US" dirty="0"/>
              <a:t>AF: after impregnation</a:t>
            </a:r>
            <a:endParaRPr lang="nl-NL" dirty="0"/>
          </a:p>
        </p:txBody>
      </p:sp>
      <p:pic>
        <p:nvPicPr>
          <p:cNvPr id="34" name="Picture 9">
            <a:extLst>
              <a:ext uri="{FF2B5EF4-FFF2-40B4-BE49-F238E27FC236}">
                <a16:creationId xmlns:a16="http://schemas.microsoft.com/office/drawing/2014/main" id="{0B82C4B6-CEC6-2123-724B-1DB8AA7D260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71722" t="21011" r="8835" b="73373"/>
          <a:stretch>
            <a:fillRect/>
          </a:stretch>
        </p:blipFill>
        <p:spPr bwMode="auto">
          <a:xfrm>
            <a:off x="9377363" y="6729"/>
            <a:ext cx="2814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BE6BA8AD-3983-75F6-3637-C5F011C405EF}"/>
              </a:ext>
            </a:extLst>
          </p:cNvPr>
          <p:cNvSpPr>
            <a:spLocks noGrp="1" noChangeArrowheads="1"/>
          </p:cNvSpPr>
          <p:nvPr>
            <p:ph type="sldNum" sz="quarter" idx="12"/>
          </p:nvPr>
        </p:nvSpPr>
        <p:spPr bwMode="auto">
          <a:xfrm>
            <a:off x="9448800" y="6570663"/>
            <a:ext cx="2743200" cy="287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BD1C1C2-4EEC-415D-8EEB-6C7BF58CA45C}" type="slidenum">
              <a:rPr lang="nl-NL" altLang="en-US" sz="1200">
                <a:solidFill>
                  <a:srgbClr val="898989"/>
                </a:solidFill>
              </a:rPr>
              <a:pPr>
                <a:lnSpc>
                  <a:spcPct val="100000"/>
                </a:lnSpc>
                <a:spcBef>
                  <a:spcPct val="0"/>
                </a:spcBef>
                <a:buFontTx/>
                <a:buNone/>
              </a:pPr>
              <a:t>6</a:t>
            </a:fld>
            <a:endParaRPr lang="nl-NL" altLang="en-US" sz="1200" dirty="0">
              <a:solidFill>
                <a:srgbClr val="898989"/>
              </a:solidFill>
            </a:endParaRPr>
          </a:p>
        </p:txBody>
      </p:sp>
    </p:spTree>
    <p:extLst>
      <p:ext uri="{BB962C8B-B14F-4D97-AF65-F5344CB8AC3E}">
        <p14:creationId xmlns:p14="http://schemas.microsoft.com/office/powerpoint/2010/main" val="279522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58E9A8C-FB9C-A657-5DBD-57C794F32621}"/>
              </a:ext>
            </a:extLst>
          </p:cNvPr>
          <p:cNvSpPr txBox="1"/>
          <p:nvPr/>
        </p:nvSpPr>
        <p:spPr>
          <a:xfrm>
            <a:off x="315138" y="235329"/>
            <a:ext cx="4535024" cy="584775"/>
          </a:xfrm>
          <a:prstGeom prst="rect">
            <a:avLst/>
          </a:prstGeom>
          <a:noFill/>
        </p:spPr>
        <p:txBody>
          <a:bodyPr wrap="none" rtlCol="0">
            <a:spAutoFit/>
          </a:bodyPr>
          <a:lstStyle/>
          <a:p>
            <a:r>
              <a:rPr lang="en-US" sz="3200" dirty="0">
                <a:solidFill>
                  <a:srgbClr val="0000FF"/>
                </a:solidFill>
              </a:rPr>
              <a:t>Mineral Insulated </a:t>
            </a:r>
            <a:r>
              <a:rPr lang="en-US" sz="3200" i="1" dirty="0">
                <a:solidFill>
                  <a:srgbClr val="0000FF"/>
                </a:solidFill>
              </a:rPr>
              <a:t>Re</a:t>
            </a:r>
            <a:r>
              <a:rPr lang="en-US" sz="3200" dirty="0">
                <a:solidFill>
                  <a:srgbClr val="0000FF"/>
                </a:solidFill>
              </a:rPr>
              <a:t>BCO:</a:t>
            </a:r>
            <a:endParaRPr lang="nl-NL" sz="3200" dirty="0">
              <a:solidFill>
                <a:srgbClr val="0000FF"/>
              </a:solidFill>
            </a:endParaRPr>
          </a:p>
        </p:txBody>
      </p:sp>
      <p:pic>
        <p:nvPicPr>
          <p:cNvPr id="4" name="Picture 3">
            <a:extLst>
              <a:ext uri="{FF2B5EF4-FFF2-40B4-BE49-F238E27FC236}">
                <a16:creationId xmlns:a16="http://schemas.microsoft.com/office/drawing/2014/main" id="{F2BBFEB6-8831-3842-2ABA-E1529BA54EC0}"/>
              </a:ext>
            </a:extLst>
          </p:cNvPr>
          <p:cNvPicPr>
            <a:picLocks noChangeAspect="1"/>
          </p:cNvPicPr>
          <p:nvPr/>
        </p:nvPicPr>
        <p:blipFill rotWithShape="1">
          <a:blip r:embed="rId2"/>
          <a:srcRect l="50000" t="27880" r="20783" b="31515"/>
          <a:stretch/>
        </p:blipFill>
        <p:spPr>
          <a:xfrm>
            <a:off x="315138" y="890379"/>
            <a:ext cx="3006192" cy="2611257"/>
          </a:xfrm>
          <a:prstGeom prst="rect">
            <a:avLst/>
          </a:prstGeom>
        </p:spPr>
      </p:pic>
      <p:pic>
        <p:nvPicPr>
          <p:cNvPr id="6" name="Picture 5">
            <a:extLst>
              <a:ext uri="{FF2B5EF4-FFF2-40B4-BE49-F238E27FC236}">
                <a16:creationId xmlns:a16="http://schemas.microsoft.com/office/drawing/2014/main" id="{D8B5A1B5-7766-5E83-1377-67CB2AC64816}"/>
              </a:ext>
            </a:extLst>
          </p:cNvPr>
          <p:cNvPicPr>
            <a:picLocks noChangeAspect="1"/>
          </p:cNvPicPr>
          <p:nvPr/>
        </p:nvPicPr>
        <p:blipFill rotWithShape="1">
          <a:blip r:embed="rId3"/>
          <a:srcRect l="17020" t="42303" r="63207" b="28242"/>
          <a:stretch/>
        </p:blipFill>
        <p:spPr>
          <a:xfrm>
            <a:off x="384048" y="3767414"/>
            <a:ext cx="2867149" cy="2611257"/>
          </a:xfrm>
          <a:prstGeom prst="rect">
            <a:avLst/>
          </a:prstGeom>
        </p:spPr>
      </p:pic>
      <p:pic>
        <p:nvPicPr>
          <p:cNvPr id="8" name="Picture 7">
            <a:extLst>
              <a:ext uri="{FF2B5EF4-FFF2-40B4-BE49-F238E27FC236}">
                <a16:creationId xmlns:a16="http://schemas.microsoft.com/office/drawing/2014/main" id="{E87C4C1B-A4DF-7A2D-E231-77354CB1B4D1}"/>
              </a:ext>
            </a:extLst>
          </p:cNvPr>
          <p:cNvPicPr>
            <a:picLocks noChangeAspect="1"/>
          </p:cNvPicPr>
          <p:nvPr/>
        </p:nvPicPr>
        <p:blipFill rotWithShape="1">
          <a:blip r:embed="rId4"/>
          <a:srcRect l="9292" t="35152" r="56617" b="23902"/>
          <a:stretch/>
        </p:blipFill>
        <p:spPr>
          <a:xfrm>
            <a:off x="8050117" y="3087387"/>
            <a:ext cx="3906844" cy="3000576"/>
          </a:xfrm>
          <a:prstGeom prst="rect">
            <a:avLst/>
          </a:prstGeom>
        </p:spPr>
      </p:pic>
      <p:pic>
        <p:nvPicPr>
          <p:cNvPr id="10" name="Picture 9">
            <a:extLst>
              <a:ext uri="{FF2B5EF4-FFF2-40B4-BE49-F238E27FC236}">
                <a16:creationId xmlns:a16="http://schemas.microsoft.com/office/drawing/2014/main" id="{C7D18469-6357-7399-BE00-048D77A5200C}"/>
              </a:ext>
            </a:extLst>
          </p:cNvPr>
          <p:cNvPicPr>
            <a:picLocks noChangeAspect="1"/>
          </p:cNvPicPr>
          <p:nvPr/>
        </p:nvPicPr>
        <p:blipFill rotWithShape="1">
          <a:blip r:embed="rId5"/>
          <a:srcRect l="49065" t="17212" r="14041" b="38909"/>
          <a:stretch/>
        </p:blipFill>
        <p:spPr>
          <a:xfrm>
            <a:off x="3821530" y="710435"/>
            <a:ext cx="3997091" cy="2971144"/>
          </a:xfrm>
          <a:prstGeom prst="rect">
            <a:avLst/>
          </a:prstGeom>
        </p:spPr>
      </p:pic>
      <p:sp>
        <p:nvSpPr>
          <p:cNvPr id="12" name="TextBox 11">
            <a:extLst>
              <a:ext uri="{FF2B5EF4-FFF2-40B4-BE49-F238E27FC236}">
                <a16:creationId xmlns:a16="http://schemas.microsoft.com/office/drawing/2014/main" id="{46E708B8-291D-D72B-E894-880220402300}"/>
              </a:ext>
            </a:extLst>
          </p:cNvPr>
          <p:cNvSpPr txBox="1"/>
          <p:nvPr/>
        </p:nvSpPr>
        <p:spPr>
          <a:xfrm>
            <a:off x="8318821" y="858983"/>
            <a:ext cx="3638140" cy="2000548"/>
          </a:xfrm>
          <a:prstGeom prst="rect">
            <a:avLst/>
          </a:prstGeom>
          <a:noFill/>
        </p:spPr>
        <p:txBody>
          <a:bodyPr wrap="square">
            <a:spAutoFit/>
          </a:bodyPr>
          <a:lstStyle/>
          <a:p>
            <a:pPr marL="285750" indent="-285750">
              <a:buFont typeface="Arial" panose="020B0604020202020204" pitchFamily="34" charset="0"/>
              <a:buChar char="•"/>
            </a:pPr>
            <a:r>
              <a:rPr lang="en-US" dirty="0"/>
              <a:t>Small-scale demonstration magnet composed of mineral insulated </a:t>
            </a:r>
            <a:r>
              <a:rPr lang="en-US" i="1" dirty="0"/>
              <a:t>Re</a:t>
            </a:r>
            <a:r>
              <a:rPr lang="en-US" dirty="0"/>
              <a:t>BCO coils.</a:t>
            </a:r>
          </a:p>
          <a:p>
            <a:pPr marL="285750" indent="-285750">
              <a:buFont typeface="Arial" panose="020B0604020202020204" pitchFamily="34" charset="0"/>
              <a:buChar char="•"/>
            </a:pPr>
            <a:endParaRPr lang="en-US" sz="800" dirty="0"/>
          </a:p>
          <a:p>
            <a:pPr marL="285750" indent="-285750">
              <a:buFont typeface="Arial" panose="020B0604020202020204" pitchFamily="34" charset="0"/>
              <a:buChar char="•"/>
            </a:pPr>
            <a:r>
              <a:rPr lang="en-US" dirty="0"/>
              <a:t>Commercial paint using the sol-gel process.</a:t>
            </a:r>
          </a:p>
          <a:p>
            <a:pPr marL="285750" indent="-285750">
              <a:buFont typeface="Arial" panose="020B0604020202020204" pitchFamily="34" charset="0"/>
              <a:buChar char="•"/>
            </a:pPr>
            <a:endParaRPr lang="en-US" sz="800" dirty="0"/>
          </a:p>
          <a:p>
            <a:pPr marL="285750" indent="-285750">
              <a:buFont typeface="Arial" panose="020B0604020202020204" pitchFamily="34" charset="0"/>
              <a:buChar char="•"/>
            </a:pPr>
            <a:r>
              <a:rPr lang="en-US" dirty="0"/>
              <a:t>1:1 ratio of SiO</a:t>
            </a:r>
            <a:r>
              <a:rPr lang="en-US" baseline="-25000" dirty="0"/>
              <a:t>2</a:t>
            </a:r>
            <a:r>
              <a:rPr lang="en-US" dirty="0"/>
              <a:t> and Al</a:t>
            </a:r>
            <a:r>
              <a:rPr lang="en-US" baseline="-25000" dirty="0"/>
              <a:t>2</a:t>
            </a:r>
            <a:r>
              <a:rPr lang="en-US" dirty="0"/>
              <a:t>O</a:t>
            </a:r>
            <a:r>
              <a:rPr lang="en-US" baseline="-25000" dirty="0"/>
              <a:t>3</a:t>
            </a:r>
          </a:p>
        </p:txBody>
      </p:sp>
      <p:sp>
        <p:nvSpPr>
          <p:cNvPr id="14" name="TextBox 13">
            <a:extLst>
              <a:ext uri="{FF2B5EF4-FFF2-40B4-BE49-F238E27FC236}">
                <a16:creationId xmlns:a16="http://schemas.microsoft.com/office/drawing/2014/main" id="{32C18B01-9C7C-11BF-CE79-A270AFE6E1BD}"/>
              </a:ext>
            </a:extLst>
          </p:cNvPr>
          <p:cNvSpPr txBox="1"/>
          <p:nvPr/>
        </p:nvSpPr>
        <p:spPr>
          <a:xfrm>
            <a:off x="3821530" y="3818145"/>
            <a:ext cx="3926598" cy="2154436"/>
          </a:xfrm>
          <a:prstGeom prst="rect">
            <a:avLst/>
          </a:prstGeom>
          <a:noFill/>
        </p:spPr>
        <p:txBody>
          <a:bodyPr wrap="square">
            <a:spAutoFit/>
          </a:bodyPr>
          <a:lstStyle/>
          <a:p>
            <a:pPr marL="285750" indent="-285750">
              <a:buFont typeface="Arial" panose="020B0604020202020204" pitchFamily="34" charset="0"/>
              <a:buChar char="•"/>
            </a:pPr>
            <a:r>
              <a:rPr lang="en-US" dirty="0"/>
              <a:t>Ceramic coating using the sol-gel process succeeded in forming an insulating film with a thickness of 30 µm on the surface of REBCO tape. </a:t>
            </a:r>
          </a:p>
          <a:p>
            <a:pPr marL="285750" indent="-285750">
              <a:buFont typeface="Arial" panose="020B0604020202020204" pitchFamily="34" charset="0"/>
              <a:buChar char="•"/>
            </a:pPr>
            <a:endParaRPr lang="en-US" sz="800" dirty="0"/>
          </a:p>
          <a:p>
            <a:pPr marL="285750" indent="-285750">
              <a:buFont typeface="Arial" panose="020B0604020202020204" pitchFamily="34" charset="0"/>
              <a:buChar char="•"/>
            </a:pPr>
            <a:r>
              <a:rPr lang="en-US" dirty="0"/>
              <a:t>No degradation of the critical current characteristics of the coated REBCO tape is observed.</a:t>
            </a:r>
            <a:endParaRPr lang="nl-NL" dirty="0"/>
          </a:p>
        </p:txBody>
      </p:sp>
      <p:sp>
        <p:nvSpPr>
          <p:cNvPr id="16" name="TextBox 15">
            <a:extLst>
              <a:ext uri="{FF2B5EF4-FFF2-40B4-BE49-F238E27FC236}">
                <a16:creationId xmlns:a16="http://schemas.microsoft.com/office/drawing/2014/main" id="{4857DBDF-559C-BC4B-3663-BB7AAA5755E6}"/>
              </a:ext>
            </a:extLst>
          </p:cNvPr>
          <p:cNvSpPr txBox="1"/>
          <p:nvPr/>
        </p:nvSpPr>
        <p:spPr>
          <a:xfrm>
            <a:off x="3821530" y="6109147"/>
            <a:ext cx="7434734" cy="600164"/>
          </a:xfrm>
          <a:prstGeom prst="rect">
            <a:avLst/>
          </a:prstGeom>
          <a:noFill/>
          <a:ln>
            <a:solidFill>
              <a:schemeClr val="accent1">
                <a:shade val="50000"/>
              </a:schemeClr>
            </a:solidFill>
          </a:ln>
        </p:spPr>
        <p:txBody>
          <a:bodyPr wrap="square">
            <a:spAutoFit/>
          </a:bodyPr>
          <a:lstStyle/>
          <a:p>
            <a:r>
              <a:rPr lang="en-US" sz="1100" dirty="0">
                <a:effectLst/>
                <a:latin typeface="Calibri" panose="020F0502020204030204" pitchFamily="34" charset="0"/>
                <a:ea typeface="Times New Roman" panose="02020603050405020304" pitchFamily="18" charset="0"/>
                <a:cs typeface="Times New Roman" panose="02020603050405020304" pitchFamily="18" charset="0"/>
              </a:rPr>
              <a:t>M. </a:t>
            </a:r>
            <a:r>
              <a:rPr lang="en-US" sz="1100" dirty="0" err="1">
                <a:effectLst/>
                <a:latin typeface="Calibri" panose="020F0502020204030204" pitchFamily="34" charset="0"/>
                <a:ea typeface="Times New Roman" panose="02020603050405020304" pitchFamily="18" charset="0"/>
                <a:cs typeface="Times New Roman" panose="02020603050405020304" pitchFamily="18" charset="0"/>
              </a:rPr>
              <a:t>Iio</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M. Yoshida, T. Nakamoto, K. Suzuki, M. Sugano, and T. </a:t>
            </a:r>
            <a:r>
              <a:rPr lang="en-US" sz="1100" dirty="0" err="1">
                <a:effectLst/>
                <a:latin typeface="Calibri" panose="020F0502020204030204" pitchFamily="34" charset="0"/>
                <a:ea typeface="Times New Roman" panose="02020603050405020304" pitchFamily="18" charset="0"/>
                <a:cs typeface="Times New Roman" panose="02020603050405020304" pitchFamily="18" charset="0"/>
              </a:rPr>
              <a:t>Ogitsu</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“Research and Development of Future Radiation-Resistant Superconducting Magnets with Mineral Insulated REBCO Coils,” </a:t>
            </a:r>
            <a:r>
              <a:rPr lang="en-US" sz="1100" i="1" dirty="0">
                <a:effectLst/>
                <a:latin typeface="Calibri" panose="020F0502020204030204" pitchFamily="34" charset="0"/>
                <a:ea typeface="Times New Roman" panose="02020603050405020304" pitchFamily="18" charset="0"/>
                <a:cs typeface="Times New Roman" panose="02020603050405020304" pitchFamily="18" charset="0"/>
              </a:rPr>
              <a:t>IEEE Transactions on Applied Superconductivity</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vol. 30, no. 4, Jun. 2020, </a:t>
            </a:r>
            <a:r>
              <a:rPr lang="en-US" sz="1100" dirty="0" err="1">
                <a:effectLst/>
                <a:latin typeface="Calibri" panose="020F0502020204030204" pitchFamily="34" charset="0"/>
                <a:ea typeface="Times New Roman" panose="02020603050405020304" pitchFamily="18" charset="0"/>
                <a:cs typeface="Times New Roman" panose="02020603050405020304" pitchFamily="18" charset="0"/>
              </a:rPr>
              <a:t>doi</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10.1109/TASC.2020.2966427.</a:t>
            </a:r>
            <a:endParaRPr lang="nl-NL" dirty="0"/>
          </a:p>
        </p:txBody>
      </p:sp>
      <p:pic>
        <p:nvPicPr>
          <p:cNvPr id="17" name="Picture 9">
            <a:extLst>
              <a:ext uri="{FF2B5EF4-FFF2-40B4-BE49-F238E27FC236}">
                <a16:creationId xmlns:a16="http://schemas.microsoft.com/office/drawing/2014/main" id="{3B274F5B-8393-6012-9E27-8576341F010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71722" t="21011" r="8835" b="73373"/>
          <a:stretch>
            <a:fillRect/>
          </a:stretch>
        </p:blipFill>
        <p:spPr bwMode="auto">
          <a:xfrm>
            <a:off x="9377363" y="6729"/>
            <a:ext cx="2814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1">
            <a:extLst>
              <a:ext uri="{FF2B5EF4-FFF2-40B4-BE49-F238E27FC236}">
                <a16:creationId xmlns:a16="http://schemas.microsoft.com/office/drawing/2014/main" id="{3F02728A-6FCB-2BD6-980C-BB14FAE461A2}"/>
              </a:ext>
            </a:extLst>
          </p:cNvPr>
          <p:cNvSpPr>
            <a:spLocks noGrp="1" noChangeArrowheads="1"/>
          </p:cNvSpPr>
          <p:nvPr>
            <p:ph type="sldNum" sz="quarter" idx="12"/>
          </p:nvPr>
        </p:nvSpPr>
        <p:spPr bwMode="auto">
          <a:xfrm>
            <a:off x="9448800" y="6570663"/>
            <a:ext cx="2743200" cy="287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BD1C1C2-4EEC-415D-8EEB-6C7BF58CA45C}" type="slidenum">
              <a:rPr lang="nl-NL" altLang="en-US" sz="1200">
                <a:solidFill>
                  <a:srgbClr val="898989"/>
                </a:solidFill>
              </a:rPr>
              <a:pPr>
                <a:lnSpc>
                  <a:spcPct val="100000"/>
                </a:lnSpc>
                <a:spcBef>
                  <a:spcPct val="0"/>
                </a:spcBef>
                <a:buFontTx/>
                <a:buNone/>
              </a:pPr>
              <a:t>7</a:t>
            </a:fld>
            <a:endParaRPr lang="nl-NL" altLang="en-US" sz="1200" dirty="0">
              <a:solidFill>
                <a:srgbClr val="898989"/>
              </a:solidFill>
            </a:endParaRPr>
          </a:p>
        </p:txBody>
      </p:sp>
    </p:spTree>
    <p:extLst>
      <p:ext uri="{BB962C8B-B14F-4D97-AF65-F5344CB8AC3E}">
        <p14:creationId xmlns:p14="http://schemas.microsoft.com/office/powerpoint/2010/main" val="4070018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148AF87-99B3-7FB4-6585-D354E5D1A173}"/>
              </a:ext>
            </a:extLst>
          </p:cNvPr>
          <p:cNvPicPr>
            <a:picLocks noChangeAspect="1"/>
          </p:cNvPicPr>
          <p:nvPr/>
        </p:nvPicPr>
        <p:blipFill rotWithShape="1">
          <a:blip r:embed="rId3"/>
          <a:srcRect l="65961" t="22424" r="18257" b="8000"/>
          <a:stretch/>
        </p:blipFill>
        <p:spPr>
          <a:xfrm>
            <a:off x="352840" y="1006668"/>
            <a:ext cx="2038442" cy="5616482"/>
          </a:xfrm>
          <a:prstGeom prst="rect">
            <a:avLst/>
          </a:prstGeom>
        </p:spPr>
      </p:pic>
      <p:sp>
        <p:nvSpPr>
          <p:cNvPr id="7" name="TextBox 6">
            <a:extLst>
              <a:ext uri="{FF2B5EF4-FFF2-40B4-BE49-F238E27FC236}">
                <a16:creationId xmlns:a16="http://schemas.microsoft.com/office/drawing/2014/main" id="{B7EA3129-9854-013E-51BA-CFB0C35534D2}"/>
              </a:ext>
            </a:extLst>
          </p:cNvPr>
          <p:cNvSpPr txBox="1"/>
          <p:nvPr/>
        </p:nvSpPr>
        <p:spPr>
          <a:xfrm>
            <a:off x="306825" y="239627"/>
            <a:ext cx="8647175" cy="584775"/>
          </a:xfrm>
          <a:prstGeom prst="rect">
            <a:avLst/>
          </a:prstGeom>
          <a:noFill/>
        </p:spPr>
        <p:txBody>
          <a:bodyPr wrap="none" rtlCol="0">
            <a:spAutoFit/>
          </a:bodyPr>
          <a:lstStyle/>
          <a:p>
            <a:r>
              <a:rPr lang="en-US" sz="3200" dirty="0">
                <a:solidFill>
                  <a:srgbClr val="0000FF"/>
                </a:solidFill>
              </a:rPr>
              <a:t>Hybrid impregnation, wax + tapes with debonding:</a:t>
            </a:r>
            <a:endParaRPr lang="nl-NL" sz="3200" dirty="0">
              <a:solidFill>
                <a:srgbClr val="0000FF"/>
              </a:solidFill>
            </a:endParaRPr>
          </a:p>
        </p:txBody>
      </p:sp>
      <p:sp>
        <p:nvSpPr>
          <p:cNvPr id="8" name="TextBox 7">
            <a:extLst>
              <a:ext uri="{FF2B5EF4-FFF2-40B4-BE49-F238E27FC236}">
                <a16:creationId xmlns:a16="http://schemas.microsoft.com/office/drawing/2014/main" id="{EF1C30DD-8F60-F3C7-F8CC-FF2A520A4638}"/>
              </a:ext>
            </a:extLst>
          </p:cNvPr>
          <p:cNvSpPr txBox="1"/>
          <p:nvPr/>
        </p:nvSpPr>
        <p:spPr>
          <a:xfrm>
            <a:off x="8122396" y="1006668"/>
            <a:ext cx="3747870" cy="2308324"/>
          </a:xfrm>
          <a:prstGeom prst="rect">
            <a:avLst/>
          </a:prstGeom>
          <a:noFill/>
        </p:spPr>
        <p:txBody>
          <a:bodyPr wrap="square" rtlCol="0">
            <a:spAutoFit/>
          </a:bodyPr>
          <a:lstStyle/>
          <a:p>
            <a:pPr marL="285750" indent="-285750">
              <a:buFont typeface="Arial" panose="020B0604020202020204" pitchFamily="34" charset="0"/>
              <a:buChar char="•"/>
            </a:pPr>
            <a:r>
              <a:rPr lang="nl-NL" dirty="0"/>
              <a:t>UV cured epoxy by dip coating technique.</a:t>
            </a:r>
          </a:p>
          <a:p>
            <a:pPr marL="285750" indent="-285750">
              <a:buFont typeface="Arial" panose="020B0604020202020204" pitchFamily="34" charset="0"/>
              <a:buChar char="•"/>
            </a:pPr>
            <a:r>
              <a:rPr lang="en-US" dirty="0"/>
              <a:t>Un-insulated 4-mm wide </a:t>
            </a:r>
            <a:r>
              <a:rPr lang="en-US" i="1" dirty="0"/>
              <a:t>Re</a:t>
            </a:r>
            <a:r>
              <a:rPr lang="en-US" dirty="0"/>
              <a:t>BCO tape co-wound with insulated stainless-steel tape as turn-turn insulation.</a:t>
            </a:r>
          </a:p>
          <a:p>
            <a:pPr marL="285750" indent="-285750">
              <a:buFont typeface="Arial" panose="020B0604020202020204" pitchFamily="34" charset="0"/>
              <a:buChar char="•"/>
            </a:pPr>
            <a:r>
              <a:rPr lang="en-US" dirty="0"/>
              <a:t>Each module is vacuum-impregnated with paraffin</a:t>
            </a:r>
            <a:r>
              <a:rPr lang="nl-NL" dirty="0"/>
              <a:t>.</a:t>
            </a:r>
          </a:p>
        </p:txBody>
      </p:sp>
      <p:pic>
        <p:nvPicPr>
          <p:cNvPr id="10" name="Picture 9">
            <a:extLst>
              <a:ext uri="{FF2B5EF4-FFF2-40B4-BE49-F238E27FC236}">
                <a16:creationId xmlns:a16="http://schemas.microsoft.com/office/drawing/2014/main" id="{3DA3C689-F007-4385-783C-BAABE15D6DC4}"/>
              </a:ext>
            </a:extLst>
          </p:cNvPr>
          <p:cNvPicPr>
            <a:picLocks noChangeAspect="1"/>
          </p:cNvPicPr>
          <p:nvPr/>
        </p:nvPicPr>
        <p:blipFill rotWithShape="1">
          <a:blip r:embed="rId4"/>
          <a:srcRect l="7475" t="37090" r="44432" b="32727"/>
          <a:stretch/>
        </p:blipFill>
        <p:spPr>
          <a:xfrm>
            <a:off x="2491936" y="928786"/>
            <a:ext cx="5277195" cy="2115121"/>
          </a:xfrm>
          <a:prstGeom prst="rect">
            <a:avLst/>
          </a:prstGeom>
        </p:spPr>
      </p:pic>
      <p:pic>
        <p:nvPicPr>
          <p:cNvPr id="12" name="Picture 11">
            <a:extLst>
              <a:ext uri="{FF2B5EF4-FFF2-40B4-BE49-F238E27FC236}">
                <a16:creationId xmlns:a16="http://schemas.microsoft.com/office/drawing/2014/main" id="{C9D0FF82-F741-680E-076A-80D47B5F914F}"/>
              </a:ext>
            </a:extLst>
          </p:cNvPr>
          <p:cNvPicPr>
            <a:picLocks noChangeAspect="1"/>
          </p:cNvPicPr>
          <p:nvPr/>
        </p:nvPicPr>
        <p:blipFill rotWithShape="1">
          <a:blip r:embed="rId5"/>
          <a:srcRect l="40505" t="29091" r="13131" b="25575"/>
          <a:stretch/>
        </p:blipFill>
        <p:spPr>
          <a:xfrm>
            <a:off x="7123176" y="3409404"/>
            <a:ext cx="5002470" cy="3304927"/>
          </a:xfrm>
          <a:prstGeom prst="rect">
            <a:avLst/>
          </a:prstGeom>
        </p:spPr>
      </p:pic>
      <p:sp>
        <p:nvSpPr>
          <p:cNvPr id="13" name="TextBox 12">
            <a:extLst>
              <a:ext uri="{FF2B5EF4-FFF2-40B4-BE49-F238E27FC236}">
                <a16:creationId xmlns:a16="http://schemas.microsoft.com/office/drawing/2014/main" id="{E833BC40-D154-F136-BB64-EE4716ABE8CE}"/>
              </a:ext>
            </a:extLst>
          </p:cNvPr>
          <p:cNvSpPr txBox="1"/>
          <p:nvPr/>
        </p:nvSpPr>
        <p:spPr>
          <a:xfrm>
            <a:off x="2618241" y="5853709"/>
            <a:ext cx="4124995" cy="769441"/>
          </a:xfrm>
          <a:prstGeom prst="rect">
            <a:avLst/>
          </a:prstGeom>
          <a:noFill/>
          <a:ln>
            <a:solidFill>
              <a:schemeClr val="accent1">
                <a:shade val="50000"/>
              </a:schemeClr>
            </a:solidFill>
          </a:ln>
        </p:spPr>
        <p:txBody>
          <a:bodyPr wrap="square" rtlCol="0">
            <a:spAutoFit/>
          </a:bodyPr>
          <a:lstStyle/>
          <a:p>
            <a:r>
              <a:rPr lang="en-US" sz="1100" dirty="0">
                <a:latin typeface="Calibri" panose="020F0502020204030204" pitchFamily="34" charset="0"/>
                <a:cs typeface="Times New Roman" panose="02020603050405020304" pitchFamily="18" charset="0"/>
              </a:rPr>
              <a:t>H. W. Weijers et al., “Progress in the Development and Construction of a 32-T Superconducting Magnet,” IEEE Transactions on Applied Superconductivity, vol. 26, no. 4, Jun. 2016, </a:t>
            </a:r>
            <a:r>
              <a:rPr lang="en-US" sz="1100" dirty="0" err="1">
                <a:latin typeface="Calibri" panose="020F0502020204030204" pitchFamily="34" charset="0"/>
                <a:cs typeface="Times New Roman" panose="02020603050405020304" pitchFamily="18" charset="0"/>
              </a:rPr>
              <a:t>doi</a:t>
            </a:r>
            <a:r>
              <a:rPr lang="en-US" sz="1100" dirty="0">
                <a:latin typeface="Calibri" panose="020F0502020204030204" pitchFamily="34" charset="0"/>
                <a:cs typeface="Times New Roman" panose="02020603050405020304" pitchFamily="18" charset="0"/>
              </a:rPr>
              <a:t>: 10.1109/TASC.2016.2517022.v</a:t>
            </a:r>
            <a:endParaRPr lang="nl-NL" sz="1100" dirty="0">
              <a:latin typeface="Calibri" panose="020F0502020204030204" pitchFamily="34" charset="0"/>
              <a:cs typeface="Times New Roman" panose="02020603050405020304" pitchFamily="18" charset="0"/>
            </a:endParaRPr>
          </a:p>
        </p:txBody>
      </p:sp>
      <p:sp>
        <p:nvSpPr>
          <p:cNvPr id="15" name="TextBox 14">
            <a:extLst>
              <a:ext uri="{FF2B5EF4-FFF2-40B4-BE49-F238E27FC236}">
                <a16:creationId xmlns:a16="http://schemas.microsoft.com/office/drawing/2014/main" id="{38683F17-A30F-2409-DF7A-B4D05CE45392}"/>
              </a:ext>
            </a:extLst>
          </p:cNvPr>
          <p:cNvSpPr txBox="1"/>
          <p:nvPr/>
        </p:nvSpPr>
        <p:spPr>
          <a:xfrm>
            <a:off x="2674317" y="3546271"/>
            <a:ext cx="3942614" cy="2000548"/>
          </a:xfrm>
          <a:prstGeom prst="rect">
            <a:avLst/>
          </a:prstGeom>
          <a:noFill/>
        </p:spPr>
        <p:txBody>
          <a:bodyPr wrap="square">
            <a:spAutoFit/>
          </a:bodyPr>
          <a:lstStyle/>
          <a:p>
            <a:pPr marL="285750" indent="-285750">
              <a:buFont typeface="Arial" panose="020B0604020202020204" pitchFamily="34" charset="0"/>
              <a:buChar char="•"/>
            </a:pPr>
            <a:r>
              <a:rPr lang="en-US" dirty="0"/>
              <a:t>Load cycling in a 15 T background to 222 A in the prototype.</a:t>
            </a:r>
          </a:p>
          <a:p>
            <a:pPr marL="285750" indent="-285750">
              <a:buFont typeface="Arial" panose="020B0604020202020204" pitchFamily="34" charset="0"/>
              <a:buChar char="•"/>
            </a:pPr>
            <a:endParaRPr lang="en-US" sz="800" dirty="0"/>
          </a:p>
          <a:p>
            <a:pPr marL="285750" indent="-285750">
              <a:buFont typeface="Arial" panose="020B0604020202020204" pitchFamily="34" charset="0"/>
              <a:buChar char="•"/>
            </a:pPr>
            <a:r>
              <a:rPr lang="en-US" dirty="0"/>
              <a:t>Excursions to 233 A and 243 A were made.</a:t>
            </a:r>
          </a:p>
          <a:p>
            <a:pPr marL="285750" indent="-285750">
              <a:buFont typeface="Arial" panose="020B0604020202020204" pitchFamily="34" charset="0"/>
              <a:buChar char="•"/>
            </a:pPr>
            <a:endParaRPr lang="en-US" sz="800" dirty="0"/>
          </a:p>
          <a:p>
            <a:pPr marL="285750" indent="-285750">
              <a:buFont typeface="Arial" panose="020B0604020202020204" pitchFamily="34" charset="0"/>
              <a:buChar char="•"/>
            </a:pPr>
            <a:r>
              <a:rPr lang="en-US" dirty="0"/>
              <a:t>The central magnetic field reached 26 T at 243 A.</a:t>
            </a:r>
            <a:endParaRPr lang="nl-NL" dirty="0"/>
          </a:p>
        </p:txBody>
      </p:sp>
      <p:pic>
        <p:nvPicPr>
          <p:cNvPr id="16" name="Picture 9">
            <a:extLst>
              <a:ext uri="{FF2B5EF4-FFF2-40B4-BE49-F238E27FC236}">
                <a16:creationId xmlns:a16="http://schemas.microsoft.com/office/drawing/2014/main" id="{B7B2767A-2E9C-5A7E-447F-4856C76F1DF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71722" t="21011" r="8835" b="73373"/>
          <a:stretch>
            <a:fillRect/>
          </a:stretch>
        </p:blipFill>
        <p:spPr bwMode="auto">
          <a:xfrm>
            <a:off x="9377363" y="6729"/>
            <a:ext cx="2814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187CB958-D742-3916-E2AC-F43A79499504}"/>
              </a:ext>
            </a:extLst>
          </p:cNvPr>
          <p:cNvSpPr>
            <a:spLocks noGrp="1" noChangeArrowheads="1"/>
          </p:cNvSpPr>
          <p:nvPr>
            <p:ph type="sldNum" sz="quarter" idx="12"/>
          </p:nvPr>
        </p:nvSpPr>
        <p:spPr bwMode="auto">
          <a:xfrm>
            <a:off x="9448800" y="6570663"/>
            <a:ext cx="2743200" cy="287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BD1C1C2-4EEC-415D-8EEB-6C7BF58CA45C}" type="slidenum">
              <a:rPr lang="nl-NL" altLang="en-US" sz="1200">
                <a:solidFill>
                  <a:srgbClr val="898989"/>
                </a:solidFill>
              </a:rPr>
              <a:pPr>
                <a:lnSpc>
                  <a:spcPct val="100000"/>
                </a:lnSpc>
                <a:spcBef>
                  <a:spcPct val="0"/>
                </a:spcBef>
                <a:buFontTx/>
                <a:buNone/>
              </a:pPr>
              <a:t>8</a:t>
            </a:fld>
            <a:endParaRPr lang="nl-NL" altLang="en-US" sz="1200" dirty="0">
              <a:solidFill>
                <a:srgbClr val="898989"/>
              </a:solidFill>
            </a:endParaRPr>
          </a:p>
        </p:txBody>
      </p:sp>
    </p:spTree>
    <p:extLst>
      <p:ext uri="{BB962C8B-B14F-4D97-AF65-F5344CB8AC3E}">
        <p14:creationId xmlns:p14="http://schemas.microsoft.com/office/powerpoint/2010/main" val="32713532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159F75D-6D9F-A5B4-2EC9-7F661130EBCF}"/>
              </a:ext>
            </a:extLst>
          </p:cNvPr>
          <p:cNvSpPr txBox="1"/>
          <p:nvPr/>
        </p:nvSpPr>
        <p:spPr>
          <a:xfrm>
            <a:off x="377354" y="177687"/>
            <a:ext cx="9351919" cy="584775"/>
          </a:xfrm>
          <a:prstGeom prst="rect">
            <a:avLst/>
          </a:prstGeom>
          <a:noFill/>
        </p:spPr>
        <p:txBody>
          <a:bodyPr wrap="none" rtlCol="0">
            <a:spAutoFit/>
          </a:bodyPr>
          <a:lstStyle/>
          <a:p>
            <a:r>
              <a:rPr lang="en-US" sz="3200" dirty="0">
                <a:solidFill>
                  <a:srgbClr val="0000FF"/>
                </a:solidFill>
              </a:rPr>
              <a:t>Roebel cable impregnated with epoxy + silica powder:</a:t>
            </a:r>
            <a:endParaRPr lang="nl-NL" sz="3200" dirty="0">
              <a:solidFill>
                <a:srgbClr val="0000FF"/>
              </a:solidFill>
            </a:endParaRPr>
          </a:p>
        </p:txBody>
      </p:sp>
      <p:sp>
        <p:nvSpPr>
          <p:cNvPr id="4" name="TextBox 3">
            <a:extLst>
              <a:ext uri="{FF2B5EF4-FFF2-40B4-BE49-F238E27FC236}">
                <a16:creationId xmlns:a16="http://schemas.microsoft.com/office/drawing/2014/main" id="{9678041B-23C2-B1A6-36C2-38445D8F319C}"/>
              </a:ext>
            </a:extLst>
          </p:cNvPr>
          <p:cNvSpPr txBox="1"/>
          <p:nvPr/>
        </p:nvSpPr>
        <p:spPr>
          <a:xfrm>
            <a:off x="245223" y="2961350"/>
            <a:ext cx="6483927" cy="2000548"/>
          </a:xfrm>
          <a:prstGeom prst="rect">
            <a:avLst/>
          </a:prstGeom>
          <a:noFill/>
        </p:spPr>
        <p:txBody>
          <a:bodyPr wrap="square">
            <a:spAutoFit/>
          </a:bodyPr>
          <a:lstStyle/>
          <a:p>
            <a:pPr marL="285750" indent="-285750">
              <a:buFont typeface="Arial" panose="020B0604020202020204" pitchFamily="34" charset="0"/>
              <a:buChar char="•"/>
            </a:pPr>
            <a:r>
              <a:rPr lang="en-US" dirty="0"/>
              <a:t>Vacuum impregnated with a mixture of epoxy resin and fused silica powder (4 </a:t>
            </a:r>
            <a:r>
              <a:rPr lang="en-US" dirty="0" err="1"/>
              <a:t>μm</a:t>
            </a:r>
            <a:r>
              <a:rPr lang="en-US" dirty="0"/>
              <a:t>).</a:t>
            </a:r>
          </a:p>
          <a:p>
            <a:endParaRPr lang="en-US" sz="800" dirty="0"/>
          </a:p>
          <a:p>
            <a:pPr marL="285750" indent="-285750">
              <a:buFont typeface="Arial" panose="020B0604020202020204" pitchFamily="34" charset="0"/>
              <a:buChar char="•"/>
            </a:pPr>
            <a:r>
              <a:rPr lang="en-US" dirty="0"/>
              <a:t>The mixing ratio of resin, hardener, and silica powder is 1:1:2 by weight.</a:t>
            </a:r>
          </a:p>
          <a:p>
            <a:pPr marL="285750" indent="-285750">
              <a:buFont typeface="Arial" panose="020B0604020202020204" pitchFamily="34" charset="0"/>
              <a:buChar char="•"/>
            </a:pPr>
            <a:endParaRPr lang="en-US" sz="800" dirty="0"/>
          </a:p>
          <a:p>
            <a:pPr marL="285750" indent="-285750">
              <a:buFont typeface="Arial" panose="020B0604020202020204" pitchFamily="34" charset="0"/>
              <a:buChar char="•"/>
            </a:pPr>
            <a:r>
              <a:rPr lang="en-US" dirty="0"/>
              <a:t>Epoxy bath and sample holder are heated to 80 °C to reduce viscosity.</a:t>
            </a:r>
            <a:endParaRPr lang="nl-NL" dirty="0"/>
          </a:p>
        </p:txBody>
      </p:sp>
      <p:pic>
        <p:nvPicPr>
          <p:cNvPr id="6" name="Picture 5">
            <a:extLst>
              <a:ext uri="{FF2B5EF4-FFF2-40B4-BE49-F238E27FC236}">
                <a16:creationId xmlns:a16="http://schemas.microsoft.com/office/drawing/2014/main" id="{E30DC2A1-7A0E-89DE-A914-0B09264FEE05}"/>
              </a:ext>
            </a:extLst>
          </p:cNvPr>
          <p:cNvPicPr>
            <a:picLocks noChangeAspect="1"/>
          </p:cNvPicPr>
          <p:nvPr/>
        </p:nvPicPr>
        <p:blipFill rotWithShape="1">
          <a:blip r:embed="rId2"/>
          <a:srcRect l="12703" t="23879" r="52448" b="27394"/>
          <a:stretch/>
        </p:blipFill>
        <p:spPr>
          <a:xfrm>
            <a:off x="7057053" y="1100776"/>
            <a:ext cx="4537191" cy="3731220"/>
          </a:xfrm>
          <a:prstGeom prst="rect">
            <a:avLst/>
          </a:prstGeom>
        </p:spPr>
      </p:pic>
      <p:pic>
        <p:nvPicPr>
          <p:cNvPr id="8" name="Picture 7">
            <a:extLst>
              <a:ext uri="{FF2B5EF4-FFF2-40B4-BE49-F238E27FC236}">
                <a16:creationId xmlns:a16="http://schemas.microsoft.com/office/drawing/2014/main" id="{A269EEA7-4ADD-FDCE-07FB-4B06630BCE93}"/>
              </a:ext>
            </a:extLst>
          </p:cNvPr>
          <p:cNvPicPr>
            <a:picLocks noChangeAspect="1"/>
          </p:cNvPicPr>
          <p:nvPr/>
        </p:nvPicPr>
        <p:blipFill rotWithShape="1">
          <a:blip r:embed="rId3"/>
          <a:srcRect l="18459" t="23880" r="22449" b="48969"/>
          <a:stretch/>
        </p:blipFill>
        <p:spPr>
          <a:xfrm>
            <a:off x="377354" y="1100776"/>
            <a:ext cx="6062444" cy="1694724"/>
          </a:xfrm>
          <a:prstGeom prst="rect">
            <a:avLst/>
          </a:prstGeom>
        </p:spPr>
      </p:pic>
      <p:pic>
        <p:nvPicPr>
          <p:cNvPr id="10" name="Picture 9">
            <a:extLst>
              <a:ext uri="{FF2B5EF4-FFF2-40B4-BE49-F238E27FC236}">
                <a16:creationId xmlns:a16="http://schemas.microsoft.com/office/drawing/2014/main" id="{67C1810F-2DB6-B746-0CF9-852E27CF77F1}"/>
              </a:ext>
            </a:extLst>
          </p:cNvPr>
          <p:cNvPicPr>
            <a:picLocks noChangeAspect="1"/>
          </p:cNvPicPr>
          <p:nvPr/>
        </p:nvPicPr>
        <p:blipFill rotWithShape="1">
          <a:blip r:embed="rId4"/>
          <a:srcRect l="13157" t="42669" r="18056" b="30179"/>
          <a:stretch/>
        </p:blipFill>
        <p:spPr>
          <a:xfrm>
            <a:off x="377354" y="5127748"/>
            <a:ext cx="6062444" cy="1495582"/>
          </a:xfrm>
          <a:prstGeom prst="rect">
            <a:avLst/>
          </a:prstGeom>
        </p:spPr>
      </p:pic>
      <p:sp>
        <p:nvSpPr>
          <p:cNvPr id="12" name="TextBox 11">
            <a:extLst>
              <a:ext uri="{FF2B5EF4-FFF2-40B4-BE49-F238E27FC236}">
                <a16:creationId xmlns:a16="http://schemas.microsoft.com/office/drawing/2014/main" id="{7E400E5C-2B68-1DC0-70FB-B3B01BB35043}"/>
              </a:ext>
            </a:extLst>
          </p:cNvPr>
          <p:cNvSpPr txBox="1"/>
          <p:nvPr/>
        </p:nvSpPr>
        <p:spPr>
          <a:xfrm>
            <a:off x="6932017" y="5007178"/>
            <a:ext cx="5259984" cy="923330"/>
          </a:xfrm>
          <a:prstGeom prst="rect">
            <a:avLst/>
          </a:prstGeom>
          <a:noFill/>
        </p:spPr>
        <p:txBody>
          <a:bodyPr wrap="square">
            <a:spAutoFit/>
          </a:bodyPr>
          <a:lstStyle/>
          <a:p>
            <a:pPr marL="285750" indent="-285750">
              <a:buFont typeface="Arial" panose="020B0604020202020204" pitchFamily="34" charset="0"/>
              <a:buChar char="•"/>
            </a:pPr>
            <a:r>
              <a:rPr lang="en-US" dirty="0"/>
              <a:t>The </a:t>
            </a:r>
            <a:r>
              <a:rPr lang="en-US" dirty="0" err="1"/>
              <a:t>Ic</a:t>
            </a:r>
            <a:r>
              <a:rPr lang="en-US" dirty="0"/>
              <a:t> reduction of the impregnated samples compared to the cable that was not impregnated may indicate damage due to impregnation. </a:t>
            </a:r>
            <a:endParaRPr lang="nl-NL" dirty="0"/>
          </a:p>
        </p:txBody>
      </p:sp>
      <p:sp>
        <p:nvSpPr>
          <p:cNvPr id="13" name="TextBox 12">
            <a:extLst>
              <a:ext uri="{FF2B5EF4-FFF2-40B4-BE49-F238E27FC236}">
                <a16:creationId xmlns:a16="http://schemas.microsoft.com/office/drawing/2014/main" id="{0D34A3ED-EF0A-5D2C-017D-BEB81176B214}"/>
              </a:ext>
            </a:extLst>
          </p:cNvPr>
          <p:cNvSpPr txBox="1"/>
          <p:nvPr/>
        </p:nvSpPr>
        <p:spPr>
          <a:xfrm>
            <a:off x="6932016" y="6010149"/>
            <a:ext cx="5033568" cy="600164"/>
          </a:xfrm>
          <a:prstGeom prst="rect">
            <a:avLst/>
          </a:prstGeom>
          <a:noFill/>
          <a:ln>
            <a:solidFill>
              <a:schemeClr val="accent1">
                <a:shade val="50000"/>
              </a:schemeClr>
            </a:solidFill>
          </a:ln>
        </p:spPr>
        <p:txBody>
          <a:bodyPr wrap="square" rtlCol="0">
            <a:spAutoFit/>
          </a:bodyPr>
          <a:lstStyle/>
          <a:p>
            <a:r>
              <a:rPr lang="en-US" sz="1100" dirty="0">
                <a:latin typeface="Calibri" panose="020F0502020204030204" pitchFamily="34" charset="0"/>
                <a:cs typeface="Times New Roman" panose="02020603050405020304" pitchFamily="18" charset="0"/>
              </a:rPr>
              <a:t>S. Otten et al., “Enhancement of the transverse stress tolerance of REBCO Roebel cables by epoxy impregnation,” </a:t>
            </a:r>
            <a:r>
              <a:rPr lang="en-US" sz="1100" dirty="0" err="1">
                <a:latin typeface="Calibri" panose="020F0502020204030204" pitchFamily="34" charset="0"/>
                <a:cs typeface="Times New Roman" panose="02020603050405020304" pitchFamily="18" charset="0"/>
              </a:rPr>
              <a:t>Supercond</a:t>
            </a:r>
            <a:r>
              <a:rPr lang="en-US" sz="1100" dirty="0">
                <a:latin typeface="Calibri" panose="020F0502020204030204" pitchFamily="34" charset="0"/>
                <a:cs typeface="Times New Roman" panose="02020603050405020304" pitchFamily="18" charset="0"/>
              </a:rPr>
              <a:t> Sci Technol, vol. 28, no. 6, Jun. 2015, </a:t>
            </a:r>
            <a:r>
              <a:rPr lang="en-US" sz="1100" dirty="0" err="1">
                <a:latin typeface="Calibri" panose="020F0502020204030204" pitchFamily="34" charset="0"/>
                <a:cs typeface="Times New Roman" panose="02020603050405020304" pitchFamily="18" charset="0"/>
              </a:rPr>
              <a:t>doi</a:t>
            </a:r>
            <a:r>
              <a:rPr lang="en-US" sz="1100" dirty="0">
                <a:latin typeface="Calibri" panose="020F0502020204030204" pitchFamily="34" charset="0"/>
                <a:cs typeface="Times New Roman" panose="02020603050405020304" pitchFamily="18" charset="0"/>
              </a:rPr>
              <a:t>: 10.1088/0953-2048/28/6/065014.</a:t>
            </a:r>
            <a:endParaRPr lang="nl-NL" sz="1100" dirty="0">
              <a:latin typeface="Calibri" panose="020F0502020204030204" pitchFamily="34" charset="0"/>
              <a:cs typeface="Times New Roman" panose="02020603050405020304" pitchFamily="18" charset="0"/>
            </a:endParaRPr>
          </a:p>
        </p:txBody>
      </p:sp>
      <p:pic>
        <p:nvPicPr>
          <p:cNvPr id="3" name="Picture 9">
            <a:extLst>
              <a:ext uri="{FF2B5EF4-FFF2-40B4-BE49-F238E27FC236}">
                <a16:creationId xmlns:a16="http://schemas.microsoft.com/office/drawing/2014/main" id="{0A0345F4-58F2-6522-F6E0-4B9AD1F8B6D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71722" t="21011" r="8835" b="73373"/>
          <a:stretch>
            <a:fillRect/>
          </a:stretch>
        </p:blipFill>
        <p:spPr bwMode="auto">
          <a:xfrm>
            <a:off x="9377363" y="6729"/>
            <a:ext cx="2814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1">
            <a:extLst>
              <a:ext uri="{FF2B5EF4-FFF2-40B4-BE49-F238E27FC236}">
                <a16:creationId xmlns:a16="http://schemas.microsoft.com/office/drawing/2014/main" id="{EA24D652-E21C-D081-75AA-3DEBBD561666}"/>
              </a:ext>
            </a:extLst>
          </p:cNvPr>
          <p:cNvSpPr>
            <a:spLocks noGrp="1" noChangeArrowheads="1"/>
          </p:cNvSpPr>
          <p:nvPr>
            <p:ph type="sldNum" sz="quarter" idx="12"/>
          </p:nvPr>
        </p:nvSpPr>
        <p:spPr bwMode="auto">
          <a:xfrm>
            <a:off x="9448800" y="6570663"/>
            <a:ext cx="2743200" cy="287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BD1C1C2-4EEC-415D-8EEB-6C7BF58CA45C}" type="slidenum">
              <a:rPr lang="nl-NL" altLang="en-US" sz="1200">
                <a:solidFill>
                  <a:srgbClr val="898989"/>
                </a:solidFill>
              </a:rPr>
              <a:pPr>
                <a:lnSpc>
                  <a:spcPct val="100000"/>
                </a:lnSpc>
                <a:spcBef>
                  <a:spcPct val="0"/>
                </a:spcBef>
                <a:buFontTx/>
                <a:buNone/>
              </a:pPr>
              <a:t>9</a:t>
            </a:fld>
            <a:endParaRPr lang="nl-NL" altLang="en-US" sz="1200" dirty="0">
              <a:solidFill>
                <a:srgbClr val="898989"/>
              </a:solidFill>
            </a:endParaRPr>
          </a:p>
        </p:txBody>
      </p:sp>
    </p:spTree>
    <p:extLst>
      <p:ext uri="{BB962C8B-B14F-4D97-AF65-F5344CB8AC3E}">
        <p14:creationId xmlns:p14="http://schemas.microsoft.com/office/powerpoint/2010/main" val="1912354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3951</TotalTime>
  <Words>5070</Words>
  <Application>Microsoft Office PowerPoint</Application>
  <PresentationFormat>Widescreen</PresentationFormat>
  <Paragraphs>263</Paragraphs>
  <Slides>16</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Twente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Kario, Anna (UT-TNW)</dc:creator>
  <cp:lastModifiedBy>Kario, Anna (UT-TNW)</cp:lastModifiedBy>
  <cp:revision>105</cp:revision>
  <cp:lastPrinted>2023-02-28T15:08:17Z</cp:lastPrinted>
  <dcterms:created xsi:type="dcterms:W3CDTF">2022-12-27T21:10:44Z</dcterms:created>
  <dcterms:modified xsi:type="dcterms:W3CDTF">2023-03-08T23:57:23Z</dcterms:modified>
</cp:coreProperties>
</file>