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22" r:id="rId2"/>
    <p:sldId id="298" r:id="rId3"/>
    <p:sldId id="279" r:id="rId4"/>
    <p:sldId id="275" r:id="rId5"/>
    <p:sldId id="324" r:id="rId6"/>
    <p:sldId id="278" r:id="rId7"/>
    <p:sldId id="292" r:id="rId8"/>
    <p:sldId id="261" r:id="rId9"/>
    <p:sldId id="289" r:id="rId10"/>
    <p:sldId id="283" r:id="rId11"/>
    <p:sldId id="328" r:id="rId12"/>
    <p:sldId id="293" r:id="rId13"/>
    <p:sldId id="307" r:id="rId14"/>
    <p:sldId id="321" r:id="rId15"/>
    <p:sldId id="297" r:id="rId16"/>
    <p:sldId id="325" r:id="rId17"/>
    <p:sldId id="32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64A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20" autoAdjust="0"/>
    <p:restoredTop sz="94660"/>
  </p:normalViewPr>
  <p:slideViewPr>
    <p:cSldViewPr snapToGrid="0">
      <p:cViewPr>
        <p:scale>
          <a:sx n="125" d="100"/>
          <a:sy n="125" d="100"/>
        </p:scale>
        <p:origin x="148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C5FA0-5397-441B-96C9-07B1C5F769CF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86820-D118-437F-964A-24F67E3416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04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72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56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953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587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692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33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236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438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065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856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FA624-608E-604D-D304-2ACDB17C69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BE343-7767-013D-72C8-B2E462600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1978C-FD1D-FB6D-0D1A-33AE8A536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AD89C3-0CB2-1A7E-BF68-68222BB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DA5C2-B370-5EDD-CEC4-A9368387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375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23C95-AA35-B8EC-4FE9-94836FD4A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25B5D6-0DE5-26D2-4887-4DC75EDE7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F7038-4BDC-2751-0DFC-C6E86F7B5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3C365-AB0F-DD54-07B2-BB228AC21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028A5-01D2-2426-8793-7B925891D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2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5544D4-92BC-248C-7155-DC2495477E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702B8C-9ADC-F104-4E41-11C3C5C70C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AF825-42AB-B462-8C51-7E5DC2F2D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CC1B0-B94F-4399-6025-4647C3319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DDB1A-16B1-1526-DA26-D17A08EDB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03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FE2B5-311A-869E-D7B1-961543A12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E6B1C-6FF8-D10F-B938-1F9DC0873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4133F-56F8-05A5-CDC4-AFD433F93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45CC0-50AE-CDA0-13B1-75DE8A25C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6D450-CB5A-B8A0-42F5-D37A6EB4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17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25A8A-C38F-F082-9AEE-61A2E56DC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C7B121-423D-8678-B93E-78975E0AC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47057-D7A7-DE81-BEE3-13DC60F23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8A4C4-E004-3E83-F3B7-E9B86EF5B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8F56C-CAED-A7BD-F5F4-1E28B1DD7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35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32E56-58F5-426E-1862-A9B6CC254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BF98A-8723-3651-AD5D-E71C1DE225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89507D-8F65-44E6-CFF5-21E4EFCD9C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54D402-C28E-3C3D-29B9-BBE879085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C3DBB7-08C1-7503-E64A-FAE82BA4A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950C9F-5328-3257-02B5-9025BCBDF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30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5F797-F9F2-EBA4-AEAF-16EDB4BF7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5BA6CE-FB7E-6B0C-AE53-8C5CC5B17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F2A24D-2A00-6360-6140-D576E11688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60E6D8-6D3D-5F2B-8FAA-734AC221B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052A89-E6D3-6933-63ED-52768675AA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048DB8-FC5E-C448-67B6-F85CF8EE0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012B23-C591-21AA-B80C-F07DED581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AFDECE-C293-0D85-7F0C-A92975BF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125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7FB5D-E71D-E32E-C031-77892C409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5DCA59-8F6B-A948-E581-60B82BF66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79FD7E-560E-75C1-5CE7-A89028E0F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9AC4DB-5E21-EB15-62A9-843E3020E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50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153070-C2E6-2C01-259C-F75E72135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5A11F6-B43B-0D06-328F-07A170662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3BADD6-A99E-138B-DA53-C5601008D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833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544F0-68F7-AB58-B78C-514057CD7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B1E63-6CBF-F6B6-CCFE-BFB13E9BC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D2B870-C864-575D-F08F-5F5C490038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4DB4BD-C6F6-B940-EED1-2FC4F3362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2F49D9-7AA5-8723-15BE-8A62334CA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6882F-C95A-E276-47AC-D90DA4B7B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52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A118C-A55D-7B72-B741-5986A1302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8BA37B-6D9F-406B-64FD-46C2476D14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1644-B109-D0D0-1652-8D34772C9D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E40A1-FB95-41B3-A192-AC6BEA0A8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92CFE-5152-6CAC-A64E-A1838522F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920626-A371-1574-4484-B771900C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801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7FDE59-A058-1CDA-6A45-B582DF659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FF8780-25F6-3820-AC3F-AF8B801AE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D6FE1-C8E9-AB6E-9A60-DD8D5BD4A1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A49A7-BDAD-436A-B790-63B667866F78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DCC9B-AC68-B762-80D2-0CE461E6E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F5AEF-6346-176F-AAF5-EF1B79922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CA590-44DA-4858-AC18-D14AA1C96F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92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microsoft.com/office/2007/relationships/hdphoto" Target="../media/hdphoto3.wdp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0">
            <a:extLst>
              <a:ext uri="{FF2B5EF4-FFF2-40B4-BE49-F238E27FC236}">
                <a16:creationId xmlns:a16="http://schemas.microsoft.com/office/drawing/2014/main" id="{52D42C57-8FE7-B06F-1572-C3DB008208CC}"/>
              </a:ext>
            </a:extLst>
          </p:cNvPr>
          <p:cNvSpPr>
            <a:spLocks/>
          </p:cNvSpPr>
          <p:nvPr/>
        </p:nvSpPr>
        <p:spPr bwMode="auto">
          <a:xfrm rot="9420272">
            <a:off x="4855953" y="-2246936"/>
            <a:ext cx="8673602" cy="11518530"/>
          </a:xfrm>
          <a:custGeom>
            <a:avLst/>
            <a:gdLst>
              <a:gd name="T0" fmla="*/ 1166 w 2492"/>
              <a:gd name="T1" fmla="*/ 2419 h 3315"/>
              <a:gd name="T2" fmla="*/ 243 w 2492"/>
              <a:gd name="T3" fmla="*/ 912 h 3315"/>
              <a:gd name="T4" fmla="*/ 449 w 2492"/>
              <a:gd name="T5" fmla="*/ 15 h 3315"/>
              <a:gd name="T6" fmla="*/ 766 w 2492"/>
              <a:gd name="T7" fmla="*/ 302 h 3315"/>
              <a:gd name="T8" fmla="*/ 1651 w 2492"/>
              <a:gd name="T9" fmla="*/ 481 h 3315"/>
              <a:gd name="T10" fmla="*/ 2239 w 2492"/>
              <a:gd name="T11" fmla="*/ 1238 h 3315"/>
              <a:gd name="T12" fmla="*/ 2186 w 2492"/>
              <a:gd name="T13" fmla="*/ 2201 h 3315"/>
              <a:gd name="T14" fmla="*/ 2165 w 2492"/>
              <a:gd name="T15" fmla="*/ 2928 h 3315"/>
              <a:gd name="T16" fmla="*/ 1400 w 2492"/>
              <a:gd name="T17" fmla="*/ 3100 h 3315"/>
              <a:gd name="T18" fmla="*/ 1166 w 2492"/>
              <a:gd name="T19" fmla="*/ 2419 h 3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92" h="3315">
                <a:moveTo>
                  <a:pt x="1166" y="2419"/>
                </a:moveTo>
                <a:cubicBezTo>
                  <a:pt x="1505" y="1277"/>
                  <a:pt x="486" y="1533"/>
                  <a:pt x="243" y="912"/>
                </a:cubicBezTo>
                <a:cubicBezTo>
                  <a:pt x="0" y="292"/>
                  <a:pt x="291" y="31"/>
                  <a:pt x="449" y="15"/>
                </a:cubicBezTo>
                <a:cubicBezTo>
                  <a:pt x="607" y="0"/>
                  <a:pt x="716" y="54"/>
                  <a:pt x="766" y="302"/>
                </a:cubicBezTo>
                <a:cubicBezTo>
                  <a:pt x="817" y="551"/>
                  <a:pt x="1312" y="508"/>
                  <a:pt x="1651" y="481"/>
                </a:cubicBezTo>
                <a:cubicBezTo>
                  <a:pt x="1989" y="454"/>
                  <a:pt x="2492" y="733"/>
                  <a:pt x="2239" y="1238"/>
                </a:cubicBezTo>
                <a:cubicBezTo>
                  <a:pt x="1986" y="1743"/>
                  <a:pt x="2000" y="1716"/>
                  <a:pt x="2186" y="2201"/>
                </a:cubicBezTo>
                <a:cubicBezTo>
                  <a:pt x="2372" y="2685"/>
                  <a:pt x="2165" y="2928"/>
                  <a:pt x="2165" y="2928"/>
                </a:cubicBezTo>
                <a:cubicBezTo>
                  <a:pt x="2165" y="2928"/>
                  <a:pt x="1791" y="3315"/>
                  <a:pt x="1400" y="3100"/>
                </a:cubicBezTo>
                <a:cubicBezTo>
                  <a:pt x="1008" y="2885"/>
                  <a:pt x="1166" y="2419"/>
                  <a:pt x="1166" y="2419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535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E163F51D-F09F-912D-0C74-04838E6FE514}"/>
              </a:ext>
            </a:extLst>
          </p:cNvPr>
          <p:cNvSpPr>
            <a:spLocks/>
          </p:cNvSpPr>
          <p:nvPr/>
        </p:nvSpPr>
        <p:spPr bwMode="auto">
          <a:xfrm rot="9420272">
            <a:off x="5048022" y="-2833465"/>
            <a:ext cx="8756895" cy="10755934"/>
          </a:xfrm>
          <a:custGeom>
            <a:avLst/>
            <a:gdLst>
              <a:gd name="T0" fmla="*/ 1504 w 2516"/>
              <a:gd name="T1" fmla="*/ 2980 h 3095"/>
              <a:gd name="T2" fmla="*/ 2237 w 2516"/>
              <a:gd name="T3" fmla="*/ 2283 h 3095"/>
              <a:gd name="T4" fmla="*/ 1468 w 2516"/>
              <a:gd name="T5" fmla="*/ 1052 h 3095"/>
              <a:gd name="T6" fmla="*/ 979 w 2516"/>
              <a:gd name="T7" fmla="*/ 648 h 3095"/>
              <a:gd name="T8" fmla="*/ 411 w 2516"/>
              <a:gd name="T9" fmla="*/ 195 h 3095"/>
              <a:gd name="T10" fmla="*/ 397 w 2516"/>
              <a:gd name="T11" fmla="*/ 1117 h 3095"/>
              <a:gd name="T12" fmla="*/ 194 w 2516"/>
              <a:gd name="T13" fmla="*/ 1767 h 3095"/>
              <a:gd name="T14" fmla="*/ 866 w 2516"/>
              <a:gd name="T15" fmla="*/ 2349 h 3095"/>
              <a:gd name="T16" fmla="*/ 1275 w 2516"/>
              <a:gd name="T17" fmla="*/ 2766 h 3095"/>
              <a:gd name="T18" fmla="*/ 1504 w 2516"/>
              <a:gd name="T19" fmla="*/ 2980 h 3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16" h="3095">
                <a:moveTo>
                  <a:pt x="1504" y="2980"/>
                </a:moveTo>
                <a:cubicBezTo>
                  <a:pt x="1504" y="2980"/>
                  <a:pt x="1958" y="3095"/>
                  <a:pt x="2237" y="2283"/>
                </a:cubicBezTo>
                <a:cubicBezTo>
                  <a:pt x="2516" y="1472"/>
                  <a:pt x="1745" y="1159"/>
                  <a:pt x="1468" y="1052"/>
                </a:cubicBezTo>
                <a:cubicBezTo>
                  <a:pt x="1191" y="945"/>
                  <a:pt x="1126" y="907"/>
                  <a:pt x="979" y="648"/>
                </a:cubicBezTo>
                <a:cubicBezTo>
                  <a:pt x="832" y="389"/>
                  <a:pt x="822" y="0"/>
                  <a:pt x="411" y="195"/>
                </a:cubicBezTo>
                <a:cubicBezTo>
                  <a:pt x="0" y="391"/>
                  <a:pt x="384" y="948"/>
                  <a:pt x="397" y="1117"/>
                </a:cubicBezTo>
                <a:cubicBezTo>
                  <a:pt x="411" y="1286"/>
                  <a:pt x="128" y="1580"/>
                  <a:pt x="194" y="1767"/>
                </a:cubicBezTo>
                <a:cubicBezTo>
                  <a:pt x="259" y="1954"/>
                  <a:pt x="273" y="2154"/>
                  <a:pt x="866" y="2349"/>
                </a:cubicBezTo>
                <a:cubicBezTo>
                  <a:pt x="866" y="2349"/>
                  <a:pt x="1186" y="2374"/>
                  <a:pt x="1275" y="2766"/>
                </a:cubicBezTo>
                <a:cubicBezTo>
                  <a:pt x="1275" y="2766"/>
                  <a:pt x="1340" y="2988"/>
                  <a:pt x="1504" y="298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51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113464-E889-E640-B160-C128EB12A4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514600"/>
            <a:ext cx="12192000" cy="1287050"/>
          </a:xfrm>
          <a:solidFill>
            <a:schemeClr val="bg1">
              <a:alpha val="58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High Current ReBCO (CORC) Splices</a:t>
            </a:r>
            <a:b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Experience and lessons learned</a:t>
            </a:r>
            <a:endParaRPr lang="en-GB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5AF00B-E97C-8266-6329-B64E34552E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932968"/>
            <a:ext cx="12191999" cy="372332"/>
          </a:xfrm>
          <a:solidFill>
            <a:schemeClr val="bg1">
              <a:alpha val="58000"/>
            </a:schemeClr>
          </a:solidFill>
        </p:spPr>
        <p:txBody>
          <a:bodyPr anchor="ctr">
            <a:normAutofit fontScale="92500" lnSpcReduction="10000"/>
          </a:bodyPr>
          <a:lstStyle/>
          <a:p>
            <a:r>
              <a:rPr lang="en-US" dirty="0"/>
              <a:t>T. Mulder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016CF03-C175-1587-0AD4-C13AC63DDE81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0"/>
            <a:ext cx="8011643" cy="952500"/>
            <a:chOff x="0" y="5905500"/>
            <a:chExt cx="8011643" cy="9525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7E75111-7F50-EAC2-41DF-6215ED8F5A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3805"/>
            <a:stretch/>
          </p:blipFill>
          <p:spPr>
            <a:xfrm>
              <a:off x="0" y="5905500"/>
              <a:ext cx="8011643" cy="9525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2697096-4F11-06E7-E38E-B51134A5EA2B}"/>
                </a:ext>
              </a:extLst>
            </p:cNvPr>
            <p:cNvSpPr txBox="1"/>
            <p:nvPr/>
          </p:nvSpPr>
          <p:spPr>
            <a:xfrm>
              <a:off x="2542965" y="6488668"/>
              <a:ext cx="184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March 9-10, 2023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2" descr="http://design-guidelines.web.cern.ch/sites/design-guidelines.web.cern.ch/files/u6/CERN-logo.jpg">
            <a:extLst>
              <a:ext uri="{FF2B5EF4-FFF2-40B4-BE49-F238E27FC236}">
                <a16:creationId xmlns:a16="http://schemas.microsoft.com/office/drawing/2014/main" id="{800FF73F-51C3-AD55-FCE4-031F2DA87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55" y="5646188"/>
            <a:ext cx="1147124" cy="107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706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Degradation due to Soldering Temperature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https://mmm.cern.ch/owa/attachment.ashx?id=RgAAAAA8j4oY3b3tR5wRiasx5q0KBwCJoSfxuhcNSJOxVg0V9VI2AAAA%2fj7nAACJoSfxuhcNSJOxVg0V9VI2AAIYf%2f87AAAJ&amp;attcnt=1&amp;attid0=BAAAAAAA&amp;attcid0=D100EBC2-0D90-4125-8D0F-907C6A38AD92%40fritz.box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12" y="1070518"/>
            <a:ext cx="10821212" cy="39349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42035" y="4851615"/>
            <a:ext cx="101079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Critical Current Degradation of Coated Conductors Under Soldering Conditions, A. </a:t>
            </a:r>
            <a:r>
              <a:rPr lang="en-GB" sz="1400" dirty="0" err="1"/>
              <a:t>Preuss</a:t>
            </a:r>
            <a:r>
              <a:rPr lang="en-GB" sz="1400" dirty="0"/>
              <a:t> </a:t>
            </a:r>
            <a:r>
              <a:rPr lang="en-GB" sz="1400" i="1" dirty="0"/>
              <a:t>et al</a:t>
            </a:r>
            <a:r>
              <a:rPr lang="en-GB" sz="1400" dirty="0"/>
              <a:t>, 2018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200" y="5096151"/>
            <a:ext cx="107305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Graph from KIT shows degradation of ReBCO tape as function of soldering temperature and time.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Degradation of ReBCO tape may occur at temperatures above 200 °C for long time (t &gt; 1 min).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Limitation on the solder material that can be used.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Similar results obtained: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727069-E2C6-50A4-AB5F-FA9AD7E70A7E}"/>
              </a:ext>
            </a:extLst>
          </p:cNvPr>
          <p:cNvSpPr/>
          <p:nvPr/>
        </p:nvSpPr>
        <p:spPr>
          <a:xfrm>
            <a:off x="3810994" y="6016535"/>
            <a:ext cx="43727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dirty="0" err="1"/>
              <a:t>UniGe</a:t>
            </a:r>
            <a:r>
              <a:rPr lang="en-GB" sz="1100" i="1" dirty="0"/>
              <a:t>: M. </a:t>
            </a:r>
            <a:r>
              <a:rPr lang="en-GB" sz="1100" i="1" dirty="0" err="1"/>
              <a:t>Bonura</a:t>
            </a:r>
            <a:r>
              <a:rPr lang="en-GB" sz="1100" dirty="0"/>
              <a:t>, </a:t>
            </a:r>
            <a:r>
              <a:rPr lang="en-GB" sz="1100" i="1" dirty="0"/>
              <a:t>ACS Appl. Electron. Mater. 2022, 4, 3, 1318–1326</a:t>
            </a:r>
          </a:p>
          <a:p>
            <a:r>
              <a:rPr lang="en-GB" sz="1100" i="1" dirty="0"/>
              <a:t>CERN: I. </a:t>
            </a:r>
            <a:r>
              <a:rPr lang="en-GB" sz="1100" i="1" dirty="0" err="1"/>
              <a:t>Falorio</a:t>
            </a:r>
            <a:r>
              <a:rPr lang="en-GB" sz="1100" i="1" dirty="0"/>
              <a:t>, MSC Seminar, Jan. 14, 2021 / EDMS 2366622</a:t>
            </a:r>
          </a:p>
          <a:p>
            <a:r>
              <a:rPr lang="en-GB" sz="1100" i="1" dirty="0"/>
              <a:t>PSI/EPFL: D. Uglietti, Poster presentation, EUCAS 2017</a:t>
            </a:r>
          </a:p>
          <a:p>
            <a:r>
              <a:rPr lang="en-GB" sz="1100" i="1" dirty="0"/>
              <a:t>Many more!</a:t>
            </a:r>
          </a:p>
          <a:p>
            <a:endParaRPr lang="en-GB" sz="1100" i="1" dirty="0"/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915351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 of Potential Solders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https://mmm.cern.ch/owa/attachment.ashx?id=RgAAAAA8j4oY3b3tR5wRiasx5q0KBwCJoSfxuhcNSJOxVg0V9VI2AAAA%2fj7nAACJoSfxuhcNSJOxVg0V9VI2AAIYf%2f87AAAJ&amp;attcnt=1&amp;attid0=BAAAAAAA&amp;attcid0=D100EBC2-0D90-4125-8D0F-907C6A38AD92%40fritz.box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433298"/>
              </p:ext>
            </p:extLst>
          </p:nvPr>
        </p:nvGraphicFramePr>
        <p:xfrm>
          <a:off x="1831975" y="1183743"/>
          <a:ext cx="8128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76882988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5296358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Solder metal</a:t>
                      </a:r>
                      <a:r>
                        <a:rPr lang="en-US" baseline="0" dirty="0"/>
                        <a:t> (+ also known as)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Melting point</a:t>
                      </a:r>
                      <a:r>
                        <a:rPr lang="en-US" baseline="0" dirty="0"/>
                        <a:t> (</a:t>
                      </a:r>
                      <a:r>
                        <a:rPr lang="en-US" sz="1800" dirty="0"/>
                        <a:t>°C</a:t>
                      </a:r>
                      <a:r>
                        <a:rPr lang="en-US" baseline="0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480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u="none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SnPb</a:t>
                      </a:r>
                      <a:r>
                        <a:rPr lang="en-US" u="none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 (63/37)</a:t>
                      </a:r>
                      <a:endParaRPr lang="en-GB" u="none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150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SnPbAg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843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u="none" dirty="0">
                          <a:solidFill>
                            <a:schemeClr val="tx1"/>
                          </a:solidFill>
                        </a:rPr>
                        <a:t>Indium</a:t>
                      </a:r>
                      <a:endParaRPr lang="en-GB" i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268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InAg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97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BiSn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(Ag) </a:t>
                      </a:r>
                      <a:endParaRPr lang="en-GB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455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InSn</a:t>
                      </a:r>
                      <a:endParaRPr lang="en-GB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1411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u="none" dirty="0" err="1">
                          <a:solidFill>
                            <a:schemeClr val="tx1"/>
                          </a:solidFill>
                        </a:rPr>
                        <a:t>SnPbCd</a:t>
                      </a:r>
                      <a:endParaRPr lang="en-GB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0686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BiSnPb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(Rose)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903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BiSnPbCd</a:t>
                      </a:r>
                      <a:r>
                        <a:rPr lang="en-US" dirty="0"/>
                        <a:t> (Woods)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802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BiSnPbIn</a:t>
                      </a:r>
                      <a:r>
                        <a:rPr lang="en-US" baseline="0" dirty="0"/>
                        <a:t> (Low 138)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159547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08038" y="5423863"/>
            <a:ext cx="107305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Bismuth based solders tends to partition if Pb is present. These partitions can crack on cool-down to cryogenic temperatures. Not good if used in bulk for low resistance joints.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Indium has a low resistivity and it is soft -&gt; possibly allows yielding before HTS tape delaminates.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SnPb</a:t>
            </a:r>
            <a:r>
              <a:rPr lang="en-US" sz="2000" dirty="0"/>
              <a:t> wets slightly better than indium, easy to use and widely available.</a:t>
            </a:r>
            <a:endParaRPr lang="en-GB" sz="20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8D3191-95CA-D74D-2962-18D7A937D0E2}"/>
              </a:ext>
            </a:extLst>
          </p:cNvPr>
          <p:cNvSpPr txBox="1"/>
          <p:nvPr/>
        </p:nvSpPr>
        <p:spPr>
          <a:xfrm>
            <a:off x="4728989" y="2627833"/>
            <a:ext cx="6839116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Wets really well! But….</a:t>
            </a:r>
          </a:p>
          <a:p>
            <a:r>
              <a:rPr lang="en-US" sz="2000" dirty="0"/>
              <a:t>Comes as a solder paste and the flux residue is difficult to clean.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45CB71-B425-2769-FF33-452BFF6BDA0A}"/>
              </a:ext>
            </a:extLst>
          </p:cNvPr>
          <p:cNvSpPr txBox="1"/>
          <p:nvPr/>
        </p:nvSpPr>
        <p:spPr>
          <a:xfrm>
            <a:off x="4728989" y="3634637"/>
            <a:ext cx="656788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Wetting is acceptable, good choice if all parts are pre-tinned. </a:t>
            </a:r>
          </a:p>
          <a:p>
            <a:r>
              <a:rPr lang="en-US" sz="2000" dirty="0"/>
              <a:t>Comes as wire/tape, available without internal flux!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F32BA91-6140-10A8-CED6-C903EC1DC76C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2844800" y="2981776"/>
            <a:ext cx="1884189" cy="24158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B73262E-C160-B7D8-05E2-76A9E7F99706}"/>
              </a:ext>
            </a:extLst>
          </p:cNvPr>
          <p:cNvCxnSpPr>
            <a:cxnSpLocks/>
            <a:stCxn id="5" idx="1"/>
          </p:cNvCxnSpPr>
          <p:nvPr/>
        </p:nvCxnSpPr>
        <p:spPr>
          <a:xfrm flipH="1" flipV="1">
            <a:off x="2565400" y="3634637"/>
            <a:ext cx="2163589" cy="353943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30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 of Potential Solders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https://mmm.cern.ch/owa/attachment.ashx?id=RgAAAAA8j4oY3b3tR5wRiasx5q0KBwCJoSfxuhcNSJOxVg0V9VI2AAAA%2fj7nAACJoSfxuhcNSJOxVg0V9VI2AAIYf%2f87AAAJ&amp;attcnt=1&amp;attid0=BAAAAAAA&amp;attcid0=D100EBC2-0D90-4125-8D0F-907C6A38AD92%40fritz.box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12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3849357-1DDD-97C8-FDDA-FF7BE2D5E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712" y="1070799"/>
            <a:ext cx="6544588" cy="546811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47D6FB9-4A04-E26E-D101-99B52BED8902}"/>
              </a:ext>
            </a:extLst>
          </p:cNvPr>
          <p:cNvSpPr txBox="1"/>
          <p:nvPr/>
        </p:nvSpPr>
        <p:spPr>
          <a:xfrm>
            <a:off x="294465" y="4445286"/>
            <a:ext cx="6096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Source:</a:t>
            </a:r>
          </a:p>
          <a:p>
            <a:r>
              <a:rPr lang="en-GB" sz="1400" i="1" dirty="0" err="1"/>
              <a:t>Zequn</a:t>
            </a:r>
            <a:r>
              <a:rPr lang="en-GB" sz="1400" i="1" dirty="0"/>
              <a:t> Mei, Helen A. Holder, and Hubert A. Vander </a:t>
            </a:r>
            <a:r>
              <a:rPr lang="en-GB" sz="1400" i="1" dirty="0" err="1"/>
              <a:t>Plas</a:t>
            </a:r>
            <a:r>
              <a:rPr lang="en-GB" sz="1400" i="1" dirty="0"/>
              <a:t>,</a:t>
            </a:r>
          </a:p>
          <a:p>
            <a:r>
              <a:rPr lang="en-GB" sz="1400" i="1" dirty="0"/>
              <a:t>https://www.hpl.hp.com/hpjournal/96aug/aug96a10.pdf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1E343C6-5434-C6E1-91B2-97B0C795A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465" y="2400156"/>
            <a:ext cx="11603069" cy="2057687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C5CC798-63C2-1E9F-3BC9-DF766A9339F5}"/>
              </a:ext>
            </a:extLst>
          </p:cNvPr>
          <p:cNvSpPr/>
          <p:nvPr/>
        </p:nvSpPr>
        <p:spPr>
          <a:xfrm>
            <a:off x="5376406" y="3009900"/>
            <a:ext cx="5151894" cy="317500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B6BE2C3-2953-4CB1-1261-B743FECE5BB3}"/>
              </a:ext>
            </a:extLst>
          </p:cNvPr>
          <p:cNvSpPr/>
          <p:nvPr/>
        </p:nvSpPr>
        <p:spPr>
          <a:xfrm>
            <a:off x="3300412" y="3270249"/>
            <a:ext cx="7735887" cy="260352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71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75575" y="3519299"/>
            <a:ext cx="3894482" cy="29084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100" b="1" dirty="0"/>
              <a:t>Next steps: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u="sng" dirty="0"/>
              <a:t>New CICC</a:t>
            </a:r>
            <a:r>
              <a:rPr lang="en-US" sz="2100" dirty="0"/>
              <a:t> to replace the degraded Cu-jacketed CICC.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New strand layout is used with a thicker core.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Mechanical support of CORC strands by </a:t>
            </a:r>
            <a:r>
              <a:rPr lang="en-US" sz="2100" u="sng" dirty="0"/>
              <a:t>solder filling</a:t>
            </a:r>
            <a:r>
              <a:rPr lang="en-US" sz="2100" dirty="0"/>
              <a:t> of the voids between strands.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7586" y="1103253"/>
            <a:ext cx="5187845" cy="24160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100" b="1" dirty="0"/>
              <a:t>Issue observed first CORC CICC test.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Primary failure mode is a pinching effect.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Specific for CORC strand layout/winding </a:t>
            </a:r>
            <a:br>
              <a:rPr lang="en-US" sz="2100" dirty="0"/>
            </a:br>
            <a:r>
              <a:rPr lang="en-US" sz="2100" dirty="0"/>
              <a:t>parameters of the Cu-jacketed CICC.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2100" dirty="0"/>
              <a:t>Copper tapes layers around the core do not give sufficient mechanical support.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957" y="2100927"/>
            <a:ext cx="6255243" cy="1367962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84280" y="3870947"/>
            <a:ext cx="7399828" cy="2907540"/>
            <a:chOff x="184280" y="3290363"/>
            <a:chExt cx="8096120" cy="3271533"/>
          </a:xfrm>
        </p:grpSpPr>
        <p:grpSp>
          <p:nvGrpSpPr>
            <p:cNvPr id="25" name="Group 24"/>
            <p:cNvGrpSpPr>
              <a:grpSpLocks noChangeAspect="1"/>
            </p:cNvGrpSpPr>
            <p:nvPr/>
          </p:nvGrpSpPr>
          <p:grpSpPr>
            <a:xfrm>
              <a:off x="184280" y="3290363"/>
              <a:ext cx="7146558" cy="3271533"/>
              <a:chOff x="5367560" y="1422574"/>
              <a:chExt cx="6510404" cy="295781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7560" y="1422574"/>
                <a:ext cx="6510404" cy="2540894"/>
              </a:xfrm>
              <a:prstGeom prst="rect">
                <a:avLst/>
              </a:prstGeom>
            </p:spPr>
          </p:pic>
          <p:cxnSp>
            <p:nvCxnSpPr>
              <p:cNvPr id="11" name="Straight Connector 10"/>
              <p:cNvCxnSpPr>
                <a:stCxn id="13" idx="2"/>
              </p:cNvCxnSpPr>
              <p:nvPr/>
            </p:nvCxnSpPr>
            <p:spPr>
              <a:xfrm>
                <a:off x="8970011" y="1791906"/>
                <a:ext cx="467369" cy="34413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8277802" y="1422574"/>
                <a:ext cx="13844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ReBCO tapes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8604290" y="4011058"/>
                <a:ext cx="14337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Copper tapes</a:t>
                </a:r>
              </a:p>
            </p:txBody>
          </p:sp>
          <p:cxnSp>
            <p:nvCxnSpPr>
              <p:cNvPr id="16" name="Straight Connector 15"/>
              <p:cNvCxnSpPr>
                <a:stCxn id="15" idx="0"/>
              </p:cNvCxnSpPr>
              <p:nvPr/>
            </p:nvCxnSpPr>
            <p:spPr>
              <a:xfrm flipV="1">
                <a:off x="9321185" y="3390900"/>
                <a:ext cx="232390" cy="620158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Oval 2"/>
            <p:cNvSpPr/>
            <p:nvPr/>
          </p:nvSpPr>
          <p:spPr>
            <a:xfrm>
              <a:off x="5198093" y="4441967"/>
              <a:ext cx="760056" cy="760056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 flipV="1">
              <a:off x="5823080" y="5083749"/>
              <a:ext cx="609600" cy="571499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739473" y="5703734"/>
              <a:ext cx="25409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Smaller bending radius, higher strain</a:t>
              </a:r>
            </a:p>
          </p:txBody>
        </p:sp>
      </p:grpSp>
      <p:sp>
        <p:nvSpPr>
          <p:cNvPr id="17" name="Slide Number Placeholder 3"/>
          <p:cNvSpPr txBox="1">
            <a:spLocks/>
          </p:cNvSpPr>
          <p:nvPr/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9F9762-9CD5-4081-9054-70190EC22FD7}" type="slidenum">
              <a:rPr lang="nl-NL" smtClean="0"/>
              <a:pPr/>
              <a:t>13</a:t>
            </a:fld>
            <a:endParaRPr lang="nl-NL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9D49BD-E100-2948-9F75-88DB0CB36981}"/>
              </a:ext>
            </a:extLst>
          </p:cNvPr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 experienced with a CORC CICC joint terminal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45F57C0-FAA6-E06D-879F-CE20E1974946}"/>
              </a:ext>
            </a:extLst>
          </p:cNvPr>
          <p:cNvSpPr/>
          <p:nvPr/>
        </p:nvSpPr>
        <p:spPr>
          <a:xfrm>
            <a:off x="7435158" y="4942381"/>
            <a:ext cx="4716780" cy="188406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3864E4-D889-05BC-EC2D-4714049CF367}"/>
              </a:ext>
            </a:extLst>
          </p:cNvPr>
          <p:cNvSpPr txBox="1"/>
          <p:nvPr/>
        </p:nvSpPr>
        <p:spPr>
          <a:xfrm>
            <a:off x="3679247" y="3533995"/>
            <a:ext cx="8296998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Two stage solder approach:</a:t>
            </a:r>
          </a:p>
          <a:p>
            <a:pPr marL="742950" indent="-742950">
              <a:buAutoNum type="arabicParenR"/>
            </a:pPr>
            <a:r>
              <a:rPr lang="en-US" sz="2800" b="1" dirty="0">
                <a:solidFill>
                  <a:srgbClr val="FF0000"/>
                </a:solidFill>
              </a:rPr>
              <a:t>Solder fill the terminals with indium (157 °C).</a:t>
            </a:r>
          </a:p>
          <a:p>
            <a:pPr marL="742950" indent="-742950">
              <a:buAutoNum type="arabicParenR"/>
            </a:pPr>
            <a:r>
              <a:rPr lang="en-US" sz="2800" b="1" dirty="0">
                <a:solidFill>
                  <a:srgbClr val="FF0000"/>
                </a:solidFill>
              </a:rPr>
              <a:t>Fill the gaps in the body with </a:t>
            </a:r>
            <a:r>
              <a:rPr lang="en-US" sz="2800" b="1" dirty="0" err="1">
                <a:solidFill>
                  <a:srgbClr val="FF0000"/>
                </a:solidFill>
              </a:rPr>
              <a:t>BiSnPb</a:t>
            </a:r>
            <a:r>
              <a:rPr lang="en-US" sz="2800" b="1" dirty="0">
                <a:solidFill>
                  <a:srgbClr val="FF0000"/>
                </a:solidFill>
              </a:rPr>
              <a:t> (96 °C).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9C3500-D0FF-99E3-EDA5-3767495B16B3}"/>
              </a:ext>
            </a:extLst>
          </p:cNvPr>
          <p:cNvSpPr txBox="1"/>
          <p:nvPr/>
        </p:nvSpPr>
        <p:spPr>
          <a:xfrm>
            <a:off x="3679247" y="4989031"/>
            <a:ext cx="8296998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Resulted in higher-than-expected splice resistance + inhomogeneous current distribution.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720E76-004F-EDE1-83D2-9FCD76CDD9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226" y="930503"/>
            <a:ext cx="3686614" cy="181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06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882203"/>
            <a:ext cx="10926339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Solder was extracted from the extremities of the joint terminals.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Test of the solder confirms suspicions: alloying throughout the entire terminal.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Result is some In-Bi-Sn-</a:t>
            </a:r>
            <a:r>
              <a:rPr lang="en-US" sz="2100" dirty="0" err="1"/>
              <a:t>Pb</a:t>
            </a:r>
            <a:r>
              <a:rPr lang="en-US" sz="2100" dirty="0"/>
              <a:t> alloy with a highly non-eutectic melting temperature of 60 to 80 °C.</a:t>
            </a:r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526397"/>
            <a:ext cx="2743200" cy="327475"/>
          </a:xfrm>
        </p:spPr>
        <p:txBody>
          <a:bodyPr/>
          <a:lstStyle/>
          <a:p>
            <a:fld id="{929F9762-9CD5-4081-9054-70190EC22FD7}" type="slidenum">
              <a:rPr lang="nl-NL" smtClean="0"/>
              <a:t>14</a:t>
            </a:fld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10143" r="22969" b="17857"/>
          <a:stretch/>
        </p:blipFill>
        <p:spPr>
          <a:xfrm>
            <a:off x="6109895" y="3162300"/>
            <a:ext cx="5962260" cy="33640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18"/>
          <a:stretch/>
        </p:blipFill>
        <p:spPr>
          <a:xfrm rot="5400000">
            <a:off x="222359" y="3168541"/>
            <a:ext cx="3558896" cy="3546413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4433382" y="4051616"/>
            <a:ext cx="4387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cs typeface="Segoe UI" panose="020B0502040204020203" pitchFamily="34" charset="0"/>
              </a:rPr>
              <a:t>Pillar of solder</a:t>
            </a:r>
          </a:p>
        </p:txBody>
      </p:sp>
      <p:sp>
        <p:nvSpPr>
          <p:cNvPr id="55" name="Freeform 54"/>
          <p:cNvSpPr/>
          <p:nvPr/>
        </p:nvSpPr>
        <p:spPr>
          <a:xfrm>
            <a:off x="2619221" y="4206879"/>
            <a:ext cx="1795111" cy="1476983"/>
          </a:xfrm>
          <a:custGeom>
            <a:avLst/>
            <a:gdLst>
              <a:gd name="connsiteX0" fmla="*/ 0 w 425885"/>
              <a:gd name="connsiteY0" fmla="*/ 0 h 413359"/>
              <a:gd name="connsiteX1" fmla="*/ 425885 w 425885"/>
              <a:gd name="connsiteY1" fmla="*/ 413359 h 413359"/>
              <a:gd name="connsiteX0" fmla="*/ 0 w 2179528"/>
              <a:gd name="connsiteY0" fmla="*/ 0 h 2242159"/>
              <a:gd name="connsiteX1" fmla="*/ 2179528 w 2179528"/>
              <a:gd name="connsiteY1" fmla="*/ 2242159 h 2242159"/>
              <a:gd name="connsiteX0" fmla="*/ 0 w 1352811"/>
              <a:gd name="connsiteY0" fmla="*/ 0 h 1014609"/>
              <a:gd name="connsiteX1" fmla="*/ 1352811 w 1352811"/>
              <a:gd name="connsiteY1" fmla="*/ 1014609 h 1014609"/>
              <a:gd name="connsiteX0" fmla="*/ 0 w 1352811"/>
              <a:gd name="connsiteY0" fmla="*/ 0 h 1014609"/>
              <a:gd name="connsiteX1" fmla="*/ 1352811 w 1352811"/>
              <a:gd name="connsiteY1" fmla="*/ 1014609 h 1014609"/>
              <a:gd name="connsiteX0" fmla="*/ 0 w 1352811"/>
              <a:gd name="connsiteY0" fmla="*/ 0 h 1014609"/>
              <a:gd name="connsiteX1" fmla="*/ 1352811 w 1352811"/>
              <a:gd name="connsiteY1" fmla="*/ 1014609 h 1014609"/>
              <a:gd name="connsiteX0" fmla="*/ 0 w 369831"/>
              <a:gd name="connsiteY0" fmla="*/ 471717 h 471901"/>
              <a:gd name="connsiteX1" fmla="*/ 369831 w 369831"/>
              <a:gd name="connsiteY1" fmla="*/ 30906 h 471901"/>
              <a:gd name="connsiteX0" fmla="*/ 0 w 895611"/>
              <a:gd name="connsiteY0" fmla="*/ 0 h 214509"/>
              <a:gd name="connsiteX1" fmla="*/ 895611 w 895611"/>
              <a:gd name="connsiteY1" fmla="*/ 214509 h 214509"/>
              <a:gd name="connsiteX0" fmla="*/ 0 w 895611"/>
              <a:gd name="connsiteY0" fmla="*/ 0 h 214509"/>
              <a:gd name="connsiteX1" fmla="*/ 895611 w 895611"/>
              <a:gd name="connsiteY1" fmla="*/ 214509 h 214509"/>
              <a:gd name="connsiteX0" fmla="*/ 0 w 895611"/>
              <a:gd name="connsiteY0" fmla="*/ 0 h 214509"/>
              <a:gd name="connsiteX1" fmla="*/ 895611 w 895611"/>
              <a:gd name="connsiteY1" fmla="*/ 214509 h 214509"/>
              <a:gd name="connsiteX0" fmla="*/ 0 w 1629707"/>
              <a:gd name="connsiteY0" fmla="*/ 0 h 240267"/>
              <a:gd name="connsiteX1" fmla="*/ 1629707 w 1629707"/>
              <a:gd name="connsiteY1" fmla="*/ 240267 h 240267"/>
              <a:gd name="connsiteX0" fmla="*/ 0 w 1629707"/>
              <a:gd name="connsiteY0" fmla="*/ 0 h 240267"/>
              <a:gd name="connsiteX1" fmla="*/ 1629707 w 1629707"/>
              <a:gd name="connsiteY1" fmla="*/ 240267 h 240267"/>
              <a:gd name="connsiteX0" fmla="*/ 0 w 972884"/>
              <a:gd name="connsiteY0" fmla="*/ 0 h 1914521"/>
              <a:gd name="connsiteX1" fmla="*/ 972884 w 972884"/>
              <a:gd name="connsiteY1" fmla="*/ 1914521 h 1914521"/>
              <a:gd name="connsiteX0" fmla="*/ 0 w 972884"/>
              <a:gd name="connsiteY0" fmla="*/ 0 h 1914521"/>
              <a:gd name="connsiteX1" fmla="*/ 972884 w 972884"/>
              <a:gd name="connsiteY1" fmla="*/ 1914521 h 1914521"/>
              <a:gd name="connsiteX0" fmla="*/ 0 w 874410"/>
              <a:gd name="connsiteY0" fmla="*/ 0 h 1408084"/>
              <a:gd name="connsiteX1" fmla="*/ 874410 w 874410"/>
              <a:gd name="connsiteY1" fmla="*/ 1408084 h 1408084"/>
              <a:gd name="connsiteX0" fmla="*/ 0 w 705597"/>
              <a:gd name="connsiteY0" fmla="*/ 0 h 1309610"/>
              <a:gd name="connsiteX1" fmla="*/ 705597 w 705597"/>
              <a:gd name="connsiteY1" fmla="*/ 1309610 h 1309610"/>
              <a:gd name="connsiteX0" fmla="*/ 0 w 1981947"/>
              <a:gd name="connsiteY0" fmla="*/ 0 h 1671560"/>
              <a:gd name="connsiteX1" fmla="*/ 1981947 w 1981947"/>
              <a:gd name="connsiteY1" fmla="*/ 1671560 h 1671560"/>
              <a:gd name="connsiteX0" fmla="*/ 36777 w 2018724"/>
              <a:gd name="connsiteY0" fmla="*/ 70410 h 1741970"/>
              <a:gd name="connsiteX1" fmla="*/ 2018724 w 2018724"/>
              <a:gd name="connsiteY1" fmla="*/ 1741970 h 1741970"/>
              <a:gd name="connsiteX0" fmla="*/ 113686 w 695458"/>
              <a:gd name="connsiteY0" fmla="*/ 1376606 h 1376606"/>
              <a:gd name="connsiteX1" fmla="*/ 695458 w 695458"/>
              <a:gd name="connsiteY1" fmla="*/ 19216 h 1376606"/>
              <a:gd name="connsiteX0" fmla="*/ 390898 w 972670"/>
              <a:gd name="connsiteY0" fmla="*/ 1439902 h 1439902"/>
              <a:gd name="connsiteX1" fmla="*/ 972670 w 972670"/>
              <a:gd name="connsiteY1" fmla="*/ 82512 h 1439902"/>
              <a:gd name="connsiteX0" fmla="*/ 924701 w 924702"/>
              <a:gd name="connsiteY0" fmla="*/ 1413604 h 1413604"/>
              <a:gd name="connsiteX1" fmla="*/ 673068 w 924702"/>
              <a:gd name="connsiteY1" fmla="*/ 83915 h 1413604"/>
              <a:gd name="connsiteX0" fmla="*/ 383285 w 980212"/>
              <a:gd name="connsiteY0" fmla="*/ 1321952 h 1321952"/>
              <a:gd name="connsiteX1" fmla="*/ 980211 w 980212"/>
              <a:gd name="connsiteY1" fmla="*/ 89215 h 1321952"/>
              <a:gd name="connsiteX0" fmla="*/ 275652 w 872578"/>
              <a:gd name="connsiteY0" fmla="*/ 1232737 h 1232737"/>
              <a:gd name="connsiteX1" fmla="*/ 872578 w 872578"/>
              <a:gd name="connsiteY1" fmla="*/ 0 h 1232737"/>
              <a:gd name="connsiteX0" fmla="*/ 244808 w 841734"/>
              <a:gd name="connsiteY0" fmla="*/ 1232737 h 1232737"/>
              <a:gd name="connsiteX1" fmla="*/ 841734 w 841734"/>
              <a:gd name="connsiteY1" fmla="*/ 0 h 1232737"/>
              <a:gd name="connsiteX0" fmla="*/ 4640258 w 4640258"/>
              <a:gd name="connsiteY0" fmla="*/ 4382 h 1194799"/>
              <a:gd name="connsiteX1" fmla="*/ 173250 w 4640258"/>
              <a:gd name="connsiteY1" fmla="*/ 1092347 h 1194799"/>
              <a:gd name="connsiteX0" fmla="*/ 4467008 w 4467008"/>
              <a:gd name="connsiteY0" fmla="*/ 16972 h 1104937"/>
              <a:gd name="connsiteX1" fmla="*/ 0 w 4467008"/>
              <a:gd name="connsiteY1" fmla="*/ 1104937 h 1104937"/>
              <a:gd name="connsiteX0" fmla="*/ 881797 w 881797"/>
              <a:gd name="connsiteY0" fmla="*/ 28859 h 900056"/>
              <a:gd name="connsiteX1" fmla="*/ 0 w 881797"/>
              <a:gd name="connsiteY1" fmla="*/ 900056 h 900056"/>
              <a:gd name="connsiteX0" fmla="*/ 881797 w 881797"/>
              <a:gd name="connsiteY0" fmla="*/ 0 h 871197"/>
              <a:gd name="connsiteX1" fmla="*/ 0 w 881797"/>
              <a:gd name="connsiteY1" fmla="*/ 871197 h 871197"/>
              <a:gd name="connsiteX0" fmla="*/ 825995 w 825995"/>
              <a:gd name="connsiteY0" fmla="*/ 0 h 871197"/>
              <a:gd name="connsiteX1" fmla="*/ 0 w 825995"/>
              <a:gd name="connsiteY1" fmla="*/ 871197 h 871197"/>
              <a:gd name="connsiteX0" fmla="*/ 825995 w 825995"/>
              <a:gd name="connsiteY0" fmla="*/ 0 h 871197"/>
              <a:gd name="connsiteX1" fmla="*/ 0 w 825995"/>
              <a:gd name="connsiteY1" fmla="*/ 871197 h 871197"/>
              <a:gd name="connsiteX0" fmla="*/ 784144 w 784144"/>
              <a:gd name="connsiteY0" fmla="*/ 30975 h 519638"/>
              <a:gd name="connsiteX1" fmla="*/ 0 w 784144"/>
              <a:gd name="connsiteY1" fmla="*/ 519638 h 519638"/>
              <a:gd name="connsiteX0" fmla="*/ 784144 w 784144"/>
              <a:gd name="connsiteY0" fmla="*/ 0 h 488663"/>
              <a:gd name="connsiteX1" fmla="*/ 0 w 784144"/>
              <a:gd name="connsiteY1" fmla="*/ 488663 h 488663"/>
              <a:gd name="connsiteX0" fmla="*/ 546990 w 546990"/>
              <a:gd name="connsiteY0" fmla="*/ 0 h 909450"/>
              <a:gd name="connsiteX1" fmla="*/ 0 w 546990"/>
              <a:gd name="connsiteY1" fmla="*/ 909450 h 909450"/>
              <a:gd name="connsiteX0" fmla="*/ 672542 w 672542"/>
              <a:gd name="connsiteY0" fmla="*/ 0 h 845694"/>
              <a:gd name="connsiteX1" fmla="*/ 0 w 672542"/>
              <a:gd name="connsiteY1" fmla="*/ 845694 h 845694"/>
              <a:gd name="connsiteX0" fmla="*/ 672542 w 672542"/>
              <a:gd name="connsiteY0" fmla="*/ 0 h 845694"/>
              <a:gd name="connsiteX1" fmla="*/ 0 w 672542"/>
              <a:gd name="connsiteY1" fmla="*/ 845694 h 845694"/>
              <a:gd name="connsiteX0" fmla="*/ 2366185 w 2366185"/>
              <a:gd name="connsiteY0" fmla="*/ 0 h 1590440"/>
              <a:gd name="connsiteX1" fmla="*/ 0 w 2366185"/>
              <a:gd name="connsiteY1" fmla="*/ 1590440 h 1590440"/>
              <a:gd name="connsiteX0" fmla="*/ 2366185 w 2366185"/>
              <a:gd name="connsiteY0" fmla="*/ 0 h 1590440"/>
              <a:gd name="connsiteX1" fmla="*/ 0 w 2366185"/>
              <a:gd name="connsiteY1" fmla="*/ 1590440 h 1590440"/>
              <a:gd name="connsiteX0" fmla="*/ 1295070 w 1295070"/>
              <a:gd name="connsiteY0" fmla="*/ 0 h 686704"/>
              <a:gd name="connsiteX1" fmla="*/ 0 w 1295070"/>
              <a:gd name="connsiteY1" fmla="*/ 686704 h 686704"/>
              <a:gd name="connsiteX0" fmla="*/ 1459857 w 1459857"/>
              <a:gd name="connsiteY0" fmla="*/ 0 h 678336"/>
              <a:gd name="connsiteX1" fmla="*/ 0 w 1459857"/>
              <a:gd name="connsiteY1" fmla="*/ 678336 h 678336"/>
              <a:gd name="connsiteX0" fmla="*/ 1459857 w 1459857"/>
              <a:gd name="connsiteY0" fmla="*/ 959 h 679295"/>
              <a:gd name="connsiteX1" fmla="*/ 0 w 1459857"/>
              <a:gd name="connsiteY1" fmla="*/ 679295 h 679295"/>
              <a:gd name="connsiteX0" fmla="*/ 2027456 w 2027456"/>
              <a:gd name="connsiteY0" fmla="*/ 246 h 1297808"/>
              <a:gd name="connsiteX1" fmla="*/ 0 w 2027456"/>
              <a:gd name="connsiteY1" fmla="*/ 1297808 h 1297808"/>
              <a:gd name="connsiteX0" fmla="*/ 2027456 w 2027456"/>
              <a:gd name="connsiteY0" fmla="*/ 0 h 1297562"/>
              <a:gd name="connsiteX1" fmla="*/ 0 w 2027456"/>
              <a:gd name="connsiteY1" fmla="*/ 1297562 h 1297562"/>
              <a:gd name="connsiteX0" fmla="*/ 1725347 w 1725347"/>
              <a:gd name="connsiteY0" fmla="*/ 0 h 1297562"/>
              <a:gd name="connsiteX1" fmla="*/ 0 w 1725347"/>
              <a:gd name="connsiteY1" fmla="*/ 1297562 h 129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25347" h="1297562">
                <a:moveTo>
                  <a:pt x="1725347" y="0"/>
                </a:moveTo>
                <a:cubicBezTo>
                  <a:pt x="1034008" y="268"/>
                  <a:pt x="90492" y="796983"/>
                  <a:pt x="0" y="1297562"/>
                </a:cubicBezTo>
              </a:path>
            </a:pathLst>
          </a:custGeom>
          <a:noFill/>
          <a:ln w="25400">
            <a:solidFill>
              <a:schemeClr val="tx1"/>
            </a:solidFill>
            <a:tailEnd type="triangle" w="lg" len="lg"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652332" y="6362700"/>
            <a:ext cx="280432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4433382" y="6483056"/>
            <a:ext cx="4387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cs typeface="Segoe UI" panose="020B0502040204020203" pitchFamily="34" charset="0"/>
              </a:rPr>
              <a:t>Pillars were divided to sections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926099" y="2543164"/>
            <a:ext cx="4387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cs typeface="Segoe UI" panose="020B0502040204020203" pitchFamily="34" charset="0"/>
              </a:rPr>
              <a:t>CICC-joint terminal</a:t>
            </a:r>
          </a:p>
        </p:txBody>
      </p:sp>
      <p:sp>
        <p:nvSpPr>
          <p:cNvPr id="67" name="Freeform 66"/>
          <p:cNvSpPr/>
          <p:nvPr/>
        </p:nvSpPr>
        <p:spPr>
          <a:xfrm>
            <a:off x="2181072" y="2720978"/>
            <a:ext cx="2738086" cy="1210282"/>
          </a:xfrm>
          <a:custGeom>
            <a:avLst/>
            <a:gdLst>
              <a:gd name="connsiteX0" fmla="*/ 0 w 425885"/>
              <a:gd name="connsiteY0" fmla="*/ 0 h 413359"/>
              <a:gd name="connsiteX1" fmla="*/ 425885 w 425885"/>
              <a:gd name="connsiteY1" fmla="*/ 413359 h 413359"/>
              <a:gd name="connsiteX0" fmla="*/ 0 w 2179528"/>
              <a:gd name="connsiteY0" fmla="*/ 0 h 2242159"/>
              <a:gd name="connsiteX1" fmla="*/ 2179528 w 2179528"/>
              <a:gd name="connsiteY1" fmla="*/ 2242159 h 2242159"/>
              <a:gd name="connsiteX0" fmla="*/ 0 w 1352811"/>
              <a:gd name="connsiteY0" fmla="*/ 0 h 1014609"/>
              <a:gd name="connsiteX1" fmla="*/ 1352811 w 1352811"/>
              <a:gd name="connsiteY1" fmla="*/ 1014609 h 1014609"/>
              <a:gd name="connsiteX0" fmla="*/ 0 w 1352811"/>
              <a:gd name="connsiteY0" fmla="*/ 0 h 1014609"/>
              <a:gd name="connsiteX1" fmla="*/ 1352811 w 1352811"/>
              <a:gd name="connsiteY1" fmla="*/ 1014609 h 1014609"/>
              <a:gd name="connsiteX0" fmla="*/ 0 w 1352811"/>
              <a:gd name="connsiteY0" fmla="*/ 0 h 1014609"/>
              <a:gd name="connsiteX1" fmla="*/ 1352811 w 1352811"/>
              <a:gd name="connsiteY1" fmla="*/ 1014609 h 1014609"/>
              <a:gd name="connsiteX0" fmla="*/ 0 w 369831"/>
              <a:gd name="connsiteY0" fmla="*/ 471717 h 471901"/>
              <a:gd name="connsiteX1" fmla="*/ 369831 w 369831"/>
              <a:gd name="connsiteY1" fmla="*/ 30906 h 471901"/>
              <a:gd name="connsiteX0" fmla="*/ 0 w 895611"/>
              <a:gd name="connsiteY0" fmla="*/ 0 h 214509"/>
              <a:gd name="connsiteX1" fmla="*/ 895611 w 895611"/>
              <a:gd name="connsiteY1" fmla="*/ 214509 h 214509"/>
              <a:gd name="connsiteX0" fmla="*/ 0 w 895611"/>
              <a:gd name="connsiteY0" fmla="*/ 0 h 214509"/>
              <a:gd name="connsiteX1" fmla="*/ 895611 w 895611"/>
              <a:gd name="connsiteY1" fmla="*/ 214509 h 214509"/>
              <a:gd name="connsiteX0" fmla="*/ 0 w 895611"/>
              <a:gd name="connsiteY0" fmla="*/ 0 h 214509"/>
              <a:gd name="connsiteX1" fmla="*/ 895611 w 895611"/>
              <a:gd name="connsiteY1" fmla="*/ 214509 h 214509"/>
              <a:gd name="connsiteX0" fmla="*/ 0 w 1629707"/>
              <a:gd name="connsiteY0" fmla="*/ 0 h 240267"/>
              <a:gd name="connsiteX1" fmla="*/ 1629707 w 1629707"/>
              <a:gd name="connsiteY1" fmla="*/ 240267 h 240267"/>
              <a:gd name="connsiteX0" fmla="*/ 0 w 1629707"/>
              <a:gd name="connsiteY0" fmla="*/ 0 h 240267"/>
              <a:gd name="connsiteX1" fmla="*/ 1629707 w 1629707"/>
              <a:gd name="connsiteY1" fmla="*/ 240267 h 240267"/>
              <a:gd name="connsiteX0" fmla="*/ 0 w 972884"/>
              <a:gd name="connsiteY0" fmla="*/ 0 h 1914521"/>
              <a:gd name="connsiteX1" fmla="*/ 972884 w 972884"/>
              <a:gd name="connsiteY1" fmla="*/ 1914521 h 1914521"/>
              <a:gd name="connsiteX0" fmla="*/ 0 w 972884"/>
              <a:gd name="connsiteY0" fmla="*/ 0 h 1914521"/>
              <a:gd name="connsiteX1" fmla="*/ 972884 w 972884"/>
              <a:gd name="connsiteY1" fmla="*/ 1914521 h 1914521"/>
              <a:gd name="connsiteX0" fmla="*/ 0 w 874410"/>
              <a:gd name="connsiteY0" fmla="*/ 0 h 1408084"/>
              <a:gd name="connsiteX1" fmla="*/ 874410 w 874410"/>
              <a:gd name="connsiteY1" fmla="*/ 1408084 h 1408084"/>
              <a:gd name="connsiteX0" fmla="*/ 0 w 705597"/>
              <a:gd name="connsiteY0" fmla="*/ 0 h 1309610"/>
              <a:gd name="connsiteX1" fmla="*/ 705597 w 705597"/>
              <a:gd name="connsiteY1" fmla="*/ 1309610 h 1309610"/>
              <a:gd name="connsiteX0" fmla="*/ 0 w 1981947"/>
              <a:gd name="connsiteY0" fmla="*/ 0 h 1671560"/>
              <a:gd name="connsiteX1" fmla="*/ 1981947 w 1981947"/>
              <a:gd name="connsiteY1" fmla="*/ 1671560 h 1671560"/>
              <a:gd name="connsiteX0" fmla="*/ 36777 w 2018724"/>
              <a:gd name="connsiteY0" fmla="*/ 70410 h 1741970"/>
              <a:gd name="connsiteX1" fmla="*/ 2018724 w 2018724"/>
              <a:gd name="connsiteY1" fmla="*/ 1741970 h 1741970"/>
              <a:gd name="connsiteX0" fmla="*/ 113686 w 695458"/>
              <a:gd name="connsiteY0" fmla="*/ 1376606 h 1376606"/>
              <a:gd name="connsiteX1" fmla="*/ 695458 w 695458"/>
              <a:gd name="connsiteY1" fmla="*/ 19216 h 1376606"/>
              <a:gd name="connsiteX0" fmla="*/ 390898 w 972670"/>
              <a:gd name="connsiteY0" fmla="*/ 1439902 h 1439902"/>
              <a:gd name="connsiteX1" fmla="*/ 972670 w 972670"/>
              <a:gd name="connsiteY1" fmla="*/ 82512 h 1439902"/>
              <a:gd name="connsiteX0" fmla="*/ 924701 w 924702"/>
              <a:gd name="connsiteY0" fmla="*/ 1413604 h 1413604"/>
              <a:gd name="connsiteX1" fmla="*/ 673068 w 924702"/>
              <a:gd name="connsiteY1" fmla="*/ 83915 h 1413604"/>
              <a:gd name="connsiteX0" fmla="*/ 383285 w 980212"/>
              <a:gd name="connsiteY0" fmla="*/ 1321952 h 1321952"/>
              <a:gd name="connsiteX1" fmla="*/ 980211 w 980212"/>
              <a:gd name="connsiteY1" fmla="*/ 89215 h 1321952"/>
              <a:gd name="connsiteX0" fmla="*/ 275652 w 872578"/>
              <a:gd name="connsiteY0" fmla="*/ 1232737 h 1232737"/>
              <a:gd name="connsiteX1" fmla="*/ 872578 w 872578"/>
              <a:gd name="connsiteY1" fmla="*/ 0 h 1232737"/>
              <a:gd name="connsiteX0" fmla="*/ 244808 w 841734"/>
              <a:gd name="connsiteY0" fmla="*/ 1232737 h 1232737"/>
              <a:gd name="connsiteX1" fmla="*/ 841734 w 841734"/>
              <a:gd name="connsiteY1" fmla="*/ 0 h 1232737"/>
              <a:gd name="connsiteX0" fmla="*/ 4640258 w 4640258"/>
              <a:gd name="connsiteY0" fmla="*/ 4382 h 1194799"/>
              <a:gd name="connsiteX1" fmla="*/ 173250 w 4640258"/>
              <a:gd name="connsiteY1" fmla="*/ 1092347 h 1194799"/>
              <a:gd name="connsiteX0" fmla="*/ 4467008 w 4467008"/>
              <a:gd name="connsiteY0" fmla="*/ 16972 h 1104937"/>
              <a:gd name="connsiteX1" fmla="*/ 0 w 4467008"/>
              <a:gd name="connsiteY1" fmla="*/ 1104937 h 1104937"/>
              <a:gd name="connsiteX0" fmla="*/ 881797 w 881797"/>
              <a:gd name="connsiteY0" fmla="*/ 28859 h 900056"/>
              <a:gd name="connsiteX1" fmla="*/ 0 w 881797"/>
              <a:gd name="connsiteY1" fmla="*/ 900056 h 900056"/>
              <a:gd name="connsiteX0" fmla="*/ 881797 w 881797"/>
              <a:gd name="connsiteY0" fmla="*/ 0 h 871197"/>
              <a:gd name="connsiteX1" fmla="*/ 0 w 881797"/>
              <a:gd name="connsiteY1" fmla="*/ 871197 h 871197"/>
              <a:gd name="connsiteX0" fmla="*/ 825995 w 825995"/>
              <a:gd name="connsiteY0" fmla="*/ 0 h 871197"/>
              <a:gd name="connsiteX1" fmla="*/ 0 w 825995"/>
              <a:gd name="connsiteY1" fmla="*/ 871197 h 871197"/>
              <a:gd name="connsiteX0" fmla="*/ 825995 w 825995"/>
              <a:gd name="connsiteY0" fmla="*/ 0 h 871197"/>
              <a:gd name="connsiteX1" fmla="*/ 0 w 825995"/>
              <a:gd name="connsiteY1" fmla="*/ 871197 h 871197"/>
              <a:gd name="connsiteX0" fmla="*/ 784144 w 784144"/>
              <a:gd name="connsiteY0" fmla="*/ 30975 h 519638"/>
              <a:gd name="connsiteX1" fmla="*/ 0 w 784144"/>
              <a:gd name="connsiteY1" fmla="*/ 519638 h 519638"/>
              <a:gd name="connsiteX0" fmla="*/ 784144 w 784144"/>
              <a:gd name="connsiteY0" fmla="*/ 0 h 488663"/>
              <a:gd name="connsiteX1" fmla="*/ 0 w 784144"/>
              <a:gd name="connsiteY1" fmla="*/ 488663 h 488663"/>
              <a:gd name="connsiteX0" fmla="*/ 546990 w 546990"/>
              <a:gd name="connsiteY0" fmla="*/ 0 h 909450"/>
              <a:gd name="connsiteX1" fmla="*/ 0 w 546990"/>
              <a:gd name="connsiteY1" fmla="*/ 909450 h 909450"/>
              <a:gd name="connsiteX0" fmla="*/ 672542 w 672542"/>
              <a:gd name="connsiteY0" fmla="*/ 0 h 845694"/>
              <a:gd name="connsiteX1" fmla="*/ 0 w 672542"/>
              <a:gd name="connsiteY1" fmla="*/ 845694 h 845694"/>
              <a:gd name="connsiteX0" fmla="*/ 672542 w 672542"/>
              <a:gd name="connsiteY0" fmla="*/ 0 h 845694"/>
              <a:gd name="connsiteX1" fmla="*/ 0 w 672542"/>
              <a:gd name="connsiteY1" fmla="*/ 845694 h 845694"/>
              <a:gd name="connsiteX0" fmla="*/ 2366185 w 2366185"/>
              <a:gd name="connsiteY0" fmla="*/ 0 h 1590440"/>
              <a:gd name="connsiteX1" fmla="*/ 0 w 2366185"/>
              <a:gd name="connsiteY1" fmla="*/ 1590440 h 1590440"/>
              <a:gd name="connsiteX0" fmla="*/ 2366185 w 2366185"/>
              <a:gd name="connsiteY0" fmla="*/ 0 h 1590440"/>
              <a:gd name="connsiteX1" fmla="*/ 0 w 2366185"/>
              <a:gd name="connsiteY1" fmla="*/ 1590440 h 1590440"/>
              <a:gd name="connsiteX0" fmla="*/ 1295070 w 1295070"/>
              <a:gd name="connsiteY0" fmla="*/ 0 h 686704"/>
              <a:gd name="connsiteX1" fmla="*/ 0 w 1295070"/>
              <a:gd name="connsiteY1" fmla="*/ 686704 h 686704"/>
              <a:gd name="connsiteX0" fmla="*/ 1130283 w 1130283"/>
              <a:gd name="connsiteY0" fmla="*/ 0 h 1540232"/>
              <a:gd name="connsiteX1" fmla="*/ 0 w 1130283"/>
              <a:gd name="connsiteY1" fmla="*/ 1540232 h 1540232"/>
              <a:gd name="connsiteX0" fmla="*/ 1551405 w 1551405"/>
              <a:gd name="connsiteY0" fmla="*/ 6862 h 367217"/>
              <a:gd name="connsiteX1" fmla="*/ 0 w 1551405"/>
              <a:gd name="connsiteY1" fmla="*/ 367217 h 367217"/>
              <a:gd name="connsiteX0" fmla="*/ 1551405 w 1551405"/>
              <a:gd name="connsiteY0" fmla="*/ 0 h 360355"/>
              <a:gd name="connsiteX1" fmla="*/ 0 w 1551405"/>
              <a:gd name="connsiteY1" fmla="*/ 360355 h 360355"/>
              <a:gd name="connsiteX0" fmla="*/ 1688727 w 1688727"/>
              <a:gd name="connsiteY0" fmla="*/ 0 h 335251"/>
              <a:gd name="connsiteX1" fmla="*/ 0 w 1688727"/>
              <a:gd name="connsiteY1" fmla="*/ 335251 h 335251"/>
              <a:gd name="connsiteX0" fmla="*/ 1688727 w 1688727"/>
              <a:gd name="connsiteY0" fmla="*/ 2728 h 337979"/>
              <a:gd name="connsiteX1" fmla="*/ 0 w 1688727"/>
              <a:gd name="connsiteY1" fmla="*/ 337979 h 337979"/>
              <a:gd name="connsiteX0" fmla="*/ 2787306 w 2787306"/>
              <a:gd name="connsiteY0" fmla="*/ 0 h 1556968"/>
              <a:gd name="connsiteX1" fmla="*/ 0 w 2787306"/>
              <a:gd name="connsiteY1" fmla="*/ 1556968 h 1556968"/>
              <a:gd name="connsiteX0" fmla="*/ 2787306 w 2787306"/>
              <a:gd name="connsiteY0" fmla="*/ 0 h 1556968"/>
              <a:gd name="connsiteX1" fmla="*/ 0 w 2787306"/>
              <a:gd name="connsiteY1" fmla="*/ 1556968 h 1556968"/>
              <a:gd name="connsiteX0" fmla="*/ 2631674 w 2631674"/>
              <a:gd name="connsiteY0" fmla="*/ 0 h 1063260"/>
              <a:gd name="connsiteX1" fmla="*/ 0 w 2631674"/>
              <a:gd name="connsiteY1" fmla="*/ 1063260 h 106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31674" h="1063260">
                <a:moveTo>
                  <a:pt x="2631674" y="0"/>
                </a:moveTo>
                <a:cubicBezTo>
                  <a:pt x="1391045" y="75579"/>
                  <a:pt x="355982" y="671464"/>
                  <a:pt x="0" y="1063260"/>
                </a:cubicBezTo>
              </a:path>
            </a:pathLst>
          </a:custGeom>
          <a:noFill/>
          <a:ln w="25400">
            <a:solidFill>
              <a:schemeClr val="tx1"/>
            </a:solidFill>
            <a:tailEnd type="triangle" w="lg" len="lg"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EA0B39-DC9B-8340-3EBB-8395C70EEBAB}"/>
              </a:ext>
            </a:extLst>
          </p:cNvPr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of solder metal extracted from the joint terminals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C4A2E6-C625-27C5-B197-E0620FBDF052}"/>
              </a:ext>
            </a:extLst>
          </p:cNvPr>
          <p:cNvSpPr txBox="1"/>
          <p:nvPr/>
        </p:nvSpPr>
        <p:spPr>
          <a:xfrm>
            <a:off x="9313511" y="2679788"/>
            <a:ext cx="184142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Oops…</a:t>
            </a:r>
          </a:p>
        </p:txBody>
      </p:sp>
    </p:spTree>
    <p:extLst>
      <p:ext uri="{BB962C8B-B14F-4D97-AF65-F5344CB8AC3E}">
        <p14:creationId xmlns:p14="http://schemas.microsoft.com/office/powerpoint/2010/main" val="314982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Alloying of Solder Metal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https://mmm.cern.ch/owa/attachment.ashx?id=RgAAAAA8j4oY3b3tR5wRiasx5q0KBwCJoSfxuhcNSJOxVg0V9VI2AAAA%2fj7nAACJoSfxuhcNSJOxVg0V9VI2AAIYf%2f87AAAJ&amp;attcnt=1&amp;attid0=BAAAAAAA&amp;attcid0=D100EBC2-0D90-4125-8D0F-907C6A38AD92%40fritz.box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4" t="6972" r="16416"/>
          <a:stretch/>
        </p:blipFill>
        <p:spPr>
          <a:xfrm>
            <a:off x="156029" y="4062503"/>
            <a:ext cx="3492174" cy="24968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3" r="15333"/>
          <a:stretch/>
        </p:blipFill>
        <p:spPr>
          <a:xfrm>
            <a:off x="3813629" y="4062503"/>
            <a:ext cx="4164696" cy="24968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4" t="10549" r="33667" b="9812"/>
          <a:stretch/>
        </p:blipFill>
        <p:spPr>
          <a:xfrm>
            <a:off x="3813629" y="1143215"/>
            <a:ext cx="4164696" cy="27211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9" t="3616" r="25538" b="269"/>
          <a:stretch/>
        </p:blipFill>
        <p:spPr>
          <a:xfrm>
            <a:off x="156029" y="1143215"/>
            <a:ext cx="3497580" cy="272116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72890" y="1254771"/>
            <a:ext cx="5998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 = 0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72890" y="4195579"/>
            <a:ext cx="5998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 = 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35510" y="1254771"/>
            <a:ext cx="21426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 = ~15 min – Melted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935510" y="4195579"/>
            <a:ext cx="39826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 = ~15 min – Almost completely melted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172212" y="1254771"/>
            <a:ext cx="8451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Indium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167362" y="4195579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SnPb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281524" y="1255162"/>
            <a:ext cx="7906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120 °C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281524" y="4195579"/>
            <a:ext cx="7906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120 °C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33896" y="3409445"/>
            <a:ext cx="24379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Bath of Bi-Sn-</a:t>
            </a:r>
            <a:r>
              <a:rPr lang="en-US" dirty="0" err="1"/>
              <a:t>Pb</a:t>
            </a:r>
            <a:r>
              <a:rPr lang="en-US" dirty="0"/>
              <a:t> (96 °C)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33895" y="6130613"/>
            <a:ext cx="24379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Bath of Bi-Sn-</a:t>
            </a:r>
            <a:r>
              <a:rPr lang="en-US" dirty="0" err="1"/>
              <a:t>Pb</a:t>
            </a:r>
            <a:r>
              <a:rPr lang="en-US" dirty="0"/>
              <a:t> (96 °C)</a:t>
            </a:r>
            <a:endParaRPr lang="en-GB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8100206" y="1143430"/>
          <a:ext cx="4028885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9480">
                  <a:extLst>
                    <a:ext uri="{9D8B030D-6E8A-4147-A177-3AD203B41FA5}">
                      <a16:colId xmlns:a16="http://schemas.microsoft.com/office/drawing/2014/main" val="1080654188"/>
                    </a:ext>
                  </a:extLst>
                </a:gridCol>
                <a:gridCol w="1839405">
                  <a:extLst>
                    <a:ext uri="{9D8B030D-6E8A-4147-A177-3AD203B41FA5}">
                      <a16:colId xmlns:a16="http://schemas.microsoft.com/office/drawing/2014/main" val="178021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Alloy / metal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Melting </a:t>
                      </a:r>
                      <a:br>
                        <a:rPr lang="en-US" dirty="0"/>
                      </a:br>
                      <a:r>
                        <a:rPr lang="en-US" dirty="0"/>
                        <a:t>Temperature (°C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699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Indium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585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95In-5Bi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987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33In-67Bi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6804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44Bi-42Sn-14Pb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63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u="sng" dirty="0">
                          <a:solidFill>
                            <a:srgbClr val="7030A0"/>
                          </a:solidFill>
                        </a:rPr>
                        <a:t>49Bi-21In-18Pb-12Sn</a:t>
                      </a:r>
                      <a:endParaRPr lang="en-GB" u="sng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>
                          <a:solidFill>
                            <a:srgbClr val="8335E5"/>
                          </a:solidFill>
                        </a:rPr>
                        <a:t>58</a:t>
                      </a:r>
                      <a:endParaRPr lang="en-GB" u="sng" dirty="0">
                        <a:solidFill>
                          <a:srgbClr val="8335E5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280084"/>
                  </a:ext>
                </a:extLst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7978325" y="3917990"/>
            <a:ext cx="399074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multiple solder metals in 1 joint to solder with different stages might introduce some complications.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Solder metals might alloy and cause the higher </a:t>
            </a:r>
            <a:r>
              <a:rPr lang="en-US" sz="2000" dirty="0" err="1"/>
              <a:t>T</a:t>
            </a:r>
            <a:r>
              <a:rPr lang="en-US" sz="2000" baseline="-25000" dirty="0" err="1"/>
              <a:t>melt</a:t>
            </a:r>
            <a:r>
              <a:rPr lang="en-US" sz="2000" dirty="0"/>
              <a:t> solders to melt, even thought you are below its melting temperature. 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7D705A-B821-D67B-FC0E-813C4BC7D07E}"/>
              </a:ext>
            </a:extLst>
          </p:cNvPr>
          <p:cNvSpPr txBox="1"/>
          <p:nvPr/>
        </p:nvSpPr>
        <p:spPr>
          <a:xfrm>
            <a:off x="1452882" y="3040827"/>
            <a:ext cx="9706322" cy="23083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FF0000"/>
                </a:solidFill>
              </a:rPr>
              <a:t>May negatively impact the contact resistance.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FF0000"/>
                </a:solidFill>
              </a:rPr>
              <a:t>Signs that thin Ag/Cu layers may alloy/dissolve when solder/tape ratio is large, Ag layer is exposed &amp; soldering duration is long.</a:t>
            </a:r>
          </a:p>
        </p:txBody>
      </p:sp>
    </p:spTree>
    <p:extLst>
      <p:ext uri="{BB962C8B-B14F-4D97-AF65-F5344CB8AC3E}">
        <p14:creationId xmlns:p14="http://schemas.microsoft.com/office/powerpoint/2010/main" val="38137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35ADCD-3B60-AF54-0964-702D9D9B4A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687" b="27133"/>
          <a:stretch/>
        </p:blipFill>
        <p:spPr bwMode="auto">
          <a:xfrm rot="5400000">
            <a:off x="2667000" y="-2667000"/>
            <a:ext cx="6858000" cy="121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046225-8064-9269-61A7-95DED209A9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85" t="95446" r="126" b="456"/>
          <a:stretch/>
        </p:blipFill>
        <p:spPr bwMode="auto">
          <a:xfrm>
            <a:off x="0" y="6172200"/>
            <a:ext cx="3492500" cy="6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6F8702-90A2-6C91-FEDE-781E3207DAEB}"/>
              </a:ext>
            </a:extLst>
          </p:cNvPr>
          <p:cNvSpPr txBox="1"/>
          <p:nvPr/>
        </p:nvSpPr>
        <p:spPr>
          <a:xfrm>
            <a:off x="336550" y="2184400"/>
            <a:ext cx="1565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Hastelloy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0FD759-2149-94DA-F39E-5FBF21922250}"/>
              </a:ext>
            </a:extLst>
          </p:cNvPr>
          <p:cNvSpPr txBox="1"/>
          <p:nvPr/>
        </p:nvSpPr>
        <p:spPr>
          <a:xfrm>
            <a:off x="336550" y="3395990"/>
            <a:ext cx="1136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Solder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88EAAF-266A-EEAE-E21E-0D6F2A71A8F9}"/>
              </a:ext>
            </a:extLst>
          </p:cNvPr>
          <p:cNvSpPr txBox="1"/>
          <p:nvPr/>
        </p:nvSpPr>
        <p:spPr>
          <a:xfrm>
            <a:off x="5518730" y="651925"/>
            <a:ext cx="1261884" cy="523220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800" b="1" dirty="0"/>
              <a:t>Copper</a:t>
            </a:r>
            <a:endParaRPr lang="en-GB" sz="2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34E7D9-DD08-8ED4-E176-B8DEB141498F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dirty="0"/>
              <a:t>Copper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BD701A-CA78-BB73-CED6-B07308A76727}"/>
              </a:ext>
            </a:extLst>
          </p:cNvPr>
          <p:cNvSpPr txBox="1"/>
          <p:nvPr/>
        </p:nvSpPr>
        <p:spPr>
          <a:xfrm>
            <a:off x="4990951" y="1231289"/>
            <a:ext cx="1006879" cy="523220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800" b="1" dirty="0"/>
              <a:t>Silver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C151C5-5A86-8E4C-AB95-2D750C98BA31}"/>
              </a:ext>
            </a:extLst>
          </p:cNvPr>
          <p:cNvSpPr txBox="1"/>
          <p:nvPr/>
        </p:nvSpPr>
        <p:spPr>
          <a:xfrm>
            <a:off x="4117571" y="1881365"/>
            <a:ext cx="1835759" cy="523220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800" b="1" dirty="0"/>
              <a:t>HTS/Buffer</a:t>
            </a:r>
            <a:endParaRPr lang="en-GB" sz="2800" b="1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DB908FD-B1FB-2836-324F-6BBDF720E64C}"/>
              </a:ext>
            </a:extLst>
          </p:cNvPr>
          <p:cNvCxnSpPr/>
          <p:nvPr/>
        </p:nvCxnSpPr>
        <p:spPr>
          <a:xfrm>
            <a:off x="6769100" y="1167248"/>
            <a:ext cx="812800" cy="64885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76EDF2E-EB05-F0BC-15E2-B388B3BBC127}"/>
              </a:ext>
            </a:extLst>
          </p:cNvPr>
          <p:cNvCxnSpPr>
            <a:cxnSpLocks/>
          </p:cNvCxnSpPr>
          <p:nvPr/>
        </p:nvCxnSpPr>
        <p:spPr>
          <a:xfrm>
            <a:off x="5997830" y="1491674"/>
            <a:ext cx="1177670" cy="39758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7C7AA4-B339-F4A0-0683-7AB90E262A9F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5953330" y="1952078"/>
            <a:ext cx="682794" cy="19089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7830E49-B94C-52F8-DDE0-FA63B8C62E91}"/>
              </a:ext>
            </a:extLst>
          </p:cNvPr>
          <p:cNvSpPr txBox="1"/>
          <p:nvPr/>
        </p:nvSpPr>
        <p:spPr>
          <a:xfrm>
            <a:off x="3058823" y="3352056"/>
            <a:ext cx="5042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Pocket = no mechanical support!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A0B4E3-DA6D-E875-F01A-8769639737BA}"/>
              </a:ext>
            </a:extLst>
          </p:cNvPr>
          <p:cNvSpPr txBox="1"/>
          <p:nvPr/>
        </p:nvSpPr>
        <p:spPr>
          <a:xfrm>
            <a:off x="7375448" y="6330434"/>
            <a:ext cx="4714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900" i="1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HTS NI pancake coil, produced by the ATLAS magnet team</a:t>
            </a:r>
          </a:p>
          <a:p>
            <a:pPr algn="r"/>
            <a:r>
              <a:rPr lang="en-GB" sz="900" i="1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Picture by K. Buchanan, CERN</a:t>
            </a:r>
            <a:endParaRPr lang="en-US" sz="900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46E05B-8277-145B-037F-76582117361D}"/>
              </a:ext>
            </a:extLst>
          </p:cNvPr>
          <p:cNvSpPr txBox="1"/>
          <p:nvPr/>
        </p:nvSpPr>
        <p:spPr>
          <a:xfrm>
            <a:off x="2071915" y="4830622"/>
            <a:ext cx="90295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Pockets should be avoided, especially in internal splices.</a:t>
            </a:r>
          </a:p>
        </p:txBody>
      </p:sp>
    </p:spTree>
    <p:extLst>
      <p:ext uri="{BB962C8B-B14F-4D97-AF65-F5344CB8AC3E}">
        <p14:creationId xmlns:p14="http://schemas.microsoft.com/office/powerpoint/2010/main" val="135263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12D6E-ADA4-8904-CF9E-C92B33BED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145"/>
            <a:ext cx="10515600" cy="1325563"/>
          </a:xfrm>
        </p:spPr>
        <p:txBody>
          <a:bodyPr>
            <a:norm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GB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890F19-4137-2DEE-D920-6655772E2964}"/>
              </a:ext>
            </a:extLst>
          </p:cNvPr>
          <p:cNvSpPr txBox="1"/>
          <p:nvPr/>
        </p:nvSpPr>
        <p:spPr>
          <a:xfrm>
            <a:off x="838200" y="1197513"/>
            <a:ext cx="108966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Staging of the HTS tapes reduces contact resistance and improves current distribution.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Using a low </a:t>
            </a:r>
            <a:r>
              <a:rPr lang="en-US" sz="2800" dirty="0" err="1"/>
              <a:t>T</a:t>
            </a:r>
            <a:r>
              <a:rPr lang="en-US" sz="2800" baseline="-25000" dirty="0" err="1"/>
              <a:t>melt</a:t>
            </a:r>
            <a:r>
              <a:rPr lang="en-US" sz="2800" dirty="0"/>
              <a:t> solder may reduce temperature related degradation and reduces tape stress on cool down.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Mixing solder alloys to solder in stages may cause alloying of the solder metals and thus related complications.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Consistent thin splices or large gaps between tapes reduce the chance of pockets and pocket related degradation.</a:t>
            </a:r>
            <a:endParaRPr lang="en-GB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8BEC7C-3BE4-A724-B247-0659009EFC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2" t="38158" r="20794" b="42977"/>
          <a:stretch/>
        </p:blipFill>
        <p:spPr>
          <a:xfrm>
            <a:off x="0" y="5115694"/>
            <a:ext cx="12192000" cy="1742306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891422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63" y="880656"/>
            <a:ext cx="6453541" cy="3381709"/>
          </a:xfrm>
          <a:prstGeom prst="rect">
            <a:avLst/>
          </a:prstGeom>
        </p:spPr>
      </p:pic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https://mmm.cern.ch/owa/attachment.ashx?id=RgAAAAA8j4oY3b3tR5wRiasx5q0KBwCJoSfxuhcNSJOxVg0V9VI2AAAA%2fj7nAACJoSfxuhcNSJOxVg0V9VI2AAIYf%2f87AAAJ&amp;attcnt=1&amp;attid0=BAAAAAAA&amp;attcid0=D100EBC2-0D90-4125-8D0F-907C6A38AD92%40fritz.box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571916" y="3997044"/>
            <a:ext cx="2358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(Picture courtesy of ACT)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691" y="838200"/>
            <a:ext cx="4589734" cy="58902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4663" y="4351358"/>
            <a:ext cx="591937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u="sng" dirty="0"/>
              <a:t>First demonstrators / test joints for CORC made by ACT.</a:t>
            </a:r>
          </a:p>
          <a:p>
            <a:pPr algn="ctr">
              <a:spcBef>
                <a:spcPts val="600"/>
              </a:spcBef>
            </a:pPr>
            <a:r>
              <a:rPr lang="en-US" sz="2000" u="sng" dirty="0">
                <a:solidFill>
                  <a:srgbClr val="FF0000"/>
                </a:solidFill>
              </a:rPr>
              <a:t>CORC geometry makes jointing very challenging! 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680213" y="3237129"/>
            <a:ext cx="1548275" cy="547339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289300" y="6356352"/>
            <a:ext cx="2501900" cy="307777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Solder-filled-tube joint terminal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75F517-8EDD-AC64-672B-CE9935205406}"/>
              </a:ext>
            </a:extLst>
          </p:cNvPr>
          <p:cNvSpPr txBox="1"/>
          <p:nvPr/>
        </p:nvSpPr>
        <p:spPr>
          <a:xfrm>
            <a:off x="9327318" y="6413700"/>
            <a:ext cx="2358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(Picture courtesy of ACT)</a:t>
            </a:r>
          </a:p>
        </p:txBody>
      </p:sp>
    </p:spTree>
    <p:extLst>
      <p:ext uri="{BB962C8B-B14F-4D97-AF65-F5344CB8AC3E}">
        <p14:creationId xmlns:p14="http://schemas.microsoft.com/office/powerpoint/2010/main" val="1860074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0617">
            <a:off x="5178398" y="514326"/>
            <a:ext cx="7238269" cy="4053431"/>
          </a:xfrm>
          <a:prstGeom prst="rect">
            <a:avLst/>
          </a:prstGeom>
        </p:spPr>
      </p:pic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CORC Joints: Staging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https://mmm.cern.ch/owa/attachment.ashx?id=RgAAAAA8j4oY3b3tR5wRiasx5q0KBwCJoSfxuhcNSJOxVg0V9VI2AAAA%2fj7nAACJoSfxuhcNSJOxVg0V9VI2AAIYf%2f87AAAJ&amp;attcnt=1&amp;attid0=BAAAAAAA&amp;attcid0=D100EBC2-0D90-4125-8D0F-907C6A38AD92%40fritz.box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29685" y="1113293"/>
            <a:ext cx="54532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/>
              <a:t>Challenges of making joint terminals for CORC: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Layers are spiraled, not practical for soldering.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Layers in the CORC cable are twisted, but not transposed.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No action in the joint region -&gt; current prefers to go in the outer layer.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Results in inhomogeneous current distribution and a non-constant joint resistance.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000" b="1" dirty="0"/>
              <a:t>Solution: </a:t>
            </a:r>
            <a:r>
              <a:rPr lang="en-US" sz="2000" dirty="0"/>
              <a:t>staging the layers of the CORC cable in the joint region of the cable to a staircase-like geometry.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863" y="4438651"/>
            <a:ext cx="8091137" cy="22653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043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CORC Joints: Effect of Staging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https://mmm.cern.ch/owa/attachment.ashx?id=RgAAAAA8j4oY3b3tR5wRiasx5q0KBwCJoSfxuhcNSJOxVg0V9VI2AAAA%2fj7nAACJoSfxuhcNSJOxVg0V9VI2AAIYf%2f87AAAJ&amp;attcnt=1&amp;attid0=BAAAAAAA&amp;attcid0=D100EBC2-0D90-4125-8D0F-907C6A38AD92%40fritz.box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1049" y="3707942"/>
            <a:ext cx="56449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/>
              <a:t>Effect of staging on the current distribution: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No staging: Each layer has to saturate before the layer below receives current.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Staging: Improved current distribution.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Staging + Optimization: Equal current distribution between layers.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Staging makes contact resistance constant.</a:t>
            </a:r>
          </a:p>
          <a:p>
            <a:pPr>
              <a:spcBef>
                <a:spcPts val="600"/>
              </a:spcBef>
            </a:pPr>
            <a:endParaRPr lang="en-US" sz="2000" dirty="0"/>
          </a:p>
          <a:p>
            <a:pPr>
              <a:spcBef>
                <a:spcPts val="600"/>
              </a:spcBef>
            </a:pP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668" y="838200"/>
            <a:ext cx="3898658" cy="27121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010" y="838200"/>
            <a:ext cx="3898658" cy="27121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2" y="838200"/>
            <a:ext cx="3898658" cy="27121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4830" y="3550310"/>
            <a:ext cx="5700675" cy="326217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FF5764-BC56-B57E-388D-2A5029F4548D}"/>
              </a:ext>
            </a:extLst>
          </p:cNvPr>
          <p:cNvSpPr/>
          <p:nvPr/>
        </p:nvSpPr>
        <p:spPr>
          <a:xfrm>
            <a:off x="4197362" y="1676400"/>
            <a:ext cx="7418832" cy="3596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2" descr="Figure 9.">
            <a:extLst>
              <a:ext uri="{FF2B5EF4-FFF2-40B4-BE49-F238E27FC236}">
                <a16:creationId xmlns:a16="http://schemas.microsoft.com/office/drawing/2014/main" id="{0338B47A-C692-7D1E-2FA0-5FBA89C54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257" y="1858706"/>
            <a:ext cx="7081293" cy="278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D148561-5239-5F20-5AEA-5D9945C38F38}"/>
              </a:ext>
            </a:extLst>
          </p:cNvPr>
          <p:cNvSpPr/>
          <p:nvPr/>
        </p:nvSpPr>
        <p:spPr>
          <a:xfrm>
            <a:off x="5106809" y="4674578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/>
              <a:t>Effect of variations in terminal contact resistances on the current distribution in high-temperature superconducting cables, G P Willering </a:t>
            </a:r>
            <a:r>
              <a:rPr lang="en-GB" sz="1400" i="1" dirty="0"/>
              <a:t>et al</a:t>
            </a:r>
            <a:r>
              <a:rPr lang="en-GB" sz="1400" dirty="0"/>
              <a:t>, 2015</a:t>
            </a:r>
          </a:p>
        </p:txBody>
      </p:sp>
    </p:spTree>
    <p:extLst>
      <p:ext uri="{BB962C8B-B14F-4D97-AF65-F5344CB8AC3E}">
        <p14:creationId xmlns:p14="http://schemas.microsoft.com/office/powerpoint/2010/main" val="377933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BEB1FD-16BB-1C60-2AC6-6890A8F69C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438"/>
          <a:stretch/>
        </p:blipFill>
        <p:spPr>
          <a:xfrm>
            <a:off x="8382765" y="2264385"/>
            <a:ext cx="3809235" cy="17681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3CDA4E-AA33-02E3-150B-49AEBCA34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5688" y="896731"/>
            <a:ext cx="4284724" cy="19516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6DE5CF1-8C98-1DBD-39CC-9BAA0C9D2FFD}"/>
              </a:ext>
            </a:extLst>
          </p:cNvPr>
          <p:cNvSpPr txBox="1"/>
          <p:nvPr/>
        </p:nvSpPr>
        <p:spPr>
          <a:xfrm>
            <a:off x="5118911" y="2956706"/>
            <a:ext cx="38477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S Sato et al, 2020, J. Phys.: Conf. Ser. </a:t>
            </a:r>
            <a:r>
              <a:rPr lang="en-GB" sz="1400" b="1" i="1" dirty="0"/>
              <a:t>1559</a:t>
            </a:r>
            <a:r>
              <a:rPr lang="en-GB" sz="1400" i="1" dirty="0"/>
              <a:t> 012110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DC831C-8B21-A944-E964-B9D9203693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951" y="748177"/>
            <a:ext cx="5137786" cy="17681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49D06B-159B-E827-DA5B-B4CCDFD6E1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083" y="2478206"/>
            <a:ext cx="3110480" cy="18204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44FDBE-0E07-8BEF-93D8-9FA722E9062F}"/>
              </a:ext>
            </a:extLst>
          </p:cNvPr>
          <p:cNvSpPr txBox="1"/>
          <p:nvPr/>
        </p:nvSpPr>
        <p:spPr>
          <a:xfrm>
            <a:off x="396802" y="4137670"/>
            <a:ext cx="4284724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i="1" dirty="0"/>
              <a:t>S. Ito et al, 2013, IEEE Trans. Appl. </a:t>
            </a:r>
            <a:r>
              <a:rPr lang="en-GB" sz="1400" i="1" dirty="0" err="1"/>
              <a:t>Supercond</a:t>
            </a:r>
            <a:r>
              <a:rPr lang="en-GB" sz="1400" i="1" dirty="0"/>
              <a:t>. </a:t>
            </a:r>
            <a:r>
              <a:rPr lang="en-GB" sz="1400" b="1" i="1" dirty="0"/>
              <a:t>4802408</a:t>
            </a:r>
            <a:endParaRPr lang="en-GB" sz="1400" i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4829309-99A9-6EE2-CDD6-31C6A876DA10}"/>
              </a:ext>
            </a:extLst>
          </p:cNvPr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Staging/fanning in other cable concepts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BB0EC52-0BDA-652E-3C72-2ACE7A4F86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951" y="4460674"/>
            <a:ext cx="6096000" cy="20351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4EF51D6-B8A2-DD11-9E21-6CF8672F1DBF}"/>
              </a:ext>
            </a:extLst>
          </p:cNvPr>
          <p:cNvSpPr txBox="1"/>
          <p:nvPr/>
        </p:nvSpPr>
        <p:spPr>
          <a:xfrm>
            <a:off x="2010851" y="6511050"/>
            <a:ext cx="4284724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i="1" dirty="0"/>
              <a:t>M. Takayasu, 2014, presented at WAMHTS, Germany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D7F9AD1-6009-A5D6-14A9-5938F7EFF2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7955921" y="2555512"/>
            <a:ext cx="2143738" cy="546443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B9AA8FD-E137-6290-8C75-860ECF1D14C0}"/>
              </a:ext>
            </a:extLst>
          </p:cNvPr>
          <p:cNvSpPr txBox="1"/>
          <p:nvPr/>
        </p:nvSpPr>
        <p:spPr>
          <a:xfrm>
            <a:off x="6832251" y="6290027"/>
            <a:ext cx="4738753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i="1" dirty="0"/>
              <a:t>J. S. </a:t>
            </a:r>
            <a:r>
              <a:rPr lang="en-GB" sz="1400" i="1" dirty="0" err="1"/>
              <a:t>Murtomäki</a:t>
            </a:r>
            <a:r>
              <a:rPr lang="en-GB" sz="1400" i="1" dirty="0"/>
              <a:t>, 2017, presented at MT25, the Netherlands</a:t>
            </a:r>
          </a:p>
        </p:txBody>
      </p:sp>
    </p:spTree>
    <p:extLst>
      <p:ext uri="{BB962C8B-B14F-4D97-AF65-F5344CB8AC3E}">
        <p14:creationId xmlns:p14="http://schemas.microsoft.com/office/powerpoint/2010/main" val="1107815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AB7D568-39BB-D5FA-7400-D818BB280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586" y="3348937"/>
            <a:ext cx="11199091" cy="929385"/>
          </a:xfrm>
          <a:prstGeom prst="rect">
            <a:avLst/>
          </a:prstGeom>
        </p:spPr>
      </p:pic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CORC Joints: Solder Filling the Terminals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https://mmm.cern.ch/owa/attachment.ashx?id=RgAAAAA8j4oY3b3tR5wRiasx5q0KBwCJoSfxuhcNSJOxVg0V9VI2AAAA%2fj7nAACJoSfxuhcNSJOxVg0V9VI2AAIYf%2f87AAAJ&amp;attcnt=1&amp;attid0=BAAAAAAA&amp;attcid0=D100EBC2-0D90-4125-8D0F-907C6A38AD92%40fritz.box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10358" y="4399123"/>
            <a:ext cx="111990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Staged and pre-tinned CORC cable is inserted in to a copper terminal.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Heated up, filled with solder metal (</a:t>
            </a:r>
            <a:r>
              <a:rPr lang="en-US" sz="2000" dirty="0" err="1"/>
              <a:t>SnPb</a:t>
            </a:r>
            <a:r>
              <a:rPr lang="en-US" sz="2000" dirty="0"/>
              <a:t> / indium).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Solder on the tapes melts, tapes spring out -&gt; creating larger gap for the solder to flow.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Difficult to properly control -&gt; no access while solder filling.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Cleaning and pre-tinning the tapes is very advantageous for the filling process -&gt; less gas pockets, better contact to the tapes.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94" y="958928"/>
            <a:ext cx="6116410" cy="23144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1" r="75799" b="1"/>
          <a:stretch/>
        </p:blipFill>
        <p:spPr>
          <a:xfrm>
            <a:off x="7720123" y="966636"/>
            <a:ext cx="2401942" cy="230671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5C3B78-CA8D-4BF3-064B-0DD250F92E05}"/>
              </a:ext>
            </a:extLst>
          </p:cNvPr>
          <p:cNvSpPr txBox="1"/>
          <p:nvPr/>
        </p:nvSpPr>
        <p:spPr>
          <a:xfrm>
            <a:off x="1700958" y="1067078"/>
            <a:ext cx="280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Rectangular CORC terminal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238AA7-FA67-E5C7-379C-954E9856BC51}"/>
              </a:ext>
            </a:extLst>
          </p:cNvPr>
          <p:cNvSpPr txBox="1"/>
          <p:nvPr/>
        </p:nvSpPr>
        <p:spPr>
          <a:xfrm>
            <a:off x="8051798" y="2874147"/>
            <a:ext cx="203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CORC CICC terminal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938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CORC CICC Joints: Current Injection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https://mmm.cern.ch/owa/attachment.ashx?id=RgAAAAA8j4oY3b3tR5wRiasx5q0KBwCJoSfxuhcNSJOxVg0V9VI2AAAA%2fj7nAACJoSfxuhcNSJOxVg0V9VI2AAIYf%2f87AAAJ&amp;attcnt=1&amp;attid0=BAAAAAAA&amp;attcid0=D100EBC2-0D90-4125-8D0F-907C6A38AD92%40fritz.box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984375" y="3932169"/>
            <a:ext cx="9768114" cy="27597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848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Tapes of a CORC cable are twisted -&gt; minimum of 1 TP per stage.</a:t>
            </a:r>
          </a:p>
          <a:p>
            <a:pPr marL="342900" indent="-342900">
              <a:spcAft>
                <a:spcPts val="848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Strands in a CORC CICC joint terminal are straight.</a:t>
            </a:r>
          </a:p>
          <a:p>
            <a:pPr marL="342900" indent="-342900">
              <a:spcAft>
                <a:spcPts val="848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Current injected on one side only -&gt; some strands will have lower contact resistance.</a:t>
            </a:r>
          </a:p>
          <a:p>
            <a:pPr marL="342900" indent="-342900">
              <a:spcAft>
                <a:spcPts val="848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Worst case: 20-30 % difference in current between strands at 4 K. Worse at 77 K.</a:t>
            </a:r>
          </a:p>
          <a:p>
            <a:pPr marL="342900" indent="-342900">
              <a:spcAft>
                <a:spcPts val="848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Half a twist difference between terminals provides a solution.</a:t>
            </a:r>
          </a:p>
          <a:p>
            <a:pPr marL="342900" indent="-342900">
              <a:spcAft>
                <a:spcPts val="848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/>
              <a:t>In general: copper resistance should not be forgotten, depending on where you inject current, some tapes/strands will have a lower contact resistance.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2" y="982663"/>
            <a:ext cx="7082971" cy="29495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743" y="838200"/>
            <a:ext cx="4833257" cy="271870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009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04794" y="886142"/>
            <a:ext cx="7356535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i="1" dirty="0">
                <a:cs typeface="Segoe UI" panose="020B0502040204020203" pitchFamily="34" charset="0"/>
              </a:rPr>
              <a:t>The CORC strands are twisted with a </a:t>
            </a:r>
            <a:r>
              <a:rPr lang="en-US" i="1" u="sng" dirty="0">
                <a:cs typeface="Segoe UI" panose="020B0502040204020203" pitchFamily="34" charset="0"/>
              </a:rPr>
              <a:t>cable-pitch of </a:t>
            </a:r>
            <a:r>
              <a:rPr lang="en-US" i="1" u="sng" dirty="0"/>
              <a:t>≈</a:t>
            </a:r>
            <a:r>
              <a:rPr lang="en-US" i="1" u="sng" dirty="0">
                <a:cs typeface="Segoe UI" panose="020B0502040204020203" pitchFamily="34" charset="0"/>
              </a:rPr>
              <a:t>400 mm </a:t>
            </a:r>
            <a:r>
              <a:rPr lang="en-US" i="1" dirty="0">
                <a:cs typeface="Segoe UI" panose="020B0502040204020203" pitchFamily="34" charset="0"/>
              </a:rPr>
              <a:t>for a total of 4.5 pitches. Strands are straight in the terminals for practicality.</a:t>
            </a:r>
          </a:p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i="1" dirty="0">
                <a:cs typeface="Segoe UI" panose="020B0502040204020203" pitchFamily="34" charset="0"/>
              </a:rPr>
              <a:t>Terminals are prepared according to the presented joint design. Ends of the CORC strands are made to a stair-case like pattern, that allows current to be directly and homogeneously injected to each ReBCO layer. 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i="1" dirty="0">
                <a:cs typeface="Segoe UI" panose="020B0502040204020203" pitchFamily="34" charset="0"/>
              </a:rPr>
              <a:t>Jacket is closed over its entire</a:t>
            </a:r>
            <a:br>
              <a:rPr lang="en-US" i="1" dirty="0">
                <a:cs typeface="Segoe UI" panose="020B0502040204020203" pitchFamily="34" charset="0"/>
              </a:rPr>
            </a:br>
            <a:r>
              <a:rPr lang="en-US" i="1" dirty="0">
                <a:cs typeface="Segoe UI" panose="020B0502040204020203" pitchFamily="34" charset="0"/>
              </a:rPr>
              <a:t>length by EB-welding. 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i="1" dirty="0">
                <a:cs typeface="Segoe UI" panose="020B0502040204020203" pitchFamily="34" charset="0"/>
              </a:rPr>
              <a:t>Samples with SS and Cu jackets</a:t>
            </a:r>
            <a:br>
              <a:rPr lang="en-US" i="1" dirty="0">
                <a:cs typeface="Segoe UI" panose="020B0502040204020203" pitchFamily="34" charset="0"/>
              </a:rPr>
            </a:br>
            <a:r>
              <a:rPr lang="en-US" i="1" dirty="0">
                <a:cs typeface="Segoe UI" panose="020B0502040204020203" pitchFamily="34" charset="0"/>
              </a:rPr>
              <a:t>were manufactured.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 t="19830" r="21540" b="13919"/>
          <a:stretch/>
        </p:blipFill>
        <p:spPr>
          <a:xfrm>
            <a:off x="3971693" y="2810408"/>
            <a:ext cx="2838516" cy="1428356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4" t="34170" b="269"/>
          <a:stretch/>
        </p:blipFill>
        <p:spPr>
          <a:xfrm rot="5400000">
            <a:off x="6649775" y="2225776"/>
            <a:ext cx="6119627" cy="268693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1" t="34107" b="41284"/>
          <a:stretch/>
        </p:blipFill>
        <p:spPr>
          <a:xfrm rot="5400000">
            <a:off x="8575969" y="3126525"/>
            <a:ext cx="6119628" cy="8854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47033" y="6259723"/>
            <a:ext cx="818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cs typeface="Segoe UI" panose="020B0502040204020203" pitchFamily="34" charset="0"/>
              </a:rPr>
              <a:t>Stages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D683-B182-41AE-949A-E006E0903E79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48F9820-1BB5-1923-2476-21B0B68BE820}"/>
              </a:ext>
            </a:extLst>
          </p:cNvPr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CICC Design and Assembly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2" t="36302" r="20794" b="39859"/>
          <a:stretch/>
        </p:blipFill>
        <p:spPr>
          <a:xfrm>
            <a:off x="0" y="4816648"/>
            <a:ext cx="9773962" cy="1764955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4" r="23015"/>
          <a:stretch/>
        </p:blipFill>
        <p:spPr>
          <a:xfrm rot="5400000">
            <a:off x="7203233" y="2115572"/>
            <a:ext cx="2399531" cy="2741925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cxnSp>
        <p:nvCxnSpPr>
          <p:cNvPr id="21" name="Straight Connector 20"/>
          <p:cNvCxnSpPr>
            <a:cxnSpLocks/>
          </p:cNvCxnSpPr>
          <p:nvPr/>
        </p:nvCxnSpPr>
        <p:spPr>
          <a:xfrm flipH="1">
            <a:off x="4921445" y="4290102"/>
            <a:ext cx="1919779" cy="14283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cxnSpLocks/>
          </p:cNvCxnSpPr>
          <p:nvPr/>
        </p:nvCxnSpPr>
        <p:spPr>
          <a:xfrm flipH="1" flipV="1">
            <a:off x="3971693" y="4258071"/>
            <a:ext cx="320907" cy="155852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790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CORC CICC Joints: Results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https://mmm.cern.ch/owa/attachment.ashx?id=RgAAAAA8j4oY3b3tR5wRiasx5q0KBwCJoSfxuhcNSJOxVg0V9VI2AAAA%2fj7nAACJoSfxuhcNSJOxVg0V9VI2AAIYf%2f87AAAJ&amp;attcnt=1&amp;attid0=BAAAAAAA&amp;attcid0=D100EBC2-0D90-4125-8D0F-907C6A38AD92%40fritz.box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0627" y="3481047"/>
            <a:ext cx="8421511" cy="327966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589444" y="1740591"/>
            <a:ext cx="23066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CORC CICC test at PSI.</a:t>
            </a:r>
            <a:endParaRPr lang="en-GB" sz="1400" i="1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9</a:t>
            </a:fld>
            <a:endParaRPr lang="en-US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F24ADCB2-2B32-5850-0FD4-4BA8AF7834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447" y="808683"/>
            <a:ext cx="6255600" cy="2568271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C82D70B-019F-8E03-7F02-817AA043CF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5450" y="1194869"/>
            <a:ext cx="2614119" cy="17959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1948CE7-C589-3BB4-DA90-9D2017D22D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6650089" y="1194869"/>
            <a:ext cx="2610319" cy="1795900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DCB3C029-4FAC-84D8-C28E-86A33978676D}"/>
              </a:ext>
            </a:extLst>
          </p:cNvPr>
          <p:cNvSpPr/>
          <p:nvPr/>
        </p:nvSpPr>
        <p:spPr>
          <a:xfrm>
            <a:off x="5654488" y="4134971"/>
            <a:ext cx="692524" cy="18848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5389ABB-806B-C660-63E4-F6EAF7DFCA0B}"/>
              </a:ext>
            </a:extLst>
          </p:cNvPr>
          <p:cNvSpPr/>
          <p:nvPr/>
        </p:nvSpPr>
        <p:spPr>
          <a:xfrm>
            <a:off x="6661295" y="4134971"/>
            <a:ext cx="956464" cy="18848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591D587-1510-B44B-15E5-76BE4CE4B80F}"/>
              </a:ext>
            </a:extLst>
          </p:cNvPr>
          <p:cNvSpPr/>
          <p:nvPr/>
        </p:nvSpPr>
        <p:spPr>
          <a:xfrm>
            <a:off x="8931606" y="4134971"/>
            <a:ext cx="956464" cy="18848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17C3F0B-353C-DD7C-54E9-C5DB9FC64E98}"/>
              </a:ext>
            </a:extLst>
          </p:cNvPr>
          <p:cNvSpPr/>
          <p:nvPr/>
        </p:nvSpPr>
        <p:spPr>
          <a:xfrm>
            <a:off x="7748266" y="4134971"/>
            <a:ext cx="956464" cy="18848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E547C7A-B235-65B4-29AA-E722B63246CB}"/>
              </a:ext>
            </a:extLst>
          </p:cNvPr>
          <p:cNvSpPr/>
          <p:nvPr/>
        </p:nvSpPr>
        <p:spPr>
          <a:xfrm>
            <a:off x="9982200" y="4134971"/>
            <a:ext cx="956464" cy="18848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067C15-CEF1-8E25-1803-326259E4D2EB}"/>
              </a:ext>
            </a:extLst>
          </p:cNvPr>
          <p:cNvSpPr txBox="1"/>
          <p:nvPr/>
        </p:nvSpPr>
        <p:spPr>
          <a:xfrm>
            <a:off x="163459" y="1385641"/>
            <a:ext cx="36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Shaking hands joint – outside of field</a:t>
            </a:r>
            <a:endParaRPr lang="en-GB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E303D40-2E8A-DA2D-4380-A79B10042258}"/>
              </a:ext>
            </a:extLst>
          </p:cNvPr>
          <p:cNvCxnSpPr>
            <a:cxnSpLocks/>
          </p:cNvCxnSpPr>
          <p:nvPr/>
        </p:nvCxnSpPr>
        <p:spPr>
          <a:xfrm>
            <a:off x="1620371" y="1754973"/>
            <a:ext cx="114300" cy="678945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3C62E7B5-C9FA-9CD4-E327-BEA83BFB5EE6}"/>
              </a:ext>
            </a:extLst>
          </p:cNvPr>
          <p:cNvSpPr txBox="1"/>
          <p:nvPr/>
        </p:nvSpPr>
        <p:spPr>
          <a:xfrm>
            <a:off x="7139527" y="3059668"/>
            <a:ext cx="3335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Praying hands joint – in stray field</a:t>
            </a:r>
            <a:endParaRPr lang="en-GB" dirty="0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A6DC91D-C83F-6302-30C1-A43191BC89C5}"/>
              </a:ext>
            </a:extLst>
          </p:cNvPr>
          <p:cNvCxnSpPr>
            <a:cxnSpLocks/>
          </p:cNvCxnSpPr>
          <p:nvPr/>
        </p:nvCxnSpPr>
        <p:spPr>
          <a:xfrm flipH="1" flipV="1">
            <a:off x="6347012" y="2723029"/>
            <a:ext cx="795690" cy="487858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A302E2BA-C52A-696B-B6B9-ECB0C5179540}"/>
              </a:ext>
            </a:extLst>
          </p:cNvPr>
          <p:cNvSpPr txBox="1"/>
          <p:nvPr/>
        </p:nvSpPr>
        <p:spPr>
          <a:xfrm>
            <a:off x="46854" y="5311915"/>
            <a:ext cx="3333773" cy="70788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We were able to produce predictable CORC CICC joints! 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55D59B-465A-4FE6-3325-2B2E1B88DF47}"/>
              </a:ext>
            </a:extLst>
          </p:cNvPr>
          <p:cNvSpPr txBox="1"/>
          <p:nvPr/>
        </p:nvSpPr>
        <p:spPr>
          <a:xfrm>
            <a:off x="212395" y="3689934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Two test campaigns: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Two CICCs connected in series.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Gas cooling, 5-60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Tests up to 80 kA.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662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5986</TotalTime>
  <Words>1458</Words>
  <Application>Microsoft Office PowerPoint</Application>
  <PresentationFormat>Widescreen</PresentationFormat>
  <Paragraphs>203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Tahoma</vt:lpstr>
      <vt:lpstr>Wingdings</vt:lpstr>
      <vt:lpstr>Office Theme</vt:lpstr>
      <vt:lpstr>High Current ReBCO (CORC) Splices Experience and lessons learned</vt:lpstr>
      <vt:lpstr>Human resources slide 4</vt:lpstr>
      <vt:lpstr>Human resources slide 4</vt:lpstr>
      <vt:lpstr>Human resources slide 4</vt:lpstr>
      <vt:lpstr>PowerPoint Presentation</vt:lpstr>
      <vt:lpstr>Human resources slide 4</vt:lpstr>
      <vt:lpstr>Human resources slide 4</vt:lpstr>
      <vt:lpstr>Human resources slide 4</vt:lpstr>
      <vt:lpstr>Human resources slide 4</vt:lpstr>
      <vt:lpstr>Human resources slide 4</vt:lpstr>
      <vt:lpstr>Human resources slide 4</vt:lpstr>
      <vt:lpstr>Human resources slide 4</vt:lpstr>
      <vt:lpstr>PowerPoint Presentation</vt:lpstr>
      <vt:lpstr>PowerPoint Presentation</vt:lpstr>
      <vt:lpstr>Human resources slide 4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Current ReBCO Splices</dc:title>
  <dc:creator>Tim Mulder</dc:creator>
  <cp:lastModifiedBy>Tim Mulder</cp:lastModifiedBy>
  <cp:revision>25</cp:revision>
  <dcterms:created xsi:type="dcterms:W3CDTF">2023-03-06T08:51:46Z</dcterms:created>
  <dcterms:modified xsi:type="dcterms:W3CDTF">2023-03-10T12:39:22Z</dcterms:modified>
</cp:coreProperties>
</file>