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18" r:id="rId4"/>
    <p:sldId id="319" r:id="rId5"/>
    <p:sldId id="320" r:id="rId6"/>
    <p:sldId id="260" r:id="rId7"/>
    <p:sldId id="261" r:id="rId8"/>
    <p:sldId id="269" r:id="rId9"/>
    <p:sldId id="268" r:id="rId10"/>
    <p:sldId id="263" r:id="rId11"/>
    <p:sldId id="284" r:id="rId12"/>
    <p:sldId id="280" r:id="rId13"/>
    <p:sldId id="285" r:id="rId14"/>
    <p:sldId id="321" r:id="rId15"/>
    <p:sldId id="322" r:id="rId16"/>
    <p:sldId id="323" r:id="rId17"/>
    <p:sldId id="324" r:id="rId18"/>
    <p:sldId id="2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>
        <p:scale>
          <a:sx n="61" d="100"/>
          <a:sy n="61" d="100"/>
        </p:scale>
        <p:origin x="87" y="6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1983A-9178-B1A6-1E8D-CD761835D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B298D8-D83F-D94A-4DC0-4C2827622F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B1807-2D15-D72A-CE8C-FF72C2FE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3AE6A-1852-10BE-8947-A3F6285B5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DA9AF-B0F8-9B81-CB32-15BA1BB7E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747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1CD73-06C4-8BB6-ABB5-4AB55FF28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BD328C-EBA3-C1A0-0D3B-C4628D9C3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4D923-DE96-4A3A-5850-D606D421C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8AAD9-8287-1326-4A3C-21BE340DE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955D6-2259-4782-2AAC-1140BE34E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BC176F-7846-2098-701A-5B112BED30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F90F55-FF82-B642-1183-C20D76D099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44563-E7B9-09B4-ABF4-29D14EEB5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6D718-706F-FBCA-D4D0-AA50B4853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219F9-E190-B8E9-8835-86A211F5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28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E1551-833A-09F1-DEC7-FE308A2E6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6D7EE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794930-229B-585A-8F22-D35AAB807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55B5B-6863-8B0F-7041-3E986ACA3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9 Mar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E9E5D-52E6-4786-C28D-5236C73DA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A4947-F6F4-D8E3-387B-DB89019D9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114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035FF-24ED-D8DD-6230-457ADF6FA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3382"/>
            <a:ext cx="12192000" cy="1054248"/>
          </a:xfrm>
          <a:solidFill>
            <a:srgbClr val="D6D7EE"/>
          </a:solidFill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A5675-E59B-AA3C-450F-A20ECF712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5D4B5-5BE1-BF60-01AB-F5776ED3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 Mar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B0CB3-52DB-8B6D-B921-2DD130AF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AF9B9-A340-F6DB-9262-F55928A03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10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A0DBF-B71C-ED02-FD3D-F9BA54378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solidFill>
            <a:srgbClr val="D6D7EE"/>
          </a:solidFill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B0C7E-0051-F7A2-F28D-3344F8007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162C4-27DB-EF4D-2E24-A273C882C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9 Mar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4B834-0F15-CF02-1A6E-6C343CE59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7" y="6459115"/>
            <a:ext cx="7489192" cy="396512"/>
          </a:xfrm>
        </p:spPr>
        <p:txBody>
          <a:bodyPr/>
          <a:lstStyle/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F03C2-CA1F-6B3D-3D59-915665C7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284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683F5-930C-8FA8-BF44-DDC356D26FC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D6D7EE"/>
          </a:solidFill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ADFAD-BEC8-4F5C-7B42-5DFCCB1E9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81699-7294-387B-BC80-5BB67ED5D7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F3F958-659B-D0C5-1B59-9F8A5CFF7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8A6AE6-C20F-2932-72E7-744236C4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7" y="6461482"/>
            <a:ext cx="7489192" cy="396512"/>
          </a:xfrm>
        </p:spPr>
        <p:txBody>
          <a:bodyPr/>
          <a:lstStyle/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B197EF-FB5F-70FE-7797-498C0B5D8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625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7DE67-13BC-60A4-2FE3-0ED4A3F2D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solidFill>
            <a:srgbClr val="D6D7EE"/>
          </a:solidFill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2F8E2-4E38-B220-9D29-C75319A96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36150-8301-0FD8-1FAD-F50FFB928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0AD0B-EE3E-A40B-B397-55471F2954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A25F0-C11F-0744-6CF7-E9EADFF63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9EF1E8-84F4-373B-8E93-4DE8D1209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Oct 26 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655D4A-C59D-B7DB-41F4-F54A24EF0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EDBE3B-FBBD-3E2F-42CA-F46BF91A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8F5BBDB-9B95-4919-8217-0C88711A336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63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2D94D-2F94-2098-DF12-97375986D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3381"/>
            <a:ext cx="12192000" cy="1054248"/>
          </a:xfrm>
          <a:solidFill>
            <a:srgbClr val="D6D7EE"/>
          </a:solidFill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53DB62-3503-F0ED-0602-E0F435C5C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 26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99359-9A41-E59D-56C4-73EE6EF39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8F724-DE60-30DA-C6D1-394969920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313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B122B9-BCAB-1A2B-6B9C-0FBD79397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 26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44A665-0A6C-762D-3E24-58E41C10B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E954C-7DDD-7974-E465-51D012AFA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76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2B187-8415-B124-75B0-E95AD13A3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D6D7EE"/>
          </a:solidFill>
        </p:spPr>
        <p:txBody>
          <a:bodyPr anchor="b"/>
          <a:lstStyle>
            <a:lvl1pPr>
              <a:defRPr sz="32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B53B9-DD5A-2D3D-E93F-FA655758E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80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40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200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26705-B497-510E-A32B-F7CD6432D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35E690-DEAD-404C-167F-3B8A29A05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Oct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C85D29-32F0-BE92-9394-763F6ABA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8B549-ADA3-B952-B3EB-BDFEB323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8F5BBDB-9B95-4919-8217-0C88711A336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37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763B1-9D9D-DE2D-E378-D66C96285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FD2D7-556C-B139-797E-E0D0814AA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BD4C3-75FE-A072-59ED-51D8199C4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CC1A8-16D0-3A2F-09EA-D58352AF6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D58C2-77E4-ECCA-4C5B-EAFB0AFBD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872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88295-658F-E0AB-CF87-F2BC2DCEE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124CCA-105A-CEEF-1EB0-463C7618D3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6D3218-6B0E-A15E-4450-CFC88EAFA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9F5EC5-3D52-9526-CF88-560BE9ADB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Oct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E5A64-97DA-0DEB-B980-2B0788AE1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61AC55-FE62-74D5-E777-F50070A7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8F5BBDB-9B95-4919-8217-0C88711A336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12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CE2AB-4B6A-E656-C8AE-3F43E1C37A9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D6D7EE"/>
          </a:solidFill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5EEFA-535F-432E-0CD4-1892263B7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6D6D9-C666-597A-F1D6-5331E13F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Oct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E004E-A9C9-41EB-8BEA-DA8E66414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CDCBD-AB3A-6E9D-DCE0-FD66AF52F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8F5BBDB-9B95-4919-8217-0C88711A336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061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5952C2-2125-A6FD-A661-25A2B862A9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solidFill>
            <a:srgbClr val="D6D7EE"/>
          </a:solidFill>
        </p:spPr>
        <p:txBody>
          <a:bodyPr vert="eaVert"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3CEEE-42BB-F92E-48E8-C036A636F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E5147-8B92-C069-6F4E-7E7640618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Oct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16804-BDC3-72A4-B5A5-020C74504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CAE1C-C06C-F227-F1EE-A46B74571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8F5BBDB-9B95-4919-8217-0C88711A336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6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350CD-3177-DF8B-A405-6A11DC461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82B9E-8A51-19A0-B264-6BCED943C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EB749-BC15-629C-49B2-84AA61F1E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D8228-42DA-2516-36B8-95D6EA60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7443B-80F3-D058-B138-C779A5967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27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C7A29-4626-9A2D-9038-A83771FA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249FD-0D1B-708A-1295-E8BCB35B8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6B34CD-C299-FF65-2C5C-9012CDCA2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45AAD9-0BAA-79A8-040E-115BF8799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640F3-F96C-DCEF-5923-705EF5CB4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A47815-E5A5-E5DF-1152-0B4E18D7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59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B3508-DE78-A1A4-1A07-6BA054CB6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D501F-47B5-B2EC-F0B3-B00F70356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10774-271F-7A7E-49D7-07D594DEE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6837D0-4E87-716A-AFFE-A513776B3D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8CBC97-B55C-3E2F-B019-7CF23E969E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F762AA-60B3-1030-8129-71ED3D75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041917-3912-BF2D-626D-B2B99D4BC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A95B39-D0F8-D714-2E74-4C435438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70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D2F42-69FA-A21A-904C-58FAD6B6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C0E710-FE7B-F7A2-9A58-75290BFA1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6D9648-31C2-F5BA-BD34-BBA97AF2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761F22-1B47-8A7B-3FED-85C9BD4C1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97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CD3C97-2150-0D6D-9B2D-1F2F8719D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7240C1-4CEB-F674-DA40-C28D9D21B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F51D5-41DD-6FA9-8B70-11E4F251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53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C1787-81C2-3EC8-6788-460EBF9DD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DA579-252F-EFBE-981B-F6DC1F876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ED68E-BF05-6343-ADB9-A995115949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3DEC0-1957-4038-8109-FE6284B32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E6FAE-ADB6-D6AE-1B7B-C07FC00F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2270A-F14D-74F7-E40E-23FF77F1D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36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1E793-2815-2DF8-2866-08DF852C7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24A498-EC29-6B46-D03F-18441ED1BF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7352CC-BF77-C06D-8C32-FE828A392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E0B586-C2D1-283A-1890-2D108F17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192F1-91FD-36B0-7C3C-78AAC733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B0895F-7AA2-6029-8B9D-DCCC5D1F3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7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061688-AA6B-0699-59C5-B935A58E5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88888-A9E0-2106-B185-70FF0C2F1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D19B6-99F8-0A16-B9BF-8C1EB5B71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8E81-428F-4A50-8FC0-3A0C0DD8376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4CDB7-A5C2-AA95-5842-23DDD5FC8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EB4DE-686B-F7F1-7341-971CB38A5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7DDD4-B8B4-44F0-AAB3-5BCFEC09A3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62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FA9B72-9ABC-11BA-6483-F82B1EC3D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3787"/>
            <a:ext cx="12192000" cy="1054248"/>
          </a:xfrm>
          <a:prstGeom prst="rect">
            <a:avLst/>
          </a:prstGeom>
          <a:solidFill>
            <a:srgbClr val="BCBCDE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A6C0E-8A00-8A1A-6B2C-225401C40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A1562-38F6-8886-F911-B7848C41A8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88829" y="6461485"/>
            <a:ext cx="1164772" cy="396512"/>
          </a:xfrm>
          <a:prstGeom prst="rect">
            <a:avLst/>
          </a:prstGeom>
          <a:solidFill>
            <a:srgbClr val="BCBCDE"/>
          </a:solid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9 Mar 0232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88C46-6189-98ED-2026-A39E4B8AE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9638" y="6461488"/>
            <a:ext cx="7489192" cy="396512"/>
          </a:xfrm>
          <a:prstGeom prst="rect">
            <a:avLst/>
          </a:prstGeom>
          <a:solidFill>
            <a:srgbClr val="BCBCDE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zh-CN" sz="1200" dirty="0"/>
              <a:t>Modelling of Current Distribution in REBCO Tapes and Coils due to Field Dependence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A99A3-7E39-6CEA-1729-1DE1D8273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53601" y="6462000"/>
            <a:ext cx="598714" cy="396000"/>
          </a:xfrm>
          <a:prstGeom prst="rect">
            <a:avLst/>
          </a:prstGeom>
          <a:solidFill>
            <a:srgbClr val="BCBCDE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BBDB-9B95-4919-8217-0C88711A336D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741D0B-8611-A862-46DF-C91A3BF3912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1" y="6461485"/>
            <a:ext cx="1096787" cy="3984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FCE3D4-38CF-C3F0-F45E-DBEDDA275097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42675" y="6471113"/>
            <a:ext cx="1656000" cy="350865"/>
          </a:xfrm>
          <a:prstGeom prst="rect">
            <a:avLst/>
          </a:prstGeom>
          <a:solidFill>
            <a:srgbClr val="BCBCDE"/>
          </a:solidFill>
        </p:spPr>
      </p:pic>
    </p:spTree>
    <p:extLst>
      <p:ext uri="{BB962C8B-B14F-4D97-AF65-F5344CB8AC3E}">
        <p14:creationId xmlns:p14="http://schemas.microsoft.com/office/powerpoint/2010/main" val="243605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AA875-F42A-A543-946E-3B75A1C29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677" y="976085"/>
            <a:ext cx="11044646" cy="1374185"/>
          </a:xfrm>
        </p:spPr>
        <p:txBody>
          <a:bodyPr>
            <a:noAutofit/>
          </a:bodyPr>
          <a:lstStyle/>
          <a:p>
            <a:r>
              <a:rPr lang="en-GB" altLang="zh-CN" sz="4000" dirty="0"/>
              <a:t>Quench Measurements and Modelling of Frankenstein EuCard-2 </a:t>
            </a:r>
            <a:r>
              <a:rPr lang="en-GB" altLang="zh-CN" sz="4000" dirty="0" err="1"/>
              <a:t>Roebel</a:t>
            </a:r>
            <a:r>
              <a:rPr lang="en-GB" altLang="zh-CN" sz="4000" dirty="0"/>
              <a:t> Cable Pancake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7894A1-8075-F1AF-AD04-EA34CC99E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" y="2601119"/>
            <a:ext cx="12077700" cy="1655762"/>
          </a:xfrm>
        </p:spPr>
        <p:txBody>
          <a:bodyPr>
            <a:noAutofit/>
          </a:bodyPr>
          <a:lstStyle/>
          <a:p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Qingbo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Zhang, Wendell Bailey, Jorge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Pelegrin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Edward Young,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Yifeng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Yang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University of Southampton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Lorenzo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Cavallucci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Marco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Breschi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University of Bologna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Anna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Kario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KEK and University of Twente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1st High Temperature superconductor Accelerator Technology (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HiTAT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) Workshop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710FB-3418-0A3D-7819-F8BB21AFC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36A4B-B40B-EC8B-87FC-B059623B9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6362B-0C91-1B38-C962-D62D7AB19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5BBDB-9B95-4919-8217-0C88711A336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2467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F0791-994C-413F-850E-ED3EC2F8E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Measurement at Different Temperatures in Helium Vapour in External Fields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74D33-FFCF-4311-A4EF-4ED00E98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7E85C6EF-4E91-4F2B-8756-AA82D3B2C152}" type="slidenum">
              <a:rPr lang="en-GB" smtClean="0"/>
              <a:pPr/>
              <a:t>10</a:t>
            </a:fld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6BAC2D-24A6-4A18-931B-0A3512C129A1}"/>
              </a:ext>
            </a:extLst>
          </p:cNvPr>
          <p:cNvGrpSpPr/>
          <p:nvPr/>
        </p:nvGrpSpPr>
        <p:grpSpPr>
          <a:xfrm>
            <a:off x="4991531" y="1530849"/>
            <a:ext cx="2193533" cy="3344238"/>
            <a:chOff x="2234629" y="1484616"/>
            <a:chExt cx="2193533" cy="33442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B1DF23A-B391-4424-AC0A-115D78345F4E}"/>
                </a:ext>
              </a:extLst>
            </p:cNvPr>
            <p:cNvGrpSpPr/>
            <p:nvPr/>
          </p:nvGrpSpPr>
          <p:grpSpPr>
            <a:xfrm>
              <a:off x="2496619" y="3277456"/>
              <a:ext cx="498298" cy="1428108"/>
              <a:chOff x="2496619" y="3277456"/>
              <a:chExt cx="498298" cy="1428108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C6C4537-D250-4D02-A79F-CB922B847FC1}"/>
                  </a:ext>
                </a:extLst>
              </p:cNvPr>
              <p:cNvSpPr/>
              <p:nvPr/>
            </p:nvSpPr>
            <p:spPr>
              <a:xfrm>
                <a:off x="2496620" y="3277456"/>
                <a:ext cx="498297" cy="142810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A316724-0893-4A89-B1B9-0BDEECC5F3FC}"/>
                  </a:ext>
                </a:extLst>
              </p:cNvPr>
              <p:cNvCxnSpPr/>
              <p:nvPr/>
            </p:nvCxnSpPr>
            <p:spPr>
              <a:xfrm>
                <a:off x="2496620" y="3277456"/>
                <a:ext cx="498297" cy="1428108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E1782C5B-A3D9-421F-BE9B-A24C6C6B08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96619" y="3277456"/>
                <a:ext cx="498297" cy="1428108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26417BB-0F4A-4A83-9519-F6195EC74781}"/>
                </a:ext>
              </a:extLst>
            </p:cNvPr>
            <p:cNvGrpSpPr/>
            <p:nvPr/>
          </p:nvGrpSpPr>
          <p:grpSpPr>
            <a:xfrm>
              <a:off x="3671298" y="3277456"/>
              <a:ext cx="498298" cy="1428108"/>
              <a:chOff x="2496619" y="3277456"/>
              <a:chExt cx="498298" cy="1428108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2BC03B-9E39-489B-A5CB-9D75A1D18EAB}"/>
                  </a:ext>
                </a:extLst>
              </p:cNvPr>
              <p:cNvSpPr/>
              <p:nvPr/>
            </p:nvSpPr>
            <p:spPr>
              <a:xfrm>
                <a:off x="2496620" y="3277456"/>
                <a:ext cx="498297" cy="142810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7E9C5D1-E52B-4E8E-BDB1-F95E9E94AEB8}"/>
                  </a:ext>
                </a:extLst>
              </p:cNvPr>
              <p:cNvCxnSpPr/>
              <p:nvPr/>
            </p:nvCxnSpPr>
            <p:spPr>
              <a:xfrm>
                <a:off x="2496620" y="3277456"/>
                <a:ext cx="498297" cy="1428108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4D736B2-C945-4BCD-80C0-F26037032B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96619" y="3277456"/>
                <a:ext cx="498297" cy="1428108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6B8A335-1C8F-4C75-8747-89C1EC9B04FF}"/>
                </a:ext>
              </a:extLst>
            </p:cNvPr>
            <p:cNvSpPr/>
            <p:nvPr/>
          </p:nvSpPr>
          <p:spPr>
            <a:xfrm>
              <a:off x="2234629" y="3159303"/>
              <a:ext cx="2193533" cy="16695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FF902A0-7BBE-4987-A7E7-E2CD216F5C7C}"/>
                </a:ext>
              </a:extLst>
            </p:cNvPr>
            <p:cNvSpPr/>
            <p:nvPr/>
          </p:nvSpPr>
          <p:spPr>
            <a:xfrm>
              <a:off x="3030876" y="1484616"/>
              <a:ext cx="601039" cy="166955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5C52261-162F-40D0-A597-059DF5068932}"/>
                </a:ext>
              </a:extLst>
            </p:cNvPr>
            <p:cNvCxnSpPr>
              <a:cxnSpLocks/>
            </p:cNvCxnSpPr>
            <p:nvPr/>
          </p:nvCxnSpPr>
          <p:spPr>
            <a:xfrm>
              <a:off x="3046287" y="3159305"/>
              <a:ext cx="57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2B3093F-1812-48E6-8E79-685E12F9C5A1}"/>
              </a:ext>
            </a:extLst>
          </p:cNvPr>
          <p:cNvSpPr/>
          <p:nvPr/>
        </p:nvSpPr>
        <p:spPr>
          <a:xfrm>
            <a:off x="5858307" y="1530848"/>
            <a:ext cx="463728" cy="32653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894954-6ED1-4F1E-BADE-0AB69CC7AE41}"/>
              </a:ext>
            </a:extLst>
          </p:cNvPr>
          <p:cNvSpPr/>
          <p:nvPr/>
        </p:nvSpPr>
        <p:spPr>
          <a:xfrm>
            <a:off x="6049768" y="4796246"/>
            <a:ext cx="66782" cy="3651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3DA94DA-CE4F-481C-982D-31578AEE4410}"/>
              </a:ext>
            </a:extLst>
          </p:cNvPr>
          <p:cNvSpPr/>
          <p:nvPr/>
        </p:nvSpPr>
        <p:spPr>
          <a:xfrm>
            <a:off x="5900794" y="3929864"/>
            <a:ext cx="385281" cy="11300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128674-B9F4-49D5-9AA3-137E1A4C7B9A}"/>
              </a:ext>
            </a:extLst>
          </p:cNvPr>
          <p:cNvSpPr/>
          <p:nvPr/>
        </p:nvSpPr>
        <p:spPr>
          <a:xfrm>
            <a:off x="5982987" y="1356189"/>
            <a:ext cx="45719" cy="257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9F8960F-7E74-4ED6-8A0B-A3FE893C6333}"/>
              </a:ext>
            </a:extLst>
          </p:cNvPr>
          <p:cNvSpPr/>
          <p:nvPr/>
        </p:nvSpPr>
        <p:spPr>
          <a:xfrm>
            <a:off x="6172802" y="1356189"/>
            <a:ext cx="45719" cy="25736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601E73-7E67-4611-B6DD-6CA77353BCF9}"/>
              </a:ext>
            </a:extLst>
          </p:cNvPr>
          <p:cNvCxnSpPr>
            <a:cxnSpLocks/>
          </p:cNvCxnSpPr>
          <p:nvPr/>
        </p:nvCxnSpPr>
        <p:spPr>
          <a:xfrm>
            <a:off x="4931169" y="2914123"/>
            <a:ext cx="516277" cy="5496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7B59173-E096-40A9-8A52-F4E5FC2394B2}"/>
              </a:ext>
            </a:extLst>
          </p:cNvPr>
          <p:cNvSpPr txBox="1"/>
          <p:nvPr/>
        </p:nvSpPr>
        <p:spPr>
          <a:xfrm>
            <a:off x="3434035" y="2343410"/>
            <a:ext cx="1944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OI 10T  Cryo-free </a:t>
            </a:r>
          </a:p>
          <a:p>
            <a:r>
              <a:rPr lang="en-GB" sz="1600" dirty="0"/>
              <a:t>Magnet 120mm bore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F5D4637-56A3-4A83-9EB8-8CD51B9AF5BF}"/>
              </a:ext>
            </a:extLst>
          </p:cNvPr>
          <p:cNvCxnSpPr>
            <a:cxnSpLocks/>
          </p:cNvCxnSpPr>
          <p:nvPr/>
        </p:nvCxnSpPr>
        <p:spPr>
          <a:xfrm>
            <a:off x="5392171" y="2189798"/>
            <a:ext cx="516277" cy="5496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5C2B8A5-D450-4C2E-93EB-04C00FC34FFE}"/>
              </a:ext>
            </a:extLst>
          </p:cNvPr>
          <p:cNvSpPr txBox="1"/>
          <p:nvPr/>
        </p:nvSpPr>
        <p:spPr>
          <a:xfrm>
            <a:off x="4267715" y="1756067"/>
            <a:ext cx="1420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Helium vapour cooled VTI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CFDF7F-61A7-4BDA-9A0F-CBA0C696DBBA}"/>
              </a:ext>
            </a:extLst>
          </p:cNvPr>
          <p:cNvSpPr txBox="1"/>
          <p:nvPr/>
        </p:nvSpPr>
        <p:spPr>
          <a:xfrm>
            <a:off x="6542085" y="1673578"/>
            <a:ext cx="1947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Helium vapour cooled current leads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41253BC-DBFB-44B9-BC9A-E33836801F42}"/>
              </a:ext>
            </a:extLst>
          </p:cNvPr>
          <p:cNvCxnSpPr>
            <a:cxnSpLocks/>
          </p:cNvCxnSpPr>
          <p:nvPr/>
        </p:nvCxnSpPr>
        <p:spPr>
          <a:xfrm flipH="1">
            <a:off x="6207312" y="2048453"/>
            <a:ext cx="420566" cy="5419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2FD3526-191F-42ED-B43C-46AB9CEF0F5D}"/>
              </a:ext>
            </a:extLst>
          </p:cNvPr>
          <p:cNvCxnSpPr>
            <a:cxnSpLocks/>
          </p:cNvCxnSpPr>
          <p:nvPr/>
        </p:nvCxnSpPr>
        <p:spPr>
          <a:xfrm flipH="1">
            <a:off x="6089065" y="2885774"/>
            <a:ext cx="891622" cy="11560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E2F7D07-5446-4460-BDB5-B64079EE32E3}"/>
              </a:ext>
            </a:extLst>
          </p:cNvPr>
          <p:cNvSpPr txBox="1"/>
          <p:nvPr/>
        </p:nvSpPr>
        <p:spPr>
          <a:xfrm>
            <a:off x="6729148" y="2335524"/>
            <a:ext cx="1947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HTS insert coils </a:t>
            </a:r>
            <a:br>
              <a:rPr lang="en-GB" sz="1600" dirty="0"/>
            </a:br>
            <a:r>
              <a:rPr lang="en-GB" sz="1600" dirty="0"/>
              <a:t>up to 110mm OD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FB3C542-EF0D-4156-9C96-ACE5D3A1D922}"/>
              </a:ext>
            </a:extLst>
          </p:cNvPr>
          <p:cNvCxnSpPr>
            <a:cxnSpLocks/>
          </p:cNvCxnSpPr>
          <p:nvPr/>
        </p:nvCxnSpPr>
        <p:spPr>
          <a:xfrm flipH="1" flipV="1">
            <a:off x="6083159" y="4557563"/>
            <a:ext cx="7012" cy="8424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CC48D60-0F72-45B9-B208-2851BB4C1563}"/>
              </a:ext>
            </a:extLst>
          </p:cNvPr>
          <p:cNvSpPr txBox="1"/>
          <p:nvPr/>
        </p:nvSpPr>
        <p:spPr>
          <a:xfrm>
            <a:off x="5234257" y="5420592"/>
            <a:ext cx="2274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Helium vapour at controlled flow rate and temperature (5K-100K)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2493D653-75F1-62BC-77F3-192CBACE8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BC19EFE-20F2-B2B6-76F5-D12DBD5E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902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E22C-E353-4CD0-801B-CEE0A576B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Measurement at Low Temperatures: 1200A at 58K / 3T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35F3EC-6B1C-46C4-ACA2-49C4EC218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2B8C99-6186-4708-9377-A7187433CE8D}"/>
              </a:ext>
            </a:extLst>
          </p:cNvPr>
          <p:cNvSpPr txBox="1"/>
          <p:nvPr/>
        </p:nvSpPr>
        <p:spPr>
          <a:xfrm>
            <a:off x="271331" y="1335987"/>
            <a:ext cx="4257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Critical Current: ~1250A on inner turns</a:t>
            </a:r>
          </a:p>
          <a:p>
            <a:endParaRPr lang="en-GB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Quench at 1200A with </a:t>
            </a:r>
            <a:b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6.3J deposited on strand #7 at 1.8W heat power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Hot spot above 108K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Hot spot voltage at 1.3mV</a:t>
            </a:r>
          </a:p>
          <a:p>
            <a:endParaRPr lang="en-GB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AF60CE-4B9A-4838-B9C0-22321710B4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8754" y="481819"/>
            <a:ext cx="7309869" cy="5894361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68C875C-D8DA-A992-4BC9-1A4D60AB21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31C6084-51D5-FACF-8FB4-6AA8D102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256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1215-A82E-4186-8247-F7B698EE7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MQE at Different Current</a:t>
            </a:r>
            <a:br>
              <a:rPr lang="en-GB" dirty="0"/>
            </a:br>
            <a:r>
              <a:rPr lang="en-GB" sz="3100" dirty="0"/>
              <a:t>~ 100x single tape’s: in line with 2D with coil composite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34529-74DF-4484-89F3-3C06A880F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85FEBD-2169-436C-AB68-9D7D33E49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293" y="1473800"/>
            <a:ext cx="6164215" cy="47427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F29137-36E5-40B1-AED1-18AAC4675A1D}"/>
              </a:ext>
            </a:extLst>
          </p:cNvPr>
          <p:cNvSpPr txBox="1"/>
          <p:nvPr/>
        </p:nvSpPr>
        <p:spPr>
          <a:xfrm>
            <a:off x="7455725" y="5064548"/>
            <a:ext cx="1299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at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=100A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1F1C47-5CD4-418B-988D-CA4B6CC23ED2}"/>
              </a:ext>
            </a:extLst>
          </p:cNvPr>
          <p:cNvCxnSpPr/>
          <p:nvPr/>
        </p:nvCxnSpPr>
        <p:spPr>
          <a:xfrm flipV="1">
            <a:off x="4005943" y="2357252"/>
            <a:ext cx="0" cy="5522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DFBE7CF-6027-4E93-A52E-17B9F092E7B5}"/>
              </a:ext>
            </a:extLst>
          </p:cNvPr>
          <p:cNvSpPr txBox="1"/>
          <p:nvPr/>
        </p:nvSpPr>
        <p:spPr>
          <a:xfrm>
            <a:off x="8056981" y="2629318"/>
            <a:ext cx="862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pancake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3FD3958-32BD-4E9D-9D26-71EA5AAD0218}"/>
              </a:ext>
            </a:extLst>
          </p:cNvPr>
          <p:cNvGrpSpPr/>
          <p:nvPr/>
        </p:nvGrpSpPr>
        <p:grpSpPr>
          <a:xfrm>
            <a:off x="5700445" y="2253292"/>
            <a:ext cx="3755822" cy="448026"/>
            <a:chOff x="4176445" y="2253292"/>
            <a:chExt cx="3755822" cy="44802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D82BAE-06EF-407D-9A1C-1383C5138471}"/>
                </a:ext>
              </a:extLst>
            </p:cNvPr>
            <p:cNvSpPr/>
            <p:nvPr/>
          </p:nvSpPr>
          <p:spPr>
            <a:xfrm>
              <a:off x="5978165" y="2463488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B87D82F-62D7-4FCB-B4A5-EA298AB49B50}"/>
                </a:ext>
              </a:extLst>
            </p:cNvPr>
            <p:cNvSpPr/>
            <p:nvPr/>
          </p:nvSpPr>
          <p:spPr>
            <a:xfrm>
              <a:off x="6758091" y="2253292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988586D-9578-4F67-AACE-886544E60974}"/>
                </a:ext>
              </a:extLst>
            </p:cNvPr>
            <p:cNvGrpSpPr/>
            <p:nvPr/>
          </p:nvGrpSpPr>
          <p:grpSpPr>
            <a:xfrm>
              <a:off x="4176445" y="2270589"/>
              <a:ext cx="3755822" cy="430729"/>
              <a:chOff x="4176445" y="2270589"/>
              <a:chExt cx="3755822" cy="430729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B0A980BD-B002-4EC5-836D-35780B19C259}"/>
                  </a:ext>
                </a:extLst>
              </p:cNvPr>
              <p:cNvSpPr/>
              <p:nvPr/>
            </p:nvSpPr>
            <p:spPr>
              <a:xfrm>
                <a:off x="4222982" y="2629318"/>
                <a:ext cx="72000" cy="7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57F3FAB-696B-48B0-A27E-5F21F7B2A73E}"/>
                  </a:ext>
                </a:extLst>
              </p:cNvPr>
              <p:cNvSpPr txBox="1"/>
              <p:nvPr/>
            </p:nvSpPr>
            <p:spPr>
              <a:xfrm>
                <a:off x="6468644" y="2333468"/>
                <a:ext cx="14636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58K/3T</a:t>
                </a: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2FAA98A2-6FAB-4907-9E60-F89A1708297F}"/>
                  </a:ext>
                </a:extLst>
              </p:cNvPr>
              <p:cNvSpPr/>
              <p:nvPr/>
            </p:nvSpPr>
            <p:spPr>
              <a:xfrm>
                <a:off x="4176445" y="2270589"/>
                <a:ext cx="2707240" cy="421240"/>
              </a:xfrm>
              <a:custGeom>
                <a:avLst/>
                <a:gdLst>
                  <a:gd name="connsiteX0" fmla="*/ 0 w 2707240"/>
                  <a:gd name="connsiteY0" fmla="*/ 421240 h 421240"/>
                  <a:gd name="connsiteX1" fmla="*/ 1967501 w 2707240"/>
                  <a:gd name="connsiteY1" fmla="*/ 220894 h 421240"/>
                  <a:gd name="connsiteX2" fmla="*/ 2707240 w 2707240"/>
                  <a:gd name="connsiteY2" fmla="*/ 0 h 421240"/>
                  <a:gd name="connsiteX3" fmla="*/ 2707240 w 2707240"/>
                  <a:gd name="connsiteY3" fmla="*/ 0 h 421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7240" h="421240">
                    <a:moveTo>
                      <a:pt x="0" y="421240"/>
                    </a:moveTo>
                    <a:cubicBezTo>
                      <a:pt x="758147" y="356170"/>
                      <a:pt x="1516294" y="291101"/>
                      <a:pt x="1967501" y="220894"/>
                    </a:cubicBezTo>
                    <a:cubicBezTo>
                      <a:pt x="2418708" y="150687"/>
                      <a:pt x="2707240" y="0"/>
                      <a:pt x="2707240" y="0"/>
                    </a:cubicBezTo>
                    <a:lnTo>
                      <a:pt x="2707240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EB49588-D07B-E1D7-14F6-D78643B43C55}"/>
              </a:ext>
            </a:extLst>
          </p:cNvPr>
          <p:cNvSpPr txBox="1"/>
          <p:nvPr/>
        </p:nvSpPr>
        <p:spPr>
          <a:xfrm>
            <a:off x="4235242" y="2429263"/>
            <a:ext cx="676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77k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1C7C874-5EB0-EAFD-DF6D-FF71F321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4B3B831-E0BE-8E66-2A79-3A93467D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932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ED14-AC19-F8EE-0FF1-D625603E4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Strand-by-strand and Turn-by-turn Quench Model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C22FA-8CB8-B088-3C79-4F4DAFF3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53F094-22D3-3FEE-832A-117C906A1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690" y="1052719"/>
            <a:ext cx="6057944" cy="3535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A2C010-2AC3-46D9-68AD-2A398C4C5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66" y="1318494"/>
            <a:ext cx="5667416" cy="28479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948ABB-209D-4D33-4C28-A1740580C5D3}"/>
                  </a:ext>
                </a:extLst>
              </p:cNvPr>
              <p:cNvSpPr txBox="1"/>
              <p:nvPr/>
            </p:nvSpPr>
            <p:spPr>
              <a:xfrm>
                <a:off x="226646" y="4104940"/>
                <a:ext cx="11738708" cy="2296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1D longitudinal nonlinear thermal heat diffusion equation per strand </a:t>
                </a:r>
              </a:p>
              <a:p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	with heat temperature dependent E-J</a:t>
                </a:r>
              </a:p>
              <a:p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	Lateral heat transfer among strands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𝑡h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𝑐</m:t>
                        </m:r>
                      </m:sup>
                    </m:sSubSup>
                  </m:oMath>
                </a14:m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and strands contact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𝑓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𝑖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,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𝑗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(</m:t>
                    </m:r>
                    <m:r>
                      <a:rPr lang="en-GB" sz="2000" i="1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𝜉</m:t>
                    </m:r>
                    <m:r>
                      <a:rPr lang="en-GB" sz="2000" i="1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)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1D electrostatic equation per strand </a:t>
                </a:r>
              </a:p>
              <a:p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	with lateral current sharing by electrical contact conductivity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𝑒𝑙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𝑐</m:t>
                        </m:r>
                      </m:sup>
                    </m:sSubSup>
                  </m:oMath>
                </a14:m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and strands contact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𝑓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𝑖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𝑗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𝜉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)</m:t>
                    </m:r>
                  </m:oMath>
                </a14:m>
                <a:endParaRPr lang="en-GB" sz="2000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Turn-by-turn through thermal contact with the insulation layer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𝑡h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𝑐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𝑒𝑙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Calibri Light" panose="020F0302020204030204" pitchFamily="34" charset="0"/>
                          </a:rPr>
                          <m:t>𝑐</m:t>
                        </m:r>
                      </m:sup>
                    </m:sSubSup>
                    <m:r>
                      <a:rPr lang="en-GB" sz="2000" i="1">
                        <a:latin typeface="Cambria Math" panose="02040503050406030204" pitchFamily="18" charset="0"/>
                        <a:cs typeface="Calibri Light" panose="020F0302020204030204" pitchFamily="34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are the only adjustable parameter, all material properties from existing data characterised in our lab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948ABB-209D-4D33-4C28-A1740580C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46" y="4104940"/>
                <a:ext cx="11738708" cy="2296141"/>
              </a:xfrm>
              <a:prstGeom prst="rect">
                <a:avLst/>
              </a:prstGeom>
              <a:blipFill>
                <a:blip r:embed="rId4"/>
                <a:stretch>
                  <a:fillRect l="-519" t="-1326" b="-3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50305E-5E14-C3B4-8180-9239B014E4C9}"/>
                  </a:ext>
                </a:extLst>
              </p:cNvPr>
              <p:cNvSpPr txBox="1"/>
              <p:nvPr/>
            </p:nvSpPr>
            <p:spPr>
              <a:xfrm>
                <a:off x="2696308" y="1995749"/>
                <a:ext cx="2344615" cy="7467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𝑖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,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=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,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𝜉</m:t>
                          </m:r>
                        </m:e>
                      </m:d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  <a:cs typeface="Calibri Light" panose="020F030202020403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𝑡h</m:t>
                              </m:r>
                            </m:sub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cs typeface="Calibri Light" panose="020F0302020204030204" pitchFamily="34" charset="0"/>
                                </a:rPr>
                                <m:t>𝑐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2000" dirty="0"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50305E-5E14-C3B4-8180-9239B014E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6308" y="1995749"/>
                <a:ext cx="2344615" cy="7467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6ECE779-2E07-1341-DC48-F101E74CB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DDCA9AA-00A0-4D62-197B-0FD41D6A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9781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83CCD-D8FE-ABF1-E7C6-9CA338622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Quench Model and Measurement: Thermal Comparison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A9274-9559-0EBC-E84F-549ABC15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D8228A-1A6A-4790-FFCC-C45ECC1B5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310" y="1051902"/>
            <a:ext cx="8806690" cy="53380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0BDB97-CD34-6812-EA4B-3AEE290B6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74" y="4432807"/>
            <a:ext cx="3228999" cy="12668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BB354E-4E8F-140A-1653-24CDDB8A7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74" y="1797992"/>
            <a:ext cx="3262336" cy="12573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12489C-9703-B692-914D-1D10F477ECBB}"/>
                  </a:ext>
                </a:extLst>
              </p:cNvPr>
              <p:cNvSpPr txBox="1"/>
              <p:nvPr/>
            </p:nvSpPr>
            <p:spPr>
              <a:xfrm>
                <a:off x="122974" y="3473015"/>
                <a:ext cx="2130711" cy="3441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200" b="0" i="0" smtClean="0">
                          <a:latin typeface="Cambria Math" panose="02040503050406030204" pitchFamily="18" charset="0"/>
                        </a:rPr>
                        <m:t>0.5 </m:t>
                      </m:r>
                      <m:r>
                        <m:rPr>
                          <m:sty m:val="p"/>
                        </m:rPr>
                        <a:rPr lang="en-GB" sz="2200" b="0" i="0" smtClean="0">
                          <a:latin typeface="Cambria Math" panose="02040503050406030204" pitchFamily="18" charset="0"/>
                        </a:rPr>
                        <m:t>mΩc</m:t>
                      </m:r>
                      <m:sSup>
                        <m:sSupPr>
                          <m:ctrlPr>
                            <a:rPr lang="en-GB" sz="22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2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GB" sz="2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12489C-9703-B692-914D-1D10F477E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74" y="3473015"/>
                <a:ext cx="2130711" cy="344133"/>
              </a:xfrm>
              <a:prstGeom prst="rect">
                <a:avLst/>
              </a:prstGeom>
              <a:blipFill>
                <a:blip r:embed="rId5"/>
                <a:stretch>
                  <a:fillRect l="-2571" t="-1786" r="-857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4F1E27-B711-8DCE-2513-2AA0C2A69C50}"/>
                  </a:ext>
                </a:extLst>
              </p:cNvPr>
              <p:cNvSpPr txBox="1"/>
              <p:nvPr/>
            </p:nvSpPr>
            <p:spPr>
              <a:xfrm>
                <a:off x="777705" y="3055301"/>
                <a:ext cx="1576585" cy="338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200" dirty="0"/>
                  <a:t>=</a:t>
                </a:r>
                <a14:m>
                  <m:oMath xmlns:m="http://schemas.openxmlformats.org/officeDocument/2006/math">
                    <m:r>
                      <a:rPr lang="en-GB" sz="220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GB" sz="2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200" b="0" i="0" smtClean="0">
                        <a:latin typeface="Cambria Math" panose="02040503050406030204" pitchFamily="18" charset="0"/>
                      </a:rPr>
                      <m:t>Kc</m:t>
                    </m:r>
                    <m:sSup>
                      <m:sSupPr>
                        <m:ctrlPr>
                          <a:rPr lang="en-GB" sz="2200" b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2200" b="0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en-GB" sz="22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22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4F1E27-B711-8DCE-2513-2AA0C2A69C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05" y="3055301"/>
                <a:ext cx="1576585" cy="338554"/>
              </a:xfrm>
              <a:prstGeom prst="rect">
                <a:avLst/>
              </a:prstGeom>
              <a:blipFill>
                <a:blip r:embed="rId6"/>
                <a:stretch>
                  <a:fillRect l="-10853" t="-25000" r="-3101" b="-48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AD99EE56-FB70-7DEA-F33E-E1B9F0240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67092513-E468-62A6-C59B-72DC3D5114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1302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83CCD-D8FE-ABF1-E7C6-9CA338622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Quench Model and Measurement: MQE Comparison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A9274-9559-0EBC-E84F-549ABC15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264EFC-CCEE-6474-F915-357A4A5A3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612" y="986805"/>
            <a:ext cx="8816775" cy="5474677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E4566D1-8BE6-FE55-3D5D-BE907B71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8A93269-D157-43BE-D515-1B48484294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1021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83CCD-D8FE-ABF1-E7C6-9CA338622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Quench Model and Measurement: Voltages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A9274-9559-0EBC-E84F-549ABC15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DE3E81-8433-C5F3-644E-2D0F71474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2" y="1161908"/>
            <a:ext cx="8894034" cy="51185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5F1413-1C37-0CE3-6AA2-8DDD6C558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011" y="1188679"/>
            <a:ext cx="8940469" cy="5107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4A6128-B048-3052-D3D6-90DA4B212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960" y="1188679"/>
            <a:ext cx="8944040" cy="51506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9BF21A-DF3F-7436-24C4-94845255D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0509" y="1680307"/>
            <a:ext cx="5361582" cy="4446978"/>
          </a:xfrm>
          <a:prstGeom prst="rect">
            <a:avLst/>
          </a:prstGeom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3CC325A-55AE-8B4B-06C5-C5D6E111D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B4DE0A2C-FBAC-7C02-D102-8B063D735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49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742EF-4815-7921-F51F-BCFB7A1EA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33D86-C391-6112-68CA-AF47E7115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750" y="1182075"/>
            <a:ext cx="6166942" cy="4351338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Robust pancake coil construction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2D adiabatic quench realised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err="1"/>
              <a:t>Roebel</a:t>
            </a:r>
            <a:r>
              <a:rPr lang="en-GB" sz="2800" dirty="0"/>
              <a:t> quenches with higher MQE of increased number of tapes and 2D effect</a:t>
            </a:r>
          </a:p>
          <a:p>
            <a:r>
              <a:rPr lang="en-GB" dirty="0"/>
              <a:t>A strand-by-strand and turn-by-turn quench model worked well</a:t>
            </a:r>
          </a:p>
          <a:p>
            <a:r>
              <a:rPr lang="en-GB" dirty="0"/>
              <a:t>Electric and thermal contact resistances obtained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7FC1A-726F-3615-627A-A8B794D4A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BBDB-9B95-4919-8217-0C88711A336D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7F618C-B3E4-EB57-7F94-422CCDAB4C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5693" y="2043133"/>
            <a:ext cx="3294616" cy="33555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DBB119-8E8A-ED85-DD78-4A8640B0EB72}"/>
              </a:ext>
            </a:extLst>
          </p:cNvPr>
          <p:cNvSpPr txBox="1"/>
          <p:nvPr/>
        </p:nvSpPr>
        <p:spPr>
          <a:xfrm>
            <a:off x="8233068" y="3476229"/>
            <a:ext cx="2219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Thanks for </a:t>
            </a:r>
            <a:br>
              <a:rPr lang="en-GB" dirty="0"/>
            </a:br>
            <a:r>
              <a:rPr lang="en-GB" dirty="0"/>
              <a:t>your attention!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3AE9DB1-E4F9-E302-C953-9290A596A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5367825-6698-6153-0EC2-AD746E5DCF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115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40525-0110-4E2A-B11C-2DE8022A8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DB878-AFAE-4B1C-9D1C-3C7A9148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989A7B-BDE6-41D8-B51C-FFD56FD5367C}"/>
              </a:ext>
            </a:extLst>
          </p:cNvPr>
          <p:cNvSpPr txBox="1"/>
          <p:nvPr/>
        </p:nvSpPr>
        <p:spPr>
          <a:xfrm>
            <a:off x="1421775" y="1289791"/>
            <a:ext cx="59681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Background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Roebel cable and pancake coil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Experimental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Conclusions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BEB5736-DF94-4808-61A0-FD5BFF6F34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5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DC2DFEC-193F-9390-630C-0A34C0321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75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C0D75-E8AF-4CA9-8FAC-7A540C640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9E2A4-E4CB-4D07-A95F-A847D6E7A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4F6F9D-354D-473C-9F8F-135442D4B2C9}"/>
              </a:ext>
            </a:extLst>
          </p:cNvPr>
          <p:cNvSpPr txBox="1"/>
          <p:nvPr/>
        </p:nvSpPr>
        <p:spPr>
          <a:xfrm>
            <a:off x="526324" y="1466960"/>
            <a:ext cx="107766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Challenges to quench measurement of Roebel cables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Current sharing at a length scale of the transposition pitch, much longer than the MPZ of a single strand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The “standard” 1D adiabatic quench measurement requires sample length of multiples pitch length about 1m long: difficult to realise experimentally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Use pancake as compromise and the quench behaviour becomes 2D: more complex but better relevance to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 robust coil construction with </a:t>
            </a:r>
            <a:r>
              <a:rPr lang="en-GB" sz="2400" i="1" dirty="0">
                <a:latin typeface="+mj-lt"/>
              </a:rPr>
              <a:t>insultation</a:t>
            </a:r>
            <a:r>
              <a:rPr lang="en-GB" sz="2400" dirty="0">
                <a:latin typeface="+mj-lt"/>
              </a:rPr>
              <a:t> is preferred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Able to withstand multiple thermal cycles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Uniform current injection with sufficient low contact resistances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B104D3F-459E-5E9E-7BCC-4CE1264D21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5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82F7EF2-4718-1237-8F0F-D6EEDB163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141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92BE4-C896-43DB-88D9-B08B99ABB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prstClr val="black"/>
                </a:solidFill>
                <a:cs typeface="Arial" panose="020B0604020202020204" pitchFamily="34" charset="0"/>
              </a:rPr>
              <a:t>EuCARD2 Frankenstein </a:t>
            </a:r>
            <a:r>
              <a:rPr lang="en-GB" dirty="0" err="1">
                <a:solidFill>
                  <a:prstClr val="black"/>
                </a:solidFill>
                <a:cs typeface="Arial" panose="020B0604020202020204" pitchFamily="34" charset="0"/>
              </a:rPr>
              <a:t>Roebel</a:t>
            </a:r>
            <a:r>
              <a:rPr lang="en-GB" dirty="0">
                <a:solidFill>
                  <a:prstClr val="black"/>
                </a:solidFill>
                <a:cs typeface="Arial" panose="020B0604020202020204" pitchFamily="34" charset="0"/>
              </a:rPr>
              <a:t> Cable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843C0-1858-4BF4-B48E-8923DC65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2" descr="C:\Dane\FZK_ITeP\Laboratorium\CERN_EuCARD_Roebel\deliveries2015\Bruker_Roebel_283D\Pics\DSC_0300.JPG">
            <a:extLst>
              <a:ext uri="{FF2B5EF4-FFF2-40B4-BE49-F238E27FC236}">
                <a16:creationId xmlns:a16="http://schemas.microsoft.com/office/drawing/2014/main" id="{FB5883EB-6025-4F87-974B-BCFA8992E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45" y="1206373"/>
            <a:ext cx="6441087" cy="268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48AFCF8-59C3-469A-A62C-4B0E88304517}"/>
              </a:ext>
            </a:extLst>
          </p:cNvPr>
          <p:cNvSpPr txBox="1"/>
          <p:nvPr/>
        </p:nvSpPr>
        <p:spPr>
          <a:xfrm>
            <a:off x="6972300" y="1116492"/>
            <a:ext cx="50101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Punch + Coat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Assembled by KIT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15 transposed strands at a pitch of 226mm</a:t>
            </a:r>
          </a:p>
        </p:txBody>
      </p:sp>
      <p:pic>
        <p:nvPicPr>
          <p:cNvPr id="9" name="Picture 2" descr="\\itepserv1a\ITEP-HTS\Otten\phd\pictures\optical_microscope\150828 Bruker 283D sample 2 (Fresca cable)\cross-section 2\002_overview_measurements.jpg">
            <a:extLst>
              <a:ext uri="{FF2B5EF4-FFF2-40B4-BE49-F238E27FC236}">
                <a16:creationId xmlns:a16="http://schemas.microsoft.com/office/drawing/2014/main" id="{F063A203-662C-4620-881B-125ECF5983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" r="2399"/>
          <a:stretch/>
        </p:blipFill>
        <p:spPr bwMode="auto">
          <a:xfrm>
            <a:off x="1632991" y="4196287"/>
            <a:ext cx="8784976" cy="204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E07A62F4-6AC8-4D27-BED2-2F41BD09E1F0}"/>
              </a:ext>
            </a:extLst>
          </p:cNvPr>
          <p:cNvSpPr txBox="1"/>
          <p:nvPr/>
        </p:nvSpPr>
        <p:spPr>
          <a:xfrm>
            <a:off x="6889750" y="2439931"/>
            <a:ext cx="47700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Earlier development sample, orphaned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Rough surface prevents dense packing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Some delamination occurred during grinding/polishing for cross-section preparation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9237827-C88C-A240-9E71-344D5CD8C9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5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54831A5-C80F-BBCE-655A-C9A15D21D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918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BE85C-7FDE-4DF4-B442-9C2A22C52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Pancake Coil 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33469-3F13-4E48-9F06-F1BFB4728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7D54AE-2426-47A9-A37C-7E416EC435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01" t="14360" r="25972" b="17203"/>
          <a:stretch/>
        </p:blipFill>
        <p:spPr>
          <a:xfrm>
            <a:off x="1205920" y="1467934"/>
            <a:ext cx="3856034" cy="30415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72B160-9920-4FBB-9717-55C335E409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74" t="12928" r="24810" b="16774"/>
          <a:stretch/>
        </p:blipFill>
        <p:spPr>
          <a:xfrm>
            <a:off x="1028127" y="1398463"/>
            <a:ext cx="4104195" cy="3124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C736BE-9A7D-4694-A197-92C94D5FDD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69" t="9205" r="19708" b="9472"/>
          <a:stretch/>
        </p:blipFill>
        <p:spPr>
          <a:xfrm>
            <a:off x="427126" y="1212571"/>
            <a:ext cx="5007754" cy="36142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9ADCBF-CF98-44A4-B9E6-486D197EBB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67" t="8634" r="19530" b="8041"/>
          <a:stretch/>
        </p:blipFill>
        <p:spPr>
          <a:xfrm>
            <a:off x="291549" y="1186518"/>
            <a:ext cx="5141379" cy="3703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10B4DF-D1CA-4C89-9216-395F19F452E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47" t="8061" r="19351" b="6609"/>
          <a:stretch/>
        </p:blipFill>
        <p:spPr>
          <a:xfrm>
            <a:off x="427126" y="1149520"/>
            <a:ext cx="5020481" cy="37924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235873-B5D1-486E-B8F9-72D2037341A2}"/>
              </a:ext>
            </a:extLst>
          </p:cNvPr>
          <p:cNvSpPr txBox="1"/>
          <p:nvPr/>
        </p:nvSpPr>
        <p:spPr>
          <a:xfrm>
            <a:off x="5682477" y="1088219"/>
            <a:ext cx="63444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G10 former with a cylindrical inner current injection terminal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Insert inner copper contact machined precisely for the first turn of winding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Wind and solder the first turn on the copper contact, every strands with the same exposed contact area to the copper (superconductor on the side facing the copper)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Co-wound with a layer of fibre-glass insulation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Attach instrumentation/heater during winding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Insert the outer copper contact to a whole turn from below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Wind the last turn on the outer copper contact and solder the strands </a:t>
            </a:r>
          </a:p>
          <a:p>
            <a:pPr marL="342900" indent="-342900">
              <a:buAutoNum type="arabicPeriod"/>
            </a:pPr>
            <a:r>
              <a:rPr lang="en-GB" sz="2000" dirty="0">
                <a:latin typeface="+mj-lt"/>
              </a:rPr>
              <a:t>Epoxy impregnation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4EBA96-FA7F-43C0-9B31-202A3A67F06C}"/>
              </a:ext>
            </a:extLst>
          </p:cNvPr>
          <p:cNvSpPr>
            <a:spLocks noChangeAspect="1"/>
          </p:cNvSpPr>
          <p:nvPr/>
        </p:nvSpPr>
        <p:spPr>
          <a:xfrm>
            <a:off x="4694372" y="5253209"/>
            <a:ext cx="47790" cy="518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isometricRightUp">
              <a:rot lat="2100000" lon="18300000" rev="0"/>
            </a:camera>
            <a:lightRig rig="flat" dir="t"/>
          </a:scene3d>
          <a:sp3d extrusionH="3810000" contourW="12700" prstMaterial="flat">
            <a:extrusionClr>
              <a:srgbClr val="FCCCB6"/>
            </a:extrusionClr>
            <a:contourClr>
              <a:srgbClr val="FCCCB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DFFE06-0A8C-4F45-97B7-802B105AF6B8}"/>
              </a:ext>
            </a:extLst>
          </p:cNvPr>
          <p:cNvSpPr>
            <a:spLocks noChangeAspect="1"/>
          </p:cNvSpPr>
          <p:nvPr/>
        </p:nvSpPr>
        <p:spPr>
          <a:xfrm>
            <a:off x="5069158" y="4994009"/>
            <a:ext cx="47790" cy="518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isometricRightUp">
              <a:rot lat="2100000" lon="18300000" rev="0"/>
            </a:camera>
            <a:lightRig rig="flat" dir="t"/>
          </a:scene3d>
          <a:sp3d extrusionH="3810000" contourW="12700" prstMaterial="flat">
            <a:extrusionClr>
              <a:srgbClr val="FCCCB6"/>
            </a:extrusionClr>
            <a:contourClr>
              <a:srgbClr val="FCCCB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FCF9FC-3731-4466-99DA-E95AD900200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014" t="23946" r="31408" b="46228"/>
          <a:stretch/>
        </p:blipFill>
        <p:spPr>
          <a:xfrm rot="1395895" flipH="1">
            <a:off x="1855413" y="4479147"/>
            <a:ext cx="3052005" cy="1836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2226724-224A-485D-A1D3-6517ED52EDB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014" t="23946" r="31408" b="46228"/>
          <a:stretch/>
        </p:blipFill>
        <p:spPr>
          <a:xfrm rot="1395895" flipH="1">
            <a:off x="1597716" y="4809200"/>
            <a:ext cx="3052005" cy="1836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49F442-3491-4617-8AF7-DF6D284B16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463" y="5726141"/>
            <a:ext cx="6846499" cy="615787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E36E279-94AE-7A53-3019-1F9F07BCF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F3CB946-ADEC-DF43-6E99-126EE33D3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36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A0105-5C4A-4EE1-9FDC-08ADBF574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Instrumentation and Experimental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2339C-2F06-44FF-96A7-22EB5BAE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CB3C70-7CC1-4BC8-9A26-3E3E2633B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92629"/>
            <a:ext cx="9144000" cy="21744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52E5C0-449C-4A9A-AA95-806F52D1ED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0183" y="3124577"/>
            <a:ext cx="3507958" cy="3096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7F21CE-8428-473D-B095-07C2B3AAE003}"/>
              </a:ext>
            </a:extLst>
          </p:cNvPr>
          <p:cNvSpPr txBox="1"/>
          <p:nvPr/>
        </p:nvSpPr>
        <p:spPr>
          <a:xfrm>
            <a:off x="228600" y="3646665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 heater attached to a copper shim solder to the exposed transition section of strand 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 thermal couple on the heated spot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 pair of voltage taps on every strand enclosing the heated spot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Although not symmetrically distributed about the hot spot, the voltage pairs spread over 2 pitch length and 3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Coil submerged in liquid nitrogen pool for measurement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49EDC8E-9FD2-9653-1A29-48ADC87A5E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579B0D3-948D-E391-3A71-627DBDDAC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5693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97AA-8CE9-4115-A2FB-3F26EA83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Strands, Conductor and Coil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A143D-8FE5-4C6D-9431-61CBF20AA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fld id="{7E85C6EF-4E91-4F2B-8756-AA82D3B2C152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0E5B6-BAFE-48CC-815E-E57ECEF8E8E8}"/>
              </a:ext>
            </a:extLst>
          </p:cNvPr>
          <p:cNvSpPr txBox="1"/>
          <p:nvPr/>
        </p:nvSpPr>
        <p:spPr>
          <a:xfrm>
            <a:off x="140989" y="1248862"/>
            <a:ext cx="76002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Bruker</a:t>
            </a:r>
            <a:r>
              <a:rPr lang="en-GB" sz="2000" dirty="0">
                <a:latin typeface="+mj-lt"/>
              </a:rPr>
              <a:t> 2G YBCO strands with doping for enhanced pinning (and a relative low </a:t>
            </a:r>
            <a:r>
              <a:rPr lang="en-GB" sz="2000" i="1" dirty="0" err="1">
                <a:latin typeface="+mj-lt"/>
              </a:rPr>
              <a:t>I</a:t>
            </a:r>
            <a:r>
              <a:rPr lang="en-GB" sz="2000" baseline="-25000" dirty="0" err="1">
                <a:latin typeface="+mj-lt"/>
              </a:rPr>
              <a:t>c</a:t>
            </a:r>
            <a:r>
              <a:rPr lang="en-GB" sz="2000" dirty="0">
                <a:latin typeface="+mj-lt"/>
              </a:rPr>
              <a:t>(4mm) = 60A at 77K)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i="1" dirty="0" err="1">
                <a:latin typeface="+mj-lt"/>
              </a:rPr>
              <a:t>I</a:t>
            </a:r>
            <a:r>
              <a:rPr lang="en-GB" sz="2000" baseline="-25000" dirty="0" err="1">
                <a:latin typeface="+mj-lt"/>
              </a:rPr>
              <a:t>c</a:t>
            </a:r>
            <a:r>
              <a:rPr lang="en-GB" sz="2000" dirty="0">
                <a:latin typeface="+mj-lt"/>
              </a:rPr>
              <a:t>~ 30A at 80mT perpendicular and 120mT parallel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15 strands assembled into a Roebel cable with a pitch of 226mm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coil critical current is around 465A with a modest 60mT on the axis and 100mT on the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EBC78E-7480-409A-81ED-439C9BC2C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918" y="3204296"/>
            <a:ext cx="4918856" cy="32571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1E2A6D-5C22-4E51-AC98-F579817163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1248" y="1695721"/>
            <a:ext cx="4309764" cy="4497775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2F6839C-FE14-9631-4556-D1AF86330F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A51429C-FAE2-434E-7C0A-1D0E55D0B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23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A0105-5C4A-4EE1-9FDC-08ADBF574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Typical Quench Measurement in LN</a:t>
            </a:r>
            <a:r>
              <a:rPr lang="en-GB" baseline="-25000" dirty="0"/>
              <a:t>2</a:t>
            </a:r>
            <a:r>
              <a:rPr lang="en-GB" dirty="0"/>
              <a:t> Bath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2339C-2F06-44FF-96A7-22EB5BAE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487A39-FF44-44D9-B6C7-BBCCEC17F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554" y="1228832"/>
            <a:ext cx="7557477" cy="52326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9E8010-D80E-4EAE-A5C1-5688173E6183}"/>
              </a:ext>
            </a:extLst>
          </p:cNvPr>
          <p:cNvSpPr txBox="1"/>
          <p:nvPr/>
        </p:nvSpPr>
        <p:spPr>
          <a:xfrm>
            <a:off x="85969" y="2459504"/>
            <a:ext cx="45557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Heater power limited to ~1.5W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Heater pulse length increased gradually until irreversible quench is reached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Minimum Quench Energy (MQE) is obtained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2C601-5E9A-45F7-9C40-D7EE4C831D4D}"/>
              </a:ext>
            </a:extLst>
          </p:cNvPr>
          <p:cNvSpPr txBox="1"/>
          <p:nvPr/>
        </p:nvSpPr>
        <p:spPr>
          <a:xfrm>
            <a:off x="4844234" y="980867"/>
            <a:ext cx="7463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Hot spot voltage and temperature at different pulse length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F11800A-0B19-EB9C-B5CB-F67A8AB2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4F05146-7865-B2CB-94EF-875BE3573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355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18028-BF63-44A3-B158-0EB35706B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Quench and Stability at 77K with Different Heater Power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18C3A-C01B-4526-87CE-FF374FD62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 </a:t>
            </a:r>
            <a:fld id="{7E85C6EF-4E91-4F2B-8756-AA82D3B2C152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A87608-C8BC-440A-910A-BF05CDD13A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481" y="1457619"/>
            <a:ext cx="6864611" cy="49524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E13E980-F20A-4586-9DE6-A052541064A4}"/>
              </a:ext>
            </a:extLst>
          </p:cNvPr>
          <p:cNvSpPr/>
          <p:nvPr/>
        </p:nvSpPr>
        <p:spPr>
          <a:xfrm>
            <a:off x="6861959" y="1632860"/>
            <a:ext cx="1846613" cy="4043548"/>
          </a:xfrm>
          <a:prstGeom prst="rect">
            <a:avLst/>
          </a:prstGeom>
          <a:solidFill>
            <a:srgbClr val="FCD5B5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C76CB0-D035-4200-92A4-08588D252FFE}"/>
              </a:ext>
            </a:extLst>
          </p:cNvPr>
          <p:cNvSpPr/>
          <p:nvPr/>
        </p:nvSpPr>
        <p:spPr>
          <a:xfrm>
            <a:off x="3178629" y="1632860"/>
            <a:ext cx="1943595" cy="4043548"/>
          </a:xfrm>
          <a:prstGeom prst="rect">
            <a:avLst/>
          </a:prstGeom>
          <a:solidFill>
            <a:schemeClr val="accent3">
              <a:lumMod val="60000"/>
              <a:lumOff val="4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1305B2-2969-456A-9741-B925B16257CE}"/>
              </a:ext>
            </a:extLst>
          </p:cNvPr>
          <p:cNvSpPr/>
          <p:nvPr/>
        </p:nvSpPr>
        <p:spPr>
          <a:xfrm>
            <a:off x="5122224" y="1632860"/>
            <a:ext cx="1751610" cy="4049486"/>
          </a:xfrm>
          <a:prstGeom prst="rect">
            <a:avLst/>
          </a:prstGeom>
          <a:solidFill>
            <a:schemeClr val="accent5">
              <a:lumMod val="40000"/>
              <a:lumOff val="6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143B66-8751-4653-8C3F-963491E4B1F3}"/>
              </a:ext>
            </a:extLst>
          </p:cNvPr>
          <p:cNvSpPr txBox="1"/>
          <p:nvPr/>
        </p:nvSpPr>
        <p:spPr>
          <a:xfrm>
            <a:off x="7096367" y="1002885"/>
            <a:ext cx="3524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Toward true adiabatic quench</a:t>
            </a:r>
          </a:p>
          <a:p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And a well defined </a:t>
            </a:r>
            <a:r>
              <a:rPr lang="en-GB" sz="20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GB" sz="2000" i="1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Q</a:t>
            </a:r>
            <a:endParaRPr lang="en-GB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ADAE4A-0154-49E0-BAD6-346025CE5B89}"/>
              </a:ext>
            </a:extLst>
          </p:cNvPr>
          <p:cNvCxnSpPr/>
          <p:nvPr/>
        </p:nvCxnSpPr>
        <p:spPr>
          <a:xfrm flipH="1">
            <a:off x="8298873" y="5527964"/>
            <a:ext cx="81939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8AC1C3A-8D07-47E5-B491-ED83BDABC8C0}"/>
              </a:ext>
            </a:extLst>
          </p:cNvPr>
          <p:cNvSpPr/>
          <p:nvPr/>
        </p:nvSpPr>
        <p:spPr>
          <a:xfrm>
            <a:off x="9159306" y="5343298"/>
            <a:ext cx="393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T</a:t>
            </a:r>
            <a:r>
              <a:rPr lang="en-GB" i="1" baseline="-25000" dirty="0"/>
              <a:t>Q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CD9AFC8-5D3C-4EBF-8C29-7AE75ECA4A83}"/>
              </a:ext>
            </a:extLst>
          </p:cNvPr>
          <p:cNvCxnSpPr/>
          <p:nvPr/>
        </p:nvCxnSpPr>
        <p:spPr>
          <a:xfrm>
            <a:off x="5104410" y="1169122"/>
            <a:ext cx="0" cy="49644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2D40338-9946-4E09-B460-213B9A782CEB}"/>
              </a:ext>
            </a:extLst>
          </p:cNvPr>
          <p:cNvSpPr txBox="1"/>
          <p:nvPr/>
        </p:nvSpPr>
        <p:spPr>
          <a:xfrm>
            <a:off x="2052195" y="1139286"/>
            <a:ext cx="303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Global stability below 0.4W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E09872-41EE-44FD-ABDB-39AA55C9D75B}"/>
              </a:ext>
            </a:extLst>
          </p:cNvPr>
          <p:cNvSpPr txBox="1"/>
          <p:nvPr/>
        </p:nvSpPr>
        <p:spPr>
          <a:xfrm>
            <a:off x="5359730" y="1026938"/>
            <a:ext cx="162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Transition region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01BCBFB-785E-1795-293E-BC001396C6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88829" y="6461488"/>
            <a:ext cx="1164772" cy="39651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10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Mar 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612ACC9-D3D3-3B70-A958-06D844141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638" y="6461488"/>
            <a:ext cx="7489192" cy="39651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Quench of Frankenstein EuCard2Roebel Cable Pancake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503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5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945</Words>
  <Application>Microsoft Office PowerPoint</Application>
  <PresentationFormat>Widescreen</PresentationFormat>
  <Paragraphs>152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1_Office Theme</vt:lpstr>
      <vt:lpstr>Quench Measurements and Modelling of Frankenstein EuCard-2 Roebel Cable Pancake</vt:lpstr>
      <vt:lpstr>Contents</vt:lpstr>
      <vt:lpstr>Background</vt:lpstr>
      <vt:lpstr>EuCARD2 Frankenstein Roebel Cable</vt:lpstr>
      <vt:lpstr>Pancake Coil Construction</vt:lpstr>
      <vt:lpstr>Instrumentation and Experimental Setup</vt:lpstr>
      <vt:lpstr>Strands, Conductor and Coil Performance</vt:lpstr>
      <vt:lpstr>A Typical Quench Measurement in LN2 Bath</vt:lpstr>
      <vt:lpstr>Quench and Stability at 77K with Different Heater Power </vt:lpstr>
      <vt:lpstr>Measurement at Different Temperatures in Helium Vapour in External Fields </vt:lpstr>
      <vt:lpstr>Measurement at Low Temperatures: 1200A at 58K / 3T</vt:lpstr>
      <vt:lpstr>MQE at Different Current ~ 100x single tape’s: in line with 2D with coil composite</vt:lpstr>
      <vt:lpstr>Strand-by-strand and Turn-by-turn Quench Model</vt:lpstr>
      <vt:lpstr>Quench Model and Measurement: Thermal Comparison</vt:lpstr>
      <vt:lpstr>Quench Model and Measurement: MQE Comparison</vt:lpstr>
      <vt:lpstr>Quench Model and Measurement: Voltages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of Current Distribution in REBCO Tapes and Coils due to Field Dependence</dc:title>
  <dc:creator>YY</dc:creator>
  <cp:lastModifiedBy>YY</cp:lastModifiedBy>
  <cp:revision>38</cp:revision>
  <dcterms:created xsi:type="dcterms:W3CDTF">2023-03-08T21:07:00Z</dcterms:created>
  <dcterms:modified xsi:type="dcterms:W3CDTF">2023-03-10T10:15:26Z</dcterms:modified>
</cp:coreProperties>
</file>