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4"/>
  </p:notesMasterIdLst>
  <p:sldIdLst>
    <p:sldId id="259" r:id="rId2"/>
    <p:sldId id="263" r:id="rId3"/>
    <p:sldId id="262" r:id="rId4"/>
    <p:sldId id="283" r:id="rId5"/>
    <p:sldId id="290" r:id="rId6"/>
    <p:sldId id="282" r:id="rId7"/>
    <p:sldId id="267" r:id="rId8"/>
    <p:sldId id="265" r:id="rId9"/>
    <p:sldId id="270" r:id="rId10"/>
    <p:sldId id="284" r:id="rId11"/>
    <p:sldId id="289" r:id="rId12"/>
    <p:sldId id="274" r:id="rId13"/>
    <p:sldId id="272" r:id="rId14"/>
    <p:sldId id="285" r:id="rId15"/>
    <p:sldId id="268" r:id="rId16"/>
    <p:sldId id="286" r:id="rId17"/>
    <p:sldId id="276" r:id="rId18"/>
    <p:sldId id="287" r:id="rId19"/>
    <p:sldId id="291" r:id="rId20"/>
    <p:sldId id="292" r:id="rId21"/>
    <p:sldId id="288" r:id="rId22"/>
    <p:sldId id="281" r:id="rId23"/>
  </p:sldIdLst>
  <p:sldSz cx="12192000" cy="6858000"/>
  <p:notesSz cx="9926638" cy="143017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540F"/>
    <a:srgbClr val="FF9900"/>
    <a:srgbClr val="FF9999"/>
    <a:srgbClr val="000000"/>
    <a:srgbClr val="FFFF99"/>
    <a:srgbClr val="CCFFCC"/>
    <a:srgbClr val="0055A0"/>
    <a:srgbClr val="000099"/>
    <a:srgbClr val="007A37"/>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01" autoAdjust="0"/>
    <p:restoredTop sz="83540" autoAdjust="0"/>
  </p:normalViewPr>
  <p:slideViewPr>
    <p:cSldViewPr snapToGrid="0" snapToObjects="1">
      <p:cViewPr varScale="1">
        <p:scale>
          <a:sx n="137" d="100"/>
          <a:sy n="137" d="100"/>
        </p:scale>
        <p:origin x="1208" y="7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65" d="100"/>
          <a:sy n="65" d="100"/>
        </p:scale>
        <p:origin x="3154"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1543" cy="717574"/>
          </a:xfrm>
          <a:prstGeom prst="rect">
            <a:avLst/>
          </a:prstGeom>
        </p:spPr>
        <p:txBody>
          <a:bodyPr vert="horz" lIns="132890" tIns="66445" rIns="132890" bIns="66445" rtlCol="0"/>
          <a:lstStyle>
            <a:lvl1pPr algn="l">
              <a:defRPr sz="1700"/>
            </a:lvl1pPr>
          </a:lstStyle>
          <a:p>
            <a:endParaRPr lang="en-US" dirty="0"/>
          </a:p>
        </p:txBody>
      </p:sp>
      <p:sp>
        <p:nvSpPr>
          <p:cNvPr id="3" name="Date Placeholder 2"/>
          <p:cNvSpPr>
            <a:spLocks noGrp="1"/>
          </p:cNvSpPr>
          <p:nvPr>
            <p:ph type="dt" idx="1"/>
          </p:nvPr>
        </p:nvSpPr>
        <p:spPr>
          <a:xfrm>
            <a:off x="5622799" y="0"/>
            <a:ext cx="4301543" cy="717574"/>
          </a:xfrm>
          <a:prstGeom prst="rect">
            <a:avLst/>
          </a:prstGeom>
        </p:spPr>
        <p:txBody>
          <a:bodyPr vert="horz" lIns="132890" tIns="66445" rIns="132890" bIns="66445" rtlCol="0"/>
          <a:lstStyle>
            <a:lvl1pPr algn="r">
              <a:defRPr sz="1700"/>
            </a:lvl1pPr>
          </a:lstStyle>
          <a:p>
            <a:fld id="{908A39DC-5865-C644-BB9E-AAC016A64910}" type="datetimeFigureOut">
              <a:rPr lang="en-US" smtClean="0"/>
              <a:pPr/>
              <a:t>3/10/2023</a:t>
            </a:fld>
            <a:endParaRPr lang="en-US" dirty="0"/>
          </a:p>
        </p:txBody>
      </p:sp>
      <p:sp>
        <p:nvSpPr>
          <p:cNvPr id="4" name="Slide Image Placeholder 3"/>
          <p:cNvSpPr>
            <a:spLocks noGrp="1" noRot="1" noChangeAspect="1"/>
          </p:cNvSpPr>
          <p:nvPr>
            <p:ph type="sldImg" idx="2"/>
          </p:nvPr>
        </p:nvSpPr>
        <p:spPr>
          <a:xfrm>
            <a:off x="673100" y="1787525"/>
            <a:ext cx="8580438" cy="4826000"/>
          </a:xfrm>
          <a:prstGeom prst="rect">
            <a:avLst/>
          </a:prstGeom>
          <a:noFill/>
          <a:ln w="12700">
            <a:solidFill>
              <a:prstClr val="black"/>
            </a:solidFill>
          </a:ln>
        </p:spPr>
        <p:txBody>
          <a:bodyPr vert="horz" lIns="132890" tIns="66445" rIns="132890" bIns="66445" rtlCol="0" anchor="ctr"/>
          <a:lstStyle/>
          <a:p>
            <a:endParaRPr lang="en-US" dirty="0"/>
          </a:p>
        </p:txBody>
      </p:sp>
      <p:sp>
        <p:nvSpPr>
          <p:cNvPr id="5" name="Notes Placeholder 4"/>
          <p:cNvSpPr>
            <a:spLocks noGrp="1"/>
          </p:cNvSpPr>
          <p:nvPr>
            <p:ph type="body" sz="quarter" idx="3"/>
          </p:nvPr>
        </p:nvSpPr>
        <p:spPr>
          <a:xfrm>
            <a:off x="992665" y="6882736"/>
            <a:ext cx="7941310" cy="5631329"/>
          </a:xfrm>
          <a:prstGeom prst="rect">
            <a:avLst/>
          </a:prstGeom>
        </p:spPr>
        <p:txBody>
          <a:bodyPr vert="horz" lIns="132890" tIns="66445" rIns="132890" bIns="6644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13584218"/>
            <a:ext cx="4301543" cy="717572"/>
          </a:xfrm>
          <a:prstGeom prst="rect">
            <a:avLst/>
          </a:prstGeom>
        </p:spPr>
        <p:txBody>
          <a:bodyPr vert="horz" lIns="132890" tIns="66445" rIns="132890" bIns="66445" rtlCol="0" anchor="b"/>
          <a:lstStyle>
            <a:lvl1pPr algn="l">
              <a:defRPr sz="1700"/>
            </a:lvl1pPr>
          </a:lstStyle>
          <a:p>
            <a:endParaRPr lang="en-US" dirty="0"/>
          </a:p>
        </p:txBody>
      </p:sp>
      <p:sp>
        <p:nvSpPr>
          <p:cNvPr id="7" name="Slide Number Placeholder 6"/>
          <p:cNvSpPr>
            <a:spLocks noGrp="1"/>
          </p:cNvSpPr>
          <p:nvPr>
            <p:ph type="sldNum" sz="quarter" idx="5"/>
          </p:nvPr>
        </p:nvSpPr>
        <p:spPr>
          <a:xfrm>
            <a:off x="5622799" y="13584218"/>
            <a:ext cx="4301543" cy="717572"/>
          </a:xfrm>
          <a:prstGeom prst="rect">
            <a:avLst/>
          </a:prstGeom>
        </p:spPr>
        <p:txBody>
          <a:bodyPr vert="horz" lIns="132890" tIns="66445" rIns="132890" bIns="66445" rtlCol="0" anchor="b"/>
          <a:lstStyle>
            <a:lvl1pPr algn="r">
              <a:defRPr sz="1700"/>
            </a:lvl1pPr>
          </a:lstStyle>
          <a:p>
            <a:fld id="{659B1595-DE59-C540-A623-C5DA7401724D}" type="slidenum">
              <a:rPr lang="en-US" smtClean="0"/>
              <a:pPr/>
              <a:t>‹#›</a:t>
            </a:fld>
            <a:endParaRPr lang="en-US" dirty="0"/>
          </a:p>
        </p:txBody>
      </p:sp>
    </p:spTree>
    <p:extLst>
      <p:ext uri="{BB962C8B-B14F-4D97-AF65-F5344CB8AC3E}">
        <p14:creationId xmlns:p14="http://schemas.microsoft.com/office/powerpoint/2010/main" val="147781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that quench protection is about managing stored magnetic energy and the fact that this is getting more complex for YBCO as many more additional aspects need to be taken into account.</a:t>
            </a:r>
          </a:p>
          <a:p>
            <a:r>
              <a:rPr lang="en-GB" dirty="0"/>
              <a:t>Emphasize need for team of people with various skills that are needed for proper quench protection simulations.</a:t>
            </a:r>
          </a:p>
          <a:p>
            <a:r>
              <a:rPr lang="en-GB" dirty="0"/>
              <a:t>Emphasize that the limits for the measures are not well establish and it will be lots of work to do so.</a:t>
            </a:r>
          </a:p>
        </p:txBody>
      </p:sp>
      <p:sp>
        <p:nvSpPr>
          <p:cNvPr id="4" name="Slide Number Placeholder 3"/>
          <p:cNvSpPr>
            <a:spLocks noGrp="1"/>
          </p:cNvSpPr>
          <p:nvPr>
            <p:ph type="sldNum" sz="quarter" idx="5"/>
          </p:nvPr>
        </p:nvSpPr>
        <p:spPr/>
        <p:txBody>
          <a:bodyPr/>
          <a:lstStyle/>
          <a:p>
            <a:fld id="{659B1595-DE59-C540-A623-C5DA7401724D}" type="slidenum">
              <a:rPr lang="en-US" smtClean="0"/>
              <a:pPr/>
              <a:t>2</a:t>
            </a:fld>
            <a:endParaRPr lang="en-US" dirty="0"/>
          </a:p>
        </p:txBody>
      </p:sp>
    </p:spTree>
    <p:extLst>
      <p:ext uri="{BB962C8B-B14F-4D97-AF65-F5344CB8AC3E}">
        <p14:creationId xmlns:p14="http://schemas.microsoft.com/office/powerpoint/2010/main" val="57672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12</a:t>
            </a:fld>
            <a:endParaRPr lang="en-US" dirty="0"/>
          </a:p>
        </p:txBody>
      </p:sp>
    </p:spTree>
    <p:extLst>
      <p:ext uri="{BB962C8B-B14F-4D97-AF65-F5344CB8AC3E}">
        <p14:creationId xmlns:p14="http://schemas.microsoft.com/office/powerpoint/2010/main" val="2426479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13</a:t>
            </a:fld>
            <a:endParaRPr lang="en-US" dirty="0"/>
          </a:p>
        </p:txBody>
      </p:sp>
    </p:spTree>
    <p:extLst>
      <p:ext uri="{BB962C8B-B14F-4D97-AF65-F5344CB8AC3E}">
        <p14:creationId xmlns:p14="http://schemas.microsoft.com/office/powerpoint/2010/main" val="897425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14</a:t>
            </a:fld>
            <a:endParaRPr lang="en-US" dirty="0"/>
          </a:p>
        </p:txBody>
      </p:sp>
    </p:spTree>
    <p:extLst>
      <p:ext uri="{BB962C8B-B14F-4D97-AF65-F5344CB8AC3E}">
        <p14:creationId xmlns:p14="http://schemas.microsoft.com/office/powerpoint/2010/main" val="2942685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15</a:t>
            </a:fld>
            <a:endParaRPr lang="en-US" dirty="0"/>
          </a:p>
        </p:txBody>
      </p:sp>
    </p:spTree>
    <p:extLst>
      <p:ext uri="{BB962C8B-B14F-4D97-AF65-F5344CB8AC3E}">
        <p14:creationId xmlns:p14="http://schemas.microsoft.com/office/powerpoint/2010/main" val="811602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16</a:t>
            </a:fld>
            <a:endParaRPr lang="en-US" dirty="0"/>
          </a:p>
        </p:txBody>
      </p:sp>
    </p:spTree>
    <p:extLst>
      <p:ext uri="{BB962C8B-B14F-4D97-AF65-F5344CB8AC3E}">
        <p14:creationId xmlns:p14="http://schemas.microsoft.com/office/powerpoint/2010/main" val="2580514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17</a:t>
            </a:fld>
            <a:endParaRPr lang="en-US" dirty="0"/>
          </a:p>
        </p:txBody>
      </p:sp>
    </p:spTree>
    <p:extLst>
      <p:ext uri="{BB962C8B-B14F-4D97-AF65-F5344CB8AC3E}">
        <p14:creationId xmlns:p14="http://schemas.microsoft.com/office/powerpoint/2010/main" val="15845499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18</a:t>
            </a:fld>
            <a:endParaRPr lang="en-US" dirty="0"/>
          </a:p>
        </p:txBody>
      </p:sp>
    </p:spTree>
    <p:extLst>
      <p:ext uri="{BB962C8B-B14F-4D97-AF65-F5344CB8AC3E}">
        <p14:creationId xmlns:p14="http://schemas.microsoft.com/office/powerpoint/2010/main" val="1203818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20</a:t>
            </a:fld>
            <a:endParaRPr lang="en-US" dirty="0"/>
          </a:p>
        </p:txBody>
      </p:sp>
    </p:spTree>
    <p:extLst>
      <p:ext uri="{BB962C8B-B14F-4D97-AF65-F5344CB8AC3E}">
        <p14:creationId xmlns:p14="http://schemas.microsoft.com/office/powerpoint/2010/main" val="5600149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21</a:t>
            </a:fld>
            <a:endParaRPr lang="en-US" dirty="0"/>
          </a:p>
        </p:txBody>
      </p:sp>
    </p:spTree>
    <p:extLst>
      <p:ext uri="{BB962C8B-B14F-4D97-AF65-F5344CB8AC3E}">
        <p14:creationId xmlns:p14="http://schemas.microsoft.com/office/powerpoint/2010/main" val="3088225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 the basic of quench protection with  the </a:t>
            </a:r>
          </a:p>
        </p:txBody>
      </p:sp>
      <p:sp>
        <p:nvSpPr>
          <p:cNvPr id="4" name="Slide Number Placeholder 3"/>
          <p:cNvSpPr>
            <a:spLocks noGrp="1"/>
          </p:cNvSpPr>
          <p:nvPr>
            <p:ph type="sldNum" sz="quarter" idx="5"/>
          </p:nvPr>
        </p:nvSpPr>
        <p:spPr/>
        <p:txBody>
          <a:bodyPr/>
          <a:lstStyle/>
          <a:p>
            <a:fld id="{659B1595-DE59-C540-A623-C5DA7401724D}" type="slidenum">
              <a:rPr lang="en-US" smtClean="0"/>
              <a:pPr/>
              <a:t>3</a:t>
            </a:fld>
            <a:endParaRPr lang="en-US" dirty="0"/>
          </a:p>
        </p:txBody>
      </p:sp>
    </p:spTree>
    <p:extLst>
      <p:ext uri="{BB962C8B-B14F-4D97-AF65-F5344CB8AC3E}">
        <p14:creationId xmlns:p14="http://schemas.microsoft.com/office/powerpoint/2010/main" val="657763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After having introduced the energy extraction,  Continue through this structure, introduced constant resistance and constant voltage extraction.</a:t>
            </a:r>
          </a:p>
        </p:txBody>
      </p:sp>
      <p:sp>
        <p:nvSpPr>
          <p:cNvPr id="4" name="Slide Number Placeholder 3"/>
          <p:cNvSpPr>
            <a:spLocks noGrp="1"/>
          </p:cNvSpPr>
          <p:nvPr>
            <p:ph type="sldNum" sz="quarter" idx="5"/>
          </p:nvPr>
        </p:nvSpPr>
        <p:spPr/>
        <p:txBody>
          <a:bodyPr/>
          <a:lstStyle/>
          <a:p>
            <a:fld id="{659B1595-DE59-C540-A623-C5DA7401724D}" type="slidenum">
              <a:rPr lang="en-US" smtClean="0"/>
              <a:pPr/>
              <a:t>4</a:t>
            </a:fld>
            <a:endParaRPr lang="en-US" dirty="0"/>
          </a:p>
        </p:txBody>
      </p:sp>
    </p:spTree>
    <p:extLst>
      <p:ext uri="{BB962C8B-B14F-4D97-AF65-F5344CB8AC3E}">
        <p14:creationId xmlns:p14="http://schemas.microsoft.com/office/powerpoint/2010/main" val="3942287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After having introduced the energy extraction,  Continue through this structure, introduced constant resistance and constant voltage extraction.</a:t>
            </a:r>
          </a:p>
        </p:txBody>
      </p:sp>
      <p:sp>
        <p:nvSpPr>
          <p:cNvPr id="4" name="Slide Number Placeholder 3"/>
          <p:cNvSpPr>
            <a:spLocks noGrp="1"/>
          </p:cNvSpPr>
          <p:nvPr>
            <p:ph type="sldNum" sz="quarter" idx="5"/>
          </p:nvPr>
        </p:nvSpPr>
        <p:spPr/>
        <p:txBody>
          <a:bodyPr/>
          <a:lstStyle/>
          <a:p>
            <a:fld id="{659B1595-DE59-C540-A623-C5DA7401724D}" type="slidenum">
              <a:rPr lang="en-US" smtClean="0"/>
              <a:pPr/>
              <a:t>5</a:t>
            </a:fld>
            <a:endParaRPr lang="en-US" dirty="0"/>
          </a:p>
        </p:txBody>
      </p:sp>
    </p:spTree>
    <p:extLst>
      <p:ext uri="{BB962C8B-B14F-4D97-AF65-F5344CB8AC3E}">
        <p14:creationId xmlns:p14="http://schemas.microsoft.com/office/powerpoint/2010/main" val="2540990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After having introduced the energy extraction,  Continue through this structure, introduced constant resistance and constant voltage extraction.</a:t>
            </a:r>
          </a:p>
        </p:txBody>
      </p:sp>
      <p:sp>
        <p:nvSpPr>
          <p:cNvPr id="4" name="Slide Number Placeholder 3"/>
          <p:cNvSpPr>
            <a:spLocks noGrp="1"/>
          </p:cNvSpPr>
          <p:nvPr>
            <p:ph type="sldNum" sz="quarter" idx="5"/>
          </p:nvPr>
        </p:nvSpPr>
        <p:spPr/>
        <p:txBody>
          <a:bodyPr/>
          <a:lstStyle/>
          <a:p>
            <a:fld id="{659B1595-DE59-C540-A623-C5DA7401724D}" type="slidenum">
              <a:rPr lang="en-US" smtClean="0"/>
              <a:pPr/>
              <a:t>6</a:t>
            </a:fld>
            <a:endParaRPr lang="en-US" dirty="0"/>
          </a:p>
        </p:txBody>
      </p:sp>
    </p:spTree>
    <p:extLst>
      <p:ext uri="{BB962C8B-B14F-4D97-AF65-F5344CB8AC3E}">
        <p14:creationId xmlns:p14="http://schemas.microsoft.com/office/powerpoint/2010/main" val="390844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7</a:t>
            </a:fld>
            <a:endParaRPr lang="en-US" dirty="0"/>
          </a:p>
        </p:txBody>
      </p:sp>
    </p:spTree>
    <p:extLst>
      <p:ext uri="{BB962C8B-B14F-4D97-AF65-F5344CB8AC3E}">
        <p14:creationId xmlns:p14="http://schemas.microsoft.com/office/powerpoint/2010/main" val="17695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8</a:t>
            </a:fld>
            <a:endParaRPr lang="en-US" dirty="0"/>
          </a:p>
        </p:txBody>
      </p:sp>
    </p:spTree>
    <p:extLst>
      <p:ext uri="{BB962C8B-B14F-4D97-AF65-F5344CB8AC3E}">
        <p14:creationId xmlns:p14="http://schemas.microsoft.com/office/powerpoint/2010/main" val="1365297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9</a:t>
            </a:fld>
            <a:endParaRPr lang="en-US" dirty="0"/>
          </a:p>
        </p:txBody>
      </p:sp>
    </p:spTree>
    <p:extLst>
      <p:ext uri="{BB962C8B-B14F-4D97-AF65-F5344CB8AC3E}">
        <p14:creationId xmlns:p14="http://schemas.microsoft.com/office/powerpoint/2010/main" val="1269029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59B1595-DE59-C540-A623-C5DA7401724D}" type="slidenum">
              <a:rPr lang="en-US" smtClean="0"/>
              <a:pPr/>
              <a:t>10</a:t>
            </a:fld>
            <a:endParaRPr lang="en-US" dirty="0"/>
          </a:p>
        </p:txBody>
      </p:sp>
    </p:spTree>
    <p:extLst>
      <p:ext uri="{BB962C8B-B14F-4D97-AF65-F5344CB8AC3E}">
        <p14:creationId xmlns:p14="http://schemas.microsoft.com/office/powerpoint/2010/main" val="25700576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4836000" y="2181663"/>
            <a:ext cx="2520000" cy="24948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3959113" y="636238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FD529A-A6AC-4456-918B-C8E820A90C37}" type="datetime1">
              <a:rPr lang="de-DE" smtClean="0"/>
              <a:t>10.03.2023</a:t>
            </a:fld>
            <a:endParaRPr lang="en-US" dirty="0"/>
          </a:p>
        </p:txBody>
      </p:sp>
      <p:sp>
        <p:nvSpPr>
          <p:cNvPr id="9" name="Footer Placeholder 2"/>
          <p:cNvSpPr>
            <a:spLocks noGrp="1"/>
          </p:cNvSpPr>
          <p:nvPr>
            <p:ph type="ftr" sz="quarter" idx="3"/>
          </p:nvPr>
        </p:nvSpPr>
        <p:spPr>
          <a:xfrm>
            <a:off x="6910341" y="6356359"/>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745065"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a:t>Drag picture to placeholder or click icon to add</a:t>
            </a:r>
          </a:p>
        </p:txBody>
      </p:sp>
      <p:sp>
        <p:nvSpPr>
          <p:cNvPr id="4" name="Espace réservé du texte 3"/>
          <p:cNvSpPr>
            <a:spLocks noGrp="1"/>
          </p:cNvSpPr>
          <p:nvPr>
            <p:ph type="body" sz="half" idx="2"/>
          </p:nvPr>
        </p:nvSpPr>
        <p:spPr>
          <a:xfrm>
            <a:off x="7408980"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3959113" y="6362386"/>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AF60B8-CDFE-42E4-A6D5-137195FB34C6}" type="datetime1">
              <a:rPr lang="de-DE" smtClean="0"/>
              <a:t>10.03.2023</a:t>
            </a:fld>
            <a:endParaRPr lang="en-US" dirty="0"/>
          </a:p>
        </p:txBody>
      </p:sp>
      <p:sp>
        <p:nvSpPr>
          <p:cNvPr id="9" name="Footer Placeholder 2"/>
          <p:cNvSpPr>
            <a:spLocks noGrp="1"/>
          </p:cNvSpPr>
          <p:nvPr>
            <p:ph type="ftr" sz="quarter" idx="3"/>
          </p:nvPr>
        </p:nvSpPr>
        <p:spPr>
          <a:xfrm>
            <a:off x="6910341" y="6356359"/>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509200" y="2703285"/>
            <a:ext cx="1173600" cy="1468800"/>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509200" y="2703285"/>
            <a:ext cx="1173600"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p:cNvPicPr>
          <p:nvPr userDrawn="1"/>
        </p:nvPicPr>
        <p:blipFill>
          <a:blip r:embed="rId2">
            <a:extLst>
              <a:ext uri="{28A0092B-C50C-407E-A947-70E740481C1C}">
                <a14:useLocalDpi xmlns:a14="http://schemas.microsoft.com/office/drawing/2010/main"/>
              </a:ext>
            </a:extLst>
          </a:blip>
          <a:stretch>
            <a:fillRect/>
          </a:stretch>
        </p:blipFill>
        <p:spPr>
          <a:xfrm>
            <a:off x="4836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5485800" y="2878269"/>
            <a:ext cx="1220400"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1" y="82014"/>
            <a:ext cx="10969139" cy="532463"/>
          </a:xfrm>
        </p:spPr>
        <p:txBody>
          <a:bodyPr>
            <a:normAutofit/>
          </a:bodyPr>
          <a:lstStyle>
            <a:lvl1pPr algn="l">
              <a:defRPr sz="3200"/>
            </a:lvl1pPr>
          </a:lstStyle>
          <a:p>
            <a:r>
              <a:rPr kumimoji="0" lang="en-US" dirty="0"/>
              <a:t>Click to edit Master title style</a:t>
            </a:r>
          </a:p>
        </p:txBody>
      </p:sp>
      <p:sp>
        <p:nvSpPr>
          <p:cNvPr id="11" name="Espace réservé du texte 2"/>
          <p:cNvSpPr>
            <a:spLocks noGrp="1"/>
          </p:cNvSpPr>
          <p:nvPr>
            <p:ph type="body" idx="10"/>
          </p:nvPr>
        </p:nvSpPr>
        <p:spPr>
          <a:xfrm>
            <a:off x="609600" y="625984"/>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sp>
        <p:nvSpPr>
          <p:cNvPr id="8" name="Slide Number Placeholder 3"/>
          <p:cNvSpPr txBox="1">
            <a:spLocks/>
          </p:cNvSpPr>
          <p:nvPr userDrawn="1"/>
        </p:nvSpPr>
        <p:spPr>
          <a:xfrm>
            <a:off x="11433215" y="647340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cxnSp>
        <p:nvCxnSpPr>
          <p:cNvPr id="12" name="Straight Connector 11"/>
          <p:cNvCxnSpPr/>
          <p:nvPr userDrawn="1"/>
        </p:nvCxnSpPr>
        <p:spPr>
          <a:xfrm>
            <a:off x="102260" y="6248400"/>
            <a:ext cx="11987480" cy="0"/>
          </a:xfrm>
          <a:prstGeom prst="line">
            <a:avLst/>
          </a:prstGeom>
          <a:ln w="6350">
            <a:solidFill>
              <a:srgbClr val="10428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1" y="2444823"/>
            <a:ext cx="10969139"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609600" y="3391130"/>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7"/>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9"/>
            <a:ext cx="109728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6193373"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86"/>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73" y="1269786"/>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9" name="Slide Number Placeholder 3"/>
          <p:cNvSpPr txBox="1">
            <a:spLocks/>
          </p:cNvSpPr>
          <p:nvPr userDrawn="1"/>
        </p:nvSpPr>
        <p:spPr>
          <a:xfrm>
            <a:off x="11433215" y="6429510"/>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33501"/>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1" y="1325614"/>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10913836" y="6356359"/>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0" y="6213370"/>
            <a:ext cx="9464400" cy="649399"/>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396905/contributions/1837520" TargetMode="External"/><Relationship Id="rId7"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hyperlink" Target="https://doi.org/10.1109/TASC.2023.3252497"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hyperlink" Target="https://indico.cern.ch/event/396905/contributions/1837520" TargetMode="Externa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4.png"/><Relationship Id="rId3" Type="http://schemas.openxmlformats.org/officeDocument/2006/relationships/image" Target="../media/image7.png"/><Relationship Id="rId7" Type="http://schemas.openxmlformats.org/officeDocument/2006/relationships/image" Target="../media/image10.png"/><Relationship Id="rId12"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5.xml"/><Relationship Id="rId11" Type="http://schemas.openxmlformats.org/officeDocument/2006/relationships/image" Target="../media/image12.png"/><Relationship Id="rId5" Type="http://schemas.openxmlformats.org/officeDocument/2006/relationships/image" Target="../media/image9.svg"/><Relationship Id="rId10" Type="http://schemas.openxmlformats.org/officeDocument/2006/relationships/image" Target="../media/image110.png"/><Relationship Id="rId4" Type="http://schemas.openxmlformats.org/officeDocument/2006/relationships/image" Target="../media/image8.png"/><Relationship Id="rId9" Type="http://schemas.openxmlformats.org/officeDocument/2006/relationships/image" Target="../media/image9.png"/><Relationship Id="rId14" Type="http://schemas.openxmlformats.org/officeDocument/2006/relationships/image" Target="../media/image1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59D50-FC29-88E1-1C67-A71CFB89F5BA}"/>
              </a:ext>
            </a:extLst>
          </p:cNvPr>
          <p:cNvSpPr>
            <a:spLocks noGrp="1"/>
          </p:cNvSpPr>
          <p:nvPr>
            <p:ph type="title"/>
          </p:nvPr>
        </p:nvSpPr>
        <p:spPr>
          <a:xfrm>
            <a:off x="609601" y="2562172"/>
            <a:ext cx="10969139" cy="940443"/>
          </a:xfrm>
        </p:spPr>
        <p:txBody>
          <a:bodyPr>
            <a:normAutofit fontScale="90000"/>
          </a:bodyPr>
          <a:lstStyle/>
          <a:p>
            <a:pPr algn="ctr"/>
            <a:r>
              <a:rPr lang="en-GB" dirty="0"/>
              <a:t>Quench protection techniques for HTS coils</a:t>
            </a:r>
            <a:br>
              <a:rPr lang="en-GB" dirty="0"/>
            </a:br>
            <a:endParaRPr lang="en-GB" dirty="0"/>
          </a:p>
        </p:txBody>
      </p:sp>
      <p:sp>
        <p:nvSpPr>
          <p:cNvPr id="3" name="Text Placeholder 2">
            <a:extLst>
              <a:ext uri="{FF2B5EF4-FFF2-40B4-BE49-F238E27FC236}">
                <a16:creationId xmlns:a16="http://schemas.microsoft.com/office/drawing/2014/main" id="{5E26A3BC-1043-2B57-9D22-7009EEEEDB5B}"/>
              </a:ext>
            </a:extLst>
          </p:cNvPr>
          <p:cNvSpPr>
            <a:spLocks noGrp="1"/>
          </p:cNvSpPr>
          <p:nvPr>
            <p:ph type="body" idx="10"/>
          </p:nvPr>
        </p:nvSpPr>
        <p:spPr>
          <a:xfrm>
            <a:off x="7242810" y="3847584"/>
            <a:ext cx="3657600" cy="419653"/>
          </a:xfrm>
        </p:spPr>
        <p:txBody>
          <a:bodyPr>
            <a:normAutofit/>
          </a:bodyPr>
          <a:lstStyle/>
          <a:p>
            <a:pPr algn="r"/>
            <a:r>
              <a:rPr lang="en-GB" sz="1800" u="sng" dirty="0"/>
              <a:t>Mariusz Wozniak </a:t>
            </a:r>
          </a:p>
        </p:txBody>
      </p:sp>
      <p:sp>
        <p:nvSpPr>
          <p:cNvPr id="4" name="Text Placeholder 2">
            <a:extLst>
              <a:ext uri="{FF2B5EF4-FFF2-40B4-BE49-F238E27FC236}">
                <a16:creationId xmlns:a16="http://schemas.microsoft.com/office/drawing/2014/main" id="{E22FB07F-2914-DAA7-87CA-04C2F7F60821}"/>
              </a:ext>
            </a:extLst>
          </p:cNvPr>
          <p:cNvSpPr txBox="1">
            <a:spLocks/>
          </p:cNvSpPr>
          <p:nvPr/>
        </p:nvSpPr>
        <p:spPr>
          <a:xfrm>
            <a:off x="9504680" y="5285793"/>
            <a:ext cx="1600200" cy="419653"/>
          </a:xfrm>
          <a:prstGeom prst="rect">
            <a:avLst/>
          </a:prstGeom>
        </p:spPr>
        <p:txBody>
          <a:bodyPr vert="horz" lIns="45720" tIns="0" rIns="45720" bIns="0" anchor="b">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a:t>10</a:t>
            </a:r>
            <a:r>
              <a:rPr lang="en-GB" baseline="30000" dirty="0"/>
              <a:t>th</a:t>
            </a:r>
            <a:r>
              <a:rPr lang="en-GB" dirty="0"/>
              <a:t> March 2023</a:t>
            </a:r>
          </a:p>
        </p:txBody>
      </p:sp>
      <p:pic>
        <p:nvPicPr>
          <p:cNvPr id="6" name="Picture 5" descr="LogoOutline.ai">
            <a:extLst>
              <a:ext uri="{FF2B5EF4-FFF2-40B4-BE49-F238E27FC236}">
                <a16:creationId xmlns:a16="http://schemas.microsoft.com/office/drawing/2014/main" id="{1485D959-8669-9E7F-353F-CD023FAA6991}"/>
              </a:ext>
            </a:extLst>
          </p:cNvPr>
          <p:cNvPicPr>
            <a:picLocks/>
          </p:cNvPicPr>
          <p:nvPr/>
        </p:nvPicPr>
        <p:blipFill>
          <a:blip r:embed="rId2">
            <a:extLst>
              <a:ext uri="{28A0092B-C50C-407E-A947-70E740481C1C}">
                <a14:useLocalDpi xmlns:a14="http://schemas.microsoft.com/office/drawing/2010/main"/>
              </a:ext>
            </a:extLst>
          </a:blip>
          <a:stretch>
            <a:fillRect/>
          </a:stretch>
        </p:blipFill>
        <p:spPr>
          <a:xfrm>
            <a:off x="10796418" y="238600"/>
            <a:ext cx="1095942" cy="1028563"/>
          </a:xfrm>
          <a:prstGeom prst="rect">
            <a:avLst/>
          </a:prstGeom>
        </p:spPr>
      </p:pic>
      <p:pic>
        <p:nvPicPr>
          <p:cNvPr id="7" name="Picture 6">
            <a:extLst>
              <a:ext uri="{FF2B5EF4-FFF2-40B4-BE49-F238E27FC236}">
                <a16:creationId xmlns:a16="http://schemas.microsoft.com/office/drawing/2014/main" id="{8B9715E4-941D-0056-83D6-F40FB4006231}"/>
              </a:ext>
            </a:extLst>
          </p:cNvPr>
          <p:cNvPicPr>
            <a:picLocks noChangeAspect="1"/>
          </p:cNvPicPr>
          <p:nvPr/>
        </p:nvPicPr>
        <p:blipFill>
          <a:blip r:embed="rId3"/>
          <a:stretch>
            <a:fillRect/>
          </a:stretch>
        </p:blipFill>
        <p:spPr>
          <a:xfrm>
            <a:off x="350934" y="5710703"/>
            <a:ext cx="7460920" cy="946627"/>
          </a:xfrm>
          <a:prstGeom prst="rect">
            <a:avLst/>
          </a:prstGeom>
        </p:spPr>
      </p:pic>
    </p:spTree>
    <p:extLst>
      <p:ext uri="{BB962C8B-B14F-4D97-AF65-F5344CB8AC3E}">
        <p14:creationId xmlns:p14="http://schemas.microsoft.com/office/powerpoint/2010/main" val="21252573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0BFA0D6-B652-3B85-C729-E1AA96FBA07C}"/>
              </a:ext>
            </a:extLst>
          </p:cNvPr>
          <p:cNvSpPr txBox="1"/>
          <p:nvPr/>
        </p:nvSpPr>
        <p:spPr>
          <a:xfrm>
            <a:off x="3763056" y="5586628"/>
            <a:ext cx="8280412" cy="1277273"/>
          </a:xfrm>
          <a:prstGeom prst="rect">
            <a:avLst/>
          </a:prstGeom>
          <a:noFill/>
        </p:spPr>
        <p:txBody>
          <a:bodyPr wrap="square" rtlCol="0">
            <a:spAutoFit/>
          </a:bodyPr>
          <a:lstStyle>
            <a:defPPr>
              <a:defRPr lang="en-US"/>
            </a:defPPr>
          </a:lstStyle>
          <a:p>
            <a:r>
              <a:rPr lang="en-GB" sz="1100" dirty="0"/>
              <a:t>[1] A. </a:t>
            </a:r>
            <a:r>
              <a:rPr lang="en-GB" sz="1100" dirty="0" err="1"/>
              <a:t>Gavrilin</a:t>
            </a:r>
            <a:r>
              <a:rPr lang="en-GB" sz="1100" dirty="0"/>
              <a:t> et al. Comprehensive quench analysis of the NHMFL 32T all-superconducting magnet, CHATS 2015, Bologna, Italy</a:t>
            </a:r>
          </a:p>
          <a:p>
            <a:r>
              <a:rPr lang="en-GB" sz="1100" dirty="0"/>
              <a:t>[2] T. Mulder et al. External Coil Coupled Loss Induced Quench (E-CLIQ) System for the Protection of LTS Magnets, IEEE TAS, Conference proceedings of ASC22.</a:t>
            </a:r>
          </a:p>
          <a:p>
            <a:endParaRPr lang="en-GB" sz="1100" dirty="0"/>
          </a:p>
          <a:p>
            <a:r>
              <a:rPr lang="en-GB" sz="1100" dirty="0"/>
              <a:t>[3] E. Ravaioli. Optimisation of CLIQ for HTS, WAMHTS-2, 2015, </a:t>
            </a:r>
            <a:r>
              <a:rPr lang="en-GB" sz="1100" dirty="0">
                <a:hlinkClick r:id="rId3"/>
              </a:rPr>
              <a:t>https://indico.cern.ch/event/396905/contributions/1837520</a:t>
            </a:r>
            <a:endParaRPr lang="en-GB" sz="1100" dirty="0"/>
          </a:p>
          <a:p>
            <a:r>
              <a:rPr lang="en-GB" sz="1100" dirty="0"/>
              <a:t>[4] K. </a:t>
            </a:r>
            <a:r>
              <a:rPr lang="en-GB" sz="1100" dirty="0" err="1"/>
              <a:t>Ijagbemi</a:t>
            </a:r>
            <a:r>
              <a:rPr lang="en-GB" sz="1100" dirty="0"/>
              <a:t> et al. Evaluation of Frequency Loss Induced Quench Protection Prototype at 77 K Using HTS Coils,</a:t>
            </a:r>
          </a:p>
          <a:p>
            <a:r>
              <a:rPr lang="en-GB" sz="1100" dirty="0"/>
              <a:t>IEEE TAS, Early Access, 1 – 6, 2023, </a:t>
            </a:r>
            <a:r>
              <a:rPr lang="en-GB" sz="1100" dirty="0">
                <a:hlinkClick r:id="rId4"/>
              </a:rPr>
              <a:t>https://doi.org/10.1109/TASC.2023.3252497</a:t>
            </a:r>
            <a:r>
              <a:rPr lang="en-GB" sz="1100" dirty="0"/>
              <a:t> </a:t>
            </a:r>
          </a:p>
        </p:txBody>
      </p:sp>
      <p:sp>
        <p:nvSpPr>
          <p:cNvPr id="3" name="TextBox 2">
            <a:extLst>
              <a:ext uri="{FF2B5EF4-FFF2-40B4-BE49-F238E27FC236}">
                <a16:creationId xmlns:a16="http://schemas.microsoft.com/office/drawing/2014/main" id="{4140ED81-4CD6-69CD-E7A6-C129C3D0BE6C}"/>
              </a:ext>
            </a:extLst>
          </p:cNvPr>
          <p:cNvSpPr txBox="1"/>
          <p:nvPr/>
        </p:nvSpPr>
        <p:spPr>
          <a:xfrm>
            <a:off x="4959572" y="2212932"/>
            <a:ext cx="7051293" cy="3108543"/>
          </a:xfrm>
          <a:prstGeom prst="rect">
            <a:avLst/>
          </a:prstGeom>
          <a:noFill/>
        </p:spPr>
        <p:txBody>
          <a:bodyPr wrap="square" rtlCol="0">
            <a:spAutoFit/>
          </a:bodyPr>
          <a:lstStyle/>
          <a:p>
            <a:pPr marL="285750" indent="-285750">
              <a:spcBef>
                <a:spcPts val="600"/>
              </a:spcBef>
              <a:buFont typeface="Wingdings" panose="05000000000000000000" pitchFamily="2" charset="2"/>
              <a:buChar char="ü"/>
            </a:pPr>
            <a:r>
              <a:rPr lang="en-GB" sz="1600" dirty="0"/>
              <a:t>Many possibilities to increase resistance of the coil</a:t>
            </a:r>
          </a:p>
          <a:p>
            <a:pPr marL="285750" indent="-285750">
              <a:spcBef>
                <a:spcPts val="600"/>
              </a:spcBef>
              <a:buFont typeface="Wingdings" panose="05000000000000000000" pitchFamily="2" charset="2"/>
              <a:buChar char="ü"/>
            </a:pPr>
            <a:r>
              <a:rPr lang="en-GB" sz="1600" dirty="0"/>
              <a:t>The practicalities for these methods are coils size depended, for small coils they could work, but for large coils the power required goes quickly into tens of MW.</a:t>
            </a:r>
          </a:p>
          <a:p>
            <a:pPr marL="285750" indent="-285750">
              <a:spcBef>
                <a:spcPts val="600"/>
              </a:spcBef>
              <a:buFont typeface="Wingdings" panose="05000000000000000000" pitchFamily="2" charset="2"/>
              <a:buChar char="ü"/>
            </a:pPr>
            <a:r>
              <a:rPr lang="en-GB" sz="1600" dirty="0"/>
              <a:t>Quench heaters have been used for HTS, but require a lot of power to quench in the required time [1].</a:t>
            </a:r>
          </a:p>
          <a:p>
            <a:pPr marL="285750" indent="-285750">
              <a:spcBef>
                <a:spcPts val="600"/>
              </a:spcBef>
              <a:buFont typeface="Wingdings" panose="05000000000000000000" pitchFamily="2" charset="2"/>
              <a:buChar char="ü"/>
            </a:pPr>
            <a:r>
              <a:rPr lang="en-GB" sz="1600" dirty="0"/>
              <a:t>Using external coils to induce a quench (e.g. E-CLIQ [2]) is possible but challenging in practice for HTS due to large enthalpy to quench.</a:t>
            </a:r>
          </a:p>
          <a:p>
            <a:pPr marL="285750" indent="-285750">
              <a:spcBef>
                <a:spcPts val="600"/>
              </a:spcBef>
              <a:buFont typeface="Wingdings" panose="05000000000000000000" pitchFamily="2" charset="2"/>
              <a:buChar char="ü"/>
            </a:pPr>
            <a:r>
              <a:rPr lang="en-GB" sz="1600" dirty="0"/>
              <a:t>Using external power sources (P Source) like capacitor bank as in CLIQ [3] or PSU as in FLIQ [4] is possible, but again large enthalpy margin and large coils requires large AC loss power for a effective protection.</a:t>
            </a:r>
          </a:p>
        </p:txBody>
      </p:sp>
      <p:pic>
        <p:nvPicPr>
          <p:cNvPr id="24" name="Picture 23">
            <a:extLst>
              <a:ext uri="{FF2B5EF4-FFF2-40B4-BE49-F238E27FC236}">
                <a16:creationId xmlns:a16="http://schemas.microsoft.com/office/drawing/2014/main" id="{DBD9FF86-5274-6C6F-6E95-66B55748DC09}"/>
              </a:ext>
            </a:extLst>
          </p:cNvPr>
          <p:cNvPicPr>
            <a:picLocks noChangeAspect="1"/>
          </p:cNvPicPr>
          <p:nvPr/>
        </p:nvPicPr>
        <p:blipFill>
          <a:blip r:embed="rId5"/>
          <a:stretch>
            <a:fillRect/>
          </a:stretch>
        </p:blipFill>
        <p:spPr>
          <a:xfrm>
            <a:off x="109035" y="2415007"/>
            <a:ext cx="2197782" cy="1662981"/>
          </a:xfrm>
          <a:prstGeom prst="rect">
            <a:avLst/>
          </a:prstGeom>
        </p:spPr>
      </p:pic>
      <p:pic>
        <p:nvPicPr>
          <p:cNvPr id="25" name="Picture 24">
            <a:extLst>
              <a:ext uri="{FF2B5EF4-FFF2-40B4-BE49-F238E27FC236}">
                <a16:creationId xmlns:a16="http://schemas.microsoft.com/office/drawing/2014/main" id="{3ABE9D0C-AEAC-4583-F5B8-ACEBC0EEA912}"/>
              </a:ext>
            </a:extLst>
          </p:cNvPr>
          <p:cNvPicPr>
            <a:picLocks noChangeAspect="1"/>
          </p:cNvPicPr>
          <p:nvPr/>
        </p:nvPicPr>
        <p:blipFill>
          <a:blip r:embed="rId6"/>
          <a:stretch>
            <a:fillRect/>
          </a:stretch>
        </p:blipFill>
        <p:spPr>
          <a:xfrm>
            <a:off x="72440" y="4359222"/>
            <a:ext cx="2178931" cy="1680985"/>
          </a:xfrm>
          <a:prstGeom prst="rect">
            <a:avLst/>
          </a:prstGeom>
        </p:spPr>
      </p:pic>
      <p:sp>
        <p:nvSpPr>
          <p:cNvPr id="26" name="TextBox 25">
            <a:extLst>
              <a:ext uri="{FF2B5EF4-FFF2-40B4-BE49-F238E27FC236}">
                <a16:creationId xmlns:a16="http://schemas.microsoft.com/office/drawing/2014/main" id="{4B7A0886-5C42-C288-B7C7-D21AC4983DC9}"/>
              </a:ext>
            </a:extLst>
          </p:cNvPr>
          <p:cNvSpPr txBox="1"/>
          <p:nvPr/>
        </p:nvSpPr>
        <p:spPr>
          <a:xfrm>
            <a:off x="277171" y="4127782"/>
            <a:ext cx="1656850" cy="276999"/>
          </a:xfrm>
          <a:prstGeom prst="rect">
            <a:avLst/>
          </a:prstGeom>
          <a:noFill/>
        </p:spPr>
        <p:txBody>
          <a:bodyPr wrap="square">
            <a:spAutoFit/>
          </a:bodyPr>
          <a:lstStyle/>
          <a:p>
            <a:pPr algn="ctr"/>
            <a:r>
              <a:rPr lang="en-GB" sz="1200" dirty="0"/>
              <a:t>E-CLIQ coil [2]</a:t>
            </a:r>
          </a:p>
        </p:txBody>
      </p:sp>
      <p:sp>
        <p:nvSpPr>
          <p:cNvPr id="27" name="TextBox 26">
            <a:extLst>
              <a:ext uri="{FF2B5EF4-FFF2-40B4-BE49-F238E27FC236}">
                <a16:creationId xmlns:a16="http://schemas.microsoft.com/office/drawing/2014/main" id="{3F3AABE6-BDAC-C960-3BEB-716CC130E387}"/>
              </a:ext>
            </a:extLst>
          </p:cNvPr>
          <p:cNvSpPr txBox="1"/>
          <p:nvPr/>
        </p:nvSpPr>
        <p:spPr>
          <a:xfrm>
            <a:off x="277171" y="2126012"/>
            <a:ext cx="1741893" cy="276999"/>
          </a:xfrm>
          <a:prstGeom prst="rect">
            <a:avLst/>
          </a:prstGeom>
          <a:noFill/>
        </p:spPr>
        <p:txBody>
          <a:bodyPr wrap="square">
            <a:spAutoFit/>
          </a:bodyPr>
          <a:lstStyle/>
          <a:p>
            <a:pPr algn="ctr"/>
            <a:r>
              <a:rPr lang="en-GB" sz="1200" dirty="0"/>
              <a:t>HTS quench heater [1]</a:t>
            </a:r>
          </a:p>
        </p:txBody>
      </p:sp>
      <p:pic>
        <p:nvPicPr>
          <p:cNvPr id="29" name="Picture 28">
            <a:extLst>
              <a:ext uri="{FF2B5EF4-FFF2-40B4-BE49-F238E27FC236}">
                <a16:creationId xmlns:a16="http://schemas.microsoft.com/office/drawing/2014/main" id="{F64C14D9-AFFA-7D2B-F919-5416A4BE3DE9}"/>
              </a:ext>
            </a:extLst>
          </p:cNvPr>
          <p:cNvPicPr>
            <a:picLocks noChangeAspect="1"/>
          </p:cNvPicPr>
          <p:nvPr/>
        </p:nvPicPr>
        <p:blipFill>
          <a:blip r:embed="rId7"/>
          <a:stretch>
            <a:fillRect/>
          </a:stretch>
        </p:blipFill>
        <p:spPr>
          <a:xfrm>
            <a:off x="2451559" y="2575672"/>
            <a:ext cx="2144167" cy="2453953"/>
          </a:xfrm>
          <a:prstGeom prst="rect">
            <a:avLst/>
          </a:prstGeom>
        </p:spPr>
      </p:pic>
      <p:sp>
        <p:nvSpPr>
          <p:cNvPr id="30" name="TextBox 29">
            <a:extLst>
              <a:ext uri="{FF2B5EF4-FFF2-40B4-BE49-F238E27FC236}">
                <a16:creationId xmlns:a16="http://schemas.microsoft.com/office/drawing/2014/main" id="{51662604-EE4F-ED94-B27D-2C67BCA19FBC}"/>
              </a:ext>
            </a:extLst>
          </p:cNvPr>
          <p:cNvSpPr txBox="1"/>
          <p:nvPr/>
        </p:nvSpPr>
        <p:spPr>
          <a:xfrm>
            <a:off x="2403526" y="2362008"/>
            <a:ext cx="1804046" cy="276999"/>
          </a:xfrm>
          <a:prstGeom prst="rect">
            <a:avLst/>
          </a:prstGeom>
          <a:noFill/>
        </p:spPr>
        <p:txBody>
          <a:bodyPr wrap="square">
            <a:spAutoFit/>
          </a:bodyPr>
          <a:lstStyle/>
          <a:p>
            <a:pPr algn="ctr"/>
            <a:r>
              <a:rPr lang="en-GB" sz="1200" dirty="0"/>
              <a:t>CLIQ discharge </a:t>
            </a:r>
            <a:r>
              <a:rPr lang="en-GB" sz="1200" dirty="0" err="1"/>
              <a:t>cir.</a:t>
            </a:r>
            <a:r>
              <a:rPr lang="en-GB" sz="1200" dirty="0"/>
              <a:t> [3]</a:t>
            </a:r>
          </a:p>
        </p:txBody>
      </p:sp>
      <p:sp>
        <p:nvSpPr>
          <p:cNvPr id="37" name="Rectangle: Rounded Corners 36">
            <a:extLst>
              <a:ext uri="{FF2B5EF4-FFF2-40B4-BE49-F238E27FC236}">
                <a16:creationId xmlns:a16="http://schemas.microsoft.com/office/drawing/2014/main" id="{1DA66458-CB12-A311-DDC3-E08C077F92B2}"/>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38" name="Rectangle: Rounded Corners 37">
            <a:extLst>
              <a:ext uri="{FF2B5EF4-FFF2-40B4-BE49-F238E27FC236}">
                <a16:creationId xmlns:a16="http://schemas.microsoft.com/office/drawing/2014/main" id="{5420EBA8-0BA5-8817-83DF-0143A31657FB}"/>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39" name="Rectangle: Rounded Corners 38">
            <a:extLst>
              <a:ext uri="{FF2B5EF4-FFF2-40B4-BE49-F238E27FC236}">
                <a16:creationId xmlns:a16="http://schemas.microsoft.com/office/drawing/2014/main" id="{57CF657E-B359-3032-5294-75467D622A00}"/>
              </a:ext>
            </a:extLst>
          </p:cNvPr>
          <p:cNvSpPr/>
          <p:nvPr/>
        </p:nvSpPr>
        <p:spPr>
          <a:xfrm>
            <a:off x="7317936" y="410193"/>
            <a:ext cx="4805609"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40" name="Rectangle: Rounded Corners 39">
            <a:extLst>
              <a:ext uri="{FF2B5EF4-FFF2-40B4-BE49-F238E27FC236}">
                <a16:creationId xmlns:a16="http://schemas.microsoft.com/office/drawing/2014/main" id="{BE7E6C26-A799-563F-5B7F-FE6716C5A4A6}"/>
              </a:ext>
            </a:extLst>
          </p:cNvPr>
          <p:cNvSpPr/>
          <p:nvPr/>
        </p:nvSpPr>
        <p:spPr>
          <a:xfrm>
            <a:off x="1992892" y="1288683"/>
            <a:ext cx="1514458"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41" name="Rectangle: Rounded Corners 40">
            <a:extLst>
              <a:ext uri="{FF2B5EF4-FFF2-40B4-BE49-F238E27FC236}">
                <a16:creationId xmlns:a16="http://schemas.microsoft.com/office/drawing/2014/main" id="{B135C5A4-C7D5-895A-0F5C-74C286000120}"/>
              </a:ext>
            </a:extLst>
          </p:cNvPr>
          <p:cNvSpPr/>
          <p:nvPr/>
        </p:nvSpPr>
        <p:spPr>
          <a:xfrm>
            <a:off x="3562962" y="1283001"/>
            <a:ext cx="1025140" cy="245809"/>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44" name="Rectangle: Rounded Corners 43">
            <a:extLst>
              <a:ext uri="{FF2B5EF4-FFF2-40B4-BE49-F238E27FC236}">
                <a16:creationId xmlns:a16="http://schemas.microsoft.com/office/drawing/2014/main" id="{3928714E-A95F-6C1A-8755-6091C106E01D}"/>
              </a:ext>
            </a:extLst>
          </p:cNvPr>
          <p:cNvSpPr/>
          <p:nvPr/>
        </p:nvSpPr>
        <p:spPr>
          <a:xfrm>
            <a:off x="57921" y="1283002"/>
            <a:ext cx="188457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46" name="Rectangle: Rounded Corners 45">
            <a:extLst>
              <a:ext uri="{FF2B5EF4-FFF2-40B4-BE49-F238E27FC236}">
                <a16:creationId xmlns:a16="http://schemas.microsoft.com/office/drawing/2014/main" id="{B841461E-1C5C-68CB-DAB9-130F4C7C391E}"/>
              </a:ext>
            </a:extLst>
          </p:cNvPr>
          <p:cNvSpPr/>
          <p:nvPr/>
        </p:nvSpPr>
        <p:spPr>
          <a:xfrm>
            <a:off x="4650263" y="1283001"/>
            <a:ext cx="850163" cy="24581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48" name="Rectangle: Rounded Corners 47">
            <a:extLst>
              <a:ext uri="{FF2B5EF4-FFF2-40B4-BE49-F238E27FC236}">
                <a16:creationId xmlns:a16="http://schemas.microsoft.com/office/drawing/2014/main" id="{32A32282-CF99-9F38-8DCD-AC9CC1307368}"/>
              </a:ext>
            </a:extLst>
          </p:cNvPr>
          <p:cNvSpPr/>
          <p:nvPr/>
        </p:nvSpPr>
        <p:spPr>
          <a:xfrm>
            <a:off x="2012346" y="996844"/>
            <a:ext cx="522520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49" name="Rectangle: Rounded Corners 48">
            <a:extLst>
              <a:ext uri="{FF2B5EF4-FFF2-40B4-BE49-F238E27FC236}">
                <a16:creationId xmlns:a16="http://schemas.microsoft.com/office/drawing/2014/main" id="{9C393FD6-B93A-9BDB-9FE6-98FA2CEBC6AC}"/>
              </a:ext>
            </a:extLst>
          </p:cNvPr>
          <p:cNvSpPr/>
          <p:nvPr/>
        </p:nvSpPr>
        <p:spPr>
          <a:xfrm>
            <a:off x="7307401" y="997883"/>
            <a:ext cx="205338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50" name="Rectangle: Rounded Corners 49">
            <a:extLst>
              <a:ext uri="{FF2B5EF4-FFF2-40B4-BE49-F238E27FC236}">
                <a16:creationId xmlns:a16="http://schemas.microsoft.com/office/drawing/2014/main" id="{A08A990D-BEDD-9396-DF1F-B8CB6697C6C4}"/>
              </a:ext>
            </a:extLst>
          </p:cNvPr>
          <p:cNvSpPr/>
          <p:nvPr/>
        </p:nvSpPr>
        <p:spPr>
          <a:xfrm>
            <a:off x="9430634" y="993241"/>
            <a:ext cx="268237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51" name="Rectangle: Rounded Corners 50">
            <a:extLst>
              <a:ext uri="{FF2B5EF4-FFF2-40B4-BE49-F238E27FC236}">
                <a16:creationId xmlns:a16="http://schemas.microsoft.com/office/drawing/2014/main" id="{B22DA224-6090-7EDF-592C-7AC4A0A22AAA}"/>
              </a:ext>
            </a:extLst>
          </p:cNvPr>
          <p:cNvSpPr/>
          <p:nvPr/>
        </p:nvSpPr>
        <p:spPr>
          <a:xfrm>
            <a:off x="7313610" y="1284041"/>
            <a:ext cx="204717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52" name="Rectangle: Rounded Corners 51">
            <a:extLst>
              <a:ext uri="{FF2B5EF4-FFF2-40B4-BE49-F238E27FC236}">
                <a16:creationId xmlns:a16="http://schemas.microsoft.com/office/drawing/2014/main" id="{053A59D3-52C3-9B70-2B23-8071C520AC63}"/>
              </a:ext>
            </a:extLst>
          </p:cNvPr>
          <p:cNvSpPr/>
          <p:nvPr/>
        </p:nvSpPr>
        <p:spPr>
          <a:xfrm>
            <a:off x="9445874" y="1284041"/>
            <a:ext cx="1313130"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53" name="Rectangle: Rounded Corners 52">
            <a:extLst>
              <a:ext uri="{FF2B5EF4-FFF2-40B4-BE49-F238E27FC236}">
                <a16:creationId xmlns:a16="http://schemas.microsoft.com/office/drawing/2014/main" id="{DCC9C97E-2773-07EF-6967-BCCB90540FD4}"/>
              </a:ext>
            </a:extLst>
          </p:cNvPr>
          <p:cNvSpPr/>
          <p:nvPr/>
        </p:nvSpPr>
        <p:spPr>
          <a:xfrm>
            <a:off x="10835069" y="1284041"/>
            <a:ext cx="1277942"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55" name="Rectangle: Rounded Corners 54">
            <a:extLst>
              <a:ext uri="{FF2B5EF4-FFF2-40B4-BE49-F238E27FC236}">
                <a16:creationId xmlns:a16="http://schemas.microsoft.com/office/drawing/2014/main" id="{53175A29-E536-41DF-6355-F5A37D30506C}"/>
              </a:ext>
            </a:extLst>
          </p:cNvPr>
          <p:cNvSpPr/>
          <p:nvPr/>
        </p:nvSpPr>
        <p:spPr>
          <a:xfrm>
            <a:off x="5562587" y="1283001"/>
            <a:ext cx="1690637" cy="250452"/>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63" name="Rectangle: Rounded Corners 62">
            <a:extLst>
              <a:ext uri="{FF2B5EF4-FFF2-40B4-BE49-F238E27FC236}">
                <a16:creationId xmlns:a16="http://schemas.microsoft.com/office/drawing/2014/main" id="{C95108DE-A0B0-E1AE-1A76-F94906229B68}"/>
              </a:ext>
            </a:extLst>
          </p:cNvPr>
          <p:cNvSpPr/>
          <p:nvPr/>
        </p:nvSpPr>
        <p:spPr>
          <a:xfrm>
            <a:off x="70739" y="996844"/>
            <a:ext cx="187175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64" name="Rectangle: Rounded Corners 63">
            <a:extLst>
              <a:ext uri="{FF2B5EF4-FFF2-40B4-BE49-F238E27FC236}">
                <a16:creationId xmlns:a16="http://schemas.microsoft.com/office/drawing/2014/main" id="{BB8B5269-492B-ECE8-D5B8-B1CB3F109428}"/>
              </a:ext>
            </a:extLst>
          </p:cNvPr>
          <p:cNvSpPr/>
          <p:nvPr/>
        </p:nvSpPr>
        <p:spPr>
          <a:xfrm>
            <a:off x="3559255" y="708213"/>
            <a:ext cx="579782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65" name="Rectangle: Rounded Corners 64">
            <a:extLst>
              <a:ext uri="{FF2B5EF4-FFF2-40B4-BE49-F238E27FC236}">
                <a16:creationId xmlns:a16="http://schemas.microsoft.com/office/drawing/2014/main" id="{521FF7AD-C6D4-C162-5B63-A3245CD46883}"/>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66" name="Rectangle: Rounded Corners 65">
            <a:extLst>
              <a:ext uri="{FF2B5EF4-FFF2-40B4-BE49-F238E27FC236}">
                <a16:creationId xmlns:a16="http://schemas.microsoft.com/office/drawing/2014/main" id="{8F141D1D-46C7-A2FD-0A21-8557735784E6}"/>
              </a:ext>
            </a:extLst>
          </p:cNvPr>
          <p:cNvSpPr/>
          <p:nvPr/>
        </p:nvSpPr>
        <p:spPr>
          <a:xfrm>
            <a:off x="9442170" y="703031"/>
            <a:ext cx="2655461"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Tree>
    <p:extLst>
      <p:ext uri="{BB962C8B-B14F-4D97-AF65-F5344CB8AC3E}">
        <p14:creationId xmlns:p14="http://schemas.microsoft.com/office/powerpoint/2010/main" val="3424631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D611C-7A56-6BF4-A150-B3E3FE213BD9}"/>
              </a:ext>
            </a:extLst>
          </p:cNvPr>
          <p:cNvSpPr>
            <a:spLocks noGrp="1"/>
          </p:cNvSpPr>
          <p:nvPr>
            <p:ph type="title"/>
          </p:nvPr>
        </p:nvSpPr>
        <p:spPr>
          <a:xfrm>
            <a:off x="795266" y="2792723"/>
            <a:ext cx="10969139" cy="532463"/>
          </a:xfrm>
        </p:spPr>
        <p:txBody>
          <a:bodyPr>
            <a:normAutofit fontScale="90000"/>
          </a:bodyPr>
          <a:lstStyle/>
          <a:p>
            <a:r>
              <a:rPr lang="en-GB" dirty="0"/>
              <a:t>Some examples of how protection could be done in practice</a:t>
            </a:r>
          </a:p>
        </p:txBody>
      </p:sp>
    </p:spTree>
    <p:extLst>
      <p:ext uri="{BB962C8B-B14F-4D97-AF65-F5344CB8AC3E}">
        <p14:creationId xmlns:p14="http://schemas.microsoft.com/office/powerpoint/2010/main" val="2265539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419E0E84-4DA9-56D6-C68D-31D459595C02}"/>
              </a:ext>
            </a:extLst>
          </p:cNvPr>
          <p:cNvSpPr txBox="1"/>
          <p:nvPr/>
        </p:nvSpPr>
        <p:spPr>
          <a:xfrm>
            <a:off x="7257792" y="2930423"/>
            <a:ext cx="4671282" cy="1908215"/>
          </a:xfrm>
          <a:prstGeom prst="rect">
            <a:avLst/>
          </a:prstGeom>
          <a:noFill/>
        </p:spPr>
        <p:txBody>
          <a:bodyPr wrap="square" rtlCol="0">
            <a:spAutoFit/>
          </a:bodyPr>
          <a:lstStyle/>
          <a:p>
            <a:pPr marL="285750" indent="-285750">
              <a:spcBef>
                <a:spcPts val="600"/>
              </a:spcBef>
              <a:buFont typeface="Wingdings" panose="05000000000000000000" pitchFamily="2" charset="2"/>
              <a:buChar char="ü"/>
            </a:pPr>
            <a:r>
              <a:rPr lang="en-GB" dirty="0"/>
              <a:t>Quench heaters used as energy extraction resistor</a:t>
            </a:r>
          </a:p>
          <a:p>
            <a:pPr marL="285750" indent="-285750">
              <a:spcBef>
                <a:spcPts val="600"/>
              </a:spcBef>
              <a:buFont typeface="Wingdings" panose="05000000000000000000" pitchFamily="2" charset="2"/>
              <a:buChar char="ü"/>
            </a:pPr>
            <a:r>
              <a:rPr lang="en-GB" dirty="0"/>
              <a:t>Magnet stored energy is used as a power source</a:t>
            </a:r>
          </a:p>
          <a:p>
            <a:pPr marL="285750" indent="-285750">
              <a:spcBef>
                <a:spcPts val="600"/>
              </a:spcBef>
              <a:buFont typeface="Wingdings" panose="05000000000000000000" pitchFamily="2" charset="2"/>
              <a:buChar char="ü"/>
            </a:pPr>
            <a:r>
              <a:rPr lang="en-GB" dirty="0"/>
              <a:t>Might be challenging for protection at lower magnet currents</a:t>
            </a:r>
          </a:p>
        </p:txBody>
      </p:sp>
      <p:sp>
        <p:nvSpPr>
          <p:cNvPr id="25" name="TextBox 24">
            <a:extLst>
              <a:ext uri="{FF2B5EF4-FFF2-40B4-BE49-F238E27FC236}">
                <a16:creationId xmlns:a16="http://schemas.microsoft.com/office/drawing/2014/main" id="{3E5139CF-79FD-A615-D2C4-2276DA3B4F78}"/>
              </a:ext>
            </a:extLst>
          </p:cNvPr>
          <p:cNvSpPr txBox="1"/>
          <p:nvPr/>
        </p:nvSpPr>
        <p:spPr>
          <a:xfrm>
            <a:off x="3759962" y="6343154"/>
            <a:ext cx="7667152" cy="276999"/>
          </a:xfrm>
          <a:prstGeom prst="rect">
            <a:avLst/>
          </a:prstGeom>
          <a:noFill/>
        </p:spPr>
        <p:txBody>
          <a:bodyPr wrap="square" rtlCol="0">
            <a:spAutoFit/>
          </a:bodyPr>
          <a:lstStyle>
            <a:defPPr>
              <a:defRPr lang="en-US"/>
            </a:defPPr>
          </a:lstStyle>
          <a:p>
            <a:r>
              <a:rPr lang="en-GB" sz="1200" dirty="0"/>
              <a:t>W. D. Markiewicz - Quench protection of HTS superconducting magnets, US20060291112A1</a:t>
            </a:r>
          </a:p>
        </p:txBody>
      </p:sp>
      <p:pic>
        <p:nvPicPr>
          <p:cNvPr id="27" name="Picture 26">
            <a:extLst>
              <a:ext uri="{FF2B5EF4-FFF2-40B4-BE49-F238E27FC236}">
                <a16:creationId xmlns:a16="http://schemas.microsoft.com/office/drawing/2014/main" id="{34EC5578-8177-19B3-4A12-7BD9EA6544DE}"/>
              </a:ext>
            </a:extLst>
          </p:cNvPr>
          <p:cNvPicPr>
            <a:picLocks noChangeAspect="1"/>
          </p:cNvPicPr>
          <p:nvPr/>
        </p:nvPicPr>
        <p:blipFill>
          <a:blip r:embed="rId3"/>
          <a:stretch>
            <a:fillRect/>
          </a:stretch>
        </p:blipFill>
        <p:spPr>
          <a:xfrm>
            <a:off x="365987" y="2545519"/>
            <a:ext cx="4288892" cy="2852907"/>
          </a:xfrm>
          <a:prstGeom prst="rect">
            <a:avLst/>
          </a:prstGeom>
        </p:spPr>
      </p:pic>
      <p:sp>
        <p:nvSpPr>
          <p:cNvPr id="38" name="TextBox 37">
            <a:extLst>
              <a:ext uri="{FF2B5EF4-FFF2-40B4-BE49-F238E27FC236}">
                <a16:creationId xmlns:a16="http://schemas.microsoft.com/office/drawing/2014/main" id="{747CEA7C-8B7E-3FB1-9613-473328848E9D}"/>
              </a:ext>
            </a:extLst>
          </p:cNvPr>
          <p:cNvSpPr txBox="1"/>
          <p:nvPr/>
        </p:nvSpPr>
        <p:spPr>
          <a:xfrm>
            <a:off x="4278195" y="5259926"/>
            <a:ext cx="542796" cy="276999"/>
          </a:xfrm>
          <a:prstGeom prst="rect">
            <a:avLst/>
          </a:prstGeom>
          <a:noFill/>
        </p:spPr>
        <p:txBody>
          <a:bodyPr wrap="square" rtlCol="0">
            <a:spAutoFit/>
          </a:bodyPr>
          <a:lstStyle/>
          <a:p>
            <a:r>
              <a:rPr lang="en-GB" sz="1200" dirty="0"/>
              <a:t>Coil</a:t>
            </a:r>
          </a:p>
        </p:txBody>
      </p:sp>
      <p:sp>
        <p:nvSpPr>
          <p:cNvPr id="40" name="TextBox 39">
            <a:extLst>
              <a:ext uri="{FF2B5EF4-FFF2-40B4-BE49-F238E27FC236}">
                <a16:creationId xmlns:a16="http://schemas.microsoft.com/office/drawing/2014/main" id="{307A1CF7-31E2-09BA-2F4C-B8100DA3C211}"/>
              </a:ext>
            </a:extLst>
          </p:cNvPr>
          <p:cNvSpPr txBox="1"/>
          <p:nvPr/>
        </p:nvSpPr>
        <p:spPr>
          <a:xfrm>
            <a:off x="3807986" y="4587732"/>
            <a:ext cx="1693785" cy="461665"/>
          </a:xfrm>
          <a:prstGeom prst="rect">
            <a:avLst/>
          </a:prstGeom>
          <a:noFill/>
        </p:spPr>
        <p:txBody>
          <a:bodyPr wrap="square" rtlCol="0">
            <a:spAutoFit/>
          </a:bodyPr>
          <a:lstStyle/>
          <a:p>
            <a:r>
              <a:rPr lang="en-GB" sz="1200" dirty="0"/>
              <a:t>Heater and energy extraction resistor</a:t>
            </a:r>
            <a:endParaRPr lang="en-GB" sz="1200" baseline="-25000" dirty="0"/>
          </a:p>
        </p:txBody>
      </p:sp>
      <p:cxnSp>
        <p:nvCxnSpPr>
          <p:cNvPr id="41" name="Straight Arrow Connector 40">
            <a:extLst>
              <a:ext uri="{FF2B5EF4-FFF2-40B4-BE49-F238E27FC236}">
                <a16:creationId xmlns:a16="http://schemas.microsoft.com/office/drawing/2014/main" id="{4A0327EA-E185-B6ED-49FD-8DDF4D0B9CC4}"/>
              </a:ext>
            </a:extLst>
          </p:cNvPr>
          <p:cNvCxnSpPr>
            <a:cxnSpLocks/>
          </p:cNvCxnSpPr>
          <p:nvPr/>
        </p:nvCxnSpPr>
        <p:spPr>
          <a:xfrm flipH="1" flipV="1">
            <a:off x="2664842" y="4391536"/>
            <a:ext cx="1067399" cy="372145"/>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43" name="TextBox 42">
            <a:extLst>
              <a:ext uri="{FF2B5EF4-FFF2-40B4-BE49-F238E27FC236}">
                <a16:creationId xmlns:a16="http://schemas.microsoft.com/office/drawing/2014/main" id="{33BC5C6F-E729-4E25-C414-3C1AF30CC9E0}"/>
              </a:ext>
            </a:extLst>
          </p:cNvPr>
          <p:cNvSpPr txBox="1"/>
          <p:nvPr/>
        </p:nvSpPr>
        <p:spPr>
          <a:xfrm>
            <a:off x="284246" y="2988987"/>
            <a:ext cx="1693785" cy="276999"/>
          </a:xfrm>
          <a:prstGeom prst="rect">
            <a:avLst/>
          </a:prstGeom>
          <a:noFill/>
        </p:spPr>
        <p:txBody>
          <a:bodyPr wrap="square" rtlCol="0">
            <a:spAutoFit/>
          </a:bodyPr>
          <a:lstStyle/>
          <a:p>
            <a:r>
              <a:rPr lang="en-GB" sz="1200" dirty="0"/>
              <a:t>Power source</a:t>
            </a:r>
            <a:endParaRPr lang="en-GB" sz="1200" baseline="-25000" dirty="0"/>
          </a:p>
        </p:txBody>
      </p:sp>
      <p:cxnSp>
        <p:nvCxnSpPr>
          <p:cNvPr id="44" name="Straight Arrow Connector 43">
            <a:extLst>
              <a:ext uri="{FF2B5EF4-FFF2-40B4-BE49-F238E27FC236}">
                <a16:creationId xmlns:a16="http://schemas.microsoft.com/office/drawing/2014/main" id="{B1FB4D9A-3018-03D6-736C-1D1FB311AF97}"/>
              </a:ext>
            </a:extLst>
          </p:cNvPr>
          <p:cNvCxnSpPr>
            <a:cxnSpLocks/>
          </p:cNvCxnSpPr>
          <p:nvPr/>
        </p:nvCxnSpPr>
        <p:spPr>
          <a:xfrm>
            <a:off x="1770696" y="2897945"/>
            <a:ext cx="894146" cy="41932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45" name="TextBox 44">
            <a:extLst>
              <a:ext uri="{FF2B5EF4-FFF2-40B4-BE49-F238E27FC236}">
                <a16:creationId xmlns:a16="http://schemas.microsoft.com/office/drawing/2014/main" id="{29EA8465-80A9-5F91-0ED2-17A1BA6ACCA4}"/>
              </a:ext>
            </a:extLst>
          </p:cNvPr>
          <p:cNvSpPr txBox="1"/>
          <p:nvPr/>
        </p:nvSpPr>
        <p:spPr>
          <a:xfrm>
            <a:off x="1114896" y="2676912"/>
            <a:ext cx="1693785" cy="276999"/>
          </a:xfrm>
          <a:prstGeom prst="rect">
            <a:avLst/>
          </a:prstGeom>
          <a:noFill/>
        </p:spPr>
        <p:txBody>
          <a:bodyPr wrap="square" rtlCol="0">
            <a:spAutoFit/>
          </a:bodyPr>
          <a:lstStyle/>
          <a:p>
            <a:r>
              <a:rPr lang="en-GB" sz="1200" dirty="0"/>
              <a:t>EE switch</a:t>
            </a:r>
            <a:endParaRPr lang="en-GB" sz="1200" baseline="-25000" dirty="0"/>
          </a:p>
        </p:txBody>
      </p:sp>
      <p:cxnSp>
        <p:nvCxnSpPr>
          <p:cNvPr id="46" name="Straight Arrow Connector 45">
            <a:extLst>
              <a:ext uri="{FF2B5EF4-FFF2-40B4-BE49-F238E27FC236}">
                <a16:creationId xmlns:a16="http://schemas.microsoft.com/office/drawing/2014/main" id="{53196FF8-FFE4-C281-2985-F15B37A578AA}"/>
              </a:ext>
            </a:extLst>
          </p:cNvPr>
          <p:cNvCxnSpPr>
            <a:cxnSpLocks/>
          </p:cNvCxnSpPr>
          <p:nvPr/>
        </p:nvCxnSpPr>
        <p:spPr>
          <a:xfrm>
            <a:off x="1347029" y="3173075"/>
            <a:ext cx="308813" cy="197746"/>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pic>
        <p:nvPicPr>
          <p:cNvPr id="59" name="Picture 58">
            <a:extLst>
              <a:ext uri="{FF2B5EF4-FFF2-40B4-BE49-F238E27FC236}">
                <a16:creationId xmlns:a16="http://schemas.microsoft.com/office/drawing/2014/main" id="{94059320-C479-9FA9-6A21-A0660679B474}"/>
              </a:ext>
            </a:extLst>
          </p:cNvPr>
          <p:cNvPicPr>
            <a:picLocks noChangeAspect="1"/>
          </p:cNvPicPr>
          <p:nvPr/>
        </p:nvPicPr>
        <p:blipFill>
          <a:blip r:embed="rId4"/>
          <a:stretch>
            <a:fillRect/>
          </a:stretch>
        </p:blipFill>
        <p:spPr>
          <a:xfrm>
            <a:off x="5212466" y="2987351"/>
            <a:ext cx="2040758" cy="2231755"/>
          </a:xfrm>
          <a:prstGeom prst="rect">
            <a:avLst/>
          </a:prstGeom>
        </p:spPr>
      </p:pic>
      <p:cxnSp>
        <p:nvCxnSpPr>
          <p:cNvPr id="62" name="Straight Arrow Connector 61">
            <a:extLst>
              <a:ext uri="{FF2B5EF4-FFF2-40B4-BE49-F238E27FC236}">
                <a16:creationId xmlns:a16="http://schemas.microsoft.com/office/drawing/2014/main" id="{B71499CC-8D2D-4BEF-2BFA-9D11A2EEC590}"/>
              </a:ext>
            </a:extLst>
          </p:cNvPr>
          <p:cNvCxnSpPr>
            <a:cxnSpLocks/>
          </p:cNvCxnSpPr>
          <p:nvPr/>
        </p:nvCxnSpPr>
        <p:spPr>
          <a:xfrm flipV="1">
            <a:off x="5270319" y="4311140"/>
            <a:ext cx="555019" cy="474933"/>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39" name="Straight Arrow Connector 38">
            <a:extLst>
              <a:ext uri="{FF2B5EF4-FFF2-40B4-BE49-F238E27FC236}">
                <a16:creationId xmlns:a16="http://schemas.microsoft.com/office/drawing/2014/main" id="{AA7E4134-04DC-204D-E090-B81D65721EB3}"/>
              </a:ext>
            </a:extLst>
          </p:cNvPr>
          <p:cNvCxnSpPr>
            <a:cxnSpLocks/>
          </p:cNvCxnSpPr>
          <p:nvPr/>
        </p:nvCxnSpPr>
        <p:spPr>
          <a:xfrm flipV="1">
            <a:off x="4735814" y="5005435"/>
            <a:ext cx="1011895" cy="34834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65" name="Straight Arrow Connector 64">
            <a:extLst>
              <a:ext uri="{FF2B5EF4-FFF2-40B4-BE49-F238E27FC236}">
                <a16:creationId xmlns:a16="http://schemas.microsoft.com/office/drawing/2014/main" id="{F1E75DA8-6239-09CC-725D-ACFCEBD26F56}"/>
              </a:ext>
            </a:extLst>
          </p:cNvPr>
          <p:cNvCxnSpPr>
            <a:cxnSpLocks/>
          </p:cNvCxnSpPr>
          <p:nvPr/>
        </p:nvCxnSpPr>
        <p:spPr>
          <a:xfrm flipH="1" flipV="1">
            <a:off x="2808681" y="4860786"/>
            <a:ext cx="1469514" cy="510577"/>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69" name="Rectangle: Rounded Corners 68">
            <a:extLst>
              <a:ext uri="{FF2B5EF4-FFF2-40B4-BE49-F238E27FC236}">
                <a16:creationId xmlns:a16="http://schemas.microsoft.com/office/drawing/2014/main" id="{08F9C3B2-6E24-09A4-DB70-843C4006688B}"/>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70" name="Rectangle: Rounded Corners 69">
            <a:extLst>
              <a:ext uri="{FF2B5EF4-FFF2-40B4-BE49-F238E27FC236}">
                <a16:creationId xmlns:a16="http://schemas.microsoft.com/office/drawing/2014/main" id="{9E5CD7B9-7AD8-EFCD-F1EC-30F1EC0830E6}"/>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71" name="Rectangle: Rounded Corners 70">
            <a:extLst>
              <a:ext uri="{FF2B5EF4-FFF2-40B4-BE49-F238E27FC236}">
                <a16:creationId xmlns:a16="http://schemas.microsoft.com/office/drawing/2014/main" id="{A4E45F1E-5C72-A346-4C7E-09E908FB7DBB}"/>
              </a:ext>
            </a:extLst>
          </p:cNvPr>
          <p:cNvSpPr/>
          <p:nvPr/>
        </p:nvSpPr>
        <p:spPr>
          <a:xfrm>
            <a:off x="7317936" y="410193"/>
            <a:ext cx="4805609"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72" name="Rectangle: Rounded Corners 71">
            <a:extLst>
              <a:ext uri="{FF2B5EF4-FFF2-40B4-BE49-F238E27FC236}">
                <a16:creationId xmlns:a16="http://schemas.microsoft.com/office/drawing/2014/main" id="{BEF51034-B84B-2281-A72D-B17575570CF0}"/>
              </a:ext>
            </a:extLst>
          </p:cNvPr>
          <p:cNvSpPr/>
          <p:nvPr/>
        </p:nvSpPr>
        <p:spPr>
          <a:xfrm>
            <a:off x="1992892" y="1288683"/>
            <a:ext cx="1514458"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73" name="Rectangle: Rounded Corners 72">
            <a:extLst>
              <a:ext uri="{FF2B5EF4-FFF2-40B4-BE49-F238E27FC236}">
                <a16:creationId xmlns:a16="http://schemas.microsoft.com/office/drawing/2014/main" id="{D053A40D-214F-0ECF-651D-30C1AFCD2E75}"/>
              </a:ext>
            </a:extLst>
          </p:cNvPr>
          <p:cNvSpPr/>
          <p:nvPr/>
        </p:nvSpPr>
        <p:spPr>
          <a:xfrm>
            <a:off x="3562962" y="1283001"/>
            <a:ext cx="1025140" cy="245809"/>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76" name="Rectangle: Rounded Corners 75">
            <a:extLst>
              <a:ext uri="{FF2B5EF4-FFF2-40B4-BE49-F238E27FC236}">
                <a16:creationId xmlns:a16="http://schemas.microsoft.com/office/drawing/2014/main" id="{81A19864-0BBC-0344-C029-619CD2D72349}"/>
              </a:ext>
            </a:extLst>
          </p:cNvPr>
          <p:cNvSpPr/>
          <p:nvPr/>
        </p:nvSpPr>
        <p:spPr>
          <a:xfrm>
            <a:off x="57921" y="1283002"/>
            <a:ext cx="188457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78" name="Rectangle: Rounded Corners 77">
            <a:extLst>
              <a:ext uri="{FF2B5EF4-FFF2-40B4-BE49-F238E27FC236}">
                <a16:creationId xmlns:a16="http://schemas.microsoft.com/office/drawing/2014/main" id="{A61EB6BE-AF53-5B60-DD08-BBED0A62E1F4}"/>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80" name="Rectangle: Rounded Corners 79">
            <a:extLst>
              <a:ext uri="{FF2B5EF4-FFF2-40B4-BE49-F238E27FC236}">
                <a16:creationId xmlns:a16="http://schemas.microsoft.com/office/drawing/2014/main" id="{E05B0085-C4B0-5DFC-C4D8-B89E703192E1}"/>
              </a:ext>
            </a:extLst>
          </p:cNvPr>
          <p:cNvSpPr/>
          <p:nvPr/>
        </p:nvSpPr>
        <p:spPr>
          <a:xfrm>
            <a:off x="2012346" y="996844"/>
            <a:ext cx="522520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81" name="Rectangle: Rounded Corners 80">
            <a:extLst>
              <a:ext uri="{FF2B5EF4-FFF2-40B4-BE49-F238E27FC236}">
                <a16:creationId xmlns:a16="http://schemas.microsoft.com/office/drawing/2014/main" id="{F86603A1-4A61-5BD3-B3B7-174BADBEB0FD}"/>
              </a:ext>
            </a:extLst>
          </p:cNvPr>
          <p:cNvSpPr/>
          <p:nvPr/>
        </p:nvSpPr>
        <p:spPr>
          <a:xfrm>
            <a:off x="7307401" y="997883"/>
            <a:ext cx="205338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82" name="Rectangle: Rounded Corners 81">
            <a:extLst>
              <a:ext uri="{FF2B5EF4-FFF2-40B4-BE49-F238E27FC236}">
                <a16:creationId xmlns:a16="http://schemas.microsoft.com/office/drawing/2014/main" id="{51B22FFD-E60A-EEC9-D36A-D74D2A6D2001}"/>
              </a:ext>
            </a:extLst>
          </p:cNvPr>
          <p:cNvSpPr/>
          <p:nvPr/>
        </p:nvSpPr>
        <p:spPr>
          <a:xfrm>
            <a:off x="9430634" y="993241"/>
            <a:ext cx="268237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83" name="Rectangle: Rounded Corners 82">
            <a:extLst>
              <a:ext uri="{FF2B5EF4-FFF2-40B4-BE49-F238E27FC236}">
                <a16:creationId xmlns:a16="http://schemas.microsoft.com/office/drawing/2014/main" id="{8FB60883-9B09-BF1C-5D0D-8A0E46C8097E}"/>
              </a:ext>
            </a:extLst>
          </p:cNvPr>
          <p:cNvSpPr/>
          <p:nvPr/>
        </p:nvSpPr>
        <p:spPr>
          <a:xfrm>
            <a:off x="7313610" y="1284041"/>
            <a:ext cx="204717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84" name="Rectangle: Rounded Corners 83">
            <a:extLst>
              <a:ext uri="{FF2B5EF4-FFF2-40B4-BE49-F238E27FC236}">
                <a16:creationId xmlns:a16="http://schemas.microsoft.com/office/drawing/2014/main" id="{C0A4B368-C43C-C780-B395-FDBAD0A2A5B5}"/>
              </a:ext>
            </a:extLst>
          </p:cNvPr>
          <p:cNvSpPr/>
          <p:nvPr/>
        </p:nvSpPr>
        <p:spPr>
          <a:xfrm>
            <a:off x="9445874" y="1284041"/>
            <a:ext cx="1313130"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85" name="Rectangle: Rounded Corners 84">
            <a:extLst>
              <a:ext uri="{FF2B5EF4-FFF2-40B4-BE49-F238E27FC236}">
                <a16:creationId xmlns:a16="http://schemas.microsoft.com/office/drawing/2014/main" id="{142B521E-9277-5BD6-6D3B-1D354EF42455}"/>
              </a:ext>
            </a:extLst>
          </p:cNvPr>
          <p:cNvSpPr/>
          <p:nvPr/>
        </p:nvSpPr>
        <p:spPr>
          <a:xfrm>
            <a:off x="10835069" y="1284041"/>
            <a:ext cx="1277942"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87" name="Rectangle: Rounded Corners 86">
            <a:extLst>
              <a:ext uri="{FF2B5EF4-FFF2-40B4-BE49-F238E27FC236}">
                <a16:creationId xmlns:a16="http://schemas.microsoft.com/office/drawing/2014/main" id="{5364BCE1-850F-9C56-B46E-DDFC193CCC16}"/>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95" name="Rectangle: Rounded Corners 94">
            <a:extLst>
              <a:ext uri="{FF2B5EF4-FFF2-40B4-BE49-F238E27FC236}">
                <a16:creationId xmlns:a16="http://schemas.microsoft.com/office/drawing/2014/main" id="{E22F6363-33EB-6813-74FF-BCDB23503289}"/>
              </a:ext>
            </a:extLst>
          </p:cNvPr>
          <p:cNvSpPr/>
          <p:nvPr/>
        </p:nvSpPr>
        <p:spPr>
          <a:xfrm>
            <a:off x="70739" y="996844"/>
            <a:ext cx="187175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99" name="Rectangle: Rounded Corners 98">
            <a:extLst>
              <a:ext uri="{FF2B5EF4-FFF2-40B4-BE49-F238E27FC236}">
                <a16:creationId xmlns:a16="http://schemas.microsoft.com/office/drawing/2014/main" id="{4F5EF03E-535F-13AC-FBE5-EABB223CE2CD}"/>
              </a:ext>
            </a:extLst>
          </p:cNvPr>
          <p:cNvSpPr/>
          <p:nvPr/>
        </p:nvSpPr>
        <p:spPr>
          <a:xfrm>
            <a:off x="3559255" y="708213"/>
            <a:ext cx="579782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100" name="Rectangle: Rounded Corners 99">
            <a:extLst>
              <a:ext uri="{FF2B5EF4-FFF2-40B4-BE49-F238E27FC236}">
                <a16:creationId xmlns:a16="http://schemas.microsoft.com/office/drawing/2014/main" id="{66FE0C4C-2049-B1B5-A0C4-7E3829D57183}"/>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101" name="Rectangle: Rounded Corners 100">
            <a:extLst>
              <a:ext uri="{FF2B5EF4-FFF2-40B4-BE49-F238E27FC236}">
                <a16:creationId xmlns:a16="http://schemas.microsoft.com/office/drawing/2014/main" id="{CB20B99D-55D1-C470-AB90-16E3DD45D22A}"/>
              </a:ext>
            </a:extLst>
          </p:cNvPr>
          <p:cNvSpPr/>
          <p:nvPr/>
        </p:nvSpPr>
        <p:spPr>
          <a:xfrm>
            <a:off x="9442170" y="703031"/>
            <a:ext cx="2655461"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Tree>
    <p:extLst>
      <p:ext uri="{BB962C8B-B14F-4D97-AF65-F5344CB8AC3E}">
        <p14:creationId xmlns:p14="http://schemas.microsoft.com/office/powerpoint/2010/main" val="1310980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419E0E84-4DA9-56D6-C68D-31D459595C02}"/>
              </a:ext>
            </a:extLst>
          </p:cNvPr>
          <p:cNvSpPr txBox="1"/>
          <p:nvPr/>
        </p:nvSpPr>
        <p:spPr>
          <a:xfrm>
            <a:off x="6345174" y="2155366"/>
            <a:ext cx="5638026" cy="1754326"/>
          </a:xfrm>
          <a:prstGeom prst="rect">
            <a:avLst/>
          </a:prstGeom>
          <a:noFill/>
        </p:spPr>
        <p:txBody>
          <a:bodyPr wrap="square" rtlCol="0">
            <a:spAutoFit/>
          </a:bodyPr>
          <a:lstStyle/>
          <a:p>
            <a:pPr marL="285750" indent="-285750">
              <a:buFont typeface="Wingdings" panose="05000000000000000000" pitchFamily="2" charset="2"/>
              <a:buChar char="ü"/>
            </a:pPr>
            <a:r>
              <a:rPr lang="en-GB" dirty="0"/>
              <a:t>This method uses electrical energy extraction and magnetic coupling to the ‘co-wound’ coils</a:t>
            </a:r>
          </a:p>
          <a:p>
            <a:pPr marL="285750" indent="-285750">
              <a:buFont typeface="Wingdings" panose="05000000000000000000" pitchFamily="2" charset="2"/>
              <a:buChar char="ü"/>
            </a:pPr>
            <a:r>
              <a:rPr lang="en-GB" dirty="0"/>
              <a:t>Such an additional coil works effectively like a quench heater</a:t>
            </a:r>
          </a:p>
          <a:p>
            <a:pPr marL="285750" indent="-285750">
              <a:buFont typeface="Wingdings" panose="05000000000000000000" pitchFamily="2" charset="2"/>
              <a:buChar char="ü"/>
            </a:pPr>
            <a:r>
              <a:rPr lang="en-GB" dirty="0"/>
              <a:t>Step change of transport current is very beneficial for reducing the quench integral</a:t>
            </a:r>
          </a:p>
        </p:txBody>
      </p:sp>
      <p:grpSp>
        <p:nvGrpSpPr>
          <p:cNvPr id="40" name="Group 39">
            <a:extLst>
              <a:ext uri="{FF2B5EF4-FFF2-40B4-BE49-F238E27FC236}">
                <a16:creationId xmlns:a16="http://schemas.microsoft.com/office/drawing/2014/main" id="{AF5AF912-F022-B453-DBC9-E61AFA015A18}"/>
              </a:ext>
            </a:extLst>
          </p:cNvPr>
          <p:cNvGrpSpPr/>
          <p:nvPr/>
        </p:nvGrpSpPr>
        <p:grpSpPr>
          <a:xfrm>
            <a:off x="113569" y="2344884"/>
            <a:ext cx="6026878" cy="3019670"/>
            <a:chOff x="3361576" y="3583506"/>
            <a:chExt cx="5668872" cy="1888049"/>
          </a:xfrm>
        </p:grpSpPr>
        <p:pic>
          <p:nvPicPr>
            <p:cNvPr id="44" name="Picture 43">
              <a:extLst>
                <a:ext uri="{FF2B5EF4-FFF2-40B4-BE49-F238E27FC236}">
                  <a16:creationId xmlns:a16="http://schemas.microsoft.com/office/drawing/2014/main" id="{66A85BDC-B593-5F21-F059-1F280EF5E29E}"/>
                </a:ext>
              </a:extLst>
            </p:cNvPr>
            <p:cNvPicPr>
              <a:picLocks noChangeAspect="1"/>
            </p:cNvPicPr>
            <p:nvPr/>
          </p:nvPicPr>
          <p:blipFill>
            <a:blip r:embed="rId3"/>
            <a:stretch>
              <a:fillRect/>
            </a:stretch>
          </p:blipFill>
          <p:spPr>
            <a:xfrm>
              <a:off x="3361576" y="3583506"/>
              <a:ext cx="3246120" cy="1888049"/>
            </a:xfrm>
            <a:prstGeom prst="rect">
              <a:avLst/>
            </a:prstGeom>
          </p:spPr>
        </p:pic>
        <p:pic>
          <p:nvPicPr>
            <p:cNvPr id="45" name="Picture 44">
              <a:extLst>
                <a:ext uri="{FF2B5EF4-FFF2-40B4-BE49-F238E27FC236}">
                  <a16:creationId xmlns:a16="http://schemas.microsoft.com/office/drawing/2014/main" id="{3CAA4104-E455-6A51-BF56-14F42D53E792}"/>
                </a:ext>
              </a:extLst>
            </p:cNvPr>
            <p:cNvPicPr>
              <a:picLocks noChangeAspect="1"/>
            </p:cNvPicPr>
            <p:nvPr/>
          </p:nvPicPr>
          <p:blipFill>
            <a:blip r:embed="rId4"/>
            <a:stretch>
              <a:fillRect/>
            </a:stretch>
          </p:blipFill>
          <p:spPr>
            <a:xfrm>
              <a:off x="5614916" y="3652099"/>
              <a:ext cx="3415532" cy="1750157"/>
            </a:xfrm>
            <a:prstGeom prst="rect">
              <a:avLst/>
            </a:prstGeom>
          </p:spPr>
        </p:pic>
      </p:grpSp>
      <p:sp>
        <p:nvSpPr>
          <p:cNvPr id="43" name="TextBox 42">
            <a:extLst>
              <a:ext uri="{FF2B5EF4-FFF2-40B4-BE49-F238E27FC236}">
                <a16:creationId xmlns:a16="http://schemas.microsoft.com/office/drawing/2014/main" id="{73CD1612-FF9F-8085-2173-7F4CD9A85820}"/>
              </a:ext>
            </a:extLst>
          </p:cNvPr>
          <p:cNvSpPr txBox="1"/>
          <p:nvPr/>
        </p:nvSpPr>
        <p:spPr>
          <a:xfrm>
            <a:off x="2993034" y="6330563"/>
            <a:ext cx="6387001" cy="461665"/>
          </a:xfrm>
          <a:prstGeom prst="rect">
            <a:avLst/>
          </a:prstGeom>
          <a:noFill/>
        </p:spPr>
        <p:txBody>
          <a:bodyPr wrap="square" rtlCol="0">
            <a:spAutoFit/>
          </a:bodyPr>
          <a:lstStyle>
            <a:defPPr>
              <a:defRPr lang="en-US"/>
            </a:defPPr>
            <a:lvl1pPr>
              <a:defRPr i="1"/>
            </a:lvl1pPr>
          </a:lstStyle>
          <a:p>
            <a:r>
              <a:rPr lang="en-GB" sz="1200" dirty="0"/>
              <a:t>M. Mentink et al. - Quench Protection of Very Large, 50-GJ-Class, and High-Temperature-Superconductor-Based Detector Magnets, IEEE App. SC 26 (2016) 4500608</a:t>
            </a:r>
          </a:p>
        </p:txBody>
      </p:sp>
      <p:sp>
        <p:nvSpPr>
          <p:cNvPr id="80" name="Rectangle: Rounded Corners 79">
            <a:extLst>
              <a:ext uri="{FF2B5EF4-FFF2-40B4-BE49-F238E27FC236}">
                <a16:creationId xmlns:a16="http://schemas.microsoft.com/office/drawing/2014/main" id="{F417C0F4-1B47-EADB-D39D-2595A121357A}"/>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81" name="Rectangle: Rounded Corners 80">
            <a:extLst>
              <a:ext uri="{FF2B5EF4-FFF2-40B4-BE49-F238E27FC236}">
                <a16:creationId xmlns:a16="http://schemas.microsoft.com/office/drawing/2014/main" id="{851E041D-FB5D-66FB-09E0-362DE26F2AEB}"/>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82" name="Rectangle: Rounded Corners 81">
            <a:extLst>
              <a:ext uri="{FF2B5EF4-FFF2-40B4-BE49-F238E27FC236}">
                <a16:creationId xmlns:a16="http://schemas.microsoft.com/office/drawing/2014/main" id="{EA06513D-A874-B51D-4216-A912D77C384A}"/>
              </a:ext>
            </a:extLst>
          </p:cNvPr>
          <p:cNvSpPr/>
          <p:nvPr/>
        </p:nvSpPr>
        <p:spPr>
          <a:xfrm>
            <a:off x="7317936" y="410193"/>
            <a:ext cx="4805609"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83" name="Rectangle: Rounded Corners 82">
            <a:extLst>
              <a:ext uri="{FF2B5EF4-FFF2-40B4-BE49-F238E27FC236}">
                <a16:creationId xmlns:a16="http://schemas.microsoft.com/office/drawing/2014/main" id="{27D1FE74-FA56-AEC8-8584-65750AEF9B9B}"/>
              </a:ext>
            </a:extLst>
          </p:cNvPr>
          <p:cNvSpPr/>
          <p:nvPr/>
        </p:nvSpPr>
        <p:spPr>
          <a:xfrm>
            <a:off x="1992892" y="1288683"/>
            <a:ext cx="1514458"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84" name="Rectangle: Rounded Corners 83">
            <a:extLst>
              <a:ext uri="{FF2B5EF4-FFF2-40B4-BE49-F238E27FC236}">
                <a16:creationId xmlns:a16="http://schemas.microsoft.com/office/drawing/2014/main" id="{422BD6F6-2D90-27B8-CD0F-8361B512A8C3}"/>
              </a:ext>
            </a:extLst>
          </p:cNvPr>
          <p:cNvSpPr/>
          <p:nvPr/>
        </p:nvSpPr>
        <p:spPr>
          <a:xfrm>
            <a:off x="3562962" y="1283001"/>
            <a:ext cx="1025140" cy="245809"/>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87" name="Rectangle: Rounded Corners 86">
            <a:extLst>
              <a:ext uri="{FF2B5EF4-FFF2-40B4-BE49-F238E27FC236}">
                <a16:creationId xmlns:a16="http://schemas.microsoft.com/office/drawing/2014/main" id="{93781029-7D89-6231-60A3-36926BEA2F1F}"/>
              </a:ext>
            </a:extLst>
          </p:cNvPr>
          <p:cNvSpPr/>
          <p:nvPr/>
        </p:nvSpPr>
        <p:spPr>
          <a:xfrm>
            <a:off x="57921" y="1283002"/>
            <a:ext cx="188457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89" name="Rectangle: Rounded Corners 88">
            <a:extLst>
              <a:ext uri="{FF2B5EF4-FFF2-40B4-BE49-F238E27FC236}">
                <a16:creationId xmlns:a16="http://schemas.microsoft.com/office/drawing/2014/main" id="{B3C5B1A3-EF56-4550-BB94-A1056CFA8B1F}"/>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91" name="Rectangle: Rounded Corners 90">
            <a:extLst>
              <a:ext uri="{FF2B5EF4-FFF2-40B4-BE49-F238E27FC236}">
                <a16:creationId xmlns:a16="http://schemas.microsoft.com/office/drawing/2014/main" id="{5374FFE8-64EE-873B-9924-4F528AB9E3E8}"/>
              </a:ext>
            </a:extLst>
          </p:cNvPr>
          <p:cNvSpPr/>
          <p:nvPr/>
        </p:nvSpPr>
        <p:spPr>
          <a:xfrm>
            <a:off x="2012346" y="996844"/>
            <a:ext cx="522520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92" name="Rectangle: Rounded Corners 91">
            <a:extLst>
              <a:ext uri="{FF2B5EF4-FFF2-40B4-BE49-F238E27FC236}">
                <a16:creationId xmlns:a16="http://schemas.microsoft.com/office/drawing/2014/main" id="{5F52BA8A-8DFA-1D31-6BC9-F1F906FE57A8}"/>
              </a:ext>
            </a:extLst>
          </p:cNvPr>
          <p:cNvSpPr/>
          <p:nvPr/>
        </p:nvSpPr>
        <p:spPr>
          <a:xfrm>
            <a:off x="7307401" y="997883"/>
            <a:ext cx="205338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93" name="Rectangle: Rounded Corners 92">
            <a:extLst>
              <a:ext uri="{FF2B5EF4-FFF2-40B4-BE49-F238E27FC236}">
                <a16:creationId xmlns:a16="http://schemas.microsoft.com/office/drawing/2014/main" id="{D0D55ACD-7D09-6AF3-7F8F-B1032C43D4A3}"/>
              </a:ext>
            </a:extLst>
          </p:cNvPr>
          <p:cNvSpPr/>
          <p:nvPr/>
        </p:nvSpPr>
        <p:spPr>
          <a:xfrm>
            <a:off x="9430634" y="993241"/>
            <a:ext cx="268237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94" name="Rectangle: Rounded Corners 93">
            <a:extLst>
              <a:ext uri="{FF2B5EF4-FFF2-40B4-BE49-F238E27FC236}">
                <a16:creationId xmlns:a16="http://schemas.microsoft.com/office/drawing/2014/main" id="{95B97480-5DD0-87AD-AEAA-EF4854E3D445}"/>
              </a:ext>
            </a:extLst>
          </p:cNvPr>
          <p:cNvSpPr/>
          <p:nvPr/>
        </p:nvSpPr>
        <p:spPr>
          <a:xfrm>
            <a:off x="7313610" y="1284041"/>
            <a:ext cx="204717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95" name="Rectangle: Rounded Corners 94">
            <a:extLst>
              <a:ext uri="{FF2B5EF4-FFF2-40B4-BE49-F238E27FC236}">
                <a16:creationId xmlns:a16="http://schemas.microsoft.com/office/drawing/2014/main" id="{CDAB1694-9916-63F3-9ED3-E8807AA4BA76}"/>
              </a:ext>
            </a:extLst>
          </p:cNvPr>
          <p:cNvSpPr/>
          <p:nvPr/>
        </p:nvSpPr>
        <p:spPr>
          <a:xfrm>
            <a:off x="9445874" y="1284041"/>
            <a:ext cx="1313130"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96" name="Rectangle: Rounded Corners 95">
            <a:extLst>
              <a:ext uri="{FF2B5EF4-FFF2-40B4-BE49-F238E27FC236}">
                <a16:creationId xmlns:a16="http://schemas.microsoft.com/office/drawing/2014/main" id="{DB6D2F51-1592-40C3-F4B6-4C0AE33A720A}"/>
              </a:ext>
            </a:extLst>
          </p:cNvPr>
          <p:cNvSpPr/>
          <p:nvPr/>
        </p:nvSpPr>
        <p:spPr>
          <a:xfrm>
            <a:off x="10835069" y="1284041"/>
            <a:ext cx="1277942"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98" name="Rectangle: Rounded Corners 97">
            <a:extLst>
              <a:ext uri="{FF2B5EF4-FFF2-40B4-BE49-F238E27FC236}">
                <a16:creationId xmlns:a16="http://schemas.microsoft.com/office/drawing/2014/main" id="{2937C0F2-7754-B36E-198D-D4D111EB24BE}"/>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106" name="Rectangle: Rounded Corners 105">
            <a:extLst>
              <a:ext uri="{FF2B5EF4-FFF2-40B4-BE49-F238E27FC236}">
                <a16:creationId xmlns:a16="http://schemas.microsoft.com/office/drawing/2014/main" id="{48DFCA3E-37E2-D073-593B-9EBEDD42E5E4}"/>
              </a:ext>
            </a:extLst>
          </p:cNvPr>
          <p:cNvSpPr/>
          <p:nvPr/>
        </p:nvSpPr>
        <p:spPr>
          <a:xfrm>
            <a:off x="70739" y="996844"/>
            <a:ext cx="187175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pic>
        <p:nvPicPr>
          <p:cNvPr id="108" name="Picture 107">
            <a:extLst>
              <a:ext uri="{FF2B5EF4-FFF2-40B4-BE49-F238E27FC236}">
                <a16:creationId xmlns:a16="http://schemas.microsoft.com/office/drawing/2014/main" id="{E805E4DF-E45F-C7D7-4D0E-EE99C475EE12}"/>
              </a:ext>
            </a:extLst>
          </p:cNvPr>
          <p:cNvPicPr>
            <a:picLocks noChangeAspect="1"/>
          </p:cNvPicPr>
          <p:nvPr/>
        </p:nvPicPr>
        <p:blipFill>
          <a:blip r:embed="rId5"/>
          <a:stretch>
            <a:fillRect/>
          </a:stretch>
        </p:blipFill>
        <p:spPr>
          <a:xfrm>
            <a:off x="6186534" y="4057848"/>
            <a:ext cx="3584085" cy="2171186"/>
          </a:xfrm>
          <a:prstGeom prst="rect">
            <a:avLst/>
          </a:prstGeom>
        </p:spPr>
      </p:pic>
      <mc:AlternateContent xmlns:mc="http://schemas.openxmlformats.org/markup-compatibility/2006" xmlns:a14="http://schemas.microsoft.com/office/drawing/2010/main">
        <mc:Choice Requires="a14">
          <p:sp>
            <p:nvSpPr>
              <p:cNvPr id="109" name="TextBox 108">
                <a:extLst>
                  <a:ext uri="{FF2B5EF4-FFF2-40B4-BE49-F238E27FC236}">
                    <a16:creationId xmlns:a16="http://schemas.microsoft.com/office/drawing/2014/main" id="{65DF7E91-D956-3D5F-54B7-50C3657929D9}"/>
                  </a:ext>
                </a:extLst>
              </p:cNvPr>
              <p:cNvSpPr txBox="1"/>
              <p:nvPr/>
            </p:nvSpPr>
            <p:spPr>
              <a:xfrm>
                <a:off x="10272831" y="4993059"/>
                <a:ext cx="1124475" cy="59933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trlPr>
                            <a:rPr lang="en-GB" i="1" smtClean="0">
                              <a:latin typeface="Cambria Math" panose="02040503050406030204" pitchFamily="18" charset="0"/>
                            </a:rPr>
                          </m:ctrlPr>
                        </m:naryPr>
                        <m:sub>
                          <m:r>
                            <m:rPr>
                              <m:brk m:alnAt="23"/>
                            </m:rPr>
                            <a:rPr lang="en-GB" b="0" i="1" smtClean="0">
                              <a:latin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m:t>
                          </m:r>
                        </m:sup>
                        <m:e>
                          <m:sSup>
                            <m:sSupPr>
                              <m:ctrlPr>
                                <a:rPr lang="en-GB" i="1" smtClean="0">
                                  <a:latin typeface="Cambria Math" panose="02040503050406030204" pitchFamily="18" charset="0"/>
                                </a:rPr>
                              </m:ctrlPr>
                            </m:sSupPr>
                            <m:e>
                              <m:r>
                                <a:rPr lang="en-GB" b="0" i="1" smtClean="0">
                                  <a:latin typeface="Cambria Math" panose="02040503050406030204" pitchFamily="18" charset="0"/>
                                </a:rPr>
                                <m:t>𝐽</m:t>
                              </m:r>
                            </m:e>
                            <m:sup>
                              <m:r>
                                <a:rPr lang="en-GB" b="0" i="1" smtClean="0">
                                  <a:latin typeface="Cambria Math" panose="02040503050406030204" pitchFamily="18" charset="0"/>
                                </a:rPr>
                                <m:t>2</m:t>
                              </m:r>
                            </m:sup>
                          </m:sSup>
                          <m:d>
                            <m:dPr>
                              <m:ctrlPr>
                                <a:rPr lang="en-GB" i="1" smtClean="0">
                                  <a:latin typeface="Cambria Math" panose="02040503050406030204" pitchFamily="18" charset="0"/>
                                </a:rPr>
                              </m:ctrlPr>
                            </m:dPr>
                            <m:e>
                              <m:r>
                                <a:rPr lang="en-GB" b="0" i="1" smtClean="0">
                                  <a:latin typeface="Cambria Math" panose="02040503050406030204" pitchFamily="18" charset="0"/>
                                </a:rPr>
                                <m:t>𝑡</m:t>
                              </m:r>
                            </m:e>
                          </m:d>
                          <m:r>
                            <a:rPr lang="en-GB" b="0" i="1" smtClean="0">
                              <a:latin typeface="Cambria Math" panose="02040503050406030204" pitchFamily="18" charset="0"/>
                            </a:rPr>
                            <m:t>𝑑𝑡</m:t>
                          </m:r>
                        </m:e>
                      </m:nary>
                    </m:oMath>
                  </m:oMathPara>
                </a14:m>
                <a:endParaRPr lang="en-GB" dirty="0"/>
              </a:p>
            </p:txBody>
          </p:sp>
        </mc:Choice>
        <mc:Fallback xmlns="">
          <p:sp>
            <p:nvSpPr>
              <p:cNvPr id="109" name="TextBox 108">
                <a:extLst>
                  <a:ext uri="{FF2B5EF4-FFF2-40B4-BE49-F238E27FC236}">
                    <a16:creationId xmlns:a16="http://schemas.microsoft.com/office/drawing/2014/main" id="{65DF7E91-D956-3D5F-54B7-50C3657929D9}"/>
                  </a:ext>
                </a:extLst>
              </p:cNvPr>
              <p:cNvSpPr txBox="1">
                <a:spLocks noRot="1" noChangeAspect="1" noMove="1" noResize="1" noEditPoints="1" noAdjustHandles="1" noChangeArrowheads="1" noChangeShapeType="1" noTextEdit="1"/>
              </p:cNvSpPr>
              <p:nvPr/>
            </p:nvSpPr>
            <p:spPr>
              <a:xfrm>
                <a:off x="10272831" y="4993059"/>
                <a:ext cx="1124475" cy="599331"/>
              </a:xfrm>
              <a:prstGeom prst="rect">
                <a:avLst/>
              </a:prstGeom>
              <a:blipFill>
                <a:blip r:embed="rId6"/>
                <a:stretch>
                  <a:fillRect b="-1020"/>
                </a:stretch>
              </a:blipFill>
            </p:spPr>
            <p:txBody>
              <a:bodyPr/>
              <a:lstStyle/>
              <a:p>
                <a:r>
                  <a:rPr lang="en-GB">
                    <a:noFill/>
                  </a:rPr>
                  <a:t> </a:t>
                </a:r>
              </a:p>
            </p:txBody>
          </p:sp>
        </mc:Fallback>
      </mc:AlternateContent>
      <p:cxnSp>
        <p:nvCxnSpPr>
          <p:cNvPr id="111" name="Straight Arrow Connector 110">
            <a:extLst>
              <a:ext uri="{FF2B5EF4-FFF2-40B4-BE49-F238E27FC236}">
                <a16:creationId xmlns:a16="http://schemas.microsoft.com/office/drawing/2014/main" id="{0FFAA424-B241-9291-C5EA-D1F2A7738759}"/>
              </a:ext>
            </a:extLst>
          </p:cNvPr>
          <p:cNvCxnSpPr>
            <a:cxnSpLocks/>
          </p:cNvCxnSpPr>
          <p:nvPr/>
        </p:nvCxnSpPr>
        <p:spPr>
          <a:xfrm flipH="1">
            <a:off x="7101685" y="4369300"/>
            <a:ext cx="3095081" cy="220800"/>
          </a:xfrm>
          <a:prstGeom prst="straightConnector1">
            <a:avLst/>
          </a:prstGeom>
          <a:ln>
            <a:solidFill>
              <a:schemeClr val="tx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115" name="TextBox 114">
            <a:extLst>
              <a:ext uri="{FF2B5EF4-FFF2-40B4-BE49-F238E27FC236}">
                <a16:creationId xmlns:a16="http://schemas.microsoft.com/office/drawing/2014/main" id="{D251F3CA-8B2E-D6E2-B21C-07892248D608}"/>
              </a:ext>
            </a:extLst>
          </p:cNvPr>
          <p:cNvSpPr txBox="1"/>
          <p:nvPr/>
        </p:nvSpPr>
        <p:spPr>
          <a:xfrm>
            <a:off x="10230139" y="4182686"/>
            <a:ext cx="1708119" cy="646331"/>
          </a:xfrm>
          <a:prstGeom prst="rect">
            <a:avLst/>
          </a:prstGeom>
          <a:noFill/>
        </p:spPr>
        <p:txBody>
          <a:bodyPr wrap="square" rtlCol="0">
            <a:spAutoFit/>
          </a:bodyPr>
          <a:lstStyle/>
          <a:p>
            <a:r>
              <a:rPr lang="en-GB" dirty="0"/>
              <a:t>Step change of current</a:t>
            </a:r>
          </a:p>
        </p:txBody>
      </p:sp>
      <p:sp>
        <p:nvSpPr>
          <p:cNvPr id="117" name="Rectangle: Rounded Corners 116">
            <a:extLst>
              <a:ext uri="{FF2B5EF4-FFF2-40B4-BE49-F238E27FC236}">
                <a16:creationId xmlns:a16="http://schemas.microsoft.com/office/drawing/2014/main" id="{F5AE4302-2B80-86D0-5109-6123ACEE5634}"/>
              </a:ext>
            </a:extLst>
          </p:cNvPr>
          <p:cNvSpPr/>
          <p:nvPr/>
        </p:nvSpPr>
        <p:spPr>
          <a:xfrm>
            <a:off x="3559255" y="708213"/>
            <a:ext cx="579782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118" name="Rectangle: Rounded Corners 117">
            <a:extLst>
              <a:ext uri="{FF2B5EF4-FFF2-40B4-BE49-F238E27FC236}">
                <a16:creationId xmlns:a16="http://schemas.microsoft.com/office/drawing/2014/main" id="{300E967C-6382-4F1C-E3E7-6615F2517B0D}"/>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119" name="Rectangle: Rounded Corners 118">
            <a:extLst>
              <a:ext uri="{FF2B5EF4-FFF2-40B4-BE49-F238E27FC236}">
                <a16:creationId xmlns:a16="http://schemas.microsoft.com/office/drawing/2014/main" id="{7E9B387D-A23A-DCC3-7AF9-09117E81F96C}"/>
              </a:ext>
            </a:extLst>
          </p:cNvPr>
          <p:cNvSpPr/>
          <p:nvPr/>
        </p:nvSpPr>
        <p:spPr>
          <a:xfrm>
            <a:off x="9442170" y="703031"/>
            <a:ext cx="2670841"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2" name="TextBox 1">
            <a:extLst>
              <a:ext uri="{FF2B5EF4-FFF2-40B4-BE49-F238E27FC236}">
                <a16:creationId xmlns:a16="http://schemas.microsoft.com/office/drawing/2014/main" id="{9FBC62BE-98BC-2EF2-0B37-581DDE5C566D}"/>
              </a:ext>
            </a:extLst>
          </p:cNvPr>
          <p:cNvSpPr txBox="1"/>
          <p:nvPr/>
        </p:nvSpPr>
        <p:spPr>
          <a:xfrm>
            <a:off x="389896" y="5497681"/>
            <a:ext cx="5486400" cy="646331"/>
          </a:xfrm>
          <a:prstGeom prst="rect">
            <a:avLst/>
          </a:prstGeom>
          <a:noFill/>
        </p:spPr>
        <p:txBody>
          <a:bodyPr wrap="square" rtlCol="0">
            <a:spAutoFit/>
          </a:bodyPr>
          <a:lstStyle/>
          <a:p>
            <a:r>
              <a:rPr lang="en-GB" dirty="0"/>
              <a:t>Quench protection has strong influence on the conductor design and magnet design</a:t>
            </a:r>
          </a:p>
        </p:txBody>
      </p:sp>
    </p:spTree>
    <p:extLst>
      <p:ext uri="{BB962C8B-B14F-4D97-AF65-F5344CB8AC3E}">
        <p14:creationId xmlns:p14="http://schemas.microsoft.com/office/powerpoint/2010/main" val="2372309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ectangle: Rounded Corners 79">
            <a:extLst>
              <a:ext uri="{FF2B5EF4-FFF2-40B4-BE49-F238E27FC236}">
                <a16:creationId xmlns:a16="http://schemas.microsoft.com/office/drawing/2014/main" id="{F417C0F4-1B47-EADB-D39D-2595A121357A}"/>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81" name="Rectangle: Rounded Corners 80">
            <a:extLst>
              <a:ext uri="{FF2B5EF4-FFF2-40B4-BE49-F238E27FC236}">
                <a16:creationId xmlns:a16="http://schemas.microsoft.com/office/drawing/2014/main" id="{851E041D-FB5D-66FB-09E0-362DE26F2AEB}"/>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82" name="Rectangle: Rounded Corners 81">
            <a:extLst>
              <a:ext uri="{FF2B5EF4-FFF2-40B4-BE49-F238E27FC236}">
                <a16:creationId xmlns:a16="http://schemas.microsoft.com/office/drawing/2014/main" id="{EA06513D-A874-B51D-4216-A912D77C384A}"/>
              </a:ext>
            </a:extLst>
          </p:cNvPr>
          <p:cNvSpPr/>
          <p:nvPr/>
        </p:nvSpPr>
        <p:spPr>
          <a:xfrm>
            <a:off x="7317936" y="410193"/>
            <a:ext cx="4805609"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83" name="Rectangle: Rounded Corners 82">
            <a:extLst>
              <a:ext uri="{FF2B5EF4-FFF2-40B4-BE49-F238E27FC236}">
                <a16:creationId xmlns:a16="http://schemas.microsoft.com/office/drawing/2014/main" id="{27D1FE74-FA56-AEC8-8584-65750AEF9B9B}"/>
              </a:ext>
            </a:extLst>
          </p:cNvPr>
          <p:cNvSpPr/>
          <p:nvPr/>
        </p:nvSpPr>
        <p:spPr>
          <a:xfrm>
            <a:off x="1992892" y="1288683"/>
            <a:ext cx="1514458"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84" name="Rectangle: Rounded Corners 83">
            <a:extLst>
              <a:ext uri="{FF2B5EF4-FFF2-40B4-BE49-F238E27FC236}">
                <a16:creationId xmlns:a16="http://schemas.microsoft.com/office/drawing/2014/main" id="{422BD6F6-2D90-27B8-CD0F-8361B512A8C3}"/>
              </a:ext>
            </a:extLst>
          </p:cNvPr>
          <p:cNvSpPr/>
          <p:nvPr/>
        </p:nvSpPr>
        <p:spPr>
          <a:xfrm>
            <a:off x="3562962" y="1283001"/>
            <a:ext cx="1025140" cy="245809"/>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87" name="Rectangle: Rounded Corners 86">
            <a:extLst>
              <a:ext uri="{FF2B5EF4-FFF2-40B4-BE49-F238E27FC236}">
                <a16:creationId xmlns:a16="http://schemas.microsoft.com/office/drawing/2014/main" id="{93781029-7D89-6231-60A3-36926BEA2F1F}"/>
              </a:ext>
            </a:extLst>
          </p:cNvPr>
          <p:cNvSpPr/>
          <p:nvPr/>
        </p:nvSpPr>
        <p:spPr>
          <a:xfrm>
            <a:off x="57921" y="1283002"/>
            <a:ext cx="188457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89" name="Rectangle: Rounded Corners 88">
            <a:extLst>
              <a:ext uri="{FF2B5EF4-FFF2-40B4-BE49-F238E27FC236}">
                <a16:creationId xmlns:a16="http://schemas.microsoft.com/office/drawing/2014/main" id="{B3C5B1A3-EF56-4550-BB94-A1056CFA8B1F}"/>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91" name="Rectangle: Rounded Corners 90">
            <a:extLst>
              <a:ext uri="{FF2B5EF4-FFF2-40B4-BE49-F238E27FC236}">
                <a16:creationId xmlns:a16="http://schemas.microsoft.com/office/drawing/2014/main" id="{5374FFE8-64EE-873B-9924-4F528AB9E3E8}"/>
              </a:ext>
            </a:extLst>
          </p:cNvPr>
          <p:cNvSpPr/>
          <p:nvPr/>
        </p:nvSpPr>
        <p:spPr>
          <a:xfrm>
            <a:off x="2012346" y="996844"/>
            <a:ext cx="522520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92" name="Rectangle: Rounded Corners 91">
            <a:extLst>
              <a:ext uri="{FF2B5EF4-FFF2-40B4-BE49-F238E27FC236}">
                <a16:creationId xmlns:a16="http://schemas.microsoft.com/office/drawing/2014/main" id="{5F52BA8A-8DFA-1D31-6BC9-F1F906FE57A8}"/>
              </a:ext>
            </a:extLst>
          </p:cNvPr>
          <p:cNvSpPr/>
          <p:nvPr/>
        </p:nvSpPr>
        <p:spPr>
          <a:xfrm>
            <a:off x="7307401" y="997883"/>
            <a:ext cx="205338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93" name="Rectangle: Rounded Corners 92">
            <a:extLst>
              <a:ext uri="{FF2B5EF4-FFF2-40B4-BE49-F238E27FC236}">
                <a16:creationId xmlns:a16="http://schemas.microsoft.com/office/drawing/2014/main" id="{D0D55ACD-7D09-6AF3-7F8F-B1032C43D4A3}"/>
              </a:ext>
            </a:extLst>
          </p:cNvPr>
          <p:cNvSpPr/>
          <p:nvPr/>
        </p:nvSpPr>
        <p:spPr>
          <a:xfrm>
            <a:off x="9430634" y="993241"/>
            <a:ext cx="268237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94" name="Rectangle: Rounded Corners 93">
            <a:extLst>
              <a:ext uri="{FF2B5EF4-FFF2-40B4-BE49-F238E27FC236}">
                <a16:creationId xmlns:a16="http://schemas.microsoft.com/office/drawing/2014/main" id="{95B97480-5DD0-87AD-AEAA-EF4854E3D445}"/>
              </a:ext>
            </a:extLst>
          </p:cNvPr>
          <p:cNvSpPr/>
          <p:nvPr/>
        </p:nvSpPr>
        <p:spPr>
          <a:xfrm>
            <a:off x="7313610" y="1284041"/>
            <a:ext cx="204717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95" name="Rectangle: Rounded Corners 94">
            <a:extLst>
              <a:ext uri="{FF2B5EF4-FFF2-40B4-BE49-F238E27FC236}">
                <a16:creationId xmlns:a16="http://schemas.microsoft.com/office/drawing/2014/main" id="{CDAB1694-9916-63F3-9ED3-E8807AA4BA76}"/>
              </a:ext>
            </a:extLst>
          </p:cNvPr>
          <p:cNvSpPr/>
          <p:nvPr/>
        </p:nvSpPr>
        <p:spPr>
          <a:xfrm>
            <a:off x="9445874" y="1284041"/>
            <a:ext cx="1313130"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96" name="Rectangle: Rounded Corners 95">
            <a:extLst>
              <a:ext uri="{FF2B5EF4-FFF2-40B4-BE49-F238E27FC236}">
                <a16:creationId xmlns:a16="http://schemas.microsoft.com/office/drawing/2014/main" id="{DB6D2F51-1592-40C3-F4B6-4C0AE33A720A}"/>
              </a:ext>
            </a:extLst>
          </p:cNvPr>
          <p:cNvSpPr/>
          <p:nvPr/>
        </p:nvSpPr>
        <p:spPr>
          <a:xfrm>
            <a:off x="10835069" y="1284041"/>
            <a:ext cx="1277942"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98" name="Rectangle: Rounded Corners 97">
            <a:extLst>
              <a:ext uri="{FF2B5EF4-FFF2-40B4-BE49-F238E27FC236}">
                <a16:creationId xmlns:a16="http://schemas.microsoft.com/office/drawing/2014/main" id="{2937C0F2-7754-B36E-198D-D4D111EB24BE}"/>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106" name="Rectangle: Rounded Corners 105">
            <a:extLst>
              <a:ext uri="{FF2B5EF4-FFF2-40B4-BE49-F238E27FC236}">
                <a16:creationId xmlns:a16="http://schemas.microsoft.com/office/drawing/2014/main" id="{48DFCA3E-37E2-D073-593B-9EBEDD42E5E4}"/>
              </a:ext>
            </a:extLst>
          </p:cNvPr>
          <p:cNvSpPr/>
          <p:nvPr/>
        </p:nvSpPr>
        <p:spPr>
          <a:xfrm>
            <a:off x="70739" y="996844"/>
            <a:ext cx="187175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2" name="TextBox 1">
            <a:extLst>
              <a:ext uri="{FF2B5EF4-FFF2-40B4-BE49-F238E27FC236}">
                <a16:creationId xmlns:a16="http://schemas.microsoft.com/office/drawing/2014/main" id="{F6B13EAA-5B20-A165-2445-7B9972B7CDCF}"/>
              </a:ext>
            </a:extLst>
          </p:cNvPr>
          <p:cNvSpPr txBox="1"/>
          <p:nvPr/>
        </p:nvSpPr>
        <p:spPr>
          <a:xfrm>
            <a:off x="1697795" y="3330295"/>
            <a:ext cx="8977478" cy="1384995"/>
          </a:xfrm>
          <a:prstGeom prst="rect">
            <a:avLst/>
          </a:prstGeom>
          <a:noFill/>
        </p:spPr>
        <p:txBody>
          <a:bodyPr wrap="square" rtlCol="0">
            <a:spAutoFit/>
          </a:bodyPr>
          <a:lstStyle/>
          <a:p>
            <a:r>
              <a:rPr lang="en-GB" sz="2800" dirty="0"/>
              <a:t>For HTS magnets that are difficult to protect the best strategy is to use as many methods from the above outlined approaches as applicable.</a:t>
            </a:r>
          </a:p>
        </p:txBody>
      </p:sp>
      <p:sp>
        <p:nvSpPr>
          <p:cNvPr id="5" name="Rectangle: Rounded Corners 4">
            <a:extLst>
              <a:ext uri="{FF2B5EF4-FFF2-40B4-BE49-F238E27FC236}">
                <a16:creationId xmlns:a16="http://schemas.microsoft.com/office/drawing/2014/main" id="{AAAA5A62-8F56-7A0A-7832-ED4A72015279}"/>
              </a:ext>
            </a:extLst>
          </p:cNvPr>
          <p:cNvSpPr/>
          <p:nvPr/>
        </p:nvSpPr>
        <p:spPr>
          <a:xfrm>
            <a:off x="3559255" y="708213"/>
            <a:ext cx="579782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6" name="Rectangle: Rounded Corners 5">
            <a:extLst>
              <a:ext uri="{FF2B5EF4-FFF2-40B4-BE49-F238E27FC236}">
                <a16:creationId xmlns:a16="http://schemas.microsoft.com/office/drawing/2014/main" id="{04F9E2A3-879C-7A51-3039-00904934E782}"/>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7" name="Rectangle: Rounded Corners 6">
            <a:extLst>
              <a:ext uri="{FF2B5EF4-FFF2-40B4-BE49-F238E27FC236}">
                <a16:creationId xmlns:a16="http://schemas.microsoft.com/office/drawing/2014/main" id="{97275EBF-18AA-87DA-FF28-92286698D6DB}"/>
              </a:ext>
            </a:extLst>
          </p:cNvPr>
          <p:cNvSpPr/>
          <p:nvPr/>
        </p:nvSpPr>
        <p:spPr>
          <a:xfrm>
            <a:off x="9442170" y="703031"/>
            <a:ext cx="2670841"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Tree>
    <p:extLst>
      <p:ext uri="{BB962C8B-B14F-4D97-AF65-F5344CB8AC3E}">
        <p14:creationId xmlns:p14="http://schemas.microsoft.com/office/powerpoint/2010/main" val="683493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Box 94">
            <a:extLst>
              <a:ext uri="{FF2B5EF4-FFF2-40B4-BE49-F238E27FC236}">
                <a16:creationId xmlns:a16="http://schemas.microsoft.com/office/drawing/2014/main" id="{4431CF30-3307-9A62-55D4-9BC8A67913FD}"/>
              </a:ext>
            </a:extLst>
          </p:cNvPr>
          <p:cNvSpPr txBox="1"/>
          <p:nvPr/>
        </p:nvSpPr>
        <p:spPr>
          <a:xfrm>
            <a:off x="921789" y="1782788"/>
            <a:ext cx="10552251" cy="461665"/>
          </a:xfrm>
          <a:prstGeom prst="rect">
            <a:avLst/>
          </a:prstGeom>
          <a:noFill/>
        </p:spPr>
        <p:txBody>
          <a:bodyPr wrap="square">
            <a:spAutoFit/>
          </a:bodyPr>
          <a:lstStyle/>
          <a:p>
            <a:r>
              <a:rPr lang="en-GB" sz="2400" dirty="0"/>
              <a:t>No Insulation / Partial insulation / Metal insulation  -  single pancake case</a:t>
            </a:r>
          </a:p>
        </p:txBody>
      </p:sp>
      <p:sp>
        <p:nvSpPr>
          <p:cNvPr id="104" name="TextBox 103">
            <a:extLst>
              <a:ext uri="{FF2B5EF4-FFF2-40B4-BE49-F238E27FC236}">
                <a16:creationId xmlns:a16="http://schemas.microsoft.com/office/drawing/2014/main" id="{31EBF4B7-F4F2-EC33-5DC7-F776932AEB57}"/>
              </a:ext>
            </a:extLst>
          </p:cNvPr>
          <p:cNvSpPr txBox="1"/>
          <p:nvPr/>
        </p:nvSpPr>
        <p:spPr>
          <a:xfrm>
            <a:off x="3763056" y="5782905"/>
            <a:ext cx="7667152" cy="1200329"/>
          </a:xfrm>
          <a:prstGeom prst="rect">
            <a:avLst/>
          </a:prstGeom>
          <a:noFill/>
        </p:spPr>
        <p:txBody>
          <a:bodyPr wrap="square" rtlCol="0">
            <a:spAutoFit/>
          </a:bodyPr>
          <a:lstStyle>
            <a:defPPr>
              <a:defRPr lang="en-US"/>
            </a:defPPr>
          </a:lstStyle>
          <a:p>
            <a:r>
              <a:rPr lang="en-GB" sz="1200" dirty="0"/>
              <a:t>[1] S. Hahn et al. 45.5-tesla direct-current magnetic field generated with a high-temperature superconducting magnet, </a:t>
            </a:r>
            <a:r>
              <a:rPr lang="fr-FR" sz="1200" dirty="0"/>
              <a:t>Nature, 570, 496–499 (2019).</a:t>
            </a:r>
          </a:p>
          <a:p>
            <a:endParaRPr lang="fr-FR" sz="1200" dirty="0"/>
          </a:p>
          <a:p>
            <a:r>
              <a:rPr lang="en-GB" sz="1200" dirty="0"/>
              <a:t>[2] G. Brittles, R. Bateman, Stability and quench dynamic behaviour of REBCO coils for spherical Tokamaks R&amp;D, WAMHTS-5, 2019, Budapest</a:t>
            </a:r>
            <a:endParaRPr lang="fr-FR" sz="1200" dirty="0"/>
          </a:p>
          <a:p>
            <a:endParaRPr lang="en-GB" sz="1200" dirty="0"/>
          </a:p>
        </p:txBody>
      </p:sp>
      <p:pic>
        <p:nvPicPr>
          <p:cNvPr id="107" name="Picture 106">
            <a:extLst>
              <a:ext uri="{FF2B5EF4-FFF2-40B4-BE49-F238E27FC236}">
                <a16:creationId xmlns:a16="http://schemas.microsoft.com/office/drawing/2014/main" id="{F34AC52D-FA83-4C2E-533A-27A483F15D03}"/>
              </a:ext>
            </a:extLst>
          </p:cNvPr>
          <p:cNvPicPr>
            <a:picLocks noChangeAspect="1"/>
          </p:cNvPicPr>
          <p:nvPr/>
        </p:nvPicPr>
        <p:blipFill>
          <a:blip r:embed="rId3"/>
          <a:stretch>
            <a:fillRect/>
          </a:stretch>
        </p:blipFill>
        <p:spPr>
          <a:xfrm>
            <a:off x="613922" y="4686705"/>
            <a:ext cx="1626579" cy="1030912"/>
          </a:xfrm>
          <a:prstGeom prst="rect">
            <a:avLst/>
          </a:prstGeom>
        </p:spPr>
      </p:pic>
      <p:sp>
        <p:nvSpPr>
          <p:cNvPr id="108" name="TextBox 107">
            <a:extLst>
              <a:ext uri="{FF2B5EF4-FFF2-40B4-BE49-F238E27FC236}">
                <a16:creationId xmlns:a16="http://schemas.microsoft.com/office/drawing/2014/main" id="{70652BFD-4725-3B3E-571B-69FD6724ACEA}"/>
              </a:ext>
            </a:extLst>
          </p:cNvPr>
          <p:cNvSpPr txBox="1"/>
          <p:nvPr/>
        </p:nvSpPr>
        <p:spPr>
          <a:xfrm>
            <a:off x="713153" y="5676089"/>
            <a:ext cx="1184940" cy="276999"/>
          </a:xfrm>
          <a:prstGeom prst="rect">
            <a:avLst/>
          </a:prstGeom>
          <a:noFill/>
        </p:spPr>
        <p:txBody>
          <a:bodyPr wrap="none" rtlCol="0">
            <a:spAutoFit/>
          </a:bodyPr>
          <a:lstStyle/>
          <a:p>
            <a:r>
              <a:rPr lang="en-GB" sz="1200" dirty="0"/>
              <a:t>Figure from [2]</a:t>
            </a:r>
          </a:p>
        </p:txBody>
      </p:sp>
      <p:sp>
        <p:nvSpPr>
          <p:cNvPr id="102" name="Rectangle: Rounded Corners 101">
            <a:extLst>
              <a:ext uri="{FF2B5EF4-FFF2-40B4-BE49-F238E27FC236}">
                <a16:creationId xmlns:a16="http://schemas.microsoft.com/office/drawing/2014/main" id="{EE696395-FF3A-8905-155C-507F4E8D60D1}"/>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103" name="Rectangle: Rounded Corners 102">
            <a:extLst>
              <a:ext uri="{FF2B5EF4-FFF2-40B4-BE49-F238E27FC236}">
                <a16:creationId xmlns:a16="http://schemas.microsoft.com/office/drawing/2014/main" id="{9C815A68-5F79-9070-7E7E-7A9BCCFB0861}"/>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106" name="Rectangle: Rounded Corners 105">
            <a:extLst>
              <a:ext uri="{FF2B5EF4-FFF2-40B4-BE49-F238E27FC236}">
                <a16:creationId xmlns:a16="http://schemas.microsoft.com/office/drawing/2014/main" id="{550F4ED6-8DF0-B9C9-349C-1242E0E196FA}"/>
              </a:ext>
            </a:extLst>
          </p:cNvPr>
          <p:cNvSpPr/>
          <p:nvPr/>
        </p:nvSpPr>
        <p:spPr>
          <a:xfrm>
            <a:off x="7317936" y="410193"/>
            <a:ext cx="4805609"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109" name="Rectangle: Rounded Corners 108">
            <a:extLst>
              <a:ext uri="{FF2B5EF4-FFF2-40B4-BE49-F238E27FC236}">
                <a16:creationId xmlns:a16="http://schemas.microsoft.com/office/drawing/2014/main" id="{5B346023-0A08-D381-5F78-0ECC9E907B18}"/>
              </a:ext>
            </a:extLst>
          </p:cNvPr>
          <p:cNvSpPr/>
          <p:nvPr/>
        </p:nvSpPr>
        <p:spPr>
          <a:xfrm>
            <a:off x="1992892" y="1288683"/>
            <a:ext cx="1514458"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111" name="Rectangle: Rounded Corners 110">
            <a:extLst>
              <a:ext uri="{FF2B5EF4-FFF2-40B4-BE49-F238E27FC236}">
                <a16:creationId xmlns:a16="http://schemas.microsoft.com/office/drawing/2014/main" id="{384D7D43-4805-831D-EF64-4EBF635480BB}"/>
              </a:ext>
            </a:extLst>
          </p:cNvPr>
          <p:cNvSpPr/>
          <p:nvPr/>
        </p:nvSpPr>
        <p:spPr>
          <a:xfrm>
            <a:off x="3562962" y="1283001"/>
            <a:ext cx="1025140" cy="245809"/>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114" name="Rectangle: Rounded Corners 113">
            <a:extLst>
              <a:ext uri="{FF2B5EF4-FFF2-40B4-BE49-F238E27FC236}">
                <a16:creationId xmlns:a16="http://schemas.microsoft.com/office/drawing/2014/main" id="{C5A2D35B-204C-EA6C-1E55-1D9E52E49BD9}"/>
              </a:ext>
            </a:extLst>
          </p:cNvPr>
          <p:cNvSpPr/>
          <p:nvPr/>
        </p:nvSpPr>
        <p:spPr>
          <a:xfrm>
            <a:off x="57921" y="1283002"/>
            <a:ext cx="188457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116" name="Rectangle: Rounded Corners 115">
            <a:extLst>
              <a:ext uri="{FF2B5EF4-FFF2-40B4-BE49-F238E27FC236}">
                <a16:creationId xmlns:a16="http://schemas.microsoft.com/office/drawing/2014/main" id="{1DBD19DA-3F0B-63D9-720B-BD9AB1205164}"/>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118" name="Rectangle: Rounded Corners 117">
            <a:extLst>
              <a:ext uri="{FF2B5EF4-FFF2-40B4-BE49-F238E27FC236}">
                <a16:creationId xmlns:a16="http://schemas.microsoft.com/office/drawing/2014/main" id="{C3FCA6DB-F496-A990-D99C-7972F4F77B48}"/>
              </a:ext>
            </a:extLst>
          </p:cNvPr>
          <p:cNvSpPr/>
          <p:nvPr/>
        </p:nvSpPr>
        <p:spPr>
          <a:xfrm>
            <a:off x="2012346" y="996844"/>
            <a:ext cx="522520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119" name="Rectangle: Rounded Corners 118">
            <a:extLst>
              <a:ext uri="{FF2B5EF4-FFF2-40B4-BE49-F238E27FC236}">
                <a16:creationId xmlns:a16="http://schemas.microsoft.com/office/drawing/2014/main" id="{59499FB4-BB97-B834-58CD-7B3068441F35}"/>
              </a:ext>
            </a:extLst>
          </p:cNvPr>
          <p:cNvSpPr/>
          <p:nvPr/>
        </p:nvSpPr>
        <p:spPr>
          <a:xfrm>
            <a:off x="7307401" y="997883"/>
            <a:ext cx="205338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120" name="Rectangle: Rounded Corners 119">
            <a:extLst>
              <a:ext uri="{FF2B5EF4-FFF2-40B4-BE49-F238E27FC236}">
                <a16:creationId xmlns:a16="http://schemas.microsoft.com/office/drawing/2014/main" id="{A44B1260-3C02-5E75-E9AC-08E32EE11590}"/>
              </a:ext>
            </a:extLst>
          </p:cNvPr>
          <p:cNvSpPr/>
          <p:nvPr/>
        </p:nvSpPr>
        <p:spPr>
          <a:xfrm>
            <a:off x="9430634" y="993241"/>
            <a:ext cx="268237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121" name="Rectangle: Rounded Corners 120">
            <a:extLst>
              <a:ext uri="{FF2B5EF4-FFF2-40B4-BE49-F238E27FC236}">
                <a16:creationId xmlns:a16="http://schemas.microsoft.com/office/drawing/2014/main" id="{5D47D5E9-E8AD-B2FF-D14B-76101C37C7AA}"/>
              </a:ext>
            </a:extLst>
          </p:cNvPr>
          <p:cNvSpPr/>
          <p:nvPr/>
        </p:nvSpPr>
        <p:spPr>
          <a:xfrm>
            <a:off x="7313610" y="1284041"/>
            <a:ext cx="204717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122" name="Rectangle: Rounded Corners 121">
            <a:extLst>
              <a:ext uri="{FF2B5EF4-FFF2-40B4-BE49-F238E27FC236}">
                <a16:creationId xmlns:a16="http://schemas.microsoft.com/office/drawing/2014/main" id="{46535FA9-D63A-A905-D34F-C249AC885F19}"/>
              </a:ext>
            </a:extLst>
          </p:cNvPr>
          <p:cNvSpPr/>
          <p:nvPr/>
        </p:nvSpPr>
        <p:spPr>
          <a:xfrm>
            <a:off x="9445874" y="1284041"/>
            <a:ext cx="1313130"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123" name="Rectangle: Rounded Corners 122">
            <a:extLst>
              <a:ext uri="{FF2B5EF4-FFF2-40B4-BE49-F238E27FC236}">
                <a16:creationId xmlns:a16="http://schemas.microsoft.com/office/drawing/2014/main" id="{351B9A31-7DE7-AB20-DDD3-E9FCE9C5B229}"/>
              </a:ext>
            </a:extLst>
          </p:cNvPr>
          <p:cNvSpPr/>
          <p:nvPr/>
        </p:nvSpPr>
        <p:spPr>
          <a:xfrm>
            <a:off x="10835069" y="1284041"/>
            <a:ext cx="1277942"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125" name="Rectangle: Rounded Corners 124">
            <a:extLst>
              <a:ext uri="{FF2B5EF4-FFF2-40B4-BE49-F238E27FC236}">
                <a16:creationId xmlns:a16="http://schemas.microsoft.com/office/drawing/2014/main" id="{9B2A6B48-F837-AEE8-ED3F-56D82C30F202}"/>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133" name="Rectangle: Rounded Corners 132">
            <a:extLst>
              <a:ext uri="{FF2B5EF4-FFF2-40B4-BE49-F238E27FC236}">
                <a16:creationId xmlns:a16="http://schemas.microsoft.com/office/drawing/2014/main" id="{2D26F18C-561D-49A4-3824-E833E1786E22}"/>
              </a:ext>
            </a:extLst>
          </p:cNvPr>
          <p:cNvSpPr/>
          <p:nvPr/>
        </p:nvSpPr>
        <p:spPr>
          <a:xfrm>
            <a:off x="70739" y="996844"/>
            <a:ext cx="187175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134" name="Rectangle: Rounded Corners 133">
            <a:extLst>
              <a:ext uri="{FF2B5EF4-FFF2-40B4-BE49-F238E27FC236}">
                <a16:creationId xmlns:a16="http://schemas.microsoft.com/office/drawing/2014/main" id="{3A32F79D-096A-C9D6-17D6-C20C8BBC6809}"/>
              </a:ext>
            </a:extLst>
          </p:cNvPr>
          <p:cNvSpPr/>
          <p:nvPr/>
        </p:nvSpPr>
        <p:spPr>
          <a:xfrm>
            <a:off x="3559255" y="708213"/>
            <a:ext cx="579782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135" name="Rectangle: Rounded Corners 134">
            <a:extLst>
              <a:ext uri="{FF2B5EF4-FFF2-40B4-BE49-F238E27FC236}">
                <a16:creationId xmlns:a16="http://schemas.microsoft.com/office/drawing/2014/main" id="{B4756DFD-FD2B-828F-4146-673C563170E2}"/>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136" name="Rectangle: Rounded Corners 135">
            <a:extLst>
              <a:ext uri="{FF2B5EF4-FFF2-40B4-BE49-F238E27FC236}">
                <a16:creationId xmlns:a16="http://schemas.microsoft.com/office/drawing/2014/main" id="{995AA3D4-1045-5CF9-6E99-CB022A17ABAF}"/>
              </a:ext>
            </a:extLst>
          </p:cNvPr>
          <p:cNvSpPr/>
          <p:nvPr/>
        </p:nvSpPr>
        <p:spPr>
          <a:xfrm>
            <a:off x="9442170" y="703031"/>
            <a:ext cx="2670841"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140" name="TextBox 139">
            <a:extLst>
              <a:ext uri="{FF2B5EF4-FFF2-40B4-BE49-F238E27FC236}">
                <a16:creationId xmlns:a16="http://schemas.microsoft.com/office/drawing/2014/main" id="{F2F2B072-7D24-4520-2FAF-3225B04A5205}"/>
              </a:ext>
            </a:extLst>
          </p:cNvPr>
          <p:cNvSpPr txBox="1"/>
          <p:nvPr/>
        </p:nvSpPr>
        <p:spPr>
          <a:xfrm>
            <a:off x="5752195" y="2852771"/>
            <a:ext cx="6439804" cy="923330"/>
          </a:xfrm>
          <a:prstGeom prst="rect">
            <a:avLst/>
          </a:prstGeom>
          <a:noFill/>
        </p:spPr>
        <p:txBody>
          <a:bodyPr wrap="square" rtlCol="0">
            <a:spAutoFit/>
          </a:bodyPr>
          <a:lstStyle/>
          <a:p>
            <a:pPr marL="285750" indent="-285750">
              <a:buFont typeface="Wingdings" panose="05000000000000000000" pitchFamily="2" charset="2"/>
              <a:buChar char="ü"/>
            </a:pPr>
            <a:r>
              <a:rPr lang="en-GB" dirty="0"/>
              <a:t>Very effective method for decreasing J flowing through a quench region, i.e. the left side integral is low, so resulting temperature increase is low</a:t>
            </a:r>
          </a:p>
        </p:txBody>
      </p:sp>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2EC07744-07A6-931C-184F-9992E9FD4F5D}"/>
                  </a:ext>
                </a:extLst>
              </p:cNvPr>
              <p:cNvSpPr txBox="1"/>
              <p:nvPr/>
            </p:nvSpPr>
            <p:spPr>
              <a:xfrm>
                <a:off x="7487944" y="3708022"/>
                <a:ext cx="4334455" cy="6842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trlPr>
                            <a:rPr lang="en-GB" i="1" smtClean="0">
                              <a:latin typeface="Cambria Math" panose="02040503050406030204" pitchFamily="18" charset="0"/>
                            </a:rPr>
                          </m:ctrlPr>
                        </m:naryPr>
                        <m:sub>
                          <m:r>
                            <m:rPr>
                              <m:brk m:alnAt="23"/>
                            </m:rPr>
                            <a:rPr lang="en-GB" b="0" i="1" smtClean="0">
                              <a:latin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m:t>
                          </m:r>
                        </m:sup>
                        <m:e>
                          <m:sSup>
                            <m:sSupPr>
                              <m:ctrlPr>
                                <a:rPr lang="en-GB" i="1" smtClean="0">
                                  <a:latin typeface="Cambria Math" panose="02040503050406030204" pitchFamily="18" charset="0"/>
                                </a:rPr>
                              </m:ctrlPr>
                            </m:sSupPr>
                            <m:e>
                              <m:r>
                                <a:rPr lang="en-GB" b="0" i="1" smtClean="0">
                                  <a:latin typeface="Cambria Math" panose="02040503050406030204" pitchFamily="18" charset="0"/>
                                </a:rPr>
                                <m:t>𝐽</m:t>
                              </m:r>
                            </m:e>
                            <m:sup>
                              <m:r>
                                <a:rPr lang="en-GB" b="0" i="1" smtClean="0">
                                  <a:latin typeface="Cambria Math" panose="02040503050406030204" pitchFamily="18" charset="0"/>
                                </a:rPr>
                                <m:t>2</m:t>
                              </m:r>
                            </m:sup>
                          </m:sSup>
                          <m:d>
                            <m:dPr>
                              <m:ctrlPr>
                                <a:rPr lang="en-GB" i="1" smtClean="0">
                                  <a:latin typeface="Cambria Math" panose="02040503050406030204" pitchFamily="18" charset="0"/>
                                </a:rPr>
                              </m:ctrlPr>
                            </m:dPr>
                            <m:e>
                              <m:r>
                                <a:rPr lang="en-GB" b="0" i="1" smtClean="0">
                                  <a:latin typeface="Cambria Math" panose="02040503050406030204" pitchFamily="18" charset="0"/>
                                </a:rPr>
                                <m:t>𝑡</m:t>
                              </m:r>
                            </m:e>
                          </m:d>
                          <m:r>
                            <a:rPr lang="en-GB" b="0" i="1" smtClean="0">
                              <a:latin typeface="Cambria Math" panose="02040503050406030204" pitchFamily="18" charset="0"/>
                            </a:rPr>
                            <m:t>𝑑𝑡</m:t>
                          </m:r>
                        </m:e>
                      </m:nary>
                      <m:r>
                        <a:rPr lang="en-GB" i="1" smtClean="0">
                          <a:latin typeface="Cambria Math" panose="02040503050406030204" pitchFamily="18" charset="0"/>
                        </a:rPr>
                        <m:t>=</m:t>
                      </m:r>
                      <m:nary>
                        <m:naryPr>
                          <m:ctrlPr>
                            <a:rPr lang="en-GB" i="1" smtClean="0">
                              <a:latin typeface="Cambria Math" panose="02040503050406030204" pitchFamily="18" charset="0"/>
                            </a:rPr>
                          </m:ctrlPr>
                        </m:naryPr>
                        <m:sub>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𝑜𝑝</m:t>
                              </m:r>
                            </m:sub>
                          </m:sSub>
                        </m:sub>
                        <m:sup>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𝑚𝑎𝑥</m:t>
                              </m:r>
                            </m:sub>
                          </m:sSub>
                        </m:sup>
                        <m:e>
                          <m:sSub>
                            <m:sSubPr>
                              <m:ctrlPr>
                                <a:rPr lang="en-GB"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𝑣</m:t>
                              </m:r>
                            </m:sub>
                          </m:sSub>
                        </m:e>
                      </m:nary>
                      <m:f>
                        <m:fPr>
                          <m:type m:val="lin"/>
                          <m:ctrlPr>
                            <a:rPr lang="en-GB" i="1" smtClean="0">
                              <a:latin typeface="Cambria Math" panose="02040503050406030204" pitchFamily="18" charset="0"/>
                            </a:rPr>
                          </m:ctrlPr>
                        </m:fPr>
                        <m:num>
                          <m:d>
                            <m:dPr>
                              <m:ctrlPr>
                                <a:rPr lang="en-GB" i="1">
                                  <a:latin typeface="Cambria Math" panose="02040503050406030204" pitchFamily="18" charset="0"/>
                                </a:rPr>
                              </m:ctrlPr>
                            </m:dPr>
                            <m:e>
                              <m:r>
                                <a:rPr lang="en-GB" i="1">
                                  <a:latin typeface="Cambria Math" panose="02040503050406030204" pitchFamily="18" charset="0"/>
                                </a:rPr>
                                <m:t>𝑇</m:t>
                              </m:r>
                            </m:e>
                          </m:d>
                        </m:num>
                        <m:den>
                          <m:r>
                            <a:rPr lang="en-GB" i="1" smtClean="0">
                              <a:latin typeface="Cambria Math" panose="02040503050406030204" pitchFamily="18" charset="0"/>
                              <a:ea typeface="Cambria Math" panose="02040503050406030204" pitchFamily="18" charset="0"/>
                            </a:rPr>
                            <m:t>𝜌</m:t>
                          </m:r>
                          <m:d>
                            <m:dPr>
                              <m:ctrlPr>
                                <a:rPr lang="en-GB"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𝑇</m:t>
                              </m:r>
                            </m:e>
                          </m:d>
                          <m:r>
                            <a:rPr lang="en-GB" b="0" i="1" smtClean="0">
                              <a:latin typeface="Cambria Math" panose="02040503050406030204" pitchFamily="18" charset="0"/>
                              <a:ea typeface="Cambria Math" panose="02040503050406030204" pitchFamily="18" charset="0"/>
                            </a:rPr>
                            <m:t>𝑑𝑇</m:t>
                          </m:r>
                        </m:den>
                      </m:f>
                      <m:r>
                        <a:rPr lang="en-GB" b="0" i="1" smtClean="0">
                          <a:latin typeface="Cambria Math" panose="02040503050406030204" pitchFamily="18" charset="0"/>
                        </a:rPr>
                        <m:t> </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𝐹</m:t>
                      </m:r>
                      <m:d>
                        <m:dPr>
                          <m:ctrlPr>
                            <a:rPr lang="el-GR"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𝑇</m:t>
                          </m:r>
                        </m:e>
                      </m:d>
                    </m:oMath>
                  </m:oMathPara>
                </a14:m>
                <a:endParaRPr lang="en-GB" dirty="0"/>
              </a:p>
            </p:txBody>
          </p:sp>
        </mc:Choice>
        <mc:Fallback xmlns="">
          <p:sp>
            <p:nvSpPr>
              <p:cNvPr id="141" name="TextBox 140">
                <a:extLst>
                  <a:ext uri="{FF2B5EF4-FFF2-40B4-BE49-F238E27FC236}">
                    <a16:creationId xmlns:a16="http://schemas.microsoft.com/office/drawing/2014/main" id="{2EC07744-07A6-931C-184F-9992E9FD4F5D}"/>
                  </a:ext>
                </a:extLst>
              </p:cNvPr>
              <p:cNvSpPr txBox="1">
                <a:spLocks noRot="1" noChangeAspect="1" noMove="1" noResize="1" noEditPoints="1" noAdjustHandles="1" noChangeArrowheads="1" noChangeShapeType="1" noTextEdit="1"/>
              </p:cNvSpPr>
              <p:nvPr/>
            </p:nvSpPr>
            <p:spPr>
              <a:xfrm>
                <a:off x="7487944" y="3708022"/>
                <a:ext cx="4334455" cy="684226"/>
              </a:xfrm>
              <a:prstGeom prst="rect">
                <a:avLst/>
              </a:prstGeom>
              <a:blipFill>
                <a:blip r:embed="rId4"/>
                <a:stretch>
                  <a:fillRect/>
                </a:stretch>
              </a:blipFill>
            </p:spPr>
            <p:txBody>
              <a:bodyPr/>
              <a:lstStyle/>
              <a:p>
                <a:r>
                  <a:rPr lang="en-GB">
                    <a:noFill/>
                  </a:rPr>
                  <a:t> </a:t>
                </a:r>
              </a:p>
            </p:txBody>
          </p:sp>
        </mc:Fallback>
      </mc:AlternateContent>
      <p:sp>
        <p:nvSpPr>
          <p:cNvPr id="142" name="TextBox 141">
            <a:extLst>
              <a:ext uri="{FF2B5EF4-FFF2-40B4-BE49-F238E27FC236}">
                <a16:creationId xmlns:a16="http://schemas.microsoft.com/office/drawing/2014/main" id="{5EAEB88B-CBE1-13E3-630C-A33C8CE2C4ED}"/>
              </a:ext>
            </a:extLst>
          </p:cNvPr>
          <p:cNvSpPr txBox="1"/>
          <p:nvPr/>
        </p:nvSpPr>
        <p:spPr>
          <a:xfrm>
            <a:off x="5812842" y="4446048"/>
            <a:ext cx="6477499" cy="923330"/>
          </a:xfrm>
          <a:prstGeom prst="rect">
            <a:avLst/>
          </a:prstGeom>
          <a:noFill/>
        </p:spPr>
        <p:txBody>
          <a:bodyPr wrap="square" rtlCol="0">
            <a:spAutoFit/>
          </a:bodyPr>
          <a:lstStyle/>
          <a:p>
            <a:pPr marL="285750" indent="-285750">
              <a:buFont typeface="Wingdings" panose="05000000000000000000" pitchFamily="2" charset="2"/>
              <a:buChar char="ü"/>
            </a:pPr>
            <a:r>
              <a:rPr lang="en-GB" dirty="0"/>
              <a:t>Current redistribution can create stress states during quench that are difficult to simulate and design for</a:t>
            </a:r>
          </a:p>
          <a:p>
            <a:pPr marL="285750" indent="-285750">
              <a:buFont typeface="Wingdings" panose="05000000000000000000" pitchFamily="2" charset="2"/>
              <a:buChar char="ü"/>
            </a:pPr>
            <a:r>
              <a:rPr lang="en-GB" dirty="0"/>
              <a:t>Stored energy is predominantly deposited in cold mass</a:t>
            </a:r>
          </a:p>
        </p:txBody>
      </p:sp>
      <p:pic>
        <p:nvPicPr>
          <p:cNvPr id="143" name="Picture 142">
            <a:extLst>
              <a:ext uri="{FF2B5EF4-FFF2-40B4-BE49-F238E27FC236}">
                <a16:creationId xmlns:a16="http://schemas.microsoft.com/office/drawing/2014/main" id="{E17BBF4E-4B08-D29B-527F-99E0D3B350C3}"/>
              </a:ext>
            </a:extLst>
          </p:cNvPr>
          <p:cNvPicPr>
            <a:picLocks noChangeAspect="1"/>
          </p:cNvPicPr>
          <p:nvPr/>
        </p:nvPicPr>
        <p:blipFill>
          <a:blip r:embed="rId5"/>
          <a:stretch>
            <a:fillRect/>
          </a:stretch>
        </p:blipFill>
        <p:spPr>
          <a:xfrm>
            <a:off x="3808327" y="2750971"/>
            <a:ext cx="1980194" cy="2823884"/>
          </a:xfrm>
          <a:prstGeom prst="rect">
            <a:avLst/>
          </a:prstGeom>
        </p:spPr>
      </p:pic>
      <p:sp>
        <p:nvSpPr>
          <p:cNvPr id="144" name="TextBox 143">
            <a:extLst>
              <a:ext uri="{FF2B5EF4-FFF2-40B4-BE49-F238E27FC236}">
                <a16:creationId xmlns:a16="http://schemas.microsoft.com/office/drawing/2014/main" id="{C23160D9-4B8F-4080-7F58-1ACC257506E3}"/>
              </a:ext>
            </a:extLst>
          </p:cNvPr>
          <p:cNvSpPr txBox="1"/>
          <p:nvPr/>
        </p:nvSpPr>
        <p:spPr>
          <a:xfrm>
            <a:off x="5643817" y="4040203"/>
            <a:ext cx="1503938" cy="276999"/>
          </a:xfrm>
          <a:prstGeom prst="rect">
            <a:avLst/>
          </a:prstGeom>
          <a:noFill/>
        </p:spPr>
        <p:txBody>
          <a:bodyPr wrap="none" rtlCol="0">
            <a:spAutoFit/>
          </a:bodyPr>
          <a:lstStyle/>
          <a:p>
            <a:r>
              <a:rPr lang="en-GB" sz="1200" dirty="0"/>
              <a:t>or quenched region</a:t>
            </a:r>
          </a:p>
        </p:txBody>
      </p:sp>
      <p:cxnSp>
        <p:nvCxnSpPr>
          <p:cNvPr id="145" name="Straight Arrow Connector 144">
            <a:extLst>
              <a:ext uri="{FF2B5EF4-FFF2-40B4-BE49-F238E27FC236}">
                <a16:creationId xmlns:a16="http://schemas.microsoft.com/office/drawing/2014/main" id="{1888177E-614D-D503-4C3B-D92C33382200}"/>
              </a:ext>
            </a:extLst>
          </p:cNvPr>
          <p:cNvCxnSpPr>
            <a:cxnSpLocks/>
            <a:stCxn id="144" idx="1"/>
          </p:cNvCxnSpPr>
          <p:nvPr/>
        </p:nvCxnSpPr>
        <p:spPr>
          <a:xfrm flipH="1">
            <a:off x="4740946" y="4178703"/>
            <a:ext cx="902871" cy="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46" name="TextBox 145">
            <a:extLst>
              <a:ext uri="{FF2B5EF4-FFF2-40B4-BE49-F238E27FC236}">
                <a16:creationId xmlns:a16="http://schemas.microsoft.com/office/drawing/2014/main" id="{56C7A6A8-25A4-D775-95F6-6F8B7248885A}"/>
              </a:ext>
            </a:extLst>
          </p:cNvPr>
          <p:cNvSpPr txBox="1"/>
          <p:nvPr/>
        </p:nvSpPr>
        <p:spPr>
          <a:xfrm>
            <a:off x="4173887" y="5527282"/>
            <a:ext cx="1980195" cy="276999"/>
          </a:xfrm>
          <a:prstGeom prst="rect">
            <a:avLst/>
          </a:prstGeom>
          <a:noFill/>
        </p:spPr>
        <p:txBody>
          <a:bodyPr wrap="square" rtlCol="0">
            <a:spAutoFit/>
          </a:bodyPr>
          <a:lstStyle/>
          <a:p>
            <a:r>
              <a:rPr lang="en-GB" sz="1200" dirty="0"/>
              <a:t>Figure from [1]</a:t>
            </a:r>
          </a:p>
        </p:txBody>
      </p:sp>
      <p:sp>
        <p:nvSpPr>
          <p:cNvPr id="148" name="Oval 147">
            <a:extLst>
              <a:ext uri="{FF2B5EF4-FFF2-40B4-BE49-F238E27FC236}">
                <a16:creationId xmlns:a16="http://schemas.microsoft.com/office/drawing/2014/main" id="{3663922A-D398-EEF2-66C5-151FC36F1799}"/>
              </a:ext>
            </a:extLst>
          </p:cNvPr>
          <p:cNvSpPr/>
          <p:nvPr/>
        </p:nvSpPr>
        <p:spPr>
          <a:xfrm>
            <a:off x="547729" y="3363770"/>
            <a:ext cx="454820" cy="49518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49" name="Straight Arrow Connector 148">
            <a:extLst>
              <a:ext uri="{FF2B5EF4-FFF2-40B4-BE49-F238E27FC236}">
                <a16:creationId xmlns:a16="http://schemas.microsoft.com/office/drawing/2014/main" id="{760424E0-ABD2-E5BB-EE24-7C2A0723A80D}"/>
              </a:ext>
            </a:extLst>
          </p:cNvPr>
          <p:cNvCxnSpPr>
            <a:cxnSpLocks/>
          </p:cNvCxnSpPr>
          <p:nvPr/>
        </p:nvCxnSpPr>
        <p:spPr>
          <a:xfrm flipV="1">
            <a:off x="772019" y="3398894"/>
            <a:ext cx="3120" cy="41621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50" name="Straight Connector 149">
            <a:extLst>
              <a:ext uri="{FF2B5EF4-FFF2-40B4-BE49-F238E27FC236}">
                <a16:creationId xmlns:a16="http://schemas.microsoft.com/office/drawing/2014/main" id="{F5B951BC-DA1E-E395-56C9-2B067F7CA94D}"/>
              </a:ext>
            </a:extLst>
          </p:cNvPr>
          <p:cNvCxnSpPr>
            <a:stCxn id="148" idx="0"/>
          </p:cNvCxnSpPr>
          <p:nvPr/>
        </p:nvCxnSpPr>
        <p:spPr>
          <a:xfrm flipV="1">
            <a:off x="775139" y="2839232"/>
            <a:ext cx="0" cy="524538"/>
          </a:xfrm>
          <a:prstGeom prst="line">
            <a:avLst/>
          </a:prstGeom>
          <a:effectLst/>
        </p:spPr>
        <p:style>
          <a:lnRef idx="2">
            <a:schemeClr val="dk1"/>
          </a:lnRef>
          <a:fillRef idx="0">
            <a:schemeClr val="dk1"/>
          </a:fillRef>
          <a:effectRef idx="1">
            <a:schemeClr val="dk1"/>
          </a:effectRef>
          <a:fontRef idx="minor">
            <a:schemeClr val="tx1"/>
          </a:fontRef>
        </p:style>
      </p:cxnSp>
      <p:cxnSp>
        <p:nvCxnSpPr>
          <p:cNvPr id="151" name="Straight Connector 150">
            <a:extLst>
              <a:ext uri="{FF2B5EF4-FFF2-40B4-BE49-F238E27FC236}">
                <a16:creationId xmlns:a16="http://schemas.microsoft.com/office/drawing/2014/main" id="{058BCD46-8DF4-4787-CE4A-4BEA0EEB99CF}"/>
              </a:ext>
            </a:extLst>
          </p:cNvPr>
          <p:cNvCxnSpPr>
            <a:cxnSpLocks/>
          </p:cNvCxnSpPr>
          <p:nvPr/>
        </p:nvCxnSpPr>
        <p:spPr>
          <a:xfrm flipH="1" flipV="1">
            <a:off x="772019" y="2837703"/>
            <a:ext cx="1539324" cy="1529"/>
          </a:xfrm>
          <a:prstGeom prst="line">
            <a:avLst/>
          </a:prstGeom>
          <a:effectLst/>
        </p:spPr>
        <p:style>
          <a:lnRef idx="2">
            <a:schemeClr val="dk1"/>
          </a:lnRef>
          <a:fillRef idx="0">
            <a:schemeClr val="dk1"/>
          </a:fillRef>
          <a:effectRef idx="1">
            <a:schemeClr val="dk1"/>
          </a:effectRef>
          <a:fontRef idx="minor">
            <a:schemeClr val="tx1"/>
          </a:fontRef>
        </p:style>
      </p:cxnSp>
      <p:cxnSp>
        <p:nvCxnSpPr>
          <p:cNvPr id="152" name="Straight Connector 151">
            <a:extLst>
              <a:ext uri="{FF2B5EF4-FFF2-40B4-BE49-F238E27FC236}">
                <a16:creationId xmlns:a16="http://schemas.microsoft.com/office/drawing/2014/main" id="{F78A6AE8-1397-0171-892C-1F4C68B3F7CC}"/>
              </a:ext>
            </a:extLst>
          </p:cNvPr>
          <p:cNvCxnSpPr>
            <a:cxnSpLocks/>
          </p:cNvCxnSpPr>
          <p:nvPr/>
        </p:nvCxnSpPr>
        <p:spPr>
          <a:xfrm flipH="1">
            <a:off x="772019" y="4383490"/>
            <a:ext cx="1539324"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153" name="Straight Connector 152">
            <a:extLst>
              <a:ext uri="{FF2B5EF4-FFF2-40B4-BE49-F238E27FC236}">
                <a16:creationId xmlns:a16="http://schemas.microsoft.com/office/drawing/2014/main" id="{8EB07DDC-D891-FE5C-975A-C6F8EB0A05E2}"/>
              </a:ext>
            </a:extLst>
          </p:cNvPr>
          <p:cNvCxnSpPr/>
          <p:nvPr/>
        </p:nvCxnSpPr>
        <p:spPr>
          <a:xfrm flipV="1">
            <a:off x="772019" y="3858952"/>
            <a:ext cx="0" cy="524538"/>
          </a:xfrm>
          <a:prstGeom prst="line">
            <a:avLst/>
          </a:prstGeom>
          <a:effectLst/>
        </p:spPr>
        <p:style>
          <a:lnRef idx="2">
            <a:schemeClr val="dk1"/>
          </a:lnRef>
          <a:fillRef idx="0">
            <a:schemeClr val="dk1"/>
          </a:fillRef>
          <a:effectRef idx="1">
            <a:schemeClr val="dk1"/>
          </a:effectRef>
          <a:fontRef idx="minor">
            <a:schemeClr val="tx1"/>
          </a:fontRef>
        </p:style>
      </p:cxnSp>
      <p:sp>
        <p:nvSpPr>
          <p:cNvPr id="154" name="Rectangle 153">
            <a:extLst>
              <a:ext uri="{FF2B5EF4-FFF2-40B4-BE49-F238E27FC236}">
                <a16:creationId xmlns:a16="http://schemas.microsoft.com/office/drawing/2014/main" id="{CDB89799-CE72-B693-9865-47442E9E2717}"/>
              </a:ext>
            </a:extLst>
          </p:cNvPr>
          <p:cNvSpPr/>
          <p:nvPr/>
        </p:nvSpPr>
        <p:spPr>
          <a:xfrm>
            <a:off x="1707427" y="3341907"/>
            <a:ext cx="132102" cy="5245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grpSp>
        <p:nvGrpSpPr>
          <p:cNvPr id="155" name="Group 154">
            <a:extLst>
              <a:ext uri="{FF2B5EF4-FFF2-40B4-BE49-F238E27FC236}">
                <a16:creationId xmlns:a16="http://schemas.microsoft.com/office/drawing/2014/main" id="{0C33B4A5-BE20-A9C6-167D-DBFCFF2D5DBB}"/>
              </a:ext>
            </a:extLst>
          </p:cNvPr>
          <p:cNvGrpSpPr/>
          <p:nvPr/>
        </p:nvGrpSpPr>
        <p:grpSpPr>
          <a:xfrm>
            <a:off x="2206821" y="3716283"/>
            <a:ext cx="199745" cy="535850"/>
            <a:chOff x="7524323" y="3485384"/>
            <a:chExt cx="381342" cy="1072635"/>
          </a:xfrm>
        </p:grpSpPr>
        <p:grpSp>
          <p:nvGrpSpPr>
            <p:cNvPr id="192" name="Group 191">
              <a:extLst>
                <a:ext uri="{FF2B5EF4-FFF2-40B4-BE49-F238E27FC236}">
                  <a16:creationId xmlns:a16="http://schemas.microsoft.com/office/drawing/2014/main" id="{3DD32A72-79C7-AB0B-578D-BD7CD985310B}"/>
                </a:ext>
              </a:extLst>
            </p:cNvPr>
            <p:cNvGrpSpPr/>
            <p:nvPr/>
          </p:nvGrpSpPr>
          <p:grpSpPr>
            <a:xfrm>
              <a:off x="7524323" y="3485384"/>
              <a:ext cx="381342" cy="356736"/>
              <a:chOff x="7257794" y="3206552"/>
              <a:chExt cx="914400" cy="914400"/>
            </a:xfrm>
          </p:grpSpPr>
          <p:sp>
            <p:nvSpPr>
              <p:cNvPr id="199" name="Arc 198">
                <a:extLst>
                  <a:ext uri="{FF2B5EF4-FFF2-40B4-BE49-F238E27FC236}">
                    <a16:creationId xmlns:a16="http://schemas.microsoft.com/office/drawing/2014/main" id="{5683B98D-39D9-B27E-40B0-DF1D92D44039}"/>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200" name="Arc 199">
                <a:extLst>
                  <a:ext uri="{FF2B5EF4-FFF2-40B4-BE49-F238E27FC236}">
                    <a16:creationId xmlns:a16="http://schemas.microsoft.com/office/drawing/2014/main" id="{01D8668E-E756-A095-C3C5-44E11CADF5DA}"/>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193" name="Group 192">
              <a:extLst>
                <a:ext uri="{FF2B5EF4-FFF2-40B4-BE49-F238E27FC236}">
                  <a16:creationId xmlns:a16="http://schemas.microsoft.com/office/drawing/2014/main" id="{F02A3B11-C167-94E5-5FE5-5B2019FF6F5A}"/>
                </a:ext>
              </a:extLst>
            </p:cNvPr>
            <p:cNvGrpSpPr/>
            <p:nvPr/>
          </p:nvGrpSpPr>
          <p:grpSpPr>
            <a:xfrm>
              <a:off x="7524323" y="3842120"/>
              <a:ext cx="381342" cy="356736"/>
              <a:chOff x="7257794" y="3206552"/>
              <a:chExt cx="914400" cy="914400"/>
            </a:xfrm>
          </p:grpSpPr>
          <p:sp>
            <p:nvSpPr>
              <p:cNvPr id="197" name="Arc 196">
                <a:extLst>
                  <a:ext uri="{FF2B5EF4-FFF2-40B4-BE49-F238E27FC236}">
                    <a16:creationId xmlns:a16="http://schemas.microsoft.com/office/drawing/2014/main" id="{E2A15E12-C5D9-1261-1CA1-E067DC87DB71}"/>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98" name="Arc 197">
                <a:extLst>
                  <a:ext uri="{FF2B5EF4-FFF2-40B4-BE49-F238E27FC236}">
                    <a16:creationId xmlns:a16="http://schemas.microsoft.com/office/drawing/2014/main" id="{F348B38E-3EEF-FC10-2176-FB490C2BADDC}"/>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194" name="Group 193">
              <a:extLst>
                <a:ext uri="{FF2B5EF4-FFF2-40B4-BE49-F238E27FC236}">
                  <a16:creationId xmlns:a16="http://schemas.microsoft.com/office/drawing/2014/main" id="{09C702CF-CD9B-2060-8AE9-ADFD697F3912}"/>
                </a:ext>
              </a:extLst>
            </p:cNvPr>
            <p:cNvGrpSpPr/>
            <p:nvPr/>
          </p:nvGrpSpPr>
          <p:grpSpPr>
            <a:xfrm>
              <a:off x="7524323" y="4201283"/>
              <a:ext cx="381342" cy="356736"/>
              <a:chOff x="7257794" y="3206552"/>
              <a:chExt cx="914400" cy="914400"/>
            </a:xfrm>
          </p:grpSpPr>
          <p:sp>
            <p:nvSpPr>
              <p:cNvPr id="195" name="Arc 194">
                <a:extLst>
                  <a:ext uri="{FF2B5EF4-FFF2-40B4-BE49-F238E27FC236}">
                    <a16:creationId xmlns:a16="http://schemas.microsoft.com/office/drawing/2014/main" id="{F1601293-691C-5F41-0704-7A0D7CC65CE7}"/>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96" name="Arc 195">
                <a:extLst>
                  <a:ext uri="{FF2B5EF4-FFF2-40B4-BE49-F238E27FC236}">
                    <a16:creationId xmlns:a16="http://schemas.microsoft.com/office/drawing/2014/main" id="{74B8A299-7A04-C1FE-3AC7-9E01E213E505}"/>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sp>
        <p:nvSpPr>
          <p:cNvPr id="157" name="Rectangle 156">
            <a:extLst>
              <a:ext uri="{FF2B5EF4-FFF2-40B4-BE49-F238E27FC236}">
                <a16:creationId xmlns:a16="http://schemas.microsoft.com/office/drawing/2014/main" id="{F860FA35-FF74-0E34-909D-A93C13D13908}"/>
              </a:ext>
            </a:extLst>
          </p:cNvPr>
          <p:cNvSpPr/>
          <p:nvPr/>
        </p:nvSpPr>
        <p:spPr>
          <a:xfrm>
            <a:off x="2240642" y="2973187"/>
            <a:ext cx="132102" cy="5245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58" name="Straight Connector 157">
            <a:extLst>
              <a:ext uri="{FF2B5EF4-FFF2-40B4-BE49-F238E27FC236}">
                <a16:creationId xmlns:a16="http://schemas.microsoft.com/office/drawing/2014/main" id="{77B0E098-FB52-2F41-3944-8AE578107FF5}"/>
              </a:ext>
            </a:extLst>
          </p:cNvPr>
          <p:cNvCxnSpPr>
            <a:cxnSpLocks/>
            <a:endCxn id="157" idx="2"/>
          </p:cNvCxnSpPr>
          <p:nvPr/>
        </p:nvCxnSpPr>
        <p:spPr>
          <a:xfrm flipV="1">
            <a:off x="2306692" y="3497724"/>
            <a:ext cx="1" cy="147128"/>
          </a:xfrm>
          <a:prstGeom prst="line">
            <a:avLst/>
          </a:prstGeom>
          <a:ln>
            <a:headEnd type="triangle"/>
          </a:ln>
          <a:effectLst/>
        </p:spPr>
        <p:style>
          <a:lnRef idx="2">
            <a:schemeClr val="dk1"/>
          </a:lnRef>
          <a:fillRef idx="0">
            <a:schemeClr val="dk1"/>
          </a:fillRef>
          <a:effectRef idx="1">
            <a:schemeClr val="dk1"/>
          </a:effectRef>
          <a:fontRef idx="minor">
            <a:schemeClr val="tx1"/>
          </a:fontRef>
        </p:style>
      </p:cxnSp>
      <p:cxnSp>
        <p:nvCxnSpPr>
          <p:cNvPr id="159" name="Straight Connector 158">
            <a:extLst>
              <a:ext uri="{FF2B5EF4-FFF2-40B4-BE49-F238E27FC236}">
                <a16:creationId xmlns:a16="http://schemas.microsoft.com/office/drawing/2014/main" id="{78BC79F2-A2A8-B5E2-C8A3-F00EC7C5E44B}"/>
              </a:ext>
            </a:extLst>
          </p:cNvPr>
          <p:cNvCxnSpPr>
            <a:cxnSpLocks/>
          </p:cNvCxnSpPr>
          <p:nvPr/>
        </p:nvCxnSpPr>
        <p:spPr>
          <a:xfrm flipH="1" flipV="1">
            <a:off x="2311342" y="4246450"/>
            <a:ext cx="1" cy="137040"/>
          </a:xfrm>
          <a:prstGeom prst="line">
            <a:avLst/>
          </a:prstGeom>
          <a:effectLst/>
        </p:spPr>
        <p:style>
          <a:lnRef idx="2">
            <a:schemeClr val="dk1"/>
          </a:lnRef>
          <a:fillRef idx="0">
            <a:schemeClr val="dk1"/>
          </a:fillRef>
          <a:effectRef idx="1">
            <a:schemeClr val="dk1"/>
          </a:effectRef>
          <a:fontRef idx="minor">
            <a:schemeClr val="tx1"/>
          </a:fontRef>
        </p:style>
      </p:cxnSp>
      <p:cxnSp>
        <p:nvCxnSpPr>
          <p:cNvPr id="160" name="Straight Connector 159">
            <a:extLst>
              <a:ext uri="{FF2B5EF4-FFF2-40B4-BE49-F238E27FC236}">
                <a16:creationId xmlns:a16="http://schemas.microsoft.com/office/drawing/2014/main" id="{5D98844E-EC25-69D1-43DB-5B633EE7172F}"/>
              </a:ext>
            </a:extLst>
          </p:cNvPr>
          <p:cNvCxnSpPr>
            <a:cxnSpLocks/>
          </p:cNvCxnSpPr>
          <p:nvPr/>
        </p:nvCxnSpPr>
        <p:spPr>
          <a:xfrm flipV="1">
            <a:off x="2311342" y="2837703"/>
            <a:ext cx="1" cy="129828"/>
          </a:xfrm>
          <a:prstGeom prst="line">
            <a:avLst/>
          </a:prstGeom>
          <a:effectLst/>
        </p:spPr>
        <p:style>
          <a:lnRef idx="2">
            <a:schemeClr val="dk1"/>
          </a:lnRef>
          <a:fillRef idx="0">
            <a:schemeClr val="dk1"/>
          </a:fillRef>
          <a:effectRef idx="1">
            <a:schemeClr val="dk1"/>
          </a:effectRef>
          <a:fontRef idx="minor">
            <a:schemeClr val="tx1"/>
          </a:fontRef>
        </p:style>
      </p:cxnSp>
      <p:cxnSp>
        <p:nvCxnSpPr>
          <p:cNvPr id="166" name="Straight Connector 165">
            <a:extLst>
              <a:ext uri="{FF2B5EF4-FFF2-40B4-BE49-F238E27FC236}">
                <a16:creationId xmlns:a16="http://schemas.microsoft.com/office/drawing/2014/main" id="{71263705-10FD-F9B8-B1AF-EA906889D544}"/>
              </a:ext>
            </a:extLst>
          </p:cNvPr>
          <p:cNvCxnSpPr>
            <a:cxnSpLocks/>
          </p:cNvCxnSpPr>
          <p:nvPr/>
        </p:nvCxnSpPr>
        <p:spPr>
          <a:xfrm flipV="1">
            <a:off x="1772139" y="2842146"/>
            <a:ext cx="5461" cy="498570"/>
          </a:xfrm>
          <a:prstGeom prst="line">
            <a:avLst/>
          </a:prstGeom>
          <a:ln>
            <a:headEnd type="none"/>
            <a:tailEnd type="oval"/>
          </a:ln>
          <a:effectLst/>
        </p:spPr>
        <p:style>
          <a:lnRef idx="2">
            <a:schemeClr val="dk1"/>
          </a:lnRef>
          <a:fillRef idx="0">
            <a:schemeClr val="dk1"/>
          </a:fillRef>
          <a:effectRef idx="1">
            <a:schemeClr val="dk1"/>
          </a:effectRef>
          <a:fontRef idx="minor">
            <a:schemeClr val="tx1"/>
          </a:fontRef>
        </p:style>
      </p:cxnSp>
      <p:cxnSp>
        <p:nvCxnSpPr>
          <p:cNvPr id="167" name="Straight Connector 166">
            <a:extLst>
              <a:ext uri="{FF2B5EF4-FFF2-40B4-BE49-F238E27FC236}">
                <a16:creationId xmlns:a16="http://schemas.microsoft.com/office/drawing/2014/main" id="{A58AF2F0-D209-7312-E078-EC05C3348922}"/>
              </a:ext>
            </a:extLst>
          </p:cNvPr>
          <p:cNvCxnSpPr>
            <a:cxnSpLocks/>
            <a:endCxn id="154" idx="2"/>
          </p:cNvCxnSpPr>
          <p:nvPr/>
        </p:nvCxnSpPr>
        <p:spPr>
          <a:xfrm flipV="1">
            <a:off x="1772139" y="3866444"/>
            <a:ext cx="1339" cy="517046"/>
          </a:xfrm>
          <a:prstGeom prst="line">
            <a:avLst/>
          </a:prstGeom>
          <a:ln>
            <a:headEnd type="oval"/>
            <a:tailEnd type="none"/>
          </a:ln>
          <a:effectLst/>
        </p:spPr>
        <p:style>
          <a:lnRef idx="2">
            <a:schemeClr val="dk1"/>
          </a:lnRef>
          <a:fillRef idx="0">
            <a:schemeClr val="dk1"/>
          </a:fillRef>
          <a:effectRef idx="1">
            <a:schemeClr val="dk1"/>
          </a:effectRef>
          <a:fontRef idx="minor">
            <a:schemeClr val="tx1"/>
          </a:fontRef>
        </p:style>
      </p:cxnSp>
      <p:sp>
        <p:nvSpPr>
          <p:cNvPr id="168" name="TextBox 167">
            <a:extLst>
              <a:ext uri="{FF2B5EF4-FFF2-40B4-BE49-F238E27FC236}">
                <a16:creationId xmlns:a16="http://schemas.microsoft.com/office/drawing/2014/main" id="{4E4632B8-7E06-E1C3-BFB6-B0CEF0009409}"/>
              </a:ext>
            </a:extLst>
          </p:cNvPr>
          <p:cNvSpPr txBox="1"/>
          <p:nvPr/>
        </p:nvSpPr>
        <p:spPr>
          <a:xfrm>
            <a:off x="2119345" y="3827114"/>
            <a:ext cx="269626" cy="276999"/>
          </a:xfrm>
          <a:prstGeom prst="rect">
            <a:avLst/>
          </a:prstGeom>
          <a:noFill/>
        </p:spPr>
        <p:txBody>
          <a:bodyPr wrap="none" rtlCol="0">
            <a:spAutoFit/>
          </a:bodyPr>
          <a:lstStyle/>
          <a:p>
            <a:r>
              <a:rPr lang="en-GB" sz="1200" dirty="0"/>
              <a:t>L</a:t>
            </a:r>
            <a:endParaRPr lang="en-GB" sz="1200" baseline="-25000" dirty="0"/>
          </a:p>
        </p:txBody>
      </p:sp>
      <p:cxnSp>
        <p:nvCxnSpPr>
          <p:cNvPr id="170" name="Straight Arrow Connector 169">
            <a:extLst>
              <a:ext uri="{FF2B5EF4-FFF2-40B4-BE49-F238E27FC236}">
                <a16:creationId xmlns:a16="http://schemas.microsoft.com/office/drawing/2014/main" id="{90B6907A-414E-5784-DD4B-25D538B045F5}"/>
              </a:ext>
            </a:extLst>
          </p:cNvPr>
          <p:cNvCxnSpPr>
            <a:cxnSpLocks/>
          </p:cNvCxnSpPr>
          <p:nvPr/>
        </p:nvCxnSpPr>
        <p:spPr>
          <a:xfrm flipV="1">
            <a:off x="2206821" y="3140061"/>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75" name="Straight Arrow Connector 174">
            <a:extLst>
              <a:ext uri="{FF2B5EF4-FFF2-40B4-BE49-F238E27FC236}">
                <a16:creationId xmlns:a16="http://schemas.microsoft.com/office/drawing/2014/main" id="{800D80BE-0CEF-D2A0-2D8D-AA5469F6078D}"/>
              </a:ext>
            </a:extLst>
          </p:cNvPr>
          <p:cNvCxnSpPr>
            <a:cxnSpLocks/>
          </p:cNvCxnSpPr>
          <p:nvPr/>
        </p:nvCxnSpPr>
        <p:spPr>
          <a:xfrm flipV="1">
            <a:off x="1668630" y="3508893"/>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77" name="TextBox 176">
            <a:extLst>
              <a:ext uri="{FF2B5EF4-FFF2-40B4-BE49-F238E27FC236}">
                <a16:creationId xmlns:a16="http://schemas.microsoft.com/office/drawing/2014/main" id="{E8D3CF28-C5EF-E8E2-8157-7AA46CC3674D}"/>
              </a:ext>
            </a:extLst>
          </p:cNvPr>
          <p:cNvSpPr txBox="1"/>
          <p:nvPr/>
        </p:nvSpPr>
        <p:spPr>
          <a:xfrm>
            <a:off x="1903850" y="3032424"/>
            <a:ext cx="344966" cy="276999"/>
          </a:xfrm>
          <a:prstGeom prst="rect">
            <a:avLst/>
          </a:prstGeom>
          <a:noFill/>
        </p:spPr>
        <p:txBody>
          <a:bodyPr wrap="none" rtlCol="0">
            <a:spAutoFit/>
          </a:bodyPr>
          <a:lstStyle/>
          <a:p>
            <a:r>
              <a:rPr lang="en-GB" sz="1200" i="1" dirty="0"/>
              <a:t>R</a:t>
            </a:r>
            <a:r>
              <a:rPr lang="el-GR" sz="1200" i="1" baseline="-25000" dirty="0">
                <a:latin typeface="Times New Roman" panose="02020603050405020304" pitchFamily="18" charset="0"/>
                <a:cs typeface="Times New Roman" panose="02020603050405020304" pitchFamily="18" charset="0"/>
              </a:rPr>
              <a:t>θ</a:t>
            </a:r>
            <a:endParaRPr lang="en-GB" sz="1200" i="1" baseline="-25000" dirty="0"/>
          </a:p>
        </p:txBody>
      </p:sp>
      <p:sp>
        <p:nvSpPr>
          <p:cNvPr id="178" name="TextBox 177">
            <a:extLst>
              <a:ext uri="{FF2B5EF4-FFF2-40B4-BE49-F238E27FC236}">
                <a16:creationId xmlns:a16="http://schemas.microsoft.com/office/drawing/2014/main" id="{45EB191E-2644-4CEA-D48F-2ECC973E542A}"/>
              </a:ext>
            </a:extLst>
          </p:cNvPr>
          <p:cNvSpPr txBox="1"/>
          <p:nvPr/>
        </p:nvSpPr>
        <p:spPr>
          <a:xfrm>
            <a:off x="1386219" y="3403593"/>
            <a:ext cx="369012" cy="276999"/>
          </a:xfrm>
          <a:prstGeom prst="rect">
            <a:avLst/>
          </a:prstGeom>
          <a:noFill/>
        </p:spPr>
        <p:txBody>
          <a:bodyPr wrap="none" rtlCol="0">
            <a:spAutoFit/>
          </a:bodyPr>
          <a:lstStyle/>
          <a:p>
            <a:r>
              <a:rPr lang="en-GB" sz="1200" i="1" dirty="0"/>
              <a:t>R</a:t>
            </a:r>
            <a:r>
              <a:rPr lang="en-GB" sz="1200" i="1" baseline="-25000" dirty="0"/>
              <a:t>R</a:t>
            </a:r>
          </a:p>
        </p:txBody>
      </p:sp>
      <p:sp>
        <p:nvSpPr>
          <p:cNvPr id="180" name="TextBox 179">
            <a:extLst>
              <a:ext uri="{FF2B5EF4-FFF2-40B4-BE49-F238E27FC236}">
                <a16:creationId xmlns:a16="http://schemas.microsoft.com/office/drawing/2014/main" id="{3C010232-994A-F66B-2EF4-46454239D3C7}"/>
              </a:ext>
            </a:extLst>
          </p:cNvPr>
          <p:cNvSpPr txBox="1"/>
          <p:nvPr/>
        </p:nvSpPr>
        <p:spPr>
          <a:xfrm>
            <a:off x="-87369" y="3395594"/>
            <a:ext cx="751391" cy="461665"/>
          </a:xfrm>
          <a:prstGeom prst="rect">
            <a:avLst/>
          </a:prstGeom>
          <a:noFill/>
        </p:spPr>
        <p:txBody>
          <a:bodyPr wrap="square" rtlCol="0">
            <a:spAutoFit/>
          </a:bodyPr>
          <a:lstStyle/>
          <a:p>
            <a:r>
              <a:rPr lang="en-GB" sz="1200" dirty="0"/>
              <a:t>Power source</a:t>
            </a:r>
          </a:p>
        </p:txBody>
      </p:sp>
      <p:cxnSp>
        <p:nvCxnSpPr>
          <p:cNvPr id="181" name="Straight Connector 180">
            <a:extLst>
              <a:ext uri="{FF2B5EF4-FFF2-40B4-BE49-F238E27FC236}">
                <a16:creationId xmlns:a16="http://schemas.microsoft.com/office/drawing/2014/main" id="{E15B1795-433C-0C3F-DD7C-2D3A80FA3B9F}"/>
              </a:ext>
            </a:extLst>
          </p:cNvPr>
          <p:cNvCxnSpPr>
            <a:cxnSpLocks/>
          </p:cNvCxnSpPr>
          <p:nvPr/>
        </p:nvCxnSpPr>
        <p:spPr>
          <a:xfrm flipV="1">
            <a:off x="2306690" y="3507192"/>
            <a:ext cx="1" cy="212902"/>
          </a:xfrm>
          <a:prstGeom prst="line">
            <a:avLst/>
          </a:prstGeom>
          <a:effectLst/>
        </p:spPr>
        <p:style>
          <a:lnRef idx="2">
            <a:schemeClr val="dk1"/>
          </a:lnRef>
          <a:fillRef idx="0">
            <a:schemeClr val="dk1"/>
          </a:fillRef>
          <a:effectRef idx="1">
            <a:schemeClr val="dk1"/>
          </a:effectRef>
          <a:fontRef idx="minor">
            <a:schemeClr val="tx1"/>
          </a:fontRef>
        </p:style>
      </p:cxnSp>
      <p:sp>
        <p:nvSpPr>
          <p:cNvPr id="182" name="TextBox 181">
            <a:extLst>
              <a:ext uri="{FF2B5EF4-FFF2-40B4-BE49-F238E27FC236}">
                <a16:creationId xmlns:a16="http://schemas.microsoft.com/office/drawing/2014/main" id="{8E3ADBC1-918E-00D9-4113-884C309A7216}"/>
              </a:ext>
            </a:extLst>
          </p:cNvPr>
          <p:cNvSpPr txBox="1"/>
          <p:nvPr/>
        </p:nvSpPr>
        <p:spPr>
          <a:xfrm>
            <a:off x="2331726" y="3497726"/>
            <a:ext cx="227948" cy="276999"/>
          </a:xfrm>
          <a:prstGeom prst="rect">
            <a:avLst/>
          </a:prstGeom>
          <a:noFill/>
        </p:spPr>
        <p:txBody>
          <a:bodyPr wrap="none" rtlCol="0">
            <a:spAutoFit/>
          </a:bodyPr>
          <a:lstStyle/>
          <a:p>
            <a:r>
              <a:rPr lang="en-GB" sz="1200" dirty="0"/>
              <a:t>I</a:t>
            </a:r>
            <a:endParaRPr lang="en-GB" sz="1200" baseline="-25000" dirty="0"/>
          </a:p>
        </p:txBody>
      </p:sp>
    </p:spTree>
    <p:extLst>
      <p:ext uri="{BB962C8B-B14F-4D97-AF65-F5344CB8AC3E}">
        <p14:creationId xmlns:p14="http://schemas.microsoft.com/office/powerpoint/2010/main" val="3977502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0637EAAF-EB8B-7A66-A39F-7FE103991938}"/>
              </a:ext>
            </a:extLst>
          </p:cNvPr>
          <p:cNvSpPr txBox="1"/>
          <p:nvPr/>
        </p:nvSpPr>
        <p:spPr>
          <a:xfrm>
            <a:off x="5752195" y="2852771"/>
            <a:ext cx="6439804" cy="923330"/>
          </a:xfrm>
          <a:prstGeom prst="rect">
            <a:avLst/>
          </a:prstGeom>
          <a:noFill/>
        </p:spPr>
        <p:txBody>
          <a:bodyPr wrap="square" rtlCol="0">
            <a:spAutoFit/>
          </a:bodyPr>
          <a:lstStyle/>
          <a:p>
            <a:pPr marL="285750" indent="-285750">
              <a:buFont typeface="Wingdings" panose="05000000000000000000" pitchFamily="2" charset="2"/>
              <a:buChar char="ü"/>
            </a:pPr>
            <a:r>
              <a:rPr lang="en-GB" dirty="0"/>
              <a:t>Very effective method for decreasing J flowing through a quench region, i.e. the left side integral is low, so resulting temperature increase is low</a:t>
            </a:r>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001DA511-5201-A743-6D96-70236D18D199}"/>
                  </a:ext>
                </a:extLst>
              </p:cNvPr>
              <p:cNvSpPr txBox="1"/>
              <p:nvPr/>
            </p:nvSpPr>
            <p:spPr>
              <a:xfrm>
                <a:off x="7487944" y="3708022"/>
                <a:ext cx="4334455" cy="6842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trlPr>
                            <a:rPr lang="en-GB" i="1" smtClean="0">
                              <a:latin typeface="Cambria Math" panose="02040503050406030204" pitchFamily="18" charset="0"/>
                            </a:rPr>
                          </m:ctrlPr>
                        </m:naryPr>
                        <m:sub>
                          <m:r>
                            <m:rPr>
                              <m:brk m:alnAt="23"/>
                            </m:rPr>
                            <a:rPr lang="en-GB" b="0" i="1" smtClean="0">
                              <a:latin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m:t>
                          </m:r>
                        </m:sup>
                        <m:e>
                          <m:sSup>
                            <m:sSupPr>
                              <m:ctrlPr>
                                <a:rPr lang="en-GB" i="1" smtClean="0">
                                  <a:latin typeface="Cambria Math" panose="02040503050406030204" pitchFamily="18" charset="0"/>
                                </a:rPr>
                              </m:ctrlPr>
                            </m:sSupPr>
                            <m:e>
                              <m:r>
                                <a:rPr lang="en-GB" b="0" i="1" smtClean="0">
                                  <a:latin typeface="Cambria Math" panose="02040503050406030204" pitchFamily="18" charset="0"/>
                                </a:rPr>
                                <m:t>𝐽</m:t>
                              </m:r>
                            </m:e>
                            <m:sup>
                              <m:r>
                                <a:rPr lang="en-GB" b="0" i="1" smtClean="0">
                                  <a:latin typeface="Cambria Math" panose="02040503050406030204" pitchFamily="18" charset="0"/>
                                </a:rPr>
                                <m:t>2</m:t>
                              </m:r>
                            </m:sup>
                          </m:sSup>
                          <m:d>
                            <m:dPr>
                              <m:ctrlPr>
                                <a:rPr lang="en-GB" i="1" smtClean="0">
                                  <a:latin typeface="Cambria Math" panose="02040503050406030204" pitchFamily="18" charset="0"/>
                                </a:rPr>
                              </m:ctrlPr>
                            </m:dPr>
                            <m:e>
                              <m:r>
                                <a:rPr lang="en-GB" b="0" i="1" smtClean="0">
                                  <a:latin typeface="Cambria Math" panose="02040503050406030204" pitchFamily="18" charset="0"/>
                                </a:rPr>
                                <m:t>𝑡</m:t>
                              </m:r>
                            </m:e>
                          </m:d>
                          <m:r>
                            <a:rPr lang="en-GB" b="0" i="1" smtClean="0">
                              <a:latin typeface="Cambria Math" panose="02040503050406030204" pitchFamily="18" charset="0"/>
                            </a:rPr>
                            <m:t>𝑑𝑡</m:t>
                          </m:r>
                        </m:e>
                      </m:nary>
                      <m:r>
                        <a:rPr lang="en-GB" i="1" smtClean="0">
                          <a:latin typeface="Cambria Math" panose="02040503050406030204" pitchFamily="18" charset="0"/>
                        </a:rPr>
                        <m:t>=</m:t>
                      </m:r>
                      <m:nary>
                        <m:naryPr>
                          <m:ctrlPr>
                            <a:rPr lang="en-GB" i="1" smtClean="0">
                              <a:latin typeface="Cambria Math" panose="02040503050406030204" pitchFamily="18" charset="0"/>
                            </a:rPr>
                          </m:ctrlPr>
                        </m:naryPr>
                        <m:sub>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𝑜𝑝</m:t>
                              </m:r>
                            </m:sub>
                          </m:sSub>
                        </m:sub>
                        <m:sup>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𝑚𝑎𝑥</m:t>
                              </m:r>
                            </m:sub>
                          </m:sSub>
                        </m:sup>
                        <m:e>
                          <m:sSub>
                            <m:sSubPr>
                              <m:ctrlPr>
                                <a:rPr lang="en-GB"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𝑣</m:t>
                              </m:r>
                            </m:sub>
                          </m:sSub>
                        </m:e>
                      </m:nary>
                      <m:f>
                        <m:fPr>
                          <m:type m:val="lin"/>
                          <m:ctrlPr>
                            <a:rPr lang="en-GB" i="1" smtClean="0">
                              <a:latin typeface="Cambria Math" panose="02040503050406030204" pitchFamily="18" charset="0"/>
                            </a:rPr>
                          </m:ctrlPr>
                        </m:fPr>
                        <m:num>
                          <m:d>
                            <m:dPr>
                              <m:ctrlPr>
                                <a:rPr lang="en-GB" i="1">
                                  <a:latin typeface="Cambria Math" panose="02040503050406030204" pitchFamily="18" charset="0"/>
                                </a:rPr>
                              </m:ctrlPr>
                            </m:dPr>
                            <m:e>
                              <m:r>
                                <a:rPr lang="en-GB" i="1">
                                  <a:latin typeface="Cambria Math" panose="02040503050406030204" pitchFamily="18" charset="0"/>
                                </a:rPr>
                                <m:t>𝑇</m:t>
                              </m:r>
                            </m:e>
                          </m:d>
                        </m:num>
                        <m:den>
                          <m:r>
                            <a:rPr lang="en-GB" i="1" smtClean="0">
                              <a:latin typeface="Cambria Math" panose="02040503050406030204" pitchFamily="18" charset="0"/>
                              <a:ea typeface="Cambria Math" panose="02040503050406030204" pitchFamily="18" charset="0"/>
                            </a:rPr>
                            <m:t>𝜌</m:t>
                          </m:r>
                          <m:d>
                            <m:dPr>
                              <m:ctrlPr>
                                <a:rPr lang="en-GB"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𝑇</m:t>
                              </m:r>
                            </m:e>
                          </m:d>
                          <m:r>
                            <a:rPr lang="en-GB" b="0" i="1" smtClean="0">
                              <a:latin typeface="Cambria Math" panose="02040503050406030204" pitchFamily="18" charset="0"/>
                              <a:ea typeface="Cambria Math" panose="02040503050406030204" pitchFamily="18" charset="0"/>
                            </a:rPr>
                            <m:t>𝑑𝑇</m:t>
                          </m:r>
                        </m:den>
                      </m:f>
                      <m:r>
                        <a:rPr lang="en-GB" b="0" i="1" smtClean="0">
                          <a:latin typeface="Cambria Math" panose="02040503050406030204" pitchFamily="18" charset="0"/>
                        </a:rPr>
                        <m:t> </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𝐹</m:t>
                      </m:r>
                      <m:d>
                        <m:dPr>
                          <m:ctrlPr>
                            <a:rPr lang="el-GR"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𝑇</m:t>
                          </m:r>
                        </m:e>
                      </m:d>
                    </m:oMath>
                  </m:oMathPara>
                </a14:m>
                <a:endParaRPr lang="en-GB" dirty="0"/>
              </a:p>
            </p:txBody>
          </p:sp>
        </mc:Choice>
        <mc:Fallback xmlns="">
          <p:sp>
            <p:nvSpPr>
              <p:cNvPr id="25" name="TextBox 24">
                <a:extLst>
                  <a:ext uri="{FF2B5EF4-FFF2-40B4-BE49-F238E27FC236}">
                    <a16:creationId xmlns:a16="http://schemas.microsoft.com/office/drawing/2014/main" id="{001DA511-5201-A743-6D96-70236D18D199}"/>
                  </a:ext>
                </a:extLst>
              </p:cNvPr>
              <p:cNvSpPr txBox="1">
                <a:spLocks noRot="1" noChangeAspect="1" noMove="1" noResize="1" noEditPoints="1" noAdjustHandles="1" noChangeArrowheads="1" noChangeShapeType="1" noTextEdit="1"/>
              </p:cNvSpPr>
              <p:nvPr/>
            </p:nvSpPr>
            <p:spPr>
              <a:xfrm>
                <a:off x="7487944" y="3708022"/>
                <a:ext cx="4334455" cy="684226"/>
              </a:xfrm>
              <a:prstGeom prst="rect">
                <a:avLst/>
              </a:prstGeom>
              <a:blipFill>
                <a:blip r:embed="rId3"/>
                <a:stretch>
                  <a:fillRect/>
                </a:stretch>
              </a:blipFill>
            </p:spPr>
            <p:txBody>
              <a:bodyPr/>
              <a:lstStyle/>
              <a:p>
                <a:r>
                  <a:rPr lang="en-GB">
                    <a:noFill/>
                  </a:rPr>
                  <a:t> </a:t>
                </a:r>
              </a:p>
            </p:txBody>
          </p:sp>
        </mc:Fallback>
      </mc:AlternateContent>
      <p:sp>
        <p:nvSpPr>
          <p:cNvPr id="104" name="TextBox 103">
            <a:extLst>
              <a:ext uri="{FF2B5EF4-FFF2-40B4-BE49-F238E27FC236}">
                <a16:creationId xmlns:a16="http://schemas.microsoft.com/office/drawing/2014/main" id="{31EBF4B7-F4F2-EC33-5DC7-F776932AEB57}"/>
              </a:ext>
            </a:extLst>
          </p:cNvPr>
          <p:cNvSpPr txBox="1"/>
          <p:nvPr/>
        </p:nvSpPr>
        <p:spPr>
          <a:xfrm>
            <a:off x="3763056" y="5782905"/>
            <a:ext cx="7667152" cy="1200329"/>
          </a:xfrm>
          <a:prstGeom prst="rect">
            <a:avLst/>
          </a:prstGeom>
          <a:noFill/>
        </p:spPr>
        <p:txBody>
          <a:bodyPr wrap="square" rtlCol="0">
            <a:spAutoFit/>
          </a:bodyPr>
          <a:lstStyle>
            <a:defPPr>
              <a:defRPr lang="en-US"/>
            </a:defPPr>
          </a:lstStyle>
          <a:p>
            <a:r>
              <a:rPr lang="en-GB" sz="1200" dirty="0"/>
              <a:t>[1] S. Hahn et al. 45.5-tesla direct-current magnetic field generated with a high-temperature superconducting magnet, </a:t>
            </a:r>
            <a:r>
              <a:rPr lang="fr-FR" sz="1200" dirty="0"/>
              <a:t>Nature, 570, 496–499 (2019).</a:t>
            </a:r>
          </a:p>
          <a:p>
            <a:endParaRPr lang="fr-FR" sz="1200" dirty="0"/>
          </a:p>
          <a:p>
            <a:r>
              <a:rPr lang="en-GB" sz="1200" dirty="0"/>
              <a:t>[2] G. Brittles, R. Bateman, Stability and quench dynamic behaviour of REBCO coils for spherical Tokamaks R&amp;D, WAMHTS-5, 2019, Budapest</a:t>
            </a:r>
            <a:endParaRPr lang="fr-FR" sz="1200" dirty="0"/>
          </a:p>
          <a:p>
            <a:endParaRPr lang="en-GB" sz="1200" dirty="0"/>
          </a:p>
        </p:txBody>
      </p:sp>
      <p:sp>
        <p:nvSpPr>
          <p:cNvPr id="110" name="TextBox 109">
            <a:extLst>
              <a:ext uri="{FF2B5EF4-FFF2-40B4-BE49-F238E27FC236}">
                <a16:creationId xmlns:a16="http://schemas.microsoft.com/office/drawing/2014/main" id="{67B04123-6E1F-D0C0-429F-75162B5233C5}"/>
              </a:ext>
            </a:extLst>
          </p:cNvPr>
          <p:cNvSpPr txBox="1"/>
          <p:nvPr/>
        </p:nvSpPr>
        <p:spPr>
          <a:xfrm>
            <a:off x="5812842" y="4446048"/>
            <a:ext cx="6477499" cy="923330"/>
          </a:xfrm>
          <a:prstGeom prst="rect">
            <a:avLst/>
          </a:prstGeom>
          <a:noFill/>
        </p:spPr>
        <p:txBody>
          <a:bodyPr wrap="square" rtlCol="0">
            <a:spAutoFit/>
          </a:bodyPr>
          <a:lstStyle/>
          <a:p>
            <a:pPr marL="285750" indent="-285750">
              <a:buFont typeface="Wingdings" panose="05000000000000000000" pitchFamily="2" charset="2"/>
              <a:buChar char="ü"/>
            </a:pPr>
            <a:r>
              <a:rPr lang="en-GB" dirty="0"/>
              <a:t>Current redistribution can create stress states during quench that are difficult to simulate and design for</a:t>
            </a:r>
          </a:p>
          <a:p>
            <a:pPr marL="285750" indent="-285750">
              <a:buFont typeface="Wingdings" panose="05000000000000000000" pitchFamily="2" charset="2"/>
              <a:buChar char="ü"/>
            </a:pPr>
            <a:r>
              <a:rPr lang="en-GB" dirty="0"/>
              <a:t>Stored energy is predominantly deposited in cold mass</a:t>
            </a:r>
          </a:p>
        </p:txBody>
      </p:sp>
      <p:sp>
        <p:nvSpPr>
          <p:cNvPr id="102" name="Rectangle: Rounded Corners 101">
            <a:extLst>
              <a:ext uri="{FF2B5EF4-FFF2-40B4-BE49-F238E27FC236}">
                <a16:creationId xmlns:a16="http://schemas.microsoft.com/office/drawing/2014/main" id="{EE696395-FF3A-8905-155C-507F4E8D60D1}"/>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103" name="Rectangle: Rounded Corners 102">
            <a:extLst>
              <a:ext uri="{FF2B5EF4-FFF2-40B4-BE49-F238E27FC236}">
                <a16:creationId xmlns:a16="http://schemas.microsoft.com/office/drawing/2014/main" id="{9C815A68-5F79-9070-7E7E-7A9BCCFB0861}"/>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106" name="Rectangle: Rounded Corners 105">
            <a:extLst>
              <a:ext uri="{FF2B5EF4-FFF2-40B4-BE49-F238E27FC236}">
                <a16:creationId xmlns:a16="http://schemas.microsoft.com/office/drawing/2014/main" id="{550F4ED6-8DF0-B9C9-349C-1242E0E196FA}"/>
              </a:ext>
            </a:extLst>
          </p:cNvPr>
          <p:cNvSpPr/>
          <p:nvPr/>
        </p:nvSpPr>
        <p:spPr>
          <a:xfrm>
            <a:off x="7317936" y="410193"/>
            <a:ext cx="4805609"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109" name="Rectangle: Rounded Corners 108">
            <a:extLst>
              <a:ext uri="{FF2B5EF4-FFF2-40B4-BE49-F238E27FC236}">
                <a16:creationId xmlns:a16="http://schemas.microsoft.com/office/drawing/2014/main" id="{5B346023-0A08-D381-5F78-0ECC9E907B18}"/>
              </a:ext>
            </a:extLst>
          </p:cNvPr>
          <p:cNvSpPr/>
          <p:nvPr/>
        </p:nvSpPr>
        <p:spPr>
          <a:xfrm>
            <a:off x="1992892" y="1288683"/>
            <a:ext cx="1514458"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111" name="Rectangle: Rounded Corners 110">
            <a:extLst>
              <a:ext uri="{FF2B5EF4-FFF2-40B4-BE49-F238E27FC236}">
                <a16:creationId xmlns:a16="http://schemas.microsoft.com/office/drawing/2014/main" id="{384D7D43-4805-831D-EF64-4EBF635480BB}"/>
              </a:ext>
            </a:extLst>
          </p:cNvPr>
          <p:cNvSpPr/>
          <p:nvPr/>
        </p:nvSpPr>
        <p:spPr>
          <a:xfrm>
            <a:off x="3562962" y="1283001"/>
            <a:ext cx="1025140" cy="245809"/>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114" name="Rectangle: Rounded Corners 113">
            <a:extLst>
              <a:ext uri="{FF2B5EF4-FFF2-40B4-BE49-F238E27FC236}">
                <a16:creationId xmlns:a16="http://schemas.microsoft.com/office/drawing/2014/main" id="{C5A2D35B-204C-EA6C-1E55-1D9E52E49BD9}"/>
              </a:ext>
            </a:extLst>
          </p:cNvPr>
          <p:cNvSpPr/>
          <p:nvPr/>
        </p:nvSpPr>
        <p:spPr>
          <a:xfrm>
            <a:off x="57921" y="1283002"/>
            <a:ext cx="188457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116" name="Rectangle: Rounded Corners 115">
            <a:extLst>
              <a:ext uri="{FF2B5EF4-FFF2-40B4-BE49-F238E27FC236}">
                <a16:creationId xmlns:a16="http://schemas.microsoft.com/office/drawing/2014/main" id="{1DBD19DA-3F0B-63D9-720B-BD9AB1205164}"/>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118" name="Rectangle: Rounded Corners 117">
            <a:extLst>
              <a:ext uri="{FF2B5EF4-FFF2-40B4-BE49-F238E27FC236}">
                <a16:creationId xmlns:a16="http://schemas.microsoft.com/office/drawing/2014/main" id="{C3FCA6DB-F496-A990-D99C-7972F4F77B48}"/>
              </a:ext>
            </a:extLst>
          </p:cNvPr>
          <p:cNvSpPr/>
          <p:nvPr/>
        </p:nvSpPr>
        <p:spPr>
          <a:xfrm>
            <a:off x="2012346" y="996844"/>
            <a:ext cx="522520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119" name="Rectangle: Rounded Corners 118">
            <a:extLst>
              <a:ext uri="{FF2B5EF4-FFF2-40B4-BE49-F238E27FC236}">
                <a16:creationId xmlns:a16="http://schemas.microsoft.com/office/drawing/2014/main" id="{59499FB4-BB97-B834-58CD-7B3068441F35}"/>
              </a:ext>
            </a:extLst>
          </p:cNvPr>
          <p:cNvSpPr/>
          <p:nvPr/>
        </p:nvSpPr>
        <p:spPr>
          <a:xfrm>
            <a:off x="7307401" y="997883"/>
            <a:ext cx="205338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120" name="Rectangle: Rounded Corners 119">
            <a:extLst>
              <a:ext uri="{FF2B5EF4-FFF2-40B4-BE49-F238E27FC236}">
                <a16:creationId xmlns:a16="http://schemas.microsoft.com/office/drawing/2014/main" id="{A44B1260-3C02-5E75-E9AC-08E32EE11590}"/>
              </a:ext>
            </a:extLst>
          </p:cNvPr>
          <p:cNvSpPr/>
          <p:nvPr/>
        </p:nvSpPr>
        <p:spPr>
          <a:xfrm>
            <a:off x="9430634" y="993241"/>
            <a:ext cx="268237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121" name="Rectangle: Rounded Corners 120">
            <a:extLst>
              <a:ext uri="{FF2B5EF4-FFF2-40B4-BE49-F238E27FC236}">
                <a16:creationId xmlns:a16="http://schemas.microsoft.com/office/drawing/2014/main" id="{5D47D5E9-E8AD-B2FF-D14B-76101C37C7AA}"/>
              </a:ext>
            </a:extLst>
          </p:cNvPr>
          <p:cNvSpPr/>
          <p:nvPr/>
        </p:nvSpPr>
        <p:spPr>
          <a:xfrm>
            <a:off x="7313610" y="1284041"/>
            <a:ext cx="204717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122" name="Rectangle: Rounded Corners 121">
            <a:extLst>
              <a:ext uri="{FF2B5EF4-FFF2-40B4-BE49-F238E27FC236}">
                <a16:creationId xmlns:a16="http://schemas.microsoft.com/office/drawing/2014/main" id="{46535FA9-D63A-A905-D34F-C249AC885F19}"/>
              </a:ext>
            </a:extLst>
          </p:cNvPr>
          <p:cNvSpPr/>
          <p:nvPr/>
        </p:nvSpPr>
        <p:spPr>
          <a:xfrm>
            <a:off x="9445874" y="1284041"/>
            <a:ext cx="1313130"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123" name="Rectangle: Rounded Corners 122">
            <a:extLst>
              <a:ext uri="{FF2B5EF4-FFF2-40B4-BE49-F238E27FC236}">
                <a16:creationId xmlns:a16="http://schemas.microsoft.com/office/drawing/2014/main" id="{351B9A31-7DE7-AB20-DDD3-E9FCE9C5B229}"/>
              </a:ext>
            </a:extLst>
          </p:cNvPr>
          <p:cNvSpPr/>
          <p:nvPr/>
        </p:nvSpPr>
        <p:spPr>
          <a:xfrm>
            <a:off x="10835069" y="1284041"/>
            <a:ext cx="1277942"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125" name="Rectangle: Rounded Corners 124">
            <a:extLst>
              <a:ext uri="{FF2B5EF4-FFF2-40B4-BE49-F238E27FC236}">
                <a16:creationId xmlns:a16="http://schemas.microsoft.com/office/drawing/2014/main" id="{9B2A6B48-F837-AEE8-ED3F-56D82C30F202}"/>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133" name="Rectangle: Rounded Corners 132">
            <a:extLst>
              <a:ext uri="{FF2B5EF4-FFF2-40B4-BE49-F238E27FC236}">
                <a16:creationId xmlns:a16="http://schemas.microsoft.com/office/drawing/2014/main" id="{2D26F18C-561D-49A4-3824-E833E1786E22}"/>
              </a:ext>
            </a:extLst>
          </p:cNvPr>
          <p:cNvSpPr/>
          <p:nvPr/>
        </p:nvSpPr>
        <p:spPr>
          <a:xfrm>
            <a:off x="70739" y="996844"/>
            <a:ext cx="187175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grpSp>
        <p:nvGrpSpPr>
          <p:cNvPr id="2" name="Group 1">
            <a:extLst>
              <a:ext uri="{FF2B5EF4-FFF2-40B4-BE49-F238E27FC236}">
                <a16:creationId xmlns:a16="http://schemas.microsoft.com/office/drawing/2014/main" id="{AE46BE8E-395B-2E0E-482C-6400EC2F653A}"/>
              </a:ext>
            </a:extLst>
          </p:cNvPr>
          <p:cNvGrpSpPr/>
          <p:nvPr/>
        </p:nvGrpSpPr>
        <p:grpSpPr>
          <a:xfrm>
            <a:off x="-87369" y="2837703"/>
            <a:ext cx="3799643" cy="1545787"/>
            <a:chOff x="72439" y="3237869"/>
            <a:chExt cx="4814483" cy="1906593"/>
          </a:xfrm>
        </p:grpSpPr>
        <p:sp>
          <p:nvSpPr>
            <p:cNvPr id="3" name="Oval 2">
              <a:extLst>
                <a:ext uri="{FF2B5EF4-FFF2-40B4-BE49-F238E27FC236}">
                  <a16:creationId xmlns:a16="http://schemas.microsoft.com/office/drawing/2014/main" id="{7971D0A9-FDEE-9C97-2309-3B71FEF351B5}"/>
                </a:ext>
              </a:extLst>
            </p:cNvPr>
            <p:cNvSpPr/>
            <p:nvPr/>
          </p:nvSpPr>
          <p:spPr>
            <a:xfrm>
              <a:off x="877164" y="3886727"/>
              <a:ext cx="576297" cy="6107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4" name="Straight Arrow Connector 3">
              <a:extLst>
                <a:ext uri="{FF2B5EF4-FFF2-40B4-BE49-F238E27FC236}">
                  <a16:creationId xmlns:a16="http://schemas.microsoft.com/office/drawing/2014/main" id="{2B2A52A4-7682-0027-B07A-C98FD676C10A}"/>
                </a:ext>
              </a:extLst>
            </p:cNvPr>
            <p:cNvCxnSpPr>
              <a:cxnSpLocks/>
            </p:cNvCxnSpPr>
            <p:nvPr/>
          </p:nvCxnSpPr>
          <p:spPr>
            <a:xfrm flipV="1">
              <a:off x="1161359" y="3930049"/>
              <a:ext cx="3953" cy="51337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5" name="Straight Connector 4">
              <a:extLst>
                <a:ext uri="{FF2B5EF4-FFF2-40B4-BE49-F238E27FC236}">
                  <a16:creationId xmlns:a16="http://schemas.microsoft.com/office/drawing/2014/main" id="{C1F659C9-F7E8-3DC4-E9D4-C1DF4751E8B7}"/>
                </a:ext>
              </a:extLst>
            </p:cNvPr>
            <p:cNvCxnSpPr>
              <a:stCxn id="3" idx="0"/>
            </p:cNvCxnSpPr>
            <p:nvPr/>
          </p:nvCxnSpPr>
          <p:spPr>
            <a:xfrm flipV="1">
              <a:off x="1165313" y="3239755"/>
              <a:ext cx="0" cy="646972"/>
            </a:xfrm>
            <a:prstGeom prst="line">
              <a:avLst/>
            </a:prstGeom>
            <a:effectLst/>
          </p:spPr>
          <p:style>
            <a:lnRef idx="2">
              <a:schemeClr val="dk1"/>
            </a:lnRef>
            <a:fillRef idx="0">
              <a:schemeClr val="dk1"/>
            </a:fillRef>
            <a:effectRef idx="1">
              <a:schemeClr val="dk1"/>
            </a:effectRef>
            <a:fontRef idx="minor">
              <a:schemeClr val="tx1"/>
            </a:fontRef>
          </p:style>
        </p:cxnSp>
        <p:cxnSp>
          <p:nvCxnSpPr>
            <p:cNvPr id="6" name="Straight Connector 5">
              <a:extLst>
                <a:ext uri="{FF2B5EF4-FFF2-40B4-BE49-F238E27FC236}">
                  <a16:creationId xmlns:a16="http://schemas.microsoft.com/office/drawing/2014/main" id="{719F5DDD-AF7B-3569-829F-59EDA6A3D491}"/>
                </a:ext>
              </a:extLst>
            </p:cNvPr>
            <p:cNvCxnSpPr>
              <a:cxnSpLocks/>
            </p:cNvCxnSpPr>
            <p:nvPr/>
          </p:nvCxnSpPr>
          <p:spPr>
            <a:xfrm flipH="1" flipV="1">
              <a:off x="1161359" y="3237869"/>
              <a:ext cx="1950459" cy="1886"/>
            </a:xfrm>
            <a:prstGeom prst="line">
              <a:avLst/>
            </a:prstGeom>
            <a:effectLst/>
          </p:spPr>
          <p:style>
            <a:lnRef idx="2">
              <a:schemeClr val="dk1"/>
            </a:lnRef>
            <a:fillRef idx="0">
              <a:schemeClr val="dk1"/>
            </a:fillRef>
            <a:effectRef idx="1">
              <a:schemeClr val="dk1"/>
            </a:effectRef>
            <a:fontRef idx="minor">
              <a:schemeClr val="tx1"/>
            </a:fontRef>
          </p:style>
        </p:cxnSp>
        <p:cxnSp>
          <p:nvCxnSpPr>
            <p:cNvPr id="7" name="Straight Connector 6">
              <a:extLst>
                <a:ext uri="{FF2B5EF4-FFF2-40B4-BE49-F238E27FC236}">
                  <a16:creationId xmlns:a16="http://schemas.microsoft.com/office/drawing/2014/main" id="{BA587BD6-E110-8551-6DD1-B1952511D30E}"/>
                </a:ext>
              </a:extLst>
            </p:cNvPr>
            <p:cNvCxnSpPr>
              <a:cxnSpLocks/>
            </p:cNvCxnSpPr>
            <p:nvPr/>
          </p:nvCxnSpPr>
          <p:spPr>
            <a:xfrm flipH="1">
              <a:off x="1161359" y="5144462"/>
              <a:ext cx="1950459"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8" name="Straight Connector 7">
              <a:extLst>
                <a:ext uri="{FF2B5EF4-FFF2-40B4-BE49-F238E27FC236}">
                  <a16:creationId xmlns:a16="http://schemas.microsoft.com/office/drawing/2014/main" id="{E2012761-6113-B9A9-DFA2-940CE9B07BA4}"/>
                </a:ext>
              </a:extLst>
            </p:cNvPr>
            <p:cNvCxnSpPr/>
            <p:nvPr/>
          </p:nvCxnSpPr>
          <p:spPr>
            <a:xfrm flipV="1">
              <a:off x="1161359" y="4497490"/>
              <a:ext cx="0" cy="646972"/>
            </a:xfrm>
            <a:prstGeom prst="line">
              <a:avLst/>
            </a:prstGeom>
            <a:effectLst/>
          </p:spPr>
          <p:style>
            <a:lnRef idx="2">
              <a:schemeClr val="dk1"/>
            </a:lnRef>
            <a:fillRef idx="0">
              <a:schemeClr val="dk1"/>
            </a:fillRef>
            <a:effectRef idx="1">
              <a:schemeClr val="dk1"/>
            </a:effectRef>
            <a:fontRef idx="minor">
              <a:schemeClr val="tx1"/>
            </a:fontRef>
          </p:style>
        </p:cxnSp>
        <p:sp>
          <p:nvSpPr>
            <p:cNvPr id="9" name="Rectangle 8">
              <a:extLst>
                <a:ext uri="{FF2B5EF4-FFF2-40B4-BE49-F238E27FC236}">
                  <a16:creationId xmlns:a16="http://schemas.microsoft.com/office/drawing/2014/main" id="{CC53EB05-FC85-111D-8AEA-3B348982B872}"/>
                </a:ext>
              </a:extLst>
            </p:cNvPr>
            <p:cNvSpPr/>
            <p:nvPr/>
          </p:nvSpPr>
          <p:spPr>
            <a:xfrm>
              <a:off x="2346604" y="3859761"/>
              <a:ext cx="167385" cy="6469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grpSp>
          <p:nvGrpSpPr>
            <p:cNvPr id="10" name="Group 9">
              <a:extLst>
                <a:ext uri="{FF2B5EF4-FFF2-40B4-BE49-F238E27FC236}">
                  <a16:creationId xmlns:a16="http://schemas.microsoft.com/office/drawing/2014/main" id="{3AD3064F-AB71-AF2D-1594-D2DEBB36CB57}"/>
                </a:ext>
              </a:extLst>
            </p:cNvPr>
            <p:cNvGrpSpPr/>
            <p:nvPr/>
          </p:nvGrpSpPr>
          <p:grpSpPr>
            <a:xfrm>
              <a:off x="2979380" y="4321521"/>
              <a:ext cx="253095" cy="660924"/>
              <a:chOff x="7524323" y="3485384"/>
              <a:chExt cx="381342" cy="1072635"/>
            </a:xfrm>
          </p:grpSpPr>
          <p:grpSp>
            <p:nvGrpSpPr>
              <p:cNvPr id="70" name="Group 69">
                <a:extLst>
                  <a:ext uri="{FF2B5EF4-FFF2-40B4-BE49-F238E27FC236}">
                    <a16:creationId xmlns:a16="http://schemas.microsoft.com/office/drawing/2014/main" id="{68E3C7D4-30BA-1251-CAC1-99B3181FE448}"/>
                  </a:ext>
                </a:extLst>
              </p:cNvPr>
              <p:cNvGrpSpPr/>
              <p:nvPr/>
            </p:nvGrpSpPr>
            <p:grpSpPr>
              <a:xfrm>
                <a:off x="7524323" y="3485384"/>
                <a:ext cx="381342" cy="356736"/>
                <a:chOff x="7257794" y="3206552"/>
                <a:chExt cx="914400" cy="914400"/>
              </a:xfrm>
            </p:grpSpPr>
            <p:sp>
              <p:nvSpPr>
                <p:cNvPr id="81" name="Arc 80">
                  <a:extLst>
                    <a:ext uri="{FF2B5EF4-FFF2-40B4-BE49-F238E27FC236}">
                      <a16:creationId xmlns:a16="http://schemas.microsoft.com/office/drawing/2014/main" id="{BF2B947E-DE88-09D6-DDDA-703224657663}"/>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82" name="Arc 81">
                  <a:extLst>
                    <a:ext uri="{FF2B5EF4-FFF2-40B4-BE49-F238E27FC236}">
                      <a16:creationId xmlns:a16="http://schemas.microsoft.com/office/drawing/2014/main" id="{405BA96D-103C-B8FF-4374-F2F57E233E18}"/>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71" name="Group 70">
                <a:extLst>
                  <a:ext uri="{FF2B5EF4-FFF2-40B4-BE49-F238E27FC236}">
                    <a16:creationId xmlns:a16="http://schemas.microsoft.com/office/drawing/2014/main" id="{E8F42520-6649-BF8B-A039-AEB3B51FAAC9}"/>
                  </a:ext>
                </a:extLst>
              </p:cNvPr>
              <p:cNvGrpSpPr/>
              <p:nvPr/>
            </p:nvGrpSpPr>
            <p:grpSpPr>
              <a:xfrm>
                <a:off x="7524323" y="3842120"/>
                <a:ext cx="381342" cy="356736"/>
                <a:chOff x="7257794" y="3206552"/>
                <a:chExt cx="914400" cy="914400"/>
              </a:xfrm>
            </p:grpSpPr>
            <p:sp>
              <p:nvSpPr>
                <p:cNvPr id="79" name="Arc 78">
                  <a:extLst>
                    <a:ext uri="{FF2B5EF4-FFF2-40B4-BE49-F238E27FC236}">
                      <a16:creationId xmlns:a16="http://schemas.microsoft.com/office/drawing/2014/main" id="{05F23DDB-A958-B011-A583-3C0CD8E70B50}"/>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80" name="Arc 79">
                  <a:extLst>
                    <a:ext uri="{FF2B5EF4-FFF2-40B4-BE49-F238E27FC236}">
                      <a16:creationId xmlns:a16="http://schemas.microsoft.com/office/drawing/2014/main" id="{EEC8C32B-B878-EC15-936A-F22223C99851}"/>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72" name="Group 71">
                <a:extLst>
                  <a:ext uri="{FF2B5EF4-FFF2-40B4-BE49-F238E27FC236}">
                    <a16:creationId xmlns:a16="http://schemas.microsoft.com/office/drawing/2014/main" id="{82F7AC68-9F2E-22AA-8ABB-E6EB337812FB}"/>
                  </a:ext>
                </a:extLst>
              </p:cNvPr>
              <p:cNvGrpSpPr/>
              <p:nvPr/>
            </p:nvGrpSpPr>
            <p:grpSpPr>
              <a:xfrm>
                <a:off x="7524323" y="4201283"/>
                <a:ext cx="381342" cy="356736"/>
                <a:chOff x="7257794" y="3206552"/>
                <a:chExt cx="914400" cy="914400"/>
              </a:xfrm>
            </p:grpSpPr>
            <p:sp>
              <p:nvSpPr>
                <p:cNvPr id="73" name="Arc 72">
                  <a:extLst>
                    <a:ext uri="{FF2B5EF4-FFF2-40B4-BE49-F238E27FC236}">
                      <a16:creationId xmlns:a16="http://schemas.microsoft.com/office/drawing/2014/main" id="{48EB2592-1F76-CBC7-07F4-EFC0DCD271C1}"/>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77" name="Arc 76">
                  <a:extLst>
                    <a:ext uri="{FF2B5EF4-FFF2-40B4-BE49-F238E27FC236}">
                      <a16:creationId xmlns:a16="http://schemas.microsoft.com/office/drawing/2014/main" id="{F419D196-40DD-7F79-8669-E42D240E2476}"/>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grpSp>
          <p:nvGrpSpPr>
            <p:cNvPr id="11" name="Group 10">
              <a:extLst>
                <a:ext uri="{FF2B5EF4-FFF2-40B4-BE49-F238E27FC236}">
                  <a16:creationId xmlns:a16="http://schemas.microsoft.com/office/drawing/2014/main" id="{F83C742A-1912-C0C9-0255-2F28FAE7C95B}"/>
                </a:ext>
              </a:extLst>
            </p:cNvPr>
            <p:cNvGrpSpPr/>
            <p:nvPr/>
          </p:nvGrpSpPr>
          <p:grpSpPr>
            <a:xfrm flipH="1">
              <a:off x="3752267" y="4321521"/>
              <a:ext cx="253095" cy="660924"/>
              <a:chOff x="7524323" y="3485384"/>
              <a:chExt cx="381342" cy="1072635"/>
            </a:xfrm>
          </p:grpSpPr>
          <p:grpSp>
            <p:nvGrpSpPr>
              <p:cNvPr id="57" name="Group 56">
                <a:extLst>
                  <a:ext uri="{FF2B5EF4-FFF2-40B4-BE49-F238E27FC236}">
                    <a16:creationId xmlns:a16="http://schemas.microsoft.com/office/drawing/2014/main" id="{67791A56-3D5C-F2B5-5EC2-C31B49657425}"/>
                  </a:ext>
                </a:extLst>
              </p:cNvPr>
              <p:cNvGrpSpPr/>
              <p:nvPr/>
            </p:nvGrpSpPr>
            <p:grpSpPr>
              <a:xfrm>
                <a:off x="7524323" y="3485384"/>
                <a:ext cx="381342" cy="356736"/>
                <a:chOff x="7257794" y="3206552"/>
                <a:chExt cx="914400" cy="914400"/>
              </a:xfrm>
            </p:grpSpPr>
            <p:sp>
              <p:nvSpPr>
                <p:cNvPr id="64" name="Arc 63">
                  <a:extLst>
                    <a:ext uri="{FF2B5EF4-FFF2-40B4-BE49-F238E27FC236}">
                      <a16:creationId xmlns:a16="http://schemas.microsoft.com/office/drawing/2014/main" id="{B1012C52-0019-F4F5-3A12-48F210314523}"/>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69" name="Arc 68">
                  <a:extLst>
                    <a:ext uri="{FF2B5EF4-FFF2-40B4-BE49-F238E27FC236}">
                      <a16:creationId xmlns:a16="http://schemas.microsoft.com/office/drawing/2014/main" id="{43B3818D-EDF4-EB19-AB34-751AB36D3024}"/>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58" name="Group 57">
                <a:extLst>
                  <a:ext uri="{FF2B5EF4-FFF2-40B4-BE49-F238E27FC236}">
                    <a16:creationId xmlns:a16="http://schemas.microsoft.com/office/drawing/2014/main" id="{C818CDB3-665A-0AED-C9F5-AC2F2C41B959}"/>
                  </a:ext>
                </a:extLst>
              </p:cNvPr>
              <p:cNvGrpSpPr/>
              <p:nvPr/>
            </p:nvGrpSpPr>
            <p:grpSpPr>
              <a:xfrm>
                <a:off x="7524323" y="3842120"/>
                <a:ext cx="381342" cy="356736"/>
                <a:chOff x="7257794" y="3206552"/>
                <a:chExt cx="914400" cy="914400"/>
              </a:xfrm>
            </p:grpSpPr>
            <p:sp>
              <p:nvSpPr>
                <p:cNvPr id="62" name="Arc 61">
                  <a:extLst>
                    <a:ext uri="{FF2B5EF4-FFF2-40B4-BE49-F238E27FC236}">
                      <a16:creationId xmlns:a16="http://schemas.microsoft.com/office/drawing/2014/main" id="{DCCA3A90-98AD-BF95-BCA3-8DA812796751}"/>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63" name="Arc 62">
                  <a:extLst>
                    <a:ext uri="{FF2B5EF4-FFF2-40B4-BE49-F238E27FC236}">
                      <a16:creationId xmlns:a16="http://schemas.microsoft.com/office/drawing/2014/main" id="{B87ECE50-902D-3A48-52C3-7CF4C6619122}"/>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59" name="Group 58">
                <a:extLst>
                  <a:ext uri="{FF2B5EF4-FFF2-40B4-BE49-F238E27FC236}">
                    <a16:creationId xmlns:a16="http://schemas.microsoft.com/office/drawing/2014/main" id="{E9BBAB2A-A414-B93E-200E-595DA10EEB69}"/>
                  </a:ext>
                </a:extLst>
              </p:cNvPr>
              <p:cNvGrpSpPr/>
              <p:nvPr/>
            </p:nvGrpSpPr>
            <p:grpSpPr>
              <a:xfrm>
                <a:off x="7524323" y="4201283"/>
                <a:ext cx="381342" cy="356736"/>
                <a:chOff x="7257794" y="3206552"/>
                <a:chExt cx="914400" cy="914400"/>
              </a:xfrm>
            </p:grpSpPr>
            <p:sp>
              <p:nvSpPr>
                <p:cNvPr id="60" name="Arc 59">
                  <a:extLst>
                    <a:ext uri="{FF2B5EF4-FFF2-40B4-BE49-F238E27FC236}">
                      <a16:creationId xmlns:a16="http://schemas.microsoft.com/office/drawing/2014/main" id="{2B90FB75-224D-A71A-9BBF-3C5657FFC244}"/>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61" name="Arc 60">
                  <a:extLst>
                    <a:ext uri="{FF2B5EF4-FFF2-40B4-BE49-F238E27FC236}">
                      <a16:creationId xmlns:a16="http://schemas.microsoft.com/office/drawing/2014/main" id="{E2379D1E-8679-08FC-AEEB-903ABC4961BE}"/>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sp>
          <p:nvSpPr>
            <p:cNvPr id="12" name="Rectangle 11">
              <a:extLst>
                <a:ext uri="{FF2B5EF4-FFF2-40B4-BE49-F238E27FC236}">
                  <a16:creationId xmlns:a16="http://schemas.microsoft.com/office/drawing/2014/main" id="{20DBB2AF-0092-2224-B0B8-F59C0FC5D603}"/>
                </a:ext>
              </a:extLst>
            </p:cNvPr>
            <p:cNvSpPr/>
            <p:nvPr/>
          </p:nvSpPr>
          <p:spPr>
            <a:xfrm>
              <a:off x="3022234" y="3404977"/>
              <a:ext cx="167385" cy="64697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3" name="Straight Connector 12">
              <a:extLst>
                <a:ext uri="{FF2B5EF4-FFF2-40B4-BE49-F238E27FC236}">
                  <a16:creationId xmlns:a16="http://schemas.microsoft.com/office/drawing/2014/main" id="{99323005-C2FF-D5CD-9FD2-BB69ECF943DC}"/>
                </a:ext>
              </a:extLst>
            </p:cNvPr>
            <p:cNvCxnSpPr>
              <a:cxnSpLocks/>
              <a:endCxn id="12" idx="2"/>
            </p:cNvCxnSpPr>
            <p:nvPr/>
          </p:nvCxnSpPr>
          <p:spPr>
            <a:xfrm flipV="1">
              <a:off x="3105926" y="4051947"/>
              <a:ext cx="1" cy="181470"/>
            </a:xfrm>
            <a:prstGeom prst="line">
              <a:avLst/>
            </a:prstGeom>
            <a:ln>
              <a:headEnd type="triangle"/>
            </a:ln>
            <a:effectLst/>
          </p:spPr>
          <p:style>
            <a:lnRef idx="2">
              <a:schemeClr val="dk1"/>
            </a:lnRef>
            <a:fillRef idx="0">
              <a:schemeClr val="dk1"/>
            </a:fillRef>
            <a:effectRef idx="1">
              <a:schemeClr val="dk1"/>
            </a:effectRef>
            <a:fontRef idx="minor">
              <a:schemeClr val="tx1"/>
            </a:fontRef>
          </p:style>
        </p:cxnSp>
        <p:cxnSp>
          <p:nvCxnSpPr>
            <p:cNvPr id="14" name="Straight Connector 13">
              <a:extLst>
                <a:ext uri="{FF2B5EF4-FFF2-40B4-BE49-F238E27FC236}">
                  <a16:creationId xmlns:a16="http://schemas.microsoft.com/office/drawing/2014/main" id="{5214ECD5-05E8-2B05-CD66-FBA6CD894218}"/>
                </a:ext>
              </a:extLst>
            </p:cNvPr>
            <p:cNvCxnSpPr>
              <a:cxnSpLocks/>
            </p:cNvCxnSpPr>
            <p:nvPr/>
          </p:nvCxnSpPr>
          <p:spPr>
            <a:xfrm flipH="1" flipV="1">
              <a:off x="3111818" y="4975435"/>
              <a:ext cx="1" cy="169027"/>
            </a:xfrm>
            <a:prstGeom prst="line">
              <a:avLst/>
            </a:prstGeom>
            <a:effectLst/>
          </p:spPr>
          <p:style>
            <a:lnRef idx="2">
              <a:schemeClr val="dk1"/>
            </a:lnRef>
            <a:fillRef idx="0">
              <a:schemeClr val="dk1"/>
            </a:fillRef>
            <a:effectRef idx="1">
              <a:schemeClr val="dk1"/>
            </a:effectRef>
            <a:fontRef idx="minor">
              <a:schemeClr val="tx1"/>
            </a:fontRef>
          </p:style>
        </p:cxnSp>
        <p:cxnSp>
          <p:nvCxnSpPr>
            <p:cNvPr id="15" name="Straight Connector 14">
              <a:extLst>
                <a:ext uri="{FF2B5EF4-FFF2-40B4-BE49-F238E27FC236}">
                  <a16:creationId xmlns:a16="http://schemas.microsoft.com/office/drawing/2014/main" id="{1AA27EBD-46D3-03BF-FF74-BC7C2F3E46A0}"/>
                </a:ext>
              </a:extLst>
            </p:cNvPr>
            <p:cNvCxnSpPr>
              <a:cxnSpLocks/>
            </p:cNvCxnSpPr>
            <p:nvPr/>
          </p:nvCxnSpPr>
          <p:spPr>
            <a:xfrm flipV="1">
              <a:off x="3111818" y="3237869"/>
              <a:ext cx="1" cy="160131"/>
            </a:xfrm>
            <a:prstGeom prst="line">
              <a:avLst/>
            </a:prstGeom>
            <a:effectLst/>
          </p:spPr>
          <p:style>
            <a:lnRef idx="2">
              <a:schemeClr val="dk1"/>
            </a:lnRef>
            <a:fillRef idx="0">
              <a:schemeClr val="dk1"/>
            </a:fillRef>
            <a:effectRef idx="1">
              <a:schemeClr val="dk1"/>
            </a:effectRef>
            <a:fontRef idx="minor">
              <a:schemeClr val="tx1"/>
            </a:fontRef>
          </p:style>
        </p:cxnSp>
        <p:sp>
          <p:nvSpPr>
            <p:cNvPr id="16" name="Rectangle 15">
              <a:extLst>
                <a:ext uri="{FF2B5EF4-FFF2-40B4-BE49-F238E27FC236}">
                  <a16:creationId xmlns:a16="http://schemas.microsoft.com/office/drawing/2014/main" id="{41CC358F-411F-1710-B2F1-3123F8982E6C}"/>
                </a:ext>
              </a:extLst>
            </p:cNvPr>
            <p:cNvSpPr/>
            <p:nvPr/>
          </p:nvSpPr>
          <p:spPr>
            <a:xfrm>
              <a:off x="3795121" y="3404977"/>
              <a:ext cx="167385" cy="64697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7" name="Straight Connector 16">
              <a:extLst>
                <a:ext uri="{FF2B5EF4-FFF2-40B4-BE49-F238E27FC236}">
                  <a16:creationId xmlns:a16="http://schemas.microsoft.com/office/drawing/2014/main" id="{8AACB4A0-6F3B-2845-3F89-26D584246C94}"/>
                </a:ext>
              </a:extLst>
            </p:cNvPr>
            <p:cNvCxnSpPr>
              <a:cxnSpLocks/>
            </p:cNvCxnSpPr>
            <p:nvPr/>
          </p:nvCxnSpPr>
          <p:spPr>
            <a:xfrm flipV="1">
              <a:off x="3878811" y="4057427"/>
              <a:ext cx="1" cy="262596"/>
            </a:xfrm>
            <a:prstGeom prst="line">
              <a:avLst/>
            </a:prstGeom>
            <a:effectLst/>
          </p:spPr>
          <p:style>
            <a:lnRef idx="2">
              <a:schemeClr val="dk1"/>
            </a:lnRef>
            <a:fillRef idx="0">
              <a:schemeClr val="dk1"/>
            </a:fillRef>
            <a:effectRef idx="1">
              <a:schemeClr val="dk1"/>
            </a:effectRef>
            <a:fontRef idx="minor">
              <a:schemeClr val="tx1"/>
            </a:fontRef>
          </p:style>
        </p:cxnSp>
        <p:cxnSp>
          <p:nvCxnSpPr>
            <p:cNvPr id="18" name="Straight Connector 17">
              <a:extLst>
                <a:ext uri="{FF2B5EF4-FFF2-40B4-BE49-F238E27FC236}">
                  <a16:creationId xmlns:a16="http://schemas.microsoft.com/office/drawing/2014/main" id="{BB1BE297-9501-B1EB-34D2-F277604B0AA9}"/>
                </a:ext>
              </a:extLst>
            </p:cNvPr>
            <p:cNvCxnSpPr>
              <a:cxnSpLocks/>
            </p:cNvCxnSpPr>
            <p:nvPr/>
          </p:nvCxnSpPr>
          <p:spPr>
            <a:xfrm flipV="1">
              <a:off x="3878811" y="3243349"/>
              <a:ext cx="1" cy="160131"/>
            </a:xfrm>
            <a:prstGeom prst="line">
              <a:avLst/>
            </a:prstGeom>
            <a:effectLst/>
          </p:spPr>
          <p:style>
            <a:lnRef idx="2">
              <a:schemeClr val="dk1"/>
            </a:lnRef>
            <a:fillRef idx="0">
              <a:schemeClr val="dk1"/>
            </a:fillRef>
            <a:effectRef idx="1">
              <a:schemeClr val="dk1"/>
            </a:effectRef>
            <a:fontRef idx="minor">
              <a:schemeClr val="tx1"/>
            </a:fontRef>
          </p:style>
        </p:cxnSp>
        <p:cxnSp>
          <p:nvCxnSpPr>
            <p:cNvPr id="19" name="Straight Connector 18">
              <a:extLst>
                <a:ext uri="{FF2B5EF4-FFF2-40B4-BE49-F238E27FC236}">
                  <a16:creationId xmlns:a16="http://schemas.microsoft.com/office/drawing/2014/main" id="{1FE718E3-07AA-E54A-88C4-1288A1DCA22C}"/>
                </a:ext>
              </a:extLst>
            </p:cNvPr>
            <p:cNvCxnSpPr>
              <a:cxnSpLocks/>
            </p:cNvCxnSpPr>
            <p:nvPr/>
          </p:nvCxnSpPr>
          <p:spPr>
            <a:xfrm flipH="1" flipV="1">
              <a:off x="3878813" y="4975435"/>
              <a:ext cx="1" cy="169027"/>
            </a:xfrm>
            <a:prstGeom prst="line">
              <a:avLst/>
            </a:prstGeom>
            <a:effectLst/>
          </p:spPr>
          <p:style>
            <a:lnRef idx="2">
              <a:schemeClr val="dk1"/>
            </a:lnRef>
            <a:fillRef idx="0">
              <a:schemeClr val="dk1"/>
            </a:fillRef>
            <a:effectRef idx="1">
              <a:schemeClr val="dk1"/>
            </a:effectRef>
            <a:fontRef idx="minor">
              <a:schemeClr val="tx1"/>
            </a:fontRef>
          </p:style>
        </p:cxnSp>
        <p:cxnSp>
          <p:nvCxnSpPr>
            <p:cNvPr id="20" name="Straight Connector 19">
              <a:extLst>
                <a:ext uri="{FF2B5EF4-FFF2-40B4-BE49-F238E27FC236}">
                  <a16:creationId xmlns:a16="http://schemas.microsoft.com/office/drawing/2014/main" id="{60E1FD2B-9058-B929-6AC6-995000E22A85}"/>
                </a:ext>
              </a:extLst>
            </p:cNvPr>
            <p:cNvCxnSpPr>
              <a:cxnSpLocks/>
            </p:cNvCxnSpPr>
            <p:nvPr/>
          </p:nvCxnSpPr>
          <p:spPr>
            <a:xfrm flipH="1">
              <a:off x="3878814" y="5144462"/>
              <a:ext cx="1008108"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21" name="Straight Connector 20">
              <a:extLst>
                <a:ext uri="{FF2B5EF4-FFF2-40B4-BE49-F238E27FC236}">
                  <a16:creationId xmlns:a16="http://schemas.microsoft.com/office/drawing/2014/main" id="{995BDEBF-033B-9A08-FBA0-7E6616070F9C}"/>
                </a:ext>
              </a:extLst>
            </p:cNvPr>
            <p:cNvCxnSpPr>
              <a:cxnSpLocks/>
            </p:cNvCxnSpPr>
            <p:nvPr/>
          </p:nvCxnSpPr>
          <p:spPr>
            <a:xfrm flipV="1">
              <a:off x="2428600" y="3243349"/>
              <a:ext cx="6920" cy="614942"/>
            </a:xfrm>
            <a:prstGeom prst="line">
              <a:avLst/>
            </a:prstGeom>
            <a:ln>
              <a:headEnd type="none"/>
              <a:tailEnd type="oval"/>
            </a:ln>
            <a:effectLst/>
          </p:spPr>
          <p:style>
            <a:lnRef idx="2">
              <a:schemeClr val="dk1"/>
            </a:lnRef>
            <a:fillRef idx="0">
              <a:schemeClr val="dk1"/>
            </a:fillRef>
            <a:effectRef idx="1">
              <a:schemeClr val="dk1"/>
            </a:effectRef>
            <a:fontRef idx="minor">
              <a:schemeClr val="tx1"/>
            </a:fontRef>
          </p:style>
        </p:cxnSp>
        <p:cxnSp>
          <p:nvCxnSpPr>
            <p:cNvPr id="22" name="Straight Connector 21">
              <a:extLst>
                <a:ext uri="{FF2B5EF4-FFF2-40B4-BE49-F238E27FC236}">
                  <a16:creationId xmlns:a16="http://schemas.microsoft.com/office/drawing/2014/main" id="{49578DDD-4D69-F913-ADF7-32A9B7CC76F1}"/>
                </a:ext>
              </a:extLst>
            </p:cNvPr>
            <p:cNvCxnSpPr>
              <a:cxnSpLocks/>
              <a:endCxn id="9" idx="2"/>
            </p:cNvCxnSpPr>
            <p:nvPr/>
          </p:nvCxnSpPr>
          <p:spPr>
            <a:xfrm flipV="1">
              <a:off x="2428600" y="4506731"/>
              <a:ext cx="1697" cy="637731"/>
            </a:xfrm>
            <a:prstGeom prst="line">
              <a:avLst/>
            </a:prstGeom>
            <a:ln>
              <a:headEnd type="oval"/>
              <a:tailEnd type="none"/>
            </a:ln>
            <a:effectLst/>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DE73FC6D-DB8D-89B2-B506-47620C892775}"/>
                </a:ext>
              </a:extLst>
            </p:cNvPr>
            <p:cNvSpPr txBox="1"/>
            <p:nvPr/>
          </p:nvSpPr>
          <p:spPr>
            <a:xfrm>
              <a:off x="2868540" y="4458221"/>
              <a:ext cx="341640" cy="341654"/>
            </a:xfrm>
            <a:prstGeom prst="rect">
              <a:avLst/>
            </a:prstGeom>
            <a:noFill/>
          </p:spPr>
          <p:txBody>
            <a:bodyPr wrap="none" rtlCol="0">
              <a:spAutoFit/>
            </a:bodyPr>
            <a:lstStyle/>
            <a:p>
              <a:r>
                <a:rPr lang="en-GB" sz="1200" dirty="0"/>
                <a:t>L</a:t>
              </a:r>
              <a:endParaRPr lang="en-GB" sz="1200" baseline="-25000" dirty="0"/>
            </a:p>
          </p:txBody>
        </p:sp>
        <p:sp>
          <p:nvSpPr>
            <p:cNvPr id="28" name="TextBox 27">
              <a:extLst>
                <a:ext uri="{FF2B5EF4-FFF2-40B4-BE49-F238E27FC236}">
                  <a16:creationId xmlns:a16="http://schemas.microsoft.com/office/drawing/2014/main" id="{04EC10D2-9888-93DB-36B1-58D9A623DC1F}"/>
                </a:ext>
              </a:extLst>
            </p:cNvPr>
            <p:cNvSpPr txBox="1"/>
            <p:nvPr/>
          </p:nvSpPr>
          <p:spPr>
            <a:xfrm>
              <a:off x="3872086" y="4414324"/>
              <a:ext cx="435072" cy="341654"/>
            </a:xfrm>
            <a:prstGeom prst="rect">
              <a:avLst/>
            </a:prstGeom>
            <a:noFill/>
          </p:spPr>
          <p:txBody>
            <a:bodyPr wrap="none" rtlCol="0">
              <a:spAutoFit/>
            </a:bodyPr>
            <a:lstStyle/>
            <a:p>
              <a:r>
                <a:rPr lang="en-GB" sz="1200" i="1" dirty="0"/>
                <a:t>L</a:t>
              </a:r>
              <a:r>
                <a:rPr lang="en-GB" sz="1200" i="1" baseline="-25000" dirty="0"/>
                <a:t>C</a:t>
              </a:r>
            </a:p>
          </p:txBody>
        </p:sp>
        <p:cxnSp>
          <p:nvCxnSpPr>
            <p:cNvPr id="32" name="Straight Arrow Connector 31">
              <a:extLst>
                <a:ext uri="{FF2B5EF4-FFF2-40B4-BE49-F238E27FC236}">
                  <a16:creationId xmlns:a16="http://schemas.microsoft.com/office/drawing/2014/main" id="{D3772692-BB28-FCFA-55C2-59DE551F08D5}"/>
                </a:ext>
              </a:extLst>
            </p:cNvPr>
            <p:cNvCxnSpPr>
              <a:cxnSpLocks/>
            </p:cNvCxnSpPr>
            <p:nvPr/>
          </p:nvCxnSpPr>
          <p:spPr>
            <a:xfrm flipV="1">
              <a:off x="2979380" y="3610801"/>
              <a:ext cx="305970" cy="24428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34" name="Straight Connector 33">
              <a:extLst>
                <a:ext uri="{FF2B5EF4-FFF2-40B4-BE49-F238E27FC236}">
                  <a16:creationId xmlns:a16="http://schemas.microsoft.com/office/drawing/2014/main" id="{57022839-283D-941A-DD78-349C4178AC3F}"/>
                </a:ext>
              </a:extLst>
            </p:cNvPr>
            <p:cNvCxnSpPr>
              <a:cxnSpLocks/>
            </p:cNvCxnSpPr>
            <p:nvPr/>
          </p:nvCxnSpPr>
          <p:spPr>
            <a:xfrm flipH="1" flipV="1">
              <a:off x="3878814" y="3243349"/>
              <a:ext cx="1008108" cy="1886"/>
            </a:xfrm>
            <a:prstGeom prst="line">
              <a:avLst/>
            </a:prstGeom>
            <a:effectLst/>
          </p:spPr>
          <p:style>
            <a:lnRef idx="2">
              <a:schemeClr val="dk1"/>
            </a:lnRef>
            <a:fillRef idx="0">
              <a:schemeClr val="dk1"/>
            </a:fillRef>
            <a:effectRef idx="1">
              <a:schemeClr val="dk1"/>
            </a:effectRef>
            <a:fontRef idx="minor">
              <a:schemeClr val="tx1"/>
            </a:fontRef>
          </p:style>
        </p:cxnSp>
        <p:cxnSp>
          <p:nvCxnSpPr>
            <p:cNvPr id="35" name="Straight Connector 34">
              <a:extLst>
                <a:ext uri="{FF2B5EF4-FFF2-40B4-BE49-F238E27FC236}">
                  <a16:creationId xmlns:a16="http://schemas.microsoft.com/office/drawing/2014/main" id="{D85F4D48-8651-9E44-FEAF-B865FE444DEA}"/>
                </a:ext>
              </a:extLst>
            </p:cNvPr>
            <p:cNvCxnSpPr>
              <a:cxnSpLocks/>
            </p:cNvCxnSpPr>
            <p:nvPr/>
          </p:nvCxnSpPr>
          <p:spPr>
            <a:xfrm flipV="1">
              <a:off x="4886922" y="3243349"/>
              <a:ext cx="0" cy="1901113"/>
            </a:xfrm>
            <a:prstGeom prst="line">
              <a:avLst/>
            </a:prstGeom>
            <a:effectLst/>
          </p:spPr>
          <p:style>
            <a:lnRef idx="2">
              <a:schemeClr val="dk1"/>
            </a:lnRef>
            <a:fillRef idx="0">
              <a:schemeClr val="dk1"/>
            </a:fillRef>
            <a:effectRef idx="1">
              <a:schemeClr val="dk1"/>
            </a:effectRef>
            <a:fontRef idx="minor">
              <a:schemeClr val="tx1"/>
            </a:fontRef>
          </p:style>
        </p:cxnSp>
        <p:sp>
          <p:nvSpPr>
            <p:cNvPr id="36" name="Freeform: Shape 35">
              <a:extLst>
                <a:ext uri="{FF2B5EF4-FFF2-40B4-BE49-F238E27FC236}">
                  <a16:creationId xmlns:a16="http://schemas.microsoft.com/office/drawing/2014/main" id="{7CB7DFEC-31C0-ADB2-5957-EEA585BD0371}"/>
                </a:ext>
              </a:extLst>
            </p:cNvPr>
            <p:cNvSpPr/>
            <p:nvPr/>
          </p:nvSpPr>
          <p:spPr>
            <a:xfrm>
              <a:off x="3332479" y="4598080"/>
              <a:ext cx="337241" cy="106305"/>
            </a:xfrm>
            <a:custGeom>
              <a:avLst/>
              <a:gdLst>
                <a:gd name="connsiteX0" fmla="*/ 0 w 568960"/>
                <a:gd name="connsiteY0" fmla="*/ 0 h 5301"/>
                <a:gd name="connsiteX1" fmla="*/ 568960 w 568960"/>
                <a:gd name="connsiteY1" fmla="*/ 0 h 5301"/>
                <a:gd name="connsiteX0" fmla="*/ 0 w 10000"/>
                <a:gd name="connsiteY0" fmla="*/ 316242 h 316761"/>
                <a:gd name="connsiteX1" fmla="*/ 5446 w 10000"/>
                <a:gd name="connsiteY1" fmla="*/ 0 h 316761"/>
                <a:gd name="connsiteX2" fmla="*/ 10000 w 10000"/>
                <a:gd name="connsiteY2" fmla="*/ 316242 h 316761"/>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9238 h 319238"/>
                <a:gd name="connsiteX1" fmla="*/ 4358 w 10000"/>
                <a:gd name="connsiteY1" fmla="*/ 0 h 319238"/>
                <a:gd name="connsiteX2" fmla="*/ 10000 w 10000"/>
                <a:gd name="connsiteY2" fmla="*/ 319238 h 319238"/>
                <a:gd name="connsiteX0" fmla="*/ 0 w 10000"/>
                <a:gd name="connsiteY0" fmla="*/ 319238 h 319238"/>
                <a:gd name="connsiteX1" fmla="*/ 4832 w 10000"/>
                <a:gd name="connsiteY1" fmla="*/ 0 h 319238"/>
                <a:gd name="connsiteX2" fmla="*/ 10000 w 10000"/>
                <a:gd name="connsiteY2" fmla="*/ 319238 h 319238"/>
              </a:gdLst>
              <a:ahLst/>
              <a:cxnLst>
                <a:cxn ang="0">
                  <a:pos x="connsiteX0" y="connsiteY0"/>
                </a:cxn>
                <a:cxn ang="0">
                  <a:pos x="connsiteX1" y="connsiteY1"/>
                </a:cxn>
                <a:cxn ang="0">
                  <a:pos x="connsiteX2" y="connsiteY2"/>
                </a:cxn>
              </a:cxnLst>
              <a:rect l="l" t="t" r="r" b="b"/>
              <a:pathLst>
                <a:path w="10000" h="319238">
                  <a:moveTo>
                    <a:pt x="0" y="319238"/>
                  </a:moveTo>
                  <a:cubicBezTo>
                    <a:pt x="1462" y="79661"/>
                    <a:pt x="3772" y="0"/>
                    <a:pt x="4832" y="0"/>
                  </a:cubicBezTo>
                  <a:cubicBezTo>
                    <a:pt x="7303" y="11428"/>
                    <a:pt x="8245" y="91781"/>
                    <a:pt x="10000" y="319238"/>
                  </a:cubicBezTo>
                </a:path>
              </a:pathLst>
            </a:custGeom>
            <a:ln>
              <a:headEnd type="triangle"/>
              <a:tailEnd type="triangle"/>
            </a:ln>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42" name="TextBox 41">
              <a:extLst>
                <a:ext uri="{FF2B5EF4-FFF2-40B4-BE49-F238E27FC236}">
                  <a16:creationId xmlns:a16="http://schemas.microsoft.com/office/drawing/2014/main" id="{9C54CF5B-4B13-03FB-65FB-C901571785C7}"/>
                </a:ext>
              </a:extLst>
            </p:cNvPr>
            <p:cNvSpPr txBox="1"/>
            <p:nvPr/>
          </p:nvSpPr>
          <p:spPr>
            <a:xfrm>
              <a:off x="3327509" y="4286770"/>
              <a:ext cx="396479" cy="341654"/>
            </a:xfrm>
            <a:prstGeom prst="rect">
              <a:avLst/>
            </a:prstGeom>
            <a:noFill/>
          </p:spPr>
          <p:txBody>
            <a:bodyPr wrap="none" rtlCol="0">
              <a:spAutoFit/>
            </a:bodyPr>
            <a:lstStyle/>
            <a:p>
              <a:r>
                <a:rPr lang="en-GB" sz="1200" i="1" dirty="0"/>
                <a:t>M</a:t>
              </a:r>
              <a:endParaRPr lang="en-GB" sz="1200" i="1" baseline="-25000" dirty="0"/>
            </a:p>
          </p:txBody>
        </p:sp>
        <p:cxnSp>
          <p:nvCxnSpPr>
            <p:cNvPr id="49" name="Straight Arrow Connector 48">
              <a:extLst>
                <a:ext uri="{FF2B5EF4-FFF2-40B4-BE49-F238E27FC236}">
                  <a16:creationId xmlns:a16="http://schemas.microsoft.com/office/drawing/2014/main" id="{E5B03FFD-DFCB-5C5A-FBB3-38CB570EC6A6}"/>
                </a:ext>
              </a:extLst>
            </p:cNvPr>
            <p:cNvCxnSpPr>
              <a:cxnSpLocks/>
            </p:cNvCxnSpPr>
            <p:nvPr/>
          </p:nvCxnSpPr>
          <p:spPr>
            <a:xfrm flipV="1">
              <a:off x="2297445" y="4065723"/>
              <a:ext cx="305970" cy="24428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50" name="Straight Arrow Connector 49">
              <a:extLst>
                <a:ext uri="{FF2B5EF4-FFF2-40B4-BE49-F238E27FC236}">
                  <a16:creationId xmlns:a16="http://schemas.microsoft.com/office/drawing/2014/main" id="{07410511-0E04-E33E-D1FF-FB09C7A43604}"/>
                </a:ext>
              </a:extLst>
            </p:cNvPr>
            <p:cNvCxnSpPr>
              <a:cxnSpLocks/>
            </p:cNvCxnSpPr>
            <p:nvPr/>
          </p:nvCxnSpPr>
          <p:spPr>
            <a:xfrm flipV="1">
              <a:off x="3750741" y="3581093"/>
              <a:ext cx="305970" cy="24428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51" name="TextBox 50">
              <a:extLst>
                <a:ext uri="{FF2B5EF4-FFF2-40B4-BE49-F238E27FC236}">
                  <a16:creationId xmlns:a16="http://schemas.microsoft.com/office/drawing/2014/main" id="{4C37A0C6-566C-2A16-E8E1-D555F52B34B6}"/>
                </a:ext>
              </a:extLst>
            </p:cNvPr>
            <p:cNvSpPr txBox="1"/>
            <p:nvPr/>
          </p:nvSpPr>
          <p:spPr>
            <a:xfrm>
              <a:off x="2595489" y="3478040"/>
              <a:ext cx="437102" cy="341654"/>
            </a:xfrm>
            <a:prstGeom prst="rect">
              <a:avLst/>
            </a:prstGeom>
            <a:noFill/>
          </p:spPr>
          <p:txBody>
            <a:bodyPr wrap="none" rtlCol="0">
              <a:spAutoFit/>
            </a:bodyPr>
            <a:lstStyle/>
            <a:p>
              <a:r>
                <a:rPr lang="en-GB" sz="1200" i="1" dirty="0"/>
                <a:t>R</a:t>
              </a:r>
              <a:r>
                <a:rPr lang="el-GR" sz="1200" i="1" baseline="-25000" dirty="0">
                  <a:latin typeface="Times New Roman" panose="02020603050405020304" pitchFamily="18" charset="0"/>
                  <a:cs typeface="Times New Roman" panose="02020603050405020304" pitchFamily="18" charset="0"/>
                </a:rPr>
                <a:t>θ</a:t>
              </a:r>
              <a:endParaRPr lang="en-GB" sz="1200" i="1" baseline="-25000" dirty="0"/>
            </a:p>
          </p:txBody>
        </p:sp>
        <p:sp>
          <p:nvSpPr>
            <p:cNvPr id="52" name="TextBox 51">
              <a:extLst>
                <a:ext uri="{FF2B5EF4-FFF2-40B4-BE49-F238E27FC236}">
                  <a16:creationId xmlns:a16="http://schemas.microsoft.com/office/drawing/2014/main" id="{A331B5D1-A522-6FA6-A787-AEB04E32EB77}"/>
                </a:ext>
              </a:extLst>
            </p:cNvPr>
            <p:cNvSpPr txBox="1"/>
            <p:nvPr/>
          </p:nvSpPr>
          <p:spPr>
            <a:xfrm>
              <a:off x="1939605" y="3935845"/>
              <a:ext cx="467571" cy="341654"/>
            </a:xfrm>
            <a:prstGeom prst="rect">
              <a:avLst/>
            </a:prstGeom>
            <a:noFill/>
          </p:spPr>
          <p:txBody>
            <a:bodyPr wrap="none" rtlCol="0">
              <a:spAutoFit/>
            </a:bodyPr>
            <a:lstStyle/>
            <a:p>
              <a:r>
                <a:rPr lang="en-GB" sz="1200" i="1" dirty="0"/>
                <a:t>R</a:t>
              </a:r>
              <a:r>
                <a:rPr lang="en-GB" sz="1200" i="1" baseline="-25000" dirty="0"/>
                <a:t>R</a:t>
              </a:r>
            </a:p>
          </p:txBody>
        </p:sp>
        <p:sp>
          <p:nvSpPr>
            <p:cNvPr id="53" name="TextBox 52">
              <a:extLst>
                <a:ext uri="{FF2B5EF4-FFF2-40B4-BE49-F238E27FC236}">
                  <a16:creationId xmlns:a16="http://schemas.microsoft.com/office/drawing/2014/main" id="{B903E2D6-B132-19D5-A0DD-469D0F69D89A}"/>
                </a:ext>
              </a:extLst>
            </p:cNvPr>
            <p:cNvSpPr txBox="1"/>
            <p:nvPr/>
          </p:nvSpPr>
          <p:spPr>
            <a:xfrm>
              <a:off x="3936452" y="3605225"/>
              <a:ext cx="467571" cy="341654"/>
            </a:xfrm>
            <a:prstGeom prst="rect">
              <a:avLst/>
            </a:prstGeom>
            <a:noFill/>
          </p:spPr>
          <p:txBody>
            <a:bodyPr wrap="none" rtlCol="0">
              <a:spAutoFit/>
            </a:bodyPr>
            <a:lstStyle/>
            <a:p>
              <a:r>
                <a:rPr lang="en-GB" sz="1200" i="1" dirty="0"/>
                <a:t>R</a:t>
              </a:r>
              <a:r>
                <a:rPr lang="en-GB" sz="1200" i="1" baseline="-25000" dirty="0"/>
                <a:t>C</a:t>
              </a:r>
            </a:p>
          </p:txBody>
        </p:sp>
        <p:sp>
          <p:nvSpPr>
            <p:cNvPr id="54" name="TextBox 53">
              <a:extLst>
                <a:ext uri="{FF2B5EF4-FFF2-40B4-BE49-F238E27FC236}">
                  <a16:creationId xmlns:a16="http://schemas.microsoft.com/office/drawing/2014/main" id="{5FDC62F4-43D9-7922-54D8-73228786C810}"/>
                </a:ext>
              </a:extLst>
            </p:cNvPr>
            <p:cNvSpPr txBox="1"/>
            <p:nvPr/>
          </p:nvSpPr>
          <p:spPr>
            <a:xfrm>
              <a:off x="72439" y="3925979"/>
              <a:ext cx="952079" cy="569423"/>
            </a:xfrm>
            <a:prstGeom prst="rect">
              <a:avLst/>
            </a:prstGeom>
            <a:noFill/>
          </p:spPr>
          <p:txBody>
            <a:bodyPr wrap="square" rtlCol="0">
              <a:spAutoFit/>
            </a:bodyPr>
            <a:lstStyle/>
            <a:p>
              <a:r>
                <a:rPr lang="en-GB" sz="1200" dirty="0"/>
                <a:t>Power source</a:t>
              </a:r>
            </a:p>
          </p:txBody>
        </p:sp>
        <p:cxnSp>
          <p:nvCxnSpPr>
            <p:cNvPr id="55" name="Straight Connector 54">
              <a:extLst>
                <a:ext uri="{FF2B5EF4-FFF2-40B4-BE49-F238E27FC236}">
                  <a16:creationId xmlns:a16="http://schemas.microsoft.com/office/drawing/2014/main" id="{CED7FBA7-AD76-4A0D-F3E5-CAC4FBB47250}"/>
                </a:ext>
              </a:extLst>
            </p:cNvPr>
            <p:cNvCxnSpPr>
              <a:cxnSpLocks/>
            </p:cNvCxnSpPr>
            <p:nvPr/>
          </p:nvCxnSpPr>
          <p:spPr>
            <a:xfrm flipV="1">
              <a:off x="3105923" y="4063625"/>
              <a:ext cx="1" cy="262596"/>
            </a:xfrm>
            <a:prstGeom prst="line">
              <a:avLst/>
            </a:prstGeom>
            <a:effectLst/>
          </p:spPr>
          <p:style>
            <a:lnRef idx="2">
              <a:schemeClr val="dk1"/>
            </a:lnRef>
            <a:fillRef idx="0">
              <a:schemeClr val="dk1"/>
            </a:fillRef>
            <a:effectRef idx="1">
              <a:schemeClr val="dk1"/>
            </a:effectRef>
            <a:fontRef idx="minor">
              <a:schemeClr val="tx1"/>
            </a:fontRef>
          </p:style>
        </p:cxnSp>
        <p:sp>
          <p:nvSpPr>
            <p:cNvPr id="56" name="TextBox 55">
              <a:extLst>
                <a:ext uri="{FF2B5EF4-FFF2-40B4-BE49-F238E27FC236}">
                  <a16:creationId xmlns:a16="http://schemas.microsoft.com/office/drawing/2014/main" id="{F4A3EE1B-5071-EF97-4E7B-8C5E28CF329F}"/>
                </a:ext>
              </a:extLst>
            </p:cNvPr>
            <p:cNvSpPr txBox="1"/>
            <p:nvPr/>
          </p:nvSpPr>
          <p:spPr>
            <a:xfrm>
              <a:off x="3137646" y="4051950"/>
              <a:ext cx="288830" cy="341654"/>
            </a:xfrm>
            <a:prstGeom prst="rect">
              <a:avLst/>
            </a:prstGeom>
            <a:noFill/>
          </p:spPr>
          <p:txBody>
            <a:bodyPr wrap="none" rtlCol="0">
              <a:spAutoFit/>
            </a:bodyPr>
            <a:lstStyle/>
            <a:p>
              <a:r>
                <a:rPr lang="en-GB" sz="1200" dirty="0"/>
                <a:t>I</a:t>
              </a:r>
              <a:endParaRPr lang="en-GB" sz="1200" baseline="-25000" dirty="0"/>
            </a:p>
          </p:txBody>
        </p:sp>
      </p:grpSp>
      <p:cxnSp>
        <p:nvCxnSpPr>
          <p:cNvPr id="92" name="Straight Arrow Connector 91">
            <a:extLst>
              <a:ext uri="{FF2B5EF4-FFF2-40B4-BE49-F238E27FC236}">
                <a16:creationId xmlns:a16="http://schemas.microsoft.com/office/drawing/2014/main" id="{6DD66D89-87D1-529A-ADA6-20B19AEDA30F}"/>
              </a:ext>
            </a:extLst>
          </p:cNvPr>
          <p:cNvCxnSpPr>
            <a:cxnSpLocks/>
          </p:cNvCxnSpPr>
          <p:nvPr/>
        </p:nvCxnSpPr>
        <p:spPr>
          <a:xfrm flipV="1">
            <a:off x="2654142" y="4348191"/>
            <a:ext cx="125514" cy="383904"/>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94" name="TextBox 93">
            <a:extLst>
              <a:ext uri="{FF2B5EF4-FFF2-40B4-BE49-F238E27FC236}">
                <a16:creationId xmlns:a16="http://schemas.microsoft.com/office/drawing/2014/main" id="{AAB6FB79-24DB-D2F0-82E0-75544765C92A}"/>
              </a:ext>
            </a:extLst>
          </p:cNvPr>
          <p:cNvSpPr txBox="1"/>
          <p:nvPr/>
        </p:nvSpPr>
        <p:spPr>
          <a:xfrm>
            <a:off x="2327558" y="4750074"/>
            <a:ext cx="1450190" cy="646331"/>
          </a:xfrm>
          <a:prstGeom prst="rect">
            <a:avLst/>
          </a:prstGeom>
          <a:noFill/>
        </p:spPr>
        <p:txBody>
          <a:bodyPr wrap="square" rtlCol="0">
            <a:spAutoFit/>
          </a:bodyPr>
          <a:lstStyle/>
          <a:p>
            <a:r>
              <a:rPr lang="en-GB" sz="1200" dirty="0"/>
              <a:t>copper rings are magnetically coupled to the coil</a:t>
            </a:r>
          </a:p>
        </p:txBody>
      </p:sp>
      <p:sp>
        <p:nvSpPr>
          <p:cNvPr id="98" name="Rectangle: Rounded Corners 97">
            <a:extLst>
              <a:ext uri="{FF2B5EF4-FFF2-40B4-BE49-F238E27FC236}">
                <a16:creationId xmlns:a16="http://schemas.microsoft.com/office/drawing/2014/main" id="{0E9690DE-EB4C-C34E-7BAC-16352EAE6B88}"/>
              </a:ext>
            </a:extLst>
          </p:cNvPr>
          <p:cNvSpPr/>
          <p:nvPr/>
        </p:nvSpPr>
        <p:spPr>
          <a:xfrm>
            <a:off x="3559255" y="708213"/>
            <a:ext cx="579782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99" name="Rectangle: Rounded Corners 98">
            <a:extLst>
              <a:ext uri="{FF2B5EF4-FFF2-40B4-BE49-F238E27FC236}">
                <a16:creationId xmlns:a16="http://schemas.microsoft.com/office/drawing/2014/main" id="{0FE3557F-FF6C-7E58-1154-12E1A0512F2F}"/>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100" name="Rectangle: Rounded Corners 99">
            <a:extLst>
              <a:ext uri="{FF2B5EF4-FFF2-40B4-BE49-F238E27FC236}">
                <a16:creationId xmlns:a16="http://schemas.microsoft.com/office/drawing/2014/main" id="{F0238160-BBC6-1395-A4D8-EEF75DBF5D30}"/>
              </a:ext>
            </a:extLst>
          </p:cNvPr>
          <p:cNvSpPr/>
          <p:nvPr/>
        </p:nvSpPr>
        <p:spPr>
          <a:xfrm>
            <a:off x="9442170" y="703031"/>
            <a:ext cx="2670841"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pic>
        <p:nvPicPr>
          <p:cNvPr id="137" name="Picture 136">
            <a:extLst>
              <a:ext uri="{FF2B5EF4-FFF2-40B4-BE49-F238E27FC236}">
                <a16:creationId xmlns:a16="http://schemas.microsoft.com/office/drawing/2014/main" id="{9AA7D177-DC3C-B26D-0436-46E9F2329F14}"/>
              </a:ext>
            </a:extLst>
          </p:cNvPr>
          <p:cNvPicPr>
            <a:picLocks noChangeAspect="1"/>
          </p:cNvPicPr>
          <p:nvPr/>
        </p:nvPicPr>
        <p:blipFill>
          <a:blip r:embed="rId4"/>
          <a:stretch>
            <a:fillRect/>
          </a:stretch>
        </p:blipFill>
        <p:spPr>
          <a:xfrm>
            <a:off x="3808327" y="2750971"/>
            <a:ext cx="1980194" cy="2823884"/>
          </a:xfrm>
          <a:prstGeom prst="rect">
            <a:avLst/>
          </a:prstGeom>
        </p:spPr>
      </p:pic>
      <p:sp>
        <p:nvSpPr>
          <p:cNvPr id="138" name="TextBox 137">
            <a:extLst>
              <a:ext uri="{FF2B5EF4-FFF2-40B4-BE49-F238E27FC236}">
                <a16:creationId xmlns:a16="http://schemas.microsoft.com/office/drawing/2014/main" id="{87680973-0247-835F-17CD-A7BC2EAE5A7F}"/>
              </a:ext>
            </a:extLst>
          </p:cNvPr>
          <p:cNvSpPr txBox="1"/>
          <p:nvPr/>
        </p:nvSpPr>
        <p:spPr>
          <a:xfrm>
            <a:off x="5643817" y="4040203"/>
            <a:ext cx="1503938" cy="276999"/>
          </a:xfrm>
          <a:prstGeom prst="rect">
            <a:avLst/>
          </a:prstGeom>
          <a:noFill/>
        </p:spPr>
        <p:txBody>
          <a:bodyPr wrap="none" rtlCol="0">
            <a:spAutoFit/>
          </a:bodyPr>
          <a:lstStyle/>
          <a:p>
            <a:r>
              <a:rPr lang="en-GB" sz="1200" dirty="0"/>
              <a:t>or quenched region</a:t>
            </a:r>
          </a:p>
        </p:txBody>
      </p:sp>
      <p:cxnSp>
        <p:nvCxnSpPr>
          <p:cNvPr id="139" name="Straight Arrow Connector 138">
            <a:extLst>
              <a:ext uri="{FF2B5EF4-FFF2-40B4-BE49-F238E27FC236}">
                <a16:creationId xmlns:a16="http://schemas.microsoft.com/office/drawing/2014/main" id="{C1DA678C-6AF5-9F51-EC04-BD034D24DE7B}"/>
              </a:ext>
            </a:extLst>
          </p:cNvPr>
          <p:cNvCxnSpPr>
            <a:cxnSpLocks/>
            <a:stCxn id="138" idx="1"/>
          </p:cNvCxnSpPr>
          <p:nvPr/>
        </p:nvCxnSpPr>
        <p:spPr>
          <a:xfrm flipH="1">
            <a:off x="4740946" y="4178703"/>
            <a:ext cx="902871" cy="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40" name="TextBox 139">
            <a:extLst>
              <a:ext uri="{FF2B5EF4-FFF2-40B4-BE49-F238E27FC236}">
                <a16:creationId xmlns:a16="http://schemas.microsoft.com/office/drawing/2014/main" id="{31C1DD9F-CE9E-6311-8D23-3A0B5D893725}"/>
              </a:ext>
            </a:extLst>
          </p:cNvPr>
          <p:cNvSpPr txBox="1"/>
          <p:nvPr/>
        </p:nvSpPr>
        <p:spPr>
          <a:xfrm>
            <a:off x="4173887" y="5527282"/>
            <a:ext cx="1980195" cy="276999"/>
          </a:xfrm>
          <a:prstGeom prst="rect">
            <a:avLst/>
          </a:prstGeom>
          <a:noFill/>
        </p:spPr>
        <p:txBody>
          <a:bodyPr wrap="square" rtlCol="0">
            <a:spAutoFit/>
          </a:bodyPr>
          <a:lstStyle/>
          <a:p>
            <a:r>
              <a:rPr lang="en-GB" sz="1200" dirty="0"/>
              <a:t>Figure from [1]</a:t>
            </a:r>
          </a:p>
        </p:txBody>
      </p:sp>
      <p:pic>
        <p:nvPicPr>
          <p:cNvPr id="29" name="Picture 28">
            <a:extLst>
              <a:ext uri="{FF2B5EF4-FFF2-40B4-BE49-F238E27FC236}">
                <a16:creationId xmlns:a16="http://schemas.microsoft.com/office/drawing/2014/main" id="{899B503D-84CD-34EA-67B3-70BF85FBE4EF}"/>
              </a:ext>
            </a:extLst>
          </p:cNvPr>
          <p:cNvPicPr>
            <a:picLocks noChangeAspect="1"/>
          </p:cNvPicPr>
          <p:nvPr/>
        </p:nvPicPr>
        <p:blipFill>
          <a:blip r:embed="rId5"/>
          <a:stretch>
            <a:fillRect/>
          </a:stretch>
        </p:blipFill>
        <p:spPr>
          <a:xfrm>
            <a:off x="613922" y="4686705"/>
            <a:ext cx="1626579" cy="1030912"/>
          </a:xfrm>
          <a:prstGeom prst="rect">
            <a:avLst/>
          </a:prstGeom>
        </p:spPr>
      </p:pic>
      <p:sp>
        <p:nvSpPr>
          <p:cNvPr id="30" name="TextBox 29">
            <a:extLst>
              <a:ext uri="{FF2B5EF4-FFF2-40B4-BE49-F238E27FC236}">
                <a16:creationId xmlns:a16="http://schemas.microsoft.com/office/drawing/2014/main" id="{F49978BA-15CA-8BEA-F8A4-A2E4F47F462D}"/>
              </a:ext>
            </a:extLst>
          </p:cNvPr>
          <p:cNvSpPr txBox="1"/>
          <p:nvPr/>
        </p:nvSpPr>
        <p:spPr>
          <a:xfrm>
            <a:off x="713153" y="5676089"/>
            <a:ext cx="1184940" cy="276999"/>
          </a:xfrm>
          <a:prstGeom prst="rect">
            <a:avLst/>
          </a:prstGeom>
          <a:noFill/>
        </p:spPr>
        <p:txBody>
          <a:bodyPr wrap="none" rtlCol="0">
            <a:spAutoFit/>
          </a:bodyPr>
          <a:lstStyle/>
          <a:p>
            <a:r>
              <a:rPr lang="en-GB" sz="1200" dirty="0"/>
              <a:t>Figure from [2]</a:t>
            </a:r>
          </a:p>
        </p:txBody>
      </p:sp>
      <p:cxnSp>
        <p:nvCxnSpPr>
          <p:cNvPr id="91" name="Straight Arrow Connector 90">
            <a:extLst>
              <a:ext uri="{FF2B5EF4-FFF2-40B4-BE49-F238E27FC236}">
                <a16:creationId xmlns:a16="http://schemas.microsoft.com/office/drawing/2014/main" id="{FD39C926-5B67-76C4-34AF-565F8185B963}"/>
              </a:ext>
            </a:extLst>
          </p:cNvPr>
          <p:cNvCxnSpPr>
            <a:cxnSpLocks/>
          </p:cNvCxnSpPr>
          <p:nvPr/>
        </p:nvCxnSpPr>
        <p:spPr>
          <a:xfrm flipH="1">
            <a:off x="1772139" y="5049406"/>
            <a:ext cx="539203" cy="42456"/>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33" name="TextBox 32">
            <a:extLst>
              <a:ext uri="{FF2B5EF4-FFF2-40B4-BE49-F238E27FC236}">
                <a16:creationId xmlns:a16="http://schemas.microsoft.com/office/drawing/2014/main" id="{6EF81C49-A69E-FF68-8029-3F30B7B8F7AB}"/>
              </a:ext>
            </a:extLst>
          </p:cNvPr>
          <p:cNvSpPr txBox="1"/>
          <p:nvPr/>
        </p:nvSpPr>
        <p:spPr>
          <a:xfrm>
            <a:off x="921789" y="1782788"/>
            <a:ext cx="10552251" cy="461665"/>
          </a:xfrm>
          <a:prstGeom prst="rect">
            <a:avLst/>
          </a:prstGeom>
          <a:noFill/>
        </p:spPr>
        <p:txBody>
          <a:bodyPr wrap="square">
            <a:spAutoFit/>
          </a:bodyPr>
          <a:lstStyle/>
          <a:p>
            <a:r>
              <a:rPr lang="en-GB" sz="2400" dirty="0"/>
              <a:t>No Insulation / Partial insulation / Metal insulation  -  single pancake case</a:t>
            </a:r>
          </a:p>
        </p:txBody>
      </p:sp>
    </p:spTree>
    <p:extLst>
      <p:ext uri="{BB962C8B-B14F-4D97-AF65-F5344CB8AC3E}">
        <p14:creationId xmlns:p14="http://schemas.microsoft.com/office/powerpoint/2010/main" val="24983571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 name="Picture 167" descr="Chart, diagram&#10;&#10;Description automatically generated">
            <a:extLst>
              <a:ext uri="{FF2B5EF4-FFF2-40B4-BE49-F238E27FC236}">
                <a16:creationId xmlns:a16="http://schemas.microsoft.com/office/drawing/2014/main" id="{2648598B-2A6F-E285-7167-E44F26DD49D3}"/>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r="26268"/>
          <a:stretch/>
        </p:blipFill>
        <p:spPr>
          <a:xfrm>
            <a:off x="9825468" y="1841244"/>
            <a:ext cx="2298077" cy="4363505"/>
          </a:xfrm>
          <a:prstGeom prst="rect">
            <a:avLst/>
          </a:prstGeom>
        </p:spPr>
      </p:pic>
      <p:sp>
        <p:nvSpPr>
          <p:cNvPr id="170" name="TextBox 169">
            <a:extLst>
              <a:ext uri="{FF2B5EF4-FFF2-40B4-BE49-F238E27FC236}">
                <a16:creationId xmlns:a16="http://schemas.microsoft.com/office/drawing/2014/main" id="{97CE529A-FD83-326E-BC30-5927E68C3050}"/>
              </a:ext>
            </a:extLst>
          </p:cNvPr>
          <p:cNvSpPr txBox="1"/>
          <p:nvPr/>
        </p:nvSpPr>
        <p:spPr>
          <a:xfrm>
            <a:off x="9943243" y="6224970"/>
            <a:ext cx="2333716" cy="276999"/>
          </a:xfrm>
          <a:prstGeom prst="rect">
            <a:avLst/>
          </a:prstGeom>
          <a:noFill/>
        </p:spPr>
        <p:txBody>
          <a:bodyPr wrap="none" rtlCol="0">
            <a:spAutoFit/>
          </a:bodyPr>
          <a:lstStyle/>
          <a:p>
            <a:r>
              <a:rPr lang="en-GB" sz="1200" dirty="0"/>
              <a:t>Animation courtesy of T. Mulder</a:t>
            </a:r>
          </a:p>
        </p:txBody>
      </p:sp>
      <p:sp>
        <p:nvSpPr>
          <p:cNvPr id="171" name="TextBox 170">
            <a:extLst>
              <a:ext uri="{FF2B5EF4-FFF2-40B4-BE49-F238E27FC236}">
                <a16:creationId xmlns:a16="http://schemas.microsoft.com/office/drawing/2014/main" id="{A5062813-06FB-F402-7ADF-FC9FBF42CDA0}"/>
              </a:ext>
            </a:extLst>
          </p:cNvPr>
          <p:cNvSpPr txBox="1"/>
          <p:nvPr/>
        </p:nvSpPr>
        <p:spPr>
          <a:xfrm>
            <a:off x="4093324" y="2578598"/>
            <a:ext cx="6252092" cy="3170099"/>
          </a:xfrm>
          <a:prstGeom prst="rect">
            <a:avLst/>
          </a:prstGeom>
          <a:noFill/>
        </p:spPr>
        <p:txBody>
          <a:bodyPr wrap="square" rtlCol="0">
            <a:spAutoFit/>
          </a:bodyPr>
          <a:lstStyle/>
          <a:p>
            <a:pPr marL="285750" indent="-285750">
              <a:spcBef>
                <a:spcPts val="600"/>
              </a:spcBef>
              <a:buFont typeface="Wingdings" panose="05000000000000000000" pitchFamily="2" charset="2"/>
              <a:buChar char="ü"/>
            </a:pPr>
            <a:r>
              <a:rPr lang="en-GB" dirty="0"/>
              <a:t>Pancakes in the stack are mutually coupled.</a:t>
            </a:r>
          </a:p>
          <a:p>
            <a:pPr marL="285750" indent="-285750">
              <a:spcBef>
                <a:spcPts val="600"/>
              </a:spcBef>
              <a:buFont typeface="Wingdings" panose="05000000000000000000" pitchFamily="2" charset="2"/>
              <a:buChar char="ü"/>
            </a:pPr>
            <a:r>
              <a:rPr lang="en-GB" dirty="0"/>
              <a:t>A decrease of current in one pancake causes increase of current in the others.</a:t>
            </a:r>
          </a:p>
          <a:p>
            <a:pPr marL="285750" indent="-285750">
              <a:spcBef>
                <a:spcPts val="600"/>
              </a:spcBef>
              <a:buFont typeface="Wingdings" panose="05000000000000000000" pitchFamily="2" charset="2"/>
              <a:buChar char="ü"/>
            </a:pPr>
            <a:r>
              <a:rPr lang="en-GB" dirty="0"/>
              <a:t>This leads to magnetic pumping and </a:t>
            </a:r>
            <a:r>
              <a:rPr lang="en-GB" b="1" dirty="0">
                <a:solidFill>
                  <a:srgbClr val="FF0000"/>
                </a:solidFill>
              </a:rPr>
              <a:t>redistribution of energy density and force density</a:t>
            </a:r>
            <a:r>
              <a:rPr lang="en-GB" b="1" dirty="0"/>
              <a:t>.</a:t>
            </a:r>
          </a:p>
          <a:p>
            <a:pPr marL="285750" indent="-285750">
              <a:spcBef>
                <a:spcPts val="600"/>
              </a:spcBef>
              <a:buFont typeface="Wingdings" panose="05000000000000000000" pitchFamily="2" charset="2"/>
              <a:buChar char="ü"/>
            </a:pPr>
            <a:r>
              <a:rPr lang="en-GB" dirty="0"/>
              <a:t>One needs to be careful in limiting the deposited magnet energy or over-stress in the pancake that quenches last.</a:t>
            </a:r>
          </a:p>
          <a:p>
            <a:pPr marL="285750" indent="-285750">
              <a:spcBef>
                <a:spcPts val="600"/>
              </a:spcBef>
              <a:buFont typeface="Wingdings" panose="05000000000000000000" pitchFamily="2" charset="2"/>
              <a:buChar char="ü"/>
            </a:pPr>
            <a:r>
              <a:rPr lang="en-GB" dirty="0"/>
              <a:t>Placement of conducting elements at the end of the stack or around it (e.g. Cu tubes) is a good solution to absorb some of the stored energy by magnetic coupling.</a:t>
            </a:r>
          </a:p>
        </p:txBody>
      </p:sp>
      <p:sp>
        <p:nvSpPr>
          <p:cNvPr id="24" name="Oval 23">
            <a:extLst>
              <a:ext uri="{FF2B5EF4-FFF2-40B4-BE49-F238E27FC236}">
                <a16:creationId xmlns:a16="http://schemas.microsoft.com/office/drawing/2014/main" id="{C4106745-768D-2EFD-B12F-FB0EC4C5A6E4}"/>
              </a:ext>
            </a:extLst>
          </p:cNvPr>
          <p:cNvSpPr/>
          <p:nvPr/>
        </p:nvSpPr>
        <p:spPr>
          <a:xfrm>
            <a:off x="560731" y="4138944"/>
            <a:ext cx="454820" cy="49518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25" name="Straight Arrow Connector 24">
            <a:extLst>
              <a:ext uri="{FF2B5EF4-FFF2-40B4-BE49-F238E27FC236}">
                <a16:creationId xmlns:a16="http://schemas.microsoft.com/office/drawing/2014/main" id="{0A356427-3432-5413-6D91-55D605A692A4}"/>
              </a:ext>
            </a:extLst>
          </p:cNvPr>
          <p:cNvCxnSpPr>
            <a:cxnSpLocks/>
          </p:cNvCxnSpPr>
          <p:nvPr/>
        </p:nvCxnSpPr>
        <p:spPr>
          <a:xfrm flipV="1">
            <a:off x="785021" y="4174068"/>
            <a:ext cx="3120" cy="41621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37" name="Straight Connector 36">
            <a:extLst>
              <a:ext uri="{FF2B5EF4-FFF2-40B4-BE49-F238E27FC236}">
                <a16:creationId xmlns:a16="http://schemas.microsoft.com/office/drawing/2014/main" id="{8E352DD8-F31E-BA6A-FC6B-F0529BB42000}"/>
              </a:ext>
            </a:extLst>
          </p:cNvPr>
          <p:cNvCxnSpPr>
            <a:cxnSpLocks/>
            <a:stCxn id="24" idx="0"/>
          </p:cNvCxnSpPr>
          <p:nvPr/>
        </p:nvCxnSpPr>
        <p:spPr>
          <a:xfrm flipV="1">
            <a:off x="788141" y="3265743"/>
            <a:ext cx="0" cy="873201"/>
          </a:xfrm>
          <a:prstGeom prst="line">
            <a:avLst/>
          </a:prstGeom>
          <a:effectLst/>
        </p:spPr>
        <p:style>
          <a:lnRef idx="2">
            <a:schemeClr val="dk1"/>
          </a:lnRef>
          <a:fillRef idx="0">
            <a:schemeClr val="dk1"/>
          </a:fillRef>
          <a:effectRef idx="1">
            <a:schemeClr val="dk1"/>
          </a:effectRef>
          <a:fontRef idx="minor">
            <a:schemeClr val="tx1"/>
          </a:fontRef>
        </p:style>
      </p:cxnSp>
      <p:cxnSp>
        <p:nvCxnSpPr>
          <p:cNvPr id="91" name="Straight Connector 90">
            <a:extLst>
              <a:ext uri="{FF2B5EF4-FFF2-40B4-BE49-F238E27FC236}">
                <a16:creationId xmlns:a16="http://schemas.microsoft.com/office/drawing/2014/main" id="{D10CF2EA-12BD-5CE2-9E75-8FBCC317B00D}"/>
              </a:ext>
            </a:extLst>
          </p:cNvPr>
          <p:cNvCxnSpPr>
            <a:cxnSpLocks/>
          </p:cNvCxnSpPr>
          <p:nvPr/>
        </p:nvCxnSpPr>
        <p:spPr>
          <a:xfrm flipH="1" flipV="1">
            <a:off x="785021" y="3265743"/>
            <a:ext cx="1539324" cy="1529"/>
          </a:xfrm>
          <a:prstGeom prst="line">
            <a:avLst/>
          </a:prstGeom>
          <a:effectLst/>
        </p:spPr>
        <p:style>
          <a:lnRef idx="2">
            <a:schemeClr val="dk1"/>
          </a:lnRef>
          <a:fillRef idx="0">
            <a:schemeClr val="dk1"/>
          </a:fillRef>
          <a:effectRef idx="1">
            <a:schemeClr val="dk1"/>
          </a:effectRef>
          <a:fontRef idx="minor">
            <a:schemeClr val="tx1"/>
          </a:fontRef>
        </p:style>
      </p:cxnSp>
      <p:cxnSp>
        <p:nvCxnSpPr>
          <p:cNvPr id="92" name="Straight Connector 91">
            <a:extLst>
              <a:ext uri="{FF2B5EF4-FFF2-40B4-BE49-F238E27FC236}">
                <a16:creationId xmlns:a16="http://schemas.microsoft.com/office/drawing/2014/main" id="{51947785-26FB-2A53-BAF0-1040C8046EDB}"/>
              </a:ext>
            </a:extLst>
          </p:cNvPr>
          <p:cNvCxnSpPr>
            <a:cxnSpLocks/>
          </p:cNvCxnSpPr>
          <p:nvPr/>
        </p:nvCxnSpPr>
        <p:spPr>
          <a:xfrm flipH="1">
            <a:off x="1785141" y="4200343"/>
            <a:ext cx="542734"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93" name="Straight Connector 92">
            <a:extLst>
              <a:ext uri="{FF2B5EF4-FFF2-40B4-BE49-F238E27FC236}">
                <a16:creationId xmlns:a16="http://schemas.microsoft.com/office/drawing/2014/main" id="{52CD0590-48C5-086F-2F68-B68F7F66B91E}"/>
              </a:ext>
            </a:extLst>
          </p:cNvPr>
          <p:cNvCxnSpPr>
            <a:cxnSpLocks/>
          </p:cNvCxnSpPr>
          <p:nvPr/>
        </p:nvCxnSpPr>
        <p:spPr>
          <a:xfrm flipV="1">
            <a:off x="785021" y="4634126"/>
            <a:ext cx="0" cy="784546"/>
          </a:xfrm>
          <a:prstGeom prst="line">
            <a:avLst/>
          </a:prstGeom>
          <a:effectLst/>
        </p:spPr>
        <p:style>
          <a:lnRef idx="2">
            <a:schemeClr val="dk1"/>
          </a:lnRef>
          <a:fillRef idx="0">
            <a:schemeClr val="dk1"/>
          </a:fillRef>
          <a:effectRef idx="1">
            <a:schemeClr val="dk1"/>
          </a:effectRef>
          <a:fontRef idx="minor">
            <a:schemeClr val="tx1"/>
          </a:fontRef>
        </p:style>
      </p:cxnSp>
      <p:grpSp>
        <p:nvGrpSpPr>
          <p:cNvPr id="94" name="Group 93">
            <a:extLst>
              <a:ext uri="{FF2B5EF4-FFF2-40B4-BE49-F238E27FC236}">
                <a16:creationId xmlns:a16="http://schemas.microsoft.com/office/drawing/2014/main" id="{456E9ED5-67AA-8E98-E31F-891F60D7FC0E}"/>
              </a:ext>
            </a:extLst>
          </p:cNvPr>
          <p:cNvGrpSpPr/>
          <p:nvPr/>
        </p:nvGrpSpPr>
        <p:grpSpPr>
          <a:xfrm>
            <a:off x="2252926" y="3839780"/>
            <a:ext cx="124905" cy="306224"/>
            <a:chOff x="7524323" y="3485384"/>
            <a:chExt cx="381342" cy="1072635"/>
          </a:xfrm>
        </p:grpSpPr>
        <p:grpSp>
          <p:nvGrpSpPr>
            <p:cNvPr id="96" name="Group 95">
              <a:extLst>
                <a:ext uri="{FF2B5EF4-FFF2-40B4-BE49-F238E27FC236}">
                  <a16:creationId xmlns:a16="http://schemas.microsoft.com/office/drawing/2014/main" id="{5ABC836F-53D5-A743-EC08-CE6136D512B3}"/>
                </a:ext>
              </a:extLst>
            </p:cNvPr>
            <p:cNvGrpSpPr/>
            <p:nvPr/>
          </p:nvGrpSpPr>
          <p:grpSpPr>
            <a:xfrm>
              <a:off x="7524323" y="3485384"/>
              <a:ext cx="381342" cy="356736"/>
              <a:chOff x="7257794" y="3206552"/>
              <a:chExt cx="914400" cy="914400"/>
            </a:xfrm>
          </p:grpSpPr>
          <p:sp>
            <p:nvSpPr>
              <p:cNvPr id="103" name="Arc 102">
                <a:extLst>
                  <a:ext uri="{FF2B5EF4-FFF2-40B4-BE49-F238E27FC236}">
                    <a16:creationId xmlns:a16="http://schemas.microsoft.com/office/drawing/2014/main" id="{53BB7173-1C23-3C02-14DC-19F699ED0895}"/>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04" name="Arc 103">
                <a:extLst>
                  <a:ext uri="{FF2B5EF4-FFF2-40B4-BE49-F238E27FC236}">
                    <a16:creationId xmlns:a16="http://schemas.microsoft.com/office/drawing/2014/main" id="{92A22084-FE70-4F34-295E-36CE058B24A5}"/>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97" name="Group 96">
              <a:extLst>
                <a:ext uri="{FF2B5EF4-FFF2-40B4-BE49-F238E27FC236}">
                  <a16:creationId xmlns:a16="http://schemas.microsoft.com/office/drawing/2014/main" id="{E4C9044D-D236-9567-4181-BB72A6CE551B}"/>
                </a:ext>
              </a:extLst>
            </p:cNvPr>
            <p:cNvGrpSpPr/>
            <p:nvPr/>
          </p:nvGrpSpPr>
          <p:grpSpPr>
            <a:xfrm>
              <a:off x="7524323" y="3842120"/>
              <a:ext cx="381342" cy="356736"/>
              <a:chOff x="7257794" y="3206552"/>
              <a:chExt cx="914400" cy="914400"/>
            </a:xfrm>
          </p:grpSpPr>
          <p:sp>
            <p:nvSpPr>
              <p:cNvPr id="101" name="Arc 100">
                <a:extLst>
                  <a:ext uri="{FF2B5EF4-FFF2-40B4-BE49-F238E27FC236}">
                    <a16:creationId xmlns:a16="http://schemas.microsoft.com/office/drawing/2014/main" id="{08D1173E-B5BB-DA38-6AB4-E013BACD7400}"/>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02" name="Arc 101">
                <a:extLst>
                  <a:ext uri="{FF2B5EF4-FFF2-40B4-BE49-F238E27FC236}">
                    <a16:creationId xmlns:a16="http://schemas.microsoft.com/office/drawing/2014/main" id="{FC91C4C7-6FBE-2132-41B8-BADC1083A8F6}"/>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98" name="Group 97">
              <a:extLst>
                <a:ext uri="{FF2B5EF4-FFF2-40B4-BE49-F238E27FC236}">
                  <a16:creationId xmlns:a16="http://schemas.microsoft.com/office/drawing/2014/main" id="{7DA4AC41-7B81-2340-4143-A1778B85AC32}"/>
                </a:ext>
              </a:extLst>
            </p:cNvPr>
            <p:cNvGrpSpPr/>
            <p:nvPr/>
          </p:nvGrpSpPr>
          <p:grpSpPr>
            <a:xfrm>
              <a:off x="7524323" y="4201283"/>
              <a:ext cx="381342" cy="356736"/>
              <a:chOff x="7257794" y="3206552"/>
              <a:chExt cx="914400" cy="914400"/>
            </a:xfrm>
          </p:grpSpPr>
          <p:sp>
            <p:nvSpPr>
              <p:cNvPr id="99" name="Arc 98">
                <a:extLst>
                  <a:ext uri="{FF2B5EF4-FFF2-40B4-BE49-F238E27FC236}">
                    <a16:creationId xmlns:a16="http://schemas.microsoft.com/office/drawing/2014/main" id="{F4B301DF-5CE7-BBC4-DCEB-A878316BE5FB}"/>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00" name="Arc 99">
                <a:extLst>
                  <a:ext uri="{FF2B5EF4-FFF2-40B4-BE49-F238E27FC236}">
                    <a16:creationId xmlns:a16="http://schemas.microsoft.com/office/drawing/2014/main" id="{F971E8AA-8FE7-4EF8-FDEA-50814F3E4DED}"/>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grpSp>
        <p:nvGrpSpPr>
          <p:cNvPr id="105" name="Group 104">
            <a:extLst>
              <a:ext uri="{FF2B5EF4-FFF2-40B4-BE49-F238E27FC236}">
                <a16:creationId xmlns:a16="http://schemas.microsoft.com/office/drawing/2014/main" id="{A71CBC01-7BF6-428C-2F12-E058849DA112}"/>
              </a:ext>
            </a:extLst>
          </p:cNvPr>
          <p:cNvGrpSpPr/>
          <p:nvPr/>
        </p:nvGrpSpPr>
        <p:grpSpPr>
          <a:xfrm flipH="1">
            <a:off x="2829794" y="4144323"/>
            <a:ext cx="199745" cy="535850"/>
            <a:chOff x="7524323" y="3485384"/>
            <a:chExt cx="381342" cy="1072635"/>
          </a:xfrm>
        </p:grpSpPr>
        <p:grpSp>
          <p:nvGrpSpPr>
            <p:cNvPr id="106" name="Group 105">
              <a:extLst>
                <a:ext uri="{FF2B5EF4-FFF2-40B4-BE49-F238E27FC236}">
                  <a16:creationId xmlns:a16="http://schemas.microsoft.com/office/drawing/2014/main" id="{FBE23781-3FBB-F7AB-DD11-EAAA44E9D420}"/>
                </a:ext>
              </a:extLst>
            </p:cNvPr>
            <p:cNvGrpSpPr/>
            <p:nvPr/>
          </p:nvGrpSpPr>
          <p:grpSpPr>
            <a:xfrm>
              <a:off x="7524323" y="3485384"/>
              <a:ext cx="381342" cy="356736"/>
              <a:chOff x="7257794" y="3206552"/>
              <a:chExt cx="914400" cy="914400"/>
            </a:xfrm>
          </p:grpSpPr>
          <p:sp>
            <p:nvSpPr>
              <p:cNvPr id="113" name="Arc 112">
                <a:extLst>
                  <a:ext uri="{FF2B5EF4-FFF2-40B4-BE49-F238E27FC236}">
                    <a16:creationId xmlns:a16="http://schemas.microsoft.com/office/drawing/2014/main" id="{AC110881-998C-4B09-4988-D69974A38CF8}"/>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14" name="Arc 113">
                <a:extLst>
                  <a:ext uri="{FF2B5EF4-FFF2-40B4-BE49-F238E27FC236}">
                    <a16:creationId xmlns:a16="http://schemas.microsoft.com/office/drawing/2014/main" id="{ED85369B-6DE6-F0E2-7746-A44C613A51D9}"/>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107" name="Group 106">
              <a:extLst>
                <a:ext uri="{FF2B5EF4-FFF2-40B4-BE49-F238E27FC236}">
                  <a16:creationId xmlns:a16="http://schemas.microsoft.com/office/drawing/2014/main" id="{89C14511-6C0B-0141-C4AE-1E941CCFF696}"/>
                </a:ext>
              </a:extLst>
            </p:cNvPr>
            <p:cNvGrpSpPr/>
            <p:nvPr/>
          </p:nvGrpSpPr>
          <p:grpSpPr>
            <a:xfrm>
              <a:off x="7524323" y="3842120"/>
              <a:ext cx="381342" cy="356736"/>
              <a:chOff x="7257794" y="3206552"/>
              <a:chExt cx="914400" cy="914400"/>
            </a:xfrm>
          </p:grpSpPr>
          <p:sp>
            <p:nvSpPr>
              <p:cNvPr id="111" name="Arc 110">
                <a:extLst>
                  <a:ext uri="{FF2B5EF4-FFF2-40B4-BE49-F238E27FC236}">
                    <a16:creationId xmlns:a16="http://schemas.microsoft.com/office/drawing/2014/main" id="{C7F97FF6-F93B-30C2-7967-7B37F59C7EFD}"/>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12" name="Arc 111">
                <a:extLst>
                  <a:ext uri="{FF2B5EF4-FFF2-40B4-BE49-F238E27FC236}">
                    <a16:creationId xmlns:a16="http://schemas.microsoft.com/office/drawing/2014/main" id="{F91C2FAD-4C11-6A33-2BD4-1AB7641619B8}"/>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108" name="Group 107">
              <a:extLst>
                <a:ext uri="{FF2B5EF4-FFF2-40B4-BE49-F238E27FC236}">
                  <a16:creationId xmlns:a16="http://schemas.microsoft.com/office/drawing/2014/main" id="{BB1F74A1-4F9C-A090-E877-5E91D352F277}"/>
                </a:ext>
              </a:extLst>
            </p:cNvPr>
            <p:cNvGrpSpPr/>
            <p:nvPr/>
          </p:nvGrpSpPr>
          <p:grpSpPr>
            <a:xfrm>
              <a:off x="7524323" y="4201283"/>
              <a:ext cx="381342" cy="356736"/>
              <a:chOff x="7257794" y="3206552"/>
              <a:chExt cx="914400" cy="914400"/>
            </a:xfrm>
          </p:grpSpPr>
          <p:sp>
            <p:nvSpPr>
              <p:cNvPr id="109" name="Arc 108">
                <a:extLst>
                  <a:ext uri="{FF2B5EF4-FFF2-40B4-BE49-F238E27FC236}">
                    <a16:creationId xmlns:a16="http://schemas.microsoft.com/office/drawing/2014/main" id="{D64C49E8-DEB0-660A-627A-E90A4381AB95}"/>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10" name="Arc 109">
                <a:extLst>
                  <a:ext uri="{FF2B5EF4-FFF2-40B4-BE49-F238E27FC236}">
                    <a16:creationId xmlns:a16="http://schemas.microsoft.com/office/drawing/2014/main" id="{D85AE517-EF33-3D04-CD78-B38403136A7E}"/>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sp>
        <p:nvSpPr>
          <p:cNvPr id="116" name="Rectangle 115">
            <a:extLst>
              <a:ext uri="{FF2B5EF4-FFF2-40B4-BE49-F238E27FC236}">
                <a16:creationId xmlns:a16="http://schemas.microsoft.com/office/drawing/2014/main" id="{B9EDC36E-1552-8BFB-7104-E81154F332B5}"/>
              </a:ext>
            </a:extLst>
          </p:cNvPr>
          <p:cNvSpPr/>
          <p:nvPr/>
        </p:nvSpPr>
        <p:spPr>
          <a:xfrm>
            <a:off x="2269140" y="3316718"/>
            <a:ext cx="105609" cy="319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17" name="Straight Connector 116">
            <a:extLst>
              <a:ext uri="{FF2B5EF4-FFF2-40B4-BE49-F238E27FC236}">
                <a16:creationId xmlns:a16="http://schemas.microsoft.com/office/drawing/2014/main" id="{BC12AA28-73C2-F9D4-C500-730E99305900}"/>
              </a:ext>
            </a:extLst>
          </p:cNvPr>
          <p:cNvCxnSpPr>
            <a:cxnSpLocks/>
            <a:endCxn id="116" idx="2"/>
          </p:cNvCxnSpPr>
          <p:nvPr/>
        </p:nvCxnSpPr>
        <p:spPr>
          <a:xfrm flipH="1" flipV="1">
            <a:off x="2321945" y="3636343"/>
            <a:ext cx="2400" cy="155467"/>
          </a:xfrm>
          <a:prstGeom prst="line">
            <a:avLst/>
          </a:prstGeom>
          <a:ln>
            <a:headEnd type="triangle"/>
          </a:ln>
          <a:effectLst/>
        </p:spPr>
        <p:style>
          <a:lnRef idx="2">
            <a:schemeClr val="dk1"/>
          </a:lnRef>
          <a:fillRef idx="0">
            <a:schemeClr val="dk1"/>
          </a:fillRef>
          <a:effectRef idx="1">
            <a:schemeClr val="dk1"/>
          </a:effectRef>
          <a:fontRef idx="minor">
            <a:schemeClr val="tx1"/>
          </a:fontRef>
        </p:style>
      </p:cxnSp>
      <p:cxnSp>
        <p:nvCxnSpPr>
          <p:cNvPr id="118" name="Straight Connector 117">
            <a:extLst>
              <a:ext uri="{FF2B5EF4-FFF2-40B4-BE49-F238E27FC236}">
                <a16:creationId xmlns:a16="http://schemas.microsoft.com/office/drawing/2014/main" id="{2DFB7D4B-44AA-DA77-A501-779D09B431F6}"/>
              </a:ext>
            </a:extLst>
          </p:cNvPr>
          <p:cNvCxnSpPr>
            <a:cxnSpLocks/>
          </p:cNvCxnSpPr>
          <p:nvPr/>
        </p:nvCxnSpPr>
        <p:spPr>
          <a:xfrm flipH="1" flipV="1">
            <a:off x="2327874" y="4148259"/>
            <a:ext cx="411" cy="52084"/>
          </a:xfrm>
          <a:prstGeom prst="line">
            <a:avLst/>
          </a:prstGeom>
          <a:effectLst/>
        </p:spPr>
        <p:style>
          <a:lnRef idx="2">
            <a:schemeClr val="dk1"/>
          </a:lnRef>
          <a:fillRef idx="0">
            <a:schemeClr val="dk1"/>
          </a:fillRef>
          <a:effectRef idx="1">
            <a:schemeClr val="dk1"/>
          </a:effectRef>
          <a:fontRef idx="minor">
            <a:schemeClr val="tx1"/>
          </a:fontRef>
        </p:style>
      </p:cxnSp>
      <p:cxnSp>
        <p:nvCxnSpPr>
          <p:cNvPr id="119" name="Straight Connector 118">
            <a:extLst>
              <a:ext uri="{FF2B5EF4-FFF2-40B4-BE49-F238E27FC236}">
                <a16:creationId xmlns:a16="http://schemas.microsoft.com/office/drawing/2014/main" id="{63841A4F-90A4-796A-1729-78674DF566D5}"/>
              </a:ext>
            </a:extLst>
          </p:cNvPr>
          <p:cNvCxnSpPr>
            <a:cxnSpLocks/>
            <a:stCxn id="116" idx="0"/>
          </p:cNvCxnSpPr>
          <p:nvPr/>
        </p:nvCxnSpPr>
        <p:spPr>
          <a:xfrm flipH="1" flipV="1">
            <a:off x="2319692" y="3265743"/>
            <a:ext cx="2253" cy="50975"/>
          </a:xfrm>
          <a:prstGeom prst="line">
            <a:avLst/>
          </a:prstGeom>
          <a:effectLst/>
        </p:spPr>
        <p:style>
          <a:lnRef idx="2">
            <a:schemeClr val="dk1"/>
          </a:lnRef>
          <a:fillRef idx="0">
            <a:schemeClr val="dk1"/>
          </a:fillRef>
          <a:effectRef idx="1">
            <a:schemeClr val="dk1"/>
          </a:effectRef>
          <a:fontRef idx="minor">
            <a:schemeClr val="tx1"/>
          </a:fontRef>
        </p:style>
      </p:cxnSp>
      <p:sp>
        <p:nvSpPr>
          <p:cNvPr id="120" name="Rectangle 119">
            <a:extLst>
              <a:ext uri="{FF2B5EF4-FFF2-40B4-BE49-F238E27FC236}">
                <a16:creationId xmlns:a16="http://schemas.microsoft.com/office/drawing/2014/main" id="{A666C342-A3F4-7BC0-6F77-042F472768D4}"/>
              </a:ext>
            </a:extLst>
          </p:cNvPr>
          <p:cNvSpPr/>
          <p:nvPr/>
        </p:nvSpPr>
        <p:spPr>
          <a:xfrm>
            <a:off x="2863615" y="3401227"/>
            <a:ext cx="132102" cy="5245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21" name="Straight Connector 120">
            <a:extLst>
              <a:ext uri="{FF2B5EF4-FFF2-40B4-BE49-F238E27FC236}">
                <a16:creationId xmlns:a16="http://schemas.microsoft.com/office/drawing/2014/main" id="{1B2A997E-8541-78F7-9635-1682A621176B}"/>
              </a:ext>
            </a:extLst>
          </p:cNvPr>
          <p:cNvCxnSpPr>
            <a:cxnSpLocks/>
          </p:cNvCxnSpPr>
          <p:nvPr/>
        </p:nvCxnSpPr>
        <p:spPr>
          <a:xfrm flipV="1">
            <a:off x="2929664" y="3930207"/>
            <a:ext cx="1" cy="212902"/>
          </a:xfrm>
          <a:prstGeom prst="line">
            <a:avLst/>
          </a:prstGeom>
          <a:effectLst/>
        </p:spPr>
        <p:style>
          <a:lnRef idx="2">
            <a:schemeClr val="dk1"/>
          </a:lnRef>
          <a:fillRef idx="0">
            <a:schemeClr val="dk1"/>
          </a:fillRef>
          <a:effectRef idx="1">
            <a:schemeClr val="dk1"/>
          </a:effectRef>
          <a:fontRef idx="minor">
            <a:schemeClr val="tx1"/>
          </a:fontRef>
        </p:style>
      </p:cxnSp>
      <p:cxnSp>
        <p:nvCxnSpPr>
          <p:cNvPr id="122" name="Straight Connector 121">
            <a:extLst>
              <a:ext uri="{FF2B5EF4-FFF2-40B4-BE49-F238E27FC236}">
                <a16:creationId xmlns:a16="http://schemas.microsoft.com/office/drawing/2014/main" id="{58103550-E965-B907-84FA-061EC0C05B4B}"/>
              </a:ext>
            </a:extLst>
          </p:cNvPr>
          <p:cNvCxnSpPr>
            <a:cxnSpLocks/>
          </p:cNvCxnSpPr>
          <p:nvPr/>
        </p:nvCxnSpPr>
        <p:spPr>
          <a:xfrm flipV="1">
            <a:off x="2929664" y="3270186"/>
            <a:ext cx="1" cy="129828"/>
          </a:xfrm>
          <a:prstGeom prst="line">
            <a:avLst/>
          </a:prstGeom>
          <a:effectLst/>
        </p:spPr>
        <p:style>
          <a:lnRef idx="2">
            <a:schemeClr val="dk1"/>
          </a:lnRef>
          <a:fillRef idx="0">
            <a:schemeClr val="dk1"/>
          </a:fillRef>
          <a:effectRef idx="1">
            <a:schemeClr val="dk1"/>
          </a:effectRef>
          <a:fontRef idx="minor">
            <a:schemeClr val="tx1"/>
          </a:fontRef>
        </p:style>
      </p:cxnSp>
      <p:cxnSp>
        <p:nvCxnSpPr>
          <p:cNvPr id="123" name="Straight Connector 122">
            <a:extLst>
              <a:ext uri="{FF2B5EF4-FFF2-40B4-BE49-F238E27FC236}">
                <a16:creationId xmlns:a16="http://schemas.microsoft.com/office/drawing/2014/main" id="{E589DA5E-0E6E-0747-A936-7CDA62E091B8}"/>
              </a:ext>
            </a:extLst>
          </p:cNvPr>
          <p:cNvCxnSpPr>
            <a:cxnSpLocks/>
          </p:cNvCxnSpPr>
          <p:nvPr/>
        </p:nvCxnSpPr>
        <p:spPr>
          <a:xfrm flipH="1" flipV="1">
            <a:off x="2929665" y="4674490"/>
            <a:ext cx="1" cy="137040"/>
          </a:xfrm>
          <a:prstGeom prst="line">
            <a:avLst/>
          </a:prstGeom>
          <a:effectLst/>
        </p:spPr>
        <p:style>
          <a:lnRef idx="2">
            <a:schemeClr val="dk1"/>
          </a:lnRef>
          <a:fillRef idx="0">
            <a:schemeClr val="dk1"/>
          </a:fillRef>
          <a:effectRef idx="1">
            <a:schemeClr val="dk1"/>
          </a:effectRef>
          <a:fontRef idx="minor">
            <a:schemeClr val="tx1"/>
          </a:fontRef>
        </p:style>
      </p:cxnSp>
      <p:cxnSp>
        <p:nvCxnSpPr>
          <p:cNvPr id="124" name="Straight Connector 123">
            <a:extLst>
              <a:ext uri="{FF2B5EF4-FFF2-40B4-BE49-F238E27FC236}">
                <a16:creationId xmlns:a16="http://schemas.microsoft.com/office/drawing/2014/main" id="{E02B9E90-C12F-9843-240B-4B279A99FC64}"/>
              </a:ext>
            </a:extLst>
          </p:cNvPr>
          <p:cNvCxnSpPr>
            <a:cxnSpLocks/>
          </p:cNvCxnSpPr>
          <p:nvPr/>
        </p:nvCxnSpPr>
        <p:spPr>
          <a:xfrm flipH="1">
            <a:off x="2929666" y="4811530"/>
            <a:ext cx="795610"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125" name="Straight Connector 124">
            <a:extLst>
              <a:ext uri="{FF2B5EF4-FFF2-40B4-BE49-F238E27FC236}">
                <a16:creationId xmlns:a16="http://schemas.microsoft.com/office/drawing/2014/main" id="{3F101892-553E-7470-E03F-F002BEDADF68}"/>
              </a:ext>
            </a:extLst>
          </p:cNvPr>
          <p:cNvCxnSpPr>
            <a:cxnSpLocks/>
            <a:stCxn id="177" idx="0"/>
          </p:cNvCxnSpPr>
          <p:nvPr/>
        </p:nvCxnSpPr>
        <p:spPr>
          <a:xfrm flipV="1">
            <a:off x="1790602" y="3265743"/>
            <a:ext cx="0" cy="344119"/>
          </a:xfrm>
          <a:prstGeom prst="line">
            <a:avLst/>
          </a:prstGeom>
          <a:ln>
            <a:headEnd type="none"/>
            <a:tailEnd type="oval"/>
          </a:ln>
          <a:effectLst/>
        </p:spPr>
        <p:style>
          <a:lnRef idx="2">
            <a:schemeClr val="dk1"/>
          </a:lnRef>
          <a:fillRef idx="0">
            <a:schemeClr val="dk1"/>
          </a:fillRef>
          <a:effectRef idx="1">
            <a:schemeClr val="dk1"/>
          </a:effectRef>
          <a:fontRef idx="minor">
            <a:schemeClr val="tx1"/>
          </a:fontRef>
        </p:style>
      </p:cxnSp>
      <p:cxnSp>
        <p:nvCxnSpPr>
          <p:cNvPr id="126" name="Straight Connector 125">
            <a:extLst>
              <a:ext uri="{FF2B5EF4-FFF2-40B4-BE49-F238E27FC236}">
                <a16:creationId xmlns:a16="http://schemas.microsoft.com/office/drawing/2014/main" id="{EF67154E-CE35-6D71-B4BF-B6698B048D75}"/>
              </a:ext>
            </a:extLst>
          </p:cNvPr>
          <p:cNvCxnSpPr>
            <a:cxnSpLocks/>
            <a:endCxn id="177" idx="2"/>
          </p:cNvCxnSpPr>
          <p:nvPr/>
        </p:nvCxnSpPr>
        <p:spPr>
          <a:xfrm flipH="1" flipV="1">
            <a:off x="1790602" y="3929487"/>
            <a:ext cx="1172" cy="270856"/>
          </a:xfrm>
          <a:prstGeom prst="line">
            <a:avLst/>
          </a:prstGeom>
          <a:ln>
            <a:headEnd type="none" w="med" len="med"/>
            <a:tailEnd type="none" w="med" len="med"/>
          </a:ln>
          <a:effectLst/>
        </p:spPr>
        <p:style>
          <a:lnRef idx="2">
            <a:schemeClr val="dk1"/>
          </a:lnRef>
          <a:fillRef idx="0">
            <a:schemeClr val="dk1"/>
          </a:fillRef>
          <a:effectRef idx="1">
            <a:schemeClr val="dk1"/>
          </a:effectRef>
          <a:fontRef idx="minor">
            <a:schemeClr val="tx1"/>
          </a:fontRef>
        </p:style>
      </p:cxnSp>
      <p:sp>
        <p:nvSpPr>
          <p:cNvPr id="153" name="TextBox 152">
            <a:extLst>
              <a:ext uri="{FF2B5EF4-FFF2-40B4-BE49-F238E27FC236}">
                <a16:creationId xmlns:a16="http://schemas.microsoft.com/office/drawing/2014/main" id="{987357FA-B654-A106-0D58-3807717B893F}"/>
              </a:ext>
            </a:extLst>
          </p:cNvPr>
          <p:cNvSpPr txBox="1"/>
          <p:nvPr/>
        </p:nvSpPr>
        <p:spPr>
          <a:xfrm>
            <a:off x="2070815" y="3803124"/>
            <a:ext cx="327334" cy="276999"/>
          </a:xfrm>
          <a:prstGeom prst="rect">
            <a:avLst/>
          </a:prstGeom>
          <a:noFill/>
        </p:spPr>
        <p:txBody>
          <a:bodyPr wrap="none" rtlCol="0">
            <a:spAutoFit/>
          </a:bodyPr>
          <a:lstStyle/>
          <a:p>
            <a:r>
              <a:rPr lang="en-GB" sz="1200" dirty="0"/>
              <a:t>L</a:t>
            </a:r>
            <a:r>
              <a:rPr lang="en-GB" sz="1200" baseline="-25000" dirty="0"/>
              <a:t>1</a:t>
            </a:r>
          </a:p>
        </p:txBody>
      </p:sp>
      <p:sp>
        <p:nvSpPr>
          <p:cNvPr id="155" name="TextBox 154">
            <a:extLst>
              <a:ext uri="{FF2B5EF4-FFF2-40B4-BE49-F238E27FC236}">
                <a16:creationId xmlns:a16="http://schemas.microsoft.com/office/drawing/2014/main" id="{68D00CE8-CC56-CF7E-D9EE-DE056BDBEE5A}"/>
              </a:ext>
            </a:extLst>
          </p:cNvPr>
          <p:cNvSpPr txBox="1"/>
          <p:nvPr/>
        </p:nvSpPr>
        <p:spPr>
          <a:xfrm>
            <a:off x="2924356" y="4219564"/>
            <a:ext cx="343364" cy="276999"/>
          </a:xfrm>
          <a:prstGeom prst="rect">
            <a:avLst/>
          </a:prstGeom>
          <a:noFill/>
        </p:spPr>
        <p:txBody>
          <a:bodyPr wrap="none" rtlCol="0">
            <a:spAutoFit/>
          </a:bodyPr>
          <a:lstStyle/>
          <a:p>
            <a:r>
              <a:rPr lang="en-GB" sz="1200" i="1" dirty="0"/>
              <a:t>L</a:t>
            </a:r>
            <a:r>
              <a:rPr lang="en-GB" sz="1200" i="1" baseline="-25000" dirty="0"/>
              <a:t>C</a:t>
            </a:r>
          </a:p>
        </p:txBody>
      </p:sp>
      <p:cxnSp>
        <p:nvCxnSpPr>
          <p:cNvPr id="156" name="Straight Arrow Connector 155">
            <a:extLst>
              <a:ext uri="{FF2B5EF4-FFF2-40B4-BE49-F238E27FC236}">
                <a16:creationId xmlns:a16="http://schemas.microsoft.com/office/drawing/2014/main" id="{38834892-026C-9717-51FC-FA9C4BCCE86D}"/>
              </a:ext>
            </a:extLst>
          </p:cNvPr>
          <p:cNvCxnSpPr>
            <a:cxnSpLocks/>
          </p:cNvCxnSpPr>
          <p:nvPr/>
        </p:nvCxnSpPr>
        <p:spPr>
          <a:xfrm flipV="1">
            <a:off x="2227211" y="3351393"/>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57" name="Straight Connector 156">
            <a:extLst>
              <a:ext uri="{FF2B5EF4-FFF2-40B4-BE49-F238E27FC236}">
                <a16:creationId xmlns:a16="http://schemas.microsoft.com/office/drawing/2014/main" id="{F1DA0D16-8BD9-D4E7-DDA8-FB5AEB2CB1E3}"/>
              </a:ext>
            </a:extLst>
          </p:cNvPr>
          <p:cNvCxnSpPr>
            <a:cxnSpLocks/>
          </p:cNvCxnSpPr>
          <p:nvPr/>
        </p:nvCxnSpPr>
        <p:spPr>
          <a:xfrm flipH="1" flipV="1">
            <a:off x="2929666" y="3270186"/>
            <a:ext cx="795610" cy="1529"/>
          </a:xfrm>
          <a:prstGeom prst="line">
            <a:avLst/>
          </a:prstGeom>
          <a:effectLst/>
        </p:spPr>
        <p:style>
          <a:lnRef idx="2">
            <a:schemeClr val="dk1"/>
          </a:lnRef>
          <a:fillRef idx="0">
            <a:schemeClr val="dk1"/>
          </a:fillRef>
          <a:effectRef idx="1">
            <a:schemeClr val="dk1"/>
          </a:effectRef>
          <a:fontRef idx="minor">
            <a:schemeClr val="tx1"/>
          </a:fontRef>
        </p:style>
      </p:cxnSp>
      <p:cxnSp>
        <p:nvCxnSpPr>
          <p:cNvPr id="158" name="Straight Connector 157">
            <a:extLst>
              <a:ext uri="{FF2B5EF4-FFF2-40B4-BE49-F238E27FC236}">
                <a16:creationId xmlns:a16="http://schemas.microsoft.com/office/drawing/2014/main" id="{485351FB-B6F3-CBC7-9155-4A951EEF5BE1}"/>
              </a:ext>
            </a:extLst>
          </p:cNvPr>
          <p:cNvCxnSpPr>
            <a:cxnSpLocks/>
          </p:cNvCxnSpPr>
          <p:nvPr/>
        </p:nvCxnSpPr>
        <p:spPr>
          <a:xfrm flipV="1">
            <a:off x="3725276" y="3270186"/>
            <a:ext cx="0" cy="1541344"/>
          </a:xfrm>
          <a:prstGeom prst="line">
            <a:avLst/>
          </a:prstGeom>
          <a:effectLst/>
        </p:spPr>
        <p:style>
          <a:lnRef idx="2">
            <a:schemeClr val="dk1"/>
          </a:lnRef>
          <a:fillRef idx="0">
            <a:schemeClr val="dk1"/>
          </a:fillRef>
          <a:effectRef idx="1">
            <a:schemeClr val="dk1"/>
          </a:effectRef>
          <a:fontRef idx="minor">
            <a:schemeClr val="tx1"/>
          </a:fontRef>
        </p:style>
      </p:cxnSp>
      <p:sp>
        <p:nvSpPr>
          <p:cNvPr id="159" name="Freeform: Shape 158">
            <a:extLst>
              <a:ext uri="{FF2B5EF4-FFF2-40B4-BE49-F238E27FC236}">
                <a16:creationId xmlns:a16="http://schemas.microsoft.com/office/drawing/2014/main" id="{1C656D3E-99DB-52B7-7070-FE4440C08F83}"/>
              </a:ext>
            </a:extLst>
          </p:cNvPr>
          <p:cNvSpPr/>
          <p:nvPr/>
        </p:nvSpPr>
        <p:spPr>
          <a:xfrm rot="7675576">
            <a:off x="2331877" y="4897248"/>
            <a:ext cx="647080" cy="86188"/>
          </a:xfrm>
          <a:custGeom>
            <a:avLst/>
            <a:gdLst>
              <a:gd name="connsiteX0" fmla="*/ 0 w 568960"/>
              <a:gd name="connsiteY0" fmla="*/ 0 h 5301"/>
              <a:gd name="connsiteX1" fmla="*/ 568960 w 568960"/>
              <a:gd name="connsiteY1" fmla="*/ 0 h 5301"/>
              <a:gd name="connsiteX0" fmla="*/ 0 w 10000"/>
              <a:gd name="connsiteY0" fmla="*/ 316242 h 316761"/>
              <a:gd name="connsiteX1" fmla="*/ 5446 w 10000"/>
              <a:gd name="connsiteY1" fmla="*/ 0 h 316761"/>
              <a:gd name="connsiteX2" fmla="*/ 10000 w 10000"/>
              <a:gd name="connsiteY2" fmla="*/ 316242 h 316761"/>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9238 h 319238"/>
              <a:gd name="connsiteX1" fmla="*/ 4358 w 10000"/>
              <a:gd name="connsiteY1" fmla="*/ 0 h 319238"/>
              <a:gd name="connsiteX2" fmla="*/ 10000 w 10000"/>
              <a:gd name="connsiteY2" fmla="*/ 319238 h 319238"/>
              <a:gd name="connsiteX0" fmla="*/ 0 w 10000"/>
              <a:gd name="connsiteY0" fmla="*/ 319238 h 319238"/>
              <a:gd name="connsiteX1" fmla="*/ 4832 w 10000"/>
              <a:gd name="connsiteY1" fmla="*/ 0 h 319238"/>
              <a:gd name="connsiteX2" fmla="*/ 10000 w 10000"/>
              <a:gd name="connsiteY2" fmla="*/ 319238 h 319238"/>
            </a:gdLst>
            <a:ahLst/>
            <a:cxnLst>
              <a:cxn ang="0">
                <a:pos x="connsiteX0" y="connsiteY0"/>
              </a:cxn>
              <a:cxn ang="0">
                <a:pos x="connsiteX1" y="connsiteY1"/>
              </a:cxn>
              <a:cxn ang="0">
                <a:pos x="connsiteX2" y="connsiteY2"/>
              </a:cxn>
            </a:cxnLst>
            <a:rect l="l" t="t" r="r" b="b"/>
            <a:pathLst>
              <a:path w="10000" h="319238">
                <a:moveTo>
                  <a:pt x="0" y="319238"/>
                </a:moveTo>
                <a:cubicBezTo>
                  <a:pt x="1462" y="79661"/>
                  <a:pt x="3772" y="0"/>
                  <a:pt x="4832" y="0"/>
                </a:cubicBezTo>
                <a:cubicBezTo>
                  <a:pt x="7303" y="11428"/>
                  <a:pt x="8245" y="91781"/>
                  <a:pt x="10000" y="319238"/>
                </a:cubicBezTo>
              </a:path>
            </a:pathLst>
          </a:custGeom>
          <a:ln>
            <a:headEnd type="triangle"/>
            <a:tailEnd type="triangle"/>
          </a:ln>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66" name="TextBox 165">
            <a:extLst>
              <a:ext uri="{FF2B5EF4-FFF2-40B4-BE49-F238E27FC236}">
                <a16:creationId xmlns:a16="http://schemas.microsoft.com/office/drawing/2014/main" id="{79C1B9C0-18B5-5973-5944-782FC98CD122}"/>
              </a:ext>
            </a:extLst>
          </p:cNvPr>
          <p:cNvSpPr txBox="1"/>
          <p:nvPr/>
        </p:nvSpPr>
        <p:spPr>
          <a:xfrm>
            <a:off x="2490166" y="3627284"/>
            <a:ext cx="421910" cy="276999"/>
          </a:xfrm>
          <a:prstGeom prst="rect">
            <a:avLst/>
          </a:prstGeom>
          <a:noFill/>
        </p:spPr>
        <p:txBody>
          <a:bodyPr wrap="none" rtlCol="0">
            <a:spAutoFit/>
          </a:bodyPr>
          <a:lstStyle/>
          <a:p>
            <a:r>
              <a:rPr lang="en-GB" sz="1200" i="1" dirty="0"/>
              <a:t>M</a:t>
            </a:r>
            <a:r>
              <a:rPr lang="en-GB" sz="1200" i="1" baseline="-25000" dirty="0"/>
              <a:t>1c</a:t>
            </a:r>
          </a:p>
        </p:txBody>
      </p:sp>
      <p:cxnSp>
        <p:nvCxnSpPr>
          <p:cNvPr id="167" name="Straight Arrow Connector 166">
            <a:extLst>
              <a:ext uri="{FF2B5EF4-FFF2-40B4-BE49-F238E27FC236}">
                <a16:creationId xmlns:a16="http://schemas.microsoft.com/office/drawing/2014/main" id="{18A450A0-C5FA-5B97-2C07-1FA9B82F932F}"/>
              </a:ext>
            </a:extLst>
          </p:cNvPr>
          <p:cNvCxnSpPr>
            <a:cxnSpLocks/>
          </p:cNvCxnSpPr>
          <p:nvPr/>
        </p:nvCxnSpPr>
        <p:spPr>
          <a:xfrm flipV="1">
            <a:off x="2828589" y="3544015"/>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69" name="TextBox 168">
            <a:extLst>
              <a:ext uri="{FF2B5EF4-FFF2-40B4-BE49-F238E27FC236}">
                <a16:creationId xmlns:a16="http://schemas.microsoft.com/office/drawing/2014/main" id="{23FD710A-4E58-2803-AC96-00693A53299A}"/>
              </a:ext>
            </a:extLst>
          </p:cNvPr>
          <p:cNvSpPr txBox="1"/>
          <p:nvPr/>
        </p:nvSpPr>
        <p:spPr>
          <a:xfrm>
            <a:off x="1953315" y="3299575"/>
            <a:ext cx="344966" cy="276999"/>
          </a:xfrm>
          <a:prstGeom prst="rect">
            <a:avLst/>
          </a:prstGeom>
          <a:noFill/>
        </p:spPr>
        <p:txBody>
          <a:bodyPr wrap="none" rtlCol="0">
            <a:spAutoFit/>
          </a:bodyPr>
          <a:lstStyle/>
          <a:p>
            <a:r>
              <a:rPr lang="en-GB" sz="1200" i="1" dirty="0"/>
              <a:t>R</a:t>
            </a:r>
            <a:r>
              <a:rPr lang="el-GR" sz="1200" i="1" baseline="-25000" dirty="0">
                <a:latin typeface="Times New Roman" panose="02020603050405020304" pitchFamily="18" charset="0"/>
                <a:cs typeface="Times New Roman" panose="02020603050405020304" pitchFamily="18" charset="0"/>
              </a:rPr>
              <a:t>θ</a:t>
            </a:r>
            <a:endParaRPr lang="en-GB" sz="1200" i="1" baseline="-25000" dirty="0"/>
          </a:p>
        </p:txBody>
      </p:sp>
      <p:sp>
        <p:nvSpPr>
          <p:cNvPr id="172" name="TextBox 171">
            <a:extLst>
              <a:ext uri="{FF2B5EF4-FFF2-40B4-BE49-F238E27FC236}">
                <a16:creationId xmlns:a16="http://schemas.microsoft.com/office/drawing/2014/main" id="{784645FC-37B7-C889-C363-9BA07E096A57}"/>
              </a:ext>
            </a:extLst>
          </p:cNvPr>
          <p:cNvSpPr txBox="1"/>
          <p:nvPr/>
        </p:nvSpPr>
        <p:spPr>
          <a:xfrm>
            <a:off x="1422762" y="3574273"/>
            <a:ext cx="369012" cy="276999"/>
          </a:xfrm>
          <a:prstGeom prst="rect">
            <a:avLst/>
          </a:prstGeom>
          <a:noFill/>
        </p:spPr>
        <p:txBody>
          <a:bodyPr wrap="none" rtlCol="0">
            <a:spAutoFit/>
          </a:bodyPr>
          <a:lstStyle/>
          <a:p>
            <a:r>
              <a:rPr lang="en-GB" sz="1200" i="1" dirty="0"/>
              <a:t>R</a:t>
            </a:r>
            <a:r>
              <a:rPr lang="en-GB" sz="1200" i="1" baseline="-25000" dirty="0"/>
              <a:t>R</a:t>
            </a:r>
          </a:p>
        </p:txBody>
      </p:sp>
      <p:sp>
        <p:nvSpPr>
          <p:cNvPr id="173" name="TextBox 172">
            <a:extLst>
              <a:ext uri="{FF2B5EF4-FFF2-40B4-BE49-F238E27FC236}">
                <a16:creationId xmlns:a16="http://schemas.microsoft.com/office/drawing/2014/main" id="{A49B7A73-838A-8F79-378F-EE67AD761070}"/>
              </a:ext>
            </a:extLst>
          </p:cNvPr>
          <p:cNvSpPr txBox="1"/>
          <p:nvPr/>
        </p:nvSpPr>
        <p:spPr>
          <a:xfrm>
            <a:off x="2975155" y="3563580"/>
            <a:ext cx="369012" cy="276999"/>
          </a:xfrm>
          <a:prstGeom prst="rect">
            <a:avLst/>
          </a:prstGeom>
          <a:noFill/>
        </p:spPr>
        <p:txBody>
          <a:bodyPr wrap="none" rtlCol="0">
            <a:spAutoFit/>
          </a:bodyPr>
          <a:lstStyle/>
          <a:p>
            <a:r>
              <a:rPr lang="en-GB" sz="1200" i="1" dirty="0"/>
              <a:t>R</a:t>
            </a:r>
            <a:r>
              <a:rPr lang="en-GB" sz="1200" i="1" baseline="-25000" dirty="0"/>
              <a:t>C</a:t>
            </a:r>
          </a:p>
        </p:txBody>
      </p:sp>
      <p:sp>
        <p:nvSpPr>
          <p:cNvPr id="174" name="TextBox 173">
            <a:extLst>
              <a:ext uri="{FF2B5EF4-FFF2-40B4-BE49-F238E27FC236}">
                <a16:creationId xmlns:a16="http://schemas.microsoft.com/office/drawing/2014/main" id="{C9379029-B29A-CB40-FF38-3687B1203F6E}"/>
              </a:ext>
            </a:extLst>
          </p:cNvPr>
          <p:cNvSpPr txBox="1"/>
          <p:nvPr/>
        </p:nvSpPr>
        <p:spPr>
          <a:xfrm>
            <a:off x="-74367" y="4170768"/>
            <a:ext cx="751391" cy="461665"/>
          </a:xfrm>
          <a:prstGeom prst="rect">
            <a:avLst/>
          </a:prstGeom>
          <a:noFill/>
        </p:spPr>
        <p:txBody>
          <a:bodyPr wrap="square" rtlCol="0">
            <a:spAutoFit/>
          </a:bodyPr>
          <a:lstStyle/>
          <a:p>
            <a:r>
              <a:rPr lang="en-GB" sz="1200" dirty="0"/>
              <a:t>Power source</a:t>
            </a:r>
          </a:p>
        </p:txBody>
      </p:sp>
      <p:cxnSp>
        <p:nvCxnSpPr>
          <p:cNvPr id="175" name="Straight Connector 174">
            <a:extLst>
              <a:ext uri="{FF2B5EF4-FFF2-40B4-BE49-F238E27FC236}">
                <a16:creationId xmlns:a16="http://schemas.microsoft.com/office/drawing/2014/main" id="{7BC87E61-51B9-D6EC-76AE-471E6A028685}"/>
              </a:ext>
            </a:extLst>
          </p:cNvPr>
          <p:cNvCxnSpPr>
            <a:cxnSpLocks/>
          </p:cNvCxnSpPr>
          <p:nvPr/>
        </p:nvCxnSpPr>
        <p:spPr>
          <a:xfrm flipV="1">
            <a:off x="2321633" y="3636352"/>
            <a:ext cx="1" cy="212902"/>
          </a:xfrm>
          <a:prstGeom prst="line">
            <a:avLst/>
          </a:prstGeom>
          <a:effectLst/>
        </p:spPr>
        <p:style>
          <a:lnRef idx="2">
            <a:schemeClr val="dk1"/>
          </a:lnRef>
          <a:fillRef idx="0">
            <a:schemeClr val="dk1"/>
          </a:fillRef>
          <a:effectRef idx="1">
            <a:schemeClr val="dk1"/>
          </a:effectRef>
          <a:fontRef idx="minor">
            <a:schemeClr val="tx1"/>
          </a:fontRef>
        </p:style>
      </p:cxnSp>
      <p:sp>
        <p:nvSpPr>
          <p:cNvPr id="176" name="TextBox 175">
            <a:extLst>
              <a:ext uri="{FF2B5EF4-FFF2-40B4-BE49-F238E27FC236}">
                <a16:creationId xmlns:a16="http://schemas.microsoft.com/office/drawing/2014/main" id="{D97DFC0B-4A00-94E6-49D0-0B9784E8C045}"/>
              </a:ext>
            </a:extLst>
          </p:cNvPr>
          <p:cNvSpPr txBox="1"/>
          <p:nvPr/>
        </p:nvSpPr>
        <p:spPr>
          <a:xfrm>
            <a:off x="2292915" y="3616181"/>
            <a:ext cx="227948" cy="276999"/>
          </a:xfrm>
          <a:prstGeom prst="rect">
            <a:avLst/>
          </a:prstGeom>
          <a:noFill/>
        </p:spPr>
        <p:txBody>
          <a:bodyPr wrap="none" rtlCol="0">
            <a:spAutoFit/>
          </a:bodyPr>
          <a:lstStyle/>
          <a:p>
            <a:r>
              <a:rPr lang="en-GB" sz="1200" dirty="0"/>
              <a:t>I</a:t>
            </a:r>
            <a:endParaRPr lang="en-GB" sz="1200" baseline="-25000" dirty="0"/>
          </a:p>
        </p:txBody>
      </p:sp>
      <p:sp>
        <p:nvSpPr>
          <p:cNvPr id="177" name="Rectangle 176">
            <a:extLst>
              <a:ext uri="{FF2B5EF4-FFF2-40B4-BE49-F238E27FC236}">
                <a16:creationId xmlns:a16="http://schemas.microsoft.com/office/drawing/2014/main" id="{5DDB3D8D-04D0-19F1-D74F-3ECF029B7835}"/>
              </a:ext>
            </a:extLst>
          </p:cNvPr>
          <p:cNvSpPr/>
          <p:nvPr/>
        </p:nvSpPr>
        <p:spPr>
          <a:xfrm>
            <a:off x="1737797" y="3609862"/>
            <a:ext cx="105609" cy="319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78" name="Straight Arrow Connector 177">
            <a:extLst>
              <a:ext uri="{FF2B5EF4-FFF2-40B4-BE49-F238E27FC236}">
                <a16:creationId xmlns:a16="http://schemas.microsoft.com/office/drawing/2014/main" id="{C541DFD5-7858-BE41-EFE1-141AC960BDF0}"/>
              </a:ext>
            </a:extLst>
          </p:cNvPr>
          <p:cNvCxnSpPr>
            <a:cxnSpLocks/>
          </p:cNvCxnSpPr>
          <p:nvPr/>
        </p:nvCxnSpPr>
        <p:spPr>
          <a:xfrm flipV="1">
            <a:off x="1686766" y="3688077"/>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79" name="Straight Connector 178">
            <a:extLst>
              <a:ext uri="{FF2B5EF4-FFF2-40B4-BE49-F238E27FC236}">
                <a16:creationId xmlns:a16="http://schemas.microsoft.com/office/drawing/2014/main" id="{FB00A85C-4F22-B588-8440-60ECFE1166C6}"/>
              </a:ext>
            </a:extLst>
          </p:cNvPr>
          <p:cNvCxnSpPr>
            <a:cxnSpLocks/>
          </p:cNvCxnSpPr>
          <p:nvPr/>
        </p:nvCxnSpPr>
        <p:spPr>
          <a:xfrm flipH="1" flipV="1">
            <a:off x="2055238" y="4200344"/>
            <a:ext cx="1172" cy="270856"/>
          </a:xfrm>
          <a:prstGeom prst="line">
            <a:avLst/>
          </a:prstGeom>
          <a:ln>
            <a:headEnd type="oval" w="med" len="med"/>
            <a:tailEnd type="oval" w="med" len="med"/>
          </a:ln>
          <a:effectLst/>
        </p:spPr>
        <p:style>
          <a:lnRef idx="2">
            <a:schemeClr val="dk1"/>
          </a:lnRef>
          <a:fillRef idx="0">
            <a:schemeClr val="dk1"/>
          </a:fillRef>
          <a:effectRef idx="1">
            <a:schemeClr val="dk1"/>
          </a:effectRef>
          <a:fontRef idx="minor">
            <a:schemeClr val="tx1"/>
          </a:fontRef>
        </p:style>
      </p:cxnSp>
      <p:cxnSp>
        <p:nvCxnSpPr>
          <p:cNvPr id="180" name="Straight Connector 179">
            <a:extLst>
              <a:ext uri="{FF2B5EF4-FFF2-40B4-BE49-F238E27FC236}">
                <a16:creationId xmlns:a16="http://schemas.microsoft.com/office/drawing/2014/main" id="{9364F126-6980-AB62-950E-081E2D1403E4}"/>
              </a:ext>
            </a:extLst>
          </p:cNvPr>
          <p:cNvCxnSpPr>
            <a:cxnSpLocks/>
          </p:cNvCxnSpPr>
          <p:nvPr/>
        </p:nvCxnSpPr>
        <p:spPr>
          <a:xfrm flipH="1">
            <a:off x="1760115" y="5418672"/>
            <a:ext cx="542734" cy="0"/>
          </a:xfrm>
          <a:prstGeom prst="line">
            <a:avLst/>
          </a:prstGeom>
          <a:effectLst/>
        </p:spPr>
        <p:style>
          <a:lnRef idx="2">
            <a:schemeClr val="dk1"/>
          </a:lnRef>
          <a:fillRef idx="0">
            <a:schemeClr val="dk1"/>
          </a:fillRef>
          <a:effectRef idx="1">
            <a:schemeClr val="dk1"/>
          </a:effectRef>
          <a:fontRef idx="minor">
            <a:schemeClr val="tx1"/>
          </a:fontRef>
        </p:style>
      </p:cxnSp>
      <p:grpSp>
        <p:nvGrpSpPr>
          <p:cNvPr id="181" name="Group 180">
            <a:extLst>
              <a:ext uri="{FF2B5EF4-FFF2-40B4-BE49-F238E27FC236}">
                <a16:creationId xmlns:a16="http://schemas.microsoft.com/office/drawing/2014/main" id="{74574B11-83C1-99F2-5B62-AFECBCF5115A}"/>
              </a:ext>
            </a:extLst>
          </p:cNvPr>
          <p:cNvGrpSpPr/>
          <p:nvPr/>
        </p:nvGrpSpPr>
        <p:grpSpPr>
          <a:xfrm>
            <a:off x="2227900" y="5058109"/>
            <a:ext cx="124905" cy="306224"/>
            <a:chOff x="7524323" y="3485384"/>
            <a:chExt cx="381342" cy="1072635"/>
          </a:xfrm>
        </p:grpSpPr>
        <p:grpSp>
          <p:nvGrpSpPr>
            <p:cNvPr id="182" name="Group 181">
              <a:extLst>
                <a:ext uri="{FF2B5EF4-FFF2-40B4-BE49-F238E27FC236}">
                  <a16:creationId xmlns:a16="http://schemas.microsoft.com/office/drawing/2014/main" id="{B1B79BF2-D1B7-03D8-D205-849B531BD386}"/>
                </a:ext>
              </a:extLst>
            </p:cNvPr>
            <p:cNvGrpSpPr/>
            <p:nvPr/>
          </p:nvGrpSpPr>
          <p:grpSpPr>
            <a:xfrm>
              <a:off x="7524323" y="3485384"/>
              <a:ext cx="381342" cy="356736"/>
              <a:chOff x="7257794" y="3206552"/>
              <a:chExt cx="914400" cy="914400"/>
            </a:xfrm>
          </p:grpSpPr>
          <p:sp>
            <p:nvSpPr>
              <p:cNvPr id="189" name="Arc 188">
                <a:extLst>
                  <a:ext uri="{FF2B5EF4-FFF2-40B4-BE49-F238E27FC236}">
                    <a16:creationId xmlns:a16="http://schemas.microsoft.com/office/drawing/2014/main" id="{8F476D39-6A8C-2893-80BA-AB142EEA7634}"/>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90" name="Arc 189">
                <a:extLst>
                  <a:ext uri="{FF2B5EF4-FFF2-40B4-BE49-F238E27FC236}">
                    <a16:creationId xmlns:a16="http://schemas.microsoft.com/office/drawing/2014/main" id="{4DB6683A-400F-A2D6-FA8F-4D231F6F8180}"/>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183" name="Group 182">
              <a:extLst>
                <a:ext uri="{FF2B5EF4-FFF2-40B4-BE49-F238E27FC236}">
                  <a16:creationId xmlns:a16="http://schemas.microsoft.com/office/drawing/2014/main" id="{C284EF43-94C4-96D8-6129-B084E5ED3913}"/>
                </a:ext>
              </a:extLst>
            </p:cNvPr>
            <p:cNvGrpSpPr/>
            <p:nvPr/>
          </p:nvGrpSpPr>
          <p:grpSpPr>
            <a:xfrm>
              <a:off x="7524323" y="3842120"/>
              <a:ext cx="381342" cy="356736"/>
              <a:chOff x="7257794" y="3206552"/>
              <a:chExt cx="914400" cy="914400"/>
            </a:xfrm>
          </p:grpSpPr>
          <p:sp>
            <p:nvSpPr>
              <p:cNvPr id="187" name="Arc 186">
                <a:extLst>
                  <a:ext uri="{FF2B5EF4-FFF2-40B4-BE49-F238E27FC236}">
                    <a16:creationId xmlns:a16="http://schemas.microsoft.com/office/drawing/2014/main" id="{94107214-85E9-DC20-87CB-6153629B46E4}"/>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88" name="Arc 187">
                <a:extLst>
                  <a:ext uri="{FF2B5EF4-FFF2-40B4-BE49-F238E27FC236}">
                    <a16:creationId xmlns:a16="http://schemas.microsoft.com/office/drawing/2014/main" id="{EF5C35E7-518E-C8B4-2BAE-0E2778E80A90}"/>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184" name="Group 183">
              <a:extLst>
                <a:ext uri="{FF2B5EF4-FFF2-40B4-BE49-F238E27FC236}">
                  <a16:creationId xmlns:a16="http://schemas.microsoft.com/office/drawing/2014/main" id="{1F41EBC0-886C-0E31-55CC-73EB62F7CEA4}"/>
                </a:ext>
              </a:extLst>
            </p:cNvPr>
            <p:cNvGrpSpPr/>
            <p:nvPr/>
          </p:nvGrpSpPr>
          <p:grpSpPr>
            <a:xfrm>
              <a:off x="7524323" y="4201283"/>
              <a:ext cx="381342" cy="356736"/>
              <a:chOff x="7257794" y="3206552"/>
              <a:chExt cx="914400" cy="914400"/>
            </a:xfrm>
          </p:grpSpPr>
          <p:sp>
            <p:nvSpPr>
              <p:cNvPr id="185" name="Arc 184">
                <a:extLst>
                  <a:ext uri="{FF2B5EF4-FFF2-40B4-BE49-F238E27FC236}">
                    <a16:creationId xmlns:a16="http://schemas.microsoft.com/office/drawing/2014/main" id="{A2411A81-83DB-8F89-FB88-6D99F7724E4B}"/>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86" name="Arc 185">
                <a:extLst>
                  <a:ext uri="{FF2B5EF4-FFF2-40B4-BE49-F238E27FC236}">
                    <a16:creationId xmlns:a16="http://schemas.microsoft.com/office/drawing/2014/main" id="{FABEDE63-8C46-0780-4A62-87807F1AEB7C}"/>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sp>
        <p:nvSpPr>
          <p:cNvPr id="191" name="Rectangle 190">
            <a:extLst>
              <a:ext uri="{FF2B5EF4-FFF2-40B4-BE49-F238E27FC236}">
                <a16:creationId xmlns:a16="http://schemas.microsoft.com/office/drawing/2014/main" id="{54EDE8DC-4F64-846C-C767-CA07E3EC9DCE}"/>
              </a:ext>
            </a:extLst>
          </p:cNvPr>
          <p:cNvSpPr/>
          <p:nvPr/>
        </p:nvSpPr>
        <p:spPr>
          <a:xfrm>
            <a:off x="2244114" y="4535047"/>
            <a:ext cx="105609" cy="319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92" name="Straight Connector 191">
            <a:extLst>
              <a:ext uri="{FF2B5EF4-FFF2-40B4-BE49-F238E27FC236}">
                <a16:creationId xmlns:a16="http://schemas.microsoft.com/office/drawing/2014/main" id="{1671A288-3924-008E-411F-F2212686B4BC}"/>
              </a:ext>
            </a:extLst>
          </p:cNvPr>
          <p:cNvCxnSpPr>
            <a:cxnSpLocks/>
            <a:endCxn id="191" idx="2"/>
          </p:cNvCxnSpPr>
          <p:nvPr/>
        </p:nvCxnSpPr>
        <p:spPr>
          <a:xfrm flipH="1" flipV="1">
            <a:off x="2296919" y="4854672"/>
            <a:ext cx="2400" cy="155467"/>
          </a:xfrm>
          <a:prstGeom prst="line">
            <a:avLst/>
          </a:prstGeom>
          <a:ln>
            <a:headEnd type="triangle"/>
          </a:ln>
          <a:effectLst/>
        </p:spPr>
        <p:style>
          <a:lnRef idx="2">
            <a:schemeClr val="dk1"/>
          </a:lnRef>
          <a:fillRef idx="0">
            <a:schemeClr val="dk1"/>
          </a:fillRef>
          <a:effectRef idx="1">
            <a:schemeClr val="dk1"/>
          </a:effectRef>
          <a:fontRef idx="minor">
            <a:schemeClr val="tx1"/>
          </a:fontRef>
        </p:style>
      </p:cxnSp>
      <p:cxnSp>
        <p:nvCxnSpPr>
          <p:cNvPr id="193" name="Straight Connector 192">
            <a:extLst>
              <a:ext uri="{FF2B5EF4-FFF2-40B4-BE49-F238E27FC236}">
                <a16:creationId xmlns:a16="http://schemas.microsoft.com/office/drawing/2014/main" id="{5F1485BC-06FA-601E-0E06-6BF4227E57A4}"/>
              </a:ext>
            </a:extLst>
          </p:cNvPr>
          <p:cNvCxnSpPr>
            <a:cxnSpLocks/>
          </p:cNvCxnSpPr>
          <p:nvPr/>
        </p:nvCxnSpPr>
        <p:spPr>
          <a:xfrm flipH="1" flipV="1">
            <a:off x="2302848" y="5366588"/>
            <a:ext cx="411" cy="52084"/>
          </a:xfrm>
          <a:prstGeom prst="line">
            <a:avLst/>
          </a:prstGeom>
          <a:effectLst/>
        </p:spPr>
        <p:style>
          <a:lnRef idx="2">
            <a:schemeClr val="dk1"/>
          </a:lnRef>
          <a:fillRef idx="0">
            <a:schemeClr val="dk1"/>
          </a:fillRef>
          <a:effectRef idx="1">
            <a:schemeClr val="dk1"/>
          </a:effectRef>
          <a:fontRef idx="minor">
            <a:schemeClr val="tx1"/>
          </a:fontRef>
        </p:style>
      </p:cxnSp>
      <p:cxnSp>
        <p:nvCxnSpPr>
          <p:cNvPr id="194" name="Straight Connector 193">
            <a:extLst>
              <a:ext uri="{FF2B5EF4-FFF2-40B4-BE49-F238E27FC236}">
                <a16:creationId xmlns:a16="http://schemas.microsoft.com/office/drawing/2014/main" id="{38D2D870-1ACD-83D0-5E1F-55FA68702BFC}"/>
              </a:ext>
            </a:extLst>
          </p:cNvPr>
          <p:cNvCxnSpPr>
            <a:cxnSpLocks/>
            <a:stCxn id="191" idx="0"/>
          </p:cNvCxnSpPr>
          <p:nvPr/>
        </p:nvCxnSpPr>
        <p:spPr>
          <a:xfrm flipH="1" flipV="1">
            <a:off x="2294666" y="4462610"/>
            <a:ext cx="2253" cy="72437"/>
          </a:xfrm>
          <a:prstGeom prst="line">
            <a:avLst/>
          </a:prstGeom>
          <a:effectLst/>
        </p:spPr>
        <p:style>
          <a:lnRef idx="2">
            <a:schemeClr val="dk1"/>
          </a:lnRef>
          <a:fillRef idx="0">
            <a:schemeClr val="dk1"/>
          </a:fillRef>
          <a:effectRef idx="1">
            <a:schemeClr val="dk1"/>
          </a:effectRef>
          <a:fontRef idx="minor">
            <a:schemeClr val="tx1"/>
          </a:fontRef>
        </p:style>
      </p:cxnSp>
      <p:cxnSp>
        <p:nvCxnSpPr>
          <p:cNvPr id="195" name="Straight Connector 194">
            <a:extLst>
              <a:ext uri="{FF2B5EF4-FFF2-40B4-BE49-F238E27FC236}">
                <a16:creationId xmlns:a16="http://schemas.microsoft.com/office/drawing/2014/main" id="{D31302CB-565C-2FD4-4921-1FB2C3904844}"/>
              </a:ext>
            </a:extLst>
          </p:cNvPr>
          <p:cNvCxnSpPr>
            <a:cxnSpLocks/>
            <a:stCxn id="202" idx="0"/>
          </p:cNvCxnSpPr>
          <p:nvPr/>
        </p:nvCxnSpPr>
        <p:spPr>
          <a:xfrm flipV="1">
            <a:off x="1765576" y="4462610"/>
            <a:ext cx="0" cy="365581"/>
          </a:xfrm>
          <a:prstGeom prst="line">
            <a:avLst/>
          </a:prstGeom>
          <a:ln>
            <a:headEnd type="none" w="med" len="med"/>
            <a:tailEnd type="none" w="med" len="med"/>
          </a:ln>
          <a:effectLst/>
        </p:spPr>
        <p:style>
          <a:lnRef idx="2">
            <a:schemeClr val="dk1"/>
          </a:lnRef>
          <a:fillRef idx="0">
            <a:schemeClr val="dk1"/>
          </a:fillRef>
          <a:effectRef idx="1">
            <a:schemeClr val="dk1"/>
          </a:effectRef>
          <a:fontRef idx="minor">
            <a:schemeClr val="tx1"/>
          </a:fontRef>
        </p:style>
      </p:cxnSp>
      <p:cxnSp>
        <p:nvCxnSpPr>
          <p:cNvPr id="196" name="Straight Connector 195">
            <a:extLst>
              <a:ext uri="{FF2B5EF4-FFF2-40B4-BE49-F238E27FC236}">
                <a16:creationId xmlns:a16="http://schemas.microsoft.com/office/drawing/2014/main" id="{76531651-9E95-4A9C-31DE-CAA54D7E95E6}"/>
              </a:ext>
            </a:extLst>
          </p:cNvPr>
          <p:cNvCxnSpPr>
            <a:cxnSpLocks/>
            <a:endCxn id="202" idx="2"/>
          </p:cNvCxnSpPr>
          <p:nvPr/>
        </p:nvCxnSpPr>
        <p:spPr>
          <a:xfrm flipH="1" flipV="1">
            <a:off x="1765576" y="5147816"/>
            <a:ext cx="1172" cy="270856"/>
          </a:xfrm>
          <a:prstGeom prst="line">
            <a:avLst/>
          </a:prstGeom>
          <a:ln>
            <a:headEnd type="none" w="med" len="med"/>
            <a:tailEnd type="none" w="med" len="med"/>
          </a:ln>
          <a:effectLst/>
        </p:spPr>
        <p:style>
          <a:lnRef idx="2">
            <a:schemeClr val="dk1"/>
          </a:lnRef>
          <a:fillRef idx="0">
            <a:schemeClr val="dk1"/>
          </a:fillRef>
          <a:effectRef idx="1">
            <a:schemeClr val="dk1"/>
          </a:effectRef>
          <a:fontRef idx="minor">
            <a:schemeClr val="tx1"/>
          </a:fontRef>
        </p:style>
      </p:cxnSp>
      <p:sp>
        <p:nvSpPr>
          <p:cNvPr id="197" name="TextBox 196">
            <a:extLst>
              <a:ext uri="{FF2B5EF4-FFF2-40B4-BE49-F238E27FC236}">
                <a16:creationId xmlns:a16="http://schemas.microsoft.com/office/drawing/2014/main" id="{7D2AB122-B49D-8BEC-1A53-550D416CC396}"/>
              </a:ext>
            </a:extLst>
          </p:cNvPr>
          <p:cNvSpPr txBox="1"/>
          <p:nvPr/>
        </p:nvSpPr>
        <p:spPr>
          <a:xfrm>
            <a:off x="2045789" y="5021453"/>
            <a:ext cx="327334" cy="276999"/>
          </a:xfrm>
          <a:prstGeom prst="rect">
            <a:avLst/>
          </a:prstGeom>
          <a:noFill/>
        </p:spPr>
        <p:txBody>
          <a:bodyPr wrap="none" rtlCol="0">
            <a:spAutoFit/>
          </a:bodyPr>
          <a:lstStyle/>
          <a:p>
            <a:r>
              <a:rPr lang="en-GB" sz="1200" dirty="0"/>
              <a:t>L</a:t>
            </a:r>
            <a:r>
              <a:rPr lang="en-GB" sz="1200" baseline="-25000" dirty="0"/>
              <a:t>n</a:t>
            </a:r>
          </a:p>
        </p:txBody>
      </p:sp>
      <p:cxnSp>
        <p:nvCxnSpPr>
          <p:cNvPr id="198" name="Straight Arrow Connector 197">
            <a:extLst>
              <a:ext uri="{FF2B5EF4-FFF2-40B4-BE49-F238E27FC236}">
                <a16:creationId xmlns:a16="http://schemas.microsoft.com/office/drawing/2014/main" id="{AB263BEE-7EC5-C2D1-60FA-8EED2A2A269C}"/>
              </a:ext>
            </a:extLst>
          </p:cNvPr>
          <p:cNvCxnSpPr>
            <a:cxnSpLocks/>
          </p:cNvCxnSpPr>
          <p:nvPr/>
        </p:nvCxnSpPr>
        <p:spPr>
          <a:xfrm flipV="1">
            <a:off x="2202185" y="4569722"/>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99" name="TextBox 198">
            <a:extLst>
              <a:ext uri="{FF2B5EF4-FFF2-40B4-BE49-F238E27FC236}">
                <a16:creationId xmlns:a16="http://schemas.microsoft.com/office/drawing/2014/main" id="{FEDB527E-13DD-996C-3D53-596D833F87BD}"/>
              </a:ext>
            </a:extLst>
          </p:cNvPr>
          <p:cNvSpPr txBox="1"/>
          <p:nvPr/>
        </p:nvSpPr>
        <p:spPr>
          <a:xfrm>
            <a:off x="1928289" y="4517904"/>
            <a:ext cx="344966" cy="276999"/>
          </a:xfrm>
          <a:prstGeom prst="rect">
            <a:avLst/>
          </a:prstGeom>
          <a:noFill/>
        </p:spPr>
        <p:txBody>
          <a:bodyPr wrap="none" rtlCol="0">
            <a:spAutoFit/>
          </a:bodyPr>
          <a:lstStyle/>
          <a:p>
            <a:r>
              <a:rPr lang="en-GB" sz="1200" i="1" dirty="0"/>
              <a:t>R</a:t>
            </a:r>
            <a:r>
              <a:rPr lang="el-GR" sz="1200" i="1" baseline="-25000" dirty="0">
                <a:latin typeface="Times New Roman" panose="02020603050405020304" pitchFamily="18" charset="0"/>
                <a:cs typeface="Times New Roman" panose="02020603050405020304" pitchFamily="18" charset="0"/>
              </a:rPr>
              <a:t>θ</a:t>
            </a:r>
            <a:endParaRPr lang="en-GB" sz="1200" i="1" baseline="-25000" dirty="0"/>
          </a:p>
        </p:txBody>
      </p:sp>
      <p:cxnSp>
        <p:nvCxnSpPr>
          <p:cNvPr id="200" name="Straight Connector 199">
            <a:extLst>
              <a:ext uri="{FF2B5EF4-FFF2-40B4-BE49-F238E27FC236}">
                <a16:creationId xmlns:a16="http://schemas.microsoft.com/office/drawing/2014/main" id="{208208B4-E4CC-4E2E-5E86-5B4624337334}"/>
              </a:ext>
            </a:extLst>
          </p:cNvPr>
          <p:cNvCxnSpPr>
            <a:cxnSpLocks/>
          </p:cNvCxnSpPr>
          <p:nvPr/>
        </p:nvCxnSpPr>
        <p:spPr>
          <a:xfrm flipV="1">
            <a:off x="2296607" y="4854681"/>
            <a:ext cx="1" cy="212902"/>
          </a:xfrm>
          <a:prstGeom prst="line">
            <a:avLst/>
          </a:prstGeom>
          <a:effectLst/>
        </p:spPr>
        <p:style>
          <a:lnRef idx="2">
            <a:schemeClr val="dk1"/>
          </a:lnRef>
          <a:fillRef idx="0">
            <a:schemeClr val="dk1"/>
          </a:fillRef>
          <a:effectRef idx="1">
            <a:schemeClr val="dk1"/>
          </a:effectRef>
          <a:fontRef idx="minor">
            <a:schemeClr val="tx1"/>
          </a:fontRef>
        </p:style>
      </p:cxnSp>
      <p:sp>
        <p:nvSpPr>
          <p:cNvPr id="201" name="TextBox 200">
            <a:extLst>
              <a:ext uri="{FF2B5EF4-FFF2-40B4-BE49-F238E27FC236}">
                <a16:creationId xmlns:a16="http://schemas.microsoft.com/office/drawing/2014/main" id="{C8980E99-0853-4FD6-8D1C-843E26B69DE0}"/>
              </a:ext>
            </a:extLst>
          </p:cNvPr>
          <p:cNvSpPr txBox="1"/>
          <p:nvPr/>
        </p:nvSpPr>
        <p:spPr>
          <a:xfrm>
            <a:off x="2271964" y="4846721"/>
            <a:ext cx="227948" cy="276999"/>
          </a:xfrm>
          <a:prstGeom prst="rect">
            <a:avLst/>
          </a:prstGeom>
          <a:noFill/>
        </p:spPr>
        <p:txBody>
          <a:bodyPr wrap="none" rtlCol="0">
            <a:spAutoFit/>
          </a:bodyPr>
          <a:lstStyle/>
          <a:p>
            <a:r>
              <a:rPr lang="en-GB" sz="1200" dirty="0"/>
              <a:t>I</a:t>
            </a:r>
            <a:endParaRPr lang="en-GB" sz="1200" baseline="-25000" dirty="0"/>
          </a:p>
        </p:txBody>
      </p:sp>
      <p:sp>
        <p:nvSpPr>
          <p:cNvPr id="202" name="Rectangle 201">
            <a:extLst>
              <a:ext uri="{FF2B5EF4-FFF2-40B4-BE49-F238E27FC236}">
                <a16:creationId xmlns:a16="http://schemas.microsoft.com/office/drawing/2014/main" id="{EF2E87A6-30FB-A42D-62F6-49AEB96A40E7}"/>
              </a:ext>
            </a:extLst>
          </p:cNvPr>
          <p:cNvSpPr/>
          <p:nvPr/>
        </p:nvSpPr>
        <p:spPr>
          <a:xfrm>
            <a:off x="1712771" y="4828191"/>
            <a:ext cx="105609" cy="319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203" name="Straight Arrow Connector 202">
            <a:extLst>
              <a:ext uri="{FF2B5EF4-FFF2-40B4-BE49-F238E27FC236}">
                <a16:creationId xmlns:a16="http://schemas.microsoft.com/office/drawing/2014/main" id="{FD60F9BB-04FA-7916-296D-4AF4D001FEF7}"/>
              </a:ext>
            </a:extLst>
          </p:cNvPr>
          <p:cNvCxnSpPr>
            <a:cxnSpLocks/>
          </p:cNvCxnSpPr>
          <p:nvPr/>
        </p:nvCxnSpPr>
        <p:spPr>
          <a:xfrm flipV="1">
            <a:off x="1659640" y="4906878"/>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204" name="Straight Connector 203">
            <a:extLst>
              <a:ext uri="{FF2B5EF4-FFF2-40B4-BE49-F238E27FC236}">
                <a16:creationId xmlns:a16="http://schemas.microsoft.com/office/drawing/2014/main" id="{BF6F5E9B-27C6-AB63-E18C-11AAEA5A8BEF}"/>
              </a:ext>
            </a:extLst>
          </p:cNvPr>
          <p:cNvCxnSpPr>
            <a:cxnSpLocks/>
          </p:cNvCxnSpPr>
          <p:nvPr/>
        </p:nvCxnSpPr>
        <p:spPr>
          <a:xfrm flipH="1">
            <a:off x="1766748" y="4471964"/>
            <a:ext cx="528896" cy="794"/>
          </a:xfrm>
          <a:prstGeom prst="line">
            <a:avLst/>
          </a:prstGeom>
          <a:effectLst/>
        </p:spPr>
        <p:style>
          <a:lnRef idx="2">
            <a:schemeClr val="dk1"/>
          </a:lnRef>
          <a:fillRef idx="0">
            <a:schemeClr val="dk1"/>
          </a:fillRef>
          <a:effectRef idx="1">
            <a:schemeClr val="dk1"/>
          </a:effectRef>
          <a:fontRef idx="minor">
            <a:schemeClr val="tx1"/>
          </a:fontRef>
        </p:style>
      </p:cxnSp>
      <p:cxnSp>
        <p:nvCxnSpPr>
          <p:cNvPr id="205" name="Straight Connector 204">
            <a:extLst>
              <a:ext uri="{FF2B5EF4-FFF2-40B4-BE49-F238E27FC236}">
                <a16:creationId xmlns:a16="http://schemas.microsoft.com/office/drawing/2014/main" id="{938B3D5E-7141-45B2-4C70-6F849AC6B06A}"/>
              </a:ext>
            </a:extLst>
          </p:cNvPr>
          <p:cNvCxnSpPr>
            <a:cxnSpLocks/>
          </p:cNvCxnSpPr>
          <p:nvPr/>
        </p:nvCxnSpPr>
        <p:spPr>
          <a:xfrm flipH="1" flipV="1">
            <a:off x="2055238" y="4243153"/>
            <a:ext cx="5094" cy="161401"/>
          </a:xfrm>
          <a:prstGeom prst="line">
            <a:avLst/>
          </a:prstGeom>
          <a:ln w="28575">
            <a:solidFill>
              <a:schemeClr val="bg1"/>
            </a:solidFill>
            <a:prstDash val="sysDot"/>
          </a:ln>
          <a:effectLst/>
        </p:spPr>
        <p:style>
          <a:lnRef idx="2">
            <a:schemeClr val="dk1"/>
          </a:lnRef>
          <a:fillRef idx="0">
            <a:schemeClr val="dk1"/>
          </a:fillRef>
          <a:effectRef idx="1">
            <a:schemeClr val="dk1"/>
          </a:effectRef>
          <a:fontRef idx="minor">
            <a:schemeClr val="tx1"/>
          </a:fontRef>
        </p:style>
      </p:cxnSp>
      <p:sp>
        <p:nvSpPr>
          <p:cNvPr id="206" name="TextBox 205">
            <a:extLst>
              <a:ext uri="{FF2B5EF4-FFF2-40B4-BE49-F238E27FC236}">
                <a16:creationId xmlns:a16="http://schemas.microsoft.com/office/drawing/2014/main" id="{99A48E70-CDDF-7836-40B4-DE7294093713}"/>
              </a:ext>
            </a:extLst>
          </p:cNvPr>
          <p:cNvSpPr txBox="1"/>
          <p:nvPr/>
        </p:nvSpPr>
        <p:spPr>
          <a:xfrm>
            <a:off x="1407271" y="4811530"/>
            <a:ext cx="369012" cy="276999"/>
          </a:xfrm>
          <a:prstGeom prst="rect">
            <a:avLst/>
          </a:prstGeom>
          <a:noFill/>
        </p:spPr>
        <p:txBody>
          <a:bodyPr wrap="none" rtlCol="0">
            <a:spAutoFit/>
          </a:bodyPr>
          <a:lstStyle/>
          <a:p>
            <a:r>
              <a:rPr lang="en-GB" sz="1200" i="1" dirty="0"/>
              <a:t>R</a:t>
            </a:r>
            <a:r>
              <a:rPr lang="en-GB" sz="1200" i="1" baseline="-25000" dirty="0"/>
              <a:t>R</a:t>
            </a:r>
          </a:p>
        </p:txBody>
      </p:sp>
      <p:sp>
        <p:nvSpPr>
          <p:cNvPr id="207" name="Freeform: Shape 206">
            <a:extLst>
              <a:ext uri="{FF2B5EF4-FFF2-40B4-BE49-F238E27FC236}">
                <a16:creationId xmlns:a16="http://schemas.microsoft.com/office/drawing/2014/main" id="{EDBF6477-0B88-685B-6BDB-D37FF60338F0}"/>
              </a:ext>
            </a:extLst>
          </p:cNvPr>
          <p:cNvSpPr/>
          <p:nvPr/>
        </p:nvSpPr>
        <p:spPr>
          <a:xfrm rot="1904391">
            <a:off x="2413198" y="3930310"/>
            <a:ext cx="472194" cy="86188"/>
          </a:xfrm>
          <a:custGeom>
            <a:avLst/>
            <a:gdLst>
              <a:gd name="connsiteX0" fmla="*/ 0 w 568960"/>
              <a:gd name="connsiteY0" fmla="*/ 0 h 5301"/>
              <a:gd name="connsiteX1" fmla="*/ 568960 w 568960"/>
              <a:gd name="connsiteY1" fmla="*/ 0 h 5301"/>
              <a:gd name="connsiteX0" fmla="*/ 0 w 10000"/>
              <a:gd name="connsiteY0" fmla="*/ 316242 h 316761"/>
              <a:gd name="connsiteX1" fmla="*/ 5446 w 10000"/>
              <a:gd name="connsiteY1" fmla="*/ 0 h 316761"/>
              <a:gd name="connsiteX2" fmla="*/ 10000 w 10000"/>
              <a:gd name="connsiteY2" fmla="*/ 316242 h 316761"/>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9238 h 319238"/>
              <a:gd name="connsiteX1" fmla="*/ 4358 w 10000"/>
              <a:gd name="connsiteY1" fmla="*/ 0 h 319238"/>
              <a:gd name="connsiteX2" fmla="*/ 10000 w 10000"/>
              <a:gd name="connsiteY2" fmla="*/ 319238 h 319238"/>
              <a:gd name="connsiteX0" fmla="*/ 0 w 10000"/>
              <a:gd name="connsiteY0" fmla="*/ 319238 h 319238"/>
              <a:gd name="connsiteX1" fmla="*/ 4832 w 10000"/>
              <a:gd name="connsiteY1" fmla="*/ 0 h 319238"/>
              <a:gd name="connsiteX2" fmla="*/ 10000 w 10000"/>
              <a:gd name="connsiteY2" fmla="*/ 319238 h 319238"/>
            </a:gdLst>
            <a:ahLst/>
            <a:cxnLst>
              <a:cxn ang="0">
                <a:pos x="connsiteX0" y="connsiteY0"/>
              </a:cxn>
              <a:cxn ang="0">
                <a:pos x="connsiteX1" y="connsiteY1"/>
              </a:cxn>
              <a:cxn ang="0">
                <a:pos x="connsiteX2" y="connsiteY2"/>
              </a:cxn>
            </a:cxnLst>
            <a:rect l="l" t="t" r="r" b="b"/>
            <a:pathLst>
              <a:path w="10000" h="319238">
                <a:moveTo>
                  <a:pt x="0" y="319238"/>
                </a:moveTo>
                <a:cubicBezTo>
                  <a:pt x="1462" y="79661"/>
                  <a:pt x="3772" y="0"/>
                  <a:pt x="4832" y="0"/>
                </a:cubicBezTo>
                <a:cubicBezTo>
                  <a:pt x="7303" y="11428"/>
                  <a:pt x="8245" y="91781"/>
                  <a:pt x="10000" y="319238"/>
                </a:cubicBezTo>
              </a:path>
            </a:pathLst>
          </a:custGeom>
          <a:ln>
            <a:headEnd type="triangle"/>
            <a:tailEnd type="triangle"/>
          </a:ln>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208" name="TextBox 207">
            <a:extLst>
              <a:ext uri="{FF2B5EF4-FFF2-40B4-BE49-F238E27FC236}">
                <a16:creationId xmlns:a16="http://schemas.microsoft.com/office/drawing/2014/main" id="{1C7F928C-6207-5726-4A83-0D3372821321}"/>
              </a:ext>
            </a:extLst>
          </p:cNvPr>
          <p:cNvSpPr txBox="1"/>
          <p:nvPr/>
        </p:nvSpPr>
        <p:spPr>
          <a:xfrm>
            <a:off x="2571133" y="4947348"/>
            <a:ext cx="421910" cy="276999"/>
          </a:xfrm>
          <a:prstGeom prst="rect">
            <a:avLst/>
          </a:prstGeom>
          <a:noFill/>
        </p:spPr>
        <p:txBody>
          <a:bodyPr wrap="none" rtlCol="0">
            <a:spAutoFit/>
          </a:bodyPr>
          <a:lstStyle/>
          <a:p>
            <a:r>
              <a:rPr lang="en-GB" sz="1200" i="1" dirty="0" err="1"/>
              <a:t>M</a:t>
            </a:r>
            <a:r>
              <a:rPr lang="en-GB" sz="1200" i="1" baseline="-25000" dirty="0" err="1"/>
              <a:t>nc</a:t>
            </a:r>
            <a:endParaRPr lang="en-GB" sz="1200" i="1" baseline="-25000" dirty="0"/>
          </a:p>
        </p:txBody>
      </p:sp>
      <p:sp>
        <p:nvSpPr>
          <p:cNvPr id="209" name="Freeform: Shape 208">
            <a:extLst>
              <a:ext uri="{FF2B5EF4-FFF2-40B4-BE49-F238E27FC236}">
                <a16:creationId xmlns:a16="http://schemas.microsoft.com/office/drawing/2014/main" id="{1EA31F96-F952-4654-7CBE-7B95DAD6D094}"/>
              </a:ext>
            </a:extLst>
          </p:cNvPr>
          <p:cNvSpPr/>
          <p:nvPr/>
        </p:nvSpPr>
        <p:spPr>
          <a:xfrm rot="5400000">
            <a:off x="1954319" y="4523725"/>
            <a:ext cx="1043424" cy="86188"/>
          </a:xfrm>
          <a:custGeom>
            <a:avLst/>
            <a:gdLst>
              <a:gd name="connsiteX0" fmla="*/ 0 w 568960"/>
              <a:gd name="connsiteY0" fmla="*/ 0 h 5301"/>
              <a:gd name="connsiteX1" fmla="*/ 568960 w 568960"/>
              <a:gd name="connsiteY1" fmla="*/ 0 h 5301"/>
              <a:gd name="connsiteX0" fmla="*/ 0 w 10000"/>
              <a:gd name="connsiteY0" fmla="*/ 316242 h 316761"/>
              <a:gd name="connsiteX1" fmla="*/ 5446 w 10000"/>
              <a:gd name="connsiteY1" fmla="*/ 0 h 316761"/>
              <a:gd name="connsiteX2" fmla="*/ 10000 w 10000"/>
              <a:gd name="connsiteY2" fmla="*/ 316242 h 316761"/>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9238 h 319238"/>
              <a:gd name="connsiteX1" fmla="*/ 4358 w 10000"/>
              <a:gd name="connsiteY1" fmla="*/ 0 h 319238"/>
              <a:gd name="connsiteX2" fmla="*/ 10000 w 10000"/>
              <a:gd name="connsiteY2" fmla="*/ 319238 h 319238"/>
              <a:gd name="connsiteX0" fmla="*/ 0 w 10000"/>
              <a:gd name="connsiteY0" fmla="*/ 319238 h 319238"/>
              <a:gd name="connsiteX1" fmla="*/ 4832 w 10000"/>
              <a:gd name="connsiteY1" fmla="*/ 0 h 319238"/>
              <a:gd name="connsiteX2" fmla="*/ 10000 w 10000"/>
              <a:gd name="connsiteY2" fmla="*/ 319238 h 319238"/>
            </a:gdLst>
            <a:ahLst/>
            <a:cxnLst>
              <a:cxn ang="0">
                <a:pos x="connsiteX0" y="connsiteY0"/>
              </a:cxn>
              <a:cxn ang="0">
                <a:pos x="connsiteX1" y="connsiteY1"/>
              </a:cxn>
              <a:cxn ang="0">
                <a:pos x="connsiteX2" y="connsiteY2"/>
              </a:cxn>
            </a:cxnLst>
            <a:rect l="l" t="t" r="r" b="b"/>
            <a:pathLst>
              <a:path w="10000" h="319238">
                <a:moveTo>
                  <a:pt x="0" y="319238"/>
                </a:moveTo>
                <a:cubicBezTo>
                  <a:pt x="1462" y="79661"/>
                  <a:pt x="3772" y="0"/>
                  <a:pt x="4832" y="0"/>
                </a:cubicBezTo>
                <a:cubicBezTo>
                  <a:pt x="7303" y="11428"/>
                  <a:pt x="8245" y="91781"/>
                  <a:pt x="10000" y="319238"/>
                </a:cubicBezTo>
              </a:path>
            </a:pathLst>
          </a:custGeom>
          <a:ln>
            <a:headEnd type="triangle"/>
            <a:tailEnd type="triangle"/>
          </a:ln>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210" name="TextBox 209">
            <a:extLst>
              <a:ext uri="{FF2B5EF4-FFF2-40B4-BE49-F238E27FC236}">
                <a16:creationId xmlns:a16="http://schemas.microsoft.com/office/drawing/2014/main" id="{7695C504-0CDE-A1A9-30F6-7E9C92B09D13}"/>
              </a:ext>
            </a:extLst>
          </p:cNvPr>
          <p:cNvSpPr txBox="1"/>
          <p:nvPr/>
        </p:nvSpPr>
        <p:spPr>
          <a:xfrm>
            <a:off x="2454498" y="4342302"/>
            <a:ext cx="428322" cy="276999"/>
          </a:xfrm>
          <a:prstGeom prst="rect">
            <a:avLst/>
          </a:prstGeom>
          <a:noFill/>
        </p:spPr>
        <p:txBody>
          <a:bodyPr wrap="none" rtlCol="0">
            <a:spAutoFit/>
          </a:bodyPr>
          <a:lstStyle/>
          <a:p>
            <a:r>
              <a:rPr lang="en-GB" sz="1200" i="1" dirty="0"/>
              <a:t>M</a:t>
            </a:r>
            <a:r>
              <a:rPr lang="en-GB" sz="1200" i="1" baseline="-25000" dirty="0"/>
              <a:t>1n</a:t>
            </a:r>
          </a:p>
        </p:txBody>
      </p:sp>
      <p:cxnSp>
        <p:nvCxnSpPr>
          <p:cNvPr id="211" name="Straight Connector 210">
            <a:extLst>
              <a:ext uri="{FF2B5EF4-FFF2-40B4-BE49-F238E27FC236}">
                <a16:creationId xmlns:a16="http://schemas.microsoft.com/office/drawing/2014/main" id="{1F6BEC74-6369-6B49-F13D-4C0D3E4D7875}"/>
              </a:ext>
            </a:extLst>
          </p:cNvPr>
          <p:cNvCxnSpPr>
            <a:cxnSpLocks/>
          </p:cNvCxnSpPr>
          <p:nvPr/>
        </p:nvCxnSpPr>
        <p:spPr>
          <a:xfrm>
            <a:off x="785021" y="5418672"/>
            <a:ext cx="981727" cy="0"/>
          </a:xfrm>
          <a:prstGeom prst="line">
            <a:avLst/>
          </a:prstGeom>
          <a:ln>
            <a:headEnd type="none"/>
            <a:tailEnd type="oval"/>
          </a:ln>
          <a:effectLst/>
        </p:spPr>
        <p:style>
          <a:lnRef idx="2">
            <a:schemeClr val="dk1"/>
          </a:lnRef>
          <a:fillRef idx="0">
            <a:schemeClr val="dk1"/>
          </a:fillRef>
          <a:effectRef idx="1">
            <a:schemeClr val="dk1"/>
          </a:effectRef>
          <a:fontRef idx="minor">
            <a:schemeClr val="tx1"/>
          </a:fontRef>
        </p:style>
      </p:cxnSp>
      <p:sp>
        <p:nvSpPr>
          <p:cNvPr id="29" name="Rectangle: Rounded Corners 28">
            <a:extLst>
              <a:ext uri="{FF2B5EF4-FFF2-40B4-BE49-F238E27FC236}">
                <a16:creationId xmlns:a16="http://schemas.microsoft.com/office/drawing/2014/main" id="{6ED01787-7EDE-206D-420D-2AF440DE874C}"/>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30" name="Rectangle: Rounded Corners 29">
            <a:extLst>
              <a:ext uri="{FF2B5EF4-FFF2-40B4-BE49-F238E27FC236}">
                <a16:creationId xmlns:a16="http://schemas.microsoft.com/office/drawing/2014/main" id="{79172C2A-FE30-3F83-5BC1-C4A5E5B25976}"/>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31" name="Rectangle: Rounded Corners 30">
            <a:extLst>
              <a:ext uri="{FF2B5EF4-FFF2-40B4-BE49-F238E27FC236}">
                <a16:creationId xmlns:a16="http://schemas.microsoft.com/office/drawing/2014/main" id="{DABE7BD9-C259-7AE3-3FD6-C783F8CF3F8C}"/>
              </a:ext>
            </a:extLst>
          </p:cNvPr>
          <p:cNvSpPr/>
          <p:nvPr/>
        </p:nvSpPr>
        <p:spPr>
          <a:xfrm>
            <a:off x="7317936" y="410193"/>
            <a:ext cx="4805609"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33" name="Rectangle: Rounded Corners 32">
            <a:extLst>
              <a:ext uri="{FF2B5EF4-FFF2-40B4-BE49-F238E27FC236}">
                <a16:creationId xmlns:a16="http://schemas.microsoft.com/office/drawing/2014/main" id="{899B1497-46E7-DB08-E847-A8183356E5F2}"/>
              </a:ext>
            </a:extLst>
          </p:cNvPr>
          <p:cNvSpPr/>
          <p:nvPr/>
        </p:nvSpPr>
        <p:spPr>
          <a:xfrm>
            <a:off x="1992892" y="1288683"/>
            <a:ext cx="1514458"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38" name="Rectangle: Rounded Corners 37">
            <a:extLst>
              <a:ext uri="{FF2B5EF4-FFF2-40B4-BE49-F238E27FC236}">
                <a16:creationId xmlns:a16="http://schemas.microsoft.com/office/drawing/2014/main" id="{D665BCFE-0F0D-49EB-D1C8-FC9EB0A6F71E}"/>
              </a:ext>
            </a:extLst>
          </p:cNvPr>
          <p:cNvSpPr/>
          <p:nvPr/>
        </p:nvSpPr>
        <p:spPr>
          <a:xfrm>
            <a:off x="3562962" y="1283001"/>
            <a:ext cx="1025140" cy="245809"/>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41" name="Rectangle: Rounded Corners 40">
            <a:extLst>
              <a:ext uri="{FF2B5EF4-FFF2-40B4-BE49-F238E27FC236}">
                <a16:creationId xmlns:a16="http://schemas.microsoft.com/office/drawing/2014/main" id="{DCC6EF12-F1FB-1CD6-1CD4-DC492894F341}"/>
              </a:ext>
            </a:extLst>
          </p:cNvPr>
          <p:cNvSpPr/>
          <p:nvPr/>
        </p:nvSpPr>
        <p:spPr>
          <a:xfrm>
            <a:off x="57921" y="1283002"/>
            <a:ext cx="188457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44" name="Rectangle: Rounded Corners 43">
            <a:extLst>
              <a:ext uri="{FF2B5EF4-FFF2-40B4-BE49-F238E27FC236}">
                <a16:creationId xmlns:a16="http://schemas.microsoft.com/office/drawing/2014/main" id="{75E7C8EB-A22D-6472-571C-F7CB60C4AECB}"/>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46" name="Rectangle: Rounded Corners 45">
            <a:extLst>
              <a:ext uri="{FF2B5EF4-FFF2-40B4-BE49-F238E27FC236}">
                <a16:creationId xmlns:a16="http://schemas.microsoft.com/office/drawing/2014/main" id="{EB1ED08A-AAC6-E94F-5DB4-CAC51D5AC7DE}"/>
              </a:ext>
            </a:extLst>
          </p:cNvPr>
          <p:cNvSpPr/>
          <p:nvPr/>
        </p:nvSpPr>
        <p:spPr>
          <a:xfrm>
            <a:off x="2012346" y="996844"/>
            <a:ext cx="522520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47" name="Rectangle: Rounded Corners 46">
            <a:extLst>
              <a:ext uri="{FF2B5EF4-FFF2-40B4-BE49-F238E27FC236}">
                <a16:creationId xmlns:a16="http://schemas.microsoft.com/office/drawing/2014/main" id="{6FBE349B-D6DE-6346-3703-5542A106ED81}"/>
              </a:ext>
            </a:extLst>
          </p:cNvPr>
          <p:cNvSpPr/>
          <p:nvPr/>
        </p:nvSpPr>
        <p:spPr>
          <a:xfrm>
            <a:off x="7307401" y="997883"/>
            <a:ext cx="205338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48" name="Rectangle: Rounded Corners 47">
            <a:extLst>
              <a:ext uri="{FF2B5EF4-FFF2-40B4-BE49-F238E27FC236}">
                <a16:creationId xmlns:a16="http://schemas.microsoft.com/office/drawing/2014/main" id="{4260E646-C02C-F222-F31A-A1D261416256}"/>
              </a:ext>
            </a:extLst>
          </p:cNvPr>
          <p:cNvSpPr/>
          <p:nvPr/>
        </p:nvSpPr>
        <p:spPr>
          <a:xfrm>
            <a:off x="9430634" y="993241"/>
            <a:ext cx="268237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51" name="Rectangle: Rounded Corners 50">
            <a:extLst>
              <a:ext uri="{FF2B5EF4-FFF2-40B4-BE49-F238E27FC236}">
                <a16:creationId xmlns:a16="http://schemas.microsoft.com/office/drawing/2014/main" id="{4BC29395-D2B3-0EF9-1DA2-F1243E0A1F5B}"/>
              </a:ext>
            </a:extLst>
          </p:cNvPr>
          <p:cNvSpPr/>
          <p:nvPr/>
        </p:nvSpPr>
        <p:spPr>
          <a:xfrm>
            <a:off x="7313610" y="1284041"/>
            <a:ext cx="204717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52" name="Rectangle: Rounded Corners 51">
            <a:extLst>
              <a:ext uri="{FF2B5EF4-FFF2-40B4-BE49-F238E27FC236}">
                <a16:creationId xmlns:a16="http://schemas.microsoft.com/office/drawing/2014/main" id="{0DFB9926-7E56-AFA4-6575-8942E1E8DE79}"/>
              </a:ext>
            </a:extLst>
          </p:cNvPr>
          <p:cNvSpPr/>
          <p:nvPr/>
        </p:nvSpPr>
        <p:spPr>
          <a:xfrm>
            <a:off x="9445874" y="1284041"/>
            <a:ext cx="1313130"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53" name="Rectangle: Rounded Corners 52">
            <a:extLst>
              <a:ext uri="{FF2B5EF4-FFF2-40B4-BE49-F238E27FC236}">
                <a16:creationId xmlns:a16="http://schemas.microsoft.com/office/drawing/2014/main" id="{009EF696-5E50-FA1B-81AD-1D65468BBBC1}"/>
              </a:ext>
            </a:extLst>
          </p:cNvPr>
          <p:cNvSpPr/>
          <p:nvPr/>
        </p:nvSpPr>
        <p:spPr>
          <a:xfrm>
            <a:off x="10835069" y="1284041"/>
            <a:ext cx="1277942"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59" name="Rectangle: Rounded Corners 58">
            <a:extLst>
              <a:ext uri="{FF2B5EF4-FFF2-40B4-BE49-F238E27FC236}">
                <a16:creationId xmlns:a16="http://schemas.microsoft.com/office/drawing/2014/main" id="{B5D353FD-1B5C-5C28-E847-8D31A91D99D3}"/>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65" name="Rectangle: Rounded Corners 64">
            <a:extLst>
              <a:ext uri="{FF2B5EF4-FFF2-40B4-BE49-F238E27FC236}">
                <a16:creationId xmlns:a16="http://schemas.microsoft.com/office/drawing/2014/main" id="{814D635E-BC85-F61A-DF3F-34ECCF07A66E}"/>
              </a:ext>
            </a:extLst>
          </p:cNvPr>
          <p:cNvSpPr/>
          <p:nvPr/>
        </p:nvSpPr>
        <p:spPr>
          <a:xfrm>
            <a:off x="70739" y="996844"/>
            <a:ext cx="187175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66" name="Rectangle: Rounded Corners 65">
            <a:extLst>
              <a:ext uri="{FF2B5EF4-FFF2-40B4-BE49-F238E27FC236}">
                <a16:creationId xmlns:a16="http://schemas.microsoft.com/office/drawing/2014/main" id="{2DCE68DC-255C-AE2E-1E54-87EB0A6AD5CC}"/>
              </a:ext>
            </a:extLst>
          </p:cNvPr>
          <p:cNvSpPr/>
          <p:nvPr/>
        </p:nvSpPr>
        <p:spPr>
          <a:xfrm>
            <a:off x="3559255" y="708213"/>
            <a:ext cx="579782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67" name="Rectangle: Rounded Corners 66">
            <a:extLst>
              <a:ext uri="{FF2B5EF4-FFF2-40B4-BE49-F238E27FC236}">
                <a16:creationId xmlns:a16="http://schemas.microsoft.com/office/drawing/2014/main" id="{6FC4FFAA-EE87-BD6C-0428-D38089C8244F}"/>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68" name="Rectangle: Rounded Corners 67">
            <a:extLst>
              <a:ext uri="{FF2B5EF4-FFF2-40B4-BE49-F238E27FC236}">
                <a16:creationId xmlns:a16="http://schemas.microsoft.com/office/drawing/2014/main" id="{F2098FB6-9531-4EBC-87C6-38E55A9973BE}"/>
              </a:ext>
            </a:extLst>
          </p:cNvPr>
          <p:cNvSpPr/>
          <p:nvPr/>
        </p:nvSpPr>
        <p:spPr>
          <a:xfrm>
            <a:off x="9442170" y="703031"/>
            <a:ext cx="2670841"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69" name="TextBox 68">
            <a:extLst>
              <a:ext uri="{FF2B5EF4-FFF2-40B4-BE49-F238E27FC236}">
                <a16:creationId xmlns:a16="http://schemas.microsoft.com/office/drawing/2014/main" id="{EA04EBF4-D34F-764C-CF7C-E721BB043A07}"/>
              </a:ext>
            </a:extLst>
          </p:cNvPr>
          <p:cNvSpPr txBox="1"/>
          <p:nvPr/>
        </p:nvSpPr>
        <p:spPr>
          <a:xfrm>
            <a:off x="3664826" y="1866312"/>
            <a:ext cx="4153564" cy="461665"/>
          </a:xfrm>
          <a:prstGeom prst="rect">
            <a:avLst/>
          </a:prstGeom>
          <a:noFill/>
        </p:spPr>
        <p:txBody>
          <a:bodyPr wrap="square">
            <a:spAutoFit/>
          </a:bodyPr>
          <a:lstStyle/>
          <a:p>
            <a:r>
              <a:rPr lang="en-GB" sz="2400" dirty="0"/>
              <a:t>Multiple pancakes case</a:t>
            </a:r>
          </a:p>
        </p:txBody>
      </p:sp>
    </p:spTree>
    <p:extLst>
      <p:ext uri="{BB962C8B-B14F-4D97-AF65-F5344CB8AC3E}">
        <p14:creationId xmlns:p14="http://schemas.microsoft.com/office/powerpoint/2010/main" val="20151735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23">
            <a:extLst>
              <a:ext uri="{FF2B5EF4-FFF2-40B4-BE49-F238E27FC236}">
                <a16:creationId xmlns:a16="http://schemas.microsoft.com/office/drawing/2014/main" id="{C4106745-768D-2EFD-B12F-FB0EC4C5A6E4}"/>
              </a:ext>
            </a:extLst>
          </p:cNvPr>
          <p:cNvSpPr/>
          <p:nvPr/>
        </p:nvSpPr>
        <p:spPr>
          <a:xfrm>
            <a:off x="736479" y="2803404"/>
            <a:ext cx="454820" cy="49518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25" name="Straight Arrow Connector 24">
            <a:extLst>
              <a:ext uri="{FF2B5EF4-FFF2-40B4-BE49-F238E27FC236}">
                <a16:creationId xmlns:a16="http://schemas.microsoft.com/office/drawing/2014/main" id="{0A356427-3432-5413-6D91-55D605A692A4}"/>
              </a:ext>
            </a:extLst>
          </p:cNvPr>
          <p:cNvCxnSpPr>
            <a:cxnSpLocks/>
          </p:cNvCxnSpPr>
          <p:nvPr/>
        </p:nvCxnSpPr>
        <p:spPr>
          <a:xfrm flipV="1">
            <a:off x="960769" y="2838528"/>
            <a:ext cx="3120" cy="41621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37" name="Straight Connector 36">
            <a:extLst>
              <a:ext uri="{FF2B5EF4-FFF2-40B4-BE49-F238E27FC236}">
                <a16:creationId xmlns:a16="http://schemas.microsoft.com/office/drawing/2014/main" id="{8E352DD8-F31E-BA6A-FC6B-F0529BB42000}"/>
              </a:ext>
            </a:extLst>
          </p:cNvPr>
          <p:cNvCxnSpPr>
            <a:cxnSpLocks/>
            <a:stCxn id="24" idx="0"/>
          </p:cNvCxnSpPr>
          <p:nvPr/>
        </p:nvCxnSpPr>
        <p:spPr>
          <a:xfrm flipV="1">
            <a:off x="963889" y="1930203"/>
            <a:ext cx="0" cy="873201"/>
          </a:xfrm>
          <a:prstGeom prst="line">
            <a:avLst/>
          </a:prstGeom>
          <a:effectLst/>
        </p:spPr>
        <p:style>
          <a:lnRef idx="2">
            <a:schemeClr val="dk1"/>
          </a:lnRef>
          <a:fillRef idx="0">
            <a:schemeClr val="dk1"/>
          </a:fillRef>
          <a:effectRef idx="1">
            <a:schemeClr val="dk1"/>
          </a:effectRef>
          <a:fontRef idx="minor">
            <a:schemeClr val="tx1"/>
          </a:fontRef>
        </p:style>
      </p:cxnSp>
      <p:cxnSp>
        <p:nvCxnSpPr>
          <p:cNvPr id="91" name="Straight Connector 90">
            <a:extLst>
              <a:ext uri="{FF2B5EF4-FFF2-40B4-BE49-F238E27FC236}">
                <a16:creationId xmlns:a16="http://schemas.microsoft.com/office/drawing/2014/main" id="{D10CF2EA-12BD-5CE2-9E75-8FBCC317B00D}"/>
              </a:ext>
            </a:extLst>
          </p:cNvPr>
          <p:cNvCxnSpPr>
            <a:cxnSpLocks/>
          </p:cNvCxnSpPr>
          <p:nvPr/>
        </p:nvCxnSpPr>
        <p:spPr>
          <a:xfrm flipH="1" flipV="1">
            <a:off x="960769" y="1930203"/>
            <a:ext cx="1539324" cy="1529"/>
          </a:xfrm>
          <a:prstGeom prst="line">
            <a:avLst/>
          </a:prstGeom>
          <a:effectLst/>
        </p:spPr>
        <p:style>
          <a:lnRef idx="2">
            <a:schemeClr val="dk1"/>
          </a:lnRef>
          <a:fillRef idx="0">
            <a:schemeClr val="dk1"/>
          </a:fillRef>
          <a:effectRef idx="1">
            <a:schemeClr val="dk1"/>
          </a:effectRef>
          <a:fontRef idx="minor">
            <a:schemeClr val="tx1"/>
          </a:fontRef>
        </p:style>
      </p:cxnSp>
      <p:cxnSp>
        <p:nvCxnSpPr>
          <p:cNvPr id="92" name="Straight Connector 91">
            <a:extLst>
              <a:ext uri="{FF2B5EF4-FFF2-40B4-BE49-F238E27FC236}">
                <a16:creationId xmlns:a16="http://schemas.microsoft.com/office/drawing/2014/main" id="{51947785-26FB-2A53-BAF0-1040C8046EDB}"/>
              </a:ext>
            </a:extLst>
          </p:cNvPr>
          <p:cNvCxnSpPr>
            <a:cxnSpLocks/>
          </p:cNvCxnSpPr>
          <p:nvPr/>
        </p:nvCxnSpPr>
        <p:spPr>
          <a:xfrm flipH="1">
            <a:off x="1960889" y="2864803"/>
            <a:ext cx="542734"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93" name="Straight Connector 92">
            <a:extLst>
              <a:ext uri="{FF2B5EF4-FFF2-40B4-BE49-F238E27FC236}">
                <a16:creationId xmlns:a16="http://schemas.microsoft.com/office/drawing/2014/main" id="{52CD0590-48C5-086F-2F68-B68F7F66B91E}"/>
              </a:ext>
            </a:extLst>
          </p:cNvPr>
          <p:cNvCxnSpPr>
            <a:cxnSpLocks/>
          </p:cNvCxnSpPr>
          <p:nvPr/>
        </p:nvCxnSpPr>
        <p:spPr>
          <a:xfrm flipV="1">
            <a:off x="960769" y="3298586"/>
            <a:ext cx="0" cy="784546"/>
          </a:xfrm>
          <a:prstGeom prst="line">
            <a:avLst/>
          </a:prstGeom>
          <a:effectLst/>
        </p:spPr>
        <p:style>
          <a:lnRef idx="2">
            <a:schemeClr val="dk1"/>
          </a:lnRef>
          <a:fillRef idx="0">
            <a:schemeClr val="dk1"/>
          </a:fillRef>
          <a:effectRef idx="1">
            <a:schemeClr val="dk1"/>
          </a:effectRef>
          <a:fontRef idx="minor">
            <a:schemeClr val="tx1"/>
          </a:fontRef>
        </p:style>
      </p:cxnSp>
      <p:grpSp>
        <p:nvGrpSpPr>
          <p:cNvPr id="94" name="Group 93">
            <a:extLst>
              <a:ext uri="{FF2B5EF4-FFF2-40B4-BE49-F238E27FC236}">
                <a16:creationId xmlns:a16="http://schemas.microsoft.com/office/drawing/2014/main" id="{456E9ED5-67AA-8E98-E31F-891F60D7FC0E}"/>
              </a:ext>
            </a:extLst>
          </p:cNvPr>
          <p:cNvGrpSpPr/>
          <p:nvPr/>
        </p:nvGrpSpPr>
        <p:grpSpPr>
          <a:xfrm>
            <a:off x="2428674" y="2504240"/>
            <a:ext cx="124905" cy="306224"/>
            <a:chOff x="7524323" y="3485384"/>
            <a:chExt cx="381342" cy="1072635"/>
          </a:xfrm>
        </p:grpSpPr>
        <p:grpSp>
          <p:nvGrpSpPr>
            <p:cNvPr id="96" name="Group 95">
              <a:extLst>
                <a:ext uri="{FF2B5EF4-FFF2-40B4-BE49-F238E27FC236}">
                  <a16:creationId xmlns:a16="http://schemas.microsoft.com/office/drawing/2014/main" id="{5ABC836F-53D5-A743-EC08-CE6136D512B3}"/>
                </a:ext>
              </a:extLst>
            </p:cNvPr>
            <p:cNvGrpSpPr/>
            <p:nvPr/>
          </p:nvGrpSpPr>
          <p:grpSpPr>
            <a:xfrm>
              <a:off x="7524323" y="3485384"/>
              <a:ext cx="381342" cy="356736"/>
              <a:chOff x="7257794" y="3206552"/>
              <a:chExt cx="914400" cy="914400"/>
            </a:xfrm>
          </p:grpSpPr>
          <p:sp>
            <p:nvSpPr>
              <p:cNvPr id="103" name="Arc 102">
                <a:extLst>
                  <a:ext uri="{FF2B5EF4-FFF2-40B4-BE49-F238E27FC236}">
                    <a16:creationId xmlns:a16="http://schemas.microsoft.com/office/drawing/2014/main" id="{53BB7173-1C23-3C02-14DC-19F699ED0895}"/>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04" name="Arc 103">
                <a:extLst>
                  <a:ext uri="{FF2B5EF4-FFF2-40B4-BE49-F238E27FC236}">
                    <a16:creationId xmlns:a16="http://schemas.microsoft.com/office/drawing/2014/main" id="{92A22084-FE70-4F34-295E-36CE058B24A5}"/>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97" name="Group 96">
              <a:extLst>
                <a:ext uri="{FF2B5EF4-FFF2-40B4-BE49-F238E27FC236}">
                  <a16:creationId xmlns:a16="http://schemas.microsoft.com/office/drawing/2014/main" id="{E4C9044D-D236-9567-4181-BB72A6CE551B}"/>
                </a:ext>
              </a:extLst>
            </p:cNvPr>
            <p:cNvGrpSpPr/>
            <p:nvPr/>
          </p:nvGrpSpPr>
          <p:grpSpPr>
            <a:xfrm>
              <a:off x="7524323" y="3842120"/>
              <a:ext cx="381342" cy="356736"/>
              <a:chOff x="7257794" y="3206552"/>
              <a:chExt cx="914400" cy="914400"/>
            </a:xfrm>
          </p:grpSpPr>
          <p:sp>
            <p:nvSpPr>
              <p:cNvPr id="101" name="Arc 100">
                <a:extLst>
                  <a:ext uri="{FF2B5EF4-FFF2-40B4-BE49-F238E27FC236}">
                    <a16:creationId xmlns:a16="http://schemas.microsoft.com/office/drawing/2014/main" id="{08D1173E-B5BB-DA38-6AB4-E013BACD7400}"/>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02" name="Arc 101">
                <a:extLst>
                  <a:ext uri="{FF2B5EF4-FFF2-40B4-BE49-F238E27FC236}">
                    <a16:creationId xmlns:a16="http://schemas.microsoft.com/office/drawing/2014/main" id="{FC91C4C7-6FBE-2132-41B8-BADC1083A8F6}"/>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98" name="Group 97">
              <a:extLst>
                <a:ext uri="{FF2B5EF4-FFF2-40B4-BE49-F238E27FC236}">
                  <a16:creationId xmlns:a16="http://schemas.microsoft.com/office/drawing/2014/main" id="{7DA4AC41-7B81-2340-4143-A1778B85AC32}"/>
                </a:ext>
              </a:extLst>
            </p:cNvPr>
            <p:cNvGrpSpPr/>
            <p:nvPr/>
          </p:nvGrpSpPr>
          <p:grpSpPr>
            <a:xfrm>
              <a:off x="7524323" y="4201283"/>
              <a:ext cx="381342" cy="356736"/>
              <a:chOff x="7257794" y="3206552"/>
              <a:chExt cx="914400" cy="914400"/>
            </a:xfrm>
          </p:grpSpPr>
          <p:sp>
            <p:nvSpPr>
              <p:cNvPr id="99" name="Arc 98">
                <a:extLst>
                  <a:ext uri="{FF2B5EF4-FFF2-40B4-BE49-F238E27FC236}">
                    <a16:creationId xmlns:a16="http://schemas.microsoft.com/office/drawing/2014/main" id="{F4B301DF-5CE7-BBC4-DCEB-A878316BE5FB}"/>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00" name="Arc 99">
                <a:extLst>
                  <a:ext uri="{FF2B5EF4-FFF2-40B4-BE49-F238E27FC236}">
                    <a16:creationId xmlns:a16="http://schemas.microsoft.com/office/drawing/2014/main" id="{F971E8AA-8FE7-4EF8-FDEA-50814F3E4DED}"/>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grpSp>
        <p:nvGrpSpPr>
          <p:cNvPr id="105" name="Group 104">
            <a:extLst>
              <a:ext uri="{FF2B5EF4-FFF2-40B4-BE49-F238E27FC236}">
                <a16:creationId xmlns:a16="http://schemas.microsoft.com/office/drawing/2014/main" id="{A71CBC01-7BF6-428C-2F12-E058849DA112}"/>
              </a:ext>
            </a:extLst>
          </p:cNvPr>
          <p:cNvGrpSpPr/>
          <p:nvPr/>
        </p:nvGrpSpPr>
        <p:grpSpPr>
          <a:xfrm flipH="1">
            <a:off x="3005542" y="2808783"/>
            <a:ext cx="199745" cy="535850"/>
            <a:chOff x="7524323" y="3485384"/>
            <a:chExt cx="381342" cy="1072635"/>
          </a:xfrm>
        </p:grpSpPr>
        <p:grpSp>
          <p:nvGrpSpPr>
            <p:cNvPr id="106" name="Group 105">
              <a:extLst>
                <a:ext uri="{FF2B5EF4-FFF2-40B4-BE49-F238E27FC236}">
                  <a16:creationId xmlns:a16="http://schemas.microsoft.com/office/drawing/2014/main" id="{FBE23781-3FBB-F7AB-DD11-EAAA44E9D420}"/>
                </a:ext>
              </a:extLst>
            </p:cNvPr>
            <p:cNvGrpSpPr/>
            <p:nvPr/>
          </p:nvGrpSpPr>
          <p:grpSpPr>
            <a:xfrm>
              <a:off x="7524323" y="3485384"/>
              <a:ext cx="381342" cy="356736"/>
              <a:chOff x="7257794" y="3206552"/>
              <a:chExt cx="914400" cy="914400"/>
            </a:xfrm>
          </p:grpSpPr>
          <p:sp>
            <p:nvSpPr>
              <p:cNvPr id="113" name="Arc 112">
                <a:extLst>
                  <a:ext uri="{FF2B5EF4-FFF2-40B4-BE49-F238E27FC236}">
                    <a16:creationId xmlns:a16="http://schemas.microsoft.com/office/drawing/2014/main" id="{AC110881-998C-4B09-4988-D69974A38CF8}"/>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14" name="Arc 113">
                <a:extLst>
                  <a:ext uri="{FF2B5EF4-FFF2-40B4-BE49-F238E27FC236}">
                    <a16:creationId xmlns:a16="http://schemas.microsoft.com/office/drawing/2014/main" id="{ED85369B-6DE6-F0E2-7746-A44C613A51D9}"/>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107" name="Group 106">
              <a:extLst>
                <a:ext uri="{FF2B5EF4-FFF2-40B4-BE49-F238E27FC236}">
                  <a16:creationId xmlns:a16="http://schemas.microsoft.com/office/drawing/2014/main" id="{89C14511-6C0B-0141-C4AE-1E941CCFF696}"/>
                </a:ext>
              </a:extLst>
            </p:cNvPr>
            <p:cNvGrpSpPr/>
            <p:nvPr/>
          </p:nvGrpSpPr>
          <p:grpSpPr>
            <a:xfrm>
              <a:off x="7524323" y="3842120"/>
              <a:ext cx="381342" cy="356736"/>
              <a:chOff x="7257794" y="3206552"/>
              <a:chExt cx="914400" cy="914400"/>
            </a:xfrm>
          </p:grpSpPr>
          <p:sp>
            <p:nvSpPr>
              <p:cNvPr id="111" name="Arc 110">
                <a:extLst>
                  <a:ext uri="{FF2B5EF4-FFF2-40B4-BE49-F238E27FC236}">
                    <a16:creationId xmlns:a16="http://schemas.microsoft.com/office/drawing/2014/main" id="{C7F97FF6-F93B-30C2-7967-7B37F59C7EFD}"/>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12" name="Arc 111">
                <a:extLst>
                  <a:ext uri="{FF2B5EF4-FFF2-40B4-BE49-F238E27FC236}">
                    <a16:creationId xmlns:a16="http://schemas.microsoft.com/office/drawing/2014/main" id="{F91C2FAD-4C11-6A33-2BD4-1AB7641619B8}"/>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108" name="Group 107">
              <a:extLst>
                <a:ext uri="{FF2B5EF4-FFF2-40B4-BE49-F238E27FC236}">
                  <a16:creationId xmlns:a16="http://schemas.microsoft.com/office/drawing/2014/main" id="{BB1F74A1-4F9C-A090-E877-5E91D352F277}"/>
                </a:ext>
              </a:extLst>
            </p:cNvPr>
            <p:cNvGrpSpPr/>
            <p:nvPr/>
          </p:nvGrpSpPr>
          <p:grpSpPr>
            <a:xfrm>
              <a:off x="7524323" y="4201283"/>
              <a:ext cx="381342" cy="356736"/>
              <a:chOff x="7257794" y="3206552"/>
              <a:chExt cx="914400" cy="914400"/>
            </a:xfrm>
          </p:grpSpPr>
          <p:sp>
            <p:nvSpPr>
              <p:cNvPr id="109" name="Arc 108">
                <a:extLst>
                  <a:ext uri="{FF2B5EF4-FFF2-40B4-BE49-F238E27FC236}">
                    <a16:creationId xmlns:a16="http://schemas.microsoft.com/office/drawing/2014/main" id="{D64C49E8-DEB0-660A-627A-E90A4381AB95}"/>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10" name="Arc 109">
                <a:extLst>
                  <a:ext uri="{FF2B5EF4-FFF2-40B4-BE49-F238E27FC236}">
                    <a16:creationId xmlns:a16="http://schemas.microsoft.com/office/drawing/2014/main" id="{D85AE517-EF33-3D04-CD78-B38403136A7E}"/>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sp>
        <p:nvSpPr>
          <p:cNvPr id="116" name="Rectangle 115">
            <a:extLst>
              <a:ext uri="{FF2B5EF4-FFF2-40B4-BE49-F238E27FC236}">
                <a16:creationId xmlns:a16="http://schemas.microsoft.com/office/drawing/2014/main" id="{B9EDC36E-1552-8BFB-7104-E81154F332B5}"/>
              </a:ext>
            </a:extLst>
          </p:cNvPr>
          <p:cNvSpPr/>
          <p:nvPr/>
        </p:nvSpPr>
        <p:spPr>
          <a:xfrm>
            <a:off x="2444888" y="1981178"/>
            <a:ext cx="105609" cy="319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17" name="Straight Connector 116">
            <a:extLst>
              <a:ext uri="{FF2B5EF4-FFF2-40B4-BE49-F238E27FC236}">
                <a16:creationId xmlns:a16="http://schemas.microsoft.com/office/drawing/2014/main" id="{BC12AA28-73C2-F9D4-C500-730E99305900}"/>
              </a:ext>
            </a:extLst>
          </p:cNvPr>
          <p:cNvCxnSpPr>
            <a:cxnSpLocks/>
            <a:endCxn id="116" idx="2"/>
          </p:cNvCxnSpPr>
          <p:nvPr/>
        </p:nvCxnSpPr>
        <p:spPr>
          <a:xfrm flipH="1" flipV="1">
            <a:off x="2497693" y="2300803"/>
            <a:ext cx="2400" cy="155467"/>
          </a:xfrm>
          <a:prstGeom prst="line">
            <a:avLst/>
          </a:prstGeom>
          <a:ln>
            <a:headEnd type="triangle"/>
          </a:ln>
          <a:effectLst/>
        </p:spPr>
        <p:style>
          <a:lnRef idx="2">
            <a:schemeClr val="dk1"/>
          </a:lnRef>
          <a:fillRef idx="0">
            <a:schemeClr val="dk1"/>
          </a:fillRef>
          <a:effectRef idx="1">
            <a:schemeClr val="dk1"/>
          </a:effectRef>
          <a:fontRef idx="minor">
            <a:schemeClr val="tx1"/>
          </a:fontRef>
        </p:style>
      </p:cxnSp>
      <p:cxnSp>
        <p:nvCxnSpPr>
          <p:cNvPr id="118" name="Straight Connector 117">
            <a:extLst>
              <a:ext uri="{FF2B5EF4-FFF2-40B4-BE49-F238E27FC236}">
                <a16:creationId xmlns:a16="http://schemas.microsoft.com/office/drawing/2014/main" id="{2DFB7D4B-44AA-DA77-A501-779D09B431F6}"/>
              </a:ext>
            </a:extLst>
          </p:cNvPr>
          <p:cNvCxnSpPr>
            <a:cxnSpLocks/>
          </p:cNvCxnSpPr>
          <p:nvPr/>
        </p:nvCxnSpPr>
        <p:spPr>
          <a:xfrm flipH="1" flipV="1">
            <a:off x="2503622" y="2812719"/>
            <a:ext cx="411" cy="52084"/>
          </a:xfrm>
          <a:prstGeom prst="line">
            <a:avLst/>
          </a:prstGeom>
          <a:effectLst/>
        </p:spPr>
        <p:style>
          <a:lnRef idx="2">
            <a:schemeClr val="dk1"/>
          </a:lnRef>
          <a:fillRef idx="0">
            <a:schemeClr val="dk1"/>
          </a:fillRef>
          <a:effectRef idx="1">
            <a:schemeClr val="dk1"/>
          </a:effectRef>
          <a:fontRef idx="minor">
            <a:schemeClr val="tx1"/>
          </a:fontRef>
        </p:style>
      </p:cxnSp>
      <p:cxnSp>
        <p:nvCxnSpPr>
          <p:cNvPr id="119" name="Straight Connector 118">
            <a:extLst>
              <a:ext uri="{FF2B5EF4-FFF2-40B4-BE49-F238E27FC236}">
                <a16:creationId xmlns:a16="http://schemas.microsoft.com/office/drawing/2014/main" id="{63841A4F-90A4-796A-1729-78674DF566D5}"/>
              </a:ext>
            </a:extLst>
          </p:cNvPr>
          <p:cNvCxnSpPr>
            <a:cxnSpLocks/>
            <a:stCxn id="116" idx="0"/>
          </p:cNvCxnSpPr>
          <p:nvPr/>
        </p:nvCxnSpPr>
        <p:spPr>
          <a:xfrm flipH="1" flipV="1">
            <a:off x="2495440" y="1930203"/>
            <a:ext cx="2253" cy="50975"/>
          </a:xfrm>
          <a:prstGeom prst="line">
            <a:avLst/>
          </a:prstGeom>
          <a:effectLst/>
        </p:spPr>
        <p:style>
          <a:lnRef idx="2">
            <a:schemeClr val="dk1"/>
          </a:lnRef>
          <a:fillRef idx="0">
            <a:schemeClr val="dk1"/>
          </a:fillRef>
          <a:effectRef idx="1">
            <a:schemeClr val="dk1"/>
          </a:effectRef>
          <a:fontRef idx="minor">
            <a:schemeClr val="tx1"/>
          </a:fontRef>
        </p:style>
      </p:cxnSp>
      <p:sp>
        <p:nvSpPr>
          <p:cNvPr id="120" name="Rectangle 119">
            <a:extLst>
              <a:ext uri="{FF2B5EF4-FFF2-40B4-BE49-F238E27FC236}">
                <a16:creationId xmlns:a16="http://schemas.microsoft.com/office/drawing/2014/main" id="{A666C342-A3F4-7BC0-6F77-042F472768D4}"/>
              </a:ext>
            </a:extLst>
          </p:cNvPr>
          <p:cNvSpPr/>
          <p:nvPr/>
        </p:nvSpPr>
        <p:spPr>
          <a:xfrm>
            <a:off x="3039363" y="2065687"/>
            <a:ext cx="132102" cy="5245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21" name="Straight Connector 120">
            <a:extLst>
              <a:ext uri="{FF2B5EF4-FFF2-40B4-BE49-F238E27FC236}">
                <a16:creationId xmlns:a16="http://schemas.microsoft.com/office/drawing/2014/main" id="{1B2A997E-8541-78F7-9635-1682A621176B}"/>
              </a:ext>
            </a:extLst>
          </p:cNvPr>
          <p:cNvCxnSpPr>
            <a:cxnSpLocks/>
          </p:cNvCxnSpPr>
          <p:nvPr/>
        </p:nvCxnSpPr>
        <p:spPr>
          <a:xfrm flipV="1">
            <a:off x="3105412" y="2594667"/>
            <a:ext cx="1" cy="212902"/>
          </a:xfrm>
          <a:prstGeom prst="line">
            <a:avLst/>
          </a:prstGeom>
          <a:effectLst/>
        </p:spPr>
        <p:style>
          <a:lnRef idx="2">
            <a:schemeClr val="dk1"/>
          </a:lnRef>
          <a:fillRef idx="0">
            <a:schemeClr val="dk1"/>
          </a:fillRef>
          <a:effectRef idx="1">
            <a:schemeClr val="dk1"/>
          </a:effectRef>
          <a:fontRef idx="minor">
            <a:schemeClr val="tx1"/>
          </a:fontRef>
        </p:style>
      </p:cxnSp>
      <p:cxnSp>
        <p:nvCxnSpPr>
          <p:cNvPr id="122" name="Straight Connector 121">
            <a:extLst>
              <a:ext uri="{FF2B5EF4-FFF2-40B4-BE49-F238E27FC236}">
                <a16:creationId xmlns:a16="http://schemas.microsoft.com/office/drawing/2014/main" id="{58103550-E965-B907-84FA-061EC0C05B4B}"/>
              </a:ext>
            </a:extLst>
          </p:cNvPr>
          <p:cNvCxnSpPr>
            <a:cxnSpLocks/>
          </p:cNvCxnSpPr>
          <p:nvPr/>
        </p:nvCxnSpPr>
        <p:spPr>
          <a:xfrm flipV="1">
            <a:off x="3105412" y="1934646"/>
            <a:ext cx="1" cy="129828"/>
          </a:xfrm>
          <a:prstGeom prst="line">
            <a:avLst/>
          </a:prstGeom>
          <a:effectLst/>
        </p:spPr>
        <p:style>
          <a:lnRef idx="2">
            <a:schemeClr val="dk1"/>
          </a:lnRef>
          <a:fillRef idx="0">
            <a:schemeClr val="dk1"/>
          </a:fillRef>
          <a:effectRef idx="1">
            <a:schemeClr val="dk1"/>
          </a:effectRef>
          <a:fontRef idx="minor">
            <a:schemeClr val="tx1"/>
          </a:fontRef>
        </p:style>
      </p:cxnSp>
      <p:cxnSp>
        <p:nvCxnSpPr>
          <p:cNvPr id="123" name="Straight Connector 122">
            <a:extLst>
              <a:ext uri="{FF2B5EF4-FFF2-40B4-BE49-F238E27FC236}">
                <a16:creationId xmlns:a16="http://schemas.microsoft.com/office/drawing/2014/main" id="{E589DA5E-0E6E-0747-A936-7CDA62E091B8}"/>
              </a:ext>
            </a:extLst>
          </p:cNvPr>
          <p:cNvCxnSpPr>
            <a:cxnSpLocks/>
          </p:cNvCxnSpPr>
          <p:nvPr/>
        </p:nvCxnSpPr>
        <p:spPr>
          <a:xfrm flipH="1" flipV="1">
            <a:off x="3105413" y="3338950"/>
            <a:ext cx="1" cy="137040"/>
          </a:xfrm>
          <a:prstGeom prst="line">
            <a:avLst/>
          </a:prstGeom>
          <a:effectLst/>
        </p:spPr>
        <p:style>
          <a:lnRef idx="2">
            <a:schemeClr val="dk1"/>
          </a:lnRef>
          <a:fillRef idx="0">
            <a:schemeClr val="dk1"/>
          </a:fillRef>
          <a:effectRef idx="1">
            <a:schemeClr val="dk1"/>
          </a:effectRef>
          <a:fontRef idx="minor">
            <a:schemeClr val="tx1"/>
          </a:fontRef>
        </p:style>
      </p:cxnSp>
      <p:cxnSp>
        <p:nvCxnSpPr>
          <p:cNvPr id="124" name="Straight Connector 123">
            <a:extLst>
              <a:ext uri="{FF2B5EF4-FFF2-40B4-BE49-F238E27FC236}">
                <a16:creationId xmlns:a16="http://schemas.microsoft.com/office/drawing/2014/main" id="{E02B9E90-C12F-9843-240B-4B279A99FC64}"/>
              </a:ext>
            </a:extLst>
          </p:cNvPr>
          <p:cNvCxnSpPr>
            <a:cxnSpLocks/>
          </p:cNvCxnSpPr>
          <p:nvPr/>
        </p:nvCxnSpPr>
        <p:spPr>
          <a:xfrm flipH="1">
            <a:off x="3105414" y="3475990"/>
            <a:ext cx="795610"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125" name="Straight Connector 124">
            <a:extLst>
              <a:ext uri="{FF2B5EF4-FFF2-40B4-BE49-F238E27FC236}">
                <a16:creationId xmlns:a16="http://schemas.microsoft.com/office/drawing/2014/main" id="{3F101892-553E-7470-E03F-F002BEDADF68}"/>
              </a:ext>
            </a:extLst>
          </p:cNvPr>
          <p:cNvCxnSpPr>
            <a:cxnSpLocks/>
            <a:stCxn id="177" idx="0"/>
          </p:cNvCxnSpPr>
          <p:nvPr/>
        </p:nvCxnSpPr>
        <p:spPr>
          <a:xfrm flipV="1">
            <a:off x="1966350" y="1930203"/>
            <a:ext cx="0" cy="344119"/>
          </a:xfrm>
          <a:prstGeom prst="line">
            <a:avLst/>
          </a:prstGeom>
          <a:ln>
            <a:headEnd type="none"/>
            <a:tailEnd type="oval"/>
          </a:ln>
          <a:effectLst/>
        </p:spPr>
        <p:style>
          <a:lnRef idx="2">
            <a:schemeClr val="dk1"/>
          </a:lnRef>
          <a:fillRef idx="0">
            <a:schemeClr val="dk1"/>
          </a:fillRef>
          <a:effectRef idx="1">
            <a:schemeClr val="dk1"/>
          </a:effectRef>
          <a:fontRef idx="minor">
            <a:schemeClr val="tx1"/>
          </a:fontRef>
        </p:style>
      </p:cxnSp>
      <p:cxnSp>
        <p:nvCxnSpPr>
          <p:cNvPr id="126" name="Straight Connector 125">
            <a:extLst>
              <a:ext uri="{FF2B5EF4-FFF2-40B4-BE49-F238E27FC236}">
                <a16:creationId xmlns:a16="http://schemas.microsoft.com/office/drawing/2014/main" id="{EF67154E-CE35-6D71-B4BF-B6698B048D75}"/>
              </a:ext>
            </a:extLst>
          </p:cNvPr>
          <p:cNvCxnSpPr>
            <a:cxnSpLocks/>
            <a:endCxn id="177" idx="2"/>
          </p:cNvCxnSpPr>
          <p:nvPr/>
        </p:nvCxnSpPr>
        <p:spPr>
          <a:xfrm flipH="1" flipV="1">
            <a:off x="1966350" y="2593947"/>
            <a:ext cx="1172" cy="270856"/>
          </a:xfrm>
          <a:prstGeom prst="line">
            <a:avLst/>
          </a:prstGeom>
          <a:ln>
            <a:headEnd type="none" w="med" len="med"/>
            <a:tailEnd type="none" w="med" len="med"/>
          </a:ln>
          <a:effectLst/>
        </p:spPr>
        <p:style>
          <a:lnRef idx="2">
            <a:schemeClr val="dk1"/>
          </a:lnRef>
          <a:fillRef idx="0">
            <a:schemeClr val="dk1"/>
          </a:fillRef>
          <a:effectRef idx="1">
            <a:schemeClr val="dk1"/>
          </a:effectRef>
          <a:fontRef idx="minor">
            <a:schemeClr val="tx1"/>
          </a:fontRef>
        </p:style>
      </p:cxnSp>
      <p:sp>
        <p:nvSpPr>
          <p:cNvPr id="153" name="TextBox 152">
            <a:extLst>
              <a:ext uri="{FF2B5EF4-FFF2-40B4-BE49-F238E27FC236}">
                <a16:creationId xmlns:a16="http://schemas.microsoft.com/office/drawing/2014/main" id="{987357FA-B654-A106-0D58-3807717B893F}"/>
              </a:ext>
            </a:extLst>
          </p:cNvPr>
          <p:cNvSpPr txBox="1"/>
          <p:nvPr/>
        </p:nvSpPr>
        <p:spPr>
          <a:xfrm>
            <a:off x="2246563" y="2467584"/>
            <a:ext cx="327334" cy="276999"/>
          </a:xfrm>
          <a:prstGeom prst="rect">
            <a:avLst/>
          </a:prstGeom>
          <a:noFill/>
        </p:spPr>
        <p:txBody>
          <a:bodyPr wrap="none" rtlCol="0">
            <a:spAutoFit/>
          </a:bodyPr>
          <a:lstStyle/>
          <a:p>
            <a:r>
              <a:rPr lang="en-GB" sz="1200" dirty="0"/>
              <a:t>L</a:t>
            </a:r>
            <a:r>
              <a:rPr lang="en-GB" sz="1200" baseline="-25000" dirty="0"/>
              <a:t>1</a:t>
            </a:r>
          </a:p>
        </p:txBody>
      </p:sp>
      <p:sp>
        <p:nvSpPr>
          <p:cNvPr id="155" name="TextBox 154">
            <a:extLst>
              <a:ext uri="{FF2B5EF4-FFF2-40B4-BE49-F238E27FC236}">
                <a16:creationId xmlns:a16="http://schemas.microsoft.com/office/drawing/2014/main" id="{68D00CE8-CC56-CF7E-D9EE-DE056BDBEE5A}"/>
              </a:ext>
            </a:extLst>
          </p:cNvPr>
          <p:cNvSpPr txBox="1"/>
          <p:nvPr/>
        </p:nvSpPr>
        <p:spPr>
          <a:xfrm>
            <a:off x="3100104" y="2884024"/>
            <a:ext cx="343364" cy="276999"/>
          </a:xfrm>
          <a:prstGeom prst="rect">
            <a:avLst/>
          </a:prstGeom>
          <a:noFill/>
        </p:spPr>
        <p:txBody>
          <a:bodyPr wrap="none" rtlCol="0">
            <a:spAutoFit/>
          </a:bodyPr>
          <a:lstStyle/>
          <a:p>
            <a:r>
              <a:rPr lang="en-GB" sz="1200" i="1" dirty="0"/>
              <a:t>L</a:t>
            </a:r>
            <a:r>
              <a:rPr lang="en-GB" sz="1200" i="1" baseline="-25000" dirty="0"/>
              <a:t>C</a:t>
            </a:r>
          </a:p>
        </p:txBody>
      </p:sp>
      <p:cxnSp>
        <p:nvCxnSpPr>
          <p:cNvPr id="156" name="Straight Arrow Connector 155">
            <a:extLst>
              <a:ext uri="{FF2B5EF4-FFF2-40B4-BE49-F238E27FC236}">
                <a16:creationId xmlns:a16="http://schemas.microsoft.com/office/drawing/2014/main" id="{38834892-026C-9717-51FC-FA9C4BCCE86D}"/>
              </a:ext>
            </a:extLst>
          </p:cNvPr>
          <p:cNvCxnSpPr>
            <a:cxnSpLocks/>
          </p:cNvCxnSpPr>
          <p:nvPr/>
        </p:nvCxnSpPr>
        <p:spPr>
          <a:xfrm flipV="1">
            <a:off x="2402959" y="2015853"/>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57" name="Straight Connector 156">
            <a:extLst>
              <a:ext uri="{FF2B5EF4-FFF2-40B4-BE49-F238E27FC236}">
                <a16:creationId xmlns:a16="http://schemas.microsoft.com/office/drawing/2014/main" id="{F1DA0D16-8BD9-D4E7-DDA8-FB5AEB2CB1E3}"/>
              </a:ext>
            </a:extLst>
          </p:cNvPr>
          <p:cNvCxnSpPr>
            <a:cxnSpLocks/>
          </p:cNvCxnSpPr>
          <p:nvPr/>
        </p:nvCxnSpPr>
        <p:spPr>
          <a:xfrm flipH="1" flipV="1">
            <a:off x="3105414" y="1934646"/>
            <a:ext cx="795610" cy="1529"/>
          </a:xfrm>
          <a:prstGeom prst="line">
            <a:avLst/>
          </a:prstGeom>
          <a:effectLst/>
        </p:spPr>
        <p:style>
          <a:lnRef idx="2">
            <a:schemeClr val="dk1"/>
          </a:lnRef>
          <a:fillRef idx="0">
            <a:schemeClr val="dk1"/>
          </a:fillRef>
          <a:effectRef idx="1">
            <a:schemeClr val="dk1"/>
          </a:effectRef>
          <a:fontRef idx="minor">
            <a:schemeClr val="tx1"/>
          </a:fontRef>
        </p:style>
      </p:cxnSp>
      <p:cxnSp>
        <p:nvCxnSpPr>
          <p:cNvPr id="158" name="Straight Connector 157">
            <a:extLst>
              <a:ext uri="{FF2B5EF4-FFF2-40B4-BE49-F238E27FC236}">
                <a16:creationId xmlns:a16="http://schemas.microsoft.com/office/drawing/2014/main" id="{485351FB-B6F3-CBC7-9155-4A951EEF5BE1}"/>
              </a:ext>
            </a:extLst>
          </p:cNvPr>
          <p:cNvCxnSpPr>
            <a:cxnSpLocks/>
          </p:cNvCxnSpPr>
          <p:nvPr/>
        </p:nvCxnSpPr>
        <p:spPr>
          <a:xfrm flipV="1">
            <a:off x="3901024" y="1934646"/>
            <a:ext cx="0" cy="1541344"/>
          </a:xfrm>
          <a:prstGeom prst="line">
            <a:avLst/>
          </a:prstGeom>
          <a:effectLst/>
        </p:spPr>
        <p:style>
          <a:lnRef idx="2">
            <a:schemeClr val="dk1"/>
          </a:lnRef>
          <a:fillRef idx="0">
            <a:schemeClr val="dk1"/>
          </a:fillRef>
          <a:effectRef idx="1">
            <a:schemeClr val="dk1"/>
          </a:effectRef>
          <a:fontRef idx="minor">
            <a:schemeClr val="tx1"/>
          </a:fontRef>
        </p:style>
      </p:cxnSp>
      <p:sp>
        <p:nvSpPr>
          <p:cNvPr id="159" name="Freeform: Shape 158">
            <a:extLst>
              <a:ext uri="{FF2B5EF4-FFF2-40B4-BE49-F238E27FC236}">
                <a16:creationId xmlns:a16="http://schemas.microsoft.com/office/drawing/2014/main" id="{1C656D3E-99DB-52B7-7070-FE4440C08F83}"/>
              </a:ext>
            </a:extLst>
          </p:cNvPr>
          <p:cNvSpPr/>
          <p:nvPr/>
        </p:nvSpPr>
        <p:spPr>
          <a:xfrm rot="7675576">
            <a:off x="2507625" y="3561708"/>
            <a:ext cx="647080" cy="86188"/>
          </a:xfrm>
          <a:custGeom>
            <a:avLst/>
            <a:gdLst>
              <a:gd name="connsiteX0" fmla="*/ 0 w 568960"/>
              <a:gd name="connsiteY0" fmla="*/ 0 h 5301"/>
              <a:gd name="connsiteX1" fmla="*/ 568960 w 568960"/>
              <a:gd name="connsiteY1" fmla="*/ 0 h 5301"/>
              <a:gd name="connsiteX0" fmla="*/ 0 w 10000"/>
              <a:gd name="connsiteY0" fmla="*/ 316242 h 316761"/>
              <a:gd name="connsiteX1" fmla="*/ 5446 w 10000"/>
              <a:gd name="connsiteY1" fmla="*/ 0 h 316761"/>
              <a:gd name="connsiteX2" fmla="*/ 10000 w 10000"/>
              <a:gd name="connsiteY2" fmla="*/ 316242 h 316761"/>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9238 h 319238"/>
              <a:gd name="connsiteX1" fmla="*/ 4358 w 10000"/>
              <a:gd name="connsiteY1" fmla="*/ 0 h 319238"/>
              <a:gd name="connsiteX2" fmla="*/ 10000 w 10000"/>
              <a:gd name="connsiteY2" fmla="*/ 319238 h 319238"/>
              <a:gd name="connsiteX0" fmla="*/ 0 w 10000"/>
              <a:gd name="connsiteY0" fmla="*/ 319238 h 319238"/>
              <a:gd name="connsiteX1" fmla="*/ 4832 w 10000"/>
              <a:gd name="connsiteY1" fmla="*/ 0 h 319238"/>
              <a:gd name="connsiteX2" fmla="*/ 10000 w 10000"/>
              <a:gd name="connsiteY2" fmla="*/ 319238 h 319238"/>
            </a:gdLst>
            <a:ahLst/>
            <a:cxnLst>
              <a:cxn ang="0">
                <a:pos x="connsiteX0" y="connsiteY0"/>
              </a:cxn>
              <a:cxn ang="0">
                <a:pos x="connsiteX1" y="connsiteY1"/>
              </a:cxn>
              <a:cxn ang="0">
                <a:pos x="connsiteX2" y="connsiteY2"/>
              </a:cxn>
            </a:cxnLst>
            <a:rect l="l" t="t" r="r" b="b"/>
            <a:pathLst>
              <a:path w="10000" h="319238">
                <a:moveTo>
                  <a:pt x="0" y="319238"/>
                </a:moveTo>
                <a:cubicBezTo>
                  <a:pt x="1462" y="79661"/>
                  <a:pt x="3772" y="0"/>
                  <a:pt x="4832" y="0"/>
                </a:cubicBezTo>
                <a:cubicBezTo>
                  <a:pt x="7303" y="11428"/>
                  <a:pt x="8245" y="91781"/>
                  <a:pt x="10000" y="319238"/>
                </a:cubicBezTo>
              </a:path>
            </a:pathLst>
          </a:custGeom>
          <a:ln>
            <a:headEnd type="triangle"/>
            <a:tailEnd type="triangle"/>
          </a:ln>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66" name="TextBox 165">
            <a:extLst>
              <a:ext uri="{FF2B5EF4-FFF2-40B4-BE49-F238E27FC236}">
                <a16:creationId xmlns:a16="http://schemas.microsoft.com/office/drawing/2014/main" id="{79C1B9C0-18B5-5973-5944-782FC98CD122}"/>
              </a:ext>
            </a:extLst>
          </p:cNvPr>
          <p:cNvSpPr txBox="1"/>
          <p:nvPr/>
        </p:nvSpPr>
        <p:spPr>
          <a:xfrm>
            <a:off x="2665914" y="2291744"/>
            <a:ext cx="421910" cy="276999"/>
          </a:xfrm>
          <a:prstGeom prst="rect">
            <a:avLst/>
          </a:prstGeom>
          <a:noFill/>
        </p:spPr>
        <p:txBody>
          <a:bodyPr wrap="none" rtlCol="0">
            <a:spAutoFit/>
          </a:bodyPr>
          <a:lstStyle/>
          <a:p>
            <a:r>
              <a:rPr lang="en-GB" sz="1200" i="1" dirty="0"/>
              <a:t>M</a:t>
            </a:r>
            <a:r>
              <a:rPr lang="en-GB" sz="1200" i="1" baseline="-25000" dirty="0"/>
              <a:t>1c</a:t>
            </a:r>
          </a:p>
        </p:txBody>
      </p:sp>
      <p:cxnSp>
        <p:nvCxnSpPr>
          <p:cNvPr id="167" name="Straight Arrow Connector 166">
            <a:extLst>
              <a:ext uri="{FF2B5EF4-FFF2-40B4-BE49-F238E27FC236}">
                <a16:creationId xmlns:a16="http://schemas.microsoft.com/office/drawing/2014/main" id="{18A450A0-C5FA-5B97-2C07-1FA9B82F932F}"/>
              </a:ext>
            </a:extLst>
          </p:cNvPr>
          <p:cNvCxnSpPr>
            <a:cxnSpLocks/>
          </p:cNvCxnSpPr>
          <p:nvPr/>
        </p:nvCxnSpPr>
        <p:spPr>
          <a:xfrm flipV="1">
            <a:off x="3004337" y="2208475"/>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69" name="TextBox 168">
            <a:extLst>
              <a:ext uri="{FF2B5EF4-FFF2-40B4-BE49-F238E27FC236}">
                <a16:creationId xmlns:a16="http://schemas.microsoft.com/office/drawing/2014/main" id="{23FD710A-4E58-2803-AC96-00693A53299A}"/>
              </a:ext>
            </a:extLst>
          </p:cNvPr>
          <p:cNvSpPr txBox="1"/>
          <p:nvPr/>
        </p:nvSpPr>
        <p:spPr>
          <a:xfrm>
            <a:off x="2129063" y="1964035"/>
            <a:ext cx="344966" cy="276999"/>
          </a:xfrm>
          <a:prstGeom prst="rect">
            <a:avLst/>
          </a:prstGeom>
          <a:noFill/>
        </p:spPr>
        <p:txBody>
          <a:bodyPr wrap="none" rtlCol="0">
            <a:spAutoFit/>
          </a:bodyPr>
          <a:lstStyle/>
          <a:p>
            <a:r>
              <a:rPr lang="en-GB" sz="1200" i="1" dirty="0"/>
              <a:t>R</a:t>
            </a:r>
            <a:r>
              <a:rPr lang="el-GR" sz="1200" i="1" baseline="-25000" dirty="0">
                <a:latin typeface="Times New Roman" panose="02020603050405020304" pitchFamily="18" charset="0"/>
                <a:cs typeface="Times New Roman" panose="02020603050405020304" pitchFamily="18" charset="0"/>
              </a:rPr>
              <a:t>θ</a:t>
            </a:r>
            <a:endParaRPr lang="en-GB" sz="1200" i="1" baseline="-25000" dirty="0"/>
          </a:p>
        </p:txBody>
      </p:sp>
      <p:sp>
        <p:nvSpPr>
          <p:cNvPr id="172" name="TextBox 171">
            <a:extLst>
              <a:ext uri="{FF2B5EF4-FFF2-40B4-BE49-F238E27FC236}">
                <a16:creationId xmlns:a16="http://schemas.microsoft.com/office/drawing/2014/main" id="{784645FC-37B7-C889-C363-9BA07E096A57}"/>
              </a:ext>
            </a:extLst>
          </p:cNvPr>
          <p:cNvSpPr txBox="1"/>
          <p:nvPr/>
        </p:nvSpPr>
        <p:spPr>
          <a:xfrm>
            <a:off x="1598510" y="2238733"/>
            <a:ext cx="369012" cy="276999"/>
          </a:xfrm>
          <a:prstGeom prst="rect">
            <a:avLst/>
          </a:prstGeom>
          <a:noFill/>
        </p:spPr>
        <p:txBody>
          <a:bodyPr wrap="none" rtlCol="0">
            <a:spAutoFit/>
          </a:bodyPr>
          <a:lstStyle/>
          <a:p>
            <a:r>
              <a:rPr lang="en-GB" sz="1200" i="1" dirty="0"/>
              <a:t>R</a:t>
            </a:r>
            <a:r>
              <a:rPr lang="en-GB" sz="1200" i="1" baseline="-25000" dirty="0"/>
              <a:t>R</a:t>
            </a:r>
          </a:p>
        </p:txBody>
      </p:sp>
      <p:sp>
        <p:nvSpPr>
          <p:cNvPr id="173" name="TextBox 172">
            <a:extLst>
              <a:ext uri="{FF2B5EF4-FFF2-40B4-BE49-F238E27FC236}">
                <a16:creationId xmlns:a16="http://schemas.microsoft.com/office/drawing/2014/main" id="{A49B7A73-838A-8F79-378F-EE67AD761070}"/>
              </a:ext>
            </a:extLst>
          </p:cNvPr>
          <p:cNvSpPr txBox="1"/>
          <p:nvPr/>
        </p:nvSpPr>
        <p:spPr>
          <a:xfrm>
            <a:off x="3150903" y="2228040"/>
            <a:ext cx="369012" cy="276999"/>
          </a:xfrm>
          <a:prstGeom prst="rect">
            <a:avLst/>
          </a:prstGeom>
          <a:noFill/>
        </p:spPr>
        <p:txBody>
          <a:bodyPr wrap="none" rtlCol="0">
            <a:spAutoFit/>
          </a:bodyPr>
          <a:lstStyle/>
          <a:p>
            <a:r>
              <a:rPr lang="en-GB" sz="1200" i="1" dirty="0"/>
              <a:t>R</a:t>
            </a:r>
            <a:r>
              <a:rPr lang="en-GB" sz="1200" i="1" baseline="-25000" dirty="0"/>
              <a:t>C</a:t>
            </a:r>
          </a:p>
        </p:txBody>
      </p:sp>
      <p:sp>
        <p:nvSpPr>
          <p:cNvPr id="174" name="TextBox 173">
            <a:extLst>
              <a:ext uri="{FF2B5EF4-FFF2-40B4-BE49-F238E27FC236}">
                <a16:creationId xmlns:a16="http://schemas.microsoft.com/office/drawing/2014/main" id="{C9379029-B29A-CB40-FF38-3687B1203F6E}"/>
              </a:ext>
            </a:extLst>
          </p:cNvPr>
          <p:cNvSpPr txBox="1"/>
          <p:nvPr/>
        </p:nvSpPr>
        <p:spPr>
          <a:xfrm>
            <a:off x="101381" y="2835228"/>
            <a:ext cx="751391" cy="461665"/>
          </a:xfrm>
          <a:prstGeom prst="rect">
            <a:avLst/>
          </a:prstGeom>
          <a:noFill/>
        </p:spPr>
        <p:txBody>
          <a:bodyPr wrap="square" rtlCol="0">
            <a:spAutoFit/>
          </a:bodyPr>
          <a:lstStyle/>
          <a:p>
            <a:r>
              <a:rPr lang="en-GB" sz="1200" dirty="0"/>
              <a:t>Power source</a:t>
            </a:r>
          </a:p>
        </p:txBody>
      </p:sp>
      <p:cxnSp>
        <p:nvCxnSpPr>
          <p:cNvPr id="175" name="Straight Connector 174">
            <a:extLst>
              <a:ext uri="{FF2B5EF4-FFF2-40B4-BE49-F238E27FC236}">
                <a16:creationId xmlns:a16="http://schemas.microsoft.com/office/drawing/2014/main" id="{7BC87E61-51B9-D6EC-76AE-471E6A028685}"/>
              </a:ext>
            </a:extLst>
          </p:cNvPr>
          <p:cNvCxnSpPr>
            <a:cxnSpLocks/>
          </p:cNvCxnSpPr>
          <p:nvPr/>
        </p:nvCxnSpPr>
        <p:spPr>
          <a:xfrm flipV="1">
            <a:off x="2497381" y="2300812"/>
            <a:ext cx="1" cy="212902"/>
          </a:xfrm>
          <a:prstGeom prst="line">
            <a:avLst/>
          </a:prstGeom>
          <a:effectLst/>
        </p:spPr>
        <p:style>
          <a:lnRef idx="2">
            <a:schemeClr val="dk1"/>
          </a:lnRef>
          <a:fillRef idx="0">
            <a:schemeClr val="dk1"/>
          </a:fillRef>
          <a:effectRef idx="1">
            <a:schemeClr val="dk1"/>
          </a:effectRef>
          <a:fontRef idx="minor">
            <a:schemeClr val="tx1"/>
          </a:fontRef>
        </p:style>
      </p:cxnSp>
      <p:sp>
        <p:nvSpPr>
          <p:cNvPr id="176" name="TextBox 175">
            <a:extLst>
              <a:ext uri="{FF2B5EF4-FFF2-40B4-BE49-F238E27FC236}">
                <a16:creationId xmlns:a16="http://schemas.microsoft.com/office/drawing/2014/main" id="{D97DFC0B-4A00-94E6-49D0-0B9784E8C045}"/>
              </a:ext>
            </a:extLst>
          </p:cNvPr>
          <p:cNvSpPr txBox="1"/>
          <p:nvPr/>
        </p:nvSpPr>
        <p:spPr>
          <a:xfrm>
            <a:off x="2468663" y="2280641"/>
            <a:ext cx="227948" cy="276999"/>
          </a:xfrm>
          <a:prstGeom prst="rect">
            <a:avLst/>
          </a:prstGeom>
          <a:noFill/>
        </p:spPr>
        <p:txBody>
          <a:bodyPr wrap="none" rtlCol="0">
            <a:spAutoFit/>
          </a:bodyPr>
          <a:lstStyle/>
          <a:p>
            <a:r>
              <a:rPr lang="en-GB" sz="1200" dirty="0"/>
              <a:t>I</a:t>
            </a:r>
            <a:endParaRPr lang="en-GB" sz="1200" baseline="-25000" dirty="0"/>
          </a:p>
        </p:txBody>
      </p:sp>
      <p:sp>
        <p:nvSpPr>
          <p:cNvPr id="177" name="Rectangle 176">
            <a:extLst>
              <a:ext uri="{FF2B5EF4-FFF2-40B4-BE49-F238E27FC236}">
                <a16:creationId xmlns:a16="http://schemas.microsoft.com/office/drawing/2014/main" id="{5DDB3D8D-04D0-19F1-D74F-3ECF029B7835}"/>
              </a:ext>
            </a:extLst>
          </p:cNvPr>
          <p:cNvSpPr/>
          <p:nvPr/>
        </p:nvSpPr>
        <p:spPr>
          <a:xfrm>
            <a:off x="1913545" y="2274322"/>
            <a:ext cx="105609" cy="319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78" name="Straight Arrow Connector 177">
            <a:extLst>
              <a:ext uri="{FF2B5EF4-FFF2-40B4-BE49-F238E27FC236}">
                <a16:creationId xmlns:a16="http://schemas.microsoft.com/office/drawing/2014/main" id="{C541DFD5-7858-BE41-EFE1-141AC960BDF0}"/>
              </a:ext>
            </a:extLst>
          </p:cNvPr>
          <p:cNvCxnSpPr>
            <a:cxnSpLocks/>
          </p:cNvCxnSpPr>
          <p:nvPr/>
        </p:nvCxnSpPr>
        <p:spPr>
          <a:xfrm flipV="1">
            <a:off x="1862514" y="2352537"/>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79" name="Straight Connector 178">
            <a:extLst>
              <a:ext uri="{FF2B5EF4-FFF2-40B4-BE49-F238E27FC236}">
                <a16:creationId xmlns:a16="http://schemas.microsoft.com/office/drawing/2014/main" id="{FB00A85C-4F22-B588-8440-60ECFE1166C6}"/>
              </a:ext>
            </a:extLst>
          </p:cNvPr>
          <p:cNvCxnSpPr>
            <a:cxnSpLocks/>
          </p:cNvCxnSpPr>
          <p:nvPr/>
        </p:nvCxnSpPr>
        <p:spPr>
          <a:xfrm flipH="1" flipV="1">
            <a:off x="2230986" y="2864804"/>
            <a:ext cx="1172" cy="270856"/>
          </a:xfrm>
          <a:prstGeom prst="line">
            <a:avLst/>
          </a:prstGeom>
          <a:ln>
            <a:headEnd type="oval" w="med" len="med"/>
            <a:tailEnd type="oval" w="med" len="med"/>
          </a:ln>
          <a:effectLst/>
        </p:spPr>
        <p:style>
          <a:lnRef idx="2">
            <a:schemeClr val="dk1"/>
          </a:lnRef>
          <a:fillRef idx="0">
            <a:schemeClr val="dk1"/>
          </a:fillRef>
          <a:effectRef idx="1">
            <a:schemeClr val="dk1"/>
          </a:effectRef>
          <a:fontRef idx="minor">
            <a:schemeClr val="tx1"/>
          </a:fontRef>
        </p:style>
      </p:cxnSp>
      <p:cxnSp>
        <p:nvCxnSpPr>
          <p:cNvPr id="180" name="Straight Connector 179">
            <a:extLst>
              <a:ext uri="{FF2B5EF4-FFF2-40B4-BE49-F238E27FC236}">
                <a16:creationId xmlns:a16="http://schemas.microsoft.com/office/drawing/2014/main" id="{9364F126-6980-AB62-950E-081E2D1403E4}"/>
              </a:ext>
            </a:extLst>
          </p:cNvPr>
          <p:cNvCxnSpPr>
            <a:cxnSpLocks/>
          </p:cNvCxnSpPr>
          <p:nvPr/>
        </p:nvCxnSpPr>
        <p:spPr>
          <a:xfrm flipH="1">
            <a:off x="1935863" y="4083132"/>
            <a:ext cx="542734" cy="0"/>
          </a:xfrm>
          <a:prstGeom prst="line">
            <a:avLst/>
          </a:prstGeom>
          <a:effectLst/>
        </p:spPr>
        <p:style>
          <a:lnRef idx="2">
            <a:schemeClr val="dk1"/>
          </a:lnRef>
          <a:fillRef idx="0">
            <a:schemeClr val="dk1"/>
          </a:fillRef>
          <a:effectRef idx="1">
            <a:schemeClr val="dk1"/>
          </a:effectRef>
          <a:fontRef idx="minor">
            <a:schemeClr val="tx1"/>
          </a:fontRef>
        </p:style>
      </p:cxnSp>
      <p:grpSp>
        <p:nvGrpSpPr>
          <p:cNvPr id="181" name="Group 180">
            <a:extLst>
              <a:ext uri="{FF2B5EF4-FFF2-40B4-BE49-F238E27FC236}">
                <a16:creationId xmlns:a16="http://schemas.microsoft.com/office/drawing/2014/main" id="{74574B11-83C1-99F2-5B62-AFECBCF5115A}"/>
              </a:ext>
            </a:extLst>
          </p:cNvPr>
          <p:cNvGrpSpPr/>
          <p:nvPr/>
        </p:nvGrpSpPr>
        <p:grpSpPr>
          <a:xfrm>
            <a:off x="2403648" y="3722569"/>
            <a:ext cx="124905" cy="306224"/>
            <a:chOff x="7524323" y="3485384"/>
            <a:chExt cx="381342" cy="1072635"/>
          </a:xfrm>
        </p:grpSpPr>
        <p:grpSp>
          <p:nvGrpSpPr>
            <p:cNvPr id="182" name="Group 181">
              <a:extLst>
                <a:ext uri="{FF2B5EF4-FFF2-40B4-BE49-F238E27FC236}">
                  <a16:creationId xmlns:a16="http://schemas.microsoft.com/office/drawing/2014/main" id="{B1B79BF2-D1B7-03D8-D205-849B531BD386}"/>
                </a:ext>
              </a:extLst>
            </p:cNvPr>
            <p:cNvGrpSpPr/>
            <p:nvPr/>
          </p:nvGrpSpPr>
          <p:grpSpPr>
            <a:xfrm>
              <a:off x="7524323" y="3485384"/>
              <a:ext cx="381342" cy="356736"/>
              <a:chOff x="7257794" y="3206552"/>
              <a:chExt cx="914400" cy="914400"/>
            </a:xfrm>
          </p:grpSpPr>
          <p:sp>
            <p:nvSpPr>
              <p:cNvPr id="189" name="Arc 188">
                <a:extLst>
                  <a:ext uri="{FF2B5EF4-FFF2-40B4-BE49-F238E27FC236}">
                    <a16:creationId xmlns:a16="http://schemas.microsoft.com/office/drawing/2014/main" id="{8F476D39-6A8C-2893-80BA-AB142EEA7634}"/>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90" name="Arc 189">
                <a:extLst>
                  <a:ext uri="{FF2B5EF4-FFF2-40B4-BE49-F238E27FC236}">
                    <a16:creationId xmlns:a16="http://schemas.microsoft.com/office/drawing/2014/main" id="{4DB6683A-400F-A2D6-FA8F-4D231F6F8180}"/>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183" name="Group 182">
              <a:extLst>
                <a:ext uri="{FF2B5EF4-FFF2-40B4-BE49-F238E27FC236}">
                  <a16:creationId xmlns:a16="http://schemas.microsoft.com/office/drawing/2014/main" id="{C284EF43-94C4-96D8-6129-B084E5ED3913}"/>
                </a:ext>
              </a:extLst>
            </p:cNvPr>
            <p:cNvGrpSpPr/>
            <p:nvPr/>
          </p:nvGrpSpPr>
          <p:grpSpPr>
            <a:xfrm>
              <a:off x="7524323" y="3842120"/>
              <a:ext cx="381342" cy="356736"/>
              <a:chOff x="7257794" y="3206552"/>
              <a:chExt cx="914400" cy="914400"/>
            </a:xfrm>
          </p:grpSpPr>
          <p:sp>
            <p:nvSpPr>
              <p:cNvPr id="187" name="Arc 186">
                <a:extLst>
                  <a:ext uri="{FF2B5EF4-FFF2-40B4-BE49-F238E27FC236}">
                    <a16:creationId xmlns:a16="http://schemas.microsoft.com/office/drawing/2014/main" id="{94107214-85E9-DC20-87CB-6153629B46E4}"/>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88" name="Arc 187">
                <a:extLst>
                  <a:ext uri="{FF2B5EF4-FFF2-40B4-BE49-F238E27FC236}">
                    <a16:creationId xmlns:a16="http://schemas.microsoft.com/office/drawing/2014/main" id="{EF5C35E7-518E-C8B4-2BAE-0E2778E80A90}"/>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nvGrpSpPr>
            <p:cNvPr id="184" name="Group 183">
              <a:extLst>
                <a:ext uri="{FF2B5EF4-FFF2-40B4-BE49-F238E27FC236}">
                  <a16:creationId xmlns:a16="http://schemas.microsoft.com/office/drawing/2014/main" id="{1F41EBC0-886C-0E31-55CC-73EB62F7CEA4}"/>
                </a:ext>
              </a:extLst>
            </p:cNvPr>
            <p:cNvGrpSpPr/>
            <p:nvPr/>
          </p:nvGrpSpPr>
          <p:grpSpPr>
            <a:xfrm>
              <a:off x="7524323" y="4201283"/>
              <a:ext cx="381342" cy="356736"/>
              <a:chOff x="7257794" y="3206552"/>
              <a:chExt cx="914400" cy="914400"/>
            </a:xfrm>
          </p:grpSpPr>
          <p:sp>
            <p:nvSpPr>
              <p:cNvPr id="185" name="Arc 184">
                <a:extLst>
                  <a:ext uri="{FF2B5EF4-FFF2-40B4-BE49-F238E27FC236}">
                    <a16:creationId xmlns:a16="http://schemas.microsoft.com/office/drawing/2014/main" id="{A2411A81-83DB-8F89-FB88-6D99F7724E4B}"/>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186" name="Arc 185">
                <a:extLst>
                  <a:ext uri="{FF2B5EF4-FFF2-40B4-BE49-F238E27FC236}">
                    <a16:creationId xmlns:a16="http://schemas.microsoft.com/office/drawing/2014/main" id="{FABEDE63-8C46-0780-4A62-87807F1AEB7C}"/>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grpSp>
      </p:grpSp>
      <p:sp>
        <p:nvSpPr>
          <p:cNvPr id="191" name="Rectangle 190">
            <a:extLst>
              <a:ext uri="{FF2B5EF4-FFF2-40B4-BE49-F238E27FC236}">
                <a16:creationId xmlns:a16="http://schemas.microsoft.com/office/drawing/2014/main" id="{54EDE8DC-4F64-846C-C767-CA07E3EC9DCE}"/>
              </a:ext>
            </a:extLst>
          </p:cNvPr>
          <p:cNvSpPr/>
          <p:nvPr/>
        </p:nvSpPr>
        <p:spPr>
          <a:xfrm>
            <a:off x="2419862" y="3199507"/>
            <a:ext cx="105609" cy="319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192" name="Straight Connector 191">
            <a:extLst>
              <a:ext uri="{FF2B5EF4-FFF2-40B4-BE49-F238E27FC236}">
                <a16:creationId xmlns:a16="http://schemas.microsoft.com/office/drawing/2014/main" id="{1671A288-3924-008E-411F-F2212686B4BC}"/>
              </a:ext>
            </a:extLst>
          </p:cNvPr>
          <p:cNvCxnSpPr>
            <a:cxnSpLocks/>
            <a:endCxn id="191" idx="2"/>
          </p:cNvCxnSpPr>
          <p:nvPr/>
        </p:nvCxnSpPr>
        <p:spPr>
          <a:xfrm flipH="1" flipV="1">
            <a:off x="2472667" y="3519132"/>
            <a:ext cx="2400" cy="155467"/>
          </a:xfrm>
          <a:prstGeom prst="line">
            <a:avLst/>
          </a:prstGeom>
          <a:ln>
            <a:headEnd type="triangle"/>
          </a:ln>
          <a:effectLst/>
        </p:spPr>
        <p:style>
          <a:lnRef idx="2">
            <a:schemeClr val="dk1"/>
          </a:lnRef>
          <a:fillRef idx="0">
            <a:schemeClr val="dk1"/>
          </a:fillRef>
          <a:effectRef idx="1">
            <a:schemeClr val="dk1"/>
          </a:effectRef>
          <a:fontRef idx="minor">
            <a:schemeClr val="tx1"/>
          </a:fontRef>
        </p:style>
      </p:cxnSp>
      <p:cxnSp>
        <p:nvCxnSpPr>
          <p:cNvPr id="193" name="Straight Connector 192">
            <a:extLst>
              <a:ext uri="{FF2B5EF4-FFF2-40B4-BE49-F238E27FC236}">
                <a16:creationId xmlns:a16="http://schemas.microsoft.com/office/drawing/2014/main" id="{5F1485BC-06FA-601E-0E06-6BF4227E57A4}"/>
              </a:ext>
            </a:extLst>
          </p:cNvPr>
          <p:cNvCxnSpPr>
            <a:cxnSpLocks/>
          </p:cNvCxnSpPr>
          <p:nvPr/>
        </p:nvCxnSpPr>
        <p:spPr>
          <a:xfrm flipH="1" flipV="1">
            <a:off x="2478596" y="4031048"/>
            <a:ext cx="411" cy="52084"/>
          </a:xfrm>
          <a:prstGeom prst="line">
            <a:avLst/>
          </a:prstGeom>
          <a:effectLst/>
        </p:spPr>
        <p:style>
          <a:lnRef idx="2">
            <a:schemeClr val="dk1"/>
          </a:lnRef>
          <a:fillRef idx="0">
            <a:schemeClr val="dk1"/>
          </a:fillRef>
          <a:effectRef idx="1">
            <a:schemeClr val="dk1"/>
          </a:effectRef>
          <a:fontRef idx="minor">
            <a:schemeClr val="tx1"/>
          </a:fontRef>
        </p:style>
      </p:cxnSp>
      <p:cxnSp>
        <p:nvCxnSpPr>
          <p:cNvPr id="194" name="Straight Connector 193">
            <a:extLst>
              <a:ext uri="{FF2B5EF4-FFF2-40B4-BE49-F238E27FC236}">
                <a16:creationId xmlns:a16="http://schemas.microsoft.com/office/drawing/2014/main" id="{38D2D870-1ACD-83D0-5E1F-55FA68702BFC}"/>
              </a:ext>
            </a:extLst>
          </p:cNvPr>
          <p:cNvCxnSpPr>
            <a:cxnSpLocks/>
            <a:stCxn id="191" idx="0"/>
          </p:cNvCxnSpPr>
          <p:nvPr/>
        </p:nvCxnSpPr>
        <p:spPr>
          <a:xfrm flipH="1" flipV="1">
            <a:off x="2470414" y="3127070"/>
            <a:ext cx="2253" cy="72437"/>
          </a:xfrm>
          <a:prstGeom prst="line">
            <a:avLst/>
          </a:prstGeom>
          <a:effectLst/>
        </p:spPr>
        <p:style>
          <a:lnRef idx="2">
            <a:schemeClr val="dk1"/>
          </a:lnRef>
          <a:fillRef idx="0">
            <a:schemeClr val="dk1"/>
          </a:fillRef>
          <a:effectRef idx="1">
            <a:schemeClr val="dk1"/>
          </a:effectRef>
          <a:fontRef idx="minor">
            <a:schemeClr val="tx1"/>
          </a:fontRef>
        </p:style>
      </p:cxnSp>
      <p:cxnSp>
        <p:nvCxnSpPr>
          <p:cNvPr id="195" name="Straight Connector 194">
            <a:extLst>
              <a:ext uri="{FF2B5EF4-FFF2-40B4-BE49-F238E27FC236}">
                <a16:creationId xmlns:a16="http://schemas.microsoft.com/office/drawing/2014/main" id="{D31302CB-565C-2FD4-4921-1FB2C3904844}"/>
              </a:ext>
            </a:extLst>
          </p:cNvPr>
          <p:cNvCxnSpPr>
            <a:cxnSpLocks/>
            <a:stCxn id="202" idx="0"/>
          </p:cNvCxnSpPr>
          <p:nvPr/>
        </p:nvCxnSpPr>
        <p:spPr>
          <a:xfrm flipV="1">
            <a:off x="1941324" y="3127070"/>
            <a:ext cx="0" cy="365581"/>
          </a:xfrm>
          <a:prstGeom prst="line">
            <a:avLst/>
          </a:prstGeom>
          <a:ln>
            <a:headEnd type="none" w="med" len="med"/>
            <a:tailEnd type="none" w="med" len="med"/>
          </a:ln>
          <a:effectLst/>
        </p:spPr>
        <p:style>
          <a:lnRef idx="2">
            <a:schemeClr val="dk1"/>
          </a:lnRef>
          <a:fillRef idx="0">
            <a:schemeClr val="dk1"/>
          </a:fillRef>
          <a:effectRef idx="1">
            <a:schemeClr val="dk1"/>
          </a:effectRef>
          <a:fontRef idx="minor">
            <a:schemeClr val="tx1"/>
          </a:fontRef>
        </p:style>
      </p:cxnSp>
      <p:cxnSp>
        <p:nvCxnSpPr>
          <p:cNvPr id="196" name="Straight Connector 195">
            <a:extLst>
              <a:ext uri="{FF2B5EF4-FFF2-40B4-BE49-F238E27FC236}">
                <a16:creationId xmlns:a16="http://schemas.microsoft.com/office/drawing/2014/main" id="{76531651-9E95-4A9C-31DE-CAA54D7E95E6}"/>
              </a:ext>
            </a:extLst>
          </p:cNvPr>
          <p:cNvCxnSpPr>
            <a:cxnSpLocks/>
            <a:endCxn id="202" idx="2"/>
          </p:cNvCxnSpPr>
          <p:nvPr/>
        </p:nvCxnSpPr>
        <p:spPr>
          <a:xfrm flipH="1" flipV="1">
            <a:off x="1941324" y="3812276"/>
            <a:ext cx="1172" cy="270856"/>
          </a:xfrm>
          <a:prstGeom prst="line">
            <a:avLst/>
          </a:prstGeom>
          <a:ln>
            <a:headEnd type="none" w="med" len="med"/>
            <a:tailEnd type="none" w="med" len="med"/>
          </a:ln>
          <a:effectLst/>
        </p:spPr>
        <p:style>
          <a:lnRef idx="2">
            <a:schemeClr val="dk1"/>
          </a:lnRef>
          <a:fillRef idx="0">
            <a:schemeClr val="dk1"/>
          </a:fillRef>
          <a:effectRef idx="1">
            <a:schemeClr val="dk1"/>
          </a:effectRef>
          <a:fontRef idx="minor">
            <a:schemeClr val="tx1"/>
          </a:fontRef>
        </p:style>
      </p:cxnSp>
      <p:sp>
        <p:nvSpPr>
          <p:cNvPr id="197" name="TextBox 196">
            <a:extLst>
              <a:ext uri="{FF2B5EF4-FFF2-40B4-BE49-F238E27FC236}">
                <a16:creationId xmlns:a16="http://schemas.microsoft.com/office/drawing/2014/main" id="{7D2AB122-B49D-8BEC-1A53-550D416CC396}"/>
              </a:ext>
            </a:extLst>
          </p:cNvPr>
          <p:cNvSpPr txBox="1"/>
          <p:nvPr/>
        </p:nvSpPr>
        <p:spPr>
          <a:xfrm>
            <a:off x="2221537" y="3685913"/>
            <a:ext cx="327334" cy="276999"/>
          </a:xfrm>
          <a:prstGeom prst="rect">
            <a:avLst/>
          </a:prstGeom>
          <a:noFill/>
        </p:spPr>
        <p:txBody>
          <a:bodyPr wrap="none" rtlCol="0">
            <a:spAutoFit/>
          </a:bodyPr>
          <a:lstStyle/>
          <a:p>
            <a:r>
              <a:rPr lang="en-GB" sz="1200" dirty="0"/>
              <a:t>L</a:t>
            </a:r>
            <a:r>
              <a:rPr lang="en-GB" sz="1200" baseline="-25000" dirty="0"/>
              <a:t>n</a:t>
            </a:r>
          </a:p>
        </p:txBody>
      </p:sp>
      <p:cxnSp>
        <p:nvCxnSpPr>
          <p:cNvPr id="198" name="Straight Arrow Connector 197">
            <a:extLst>
              <a:ext uri="{FF2B5EF4-FFF2-40B4-BE49-F238E27FC236}">
                <a16:creationId xmlns:a16="http://schemas.microsoft.com/office/drawing/2014/main" id="{AB263BEE-7EC5-C2D1-60FA-8EED2A2A269C}"/>
              </a:ext>
            </a:extLst>
          </p:cNvPr>
          <p:cNvCxnSpPr>
            <a:cxnSpLocks/>
          </p:cNvCxnSpPr>
          <p:nvPr/>
        </p:nvCxnSpPr>
        <p:spPr>
          <a:xfrm flipV="1">
            <a:off x="2377933" y="3234182"/>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99" name="TextBox 198">
            <a:extLst>
              <a:ext uri="{FF2B5EF4-FFF2-40B4-BE49-F238E27FC236}">
                <a16:creationId xmlns:a16="http://schemas.microsoft.com/office/drawing/2014/main" id="{FEDB527E-13DD-996C-3D53-596D833F87BD}"/>
              </a:ext>
            </a:extLst>
          </p:cNvPr>
          <p:cNvSpPr txBox="1"/>
          <p:nvPr/>
        </p:nvSpPr>
        <p:spPr>
          <a:xfrm>
            <a:off x="2104037" y="3182364"/>
            <a:ext cx="344966" cy="276999"/>
          </a:xfrm>
          <a:prstGeom prst="rect">
            <a:avLst/>
          </a:prstGeom>
          <a:noFill/>
        </p:spPr>
        <p:txBody>
          <a:bodyPr wrap="none" rtlCol="0">
            <a:spAutoFit/>
          </a:bodyPr>
          <a:lstStyle/>
          <a:p>
            <a:r>
              <a:rPr lang="en-GB" sz="1200" i="1" dirty="0"/>
              <a:t>R</a:t>
            </a:r>
            <a:r>
              <a:rPr lang="el-GR" sz="1200" i="1" baseline="-25000" dirty="0">
                <a:latin typeface="Times New Roman" panose="02020603050405020304" pitchFamily="18" charset="0"/>
                <a:cs typeface="Times New Roman" panose="02020603050405020304" pitchFamily="18" charset="0"/>
              </a:rPr>
              <a:t>θ</a:t>
            </a:r>
            <a:endParaRPr lang="en-GB" sz="1200" i="1" baseline="-25000" dirty="0"/>
          </a:p>
        </p:txBody>
      </p:sp>
      <p:cxnSp>
        <p:nvCxnSpPr>
          <p:cNvPr id="200" name="Straight Connector 199">
            <a:extLst>
              <a:ext uri="{FF2B5EF4-FFF2-40B4-BE49-F238E27FC236}">
                <a16:creationId xmlns:a16="http://schemas.microsoft.com/office/drawing/2014/main" id="{208208B4-E4CC-4E2E-5E86-5B4624337334}"/>
              </a:ext>
            </a:extLst>
          </p:cNvPr>
          <p:cNvCxnSpPr>
            <a:cxnSpLocks/>
          </p:cNvCxnSpPr>
          <p:nvPr/>
        </p:nvCxnSpPr>
        <p:spPr>
          <a:xfrm flipV="1">
            <a:off x="2472355" y="3519141"/>
            <a:ext cx="1" cy="212902"/>
          </a:xfrm>
          <a:prstGeom prst="line">
            <a:avLst/>
          </a:prstGeom>
          <a:effectLst/>
        </p:spPr>
        <p:style>
          <a:lnRef idx="2">
            <a:schemeClr val="dk1"/>
          </a:lnRef>
          <a:fillRef idx="0">
            <a:schemeClr val="dk1"/>
          </a:fillRef>
          <a:effectRef idx="1">
            <a:schemeClr val="dk1"/>
          </a:effectRef>
          <a:fontRef idx="minor">
            <a:schemeClr val="tx1"/>
          </a:fontRef>
        </p:style>
      </p:cxnSp>
      <p:sp>
        <p:nvSpPr>
          <p:cNvPr id="201" name="TextBox 200">
            <a:extLst>
              <a:ext uri="{FF2B5EF4-FFF2-40B4-BE49-F238E27FC236}">
                <a16:creationId xmlns:a16="http://schemas.microsoft.com/office/drawing/2014/main" id="{C8980E99-0853-4FD6-8D1C-843E26B69DE0}"/>
              </a:ext>
            </a:extLst>
          </p:cNvPr>
          <p:cNvSpPr txBox="1"/>
          <p:nvPr/>
        </p:nvSpPr>
        <p:spPr>
          <a:xfrm>
            <a:off x="2447712" y="3511181"/>
            <a:ext cx="227948" cy="276999"/>
          </a:xfrm>
          <a:prstGeom prst="rect">
            <a:avLst/>
          </a:prstGeom>
          <a:noFill/>
        </p:spPr>
        <p:txBody>
          <a:bodyPr wrap="none" rtlCol="0">
            <a:spAutoFit/>
          </a:bodyPr>
          <a:lstStyle/>
          <a:p>
            <a:r>
              <a:rPr lang="en-GB" sz="1200" dirty="0"/>
              <a:t>I</a:t>
            </a:r>
            <a:endParaRPr lang="en-GB" sz="1200" baseline="-25000" dirty="0"/>
          </a:p>
        </p:txBody>
      </p:sp>
      <p:sp>
        <p:nvSpPr>
          <p:cNvPr id="202" name="Rectangle 201">
            <a:extLst>
              <a:ext uri="{FF2B5EF4-FFF2-40B4-BE49-F238E27FC236}">
                <a16:creationId xmlns:a16="http://schemas.microsoft.com/office/drawing/2014/main" id="{EF2E87A6-30FB-A42D-62F6-49AEB96A40E7}"/>
              </a:ext>
            </a:extLst>
          </p:cNvPr>
          <p:cNvSpPr/>
          <p:nvPr/>
        </p:nvSpPr>
        <p:spPr>
          <a:xfrm>
            <a:off x="1888519" y="3492651"/>
            <a:ext cx="105609" cy="31962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sz="1200"/>
          </a:p>
        </p:txBody>
      </p:sp>
      <p:cxnSp>
        <p:nvCxnSpPr>
          <p:cNvPr id="203" name="Straight Arrow Connector 202">
            <a:extLst>
              <a:ext uri="{FF2B5EF4-FFF2-40B4-BE49-F238E27FC236}">
                <a16:creationId xmlns:a16="http://schemas.microsoft.com/office/drawing/2014/main" id="{FD60F9BB-04FA-7916-296D-4AF4D001FEF7}"/>
              </a:ext>
            </a:extLst>
          </p:cNvPr>
          <p:cNvCxnSpPr>
            <a:cxnSpLocks/>
          </p:cNvCxnSpPr>
          <p:nvPr/>
        </p:nvCxnSpPr>
        <p:spPr>
          <a:xfrm flipV="1">
            <a:off x="1835388" y="3571338"/>
            <a:ext cx="241475" cy="19805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204" name="Straight Connector 203">
            <a:extLst>
              <a:ext uri="{FF2B5EF4-FFF2-40B4-BE49-F238E27FC236}">
                <a16:creationId xmlns:a16="http://schemas.microsoft.com/office/drawing/2014/main" id="{BF6F5E9B-27C6-AB63-E18C-11AAEA5A8BEF}"/>
              </a:ext>
            </a:extLst>
          </p:cNvPr>
          <p:cNvCxnSpPr>
            <a:cxnSpLocks/>
          </p:cNvCxnSpPr>
          <p:nvPr/>
        </p:nvCxnSpPr>
        <p:spPr>
          <a:xfrm flipH="1">
            <a:off x="1942496" y="3136424"/>
            <a:ext cx="528896" cy="794"/>
          </a:xfrm>
          <a:prstGeom prst="line">
            <a:avLst/>
          </a:prstGeom>
          <a:effectLst/>
        </p:spPr>
        <p:style>
          <a:lnRef idx="2">
            <a:schemeClr val="dk1"/>
          </a:lnRef>
          <a:fillRef idx="0">
            <a:schemeClr val="dk1"/>
          </a:fillRef>
          <a:effectRef idx="1">
            <a:schemeClr val="dk1"/>
          </a:effectRef>
          <a:fontRef idx="minor">
            <a:schemeClr val="tx1"/>
          </a:fontRef>
        </p:style>
      </p:cxnSp>
      <p:cxnSp>
        <p:nvCxnSpPr>
          <p:cNvPr id="205" name="Straight Connector 204">
            <a:extLst>
              <a:ext uri="{FF2B5EF4-FFF2-40B4-BE49-F238E27FC236}">
                <a16:creationId xmlns:a16="http://schemas.microsoft.com/office/drawing/2014/main" id="{938B3D5E-7141-45B2-4C70-6F849AC6B06A}"/>
              </a:ext>
            </a:extLst>
          </p:cNvPr>
          <p:cNvCxnSpPr>
            <a:cxnSpLocks/>
          </p:cNvCxnSpPr>
          <p:nvPr/>
        </p:nvCxnSpPr>
        <p:spPr>
          <a:xfrm flipH="1" flipV="1">
            <a:off x="2230986" y="2907613"/>
            <a:ext cx="5094" cy="161401"/>
          </a:xfrm>
          <a:prstGeom prst="line">
            <a:avLst/>
          </a:prstGeom>
          <a:ln w="28575">
            <a:solidFill>
              <a:schemeClr val="bg1"/>
            </a:solidFill>
            <a:prstDash val="sysDot"/>
          </a:ln>
          <a:effectLst/>
        </p:spPr>
        <p:style>
          <a:lnRef idx="2">
            <a:schemeClr val="dk1"/>
          </a:lnRef>
          <a:fillRef idx="0">
            <a:schemeClr val="dk1"/>
          </a:fillRef>
          <a:effectRef idx="1">
            <a:schemeClr val="dk1"/>
          </a:effectRef>
          <a:fontRef idx="minor">
            <a:schemeClr val="tx1"/>
          </a:fontRef>
        </p:style>
      </p:cxnSp>
      <p:sp>
        <p:nvSpPr>
          <p:cNvPr id="206" name="TextBox 205">
            <a:extLst>
              <a:ext uri="{FF2B5EF4-FFF2-40B4-BE49-F238E27FC236}">
                <a16:creationId xmlns:a16="http://schemas.microsoft.com/office/drawing/2014/main" id="{99A48E70-CDDF-7836-40B4-DE7294093713}"/>
              </a:ext>
            </a:extLst>
          </p:cNvPr>
          <p:cNvSpPr txBox="1"/>
          <p:nvPr/>
        </p:nvSpPr>
        <p:spPr>
          <a:xfrm>
            <a:off x="1583019" y="3475990"/>
            <a:ext cx="369012" cy="276999"/>
          </a:xfrm>
          <a:prstGeom prst="rect">
            <a:avLst/>
          </a:prstGeom>
          <a:noFill/>
        </p:spPr>
        <p:txBody>
          <a:bodyPr wrap="none" rtlCol="0">
            <a:spAutoFit/>
          </a:bodyPr>
          <a:lstStyle/>
          <a:p>
            <a:r>
              <a:rPr lang="en-GB" sz="1200" i="1" dirty="0"/>
              <a:t>R</a:t>
            </a:r>
            <a:r>
              <a:rPr lang="en-GB" sz="1200" i="1" baseline="-25000" dirty="0"/>
              <a:t>R</a:t>
            </a:r>
          </a:p>
        </p:txBody>
      </p:sp>
      <p:sp>
        <p:nvSpPr>
          <p:cNvPr id="207" name="Freeform: Shape 206">
            <a:extLst>
              <a:ext uri="{FF2B5EF4-FFF2-40B4-BE49-F238E27FC236}">
                <a16:creationId xmlns:a16="http://schemas.microsoft.com/office/drawing/2014/main" id="{EDBF6477-0B88-685B-6BDB-D37FF60338F0}"/>
              </a:ext>
            </a:extLst>
          </p:cNvPr>
          <p:cNvSpPr/>
          <p:nvPr/>
        </p:nvSpPr>
        <p:spPr>
          <a:xfrm rot="1904391">
            <a:off x="2588946" y="2594770"/>
            <a:ext cx="472194" cy="86188"/>
          </a:xfrm>
          <a:custGeom>
            <a:avLst/>
            <a:gdLst>
              <a:gd name="connsiteX0" fmla="*/ 0 w 568960"/>
              <a:gd name="connsiteY0" fmla="*/ 0 h 5301"/>
              <a:gd name="connsiteX1" fmla="*/ 568960 w 568960"/>
              <a:gd name="connsiteY1" fmla="*/ 0 h 5301"/>
              <a:gd name="connsiteX0" fmla="*/ 0 w 10000"/>
              <a:gd name="connsiteY0" fmla="*/ 316242 h 316761"/>
              <a:gd name="connsiteX1" fmla="*/ 5446 w 10000"/>
              <a:gd name="connsiteY1" fmla="*/ 0 h 316761"/>
              <a:gd name="connsiteX2" fmla="*/ 10000 w 10000"/>
              <a:gd name="connsiteY2" fmla="*/ 316242 h 316761"/>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9238 h 319238"/>
              <a:gd name="connsiteX1" fmla="*/ 4358 w 10000"/>
              <a:gd name="connsiteY1" fmla="*/ 0 h 319238"/>
              <a:gd name="connsiteX2" fmla="*/ 10000 w 10000"/>
              <a:gd name="connsiteY2" fmla="*/ 319238 h 319238"/>
              <a:gd name="connsiteX0" fmla="*/ 0 w 10000"/>
              <a:gd name="connsiteY0" fmla="*/ 319238 h 319238"/>
              <a:gd name="connsiteX1" fmla="*/ 4832 w 10000"/>
              <a:gd name="connsiteY1" fmla="*/ 0 h 319238"/>
              <a:gd name="connsiteX2" fmla="*/ 10000 w 10000"/>
              <a:gd name="connsiteY2" fmla="*/ 319238 h 319238"/>
            </a:gdLst>
            <a:ahLst/>
            <a:cxnLst>
              <a:cxn ang="0">
                <a:pos x="connsiteX0" y="connsiteY0"/>
              </a:cxn>
              <a:cxn ang="0">
                <a:pos x="connsiteX1" y="connsiteY1"/>
              </a:cxn>
              <a:cxn ang="0">
                <a:pos x="connsiteX2" y="connsiteY2"/>
              </a:cxn>
            </a:cxnLst>
            <a:rect l="l" t="t" r="r" b="b"/>
            <a:pathLst>
              <a:path w="10000" h="319238">
                <a:moveTo>
                  <a:pt x="0" y="319238"/>
                </a:moveTo>
                <a:cubicBezTo>
                  <a:pt x="1462" y="79661"/>
                  <a:pt x="3772" y="0"/>
                  <a:pt x="4832" y="0"/>
                </a:cubicBezTo>
                <a:cubicBezTo>
                  <a:pt x="7303" y="11428"/>
                  <a:pt x="8245" y="91781"/>
                  <a:pt x="10000" y="319238"/>
                </a:cubicBezTo>
              </a:path>
            </a:pathLst>
          </a:custGeom>
          <a:ln>
            <a:headEnd type="triangle"/>
            <a:tailEnd type="triangle"/>
          </a:ln>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208" name="TextBox 207">
            <a:extLst>
              <a:ext uri="{FF2B5EF4-FFF2-40B4-BE49-F238E27FC236}">
                <a16:creationId xmlns:a16="http://schemas.microsoft.com/office/drawing/2014/main" id="{1C7F928C-6207-5726-4A83-0D3372821321}"/>
              </a:ext>
            </a:extLst>
          </p:cNvPr>
          <p:cNvSpPr txBox="1"/>
          <p:nvPr/>
        </p:nvSpPr>
        <p:spPr>
          <a:xfrm>
            <a:off x="2746881" y="3611808"/>
            <a:ext cx="421910" cy="276999"/>
          </a:xfrm>
          <a:prstGeom prst="rect">
            <a:avLst/>
          </a:prstGeom>
          <a:noFill/>
        </p:spPr>
        <p:txBody>
          <a:bodyPr wrap="none" rtlCol="0">
            <a:spAutoFit/>
          </a:bodyPr>
          <a:lstStyle/>
          <a:p>
            <a:r>
              <a:rPr lang="en-GB" sz="1200" i="1" dirty="0" err="1"/>
              <a:t>M</a:t>
            </a:r>
            <a:r>
              <a:rPr lang="en-GB" sz="1200" i="1" baseline="-25000" dirty="0" err="1"/>
              <a:t>nc</a:t>
            </a:r>
            <a:endParaRPr lang="en-GB" sz="1200" i="1" baseline="-25000" dirty="0"/>
          </a:p>
        </p:txBody>
      </p:sp>
      <p:sp>
        <p:nvSpPr>
          <p:cNvPr id="209" name="Freeform: Shape 208">
            <a:extLst>
              <a:ext uri="{FF2B5EF4-FFF2-40B4-BE49-F238E27FC236}">
                <a16:creationId xmlns:a16="http://schemas.microsoft.com/office/drawing/2014/main" id="{1EA31F96-F952-4654-7CBE-7B95DAD6D094}"/>
              </a:ext>
            </a:extLst>
          </p:cNvPr>
          <p:cNvSpPr/>
          <p:nvPr/>
        </p:nvSpPr>
        <p:spPr>
          <a:xfrm rot="5400000">
            <a:off x="2130067" y="3188185"/>
            <a:ext cx="1043424" cy="86188"/>
          </a:xfrm>
          <a:custGeom>
            <a:avLst/>
            <a:gdLst>
              <a:gd name="connsiteX0" fmla="*/ 0 w 568960"/>
              <a:gd name="connsiteY0" fmla="*/ 0 h 5301"/>
              <a:gd name="connsiteX1" fmla="*/ 568960 w 568960"/>
              <a:gd name="connsiteY1" fmla="*/ 0 h 5301"/>
              <a:gd name="connsiteX0" fmla="*/ 0 w 10000"/>
              <a:gd name="connsiteY0" fmla="*/ 316242 h 316761"/>
              <a:gd name="connsiteX1" fmla="*/ 5446 w 10000"/>
              <a:gd name="connsiteY1" fmla="*/ 0 h 316761"/>
              <a:gd name="connsiteX2" fmla="*/ 10000 w 10000"/>
              <a:gd name="connsiteY2" fmla="*/ 316242 h 316761"/>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9238 h 319238"/>
              <a:gd name="connsiteX1" fmla="*/ 4358 w 10000"/>
              <a:gd name="connsiteY1" fmla="*/ 0 h 319238"/>
              <a:gd name="connsiteX2" fmla="*/ 10000 w 10000"/>
              <a:gd name="connsiteY2" fmla="*/ 319238 h 319238"/>
              <a:gd name="connsiteX0" fmla="*/ 0 w 10000"/>
              <a:gd name="connsiteY0" fmla="*/ 319238 h 319238"/>
              <a:gd name="connsiteX1" fmla="*/ 4832 w 10000"/>
              <a:gd name="connsiteY1" fmla="*/ 0 h 319238"/>
              <a:gd name="connsiteX2" fmla="*/ 10000 w 10000"/>
              <a:gd name="connsiteY2" fmla="*/ 319238 h 319238"/>
            </a:gdLst>
            <a:ahLst/>
            <a:cxnLst>
              <a:cxn ang="0">
                <a:pos x="connsiteX0" y="connsiteY0"/>
              </a:cxn>
              <a:cxn ang="0">
                <a:pos x="connsiteX1" y="connsiteY1"/>
              </a:cxn>
              <a:cxn ang="0">
                <a:pos x="connsiteX2" y="connsiteY2"/>
              </a:cxn>
            </a:cxnLst>
            <a:rect l="l" t="t" r="r" b="b"/>
            <a:pathLst>
              <a:path w="10000" h="319238">
                <a:moveTo>
                  <a:pt x="0" y="319238"/>
                </a:moveTo>
                <a:cubicBezTo>
                  <a:pt x="1462" y="79661"/>
                  <a:pt x="3772" y="0"/>
                  <a:pt x="4832" y="0"/>
                </a:cubicBezTo>
                <a:cubicBezTo>
                  <a:pt x="7303" y="11428"/>
                  <a:pt x="8245" y="91781"/>
                  <a:pt x="10000" y="319238"/>
                </a:cubicBezTo>
              </a:path>
            </a:pathLst>
          </a:custGeom>
          <a:ln>
            <a:headEnd type="triangle"/>
            <a:tailEnd type="triangle"/>
          </a:ln>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sz="1200"/>
          </a:p>
        </p:txBody>
      </p:sp>
      <p:sp>
        <p:nvSpPr>
          <p:cNvPr id="210" name="TextBox 209">
            <a:extLst>
              <a:ext uri="{FF2B5EF4-FFF2-40B4-BE49-F238E27FC236}">
                <a16:creationId xmlns:a16="http://schemas.microsoft.com/office/drawing/2014/main" id="{7695C504-0CDE-A1A9-30F6-7E9C92B09D13}"/>
              </a:ext>
            </a:extLst>
          </p:cNvPr>
          <p:cNvSpPr txBox="1"/>
          <p:nvPr/>
        </p:nvSpPr>
        <p:spPr>
          <a:xfrm>
            <a:off x="2630246" y="3006762"/>
            <a:ext cx="428322" cy="276999"/>
          </a:xfrm>
          <a:prstGeom prst="rect">
            <a:avLst/>
          </a:prstGeom>
          <a:noFill/>
        </p:spPr>
        <p:txBody>
          <a:bodyPr wrap="none" rtlCol="0">
            <a:spAutoFit/>
          </a:bodyPr>
          <a:lstStyle/>
          <a:p>
            <a:r>
              <a:rPr lang="en-GB" sz="1200" i="1" dirty="0"/>
              <a:t>M</a:t>
            </a:r>
            <a:r>
              <a:rPr lang="en-GB" sz="1200" i="1" baseline="-25000" dirty="0"/>
              <a:t>1n</a:t>
            </a:r>
          </a:p>
        </p:txBody>
      </p:sp>
      <p:cxnSp>
        <p:nvCxnSpPr>
          <p:cNvPr id="211" name="Straight Connector 210">
            <a:extLst>
              <a:ext uri="{FF2B5EF4-FFF2-40B4-BE49-F238E27FC236}">
                <a16:creationId xmlns:a16="http://schemas.microsoft.com/office/drawing/2014/main" id="{1F6BEC74-6369-6B49-F13D-4C0D3E4D7875}"/>
              </a:ext>
            </a:extLst>
          </p:cNvPr>
          <p:cNvCxnSpPr>
            <a:cxnSpLocks/>
          </p:cNvCxnSpPr>
          <p:nvPr/>
        </p:nvCxnSpPr>
        <p:spPr>
          <a:xfrm>
            <a:off x="960769" y="4083132"/>
            <a:ext cx="981727" cy="0"/>
          </a:xfrm>
          <a:prstGeom prst="line">
            <a:avLst/>
          </a:prstGeom>
          <a:ln>
            <a:headEnd type="none"/>
            <a:tailEnd type="oval"/>
          </a:ln>
          <a:effectLst/>
        </p:spPr>
        <p:style>
          <a:lnRef idx="2">
            <a:schemeClr val="dk1"/>
          </a:lnRef>
          <a:fillRef idx="0">
            <a:schemeClr val="dk1"/>
          </a:fillRef>
          <a:effectRef idx="1">
            <a:schemeClr val="dk1"/>
          </a:effectRef>
          <a:fontRef idx="minor">
            <a:schemeClr val="tx1"/>
          </a:fontRef>
        </p:style>
      </p:cxnSp>
      <p:sp>
        <p:nvSpPr>
          <p:cNvPr id="29" name="Rectangle: Rounded Corners 28">
            <a:extLst>
              <a:ext uri="{FF2B5EF4-FFF2-40B4-BE49-F238E27FC236}">
                <a16:creationId xmlns:a16="http://schemas.microsoft.com/office/drawing/2014/main" id="{6ED01787-7EDE-206D-420D-2AF440DE874C}"/>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30" name="Rectangle: Rounded Corners 29">
            <a:extLst>
              <a:ext uri="{FF2B5EF4-FFF2-40B4-BE49-F238E27FC236}">
                <a16:creationId xmlns:a16="http://schemas.microsoft.com/office/drawing/2014/main" id="{79172C2A-FE30-3F83-5BC1-C4A5E5B25976}"/>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31" name="Rectangle: Rounded Corners 30">
            <a:extLst>
              <a:ext uri="{FF2B5EF4-FFF2-40B4-BE49-F238E27FC236}">
                <a16:creationId xmlns:a16="http://schemas.microsoft.com/office/drawing/2014/main" id="{DABE7BD9-C259-7AE3-3FD6-C783F8CF3F8C}"/>
              </a:ext>
            </a:extLst>
          </p:cNvPr>
          <p:cNvSpPr/>
          <p:nvPr/>
        </p:nvSpPr>
        <p:spPr>
          <a:xfrm>
            <a:off x="7317936" y="410193"/>
            <a:ext cx="4805609"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33" name="Rectangle: Rounded Corners 32">
            <a:extLst>
              <a:ext uri="{FF2B5EF4-FFF2-40B4-BE49-F238E27FC236}">
                <a16:creationId xmlns:a16="http://schemas.microsoft.com/office/drawing/2014/main" id="{899B1497-46E7-DB08-E847-A8183356E5F2}"/>
              </a:ext>
            </a:extLst>
          </p:cNvPr>
          <p:cNvSpPr/>
          <p:nvPr/>
        </p:nvSpPr>
        <p:spPr>
          <a:xfrm>
            <a:off x="1992892" y="1288683"/>
            <a:ext cx="1514458"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38" name="Rectangle: Rounded Corners 37">
            <a:extLst>
              <a:ext uri="{FF2B5EF4-FFF2-40B4-BE49-F238E27FC236}">
                <a16:creationId xmlns:a16="http://schemas.microsoft.com/office/drawing/2014/main" id="{D665BCFE-0F0D-49EB-D1C8-FC9EB0A6F71E}"/>
              </a:ext>
            </a:extLst>
          </p:cNvPr>
          <p:cNvSpPr/>
          <p:nvPr/>
        </p:nvSpPr>
        <p:spPr>
          <a:xfrm>
            <a:off x="3562962" y="1283001"/>
            <a:ext cx="1025140" cy="245809"/>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41" name="Rectangle: Rounded Corners 40">
            <a:extLst>
              <a:ext uri="{FF2B5EF4-FFF2-40B4-BE49-F238E27FC236}">
                <a16:creationId xmlns:a16="http://schemas.microsoft.com/office/drawing/2014/main" id="{DCC6EF12-F1FB-1CD6-1CD4-DC492894F341}"/>
              </a:ext>
            </a:extLst>
          </p:cNvPr>
          <p:cNvSpPr/>
          <p:nvPr/>
        </p:nvSpPr>
        <p:spPr>
          <a:xfrm>
            <a:off x="57921" y="1283002"/>
            <a:ext cx="188457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44" name="Rectangle: Rounded Corners 43">
            <a:extLst>
              <a:ext uri="{FF2B5EF4-FFF2-40B4-BE49-F238E27FC236}">
                <a16:creationId xmlns:a16="http://schemas.microsoft.com/office/drawing/2014/main" id="{75E7C8EB-A22D-6472-571C-F7CB60C4AECB}"/>
              </a:ext>
            </a:extLst>
          </p:cNvPr>
          <p:cNvSpPr/>
          <p:nvPr/>
        </p:nvSpPr>
        <p:spPr>
          <a:xfrm>
            <a:off x="4650263" y="1283001"/>
            <a:ext cx="850163" cy="24581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46" name="Rectangle: Rounded Corners 45">
            <a:extLst>
              <a:ext uri="{FF2B5EF4-FFF2-40B4-BE49-F238E27FC236}">
                <a16:creationId xmlns:a16="http://schemas.microsoft.com/office/drawing/2014/main" id="{EB1ED08A-AAC6-E94F-5DB4-CAC51D5AC7DE}"/>
              </a:ext>
            </a:extLst>
          </p:cNvPr>
          <p:cNvSpPr/>
          <p:nvPr/>
        </p:nvSpPr>
        <p:spPr>
          <a:xfrm>
            <a:off x="2012346" y="996844"/>
            <a:ext cx="522520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47" name="Rectangle: Rounded Corners 46">
            <a:extLst>
              <a:ext uri="{FF2B5EF4-FFF2-40B4-BE49-F238E27FC236}">
                <a16:creationId xmlns:a16="http://schemas.microsoft.com/office/drawing/2014/main" id="{6FBE349B-D6DE-6346-3703-5542A106ED81}"/>
              </a:ext>
            </a:extLst>
          </p:cNvPr>
          <p:cNvSpPr/>
          <p:nvPr/>
        </p:nvSpPr>
        <p:spPr>
          <a:xfrm>
            <a:off x="7307401" y="997883"/>
            <a:ext cx="205338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48" name="Rectangle: Rounded Corners 47">
            <a:extLst>
              <a:ext uri="{FF2B5EF4-FFF2-40B4-BE49-F238E27FC236}">
                <a16:creationId xmlns:a16="http://schemas.microsoft.com/office/drawing/2014/main" id="{4260E646-C02C-F222-F31A-A1D261416256}"/>
              </a:ext>
            </a:extLst>
          </p:cNvPr>
          <p:cNvSpPr/>
          <p:nvPr/>
        </p:nvSpPr>
        <p:spPr>
          <a:xfrm>
            <a:off x="9430634" y="993241"/>
            <a:ext cx="268237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51" name="Rectangle: Rounded Corners 50">
            <a:extLst>
              <a:ext uri="{FF2B5EF4-FFF2-40B4-BE49-F238E27FC236}">
                <a16:creationId xmlns:a16="http://schemas.microsoft.com/office/drawing/2014/main" id="{4BC29395-D2B3-0EF9-1DA2-F1243E0A1F5B}"/>
              </a:ext>
            </a:extLst>
          </p:cNvPr>
          <p:cNvSpPr/>
          <p:nvPr/>
        </p:nvSpPr>
        <p:spPr>
          <a:xfrm>
            <a:off x="7313610" y="1284041"/>
            <a:ext cx="204717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52" name="Rectangle: Rounded Corners 51">
            <a:extLst>
              <a:ext uri="{FF2B5EF4-FFF2-40B4-BE49-F238E27FC236}">
                <a16:creationId xmlns:a16="http://schemas.microsoft.com/office/drawing/2014/main" id="{0DFB9926-7E56-AFA4-6575-8942E1E8DE79}"/>
              </a:ext>
            </a:extLst>
          </p:cNvPr>
          <p:cNvSpPr/>
          <p:nvPr/>
        </p:nvSpPr>
        <p:spPr>
          <a:xfrm>
            <a:off x="9445874" y="1284041"/>
            <a:ext cx="1313130"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53" name="Rectangle: Rounded Corners 52">
            <a:extLst>
              <a:ext uri="{FF2B5EF4-FFF2-40B4-BE49-F238E27FC236}">
                <a16:creationId xmlns:a16="http://schemas.microsoft.com/office/drawing/2014/main" id="{009EF696-5E50-FA1B-81AD-1D65468BBBC1}"/>
              </a:ext>
            </a:extLst>
          </p:cNvPr>
          <p:cNvSpPr/>
          <p:nvPr/>
        </p:nvSpPr>
        <p:spPr>
          <a:xfrm>
            <a:off x="10835069" y="1284041"/>
            <a:ext cx="1277942"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59" name="Rectangle: Rounded Corners 58">
            <a:extLst>
              <a:ext uri="{FF2B5EF4-FFF2-40B4-BE49-F238E27FC236}">
                <a16:creationId xmlns:a16="http://schemas.microsoft.com/office/drawing/2014/main" id="{B5D353FD-1B5C-5C28-E847-8D31A91D99D3}"/>
              </a:ext>
            </a:extLst>
          </p:cNvPr>
          <p:cNvSpPr/>
          <p:nvPr/>
        </p:nvSpPr>
        <p:spPr>
          <a:xfrm>
            <a:off x="5562587" y="1283001"/>
            <a:ext cx="1690637" cy="250452"/>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65" name="Rectangle: Rounded Corners 64">
            <a:extLst>
              <a:ext uri="{FF2B5EF4-FFF2-40B4-BE49-F238E27FC236}">
                <a16:creationId xmlns:a16="http://schemas.microsoft.com/office/drawing/2014/main" id="{814D635E-BC85-F61A-DF3F-34ECCF07A66E}"/>
              </a:ext>
            </a:extLst>
          </p:cNvPr>
          <p:cNvSpPr/>
          <p:nvPr/>
        </p:nvSpPr>
        <p:spPr>
          <a:xfrm>
            <a:off x="70739" y="996844"/>
            <a:ext cx="187175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66" name="Rectangle: Rounded Corners 65">
            <a:extLst>
              <a:ext uri="{FF2B5EF4-FFF2-40B4-BE49-F238E27FC236}">
                <a16:creationId xmlns:a16="http://schemas.microsoft.com/office/drawing/2014/main" id="{2DCE68DC-255C-AE2E-1E54-87EB0A6AD5CC}"/>
              </a:ext>
            </a:extLst>
          </p:cNvPr>
          <p:cNvSpPr/>
          <p:nvPr/>
        </p:nvSpPr>
        <p:spPr>
          <a:xfrm>
            <a:off x="3559255" y="708213"/>
            <a:ext cx="579782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67" name="Rectangle: Rounded Corners 66">
            <a:extLst>
              <a:ext uri="{FF2B5EF4-FFF2-40B4-BE49-F238E27FC236}">
                <a16:creationId xmlns:a16="http://schemas.microsoft.com/office/drawing/2014/main" id="{6FC4FFAA-EE87-BD6C-0428-D38089C8244F}"/>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68" name="Rectangle: Rounded Corners 67">
            <a:extLst>
              <a:ext uri="{FF2B5EF4-FFF2-40B4-BE49-F238E27FC236}">
                <a16:creationId xmlns:a16="http://schemas.microsoft.com/office/drawing/2014/main" id="{F2098FB6-9531-4EBC-87C6-38E55A9973BE}"/>
              </a:ext>
            </a:extLst>
          </p:cNvPr>
          <p:cNvSpPr/>
          <p:nvPr/>
        </p:nvSpPr>
        <p:spPr>
          <a:xfrm>
            <a:off x="9442170" y="703031"/>
            <a:ext cx="2670841"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69" name="TextBox 68">
            <a:extLst>
              <a:ext uri="{FF2B5EF4-FFF2-40B4-BE49-F238E27FC236}">
                <a16:creationId xmlns:a16="http://schemas.microsoft.com/office/drawing/2014/main" id="{EA04EBF4-D34F-764C-CF7C-E721BB043A07}"/>
              </a:ext>
            </a:extLst>
          </p:cNvPr>
          <p:cNvSpPr txBox="1"/>
          <p:nvPr/>
        </p:nvSpPr>
        <p:spPr>
          <a:xfrm>
            <a:off x="4509602" y="1882326"/>
            <a:ext cx="6212550" cy="461665"/>
          </a:xfrm>
          <a:prstGeom prst="rect">
            <a:avLst/>
          </a:prstGeom>
          <a:noFill/>
        </p:spPr>
        <p:txBody>
          <a:bodyPr wrap="square">
            <a:spAutoFit/>
          </a:bodyPr>
          <a:lstStyle/>
          <a:p>
            <a:r>
              <a:rPr lang="en-GB" sz="2400" dirty="0"/>
              <a:t>Multiple pancakes case - mitigations</a:t>
            </a:r>
          </a:p>
        </p:txBody>
      </p:sp>
      <p:sp>
        <p:nvSpPr>
          <p:cNvPr id="5" name="TextBox 4">
            <a:extLst>
              <a:ext uri="{FF2B5EF4-FFF2-40B4-BE49-F238E27FC236}">
                <a16:creationId xmlns:a16="http://schemas.microsoft.com/office/drawing/2014/main" id="{D8235D88-0243-DF05-CF83-A680E1989AAB}"/>
              </a:ext>
            </a:extLst>
          </p:cNvPr>
          <p:cNvSpPr txBox="1"/>
          <p:nvPr/>
        </p:nvSpPr>
        <p:spPr>
          <a:xfrm>
            <a:off x="4769848" y="2657006"/>
            <a:ext cx="6300874" cy="2339102"/>
          </a:xfrm>
          <a:prstGeom prst="rect">
            <a:avLst/>
          </a:prstGeom>
          <a:noFill/>
        </p:spPr>
        <p:txBody>
          <a:bodyPr wrap="square">
            <a:spAutoFit/>
          </a:bodyPr>
          <a:lstStyle/>
          <a:p>
            <a:pPr marL="285750" indent="-285750">
              <a:spcBef>
                <a:spcPts val="600"/>
              </a:spcBef>
              <a:buFont typeface="Wingdings" panose="05000000000000000000" pitchFamily="2" charset="2"/>
              <a:buChar char="ü"/>
            </a:pPr>
            <a:r>
              <a:rPr lang="en-GB" dirty="0"/>
              <a:t>Redistribution of energy density and force density</a:t>
            </a:r>
          </a:p>
          <a:p>
            <a:pPr marL="285750" indent="-285750">
              <a:spcBef>
                <a:spcPts val="600"/>
              </a:spcBef>
              <a:buFont typeface="Wingdings" panose="05000000000000000000" pitchFamily="2" charset="2"/>
              <a:buChar char="ü"/>
            </a:pPr>
            <a:r>
              <a:rPr lang="en-GB" b="1" dirty="0"/>
              <a:t>Deliberately quenching </a:t>
            </a:r>
            <a:r>
              <a:rPr lang="en-GB" dirty="0"/>
              <a:t>parts of the magnet at strategically chosen </a:t>
            </a:r>
            <a:r>
              <a:rPr lang="en-GB" b="1" dirty="0"/>
              <a:t>locations</a:t>
            </a:r>
            <a:r>
              <a:rPr lang="en-GB" dirty="0"/>
              <a:t> and </a:t>
            </a:r>
            <a:r>
              <a:rPr lang="en-GB" b="1" dirty="0"/>
              <a:t>time</a:t>
            </a:r>
            <a:r>
              <a:rPr lang="en-GB" dirty="0"/>
              <a:t> could be help with the above issue</a:t>
            </a:r>
          </a:p>
          <a:p>
            <a:pPr marL="285750" indent="-285750">
              <a:spcBef>
                <a:spcPts val="600"/>
              </a:spcBef>
              <a:buFont typeface="Wingdings" panose="05000000000000000000" pitchFamily="2" charset="2"/>
              <a:buChar char="ü"/>
            </a:pPr>
            <a:r>
              <a:rPr lang="en-GB" dirty="0"/>
              <a:t>Quench heaters or capacitor discharge can be effective</a:t>
            </a:r>
          </a:p>
          <a:p>
            <a:pPr marL="285750" indent="-285750">
              <a:spcBef>
                <a:spcPts val="600"/>
              </a:spcBef>
              <a:buFont typeface="Wingdings" panose="05000000000000000000" pitchFamily="2" charset="2"/>
              <a:buChar char="ü"/>
            </a:pPr>
            <a:r>
              <a:rPr lang="en-GB" dirty="0"/>
              <a:t>This would require quench detection</a:t>
            </a:r>
          </a:p>
          <a:p>
            <a:pPr marL="285750" indent="-285750">
              <a:spcBef>
                <a:spcPts val="600"/>
              </a:spcBef>
              <a:buFont typeface="Wingdings" panose="05000000000000000000" pitchFamily="2" charset="2"/>
              <a:buChar char="ü"/>
            </a:pPr>
            <a:r>
              <a:rPr lang="en-GB" dirty="0"/>
              <a:t>This would require external power sources</a:t>
            </a:r>
          </a:p>
        </p:txBody>
      </p:sp>
      <p:pic>
        <p:nvPicPr>
          <p:cNvPr id="2" name="Picture 1">
            <a:extLst>
              <a:ext uri="{FF2B5EF4-FFF2-40B4-BE49-F238E27FC236}">
                <a16:creationId xmlns:a16="http://schemas.microsoft.com/office/drawing/2014/main" id="{4ACCA044-6B5B-D790-8AB6-13714A223750}"/>
              </a:ext>
            </a:extLst>
          </p:cNvPr>
          <p:cNvPicPr>
            <a:picLocks noChangeAspect="1"/>
          </p:cNvPicPr>
          <p:nvPr/>
        </p:nvPicPr>
        <p:blipFill>
          <a:blip r:embed="rId3"/>
          <a:stretch>
            <a:fillRect/>
          </a:stretch>
        </p:blipFill>
        <p:spPr>
          <a:xfrm>
            <a:off x="268802" y="4559319"/>
            <a:ext cx="1667061" cy="1261404"/>
          </a:xfrm>
          <a:prstGeom prst="rect">
            <a:avLst/>
          </a:prstGeom>
        </p:spPr>
      </p:pic>
      <p:pic>
        <p:nvPicPr>
          <p:cNvPr id="3" name="Picture 2">
            <a:extLst>
              <a:ext uri="{FF2B5EF4-FFF2-40B4-BE49-F238E27FC236}">
                <a16:creationId xmlns:a16="http://schemas.microsoft.com/office/drawing/2014/main" id="{27FE706E-FBC8-D0CC-3D28-25B9F07A0E41}"/>
              </a:ext>
            </a:extLst>
          </p:cNvPr>
          <p:cNvPicPr>
            <a:picLocks noChangeAspect="1"/>
          </p:cNvPicPr>
          <p:nvPr/>
        </p:nvPicPr>
        <p:blipFill>
          <a:blip r:embed="rId4"/>
          <a:stretch>
            <a:fillRect/>
          </a:stretch>
        </p:blipFill>
        <p:spPr>
          <a:xfrm>
            <a:off x="2630246" y="4048860"/>
            <a:ext cx="1665832" cy="1906509"/>
          </a:xfrm>
          <a:prstGeom prst="rect">
            <a:avLst/>
          </a:prstGeom>
        </p:spPr>
      </p:pic>
      <p:sp>
        <p:nvSpPr>
          <p:cNvPr id="6" name="TextBox 5">
            <a:extLst>
              <a:ext uri="{FF2B5EF4-FFF2-40B4-BE49-F238E27FC236}">
                <a16:creationId xmlns:a16="http://schemas.microsoft.com/office/drawing/2014/main" id="{3E9DE62A-C439-7E5F-EBAB-FBFC51C0D1EB}"/>
              </a:ext>
            </a:extLst>
          </p:cNvPr>
          <p:cNvSpPr txBox="1"/>
          <p:nvPr/>
        </p:nvSpPr>
        <p:spPr>
          <a:xfrm>
            <a:off x="1451632" y="6219349"/>
            <a:ext cx="10556250" cy="738664"/>
          </a:xfrm>
          <a:prstGeom prst="rect">
            <a:avLst/>
          </a:prstGeom>
          <a:noFill/>
        </p:spPr>
        <p:txBody>
          <a:bodyPr wrap="square">
            <a:spAutoFit/>
          </a:bodyPr>
          <a:lstStyle/>
          <a:p>
            <a:r>
              <a:rPr lang="en-GB" sz="1400" dirty="0"/>
              <a:t>[1] A. </a:t>
            </a:r>
            <a:r>
              <a:rPr lang="en-GB" sz="1400" dirty="0" err="1"/>
              <a:t>Gavrilin</a:t>
            </a:r>
            <a:r>
              <a:rPr lang="en-GB" sz="1400" dirty="0"/>
              <a:t> et al. Comprehensive quench analysis of the NHMFL 32T all-superconducting magnet, CHATS 2015, Bologna, Italy</a:t>
            </a:r>
          </a:p>
          <a:p>
            <a:r>
              <a:rPr lang="en-GB" sz="1400" dirty="0"/>
              <a:t>[2] E. Ravaioli. Optimisation of CLIQ for HTS, WAMHTS-2, 2015, </a:t>
            </a:r>
            <a:r>
              <a:rPr lang="en-GB" sz="1400" dirty="0">
                <a:hlinkClick r:id="rId5"/>
              </a:rPr>
              <a:t>https://indico.cern.ch/event/396905/contributions/1837520</a:t>
            </a:r>
            <a:endParaRPr lang="en-GB" sz="1400" dirty="0"/>
          </a:p>
          <a:p>
            <a:endParaRPr lang="en-GB" sz="1400" dirty="0"/>
          </a:p>
        </p:txBody>
      </p:sp>
      <p:sp>
        <p:nvSpPr>
          <p:cNvPr id="7" name="TextBox 6">
            <a:extLst>
              <a:ext uri="{FF2B5EF4-FFF2-40B4-BE49-F238E27FC236}">
                <a16:creationId xmlns:a16="http://schemas.microsoft.com/office/drawing/2014/main" id="{F9894BF0-9137-DABD-706B-F62FBBB85C76}"/>
              </a:ext>
            </a:extLst>
          </p:cNvPr>
          <p:cNvSpPr txBox="1"/>
          <p:nvPr/>
        </p:nvSpPr>
        <p:spPr>
          <a:xfrm>
            <a:off x="171652" y="5782297"/>
            <a:ext cx="1741893" cy="276999"/>
          </a:xfrm>
          <a:prstGeom prst="rect">
            <a:avLst/>
          </a:prstGeom>
          <a:noFill/>
        </p:spPr>
        <p:txBody>
          <a:bodyPr wrap="square">
            <a:spAutoFit/>
          </a:bodyPr>
          <a:lstStyle/>
          <a:p>
            <a:pPr algn="ctr"/>
            <a:r>
              <a:rPr lang="en-GB" sz="1200" dirty="0"/>
              <a:t>HTS quench heater [1]</a:t>
            </a:r>
          </a:p>
        </p:txBody>
      </p:sp>
      <p:sp>
        <p:nvSpPr>
          <p:cNvPr id="8" name="TextBox 7">
            <a:extLst>
              <a:ext uri="{FF2B5EF4-FFF2-40B4-BE49-F238E27FC236}">
                <a16:creationId xmlns:a16="http://schemas.microsoft.com/office/drawing/2014/main" id="{64726480-5FBB-3974-DB23-24DDE6DDC3BB}"/>
              </a:ext>
            </a:extLst>
          </p:cNvPr>
          <p:cNvSpPr txBox="1"/>
          <p:nvPr/>
        </p:nvSpPr>
        <p:spPr>
          <a:xfrm>
            <a:off x="2582637" y="5976922"/>
            <a:ext cx="1741893" cy="276999"/>
          </a:xfrm>
          <a:prstGeom prst="rect">
            <a:avLst/>
          </a:prstGeom>
          <a:noFill/>
        </p:spPr>
        <p:txBody>
          <a:bodyPr wrap="square">
            <a:spAutoFit/>
          </a:bodyPr>
          <a:lstStyle/>
          <a:p>
            <a:pPr algn="ctr"/>
            <a:r>
              <a:rPr lang="en-GB" sz="1200" dirty="0"/>
              <a:t>CLIQ connections [2]</a:t>
            </a:r>
          </a:p>
        </p:txBody>
      </p:sp>
    </p:spTree>
    <p:extLst>
      <p:ext uri="{BB962C8B-B14F-4D97-AF65-F5344CB8AC3E}">
        <p14:creationId xmlns:p14="http://schemas.microsoft.com/office/powerpoint/2010/main" val="568589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D611C-7A56-6BF4-A150-B3E3FE213BD9}"/>
              </a:ext>
            </a:extLst>
          </p:cNvPr>
          <p:cNvSpPr>
            <a:spLocks noGrp="1"/>
          </p:cNvSpPr>
          <p:nvPr>
            <p:ph type="title"/>
          </p:nvPr>
        </p:nvSpPr>
        <p:spPr>
          <a:xfrm>
            <a:off x="795266" y="2792723"/>
            <a:ext cx="10969139" cy="532463"/>
          </a:xfrm>
        </p:spPr>
        <p:txBody>
          <a:bodyPr>
            <a:normAutofit fontScale="90000"/>
          </a:bodyPr>
          <a:lstStyle/>
          <a:p>
            <a:r>
              <a:rPr lang="en-GB" dirty="0"/>
              <a:t>An example of how protection could be done in practice</a:t>
            </a:r>
          </a:p>
        </p:txBody>
      </p:sp>
    </p:spTree>
    <p:extLst>
      <p:ext uri="{BB962C8B-B14F-4D97-AF65-F5344CB8AC3E}">
        <p14:creationId xmlns:p14="http://schemas.microsoft.com/office/powerpoint/2010/main" val="2088201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EBE5B-7FBB-663D-2E2F-D50543797CE2}"/>
              </a:ext>
            </a:extLst>
          </p:cNvPr>
          <p:cNvSpPr>
            <a:spLocks noGrp="1"/>
          </p:cNvSpPr>
          <p:nvPr>
            <p:ph type="title"/>
          </p:nvPr>
        </p:nvSpPr>
        <p:spPr/>
        <p:txBody>
          <a:bodyPr>
            <a:normAutofit fontScale="90000"/>
          </a:bodyPr>
          <a:lstStyle/>
          <a:p>
            <a:r>
              <a:rPr lang="en-GB" dirty="0"/>
              <a:t>Quench Protection – Goals and increasing complexity</a:t>
            </a:r>
          </a:p>
        </p:txBody>
      </p:sp>
      <p:sp>
        <p:nvSpPr>
          <p:cNvPr id="6" name="TextBox 5">
            <a:extLst>
              <a:ext uri="{FF2B5EF4-FFF2-40B4-BE49-F238E27FC236}">
                <a16:creationId xmlns:a16="http://schemas.microsoft.com/office/drawing/2014/main" id="{D06DE676-7AF5-CC20-1927-7648780DD319}"/>
              </a:ext>
            </a:extLst>
          </p:cNvPr>
          <p:cNvSpPr txBox="1"/>
          <p:nvPr/>
        </p:nvSpPr>
        <p:spPr>
          <a:xfrm>
            <a:off x="609601" y="901700"/>
            <a:ext cx="11182350" cy="1200329"/>
          </a:xfrm>
          <a:prstGeom prst="rect">
            <a:avLst/>
          </a:prstGeom>
          <a:noFill/>
        </p:spPr>
        <p:txBody>
          <a:bodyPr wrap="square" rtlCol="0">
            <a:spAutoFit/>
          </a:bodyPr>
          <a:lstStyle/>
          <a:p>
            <a:r>
              <a:rPr lang="en-GB" dirty="0">
                <a:solidFill>
                  <a:srgbClr val="FF0000"/>
                </a:solidFill>
              </a:rPr>
              <a:t>Quench protection </a:t>
            </a:r>
            <a:r>
              <a:rPr lang="en-GB" dirty="0"/>
              <a:t>is a technique used to prevent </a:t>
            </a:r>
            <a:r>
              <a:rPr lang="en-GB" dirty="0">
                <a:solidFill>
                  <a:srgbClr val="00B050"/>
                </a:solidFill>
              </a:rPr>
              <a:t>any potential damage </a:t>
            </a:r>
            <a:r>
              <a:rPr lang="en-GB" dirty="0"/>
              <a:t>to a magnet, its circuitry, and surrounding components, when a portion of the magnet undergoes an irreversible transition to a normal state.</a:t>
            </a:r>
          </a:p>
          <a:p>
            <a:r>
              <a:rPr lang="en-GB" dirty="0"/>
              <a:t>This is achieved by </a:t>
            </a:r>
            <a:r>
              <a:rPr lang="en-GB" b="1" dirty="0">
                <a:solidFill>
                  <a:srgbClr val="FF9900"/>
                </a:solidFill>
              </a:rPr>
              <a:t>managing the stored magnetic energy</a:t>
            </a:r>
            <a:r>
              <a:rPr lang="en-GB" dirty="0">
                <a:solidFill>
                  <a:srgbClr val="FF9900"/>
                </a:solidFill>
              </a:rPr>
              <a:t> </a:t>
            </a:r>
            <a:r>
              <a:rPr lang="en-GB" dirty="0"/>
              <a:t>in a way that mitigates </a:t>
            </a:r>
            <a:r>
              <a:rPr lang="en-GB" dirty="0">
                <a:solidFill>
                  <a:srgbClr val="00B050"/>
                </a:solidFill>
              </a:rPr>
              <a:t>any potential damage</a:t>
            </a:r>
            <a:r>
              <a:rPr lang="en-GB" dirty="0"/>
              <a:t>.</a:t>
            </a:r>
          </a:p>
        </p:txBody>
      </p:sp>
      <p:sp>
        <p:nvSpPr>
          <p:cNvPr id="8" name="TextBox 7">
            <a:extLst>
              <a:ext uri="{FF2B5EF4-FFF2-40B4-BE49-F238E27FC236}">
                <a16:creationId xmlns:a16="http://schemas.microsoft.com/office/drawing/2014/main" id="{B6746ED0-4102-0214-8AA9-B0F257D6EA69}"/>
              </a:ext>
            </a:extLst>
          </p:cNvPr>
          <p:cNvSpPr txBox="1"/>
          <p:nvPr/>
        </p:nvSpPr>
        <p:spPr>
          <a:xfrm>
            <a:off x="895351" y="2488668"/>
            <a:ext cx="8966199" cy="2062103"/>
          </a:xfrm>
          <a:prstGeom prst="rect">
            <a:avLst/>
          </a:prstGeom>
          <a:noFill/>
        </p:spPr>
        <p:txBody>
          <a:bodyPr wrap="square">
            <a:spAutoFit/>
          </a:bodyPr>
          <a:lstStyle/>
          <a:p>
            <a:r>
              <a:rPr lang="en-GB" sz="1600" dirty="0"/>
              <a:t>The scope of “</a:t>
            </a:r>
            <a:r>
              <a:rPr lang="en-GB" sz="1600" dirty="0">
                <a:solidFill>
                  <a:srgbClr val="00B050"/>
                </a:solidFill>
              </a:rPr>
              <a:t>any potential damage</a:t>
            </a:r>
            <a:r>
              <a:rPr lang="en-GB" sz="1600" dirty="0"/>
              <a:t>” predominantly means:</a:t>
            </a:r>
          </a:p>
          <a:p>
            <a:endParaRPr lang="en-GB" sz="1600" dirty="0"/>
          </a:p>
          <a:p>
            <a:pPr marL="285750" indent="-285750">
              <a:buFont typeface="Arial" panose="020B0604020202020204" pitchFamily="34" charset="0"/>
              <a:buChar char="•"/>
            </a:pPr>
            <a:r>
              <a:rPr lang="en-GB" sz="1600" b="1" dirty="0"/>
              <a:t>voltages</a:t>
            </a:r>
            <a:r>
              <a:rPr lang="en-GB" sz="1600" dirty="0"/>
              <a:t> and </a:t>
            </a:r>
            <a:r>
              <a:rPr lang="en-GB" sz="1600" b="1" dirty="0"/>
              <a:t>temperature </a:t>
            </a:r>
            <a:r>
              <a:rPr lang="en-GB" sz="1600" dirty="0"/>
              <a:t>(in most cases) -&gt; </a:t>
            </a:r>
            <a:r>
              <a:rPr lang="en-GB" sz="1600" b="1" dirty="0"/>
              <a:t>Nb-Ti</a:t>
            </a:r>
          </a:p>
          <a:p>
            <a:endParaRPr lang="en-GB" sz="1600" dirty="0"/>
          </a:p>
          <a:p>
            <a:pPr marL="285750" indent="-285750">
              <a:buFont typeface="Arial" panose="020B0604020202020204" pitchFamily="34" charset="0"/>
              <a:buChar char="•"/>
            </a:pPr>
            <a:r>
              <a:rPr lang="en-GB" sz="1600" b="1" dirty="0"/>
              <a:t>voltages</a:t>
            </a:r>
            <a:r>
              <a:rPr lang="en-GB" sz="1600" dirty="0"/>
              <a:t>, </a:t>
            </a:r>
            <a:r>
              <a:rPr lang="en-GB" sz="1600" b="1" dirty="0"/>
              <a:t>temperatures,</a:t>
            </a:r>
            <a:r>
              <a:rPr lang="en-GB" sz="1600" dirty="0"/>
              <a:t> and </a:t>
            </a:r>
            <a:r>
              <a:rPr lang="en-GB" sz="1600" b="1" dirty="0"/>
              <a:t>conductor level stresses</a:t>
            </a:r>
            <a:r>
              <a:rPr lang="en-GB" sz="1600" i="0" dirty="0">
                <a:latin typeface="+mj-lt"/>
              </a:rPr>
              <a:t> -&gt; </a:t>
            </a:r>
            <a:r>
              <a:rPr lang="en-GB" sz="1600" b="1" i="0" dirty="0">
                <a:latin typeface="+mj-lt"/>
              </a:rPr>
              <a:t>Nb</a:t>
            </a:r>
            <a:r>
              <a:rPr lang="en-GB" sz="1600" b="1" i="0" baseline="-25000" dirty="0">
                <a:latin typeface="+mj-lt"/>
              </a:rPr>
              <a:t>3</a:t>
            </a:r>
            <a:r>
              <a:rPr lang="en-GB" sz="1600" b="1" i="0" dirty="0">
                <a:latin typeface="+mj-lt"/>
              </a:rPr>
              <a:t>Sn</a:t>
            </a:r>
          </a:p>
          <a:p>
            <a:pPr marL="285750" indent="-285750">
              <a:buFont typeface="Arial" panose="020B0604020202020204" pitchFamily="34" charset="0"/>
              <a:buChar char="•"/>
            </a:pPr>
            <a:endParaRPr lang="en-GB" sz="1600" b="1" dirty="0">
              <a:latin typeface="+mj-lt"/>
            </a:endParaRPr>
          </a:p>
          <a:p>
            <a:pPr marL="285750" indent="-285750">
              <a:buFont typeface="Arial" panose="020B0604020202020204" pitchFamily="34" charset="0"/>
              <a:buChar char="•"/>
            </a:pPr>
            <a:r>
              <a:rPr lang="en-GB" sz="1600" b="1" dirty="0">
                <a:latin typeface="+mj-lt"/>
              </a:rPr>
              <a:t>voltages</a:t>
            </a:r>
            <a:r>
              <a:rPr lang="en-GB" sz="1600" dirty="0">
                <a:latin typeface="+mj-lt"/>
              </a:rPr>
              <a:t>, </a:t>
            </a:r>
            <a:r>
              <a:rPr lang="en-GB" sz="1600" b="1" dirty="0">
                <a:latin typeface="+mj-lt"/>
              </a:rPr>
              <a:t>temperatures</a:t>
            </a:r>
            <a:r>
              <a:rPr lang="en-GB" sz="1600" dirty="0">
                <a:latin typeface="+mj-lt"/>
              </a:rPr>
              <a:t>, </a:t>
            </a:r>
            <a:r>
              <a:rPr lang="en-GB" sz="1600" b="1" dirty="0">
                <a:latin typeface="+mj-lt"/>
              </a:rPr>
              <a:t>conductor level stress</a:t>
            </a:r>
            <a:r>
              <a:rPr lang="en-GB" sz="1600" dirty="0">
                <a:latin typeface="+mj-lt"/>
              </a:rPr>
              <a:t> and often </a:t>
            </a:r>
            <a:r>
              <a:rPr lang="en-GB" sz="1600" b="1" dirty="0">
                <a:latin typeface="+mj-lt"/>
              </a:rPr>
              <a:t>superconductor level stress</a:t>
            </a:r>
            <a:r>
              <a:rPr lang="en-GB" sz="1600" dirty="0">
                <a:latin typeface="+mj-lt"/>
              </a:rPr>
              <a:t> and for </a:t>
            </a:r>
            <a:r>
              <a:rPr lang="en-GB" sz="1600" b="1" dirty="0">
                <a:latin typeface="+mj-lt"/>
              </a:rPr>
              <a:t>NI coils, </a:t>
            </a:r>
            <a:r>
              <a:rPr lang="en-GB" sz="1600" dirty="0">
                <a:latin typeface="+mj-lt"/>
              </a:rPr>
              <a:t>a potential for a </a:t>
            </a:r>
            <a:r>
              <a:rPr lang="en-GB" sz="1600" b="1" dirty="0">
                <a:latin typeface="+mj-lt"/>
              </a:rPr>
              <a:t>force density redistribution </a:t>
            </a:r>
            <a:r>
              <a:rPr lang="en-GB" sz="1600" dirty="0">
                <a:latin typeface="+mj-lt"/>
              </a:rPr>
              <a:t>-&gt; </a:t>
            </a:r>
            <a:r>
              <a:rPr lang="en-GB" sz="1600" b="1" dirty="0">
                <a:latin typeface="+mj-lt"/>
              </a:rPr>
              <a:t>YBCO</a:t>
            </a:r>
            <a:endParaRPr lang="en-GB" sz="1600" b="1" dirty="0"/>
          </a:p>
        </p:txBody>
      </p:sp>
      <p:sp>
        <p:nvSpPr>
          <p:cNvPr id="9" name="TextBox 8">
            <a:extLst>
              <a:ext uri="{FF2B5EF4-FFF2-40B4-BE49-F238E27FC236}">
                <a16:creationId xmlns:a16="http://schemas.microsoft.com/office/drawing/2014/main" id="{C01E82D8-F21A-E9E5-3C60-84105174A175}"/>
              </a:ext>
            </a:extLst>
          </p:cNvPr>
          <p:cNvSpPr txBox="1"/>
          <p:nvPr/>
        </p:nvSpPr>
        <p:spPr>
          <a:xfrm>
            <a:off x="357617" y="4821369"/>
            <a:ext cx="11473105" cy="1277273"/>
          </a:xfrm>
          <a:prstGeom prst="rect">
            <a:avLst/>
          </a:prstGeom>
          <a:noFill/>
        </p:spPr>
        <p:txBody>
          <a:bodyPr wrap="square" rtlCol="0">
            <a:spAutoFit/>
          </a:bodyPr>
          <a:lstStyle/>
          <a:p>
            <a:pPr marL="285750" indent="-285750">
              <a:spcBef>
                <a:spcPts val="600"/>
              </a:spcBef>
              <a:buFont typeface="Wingdings" panose="05000000000000000000" pitchFamily="2" charset="2"/>
              <a:buChar char="ü"/>
            </a:pPr>
            <a:r>
              <a:rPr lang="en-GB" dirty="0"/>
              <a:t>Each measure above needs its safe operational range. These are extremely resource intensive to establish, if can be fully established at all.</a:t>
            </a:r>
          </a:p>
          <a:p>
            <a:pPr marL="285750" indent="-285750">
              <a:spcBef>
                <a:spcPts val="600"/>
              </a:spcBef>
              <a:buFont typeface="Wingdings" panose="05000000000000000000" pitchFamily="2" charset="2"/>
              <a:buChar char="ü"/>
            </a:pPr>
            <a:r>
              <a:rPr lang="en-GB" dirty="0"/>
              <a:t>A proper quench protection analysis of an HTS often exceeds the expertise of a single person and the capabilities of a single software tool. Quench protection of HTS is a multidisciplinary team effort!</a:t>
            </a:r>
          </a:p>
        </p:txBody>
      </p:sp>
    </p:spTree>
    <p:extLst>
      <p:ext uri="{BB962C8B-B14F-4D97-AF65-F5344CB8AC3E}">
        <p14:creationId xmlns:p14="http://schemas.microsoft.com/office/powerpoint/2010/main" val="40552580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Rounded Corners 28">
            <a:extLst>
              <a:ext uri="{FF2B5EF4-FFF2-40B4-BE49-F238E27FC236}">
                <a16:creationId xmlns:a16="http://schemas.microsoft.com/office/drawing/2014/main" id="{6ED01787-7EDE-206D-420D-2AF440DE874C}"/>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30" name="Rectangle: Rounded Corners 29">
            <a:extLst>
              <a:ext uri="{FF2B5EF4-FFF2-40B4-BE49-F238E27FC236}">
                <a16:creationId xmlns:a16="http://schemas.microsoft.com/office/drawing/2014/main" id="{79172C2A-FE30-3F83-5BC1-C4A5E5B25976}"/>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31" name="Rectangle: Rounded Corners 30">
            <a:extLst>
              <a:ext uri="{FF2B5EF4-FFF2-40B4-BE49-F238E27FC236}">
                <a16:creationId xmlns:a16="http://schemas.microsoft.com/office/drawing/2014/main" id="{DABE7BD9-C259-7AE3-3FD6-C783F8CF3F8C}"/>
              </a:ext>
            </a:extLst>
          </p:cNvPr>
          <p:cNvSpPr/>
          <p:nvPr/>
        </p:nvSpPr>
        <p:spPr>
          <a:xfrm>
            <a:off x="7317936" y="410193"/>
            <a:ext cx="4805609"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33" name="Rectangle: Rounded Corners 32">
            <a:extLst>
              <a:ext uri="{FF2B5EF4-FFF2-40B4-BE49-F238E27FC236}">
                <a16:creationId xmlns:a16="http://schemas.microsoft.com/office/drawing/2014/main" id="{899B1497-46E7-DB08-E847-A8183356E5F2}"/>
              </a:ext>
            </a:extLst>
          </p:cNvPr>
          <p:cNvSpPr/>
          <p:nvPr/>
        </p:nvSpPr>
        <p:spPr>
          <a:xfrm>
            <a:off x="1992892" y="1288683"/>
            <a:ext cx="1514458"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38" name="Rectangle: Rounded Corners 37">
            <a:extLst>
              <a:ext uri="{FF2B5EF4-FFF2-40B4-BE49-F238E27FC236}">
                <a16:creationId xmlns:a16="http://schemas.microsoft.com/office/drawing/2014/main" id="{D665BCFE-0F0D-49EB-D1C8-FC9EB0A6F71E}"/>
              </a:ext>
            </a:extLst>
          </p:cNvPr>
          <p:cNvSpPr/>
          <p:nvPr/>
        </p:nvSpPr>
        <p:spPr>
          <a:xfrm>
            <a:off x="3562962" y="1283001"/>
            <a:ext cx="1025140" cy="245809"/>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41" name="Rectangle: Rounded Corners 40">
            <a:extLst>
              <a:ext uri="{FF2B5EF4-FFF2-40B4-BE49-F238E27FC236}">
                <a16:creationId xmlns:a16="http://schemas.microsoft.com/office/drawing/2014/main" id="{DCC6EF12-F1FB-1CD6-1CD4-DC492894F341}"/>
              </a:ext>
            </a:extLst>
          </p:cNvPr>
          <p:cNvSpPr/>
          <p:nvPr/>
        </p:nvSpPr>
        <p:spPr>
          <a:xfrm>
            <a:off x="57921" y="1283002"/>
            <a:ext cx="188457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44" name="Rectangle: Rounded Corners 43">
            <a:extLst>
              <a:ext uri="{FF2B5EF4-FFF2-40B4-BE49-F238E27FC236}">
                <a16:creationId xmlns:a16="http://schemas.microsoft.com/office/drawing/2014/main" id="{75E7C8EB-A22D-6472-571C-F7CB60C4AECB}"/>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46" name="Rectangle: Rounded Corners 45">
            <a:extLst>
              <a:ext uri="{FF2B5EF4-FFF2-40B4-BE49-F238E27FC236}">
                <a16:creationId xmlns:a16="http://schemas.microsoft.com/office/drawing/2014/main" id="{EB1ED08A-AAC6-E94F-5DB4-CAC51D5AC7DE}"/>
              </a:ext>
            </a:extLst>
          </p:cNvPr>
          <p:cNvSpPr/>
          <p:nvPr/>
        </p:nvSpPr>
        <p:spPr>
          <a:xfrm>
            <a:off x="2012346" y="996844"/>
            <a:ext cx="522520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47" name="Rectangle: Rounded Corners 46">
            <a:extLst>
              <a:ext uri="{FF2B5EF4-FFF2-40B4-BE49-F238E27FC236}">
                <a16:creationId xmlns:a16="http://schemas.microsoft.com/office/drawing/2014/main" id="{6FBE349B-D6DE-6346-3703-5542A106ED81}"/>
              </a:ext>
            </a:extLst>
          </p:cNvPr>
          <p:cNvSpPr/>
          <p:nvPr/>
        </p:nvSpPr>
        <p:spPr>
          <a:xfrm>
            <a:off x="7307401" y="997883"/>
            <a:ext cx="205338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48" name="Rectangle: Rounded Corners 47">
            <a:extLst>
              <a:ext uri="{FF2B5EF4-FFF2-40B4-BE49-F238E27FC236}">
                <a16:creationId xmlns:a16="http://schemas.microsoft.com/office/drawing/2014/main" id="{4260E646-C02C-F222-F31A-A1D261416256}"/>
              </a:ext>
            </a:extLst>
          </p:cNvPr>
          <p:cNvSpPr/>
          <p:nvPr/>
        </p:nvSpPr>
        <p:spPr>
          <a:xfrm>
            <a:off x="9430634" y="993241"/>
            <a:ext cx="268237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51" name="Rectangle: Rounded Corners 50">
            <a:extLst>
              <a:ext uri="{FF2B5EF4-FFF2-40B4-BE49-F238E27FC236}">
                <a16:creationId xmlns:a16="http://schemas.microsoft.com/office/drawing/2014/main" id="{4BC29395-D2B3-0EF9-1DA2-F1243E0A1F5B}"/>
              </a:ext>
            </a:extLst>
          </p:cNvPr>
          <p:cNvSpPr/>
          <p:nvPr/>
        </p:nvSpPr>
        <p:spPr>
          <a:xfrm>
            <a:off x="7313610" y="1284041"/>
            <a:ext cx="204717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52" name="Rectangle: Rounded Corners 51">
            <a:extLst>
              <a:ext uri="{FF2B5EF4-FFF2-40B4-BE49-F238E27FC236}">
                <a16:creationId xmlns:a16="http://schemas.microsoft.com/office/drawing/2014/main" id="{0DFB9926-7E56-AFA4-6575-8942E1E8DE79}"/>
              </a:ext>
            </a:extLst>
          </p:cNvPr>
          <p:cNvSpPr/>
          <p:nvPr/>
        </p:nvSpPr>
        <p:spPr>
          <a:xfrm>
            <a:off x="9445874" y="1284041"/>
            <a:ext cx="1313130"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53" name="Rectangle: Rounded Corners 52">
            <a:extLst>
              <a:ext uri="{FF2B5EF4-FFF2-40B4-BE49-F238E27FC236}">
                <a16:creationId xmlns:a16="http://schemas.microsoft.com/office/drawing/2014/main" id="{009EF696-5E50-FA1B-81AD-1D65468BBBC1}"/>
              </a:ext>
            </a:extLst>
          </p:cNvPr>
          <p:cNvSpPr/>
          <p:nvPr/>
        </p:nvSpPr>
        <p:spPr>
          <a:xfrm>
            <a:off x="10835069" y="1284041"/>
            <a:ext cx="1277942"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59" name="Rectangle: Rounded Corners 58">
            <a:extLst>
              <a:ext uri="{FF2B5EF4-FFF2-40B4-BE49-F238E27FC236}">
                <a16:creationId xmlns:a16="http://schemas.microsoft.com/office/drawing/2014/main" id="{B5D353FD-1B5C-5C28-E847-8D31A91D99D3}"/>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65" name="Rectangle: Rounded Corners 64">
            <a:extLst>
              <a:ext uri="{FF2B5EF4-FFF2-40B4-BE49-F238E27FC236}">
                <a16:creationId xmlns:a16="http://schemas.microsoft.com/office/drawing/2014/main" id="{814D635E-BC85-F61A-DF3F-34ECCF07A66E}"/>
              </a:ext>
            </a:extLst>
          </p:cNvPr>
          <p:cNvSpPr/>
          <p:nvPr/>
        </p:nvSpPr>
        <p:spPr>
          <a:xfrm>
            <a:off x="70739" y="996844"/>
            <a:ext cx="187175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66" name="Rectangle: Rounded Corners 65">
            <a:extLst>
              <a:ext uri="{FF2B5EF4-FFF2-40B4-BE49-F238E27FC236}">
                <a16:creationId xmlns:a16="http://schemas.microsoft.com/office/drawing/2014/main" id="{2DCE68DC-255C-AE2E-1E54-87EB0A6AD5CC}"/>
              </a:ext>
            </a:extLst>
          </p:cNvPr>
          <p:cNvSpPr/>
          <p:nvPr/>
        </p:nvSpPr>
        <p:spPr>
          <a:xfrm>
            <a:off x="3559255" y="708213"/>
            <a:ext cx="579782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67" name="Rectangle: Rounded Corners 66">
            <a:extLst>
              <a:ext uri="{FF2B5EF4-FFF2-40B4-BE49-F238E27FC236}">
                <a16:creationId xmlns:a16="http://schemas.microsoft.com/office/drawing/2014/main" id="{6FC4FFAA-EE87-BD6C-0428-D38089C8244F}"/>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68" name="Rectangle: Rounded Corners 67">
            <a:extLst>
              <a:ext uri="{FF2B5EF4-FFF2-40B4-BE49-F238E27FC236}">
                <a16:creationId xmlns:a16="http://schemas.microsoft.com/office/drawing/2014/main" id="{F2098FB6-9531-4EBC-87C6-38E55A9973BE}"/>
              </a:ext>
            </a:extLst>
          </p:cNvPr>
          <p:cNvSpPr/>
          <p:nvPr/>
        </p:nvSpPr>
        <p:spPr>
          <a:xfrm>
            <a:off x="9442170" y="703031"/>
            <a:ext cx="2670841"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pic>
        <p:nvPicPr>
          <p:cNvPr id="2" name="Picture 1">
            <a:extLst>
              <a:ext uri="{FF2B5EF4-FFF2-40B4-BE49-F238E27FC236}">
                <a16:creationId xmlns:a16="http://schemas.microsoft.com/office/drawing/2014/main" id="{CD5BE8AF-52D6-DCE9-C052-8D6A40906201}"/>
              </a:ext>
            </a:extLst>
          </p:cNvPr>
          <p:cNvPicPr>
            <a:picLocks noChangeAspect="1"/>
          </p:cNvPicPr>
          <p:nvPr/>
        </p:nvPicPr>
        <p:blipFill rotWithShape="1">
          <a:blip r:embed="rId3"/>
          <a:srcRect l="45071" t="31317" r="4600" b="35875"/>
          <a:stretch/>
        </p:blipFill>
        <p:spPr>
          <a:xfrm>
            <a:off x="1036863" y="2611395"/>
            <a:ext cx="6923140" cy="2444617"/>
          </a:xfrm>
          <a:prstGeom prst="rect">
            <a:avLst/>
          </a:prstGeom>
        </p:spPr>
      </p:pic>
      <p:pic>
        <p:nvPicPr>
          <p:cNvPr id="3" name="Picture 2">
            <a:extLst>
              <a:ext uri="{FF2B5EF4-FFF2-40B4-BE49-F238E27FC236}">
                <a16:creationId xmlns:a16="http://schemas.microsoft.com/office/drawing/2014/main" id="{5212ACDA-02FE-582D-FF1E-BDC7DBA44C42}"/>
              </a:ext>
            </a:extLst>
          </p:cNvPr>
          <p:cNvPicPr>
            <a:picLocks noChangeAspect="1"/>
          </p:cNvPicPr>
          <p:nvPr/>
        </p:nvPicPr>
        <p:blipFill rotWithShape="1">
          <a:blip r:embed="rId4"/>
          <a:srcRect l="5703" t="17289" r="62403" b="46868"/>
          <a:stretch/>
        </p:blipFill>
        <p:spPr>
          <a:xfrm>
            <a:off x="6399210" y="2536236"/>
            <a:ext cx="4285809" cy="2609028"/>
          </a:xfrm>
          <a:prstGeom prst="rect">
            <a:avLst/>
          </a:prstGeom>
        </p:spPr>
      </p:pic>
      <p:sp>
        <p:nvSpPr>
          <p:cNvPr id="6" name="TextBox 5">
            <a:extLst>
              <a:ext uri="{FF2B5EF4-FFF2-40B4-BE49-F238E27FC236}">
                <a16:creationId xmlns:a16="http://schemas.microsoft.com/office/drawing/2014/main" id="{FC842813-9527-4BA3-3FF4-1711208F425C}"/>
              </a:ext>
            </a:extLst>
          </p:cNvPr>
          <p:cNvSpPr txBox="1"/>
          <p:nvPr/>
        </p:nvSpPr>
        <p:spPr>
          <a:xfrm>
            <a:off x="2384634" y="6174141"/>
            <a:ext cx="6615475" cy="461665"/>
          </a:xfrm>
          <a:prstGeom prst="rect">
            <a:avLst/>
          </a:prstGeom>
          <a:noFill/>
        </p:spPr>
        <p:txBody>
          <a:bodyPr wrap="square">
            <a:spAutoFit/>
          </a:bodyPr>
          <a:lstStyle/>
          <a:p>
            <a:endParaRPr lang="fr-FR" sz="1200" dirty="0"/>
          </a:p>
          <a:p>
            <a:r>
              <a:rPr lang="en-GB" sz="1200" dirty="0"/>
              <a:t>R. Bateman, Overview of the HTS program for the fusion programs, </a:t>
            </a:r>
            <a:r>
              <a:rPr lang="en-GB" sz="1200" dirty="0" err="1"/>
              <a:t>HiTAT</a:t>
            </a:r>
            <a:r>
              <a:rPr lang="en-GB" sz="1200" dirty="0"/>
              <a:t> 2023, slide 12</a:t>
            </a:r>
            <a:endParaRPr lang="fr-FR" sz="1200" dirty="0"/>
          </a:p>
        </p:txBody>
      </p:sp>
      <p:sp>
        <p:nvSpPr>
          <p:cNvPr id="4" name="TextBox 3">
            <a:extLst>
              <a:ext uri="{FF2B5EF4-FFF2-40B4-BE49-F238E27FC236}">
                <a16:creationId xmlns:a16="http://schemas.microsoft.com/office/drawing/2014/main" id="{972C68CD-B38B-20B1-130A-B59586991299}"/>
              </a:ext>
            </a:extLst>
          </p:cNvPr>
          <p:cNvSpPr txBox="1"/>
          <p:nvPr/>
        </p:nvSpPr>
        <p:spPr>
          <a:xfrm>
            <a:off x="1452828" y="5655782"/>
            <a:ext cx="8930051" cy="369332"/>
          </a:xfrm>
          <a:prstGeom prst="rect">
            <a:avLst/>
          </a:prstGeom>
          <a:noFill/>
        </p:spPr>
        <p:txBody>
          <a:bodyPr wrap="square" rtlCol="0">
            <a:spAutoFit/>
          </a:bodyPr>
          <a:lstStyle/>
          <a:p>
            <a:r>
              <a:rPr lang="en-GB" dirty="0"/>
              <a:t>Quench protection has strong influence on the conductor design and magnet design</a:t>
            </a:r>
          </a:p>
        </p:txBody>
      </p:sp>
      <p:sp>
        <p:nvSpPr>
          <p:cNvPr id="5" name="TextBox 4">
            <a:extLst>
              <a:ext uri="{FF2B5EF4-FFF2-40B4-BE49-F238E27FC236}">
                <a16:creationId xmlns:a16="http://schemas.microsoft.com/office/drawing/2014/main" id="{64CB36DB-B494-30A2-DF44-F2B1360AEDD8}"/>
              </a:ext>
            </a:extLst>
          </p:cNvPr>
          <p:cNvSpPr txBox="1"/>
          <p:nvPr/>
        </p:nvSpPr>
        <p:spPr>
          <a:xfrm>
            <a:off x="2320038" y="1857498"/>
            <a:ext cx="8930051" cy="369332"/>
          </a:xfrm>
          <a:prstGeom prst="rect">
            <a:avLst/>
          </a:prstGeom>
          <a:noFill/>
        </p:spPr>
        <p:txBody>
          <a:bodyPr wrap="square" rtlCol="0">
            <a:spAutoFit/>
          </a:bodyPr>
          <a:lstStyle/>
          <a:p>
            <a:r>
              <a:rPr lang="en-GB" dirty="0"/>
              <a:t>Excellent example was show earlier today by Rob Bateman of Tokamak Energy</a:t>
            </a:r>
          </a:p>
        </p:txBody>
      </p:sp>
    </p:spTree>
    <p:extLst>
      <p:ext uri="{BB962C8B-B14F-4D97-AF65-F5344CB8AC3E}">
        <p14:creationId xmlns:p14="http://schemas.microsoft.com/office/powerpoint/2010/main" val="41336731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7B35C7-4DE7-5740-DABF-754D57979BCF}"/>
              </a:ext>
            </a:extLst>
          </p:cNvPr>
          <p:cNvSpPr txBox="1"/>
          <p:nvPr/>
        </p:nvSpPr>
        <p:spPr>
          <a:xfrm>
            <a:off x="999638" y="2460774"/>
            <a:ext cx="9865083" cy="3108543"/>
          </a:xfrm>
          <a:prstGeom prst="rect">
            <a:avLst/>
          </a:prstGeom>
          <a:noFill/>
        </p:spPr>
        <p:txBody>
          <a:bodyPr wrap="square" rtlCol="0">
            <a:spAutoFit/>
          </a:bodyPr>
          <a:lstStyle/>
          <a:p>
            <a:r>
              <a:rPr lang="en-GB" sz="2800" dirty="0"/>
              <a:t>Also, for NI HTS magnets that are difficult to protect (suffer from excessive stress or temperature), the best strategy is to add a level of control to the quench process by using some of the above outlined approaches, as applicable.</a:t>
            </a:r>
          </a:p>
          <a:p>
            <a:r>
              <a:rPr lang="en-GB" sz="2800" dirty="0"/>
              <a:t>One needs to understand the issues (e.g. over-stress of the conductor, temperature) to be deliberate using these methods.</a:t>
            </a:r>
          </a:p>
        </p:txBody>
      </p:sp>
      <p:sp>
        <p:nvSpPr>
          <p:cNvPr id="3" name="Rectangle: Rounded Corners 2">
            <a:extLst>
              <a:ext uri="{FF2B5EF4-FFF2-40B4-BE49-F238E27FC236}">
                <a16:creationId xmlns:a16="http://schemas.microsoft.com/office/drawing/2014/main" id="{70364474-37FE-278F-F4E8-1ACCBEBE7D5F}"/>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4" name="Rectangle: Rounded Corners 3">
            <a:extLst>
              <a:ext uri="{FF2B5EF4-FFF2-40B4-BE49-F238E27FC236}">
                <a16:creationId xmlns:a16="http://schemas.microsoft.com/office/drawing/2014/main" id="{19F4E9C8-A5CB-E748-1C40-7DB40284892F}"/>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6" name="Rectangle: Rounded Corners 5">
            <a:extLst>
              <a:ext uri="{FF2B5EF4-FFF2-40B4-BE49-F238E27FC236}">
                <a16:creationId xmlns:a16="http://schemas.microsoft.com/office/drawing/2014/main" id="{390BDC26-7FB9-195C-47FC-86388C0D2DA3}"/>
              </a:ext>
            </a:extLst>
          </p:cNvPr>
          <p:cNvSpPr/>
          <p:nvPr/>
        </p:nvSpPr>
        <p:spPr>
          <a:xfrm>
            <a:off x="7317936" y="410193"/>
            <a:ext cx="4805609"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7" name="Rectangle: Rounded Corners 6">
            <a:extLst>
              <a:ext uri="{FF2B5EF4-FFF2-40B4-BE49-F238E27FC236}">
                <a16:creationId xmlns:a16="http://schemas.microsoft.com/office/drawing/2014/main" id="{B2003000-9BA9-EFAE-847A-AC945ED915BD}"/>
              </a:ext>
            </a:extLst>
          </p:cNvPr>
          <p:cNvSpPr/>
          <p:nvPr/>
        </p:nvSpPr>
        <p:spPr>
          <a:xfrm>
            <a:off x="1992892" y="1288683"/>
            <a:ext cx="1514458"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8" name="Rectangle: Rounded Corners 7">
            <a:extLst>
              <a:ext uri="{FF2B5EF4-FFF2-40B4-BE49-F238E27FC236}">
                <a16:creationId xmlns:a16="http://schemas.microsoft.com/office/drawing/2014/main" id="{BDFF126E-5003-1F9B-2B67-5F2F8E7294BB}"/>
              </a:ext>
            </a:extLst>
          </p:cNvPr>
          <p:cNvSpPr/>
          <p:nvPr/>
        </p:nvSpPr>
        <p:spPr>
          <a:xfrm>
            <a:off x="3562962" y="1283001"/>
            <a:ext cx="1025140" cy="245809"/>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11" name="Rectangle: Rounded Corners 10">
            <a:extLst>
              <a:ext uri="{FF2B5EF4-FFF2-40B4-BE49-F238E27FC236}">
                <a16:creationId xmlns:a16="http://schemas.microsoft.com/office/drawing/2014/main" id="{2CB0481C-251F-7950-2BFB-E615523CDA0C}"/>
              </a:ext>
            </a:extLst>
          </p:cNvPr>
          <p:cNvSpPr/>
          <p:nvPr/>
        </p:nvSpPr>
        <p:spPr>
          <a:xfrm>
            <a:off x="57921" y="1283002"/>
            <a:ext cx="188457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13" name="Rectangle: Rounded Corners 12">
            <a:extLst>
              <a:ext uri="{FF2B5EF4-FFF2-40B4-BE49-F238E27FC236}">
                <a16:creationId xmlns:a16="http://schemas.microsoft.com/office/drawing/2014/main" id="{B8B947F3-DF73-0C5F-1202-69EA300321CB}"/>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15" name="Rectangle: Rounded Corners 14">
            <a:extLst>
              <a:ext uri="{FF2B5EF4-FFF2-40B4-BE49-F238E27FC236}">
                <a16:creationId xmlns:a16="http://schemas.microsoft.com/office/drawing/2014/main" id="{78B8DCFC-4A05-F598-0126-43C38D785E60}"/>
              </a:ext>
            </a:extLst>
          </p:cNvPr>
          <p:cNvSpPr/>
          <p:nvPr/>
        </p:nvSpPr>
        <p:spPr>
          <a:xfrm>
            <a:off x="2012346" y="996844"/>
            <a:ext cx="522520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16" name="Rectangle: Rounded Corners 15">
            <a:extLst>
              <a:ext uri="{FF2B5EF4-FFF2-40B4-BE49-F238E27FC236}">
                <a16:creationId xmlns:a16="http://schemas.microsoft.com/office/drawing/2014/main" id="{1F3C971F-531B-297B-4FE6-346B597F01E1}"/>
              </a:ext>
            </a:extLst>
          </p:cNvPr>
          <p:cNvSpPr/>
          <p:nvPr/>
        </p:nvSpPr>
        <p:spPr>
          <a:xfrm>
            <a:off x="7307401" y="997883"/>
            <a:ext cx="205338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17" name="Rectangle: Rounded Corners 16">
            <a:extLst>
              <a:ext uri="{FF2B5EF4-FFF2-40B4-BE49-F238E27FC236}">
                <a16:creationId xmlns:a16="http://schemas.microsoft.com/office/drawing/2014/main" id="{537DB87D-CAFD-5695-47FC-1B93BD95BAC4}"/>
              </a:ext>
            </a:extLst>
          </p:cNvPr>
          <p:cNvSpPr/>
          <p:nvPr/>
        </p:nvSpPr>
        <p:spPr>
          <a:xfrm>
            <a:off x="9430634" y="993241"/>
            <a:ext cx="268237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18" name="Rectangle: Rounded Corners 17">
            <a:extLst>
              <a:ext uri="{FF2B5EF4-FFF2-40B4-BE49-F238E27FC236}">
                <a16:creationId xmlns:a16="http://schemas.microsoft.com/office/drawing/2014/main" id="{4D544F38-0E97-EFE4-FE41-E5176B008F41}"/>
              </a:ext>
            </a:extLst>
          </p:cNvPr>
          <p:cNvSpPr/>
          <p:nvPr/>
        </p:nvSpPr>
        <p:spPr>
          <a:xfrm>
            <a:off x="7313610" y="1284041"/>
            <a:ext cx="204717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19" name="Rectangle: Rounded Corners 18">
            <a:extLst>
              <a:ext uri="{FF2B5EF4-FFF2-40B4-BE49-F238E27FC236}">
                <a16:creationId xmlns:a16="http://schemas.microsoft.com/office/drawing/2014/main" id="{52D01AE4-2FF8-33AA-F3D9-EFCDF4ECBF37}"/>
              </a:ext>
            </a:extLst>
          </p:cNvPr>
          <p:cNvSpPr/>
          <p:nvPr/>
        </p:nvSpPr>
        <p:spPr>
          <a:xfrm>
            <a:off x="9445874" y="1284041"/>
            <a:ext cx="1313130"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20" name="Rectangle: Rounded Corners 19">
            <a:extLst>
              <a:ext uri="{FF2B5EF4-FFF2-40B4-BE49-F238E27FC236}">
                <a16:creationId xmlns:a16="http://schemas.microsoft.com/office/drawing/2014/main" id="{AE551715-A983-0DA7-6A2C-B0C820152B9B}"/>
              </a:ext>
            </a:extLst>
          </p:cNvPr>
          <p:cNvSpPr/>
          <p:nvPr/>
        </p:nvSpPr>
        <p:spPr>
          <a:xfrm>
            <a:off x="10835069" y="1284041"/>
            <a:ext cx="1277942"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22" name="Rectangle: Rounded Corners 21">
            <a:extLst>
              <a:ext uri="{FF2B5EF4-FFF2-40B4-BE49-F238E27FC236}">
                <a16:creationId xmlns:a16="http://schemas.microsoft.com/office/drawing/2014/main" id="{EAC9041D-0B52-9DE1-56A4-667B1DEA3A43}"/>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34" name="Rectangle: Rounded Corners 33">
            <a:extLst>
              <a:ext uri="{FF2B5EF4-FFF2-40B4-BE49-F238E27FC236}">
                <a16:creationId xmlns:a16="http://schemas.microsoft.com/office/drawing/2014/main" id="{1784581A-2D95-20F0-A29A-1D3AC0A063C7}"/>
              </a:ext>
            </a:extLst>
          </p:cNvPr>
          <p:cNvSpPr/>
          <p:nvPr/>
        </p:nvSpPr>
        <p:spPr>
          <a:xfrm>
            <a:off x="70739" y="996844"/>
            <a:ext cx="187175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35" name="Rectangle: Rounded Corners 34">
            <a:extLst>
              <a:ext uri="{FF2B5EF4-FFF2-40B4-BE49-F238E27FC236}">
                <a16:creationId xmlns:a16="http://schemas.microsoft.com/office/drawing/2014/main" id="{E938EA20-8D18-6A5C-6FDA-AB2215BC501B}"/>
              </a:ext>
            </a:extLst>
          </p:cNvPr>
          <p:cNvSpPr/>
          <p:nvPr/>
        </p:nvSpPr>
        <p:spPr>
          <a:xfrm>
            <a:off x="3559255" y="708213"/>
            <a:ext cx="579782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36" name="Rectangle: Rounded Corners 35">
            <a:extLst>
              <a:ext uri="{FF2B5EF4-FFF2-40B4-BE49-F238E27FC236}">
                <a16:creationId xmlns:a16="http://schemas.microsoft.com/office/drawing/2014/main" id="{D3C9735D-CE58-9CE9-BF07-26A9AB60F187}"/>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42" name="Rectangle: Rounded Corners 41">
            <a:extLst>
              <a:ext uri="{FF2B5EF4-FFF2-40B4-BE49-F238E27FC236}">
                <a16:creationId xmlns:a16="http://schemas.microsoft.com/office/drawing/2014/main" id="{EEF29D27-0573-1DF9-E74B-36AA295AD70F}"/>
              </a:ext>
            </a:extLst>
          </p:cNvPr>
          <p:cNvSpPr/>
          <p:nvPr/>
        </p:nvSpPr>
        <p:spPr>
          <a:xfrm>
            <a:off x="9442170" y="703031"/>
            <a:ext cx="2670841"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Tree>
    <p:extLst>
      <p:ext uri="{BB962C8B-B14F-4D97-AF65-F5344CB8AC3E}">
        <p14:creationId xmlns:p14="http://schemas.microsoft.com/office/powerpoint/2010/main" val="12951122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7C01C-7115-3F2F-1614-22254050996C}"/>
              </a:ext>
            </a:extLst>
          </p:cNvPr>
          <p:cNvSpPr>
            <a:spLocks noGrp="1"/>
          </p:cNvSpPr>
          <p:nvPr>
            <p:ph type="title"/>
          </p:nvPr>
        </p:nvSpPr>
        <p:spPr/>
        <p:txBody>
          <a:bodyPr>
            <a:normAutofit fontScale="90000"/>
          </a:bodyPr>
          <a:lstStyle/>
          <a:p>
            <a:r>
              <a:rPr lang="en-GB" dirty="0"/>
              <a:t>Conclusions</a:t>
            </a:r>
          </a:p>
        </p:txBody>
      </p:sp>
      <p:sp>
        <p:nvSpPr>
          <p:cNvPr id="4" name="Title 1">
            <a:extLst>
              <a:ext uri="{FF2B5EF4-FFF2-40B4-BE49-F238E27FC236}">
                <a16:creationId xmlns:a16="http://schemas.microsoft.com/office/drawing/2014/main" id="{813AFDB1-97F9-389E-A8DD-1843EEAADEF1}"/>
              </a:ext>
            </a:extLst>
          </p:cNvPr>
          <p:cNvSpPr txBox="1">
            <a:spLocks/>
          </p:cNvSpPr>
          <p:nvPr/>
        </p:nvSpPr>
        <p:spPr>
          <a:xfrm>
            <a:off x="653205" y="1000400"/>
            <a:ext cx="11057613" cy="5029069"/>
          </a:xfrm>
          <a:prstGeom prst="rect">
            <a:avLst/>
          </a:prstGeom>
        </p:spPr>
        <p:txBody>
          <a:bodyPr vert="horz" lIns="45720" rIns="45720" anchor="ctr">
            <a:normAutofit fontScale="77500" lnSpcReduction="20000"/>
          </a:bodyPr>
          <a:lstStyle>
            <a:lvl1pPr algn="l" rtl="0" eaLnBrk="1" latinLnBrk="0" hangingPunct="1">
              <a:spcBef>
                <a:spcPct val="0"/>
              </a:spcBef>
              <a:buNone/>
              <a:defRPr kumimoji="0" sz="3200" kern="1200">
                <a:solidFill>
                  <a:schemeClr val="tx1"/>
                </a:solidFill>
                <a:latin typeface="+mj-lt"/>
                <a:ea typeface="+mj-ea"/>
                <a:cs typeface="+mj-cs"/>
              </a:defRPr>
            </a:lvl1pPr>
          </a:lstStyle>
          <a:p>
            <a:pPr marL="457200" indent="-457200">
              <a:spcBef>
                <a:spcPts val="600"/>
              </a:spcBef>
              <a:buFont typeface="Wingdings" panose="05000000000000000000" pitchFamily="2" charset="2"/>
              <a:buChar char="ü"/>
            </a:pPr>
            <a:r>
              <a:rPr lang="en-GB" dirty="0"/>
              <a:t>There are many approaches that can be followed to protect an HTS magnet.</a:t>
            </a:r>
          </a:p>
          <a:p>
            <a:pPr marL="457200" indent="-457200">
              <a:spcBef>
                <a:spcPts val="600"/>
              </a:spcBef>
              <a:buFont typeface="Wingdings" panose="05000000000000000000" pitchFamily="2" charset="2"/>
              <a:buChar char="ü"/>
            </a:pPr>
            <a:r>
              <a:rPr lang="en-GB" dirty="0"/>
              <a:t>Broadly, the approaches can be divided into distributing the energy inside the magnet or removing it.</a:t>
            </a:r>
          </a:p>
          <a:p>
            <a:pPr marL="457200" indent="-457200">
              <a:spcBef>
                <a:spcPts val="600"/>
              </a:spcBef>
              <a:buFont typeface="Wingdings" panose="05000000000000000000" pitchFamily="2" charset="2"/>
              <a:buChar char="ü"/>
            </a:pPr>
            <a:r>
              <a:rPr lang="en-GB" dirty="0"/>
              <a:t>These approaches are often not mutually exclusive and, if needed or required, can be used in conjunction.</a:t>
            </a:r>
          </a:p>
          <a:p>
            <a:pPr marL="457200" indent="-457200">
              <a:spcBef>
                <a:spcPts val="600"/>
              </a:spcBef>
              <a:buFont typeface="Wingdings" panose="05000000000000000000" pitchFamily="2" charset="2"/>
              <a:buChar char="ü"/>
            </a:pPr>
            <a:r>
              <a:rPr lang="en-GB" dirty="0"/>
              <a:t>This logic can be followed for NI magnets, for which it might be necessary due to the possibility of energy and force density redistribution during a quench.</a:t>
            </a:r>
          </a:p>
          <a:p>
            <a:pPr marL="457200" indent="-457200">
              <a:spcBef>
                <a:spcPts val="600"/>
              </a:spcBef>
              <a:buFont typeface="Wingdings" panose="05000000000000000000" pitchFamily="2" charset="2"/>
              <a:buChar char="ü"/>
            </a:pPr>
            <a:r>
              <a:rPr lang="en-GB" dirty="0"/>
              <a:t>Conductor design often is driven by a chosen protection scheme</a:t>
            </a:r>
          </a:p>
          <a:p>
            <a:pPr marL="457200" indent="-457200">
              <a:spcBef>
                <a:spcPts val="600"/>
              </a:spcBef>
              <a:buFont typeface="Wingdings" panose="05000000000000000000" pitchFamily="2" charset="2"/>
              <a:buChar char="ü"/>
            </a:pPr>
            <a:r>
              <a:rPr lang="en-GB" dirty="0"/>
              <a:t>Limits for protection for HTS are becoming increasingly complex and not well understood or defined.</a:t>
            </a:r>
          </a:p>
          <a:p>
            <a:pPr marL="457200" indent="-457200">
              <a:spcBef>
                <a:spcPts val="600"/>
              </a:spcBef>
              <a:buFont typeface="Wingdings" panose="05000000000000000000" pitchFamily="2" charset="2"/>
              <a:buChar char="ü"/>
            </a:pPr>
            <a:r>
              <a:rPr lang="en-GB" dirty="0"/>
              <a:t>Collaboration, </a:t>
            </a:r>
            <a:r>
              <a:rPr lang="en-GB"/>
              <a:t>teamwork, experimental data and simulations are </a:t>
            </a:r>
            <a:r>
              <a:rPr lang="en-GB" dirty="0"/>
              <a:t>needed to maximize progress in HTS protection development.</a:t>
            </a:r>
          </a:p>
          <a:p>
            <a:pPr marL="457200" indent="-457200">
              <a:spcBef>
                <a:spcPts val="600"/>
              </a:spcBef>
              <a:buFont typeface="Wingdings" panose="05000000000000000000" pitchFamily="2" charset="2"/>
              <a:buChar char="ü"/>
            </a:pPr>
            <a:endParaRPr lang="en-GB" dirty="0"/>
          </a:p>
        </p:txBody>
      </p:sp>
    </p:spTree>
    <p:extLst>
      <p:ext uri="{BB962C8B-B14F-4D97-AF65-F5344CB8AC3E}">
        <p14:creationId xmlns:p14="http://schemas.microsoft.com/office/powerpoint/2010/main" val="807942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itle 1">
            <a:extLst>
              <a:ext uri="{FF2B5EF4-FFF2-40B4-BE49-F238E27FC236}">
                <a16:creationId xmlns:a16="http://schemas.microsoft.com/office/drawing/2014/main" id="{3B20C845-9C80-30A4-EE5E-85DFEB59E827}"/>
              </a:ext>
            </a:extLst>
          </p:cNvPr>
          <p:cNvSpPr txBox="1">
            <a:spLocks/>
          </p:cNvSpPr>
          <p:nvPr/>
        </p:nvSpPr>
        <p:spPr>
          <a:xfrm>
            <a:off x="706872" y="97102"/>
            <a:ext cx="10969139" cy="532463"/>
          </a:xfrm>
          <a:prstGeom prst="rect">
            <a:avLst/>
          </a:prstGeom>
        </p:spPr>
        <p:txBody>
          <a:bodyPr vert="horz" lIns="45720" rIns="45720" anchor="ctr">
            <a:normAutofit fontScale="90000" lnSpcReduction="10000"/>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GB" dirty="0"/>
              <a:t>Managing Stored Magnetic Energy - Basics</a:t>
            </a:r>
            <a:endParaRPr lang="en-GB" dirty="0">
              <a:solidFill>
                <a:srgbClr val="002060"/>
              </a:solidFill>
            </a:endParaRPr>
          </a:p>
        </p:txBody>
      </p:sp>
      <mc:AlternateContent xmlns:mc="http://schemas.openxmlformats.org/markup-compatibility/2006" xmlns:a14="http://schemas.microsoft.com/office/drawing/2010/main">
        <mc:Choice Requires="a14">
          <p:sp>
            <p:nvSpPr>
              <p:cNvPr id="117" name="TextBox 116">
                <a:extLst>
                  <a:ext uri="{FF2B5EF4-FFF2-40B4-BE49-F238E27FC236}">
                    <a16:creationId xmlns:a16="http://schemas.microsoft.com/office/drawing/2014/main" id="{D2273CDC-CB8C-B24C-4420-3E649554AA73}"/>
                  </a:ext>
                </a:extLst>
              </p:cNvPr>
              <p:cNvSpPr txBox="1"/>
              <p:nvPr/>
            </p:nvSpPr>
            <p:spPr>
              <a:xfrm>
                <a:off x="3273907" y="748121"/>
                <a:ext cx="4792466" cy="6842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trlPr>
                            <a:rPr lang="en-GB" i="1" smtClean="0">
                              <a:latin typeface="Cambria Math" panose="02040503050406030204" pitchFamily="18" charset="0"/>
                            </a:rPr>
                          </m:ctrlPr>
                        </m:naryPr>
                        <m:sub>
                          <m:r>
                            <m:rPr>
                              <m:brk m:alnAt="23"/>
                            </m:rPr>
                            <a:rPr lang="en-GB" b="0" i="1" smtClean="0">
                              <a:latin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m:t>
                          </m:r>
                        </m:sup>
                        <m:e>
                          <m:sSup>
                            <m:sSupPr>
                              <m:ctrlPr>
                                <a:rPr lang="en-GB" i="1" smtClean="0">
                                  <a:latin typeface="Cambria Math" panose="02040503050406030204" pitchFamily="18" charset="0"/>
                                </a:rPr>
                              </m:ctrlPr>
                            </m:sSupPr>
                            <m:e>
                              <m:r>
                                <a:rPr lang="en-GB" b="0" i="1" smtClean="0">
                                  <a:latin typeface="Cambria Math" panose="02040503050406030204" pitchFamily="18" charset="0"/>
                                </a:rPr>
                                <m:t>𝐽</m:t>
                              </m:r>
                            </m:e>
                            <m:sup>
                              <m:r>
                                <a:rPr lang="en-GB" b="0" i="1" smtClean="0">
                                  <a:latin typeface="Cambria Math" panose="02040503050406030204" pitchFamily="18" charset="0"/>
                                </a:rPr>
                                <m:t>2</m:t>
                              </m:r>
                            </m:sup>
                          </m:sSup>
                          <m:d>
                            <m:dPr>
                              <m:ctrlPr>
                                <a:rPr lang="en-GB" i="1" smtClean="0">
                                  <a:latin typeface="Cambria Math" panose="02040503050406030204" pitchFamily="18" charset="0"/>
                                </a:rPr>
                              </m:ctrlPr>
                            </m:dPr>
                            <m:e>
                              <m:r>
                                <a:rPr lang="en-GB" b="0" i="1" smtClean="0">
                                  <a:latin typeface="Cambria Math" panose="02040503050406030204" pitchFamily="18" charset="0"/>
                                </a:rPr>
                                <m:t>𝑡</m:t>
                              </m:r>
                            </m:e>
                          </m:d>
                          <m:r>
                            <a:rPr lang="en-GB" b="0" i="1" smtClean="0">
                              <a:latin typeface="Cambria Math" panose="02040503050406030204" pitchFamily="18" charset="0"/>
                            </a:rPr>
                            <m:t>𝑑𝑡</m:t>
                          </m:r>
                        </m:e>
                      </m:nary>
                      <m:r>
                        <a:rPr lang="en-GB" i="1" smtClean="0">
                          <a:latin typeface="Cambria Math" panose="02040503050406030204" pitchFamily="18" charset="0"/>
                        </a:rPr>
                        <m:t>=</m:t>
                      </m:r>
                      <m:nary>
                        <m:naryPr>
                          <m:ctrlPr>
                            <a:rPr lang="en-GB" i="1" smtClean="0">
                              <a:latin typeface="Cambria Math" panose="02040503050406030204" pitchFamily="18" charset="0"/>
                            </a:rPr>
                          </m:ctrlPr>
                        </m:naryPr>
                        <m:sub>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𝑜𝑝</m:t>
                              </m:r>
                            </m:sub>
                          </m:sSub>
                        </m:sub>
                        <m:sup>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𝑚𝑎𝑥</m:t>
                              </m:r>
                            </m:sub>
                          </m:sSub>
                        </m:sup>
                        <m:e>
                          <m:sSub>
                            <m:sSubPr>
                              <m:ctrlPr>
                                <a:rPr lang="en-GB"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𝑣</m:t>
                              </m:r>
                            </m:sub>
                          </m:sSub>
                        </m:e>
                      </m:nary>
                      <m:f>
                        <m:fPr>
                          <m:type m:val="lin"/>
                          <m:ctrlPr>
                            <a:rPr lang="en-GB" i="1" smtClean="0">
                              <a:latin typeface="Cambria Math" panose="02040503050406030204" pitchFamily="18" charset="0"/>
                            </a:rPr>
                          </m:ctrlPr>
                        </m:fPr>
                        <m:num>
                          <m:d>
                            <m:dPr>
                              <m:ctrlPr>
                                <a:rPr lang="en-GB" i="1">
                                  <a:latin typeface="Cambria Math" panose="02040503050406030204" pitchFamily="18" charset="0"/>
                                </a:rPr>
                              </m:ctrlPr>
                            </m:dPr>
                            <m:e>
                              <m:r>
                                <a:rPr lang="en-GB" i="1">
                                  <a:latin typeface="Cambria Math" panose="02040503050406030204" pitchFamily="18" charset="0"/>
                                </a:rPr>
                                <m:t>𝑇</m:t>
                              </m:r>
                            </m:e>
                          </m:d>
                        </m:num>
                        <m:den>
                          <m:r>
                            <a:rPr lang="en-GB" i="1" smtClean="0">
                              <a:latin typeface="Cambria Math" panose="02040503050406030204" pitchFamily="18" charset="0"/>
                              <a:ea typeface="Cambria Math" panose="02040503050406030204" pitchFamily="18" charset="0"/>
                            </a:rPr>
                            <m:t>𝜌</m:t>
                          </m:r>
                          <m:d>
                            <m:dPr>
                              <m:ctrlPr>
                                <a:rPr lang="en-GB"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𝑇</m:t>
                              </m:r>
                            </m:e>
                          </m:d>
                          <m:r>
                            <a:rPr lang="en-GB" b="0" i="1" smtClean="0">
                              <a:latin typeface="Cambria Math" panose="02040503050406030204" pitchFamily="18" charset="0"/>
                              <a:ea typeface="Cambria Math" panose="02040503050406030204" pitchFamily="18" charset="0"/>
                            </a:rPr>
                            <m:t>𝑑𝑇</m:t>
                          </m:r>
                        </m:den>
                      </m:f>
                      <m:r>
                        <a:rPr lang="en-GB" b="0" i="1" smtClean="0">
                          <a:latin typeface="Cambria Math" panose="02040503050406030204" pitchFamily="18" charset="0"/>
                        </a:rPr>
                        <m:t> </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𝐹</m:t>
                      </m:r>
                      <m:d>
                        <m:dPr>
                          <m:ctrlPr>
                            <a:rPr lang="el-GR" b="0" i="1" smtClean="0">
                              <a:latin typeface="Cambria Math" panose="02040503050406030204" pitchFamily="18" charset="0"/>
                              <a:ea typeface="Cambria Math" panose="02040503050406030204" pitchFamily="18" charset="0"/>
                            </a:rPr>
                          </m:ctrlPr>
                        </m:d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𝑇</m:t>
                              </m:r>
                            </m:e>
                            <m:sub>
                              <m:r>
                                <a:rPr lang="en-GB" b="0" i="1" smtClean="0">
                                  <a:latin typeface="Cambria Math" panose="02040503050406030204" pitchFamily="18" charset="0"/>
                                  <a:ea typeface="Cambria Math" panose="02040503050406030204" pitchFamily="18" charset="0"/>
                                </a:rPr>
                                <m:t>𝑚𝑎𝑥</m:t>
                              </m:r>
                            </m:sub>
                          </m:sSub>
                        </m:e>
                      </m:d>
                    </m:oMath>
                  </m:oMathPara>
                </a14:m>
                <a:endParaRPr lang="en-GB" dirty="0"/>
              </a:p>
            </p:txBody>
          </p:sp>
        </mc:Choice>
        <mc:Fallback xmlns="">
          <p:sp>
            <p:nvSpPr>
              <p:cNvPr id="117" name="TextBox 116">
                <a:extLst>
                  <a:ext uri="{FF2B5EF4-FFF2-40B4-BE49-F238E27FC236}">
                    <a16:creationId xmlns:a16="http://schemas.microsoft.com/office/drawing/2014/main" id="{D2273CDC-CB8C-B24C-4420-3E649554AA73}"/>
                  </a:ext>
                </a:extLst>
              </p:cNvPr>
              <p:cNvSpPr txBox="1">
                <a:spLocks noRot="1" noChangeAspect="1" noMove="1" noResize="1" noEditPoints="1" noAdjustHandles="1" noChangeArrowheads="1" noChangeShapeType="1" noTextEdit="1"/>
              </p:cNvSpPr>
              <p:nvPr/>
            </p:nvSpPr>
            <p:spPr>
              <a:xfrm>
                <a:off x="3273907" y="748121"/>
                <a:ext cx="4792466" cy="684226"/>
              </a:xfrm>
              <a:prstGeom prst="rect">
                <a:avLst/>
              </a:prstGeom>
              <a:blipFill>
                <a:blip r:embed="rId3"/>
                <a:stretch>
                  <a:fillRect/>
                </a:stretch>
              </a:blipFill>
            </p:spPr>
            <p:txBody>
              <a:bodyPr/>
              <a:lstStyle/>
              <a:p>
                <a:r>
                  <a:rPr lang="en-GB">
                    <a:noFill/>
                  </a:rPr>
                  <a:t> </a:t>
                </a:r>
              </a:p>
            </p:txBody>
          </p:sp>
        </mc:Fallback>
      </mc:AlternateContent>
      <p:pic>
        <p:nvPicPr>
          <p:cNvPr id="119" name="Graphic 118">
            <a:extLst>
              <a:ext uri="{FF2B5EF4-FFF2-40B4-BE49-F238E27FC236}">
                <a16:creationId xmlns:a16="http://schemas.microsoft.com/office/drawing/2014/main" id="{C7523C0B-4BA7-32EB-C447-EA0EC83DD33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44357" y="1123174"/>
            <a:ext cx="4147643" cy="3114110"/>
          </a:xfrm>
          <a:prstGeom prst="rect">
            <a:avLst/>
          </a:prstGeom>
        </p:spPr>
      </p:pic>
      <mc:AlternateContent xmlns:mc="http://schemas.openxmlformats.org/markup-compatibility/2006" xmlns:a14="http://schemas.microsoft.com/office/drawing/2010/main">
        <mc:Choice Requires="a14">
          <p:sp>
            <p:nvSpPr>
              <p:cNvPr id="121" name="TextBox 120">
                <a:extLst>
                  <a:ext uri="{FF2B5EF4-FFF2-40B4-BE49-F238E27FC236}">
                    <a16:creationId xmlns:a16="http://schemas.microsoft.com/office/drawing/2014/main" id="{4BD30322-A12E-A37E-88F3-D59A166D22D9}"/>
                  </a:ext>
                </a:extLst>
              </p:cNvPr>
              <p:cNvSpPr txBox="1"/>
              <p:nvPr/>
            </p:nvSpPr>
            <p:spPr>
              <a:xfrm>
                <a:off x="8300720" y="740926"/>
                <a:ext cx="3789064" cy="369332"/>
              </a:xfrm>
              <a:prstGeom prst="rect">
                <a:avLst/>
              </a:prstGeom>
              <a:noFill/>
            </p:spPr>
            <p:txBody>
              <a:bodyPr wrap="square">
                <a:spAutoFit/>
              </a:bodyPr>
              <a:lstStyle/>
              <a:p>
                <a14:m>
                  <m:oMath xmlns:m="http://schemas.openxmlformats.org/officeDocument/2006/math">
                    <m:sSub>
                      <m:sSubPr>
                        <m:ctrlPr>
                          <a:rPr lang="el-GR"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𝐹</m:t>
                        </m:r>
                      </m:e>
                      <m:sub>
                        <m:r>
                          <a:rPr lang="en-GB" b="0" i="1" smtClean="0">
                            <a:latin typeface="Cambria Math" panose="02040503050406030204" pitchFamily="18" charset="0"/>
                            <a:ea typeface="Cambria Math" panose="02040503050406030204" pitchFamily="18" charset="0"/>
                          </a:rPr>
                          <m:t>𝐶𝑢</m:t>
                        </m:r>
                      </m:sub>
                    </m:sSub>
                    <m:d>
                      <m:dPr>
                        <m:ctrlPr>
                          <a:rPr lang="el-GR" i="1">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300</m:t>
                        </m:r>
                        <m:r>
                          <a:rPr lang="en-GB" b="0" i="1" smtClean="0">
                            <a:latin typeface="Cambria Math" panose="02040503050406030204" pitchFamily="18" charset="0"/>
                            <a:ea typeface="Cambria Math" panose="02040503050406030204" pitchFamily="18" charset="0"/>
                          </a:rPr>
                          <m:t>𝐾</m:t>
                        </m:r>
                      </m:e>
                    </m:d>
                    <m:r>
                      <a:rPr lang="el-GR"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 </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1.3∙10</m:t>
                        </m:r>
                      </m:e>
                      <m:sup>
                        <m:r>
                          <a:rPr lang="en-GB" b="0" i="1" smtClean="0">
                            <a:latin typeface="Cambria Math" panose="02040503050406030204" pitchFamily="18" charset="0"/>
                            <a:ea typeface="Cambria Math" panose="02040503050406030204" pitchFamily="18" charset="0"/>
                          </a:rPr>
                          <m:t>17</m:t>
                        </m:r>
                      </m:sup>
                    </m:sSup>
                    <m:r>
                      <a:rPr lang="en-GB" b="0" i="1" smtClean="0">
                        <a:latin typeface="Cambria Math" panose="02040503050406030204" pitchFamily="18" charset="0"/>
                        <a:ea typeface="Cambria Math" panose="02040503050406030204" pitchFamily="18" charset="0"/>
                      </a:rPr>
                      <m:t> </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𝐴</m:t>
                        </m:r>
                      </m:e>
                      <m:sup>
                        <m:r>
                          <a:rPr lang="en-GB" b="0" i="1" smtClean="0">
                            <a:latin typeface="Cambria Math" panose="02040503050406030204" pitchFamily="18" charset="0"/>
                            <a:ea typeface="Cambria Math" panose="02040503050406030204" pitchFamily="18" charset="0"/>
                          </a:rPr>
                          <m:t>2</m:t>
                        </m:r>
                      </m:sup>
                    </m:sSup>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𝑚</m:t>
                        </m:r>
                      </m:e>
                      <m:sup>
                        <m:r>
                          <a:rPr lang="en-GB" b="0" i="1" smtClean="0">
                            <a:latin typeface="Cambria Math" panose="02040503050406030204" pitchFamily="18" charset="0"/>
                            <a:ea typeface="Cambria Math" panose="02040503050406030204" pitchFamily="18" charset="0"/>
                          </a:rPr>
                          <m:t>−4</m:t>
                        </m:r>
                      </m:sup>
                    </m:sSup>
                    <m:r>
                      <a:rPr lang="en-GB" b="0" i="1" smtClean="0">
                        <a:latin typeface="Cambria Math" panose="02040503050406030204" pitchFamily="18" charset="0"/>
                        <a:ea typeface="Cambria Math" panose="02040503050406030204" pitchFamily="18" charset="0"/>
                      </a:rPr>
                      <m:t>𝑠</m:t>
                    </m:r>
                  </m:oMath>
                </a14:m>
                <a:r>
                  <a:rPr lang="en-GB" dirty="0"/>
                  <a:t> </a:t>
                </a:r>
              </a:p>
            </p:txBody>
          </p:sp>
        </mc:Choice>
        <mc:Fallback xmlns="">
          <p:sp>
            <p:nvSpPr>
              <p:cNvPr id="121" name="TextBox 120">
                <a:extLst>
                  <a:ext uri="{FF2B5EF4-FFF2-40B4-BE49-F238E27FC236}">
                    <a16:creationId xmlns:a16="http://schemas.microsoft.com/office/drawing/2014/main" id="{4BD30322-A12E-A37E-88F3-D59A166D22D9}"/>
                  </a:ext>
                </a:extLst>
              </p:cNvPr>
              <p:cNvSpPr txBox="1">
                <a:spLocks noRot="1" noChangeAspect="1" noMove="1" noResize="1" noEditPoints="1" noAdjustHandles="1" noChangeArrowheads="1" noChangeShapeType="1" noTextEdit="1"/>
              </p:cNvSpPr>
              <p:nvPr/>
            </p:nvSpPr>
            <p:spPr>
              <a:xfrm>
                <a:off x="8300720" y="740926"/>
                <a:ext cx="3789064" cy="369332"/>
              </a:xfrm>
              <a:prstGeom prst="rect">
                <a:avLst/>
              </a:prstGeom>
              <a:blipFill>
                <a:blip r:embed="rId7"/>
                <a:stretch>
                  <a:fillRect b="-1667"/>
                </a:stretch>
              </a:blipFill>
            </p:spPr>
            <p:txBody>
              <a:bodyPr/>
              <a:lstStyle/>
              <a:p>
                <a:r>
                  <a:rPr lang="en-GB">
                    <a:noFill/>
                  </a:rPr>
                  <a:t> </a:t>
                </a:r>
              </a:p>
            </p:txBody>
          </p:sp>
        </mc:Fallback>
      </mc:AlternateContent>
      <p:cxnSp>
        <p:nvCxnSpPr>
          <p:cNvPr id="123" name="Straight Arrow Connector 122">
            <a:extLst>
              <a:ext uri="{FF2B5EF4-FFF2-40B4-BE49-F238E27FC236}">
                <a16:creationId xmlns:a16="http://schemas.microsoft.com/office/drawing/2014/main" id="{DACF8C74-33CE-1531-76AF-227ADB3FB8DC}"/>
              </a:ext>
            </a:extLst>
          </p:cNvPr>
          <p:cNvCxnSpPr>
            <a:cxnSpLocks/>
          </p:cNvCxnSpPr>
          <p:nvPr/>
        </p:nvCxnSpPr>
        <p:spPr>
          <a:xfrm>
            <a:off x="10957560" y="1071880"/>
            <a:ext cx="436880" cy="41656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nvGrpSpPr>
          <p:cNvPr id="3" name="Group 2">
            <a:extLst>
              <a:ext uri="{FF2B5EF4-FFF2-40B4-BE49-F238E27FC236}">
                <a16:creationId xmlns:a16="http://schemas.microsoft.com/office/drawing/2014/main" id="{A3240A8C-730D-A262-DC47-B2B3DCE4CC9E}"/>
              </a:ext>
            </a:extLst>
          </p:cNvPr>
          <p:cNvGrpSpPr/>
          <p:nvPr/>
        </p:nvGrpSpPr>
        <p:grpSpPr>
          <a:xfrm>
            <a:off x="141830" y="4322368"/>
            <a:ext cx="2946401" cy="1151427"/>
            <a:chOff x="-1" y="4358150"/>
            <a:chExt cx="2946401" cy="1151427"/>
          </a:xfrm>
        </p:grpSpPr>
        <mc:AlternateContent xmlns:mc="http://schemas.openxmlformats.org/markup-compatibility/2006" xmlns:a14="http://schemas.microsoft.com/office/drawing/2010/main">
          <mc:Choice Requires="a14">
            <p:sp>
              <p:nvSpPr>
                <p:cNvPr id="116" name="TextBox 115">
                  <a:extLst>
                    <a:ext uri="{FF2B5EF4-FFF2-40B4-BE49-F238E27FC236}">
                      <a16:creationId xmlns:a16="http://schemas.microsoft.com/office/drawing/2014/main" id="{7180B074-67FC-4ABE-CAFB-2C9A9FDA34D7}"/>
                    </a:ext>
                  </a:extLst>
                </p:cNvPr>
                <p:cNvSpPr txBox="1"/>
                <p:nvPr/>
              </p:nvSpPr>
              <p:spPr>
                <a:xfrm>
                  <a:off x="356514" y="4835931"/>
                  <a:ext cx="2433423" cy="673646"/>
                </a:xfrm>
                <a:prstGeom prst="rect">
                  <a:avLst/>
                </a:prstGeom>
                <a:noFill/>
              </p:spPr>
              <p:txBody>
                <a:bodyPr wrap="none" lIns="0" tIns="0" rIns="0" bIns="0" rtlCol="0">
                  <a:spAutoFit/>
                </a:bodyPr>
                <a:lstStyle/>
                <a:p>
                  <a14:m>
                    <m:oMath xmlns:m="http://schemas.openxmlformats.org/officeDocument/2006/math">
                      <m:r>
                        <a:rPr lang="en-GB" sz="2800" b="0" i="1" smtClean="0">
                          <a:latin typeface="Cambria Math" panose="02040503050406030204" pitchFamily="18" charset="0"/>
                          <a:ea typeface="Cambria Math" panose="02040503050406030204" pitchFamily="18" charset="0"/>
                        </a:rPr>
                        <m:t>2</m:t>
                      </m:r>
                      <m:sSub>
                        <m:sSubPr>
                          <m:ctrlPr>
                            <a:rPr lang="en-GB" sz="2800" b="0" i="1" smtClean="0">
                              <a:latin typeface="Cambria Math" panose="02040503050406030204" pitchFamily="18" charset="0"/>
                              <a:ea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𝜏</m:t>
                          </m:r>
                        </m:e>
                        <m:sub>
                          <m:r>
                            <a:rPr lang="en-GB" sz="2800" b="0" i="1" smtClean="0">
                              <a:latin typeface="Cambria Math" panose="02040503050406030204" pitchFamily="18" charset="0"/>
                              <a:ea typeface="Cambria Math" panose="02040503050406030204" pitchFamily="18" charset="0"/>
                            </a:rPr>
                            <m:t>𝑑𝑒𝑡</m:t>
                          </m:r>
                          <m:r>
                            <a:rPr lang="en-GB" sz="2800" b="0" i="1" smtClean="0">
                              <a:latin typeface="Cambria Math" panose="02040503050406030204" pitchFamily="18" charset="0"/>
                              <a:ea typeface="Cambria Math" panose="02040503050406030204" pitchFamily="18" charset="0"/>
                            </a:rPr>
                            <m:t>.</m:t>
                          </m:r>
                        </m:sub>
                      </m:sSub>
                      <m:r>
                        <a:rPr lang="en-GB" sz="2800" b="0" i="1" smtClean="0">
                          <a:latin typeface="Cambria Math" panose="02040503050406030204" pitchFamily="18" charset="0"/>
                          <a:ea typeface="Cambria Math" panose="02040503050406030204" pitchFamily="18" charset="0"/>
                        </a:rPr>
                        <m:t>+</m:t>
                      </m:r>
                      <m:r>
                        <a:rPr lang="en-GB" sz="2800" b="0" i="1" smtClean="0">
                          <a:latin typeface="Cambria Math" panose="02040503050406030204" pitchFamily="18" charset="0"/>
                          <a:ea typeface="Cambria Math" panose="02040503050406030204" pitchFamily="18" charset="0"/>
                        </a:rPr>
                        <m:t>𝜏</m:t>
                      </m:r>
                      <m:r>
                        <a:rPr lang="en-GB" sz="2800" b="0" i="1" smtClean="0">
                          <a:latin typeface="Cambria Math" panose="02040503050406030204" pitchFamily="18" charset="0"/>
                          <a:ea typeface="Cambria Math" panose="02040503050406030204" pitchFamily="18" charset="0"/>
                        </a:rPr>
                        <m:t>&lt;</m:t>
                      </m:r>
                      <m:f>
                        <m:fPr>
                          <m:ctrlPr>
                            <a:rPr lang="en-GB" sz="2800" b="0" i="1" smtClean="0">
                              <a:latin typeface="Cambria Math" panose="02040503050406030204" pitchFamily="18" charset="0"/>
                              <a:ea typeface="Cambria Math" panose="02040503050406030204" pitchFamily="18" charset="0"/>
                            </a:rPr>
                          </m:ctrlPr>
                        </m:fPr>
                        <m:num>
                          <m:r>
                            <a:rPr lang="en-GB" sz="2800" b="0" i="1" smtClean="0">
                              <a:latin typeface="Cambria Math" panose="02040503050406030204" pitchFamily="18" charset="0"/>
                              <a:ea typeface="Cambria Math" panose="02040503050406030204" pitchFamily="18" charset="0"/>
                            </a:rPr>
                            <m:t>2∙</m:t>
                          </m:r>
                          <m:r>
                            <a:rPr lang="en-GB" sz="2800" b="0" i="1" smtClean="0">
                              <a:latin typeface="Cambria Math" panose="02040503050406030204" pitchFamily="18" charset="0"/>
                              <a:ea typeface="Cambria Math" panose="02040503050406030204" pitchFamily="18" charset="0"/>
                            </a:rPr>
                            <m:t>𝐹</m:t>
                          </m:r>
                        </m:num>
                        <m:den>
                          <m:sSubSup>
                            <m:sSubSupPr>
                              <m:ctrlPr>
                                <a:rPr lang="en-GB" sz="2800" b="0" i="1" smtClean="0">
                                  <a:latin typeface="Cambria Math" panose="02040503050406030204" pitchFamily="18" charset="0"/>
                                  <a:ea typeface="Cambria Math" panose="02040503050406030204" pitchFamily="18" charset="0"/>
                                </a:rPr>
                              </m:ctrlPr>
                            </m:sSubSupPr>
                            <m:e>
                              <m:r>
                                <a:rPr lang="en-GB" sz="2800" b="0" i="1" smtClean="0">
                                  <a:latin typeface="Cambria Math" panose="02040503050406030204" pitchFamily="18" charset="0"/>
                                  <a:ea typeface="Cambria Math" panose="02040503050406030204" pitchFamily="18" charset="0"/>
                                </a:rPr>
                                <m:t>𝐽</m:t>
                              </m:r>
                            </m:e>
                            <m:sub>
                              <m:r>
                                <a:rPr lang="en-GB" sz="2800" b="0" i="1" smtClean="0">
                                  <a:latin typeface="Cambria Math" panose="02040503050406030204" pitchFamily="18" charset="0"/>
                                  <a:ea typeface="Cambria Math" panose="02040503050406030204" pitchFamily="18" charset="0"/>
                                </a:rPr>
                                <m:t>𝑜</m:t>
                              </m:r>
                            </m:sub>
                            <m:sup>
                              <m:r>
                                <a:rPr lang="en-GB" sz="2800" b="0" i="1" smtClean="0">
                                  <a:latin typeface="Cambria Math" panose="02040503050406030204" pitchFamily="18" charset="0"/>
                                  <a:ea typeface="Cambria Math" panose="02040503050406030204" pitchFamily="18" charset="0"/>
                                </a:rPr>
                                <m:t>2</m:t>
                              </m:r>
                            </m:sup>
                          </m:sSubSup>
                        </m:den>
                      </m:f>
                    </m:oMath>
                  </a14:m>
                  <a:r>
                    <a:rPr lang="en-GB" sz="2800" dirty="0"/>
                    <a:t> </a:t>
                  </a:r>
                </a:p>
              </p:txBody>
            </p:sp>
          </mc:Choice>
          <mc:Fallback xmlns="">
            <p:sp>
              <p:nvSpPr>
                <p:cNvPr id="116" name="TextBox 115">
                  <a:extLst>
                    <a:ext uri="{FF2B5EF4-FFF2-40B4-BE49-F238E27FC236}">
                      <a16:creationId xmlns:a16="http://schemas.microsoft.com/office/drawing/2014/main" id="{7180B074-67FC-4ABE-CAFB-2C9A9FDA34D7}"/>
                    </a:ext>
                  </a:extLst>
                </p:cNvPr>
                <p:cNvSpPr txBox="1">
                  <a:spLocks noRot="1" noChangeAspect="1" noMove="1" noResize="1" noEditPoints="1" noAdjustHandles="1" noChangeArrowheads="1" noChangeShapeType="1" noTextEdit="1"/>
                </p:cNvSpPr>
                <p:nvPr/>
              </p:nvSpPr>
              <p:spPr>
                <a:xfrm>
                  <a:off x="356514" y="4835931"/>
                  <a:ext cx="2433423" cy="673646"/>
                </a:xfrm>
                <a:prstGeom prst="rect">
                  <a:avLst/>
                </a:prstGeom>
                <a:blipFill>
                  <a:blip r:embed="rId8"/>
                  <a:stretch>
                    <a:fillRect/>
                  </a:stretch>
                </a:blipFill>
              </p:spPr>
              <p:txBody>
                <a:bodyPr/>
                <a:lstStyle/>
                <a:p>
                  <a:r>
                    <a:rPr lang="en-GB">
                      <a:noFill/>
                    </a:rPr>
                    <a:t> </a:t>
                  </a:r>
                </a:p>
              </p:txBody>
            </p:sp>
          </mc:Fallback>
        </mc:AlternateContent>
        <p:sp>
          <p:nvSpPr>
            <p:cNvPr id="192" name="TextBox 191">
              <a:extLst>
                <a:ext uri="{FF2B5EF4-FFF2-40B4-BE49-F238E27FC236}">
                  <a16:creationId xmlns:a16="http://schemas.microsoft.com/office/drawing/2014/main" id="{53AC7A2C-B311-F510-1707-2BD9E54C1496}"/>
                </a:ext>
              </a:extLst>
            </p:cNvPr>
            <p:cNvSpPr txBox="1"/>
            <p:nvPr/>
          </p:nvSpPr>
          <p:spPr>
            <a:xfrm>
              <a:off x="-1" y="4358150"/>
              <a:ext cx="2946401" cy="369332"/>
            </a:xfrm>
            <a:prstGeom prst="rect">
              <a:avLst/>
            </a:prstGeom>
            <a:noFill/>
          </p:spPr>
          <p:txBody>
            <a:bodyPr wrap="square" rtlCol="0">
              <a:spAutoFit/>
            </a:bodyPr>
            <a:lstStyle/>
            <a:p>
              <a:r>
                <a:rPr lang="en-GB" dirty="0"/>
                <a:t>For exponential decay:</a:t>
              </a:r>
            </a:p>
          </p:txBody>
        </p:sp>
      </p:grpSp>
      <p:grpSp>
        <p:nvGrpSpPr>
          <p:cNvPr id="4" name="Group 3">
            <a:extLst>
              <a:ext uri="{FF2B5EF4-FFF2-40B4-BE49-F238E27FC236}">
                <a16:creationId xmlns:a16="http://schemas.microsoft.com/office/drawing/2014/main" id="{A25EE8B5-4181-42C9-AFDB-CBF89A6D4A73}"/>
              </a:ext>
            </a:extLst>
          </p:cNvPr>
          <p:cNvGrpSpPr/>
          <p:nvPr/>
        </p:nvGrpSpPr>
        <p:grpSpPr>
          <a:xfrm>
            <a:off x="3538350" y="4106540"/>
            <a:ext cx="4602184" cy="1968907"/>
            <a:chOff x="2946400" y="4081151"/>
            <a:chExt cx="4602184" cy="1968907"/>
          </a:xfrm>
        </p:grpSpPr>
        <p:sp>
          <p:nvSpPr>
            <p:cNvPr id="196" name="TextBox 195">
              <a:extLst>
                <a:ext uri="{FF2B5EF4-FFF2-40B4-BE49-F238E27FC236}">
                  <a16:creationId xmlns:a16="http://schemas.microsoft.com/office/drawing/2014/main" id="{98572116-7992-6673-C777-476F4A18DFFE}"/>
                </a:ext>
              </a:extLst>
            </p:cNvPr>
            <p:cNvSpPr txBox="1"/>
            <p:nvPr/>
          </p:nvSpPr>
          <p:spPr>
            <a:xfrm>
              <a:off x="2976021" y="4081151"/>
              <a:ext cx="4480427" cy="461665"/>
            </a:xfrm>
            <a:prstGeom prst="rect">
              <a:avLst/>
            </a:prstGeom>
            <a:noFill/>
          </p:spPr>
          <p:txBody>
            <a:bodyPr wrap="square" rtlCol="0">
              <a:spAutoFit/>
            </a:bodyPr>
            <a:lstStyle/>
            <a:p>
              <a:r>
                <a:rPr lang="en-GB" dirty="0"/>
                <a:t>Required </a:t>
              </a:r>
              <a:r>
                <a:rPr lang="el-GR" sz="2400" i="1" dirty="0">
                  <a:latin typeface="Times New Roman" panose="02020603050405020304" pitchFamily="18" charset="0"/>
                  <a:cs typeface="Times New Roman" panose="02020603050405020304" pitchFamily="18" charset="0"/>
                </a:rPr>
                <a:t>τ</a:t>
              </a:r>
              <a:r>
                <a:rPr lang="en-GB" dirty="0"/>
                <a:t> for J</a:t>
              </a:r>
              <a:r>
                <a:rPr lang="en-GB" baseline="-25000" dirty="0"/>
                <a:t>0</a:t>
              </a:r>
              <a:r>
                <a:rPr lang="en-GB" dirty="0"/>
                <a:t> ≈ </a:t>
              </a:r>
              <a:r>
                <a:rPr lang="en-GB" dirty="0" err="1"/>
                <a:t>J</a:t>
              </a:r>
              <a:r>
                <a:rPr lang="en-GB" baseline="-25000" dirty="0" err="1"/>
                <a:t>Cu</a:t>
              </a:r>
              <a:r>
                <a:rPr lang="en-GB" baseline="-25000" dirty="0"/>
                <a:t> </a:t>
              </a:r>
              <a:r>
                <a:rPr lang="en-GB" dirty="0"/>
                <a:t>of HTS conductor:</a:t>
              </a:r>
            </a:p>
          </p:txBody>
        </p:sp>
        <mc:AlternateContent xmlns:mc="http://schemas.openxmlformats.org/markup-compatibility/2006" xmlns:a14="http://schemas.microsoft.com/office/drawing/2010/main">
          <mc:Choice Requires="a14">
            <p:sp>
              <p:nvSpPr>
                <p:cNvPr id="198" name="TextBox 197">
                  <a:extLst>
                    <a:ext uri="{FF2B5EF4-FFF2-40B4-BE49-F238E27FC236}">
                      <a16:creationId xmlns:a16="http://schemas.microsoft.com/office/drawing/2014/main" id="{F8746F11-90AA-9AAA-483B-07F925693C5C}"/>
                    </a:ext>
                  </a:extLst>
                </p:cNvPr>
                <p:cNvSpPr txBox="1"/>
                <p:nvPr/>
              </p:nvSpPr>
              <p:spPr>
                <a:xfrm>
                  <a:off x="4701123" y="4797416"/>
                  <a:ext cx="2467086" cy="470963"/>
                </a:xfrm>
                <a:prstGeom prst="rect">
                  <a:avLst/>
                </a:prstGeom>
                <a:noFill/>
              </p:spPr>
              <p:txBody>
                <a:bodyPr wrap="none" lIns="0" tIns="0" rIns="0" bIns="0" rtlCol="0">
                  <a:spAutoFit/>
                </a:bodyPr>
                <a:lstStyle/>
                <a:p>
                  <a14:m>
                    <m:oMath xmlns:m="http://schemas.openxmlformats.org/officeDocument/2006/math">
                      <m:r>
                        <a:rPr lang="en-GB" b="0" i="1" smtClean="0">
                          <a:latin typeface="Cambria Math" panose="02040503050406030204" pitchFamily="18" charset="0"/>
                          <a:ea typeface="Cambria Math" panose="02040503050406030204" pitchFamily="18" charset="0"/>
                        </a:rPr>
                        <m:t>𝜏</m:t>
                      </m:r>
                      <m:r>
                        <a:rPr lang="en-GB" b="0" i="1" smtClean="0">
                          <a:latin typeface="Cambria Math" panose="02040503050406030204" pitchFamily="18" charset="0"/>
                          <a:ea typeface="Cambria Math" panose="02040503050406030204" pitchFamily="18" charset="0"/>
                        </a:rPr>
                        <m:t>&lt;</m:t>
                      </m:r>
                      <m:f>
                        <m:fPr>
                          <m:ctrlPr>
                            <a:rPr lang="en-GB" i="1">
                              <a:latin typeface="Cambria Math" panose="02040503050406030204" pitchFamily="18" charset="0"/>
                              <a:ea typeface="Cambria Math" panose="02040503050406030204" pitchFamily="18" charset="0"/>
                            </a:rPr>
                          </m:ctrlPr>
                        </m:fPr>
                        <m:num>
                          <m:r>
                            <a:rPr lang="en-GB" i="1">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𝐹</m:t>
                          </m:r>
                        </m:num>
                        <m:den>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𝐽</m:t>
                              </m:r>
                            </m:e>
                            <m:sub>
                              <m:r>
                                <a:rPr lang="en-GB" i="1">
                                  <a:latin typeface="Cambria Math" panose="02040503050406030204" pitchFamily="18" charset="0"/>
                                  <a:ea typeface="Cambria Math" panose="02040503050406030204" pitchFamily="18" charset="0"/>
                                </a:rPr>
                                <m:t>𝑜</m:t>
                              </m:r>
                            </m:sub>
                            <m:sup>
                              <m:r>
                                <a:rPr lang="en-GB" i="1">
                                  <a:latin typeface="Cambria Math" panose="02040503050406030204" pitchFamily="18" charset="0"/>
                                  <a:ea typeface="Cambria Math" panose="02040503050406030204" pitchFamily="18" charset="0"/>
                                </a:rPr>
                                <m:t>2</m:t>
                              </m:r>
                            </m:sup>
                          </m:sSubSup>
                        </m:den>
                      </m:f>
                      <m:r>
                        <a:rPr lang="en-GB"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2∙1.3∙</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17</m:t>
                              </m:r>
                            </m:sup>
                          </m:sSup>
                        </m:num>
                        <m:den>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500∙</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6</m:t>
                                      </m:r>
                                    </m:sup>
                                  </m:sSup>
                                </m:e>
                              </m:d>
                            </m:e>
                            <m:sup>
                              <m:r>
                                <a:rPr lang="en-GB" b="0" i="1" smtClean="0">
                                  <a:latin typeface="Cambria Math" panose="02040503050406030204" pitchFamily="18" charset="0"/>
                                  <a:ea typeface="Cambria Math" panose="02040503050406030204" pitchFamily="18" charset="0"/>
                                </a:rPr>
                                <m:t>2</m:t>
                              </m:r>
                            </m:sup>
                          </m:sSup>
                        </m:den>
                      </m:f>
                      <m:r>
                        <a:rPr lang="en-GB" b="0" i="1" smtClean="0">
                          <a:latin typeface="Cambria Math" panose="02040503050406030204" pitchFamily="18" charset="0"/>
                          <a:ea typeface="Cambria Math" panose="02040503050406030204" pitchFamily="18" charset="0"/>
                        </a:rPr>
                        <m:t>≈1 </m:t>
                      </m:r>
                      <m:r>
                        <a:rPr lang="en-GB" b="0" i="1" smtClean="0">
                          <a:latin typeface="Cambria Math" panose="02040503050406030204" pitchFamily="18" charset="0"/>
                          <a:ea typeface="Cambria Math" panose="02040503050406030204" pitchFamily="18" charset="0"/>
                        </a:rPr>
                        <m:t>𝑠</m:t>
                      </m:r>
                    </m:oMath>
                  </a14:m>
                  <a:r>
                    <a:rPr lang="en-GB" dirty="0"/>
                    <a:t> </a:t>
                  </a:r>
                </a:p>
              </p:txBody>
            </p:sp>
          </mc:Choice>
          <mc:Fallback xmlns="">
            <p:sp>
              <p:nvSpPr>
                <p:cNvPr id="198" name="TextBox 197">
                  <a:extLst>
                    <a:ext uri="{FF2B5EF4-FFF2-40B4-BE49-F238E27FC236}">
                      <a16:creationId xmlns:a16="http://schemas.microsoft.com/office/drawing/2014/main" id="{F8746F11-90AA-9AAA-483B-07F925693C5C}"/>
                    </a:ext>
                  </a:extLst>
                </p:cNvPr>
                <p:cNvSpPr txBox="1">
                  <a:spLocks noRot="1" noChangeAspect="1" noMove="1" noResize="1" noEditPoints="1" noAdjustHandles="1" noChangeArrowheads="1" noChangeShapeType="1" noTextEdit="1"/>
                </p:cNvSpPr>
                <p:nvPr/>
              </p:nvSpPr>
              <p:spPr>
                <a:xfrm>
                  <a:off x="4701123" y="4797416"/>
                  <a:ext cx="2467086" cy="470963"/>
                </a:xfrm>
                <a:prstGeom prst="rect">
                  <a:avLst/>
                </a:prstGeom>
                <a:blipFill>
                  <a:blip r:embed="rId9"/>
                  <a:stretch>
                    <a:fillRect b="-129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9" name="TextBox 198">
                  <a:extLst>
                    <a:ext uri="{FF2B5EF4-FFF2-40B4-BE49-F238E27FC236}">
                      <a16:creationId xmlns:a16="http://schemas.microsoft.com/office/drawing/2014/main" id="{108FB090-D1F7-9772-AB86-E1C6321151E5}"/>
                    </a:ext>
                  </a:extLst>
                </p:cNvPr>
                <p:cNvSpPr txBox="1"/>
                <p:nvPr/>
              </p:nvSpPr>
              <p:spPr>
                <a:xfrm>
                  <a:off x="4679144" y="5579095"/>
                  <a:ext cx="2869440" cy="470963"/>
                </a:xfrm>
                <a:prstGeom prst="rect">
                  <a:avLst/>
                </a:prstGeom>
                <a:noFill/>
              </p:spPr>
              <p:txBody>
                <a:bodyPr wrap="none" lIns="0" tIns="0" rIns="0" bIns="0" rtlCol="0">
                  <a:spAutoFit/>
                </a:bodyPr>
                <a:lstStyle/>
                <a:p>
                  <a14:m>
                    <m:oMath xmlns:m="http://schemas.openxmlformats.org/officeDocument/2006/math">
                      <m:r>
                        <a:rPr lang="en-GB" b="0" i="1" smtClean="0">
                          <a:latin typeface="Cambria Math" panose="02040503050406030204" pitchFamily="18" charset="0"/>
                          <a:ea typeface="Cambria Math" panose="02040503050406030204" pitchFamily="18" charset="0"/>
                        </a:rPr>
                        <m:t>𝜏</m:t>
                      </m:r>
                      <m:r>
                        <a:rPr lang="en-GB" b="0" i="1" smtClean="0">
                          <a:latin typeface="Cambria Math" panose="02040503050406030204" pitchFamily="18" charset="0"/>
                          <a:ea typeface="Cambria Math" panose="02040503050406030204" pitchFamily="18" charset="0"/>
                        </a:rPr>
                        <m:t>&lt;</m:t>
                      </m:r>
                      <m:f>
                        <m:fPr>
                          <m:ctrlPr>
                            <a:rPr lang="en-GB" i="1">
                              <a:latin typeface="Cambria Math" panose="02040503050406030204" pitchFamily="18" charset="0"/>
                              <a:ea typeface="Cambria Math" panose="02040503050406030204" pitchFamily="18" charset="0"/>
                            </a:rPr>
                          </m:ctrlPr>
                        </m:fPr>
                        <m:num>
                          <m:r>
                            <a:rPr lang="en-GB" i="1">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𝐹</m:t>
                          </m:r>
                        </m:num>
                        <m:den>
                          <m:sSubSup>
                            <m:sSubSupPr>
                              <m:ctrlPr>
                                <a:rPr lang="en-GB" i="1">
                                  <a:latin typeface="Cambria Math" panose="02040503050406030204" pitchFamily="18" charset="0"/>
                                  <a:ea typeface="Cambria Math" panose="02040503050406030204" pitchFamily="18" charset="0"/>
                                </a:rPr>
                              </m:ctrlPr>
                            </m:sSubSupPr>
                            <m:e>
                              <m:r>
                                <a:rPr lang="en-GB" i="1">
                                  <a:latin typeface="Cambria Math" panose="02040503050406030204" pitchFamily="18" charset="0"/>
                                  <a:ea typeface="Cambria Math" panose="02040503050406030204" pitchFamily="18" charset="0"/>
                                </a:rPr>
                                <m:t>𝐽</m:t>
                              </m:r>
                            </m:e>
                            <m:sub>
                              <m:r>
                                <a:rPr lang="en-GB" i="1">
                                  <a:latin typeface="Cambria Math" panose="02040503050406030204" pitchFamily="18" charset="0"/>
                                  <a:ea typeface="Cambria Math" panose="02040503050406030204" pitchFamily="18" charset="0"/>
                                </a:rPr>
                                <m:t>𝑜</m:t>
                              </m:r>
                            </m:sub>
                            <m:sup>
                              <m:r>
                                <a:rPr lang="en-GB" i="1">
                                  <a:latin typeface="Cambria Math" panose="02040503050406030204" pitchFamily="18" charset="0"/>
                                  <a:ea typeface="Cambria Math" panose="02040503050406030204" pitchFamily="18" charset="0"/>
                                </a:rPr>
                                <m:t>2</m:t>
                              </m:r>
                            </m:sup>
                          </m:sSubSup>
                        </m:den>
                      </m:f>
                      <m:r>
                        <a:rPr lang="en-GB"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2∙1.3∙</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17</m:t>
                              </m:r>
                            </m:sup>
                          </m:sSup>
                        </m:num>
                        <m:den>
                          <m:sSup>
                            <m:sSupPr>
                              <m:ctrlPr>
                                <a:rPr lang="en-GB" b="0" i="1" smtClean="0">
                                  <a:latin typeface="Cambria Math" panose="02040503050406030204" pitchFamily="18" charset="0"/>
                                  <a:ea typeface="Cambria Math" panose="02040503050406030204" pitchFamily="18" charset="0"/>
                                </a:rPr>
                              </m:ctrlPr>
                            </m:sSupPr>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1000∙</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6</m:t>
                                      </m:r>
                                    </m:sup>
                                  </m:sSup>
                                </m:e>
                              </m:d>
                            </m:e>
                            <m:sup>
                              <m:r>
                                <a:rPr lang="en-GB" b="0" i="1" smtClean="0">
                                  <a:latin typeface="Cambria Math" panose="02040503050406030204" pitchFamily="18" charset="0"/>
                                  <a:ea typeface="Cambria Math" panose="02040503050406030204" pitchFamily="18" charset="0"/>
                                </a:rPr>
                                <m:t>2</m:t>
                              </m:r>
                            </m:sup>
                          </m:sSup>
                        </m:den>
                      </m:f>
                      <m:r>
                        <a:rPr lang="en-GB" b="0" i="1" smtClean="0">
                          <a:latin typeface="Cambria Math" panose="02040503050406030204" pitchFamily="18" charset="0"/>
                          <a:ea typeface="Cambria Math" panose="02040503050406030204" pitchFamily="18" charset="0"/>
                        </a:rPr>
                        <m:t>≈0.25 </m:t>
                      </m:r>
                      <m:r>
                        <a:rPr lang="en-GB" b="0" i="1" smtClean="0">
                          <a:latin typeface="Cambria Math" panose="02040503050406030204" pitchFamily="18" charset="0"/>
                          <a:ea typeface="Cambria Math" panose="02040503050406030204" pitchFamily="18" charset="0"/>
                        </a:rPr>
                        <m:t>𝑠</m:t>
                      </m:r>
                    </m:oMath>
                  </a14:m>
                  <a:r>
                    <a:rPr lang="en-GB" dirty="0"/>
                    <a:t> </a:t>
                  </a:r>
                </a:p>
              </p:txBody>
            </p:sp>
          </mc:Choice>
          <mc:Fallback xmlns="">
            <p:sp>
              <p:nvSpPr>
                <p:cNvPr id="199" name="TextBox 198">
                  <a:extLst>
                    <a:ext uri="{FF2B5EF4-FFF2-40B4-BE49-F238E27FC236}">
                      <a16:creationId xmlns:a16="http://schemas.microsoft.com/office/drawing/2014/main" id="{108FB090-D1F7-9772-AB86-E1C6321151E5}"/>
                    </a:ext>
                  </a:extLst>
                </p:cNvPr>
                <p:cNvSpPr txBox="1">
                  <a:spLocks noRot="1" noChangeAspect="1" noMove="1" noResize="1" noEditPoints="1" noAdjustHandles="1" noChangeArrowheads="1" noChangeShapeType="1" noTextEdit="1"/>
                </p:cNvSpPr>
                <p:nvPr/>
              </p:nvSpPr>
              <p:spPr>
                <a:xfrm>
                  <a:off x="4679144" y="5579095"/>
                  <a:ext cx="2869440" cy="470963"/>
                </a:xfrm>
                <a:prstGeom prst="rect">
                  <a:avLst/>
                </a:prstGeom>
                <a:blipFill>
                  <a:blip r:embed="rId10"/>
                  <a:stretch>
                    <a:fillRect b="-1299"/>
                  </a:stretch>
                </a:blipFill>
              </p:spPr>
              <p:txBody>
                <a:bodyPr/>
                <a:lstStyle/>
                <a:p>
                  <a:r>
                    <a:rPr lang="en-GB">
                      <a:noFill/>
                    </a:rPr>
                    <a:t> </a:t>
                  </a:r>
                </a:p>
              </p:txBody>
            </p:sp>
          </mc:Fallback>
        </mc:AlternateContent>
        <p:sp>
          <p:nvSpPr>
            <p:cNvPr id="201" name="TextBox 200">
              <a:extLst>
                <a:ext uri="{FF2B5EF4-FFF2-40B4-BE49-F238E27FC236}">
                  <a16:creationId xmlns:a16="http://schemas.microsoft.com/office/drawing/2014/main" id="{8CB6F5E9-AEE7-F15D-42D7-CAE63FEAA5FC}"/>
                </a:ext>
              </a:extLst>
            </p:cNvPr>
            <p:cNvSpPr txBox="1"/>
            <p:nvPr/>
          </p:nvSpPr>
          <p:spPr>
            <a:xfrm>
              <a:off x="3013651" y="4832774"/>
              <a:ext cx="1423029" cy="369332"/>
            </a:xfrm>
            <a:prstGeom prst="rect">
              <a:avLst/>
            </a:prstGeom>
            <a:noFill/>
          </p:spPr>
          <p:txBody>
            <a:bodyPr wrap="square">
              <a:spAutoFit/>
            </a:bodyPr>
            <a:lstStyle/>
            <a:p>
              <a:r>
                <a:rPr lang="en-GB" dirty="0"/>
                <a:t>500 A/mm</a:t>
              </a:r>
              <a:r>
                <a:rPr lang="en-GB" baseline="30000" dirty="0"/>
                <a:t>2</a:t>
              </a:r>
              <a:r>
                <a:rPr lang="en-GB" dirty="0"/>
                <a:t>:</a:t>
              </a:r>
            </a:p>
          </p:txBody>
        </p:sp>
        <p:sp>
          <p:nvSpPr>
            <p:cNvPr id="202" name="TextBox 201">
              <a:extLst>
                <a:ext uri="{FF2B5EF4-FFF2-40B4-BE49-F238E27FC236}">
                  <a16:creationId xmlns:a16="http://schemas.microsoft.com/office/drawing/2014/main" id="{8D832B0F-CBD4-CF5B-030D-1542328DFB13}"/>
                </a:ext>
              </a:extLst>
            </p:cNvPr>
            <p:cNvSpPr txBox="1"/>
            <p:nvPr/>
          </p:nvSpPr>
          <p:spPr>
            <a:xfrm>
              <a:off x="2946400" y="5583453"/>
              <a:ext cx="1871405" cy="369332"/>
            </a:xfrm>
            <a:prstGeom prst="rect">
              <a:avLst/>
            </a:prstGeom>
            <a:noFill/>
          </p:spPr>
          <p:txBody>
            <a:bodyPr wrap="square">
              <a:spAutoFit/>
            </a:bodyPr>
            <a:lstStyle/>
            <a:p>
              <a:r>
                <a:rPr lang="en-GB" dirty="0"/>
                <a:t>1000 A/mm</a:t>
              </a:r>
              <a:r>
                <a:rPr lang="en-GB" baseline="30000" dirty="0"/>
                <a:t>2</a:t>
              </a:r>
              <a:r>
                <a:rPr lang="en-GB" dirty="0"/>
                <a:t>:</a:t>
              </a:r>
            </a:p>
          </p:txBody>
        </p:sp>
      </p:grpSp>
      <p:sp>
        <p:nvSpPr>
          <p:cNvPr id="203" name="TextBox 202">
            <a:extLst>
              <a:ext uri="{FF2B5EF4-FFF2-40B4-BE49-F238E27FC236}">
                <a16:creationId xmlns:a16="http://schemas.microsoft.com/office/drawing/2014/main" id="{BEAD6320-886F-46FD-3C60-88C383AE052A}"/>
              </a:ext>
            </a:extLst>
          </p:cNvPr>
          <p:cNvSpPr txBox="1"/>
          <p:nvPr/>
        </p:nvSpPr>
        <p:spPr>
          <a:xfrm>
            <a:off x="1653918" y="6334780"/>
            <a:ext cx="6950942" cy="307777"/>
          </a:xfrm>
          <a:prstGeom prst="rect">
            <a:avLst/>
          </a:prstGeom>
          <a:noFill/>
        </p:spPr>
        <p:txBody>
          <a:bodyPr wrap="none" rtlCol="0">
            <a:spAutoFit/>
          </a:bodyPr>
          <a:lstStyle/>
          <a:p>
            <a:r>
              <a:rPr lang="en-GB" sz="1400" dirty="0"/>
              <a:t>Note above assumes adiabatic conditions, no current sharing, and zero NZPV in HTS</a:t>
            </a:r>
          </a:p>
        </p:txBody>
      </p:sp>
      <p:grpSp>
        <p:nvGrpSpPr>
          <p:cNvPr id="5" name="Group 4">
            <a:extLst>
              <a:ext uri="{FF2B5EF4-FFF2-40B4-BE49-F238E27FC236}">
                <a16:creationId xmlns:a16="http://schemas.microsoft.com/office/drawing/2014/main" id="{842CD5AC-5856-09E9-FF58-1350E218CEB7}"/>
              </a:ext>
            </a:extLst>
          </p:cNvPr>
          <p:cNvGrpSpPr/>
          <p:nvPr/>
        </p:nvGrpSpPr>
        <p:grpSpPr>
          <a:xfrm>
            <a:off x="8224667" y="4462001"/>
            <a:ext cx="4246880" cy="1459213"/>
            <a:chOff x="7923656" y="4542816"/>
            <a:chExt cx="4246880" cy="1459213"/>
          </a:xfrm>
        </p:grpSpPr>
        <p:sp>
          <p:nvSpPr>
            <p:cNvPr id="204" name="TextBox 203">
              <a:extLst>
                <a:ext uri="{FF2B5EF4-FFF2-40B4-BE49-F238E27FC236}">
                  <a16:creationId xmlns:a16="http://schemas.microsoft.com/office/drawing/2014/main" id="{6BDD78FC-1F2B-9840-1E92-24EDF9864325}"/>
                </a:ext>
              </a:extLst>
            </p:cNvPr>
            <p:cNvSpPr txBox="1"/>
            <p:nvPr/>
          </p:nvSpPr>
          <p:spPr>
            <a:xfrm>
              <a:off x="7923656" y="4542816"/>
              <a:ext cx="4246880" cy="1077218"/>
            </a:xfrm>
            <a:prstGeom prst="rect">
              <a:avLst/>
            </a:prstGeom>
            <a:noFill/>
          </p:spPr>
          <p:txBody>
            <a:bodyPr wrap="square" rtlCol="0">
              <a:spAutoFit/>
            </a:bodyPr>
            <a:lstStyle/>
            <a:p>
              <a:r>
                <a:rPr lang="en-GB" sz="1600" dirty="0"/>
                <a:t>For double the initial current density J</a:t>
              </a:r>
              <a:r>
                <a:rPr lang="en-GB" sz="1600" baseline="-25000" dirty="0"/>
                <a:t>0</a:t>
              </a:r>
              <a:r>
                <a:rPr lang="en-GB" sz="1600" dirty="0"/>
                <a:t>, a quadrupling of R</a:t>
              </a:r>
              <a:r>
                <a:rPr lang="en-GB" sz="1600" baseline="-25000" dirty="0"/>
                <a:t>E</a:t>
              </a:r>
              <a:r>
                <a:rPr lang="en-GB" sz="1600" dirty="0"/>
                <a:t> is roughly expected, so quadrupling of energy extraction initial volage, i.e.:</a:t>
              </a:r>
            </a:p>
          </p:txBody>
        </p:sp>
        <mc:AlternateContent xmlns:mc="http://schemas.openxmlformats.org/markup-compatibility/2006" xmlns:a14="http://schemas.microsoft.com/office/drawing/2010/main">
          <mc:Choice Requires="a14">
            <p:sp>
              <p:nvSpPr>
                <p:cNvPr id="206" name="TextBox 205">
                  <a:extLst>
                    <a:ext uri="{FF2B5EF4-FFF2-40B4-BE49-F238E27FC236}">
                      <a16:creationId xmlns:a16="http://schemas.microsoft.com/office/drawing/2014/main" id="{A186F3D5-9CA5-A7C3-CF49-5F206A6F21B7}"/>
                    </a:ext>
                  </a:extLst>
                </p:cNvPr>
                <p:cNvSpPr txBox="1"/>
                <p:nvPr/>
              </p:nvSpPr>
              <p:spPr>
                <a:xfrm>
                  <a:off x="9526248" y="5625387"/>
                  <a:ext cx="864339" cy="3766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i="1" smtClean="0">
                                <a:latin typeface="Cambria Math" panose="02040503050406030204" pitchFamily="18" charset="0"/>
                              </a:rPr>
                            </m:ctrlPr>
                          </m:sSubPr>
                          <m:e>
                            <m:r>
                              <a:rPr lang="en-GB" sz="2400" b="0" i="1" smtClean="0">
                                <a:latin typeface="Cambria Math" panose="02040503050406030204" pitchFamily="18" charset="0"/>
                              </a:rPr>
                              <m:t>𝑉</m:t>
                            </m:r>
                          </m:e>
                          <m:sub>
                            <m:r>
                              <a:rPr lang="en-GB" sz="2400" b="0" i="1" smtClean="0">
                                <a:latin typeface="Cambria Math" panose="02040503050406030204" pitchFamily="18" charset="0"/>
                              </a:rPr>
                              <m:t>0</m:t>
                            </m:r>
                          </m:sub>
                        </m:sSub>
                        <m:r>
                          <a:rPr lang="en-GB" sz="2400" i="1" smtClean="0">
                            <a:latin typeface="Cambria Math" panose="02040503050406030204" pitchFamily="18" charset="0"/>
                            <a:ea typeface="Cambria Math" panose="02040503050406030204" pitchFamily="18" charset="0"/>
                          </a:rPr>
                          <m:t>~</m:t>
                        </m:r>
                        <m:sSubSup>
                          <m:sSubSupPr>
                            <m:ctrlPr>
                              <a:rPr lang="en-GB" sz="2400" i="1" smtClean="0">
                                <a:latin typeface="Cambria Math" panose="02040503050406030204" pitchFamily="18" charset="0"/>
                                <a:ea typeface="Cambria Math" panose="02040503050406030204" pitchFamily="18" charset="0"/>
                              </a:rPr>
                            </m:ctrlPr>
                          </m:sSubSupPr>
                          <m:e>
                            <m:r>
                              <a:rPr lang="en-GB" sz="2400" b="0" i="1" smtClean="0">
                                <a:latin typeface="Cambria Math" panose="02040503050406030204" pitchFamily="18" charset="0"/>
                                <a:ea typeface="Cambria Math" panose="02040503050406030204" pitchFamily="18" charset="0"/>
                              </a:rPr>
                              <m:t>𝐽</m:t>
                            </m:r>
                          </m:e>
                          <m:sub>
                            <m:r>
                              <a:rPr lang="en-GB" sz="2400" b="0" i="1" smtClean="0">
                                <a:latin typeface="Cambria Math" panose="02040503050406030204" pitchFamily="18" charset="0"/>
                                <a:ea typeface="Cambria Math" panose="02040503050406030204" pitchFamily="18" charset="0"/>
                              </a:rPr>
                              <m:t>0</m:t>
                            </m:r>
                          </m:sub>
                          <m:sup>
                            <m:r>
                              <a:rPr lang="en-GB" sz="2400" b="0" i="1" smtClean="0">
                                <a:latin typeface="Cambria Math" panose="02040503050406030204" pitchFamily="18" charset="0"/>
                                <a:ea typeface="Cambria Math" panose="02040503050406030204" pitchFamily="18" charset="0"/>
                              </a:rPr>
                              <m:t>2</m:t>
                            </m:r>
                          </m:sup>
                        </m:sSubSup>
                      </m:oMath>
                    </m:oMathPara>
                  </a14:m>
                  <a:endParaRPr lang="en-GB" sz="2400" dirty="0"/>
                </a:p>
              </p:txBody>
            </p:sp>
          </mc:Choice>
          <mc:Fallback xmlns="">
            <p:sp>
              <p:nvSpPr>
                <p:cNvPr id="206" name="TextBox 205">
                  <a:extLst>
                    <a:ext uri="{FF2B5EF4-FFF2-40B4-BE49-F238E27FC236}">
                      <a16:creationId xmlns:a16="http://schemas.microsoft.com/office/drawing/2014/main" id="{A186F3D5-9CA5-A7C3-CF49-5F206A6F21B7}"/>
                    </a:ext>
                  </a:extLst>
                </p:cNvPr>
                <p:cNvSpPr txBox="1">
                  <a:spLocks noRot="1" noChangeAspect="1" noMove="1" noResize="1" noEditPoints="1" noAdjustHandles="1" noChangeArrowheads="1" noChangeShapeType="1" noTextEdit="1"/>
                </p:cNvSpPr>
                <p:nvPr/>
              </p:nvSpPr>
              <p:spPr>
                <a:xfrm>
                  <a:off x="9526248" y="5625387"/>
                  <a:ext cx="864339" cy="376642"/>
                </a:xfrm>
                <a:prstGeom prst="rect">
                  <a:avLst/>
                </a:prstGeom>
                <a:blipFill>
                  <a:blip r:embed="rId11"/>
                  <a:stretch>
                    <a:fillRect l="-7092" r="-2128" b="-30645"/>
                  </a:stretch>
                </a:blipFill>
              </p:spPr>
              <p:txBody>
                <a:bodyPr/>
                <a:lstStyle/>
                <a:p>
                  <a:r>
                    <a:rPr lang="en-GB">
                      <a:noFill/>
                    </a:rPr>
                    <a:t> </a:t>
                  </a:r>
                </a:p>
              </p:txBody>
            </p:sp>
          </mc:Fallback>
        </mc:AlternateContent>
      </p:grpSp>
      <p:grpSp>
        <p:nvGrpSpPr>
          <p:cNvPr id="2" name="Group 1">
            <a:extLst>
              <a:ext uri="{FF2B5EF4-FFF2-40B4-BE49-F238E27FC236}">
                <a16:creationId xmlns:a16="http://schemas.microsoft.com/office/drawing/2014/main" id="{C55AE3ED-C38A-75F8-9B46-06A591D98C2E}"/>
              </a:ext>
            </a:extLst>
          </p:cNvPr>
          <p:cNvGrpSpPr/>
          <p:nvPr/>
        </p:nvGrpSpPr>
        <p:grpSpPr>
          <a:xfrm>
            <a:off x="178359" y="1631644"/>
            <a:ext cx="6660159" cy="2072253"/>
            <a:chOff x="178359" y="1631644"/>
            <a:chExt cx="6660159" cy="2072253"/>
          </a:xfrm>
        </p:grpSpPr>
        <mc:AlternateContent xmlns:mc="http://schemas.openxmlformats.org/markup-compatibility/2006" xmlns:a14="http://schemas.microsoft.com/office/drawing/2010/main">
          <mc:Choice Requires="a14">
            <p:sp>
              <p:nvSpPr>
                <p:cNvPr id="128" name="TextBox 127">
                  <a:extLst>
                    <a:ext uri="{FF2B5EF4-FFF2-40B4-BE49-F238E27FC236}">
                      <a16:creationId xmlns:a16="http://schemas.microsoft.com/office/drawing/2014/main" id="{7ED61BC2-AC95-0A13-E7C0-98B67E167830}"/>
                    </a:ext>
                  </a:extLst>
                </p:cNvPr>
                <p:cNvSpPr txBox="1"/>
                <p:nvPr/>
              </p:nvSpPr>
              <p:spPr>
                <a:xfrm>
                  <a:off x="4413815" y="2819176"/>
                  <a:ext cx="2424703" cy="59394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𝜏</m:t>
                        </m:r>
                        <m:r>
                          <a:rPr lang="en-GB" i="1" smtClean="0">
                            <a:latin typeface="Cambria Math" panose="02040503050406030204" pitchFamily="18" charset="0"/>
                          </a:rPr>
                          <m:t>=</m:t>
                        </m:r>
                        <m:f>
                          <m:fPr>
                            <m:ctrlPr>
                              <a:rPr lang="en-GB" i="1" smtClean="0">
                                <a:latin typeface="Cambria Math" panose="02040503050406030204" pitchFamily="18" charset="0"/>
                              </a:rPr>
                            </m:ctrlPr>
                          </m:fPr>
                          <m:num>
                            <m:r>
                              <a:rPr lang="en-GB" b="0" i="1" smtClean="0">
                                <a:latin typeface="Cambria Math" panose="02040503050406030204" pitchFamily="18" charset="0"/>
                              </a:rPr>
                              <m:t>𝐿</m:t>
                            </m:r>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𝑅</m:t>
                                </m:r>
                              </m:e>
                              <m:sub>
                                <m:r>
                                  <a:rPr lang="en-GB" b="0" i="1" smtClean="0">
                                    <a:latin typeface="Cambria Math" panose="02040503050406030204" pitchFamily="18" charset="0"/>
                                  </a:rPr>
                                  <m:t>𝑄</m:t>
                                </m:r>
                              </m:sub>
                            </m:sSub>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𝑅</m:t>
                                </m:r>
                              </m:e>
                              <m:sub>
                                <m:r>
                                  <a:rPr lang="en-GB" b="0" i="1" smtClean="0">
                                    <a:latin typeface="Cambria Math" panose="02040503050406030204" pitchFamily="18" charset="0"/>
                                  </a:rPr>
                                  <m:t>𝐸</m:t>
                                </m:r>
                              </m:sub>
                            </m:sSub>
                          </m:den>
                        </m:f>
                        <m:groupChr>
                          <m:groupChrPr>
                            <m:chr m:val="⇒"/>
                            <m:vertJc m:val="bot"/>
                            <m:ctrlPr>
                              <a:rPr lang="en-GB" i="1" smtClean="0">
                                <a:latin typeface="Cambria Math" panose="02040503050406030204" pitchFamily="18" charset="0"/>
                              </a:rPr>
                            </m:ctrlPr>
                          </m:groupChrPr>
                          <m:e>
                            <m:r>
                              <m:rPr>
                                <m:brk m:alnAt="2"/>
                              </m:rPr>
                              <a:rPr lang="en-GB" b="0" i="1" smtClean="0">
                                <a:latin typeface="Cambria Math" panose="02040503050406030204" pitchFamily="18" charset="0"/>
                              </a:rPr>
                              <m:t>𝐻</m:t>
                            </m:r>
                            <m:r>
                              <a:rPr lang="en-GB" b="0" i="1" smtClean="0">
                                <a:latin typeface="Cambria Math" panose="02040503050406030204" pitchFamily="18" charset="0"/>
                              </a:rPr>
                              <m:t>𝑇𝑆</m:t>
                            </m:r>
                          </m:e>
                        </m:groupChr>
                        <m:r>
                          <a:rPr lang="en-GB" b="0" i="1" smtClean="0">
                            <a:latin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𝜏</m:t>
                        </m:r>
                        <m:r>
                          <a:rPr lang="en-GB" b="0" i="1" smtClean="0">
                            <a:latin typeface="Cambria Math" panose="02040503050406030204" pitchFamily="18" charset="0"/>
                            <a:ea typeface="Cambria Math" panose="02040503050406030204" pitchFamily="18" charset="0"/>
                          </a:rPr>
                          <m:t>≈</m:t>
                        </m:r>
                        <m:f>
                          <m:fPr>
                            <m:ctrlPr>
                              <a:rPr lang="en-GB" i="1" smtClean="0">
                                <a:latin typeface="Cambria Math" panose="02040503050406030204" pitchFamily="18" charset="0"/>
                              </a:rPr>
                            </m:ctrlPr>
                          </m:fPr>
                          <m:num>
                            <m:r>
                              <a:rPr lang="en-GB" i="1">
                                <a:latin typeface="Cambria Math" panose="02040503050406030204" pitchFamily="18" charset="0"/>
                              </a:rPr>
                              <m:t>𝐿</m:t>
                            </m:r>
                          </m:num>
                          <m:den>
                            <m:sSub>
                              <m:sSubPr>
                                <m:ctrlPr>
                                  <a:rPr lang="en-GB" i="1" smtClean="0">
                                    <a:latin typeface="Cambria Math" panose="02040503050406030204" pitchFamily="18" charset="0"/>
                                  </a:rPr>
                                </m:ctrlPr>
                              </m:sSubPr>
                              <m:e>
                                <m:r>
                                  <a:rPr lang="en-GB" b="0" i="1" smtClean="0">
                                    <a:latin typeface="Cambria Math" panose="02040503050406030204" pitchFamily="18" charset="0"/>
                                  </a:rPr>
                                  <m:t>𝑅</m:t>
                                </m:r>
                              </m:e>
                              <m:sub>
                                <m:r>
                                  <a:rPr lang="en-GB" b="0" i="1" smtClean="0">
                                    <a:latin typeface="Cambria Math" panose="02040503050406030204" pitchFamily="18" charset="0"/>
                                  </a:rPr>
                                  <m:t>𝐸</m:t>
                                </m:r>
                              </m:sub>
                            </m:sSub>
                          </m:den>
                        </m:f>
                      </m:oMath>
                    </m:oMathPara>
                  </a14:m>
                  <a:endParaRPr lang="en-GB" dirty="0"/>
                </a:p>
              </p:txBody>
            </p:sp>
          </mc:Choice>
          <mc:Fallback xmlns="">
            <p:sp>
              <p:nvSpPr>
                <p:cNvPr id="128" name="TextBox 127">
                  <a:extLst>
                    <a:ext uri="{FF2B5EF4-FFF2-40B4-BE49-F238E27FC236}">
                      <a16:creationId xmlns:a16="http://schemas.microsoft.com/office/drawing/2014/main" id="{7ED61BC2-AC95-0A13-E7C0-98B67E167830}"/>
                    </a:ext>
                  </a:extLst>
                </p:cNvPr>
                <p:cNvSpPr txBox="1">
                  <a:spLocks noRot="1" noChangeAspect="1" noMove="1" noResize="1" noEditPoints="1" noAdjustHandles="1" noChangeArrowheads="1" noChangeShapeType="1" noTextEdit="1"/>
                </p:cNvSpPr>
                <p:nvPr/>
              </p:nvSpPr>
              <p:spPr>
                <a:xfrm>
                  <a:off x="4413815" y="2819176"/>
                  <a:ext cx="2424703" cy="593945"/>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1" name="TextBox 190">
                  <a:extLst>
                    <a:ext uri="{FF2B5EF4-FFF2-40B4-BE49-F238E27FC236}">
                      <a16:creationId xmlns:a16="http://schemas.microsoft.com/office/drawing/2014/main" id="{CA106DB1-2C89-DC29-B2AA-A1CDD8CB843B}"/>
                    </a:ext>
                  </a:extLst>
                </p:cNvPr>
                <p:cNvSpPr txBox="1"/>
                <p:nvPr/>
              </p:nvSpPr>
              <p:spPr>
                <a:xfrm>
                  <a:off x="4618598" y="2078570"/>
                  <a:ext cx="2104872" cy="5747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𝐽</m:t>
                        </m:r>
                        <m:d>
                          <m:dPr>
                            <m:ctrlPr>
                              <a:rPr lang="en-GB" b="0" i="1" smtClean="0">
                                <a:latin typeface="Cambria Math" panose="02040503050406030204" pitchFamily="18" charset="0"/>
                              </a:rPr>
                            </m:ctrlPr>
                          </m:dPr>
                          <m:e>
                            <m:r>
                              <a:rPr lang="en-GB" b="0" i="1" smtClean="0">
                                <a:latin typeface="Cambria Math" panose="02040503050406030204" pitchFamily="18" charset="0"/>
                              </a:rPr>
                              <m:t>𝑡</m:t>
                            </m:r>
                          </m:e>
                        </m:d>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𝐼</m:t>
                            </m:r>
                            <m:r>
                              <a:rPr lang="en-GB" b="0" i="1" smtClean="0">
                                <a:latin typeface="Cambria Math" panose="02040503050406030204" pitchFamily="18" charset="0"/>
                              </a:rPr>
                              <m:t>(</m:t>
                            </m:r>
                            <m:r>
                              <a:rPr lang="en-GB" b="0" i="1" smtClean="0">
                                <a:latin typeface="Cambria Math" panose="02040503050406030204" pitchFamily="18" charset="0"/>
                              </a:rPr>
                              <m:t>𝑡</m:t>
                            </m:r>
                            <m:r>
                              <a:rPr lang="en-GB" b="0" i="1" smtClean="0">
                                <a:latin typeface="Cambria Math" panose="02040503050406030204" pitchFamily="18" charset="0"/>
                              </a:rPr>
                              <m:t>)</m:t>
                            </m:r>
                          </m:num>
                          <m:den>
                            <m:sSub>
                              <m:sSubPr>
                                <m:ctrlPr>
                                  <a:rPr lang="en-GB" b="0" i="1" smtClean="0">
                                    <a:latin typeface="Cambria Math" panose="02040503050406030204" pitchFamily="18" charset="0"/>
                                  </a:rPr>
                                </m:ctrlPr>
                              </m:sSubPr>
                              <m:e>
                                <m:r>
                                  <a:rPr lang="en-GB" b="0" i="1" smtClean="0">
                                    <a:latin typeface="Cambria Math" panose="02040503050406030204" pitchFamily="18" charset="0"/>
                                  </a:rPr>
                                  <m:t>𝐴</m:t>
                                </m:r>
                              </m:e>
                              <m:sub>
                                <m:r>
                                  <a:rPr lang="en-GB" b="0" i="1" smtClean="0">
                                    <a:latin typeface="Cambria Math" panose="02040503050406030204" pitchFamily="18" charset="0"/>
                                  </a:rPr>
                                  <m:t>𝐶𝑢</m:t>
                                </m:r>
                              </m:sub>
                            </m:sSub>
                          </m:den>
                        </m:f>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𝐽</m:t>
                            </m:r>
                          </m:e>
                          <m:sub>
                            <m:r>
                              <a:rPr lang="en-GB" b="0" i="1" smtClean="0">
                                <a:latin typeface="Cambria Math" panose="02040503050406030204" pitchFamily="18" charset="0"/>
                              </a:rPr>
                              <m:t>0</m:t>
                            </m:r>
                          </m:sub>
                        </m:sSub>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f>
                              <m:fPr>
                                <m:type m:val="skw"/>
                                <m:ctrlPr>
                                  <a:rPr lang="en-GB" b="0" i="1" smtClean="0">
                                    <a:latin typeface="Cambria Math" panose="02040503050406030204" pitchFamily="18" charset="0"/>
                                  </a:rPr>
                                </m:ctrlPr>
                              </m:fPr>
                              <m:num>
                                <m:r>
                                  <a:rPr lang="en-GB" b="0" i="1" smtClean="0">
                                    <a:latin typeface="Cambria Math" panose="02040503050406030204" pitchFamily="18" charset="0"/>
                                  </a:rPr>
                                  <m:t>−</m:t>
                                </m:r>
                                <m:r>
                                  <a:rPr lang="en-GB" b="0" i="1" smtClean="0">
                                    <a:latin typeface="Cambria Math" panose="02040503050406030204" pitchFamily="18" charset="0"/>
                                  </a:rPr>
                                  <m:t>𝑡</m:t>
                                </m:r>
                              </m:num>
                              <m:den>
                                <m:r>
                                  <a:rPr lang="en-GB" i="1">
                                    <a:latin typeface="Cambria Math" panose="02040503050406030204" pitchFamily="18" charset="0"/>
                                    <a:ea typeface="Cambria Math" panose="02040503050406030204" pitchFamily="18" charset="0"/>
                                  </a:rPr>
                                  <m:t>𝜏</m:t>
                                </m:r>
                              </m:den>
                            </m:f>
                          </m:sup>
                        </m:sSup>
                      </m:oMath>
                    </m:oMathPara>
                  </a14:m>
                  <a:endParaRPr lang="en-GB" dirty="0"/>
                </a:p>
              </p:txBody>
            </p:sp>
          </mc:Choice>
          <mc:Fallback xmlns="">
            <p:sp>
              <p:nvSpPr>
                <p:cNvPr id="191" name="TextBox 190">
                  <a:extLst>
                    <a:ext uri="{FF2B5EF4-FFF2-40B4-BE49-F238E27FC236}">
                      <a16:creationId xmlns:a16="http://schemas.microsoft.com/office/drawing/2014/main" id="{CA106DB1-2C89-DC29-B2AA-A1CDD8CB843B}"/>
                    </a:ext>
                  </a:extLst>
                </p:cNvPr>
                <p:cNvSpPr txBox="1">
                  <a:spLocks noRot="1" noChangeAspect="1" noMove="1" noResize="1" noEditPoints="1" noAdjustHandles="1" noChangeArrowheads="1" noChangeShapeType="1" noTextEdit="1"/>
                </p:cNvSpPr>
                <p:nvPr/>
              </p:nvSpPr>
              <p:spPr>
                <a:xfrm>
                  <a:off x="4618598" y="2078570"/>
                  <a:ext cx="2104872" cy="574709"/>
                </a:xfrm>
                <a:prstGeom prst="rect">
                  <a:avLst/>
                </a:prstGeom>
                <a:blipFill>
                  <a:blip r:embed="rId13"/>
                  <a:stretch>
                    <a:fillRect/>
                  </a:stretch>
                </a:blipFill>
              </p:spPr>
              <p:txBody>
                <a:bodyPr/>
                <a:lstStyle/>
                <a:p>
                  <a:r>
                    <a:rPr lang="en-GB">
                      <a:noFill/>
                    </a:rPr>
                    <a:t> </a:t>
                  </a:r>
                </a:p>
              </p:txBody>
            </p:sp>
          </mc:Fallback>
        </mc:AlternateContent>
        <p:sp>
          <p:nvSpPr>
            <p:cNvPr id="194" name="TextBox 193">
              <a:extLst>
                <a:ext uri="{FF2B5EF4-FFF2-40B4-BE49-F238E27FC236}">
                  <a16:creationId xmlns:a16="http://schemas.microsoft.com/office/drawing/2014/main" id="{DC6DD4F9-2C7A-BECC-DB28-284C314A79A1}"/>
                </a:ext>
              </a:extLst>
            </p:cNvPr>
            <p:cNvSpPr txBox="1"/>
            <p:nvPr/>
          </p:nvSpPr>
          <p:spPr>
            <a:xfrm>
              <a:off x="5525619" y="3051728"/>
              <a:ext cx="64120" cy="276999"/>
            </a:xfrm>
            <a:prstGeom prst="rect">
              <a:avLst/>
            </a:prstGeom>
            <a:noFill/>
          </p:spPr>
          <p:txBody>
            <a:bodyPr wrap="none" lIns="0" tIns="0" rIns="0" bIns="0" rtlCol="0">
              <a:spAutoFit/>
            </a:bodyPr>
            <a:lstStyle/>
            <a:p>
              <a:r>
                <a:rPr lang="en-GB" dirty="0"/>
                <a:t> </a:t>
              </a:r>
            </a:p>
          </p:txBody>
        </p:sp>
        <p:grpSp>
          <p:nvGrpSpPr>
            <p:cNvPr id="211" name="Group 210">
              <a:extLst>
                <a:ext uri="{FF2B5EF4-FFF2-40B4-BE49-F238E27FC236}">
                  <a16:creationId xmlns:a16="http://schemas.microsoft.com/office/drawing/2014/main" id="{F10FF525-4AFE-7C53-1152-DEACA481EF9A}"/>
                </a:ext>
              </a:extLst>
            </p:cNvPr>
            <p:cNvGrpSpPr/>
            <p:nvPr/>
          </p:nvGrpSpPr>
          <p:grpSpPr>
            <a:xfrm>
              <a:off x="178359" y="1631644"/>
              <a:ext cx="3318887" cy="2072253"/>
              <a:chOff x="178359" y="1631644"/>
              <a:chExt cx="3318887" cy="2072253"/>
            </a:xfrm>
          </p:grpSpPr>
          <p:sp>
            <p:nvSpPr>
              <p:cNvPr id="130" name="Oval 129">
                <a:extLst>
                  <a:ext uri="{FF2B5EF4-FFF2-40B4-BE49-F238E27FC236}">
                    <a16:creationId xmlns:a16="http://schemas.microsoft.com/office/drawing/2014/main" id="{AB1FEC84-B387-1520-21B2-5F377A75C48B}"/>
                  </a:ext>
                </a:extLst>
              </p:cNvPr>
              <p:cNvSpPr/>
              <p:nvPr/>
            </p:nvSpPr>
            <p:spPr>
              <a:xfrm>
                <a:off x="960007" y="2598747"/>
                <a:ext cx="583427" cy="53666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31" name="Straight Arrow Connector 130">
                <a:extLst>
                  <a:ext uri="{FF2B5EF4-FFF2-40B4-BE49-F238E27FC236}">
                    <a16:creationId xmlns:a16="http://schemas.microsoft.com/office/drawing/2014/main" id="{32476998-A4C2-F769-EAF7-7D40778DA4B7}"/>
                  </a:ext>
                </a:extLst>
              </p:cNvPr>
              <p:cNvCxnSpPr>
                <a:cxnSpLocks/>
              </p:cNvCxnSpPr>
              <p:nvPr/>
            </p:nvCxnSpPr>
            <p:spPr>
              <a:xfrm flipV="1">
                <a:off x="1247718" y="2636813"/>
                <a:ext cx="4002" cy="45108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32" name="Straight Connector 131">
                <a:extLst>
                  <a:ext uri="{FF2B5EF4-FFF2-40B4-BE49-F238E27FC236}">
                    <a16:creationId xmlns:a16="http://schemas.microsoft.com/office/drawing/2014/main" id="{65914FF7-6447-3D5F-716F-B024CAC58BA0}"/>
                  </a:ext>
                </a:extLst>
              </p:cNvPr>
              <p:cNvCxnSpPr>
                <a:stCxn id="130" idx="0"/>
              </p:cNvCxnSpPr>
              <p:nvPr/>
            </p:nvCxnSpPr>
            <p:spPr>
              <a:xfrm flipV="1">
                <a:off x="1251720" y="2030264"/>
                <a:ext cx="0" cy="568483"/>
              </a:xfrm>
              <a:prstGeom prst="line">
                <a:avLst/>
              </a:prstGeom>
              <a:effectLst/>
            </p:spPr>
            <p:style>
              <a:lnRef idx="2">
                <a:schemeClr val="dk1"/>
              </a:lnRef>
              <a:fillRef idx="0">
                <a:schemeClr val="dk1"/>
              </a:fillRef>
              <a:effectRef idx="1">
                <a:schemeClr val="dk1"/>
              </a:effectRef>
              <a:fontRef idx="minor">
                <a:schemeClr val="tx1"/>
              </a:fontRef>
            </p:style>
          </p:cxnSp>
          <p:cxnSp>
            <p:nvCxnSpPr>
              <p:cNvPr id="133" name="Straight Connector 132">
                <a:extLst>
                  <a:ext uri="{FF2B5EF4-FFF2-40B4-BE49-F238E27FC236}">
                    <a16:creationId xmlns:a16="http://schemas.microsoft.com/office/drawing/2014/main" id="{DB044DE4-713D-C883-E688-3DABD7E63DD9}"/>
                  </a:ext>
                </a:extLst>
              </p:cNvPr>
              <p:cNvCxnSpPr>
                <a:cxnSpLocks/>
              </p:cNvCxnSpPr>
              <p:nvPr/>
            </p:nvCxnSpPr>
            <p:spPr>
              <a:xfrm flipH="1">
                <a:off x="2244690" y="2030264"/>
                <a:ext cx="977618" cy="3158"/>
              </a:xfrm>
              <a:prstGeom prst="line">
                <a:avLst/>
              </a:prstGeom>
              <a:effectLst/>
            </p:spPr>
            <p:style>
              <a:lnRef idx="2">
                <a:schemeClr val="dk1"/>
              </a:lnRef>
              <a:fillRef idx="0">
                <a:schemeClr val="dk1"/>
              </a:fillRef>
              <a:effectRef idx="1">
                <a:schemeClr val="dk1"/>
              </a:effectRef>
              <a:fontRef idx="minor">
                <a:schemeClr val="tx1"/>
              </a:fontRef>
            </p:style>
          </p:cxnSp>
          <p:cxnSp>
            <p:nvCxnSpPr>
              <p:cNvPr id="134" name="Straight Connector 133">
                <a:extLst>
                  <a:ext uri="{FF2B5EF4-FFF2-40B4-BE49-F238E27FC236}">
                    <a16:creationId xmlns:a16="http://schemas.microsoft.com/office/drawing/2014/main" id="{A03482EB-B0E8-679C-8A7A-3B6A5FC64D86}"/>
                  </a:ext>
                </a:extLst>
              </p:cNvPr>
              <p:cNvCxnSpPr>
                <a:cxnSpLocks/>
              </p:cNvCxnSpPr>
              <p:nvPr/>
            </p:nvCxnSpPr>
            <p:spPr>
              <a:xfrm flipH="1">
                <a:off x="1247718" y="3703897"/>
                <a:ext cx="1974590"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135" name="Straight Connector 134">
                <a:extLst>
                  <a:ext uri="{FF2B5EF4-FFF2-40B4-BE49-F238E27FC236}">
                    <a16:creationId xmlns:a16="http://schemas.microsoft.com/office/drawing/2014/main" id="{C3CD58F7-2DB8-D7E6-C331-75AFA02CC038}"/>
                  </a:ext>
                </a:extLst>
              </p:cNvPr>
              <p:cNvCxnSpPr/>
              <p:nvPr/>
            </p:nvCxnSpPr>
            <p:spPr>
              <a:xfrm flipV="1">
                <a:off x="1247718" y="3135414"/>
                <a:ext cx="0" cy="568483"/>
              </a:xfrm>
              <a:prstGeom prst="line">
                <a:avLst/>
              </a:prstGeom>
              <a:effectLst/>
            </p:spPr>
            <p:style>
              <a:lnRef idx="2">
                <a:schemeClr val="dk1"/>
              </a:lnRef>
              <a:fillRef idx="0">
                <a:schemeClr val="dk1"/>
              </a:fillRef>
              <a:effectRef idx="1">
                <a:schemeClr val="dk1"/>
              </a:effectRef>
              <a:fontRef idx="minor">
                <a:schemeClr val="tx1"/>
              </a:fontRef>
            </p:style>
          </p:cxnSp>
          <p:sp>
            <p:nvSpPr>
              <p:cNvPr id="136" name="Rectangle 135">
                <a:extLst>
                  <a:ext uri="{FF2B5EF4-FFF2-40B4-BE49-F238E27FC236}">
                    <a16:creationId xmlns:a16="http://schemas.microsoft.com/office/drawing/2014/main" id="{779C18AD-5DC2-5DEA-77E0-96E6B5DEED23}"/>
                  </a:ext>
                </a:extLst>
              </p:cNvPr>
              <p:cNvSpPr/>
              <p:nvPr/>
            </p:nvSpPr>
            <p:spPr>
              <a:xfrm>
                <a:off x="2447625" y="2575052"/>
                <a:ext cx="169456" cy="56848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137" name="Group 136">
                <a:extLst>
                  <a:ext uri="{FF2B5EF4-FFF2-40B4-BE49-F238E27FC236}">
                    <a16:creationId xmlns:a16="http://schemas.microsoft.com/office/drawing/2014/main" id="{2D784525-A143-5267-4EFD-761038B2A82D}"/>
                  </a:ext>
                </a:extLst>
              </p:cNvPr>
              <p:cNvGrpSpPr/>
              <p:nvPr/>
            </p:nvGrpSpPr>
            <p:grpSpPr>
              <a:xfrm>
                <a:off x="3088231" y="2980792"/>
                <a:ext cx="256225" cy="580742"/>
                <a:chOff x="7524323" y="3485384"/>
                <a:chExt cx="381342" cy="1072635"/>
              </a:xfrm>
            </p:grpSpPr>
            <p:grpSp>
              <p:nvGrpSpPr>
                <p:cNvPr id="182" name="Group 181">
                  <a:extLst>
                    <a:ext uri="{FF2B5EF4-FFF2-40B4-BE49-F238E27FC236}">
                      <a16:creationId xmlns:a16="http://schemas.microsoft.com/office/drawing/2014/main" id="{549069BB-FC9E-6B3D-D214-656B46400873}"/>
                    </a:ext>
                  </a:extLst>
                </p:cNvPr>
                <p:cNvGrpSpPr/>
                <p:nvPr/>
              </p:nvGrpSpPr>
              <p:grpSpPr>
                <a:xfrm>
                  <a:off x="7524323" y="3485384"/>
                  <a:ext cx="381342" cy="356736"/>
                  <a:chOff x="7257794" y="3206552"/>
                  <a:chExt cx="914400" cy="914400"/>
                </a:xfrm>
              </p:grpSpPr>
              <p:sp>
                <p:nvSpPr>
                  <p:cNvPr id="189" name="Arc 188">
                    <a:extLst>
                      <a:ext uri="{FF2B5EF4-FFF2-40B4-BE49-F238E27FC236}">
                        <a16:creationId xmlns:a16="http://schemas.microsoft.com/office/drawing/2014/main" id="{9763E4D2-81C2-F0F3-1B03-FCB6E83EB994}"/>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90" name="Arc 189">
                    <a:extLst>
                      <a:ext uri="{FF2B5EF4-FFF2-40B4-BE49-F238E27FC236}">
                        <a16:creationId xmlns:a16="http://schemas.microsoft.com/office/drawing/2014/main" id="{9869A5B8-45F3-B9CE-8FED-56634215FB9E}"/>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nvGrpSpPr>
                <p:cNvPr id="183" name="Group 182">
                  <a:extLst>
                    <a:ext uri="{FF2B5EF4-FFF2-40B4-BE49-F238E27FC236}">
                      <a16:creationId xmlns:a16="http://schemas.microsoft.com/office/drawing/2014/main" id="{2B72536B-DAD4-D0B1-5CFC-EA9F8B1031B7}"/>
                    </a:ext>
                  </a:extLst>
                </p:cNvPr>
                <p:cNvGrpSpPr/>
                <p:nvPr/>
              </p:nvGrpSpPr>
              <p:grpSpPr>
                <a:xfrm>
                  <a:off x="7524323" y="3842120"/>
                  <a:ext cx="381342" cy="356736"/>
                  <a:chOff x="7257794" y="3206552"/>
                  <a:chExt cx="914400" cy="914400"/>
                </a:xfrm>
              </p:grpSpPr>
              <p:sp>
                <p:nvSpPr>
                  <p:cNvPr id="187" name="Arc 186">
                    <a:extLst>
                      <a:ext uri="{FF2B5EF4-FFF2-40B4-BE49-F238E27FC236}">
                        <a16:creationId xmlns:a16="http://schemas.microsoft.com/office/drawing/2014/main" id="{420EC567-0CC0-061F-5FC6-1C3839462562}"/>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88" name="Arc 187">
                    <a:extLst>
                      <a:ext uri="{FF2B5EF4-FFF2-40B4-BE49-F238E27FC236}">
                        <a16:creationId xmlns:a16="http://schemas.microsoft.com/office/drawing/2014/main" id="{8CA05C06-8F11-2E95-C330-3DB9C912AD86}"/>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nvGrpSpPr>
                <p:cNvPr id="184" name="Group 183">
                  <a:extLst>
                    <a:ext uri="{FF2B5EF4-FFF2-40B4-BE49-F238E27FC236}">
                      <a16:creationId xmlns:a16="http://schemas.microsoft.com/office/drawing/2014/main" id="{B92F0A82-BEBA-D075-DEBB-7DB769BA7F94}"/>
                    </a:ext>
                  </a:extLst>
                </p:cNvPr>
                <p:cNvGrpSpPr/>
                <p:nvPr/>
              </p:nvGrpSpPr>
              <p:grpSpPr>
                <a:xfrm>
                  <a:off x="7524323" y="4201283"/>
                  <a:ext cx="381342" cy="356736"/>
                  <a:chOff x="7257794" y="3206552"/>
                  <a:chExt cx="914400" cy="914400"/>
                </a:xfrm>
              </p:grpSpPr>
              <p:sp>
                <p:nvSpPr>
                  <p:cNvPr id="185" name="Arc 184">
                    <a:extLst>
                      <a:ext uri="{FF2B5EF4-FFF2-40B4-BE49-F238E27FC236}">
                        <a16:creationId xmlns:a16="http://schemas.microsoft.com/office/drawing/2014/main" id="{93C3F39E-BD65-5415-3405-92144E0E5683}"/>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86" name="Arc 185">
                    <a:extLst>
                      <a:ext uri="{FF2B5EF4-FFF2-40B4-BE49-F238E27FC236}">
                        <a16:creationId xmlns:a16="http://schemas.microsoft.com/office/drawing/2014/main" id="{DAFA9BA3-D480-4208-AE01-847E09EA8B10}"/>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sp>
            <p:nvSpPr>
              <p:cNvPr id="139" name="Rectangle 138">
                <a:extLst>
                  <a:ext uri="{FF2B5EF4-FFF2-40B4-BE49-F238E27FC236}">
                    <a16:creationId xmlns:a16="http://schemas.microsoft.com/office/drawing/2014/main" id="{C79A1A2F-DEA9-199F-AEB2-1F7523AE1F96}"/>
                  </a:ext>
                </a:extLst>
              </p:cNvPr>
              <p:cNvSpPr/>
              <p:nvPr/>
            </p:nvSpPr>
            <p:spPr>
              <a:xfrm>
                <a:off x="3131615" y="2175442"/>
                <a:ext cx="169456" cy="56848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40" name="Straight Connector 139">
                <a:extLst>
                  <a:ext uri="{FF2B5EF4-FFF2-40B4-BE49-F238E27FC236}">
                    <a16:creationId xmlns:a16="http://schemas.microsoft.com/office/drawing/2014/main" id="{8A0E7513-E9B1-86DE-F439-3C5E2BB4511D}"/>
                  </a:ext>
                </a:extLst>
              </p:cNvPr>
              <p:cNvCxnSpPr>
                <a:cxnSpLocks/>
                <a:endCxn id="139" idx="2"/>
              </p:cNvCxnSpPr>
              <p:nvPr/>
            </p:nvCxnSpPr>
            <p:spPr>
              <a:xfrm flipV="1">
                <a:off x="3216343" y="2743923"/>
                <a:ext cx="1" cy="159454"/>
              </a:xfrm>
              <a:prstGeom prst="line">
                <a:avLst/>
              </a:prstGeom>
              <a:ln>
                <a:headEnd type="triangle"/>
              </a:ln>
              <a:effectLst/>
            </p:spPr>
            <p:style>
              <a:lnRef idx="2">
                <a:schemeClr val="dk1"/>
              </a:lnRef>
              <a:fillRef idx="0">
                <a:schemeClr val="dk1"/>
              </a:fillRef>
              <a:effectRef idx="1">
                <a:schemeClr val="dk1"/>
              </a:effectRef>
              <a:fontRef idx="minor">
                <a:schemeClr val="tx1"/>
              </a:fontRef>
            </p:style>
          </p:cxnSp>
          <p:cxnSp>
            <p:nvCxnSpPr>
              <p:cNvPr id="141" name="Straight Connector 140">
                <a:extLst>
                  <a:ext uri="{FF2B5EF4-FFF2-40B4-BE49-F238E27FC236}">
                    <a16:creationId xmlns:a16="http://schemas.microsoft.com/office/drawing/2014/main" id="{28F8EA07-C96C-3CE8-D25E-738C08C383F0}"/>
                  </a:ext>
                </a:extLst>
              </p:cNvPr>
              <p:cNvCxnSpPr>
                <a:cxnSpLocks/>
              </p:cNvCxnSpPr>
              <p:nvPr/>
            </p:nvCxnSpPr>
            <p:spPr>
              <a:xfrm flipH="1" flipV="1">
                <a:off x="3222307" y="3555376"/>
                <a:ext cx="1" cy="148521"/>
              </a:xfrm>
              <a:prstGeom prst="line">
                <a:avLst/>
              </a:prstGeom>
              <a:effectLst/>
            </p:spPr>
            <p:style>
              <a:lnRef idx="2">
                <a:schemeClr val="dk1"/>
              </a:lnRef>
              <a:fillRef idx="0">
                <a:schemeClr val="dk1"/>
              </a:fillRef>
              <a:effectRef idx="1">
                <a:schemeClr val="dk1"/>
              </a:effectRef>
              <a:fontRef idx="minor">
                <a:schemeClr val="tx1"/>
              </a:fontRef>
            </p:style>
          </p:cxnSp>
          <p:cxnSp>
            <p:nvCxnSpPr>
              <p:cNvPr id="142" name="Straight Connector 141">
                <a:extLst>
                  <a:ext uri="{FF2B5EF4-FFF2-40B4-BE49-F238E27FC236}">
                    <a16:creationId xmlns:a16="http://schemas.microsoft.com/office/drawing/2014/main" id="{C5A8F3A6-6161-7AAD-F2A0-F4B750E4BBF8}"/>
                  </a:ext>
                </a:extLst>
              </p:cNvPr>
              <p:cNvCxnSpPr>
                <a:cxnSpLocks/>
              </p:cNvCxnSpPr>
              <p:nvPr/>
            </p:nvCxnSpPr>
            <p:spPr>
              <a:xfrm flipV="1">
                <a:off x="3222307" y="2028607"/>
                <a:ext cx="1" cy="140705"/>
              </a:xfrm>
              <a:prstGeom prst="line">
                <a:avLst/>
              </a:prstGeom>
              <a:effectLst/>
            </p:spPr>
            <p:style>
              <a:lnRef idx="2">
                <a:schemeClr val="dk1"/>
              </a:lnRef>
              <a:fillRef idx="0">
                <a:schemeClr val="dk1"/>
              </a:fillRef>
              <a:effectRef idx="1">
                <a:schemeClr val="dk1"/>
              </a:effectRef>
              <a:fontRef idx="minor">
                <a:schemeClr val="tx1"/>
              </a:fontRef>
            </p:style>
          </p:cxnSp>
          <p:cxnSp>
            <p:nvCxnSpPr>
              <p:cNvPr id="148" name="Straight Connector 147">
                <a:extLst>
                  <a:ext uri="{FF2B5EF4-FFF2-40B4-BE49-F238E27FC236}">
                    <a16:creationId xmlns:a16="http://schemas.microsoft.com/office/drawing/2014/main" id="{C69E9355-D0E1-B6B3-CDA7-E49C5D0F524C}"/>
                  </a:ext>
                </a:extLst>
              </p:cNvPr>
              <p:cNvCxnSpPr>
                <a:cxnSpLocks/>
              </p:cNvCxnSpPr>
              <p:nvPr/>
            </p:nvCxnSpPr>
            <p:spPr>
              <a:xfrm flipV="1">
                <a:off x="2530637" y="2033422"/>
                <a:ext cx="7004" cy="540340"/>
              </a:xfrm>
              <a:prstGeom prst="line">
                <a:avLst/>
              </a:prstGeom>
              <a:ln>
                <a:headEnd type="none"/>
                <a:tailEnd type="oval"/>
              </a:ln>
              <a:effectLst/>
            </p:spPr>
            <p:style>
              <a:lnRef idx="2">
                <a:schemeClr val="dk1"/>
              </a:lnRef>
              <a:fillRef idx="0">
                <a:schemeClr val="dk1"/>
              </a:fillRef>
              <a:effectRef idx="1">
                <a:schemeClr val="dk1"/>
              </a:effectRef>
              <a:fontRef idx="minor">
                <a:schemeClr val="tx1"/>
              </a:fontRef>
            </p:style>
          </p:cxnSp>
          <p:cxnSp>
            <p:nvCxnSpPr>
              <p:cNvPr id="149" name="Straight Connector 148">
                <a:extLst>
                  <a:ext uri="{FF2B5EF4-FFF2-40B4-BE49-F238E27FC236}">
                    <a16:creationId xmlns:a16="http://schemas.microsoft.com/office/drawing/2014/main" id="{26180B00-F61C-C873-F61D-A78151687A58}"/>
                  </a:ext>
                </a:extLst>
              </p:cNvPr>
              <p:cNvCxnSpPr>
                <a:cxnSpLocks/>
                <a:endCxn id="136" idx="2"/>
              </p:cNvCxnSpPr>
              <p:nvPr/>
            </p:nvCxnSpPr>
            <p:spPr>
              <a:xfrm flipV="1">
                <a:off x="2530637" y="3143534"/>
                <a:ext cx="1717" cy="560363"/>
              </a:xfrm>
              <a:prstGeom prst="line">
                <a:avLst/>
              </a:prstGeom>
              <a:ln>
                <a:headEnd type="oval"/>
                <a:tailEnd type="none"/>
              </a:ln>
              <a:effectLst/>
            </p:spPr>
            <p:style>
              <a:lnRef idx="2">
                <a:schemeClr val="dk1"/>
              </a:lnRef>
              <a:fillRef idx="0">
                <a:schemeClr val="dk1"/>
              </a:fillRef>
              <a:effectRef idx="1">
                <a:schemeClr val="dk1"/>
              </a:effectRef>
              <a:fontRef idx="minor">
                <a:schemeClr val="tx1"/>
              </a:fontRef>
            </p:style>
          </p:cxnSp>
          <p:cxnSp>
            <p:nvCxnSpPr>
              <p:cNvPr id="150" name="Straight Connector 149">
                <a:extLst>
                  <a:ext uri="{FF2B5EF4-FFF2-40B4-BE49-F238E27FC236}">
                    <a16:creationId xmlns:a16="http://schemas.microsoft.com/office/drawing/2014/main" id="{35CA97F9-65F6-6906-C984-FE41AC597C4E}"/>
                  </a:ext>
                </a:extLst>
              </p:cNvPr>
              <p:cNvCxnSpPr>
                <a:cxnSpLocks/>
              </p:cNvCxnSpPr>
              <p:nvPr/>
            </p:nvCxnSpPr>
            <p:spPr>
              <a:xfrm flipH="1">
                <a:off x="1247718" y="2033422"/>
                <a:ext cx="459242"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151" name="Straight Connector 150">
                <a:extLst>
                  <a:ext uri="{FF2B5EF4-FFF2-40B4-BE49-F238E27FC236}">
                    <a16:creationId xmlns:a16="http://schemas.microsoft.com/office/drawing/2014/main" id="{6879F362-3102-E3DB-A704-B7F5BA290822}"/>
                  </a:ext>
                </a:extLst>
              </p:cNvPr>
              <p:cNvCxnSpPr>
                <a:cxnSpLocks/>
              </p:cNvCxnSpPr>
              <p:nvPr/>
            </p:nvCxnSpPr>
            <p:spPr>
              <a:xfrm flipH="1">
                <a:off x="1692363" y="1826990"/>
                <a:ext cx="585430" cy="208089"/>
              </a:xfrm>
              <a:prstGeom prst="line">
                <a:avLst/>
              </a:prstGeom>
              <a:effectLst/>
            </p:spPr>
            <p:style>
              <a:lnRef idx="2">
                <a:schemeClr val="dk1"/>
              </a:lnRef>
              <a:fillRef idx="0">
                <a:schemeClr val="dk1"/>
              </a:fillRef>
              <a:effectRef idx="1">
                <a:schemeClr val="dk1"/>
              </a:effectRef>
              <a:fontRef idx="minor">
                <a:schemeClr val="tx1"/>
              </a:fontRef>
            </p:style>
          </p:cxnSp>
          <p:sp>
            <p:nvSpPr>
              <p:cNvPr id="152" name="TextBox 151">
                <a:extLst>
                  <a:ext uri="{FF2B5EF4-FFF2-40B4-BE49-F238E27FC236}">
                    <a16:creationId xmlns:a16="http://schemas.microsoft.com/office/drawing/2014/main" id="{30C803EA-1E8F-FB5E-B055-1A22221CAD6E}"/>
                  </a:ext>
                </a:extLst>
              </p:cNvPr>
              <p:cNvSpPr txBox="1"/>
              <p:nvPr/>
            </p:nvSpPr>
            <p:spPr>
              <a:xfrm>
                <a:off x="2946188" y="3038746"/>
                <a:ext cx="312906" cy="369332"/>
              </a:xfrm>
              <a:prstGeom prst="rect">
                <a:avLst/>
              </a:prstGeom>
              <a:noFill/>
            </p:spPr>
            <p:txBody>
              <a:bodyPr wrap="none" rtlCol="0">
                <a:spAutoFit/>
              </a:bodyPr>
              <a:lstStyle/>
              <a:p>
                <a:r>
                  <a:rPr lang="en-GB" i="1" dirty="0"/>
                  <a:t>L</a:t>
                </a:r>
                <a:endParaRPr lang="en-GB" i="1" baseline="-25000" dirty="0"/>
              </a:p>
            </p:txBody>
          </p:sp>
          <p:sp>
            <p:nvSpPr>
              <p:cNvPr id="161" name="TextBox 160">
                <a:extLst>
                  <a:ext uri="{FF2B5EF4-FFF2-40B4-BE49-F238E27FC236}">
                    <a16:creationId xmlns:a16="http://schemas.microsoft.com/office/drawing/2014/main" id="{4C2A8CB2-4F3A-6B09-DB32-EE0201420F72}"/>
                  </a:ext>
                </a:extLst>
              </p:cNvPr>
              <p:cNvSpPr txBox="1"/>
              <p:nvPr/>
            </p:nvSpPr>
            <p:spPr>
              <a:xfrm>
                <a:off x="2714155" y="2188895"/>
                <a:ext cx="471604" cy="369332"/>
              </a:xfrm>
              <a:prstGeom prst="rect">
                <a:avLst/>
              </a:prstGeom>
              <a:noFill/>
            </p:spPr>
            <p:txBody>
              <a:bodyPr wrap="none" rtlCol="0">
                <a:spAutoFit/>
              </a:bodyPr>
              <a:lstStyle/>
              <a:p>
                <a:r>
                  <a:rPr lang="en-GB" i="1" dirty="0"/>
                  <a:t>R</a:t>
                </a:r>
                <a:r>
                  <a:rPr lang="en-GB" i="1" baseline="-25000" dirty="0"/>
                  <a:t>Q</a:t>
                </a:r>
              </a:p>
            </p:txBody>
          </p:sp>
          <p:sp>
            <p:nvSpPr>
              <p:cNvPr id="162" name="TextBox 161">
                <a:extLst>
                  <a:ext uri="{FF2B5EF4-FFF2-40B4-BE49-F238E27FC236}">
                    <a16:creationId xmlns:a16="http://schemas.microsoft.com/office/drawing/2014/main" id="{8AA170E7-9AE9-F21F-E913-31ACE634FCE1}"/>
                  </a:ext>
                </a:extLst>
              </p:cNvPr>
              <p:cNvSpPr txBox="1"/>
              <p:nvPr/>
            </p:nvSpPr>
            <p:spPr>
              <a:xfrm>
                <a:off x="2037057" y="2705118"/>
                <a:ext cx="453970" cy="369332"/>
              </a:xfrm>
              <a:prstGeom prst="rect">
                <a:avLst/>
              </a:prstGeom>
              <a:noFill/>
            </p:spPr>
            <p:txBody>
              <a:bodyPr wrap="none" rtlCol="0">
                <a:spAutoFit/>
              </a:bodyPr>
              <a:lstStyle/>
              <a:p>
                <a:r>
                  <a:rPr lang="en-GB" i="1" dirty="0"/>
                  <a:t>R</a:t>
                </a:r>
                <a:r>
                  <a:rPr lang="en-GB" i="1" baseline="-25000" dirty="0"/>
                  <a:t>E</a:t>
                </a:r>
              </a:p>
            </p:txBody>
          </p:sp>
          <p:sp>
            <p:nvSpPr>
              <p:cNvPr id="164" name="TextBox 163">
                <a:extLst>
                  <a:ext uri="{FF2B5EF4-FFF2-40B4-BE49-F238E27FC236}">
                    <a16:creationId xmlns:a16="http://schemas.microsoft.com/office/drawing/2014/main" id="{09023E3C-B9F9-3B04-028C-4DBF27C75559}"/>
                  </a:ext>
                </a:extLst>
              </p:cNvPr>
              <p:cNvSpPr txBox="1"/>
              <p:nvPr/>
            </p:nvSpPr>
            <p:spPr>
              <a:xfrm>
                <a:off x="178359" y="2633236"/>
                <a:ext cx="930824" cy="646331"/>
              </a:xfrm>
              <a:prstGeom prst="rect">
                <a:avLst/>
              </a:prstGeom>
              <a:noFill/>
            </p:spPr>
            <p:txBody>
              <a:bodyPr wrap="square" rtlCol="0">
                <a:spAutoFit/>
              </a:bodyPr>
              <a:lstStyle/>
              <a:p>
                <a:r>
                  <a:rPr lang="en-GB" dirty="0"/>
                  <a:t>Power source</a:t>
                </a:r>
              </a:p>
            </p:txBody>
          </p:sp>
          <p:sp>
            <p:nvSpPr>
              <p:cNvPr id="165" name="Freeform: Shape 164">
                <a:extLst>
                  <a:ext uri="{FF2B5EF4-FFF2-40B4-BE49-F238E27FC236}">
                    <a16:creationId xmlns:a16="http://schemas.microsoft.com/office/drawing/2014/main" id="{DC93D661-38CF-3880-0169-A17D86938225}"/>
                  </a:ext>
                </a:extLst>
              </p:cNvPr>
              <p:cNvSpPr/>
              <p:nvPr/>
            </p:nvSpPr>
            <p:spPr>
              <a:xfrm rot="3395332">
                <a:off x="1786361" y="1880260"/>
                <a:ext cx="314050" cy="101548"/>
              </a:xfrm>
              <a:custGeom>
                <a:avLst/>
                <a:gdLst>
                  <a:gd name="connsiteX0" fmla="*/ 0 w 568960"/>
                  <a:gd name="connsiteY0" fmla="*/ 0 h 5301"/>
                  <a:gd name="connsiteX1" fmla="*/ 568960 w 568960"/>
                  <a:gd name="connsiteY1" fmla="*/ 0 h 5301"/>
                  <a:gd name="connsiteX0" fmla="*/ 0 w 10000"/>
                  <a:gd name="connsiteY0" fmla="*/ 316242 h 316761"/>
                  <a:gd name="connsiteX1" fmla="*/ 5446 w 10000"/>
                  <a:gd name="connsiteY1" fmla="*/ 0 h 316761"/>
                  <a:gd name="connsiteX2" fmla="*/ 10000 w 10000"/>
                  <a:gd name="connsiteY2" fmla="*/ 316242 h 316761"/>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9238 h 319238"/>
                  <a:gd name="connsiteX1" fmla="*/ 4358 w 10000"/>
                  <a:gd name="connsiteY1" fmla="*/ 0 h 319238"/>
                  <a:gd name="connsiteX2" fmla="*/ 10000 w 10000"/>
                  <a:gd name="connsiteY2" fmla="*/ 319238 h 319238"/>
                  <a:gd name="connsiteX0" fmla="*/ 0 w 10000"/>
                  <a:gd name="connsiteY0" fmla="*/ 319238 h 319238"/>
                  <a:gd name="connsiteX1" fmla="*/ 4832 w 10000"/>
                  <a:gd name="connsiteY1" fmla="*/ 0 h 319238"/>
                  <a:gd name="connsiteX2" fmla="*/ 10000 w 10000"/>
                  <a:gd name="connsiteY2" fmla="*/ 319238 h 319238"/>
                </a:gdLst>
                <a:ahLst/>
                <a:cxnLst>
                  <a:cxn ang="0">
                    <a:pos x="connsiteX0" y="connsiteY0"/>
                  </a:cxn>
                  <a:cxn ang="0">
                    <a:pos x="connsiteX1" y="connsiteY1"/>
                  </a:cxn>
                  <a:cxn ang="0">
                    <a:pos x="connsiteX2" y="connsiteY2"/>
                  </a:cxn>
                </a:cxnLst>
                <a:rect l="l" t="t" r="r" b="b"/>
                <a:pathLst>
                  <a:path w="10000" h="319238">
                    <a:moveTo>
                      <a:pt x="0" y="319238"/>
                    </a:moveTo>
                    <a:cubicBezTo>
                      <a:pt x="1462" y="79661"/>
                      <a:pt x="3772" y="0"/>
                      <a:pt x="4832" y="0"/>
                    </a:cubicBezTo>
                    <a:cubicBezTo>
                      <a:pt x="7303" y="11428"/>
                      <a:pt x="8245" y="91781"/>
                      <a:pt x="10000" y="319238"/>
                    </a:cubicBezTo>
                  </a:path>
                </a:pathLst>
              </a:custGeom>
              <a:ln>
                <a:headEnd type="triangle" w="med" len="med"/>
                <a:tailEnd type="none" w="med" len="med"/>
              </a:ln>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66" name="TextBox 165">
                <a:extLst>
                  <a:ext uri="{FF2B5EF4-FFF2-40B4-BE49-F238E27FC236}">
                    <a16:creationId xmlns:a16="http://schemas.microsoft.com/office/drawing/2014/main" id="{441747A4-865B-07BA-B269-F9E79B7A62C1}"/>
                  </a:ext>
                </a:extLst>
              </p:cNvPr>
              <p:cNvSpPr txBox="1"/>
              <p:nvPr/>
            </p:nvSpPr>
            <p:spPr>
              <a:xfrm>
                <a:off x="1480359" y="1631644"/>
                <a:ext cx="270440" cy="275290"/>
              </a:xfrm>
              <a:prstGeom prst="rect">
                <a:avLst/>
              </a:prstGeom>
              <a:noFill/>
            </p:spPr>
            <p:txBody>
              <a:bodyPr wrap="none" rtlCol="0">
                <a:spAutoFit/>
              </a:bodyPr>
              <a:lstStyle/>
              <a:p>
                <a:r>
                  <a:rPr lang="en-GB" dirty="0"/>
                  <a:t>t</a:t>
                </a:r>
                <a:r>
                  <a:rPr lang="en-GB" baseline="-25000" dirty="0"/>
                  <a:t>1</a:t>
                </a:r>
              </a:p>
            </p:txBody>
          </p:sp>
          <p:cxnSp>
            <p:nvCxnSpPr>
              <p:cNvPr id="171" name="Straight Connector 170">
                <a:extLst>
                  <a:ext uri="{FF2B5EF4-FFF2-40B4-BE49-F238E27FC236}">
                    <a16:creationId xmlns:a16="http://schemas.microsoft.com/office/drawing/2014/main" id="{52BE3101-57CF-876D-FD58-1C5B0403822D}"/>
                  </a:ext>
                </a:extLst>
              </p:cNvPr>
              <p:cNvCxnSpPr>
                <a:cxnSpLocks/>
              </p:cNvCxnSpPr>
              <p:nvPr/>
            </p:nvCxnSpPr>
            <p:spPr>
              <a:xfrm flipV="1">
                <a:off x="3216342" y="2754183"/>
                <a:ext cx="1" cy="230739"/>
              </a:xfrm>
              <a:prstGeom prst="line">
                <a:avLst/>
              </a:prstGeom>
              <a:effectLst/>
            </p:spPr>
            <p:style>
              <a:lnRef idx="2">
                <a:schemeClr val="dk1"/>
              </a:lnRef>
              <a:fillRef idx="0">
                <a:schemeClr val="dk1"/>
              </a:fillRef>
              <a:effectRef idx="1">
                <a:schemeClr val="dk1"/>
              </a:effectRef>
              <a:fontRef idx="minor">
                <a:schemeClr val="tx1"/>
              </a:fontRef>
            </p:style>
          </p:cxnSp>
          <p:sp>
            <p:nvSpPr>
              <p:cNvPr id="172" name="TextBox 171">
                <a:extLst>
                  <a:ext uri="{FF2B5EF4-FFF2-40B4-BE49-F238E27FC236}">
                    <a16:creationId xmlns:a16="http://schemas.microsoft.com/office/drawing/2014/main" id="{796A8A73-DF84-09F1-BCFB-64A18FBA71A7}"/>
                  </a:ext>
                </a:extLst>
              </p:cNvPr>
              <p:cNvSpPr txBox="1"/>
              <p:nvPr/>
            </p:nvSpPr>
            <p:spPr>
              <a:xfrm>
                <a:off x="3248460" y="2713223"/>
                <a:ext cx="248786" cy="369332"/>
              </a:xfrm>
              <a:prstGeom prst="rect">
                <a:avLst/>
              </a:prstGeom>
              <a:noFill/>
            </p:spPr>
            <p:txBody>
              <a:bodyPr wrap="none" rtlCol="0">
                <a:spAutoFit/>
              </a:bodyPr>
              <a:lstStyle/>
              <a:p>
                <a:r>
                  <a:rPr lang="en-GB" i="1" dirty="0"/>
                  <a:t>I</a:t>
                </a:r>
                <a:endParaRPr lang="en-GB" i="1" baseline="-25000" dirty="0"/>
              </a:p>
            </p:txBody>
          </p:sp>
          <p:cxnSp>
            <p:nvCxnSpPr>
              <p:cNvPr id="210" name="Straight Arrow Connector 209">
                <a:extLst>
                  <a:ext uri="{FF2B5EF4-FFF2-40B4-BE49-F238E27FC236}">
                    <a16:creationId xmlns:a16="http://schemas.microsoft.com/office/drawing/2014/main" id="{C343D622-851F-C62B-16D7-A8F52C6D031B}"/>
                  </a:ext>
                </a:extLst>
              </p:cNvPr>
              <p:cNvCxnSpPr>
                <a:cxnSpLocks/>
              </p:cNvCxnSpPr>
              <p:nvPr/>
            </p:nvCxnSpPr>
            <p:spPr>
              <a:xfrm flipV="1">
                <a:off x="3089882" y="2388948"/>
                <a:ext cx="305970" cy="24428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grpSp>
        <p:sp>
          <p:nvSpPr>
            <p:cNvPr id="212" name="Star: 5 Points 211">
              <a:extLst>
                <a:ext uri="{FF2B5EF4-FFF2-40B4-BE49-F238E27FC236}">
                  <a16:creationId xmlns:a16="http://schemas.microsoft.com/office/drawing/2014/main" id="{A2745FE9-8AF4-554F-28F1-7E8BA4161A21}"/>
                </a:ext>
              </a:extLst>
            </p:cNvPr>
            <p:cNvSpPr/>
            <p:nvPr/>
          </p:nvSpPr>
          <p:spPr>
            <a:xfrm>
              <a:off x="3070457" y="2153500"/>
              <a:ext cx="305970" cy="244288"/>
            </a:xfrm>
            <a:prstGeom prst="star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3" name="TextBox 212">
              <a:extLst>
                <a:ext uri="{FF2B5EF4-FFF2-40B4-BE49-F238E27FC236}">
                  <a16:creationId xmlns:a16="http://schemas.microsoft.com/office/drawing/2014/main" id="{10B1DDE6-632A-1ACF-4279-387095523F67}"/>
                </a:ext>
              </a:extLst>
            </p:cNvPr>
            <p:cNvSpPr txBox="1"/>
            <p:nvPr/>
          </p:nvSpPr>
          <p:spPr>
            <a:xfrm>
              <a:off x="3259094" y="1910441"/>
              <a:ext cx="992579" cy="369332"/>
            </a:xfrm>
            <a:prstGeom prst="rect">
              <a:avLst/>
            </a:prstGeom>
            <a:noFill/>
          </p:spPr>
          <p:txBody>
            <a:bodyPr wrap="none" rtlCol="0">
              <a:spAutoFit/>
            </a:bodyPr>
            <a:lstStyle/>
            <a:p>
              <a:r>
                <a:rPr lang="en-GB" dirty="0">
                  <a:solidFill>
                    <a:srgbClr val="FF0000"/>
                  </a:solidFill>
                </a:rPr>
                <a:t>Quench</a:t>
              </a:r>
            </a:p>
          </p:txBody>
        </p:sp>
      </p:grpSp>
      <p:grpSp>
        <p:nvGrpSpPr>
          <p:cNvPr id="16" name="Group 15">
            <a:extLst>
              <a:ext uri="{FF2B5EF4-FFF2-40B4-BE49-F238E27FC236}">
                <a16:creationId xmlns:a16="http://schemas.microsoft.com/office/drawing/2014/main" id="{AD3249FA-847A-0FF6-8A28-42D9AD0B9DD6}"/>
              </a:ext>
            </a:extLst>
          </p:cNvPr>
          <p:cNvGrpSpPr/>
          <p:nvPr/>
        </p:nvGrpSpPr>
        <p:grpSpPr>
          <a:xfrm>
            <a:off x="285114" y="5663030"/>
            <a:ext cx="2568335" cy="369332"/>
            <a:chOff x="285114" y="5663030"/>
            <a:chExt cx="2568335" cy="369332"/>
          </a:xfrm>
        </p:grpSpPr>
        <p:cxnSp>
          <p:nvCxnSpPr>
            <p:cNvPr id="9" name="Straight Arrow Connector 8">
              <a:extLst>
                <a:ext uri="{FF2B5EF4-FFF2-40B4-BE49-F238E27FC236}">
                  <a16:creationId xmlns:a16="http://schemas.microsoft.com/office/drawing/2014/main" id="{733BD5B0-D8D7-941F-19F3-7E0CEB63DDB9}"/>
                </a:ext>
              </a:extLst>
            </p:cNvPr>
            <p:cNvCxnSpPr>
              <a:cxnSpLocks/>
            </p:cNvCxnSpPr>
            <p:nvPr/>
          </p:nvCxnSpPr>
          <p:spPr>
            <a:xfrm flipV="1">
              <a:off x="1692363" y="5847696"/>
              <a:ext cx="1161086" cy="30957"/>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87A38422-B139-5706-7B1C-98CA3000C004}"/>
                    </a:ext>
                  </a:extLst>
                </p:cNvPr>
                <p:cNvSpPr txBox="1"/>
                <p:nvPr/>
              </p:nvSpPr>
              <p:spPr>
                <a:xfrm>
                  <a:off x="285114" y="5663030"/>
                  <a:ext cx="132991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sz="2400" b="0" i="1" smtClean="0">
                                <a:latin typeface="Cambria Math" panose="02040503050406030204" pitchFamily="18" charset="0"/>
                                <a:ea typeface="Cambria Math" panose="02040503050406030204" pitchFamily="18" charset="0"/>
                              </a:rPr>
                            </m:ctrlPr>
                          </m:sSubPr>
                          <m:e>
                            <m:r>
                              <a:rPr lang="en-GB" sz="2400" i="1">
                                <a:latin typeface="Cambria Math" panose="02040503050406030204" pitchFamily="18" charset="0"/>
                                <a:ea typeface="Cambria Math" panose="02040503050406030204" pitchFamily="18" charset="0"/>
                              </a:rPr>
                              <m:t>𝜏</m:t>
                            </m:r>
                          </m:e>
                          <m:sub>
                            <m:r>
                              <a:rPr lang="en-GB" sz="2400" b="0" i="1" smtClean="0">
                                <a:latin typeface="Cambria Math" panose="02040503050406030204" pitchFamily="18" charset="0"/>
                                <a:ea typeface="Cambria Math" panose="02040503050406030204" pitchFamily="18" charset="0"/>
                              </a:rPr>
                              <m:t>𝑑𝑒𝑡</m:t>
                            </m:r>
                            <m:r>
                              <a:rPr lang="en-GB" sz="2400" b="0" i="1" smtClean="0">
                                <a:latin typeface="Cambria Math" panose="02040503050406030204" pitchFamily="18" charset="0"/>
                                <a:ea typeface="Cambria Math" panose="02040503050406030204" pitchFamily="18" charset="0"/>
                              </a:rPr>
                              <m:t>.</m:t>
                            </m:r>
                          </m:sub>
                        </m:sSub>
                        <m:r>
                          <a:rPr lang="en-GB" sz="2400" b="0" i="1" smtClean="0">
                            <a:latin typeface="Cambria Math" panose="02040503050406030204" pitchFamily="18" charset="0"/>
                            <a:ea typeface="Cambria Math" panose="02040503050406030204" pitchFamily="18" charset="0"/>
                          </a:rPr>
                          <m:t>~ 0 </m:t>
                        </m:r>
                        <m:r>
                          <a:rPr lang="en-GB" sz="2400" b="0" i="1" smtClean="0">
                            <a:latin typeface="Cambria Math" panose="02040503050406030204" pitchFamily="18" charset="0"/>
                            <a:ea typeface="Cambria Math" panose="02040503050406030204" pitchFamily="18" charset="0"/>
                          </a:rPr>
                          <m:t>𝑠</m:t>
                        </m:r>
                      </m:oMath>
                    </m:oMathPara>
                  </a14:m>
                  <a:endParaRPr lang="en-GB" sz="2400" dirty="0"/>
                </a:p>
              </p:txBody>
            </p:sp>
          </mc:Choice>
          <mc:Fallback xmlns="">
            <p:sp>
              <p:nvSpPr>
                <p:cNvPr id="12" name="TextBox 11">
                  <a:extLst>
                    <a:ext uri="{FF2B5EF4-FFF2-40B4-BE49-F238E27FC236}">
                      <a16:creationId xmlns:a16="http://schemas.microsoft.com/office/drawing/2014/main" id="{87A38422-B139-5706-7B1C-98CA3000C004}"/>
                    </a:ext>
                  </a:extLst>
                </p:cNvPr>
                <p:cNvSpPr txBox="1">
                  <a:spLocks noRot="1" noChangeAspect="1" noMove="1" noResize="1" noEditPoints="1" noAdjustHandles="1" noChangeArrowheads="1" noChangeShapeType="1" noTextEdit="1"/>
                </p:cNvSpPr>
                <p:nvPr/>
              </p:nvSpPr>
              <p:spPr>
                <a:xfrm>
                  <a:off x="285114" y="5663030"/>
                  <a:ext cx="1329916" cy="369332"/>
                </a:xfrm>
                <a:prstGeom prst="rect">
                  <a:avLst/>
                </a:prstGeom>
                <a:blipFill>
                  <a:blip r:embed="rId14"/>
                  <a:stretch>
                    <a:fillRect l="-2294" r="-1835" b="-18033"/>
                  </a:stretch>
                </a:blipFill>
              </p:spPr>
              <p:txBody>
                <a:bodyPr/>
                <a:lstStyle/>
                <a:p>
                  <a:r>
                    <a:rPr lang="en-GB">
                      <a:noFill/>
                    </a:rPr>
                    <a:t> </a:t>
                  </a:r>
                </a:p>
              </p:txBody>
            </p:sp>
          </mc:Fallback>
        </mc:AlternateContent>
      </p:grpSp>
    </p:spTree>
    <p:extLst>
      <p:ext uri="{BB962C8B-B14F-4D97-AF65-F5344CB8AC3E}">
        <p14:creationId xmlns:p14="http://schemas.microsoft.com/office/powerpoint/2010/main" val="735769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ppt_x"/>
                                          </p:val>
                                        </p:tav>
                                        <p:tav tm="100000">
                                          <p:val>
                                            <p:strVal val="#ppt_x"/>
                                          </p:val>
                                        </p:tav>
                                      </p:tavLst>
                                    </p:anim>
                                    <p:anim calcmode="lin" valueType="num">
                                      <p:cBhvr additive="base">
                                        <p:cTn id="3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88E34-94E4-0F58-1614-98FAE4644D4B}"/>
              </a:ext>
            </a:extLst>
          </p:cNvPr>
          <p:cNvSpPr>
            <a:spLocks noGrp="1"/>
          </p:cNvSpPr>
          <p:nvPr>
            <p:ph type="title"/>
          </p:nvPr>
        </p:nvSpPr>
        <p:spPr/>
        <p:txBody>
          <a:bodyPr>
            <a:normAutofit fontScale="90000"/>
          </a:bodyPr>
          <a:lstStyle/>
          <a:p>
            <a:pPr algn="ctr"/>
            <a:r>
              <a:rPr lang="en-GB" dirty="0"/>
              <a:t>Managing Stored Magnetic Energy - Approaches</a:t>
            </a:r>
            <a:endParaRPr lang="en-GB" dirty="0">
              <a:solidFill>
                <a:srgbClr val="002060"/>
              </a:solidFill>
            </a:endParaRPr>
          </a:p>
        </p:txBody>
      </p:sp>
      <p:sp>
        <p:nvSpPr>
          <p:cNvPr id="24" name="Rectangle: Rounded Corners 23">
            <a:extLst>
              <a:ext uri="{FF2B5EF4-FFF2-40B4-BE49-F238E27FC236}">
                <a16:creationId xmlns:a16="http://schemas.microsoft.com/office/drawing/2014/main" id="{01E0A46D-C569-0928-A58D-30136AD8FBC7}"/>
              </a:ext>
            </a:extLst>
          </p:cNvPr>
          <p:cNvSpPr/>
          <p:nvPr/>
        </p:nvSpPr>
        <p:spPr>
          <a:xfrm>
            <a:off x="76427" y="1961324"/>
            <a:ext cx="12057652" cy="290695"/>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25" name="Rectangle: Rounded Corners 24">
            <a:extLst>
              <a:ext uri="{FF2B5EF4-FFF2-40B4-BE49-F238E27FC236}">
                <a16:creationId xmlns:a16="http://schemas.microsoft.com/office/drawing/2014/main" id="{41FBB4CD-A92C-3711-A777-54D6FEFD6102}"/>
              </a:ext>
            </a:extLst>
          </p:cNvPr>
          <p:cNvSpPr/>
          <p:nvPr/>
        </p:nvSpPr>
        <p:spPr>
          <a:xfrm>
            <a:off x="76427" y="2307156"/>
            <a:ext cx="7197866"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26" name="Rectangle: Rounded Corners 25">
            <a:extLst>
              <a:ext uri="{FF2B5EF4-FFF2-40B4-BE49-F238E27FC236}">
                <a16:creationId xmlns:a16="http://schemas.microsoft.com/office/drawing/2014/main" id="{DFF29886-646E-8F9F-AF8C-5A642C97C9CA}"/>
              </a:ext>
            </a:extLst>
          </p:cNvPr>
          <p:cNvSpPr/>
          <p:nvPr/>
        </p:nvSpPr>
        <p:spPr>
          <a:xfrm>
            <a:off x="7328470" y="2307156"/>
            <a:ext cx="4805609"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27" name="Rectangle: Rounded Corners 26">
            <a:extLst>
              <a:ext uri="{FF2B5EF4-FFF2-40B4-BE49-F238E27FC236}">
                <a16:creationId xmlns:a16="http://schemas.microsoft.com/office/drawing/2014/main" id="{601F81AD-1648-E7DA-4CD1-64351FCB12D9}"/>
              </a:ext>
            </a:extLst>
          </p:cNvPr>
          <p:cNvSpPr/>
          <p:nvPr/>
        </p:nvSpPr>
        <p:spPr>
          <a:xfrm>
            <a:off x="2003426" y="3185646"/>
            <a:ext cx="1514458"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29" name="Rectangle: Rounded Corners 28">
            <a:extLst>
              <a:ext uri="{FF2B5EF4-FFF2-40B4-BE49-F238E27FC236}">
                <a16:creationId xmlns:a16="http://schemas.microsoft.com/office/drawing/2014/main" id="{53DA9F4A-B69A-717E-ABE7-62E791980395}"/>
              </a:ext>
            </a:extLst>
          </p:cNvPr>
          <p:cNvSpPr/>
          <p:nvPr/>
        </p:nvSpPr>
        <p:spPr>
          <a:xfrm>
            <a:off x="3573496" y="3179964"/>
            <a:ext cx="1025140" cy="245809"/>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33" name="Rectangle: Rounded Corners 32">
            <a:extLst>
              <a:ext uri="{FF2B5EF4-FFF2-40B4-BE49-F238E27FC236}">
                <a16:creationId xmlns:a16="http://schemas.microsoft.com/office/drawing/2014/main" id="{38F41A2A-D39F-CC39-0EEC-80617AAB38BF}"/>
              </a:ext>
            </a:extLst>
          </p:cNvPr>
          <p:cNvSpPr/>
          <p:nvPr/>
        </p:nvSpPr>
        <p:spPr>
          <a:xfrm>
            <a:off x="68455" y="3179965"/>
            <a:ext cx="188457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38" name="Rectangle: Rounded Corners 37">
            <a:extLst>
              <a:ext uri="{FF2B5EF4-FFF2-40B4-BE49-F238E27FC236}">
                <a16:creationId xmlns:a16="http://schemas.microsoft.com/office/drawing/2014/main" id="{CD9F8CFF-82F8-D2C3-52C5-A38B7263557C}"/>
              </a:ext>
            </a:extLst>
          </p:cNvPr>
          <p:cNvSpPr/>
          <p:nvPr/>
        </p:nvSpPr>
        <p:spPr>
          <a:xfrm>
            <a:off x="4660797" y="3179964"/>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40" name="Rectangle: Rounded Corners 39">
            <a:extLst>
              <a:ext uri="{FF2B5EF4-FFF2-40B4-BE49-F238E27FC236}">
                <a16:creationId xmlns:a16="http://schemas.microsoft.com/office/drawing/2014/main" id="{9251790A-7A50-FBF8-23EB-172BD62F6A74}"/>
              </a:ext>
            </a:extLst>
          </p:cNvPr>
          <p:cNvSpPr/>
          <p:nvPr/>
        </p:nvSpPr>
        <p:spPr>
          <a:xfrm>
            <a:off x="2022880" y="2893807"/>
            <a:ext cx="522520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43" name="Rectangle: Rounded Corners 42">
            <a:extLst>
              <a:ext uri="{FF2B5EF4-FFF2-40B4-BE49-F238E27FC236}">
                <a16:creationId xmlns:a16="http://schemas.microsoft.com/office/drawing/2014/main" id="{96462B27-2C9F-7048-C6FD-4A0DAF3F12CE}"/>
              </a:ext>
            </a:extLst>
          </p:cNvPr>
          <p:cNvSpPr/>
          <p:nvPr/>
        </p:nvSpPr>
        <p:spPr>
          <a:xfrm>
            <a:off x="7317935" y="2894846"/>
            <a:ext cx="205338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44" name="Rectangle: Rounded Corners 43">
            <a:extLst>
              <a:ext uri="{FF2B5EF4-FFF2-40B4-BE49-F238E27FC236}">
                <a16:creationId xmlns:a16="http://schemas.microsoft.com/office/drawing/2014/main" id="{448B1595-DC78-F9B6-468F-E324FFE3A805}"/>
              </a:ext>
            </a:extLst>
          </p:cNvPr>
          <p:cNvSpPr/>
          <p:nvPr/>
        </p:nvSpPr>
        <p:spPr>
          <a:xfrm>
            <a:off x="9441168" y="2890204"/>
            <a:ext cx="268237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45" name="Rectangle: Rounded Corners 44">
            <a:extLst>
              <a:ext uri="{FF2B5EF4-FFF2-40B4-BE49-F238E27FC236}">
                <a16:creationId xmlns:a16="http://schemas.microsoft.com/office/drawing/2014/main" id="{7B294F6A-6862-95D3-242E-9E8D5339B10F}"/>
              </a:ext>
            </a:extLst>
          </p:cNvPr>
          <p:cNvSpPr/>
          <p:nvPr/>
        </p:nvSpPr>
        <p:spPr>
          <a:xfrm>
            <a:off x="7324144" y="3181004"/>
            <a:ext cx="204717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47" name="Rectangle: Rounded Corners 46">
            <a:extLst>
              <a:ext uri="{FF2B5EF4-FFF2-40B4-BE49-F238E27FC236}">
                <a16:creationId xmlns:a16="http://schemas.microsoft.com/office/drawing/2014/main" id="{FA3FD473-4502-FB14-DEE8-67EAB8C31169}"/>
              </a:ext>
            </a:extLst>
          </p:cNvPr>
          <p:cNvSpPr/>
          <p:nvPr/>
        </p:nvSpPr>
        <p:spPr>
          <a:xfrm>
            <a:off x="9456408" y="3181004"/>
            <a:ext cx="1313130"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48" name="Rectangle: Rounded Corners 47">
            <a:extLst>
              <a:ext uri="{FF2B5EF4-FFF2-40B4-BE49-F238E27FC236}">
                <a16:creationId xmlns:a16="http://schemas.microsoft.com/office/drawing/2014/main" id="{8A2B6AD7-BE82-BE67-0DC9-1CBA0BA6B565}"/>
              </a:ext>
            </a:extLst>
          </p:cNvPr>
          <p:cNvSpPr/>
          <p:nvPr/>
        </p:nvSpPr>
        <p:spPr>
          <a:xfrm>
            <a:off x="10845603" y="3181004"/>
            <a:ext cx="1277942"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52" name="Rectangle: Rounded Corners 51">
            <a:extLst>
              <a:ext uri="{FF2B5EF4-FFF2-40B4-BE49-F238E27FC236}">
                <a16:creationId xmlns:a16="http://schemas.microsoft.com/office/drawing/2014/main" id="{272F11C7-8D5F-7A5D-3D9E-C3D644AC2176}"/>
              </a:ext>
            </a:extLst>
          </p:cNvPr>
          <p:cNvSpPr/>
          <p:nvPr/>
        </p:nvSpPr>
        <p:spPr>
          <a:xfrm>
            <a:off x="5573121" y="3179964"/>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3" name="Rectangle: Rounded Corners 2">
            <a:extLst>
              <a:ext uri="{FF2B5EF4-FFF2-40B4-BE49-F238E27FC236}">
                <a16:creationId xmlns:a16="http://schemas.microsoft.com/office/drawing/2014/main" id="{3A626DBF-6504-D969-26B2-783EB37059F1}"/>
              </a:ext>
            </a:extLst>
          </p:cNvPr>
          <p:cNvSpPr/>
          <p:nvPr/>
        </p:nvSpPr>
        <p:spPr>
          <a:xfrm>
            <a:off x="3573493" y="2607063"/>
            <a:ext cx="579782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4" name="Rectangle: Rounded Corners 3">
            <a:extLst>
              <a:ext uri="{FF2B5EF4-FFF2-40B4-BE49-F238E27FC236}">
                <a16:creationId xmlns:a16="http://schemas.microsoft.com/office/drawing/2014/main" id="{CBDFFE25-FEC5-98AF-4A68-144026744B27}"/>
              </a:ext>
            </a:extLst>
          </p:cNvPr>
          <p:cNvSpPr/>
          <p:nvPr/>
        </p:nvSpPr>
        <p:spPr>
          <a:xfrm>
            <a:off x="80131" y="2604812"/>
            <a:ext cx="343775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5" name="Rectangle: Rounded Corners 4">
            <a:extLst>
              <a:ext uri="{FF2B5EF4-FFF2-40B4-BE49-F238E27FC236}">
                <a16:creationId xmlns:a16="http://schemas.microsoft.com/office/drawing/2014/main" id="{B17CDF1F-2EE0-39C8-650C-89A5F2114889}"/>
              </a:ext>
            </a:extLst>
          </p:cNvPr>
          <p:cNvSpPr/>
          <p:nvPr/>
        </p:nvSpPr>
        <p:spPr>
          <a:xfrm>
            <a:off x="81273" y="2893807"/>
            <a:ext cx="187175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6" name="Rectangle: Rounded Corners 5">
            <a:extLst>
              <a:ext uri="{FF2B5EF4-FFF2-40B4-BE49-F238E27FC236}">
                <a16:creationId xmlns:a16="http://schemas.microsoft.com/office/drawing/2014/main" id="{71E7445D-8E7D-985E-372B-49DF3DFE7B9F}"/>
              </a:ext>
            </a:extLst>
          </p:cNvPr>
          <p:cNvSpPr/>
          <p:nvPr/>
        </p:nvSpPr>
        <p:spPr>
          <a:xfrm>
            <a:off x="9456408" y="2601881"/>
            <a:ext cx="2655461"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Tree>
    <p:extLst>
      <p:ext uri="{BB962C8B-B14F-4D97-AF65-F5344CB8AC3E}">
        <p14:creationId xmlns:p14="http://schemas.microsoft.com/office/powerpoint/2010/main" val="3209594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88E34-94E4-0F58-1614-98FAE4644D4B}"/>
              </a:ext>
            </a:extLst>
          </p:cNvPr>
          <p:cNvSpPr>
            <a:spLocks noGrp="1"/>
          </p:cNvSpPr>
          <p:nvPr>
            <p:ph type="title"/>
          </p:nvPr>
        </p:nvSpPr>
        <p:spPr/>
        <p:txBody>
          <a:bodyPr>
            <a:normAutofit fontScale="90000"/>
          </a:bodyPr>
          <a:lstStyle/>
          <a:p>
            <a:pPr algn="ctr"/>
            <a:r>
              <a:rPr lang="en-GB" dirty="0"/>
              <a:t>Managing Stored Magnetic Energy - Approaches</a:t>
            </a:r>
            <a:endParaRPr lang="en-GB" dirty="0">
              <a:solidFill>
                <a:srgbClr val="002060"/>
              </a:solidFill>
            </a:endParaRPr>
          </a:p>
        </p:txBody>
      </p:sp>
      <p:sp>
        <p:nvSpPr>
          <p:cNvPr id="24" name="Rectangle: Rounded Corners 23">
            <a:extLst>
              <a:ext uri="{FF2B5EF4-FFF2-40B4-BE49-F238E27FC236}">
                <a16:creationId xmlns:a16="http://schemas.microsoft.com/office/drawing/2014/main" id="{01E0A46D-C569-0928-A58D-30136AD8FBC7}"/>
              </a:ext>
            </a:extLst>
          </p:cNvPr>
          <p:cNvSpPr/>
          <p:nvPr/>
        </p:nvSpPr>
        <p:spPr>
          <a:xfrm>
            <a:off x="76427" y="1961324"/>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25" name="Rectangle: Rounded Corners 24">
            <a:extLst>
              <a:ext uri="{FF2B5EF4-FFF2-40B4-BE49-F238E27FC236}">
                <a16:creationId xmlns:a16="http://schemas.microsoft.com/office/drawing/2014/main" id="{41FBB4CD-A92C-3711-A777-54D6FEFD6102}"/>
              </a:ext>
            </a:extLst>
          </p:cNvPr>
          <p:cNvSpPr/>
          <p:nvPr/>
        </p:nvSpPr>
        <p:spPr>
          <a:xfrm>
            <a:off x="76427" y="2307156"/>
            <a:ext cx="7197866"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26" name="Rectangle: Rounded Corners 25">
            <a:extLst>
              <a:ext uri="{FF2B5EF4-FFF2-40B4-BE49-F238E27FC236}">
                <a16:creationId xmlns:a16="http://schemas.microsoft.com/office/drawing/2014/main" id="{DFF29886-646E-8F9F-AF8C-5A642C97C9CA}"/>
              </a:ext>
            </a:extLst>
          </p:cNvPr>
          <p:cNvSpPr/>
          <p:nvPr/>
        </p:nvSpPr>
        <p:spPr>
          <a:xfrm>
            <a:off x="7328470" y="2307156"/>
            <a:ext cx="4805609"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27" name="Rectangle: Rounded Corners 26">
            <a:extLst>
              <a:ext uri="{FF2B5EF4-FFF2-40B4-BE49-F238E27FC236}">
                <a16:creationId xmlns:a16="http://schemas.microsoft.com/office/drawing/2014/main" id="{601F81AD-1648-E7DA-4CD1-64351FCB12D9}"/>
              </a:ext>
            </a:extLst>
          </p:cNvPr>
          <p:cNvSpPr/>
          <p:nvPr/>
        </p:nvSpPr>
        <p:spPr>
          <a:xfrm>
            <a:off x="2003426" y="3185646"/>
            <a:ext cx="1514458"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29" name="Rectangle: Rounded Corners 28">
            <a:extLst>
              <a:ext uri="{FF2B5EF4-FFF2-40B4-BE49-F238E27FC236}">
                <a16:creationId xmlns:a16="http://schemas.microsoft.com/office/drawing/2014/main" id="{53DA9F4A-B69A-717E-ABE7-62E791980395}"/>
              </a:ext>
            </a:extLst>
          </p:cNvPr>
          <p:cNvSpPr/>
          <p:nvPr/>
        </p:nvSpPr>
        <p:spPr>
          <a:xfrm>
            <a:off x="3573496" y="3179964"/>
            <a:ext cx="1025140" cy="245809"/>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33" name="Rectangle: Rounded Corners 32">
            <a:extLst>
              <a:ext uri="{FF2B5EF4-FFF2-40B4-BE49-F238E27FC236}">
                <a16:creationId xmlns:a16="http://schemas.microsoft.com/office/drawing/2014/main" id="{38F41A2A-D39F-CC39-0EEC-80617AAB38BF}"/>
              </a:ext>
            </a:extLst>
          </p:cNvPr>
          <p:cNvSpPr/>
          <p:nvPr/>
        </p:nvSpPr>
        <p:spPr>
          <a:xfrm>
            <a:off x="68455" y="3179965"/>
            <a:ext cx="188457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38" name="Rectangle: Rounded Corners 37">
            <a:extLst>
              <a:ext uri="{FF2B5EF4-FFF2-40B4-BE49-F238E27FC236}">
                <a16:creationId xmlns:a16="http://schemas.microsoft.com/office/drawing/2014/main" id="{CD9F8CFF-82F8-D2C3-52C5-A38B7263557C}"/>
              </a:ext>
            </a:extLst>
          </p:cNvPr>
          <p:cNvSpPr/>
          <p:nvPr/>
        </p:nvSpPr>
        <p:spPr>
          <a:xfrm>
            <a:off x="4660797" y="3179964"/>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40" name="Rectangle: Rounded Corners 39">
            <a:extLst>
              <a:ext uri="{FF2B5EF4-FFF2-40B4-BE49-F238E27FC236}">
                <a16:creationId xmlns:a16="http://schemas.microsoft.com/office/drawing/2014/main" id="{9251790A-7A50-FBF8-23EB-172BD62F6A74}"/>
              </a:ext>
            </a:extLst>
          </p:cNvPr>
          <p:cNvSpPr/>
          <p:nvPr/>
        </p:nvSpPr>
        <p:spPr>
          <a:xfrm>
            <a:off x="2022880" y="2893807"/>
            <a:ext cx="522520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43" name="Rectangle: Rounded Corners 42">
            <a:extLst>
              <a:ext uri="{FF2B5EF4-FFF2-40B4-BE49-F238E27FC236}">
                <a16:creationId xmlns:a16="http://schemas.microsoft.com/office/drawing/2014/main" id="{96462B27-2C9F-7048-C6FD-4A0DAF3F12CE}"/>
              </a:ext>
            </a:extLst>
          </p:cNvPr>
          <p:cNvSpPr/>
          <p:nvPr/>
        </p:nvSpPr>
        <p:spPr>
          <a:xfrm>
            <a:off x="7317935" y="2894846"/>
            <a:ext cx="205338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44" name="Rectangle: Rounded Corners 43">
            <a:extLst>
              <a:ext uri="{FF2B5EF4-FFF2-40B4-BE49-F238E27FC236}">
                <a16:creationId xmlns:a16="http://schemas.microsoft.com/office/drawing/2014/main" id="{448B1595-DC78-F9B6-468F-E324FFE3A805}"/>
              </a:ext>
            </a:extLst>
          </p:cNvPr>
          <p:cNvSpPr/>
          <p:nvPr/>
        </p:nvSpPr>
        <p:spPr>
          <a:xfrm>
            <a:off x="9441168" y="2890204"/>
            <a:ext cx="268237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45" name="Rectangle: Rounded Corners 44">
            <a:extLst>
              <a:ext uri="{FF2B5EF4-FFF2-40B4-BE49-F238E27FC236}">
                <a16:creationId xmlns:a16="http://schemas.microsoft.com/office/drawing/2014/main" id="{7B294F6A-6862-95D3-242E-9E8D5339B10F}"/>
              </a:ext>
            </a:extLst>
          </p:cNvPr>
          <p:cNvSpPr/>
          <p:nvPr/>
        </p:nvSpPr>
        <p:spPr>
          <a:xfrm>
            <a:off x="7324144" y="3181004"/>
            <a:ext cx="204717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47" name="Rectangle: Rounded Corners 46">
            <a:extLst>
              <a:ext uri="{FF2B5EF4-FFF2-40B4-BE49-F238E27FC236}">
                <a16:creationId xmlns:a16="http://schemas.microsoft.com/office/drawing/2014/main" id="{FA3FD473-4502-FB14-DEE8-67EAB8C31169}"/>
              </a:ext>
            </a:extLst>
          </p:cNvPr>
          <p:cNvSpPr/>
          <p:nvPr/>
        </p:nvSpPr>
        <p:spPr>
          <a:xfrm>
            <a:off x="9456408" y="3181004"/>
            <a:ext cx="1313130"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48" name="Rectangle: Rounded Corners 47">
            <a:extLst>
              <a:ext uri="{FF2B5EF4-FFF2-40B4-BE49-F238E27FC236}">
                <a16:creationId xmlns:a16="http://schemas.microsoft.com/office/drawing/2014/main" id="{8A2B6AD7-BE82-BE67-0DC9-1CBA0BA6B565}"/>
              </a:ext>
            </a:extLst>
          </p:cNvPr>
          <p:cNvSpPr/>
          <p:nvPr/>
        </p:nvSpPr>
        <p:spPr>
          <a:xfrm>
            <a:off x="10845603" y="3181004"/>
            <a:ext cx="1277942"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52" name="Rectangle: Rounded Corners 51">
            <a:extLst>
              <a:ext uri="{FF2B5EF4-FFF2-40B4-BE49-F238E27FC236}">
                <a16:creationId xmlns:a16="http://schemas.microsoft.com/office/drawing/2014/main" id="{272F11C7-8D5F-7A5D-3D9E-C3D644AC2176}"/>
              </a:ext>
            </a:extLst>
          </p:cNvPr>
          <p:cNvSpPr/>
          <p:nvPr/>
        </p:nvSpPr>
        <p:spPr>
          <a:xfrm>
            <a:off x="5573121" y="3179964"/>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3" name="Rectangle: Rounded Corners 2">
            <a:extLst>
              <a:ext uri="{FF2B5EF4-FFF2-40B4-BE49-F238E27FC236}">
                <a16:creationId xmlns:a16="http://schemas.microsoft.com/office/drawing/2014/main" id="{3A626DBF-6504-D969-26B2-783EB37059F1}"/>
              </a:ext>
            </a:extLst>
          </p:cNvPr>
          <p:cNvSpPr/>
          <p:nvPr/>
        </p:nvSpPr>
        <p:spPr>
          <a:xfrm>
            <a:off x="3573493" y="2607063"/>
            <a:ext cx="579782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4" name="Rectangle: Rounded Corners 3">
            <a:extLst>
              <a:ext uri="{FF2B5EF4-FFF2-40B4-BE49-F238E27FC236}">
                <a16:creationId xmlns:a16="http://schemas.microsoft.com/office/drawing/2014/main" id="{CBDFFE25-FEC5-98AF-4A68-144026744B27}"/>
              </a:ext>
            </a:extLst>
          </p:cNvPr>
          <p:cNvSpPr/>
          <p:nvPr/>
        </p:nvSpPr>
        <p:spPr>
          <a:xfrm>
            <a:off x="80131" y="2604812"/>
            <a:ext cx="343775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5" name="Rectangle: Rounded Corners 4">
            <a:extLst>
              <a:ext uri="{FF2B5EF4-FFF2-40B4-BE49-F238E27FC236}">
                <a16:creationId xmlns:a16="http://schemas.microsoft.com/office/drawing/2014/main" id="{B17CDF1F-2EE0-39C8-650C-89A5F2114889}"/>
              </a:ext>
            </a:extLst>
          </p:cNvPr>
          <p:cNvSpPr/>
          <p:nvPr/>
        </p:nvSpPr>
        <p:spPr>
          <a:xfrm>
            <a:off x="81273" y="2893807"/>
            <a:ext cx="187175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6" name="Rectangle: Rounded Corners 5">
            <a:extLst>
              <a:ext uri="{FF2B5EF4-FFF2-40B4-BE49-F238E27FC236}">
                <a16:creationId xmlns:a16="http://schemas.microsoft.com/office/drawing/2014/main" id="{71E7445D-8E7D-985E-372B-49DF3DFE7B9F}"/>
              </a:ext>
            </a:extLst>
          </p:cNvPr>
          <p:cNvSpPr/>
          <p:nvPr/>
        </p:nvSpPr>
        <p:spPr>
          <a:xfrm>
            <a:off x="9456408" y="2601881"/>
            <a:ext cx="2655461"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7" name="TextBox 6">
            <a:extLst>
              <a:ext uri="{FF2B5EF4-FFF2-40B4-BE49-F238E27FC236}">
                <a16:creationId xmlns:a16="http://schemas.microsoft.com/office/drawing/2014/main" id="{9177A42A-F4A6-38FC-0055-D7ABB1ACD61A}"/>
              </a:ext>
            </a:extLst>
          </p:cNvPr>
          <p:cNvSpPr txBox="1"/>
          <p:nvPr/>
        </p:nvSpPr>
        <p:spPr>
          <a:xfrm>
            <a:off x="4307427" y="4135687"/>
            <a:ext cx="5346335" cy="1477328"/>
          </a:xfrm>
          <a:prstGeom prst="rect">
            <a:avLst/>
          </a:prstGeom>
          <a:noFill/>
        </p:spPr>
        <p:txBody>
          <a:bodyPr wrap="none" rtlCol="0">
            <a:spAutoFit/>
          </a:bodyPr>
          <a:lstStyle/>
          <a:p>
            <a:r>
              <a:rPr lang="en-GB" dirty="0"/>
              <a:t>This indicates that :</a:t>
            </a:r>
          </a:p>
          <a:p>
            <a:pPr marL="285750" indent="-285750">
              <a:buFontTx/>
              <a:buChar char="-"/>
            </a:pPr>
            <a:r>
              <a:rPr lang="en-GB" dirty="0"/>
              <a:t>magnet energy is predominantly being removed</a:t>
            </a:r>
          </a:p>
          <a:p>
            <a:pPr marL="285750" indent="-285750">
              <a:buFontTx/>
              <a:buChar char="-"/>
            </a:pPr>
            <a:r>
              <a:rPr lang="en-GB" dirty="0"/>
              <a:t>with active method (Q. detection required)</a:t>
            </a:r>
          </a:p>
          <a:p>
            <a:pPr marL="285750" indent="-285750">
              <a:buFontTx/>
              <a:buChar char="-"/>
            </a:pPr>
            <a:r>
              <a:rPr lang="en-GB" dirty="0"/>
              <a:t>removal by electric terminals of the magnet</a:t>
            </a:r>
          </a:p>
          <a:p>
            <a:pPr marL="285750" indent="-285750">
              <a:buFontTx/>
              <a:buChar char="-"/>
            </a:pPr>
            <a:r>
              <a:rPr lang="en-GB" dirty="0"/>
              <a:t>resistor or varistor is used</a:t>
            </a:r>
          </a:p>
        </p:txBody>
      </p:sp>
    </p:spTree>
    <p:extLst>
      <p:ext uri="{BB962C8B-B14F-4D97-AF65-F5344CB8AC3E}">
        <p14:creationId xmlns:p14="http://schemas.microsoft.com/office/powerpoint/2010/main" val="2224324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Box 138">
            <a:extLst>
              <a:ext uri="{FF2B5EF4-FFF2-40B4-BE49-F238E27FC236}">
                <a16:creationId xmlns:a16="http://schemas.microsoft.com/office/drawing/2014/main" id="{3053E5C6-7D51-2BE9-EF44-D38C1B28F811}"/>
              </a:ext>
            </a:extLst>
          </p:cNvPr>
          <p:cNvSpPr txBox="1"/>
          <p:nvPr/>
        </p:nvSpPr>
        <p:spPr>
          <a:xfrm>
            <a:off x="5805662" y="2252888"/>
            <a:ext cx="5927240" cy="1000274"/>
          </a:xfrm>
          <a:prstGeom prst="rect">
            <a:avLst/>
          </a:prstGeom>
          <a:noFill/>
        </p:spPr>
        <p:txBody>
          <a:bodyPr wrap="square" rtlCol="0">
            <a:spAutoFit/>
          </a:bodyPr>
          <a:lstStyle/>
          <a:p>
            <a:pPr marL="285750" indent="-285750">
              <a:spcBef>
                <a:spcPts val="600"/>
              </a:spcBef>
              <a:buFont typeface="Wingdings" panose="05000000000000000000" pitchFamily="2" charset="2"/>
              <a:buChar char="ü"/>
            </a:pPr>
            <a:r>
              <a:rPr lang="en-GB" dirty="0"/>
              <a:t>Energy extraction is very effective</a:t>
            </a:r>
          </a:p>
          <a:p>
            <a:pPr marL="285750" indent="-285750">
              <a:spcBef>
                <a:spcPts val="600"/>
              </a:spcBef>
              <a:buFont typeface="Wingdings" panose="05000000000000000000" pitchFamily="2" charset="2"/>
              <a:buChar char="ü"/>
            </a:pPr>
            <a:r>
              <a:rPr lang="en-GB" dirty="0"/>
              <a:t>Requires quench detection and active system, that are quite involved for HTS and add to the system cost</a:t>
            </a:r>
          </a:p>
        </p:txBody>
      </p:sp>
      <p:sp>
        <p:nvSpPr>
          <p:cNvPr id="140" name="TextBox 139">
            <a:extLst>
              <a:ext uri="{FF2B5EF4-FFF2-40B4-BE49-F238E27FC236}">
                <a16:creationId xmlns:a16="http://schemas.microsoft.com/office/drawing/2014/main" id="{87F0B1F9-C8F1-8F24-4B20-64EAB428F37C}"/>
              </a:ext>
            </a:extLst>
          </p:cNvPr>
          <p:cNvSpPr txBox="1"/>
          <p:nvPr/>
        </p:nvSpPr>
        <p:spPr>
          <a:xfrm>
            <a:off x="5506973" y="3581092"/>
            <a:ext cx="6733352" cy="369332"/>
          </a:xfrm>
          <a:prstGeom prst="rect">
            <a:avLst/>
          </a:prstGeom>
          <a:noFill/>
        </p:spPr>
        <p:txBody>
          <a:bodyPr wrap="square" rtlCol="0">
            <a:spAutoFit/>
          </a:bodyPr>
          <a:lstStyle/>
          <a:p>
            <a:r>
              <a:rPr lang="en-GB" dirty="0"/>
              <a:t>Voltage needed for energy extraction:</a:t>
            </a:r>
          </a:p>
        </p:txBody>
      </p:sp>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8904E521-4AF6-5441-94D4-D32AD49F80DA}"/>
                  </a:ext>
                </a:extLst>
              </p:cNvPr>
              <p:cNvSpPr txBox="1"/>
              <p:nvPr/>
            </p:nvSpPr>
            <p:spPr>
              <a:xfrm>
                <a:off x="5798059" y="4212395"/>
                <a:ext cx="1847172" cy="56772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b="0" i="1" smtClean="0">
                              <a:latin typeface="Cambria Math" panose="02040503050406030204" pitchFamily="18" charset="0"/>
                            </a:rPr>
                            <m:t>𝑉</m:t>
                          </m:r>
                        </m:e>
                        <m:sub>
                          <m:r>
                            <a:rPr lang="en-GB" b="0" i="1" smtClean="0">
                              <a:latin typeface="Cambria Math" panose="02040503050406030204" pitchFamily="18" charset="0"/>
                            </a:rPr>
                            <m:t>0</m:t>
                          </m:r>
                        </m:sub>
                      </m:sSub>
                      <m:r>
                        <a:rPr lang="en-GB" i="1" smtClean="0">
                          <a:latin typeface="Cambria Math" panose="02040503050406030204" pitchFamily="18" charset="0"/>
                        </a:rPr>
                        <m:t>=</m:t>
                      </m:r>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0</m:t>
                              </m:r>
                            </m:sub>
                          </m:sSub>
                          <m:r>
                            <a:rPr lang="en-GB" b="0" i="1" smtClean="0">
                              <a:latin typeface="Cambria Math" panose="02040503050406030204" pitchFamily="18" charset="0"/>
                            </a:rPr>
                            <m:t>𝐿</m:t>
                          </m:r>
                        </m:num>
                        <m:den>
                          <m:r>
                            <a:rPr lang="el-GR" b="1" i="1" smtClean="0">
                              <a:latin typeface="Cambria Math" panose="02040503050406030204" pitchFamily="18" charset="0"/>
                              <a:ea typeface="Cambria Math" panose="02040503050406030204" pitchFamily="18" charset="0"/>
                            </a:rPr>
                            <m:t>𝜞</m:t>
                          </m:r>
                          <m:r>
                            <a:rPr lang="en-GB" b="0" i="1"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𝐹</m:t>
                          </m:r>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𝑇</m:t>
                              </m:r>
                            </m:e>
                            <m:sub>
                              <m:r>
                                <a:rPr lang="en-GB" b="0" i="1" smtClean="0">
                                  <a:latin typeface="Cambria Math" panose="02040503050406030204" pitchFamily="18" charset="0"/>
                                  <a:ea typeface="Cambria Math" panose="02040503050406030204" pitchFamily="18" charset="0"/>
                                </a:rPr>
                                <m:t>𝑚𝑎𝑥</m:t>
                              </m:r>
                            </m:sub>
                          </m:sSub>
                          <m:r>
                            <a:rPr lang="en-GB" b="0" i="1" smtClean="0">
                              <a:latin typeface="Cambria Math" panose="02040503050406030204" pitchFamily="18" charset="0"/>
                              <a:ea typeface="Cambria Math" panose="02040503050406030204" pitchFamily="18" charset="0"/>
                            </a:rPr>
                            <m:t>)</m:t>
                          </m:r>
                        </m:den>
                      </m:f>
                      <m:sSubSup>
                        <m:sSubSupPr>
                          <m:ctrlPr>
                            <a:rPr lang="en-GB" i="1" smtClean="0">
                              <a:latin typeface="Cambria Math" panose="02040503050406030204" pitchFamily="18" charset="0"/>
                            </a:rPr>
                          </m:ctrlPr>
                        </m:sSubSupPr>
                        <m:e>
                          <m:r>
                            <a:rPr lang="en-GB" b="0" i="1" smtClean="0">
                              <a:latin typeface="Cambria Math" panose="02040503050406030204" pitchFamily="18" charset="0"/>
                            </a:rPr>
                            <m:t>𝐽</m:t>
                          </m:r>
                        </m:e>
                        <m:sub>
                          <m:r>
                            <a:rPr lang="en-GB" b="0" i="1" smtClean="0">
                              <a:latin typeface="Cambria Math" panose="02040503050406030204" pitchFamily="18" charset="0"/>
                            </a:rPr>
                            <m:t>0</m:t>
                          </m:r>
                        </m:sub>
                        <m:sup>
                          <m:r>
                            <a:rPr lang="en-GB" b="0" i="1" smtClean="0">
                              <a:latin typeface="Cambria Math" panose="02040503050406030204" pitchFamily="18" charset="0"/>
                            </a:rPr>
                            <m:t>2</m:t>
                          </m:r>
                        </m:sup>
                      </m:sSubSup>
                    </m:oMath>
                  </m:oMathPara>
                </a14:m>
                <a:endParaRPr lang="en-GB" dirty="0"/>
              </a:p>
            </p:txBody>
          </p:sp>
        </mc:Choice>
        <mc:Fallback xmlns="">
          <p:sp>
            <p:nvSpPr>
              <p:cNvPr id="141" name="TextBox 140">
                <a:extLst>
                  <a:ext uri="{FF2B5EF4-FFF2-40B4-BE49-F238E27FC236}">
                    <a16:creationId xmlns:a16="http://schemas.microsoft.com/office/drawing/2014/main" id="{8904E521-4AF6-5441-94D4-D32AD49F80DA}"/>
                  </a:ext>
                </a:extLst>
              </p:cNvPr>
              <p:cNvSpPr txBox="1">
                <a:spLocks noRot="1" noChangeAspect="1" noMove="1" noResize="1" noEditPoints="1" noAdjustHandles="1" noChangeArrowheads="1" noChangeShapeType="1" noTextEdit="1"/>
              </p:cNvSpPr>
              <p:nvPr/>
            </p:nvSpPr>
            <p:spPr>
              <a:xfrm>
                <a:off x="5798059" y="4212395"/>
                <a:ext cx="1847172" cy="567720"/>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5" name="TextBox 144">
                <a:extLst>
                  <a:ext uri="{FF2B5EF4-FFF2-40B4-BE49-F238E27FC236}">
                    <a16:creationId xmlns:a16="http://schemas.microsoft.com/office/drawing/2014/main" id="{31AD153B-3D73-B6AC-2EE9-89A3E4ED656B}"/>
                  </a:ext>
                </a:extLst>
              </p:cNvPr>
              <p:cNvSpPr txBox="1"/>
              <p:nvPr/>
            </p:nvSpPr>
            <p:spPr>
              <a:xfrm>
                <a:off x="10252264" y="3996590"/>
                <a:ext cx="1950457" cy="1200329"/>
              </a:xfrm>
              <a:prstGeom prst="rect">
                <a:avLst/>
              </a:prstGeom>
              <a:noFill/>
            </p:spPr>
            <p:txBody>
              <a:bodyPr wrap="square" rtlCol="0">
                <a:spAutoFit/>
              </a:bodyPr>
              <a:lstStyle/>
              <a:p>
                <a:r>
                  <a:rPr lang="en-GB" dirty="0"/>
                  <a:t>R</a:t>
                </a:r>
                <a:r>
                  <a:rPr lang="en-GB" baseline="-25000" dirty="0"/>
                  <a:t>E</a:t>
                </a:r>
                <a:r>
                  <a:rPr lang="en-GB" dirty="0"/>
                  <a:t>=const.: </a:t>
                </a:r>
                <a14:m>
                  <m:oMath xmlns:m="http://schemas.openxmlformats.org/officeDocument/2006/math">
                    <m:r>
                      <a:rPr lang="el-GR" b="1" i="1" smtClean="0">
                        <a:latin typeface="Cambria Math" panose="02040503050406030204" pitchFamily="18" charset="0"/>
                        <a:ea typeface="Cambria Math" panose="02040503050406030204" pitchFamily="18" charset="0"/>
                      </a:rPr>
                      <m:t>𝜞</m:t>
                    </m:r>
                    <m:r>
                      <a:rPr lang="en-GB" b="1" i="1" smtClean="0">
                        <a:latin typeface="Cambria Math" panose="02040503050406030204" pitchFamily="18" charset="0"/>
                        <a:ea typeface="Cambria Math" panose="02040503050406030204" pitchFamily="18" charset="0"/>
                      </a:rPr>
                      <m:t>=</m:t>
                    </m:r>
                  </m:oMath>
                </a14:m>
                <a:r>
                  <a:rPr lang="en-GB" dirty="0"/>
                  <a:t> 2</a:t>
                </a:r>
              </a:p>
              <a:p>
                <a:r>
                  <a:rPr lang="en-GB" dirty="0"/>
                  <a:t>R</a:t>
                </a:r>
                <a:r>
                  <a:rPr lang="en-GB" baseline="-25000" dirty="0"/>
                  <a:t>E</a:t>
                </a:r>
                <a:r>
                  <a:rPr lang="en-GB" dirty="0"/>
                  <a:t>=R</a:t>
                </a:r>
                <a:r>
                  <a:rPr lang="en-GB" baseline="-25000" dirty="0"/>
                  <a:t>0</a:t>
                </a:r>
                <a:r>
                  <a:rPr lang="en-GB" dirty="0"/>
                  <a:t>(</a:t>
                </a:r>
                <a:r>
                  <a:rPr lang="en-GB" i="1" dirty="0"/>
                  <a:t>I</a:t>
                </a:r>
                <a:r>
                  <a:rPr lang="en-GB" dirty="0"/>
                  <a:t>)</a:t>
                </a:r>
                <a:r>
                  <a:rPr lang="el-GR" baseline="30000" dirty="0"/>
                  <a:t>β</a:t>
                </a:r>
                <a:r>
                  <a:rPr lang="en-GB" baseline="-25000" dirty="0"/>
                  <a:t> </a:t>
                </a:r>
                <a:r>
                  <a:rPr lang="en-GB" dirty="0"/>
                  <a:t>: </a:t>
                </a:r>
                <a14:m>
                  <m:oMath xmlns:m="http://schemas.openxmlformats.org/officeDocument/2006/math">
                    <m:r>
                      <a:rPr lang="el-GR" b="1" i="1" smtClean="0">
                        <a:latin typeface="Cambria Math" panose="02040503050406030204" pitchFamily="18" charset="0"/>
                        <a:ea typeface="Cambria Math" panose="02040503050406030204" pitchFamily="18" charset="0"/>
                      </a:rPr>
                      <m:t>𝜞</m:t>
                    </m:r>
                    <m:r>
                      <a:rPr lang="en-GB" b="1" i="1" smtClean="0">
                        <a:latin typeface="Cambria Math" panose="02040503050406030204" pitchFamily="18" charset="0"/>
                        <a:ea typeface="Cambria Math" panose="02040503050406030204" pitchFamily="18" charset="0"/>
                      </a:rPr>
                      <m:t>=</m:t>
                    </m:r>
                  </m:oMath>
                </a14:m>
                <a:r>
                  <a:rPr lang="en-GB" dirty="0"/>
                  <a:t> 3</a:t>
                </a:r>
              </a:p>
              <a:p>
                <a:r>
                  <a:rPr lang="en-GB" dirty="0"/>
                  <a:t>L=const.</a:t>
                </a:r>
              </a:p>
              <a:p>
                <a:r>
                  <a:rPr lang="en-GB" dirty="0"/>
                  <a:t>R</a:t>
                </a:r>
                <a:r>
                  <a:rPr lang="en-GB" baseline="-25000" dirty="0"/>
                  <a:t>Q</a:t>
                </a:r>
                <a:r>
                  <a:rPr lang="en-GB" dirty="0"/>
                  <a:t>≈0</a:t>
                </a:r>
              </a:p>
            </p:txBody>
          </p:sp>
        </mc:Choice>
        <mc:Fallback xmlns="">
          <p:sp>
            <p:nvSpPr>
              <p:cNvPr id="145" name="TextBox 144">
                <a:extLst>
                  <a:ext uri="{FF2B5EF4-FFF2-40B4-BE49-F238E27FC236}">
                    <a16:creationId xmlns:a16="http://schemas.microsoft.com/office/drawing/2014/main" id="{31AD153B-3D73-B6AC-2EE9-89A3E4ED656B}"/>
                  </a:ext>
                </a:extLst>
              </p:cNvPr>
              <p:cNvSpPr txBox="1">
                <a:spLocks noRot="1" noChangeAspect="1" noMove="1" noResize="1" noEditPoints="1" noAdjustHandles="1" noChangeArrowheads="1" noChangeShapeType="1" noTextEdit="1"/>
              </p:cNvSpPr>
              <p:nvPr/>
            </p:nvSpPr>
            <p:spPr>
              <a:xfrm>
                <a:off x="10252264" y="3996590"/>
                <a:ext cx="1950457" cy="1200329"/>
              </a:xfrm>
              <a:prstGeom prst="rect">
                <a:avLst/>
              </a:prstGeom>
              <a:blipFill>
                <a:blip r:embed="rId4"/>
                <a:stretch>
                  <a:fillRect l="-2813" t="-3046" b="-7107"/>
                </a:stretch>
              </a:blipFill>
            </p:spPr>
            <p:txBody>
              <a:bodyPr/>
              <a:lstStyle/>
              <a:p>
                <a:r>
                  <a:rPr lang="en-GB">
                    <a:noFill/>
                  </a:rPr>
                  <a:t> </a:t>
                </a:r>
              </a:p>
            </p:txBody>
          </p:sp>
        </mc:Fallback>
      </mc:AlternateContent>
      <p:sp>
        <p:nvSpPr>
          <p:cNvPr id="14" name="TextBox 13">
            <a:extLst>
              <a:ext uri="{FF2B5EF4-FFF2-40B4-BE49-F238E27FC236}">
                <a16:creationId xmlns:a16="http://schemas.microsoft.com/office/drawing/2014/main" id="{892BED10-2EBE-97F2-EE6F-E1A21A954985}"/>
              </a:ext>
            </a:extLst>
          </p:cNvPr>
          <p:cNvSpPr txBox="1"/>
          <p:nvPr/>
        </p:nvSpPr>
        <p:spPr>
          <a:xfrm>
            <a:off x="8885697" y="4018956"/>
            <a:ext cx="1447897" cy="646331"/>
          </a:xfrm>
          <a:prstGeom prst="rect">
            <a:avLst/>
          </a:prstGeom>
          <a:noFill/>
        </p:spPr>
        <p:txBody>
          <a:bodyPr wrap="none" rtlCol="0">
            <a:spAutoFit/>
          </a:bodyPr>
          <a:lstStyle/>
          <a:p>
            <a:r>
              <a:rPr lang="en-GB" b="1" dirty="0"/>
              <a:t>Resistor</a:t>
            </a:r>
            <a:r>
              <a:rPr lang="en-GB" dirty="0"/>
              <a:t> -&gt;</a:t>
            </a:r>
          </a:p>
          <a:p>
            <a:r>
              <a:rPr lang="en-GB" b="1" dirty="0"/>
              <a:t>Varistor</a:t>
            </a:r>
            <a:r>
              <a:rPr lang="en-GB" dirty="0"/>
              <a:t>  -&gt; </a:t>
            </a:r>
          </a:p>
        </p:txBody>
      </p:sp>
      <p:sp>
        <p:nvSpPr>
          <p:cNvPr id="15" name="TextBox 14">
            <a:extLst>
              <a:ext uri="{FF2B5EF4-FFF2-40B4-BE49-F238E27FC236}">
                <a16:creationId xmlns:a16="http://schemas.microsoft.com/office/drawing/2014/main" id="{36BB6D95-E465-CB6A-F15E-F455F118A627}"/>
              </a:ext>
            </a:extLst>
          </p:cNvPr>
          <p:cNvSpPr txBox="1"/>
          <p:nvPr/>
        </p:nvSpPr>
        <p:spPr>
          <a:xfrm>
            <a:off x="5402606" y="5307418"/>
            <a:ext cx="6733352" cy="646331"/>
          </a:xfrm>
          <a:prstGeom prst="rect">
            <a:avLst/>
          </a:prstGeom>
          <a:noFill/>
        </p:spPr>
        <p:txBody>
          <a:bodyPr wrap="square" rtlCol="0">
            <a:spAutoFit/>
          </a:bodyPr>
          <a:lstStyle>
            <a:defPPr>
              <a:defRPr lang="en-US"/>
            </a:defPPr>
          </a:lstStyle>
          <a:p>
            <a:r>
              <a:rPr lang="en-GB" i="1" dirty="0"/>
              <a:t>Extraction voltage, for a constant voltage EE is 33% lower than a constant-R extraction for the same effect (in principle).</a:t>
            </a:r>
            <a:endParaRPr lang="en-GB" dirty="0"/>
          </a:p>
        </p:txBody>
      </p:sp>
      <p:grpSp>
        <p:nvGrpSpPr>
          <p:cNvPr id="86" name="Group 85">
            <a:extLst>
              <a:ext uri="{FF2B5EF4-FFF2-40B4-BE49-F238E27FC236}">
                <a16:creationId xmlns:a16="http://schemas.microsoft.com/office/drawing/2014/main" id="{098C4315-3FA6-0364-D7A8-C6D4538598D9}"/>
              </a:ext>
            </a:extLst>
          </p:cNvPr>
          <p:cNvGrpSpPr/>
          <p:nvPr/>
        </p:nvGrpSpPr>
        <p:grpSpPr>
          <a:xfrm>
            <a:off x="309894" y="2550972"/>
            <a:ext cx="4044681" cy="3016577"/>
            <a:chOff x="829341" y="3335338"/>
            <a:chExt cx="3264338" cy="2292697"/>
          </a:xfrm>
        </p:grpSpPr>
        <p:grpSp>
          <p:nvGrpSpPr>
            <p:cNvPr id="138" name="Group 137">
              <a:extLst>
                <a:ext uri="{FF2B5EF4-FFF2-40B4-BE49-F238E27FC236}">
                  <a16:creationId xmlns:a16="http://schemas.microsoft.com/office/drawing/2014/main" id="{3837CD5F-E5D2-01A7-1F53-EA7B84BA30BE}"/>
                </a:ext>
              </a:extLst>
            </p:cNvPr>
            <p:cNvGrpSpPr/>
            <p:nvPr/>
          </p:nvGrpSpPr>
          <p:grpSpPr>
            <a:xfrm>
              <a:off x="829341" y="3335338"/>
              <a:ext cx="3264338" cy="2292697"/>
              <a:chOff x="115715" y="3178689"/>
              <a:chExt cx="3264338" cy="2292697"/>
            </a:xfrm>
          </p:grpSpPr>
          <p:sp>
            <p:nvSpPr>
              <p:cNvPr id="72" name="Oval 71">
                <a:extLst>
                  <a:ext uri="{FF2B5EF4-FFF2-40B4-BE49-F238E27FC236}">
                    <a16:creationId xmlns:a16="http://schemas.microsoft.com/office/drawing/2014/main" id="{4E083903-505F-7E7F-76F6-D373A345D8C6}"/>
                  </a:ext>
                </a:extLst>
              </p:cNvPr>
              <p:cNvSpPr/>
              <p:nvPr/>
            </p:nvSpPr>
            <p:spPr>
              <a:xfrm>
                <a:off x="920439" y="4213650"/>
                <a:ext cx="576297" cy="61076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73" name="Straight Arrow Connector 72">
                <a:extLst>
                  <a:ext uri="{FF2B5EF4-FFF2-40B4-BE49-F238E27FC236}">
                    <a16:creationId xmlns:a16="http://schemas.microsoft.com/office/drawing/2014/main" id="{DE754AC5-12F1-0A5F-767D-A96674689663}"/>
                  </a:ext>
                </a:extLst>
              </p:cNvPr>
              <p:cNvCxnSpPr>
                <a:cxnSpLocks/>
              </p:cNvCxnSpPr>
              <p:nvPr/>
            </p:nvCxnSpPr>
            <p:spPr>
              <a:xfrm flipV="1">
                <a:off x="1204634" y="4256972"/>
                <a:ext cx="3953" cy="513370"/>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74" name="Straight Connector 73">
                <a:extLst>
                  <a:ext uri="{FF2B5EF4-FFF2-40B4-BE49-F238E27FC236}">
                    <a16:creationId xmlns:a16="http://schemas.microsoft.com/office/drawing/2014/main" id="{CE00FAA3-13F3-FA57-1708-5D24375017CE}"/>
                  </a:ext>
                </a:extLst>
              </p:cNvPr>
              <p:cNvCxnSpPr>
                <a:stCxn id="72" idx="0"/>
              </p:cNvCxnSpPr>
              <p:nvPr/>
            </p:nvCxnSpPr>
            <p:spPr>
              <a:xfrm flipV="1">
                <a:off x="1208587" y="3566678"/>
                <a:ext cx="0" cy="646972"/>
              </a:xfrm>
              <a:prstGeom prst="line">
                <a:avLst/>
              </a:prstGeom>
              <a:effectLst/>
            </p:spPr>
            <p:style>
              <a:lnRef idx="2">
                <a:schemeClr val="dk1"/>
              </a:lnRef>
              <a:fillRef idx="0">
                <a:schemeClr val="dk1"/>
              </a:fillRef>
              <a:effectRef idx="1">
                <a:schemeClr val="dk1"/>
              </a:effectRef>
              <a:fontRef idx="minor">
                <a:schemeClr val="tx1"/>
              </a:fontRef>
            </p:style>
          </p:cxnSp>
          <p:cxnSp>
            <p:nvCxnSpPr>
              <p:cNvPr id="75" name="Straight Connector 74">
                <a:extLst>
                  <a:ext uri="{FF2B5EF4-FFF2-40B4-BE49-F238E27FC236}">
                    <a16:creationId xmlns:a16="http://schemas.microsoft.com/office/drawing/2014/main" id="{4ED1A566-9F1B-B3CE-B532-CE72744E7A28}"/>
                  </a:ext>
                </a:extLst>
              </p:cNvPr>
              <p:cNvCxnSpPr>
                <a:cxnSpLocks/>
              </p:cNvCxnSpPr>
              <p:nvPr/>
            </p:nvCxnSpPr>
            <p:spPr>
              <a:xfrm flipH="1">
                <a:off x="2189421" y="3566678"/>
                <a:ext cx="965670" cy="3594"/>
              </a:xfrm>
              <a:prstGeom prst="line">
                <a:avLst/>
              </a:prstGeom>
              <a:effectLst/>
            </p:spPr>
            <p:style>
              <a:lnRef idx="2">
                <a:schemeClr val="dk1"/>
              </a:lnRef>
              <a:fillRef idx="0">
                <a:schemeClr val="dk1"/>
              </a:fillRef>
              <a:effectRef idx="1">
                <a:schemeClr val="dk1"/>
              </a:effectRef>
              <a:fontRef idx="minor">
                <a:schemeClr val="tx1"/>
              </a:fontRef>
            </p:style>
          </p:cxnSp>
          <p:cxnSp>
            <p:nvCxnSpPr>
              <p:cNvPr id="76" name="Straight Connector 75">
                <a:extLst>
                  <a:ext uri="{FF2B5EF4-FFF2-40B4-BE49-F238E27FC236}">
                    <a16:creationId xmlns:a16="http://schemas.microsoft.com/office/drawing/2014/main" id="{488C3737-7B7C-8E80-7B27-A80C31CF40F7}"/>
                  </a:ext>
                </a:extLst>
              </p:cNvPr>
              <p:cNvCxnSpPr>
                <a:cxnSpLocks/>
              </p:cNvCxnSpPr>
              <p:nvPr/>
            </p:nvCxnSpPr>
            <p:spPr>
              <a:xfrm flipH="1">
                <a:off x="1204634" y="5471386"/>
                <a:ext cx="1950457"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77" name="Straight Connector 76">
                <a:extLst>
                  <a:ext uri="{FF2B5EF4-FFF2-40B4-BE49-F238E27FC236}">
                    <a16:creationId xmlns:a16="http://schemas.microsoft.com/office/drawing/2014/main" id="{AD7E150F-7836-EC6E-EB73-802E7D708342}"/>
                  </a:ext>
                </a:extLst>
              </p:cNvPr>
              <p:cNvCxnSpPr/>
              <p:nvPr/>
            </p:nvCxnSpPr>
            <p:spPr>
              <a:xfrm flipV="1">
                <a:off x="1204634" y="4824414"/>
                <a:ext cx="0" cy="646972"/>
              </a:xfrm>
              <a:prstGeom prst="line">
                <a:avLst/>
              </a:prstGeom>
              <a:effectLst/>
            </p:spPr>
            <p:style>
              <a:lnRef idx="2">
                <a:schemeClr val="dk1"/>
              </a:lnRef>
              <a:fillRef idx="0">
                <a:schemeClr val="dk1"/>
              </a:fillRef>
              <a:effectRef idx="1">
                <a:schemeClr val="dk1"/>
              </a:effectRef>
              <a:fontRef idx="minor">
                <a:schemeClr val="tx1"/>
              </a:fontRef>
            </p:style>
          </p:cxnSp>
          <p:sp>
            <p:nvSpPr>
              <p:cNvPr id="78" name="Rectangle 77">
                <a:extLst>
                  <a:ext uri="{FF2B5EF4-FFF2-40B4-BE49-F238E27FC236}">
                    <a16:creationId xmlns:a16="http://schemas.microsoft.com/office/drawing/2014/main" id="{78EB293E-C683-BC3C-CC47-E500C1E52654}"/>
                  </a:ext>
                </a:extLst>
              </p:cNvPr>
              <p:cNvSpPr/>
              <p:nvPr/>
            </p:nvSpPr>
            <p:spPr>
              <a:xfrm>
                <a:off x="2389877" y="4186684"/>
                <a:ext cx="167385" cy="64697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79" name="Group 78">
                <a:extLst>
                  <a:ext uri="{FF2B5EF4-FFF2-40B4-BE49-F238E27FC236}">
                    <a16:creationId xmlns:a16="http://schemas.microsoft.com/office/drawing/2014/main" id="{585285B3-34E9-4893-8451-41867EFEDF24}"/>
                  </a:ext>
                </a:extLst>
              </p:cNvPr>
              <p:cNvGrpSpPr/>
              <p:nvPr/>
            </p:nvGrpSpPr>
            <p:grpSpPr>
              <a:xfrm>
                <a:off x="3022653" y="4648444"/>
                <a:ext cx="253094" cy="660924"/>
                <a:chOff x="7524323" y="3485384"/>
                <a:chExt cx="381342" cy="1072635"/>
              </a:xfrm>
            </p:grpSpPr>
            <p:grpSp>
              <p:nvGrpSpPr>
                <p:cNvPr id="124" name="Group 123">
                  <a:extLst>
                    <a:ext uri="{FF2B5EF4-FFF2-40B4-BE49-F238E27FC236}">
                      <a16:creationId xmlns:a16="http://schemas.microsoft.com/office/drawing/2014/main" id="{95D2FDB2-55B5-648F-BC4B-5486250533E8}"/>
                    </a:ext>
                  </a:extLst>
                </p:cNvPr>
                <p:cNvGrpSpPr/>
                <p:nvPr/>
              </p:nvGrpSpPr>
              <p:grpSpPr>
                <a:xfrm>
                  <a:off x="7524323" y="3485384"/>
                  <a:ext cx="381342" cy="356736"/>
                  <a:chOff x="7257794" y="3206552"/>
                  <a:chExt cx="914400" cy="914400"/>
                </a:xfrm>
              </p:grpSpPr>
              <p:sp>
                <p:nvSpPr>
                  <p:cNvPr id="131" name="Arc 130">
                    <a:extLst>
                      <a:ext uri="{FF2B5EF4-FFF2-40B4-BE49-F238E27FC236}">
                        <a16:creationId xmlns:a16="http://schemas.microsoft.com/office/drawing/2014/main" id="{2AD11810-7184-1097-7F67-E2F3B56A2BEC}"/>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32" name="Arc 131">
                    <a:extLst>
                      <a:ext uri="{FF2B5EF4-FFF2-40B4-BE49-F238E27FC236}">
                        <a16:creationId xmlns:a16="http://schemas.microsoft.com/office/drawing/2014/main" id="{7280AE8A-E7BD-B05C-C33E-1D03270E8975}"/>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nvGrpSpPr>
                <p:cNvPr id="125" name="Group 124">
                  <a:extLst>
                    <a:ext uri="{FF2B5EF4-FFF2-40B4-BE49-F238E27FC236}">
                      <a16:creationId xmlns:a16="http://schemas.microsoft.com/office/drawing/2014/main" id="{43C75439-8FA4-CC42-69A5-9929A023ED18}"/>
                    </a:ext>
                  </a:extLst>
                </p:cNvPr>
                <p:cNvGrpSpPr/>
                <p:nvPr/>
              </p:nvGrpSpPr>
              <p:grpSpPr>
                <a:xfrm>
                  <a:off x="7524323" y="3842120"/>
                  <a:ext cx="381342" cy="356736"/>
                  <a:chOff x="7257794" y="3206552"/>
                  <a:chExt cx="914400" cy="914400"/>
                </a:xfrm>
              </p:grpSpPr>
              <p:sp>
                <p:nvSpPr>
                  <p:cNvPr id="129" name="Arc 128">
                    <a:extLst>
                      <a:ext uri="{FF2B5EF4-FFF2-40B4-BE49-F238E27FC236}">
                        <a16:creationId xmlns:a16="http://schemas.microsoft.com/office/drawing/2014/main" id="{26468DF6-2B9C-F0ED-0A86-99B2AF678BF7}"/>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30" name="Arc 129">
                    <a:extLst>
                      <a:ext uri="{FF2B5EF4-FFF2-40B4-BE49-F238E27FC236}">
                        <a16:creationId xmlns:a16="http://schemas.microsoft.com/office/drawing/2014/main" id="{BDE6FCCB-998B-BDF8-5EEE-10A589D77A7D}"/>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nvGrpSpPr>
                <p:cNvPr id="126" name="Group 125">
                  <a:extLst>
                    <a:ext uri="{FF2B5EF4-FFF2-40B4-BE49-F238E27FC236}">
                      <a16:creationId xmlns:a16="http://schemas.microsoft.com/office/drawing/2014/main" id="{D72568E8-9DFB-8CF3-3958-911390F23A6A}"/>
                    </a:ext>
                  </a:extLst>
                </p:cNvPr>
                <p:cNvGrpSpPr/>
                <p:nvPr/>
              </p:nvGrpSpPr>
              <p:grpSpPr>
                <a:xfrm>
                  <a:off x="7524323" y="4201283"/>
                  <a:ext cx="381342" cy="356736"/>
                  <a:chOff x="7257794" y="3206552"/>
                  <a:chExt cx="914400" cy="914400"/>
                </a:xfrm>
              </p:grpSpPr>
              <p:sp>
                <p:nvSpPr>
                  <p:cNvPr id="127" name="Arc 126">
                    <a:extLst>
                      <a:ext uri="{FF2B5EF4-FFF2-40B4-BE49-F238E27FC236}">
                        <a16:creationId xmlns:a16="http://schemas.microsoft.com/office/drawing/2014/main" id="{931DA3FC-1A1F-7D41-EE27-0E47A63B9DBF}"/>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28" name="Arc 127">
                    <a:extLst>
                      <a:ext uri="{FF2B5EF4-FFF2-40B4-BE49-F238E27FC236}">
                        <a16:creationId xmlns:a16="http://schemas.microsoft.com/office/drawing/2014/main" id="{029CEDF9-E46C-3F9C-81E8-FEF13642D110}"/>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sp>
            <p:nvSpPr>
              <p:cNvPr id="81" name="Rectangle 80">
                <a:extLst>
                  <a:ext uri="{FF2B5EF4-FFF2-40B4-BE49-F238E27FC236}">
                    <a16:creationId xmlns:a16="http://schemas.microsoft.com/office/drawing/2014/main" id="{E14E5A9B-9703-DFA9-7EB1-A048A48945D8}"/>
                  </a:ext>
                </a:extLst>
              </p:cNvPr>
              <p:cNvSpPr/>
              <p:nvPr/>
            </p:nvSpPr>
            <p:spPr>
              <a:xfrm>
                <a:off x="3065507" y="3731900"/>
                <a:ext cx="167385" cy="64697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82" name="Straight Connector 81">
                <a:extLst>
                  <a:ext uri="{FF2B5EF4-FFF2-40B4-BE49-F238E27FC236}">
                    <a16:creationId xmlns:a16="http://schemas.microsoft.com/office/drawing/2014/main" id="{4C42CAB3-D6B4-9942-AF82-54EE15A88C9A}"/>
                  </a:ext>
                </a:extLst>
              </p:cNvPr>
              <p:cNvCxnSpPr>
                <a:cxnSpLocks/>
                <a:endCxn id="81" idx="2"/>
              </p:cNvCxnSpPr>
              <p:nvPr/>
            </p:nvCxnSpPr>
            <p:spPr>
              <a:xfrm flipV="1">
                <a:off x="3149199" y="4378871"/>
                <a:ext cx="1" cy="181470"/>
              </a:xfrm>
              <a:prstGeom prst="line">
                <a:avLst/>
              </a:prstGeom>
              <a:ln>
                <a:headEnd type="triangle"/>
              </a:ln>
              <a:effectLst/>
            </p:spPr>
            <p:style>
              <a:lnRef idx="2">
                <a:schemeClr val="dk1"/>
              </a:lnRef>
              <a:fillRef idx="0">
                <a:schemeClr val="dk1"/>
              </a:fillRef>
              <a:effectRef idx="1">
                <a:schemeClr val="dk1"/>
              </a:effectRef>
              <a:fontRef idx="minor">
                <a:schemeClr val="tx1"/>
              </a:fontRef>
            </p:style>
          </p:cxnSp>
          <p:cxnSp>
            <p:nvCxnSpPr>
              <p:cNvPr id="83" name="Straight Connector 82">
                <a:extLst>
                  <a:ext uri="{FF2B5EF4-FFF2-40B4-BE49-F238E27FC236}">
                    <a16:creationId xmlns:a16="http://schemas.microsoft.com/office/drawing/2014/main" id="{1850F5E9-247B-573F-AAC4-04550C005424}"/>
                  </a:ext>
                </a:extLst>
              </p:cNvPr>
              <p:cNvCxnSpPr>
                <a:cxnSpLocks/>
              </p:cNvCxnSpPr>
              <p:nvPr/>
            </p:nvCxnSpPr>
            <p:spPr>
              <a:xfrm flipH="1" flipV="1">
                <a:off x="3155091" y="5302359"/>
                <a:ext cx="1" cy="169027"/>
              </a:xfrm>
              <a:prstGeom prst="line">
                <a:avLst/>
              </a:prstGeom>
              <a:effectLst/>
            </p:spPr>
            <p:style>
              <a:lnRef idx="2">
                <a:schemeClr val="dk1"/>
              </a:lnRef>
              <a:fillRef idx="0">
                <a:schemeClr val="dk1"/>
              </a:fillRef>
              <a:effectRef idx="1">
                <a:schemeClr val="dk1"/>
              </a:effectRef>
              <a:fontRef idx="minor">
                <a:schemeClr val="tx1"/>
              </a:fontRef>
            </p:style>
          </p:cxnSp>
          <p:cxnSp>
            <p:nvCxnSpPr>
              <p:cNvPr id="84" name="Straight Connector 83">
                <a:extLst>
                  <a:ext uri="{FF2B5EF4-FFF2-40B4-BE49-F238E27FC236}">
                    <a16:creationId xmlns:a16="http://schemas.microsoft.com/office/drawing/2014/main" id="{E20BC692-0B64-5BA9-78C8-7610CF4CAA52}"/>
                  </a:ext>
                </a:extLst>
              </p:cNvPr>
              <p:cNvCxnSpPr>
                <a:cxnSpLocks/>
              </p:cNvCxnSpPr>
              <p:nvPr/>
            </p:nvCxnSpPr>
            <p:spPr>
              <a:xfrm flipV="1">
                <a:off x="3155091" y="3564792"/>
                <a:ext cx="1" cy="160131"/>
              </a:xfrm>
              <a:prstGeom prst="line">
                <a:avLst/>
              </a:prstGeom>
              <a:effectLst/>
            </p:spPr>
            <p:style>
              <a:lnRef idx="2">
                <a:schemeClr val="dk1"/>
              </a:lnRef>
              <a:fillRef idx="0">
                <a:schemeClr val="dk1"/>
              </a:fillRef>
              <a:effectRef idx="1">
                <a:schemeClr val="dk1"/>
              </a:effectRef>
              <a:fontRef idx="minor">
                <a:schemeClr val="tx1"/>
              </a:fontRef>
            </p:style>
          </p:cxnSp>
          <p:cxnSp>
            <p:nvCxnSpPr>
              <p:cNvPr id="90" name="Straight Connector 89">
                <a:extLst>
                  <a:ext uri="{FF2B5EF4-FFF2-40B4-BE49-F238E27FC236}">
                    <a16:creationId xmlns:a16="http://schemas.microsoft.com/office/drawing/2014/main" id="{0CD3E26B-6F02-B4EF-1A1A-23FA3E662456}"/>
                  </a:ext>
                </a:extLst>
              </p:cNvPr>
              <p:cNvCxnSpPr>
                <a:cxnSpLocks/>
              </p:cNvCxnSpPr>
              <p:nvPr/>
            </p:nvCxnSpPr>
            <p:spPr>
              <a:xfrm flipV="1">
                <a:off x="2471873" y="3570272"/>
                <a:ext cx="6919" cy="614943"/>
              </a:xfrm>
              <a:prstGeom prst="line">
                <a:avLst/>
              </a:prstGeom>
              <a:ln>
                <a:headEnd type="none"/>
                <a:tailEnd type="oval"/>
              </a:ln>
              <a:effectLst/>
            </p:spPr>
            <p:style>
              <a:lnRef idx="2">
                <a:schemeClr val="dk1"/>
              </a:lnRef>
              <a:fillRef idx="0">
                <a:schemeClr val="dk1"/>
              </a:fillRef>
              <a:effectRef idx="1">
                <a:schemeClr val="dk1"/>
              </a:effectRef>
              <a:fontRef idx="minor">
                <a:schemeClr val="tx1"/>
              </a:fontRef>
            </p:style>
          </p:cxnSp>
          <p:cxnSp>
            <p:nvCxnSpPr>
              <p:cNvPr id="91" name="Straight Connector 90">
                <a:extLst>
                  <a:ext uri="{FF2B5EF4-FFF2-40B4-BE49-F238E27FC236}">
                    <a16:creationId xmlns:a16="http://schemas.microsoft.com/office/drawing/2014/main" id="{3E4E181C-C8C2-FE88-92B6-08009FC19F73}"/>
                  </a:ext>
                </a:extLst>
              </p:cNvPr>
              <p:cNvCxnSpPr>
                <a:cxnSpLocks/>
                <a:endCxn id="78" idx="2"/>
              </p:cNvCxnSpPr>
              <p:nvPr/>
            </p:nvCxnSpPr>
            <p:spPr>
              <a:xfrm flipV="1">
                <a:off x="2471873" y="4833655"/>
                <a:ext cx="1696" cy="637731"/>
              </a:xfrm>
              <a:prstGeom prst="line">
                <a:avLst/>
              </a:prstGeom>
              <a:ln>
                <a:headEnd type="oval"/>
                <a:tailEnd type="none"/>
              </a:ln>
              <a:effectLst/>
            </p:spPr>
            <p:style>
              <a:lnRef idx="2">
                <a:schemeClr val="dk1"/>
              </a:lnRef>
              <a:fillRef idx="0">
                <a:schemeClr val="dk1"/>
              </a:fillRef>
              <a:effectRef idx="1">
                <a:schemeClr val="dk1"/>
              </a:effectRef>
              <a:fontRef idx="minor">
                <a:schemeClr val="tx1"/>
              </a:fontRef>
            </p:style>
          </p:cxnSp>
          <p:cxnSp>
            <p:nvCxnSpPr>
              <p:cNvPr id="92" name="Straight Connector 91">
                <a:extLst>
                  <a:ext uri="{FF2B5EF4-FFF2-40B4-BE49-F238E27FC236}">
                    <a16:creationId xmlns:a16="http://schemas.microsoft.com/office/drawing/2014/main" id="{A7D6E5B4-8C95-D630-3DD5-01243CBFE994}"/>
                  </a:ext>
                </a:extLst>
              </p:cNvPr>
              <p:cNvCxnSpPr>
                <a:cxnSpLocks/>
              </p:cNvCxnSpPr>
              <p:nvPr/>
            </p:nvCxnSpPr>
            <p:spPr>
              <a:xfrm flipH="1">
                <a:off x="1204634" y="3570272"/>
                <a:ext cx="453629"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93" name="Straight Connector 92">
                <a:extLst>
                  <a:ext uri="{FF2B5EF4-FFF2-40B4-BE49-F238E27FC236}">
                    <a16:creationId xmlns:a16="http://schemas.microsoft.com/office/drawing/2014/main" id="{DCCBF93C-D345-F018-646E-8DA5C2B5C94C}"/>
                  </a:ext>
                </a:extLst>
              </p:cNvPr>
              <p:cNvCxnSpPr>
                <a:cxnSpLocks/>
              </p:cNvCxnSpPr>
              <p:nvPr/>
            </p:nvCxnSpPr>
            <p:spPr>
              <a:xfrm flipH="1">
                <a:off x="1643845" y="3335338"/>
                <a:ext cx="578275" cy="236820"/>
              </a:xfrm>
              <a:prstGeom prst="line">
                <a:avLst/>
              </a:prstGeom>
              <a:effectLst/>
            </p:spPr>
            <p:style>
              <a:lnRef idx="2">
                <a:schemeClr val="dk1"/>
              </a:lnRef>
              <a:fillRef idx="0">
                <a:schemeClr val="dk1"/>
              </a:fillRef>
              <a:effectRef idx="1">
                <a:schemeClr val="dk1"/>
              </a:effectRef>
              <a:fontRef idx="minor">
                <a:schemeClr val="tx1"/>
              </a:fontRef>
            </p:style>
          </p:cxnSp>
          <p:sp>
            <p:nvSpPr>
              <p:cNvPr id="94" name="TextBox 93">
                <a:extLst>
                  <a:ext uri="{FF2B5EF4-FFF2-40B4-BE49-F238E27FC236}">
                    <a16:creationId xmlns:a16="http://schemas.microsoft.com/office/drawing/2014/main" id="{FF9D77C1-DACF-5D35-AF16-DF3F04B7670C}"/>
                  </a:ext>
                </a:extLst>
              </p:cNvPr>
              <p:cNvSpPr txBox="1"/>
              <p:nvPr/>
            </p:nvSpPr>
            <p:spPr>
              <a:xfrm>
                <a:off x="2911814" y="4785146"/>
                <a:ext cx="250454" cy="313298"/>
              </a:xfrm>
              <a:prstGeom prst="rect">
                <a:avLst/>
              </a:prstGeom>
              <a:noFill/>
            </p:spPr>
            <p:txBody>
              <a:bodyPr wrap="none" rtlCol="0">
                <a:spAutoFit/>
              </a:bodyPr>
              <a:lstStyle/>
              <a:p>
                <a:r>
                  <a:rPr lang="en-GB" dirty="0"/>
                  <a:t>L</a:t>
                </a:r>
                <a:endParaRPr lang="en-GB" baseline="-25000" dirty="0"/>
              </a:p>
            </p:txBody>
          </p:sp>
          <p:cxnSp>
            <p:nvCxnSpPr>
              <p:cNvPr id="96" name="Straight Arrow Connector 95">
                <a:extLst>
                  <a:ext uri="{FF2B5EF4-FFF2-40B4-BE49-F238E27FC236}">
                    <a16:creationId xmlns:a16="http://schemas.microsoft.com/office/drawing/2014/main" id="{06409723-13C8-4FF2-212E-FC8DE0C3834E}"/>
                  </a:ext>
                </a:extLst>
              </p:cNvPr>
              <p:cNvCxnSpPr>
                <a:cxnSpLocks/>
              </p:cNvCxnSpPr>
              <p:nvPr/>
            </p:nvCxnSpPr>
            <p:spPr>
              <a:xfrm flipV="1">
                <a:off x="3022653" y="3937724"/>
                <a:ext cx="305970" cy="244288"/>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103" name="TextBox 102">
                <a:extLst>
                  <a:ext uri="{FF2B5EF4-FFF2-40B4-BE49-F238E27FC236}">
                    <a16:creationId xmlns:a16="http://schemas.microsoft.com/office/drawing/2014/main" id="{AD92C412-0EA3-F0BB-583F-F84B2860A956}"/>
                  </a:ext>
                </a:extLst>
              </p:cNvPr>
              <p:cNvSpPr txBox="1"/>
              <p:nvPr/>
            </p:nvSpPr>
            <p:spPr>
              <a:xfrm>
                <a:off x="2638761" y="3804965"/>
                <a:ext cx="383892" cy="313298"/>
              </a:xfrm>
              <a:prstGeom prst="rect">
                <a:avLst/>
              </a:prstGeom>
              <a:noFill/>
            </p:spPr>
            <p:txBody>
              <a:bodyPr wrap="none" rtlCol="0">
                <a:spAutoFit/>
              </a:bodyPr>
              <a:lstStyle/>
              <a:p>
                <a:r>
                  <a:rPr lang="en-GB" dirty="0"/>
                  <a:t>R</a:t>
                </a:r>
                <a:r>
                  <a:rPr lang="en-GB" baseline="-25000" dirty="0"/>
                  <a:t>Q</a:t>
                </a:r>
              </a:p>
            </p:txBody>
          </p:sp>
          <p:sp>
            <p:nvSpPr>
              <p:cNvPr id="104" name="TextBox 103">
                <a:extLst>
                  <a:ext uri="{FF2B5EF4-FFF2-40B4-BE49-F238E27FC236}">
                    <a16:creationId xmlns:a16="http://schemas.microsoft.com/office/drawing/2014/main" id="{8944130F-BD73-AC86-6C7D-7FBD57BF0193}"/>
                  </a:ext>
                </a:extLst>
              </p:cNvPr>
              <p:cNvSpPr txBox="1"/>
              <p:nvPr/>
            </p:nvSpPr>
            <p:spPr>
              <a:xfrm>
                <a:off x="1982879" y="4262769"/>
                <a:ext cx="363363" cy="313298"/>
              </a:xfrm>
              <a:prstGeom prst="rect">
                <a:avLst/>
              </a:prstGeom>
              <a:noFill/>
            </p:spPr>
            <p:txBody>
              <a:bodyPr wrap="none" rtlCol="0">
                <a:spAutoFit/>
              </a:bodyPr>
              <a:lstStyle/>
              <a:p>
                <a:r>
                  <a:rPr lang="en-GB" dirty="0"/>
                  <a:t>R</a:t>
                </a:r>
                <a:r>
                  <a:rPr lang="en-GB" baseline="-25000" dirty="0"/>
                  <a:t>E</a:t>
                </a:r>
              </a:p>
            </p:txBody>
          </p:sp>
          <p:sp>
            <p:nvSpPr>
              <p:cNvPr id="106" name="TextBox 105">
                <a:extLst>
                  <a:ext uri="{FF2B5EF4-FFF2-40B4-BE49-F238E27FC236}">
                    <a16:creationId xmlns:a16="http://schemas.microsoft.com/office/drawing/2014/main" id="{5F4C4074-E9FD-8C74-2290-590D15C99863}"/>
                  </a:ext>
                </a:extLst>
              </p:cNvPr>
              <p:cNvSpPr txBox="1"/>
              <p:nvPr/>
            </p:nvSpPr>
            <p:spPr>
              <a:xfrm>
                <a:off x="115715" y="4252902"/>
                <a:ext cx="952078" cy="646331"/>
              </a:xfrm>
              <a:prstGeom prst="rect">
                <a:avLst/>
              </a:prstGeom>
              <a:noFill/>
            </p:spPr>
            <p:txBody>
              <a:bodyPr wrap="square" rtlCol="0">
                <a:spAutoFit/>
              </a:bodyPr>
              <a:lstStyle/>
              <a:p>
                <a:r>
                  <a:rPr lang="en-GB" dirty="0"/>
                  <a:t>Power source</a:t>
                </a:r>
              </a:p>
            </p:txBody>
          </p:sp>
          <p:sp>
            <p:nvSpPr>
              <p:cNvPr id="107" name="Freeform: Shape 106">
                <a:extLst>
                  <a:ext uri="{FF2B5EF4-FFF2-40B4-BE49-F238E27FC236}">
                    <a16:creationId xmlns:a16="http://schemas.microsoft.com/office/drawing/2014/main" id="{C2904282-75E8-2FC7-B4D3-925A47CF9508}"/>
                  </a:ext>
                </a:extLst>
              </p:cNvPr>
              <p:cNvSpPr/>
              <p:nvPr/>
            </p:nvSpPr>
            <p:spPr>
              <a:xfrm rot="3395332">
                <a:off x="1713095" y="3403594"/>
                <a:ext cx="357410" cy="100307"/>
              </a:xfrm>
              <a:custGeom>
                <a:avLst/>
                <a:gdLst>
                  <a:gd name="connsiteX0" fmla="*/ 0 w 568960"/>
                  <a:gd name="connsiteY0" fmla="*/ 0 h 5301"/>
                  <a:gd name="connsiteX1" fmla="*/ 568960 w 568960"/>
                  <a:gd name="connsiteY1" fmla="*/ 0 h 5301"/>
                  <a:gd name="connsiteX0" fmla="*/ 0 w 10000"/>
                  <a:gd name="connsiteY0" fmla="*/ 316242 h 316761"/>
                  <a:gd name="connsiteX1" fmla="*/ 5446 w 10000"/>
                  <a:gd name="connsiteY1" fmla="*/ 0 h 316761"/>
                  <a:gd name="connsiteX2" fmla="*/ 10000 w 10000"/>
                  <a:gd name="connsiteY2" fmla="*/ 316242 h 316761"/>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9238 h 319238"/>
                  <a:gd name="connsiteX1" fmla="*/ 4358 w 10000"/>
                  <a:gd name="connsiteY1" fmla="*/ 0 h 319238"/>
                  <a:gd name="connsiteX2" fmla="*/ 10000 w 10000"/>
                  <a:gd name="connsiteY2" fmla="*/ 319238 h 319238"/>
                  <a:gd name="connsiteX0" fmla="*/ 0 w 10000"/>
                  <a:gd name="connsiteY0" fmla="*/ 319238 h 319238"/>
                  <a:gd name="connsiteX1" fmla="*/ 4832 w 10000"/>
                  <a:gd name="connsiteY1" fmla="*/ 0 h 319238"/>
                  <a:gd name="connsiteX2" fmla="*/ 10000 w 10000"/>
                  <a:gd name="connsiteY2" fmla="*/ 319238 h 319238"/>
                </a:gdLst>
                <a:ahLst/>
                <a:cxnLst>
                  <a:cxn ang="0">
                    <a:pos x="connsiteX0" y="connsiteY0"/>
                  </a:cxn>
                  <a:cxn ang="0">
                    <a:pos x="connsiteX1" y="connsiteY1"/>
                  </a:cxn>
                  <a:cxn ang="0">
                    <a:pos x="connsiteX2" y="connsiteY2"/>
                  </a:cxn>
                </a:cxnLst>
                <a:rect l="l" t="t" r="r" b="b"/>
                <a:pathLst>
                  <a:path w="10000" h="319238">
                    <a:moveTo>
                      <a:pt x="0" y="319238"/>
                    </a:moveTo>
                    <a:cubicBezTo>
                      <a:pt x="1462" y="79661"/>
                      <a:pt x="3772" y="0"/>
                      <a:pt x="4832" y="0"/>
                    </a:cubicBezTo>
                    <a:cubicBezTo>
                      <a:pt x="7303" y="11428"/>
                      <a:pt x="8245" y="91781"/>
                      <a:pt x="10000" y="319238"/>
                    </a:cubicBezTo>
                  </a:path>
                </a:pathLst>
              </a:custGeom>
              <a:ln>
                <a:headEnd type="triangle" w="med" len="med"/>
                <a:tailEnd type="none" w="med" len="med"/>
              </a:ln>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08" name="TextBox 107">
                <a:extLst>
                  <a:ext uri="{FF2B5EF4-FFF2-40B4-BE49-F238E27FC236}">
                    <a16:creationId xmlns:a16="http://schemas.microsoft.com/office/drawing/2014/main" id="{DEC5CDD1-9B4A-C61B-3FF0-CCA87AD300A1}"/>
                  </a:ext>
                </a:extLst>
              </p:cNvPr>
              <p:cNvSpPr txBox="1"/>
              <p:nvPr/>
            </p:nvSpPr>
            <p:spPr>
              <a:xfrm>
                <a:off x="1496736" y="3178689"/>
                <a:ext cx="267134" cy="313298"/>
              </a:xfrm>
              <a:prstGeom prst="rect">
                <a:avLst/>
              </a:prstGeom>
              <a:noFill/>
            </p:spPr>
            <p:txBody>
              <a:bodyPr wrap="none" rtlCol="0">
                <a:spAutoFit/>
              </a:bodyPr>
              <a:lstStyle/>
              <a:p>
                <a:r>
                  <a:rPr lang="en-GB" dirty="0"/>
                  <a:t>t</a:t>
                </a:r>
                <a:r>
                  <a:rPr lang="en-GB" baseline="-25000" dirty="0"/>
                  <a:t>1</a:t>
                </a:r>
              </a:p>
            </p:txBody>
          </p:sp>
          <p:cxnSp>
            <p:nvCxnSpPr>
              <p:cNvPr id="113" name="Straight Connector 112">
                <a:extLst>
                  <a:ext uri="{FF2B5EF4-FFF2-40B4-BE49-F238E27FC236}">
                    <a16:creationId xmlns:a16="http://schemas.microsoft.com/office/drawing/2014/main" id="{4B2E11AD-B1F2-A12D-9ADF-BE23A983A148}"/>
                  </a:ext>
                </a:extLst>
              </p:cNvPr>
              <p:cNvCxnSpPr>
                <a:cxnSpLocks/>
              </p:cNvCxnSpPr>
              <p:nvPr/>
            </p:nvCxnSpPr>
            <p:spPr>
              <a:xfrm flipV="1">
                <a:off x="3149198" y="4390548"/>
                <a:ext cx="1" cy="262596"/>
              </a:xfrm>
              <a:prstGeom prst="line">
                <a:avLst/>
              </a:prstGeom>
              <a:effectLst/>
            </p:spPr>
            <p:style>
              <a:lnRef idx="2">
                <a:schemeClr val="dk1"/>
              </a:lnRef>
              <a:fillRef idx="0">
                <a:schemeClr val="dk1"/>
              </a:fillRef>
              <a:effectRef idx="1">
                <a:schemeClr val="dk1"/>
              </a:effectRef>
              <a:fontRef idx="minor">
                <a:schemeClr val="tx1"/>
              </a:fontRef>
            </p:style>
          </p:cxnSp>
          <p:sp>
            <p:nvSpPr>
              <p:cNvPr id="114" name="TextBox 113">
                <a:extLst>
                  <a:ext uri="{FF2B5EF4-FFF2-40B4-BE49-F238E27FC236}">
                    <a16:creationId xmlns:a16="http://schemas.microsoft.com/office/drawing/2014/main" id="{286FA43B-2677-FFAD-4AC6-381E4B14889D}"/>
                  </a:ext>
                </a:extLst>
              </p:cNvPr>
              <p:cNvSpPr txBox="1"/>
              <p:nvPr/>
            </p:nvSpPr>
            <p:spPr>
              <a:xfrm>
                <a:off x="3180922" y="4378871"/>
                <a:ext cx="199131" cy="313298"/>
              </a:xfrm>
              <a:prstGeom prst="rect">
                <a:avLst/>
              </a:prstGeom>
              <a:noFill/>
            </p:spPr>
            <p:txBody>
              <a:bodyPr wrap="none" rtlCol="0">
                <a:spAutoFit/>
              </a:bodyPr>
              <a:lstStyle/>
              <a:p>
                <a:r>
                  <a:rPr lang="en-GB" dirty="0"/>
                  <a:t>I</a:t>
                </a:r>
                <a:endParaRPr lang="en-GB" baseline="-25000" dirty="0"/>
              </a:p>
            </p:txBody>
          </p:sp>
        </p:grpSp>
        <p:cxnSp>
          <p:nvCxnSpPr>
            <p:cNvPr id="85" name="Straight Arrow Connector 84">
              <a:extLst>
                <a:ext uri="{FF2B5EF4-FFF2-40B4-BE49-F238E27FC236}">
                  <a16:creationId xmlns:a16="http://schemas.microsoft.com/office/drawing/2014/main" id="{EBF1C092-6349-78FB-6ABC-844BF1C3D26E}"/>
                </a:ext>
              </a:extLst>
            </p:cNvPr>
            <p:cNvCxnSpPr>
              <a:cxnSpLocks/>
            </p:cNvCxnSpPr>
            <p:nvPr/>
          </p:nvCxnSpPr>
          <p:spPr>
            <a:xfrm flipV="1">
              <a:off x="3054344" y="4549294"/>
              <a:ext cx="305970" cy="244288"/>
            </a:xfrm>
            <a:prstGeom prst="straightConnector1">
              <a:avLst/>
            </a:prstGeom>
            <a:ln>
              <a:solidFill>
                <a:schemeClr val="tx2"/>
              </a:solidFill>
              <a:tailEnd type="triangle"/>
            </a:ln>
            <a:effectLst/>
          </p:spPr>
          <p:style>
            <a:lnRef idx="2">
              <a:schemeClr val="dk1"/>
            </a:lnRef>
            <a:fillRef idx="0">
              <a:schemeClr val="dk1"/>
            </a:fillRef>
            <a:effectRef idx="1">
              <a:schemeClr val="dk1"/>
            </a:effectRef>
            <a:fontRef idx="minor">
              <a:schemeClr val="tx1"/>
            </a:fontRef>
          </p:style>
        </p:cxnSp>
      </p:grpSp>
      <p:sp>
        <p:nvSpPr>
          <p:cNvPr id="2" name="Rectangle: Rounded Corners 1">
            <a:extLst>
              <a:ext uri="{FF2B5EF4-FFF2-40B4-BE49-F238E27FC236}">
                <a16:creationId xmlns:a16="http://schemas.microsoft.com/office/drawing/2014/main" id="{2ACEE8A5-75B6-43BE-7EC2-0DE5F76FC18F}"/>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3" name="Rectangle: Rounded Corners 2">
            <a:extLst>
              <a:ext uri="{FF2B5EF4-FFF2-40B4-BE49-F238E27FC236}">
                <a16:creationId xmlns:a16="http://schemas.microsoft.com/office/drawing/2014/main" id="{8E09644E-9147-93CE-D85A-39489A93EFE2}"/>
              </a:ext>
            </a:extLst>
          </p:cNvPr>
          <p:cNvSpPr/>
          <p:nvPr/>
        </p:nvSpPr>
        <p:spPr>
          <a:xfrm>
            <a:off x="65893" y="410193"/>
            <a:ext cx="7197866"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4" name="Rectangle: Rounded Corners 3">
            <a:extLst>
              <a:ext uri="{FF2B5EF4-FFF2-40B4-BE49-F238E27FC236}">
                <a16:creationId xmlns:a16="http://schemas.microsoft.com/office/drawing/2014/main" id="{B4D69DF5-41FF-D0B6-1D0D-DA484662DD71}"/>
              </a:ext>
            </a:extLst>
          </p:cNvPr>
          <p:cNvSpPr/>
          <p:nvPr/>
        </p:nvSpPr>
        <p:spPr>
          <a:xfrm>
            <a:off x="7317936" y="410193"/>
            <a:ext cx="4805609"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5" name="Rectangle: Rounded Corners 4">
            <a:extLst>
              <a:ext uri="{FF2B5EF4-FFF2-40B4-BE49-F238E27FC236}">
                <a16:creationId xmlns:a16="http://schemas.microsoft.com/office/drawing/2014/main" id="{0312A2F4-5DAC-59F4-1E7A-A9EBFD006CFF}"/>
              </a:ext>
            </a:extLst>
          </p:cNvPr>
          <p:cNvSpPr/>
          <p:nvPr/>
        </p:nvSpPr>
        <p:spPr>
          <a:xfrm>
            <a:off x="1992892" y="1288683"/>
            <a:ext cx="1514458"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6" name="Rectangle: Rounded Corners 5">
            <a:extLst>
              <a:ext uri="{FF2B5EF4-FFF2-40B4-BE49-F238E27FC236}">
                <a16:creationId xmlns:a16="http://schemas.microsoft.com/office/drawing/2014/main" id="{915CE0A9-9CEA-08D2-2E8B-A95907661C33}"/>
              </a:ext>
            </a:extLst>
          </p:cNvPr>
          <p:cNvSpPr/>
          <p:nvPr/>
        </p:nvSpPr>
        <p:spPr>
          <a:xfrm>
            <a:off x="3562962" y="1283001"/>
            <a:ext cx="1025140" cy="245809"/>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9" name="Rectangle: Rounded Corners 8">
            <a:extLst>
              <a:ext uri="{FF2B5EF4-FFF2-40B4-BE49-F238E27FC236}">
                <a16:creationId xmlns:a16="http://schemas.microsoft.com/office/drawing/2014/main" id="{8932B2A7-F20D-86C6-3B17-3FD6431AA467}"/>
              </a:ext>
            </a:extLst>
          </p:cNvPr>
          <p:cNvSpPr/>
          <p:nvPr/>
        </p:nvSpPr>
        <p:spPr>
          <a:xfrm>
            <a:off x="57921" y="1283002"/>
            <a:ext cx="188457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11" name="Rectangle: Rounded Corners 10">
            <a:extLst>
              <a:ext uri="{FF2B5EF4-FFF2-40B4-BE49-F238E27FC236}">
                <a16:creationId xmlns:a16="http://schemas.microsoft.com/office/drawing/2014/main" id="{92CD83BE-31D6-39CE-2D83-3C75F50A3EAB}"/>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13" name="Rectangle: Rounded Corners 12">
            <a:extLst>
              <a:ext uri="{FF2B5EF4-FFF2-40B4-BE49-F238E27FC236}">
                <a16:creationId xmlns:a16="http://schemas.microsoft.com/office/drawing/2014/main" id="{34E7DF1A-33F2-0509-D5DD-2A3FF327A344}"/>
              </a:ext>
            </a:extLst>
          </p:cNvPr>
          <p:cNvSpPr/>
          <p:nvPr/>
        </p:nvSpPr>
        <p:spPr>
          <a:xfrm>
            <a:off x="2012346" y="996844"/>
            <a:ext cx="522520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16" name="Rectangle: Rounded Corners 15">
            <a:extLst>
              <a:ext uri="{FF2B5EF4-FFF2-40B4-BE49-F238E27FC236}">
                <a16:creationId xmlns:a16="http://schemas.microsoft.com/office/drawing/2014/main" id="{303E184B-C71F-20A4-E3E7-276E21DC50C5}"/>
              </a:ext>
            </a:extLst>
          </p:cNvPr>
          <p:cNvSpPr/>
          <p:nvPr/>
        </p:nvSpPr>
        <p:spPr>
          <a:xfrm>
            <a:off x="7307401" y="997883"/>
            <a:ext cx="205338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17" name="Rectangle: Rounded Corners 16">
            <a:extLst>
              <a:ext uri="{FF2B5EF4-FFF2-40B4-BE49-F238E27FC236}">
                <a16:creationId xmlns:a16="http://schemas.microsoft.com/office/drawing/2014/main" id="{545B1414-74E4-3EA5-1AED-C8E0D2424182}"/>
              </a:ext>
            </a:extLst>
          </p:cNvPr>
          <p:cNvSpPr/>
          <p:nvPr/>
        </p:nvSpPr>
        <p:spPr>
          <a:xfrm>
            <a:off x="9430634" y="993241"/>
            <a:ext cx="268237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18" name="Rectangle: Rounded Corners 17">
            <a:extLst>
              <a:ext uri="{FF2B5EF4-FFF2-40B4-BE49-F238E27FC236}">
                <a16:creationId xmlns:a16="http://schemas.microsoft.com/office/drawing/2014/main" id="{F4251AF8-BA53-2387-E43F-9C836D36964C}"/>
              </a:ext>
            </a:extLst>
          </p:cNvPr>
          <p:cNvSpPr/>
          <p:nvPr/>
        </p:nvSpPr>
        <p:spPr>
          <a:xfrm>
            <a:off x="7313610" y="1284041"/>
            <a:ext cx="204717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24" name="Rectangle: Rounded Corners 23">
            <a:extLst>
              <a:ext uri="{FF2B5EF4-FFF2-40B4-BE49-F238E27FC236}">
                <a16:creationId xmlns:a16="http://schemas.microsoft.com/office/drawing/2014/main" id="{7E49C4CC-7FB6-C588-429A-2E025CBB264B}"/>
              </a:ext>
            </a:extLst>
          </p:cNvPr>
          <p:cNvSpPr/>
          <p:nvPr/>
        </p:nvSpPr>
        <p:spPr>
          <a:xfrm>
            <a:off x="9445874" y="1284041"/>
            <a:ext cx="1313130"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25" name="Rectangle: Rounded Corners 24">
            <a:extLst>
              <a:ext uri="{FF2B5EF4-FFF2-40B4-BE49-F238E27FC236}">
                <a16:creationId xmlns:a16="http://schemas.microsoft.com/office/drawing/2014/main" id="{9EEA38AE-8116-E2F3-ABF0-AFCCAE85EF00}"/>
              </a:ext>
            </a:extLst>
          </p:cNvPr>
          <p:cNvSpPr/>
          <p:nvPr/>
        </p:nvSpPr>
        <p:spPr>
          <a:xfrm>
            <a:off x="10835069" y="1284041"/>
            <a:ext cx="1277942"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27" name="Rectangle: Rounded Corners 26">
            <a:extLst>
              <a:ext uri="{FF2B5EF4-FFF2-40B4-BE49-F238E27FC236}">
                <a16:creationId xmlns:a16="http://schemas.microsoft.com/office/drawing/2014/main" id="{AD828381-07E4-8253-A1CA-D1E288CFAA84}"/>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40" name="Rectangle: Rounded Corners 39">
            <a:extLst>
              <a:ext uri="{FF2B5EF4-FFF2-40B4-BE49-F238E27FC236}">
                <a16:creationId xmlns:a16="http://schemas.microsoft.com/office/drawing/2014/main" id="{EA428AC0-5CFD-20A6-7328-AD3A77E7FDFB}"/>
              </a:ext>
            </a:extLst>
          </p:cNvPr>
          <p:cNvSpPr/>
          <p:nvPr/>
        </p:nvSpPr>
        <p:spPr>
          <a:xfrm>
            <a:off x="70739" y="996844"/>
            <a:ext cx="187175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41" name="Rectangle: Rounded Corners 40">
            <a:extLst>
              <a:ext uri="{FF2B5EF4-FFF2-40B4-BE49-F238E27FC236}">
                <a16:creationId xmlns:a16="http://schemas.microsoft.com/office/drawing/2014/main" id="{34AAEF3D-BCC1-F876-24DF-0A66112218BE}"/>
              </a:ext>
            </a:extLst>
          </p:cNvPr>
          <p:cNvSpPr/>
          <p:nvPr/>
        </p:nvSpPr>
        <p:spPr>
          <a:xfrm>
            <a:off x="3559255" y="708213"/>
            <a:ext cx="579782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43" name="Rectangle: Rounded Corners 42">
            <a:extLst>
              <a:ext uri="{FF2B5EF4-FFF2-40B4-BE49-F238E27FC236}">
                <a16:creationId xmlns:a16="http://schemas.microsoft.com/office/drawing/2014/main" id="{2BB7F05F-AC40-FF7B-C8F9-55C021BB1489}"/>
              </a:ext>
            </a:extLst>
          </p:cNvPr>
          <p:cNvSpPr/>
          <p:nvPr/>
        </p:nvSpPr>
        <p:spPr>
          <a:xfrm>
            <a:off x="65893" y="705962"/>
            <a:ext cx="343775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44" name="Rectangle: Rounded Corners 43">
            <a:extLst>
              <a:ext uri="{FF2B5EF4-FFF2-40B4-BE49-F238E27FC236}">
                <a16:creationId xmlns:a16="http://schemas.microsoft.com/office/drawing/2014/main" id="{D5441A2A-8692-C3B6-020E-DDDCB42337DC}"/>
              </a:ext>
            </a:extLst>
          </p:cNvPr>
          <p:cNvSpPr/>
          <p:nvPr/>
        </p:nvSpPr>
        <p:spPr>
          <a:xfrm>
            <a:off x="9442170" y="703031"/>
            <a:ext cx="2655461"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Tree>
    <p:extLst>
      <p:ext uri="{BB962C8B-B14F-4D97-AF65-F5344CB8AC3E}">
        <p14:creationId xmlns:p14="http://schemas.microsoft.com/office/powerpoint/2010/main" val="5130248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 name="Picture 118">
            <a:extLst>
              <a:ext uri="{FF2B5EF4-FFF2-40B4-BE49-F238E27FC236}">
                <a16:creationId xmlns:a16="http://schemas.microsoft.com/office/drawing/2014/main" id="{269F3171-1716-C6F0-6BE1-B374B3B8B4E0}"/>
              </a:ext>
            </a:extLst>
          </p:cNvPr>
          <p:cNvPicPr>
            <a:picLocks noChangeAspect="1"/>
          </p:cNvPicPr>
          <p:nvPr/>
        </p:nvPicPr>
        <p:blipFill>
          <a:blip r:embed="rId3"/>
          <a:stretch>
            <a:fillRect/>
          </a:stretch>
        </p:blipFill>
        <p:spPr>
          <a:xfrm>
            <a:off x="145718" y="2114772"/>
            <a:ext cx="5078412" cy="3751747"/>
          </a:xfrm>
          <a:prstGeom prst="rect">
            <a:avLst/>
          </a:prstGeom>
        </p:spPr>
      </p:pic>
      <p:sp>
        <p:nvSpPr>
          <p:cNvPr id="139" name="TextBox 138">
            <a:extLst>
              <a:ext uri="{FF2B5EF4-FFF2-40B4-BE49-F238E27FC236}">
                <a16:creationId xmlns:a16="http://schemas.microsoft.com/office/drawing/2014/main" id="{3053E5C6-7D51-2BE9-EF44-D38C1B28F811}"/>
              </a:ext>
            </a:extLst>
          </p:cNvPr>
          <p:cNvSpPr txBox="1"/>
          <p:nvPr/>
        </p:nvSpPr>
        <p:spPr>
          <a:xfrm>
            <a:off x="5405705" y="1887729"/>
            <a:ext cx="6422633" cy="1908215"/>
          </a:xfrm>
          <a:prstGeom prst="rect">
            <a:avLst/>
          </a:prstGeom>
          <a:noFill/>
        </p:spPr>
        <p:txBody>
          <a:bodyPr wrap="square" rtlCol="0">
            <a:spAutoFit/>
          </a:bodyPr>
          <a:lstStyle/>
          <a:p>
            <a:pPr marL="285750" indent="-285750">
              <a:spcBef>
                <a:spcPts val="600"/>
              </a:spcBef>
              <a:buFont typeface="Wingdings" panose="05000000000000000000" pitchFamily="2" charset="2"/>
              <a:buChar char="ü"/>
            </a:pPr>
            <a:r>
              <a:rPr lang="en-GB" dirty="0"/>
              <a:t>A relatively high dB/dt is needed to remove energy by the magnetic coupling. Electric Energy Extraction can be used to create the high dB/dt.</a:t>
            </a:r>
          </a:p>
          <a:p>
            <a:pPr marL="285750" indent="-285750">
              <a:spcBef>
                <a:spcPts val="600"/>
              </a:spcBef>
              <a:buFont typeface="Wingdings" panose="05000000000000000000" pitchFamily="2" charset="2"/>
              <a:buChar char="ü"/>
            </a:pPr>
            <a:r>
              <a:rPr lang="en-GB" dirty="0"/>
              <a:t>The effectives of magnetic coupling is higher for varistors than resistors [1]</a:t>
            </a:r>
          </a:p>
          <a:p>
            <a:pPr marL="285750" indent="-285750">
              <a:spcBef>
                <a:spcPts val="600"/>
              </a:spcBef>
              <a:buFont typeface="Wingdings" panose="05000000000000000000" pitchFamily="2" charset="2"/>
              <a:buChar char="ü"/>
            </a:pPr>
            <a:r>
              <a:rPr lang="en-GB" dirty="0"/>
              <a:t>This might be an interesting avenue for HTS CCT magnets</a:t>
            </a:r>
          </a:p>
        </p:txBody>
      </p:sp>
      <p:sp>
        <p:nvSpPr>
          <p:cNvPr id="148" name="TextBox 147">
            <a:extLst>
              <a:ext uri="{FF2B5EF4-FFF2-40B4-BE49-F238E27FC236}">
                <a16:creationId xmlns:a16="http://schemas.microsoft.com/office/drawing/2014/main" id="{4B70DA0B-FF9F-EEBA-DDDD-953E1E53592C}"/>
              </a:ext>
            </a:extLst>
          </p:cNvPr>
          <p:cNvSpPr txBox="1"/>
          <p:nvPr/>
        </p:nvSpPr>
        <p:spPr>
          <a:xfrm>
            <a:off x="1115879" y="6343154"/>
            <a:ext cx="10153638" cy="461665"/>
          </a:xfrm>
          <a:prstGeom prst="rect">
            <a:avLst/>
          </a:prstGeom>
          <a:noFill/>
        </p:spPr>
        <p:txBody>
          <a:bodyPr wrap="square" rtlCol="0">
            <a:spAutoFit/>
          </a:bodyPr>
          <a:lstStyle>
            <a:defPPr>
              <a:defRPr lang="en-US"/>
            </a:defPPr>
            <a:lvl1pPr>
              <a:defRPr i="1"/>
            </a:lvl1pPr>
          </a:lstStyle>
          <a:p>
            <a:r>
              <a:rPr lang="en-GB" sz="1200" dirty="0"/>
              <a:t>[1] Eberhard P H et al (1977), “Quenches in large superconducting magnets,” Proceedings of the Sixth International Conference on Magnet </a:t>
            </a:r>
            <a:r>
              <a:rPr lang="en-GB" sz="1200" dirty="0" err="1"/>
              <a:t>Technolgy</a:t>
            </a:r>
            <a:r>
              <a:rPr lang="en-GB" sz="1200" dirty="0"/>
              <a:t> MT-6, Bratislava, pp 654-661.</a:t>
            </a:r>
          </a:p>
        </p:txBody>
      </p:sp>
      <p:grpSp>
        <p:nvGrpSpPr>
          <p:cNvPr id="4" name="Group 3">
            <a:extLst>
              <a:ext uri="{FF2B5EF4-FFF2-40B4-BE49-F238E27FC236}">
                <a16:creationId xmlns:a16="http://schemas.microsoft.com/office/drawing/2014/main" id="{DF69C898-46EE-81D2-6056-A0B6161DD8C0}"/>
              </a:ext>
            </a:extLst>
          </p:cNvPr>
          <p:cNvGrpSpPr/>
          <p:nvPr/>
        </p:nvGrpSpPr>
        <p:grpSpPr>
          <a:xfrm>
            <a:off x="5682691" y="3877181"/>
            <a:ext cx="4814478" cy="2292697"/>
            <a:chOff x="292809" y="3157653"/>
            <a:chExt cx="6014998" cy="3017469"/>
          </a:xfrm>
        </p:grpSpPr>
        <p:sp>
          <p:nvSpPr>
            <p:cNvPr id="5" name="Oval 4">
              <a:extLst>
                <a:ext uri="{FF2B5EF4-FFF2-40B4-BE49-F238E27FC236}">
                  <a16:creationId xmlns:a16="http://schemas.microsoft.com/office/drawing/2014/main" id="{61413BE9-0CCB-BF90-90E6-8B1955BED423}"/>
                </a:ext>
              </a:extLst>
            </p:cNvPr>
            <p:cNvSpPr/>
            <p:nvPr/>
          </p:nvSpPr>
          <p:spPr>
            <a:xfrm>
              <a:off x="1298196" y="4377717"/>
              <a:ext cx="720000" cy="720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6" name="Straight Arrow Connector 5">
              <a:extLst>
                <a:ext uri="{FF2B5EF4-FFF2-40B4-BE49-F238E27FC236}">
                  <a16:creationId xmlns:a16="http://schemas.microsoft.com/office/drawing/2014/main" id="{CF1E991F-E0C4-1EE9-75A7-BA2469B4009A}"/>
                </a:ext>
              </a:extLst>
            </p:cNvPr>
            <p:cNvCxnSpPr>
              <a:cxnSpLocks/>
            </p:cNvCxnSpPr>
            <p:nvPr/>
          </p:nvCxnSpPr>
          <p:spPr>
            <a:xfrm flipV="1">
              <a:off x="1653257" y="4428787"/>
              <a:ext cx="4939" cy="605187"/>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7" name="Straight Connector 6">
              <a:extLst>
                <a:ext uri="{FF2B5EF4-FFF2-40B4-BE49-F238E27FC236}">
                  <a16:creationId xmlns:a16="http://schemas.microsoft.com/office/drawing/2014/main" id="{E0CA9210-8D97-33EB-CE75-FF91EA3D0665}"/>
                </a:ext>
              </a:extLst>
            </p:cNvPr>
            <p:cNvCxnSpPr>
              <a:stCxn id="5" idx="0"/>
            </p:cNvCxnSpPr>
            <p:nvPr/>
          </p:nvCxnSpPr>
          <p:spPr>
            <a:xfrm flipV="1">
              <a:off x="1658196" y="3615034"/>
              <a:ext cx="0" cy="762683"/>
            </a:xfrm>
            <a:prstGeom prst="line">
              <a:avLst/>
            </a:prstGeom>
            <a:effectLst/>
          </p:spPr>
          <p:style>
            <a:lnRef idx="2">
              <a:schemeClr val="dk1"/>
            </a:lnRef>
            <a:fillRef idx="0">
              <a:schemeClr val="dk1"/>
            </a:fillRef>
            <a:effectRef idx="1">
              <a:schemeClr val="dk1"/>
            </a:effectRef>
            <a:fontRef idx="minor">
              <a:schemeClr val="tx1"/>
            </a:fontRef>
          </p:style>
        </p:cxnSp>
        <p:cxnSp>
          <p:nvCxnSpPr>
            <p:cNvPr id="8" name="Straight Connector 7">
              <a:extLst>
                <a:ext uri="{FF2B5EF4-FFF2-40B4-BE49-F238E27FC236}">
                  <a16:creationId xmlns:a16="http://schemas.microsoft.com/office/drawing/2014/main" id="{682D2572-5F70-F57C-FDEB-5E873C27E42D}"/>
                </a:ext>
              </a:extLst>
            </p:cNvPr>
            <p:cNvCxnSpPr>
              <a:cxnSpLocks/>
            </p:cNvCxnSpPr>
            <p:nvPr/>
          </p:nvCxnSpPr>
          <p:spPr>
            <a:xfrm flipH="1">
              <a:off x="2883607" y="3615034"/>
              <a:ext cx="1206466" cy="4237"/>
            </a:xfrm>
            <a:prstGeom prst="line">
              <a:avLst/>
            </a:prstGeom>
            <a:effectLst/>
          </p:spPr>
          <p:style>
            <a:lnRef idx="2">
              <a:schemeClr val="dk1"/>
            </a:lnRef>
            <a:fillRef idx="0">
              <a:schemeClr val="dk1"/>
            </a:fillRef>
            <a:effectRef idx="1">
              <a:schemeClr val="dk1"/>
            </a:effectRef>
            <a:fontRef idx="minor">
              <a:schemeClr val="tx1"/>
            </a:fontRef>
          </p:style>
        </p:cxnSp>
        <p:cxnSp>
          <p:nvCxnSpPr>
            <p:cNvPr id="9" name="Straight Connector 8">
              <a:extLst>
                <a:ext uri="{FF2B5EF4-FFF2-40B4-BE49-F238E27FC236}">
                  <a16:creationId xmlns:a16="http://schemas.microsoft.com/office/drawing/2014/main" id="{97F428A6-49CA-56A9-40DA-49EB4F4A6152}"/>
                </a:ext>
              </a:extLst>
            </p:cNvPr>
            <p:cNvCxnSpPr>
              <a:cxnSpLocks/>
            </p:cNvCxnSpPr>
            <p:nvPr/>
          </p:nvCxnSpPr>
          <p:spPr>
            <a:xfrm flipH="1">
              <a:off x="1653257" y="5860400"/>
              <a:ext cx="2436816"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10" name="Straight Connector 9">
              <a:extLst>
                <a:ext uri="{FF2B5EF4-FFF2-40B4-BE49-F238E27FC236}">
                  <a16:creationId xmlns:a16="http://schemas.microsoft.com/office/drawing/2014/main" id="{45F64A47-333D-30E3-04ED-28569252175A}"/>
                </a:ext>
              </a:extLst>
            </p:cNvPr>
            <p:cNvCxnSpPr/>
            <p:nvPr/>
          </p:nvCxnSpPr>
          <p:spPr>
            <a:xfrm flipV="1">
              <a:off x="1653257" y="5097717"/>
              <a:ext cx="0" cy="762683"/>
            </a:xfrm>
            <a:prstGeom prst="line">
              <a:avLst/>
            </a:prstGeom>
            <a:effectLst/>
          </p:spPr>
          <p:style>
            <a:lnRef idx="2">
              <a:schemeClr val="dk1"/>
            </a:lnRef>
            <a:fillRef idx="0">
              <a:schemeClr val="dk1"/>
            </a:fillRef>
            <a:effectRef idx="1">
              <a:schemeClr val="dk1"/>
            </a:effectRef>
            <a:fontRef idx="minor">
              <a:schemeClr val="tx1"/>
            </a:fontRef>
          </p:style>
        </p:cxnSp>
        <p:sp>
          <p:nvSpPr>
            <p:cNvPr id="11" name="Rectangle 10">
              <a:extLst>
                <a:ext uri="{FF2B5EF4-FFF2-40B4-BE49-F238E27FC236}">
                  <a16:creationId xmlns:a16="http://schemas.microsoft.com/office/drawing/2014/main" id="{A722D5BF-62A2-6100-4430-62D99A7A32C7}"/>
                </a:ext>
              </a:extLst>
            </p:cNvPr>
            <p:cNvSpPr/>
            <p:nvPr/>
          </p:nvSpPr>
          <p:spPr>
            <a:xfrm>
              <a:off x="3134047" y="4345928"/>
              <a:ext cx="209123" cy="76268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nvGrpSpPr>
            <p:cNvPr id="12" name="Group 11">
              <a:extLst>
                <a:ext uri="{FF2B5EF4-FFF2-40B4-BE49-F238E27FC236}">
                  <a16:creationId xmlns:a16="http://schemas.microsoft.com/office/drawing/2014/main" id="{CABBC4F1-5BB8-EC34-9302-00C9CF20F922}"/>
                </a:ext>
              </a:extLst>
            </p:cNvPr>
            <p:cNvGrpSpPr/>
            <p:nvPr/>
          </p:nvGrpSpPr>
          <p:grpSpPr>
            <a:xfrm>
              <a:off x="3924610" y="4890274"/>
              <a:ext cx="316204" cy="779130"/>
              <a:chOff x="7524323" y="3485384"/>
              <a:chExt cx="381342" cy="1072635"/>
            </a:xfrm>
          </p:grpSpPr>
          <p:grpSp>
            <p:nvGrpSpPr>
              <p:cNvPr id="99" name="Group 98">
                <a:extLst>
                  <a:ext uri="{FF2B5EF4-FFF2-40B4-BE49-F238E27FC236}">
                    <a16:creationId xmlns:a16="http://schemas.microsoft.com/office/drawing/2014/main" id="{F4675F51-D711-D553-0722-27AFCED65A59}"/>
                  </a:ext>
                </a:extLst>
              </p:cNvPr>
              <p:cNvGrpSpPr/>
              <p:nvPr/>
            </p:nvGrpSpPr>
            <p:grpSpPr>
              <a:xfrm>
                <a:off x="7524323" y="3485384"/>
                <a:ext cx="381342" cy="356736"/>
                <a:chOff x="7257794" y="3206552"/>
                <a:chExt cx="914400" cy="914400"/>
              </a:xfrm>
            </p:grpSpPr>
            <p:sp>
              <p:nvSpPr>
                <p:cNvPr id="112" name="Arc 111">
                  <a:extLst>
                    <a:ext uri="{FF2B5EF4-FFF2-40B4-BE49-F238E27FC236}">
                      <a16:creationId xmlns:a16="http://schemas.microsoft.com/office/drawing/2014/main" id="{1D69F689-0150-AFC8-DB50-3D512E026D28}"/>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15" name="Arc 114">
                  <a:extLst>
                    <a:ext uri="{FF2B5EF4-FFF2-40B4-BE49-F238E27FC236}">
                      <a16:creationId xmlns:a16="http://schemas.microsoft.com/office/drawing/2014/main" id="{CB66EF46-2324-3C45-3D08-3E0C71B0B7B4}"/>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nvGrpSpPr>
              <p:cNvPr id="100" name="Group 99">
                <a:extLst>
                  <a:ext uri="{FF2B5EF4-FFF2-40B4-BE49-F238E27FC236}">
                    <a16:creationId xmlns:a16="http://schemas.microsoft.com/office/drawing/2014/main" id="{ADC857D3-E767-3CEE-D098-33653D1A61E6}"/>
                  </a:ext>
                </a:extLst>
              </p:cNvPr>
              <p:cNvGrpSpPr/>
              <p:nvPr/>
            </p:nvGrpSpPr>
            <p:grpSpPr>
              <a:xfrm>
                <a:off x="7524323" y="3842120"/>
                <a:ext cx="381342" cy="356736"/>
                <a:chOff x="7257794" y="3206552"/>
                <a:chExt cx="914400" cy="914400"/>
              </a:xfrm>
            </p:grpSpPr>
            <p:sp>
              <p:nvSpPr>
                <p:cNvPr id="110" name="Arc 109">
                  <a:extLst>
                    <a:ext uri="{FF2B5EF4-FFF2-40B4-BE49-F238E27FC236}">
                      <a16:creationId xmlns:a16="http://schemas.microsoft.com/office/drawing/2014/main" id="{70987EDB-AF74-DF33-1FED-6F67AFC9BFFA}"/>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11" name="Arc 110">
                  <a:extLst>
                    <a:ext uri="{FF2B5EF4-FFF2-40B4-BE49-F238E27FC236}">
                      <a16:creationId xmlns:a16="http://schemas.microsoft.com/office/drawing/2014/main" id="{469443DB-13FE-7DDC-60B1-1B105ED3E51A}"/>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nvGrpSpPr>
              <p:cNvPr id="102" name="Group 101">
                <a:extLst>
                  <a:ext uri="{FF2B5EF4-FFF2-40B4-BE49-F238E27FC236}">
                    <a16:creationId xmlns:a16="http://schemas.microsoft.com/office/drawing/2014/main" id="{A33651C6-97AE-638B-5582-1DD5373BBB06}"/>
                  </a:ext>
                </a:extLst>
              </p:cNvPr>
              <p:cNvGrpSpPr/>
              <p:nvPr/>
            </p:nvGrpSpPr>
            <p:grpSpPr>
              <a:xfrm>
                <a:off x="7524323" y="4201283"/>
                <a:ext cx="381342" cy="356736"/>
                <a:chOff x="7257794" y="3206552"/>
                <a:chExt cx="914400" cy="914400"/>
              </a:xfrm>
            </p:grpSpPr>
            <p:sp>
              <p:nvSpPr>
                <p:cNvPr id="105" name="Arc 104">
                  <a:extLst>
                    <a:ext uri="{FF2B5EF4-FFF2-40B4-BE49-F238E27FC236}">
                      <a16:creationId xmlns:a16="http://schemas.microsoft.com/office/drawing/2014/main" id="{BA79FBF7-1CF2-1176-6913-EC5C936B5F03}"/>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09" name="Arc 108">
                  <a:extLst>
                    <a:ext uri="{FF2B5EF4-FFF2-40B4-BE49-F238E27FC236}">
                      <a16:creationId xmlns:a16="http://schemas.microsoft.com/office/drawing/2014/main" id="{B45C0A19-EF11-F85F-CC32-6D692C91FCAB}"/>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grpSp>
          <p:nvGrpSpPr>
            <p:cNvPr id="13" name="Group 12">
              <a:extLst>
                <a:ext uri="{FF2B5EF4-FFF2-40B4-BE49-F238E27FC236}">
                  <a16:creationId xmlns:a16="http://schemas.microsoft.com/office/drawing/2014/main" id="{1D34FC1C-8F60-8FF3-B025-17D3B1B3378C}"/>
                </a:ext>
              </a:extLst>
            </p:cNvPr>
            <p:cNvGrpSpPr/>
            <p:nvPr/>
          </p:nvGrpSpPr>
          <p:grpSpPr>
            <a:xfrm flipH="1">
              <a:off x="4890220" y="4890274"/>
              <a:ext cx="316204" cy="779130"/>
              <a:chOff x="7524323" y="3485384"/>
              <a:chExt cx="381342" cy="1072635"/>
            </a:xfrm>
          </p:grpSpPr>
          <p:grpSp>
            <p:nvGrpSpPr>
              <p:cNvPr id="80" name="Group 79">
                <a:extLst>
                  <a:ext uri="{FF2B5EF4-FFF2-40B4-BE49-F238E27FC236}">
                    <a16:creationId xmlns:a16="http://schemas.microsoft.com/office/drawing/2014/main" id="{78188651-82CA-0D38-1F50-9903A5BC8885}"/>
                  </a:ext>
                </a:extLst>
              </p:cNvPr>
              <p:cNvGrpSpPr/>
              <p:nvPr/>
            </p:nvGrpSpPr>
            <p:grpSpPr>
              <a:xfrm>
                <a:off x="7524323" y="3485384"/>
                <a:ext cx="381342" cy="356736"/>
                <a:chOff x="7257794" y="3206552"/>
                <a:chExt cx="914400" cy="914400"/>
              </a:xfrm>
            </p:grpSpPr>
            <p:sp>
              <p:nvSpPr>
                <p:cNvPr id="97" name="Arc 96">
                  <a:extLst>
                    <a:ext uri="{FF2B5EF4-FFF2-40B4-BE49-F238E27FC236}">
                      <a16:creationId xmlns:a16="http://schemas.microsoft.com/office/drawing/2014/main" id="{54F9308B-E559-9C8E-5A7E-EED87CDC8757}"/>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98" name="Arc 97">
                  <a:extLst>
                    <a:ext uri="{FF2B5EF4-FFF2-40B4-BE49-F238E27FC236}">
                      <a16:creationId xmlns:a16="http://schemas.microsoft.com/office/drawing/2014/main" id="{F91DB8C6-B5B2-9E70-F768-755499B2A238}"/>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nvGrpSpPr>
              <p:cNvPr id="85" name="Group 84">
                <a:extLst>
                  <a:ext uri="{FF2B5EF4-FFF2-40B4-BE49-F238E27FC236}">
                    <a16:creationId xmlns:a16="http://schemas.microsoft.com/office/drawing/2014/main" id="{CD57BE63-9FBE-4C74-A349-8ECB5278A3CB}"/>
                  </a:ext>
                </a:extLst>
              </p:cNvPr>
              <p:cNvGrpSpPr/>
              <p:nvPr/>
            </p:nvGrpSpPr>
            <p:grpSpPr>
              <a:xfrm>
                <a:off x="7524323" y="3842120"/>
                <a:ext cx="381342" cy="356736"/>
                <a:chOff x="7257794" y="3206552"/>
                <a:chExt cx="914400" cy="914400"/>
              </a:xfrm>
            </p:grpSpPr>
            <p:sp>
              <p:nvSpPr>
                <p:cNvPr id="89" name="Arc 88">
                  <a:extLst>
                    <a:ext uri="{FF2B5EF4-FFF2-40B4-BE49-F238E27FC236}">
                      <a16:creationId xmlns:a16="http://schemas.microsoft.com/office/drawing/2014/main" id="{B6AD57E9-2CFB-7DCD-C0A6-969DA18AEBCA}"/>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95" name="Arc 94">
                  <a:extLst>
                    <a:ext uri="{FF2B5EF4-FFF2-40B4-BE49-F238E27FC236}">
                      <a16:creationId xmlns:a16="http://schemas.microsoft.com/office/drawing/2014/main" id="{05E00224-470D-B0BA-5E1B-928075DFE6F8}"/>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nvGrpSpPr>
              <p:cNvPr id="86" name="Group 85">
                <a:extLst>
                  <a:ext uri="{FF2B5EF4-FFF2-40B4-BE49-F238E27FC236}">
                    <a16:creationId xmlns:a16="http://schemas.microsoft.com/office/drawing/2014/main" id="{B7D0E97F-29DD-E09F-7E78-2C9B5EB2ED53}"/>
                  </a:ext>
                </a:extLst>
              </p:cNvPr>
              <p:cNvGrpSpPr/>
              <p:nvPr/>
            </p:nvGrpSpPr>
            <p:grpSpPr>
              <a:xfrm>
                <a:off x="7524323" y="4201283"/>
                <a:ext cx="381342" cy="356736"/>
                <a:chOff x="7257794" y="3206552"/>
                <a:chExt cx="914400" cy="914400"/>
              </a:xfrm>
            </p:grpSpPr>
            <p:sp>
              <p:nvSpPr>
                <p:cNvPr id="87" name="Arc 86">
                  <a:extLst>
                    <a:ext uri="{FF2B5EF4-FFF2-40B4-BE49-F238E27FC236}">
                      <a16:creationId xmlns:a16="http://schemas.microsoft.com/office/drawing/2014/main" id="{4918A884-C2B4-AB4B-3004-85F31D52DFD1}"/>
                    </a:ext>
                  </a:extLst>
                </p:cNvPr>
                <p:cNvSpPr/>
                <p:nvPr/>
              </p:nvSpPr>
              <p:spPr>
                <a:xfrm>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88" name="Arc 87">
                  <a:extLst>
                    <a:ext uri="{FF2B5EF4-FFF2-40B4-BE49-F238E27FC236}">
                      <a16:creationId xmlns:a16="http://schemas.microsoft.com/office/drawing/2014/main" id="{DD2E7452-13B1-FE2D-870D-AC0BF2D805D8}"/>
                    </a:ext>
                  </a:extLst>
                </p:cNvPr>
                <p:cNvSpPr/>
                <p:nvPr/>
              </p:nvSpPr>
              <p:spPr>
                <a:xfrm flipV="1">
                  <a:off x="7257794" y="3206552"/>
                  <a:ext cx="914400" cy="914400"/>
                </a:xfrm>
                <a:prstGeom prst="arc">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grpSp>
        </p:grpSp>
        <p:sp>
          <p:nvSpPr>
            <p:cNvPr id="14" name="Rectangle 13">
              <a:extLst>
                <a:ext uri="{FF2B5EF4-FFF2-40B4-BE49-F238E27FC236}">
                  <a16:creationId xmlns:a16="http://schemas.microsoft.com/office/drawing/2014/main" id="{E92A7AF9-D34E-9202-AAFB-A1CDCEE74683}"/>
                </a:ext>
              </a:extLst>
            </p:cNvPr>
            <p:cNvSpPr/>
            <p:nvPr/>
          </p:nvSpPr>
          <p:spPr>
            <a:xfrm>
              <a:off x="3978150" y="3809806"/>
              <a:ext cx="209123" cy="76268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5" name="Straight Connector 14">
              <a:extLst>
                <a:ext uri="{FF2B5EF4-FFF2-40B4-BE49-F238E27FC236}">
                  <a16:creationId xmlns:a16="http://schemas.microsoft.com/office/drawing/2014/main" id="{9A428CC6-D64F-AAA8-3E6D-D946942941C6}"/>
                </a:ext>
              </a:extLst>
            </p:cNvPr>
            <p:cNvCxnSpPr>
              <a:cxnSpLocks/>
              <a:endCxn id="14" idx="2"/>
            </p:cNvCxnSpPr>
            <p:nvPr/>
          </p:nvCxnSpPr>
          <p:spPr>
            <a:xfrm flipV="1">
              <a:off x="4082711" y="4572488"/>
              <a:ext cx="1" cy="213926"/>
            </a:xfrm>
            <a:prstGeom prst="line">
              <a:avLst/>
            </a:prstGeom>
            <a:ln>
              <a:headEnd type="triangle"/>
            </a:ln>
            <a:effectLst/>
          </p:spPr>
          <p:style>
            <a:lnRef idx="2">
              <a:schemeClr val="dk1"/>
            </a:lnRef>
            <a:fillRef idx="0">
              <a:schemeClr val="dk1"/>
            </a:fillRef>
            <a:effectRef idx="1">
              <a:schemeClr val="dk1"/>
            </a:effectRef>
            <a:fontRef idx="minor">
              <a:schemeClr val="tx1"/>
            </a:fontRef>
          </p:style>
        </p:cxnSp>
        <p:cxnSp>
          <p:nvCxnSpPr>
            <p:cNvPr id="16" name="Straight Connector 15">
              <a:extLst>
                <a:ext uri="{FF2B5EF4-FFF2-40B4-BE49-F238E27FC236}">
                  <a16:creationId xmlns:a16="http://schemas.microsoft.com/office/drawing/2014/main" id="{3F729EB3-A8A4-F882-BD6E-9EF636F763EB}"/>
                </a:ext>
              </a:extLst>
            </p:cNvPr>
            <p:cNvCxnSpPr>
              <a:cxnSpLocks/>
            </p:cNvCxnSpPr>
            <p:nvPr/>
          </p:nvCxnSpPr>
          <p:spPr>
            <a:xfrm flipH="1" flipV="1">
              <a:off x="4090072" y="5661142"/>
              <a:ext cx="1" cy="199258"/>
            </a:xfrm>
            <a:prstGeom prst="line">
              <a:avLst/>
            </a:prstGeom>
            <a:effectLst/>
          </p:spPr>
          <p:style>
            <a:lnRef idx="2">
              <a:schemeClr val="dk1"/>
            </a:lnRef>
            <a:fillRef idx="0">
              <a:schemeClr val="dk1"/>
            </a:fillRef>
            <a:effectRef idx="1">
              <a:schemeClr val="dk1"/>
            </a:effectRef>
            <a:fontRef idx="minor">
              <a:schemeClr val="tx1"/>
            </a:fontRef>
          </p:style>
        </p:cxnSp>
        <p:cxnSp>
          <p:nvCxnSpPr>
            <p:cNvPr id="17" name="Straight Connector 16">
              <a:extLst>
                <a:ext uri="{FF2B5EF4-FFF2-40B4-BE49-F238E27FC236}">
                  <a16:creationId xmlns:a16="http://schemas.microsoft.com/office/drawing/2014/main" id="{997BB29A-B921-57AF-EC8D-454220DC1578}"/>
                </a:ext>
              </a:extLst>
            </p:cNvPr>
            <p:cNvCxnSpPr>
              <a:cxnSpLocks/>
            </p:cNvCxnSpPr>
            <p:nvPr/>
          </p:nvCxnSpPr>
          <p:spPr>
            <a:xfrm flipV="1">
              <a:off x="4090072" y="3612811"/>
              <a:ext cx="1" cy="188771"/>
            </a:xfrm>
            <a:prstGeom prst="line">
              <a:avLst/>
            </a:prstGeom>
            <a:effectLst/>
          </p:spPr>
          <p:style>
            <a:lnRef idx="2">
              <a:schemeClr val="dk1"/>
            </a:lnRef>
            <a:fillRef idx="0">
              <a:schemeClr val="dk1"/>
            </a:fillRef>
            <a:effectRef idx="1">
              <a:schemeClr val="dk1"/>
            </a:effectRef>
            <a:fontRef idx="minor">
              <a:schemeClr val="tx1"/>
            </a:fontRef>
          </p:style>
        </p:cxnSp>
        <p:sp>
          <p:nvSpPr>
            <p:cNvPr id="18" name="Rectangle 17">
              <a:extLst>
                <a:ext uri="{FF2B5EF4-FFF2-40B4-BE49-F238E27FC236}">
                  <a16:creationId xmlns:a16="http://schemas.microsoft.com/office/drawing/2014/main" id="{207E8722-2414-F29A-1B40-107543B06E4C}"/>
                </a:ext>
              </a:extLst>
            </p:cNvPr>
            <p:cNvSpPr/>
            <p:nvPr/>
          </p:nvSpPr>
          <p:spPr>
            <a:xfrm>
              <a:off x="4943760" y="3809806"/>
              <a:ext cx="209123" cy="76268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19" name="Straight Connector 18">
              <a:extLst>
                <a:ext uri="{FF2B5EF4-FFF2-40B4-BE49-F238E27FC236}">
                  <a16:creationId xmlns:a16="http://schemas.microsoft.com/office/drawing/2014/main" id="{6FA667DE-EB87-CA43-D055-DCB40B0FA138}"/>
                </a:ext>
              </a:extLst>
            </p:cNvPr>
            <p:cNvCxnSpPr>
              <a:cxnSpLocks/>
            </p:cNvCxnSpPr>
            <p:nvPr/>
          </p:nvCxnSpPr>
          <p:spPr>
            <a:xfrm flipV="1">
              <a:off x="5048320" y="4578948"/>
              <a:ext cx="1" cy="309562"/>
            </a:xfrm>
            <a:prstGeom prst="line">
              <a:avLst/>
            </a:prstGeom>
            <a:effectLst/>
          </p:spPr>
          <p:style>
            <a:lnRef idx="2">
              <a:schemeClr val="dk1"/>
            </a:lnRef>
            <a:fillRef idx="0">
              <a:schemeClr val="dk1"/>
            </a:fillRef>
            <a:effectRef idx="1">
              <a:schemeClr val="dk1"/>
            </a:effectRef>
            <a:fontRef idx="minor">
              <a:schemeClr val="tx1"/>
            </a:fontRef>
          </p:style>
        </p:cxnSp>
        <p:cxnSp>
          <p:nvCxnSpPr>
            <p:cNvPr id="20" name="Straight Connector 19">
              <a:extLst>
                <a:ext uri="{FF2B5EF4-FFF2-40B4-BE49-F238E27FC236}">
                  <a16:creationId xmlns:a16="http://schemas.microsoft.com/office/drawing/2014/main" id="{8E84797E-36B1-7B6A-461C-D42595466F09}"/>
                </a:ext>
              </a:extLst>
            </p:cNvPr>
            <p:cNvCxnSpPr>
              <a:cxnSpLocks/>
            </p:cNvCxnSpPr>
            <p:nvPr/>
          </p:nvCxnSpPr>
          <p:spPr>
            <a:xfrm flipV="1">
              <a:off x="5048319" y="3619271"/>
              <a:ext cx="1" cy="188771"/>
            </a:xfrm>
            <a:prstGeom prst="line">
              <a:avLst/>
            </a:prstGeom>
            <a:effectLst/>
          </p:spPr>
          <p:style>
            <a:lnRef idx="2">
              <a:schemeClr val="dk1"/>
            </a:lnRef>
            <a:fillRef idx="0">
              <a:schemeClr val="dk1"/>
            </a:fillRef>
            <a:effectRef idx="1">
              <a:schemeClr val="dk1"/>
            </a:effectRef>
            <a:fontRef idx="minor">
              <a:schemeClr val="tx1"/>
            </a:fontRef>
          </p:style>
        </p:cxnSp>
        <p:cxnSp>
          <p:nvCxnSpPr>
            <p:cNvPr id="21" name="Straight Connector 20">
              <a:extLst>
                <a:ext uri="{FF2B5EF4-FFF2-40B4-BE49-F238E27FC236}">
                  <a16:creationId xmlns:a16="http://schemas.microsoft.com/office/drawing/2014/main" id="{5FDB287A-006D-4663-9280-B455DD8CDF10}"/>
                </a:ext>
              </a:extLst>
            </p:cNvPr>
            <p:cNvCxnSpPr>
              <a:cxnSpLocks/>
            </p:cNvCxnSpPr>
            <p:nvPr/>
          </p:nvCxnSpPr>
          <p:spPr>
            <a:xfrm flipH="1" flipV="1">
              <a:off x="5048321" y="5661142"/>
              <a:ext cx="1" cy="199258"/>
            </a:xfrm>
            <a:prstGeom prst="line">
              <a:avLst/>
            </a:prstGeom>
            <a:effectLst/>
          </p:spPr>
          <p:style>
            <a:lnRef idx="2">
              <a:schemeClr val="dk1"/>
            </a:lnRef>
            <a:fillRef idx="0">
              <a:schemeClr val="dk1"/>
            </a:fillRef>
            <a:effectRef idx="1">
              <a:schemeClr val="dk1"/>
            </a:effectRef>
            <a:fontRef idx="minor">
              <a:schemeClr val="tx1"/>
            </a:fontRef>
          </p:style>
        </p:cxnSp>
        <p:cxnSp>
          <p:nvCxnSpPr>
            <p:cNvPr id="22" name="Straight Connector 21">
              <a:extLst>
                <a:ext uri="{FF2B5EF4-FFF2-40B4-BE49-F238E27FC236}">
                  <a16:creationId xmlns:a16="http://schemas.microsoft.com/office/drawing/2014/main" id="{097FC0C6-AAF2-C976-8F58-5CBABDB6DCA4}"/>
                </a:ext>
              </a:extLst>
            </p:cNvPr>
            <p:cNvCxnSpPr>
              <a:cxnSpLocks/>
            </p:cNvCxnSpPr>
            <p:nvPr/>
          </p:nvCxnSpPr>
          <p:spPr>
            <a:xfrm flipH="1">
              <a:off x="5048322" y="5860400"/>
              <a:ext cx="1259485"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23" name="Straight Connector 22">
              <a:extLst>
                <a:ext uri="{FF2B5EF4-FFF2-40B4-BE49-F238E27FC236}">
                  <a16:creationId xmlns:a16="http://schemas.microsoft.com/office/drawing/2014/main" id="{B09F42C0-413D-9297-DD5D-A8A50EB39C2B}"/>
                </a:ext>
              </a:extLst>
            </p:cNvPr>
            <p:cNvCxnSpPr>
              <a:cxnSpLocks/>
            </p:cNvCxnSpPr>
            <p:nvPr/>
          </p:nvCxnSpPr>
          <p:spPr>
            <a:xfrm flipV="1">
              <a:off x="3236490" y="3619271"/>
              <a:ext cx="8644" cy="724926"/>
            </a:xfrm>
            <a:prstGeom prst="line">
              <a:avLst/>
            </a:prstGeom>
            <a:ln>
              <a:headEnd type="none"/>
              <a:tailEnd type="oval"/>
            </a:ln>
            <a:effectLst/>
          </p:spPr>
          <p:style>
            <a:lnRef idx="2">
              <a:schemeClr val="dk1"/>
            </a:lnRef>
            <a:fillRef idx="0">
              <a:schemeClr val="dk1"/>
            </a:fillRef>
            <a:effectRef idx="1">
              <a:schemeClr val="dk1"/>
            </a:effectRef>
            <a:fontRef idx="minor">
              <a:schemeClr val="tx1"/>
            </a:fontRef>
          </p:style>
        </p:cxnSp>
        <p:cxnSp>
          <p:nvCxnSpPr>
            <p:cNvPr id="28" name="Straight Connector 27">
              <a:extLst>
                <a:ext uri="{FF2B5EF4-FFF2-40B4-BE49-F238E27FC236}">
                  <a16:creationId xmlns:a16="http://schemas.microsoft.com/office/drawing/2014/main" id="{70E85EC6-1005-28D6-CF7C-3B814146E9E0}"/>
                </a:ext>
              </a:extLst>
            </p:cNvPr>
            <p:cNvCxnSpPr>
              <a:cxnSpLocks/>
              <a:endCxn id="11" idx="2"/>
            </p:cNvCxnSpPr>
            <p:nvPr/>
          </p:nvCxnSpPr>
          <p:spPr>
            <a:xfrm flipV="1">
              <a:off x="3236490" y="5108610"/>
              <a:ext cx="2119" cy="751790"/>
            </a:xfrm>
            <a:prstGeom prst="line">
              <a:avLst/>
            </a:prstGeom>
            <a:ln>
              <a:headEnd type="oval"/>
              <a:tailEnd type="none"/>
            </a:ln>
            <a:effectLst/>
          </p:spPr>
          <p:style>
            <a:lnRef idx="2">
              <a:schemeClr val="dk1"/>
            </a:lnRef>
            <a:fillRef idx="0">
              <a:schemeClr val="dk1"/>
            </a:fillRef>
            <a:effectRef idx="1">
              <a:schemeClr val="dk1"/>
            </a:effectRef>
            <a:fontRef idx="minor">
              <a:schemeClr val="tx1"/>
            </a:fontRef>
          </p:style>
        </p:cxnSp>
        <p:cxnSp>
          <p:nvCxnSpPr>
            <p:cNvPr id="32" name="Straight Connector 31">
              <a:extLst>
                <a:ext uri="{FF2B5EF4-FFF2-40B4-BE49-F238E27FC236}">
                  <a16:creationId xmlns:a16="http://schemas.microsoft.com/office/drawing/2014/main" id="{5DB4AEAA-5778-28E0-765F-C2460860B101}"/>
                </a:ext>
              </a:extLst>
            </p:cNvPr>
            <p:cNvCxnSpPr>
              <a:cxnSpLocks/>
            </p:cNvCxnSpPr>
            <p:nvPr/>
          </p:nvCxnSpPr>
          <p:spPr>
            <a:xfrm flipH="1">
              <a:off x="1653257" y="3619271"/>
              <a:ext cx="566744" cy="0"/>
            </a:xfrm>
            <a:prstGeom prst="line">
              <a:avLst/>
            </a:prstGeom>
            <a:effectLst/>
          </p:spPr>
          <p:style>
            <a:lnRef idx="2">
              <a:schemeClr val="dk1"/>
            </a:lnRef>
            <a:fillRef idx="0">
              <a:schemeClr val="dk1"/>
            </a:fillRef>
            <a:effectRef idx="1">
              <a:schemeClr val="dk1"/>
            </a:effectRef>
            <a:fontRef idx="minor">
              <a:schemeClr val="tx1"/>
            </a:fontRef>
          </p:style>
        </p:cxnSp>
        <p:cxnSp>
          <p:nvCxnSpPr>
            <p:cNvPr id="34" name="Straight Connector 33">
              <a:extLst>
                <a:ext uri="{FF2B5EF4-FFF2-40B4-BE49-F238E27FC236}">
                  <a16:creationId xmlns:a16="http://schemas.microsoft.com/office/drawing/2014/main" id="{D6A65367-39C5-D46C-574C-AC90A5429A13}"/>
                </a:ext>
              </a:extLst>
            </p:cNvPr>
            <p:cNvCxnSpPr>
              <a:cxnSpLocks/>
            </p:cNvCxnSpPr>
            <p:nvPr/>
          </p:nvCxnSpPr>
          <p:spPr>
            <a:xfrm flipH="1">
              <a:off x="2201988" y="3342319"/>
              <a:ext cx="722471" cy="279175"/>
            </a:xfrm>
            <a:prstGeom prst="line">
              <a:avLst/>
            </a:prstGeom>
            <a:effectLst/>
          </p:spPr>
          <p:style>
            <a:lnRef idx="2">
              <a:schemeClr val="dk1"/>
            </a:lnRef>
            <a:fillRef idx="0">
              <a:schemeClr val="dk1"/>
            </a:fillRef>
            <a:effectRef idx="1">
              <a:schemeClr val="dk1"/>
            </a:effectRef>
            <a:fontRef idx="minor">
              <a:schemeClr val="tx1"/>
            </a:fontRef>
          </p:style>
        </p:cxnSp>
        <p:sp>
          <p:nvSpPr>
            <p:cNvPr id="35" name="TextBox 34">
              <a:extLst>
                <a:ext uri="{FF2B5EF4-FFF2-40B4-BE49-F238E27FC236}">
                  <a16:creationId xmlns:a16="http://schemas.microsoft.com/office/drawing/2014/main" id="{CD28F43A-BD75-A69A-D4EC-63961CA37143}"/>
                </a:ext>
              </a:extLst>
            </p:cNvPr>
            <p:cNvSpPr txBox="1"/>
            <p:nvPr/>
          </p:nvSpPr>
          <p:spPr>
            <a:xfrm>
              <a:off x="3786133" y="5051425"/>
              <a:ext cx="312906" cy="369332"/>
            </a:xfrm>
            <a:prstGeom prst="rect">
              <a:avLst/>
            </a:prstGeom>
            <a:noFill/>
          </p:spPr>
          <p:txBody>
            <a:bodyPr wrap="none" rtlCol="0">
              <a:spAutoFit/>
            </a:bodyPr>
            <a:lstStyle/>
            <a:p>
              <a:r>
                <a:rPr lang="en-GB" dirty="0"/>
                <a:t>L</a:t>
              </a:r>
              <a:endParaRPr lang="en-GB" baseline="-25000" dirty="0"/>
            </a:p>
          </p:txBody>
        </p:sp>
        <p:sp>
          <p:nvSpPr>
            <p:cNvPr id="36" name="TextBox 35">
              <a:extLst>
                <a:ext uri="{FF2B5EF4-FFF2-40B4-BE49-F238E27FC236}">
                  <a16:creationId xmlns:a16="http://schemas.microsoft.com/office/drawing/2014/main" id="{18EB48E4-6DEF-008D-AD5A-CE546B6E9332}"/>
                </a:ext>
              </a:extLst>
            </p:cNvPr>
            <p:cNvSpPr txBox="1"/>
            <p:nvPr/>
          </p:nvSpPr>
          <p:spPr>
            <a:xfrm>
              <a:off x="5039917" y="4999675"/>
              <a:ext cx="423514" cy="369332"/>
            </a:xfrm>
            <a:prstGeom prst="rect">
              <a:avLst/>
            </a:prstGeom>
            <a:noFill/>
          </p:spPr>
          <p:txBody>
            <a:bodyPr wrap="none" rtlCol="0">
              <a:spAutoFit/>
            </a:bodyPr>
            <a:lstStyle/>
            <a:p>
              <a:r>
                <a:rPr lang="en-GB" dirty="0"/>
                <a:t>L</a:t>
              </a:r>
              <a:r>
                <a:rPr lang="en-GB" baseline="-25000" dirty="0"/>
                <a:t>C</a:t>
              </a:r>
            </a:p>
          </p:txBody>
        </p:sp>
        <p:cxnSp>
          <p:nvCxnSpPr>
            <p:cNvPr id="42" name="Straight Arrow Connector 41">
              <a:extLst>
                <a:ext uri="{FF2B5EF4-FFF2-40B4-BE49-F238E27FC236}">
                  <a16:creationId xmlns:a16="http://schemas.microsoft.com/office/drawing/2014/main" id="{47F56498-CF04-4941-9B2D-EB21DCC61EC8}"/>
                </a:ext>
              </a:extLst>
            </p:cNvPr>
            <p:cNvCxnSpPr>
              <a:cxnSpLocks/>
            </p:cNvCxnSpPr>
            <p:nvPr/>
          </p:nvCxnSpPr>
          <p:spPr>
            <a:xfrm flipV="1">
              <a:off x="3924610" y="4052442"/>
              <a:ext cx="382265" cy="28797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49" name="Straight Connector 48">
              <a:extLst>
                <a:ext uri="{FF2B5EF4-FFF2-40B4-BE49-F238E27FC236}">
                  <a16:creationId xmlns:a16="http://schemas.microsoft.com/office/drawing/2014/main" id="{F73BB9DE-D426-4A5A-0D63-02AEBA620D0C}"/>
                </a:ext>
              </a:extLst>
            </p:cNvPr>
            <p:cNvCxnSpPr>
              <a:cxnSpLocks/>
            </p:cNvCxnSpPr>
            <p:nvPr/>
          </p:nvCxnSpPr>
          <p:spPr>
            <a:xfrm flipH="1" flipV="1">
              <a:off x="5048322" y="3619271"/>
              <a:ext cx="1259485" cy="2223"/>
            </a:xfrm>
            <a:prstGeom prst="line">
              <a:avLst/>
            </a:prstGeom>
            <a:effectLst/>
          </p:spPr>
          <p:style>
            <a:lnRef idx="2">
              <a:schemeClr val="dk1"/>
            </a:lnRef>
            <a:fillRef idx="0">
              <a:schemeClr val="dk1"/>
            </a:fillRef>
            <a:effectRef idx="1">
              <a:schemeClr val="dk1"/>
            </a:effectRef>
            <a:fontRef idx="minor">
              <a:schemeClr val="tx1"/>
            </a:fontRef>
          </p:style>
        </p:cxnSp>
        <p:cxnSp>
          <p:nvCxnSpPr>
            <p:cNvPr id="55" name="Straight Connector 54">
              <a:extLst>
                <a:ext uri="{FF2B5EF4-FFF2-40B4-BE49-F238E27FC236}">
                  <a16:creationId xmlns:a16="http://schemas.microsoft.com/office/drawing/2014/main" id="{C3FDDDE6-6275-83AD-2429-6D089B76F02C}"/>
                </a:ext>
              </a:extLst>
            </p:cNvPr>
            <p:cNvCxnSpPr>
              <a:cxnSpLocks/>
            </p:cNvCxnSpPr>
            <p:nvPr/>
          </p:nvCxnSpPr>
          <p:spPr>
            <a:xfrm flipV="1">
              <a:off x="6307807" y="3619271"/>
              <a:ext cx="0" cy="2241129"/>
            </a:xfrm>
            <a:prstGeom prst="line">
              <a:avLst/>
            </a:prstGeom>
            <a:effectLst/>
          </p:spPr>
          <p:style>
            <a:lnRef idx="2">
              <a:schemeClr val="dk1"/>
            </a:lnRef>
            <a:fillRef idx="0">
              <a:schemeClr val="dk1"/>
            </a:fillRef>
            <a:effectRef idx="1">
              <a:schemeClr val="dk1"/>
            </a:effectRef>
            <a:fontRef idx="minor">
              <a:schemeClr val="tx1"/>
            </a:fontRef>
          </p:style>
        </p:cxnSp>
        <p:sp>
          <p:nvSpPr>
            <p:cNvPr id="56" name="Freeform: Shape 55">
              <a:extLst>
                <a:ext uri="{FF2B5EF4-FFF2-40B4-BE49-F238E27FC236}">
                  <a16:creationId xmlns:a16="http://schemas.microsoft.com/office/drawing/2014/main" id="{43A80B87-7500-75E0-0E01-8B2CDEF7B3CF}"/>
                </a:ext>
              </a:extLst>
            </p:cNvPr>
            <p:cNvSpPr/>
            <p:nvPr/>
          </p:nvSpPr>
          <p:spPr>
            <a:xfrm>
              <a:off x="4365756" y="5216297"/>
              <a:ext cx="421333" cy="125319"/>
            </a:xfrm>
            <a:custGeom>
              <a:avLst/>
              <a:gdLst>
                <a:gd name="connsiteX0" fmla="*/ 0 w 568960"/>
                <a:gd name="connsiteY0" fmla="*/ 0 h 5301"/>
                <a:gd name="connsiteX1" fmla="*/ 568960 w 568960"/>
                <a:gd name="connsiteY1" fmla="*/ 0 h 5301"/>
                <a:gd name="connsiteX0" fmla="*/ 0 w 10000"/>
                <a:gd name="connsiteY0" fmla="*/ 316242 h 316761"/>
                <a:gd name="connsiteX1" fmla="*/ 5446 w 10000"/>
                <a:gd name="connsiteY1" fmla="*/ 0 h 316761"/>
                <a:gd name="connsiteX2" fmla="*/ 10000 w 10000"/>
                <a:gd name="connsiteY2" fmla="*/ 316242 h 316761"/>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9238 h 319238"/>
                <a:gd name="connsiteX1" fmla="*/ 4358 w 10000"/>
                <a:gd name="connsiteY1" fmla="*/ 0 h 319238"/>
                <a:gd name="connsiteX2" fmla="*/ 10000 w 10000"/>
                <a:gd name="connsiteY2" fmla="*/ 319238 h 319238"/>
                <a:gd name="connsiteX0" fmla="*/ 0 w 10000"/>
                <a:gd name="connsiteY0" fmla="*/ 319238 h 319238"/>
                <a:gd name="connsiteX1" fmla="*/ 4832 w 10000"/>
                <a:gd name="connsiteY1" fmla="*/ 0 h 319238"/>
                <a:gd name="connsiteX2" fmla="*/ 10000 w 10000"/>
                <a:gd name="connsiteY2" fmla="*/ 319238 h 319238"/>
              </a:gdLst>
              <a:ahLst/>
              <a:cxnLst>
                <a:cxn ang="0">
                  <a:pos x="connsiteX0" y="connsiteY0"/>
                </a:cxn>
                <a:cxn ang="0">
                  <a:pos x="connsiteX1" y="connsiteY1"/>
                </a:cxn>
                <a:cxn ang="0">
                  <a:pos x="connsiteX2" y="connsiteY2"/>
                </a:cxn>
              </a:cxnLst>
              <a:rect l="l" t="t" r="r" b="b"/>
              <a:pathLst>
                <a:path w="10000" h="319238">
                  <a:moveTo>
                    <a:pt x="0" y="319238"/>
                  </a:moveTo>
                  <a:cubicBezTo>
                    <a:pt x="1462" y="79661"/>
                    <a:pt x="3772" y="0"/>
                    <a:pt x="4832" y="0"/>
                  </a:cubicBezTo>
                  <a:cubicBezTo>
                    <a:pt x="7303" y="11428"/>
                    <a:pt x="8245" y="91781"/>
                    <a:pt x="10000" y="319238"/>
                  </a:cubicBezTo>
                </a:path>
              </a:pathLst>
            </a:custGeom>
            <a:ln>
              <a:headEnd type="triangle"/>
              <a:tailEnd type="triangle"/>
            </a:ln>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57" name="TextBox 56">
              <a:extLst>
                <a:ext uri="{FF2B5EF4-FFF2-40B4-BE49-F238E27FC236}">
                  <a16:creationId xmlns:a16="http://schemas.microsoft.com/office/drawing/2014/main" id="{010105DC-BEA8-5AA6-0BE8-6C0E9FC0B8F6}"/>
                </a:ext>
              </a:extLst>
            </p:cNvPr>
            <p:cNvSpPr txBox="1"/>
            <p:nvPr/>
          </p:nvSpPr>
          <p:spPr>
            <a:xfrm>
              <a:off x="4359546" y="4849308"/>
              <a:ext cx="377026" cy="369331"/>
            </a:xfrm>
            <a:prstGeom prst="rect">
              <a:avLst/>
            </a:prstGeom>
            <a:noFill/>
          </p:spPr>
          <p:txBody>
            <a:bodyPr wrap="none" rtlCol="0">
              <a:spAutoFit/>
            </a:bodyPr>
            <a:lstStyle/>
            <a:p>
              <a:r>
                <a:rPr lang="en-GB" dirty="0"/>
                <a:t>M</a:t>
              </a:r>
              <a:endParaRPr lang="en-GB" baseline="-25000" dirty="0"/>
            </a:p>
          </p:txBody>
        </p:sp>
        <p:cxnSp>
          <p:nvCxnSpPr>
            <p:cNvPr id="58" name="Straight Arrow Connector 57">
              <a:extLst>
                <a:ext uri="{FF2B5EF4-FFF2-40B4-BE49-F238E27FC236}">
                  <a16:creationId xmlns:a16="http://schemas.microsoft.com/office/drawing/2014/main" id="{C0381804-1CFA-7D6E-324D-03D0CDB69F35}"/>
                </a:ext>
              </a:extLst>
            </p:cNvPr>
            <p:cNvCxnSpPr>
              <a:cxnSpLocks/>
            </p:cNvCxnSpPr>
            <p:nvPr/>
          </p:nvCxnSpPr>
          <p:spPr>
            <a:xfrm flipV="1">
              <a:off x="3072630" y="4588726"/>
              <a:ext cx="382265" cy="28797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59" name="Straight Arrow Connector 58">
              <a:extLst>
                <a:ext uri="{FF2B5EF4-FFF2-40B4-BE49-F238E27FC236}">
                  <a16:creationId xmlns:a16="http://schemas.microsoft.com/office/drawing/2014/main" id="{F697146C-AA24-3D1A-CAEB-E07BAA63A510}"/>
                </a:ext>
              </a:extLst>
            </p:cNvPr>
            <p:cNvCxnSpPr>
              <a:cxnSpLocks/>
            </p:cNvCxnSpPr>
            <p:nvPr/>
          </p:nvCxnSpPr>
          <p:spPr>
            <a:xfrm flipV="1">
              <a:off x="4888315" y="4017419"/>
              <a:ext cx="382265" cy="287979"/>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
          <p:nvSpPr>
            <p:cNvPr id="61" name="TextBox 60">
              <a:extLst>
                <a:ext uri="{FF2B5EF4-FFF2-40B4-BE49-F238E27FC236}">
                  <a16:creationId xmlns:a16="http://schemas.microsoft.com/office/drawing/2014/main" id="{62BF12DC-E7AB-3555-1A54-B6041585181E}"/>
                </a:ext>
              </a:extLst>
            </p:cNvPr>
            <p:cNvSpPr txBox="1"/>
            <p:nvPr/>
          </p:nvSpPr>
          <p:spPr>
            <a:xfrm>
              <a:off x="3444993" y="3895939"/>
              <a:ext cx="479618" cy="369331"/>
            </a:xfrm>
            <a:prstGeom prst="rect">
              <a:avLst/>
            </a:prstGeom>
            <a:noFill/>
          </p:spPr>
          <p:txBody>
            <a:bodyPr wrap="none" rtlCol="0">
              <a:spAutoFit/>
            </a:bodyPr>
            <a:lstStyle/>
            <a:p>
              <a:r>
                <a:rPr lang="en-GB" dirty="0"/>
                <a:t>R</a:t>
              </a:r>
              <a:r>
                <a:rPr lang="en-GB" baseline="-25000" dirty="0"/>
                <a:t>Q</a:t>
              </a:r>
            </a:p>
          </p:txBody>
        </p:sp>
        <p:sp>
          <p:nvSpPr>
            <p:cNvPr id="62" name="TextBox 61">
              <a:extLst>
                <a:ext uri="{FF2B5EF4-FFF2-40B4-BE49-F238E27FC236}">
                  <a16:creationId xmlns:a16="http://schemas.microsoft.com/office/drawing/2014/main" id="{42D62468-33E8-5FA2-FCFE-AF3B5996619A}"/>
                </a:ext>
              </a:extLst>
            </p:cNvPr>
            <p:cNvSpPr txBox="1"/>
            <p:nvPr/>
          </p:nvSpPr>
          <p:spPr>
            <a:xfrm>
              <a:off x="2625562" y="4435621"/>
              <a:ext cx="453970" cy="369331"/>
            </a:xfrm>
            <a:prstGeom prst="rect">
              <a:avLst/>
            </a:prstGeom>
            <a:noFill/>
          </p:spPr>
          <p:txBody>
            <a:bodyPr wrap="none" rtlCol="0">
              <a:spAutoFit/>
            </a:bodyPr>
            <a:lstStyle/>
            <a:p>
              <a:r>
                <a:rPr lang="en-GB" dirty="0"/>
                <a:t>R</a:t>
              </a:r>
              <a:r>
                <a:rPr lang="en-GB" baseline="-25000" dirty="0"/>
                <a:t>E</a:t>
              </a:r>
            </a:p>
          </p:txBody>
        </p:sp>
        <p:sp>
          <p:nvSpPr>
            <p:cNvPr id="63" name="TextBox 62">
              <a:extLst>
                <a:ext uri="{FF2B5EF4-FFF2-40B4-BE49-F238E27FC236}">
                  <a16:creationId xmlns:a16="http://schemas.microsoft.com/office/drawing/2014/main" id="{536098B1-649A-0997-48AE-7C58AB043E89}"/>
                </a:ext>
              </a:extLst>
            </p:cNvPr>
            <p:cNvSpPr txBox="1"/>
            <p:nvPr/>
          </p:nvSpPr>
          <p:spPr>
            <a:xfrm>
              <a:off x="5120334" y="4045872"/>
              <a:ext cx="479618" cy="369332"/>
            </a:xfrm>
            <a:prstGeom prst="rect">
              <a:avLst/>
            </a:prstGeom>
            <a:noFill/>
          </p:spPr>
          <p:txBody>
            <a:bodyPr wrap="none" rtlCol="0">
              <a:spAutoFit/>
            </a:bodyPr>
            <a:lstStyle/>
            <a:p>
              <a:r>
                <a:rPr lang="en-GB" dirty="0"/>
                <a:t>R</a:t>
              </a:r>
              <a:r>
                <a:rPr lang="en-GB" baseline="-25000" dirty="0"/>
                <a:t>C</a:t>
              </a:r>
            </a:p>
          </p:txBody>
        </p:sp>
        <p:sp>
          <p:nvSpPr>
            <p:cNvPr id="64" name="TextBox 63">
              <a:extLst>
                <a:ext uri="{FF2B5EF4-FFF2-40B4-BE49-F238E27FC236}">
                  <a16:creationId xmlns:a16="http://schemas.microsoft.com/office/drawing/2014/main" id="{D8E58962-36EB-A9BC-EEFA-C73EEB3C0C7D}"/>
                </a:ext>
              </a:extLst>
            </p:cNvPr>
            <p:cNvSpPr txBox="1"/>
            <p:nvPr/>
          </p:nvSpPr>
          <p:spPr>
            <a:xfrm>
              <a:off x="292809" y="4423989"/>
              <a:ext cx="1189485" cy="1751133"/>
            </a:xfrm>
            <a:prstGeom prst="rect">
              <a:avLst/>
            </a:prstGeom>
            <a:noFill/>
          </p:spPr>
          <p:txBody>
            <a:bodyPr wrap="square" rtlCol="0">
              <a:spAutoFit/>
            </a:bodyPr>
            <a:lstStyle/>
            <a:p>
              <a:r>
                <a:rPr lang="en-GB" dirty="0"/>
                <a:t>Power source</a:t>
              </a:r>
            </a:p>
          </p:txBody>
        </p:sp>
        <p:sp>
          <p:nvSpPr>
            <p:cNvPr id="65" name="Freeform: Shape 64">
              <a:extLst>
                <a:ext uri="{FF2B5EF4-FFF2-40B4-BE49-F238E27FC236}">
                  <a16:creationId xmlns:a16="http://schemas.microsoft.com/office/drawing/2014/main" id="{4164976E-A86B-1101-97A0-47E25629F7D8}"/>
                </a:ext>
              </a:extLst>
            </p:cNvPr>
            <p:cNvSpPr/>
            <p:nvPr/>
          </p:nvSpPr>
          <p:spPr>
            <a:xfrm rot="3395332">
              <a:off x="2301105" y="3419246"/>
              <a:ext cx="421333" cy="125319"/>
            </a:xfrm>
            <a:custGeom>
              <a:avLst/>
              <a:gdLst>
                <a:gd name="connsiteX0" fmla="*/ 0 w 568960"/>
                <a:gd name="connsiteY0" fmla="*/ 0 h 5301"/>
                <a:gd name="connsiteX1" fmla="*/ 568960 w 568960"/>
                <a:gd name="connsiteY1" fmla="*/ 0 h 5301"/>
                <a:gd name="connsiteX0" fmla="*/ 0 w 10000"/>
                <a:gd name="connsiteY0" fmla="*/ 316242 h 316761"/>
                <a:gd name="connsiteX1" fmla="*/ 5446 w 10000"/>
                <a:gd name="connsiteY1" fmla="*/ 0 h 316761"/>
                <a:gd name="connsiteX2" fmla="*/ 10000 w 10000"/>
                <a:gd name="connsiteY2" fmla="*/ 316242 h 316761"/>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6242 h 316242"/>
                <a:gd name="connsiteX1" fmla="*/ 5446 w 10000"/>
                <a:gd name="connsiteY1" fmla="*/ 0 h 316242"/>
                <a:gd name="connsiteX2" fmla="*/ 10000 w 10000"/>
                <a:gd name="connsiteY2" fmla="*/ 316242 h 316242"/>
                <a:gd name="connsiteX0" fmla="*/ 0 w 10000"/>
                <a:gd name="connsiteY0" fmla="*/ 319238 h 319238"/>
                <a:gd name="connsiteX1" fmla="*/ 4358 w 10000"/>
                <a:gd name="connsiteY1" fmla="*/ 0 h 319238"/>
                <a:gd name="connsiteX2" fmla="*/ 10000 w 10000"/>
                <a:gd name="connsiteY2" fmla="*/ 319238 h 319238"/>
                <a:gd name="connsiteX0" fmla="*/ 0 w 10000"/>
                <a:gd name="connsiteY0" fmla="*/ 319238 h 319238"/>
                <a:gd name="connsiteX1" fmla="*/ 4832 w 10000"/>
                <a:gd name="connsiteY1" fmla="*/ 0 h 319238"/>
                <a:gd name="connsiteX2" fmla="*/ 10000 w 10000"/>
                <a:gd name="connsiteY2" fmla="*/ 319238 h 319238"/>
              </a:gdLst>
              <a:ahLst/>
              <a:cxnLst>
                <a:cxn ang="0">
                  <a:pos x="connsiteX0" y="connsiteY0"/>
                </a:cxn>
                <a:cxn ang="0">
                  <a:pos x="connsiteX1" y="connsiteY1"/>
                </a:cxn>
                <a:cxn ang="0">
                  <a:pos x="connsiteX2" y="connsiteY2"/>
                </a:cxn>
              </a:cxnLst>
              <a:rect l="l" t="t" r="r" b="b"/>
              <a:pathLst>
                <a:path w="10000" h="319238">
                  <a:moveTo>
                    <a:pt x="0" y="319238"/>
                  </a:moveTo>
                  <a:cubicBezTo>
                    <a:pt x="1462" y="79661"/>
                    <a:pt x="3772" y="0"/>
                    <a:pt x="4832" y="0"/>
                  </a:cubicBezTo>
                  <a:cubicBezTo>
                    <a:pt x="7303" y="11428"/>
                    <a:pt x="8245" y="91781"/>
                    <a:pt x="10000" y="319238"/>
                  </a:cubicBezTo>
                </a:path>
              </a:pathLst>
            </a:custGeom>
            <a:ln>
              <a:headEnd type="triangle" w="med" len="med"/>
              <a:tailEnd type="none" w="med" len="med"/>
            </a:ln>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66" name="TextBox 65">
              <a:extLst>
                <a:ext uri="{FF2B5EF4-FFF2-40B4-BE49-F238E27FC236}">
                  <a16:creationId xmlns:a16="http://schemas.microsoft.com/office/drawing/2014/main" id="{46A0E9D4-9395-9258-93E1-7724AB7A1316}"/>
                </a:ext>
              </a:extLst>
            </p:cNvPr>
            <p:cNvSpPr txBox="1"/>
            <p:nvPr/>
          </p:nvSpPr>
          <p:spPr>
            <a:xfrm>
              <a:off x="2018196" y="3157653"/>
              <a:ext cx="333746" cy="369332"/>
            </a:xfrm>
            <a:prstGeom prst="rect">
              <a:avLst/>
            </a:prstGeom>
            <a:noFill/>
          </p:spPr>
          <p:txBody>
            <a:bodyPr wrap="none" rtlCol="0">
              <a:spAutoFit/>
            </a:bodyPr>
            <a:lstStyle/>
            <a:p>
              <a:r>
                <a:rPr lang="en-GB" dirty="0"/>
                <a:t>t</a:t>
              </a:r>
              <a:r>
                <a:rPr lang="en-GB" baseline="-25000" dirty="0"/>
                <a:t>1</a:t>
              </a:r>
            </a:p>
          </p:txBody>
        </p:sp>
        <p:cxnSp>
          <p:nvCxnSpPr>
            <p:cNvPr id="67" name="Straight Connector 66">
              <a:extLst>
                <a:ext uri="{FF2B5EF4-FFF2-40B4-BE49-F238E27FC236}">
                  <a16:creationId xmlns:a16="http://schemas.microsoft.com/office/drawing/2014/main" id="{085D9BE9-626D-1F06-A1A4-1C1AA4F00025}"/>
                </a:ext>
              </a:extLst>
            </p:cNvPr>
            <p:cNvCxnSpPr>
              <a:cxnSpLocks/>
            </p:cNvCxnSpPr>
            <p:nvPr/>
          </p:nvCxnSpPr>
          <p:spPr>
            <a:xfrm flipV="1">
              <a:off x="4082710" y="4586253"/>
              <a:ext cx="1" cy="309562"/>
            </a:xfrm>
            <a:prstGeom prst="line">
              <a:avLst/>
            </a:prstGeom>
            <a:effectLst/>
          </p:spPr>
          <p:style>
            <a:lnRef idx="2">
              <a:schemeClr val="dk1"/>
            </a:lnRef>
            <a:fillRef idx="0">
              <a:schemeClr val="dk1"/>
            </a:fillRef>
            <a:effectRef idx="1">
              <a:schemeClr val="dk1"/>
            </a:effectRef>
            <a:fontRef idx="minor">
              <a:schemeClr val="tx1"/>
            </a:fontRef>
          </p:style>
        </p:cxnSp>
        <p:sp>
          <p:nvSpPr>
            <p:cNvPr id="71" name="TextBox 70">
              <a:extLst>
                <a:ext uri="{FF2B5EF4-FFF2-40B4-BE49-F238E27FC236}">
                  <a16:creationId xmlns:a16="http://schemas.microsoft.com/office/drawing/2014/main" id="{36D3BB99-ED64-52C6-5F5E-6C6D63EB9718}"/>
                </a:ext>
              </a:extLst>
            </p:cNvPr>
            <p:cNvSpPr txBox="1"/>
            <p:nvPr/>
          </p:nvSpPr>
          <p:spPr>
            <a:xfrm>
              <a:off x="4122345" y="4572488"/>
              <a:ext cx="248786" cy="369332"/>
            </a:xfrm>
            <a:prstGeom prst="rect">
              <a:avLst/>
            </a:prstGeom>
            <a:noFill/>
          </p:spPr>
          <p:txBody>
            <a:bodyPr wrap="none" rtlCol="0">
              <a:spAutoFit/>
            </a:bodyPr>
            <a:lstStyle/>
            <a:p>
              <a:r>
                <a:rPr lang="en-GB" dirty="0"/>
                <a:t>I</a:t>
              </a:r>
              <a:endParaRPr lang="en-GB" baseline="-25000" dirty="0"/>
            </a:p>
          </p:txBody>
        </p:sp>
      </p:grpSp>
      <p:sp>
        <p:nvSpPr>
          <p:cNvPr id="2" name="Rectangle: Rounded Corners 1">
            <a:extLst>
              <a:ext uri="{FF2B5EF4-FFF2-40B4-BE49-F238E27FC236}">
                <a16:creationId xmlns:a16="http://schemas.microsoft.com/office/drawing/2014/main" id="{40574EF4-FA2A-8C5F-64B2-B27ECF7ABEFB}"/>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3" name="Rectangle: Rounded Corners 2">
            <a:extLst>
              <a:ext uri="{FF2B5EF4-FFF2-40B4-BE49-F238E27FC236}">
                <a16:creationId xmlns:a16="http://schemas.microsoft.com/office/drawing/2014/main" id="{9663BA13-4A68-3DC7-A0AA-4DD270FD5851}"/>
              </a:ext>
            </a:extLst>
          </p:cNvPr>
          <p:cNvSpPr/>
          <p:nvPr/>
        </p:nvSpPr>
        <p:spPr>
          <a:xfrm>
            <a:off x="65893" y="410193"/>
            <a:ext cx="7197866"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24" name="Rectangle: Rounded Corners 23">
            <a:extLst>
              <a:ext uri="{FF2B5EF4-FFF2-40B4-BE49-F238E27FC236}">
                <a16:creationId xmlns:a16="http://schemas.microsoft.com/office/drawing/2014/main" id="{B6AD9741-2B3D-16C4-A322-5A9C1827D03F}"/>
              </a:ext>
            </a:extLst>
          </p:cNvPr>
          <p:cNvSpPr/>
          <p:nvPr/>
        </p:nvSpPr>
        <p:spPr>
          <a:xfrm>
            <a:off x="7317936" y="410193"/>
            <a:ext cx="4805609"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25" name="Rectangle: Rounded Corners 24">
            <a:extLst>
              <a:ext uri="{FF2B5EF4-FFF2-40B4-BE49-F238E27FC236}">
                <a16:creationId xmlns:a16="http://schemas.microsoft.com/office/drawing/2014/main" id="{437A0042-B9B8-2F47-5891-FC8501B441E2}"/>
              </a:ext>
            </a:extLst>
          </p:cNvPr>
          <p:cNvSpPr/>
          <p:nvPr/>
        </p:nvSpPr>
        <p:spPr>
          <a:xfrm>
            <a:off x="1992892" y="1288683"/>
            <a:ext cx="1514458"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26" name="Rectangle: Rounded Corners 25">
            <a:extLst>
              <a:ext uri="{FF2B5EF4-FFF2-40B4-BE49-F238E27FC236}">
                <a16:creationId xmlns:a16="http://schemas.microsoft.com/office/drawing/2014/main" id="{3E2E799F-F6A1-F366-EB7D-C5BDA915D850}"/>
              </a:ext>
            </a:extLst>
          </p:cNvPr>
          <p:cNvSpPr/>
          <p:nvPr/>
        </p:nvSpPr>
        <p:spPr>
          <a:xfrm>
            <a:off x="3562962" y="1283001"/>
            <a:ext cx="1025140" cy="245809"/>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30" name="Rectangle: Rounded Corners 29">
            <a:extLst>
              <a:ext uri="{FF2B5EF4-FFF2-40B4-BE49-F238E27FC236}">
                <a16:creationId xmlns:a16="http://schemas.microsoft.com/office/drawing/2014/main" id="{0B042BA5-D582-A449-C7AB-131A01421E75}"/>
              </a:ext>
            </a:extLst>
          </p:cNvPr>
          <p:cNvSpPr/>
          <p:nvPr/>
        </p:nvSpPr>
        <p:spPr>
          <a:xfrm>
            <a:off x="57921" y="1283002"/>
            <a:ext cx="188457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33" name="Rectangle: Rounded Corners 32">
            <a:extLst>
              <a:ext uri="{FF2B5EF4-FFF2-40B4-BE49-F238E27FC236}">
                <a16:creationId xmlns:a16="http://schemas.microsoft.com/office/drawing/2014/main" id="{526F44F4-65AC-9DD5-9FDE-4D35F0DB7282}"/>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38" name="Rectangle: Rounded Corners 37">
            <a:extLst>
              <a:ext uri="{FF2B5EF4-FFF2-40B4-BE49-F238E27FC236}">
                <a16:creationId xmlns:a16="http://schemas.microsoft.com/office/drawing/2014/main" id="{7FEFEE43-C73C-F8F7-D961-8ED515ABDC5C}"/>
              </a:ext>
            </a:extLst>
          </p:cNvPr>
          <p:cNvSpPr/>
          <p:nvPr/>
        </p:nvSpPr>
        <p:spPr>
          <a:xfrm>
            <a:off x="2012346" y="996844"/>
            <a:ext cx="522520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39" name="Rectangle: Rounded Corners 38">
            <a:extLst>
              <a:ext uri="{FF2B5EF4-FFF2-40B4-BE49-F238E27FC236}">
                <a16:creationId xmlns:a16="http://schemas.microsoft.com/office/drawing/2014/main" id="{E6C80FC6-961C-0DE9-7089-8AA02D7534F5}"/>
              </a:ext>
            </a:extLst>
          </p:cNvPr>
          <p:cNvSpPr/>
          <p:nvPr/>
        </p:nvSpPr>
        <p:spPr>
          <a:xfrm>
            <a:off x="7307401" y="997883"/>
            <a:ext cx="205338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40" name="Rectangle: Rounded Corners 39">
            <a:extLst>
              <a:ext uri="{FF2B5EF4-FFF2-40B4-BE49-F238E27FC236}">
                <a16:creationId xmlns:a16="http://schemas.microsoft.com/office/drawing/2014/main" id="{D7C1BFE3-BAFD-2990-05AD-AEB45EEA622D}"/>
              </a:ext>
            </a:extLst>
          </p:cNvPr>
          <p:cNvSpPr/>
          <p:nvPr/>
        </p:nvSpPr>
        <p:spPr>
          <a:xfrm>
            <a:off x="9430634" y="993241"/>
            <a:ext cx="2682377"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41" name="Rectangle: Rounded Corners 40">
            <a:extLst>
              <a:ext uri="{FF2B5EF4-FFF2-40B4-BE49-F238E27FC236}">
                <a16:creationId xmlns:a16="http://schemas.microsoft.com/office/drawing/2014/main" id="{2D1DB2F7-C800-CD5F-0DFC-D8F04E7B741B}"/>
              </a:ext>
            </a:extLst>
          </p:cNvPr>
          <p:cNvSpPr/>
          <p:nvPr/>
        </p:nvSpPr>
        <p:spPr>
          <a:xfrm>
            <a:off x="7313610" y="1284041"/>
            <a:ext cx="204717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43" name="Rectangle: Rounded Corners 42">
            <a:extLst>
              <a:ext uri="{FF2B5EF4-FFF2-40B4-BE49-F238E27FC236}">
                <a16:creationId xmlns:a16="http://schemas.microsoft.com/office/drawing/2014/main" id="{D9177DF0-FE09-B36A-5E3E-F12A2A6F51DC}"/>
              </a:ext>
            </a:extLst>
          </p:cNvPr>
          <p:cNvSpPr/>
          <p:nvPr/>
        </p:nvSpPr>
        <p:spPr>
          <a:xfrm>
            <a:off x="9445874" y="1284041"/>
            <a:ext cx="1313130"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44" name="Rectangle: Rounded Corners 43">
            <a:extLst>
              <a:ext uri="{FF2B5EF4-FFF2-40B4-BE49-F238E27FC236}">
                <a16:creationId xmlns:a16="http://schemas.microsoft.com/office/drawing/2014/main" id="{4F20E7E7-12EB-36C9-FBE6-D02066C8EE27}"/>
              </a:ext>
            </a:extLst>
          </p:cNvPr>
          <p:cNvSpPr/>
          <p:nvPr/>
        </p:nvSpPr>
        <p:spPr>
          <a:xfrm>
            <a:off x="10835069" y="1284041"/>
            <a:ext cx="1277942"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46" name="Rectangle: Rounded Corners 45">
            <a:extLst>
              <a:ext uri="{FF2B5EF4-FFF2-40B4-BE49-F238E27FC236}">
                <a16:creationId xmlns:a16="http://schemas.microsoft.com/office/drawing/2014/main" id="{79A923D4-BBC6-2C94-69F8-D6FBBCDEAE53}"/>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60" name="Rectangle: Rounded Corners 59">
            <a:extLst>
              <a:ext uri="{FF2B5EF4-FFF2-40B4-BE49-F238E27FC236}">
                <a16:creationId xmlns:a16="http://schemas.microsoft.com/office/drawing/2014/main" id="{E868B9E9-93FC-73DC-3ECB-1F7238092C23}"/>
              </a:ext>
            </a:extLst>
          </p:cNvPr>
          <p:cNvSpPr/>
          <p:nvPr/>
        </p:nvSpPr>
        <p:spPr>
          <a:xfrm>
            <a:off x="70739" y="996844"/>
            <a:ext cx="187175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68" name="Rectangle: Rounded Corners 67">
            <a:extLst>
              <a:ext uri="{FF2B5EF4-FFF2-40B4-BE49-F238E27FC236}">
                <a16:creationId xmlns:a16="http://schemas.microsoft.com/office/drawing/2014/main" id="{57BF1AD2-99E3-EA30-5C29-2C3993CFCB98}"/>
              </a:ext>
            </a:extLst>
          </p:cNvPr>
          <p:cNvSpPr/>
          <p:nvPr/>
        </p:nvSpPr>
        <p:spPr>
          <a:xfrm>
            <a:off x="3559255" y="708213"/>
            <a:ext cx="579782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69" name="Rectangle: Rounded Corners 68">
            <a:extLst>
              <a:ext uri="{FF2B5EF4-FFF2-40B4-BE49-F238E27FC236}">
                <a16:creationId xmlns:a16="http://schemas.microsoft.com/office/drawing/2014/main" id="{8A550539-AA0E-79C2-C4D4-3720DF4FA818}"/>
              </a:ext>
            </a:extLst>
          </p:cNvPr>
          <p:cNvSpPr/>
          <p:nvPr/>
        </p:nvSpPr>
        <p:spPr>
          <a:xfrm>
            <a:off x="65893" y="705962"/>
            <a:ext cx="343775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70" name="Rectangle: Rounded Corners 69">
            <a:extLst>
              <a:ext uri="{FF2B5EF4-FFF2-40B4-BE49-F238E27FC236}">
                <a16:creationId xmlns:a16="http://schemas.microsoft.com/office/drawing/2014/main" id="{4FFA4883-01EE-4AF2-91B6-D08A2A294C20}"/>
              </a:ext>
            </a:extLst>
          </p:cNvPr>
          <p:cNvSpPr/>
          <p:nvPr/>
        </p:nvSpPr>
        <p:spPr>
          <a:xfrm>
            <a:off x="9442170" y="703031"/>
            <a:ext cx="2655461"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Tree>
    <p:extLst>
      <p:ext uri="{BB962C8B-B14F-4D97-AF65-F5344CB8AC3E}">
        <p14:creationId xmlns:p14="http://schemas.microsoft.com/office/powerpoint/2010/main" val="3640365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a:extLst>
              <a:ext uri="{FF2B5EF4-FFF2-40B4-BE49-F238E27FC236}">
                <a16:creationId xmlns:a16="http://schemas.microsoft.com/office/drawing/2014/main" id="{D69AC338-F682-9F92-36AA-2AC56A9BDC87}"/>
              </a:ext>
            </a:extLst>
          </p:cNvPr>
          <p:cNvSpPr txBox="1"/>
          <p:nvPr/>
        </p:nvSpPr>
        <p:spPr>
          <a:xfrm>
            <a:off x="897200" y="6343154"/>
            <a:ext cx="2353283" cy="369332"/>
          </a:xfrm>
          <a:prstGeom prst="rect">
            <a:avLst/>
          </a:prstGeom>
          <a:noFill/>
        </p:spPr>
        <p:txBody>
          <a:bodyPr wrap="square">
            <a:spAutoFit/>
          </a:bodyPr>
          <a:lstStyle/>
          <a:p>
            <a:r>
              <a:rPr lang="en-GB" dirty="0"/>
              <a:t>T-t-T  = Turn-to-Turn</a:t>
            </a:r>
          </a:p>
        </p:txBody>
      </p:sp>
      <p:sp>
        <p:nvSpPr>
          <p:cNvPr id="27" name="TextBox 26">
            <a:extLst>
              <a:ext uri="{FF2B5EF4-FFF2-40B4-BE49-F238E27FC236}">
                <a16:creationId xmlns:a16="http://schemas.microsoft.com/office/drawing/2014/main" id="{54621C71-09C3-1AA1-0958-7D99EE60ED9E}"/>
              </a:ext>
            </a:extLst>
          </p:cNvPr>
          <p:cNvSpPr txBox="1"/>
          <p:nvPr/>
        </p:nvSpPr>
        <p:spPr>
          <a:xfrm>
            <a:off x="241950" y="2460046"/>
            <a:ext cx="4408413" cy="646331"/>
          </a:xfrm>
          <a:prstGeom prst="rect">
            <a:avLst/>
          </a:prstGeom>
          <a:noFill/>
        </p:spPr>
        <p:txBody>
          <a:bodyPr wrap="square" rtlCol="0">
            <a:spAutoFit/>
          </a:bodyPr>
          <a:lstStyle/>
          <a:p>
            <a:r>
              <a:rPr lang="en-GB" dirty="0"/>
              <a:t>Propagation in conductor</a:t>
            </a:r>
          </a:p>
          <a:p>
            <a:r>
              <a:rPr lang="en-GB" dirty="0"/>
              <a:t>(simplifying as adiabatic) [5]:</a:t>
            </a:r>
          </a:p>
        </p:txBody>
      </p:sp>
      <p:sp>
        <p:nvSpPr>
          <p:cNvPr id="30" name="TextBox 29">
            <a:extLst>
              <a:ext uri="{FF2B5EF4-FFF2-40B4-BE49-F238E27FC236}">
                <a16:creationId xmlns:a16="http://schemas.microsoft.com/office/drawing/2014/main" id="{FFD811EF-0D82-66DE-D069-0F6D2F21392E}"/>
              </a:ext>
            </a:extLst>
          </p:cNvPr>
          <p:cNvSpPr txBox="1"/>
          <p:nvPr/>
        </p:nvSpPr>
        <p:spPr>
          <a:xfrm>
            <a:off x="3911588" y="6498987"/>
            <a:ext cx="7114448" cy="276999"/>
          </a:xfrm>
          <a:prstGeom prst="rect">
            <a:avLst/>
          </a:prstGeom>
          <a:noFill/>
        </p:spPr>
        <p:txBody>
          <a:bodyPr wrap="none" rtlCol="0">
            <a:spAutoFit/>
          </a:bodyPr>
          <a:lstStyle>
            <a:defPPr>
              <a:defRPr lang="en-US"/>
            </a:defPPr>
          </a:lstStyle>
          <a:p>
            <a:r>
              <a:rPr lang="en-GB" sz="1200" dirty="0"/>
              <a:t>[5] Superconducting Magnets: M.N. Wilson, pub. Oxford University Press (1983) ISBN 0-019-854805-2</a:t>
            </a:r>
          </a:p>
        </p:txBody>
      </p:sp>
      <p:sp>
        <p:nvSpPr>
          <p:cNvPr id="31" name="TextBox 30">
            <a:extLst>
              <a:ext uri="{FF2B5EF4-FFF2-40B4-BE49-F238E27FC236}">
                <a16:creationId xmlns:a16="http://schemas.microsoft.com/office/drawing/2014/main" id="{419E0E84-4DA9-56D6-C68D-31D459595C02}"/>
              </a:ext>
            </a:extLst>
          </p:cNvPr>
          <p:cNvSpPr txBox="1"/>
          <p:nvPr/>
        </p:nvSpPr>
        <p:spPr>
          <a:xfrm>
            <a:off x="4914077" y="2202857"/>
            <a:ext cx="6770872" cy="3724096"/>
          </a:xfrm>
          <a:prstGeom prst="rect">
            <a:avLst/>
          </a:prstGeom>
          <a:noFill/>
        </p:spPr>
        <p:txBody>
          <a:bodyPr wrap="square" rtlCol="0">
            <a:spAutoFit/>
          </a:bodyPr>
          <a:lstStyle/>
          <a:p>
            <a:pPr marL="285750" indent="-285750">
              <a:spcBef>
                <a:spcPts val="600"/>
              </a:spcBef>
              <a:buFont typeface="Wingdings" panose="05000000000000000000" pitchFamily="2" charset="2"/>
              <a:buChar char="ü"/>
            </a:pPr>
            <a:r>
              <a:rPr lang="en-GB" dirty="0"/>
              <a:t>The method works very well for many LTS magnets and is passive and simple</a:t>
            </a:r>
          </a:p>
          <a:p>
            <a:pPr marL="285750" indent="-285750">
              <a:spcBef>
                <a:spcPts val="600"/>
              </a:spcBef>
              <a:buFont typeface="Wingdings" panose="05000000000000000000" pitchFamily="2" charset="2"/>
              <a:buChar char="ü"/>
            </a:pPr>
            <a:r>
              <a:rPr lang="en-GB" dirty="0"/>
              <a:t>However, due to large enthalpy margin, the quench propagation along the HTS conductor is relatively slow (typically ~ cm/s).</a:t>
            </a:r>
          </a:p>
          <a:p>
            <a:pPr marL="285750" indent="-285750">
              <a:spcBef>
                <a:spcPts val="600"/>
              </a:spcBef>
              <a:buFont typeface="Wingdings" panose="05000000000000000000" pitchFamily="2" charset="2"/>
              <a:buChar char="ü"/>
            </a:pPr>
            <a:r>
              <a:rPr lang="en-GB" dirty="0"/>
              <a:t>The normal zone does not develop substantial resistance to cause substantial </a:t>
            </a:r>
            <a:r>
              <a:rPr lang="en-GB" i="1" dirty="0" err="1"/>
              <a:t>dI</a:t>
            </a:r>
            <a:r>
              <a:rPr lang="en-GB" dirty="0"/>
              <a:t>/</a:t>
            </a:r>
            <a:r>
              <a:rPr lang="en-GB" i="1" dirty="0"/>
              <a:t>dt</a:t>
            </a:r>
            <a:r>
              <a:rPr lang="en-GB" dirty="0"/>
              <a:t> (</a:t>
            </a:r>
            <a:r>
              <a:rPr lang="en-GB" i="1" dirty="0"/>
              <a:t>dB</a:t>
            </a:r>
            <a:r>
              <a:rPr lang="en-GB" dirty="0"/>
              <a:t>/</a:t>
            </a:r>
            <a:r>
              <a:rPr lang="en-GB" i="1" dirty="0"/>
              <a:t>dt</a:t>
            </a:r>
            <a:r>
              <a:rPr lang="en-GB" dirty="0"/>
              <a:t>) so AC loss contribution is negligible and due to large MQE it is rare for HTS to quench due to AC loss (i.e. like in quench-back of LTS)</a:t>
            </a:r>
          </a:p>
          <a:p>
            <a:pPr marL="285750" indent="-285750">
              <a:spcBef>
                <a:spcPts val="600"/>
              </a:spcBef>
              <a:buFont typeface="Wingdings" panose="05000000000000000000" pitchFamily="2" charset="2"/>
              <a:buChar char="ü"/>
            </a:pPr>
            <a:r>
              <a:rPr lang="en-GB" dirty="0"/>
              <a:t>In short, this method of protection is not a good idea for HTS</a:t>
            </a:r>
          </a:p>
          <a:p>
            <a:pPr marL="285750" indent="-285750">
              <a:spcBef>
                <a:spcPts val="600"/>
              </a:spcBef>
              <a:buFont typeface="Wingdings" panose="05000000000000000000" pitchFamily="2" charset="2"/>
              <a:buChar char="ü"/>
            </a:pPr>
            <a:r>
              <a:rPr lang="en-GB" dirty="0"/>
              <a:t>The protection methods for LTS are not ‘just’ extrapolation of LTS technology</a:t>
            </a:r>
          </a:p>
        </p:txBody>
      </p:sp>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A3C31169-5DF7-5347-BF1B-14BEB8606F3A}"/>
                  </a:ext>
                </a:extLst>
              </p:cNvPr>
              <p:cNvSpPr txBox="1"/>
              <p:nvPr/>
            </p:nvSpPr>
            <p:spPr>
              <a:xfrm>
                <a:off x="1529886" y="5121785"/>
                <a:ext cx="1167481" cy="77655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nary>
                        <m:naryPr>
                          <m:ctrlPr>
                            <a:rPr lang="en-GB" i="1" smtClean="0">
                              <a:latin typeface="Cambria Math" panose="02040503050406030204" pitchFamily="18" charset="0"/>
                            </a:rPr>
                          </m:ctrlPr>
                        </m:naryPr>
                        <m:sub>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𝑜𝑝</m:t>
                              </m:r>
                            </m:sub>
                          </m:sSub>
                        </m:sub>
                        <m:sup>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𝑐𝑠</m:t>
                              </m:r>
                            </m:sub>
                          </m:sSub>
                        </m:sup>
                        <m:e>
                          <m:sSub>
                            <m:sSubPr>
                              <m:ctrlPr>
                                <a:rPr lang="en-GB"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𝑣</m:t>
                              </m:r>
                            </m:sub>
                          </m:sSub>
                        </m:e>
                      </m:nary>
                      <m:d>
                        <m:dPr>
                          <m:ctrlPr>
                            <a:rPr lang="en-GB" b="0" i="1" smtClean="0">
                              <a:latin typeface="Cambria Math" panose="02040503050406030204" pitchFamily="18" charset="0"/>
                            </a:rPr>
                          </m:ctrlPr>
                        </m:dPr>
                        <m:e>
                          <m:r>
                            <a:rPr lang="en-GB" b="0" i="1" smtClean="0">
                              <a:latin typeface="Cambria Math" panose="02040503050406030204" pitchFamily="18" charset="0"/>
                            </a:rPr>
                            <m:t>𝑇</m:t>
                          </m:r>
                        </m:e>
                      </m:d>
                      <m:r>
                        <a:rPr lang="en-GB" b="0" i="1" smtClean="0">
                          <a:latin typeface="Cambria Math" panose="02040503050406030204" pitchFamily="18" charset="0"/>
                        </a:rPr>
                        <m:t>𝑑𝑡</m:t>
                      </m:r>
                    </m:oMath>
                  </m:oMathPara>
                </a14:m>
                <a:endParaRPr lang="en-GB" dirty="0"/>
              </a:p>
            </p:txBody>
          </p:sp>
        </mc:Choice>
        <mc:Fallback xmlns="">
          <p:sp>
            <p:nvSpPr>
              <p:cNvPr id="71" name="TextBox 70">
                <a:extLst>
                  <a:ext uri="{FF2B5EF4-FFF2-40B4-BE49-F238E27FC236}">
                    <a16:creationId xmlns:a16="http://schemas.microsoft.com/office/drawing/2014/main" id="{A3C31169-5DF7-5347-BF1B-14BEB8606F3A}"/>
                  </a:ext>
                </a:extLst>
              </p:cNvPr>
              <p:cNvSpPr txBox="1">
                <a:spLocks noRot="1" noChangeAspect="1" noMove="1" noResize="1" noEditPoints="1" noAdjustHandles="1" noChangeArrowheads="1" noChangeShapeType="1" noTextEdit="1"/>
              </p:cNvSpPr>
              <p:nvPr/>
            </p:nvSpPr>
            <p:spPr>
              <a:xfrm>
                <a:off x="1529886" y="5121785"/>
                <a:ext cx="1167481" cy="776559"/>
              </a:xfrm>
              <a:prstGeom prst="rect">
                <a:avLst/>
              </a:prstGeom>
              <a:blipFill>
                <a:blip r:embed="rId3"/>
                <a:stretch>
                  <a:fillRect r="-125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C5D72792-13BD-00C7-76F1-36F034CFF063}"/>
                  </a:ext>
                </a:extLst>
              </p:cNvPr>
              <p:cNvSpPr txBox="1"/>
              <p:nvPr/>
            </p:nvSpPr>
            <p:spPr>
              <a:xfrm>
                <a:off x="524287" y="3351643"/>
                <a:ext cx="3275101" cy="91069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𝜐</m:t>
                          </m:r>
                        </m:e>
                        <m:sub>
                          <m:r>
                            <a:rPr lang="en-GB" b="0" i="1" smtClean="0">
                              <a:latin typeface="Cambria Math" panose="02040503050406030204" pitchFamily="18" charset="0"/>
                              <a:ea typeface="Cambria Math" panose="02040503050406030204" pitchFamily="18" charset="0"/>
                            </a:rPr>
                            <m:t>𝑁𝑍𝑃</m:t>
                          </m:r>
                        </m:sub>
                      </m:sSub>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𝐽</m:t>
                          </m:r>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𝑐</m:t>
                              </m:r>
                            </m:e>
                            <m:sub>
                              <m:r>
                                <a:rPr lang="en-GB" b="0" i="1" smtClean="0">
                                  <a:latin typeface="Cambria Math" panose="02040503050406030204" pitchFamily="18" charset="0"/>
                                  <a:ea typeface="Cambria Math" panose="02040503050406030204" pitchFamily="18" charset="0"/>
                                </a:rPr>
                                <m:t>𝑣</m:t>
                              </m:r>
                            </m:sub>
                          </m:sSub>
                          <m:d>
                            <m:dPr>
                              <m:ctrlPr>
                                <a:rPr lang="en-GB" b="0" i="1" smtClean="0">
                                  <a:latin typeface="Cambria Math" panose="02040503050406030204" pitchFamily="18" charset="0"/>
                                  <a:ea typeface="Cambria Math" panose="02040503050406030204" pitchFamily="18" charset="0"/>
                                </a:rPr>
                              </m:ctrlPr>
                            </m:dPr>
                            <m:e>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𝑇</m:t>
                                  </m:r>
                                </m:e>
                              </m:acc>
                            </m:e>
                          </m:d>
                        </m:den>
                      </m:f>
                      <m:rad>
                        <m:radPr>
                          <m:degHide m:val="on"/>
                          <m:ctrlPr>
                            <a:rPr lang="en-GB" b="0" i="1" smtClean="0">
                              <a:latin typeface="Cambria Math" panose="02040503050406030204" pitchFamily="18" charset="0"/>
                              <a:ea typeface="Cambria Math" panose="02040503050406030204" pitchFamily="18" charset="0"/>
                            </a:rPr>
                          </m:ctrlPr>
                        </m:radPr>
                        <m:deg/>
                        <m:e>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𝜌</m:t>
                              </m:r>
                              <m:d>
                                <m:dPr>
                                  <m:ctrlPr>
                                    <a:rPr lang="en-GB" b="0" i="1" smtClean="0">
                                      <a:latin typeface="Cambria Math" panose="02040503050406030204" pitchFamily="18" charset="0"/>
                                      <a:ea typeface="Cambria Math" panose="02040503050406030204" pitchFamily="18" charset="0"/>
                                    </a:rPr>
                                  </m:ctrlPr>
                                </m:dPr>
                                <m:e>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𝑇</m:t>
                                      </m:r>
                                    </m:e>
                                  </m:acc>
                                </m:e>
                              </m:d>
                              <m:r>
                                <a:rPr lang="en-GB" b="0" i="1" smtClean="0">
                                  <a:latin typeface="Cambria Math" panose="02040503050406030204" pitchFamily="18" charset="0"/>
                                  <a:ea typeface="Cambria Math" panose="02040503050406030204" pitchFamily="18" charset="0"/>
                                </a:rPr>
                                <m:t>𝑘</m:t>
                              </m:r>
                              <m:d>
                                <m:dPr>
                                  <m:ctrlPr>
                                    <a:rPr lang="en-GB" b="0" i="1" smtClean="0">
                                      <a:latin typeface="Cambria Math" panose="02040503050406030204" pitchFamily="18" charset="0"/>
                                      <a:ea typeface="Cambria Math" panose="02040503050406030204" pitchFamily="18" charset="0"/>
                                    </a:rPr>
                                  </m:ctrlPr>
                                </m:dPr>
                                <m:e>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𝑇</m:t>
                                      </m:r>
                                    </m:e>
                                  </m:acc>
                                </m:e>
                              </m:d>
                            </m:num>
                            <m:den>
                              <m:d>
                                <m:dPr>
                                  <m:ctrlPr>
                                    <a:rPr lang="en-GB" b="0" i="1" smtClean="0">
                                      <a:latin typeface="Cambria Math" panose="02040503050406030204" pitchFamily="18" charset="0"/>
                                      <a:ea typeface="Cambria Math" panose="02040503050406030204" pitchFamily="18" charset="0"/>
                                    </a:rPr>
                                  </m:ctrlPr>
                                </m:d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𝑇</m:t>
                                      </m:r>
                                    </m:e>
                                    <m:sub>
                                      <m:r>
                                        <a:rPr lang="en-GB" b="0" i="1" smtClean="0">
                                          <a:latin typeface="Cambria Math" panose="02040503050406030204" pitchFamily="18" charset="0"/>
                                          <a:ea typeface="Cambria Math" panose="02040503050406030204" pitchFamily="18" charset="0"/>
                                        </a:rPr>
                                        <m:t>𝑐𝑠</m:t>
                                      </m:r>
                                    </m:sub>
                                  </m:sSub>
                                  <m:r>
                                    <a:rPr lang="en-GB" b="0" i="1" smtClean="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𝑇</m:t>
                                      </m:r>
                                    </m:e>
                                    <m:sub>
                                      <m:r>
                                        <a:rPr lang="en-GB" b="0" i="1" smtClean="0">
                                          <a:latin typeface="Cambria Math" panose="02040503050406030204" pitchFamily="18" charset="0"/>
                                          <a:ea typeface="Cambria Math" panose="02040503050406030204" pitchFamily="18" charset="0"/>
                                        </a:rPr>
                                        <m:t>𝑜𝑝</m:t>
                                      </m:r>
                                    </m:sub>
                                  </m:sSub>
                                </m:e>
                              </m:d>
                            </m:den>
                          </m:f>
                        </m:e>
                      </m:rad>
                    </m:oMath>
                  </m:oMathPara>
                </a14:m>
                <a:endParaRPr lang="en-GB" dirty="0"/>
              </a:p>
            </p:txBody>
          </p:sp>
        </mc:Choice>
        <mc:Fallback xmlns="">
          <p:sp>
            <p:nvSpPr>
              <p:cNvPr id="72" name="TextBox 71">
                <a:extLst>
                  <a:ext uri="{FF2B5EF4-FFF2-40B4-BE49-F238E27FC236}">
                    <a16:creationId xmlns:a16="http://schemas.microsoft.com/office/drawing/2014/main" id="{C5D72792-13BD-00C7-76F1-36F034CFF063}"/>
                  </a:ext>
                </a:extLst>
              </p:cNvPr>
              <p:cNvSpPr txBox="1">
                <a:spLocks noRot="1" noChangeAspect="1" noMove="1" noResize="1" noEditPoints="1" noAdjustHandles="1" noChangeArrowheads="1" noChangeShapeType="1" noTextEdit="1"/>
              </p:cNvSpPr>
              <p:nvPr/>
            </p:nvSpPr>
            <p:spPr>
              <a:xfrm>
                <a:off x="524287" y="3351643"/>
                <a:ext cx="3275101" cy="910699"/>
              </a:xfrm>
              <a:prstGeom prst="rect">
                <a:avLst/>
              </a:prstGeom>
              <a:blipFill>
                <a:blip r:embed="rId4"/>
                <a:stretch>
                  <a:fillRect/>
                </a:stretch>
              </a:blipFill>
            </p:spPr>
            <p:txBody>
              <a:bodyPr/>
              <a:lstStyle/>
              <a:p>
                <a:r>
                  <a:rPr lang="en-GB">
                    <a:noFill/>
                  </a:rPr>
                  <a:t> </a:t>
                </a:r>
              </a:p>
            </p:txBody>
          </p:sp>
        </mc:Fallback>
      </mc:AlternateContent>
      <p:sp>
        <p:nvSpPr>
          <p:cNvPr id="3" name="TextBox 2">
            <a:extLst>
              <a:ext uri="{FF2B5EF4-FFF2-40B4-BE49-F238E27FC236}">
                <a16:creationId xmlns:a16="http://schemas.microsoft.com/office/drawing/2014/main" id="{53E94E76-76CA-643B-A7A0-7B87E17291BA}"/>
              </a:ext>
            </a:extLst>
          </p:cNvPr>
          <p:cNvSpPr txBox="1"/>
          <p:nvPr/>
        </p:nvSpPr>
        <p:spPr>
          <a:xfrm>
            <a:off x="863202" y="4761341"/>
            <a:ext cx="2543750" cy="369332"/>
          </a:xfrm>
          <a:prstGeom prst="rect">
            <a:avLst/>
          </a:prstGeom>
          <a:noFill/>
        </p:spPr>
        <p:txBody>
          <a:bodyPr wrap="square">
            <a:spAutoFit/>
          </a:bodyPr>
          <a:lstStyle/>
          <a:p>
            <a:r>
              <a:rPr lang="en-GB" dirty="0"/>
              <a:t>Large enthalpy margin</a:t>
            </a:r>
          </a:p>
        </p:txBody>
      </p:sp>
      <p:sp>
        <p:nvSpPr>
          <p:cNvPr id="4" name="Rectangle: Rounded Corners 3">
            <a:extLst>
              <a:ext uri="{FF2B5EF4-FFF2-40B4-BE49-F238E27FC236}">
                <a16:creationId xmlns:a16="http://schemas.microsoft.com/office/drawing/2014/main" id="{937AADE3-20A4-9DF9-A959-1E2FB4C79F54}"/>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5" name="Rectangle: Rounded Corners 4">
            <a:extLst>
              <a:ext uri="{FF2B5EF4-FFF2-40B4-BE49-F238E27FC236}">
                <a16:creationId xmlns:a16="http://schemas.microsoft.com/office/drawing/2014/main" id="{59DF1BC8-CEF9-6BB5-9C50-A8C3531EA5FC}"/>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6" name="Rectangle: Rounded Corners 5">
            <a:extLst>
              <a:ext uri="{FF2B5EF4-FFF2-40B4-BE49-F238E27FC236}">
                <a16:creationId xmlns:a16="http://schemas.microsoft.com/office/drawing/2014/main" id="{61114DBD-8D24-1B88-523F-844BC16BA914}"/>
              </a:ext>
            </a:extLst>
          </p:cNvPr>
          <p:cNvSpPr/>
          <p:nvPr/>
        </p:nvSpPr>
        <p:spPr>
          <a:xfrm>
            <a:off x="7317936" y="410193"/>
            <a:ext cx="4805609"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7" name="Rectangle: Rounded Corners 6">
            <a:extLst>
              <a:ext uri="{FF2B5EF4-FFF2-40B4-BE49-F238E27FC236}">
                <a16:creationId xmlns:a16="http://schemas.microsoft.com/office/drawing/2014/main" id="{12DB3951-88AB-9913-11BD-8710D919AB0E}"/>
              </a:ext>
            </a:extLst>
          </p:cNvPr>
          <p:cNvSpPr/>
          <p:nvPr/>
        </p:nvSpPr>
        <p:spPr>
          <a:xfrm>
            <a:off x="1992892" y="1288683"/>
            <a:ext cx="1514458"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8" name="Rectangle: Rounded Corners 7">
            <a:extLst>
              <a:ext uri="{FF2B5EF4-FFF2-40B4-BE49-F238E27FC236}">
                <a16:creationId xmlns:a16="http://schemas.microsoft.com/office/drawing/2014/main" id="{BBBD440F-AF22-2D5D-E613-6B157D9FBA59}"/>
              </a:ext>
            </a:extLst>
          </p:cNvPr>
          <p:cNvSpPr/>
          <p:nvPr/>
        </p:nvSpPr>
        <p:spPr>
          <a:xfrm>
            <a:off x="3562962" y="1283001"/>
            <a:ext cx="1025140" cy="245809"/>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11" name="Rectangle: Rounded Corners 10">
            <a:extLst>
              <a:ext uri="{FF2B5EF4-FFF2-40B4-BE49-F238E27FC236}">
                <a16:creationId xmlns:a16="http://schemas.microsoft.com/office/drawing/2014/main" id="{478B7C95-C5BC-0085-651F-F45EDFB0224E}"/>
              </a:ext>
            </a:extLst>
          </p:cNvPr>
          <p:cNvSpPr/>
          <p:nvPr/>
        </p:nvSpPr>
        <p:spPr>
          <a:xfrm>
            <a:off x="57921" y="1283002"/>
            <a:ext cx="188457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13" name="Rectangle: Rounded Corners 12">
            <a:extLst>
              <a:ext uri="{FF2B5EF4-FFF2-40B4-BE49-F238E27FC236}">
                <a16:creationId xmlns:a16="http://schemas.microsoft.com/office/drawing/2014/main" id="{C8A0F658-40C4-833C-419A-A48ACFA302C5}"/>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15" name="Rectangle: Rounded Corners 14">
            <a:extLst>
              <a:ext uri="{FF2B5EF4-FFF2-40B4-BE49-F238E27FC236}">
                <a16:creationId xmlns:a16="http://schemas.microsoft.com/office/drawing/2014/main" id="{28ACFF8B-1C10-C33C-9A71-5F4F594005F7}"/>
              </a:ext>
            </a:extLst>
          </p:cNvPr>
          <p:cNvSpPr/>
          <p:nvPr/>
        </p:nvSpPr>
        <p:spPr>
          <a:xfrm>
            <a:off x="2012346" y="996844"/>
            <a:ext cx="522520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16" name="Rectangle: Rounded Corners 15">
            <a:extLst>
              <a:ext uri="{FF2B5EF4-FFF2-40B4-BE49-F238E27FC236}">
                <a16:creationId xmlns:a16="http://schemas.microsoft.com/office/drawing/2014/main" id="{28866148-F594-EBE2-1384-6E8124E9E93A}"/>
              </a:ext>
            </a:extLst>
          </p:cNvPr>
          <p:cNvSpPr/>
          <p:nvPr/>
        </p:nvSpPr>
        <p:spPr>
          <a:xfrm>
            <a:off x="7307401" y="997883"/>
            <a:ext cx="205338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17" name="Rectangle: Rounded Corners 16">
            <a:extLst>
              <a:ext uri="{FF2B5EF4-FFF2-40B4-BE49-F238E27FC236}">
                <a16:creationId xmlns:a16="http://schemas.microsoft.com/office/drawing/2014/main" id="{8BB2F196-A8B2-03AB-5A8D-E6934393587F}"/>
              </a:ext>
            </a:extLst>
          </p:cNvPr>
          <p:cNvSpPr/>
          <p:nvPr/>
        </p:nvSpPr>
        <p:spPr>
          <a:xfrm>
            <a:off x="9430634" y="993241"/>
            <a:ext cx="268237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18" name="Rectangle: Rounded Corners 17">
            <a:extLst>
              <a:ext uri="{FF2B5EF4-FFF2-40B4-BE49-F238E27FC236}">
                <a16:creationId xmlns:a16="http://schemas.microsoft.com/office/drawing/2014/main" id="{483534CE-CFC7-BCC7-545B-30FF6BCF1612}"/>
              </a:ext>
            </a:extLst>
          </p:cNvPr>
          <p:cNvSpPr/>
          <p:nvPr/>
        </p:nvSpPr>
        <p:spPr>
          <a:xfrm>
            <a:off x="7313610" y="1284041"/>
            <a:ext cx="204717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19" name="Rectangle: Rounded Corners 18">
            <a:extLst>
              <a:ext uri="{FF2B5EF4-FFF2-40B4-BE49-F238E27FC236}">
                <a16:creationId xmlns:a16="http://schemas.microsoft.com/office/drawing/2014/main" id="{52CF0B61-8AE6-046C-94E0-43600C72F7BA}"/>
              </a:ext>
            </a:extLst>
          </p:cNvPr>
          <p:cNvSpPr/>
          <p:nvPr/>
        </p:nvSpPr>
        <p:spPr>
          <a:xfrm>
            <a:off x="9445874" y="1284041"/>
            <a:ext cx="1313130"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20" name="Rectangle: Rounded Corners 19">
            <a:extLst>
              <a:ext uri="{FF2B5EF4-FFF2-40B4-BE49-F238E27FC236}">
                <a16:creationId xmlns:a16="http://schemas.microsoft.com/office/drawing/2014/main" id="{4AFE9E52-0A52-63D7-98B3-6DDC099F7E5D}"/>
              </a:ext>
            </a:extLst>
          </p:cNvPr>
          <p:cNvSpPr/>
          <p:nvPr/>
        </p:nvSpPr>
        <p:spPr>
          <a:xfrm>
            <a:off x="10835069" y="1284041"/>
            <a:ext cx="1277942"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22" name="Rectangle: Rounded Corners 21">
            <a:extLst>
              <a:ext uri="{FF2B5EF4-FFF2-40B4-BE49-F238E27FC236}">
                <a16:creationId xmlns:a16="http://schemas.microsoft.com/office/drawing/2014/main" id="{E446E532-A189-B6E5-D92D-CFDBAD930915}"/>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33" name="Rectangle: Rounded Corners 32">
            <a:extLst>
              <a:ext uri="{FF2B5EF4-FFF2-40B4-BE49-F238E27FC236}">
                <a16:creationId xmlns:a16="http://schemas.microsoft.com/office/drawing/2014/main" id="{EA70DA20-8306-0D77-5EE4-B0A16B025415}"/>
              </a:ext>
            </a:extLst>
          </p:cNvPr>
          <p:cNvSpPr/>
          <p:nvPr/>
        </p:nvSpPr>
        <p:spPr>
          <a:xfrm>
            <a:off x="70739" y="996844"/>
            <a:ext cx="187175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34" name="Rectangle: Rounded Corners 33">
            <a:extLst>
              <a:ext uri="{FF2B5EF4-FFF2-40B4-BE49-F238E27FC236}">
                <a16:creationId xmlns:a16="http://schemas.microsoft.com/office/drawing/2014/main" id="{F4E003A3-69BB-8CC7-2813-3183C652FA41}"/>
              </a:ext>
            </a:extLst>
          </p:cNvPr>
          <p:cNvSpPr/>
          <p:nvPr/>
        </p:nvSpPr>
        <p:spPr>
          <a:xfrm>
            <a:off x="3559255" y="708213"/>
            <a:ext cx="579782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35" name="Rectangle: Rounded Corners 34">
            <a:extLst>
              <a:ext uri="{FF2B5EF4-FFF2-40B4-BE49-F238E27FC236}">
                <a16:creationId xmlns:a16="http://schemas.microsoft.com/office/drawing/2014/main" id="{C71474FB-61A7-00E0-CA89-D4A5606FD6E7}"/>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36" name="Rectangle: Rounded Corners 35">
            <a:extLst>
              <a:ext uri="{FF2B5EF4-FFF2-40B4-BE49-F238E27FC236}">
                <a16:creationId xmlns:a16="http://schemas.microsoft.com/office/drawing/2014/main" id="{9C4B7B1C-9CCD-698D-2C44-4AEA41E35598}"/>
              </a:ext>
            </a:extLst>
          </p:cNvPr>
          <p:cNvSpPr/>
          <p:nvPr/>
        </p:nvSpPr>
        <p:spPr>
          <a:xfrm>
            <a:off x="9442170" y="703031"/>
            <a:ext cx="2655461"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Tree>
    <p:extLst>
      <p:ext uri="{BB962C8B-B14F-4D97-AF65-F5344CB8AC3E}">
        <p14:creationId xmlns:p14="http://schemas.microsoft.com/office/powerpoint/2010/main" val="911086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FFD811EF-0D82-66DE-D069-0F6D2F21392E}"/>
              </a:ext>
            </a:extLst>
          </p:cNvPr>
          <p:cNvSpPr txBox="1"/>
          <p:nvPr/>
        </p:nvSpPr>
        <p:spPr>
          <a:xfrm>
            <a:off x="4275626" y="6322455"/>
            <a:ext cx="5352171" cy="461665"/>
          </a:xfrm>
          <a:prstGeom prst="rect">
            <a:avLst/>
          </a:prstGeom>
          <a:noFill/>
        </p:spPr>
        <p:txBody>
          <a:bodyPr wrap="none" rtlCol="0">
            <a:spAutoFit/>
          </a:bodyPr>
          <a:lstStyle>
            <a:defPPr>
              <a:defRPr lang="en-US"/>
            </a:defPPr>
          </a:lstStyle>
          <a:p>
            <a:r>
              <a:rPr lang="en-GB" sz="1200" dirty="0"/>
              <a:t>[1] Christian Lacroix, et al. </a:t>
            </a:r>
            <a:r>
              <a:rPr lang="fr-FR" sz="1200" dirty="0" err="1"/>
              <a:t>Supercond</a:t>
            </a:r>
            <a:r>
              <a:rPr lang="fr-FR" sz="1200" dirty="0"/>
              <a:t>. </a:t>
            </a:r>
            <a:r>
              <a:rPr lang="fr-FR" sz="1200" dirty="0" err="1"/>
              <a:t>Sci</a:t>
            </a:r>
            <a:r>
              <a:rPr lang="fr-FR" sz="1200" dirty="0"/>
              <a:t>. </a:t>
            </a:r>
            <a:r>
              <a:rPr lang="fr-FR" sz="1200" dirty="0" err="1"/>
              <a:t>Technol</a:t>
            </a:r>
            <a:r>
              <a:rPr lang="fr-FR" sz="1200" dirty="0"/>
              <a:t>. 27 (2014) 055013 (6pp)</a:t>
            </a:r>
          </a:p>
          <a:p>
            <a:r>
              <a:rPr lang="fr-FR" sz="1200" dirty="0"/>
              <a:t>[2] </a:t>
            </a:r>
            <a:r>
              <a:rPr lang="en-GB" sz="1200" dirty="0"/>
              <a:t>Frederic Sirois, presentation just before this one.</a:t>
            </a:r>
          </a:p>
        </p:txBody>
      </p:sp>
      <p:pic>
        <p:nvPicPr>
          <p:cNvPr id="37" name="Picture 36">
            <a:extLst>
              <a:ext uri="{FF2B5EF4-FFF2-40B4-BE49-F238E27FC236}">
                <a16:creationId xmlns:a16="http://schemas.microsoft.com/office/drawing/2014/main" id="{FE651259-B23F-2676-E15E-4CD1544BB65B}"/>
              </a:ext>
            </a:extLst>
          </p:cNvPr>
          <p:cNvPicPr>
            <a:picLocks noChangeAspect="1"/>
          </p:cNvPicPr>
          <p:nvPr/>
        </p:nvPicPr>
        <p:blipFill>
          <a:blip r:embed="rId3"/>
          <a:stretch>
            <a:fillRect/>
          </a:stretch>
        </p:blipFill>
        <p:spPr>
          <a:xfrm>
            <a:off x="188635" y="2529281"/>
            <a:ext cx="5134677" cy="2745113"/>
          </a:xfrm>
          <a:prstGeom prst="rect">
            <a:avLst/>
          </a:prstGeom>
        </p:spPr>
      </p:pic>
      <p:grpSp>
        <p:nvGrpSpPr>
          <p:cNvPr id="68" name="Group 67">
            <a:extLst>
              <a:ext uri="{FF2B5EF4-FFF2-40B4-BE49-F238E27FC236}">
                <a16:creationId xmlns:a16="http://schemas.microsoft.com/office/drawing/2014/main" id="{71D446C9-5117-BB0F-6E51-0B8017569C17}"/>
              </a:ext>
            </a:extLst>
          </p:cNvPr>
          <p:cNvGrpSpPr/>
          <p:nvPr/>
        </p:nvGrpSpPr>
        <p:grpSpPr>
          <a:xfrm>
            <a:off x="5418342" y="2697291"/>
            <a:ext cx="6773658" cy="2769989"/>
            <a:chOff x="5356435" y="3264330"/>
            <a:chExt cx="6773658" cy="2769989"/>
          </a:xfrm>
        </p:grpSpPr>
        <p:sp>
          <p:nvSpPr>
            <p:cNvPr id="29" name="TextBox 28">
              <a:extLst>
                <a:ext uri="{FF2B5EF4-FFF2-40B4-BE49-F238E27FC236}">
                  <a16:creationId xmlns:a16="http://schemas.microsoft.com/office/drawing/2014/main" id="{E8967190-C579-D2BE-A07F-ACCD13290652}"/>
                </a:ext>
              </a:extLst>
            </p:cNvPr>
            <p:cNvSpPr txBox="1"/>
            <p:nvPr/>
          </p:nvSpPr>
          <p:spPr>
            <a:xfrm>
              <a:off x="5356435" y="3264330"/>
              <a:ext cx="6773658" cy="2769989"/>
            </a:xfrm>
            <a:prstGeom prst="rect">
              <a:avLst/>
            </a:prstGeom>
            <a:noFill/>
          </p:spPr>
          <p:txBody>
            <a:bodyPr wrap="square" rtlCol="0">
              <a:spAutoFit/>
            </a:bodyPr>
            <a:lstStyle/>
            <a:p>
              <a:pPr marL="285750" indent="-285750">
                <a:spcBef>
                  <a:spcPts val="600"/>
                </a:spcBef>
                <a:buFont typeface="Wingdings" panose="05000000000000000000" pitchFamily="2" charset="2"/>
                <a:buChar char="ü"/>
              </a:pPr>
              <a:r>
                <a:rPr lang="en-GB" b="1" dirty="0"/>
                <a:t>The current flow diverters </a:t>
              </a:r>
              <a:r>
                <a:rPr lang="en-GB" dirty="0"/>
                <a:t>also belong to this category [1, 2]</a:t>
              </a:r>
            </a:p>
            <a:p>
              <a:pPr marL="285750" indent="-285750">
                <a:spcBef>
                  <a:spcPts val="600"/>
                </a:spcBef>
                <a:buFont typeface="Wingdings" panose="05000000000000000000" pitchFamily="2" charset="2"/>
                <a:buChar char="ü"/>
              </a:pPr>
              <a:r>
                <a:rPr lang="en-GB" dirty="0"/>
                <a:t>They are very effective at speeding up the NZPV and reducing the time constant </a:t>
              </a:r>
              <a:r>
                <a:rPr lang="el-GR" i="1" dirty="0">
                  <a:latin typeface="Times New Roman" panose="02020603050405020304" pitchFamily="18" charset="0"/>
                  <a:cs typeface="Times New Roman" panose="02020603050405020304" pitchFamily="18" charset="0"/>
                </a:rPr>
                <a:t>τ</a:t>
              </a:r>
              <a:r>
                <a:rPr lang="en-GB" dirty="0"/>
                <a:t> and reducing </a:t>
              </a:r>
              <a:r>
                <a:rPr lang="en-GB" i="1" dirty="0" err="1">
                  <a:latin typeface="Times New Roman" panose="02020603050405020304" pitchFamily="18" charset="0"/>
                  <a:cs typeface="Times New Roman" panose="02020603050405020304" pitchFamily="18" charset="0"/>
                </a:rPr>
                <a:t>T</a:t>
              </a:r>
              <a:r>
                <a:rPr lang="en-GB" i="1" baseline="-25000" dirty="0" err="1">
                  <a:latin typeface="Times New Roman" panose="02020603050405020304" pitchFamily="18" charset="0"/>
                  <a:cs typeface="Times New Roman" panose="02020603050405020304" pitchFamily="18" charset="0"/>
                </a:rPr>
                <a:t>max</a:t>
              </a:r>
              <a:endParaRPr lang="en-GB" i="1" baseline="-25000" dirty="0">
                <a:latin typeface="Times New Roman" panose="02020603050405020304" pitchFamily="18" charset="0"/>
                <a:cs typeface="Times New Roman" panose="02020603050405020304" pitchFamily="18" charset="0"/>
              </a:endParaRPr>
            </a:p>
            <a:p>
              <a:pPr marL="285750" indent="-285750">
                <a:spcBef>
                  <a:spcPts val="600"/>
                </a:spcBef>
                <a:buFont typeface="Wingdings" panose="05000000000000000000" pitchFamily="2" charset="2"/>
                <a:buChar char="ü"/>
              </a:pPr>
              <a:endParaRPr lang="en-GB" i="1" baseline="-25000" dirty="0"/>
            </a:p>
            <a:p>
              <a:pPr marL="285750" indent="-285750">
                <a:spcBef>
                  <a:spcPts val="600"/>
                </a:spcBef>
                <a:buFont typeface="Wingdings" panose="05000000000000000000" pitchFamily="2" charset="2"/>
                <a:buChar char="ü"/>
              </a:pPr>
              <a:endParaRPr lang="en-GB" i="1" baseline="-25000" dirty="0"/>
            </a:p>
            <a:p>
              <a:pPr marL="285750" indent="-285750">
                <a:spcBef>
                  <a:spcPts val="600"/>
                </a:spcBef>
                <a:buFont typeface="Wingdings" panose="05000000000000000000" pitchFamily="2" charset="2"/>
                <a:buChar char="ü"/>
              </a:pPr>
              <a:endParaRPr lang="en-GB" i="1" baseline="-25000" dirty="0"/>
            </a:p>
            <a:p>
              <a:pPr marL="285750" indent="-285750">
                <a:spcBef>
                  <a:spcPts val="600"/>
                </a:spcBef>
                <a:buFont typeface="Wingdings" panose="05000000000000000000" pitchFamily="2" charset="2"/>
                <a:buChar char="ü"/>
              </a:pPr>
              <a:r>
                <a:rPr lang="en-GB" dirty="0"/>
                <a:t>This helps with distributing the stored energy in the coil structure.</a:t>
              </a:r>
            </a:p>
            <a:p>
              <a:pPr marL="285750" indent="-285750">
                <a:spcBef>
                  <a:spcPts val="600"/>
                </a:spcBef>
                <a:buFont typeface="Wingdings" panose="05000000000000000000" pitchFamily="2" charset="2"/>
                <a:buChar char="ü"/>
              </a:pPr>
              <a:r>
                <a:rPr lang="en-GB" dirty="0"/>
                <a:t>This is completely passive system, very attractive indeed!</a:t>
              </a: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5BDC6F90-67F4-07F0-8775-28E2B0CE2710}"/>
                    </a:ext>
                  </a:extLst>
                </p:cNvPr>
                <p:cNvSpPr txBox="1"/>
                <p:nvPr/>
              </p:nvSpPr>
              <p:spPr>
                <a:xfrm>
                  <a:off x="6059685" y="4265731"/>
                  <a:ext cx="4792466" cy="6842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trlPr>
                              <a:rPr lang="en-GB" i="1" smtClean="0">
                                <a:latin typeface="Cambria Math" panose="02040503050406030204" pitchFamily="18" charset="0"/>
                              </a:rPr>
                            </m:ctrlPr>
                          </m:naryPr>
                          <m:sub>
                            <m:r>
                              <m:rPr>
                                <m:brk m:alnAt="23"/>
                              </m:rPr>
                              <a:rPr lang="en-GB" b="0" i="1" smtClean="0">
                                <a:latin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m:t>
                            </m:r>
                          </m:sup>
                          <m:e>
                            <m:sSup>
                              <m:sSupPr>
                                <m:ctrlPr>
                                  <a:rPr lang="en-GB" i="1" smtClean="0">
                                    <a:latin typeface="Cambria Math" panose="02040503050406030204" pitchFamily="18" charset="0"/>
                                  </a:rPr>
                                </m:ctrlPr>
                              </m:sSupPr>
                              <m:e>
                                <m:r>
                                  <a:rPr lang="en-GB" b="0" i="1" smtClean="0">
                                    <a:latin typeface="Cambria Math" panose="02040503050406030204" pitchFamily="18" charset="0"/>
                                  </a:rPr>
                                  <m:t>𝐽</m:t>
                                </m:r>
                              </m:e>
                              <m:sup>
                                <m:r>
                                  <a:rPr lang="en-GB" b="0" i="1" smtClean="0">
                                    <a:latin typeface="Cambria Math" panose="02040503050406030204" pitchFamily="18" charset="0"/>
                                  </a:rPr>
                                  <m:t>2</m:t>
                                </m:r>
                              </m:sup>
                            </m:sSup>
                            <m:d>
                              <m:dPr>
                                <m:ctrlPr>
                                  <a:rPr lang="en-GB" i="1" smtClean="0">
                                    <a:latin typeface="Cambria Math" panose="02040503050406030204" pitchFamily="18" charset="0"/>
                                  </a:rPr>
                                </m:ctrlPr>
                              </m:dPr>
                              <m:e>
                                <m:r>
                                  <a:rPr lang="en-GB" b="0" i="1" smtClean="0">
                                    <a:latin typeface="Cambria Math" panose="02040503050406030204" pitchFamily="18" charset="0"/>
                                  </a:rPr>
                                  <m:t>𝑡</m:t>
                                </m:r>
                              </m:e>
                            </m:d>
                            <m:r>
                              <a:rPr lang="en-GB" b="0" i="1" smtClean="0">
                                <a:latin typeface="Cambria Math" panose="02040503050406030204" pitchFamily="18" charset="0"/>
                              </a:rPr>
                              <m:t>𝑑𝑡</m:t>
                            </m:r>
                          </m:e>
                        </m:nary>
                        <m:r>
                          <a:rPr lang="en-GB" i="1" smtClean="0">
                            <a:latin typeface="Cambria Math" panose="02040503050406030204" pitchFamily="18" charset="0"/>
                          </a:rPr>
                          <m:t>=</m:t>
                        </m:r>
                        <m:nary>
                          <m:naryPr>
                            <m:ctrlPr>
                              <a:rPr lang="en-GB" i="1" smtClean="0">
                                <a:latin typeface="Cambria Math" panose="02040503050406030204" pitchFamily="18" charset="0"/>
                              </a:rPr>
                            </m:ctrlPr>
                          </m:naryPr>
                          <m:sub>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𝑜𝑝</m:t>
                                </m:r>
                              </m:sub>
                            </m:sSub>
                          </m:sub>
                          <m:sup>
                            <m:sSub>
                              <m:sSubPr>
                                <m:ctrlPr>
                                  <a:rPr lang="en-GB" i="1" smtClean="0">
                                    <a:latin typeface="Cambria Math" panose="02040503050406030204" pitchFamily="18" charset="0"/>
                                  </a:rPr>
                                </m:ctrlPr>
                              </m:sSubPr>
                              <m:e>
                                <m:r>
                                  <a:rPr lang="en-GB" b="0" i="1" smtClean="0">
                                    <a:latin typeface="Cambria Math" panose="02040503050406030204" pitchFamily="18" charset="0"/>
                                  </a:rPr>
                                  <m:t>𝑇</m:t>
                                </m:r>
                              </m:e>
                              <m:sub>
                                <m:r>
                                  <a:rPr lang="en-GB" b="0" i="1" smtClean="0">
                                    <a:latin typeface="Cambria Math" panose="02040503050406030204" pitchFamily="18" charset="0"/>
                                  </a:rPr>
                                  <m:t>𝑚𝑎𝑥</m:t>
                                </m:r>
                              </m:sub>
                            </m:sSub>
                          </m:sup>
                          <m:e>
                            <m:sSub>
                              <m:sSubPr>
                                <m:ctrlPr>
                                  <a:rPr lang="en-GB" i="1" smtClean="0">
                                    <a:latin typeface="Cambria Math" panose="02040503050406030204" pitchFamily="18" charset="0"/>
                                  </a:rPr>
                                </m:ctrlPr>
                              </m:sSubPr>
                              <m:e>
                                <m:r>
                                  <a:rPr lang="en-GB" b="0" i="1" smtClean="0">
                                    <a:latin typeface="Cambria Math" panose="02040503050406030204" pitchFamily="18" charset="0"/>
                                  </a:rPr>
                                  <m:t>𝑐</m:t>
                                </m:r>
                              </m:e>
                              <m:sub>
                                <m:r>
                                  <a:rPr lang="en-GB" b="0" i="1" smtClean="0">
                                    <a:latin typeface="Cambria Math" panose="02040503050406030204" pitchFamily="18" charset="0"/>
                                  </a:rPr>
                                  <m:t>𝑣</m:t>
                                </m:r>
                              </m:sub>
                            </m:sSub>
                          </m:e>
                        </m:nary>
                        <m:f>
                          <m:fPr>
                            <m:type m:val="lin"/>
                            <m:ctrlPr>
                              <a:rPr lang="en-GB" i="1" smtClean="0">
                                <a:latin typeface="Cambria Math" panose="02040503050406030204" pitchFamily="18" charset="0"/>
                              </a:rPr>
                            </m:ctrlPr>
                          </m:fPr>
                          <m:num>
                            <m:d>
                              <m:dPr>
                                <m:ctrlPr>
                                  <a:rPr lang="en-GB" i="1">
                                    <a:latin typeface="Cambria Math" panose="02040503050406030204" pitchFamily="18" charset="0"/>
                                  </a:rPr>
                                </m:ctrlPr>
                              </m:dPr>
                              <m:e>
                                <m:r>
                                  <a:rPr lang="en-GB" i="1">
                                    <a:latin typeface="Cambria Math" panose="02040503050406030204" pitchFamily="18" charset="0"/>
                                  </a:rPr>
                                  <m:t>𝑇</m:t>
                                </m:r>
                              </m:e>
                            </m:d>
                          </m:num>
                          <m:den>
                            <m:r>
                              <a:rPr lang="en-GB" i="1" smtClean="0">
                                <a:latin typeface="Cambria Math" panose="02040503050406030204" pitchFamily="18" charset="0"/>
                                <a:ea typeface="Cambria Math" panose="02040503050406030204" pitchFamily="18" charset="0"/>
                              </a:rPr>
                              <m:t>𝜌</m:t>
                            </m:r>
                            <m:d>
                              <m:dPr>
                                <m:ctrlPr>
                                  <a:rPr lang="en-GB"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𝑇</m:t>
                                </m:r>
                              </m:e>
                            </m:d>
                            <m:r>
                              <a:rPr lang="en-GB" b="0" i="1" smtClean="0">
                                <a:latin typeface="Cambria Math" panose="02040503050406030204" pitchFamily="18" charset="0"/>
                                <a:ea typeface="Cambria Math" panose="02040503050406030204" pitchFamily="18" charset="0"/>
                              </a:rPr>
                              <m:t>𝑑𝑇</m:t>
                            </m:r>
                          </m:den>
                        </m:f>
                        <m:r>
                          <a:rPr lang="en-GB" b="0" i="1" smtClean="0">
                            <a:latin typeface="Cambria Math" panose="02040503050406030204" pitchFamily="18" charset="0"/>
                          </a:rPr>
                          <m:t> </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𝐹</m:t>
                        </m:r>
                        <m:d>
                          <m:dPr>
                            <m:ctrlPr>
                              <a:rPr lang="el-GR" b="0" i="1" smtClean="0">
                                <a:latin typeface="Cambria Math" panose="02040503050406030204" pitchFamily="18" charset="0"/>
                                <a:ea typeface="Cambria Math" panose="02040503050406030204" pitchFamily="18" charset="0"/>
                              </a:rPr>
                            </m:ctrlPr>
                          </m:dPr>
                          <m:e>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𝑇</m:t>
                                </m:r>
                              </m:e>
                              <m:sub>
                                <m:r>
                                  <a:rPr lang="en-GB" b="0" i="1" smtClean="0">
                                    <a:latin typeface="Cambria Math" panose="02040503050406030204" pitchFamily="18" charset="0"/>
                                    <a:ea typeface="Cambria Math" panose="02040503050406030204" pitchFamily="18" charset="0"/>
                                  </a:rPr>
                                  <m:t>𝑚𝑎𝑥</m:t>
                                </m:r>
                              </m:sub>
                            </m:sSub>
                          </m:e>
                        </m:d>
                      </m:oMath>
                    </m:oMathPara>
                  </a14:m>
                  <a:endParaRPr lang="en-GB" dirty="0"/>
                </a:p>
              </p:txBody>
            </p:sp>
          </mc:Choice>
          <mc:Fallback xmlns="">
            <p:sp>
              <p:nvSpPr>
                <p:cNvPr id="24" name="TextBox 23">
                  <a:extLst>
                    <a:ext uri="{FF2B5EF4-FFF2-40B4-BE49-F238E27FC236}">
                      <a16:creationId xmlns:a16="http://schemas.microsoft.com/office/drawing/2014/main" id="{5BDC6F90-67F4-07F0-8775-28E2B0CE2710}"/>
                    </a:ext>
                  </a:extLst>
                </p:cNvPr>
                <p:cNvSpPr txBox="1">
                  <a:spLocks noRot="1" noChangeAspect="1" noMove="1" noResize="1" noEditPoints="1" noAdjustHandles="1" noChangeArrowheads="1" noChangeShapeType="1" noTextEdit="1"/>
                </p:cNvSpPr>
                <p:nvPr/>
              </p:nvSpPr>
              <p:spPr>
                <a:xfrm>
                  <a:off x="6059685" y="4265731"/>
                  <a:ext cx="4792466" cy="684226"/>
                </a:xfrm>
                <a:prstGeom prst="rect">
                  <a:avLst/>
                </a:prstGeom>
                <a:blipFill>
                  <a:blip r:embed="rId4"/>
                  <a:stretch>
                    <a:fillRect/>
                  </a:stretch>
                </a:blipFill>
              </p:spPr>
              <p:txBody>
                <a:bodyPr/>
                <a:lstStyle/>
                <a:p>
                  <a:r>
                    <a:rPr lang="en-GB">
                      <a:noFill/>
                    </a:rPr>
                    <a:t> </a:t>
                  </a:r>
                </a:p>
              </p:txBody>
            </p:sp>
          </mc:Fallback>
        </mc:AlternateContent>
      </p:grpSp>
      <p:sp>
        <p:nvSpPr>
          <p:cNvPr id="2" name="Rectangle: Rounded Corners 1">
            <a:extLst>
              <a:ext uri="{FF2B5EF4-FFF2-40B4-BE49-F238E27FC236}">
                <a16:creationId xmlns:a16="http://schemas.microsoft.com/office/drawing/2014/main" id="{DBE5802A-7128-8D84-1D91-D1F1CC1CBD03}"/>
              </a:ext>
            </a:extLst>
          </p:cNvPr>
          <p:cNvSpPr/>
          <p:nvPr/>
        </p:nvSpPr>
        <p:spPr>
          <a:xfrm>
            <a:off x="65893" y="64361"/>
            <a:ext cx="12057652" cy="290695"/>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Magnet Stored Energy</a:t>
            </a:r>
          </a:p>
        </p:txBody>
      </p:sp>
      <p:sp>
        <p:nvSpPr>
          <p:cNvPr id="3" name="Rectangle: Rounded Corners 2">
            <a:extLst>
              <a:ext uri="{FF2B5EF4-FFF2-40B4-BE49-F238E27FC236}">
                <a16:creationId xmlns:a16="http://schemas.microsoft.com/office/drawing/2014/main" id="{ED49FF37-58AD-3F6B-37D2-C29D46A58BE7}"/>
              </a:ext>
            </a:extLst>
          </p:cNvPr>
          <p:cNvSpPr/>
          <p:nvPr/>
        </p:nvSpPr>
        <p:spPr>
          <a:xfrm>
            <a:off x="65893" y="410193"/>
            <a:ext cx="7197866"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Distribute (propagate)</a:t>
            </a:r>
            <a:endParaRPr lang="en-GB" sz="1700" baseline="-25000" dirty="0"/>
          </a:p>
        </p:txBody>
      </p:sp>
      <p:sp>
        <p:nvSpPr>
          <p:cNvPr id="4" name="Rectangle: Rounded Corners 3">
            <a:extLst>
              <a:ext uri="{FF2B5EF4-FFF2-40B4-BE49-F238E27FC236}">
                <a16:creationId xmlns:a16="http://schemas.microsoft.com/office/drawing/2014/main" id="{A9EA7CAD-CA6A-0731-2FF1-DC71C1DB6E0C}"/>
              </a:ext>
            </a:extLst>
          </p:cNvPr>
          <p:cNvSpPr/>
          <p:nvPr/>
        </p:nvSpPr>
        <p:spPr>
          <a:xfrm>
            <a:off x="7317936" y="410193"/>
            <a:ext cx="4805609"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Remove (extract)</a:t>
            </a:r>
          </a:p>
        </p:txBody>
      </p:sp>
      <p:sp>
        <p:nvSpPr>
          <p:cNvPr id="5" name="Rectangle: Rounded Corners 4">
            <a:extLst>
              <a:ext uri="{FF2B5EF4-FFF2-40B4-BE49-F238E27FC236}">
                <a16:creationId xmlns:a16="http://schemas.microsoft.com/office/drawing/2014/main" id="{CFDFD12F-42E7-8245-8765-866F9073A643}"/>
              </a:ext>
            </a:extLst>
          </p:cNvPr>
          <p:cNvSpPr/>
          <p:nvPr/>
        </p:nvSpPr>
        <p:spPr>
          <a:xfrm>
            <a:off x="1992892" y="1288683"/>
            <a:ext cx="1514458"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Conductor</a:t>
            </a:r>
          </a:p>
        </p:txBody>
      </p:sp>
      <p:sp>
        <p:nvSpPr>
          <p:cNvPr id="6" name="Rectangle: Rounded Corners 5">
            <a:extLst>
              <a:ext uri="{FF2B5EF4-FFF2-40B4-BE49-F238E27FC236}">
                <a16:creationId xmlns:a16="http://schemas.microsoft.com/office/drawing/2014/main" id="{0593FF44-8C8D-EA91-576A-3BDF2236AA20}"/>
              </a:ext>
            </a:extLst>
          </p:cNvPr>
          <p:cNvSpPr/>
          <p:nvPr/>
        </p:nvSpPr>
        <p:spPr>
          <a:xfrm>
            <a:off x="3562962" y="1283001"/>
            <a:ext cx="1025140" cy="245809"/>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Heaters</a:t>
            </a:r>
          </a:p>
        </p:txBody>
      </p:sp>
      <p:sp>
        <p:nvSpPr>
          <p:cNvPr id="9" name="Rectangle: Rounded Corners 8">
            <a:extLst>
              <a:ext uri="{FF2B5EF4-FFF2-40B4-BE49-F238E27FC236}">
                <a16:creationId xmlns:a16="http://schemas.microsoft.com/office/drawing/2014/main" id="{B47880C2-3EC5-F7DC-BEB7-071478813B2D}"/>
              </a:ext>
            </a:extLst>
          </p:cNvPr>
          <p:cNvSpPr/>
          <p:nvPr/>
        </p:nvSpPr>
        <p:spPr>
          <a:xfrm>
            <a:off x="57921" y="1283002"/>
            <a:ext cx="188457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Turn-to-turn layer</a:t>
            </a:r>
          </a:p>
        </p:txBody>
      </p:sp>
      <p:sp>
        <p:nvSpPr>
          <p:cNvPr id="11" name="Rectangle: Rounded Corners 10">
            <a:extLst>
              <a:ext uri="{FF2B5EF4-FFF2-40B4-BE49-F238E27FC236}">
                <a16:creationId xmlns:a16="http://schemas.microsoft.com/office/drawing/2014/main" id="{B514B903-525B-0511-C884-933482E9F76B}"/>
              </a:ext>
            </a:extLst>
          </p:cNvPr>
          <p:cNvSpPr/>
          <p:nvPr/>
        </p:nvSpPr>
        <p:spPr>
          <a:xfrm>
            <a:off x="4650263" y="1283001"/>
            <a:ext cx="850163" cy="24581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Coils</a:t>
            </a:r>
          </a:p>
        </p:txBody>
      </p:sp>
      <p:sp>
        <p:nvSpPr>
          <p:cNvPr id="13" name="Rectangle: Rounded Corners 12">
            <a:extLst>
              <a:ext uri="{FF2B5EF4-FFF2-40B4-BE49-F238E27FC236}">
                <a16:creationId xmlns:a16="http://schemas.microsoft.com/office/drawing/2014/main" id="{B1BFF4AA-433E-5770-2BEA-AB0C038300D2}"/>
              </a:ext>
            </a:extLst>
          </p:cNvPr>
          <p:cNvSpPr/>
          <p:nvPr/>
        </p:nvSpPr>
        <p:spPr>
          <a:xfrm>
            <a:off x="2012346" y="996844"/>
            <a:ext cx="5225205"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Increase resistance of the coil</a:t>
            </a:r>
          </a:p>
        </p:txBody>
      </p:sp>
      <p:sp>
        <p:nvSpPr>
          <p:cNvPr id="14" name="Rectangle: Rounded Corners 13">
            <a:extLst>
              <a:ext uri="{FF2B5EF4-FFF2-40B4-BE49-F238E27FC236}">
                <a16:creationId xmlns:a16="http://schemas.microsoft.com/office/drawing/2014/main" id="{7E365455-8E43-0F8F-AB6C-4819A5301B5C}"/>
              </a:ext>
            </a:extLst>
          </p:cNvPr>
          <p:cNvSpPr/>
          <p:nvPr/>
        </p:nvSpPr>
        <p:spPr>
          <a:xfrm>
            <a:off x="7307401" y="997883"/>
            <a:ext cx="205338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Electric (via term.)</a:t>
            </a:r>
          </a:p>
        </p:txBody>
      </p:sp>
      <p:sp>
        <p:nvSpPr>
          <p:cNvPr id="15" name="Rectangle: Rounded Corners 14">
            <a:extLst>
              <a:ext uri="{FF2B5EF4-FFF2-40B4-BE49-F238E27FC236}">
                <a16:creationId xmlns:a16="http://schemas.microsoft.com/office/drawing/2014/main" id="{FEF7FFB5-38A6-91E2-B601-D44469B2295B}"/>
              </a:ext>
            </a:extLst>
          </p:cNvPr>
          <p:cNvSpPr/>
          <p:nvPr/>
        </p:nvSpPr>
        <p:spPr>
          <a:xfrm>
            <a:off x="9430634" y="993241"/>
            <a:ext cx="268237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Magnetic (via coupling)</a:t>
            </a:r>
          </a:p>
        </p:txBody>
      </p:sp>
      <p:sp>
        <p:nvSpPr>
          <p:cNvPr id="16" name="Rectangle: Rounded Corners 15">
            <a:extLst>
              <a:ext uri="{FF2B5EF4-FFF2-40B4-BE49-F238E27FC236}">
                <a16:creationId xmlns:a16="http://schemas.microsoft.com/office/drawing/2014/main" id="{0F0AEC9F-792F-9617-8C48-55174370446F}"/>
              </a:ext>
            </a:extLst>
          </p:cNvPr>
          <p:cNvSpPr/>
          <p:nvPr/>
        </p:nvSpPr>
        <p:spPr>
          <a:xfrm>
            <a:off x="7313610" y="1284041"/>
            <a:ext cx="2047173"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Res/Var-</a:t>
            </a:r>
            <a:r>
              <a:rPr lang="en-GB" sz="1700" dirty="0" err="1"/>
              <a:t>istors</a:t>
            </a:r>
            <a:endParaRPr lang="en-GB" sz="1700" dirty="0"/>
          </a:p>
        </p:txBody>
      </p:sp>
      <p:sp>
        <p:nvSpPr>
          <p:cNvPr id="17" name="Rectangle: Rounded Corners 16">
            <a:extLst>
              <a:ext uri="{FF2B5EF4-FFF2-40B4-BE49-F238E27FC236}">
                <a16:creationId xmlns:a16="http://schemas.microsoft.com/office/drawing/2014/main" id="{1D15E47B-41FB-F447-EC64-9C2AB9FA2960}"/>
              </a:ext>
            </a:extLst>
          </p:cNvPr>
          <p:cNvSpPr/>
          <p:nvPr/>
        </p:nvSpPr>
        <p:spPr>
          <a:xfrm>
            <a:off x="9445874" y="1284041"/>
            <a:ext cx="1313130"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Structures</a:t>
            </a:r>
          </a:p>
        </p:txBody>
      </p:sp>
      <p:sp>
        <p:nvSpPr>
          <p:cNvPr id="18" name="Rectangle: Rounded Corners 17">
            <a:extLst>
              <a:ext uri="{FF2B5EF4-FFF2-40B4-BE49-F238E27FC236}">
                <a16:creationId xmlns:a16="http://schemas.microsoft.com/office/drawing/2014/main" id="{ED2F3F20-F9D7-65B6-75E2-70EFEBCF3190}"/>
              </a:ext>
            </a:extLst>
          </p:cNvPr>
          <p:cNvSpPr/>
          <p:nvPr/>
        </p:nvSpPr>
        <p:spPr>
          <a:xfrm>
            <a:off x="10835069" y="1284041"/>
            <a:ext cx="1277942"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Add. coils</a:t>
            </a:r>
          </a:p>
        </p:txBody>
      </p:sp>
      <p:sp>
        <p:nvSpPr>
          <p:cNvPr id="20" name="Rectangle: Rounded Corners 19">
            <a:extLst>
              <a:ext uri="{FF2B5EF4-FFF2-40B4-BE49-F238E27FC236}">
                <a16:creationId xmlns:a16="http://schemas.microsoft.com/office/drawing/2014/main" id="{2A30B7AF-31D2-2BF4-F9D2-76A88F8F8A7B}"/>
              </a:ext>
            </a:extLst>
          </p:cNvPr>
          <p:cNvSpPr/>
          <p:nvPr/>
        </p:nvSpPr>
        <p:spPr>
          <a:xfrm>
            <a:off x="5562587" y="1283001"/>
            <a:ext cx="1690637" cy="250452"/>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Power Sources</a:t>
            </a:r>
          </a:p>
        </p:txBody>
      </p:sp>
      <p:sp>
        <p:nvSpPr>
          <p:cNvPr id="34" name="Rectangle: Rounded Corners 33">
            <a:extLst>
              <a:ext uri="{FF2B5EF4-FFF2-40B4-BE49-F238E27FC236}">
                <a16:creationId xmlns:a16="http://schemas.microsoft.com/office/drawing/2014/main" id="{02B98FB8-B149-4CB1-FB10-36BA706A21F0}"/>
              </a:ext>
            </a:extLst>
          </p:cNvPr>
          <p:cNvSpPr/>
          <p:nvPr/>
        </p:nvSpPr>
        <p:spPr>
          <a:xfrm>
            <a:off x="70739" y="996844"/>
            <a:ext cx="1871757"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By-pass</a:t>
            </a:r>
          </a:p>
        </p:txBody>
      </p:sp>
      <p:sp>
        <p:nvSpPr>
          <p:cNvPr id="35" name="Rectangle: Rounded Corners 34">
            <a:extLst>
              <a:ext uri="{FF2B5EF4-FFF2-40B4-BE49-F238E27FC236}">
                <a16:creationId xmlns:a16="http://schemas.microsoft.com/office/drawing/2014/main" id="{FF6B5C98-7920-DDE3-F4B3-B765A2CD4ECD}"/>
              </a:ext>
            </a:extLst>
          </p:cNvPr>
          <p:cNvSpPr/>
          <p:nvPr/>
        </p:nvSpPr>
        <p:spPr>
          <a:xfrm>
            <a:off x="3559255" y="708213"/>
            <a:ext cx="5797825"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600" dirty="0"/>
              <a:t>Active (requires quench detection)</a:t>
            </a:r>
          </a:p>
        </p:txBody>
      </p:sp>
      <p:sp>
        <p:nvSpPr>
          <p:cNvPr id="36" name="Rectangle: Rounded Corners 35">
            <a:extLst>
              <a:ext uri="{FF2B5EF4-FFF2-40B4-BE49-F238E27FC236}">
                <a16:creationId xmlns:a16="http://schemas.microsoft.com/office/drawing/2014/main" id="{E9F181EE-0054-7760-A11E-1C13B0D681A6}"/>
              </a:ext>
            </a:extLst>
          </p:cNvPr>
          <p:cNvSpPr/>
          <p:nvPr/>
        </p:nvSpPr>
        <p:spPr>
          <a:xfrm>
            <a:off x="65893" y="705962"/>
            <a:ext cx="3437753" cy="244770"/>
          </a:xfrm>
          <a:prstGeom prst="roundRect">
            <a:avLst/>
          </a:prstGeom>
          <a:solidFill>
            <a:srgbClr val="B1540F"/>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
        <p:nvSpPr>
          <p:cNvPr id="42" name="Rectangle: Rounded Corners 41">
            <a:extLst>
              <a:ext uri="{FF2B5EF4-FFF2-40B4-BE49-F238E27FC236}">
                <a16:creationId xmlns:a16="http://schemas.microsoft.com/office/drawing/2014/main" id="{87410E6E-70DA-C3AF-BA26-152360EDCE6B}"/>
              </a:ext>
            </a:extLst>
          </p:cNvPr>
          <p:cNvSpPr/>
          <p:nvPr/>
        </p:nvSpPr>
        <p:spPr>
          <a:xfrm>
            <a:off x="9442170" y="703031"/>
            <a:ext cx="2655461" cy="244770"/>
          </a:xfrm>
          <a:prstGeom prst="roundRect">
            <a:avLst/>
          </a:prstGeom>
          <a:solidFill>
            <a:schemeClr val="tx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1700" dirty="0"/>
              <a:t>Passive</a:t>
            </a:r>
          </a:p>
        </p:txBody>
      </p:sp>
    </p:spTree>
    <p:extLst>
      <p:ext uri="{BB962C8B-B14F-4D97-AF65-F5344CB8AC3E}">
        <p14:creationId xmlns:p14="http://schemas.microsoft.com/office/powerpoint/2010/main" val="954002831"/>
      </p:ext>
    </p:extLst>
  </p:cSld>
  <p:clrMapOvr>
    <a:masterClrMapping/>
  </p:clrMapOvr>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7397C0DF-4257-0B48-86D5-AD5AF0BFBE10}" vid="{F454E6D3-6570-1949-BCB1-478C31A3B5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53742</TotalTime>
  <Words>3048</Words>
  <Application>Microsoft Office PowerPoint</Application>
  <PresentationFormat>Widescreen</PresentationFormat>
  <Paragraphs>538</Paragraphs>
  <Slides>22</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Cambria Math</vt:lpstr>
      <vt:lpstr>Times New Roman</vt:lpstr>
      <vt:lpstr>Wingdings</vt:lpstr>
      <vt:lpstr>CERNCobranding4-3</vt:lpstr>
      <vt:lpstr>Quench protection techniques for HTS coils </vt:lpstr>
      <vt:lpstr>Quench Protection – Goals and increasing complexity</vt:lpstr>
      <vt:lpstr>PowerPoint Presentation</vt:lpstr>
      <vt:lpstr>Managing Stored Magnetic Energy - Approaches</vt:lpstr>
      <vt:lpstr>Managing Stored Magnetic Energy - Approaches</vt:lpstr>
      <vt:lpstr>PowerPoint Presentation</vt:lpstr>
      <vt:lpstr>PowerPoint Presentation</vt:lpstr>
      <vt:lpstr>PowerPoint Presentation</vt:lpstr>
      <vt:lpstr>PowerPoint Presentation</vt:lpstr>
      <vt:lpstr>PowerPoint Presentation</vt:lpstr>
      <vt:lpstr>Some examples of how protection could be done in practice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 example of how protection could be done in practice</vt:lpstr>
      <vt:lpstr>PowerPoint Presentation</vt:lpstr>
      <vt:lpstr>PowerPoint Presentation</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Emmanuele Ravaioli;Mariusz Wozniak</dc:creator>
  <cp:lastModifiedBy>Mariusz Wozniak</cp:lastModifiedBy>
  <cp:revision>3737</cp:revision>
  <cp:lastPrinted>2022-09-29T06:57:27Z</cp:lastPrinted>
  <dcterms:created xsi:type="dcterms:W3CDTF">2017-06-18T14:15:32Z</dcterms:created>
  <dcterms:modified xsi:type="dcterms:W3CDTF">2023-03-10T12:49:11Z</dcterms:modified>
</cp:coreProperties>
</file>