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8" r:id="rId3"/>
    <p:sldId id="269" r:id="rId4"/>
    <p:sldId id="270" r:id="rId5"/>
    <p:sldId id="271" r:id="rId6"/>
    <p:sldId id="272" r:id="rId7"/>
    <p:sldId id="274" r:id="rId8"/>
    <p:sldId id="273" r:id="rId9"/>
    <p:sldId id="280" r:id="rId10"/>
    <p:sldId id="276" r:id="rId11"/>
    <p:sldId id="277" r:id="rId12"/>
    <p:sldId id="275" r:id="rId13"/>
    <p:sldId id="278" r:id="rId14"/>
    <p:sldId id="279" r:id="rId15"/>
    <p:sldId id="281" r:id="rId16"/>
    <p:sldId id="282" r:id="rId17"/>
    <p:sldId id="257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 autoAdjust="0"/>
    <p:restoredTop sz="94692" autoAdjust="0"/>
  </p:normalViewPr>
  <p:slideViewPr>
    <p:cSldViewPr>
      <p:cViewPr>
        <p:scale>
          <a:sx n="100" d="100"/>
          <a:sy n="100" d="100"/>
        </p:scale>
        <p:origin x="-306" y="10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7214B-36C3-4FA8-A6B6-60A1D6993CB6}" type="datetimeFigureOut">
              <a:rPr lang="fr-FR" smtClean="0"/>
              <a:t>19/01/2011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ABA491-8619-417B-9ADF-9D505E69BEE0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65E7D-B53E-44BE-9A89-A238801295AE}" type="datetime1">
              <a:rPr lang="fr-FR" smtClean="0"/>
              <a:t>19/01/2011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45FA0-97FC-46D6-B579-5147C2776511}" type="datetime1">
              <a:rPr lang="fr-FR" smtClean="0"/>
              <a:t>19/01/2011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3B49A-1A80-42C8-8D33-E8BF1250A246}" type="datetime1">
              <a:rPr lang="fr-FR" smtClean="0"/>
              <a:t>19/01/2011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BF0F-AA48-4D0B-9A73-26C825D9169A}" type="datetime1">
              <a:rPr lang="fr-FR" smtClean="0"/>
              <a:t>19/01/2011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0E8F0-4D7C-400A-897D-66CDAD435B32}" type="datetime1">
              <a:rPr lang="fr-FR" smtClean="0"/>
              <a:t>19/01/2011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E1166-426F-4D1C-B260-E5A7C3CA5E75}" type="datetime1">
              <a:rPr lang="fr-FR" smtClean="0"/>
              <a:t>19/01/2011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E090F-D95D-42C1-9AD4-7EE7C92A79DA}" type="datetime1">
              <a:rPr lang="fr-FR" smtClean="0"/>
              <a:t>19/01/2011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B6A05-3DD7-48EE-A08B-3F3354503BAF}" type="datetime1">
              <a:rPr lang="fr-FR" smtClean="0"/>
              <a:t>19/01/2011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9BD1-88FA-4B1D-A680-1ACCF7DCA97E}" type="datetime1">
              <a:rPr lang="fr-FR" smtClean="0"/>
              <a:t>19/01/2011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1D663-ACCC-4BC1-9D51-B0D57808C9DD}" type="datetime1">
              <a:rPr lang="fr-FR" smtClean="0"/>
              <a:t>19/01/2011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CB10-A0FA-4816-8248-D15A359CCAB2}" type="datetime1">
              <a:rPr lang="fr-FR" smtClean="0"/>
              <a:t>19/01/2011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42DF2-8CAA-41BB-82BC-3B0A565DAAC0}" type="datetime1">
              <a:rPr lang="fr-FR" smtClean="0"/>
              <a:t>19/01/2011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development of SDHCAL in </a:t>
            </a:r>
            <a:r>
              <a:rPr lang="en-US" dirty="0" err="1" smtClean="0"/>
              <a:t>Mokka</a:t>
            </a:r>
            <a:r>
              <a:rPr lang="en-US" dirty="0" smtClean="0"/>
              <a:t>--II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9512" y="3933056"/>
            <a:ext cx="8601000" cy="1752600"/>
          </a:xfrm>
        </p:spPr>
        <p:txBody>
          <a:bodyPr/>
          <a:lstStyle/>
          <a:p>
            <a:r>
              <a:rPr lang="fr-FR" dirty="0"/>
              <a:t/>
            </a:r>
            <a:br>
              <a:rPr lang="fr-FR" dirty="0"/>
            </a:br>
            <a:r>
              <a:rPr lang="fr-FR" dirty="0"/>
              <a:t>Gabriel </a:t>
            </a:r>
            <a:r>
              <a:rPr lang="fr-FR" dirty="0" err="1" smtClean="0"/>
              <a:t>Musat</a:t>
            </a:r>
            <a:r>
              <a:rPr lang="fr-FR" dirty="0" smtClean="0"/>
              <a:t>,</a:t>
            </a:r>
            <a:r>
              <a:rPr lang="fr-FR" dirty="0"/>
              <a:t> </a:t>
            </a:r>
            <a:r>
              <a:rPr lang="fr-FR" dirty="0" smtClean="0"/>
              <a:t> </a:t>
            </a:r>
            <a:r>
              <a:rPr lang="fr-FR" dirty="0" err="1" smtClean="0"/>
              <a:t>Ran</a:t>
            </a:r>
            <a:r>
              <a:rPr lang="fr-FR" dirty="0" smtClean="0"/>
              <a:t> Han , Gerald </a:t>
            </a:r>
            <a:r>
              <a:rPr lang="fr-FR" dirty="0" err="1" smtClean="0"/>
              <a:t>Grenie</a:t>
            </a:r>
            <a:endParaRPr lang="fr-FR" dirty="0" smtClean="0"/>
          </a:p>
          <a:p>
            <a:r>
              <a:rPr lang="fr-FR" dirty="0" smtClean="0"/>
              <a:t>2011-01-19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/>
          <a:lstStyle/>
          <a:p>
            <a:r>
              <a:rPr lang="en-US" dirty="0" smtClean="0"/>
              <a:t>Number of PFOs</a:t>
            </a:r>
            <a:endParaRPr lang="fr-FR" dirty="0"/>
          </a:p>
        </p:txBody>
      </p:sp>
      <p:pic>
        <p:nvPicPr>
          <p:cNvPr id="33793" name="Picture 1" descr="C:\DOCUME~1\rhan\LOCALS~1\Temp\F2(~J@`E{T]@W~I}B_TJ`W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7416824" cy="5350624"/>
          </a:xfrm>
          <a:prstGeom prst="rect">
            <a:avLst/>
          </a:prstGeom>
          <a:noFill/>
        </p:spPr>
      </p:pic>
      <p:sp>
        <p:nvSpPr>
          <p:cNvPr id="4" name="Ellipse 3"/>
          <p:cNvSpPr/>
          <p:nvPr/>
        </p:nvSpPr>
        <p:spPr>
          <a:xfrm>
            <a:off x="2699792" y="4581128"/>
            <a:ext cx="1800200" cy="576064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PFO Reconstruction Energy</a:t>
            </a:r>
            <a:endParaRPr lang="fr-FR" dirty="0"/>
          </a:p>
        </p:txBody>
      </p:sp>
      <p:pic>
        <p:nvPicPr>
          <p:cNvPr id="34817" name="Picture 1" descr="C:\DOCUME~1\rhan\LOCALS~1\Temp\LKPL}KWNI%(E`{BJ29X5)G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1196752"/>
            <a:ext cx="7704855" cy="5531439"/>
          </a:xfrm>
          <a:prstGeom prst="rect">
            <a:avLst/>
          </a:prstGeom>
          <a:noFill/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PFO Energy- Input Energy (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pfocuts</a:t>
            </a:r>
            <a:r>
              <a:rPr lang="en-US" dirty="0" smtClean="0"/>
              <a:t>)</a:t>
            </a:r>
            <a:endParaRPr lang="fr-FR" dirty="0"/>
          </a:p>
        </p:txBody>
      </p:sp>
      <p:pic>
        <p:nvPicPr>
          <p:cNvPr id="32770" name="Picture 2" descr="C:\DOCUME~1\rhan\LOCALS~1\Temp\A0]7D3PQGRC7_5[R{I~5B~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07434"/>
            <a:ext cx="7632848" cy="5441600"/>
          </a:xfrm>
          <a:prstGeom prst="rect">
            <a:avLst/>
          </a:prstGeom>
          <a:noFill/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PFO Energy- Input Energy (w </a:t>
            </a:r>
            <a:r>
              <a:rPr lang="en-US" dirty="0" err="1" smtClean="0"/>
              <a:t>pfos</a:t>
            </a:r>
            <a:r>
              <a:rPr lang="en-US" dirty="0" smtClean="0"/>
              <a:t>&lt;3)</a:t>
            </a:r>
            <a:endParaRPr lang="fr-FR" dirty="0"/>
          </a:p>
        </p:txBody>
      </p:sp>
      <p:pic>
        <p:nvPicPr>
          <p:cNvPr id="4" name="Picture 1" descr="C:\DOCUME~1\rhan\LOCALS~1\Temp\`280L{%8J@0E_NP~CTV}3A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36910"/>
            <a:ext cx="7794578" cy="5621090"/>
          </a:xfrm>
          <a:prstGeom prst="rect">
            <a:avLst/>
          </a:prstGeom>
          <a:noFill/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Sigma/Mean </a:t>
            </a:r>
            <a:r>
              <a:rPr lang="en-US" dirty="0" err="1" smtClean="0"/>
              <a:t>vs</a:t>
            </a:r>
            <a:r>
              <a:rPr lang="en-US" dirty="0" smtClean="0"/>
              <a:t> Input energy</a:t>
            </a:r>
            <a:endParaRPr lang="fr-FR" dirty="0"/>
          </a:p>
        </p:txBody>
      </p:sp>
      <p:pic>
        <p:nvPicPr>
          <p:cNvPr id="35841" name="Picture 1" descr="C:\DOCUME~1\rhan\LOCALS~1\Temp\V~PD4T%7VP)Y0[T$ENYGQ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4563279" cy="4824536"/>
          </a:xfrm>
          <a:prstGeom prst="rect">
            <a:avLst/>
          </a:prstGeom>
          <a:noFill/>
        </p:spPr>
      </p:pic>
      <p:pic>
        <p:nvPicPr>
          <p:cNvPr id="35842" name="Picture 2" descr="C:\DOCUME~1\rhan\LOCALS~1\Temp\VH[Q}BY]2VVG@%~TKIBGWY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1205" y="1700808"/>
            <a:ext cx="4592795" cy="478165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619672" y="1412776"/>
            <a:ext cx="16686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without </a:t>
            </a:r>
            <a:r>
              <a:rPr lang="en-US" dirty="0" err="1" smtClean="0"/>
              <a:t>pfocuts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5796136" y="1403484"/>
            <a:ext cx="1030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NPFOs&lt;3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Analysis</a:t>
            </a:r>
            <a:endParaRPr lang="fr-FR" dirty="0"/>
          </a:p>
        </p:txBody>
      </p:sp>
      <p:pic>
        <p:nvPicPr>
          <p:cNvPr id="1025" name="Picture 1" descr="C:\DOCUME~1\rhan\LOCALS~1\Temp\`[TTX{{R@48K5URF{X[QS5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628800"/>
            <a:ext cx="3790950" cy="3352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95536" y="1772816"/>
            <a:ext cx="3968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Track Reconstruction before Calorimeter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395536" y="2132856"/>
            <a:ext cx="2572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Clustering in calorimeters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414940" y="2555612"/>
            <a:ext cx="3953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PFOE get from Track for charged particle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395536" y="3356992"/>
            <a:ext cx="49241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It is normal  has no big difference</a:t>
            </a:r>
          </a:p>
          <a:p>
            <a:r>
              <a:rPr lang="en-US" dirty="0" smtClean="0"/>
              <a:t> Only HCAL part change for single charged particle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All the Barrel Geometry Model for SDHCAL in </a:t>
            </a:r>
            <a:r>
              <a:rPr lang="en-US" sz="2800" dirty="0" err="1" smtClean="0"/>
              <a:t>Mokka</a:t>
            </a:r>
            <a:r>
              <a:rPr lang="en-US" sz="2800" dirty="0" smtClean="0"/>
              <a:t> has been prepared. </a:t>
            </a:r>
          </a:p>
          <a:p>
            <a:endParaRPr lang="en-US" sz="2800" dirty="0" smtClean="0"/>
          </a:p>
          <a:p>
            <a:r>
              <a:rPr lang="en-US" sz="2800" dirty="0" smtClean="0"/>
              <a:t>Download from</a:t>
            </a:r>
          </a:p>
          <a:p>
            <a:pPr>
              <a:buNone/>
            </a:pPr>
            <a:r>
              <a:rPr lang="en-US" sz="2800" dirty="0" smtClean="0"/>
              <a:t>   </a:t>
            </a:r>
            <a:r>
              <a:rPr lang="pl-PL" sz="2800" dirty="0" smtClean="0"/>
              <a:t>svn </a:t>
            </a:r>
            <a:r>
              <a:rPr lang="pl-PL" sz="2800" dirty="0" smtClean="0"/>
              <a:t>co http://llrforge.in2p3.fr/svn/Mokka/trunk </a:t>
            </a:r>
            <a:r>
              <a:rPr lang="pl-PL" sz="2800" dirty="0" smtClean="0"/>
              <a:t>Mokka</a:t>
            </a: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The Jet files is going to check PFO with different </a:t>
            </a:r>
            <a:r>
              <a:rPr lang="en-US" sz="2800" dirty="0" err="1" smtClean="0"/>
              <a:t>Hcal</a:t>
            </a:r>
            <a:r>
              <a:rPr lang="en-US" sz="2800" dirty="0" smtClean="0"/>
              <a:t> model.</a:t>
            </a:r>
          </a:p>
          <a:p>
            <a:pPr>
              <a:buNone/>
            </a:pPr>
            <a:r>
              <a:rPr lang="en-US" sz="2800" dirty="0" smtClean="0"/>
              <a:t>  </a:t>
            </a:r>
            <a:endParaRPr lang="en-US" sz="2800" dirty="0" smtClean="0"/>
          </a:p>
          <a:p>
            <a:pPr>
              <a:buNone/>
            </a:pPr>
            <a:endParaRPr lang="fr-FR" sz="2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en-US" dirty="0" smtClean="0"/>
              <a:t>Two </a:t>
            </a:r>
            <a:r>
              <a:rPr lang="en-US" dirty="0" err="1" smtClean="0"/>
              <a:t>SDHcal</a:t>
            </a:r>
            <a:r>
              <a:rPr lang="en-US" dirty="0" smtClean="0"/>
              <a:t> Mode in </a:t>
            </a:r>
            <a:r>
              <a:rPr lang="en-US" dirty="0" err="1" smtClean="0"/>
              <a:t>Mokka</a:t>
            </a:r>
            <a:endParaRPr lang="fr-F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4221088"/>
            <a:ext cx="2963334" cy="2543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077073"/>
            <a:ext cx="2664296" cy="270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79512" y="4437112"/>
            <a:ext cx="136815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Tesla</a:t>
            </a:r>
            <a:endParaRPr lang="fr-FR" sz="2800" b="1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7030A0"/>
                </a:solidFill>
              </a:rPr>
              <a:t>SHcalRPC02: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Keep </a:t>
            </a:r>
            <a:r>
              <a:rPr lang="en-US" dirty="0" err="1" smtClean="0">
                <a:solidFill>
                  <a:srgbClr val="7030A0"/>
                </a:solidFill>
              </a:rPr>
              <a:t>AHCal</a:t>
            </a:r>
            <a:r>
              <a:rPr lang="en-US" dirty="0" smtClean="0">
                <a:solidFill>
                  <a:srgbClr val="7030A0"/>
                </a:solidFill>
              </a:rPr>
              <a:t> information added </a:t>
            </a:r>
            <a:r>
              <a:rPr lang="en-US" dirty="0" err="1" smtClean="0">
                <a:solidFill>
                  <a:srgbClr val="7030A0"/>
                </a:solidFill>
              </a:rPr>
              <a:t>SDHCal</a:t>
            </a:r>
            <a:r>
              <a:rPr lang="en-US" dirty="0" smtClean="0">
                <a:solidFill>
                  <a:srgbClr val="7030A0"/>
                </a:solidFill>
              </a:rPr>
              <a:t> in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340768"/>
            <a:ext cx="2520280" cy="252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HCALV3_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1191728"/>
            <a:ext cx="3024336" cy="281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1628800"/>
            <a:ext cx="19077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 smtClean="0"/>
              <a:t>Videau</a:t>
            </a:r>
            <a:endParaRPr lang="en-US" sz="2800" b="1" dirty="0" smtClean="0"/>
          </a:p>
          <a:p>
            <a:endParaRPr lang="fr-FR" sz="2800" b="1" dirty="0" smtClean="0"/>
          </a:p>
          <a:p>
            <a:r>
              <a:rPr lang="en-US" dirty="0" smtClean="0"/>
              <a:t>Drive: ~/</a:t>
            </a:r>
            <a:r>
              <a:rPr lang="en-US" dirty="0" err="1" smtClean="0"/>
              <a:t>Mokka</a:t>
            </a:r>
            <a:r>
              <a:rPr lang="en-US" dirty="0" smtClean="0"/>
              <a:t>/source/Geometry/LDC/</a:t>
            </a:r>
            <a:r>
              <a:rPr lang="en-US" dirty="0" smtClean="0">
                <a:solidFill>
                  <a:srgbClr val="7030A0"/>
                </a:solidFill>
              </a:rPr>
              <a:t>SHcalRPC01</a:t>
            </a:r>
          </a:p>
        </p:txBody>
      </p:sp>
      <p:cxnSp>
        <p:nvCxnSpPr>
          <p:cNvPr id="11" name="Connecteur droit 10"/>
          <p:cNvCxnSpPr/>
          <p:nvPr/>
        </p:nvCxnSpPr>
        <p:spPr>
          <a:xfrm>
            <a:off x="0" y="4005064"/>
            <a:ext cx="9144000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Geometry </a:t>
            </a:r>
            <a:r>
              <a:rPr lang="en-US" dirty="0" err="1" smtClean="0"/>
              <a:t>XCheck</a:t>
            </a:r>
            <a:r>
              <a:rPr lang="en-US" dirty="0" smtClean="0"/>
              <a:t> for implantation (RPC to </a:t>
            </a:r>
            <a:r>
              <a:rPr lang="en-US" dirty="0" err="1" smtClean="0"/>
              <a:t>Scintillator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PFO Reconstruction Comparison for single particle with different models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38138"/>
          </a:xfrm>
        </p:spPr>
        <p:txBody>
          <a:bodyPr/>
          <a:lstStyle/>
          <a:p>
            <a:r>
              <a:rPr lang="en-US" dirty="0" smtClean="0"/>
              <a:t>Size  changes </a:t>
            </a:r>
            <a:endParaRPr lang="fr-FR" dirty="0"/>
          </a:p>
        </p:txBody>
      </p:sp>
      <p:pic>
        <p:nvPicPr>
          <p:cNvPr id="2049" name="Picture 1" descr="C:\DOCUME~1\rhan\LOCALS~1\Temp\2[5ADAD79]9OO7QOD`QW}M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4211960" cy="396030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211960" y="306896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&lt;    - </a:t>
            </a:r>
            <a:r>
              <a:rPr lang="en-US" dirty="0" err="1" smtClean="0"/>
              <a:t>Yoke_barrel_inner_radius</a:t>
            </a:r>
            <a:r>
              <a:rPr lang="en-US" dirty="0" smtClean="0"/>
              <a:t> = 4440.0297851562</a:t>
            </a:r>
            <a:br>
              <a:rPr lang="en-US" dirty="0" smtClean="0"/>
            </a:br>
            <a:r>
              <a:rPr lang="en-US" dirty="0" smtClean="0"/>
              <a:t>&gt;    - </a:t>
            </a:r>
            <a:r>
              <a:rPr lang="en-US" dirty="0" err="1" smtClean="0"/>
              <a:t>Yoke_barrel_inner_radius</a:t>
            </a:r>
            <a:r>
              <a:rPr lang="en-US" dirty="0" smtClean="0"/>
              <a:t> = 4332.3601074219</a:t>
            </a:r>
            <a:br>
              <a:rPr lang="en-US" dirty="0" smtClean="0"/>
            </a:br>
            <a:r>
              <a:rPr lang="en-US" dirty="0" err="1" smtClean="0"/>
              <a:t>Hcal_Coil_aditional_gap</a:t>
            </a:r>
            <a:r>
              <a:rPr lang="en-US" dirty="0" smtClean="0"/>
              <a:t>=29.5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4067944" y="50131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HCAL </a:t>
            </a:r>
            <a:r>
              <a:rPr lang="en-US" dirty="0" err="1" smtClean="0"/>
              <a:t>endcap</a:t>
            </a:r>
            <a:r>
              <a:rPr lang="en-US" dirty="0" smtClean="0"/>
              <a:t> rings will have 5 layer</a:t>
            </a:r>
            <a:br>
              <a:rPr lang="en-US" dirty="0" smtClean="0"/>
            </a:b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4067944" y="53012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HCAL </a:t>
            </a:r>
            <a:r>
              <a:rPr lang="en-US" dirty="0" err="1" smtClean="0"/>
              <a:t>endcap</a:t>
            </a:r>
            <a:r>
              <a:rPr lang="en-US" dirty="0" smtClean="0"/>
              <a:t> rings will have 6 layers.</a:t>
            </a:r>
            <a:br>
              <a:rPr lang="en-US" dirty="0" smtClean="0"/>
            </a:b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4283968" y="1196752"/>
            <a:ext cx="52920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SDHCAL</a:t>
            </a:r>
            <a:endParaRPr lang="fr-FR" dirty="0" smtClean="0"/>
          </a:p>
          <a:p>
            <a:r>
              <a:rPr lang="fr-FR" dirty="0" err="1" smtClean="0"/>
              <a:t>Hcal_total_dim_y</a:t>
            </a:r>
            <a:r>
              <a:rPr lang="fr-FR" dirty="0" smtClean="0"/>
              <a:t>=1287</a:t>
            </a:r>
          </a:p>
          <a:p>
            <a:r>
              <a:rPr lang="fr-FR" dirty="0" err="1" smtClean="0"/>
              <a:t>Hcal_outer_radius</a:t>
            </a:r>
            <a:r>
              <a:rPr lang="fr-FR" dirty="0" smtClean="0"/>
              <a:t> = 3227 </a:t>
            </a:r>
          </a:p>
          <a:p>
            <a:r>
              <a:rPr lang="en-US" dirty="0" smtClean="0"/>
              <a:t>AHCAL</a:t>
            </a:r>
          </a:p>
          <a:p>
            <a:r>
              <a:rPr lang="fr-FR" dirty="0" err="1" smtClean="0"/>
              <a:t>Hcal_total_dim_y</a:t>
            </a:r>
            <a:r>
              <a:rPr lang="fr-FR" dirty="0" smtClean="0"/>
              <a:t>=1181.4</a:t>
            </a:r>
          </a:p>
          <a:p>
            <a:r>
              <a:rPr lang="fr-FR" dirty="0" err="1" smtClean="0"/>
              <a:t>Hcal_outer_radius</a:t>
            </a:r>
            <a:r>
              <a:rPr lang="fr-FR" dirty="0" smtClean="0"/>
              <a:t> = 3121.4 </a:t>
            </a:r>
          </a:p>
          <a:p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1287 -1181.4=3227-3121.4= (6.5-4.3)*48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539552" y="5877272"/>
            <a:ext cx="7992888" cy="646331"/>
          </a:xfrm>
          <a:prstGeom prst="rect">
            <a:avLst/>
          </a:prstGeom>
          <a:ln>
            <a:solidFill>
              <a:srgbClr val="FF0000">
                <a:alpha val="39000"/>
              </a:srgbClr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The change of size has no influence on outside detector and </a:t>
            </a:r>
            <a:r>
              <a:rPr lang="en-US" dirty="0" err="1" smtClean="0"/>
              <a:t>endcap</a:t>
            </a:r>
            <a:endParaRPr lang="en-US" dirty="0" smtClean="0"/>
          </a:p>
          <a:p>
            <a:r>
              <a:rPr lang="en-US" dirty="0" smtClean="0"/>
              <a:t>Added </a:t>
            </a:r>
            <a:r>
              <a:rPr lang="en-US" dirty="0" smtClean="0"/>
              <a:t>the RPC geometry to Gear file.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 smtClean="0"/>
              <a:t>24000_100GeV _</a:t>
            </a:r>
            <a:r>
              <a:rPr lang="en-US" dirty="0" err="1" smtClean="0"/>
              <a:t>Muon</a:t>
            </a:r>
            <a:r>
              <a:rPr lang="en-US" dirty="0" smtClean="0"/>
              <a:t> Events</a:t>
            </a:r>
            <a:endParaRPr lang="fr-FR" dirty="0"/>
          </a:p>
        </p:txBody>
      </p:sp>
      <p:pic>
        <p:nvPicPr>
          <p:cNvPr id="1026" name="Picture 2" descr="C:\Documents and Settings\rhan\Bureau\QQ截图未命名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7215" y="1988840"/>
            <a:ext cx="4666785" cy="4653136"/>
          </a:xfrm>
          <a:prstGeom prst="rect">
            <a:avLst/>
          </a:prstGeom>
          <a:noFill/>
        </p:spPr>
      </p:pic>
      <p:pic>
        <p:nvPicPr>
          <p:cNvPr id="1027" name="Picture 3" descr="C:\DOCUME~1\rhan\LOCALS~1\Temp\GVN`R3ZVN3CT3WV3K0D7A@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872"/>
            <a:ext cx="4933102" cy="4392488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059832" y="1052736"/>
            <a:ext cx="4968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Geometry: Stave &amp;&amp; Module</a:t>
            </a:r>
            <a:endParaRPr lang="fr-FR" sz="2800" dirty="0" smtClean="0">
              <a:solidFill>
                <a:srgbClr val="FF0000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868" y="764704"/>
            <a:ext cx="22479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79912" y="404664"/>
            <a:ext cx="6192688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Geometry: Stave</a:t>
            </a:r>
            <a:endParaRPr lang="fr-FR" dirty="0"/>
          </a:p>
        </p:txBody>
      </p:sp>
      <p:pic>
        <p:nvPicPr>
          <p:cNvPr id="28673" name="Picture 1" descr="C:\DOCUME~1\rhan\LOCALS~1\Temp\((61J9LQF)MZW}SZ~DHS_6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32648" y="2996952"/>
            <a:ext cx="4811352" cy="3456384"/>
          </a:xfrm>
          <a:prstGeom prst="rect">
            <a:avLst/>
          </a:prstGeom>
          <a:noFill/>
        </p:spPr>
      </p:pic>
      <p:pic>
        <p:nvPicPr>
          <p:cNvPr id="28674" name="Picture 2" descr="C:\DOCUME~1\rhan\LOCALS~1\Temp\H0JO19LC619$4IX%NW0MA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1366" y="2996952"/>
            <a:ext cx="4541357" cy="3464385"/>
          </a:xfrm>
          <a:prstGeom prst="rect">
            <a:avLst/>
          </a:prstGeom>
          <a:noFill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04664"/>
            <a:ext cx="4067944" cy="213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 smtClean="0"/>
              <a:t>Geometry: Layers</a:t>
            </a:r>
            <a:endParaRPr lang="fr-FR" dirty="0"/>
          </a:p>
        </p:txBody>
      </p:sp>
      <p:sp>
        <p:nvSpPr>
          <p:cNvPr id="29697" name="AutoShape 1" descr="C:\DOCUME~1\rhan\LOCALS~1\Temp\_W$54}LBI0e9R$YU$_E97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698" name="AutoShape 2" descr="C:\DOCUME~1\rhan\LOCALS~1\Temp\_W$54}LBI0e9R$YU$_E97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699" name="AutoShape 3" descr="C:\DOCUME~1\rhan\LOCALS~1\Temp\_W$54}LBI0e9R$YU$_E97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9700" name="Picture 4" descr="C:\DOCUME~1\rhan\LOCALS~1\Temp\KEC$R06B7WY%O94Y)ZT8TD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4220848" cy="4464496"/>
          </a:xfrm>
          <a:prstGeom prst="rect">
            <a:avLst/>
          </a:prstGeom>
          <a:noFill/>
        </p:spPr>
      </p:pic>
      <p:pic>
        <p:nvPicPr>
          <p:cNvPr id="29702" name="Picture 6" descr="C:\DOCUME~1\rhan\LOCALS~1\Temp\UPZUH[@{RW$LJ3E`2WI5TL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988840"/>
            <a:ext cx="4392488" cy="4355576"/>
          </a:xfrm>
          <a:prstGeom prst="rect">
            <a:avLst/>
          </a:prstGeom>
          <a:noFill/>
        </p:spPr>
      </p:pic>
      <p:cxnSp>
        <p:nvCxnSpPr>
          <p:cNvPr id="11" name="Connecteur droit 10"/>
          <p:cNvCxnSpPr/>
          <p:nvPr/>
        </p:nvCxnSpPr>
        <p:spPr>
          <a:xfrm rot="5400000">
            <a:off x="4499992" y="4437112"/>
            <a:ext cx="3024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5940152" y="472514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6804248" y="35730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13"/>
          <p:cNvCxnSpPr/>
          <p:nvPr/>
        </p:nvCxnSpPr>
        <p:spPr>
          <a:xfrm rot="5400000">
            <a:off x="5364088" y="4437112"/>
            <a:ext cx="3024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547664" y="1124744"/>
            <a:ext cx="62646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thickness of SDHCAL fixed to 6.5mm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20mm steel absorber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distance between two Layers=2107.5-2134=26.5mm</a:t>
            </a:r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What is in Layers (</a:t>
            </a:r>
            <a:r>
              <a:rPr lang="en-US" dirty="0" err="1" smtClean="0"/>
              <a:t>geantino</a:t>
            </a:r>
            <a:r>
              <a:rPr lang="en-US" dirty="0" smtClean="0"/>
              <a:t>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95325"/>
            <a:ext cx="8507288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1600" dirty="0" smtClean="0"/>
              <a:t>1      -844 -1.9e+03      365     4e+04        0 2.11e+03  2.11e+03 </a:t>
            </a:r>
            <a:r>
              <a:rPr lang="fr-FR" sz="1600" dirty="0" err="1" smtClean="0"/>
              <a:t>BarrelHcalModule</a:t>
            </a:r>
            <a:r>
              <a:rPr lang="fr-FR" sz="1600" dirty="0" smtClean="0"/>
              <a:t> Transportation</a:t>
            </a:r>
          </a:p>
          <a:p>
            <a:pPr>
              <a:buNone/>
            </a:pPr>
            <a:r>
              <a:rPr lang="fr-FR" sz="1600" dirty="0" smtClean="0"/>
              <a:t>2     -853 -1.92e+03      369     4e+04        0     21.8  2.13e+03  </a:t>
            </a:r>
            <a:r>
              <a:rPr lang="fr-FR" sz="1600" dirty="0" err="1" smtClean="0"/>
              <a:t>physiRPCFree</a:t>
            </a:r>
            <a:r>
              <a:rPr lang="fr-FR" sz="1600" dirty="0" smtClean="0"/>
              <a:t> Transportation</a:t>
            </a:r>
          </a:p>
          <a:p>
            <a:pPr>
              <a:buNone/>
            </a:pPr>
            <a:r>
              <a:rPr lang="fr-FR" sz="1600" dirty="0" smtClean="0"/>
              <a:t>3     -853 -1.92e+03      369     4e+04        0    0.402  2.13e+03 </a:t>
            </a:r>
            <a:r>
              <a:rPr lang="fr-FR" sz="1600" dirty="0" err="1" smtClean="0"/>
              <a:t>physiRPCmylarCathode</a:t>
            </a:r>
            <a:r>
              <a:rPr lang="fr-FR" sz="1600" dirty="0" smtClean="0"/>
              <a:t> Transportation</a:t>
            </a:r>
          </a:p>
          <a:p>
            <a:pPr>
              <a:buNone/>
            </a:pPr>
            <a:r>
              <a:rPr lang="fr-FR" sz="1600" dirty="0" smtClean="0"/>
              <a:t>4     -853 -1.92e+03      369     4e+04        0    0.196  2.13e+03 </a:t>
            </a:r>
            <a:r>
              <a:rPr lang="fr-FR" sz="1600" dirty="0" err="1" smtClean="0"/>
              <a:t>physiRPCGraphiteCathode</a:t>
            </a:r>
            <a:r>
              <a:rPr lang="fr-FR" sz="1600" dirty="0" smtClean="0"/>
              <a:t> Transportation</a:t>
            </a:r>
          </a:p>
          <a:p>
            <a:pPr marL="514350" indent="-514350">
              <a:buAutoNum type="arabicPlain" startAt="5"/>
            </a:pPr>
            <a:r>
              <a:rPr lang="fr-FR" sz="1600" dirty="0" smtClean="0"/>
              <a:t>-853 -1.92e+03      369     4e+04        0   0.0544  2.13e+03 </a:t>
            </a:r>
            <a:r>
              <a:rPr lang="fr-FR" sz="1600" dirty="0" err="1" smtClean="0"/>
              <a:t>physiRPCThickGlass</a:t>
            </a:r>
            <a:r>
              <a:rPr lang="fr-FR" sz="1600" dirty="0" smtClean="0"/>
              <a:t> Transportation</a:t>
            </a:r>
          </a:p>
          <a:p>
            <a:pPr marL="514350" indent="-514350">
              <a:buNone/>
            </a:pPr>
            <a:r>
              <a:rPr lang="fr-FR" sz="1600" dirty="0" smtClean="0"/>
              <a:t>6     -854 -1.92e+03      369     4e+04        0      1.2  2.13e+03 </a:t>
            </a:r>
            <a:r>
              <a:rPr lang="fr-FR" sz="1600" dirty="0" err="1" smtClean="0"/>
              <a:t>physiRPCGap</a:t>
            </a:r>
            <a:r>
              <a:rPr lang="fr-FR" sz="1600" dirty="0" smtClean="0"/>
              <a:t> Transportation</a:t>
            </a:r>
          </a:p>
          <a:p>
            <a:pPr>
              <a:buNone/>
            </a:pPr>
            <a:r>
              <a:rPr lang="fr-FR" sz="1600" dirty="0" smtClean="0"/>
              <a:t>7     -854 -1.92e+03      370     4e+04        0     1.31  2.14e+03 </a:t>
            </a:r>
            <a:r>
              <a:rPr lang="fr-FR" sz="1600" dirty="0" err="1" smtClean="0"/>
              <a:t>physiRPCThinGlass</a:t>
            </a:r>
            <a:r>
              <a:rPr lang="fr-FR" sz="1600" dirty="0" smtClean="0"/>
              <a:t> Transportation</a:t>
            </a:r>
          </a:p>
          <a:p>
            <a:pPr marL="514350" indent="-514350">
              <a:buAutoNum type="arabicPlain" startAt="8"/>
            </a:pPr>
            <a:r>
              <a:rPr lang="fr-FR" sz="1600" dirty="0" smtClean="0"/>
              <a:t>-855 -1.92e+03      370     4e+04        0    0.761  2.14e+03 </a:t>
            </a:r>
            <a:r>
              <a:rPr lang="fr-FR" sz="1600" dirty="0" err="1" smtClean="0"/>
              <a:t>physiRPCGraphiteAnode</a:t>
            </a:r>
            <a:r>
              <a:rPr lang="fr-FR" sz="1600" dirty="0" smtClean="0"/>
              <a:t> Transportation</a:t>
            </a:r>
          </a:p>
          <a:p>
            <a:pPr marL="514350" indent="-514350">
              <a:buAutoNum type="arabicPlain" startAt="9"/>
            </a:pPr>
            <a:r>
              <a:rPr lang="fr-FR" sz="1600" dirty="0" smtClean="0"/>
              <a:t>-855 -1.92e+03      370     4e+04        0   0.0544  2.14e+03 </a:t>
            </a:r>
            <a:r>
              <a:rPr lang="fr-FR" sz="1600" dirty="0" err="1" smtClean="0"/>
              <a:t>physiRPCmylar</a:t>
            </a:r>
            <a:r>
              <a:rPr lang="fr-FR" sz="1600" dirty="0" smtClean="0"/>
              <a:t> Transportation</a:t>
            </a:r>
          </a:p>
          <a:p>
            <a:pPr marL="514350" indent="-514350">
              <a:buNone/>
            </a:pPr>
            <a:r>
              <a:rPr lang="fr-FR" sz="1600" dirty="0" smtClean="0"/>
              <a:t>10     -855 -1.92e+03      370     4e+04        0   0.0544  2.14e+03 </a:t>
            </a:r>
            <a:r>
              <a:rPr lang="fr-FR" sz="1600" dirty="0" err="1" smtClean="0"/>
              <a:t>physiRPCPCB</a:t>
            </a:r>
            <a:r>
              <a:rPr lang="fr-FR" sz="1600" dirty="0" smtClean="0"/>
              <a:t> Transportation</a:t>
            </a:r>
          </a:p>
          <a:p>
            <a:pPr>
              <a:buNone/>
            </a:pPr>
            <a:r>
              <a:rPr lang="fr-FR" sz="1600" dirty="0" smtClean="0"/>
              <a:t>11     -855 -1.92e+03      370     4e+04        0     1.31  2.14e+03 </a:t>
            </a:r>
            <a:r>
              <a:rPr lang="fr-FR" sz="1600" dirty="0" err="1" smtClean="0"/>
              <a:t>physiRPCElectronics</a:t>
            </a:r>
            <a:r>
              <a:rPr lang="fr-FR" sz="1600" dirty="0" smtClean="0"/>
              <a:t> Transportation</a:t>
            </a:r>
          </a:p>
          <a:p>
            <a:pPr>
              <a:buNone/>
            </a:pPr>
            <a:r>
              <a:rPr lang="fr-FR" sz="1600" dirty="0" smtClean="0"/>
              <a:t>12     -856 -1.93e+03      370     4e+04        0     1.74  2.14e+03 </a:t>
            </a:r>
            <a:r>
              <a:rPr lang="fr-FR" sz="1600" dirty="0" err="1" smtClean="0"/>
              <a:t>BarrelHcalModule</a:t>
            </a:r>
            <a:r>
              <a:rPr lang="fr-FR" sz="1600" dirty="0" smtClean="0"/>
              <a:t> Transportation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pPr>
              <a:buNone/>
            </a:pPr>
            <a:r>
              <a:rPr lang="fr-FR" sz="1600" dirty="0" smtClean="0"/>
              <a:t> </a:t>
            </a:r>
            <a:endParaRPr lang="fr-FR" sz="1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Geometry: I and J (Pad Number)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1403648" y="1340768"/>
            <a:ext cx="67489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Pad number I and J increase with 1cm by 1cm as our </a:t>
            </a:r>
            <a:r>
              <a:rPr lang="en-US" dirty="0" err="1" smtClean="0">
                <a:solidFill>
                  <a:srgbClr val="FF0000"/>
                </a:solidFill>
              </a:rPr>
              <a:t>Padsize</a:t>
            </a:r>
            <a:r>
              <a:rPr lang="en-US" dirty="0" smtClean="0">
                <a:solidFill>
                  <a:srgbClr val="FF0000"/>
                </a:solidFill>
              </a:rPr>
              <a:t>=1cm</a:t>
            </a:r>
          </a:p>
        </p:txBody>
      </p:sp>
      <p:grpSp>
        <p:nvGrpSpPr>
          <p:cNvPr id="24" name="Groupe 23"/>
          <p:cNvGrpSpPr/>
          <p:nvPr/>
        </p:nvGrpSpPr>
        <p:grpSpPr>
          <a:xfrm>
            <a:off x="179512" y="1844824"/>
            <a:ext cx="4549167" cy="4464496"/>
            <a:chOff x="179512" y="1844824"/>
            <a:chExt cx="4549167" cy="4464496"/>
          </a:xfrm>
        </p:grpSpPr>
        <p:pic>
          <p:nvPicPr>
            <p:cNvPr id="4" name="Picture 5" descr="C:\DOCUME~1\rhan\LOCALS~1\Temp\88{RI__Y(I)%P0P[3MT4(FC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2" y="1844824"/>
              <a:ext cx="4549167" cy="4464496"/>
            </a:xfrm>
            <a:prstGeom prst="rect">
              <a:avLst/>
            </a:prstGeom>
            <a:noFill/>
          </p:spPr>
        </p:pic>
        <p:cxnSp>
          <p:nvCxnSpPr>
            <p:cNvPr id="20" name="Connecteur droit 19"/>
            <p:cNvCxnSpPr/>
            <p:nvPr/>
          </p:nvCxnSpPr>
          <p:spPr>
            <a:xfrm rot="5400000">
              <a:off x="683568" y="4437112"/>
              <a:ext cx="302433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>
              <a:off x="971600" y="4365104"/>
              <a:ext cx="302433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e 24"/>
          <p:cNvGrpSpPr/>
          <p:nvPr/>
        </p:nvGrpSpPr>
        <p:grpSpPr>
          <a:xfrm>
            <a:off x="4644008" y="1957094"/>
            <a:ext cx="4499992" cy="4424234"/>
            <a:chOff x="4644008" y="1957094"/>
            <a:chExt cx="4499992" cy="4424234"/>
          </a:xfrm>
        </p:grpSpPr>
        <p:pic>
          <p:nvPicPr>
            <p:cNvPr id="30721" name="Picture 1" descr="C:\DOCUME~1\rhan\LOCALS~1\Temp\8CC`81[@`~X~0HZL85B~0(T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44008" y="1957094"/>
              <a:ext cx="4499992" cy="4424234"/>
            </a:xfrm>
            <a:prstGeom prst="rect">
              <a:avLst/>
            </a:prstGeom>
            <a:noFill/>
          </p:spPr>
        </p:pic>
        <p:cxnSp>
          <p:nvCxnSpPr>
            <p:cNvPr id="22" name="Connecteur droit 21"/>
            <p:cNvCxnSpPr/>
            <p:nvPr/>
          </p:nvCxnSpPr>
          <p:spPr>
            <a:xfrm rot="5400000">
              <a:off x="4427984" y="4517504"/>
              <a:ext cx="302433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/>
            <p:nvPr/>
          </p:nvCxnSpPr>
          <p:spPr>
            <a:xfrm rot="5400000">
              <a:off x="4788024" y="4437112"/>
              <a:ext cx="302433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Espace réservé du numéro de diapositive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PFO Reconstruction for Single Particle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7030A0"/>
                </a:solidFill>
              </a:rPr>
              <a:t>1-</a:t>
            </a:r>
            <a:r>
              <a:rPr lang="en-US" sz="2400" dirty="0" smtClean="0"/>
              <a:t>   1000_91GeV_Pion Events ( only </a:t>
            </a:r>
            <a:r>
              <a:rPr lang="en-US" sz="2400" dirty="0" err="1" smtClean="0"/>
              <a:t>HcalBarrel</a:t>
            </a:r>
            <a:r>
              <a:rPr lang="en-US" sz="2400" dirty="0" smtClean="0"/>
              <a:t> Part)</a:t>
            </a:r>
          </a:p>
          <a:p>
            <a:pPr>
              <a:buNone/>
            </a:pPr>
            <a:r>
              <a:rPr lang="en-US" sz="2400" dirty="0" smtClean="0">
                <a:solidFill>
                  <a:srgbClr val="7030A0"/>
                </a:solidFill>
              </a:rPr>
              <a:t>2- </a:t>
            </a:r>
            <a:r>
              <a:rPr lang="en-US" sz="2400" dirty="0" smtClean="0"/>
              <a:t>   4Models</a:t>
            </a:r>
          </a:p>
          <a:p>
            <a:pPr>
              <a:buNone/>
            </a:pPr>
            <a:r>
              <a:rPr lang="en-US" sz="2400" dirty="0" smtClean="0"/>
              <a:t>Tesla        SDHCAL     Pad size 1cm    (Tesla_RPC_1cm)</a:t>
            </a:r>
          </a:p>
          <a:p>
            <a:pPr>
              <a:buNone/>
            </a:pPr>
            <a:r>
              <a:rPr lang="en-US" sz="2400" dirty="0" smtClean="0"/>
              <a:t>                                     Pad size 3cm   (Tesla_RPC_3cm)</a:t>
            </a:r>
          </a:p>
          <a:p>
            <a:pPr>
              <a:buNone/>
            </a:pPr>
            <a:r>
              <a:rPr lang="en-US" sz="2400" dirty="0" smtClean="0"/>
              <a:t>                 AHCAL       Pad size 3cm    (Tesla_SCI_3cm)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err="1" smtClean="0"/>
              <a:t>Videau</a:t>
            </a:r>
            <a:r>
              <a:rPr lang="en-US" sz="2400" dirty="0" smtClean="0"/>
              <a:t>    SDHCAL      Pad size 3cm   (Videau_RPC_1cm)</a:t>
            </a:r>
          </a:p>
          <a:p>
            <a:pPr>
              <a:buNone/>
            </a:pPr>
            <a:r>
              <a:rPr lang="en-US" sz="2400" dirty="0" smtClean="0">
                <a:solidFill>
                  <a:srgbClr val="7030A0"/>
                </a:solidFill>
              </a:rPr>
              <a:t>3-</a:t>
            </a:r>
            <a:r>
              <a:rPr lang="en-US" sz="2400" dirty="0" smtClean="0"/>
              <a:t>   Digitization </a:t>
            </a:r>
          </a:p>
          <a:p>
            <a:pPr>
              <a:buNone/>
            </a:pPr>
            <a:r>
              <a:rPr lang="en-US" sz="2400" dirty="0" err="1" smtClean="0"/>
              <a:t>AHCal</a:t>
            </a:r>
            <a:r>
              <a:rPr lang="en-US" sz="2400" dirty="0" smtClean="0"/>
              <a:t>(New LDC digitization process)</a:t>
            </a:r>
          </a:p>
          <a:p>
            <a:pPr>
              <a:buNone/>
            </a:pPr>
            <a:r>
              <a:rPr lang="en-US" sz="2400" dirty="0" smtClean="0"/>
              <a:t>SDHCAL(</a:t>
            </a:r>
            <a:r>
              <a:rPr lang="en-US" sz="2400" dirty="0" err="1" smtClean="0"/>
              <a:t>Ourself’s</a:t>
            </a:r>
            <a:r>
              <a:rPr lang="en-US" sz="2400" dirty="0" smtClean="0"/>
              <a:t>)</a:t>
            </a:r>
          </a:p>
          <a:p>
            <a:pPr>
              <a:buNone/>
            </a:pPr>
            <a:r>
              <a:rPr lang="en-US" sz="2400" dirty="0" smtClean="0">
                <a:solidFill>
                  <a:srgbClr val="7030A0"/>
                </a:solidFill>
              </a:rPr>
              <a:t>4- </a:t>
            </a:r>
            <a:r>
              <a:rPr lang="en-US" sz="2400" dirty="0" smtClean="0"/>
              <a:t>  Threshold for SDHCAL</a:t>
            </a:r>
          </a:p>
          <a:p>
            <a:pPr>
              <a:buNone/>
            </a:pPr>
            <a:r>
              <a:rPr lang="en-US" sz="2400" dirty="0" smtClean="0"/>
              <a:t>0.6pC,  1.5pC, 15pC 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fr-FR" sz="2400" dirty="0"/>
          </a:p>
        </p:txBody>
      </p:sp>
      <p:sp>
        <p:nvSpPr>
          <p:cNvPr id="4" name="Accolade ouvrante 3"/>
          <p:cNvSpPr/>
          <p:nvPr/>
        </p:nvSpPr>
        <p:spPr>
          <a:xfrm>
            <a:off x="1475656" y="2420888"/>
            <a:ext cx="72008" cy="936104"/>
          </a:xfrm>
          <a:prstGeom prst="leftBrace">
            <a:avLst/>
          </a:prstGeom>
          <a:ln w="22225">
            <a:solidFill>
              <a:srgbClr val="FF0000">
                <a:alpha val="8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Accolade ouvrante 4"/>
          <p:cNvSpPr/>
          <p:nvPr/>
        </p:nvSpPr>
        <p:spPr>
          <a:xfrm>
            <a:off x="2627784" y="2420888"/>
            <a:ext cx="216024" cy="504056"/>
          </a:xfrm>
          <a:prstGeom prst="leftBrace">
            <a:avLst/>
          </a:prstGeom>
          <a:ln w="22225">
            <a:solidFill>
              <a:srgbClr val="FF0000">
                <a:alpha val="8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ccolade ouvrante 5"/>
          <p:cNvSpPr/>
          <p:nvPr/>
        </p:nvSpPr>
        <p:spPr>
          <a:xfrm>
            <a:off x="395536" y="2492896"/>
            <a:ext cx="144016" cy="1512168"/>
          </a:xfrm>
          <a:prstGeom prst="leftBrace">
            <a:avLst/>
          </a:prstGeom>
          <a:ln w="22225">
            <a:solidFill>
              <a:srgbClr val="FF0000">
                <a:alpha val="8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486</Words>
  <Application>Microsoft Office PowerPoint</Application>
  <PresentationFormat>Affichage à l'écran (4:3)</PresentationFormat>
  <Paragraphs>105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Thème Office</vt:lpstr>
      <vt:lpstr>The development of SDHCAL in Mokka--II</vt:lpstr>
      <vt:lpstr>Outline</vt:lpstr>
      <vt:lpstr>Size  changes </vt:lpstr>
      <vt:lpstr>24000_100GeV _Muon Events</vt:lpstr>
      <vt:lpstr>Geometry: Stave</vt:lpstr>
      <vt:lpstr>Geometry: Layers</vt:lpstr>
      <vt:lpstr>What is in Layers (geantino)</vt:lpstr>
      <vt:lpstr>Geometry: I and J (Pad Number)</vt:lpstr>
      <vt:lpstr>PFO Reconstruction for Single Particle</vt:lpstr>
      <vt:lpstr>Number of PFOs</vt:lpstr>
      <vt:lpstr>PFO Reconstruction Energy</vt:lpstr>
      <vt:lpstr>PFO Energy- Input Energy (wo pfocuts)</vt:lpstr>
      <vt:lpstr>PFO Energy- Input Energy (w pfos&lt;3)</vt:lpstr>
      <vt:lpstr>Sigma/Mean vs Input energy</vt:lpstr>
      <vt:lpstr>Results Analysis</vt:lpstr>
      <vt:lpstr>Summary</vt:lpstr>
      <vt:lpstr>Two SDHcal Mode in Mokka</vt:lpstr>
    </vt:vector>
  </TitlesOfParts>
  <Company>IN2P3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development of SDHCAL in Mokka</dc:title>
  <dc:creator>rhan</dc:creator>
  <cp:lastModifiedBy>rhan</cp:lastModifiedBy>
  <cp:revision>82</cp:revision>
  <dcterms:created xsi:type="dcterms:W3CDTF">2011-01-04T15:10:09Z</dcterms:created>
  <dcterms:modified xsi:type="dcterms:W3CDTF">2011-01-19T12:39:41Z</dcterms:modified>
</cp:coreProperties>
</file>