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302" r:id="rId3"/>
    <p:sldId id="305" r:id="rId4"/>
    <p:sldId id="304" r:id="rId5"/>
    <p:sldId id="367" r:id="rId6"/>
    <p:sldId id="303" r:id="rId7"/>
    <p:sldId id="368" r:id="rId8"/>
    <p:sldId id="258" r:id="rId9"/>
    <p:sldId id="370" r:id="rId10"/>
    <p:sldId id="369" r:id="rId11"/>
    <p:sldId id="371" r:id="rId12"/>
    <p:sldId id="373" r:id="rId13"/>
    <p:sldId id="374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A8C8"/>
    <a:srgbClr val="5F5FA8"/>
    <a:srgbClr val="86BD24"/>
    <a:srgbClr val="003399"/>
    <a:srgbClr val="FC9E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81" autoAdjust="0"/>
    <p:restoredTop sz="94660"/>
  </p:normalViewPr>
  <p:slideViewPr>
    <p:cSldViewPr snapToGrid="0" showGuides="1">
      <p:cViewPr>
        <p:scale>
          <a:sx n="67" d="100"/>
          <a:sy n="67" d="100"/>
        </p:scale>
        <p:origin x="592" y="13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F4430-9DAD-4D0F-8F5C-20A0282A43E1}" type="datetimeFigureOut">
              <a:rPr lang="de-DE" smtClean="0"/>
              <a:t>06.12.22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F0F5A-9918-494A-8C8A-735AA3AA08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376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B5812-080E-AC40-B166-3DB9E02AA86A}" type="slidenum">
              <a:rPr lang="en-DE" smtClean="0"/>
              <a:t>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53837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0" y="2131977"/>
            <a:ext cx="4038599" cy="743022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>
          <a:xfrm>
            <a:off x="3581400" y="3245225"/>
            <a:ext cx="6136341" cy="0"/>
          </a:xfrm>
          <a:prstGeom prst="line">
            <a:avLst/>
          </a:prstGeom>
          <a:ln w="38100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 userDrawn="1"/>
        </p:nvSpPr>
        <p:spPr>
          <a:xfrm>
            <a:off x="4813738" y="3306185"/>
            <a:ext cx="5854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Astroparticle </a:t>
            </a:r>
            <a:r>
              <a:rPr lang="de-DE" sz="2000" b="1" dirty="0" err="1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Physics</a:t>
            </a:r>
            <a:r>
              <a:rPr lang="de-DE" sz="2000" b="1" dirty="0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European </a:t>
            </a:r>
            <a:r>
              <a:rPr lang="de-DE" sz="2000" b="1" dirty="0" err="1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Consortium</a:t>
            </a:r>
            <a:endParaRPr lang="de-DE" sz="2000" b="1" dirty="0">
              <a:solidFill>
                <a:srgbClr val="02A8C8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945931" y="4792717"/>
            <a:ext cx="6190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Name</a:t>
            </a:r>
            <a:r>
              <a:rPr lang="de-DE" b="1" baseline="0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|</a:t>
            </a:r>
            <a:r>
              <a:rPr lang="de-DE" b="1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Institute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Meeting | Place | Date</a:t>
            </a:r>
            <a:endParaRPr lang="de-DE" b="1" dirty="0">
              <a:solidFill>
                <a:srgbClr val="5F5FA8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b="1" dirty="0">
              <a:solidFill>
                <a:srgbClr val="5F5FA8"/>
              </a:solidFill>
              <a:latin typeface="Desy Neue Helvetica 45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9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760" y="0"/>
            <a:ext cx="10515600" cy="1325563"/>
          </a:xfrm>
        </p:spPr>
        <p:txBody>
          <a:bodyPr>
            <a:normAutofit/>
          </a:bodyPr>
          <a:lstStyle>
            <a:lvl1pPr>
              <a:defRPr sz="4000"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8576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"/>
          <p:cNvSpPr txBox="1">
            <a:spLocks/>
          </p:cNvSpPr>
          <p:nvPr userDrawn="1"/>
        </p:nvSpPr>
        <p:spPr>
          <a:xfrm>
            <a:off x="103410" y="273"/>
            <a:ext cx="1086938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5F5FA8"/>
                </a:solidFill>
                <a:latin typeface="Desy Neue Helvetica 45 Light" panose="020B0403020202020204" pitchFamily="34" charset="0"/>
                <a:ea typeface="+mj-ea"/>
                <a:cs typeface="+mj-cs"/>
              </a:defRPr>
            </a:lvl1pPr>
          </a:lstStyle>
          <a:p>
            <a:r>
              <a:rPr lang="de-DE" b="0" dirty="0">
                <a:latin typeface="Helvetica" panose="020B0604020202020204" pitchFamily="34" charset="0"/>
                <a:cs typeface="Helvetica" panose="020B0604020202020204" pitchFamily="34" charset="0"/>
              </a:rPr>
              <a:t>Titelmasterformat durch Klicken bearbeiten</a:t>
            </a:r>
          </a:p>
        </p:txBody>
      </p:sp>
      <p:cxnSp>
        <p:nvCxnSpPr>
          <p:cNvPr id="13" name="Gerader Verbinder 12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79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103411" y="273"/>
            <a:ext cx="10515600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5F5FA8"/>
                </a:solidFill>
                <a:latin typeface="Desy Neue Helvetica 45 Light" panose="020B0403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cxnSp>
        <p:nvCxnSpPr>
          <p:cNvPr id="15" name="Gerader Verbinder 14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 userDrawn="1"/>
        </p:nvCxnSpPr>
        <p:spPr>
          <a:xfrm>
            <a:off x="0" y="6261463"/>
            <a:ext cx="12192000" cy="26126"/>
          </a:xfrm>
          <a:prstGeom prst="line">
            <a:avLst/>
          </a:prstGeom>
          <a:ln w="12700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42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03411" y="273"/>
            <a:ext cx="10515600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5F5FA8"/>
                </a:solidFill>
                <a:latin typeface="Desy Neue Helvetica 45 Light" panose="020B0403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4306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634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3" name="Gerader Verbinder 12"/>
          <p:cNvCxnSpPr/>
          <p:nvPr userDrawn="1"/>
        </p:nvCxnSpPr>
        <p:spPr>
          <a:xfrm>
            <a:off x="0" y="2057225"/>
            <a:ext cx="4772025" cy="175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84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0" y="2057225"/>
            <a:ext cx="4772025" cy="175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823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78ED8-95FA-FBFD-01ED-E1225A70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95E5A8-68FB-A75D-AEF3-4E27EA94F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E776-B536-0340-AF52-5BDDD572A980}" type="datetimeFigureOut">
              <a:rPr lang="de-DE" smtClean="0"/>
              <a:t>06.12.22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F043BE-12C9-CD64-1AFA-EA53F22E9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F3ADB-BA20-A611-67C4-063A6A7FB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F8D7-CB3E-DD41-BB0D-F7116EB70D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0" y="6261463"/>
            <a:ext cx="12192000" cy="26126"/>
          </a:xfrm>
          <a:prstGeom prst="line">
            <a:avLst/>
          </a:prstGeom>
          <a:ln w="12700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834" y="183310"/>
            <a:ext cx="1212794" cy="157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11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F5FA8"/>
          </a:solidFill>
          <a:latin typeface="Helvetica" panose="020B0604020202020204" pitchFamily="34" charset="0"/>
          <a:ea typeface="+mj-ea"/>
          <a:cs typeface="Helvetica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88D748B9-6AF1-F949-AC43-882BDC75BC80}"/>
              </a:ext>
            </a:extLst>
          </p:cNvPr>
          <p:cNvSpPr/>
          <p:nvPr/>
        </p:nvSpPr>
        <p:spPr>
          <a:xfrm>
            <a:off x="804231" y="4693186"/>
            <a:ext cx="3338111" cy="110168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5808B8C-0F2F-998D-4C6C-8A77DB14A230}"/>
              </a:ext>
            </a:extLst>
          </p:cNvPr>
          <p:cNvSpPr txBox="1"/>
          <p:nvPr/>
        </p:nvSpPr>
        <p:spPr>
          <a:xfrm>
            <a:off x="1504709" y="4196081"/>
            <a:ext cx="8681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5F5FA8"/>
                </a:solidFill>
              </a:rPr>
              <a:t>Katharina </a:t>
            </a:r>
            <a:r>
              <a:rPr lang="de-DE" b="1" dirty="0" err="1">
                <a:solidFill>
                  <a:srgbClr val="5F5FA8"/>
                </a:solidFill>
              </a:rPr>
              <a:t>Henjes</a:t>
            </a:r>
            <a:r>
              <a:rPr lang="de-DE" b="1" dirty="0">
                <a:solidFill>
                  <a:srgbClr val="5F5FA8"/>
                </a:solidFill>
              </a:rPr>
              <a:t>-Kunst</a:t>
            </a:r>
          </a:p>
          <a:p>
            <a:r>
              <a:rPr lang="de-DE" b="1" dirty="0">
                <a:solidFill>
                  <a:srgbClr val="5F5FA8"/>
                </a:solidFill>
              </a:rPr>
              <a:t>APPEC General Assembly 04/2022, Paris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3796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</a:t>
            </a:r>
            <a:r>
              <a:rPr lang="de-DE" dirty="0" err="1"/>
              <a:t>finances</a:t>
            </a:r>
            <a:r>
              <a:rPr lang="de-DE" dirty="0"/>
              <a:t> in 2022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10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24000" y="1493520"/>
            <a:ext cx="987329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rgbClr val="02A8C8"/>
                </a:solidFill>
              </a:rPr>
              <a:t>Incoming: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APPEC Common Fund </a:t>
            </a:r>
            <a:r>
              <a:rPr lang="de-DE" sz="2400" dirty="0" err="1">
                <a:solidFill>
                  <a:srgbClr val="02A8C8"/>
                </a:solidFill>
              </a:rPr>
              <a:t>contributions</a:t>
            </a:r>
            <a:r>
              <a:rPr lang="de-DE" sz="2400" dirty="0">
                <a:solidFill>
                  <a:srgbClr val="02A8C8"/>
                </a:solidFill>
              </a:rPr>
              <a:t> 2021 + 2022 (not all </a:t>
            </a:r>
            <a:r>
              <a:rPr lang="de-DE" sz="2400" dirty="0" err="1">
                <a:solidFill>
                  <a:srgbClr val="02A8C8"/>
                </a:solidFill>
              </a:rPr>
              <a:t>received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yet</a:t>
            </a:r>
            <a:r>
              <a:rPr lang="de-DE" sz="2400" dirty="0">
                <a:solidFill>
                  <a:srgbClr val="02A8C8"/>
                </a:solidFill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In total: 50k€ </a:t>
            </a:r>
            <a:r>
              <a:rPr lang="de-DE" sz="2400" dirty="0" err="1">
                <a:solidFill>
                  <a:srgbClr val="02A8C8"/>
                </a:solidFill>
              </a:rPr>
              <a:t>for</a:t>
            </a:r>
            <a:r>
              <a:rPr lang="de-DE" sz="2400" dirty="0">
                <a:solidFill>
                  <a:srgbClr val="02A8C8"/>
                </a:solidFill>
              </a:rPr>
              <a:t> 2021 (and </a:t>
            </a:r>
            <a:r>
              <a:rPr lang="de-DE" sz="2400" dirty="0" err="1">
                <a:solidFill>
                  <a:srgbClr val="02A8C8"/>
                </a:solidFill>
              </a:rPr>
              <a:t>older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years</a:t>
            </a:r>
            <a:r>
              <a:rPr lang="de-DE" sz="2400" dirty="0">
                <a:solidFill>
                  <a:srgbClr val="02A8C8"/>
                </a:solidFill>
              </a:rPr>
              <a:t>) </a:t>
            </a:r>
          </a:p>
          <a:p>
            <a:pPr lvl="2"/>
            <a:r>
              <a:rPr lang="de-DE" sz="2400" dirty="0">
                <a:solidFill>
                  <a:srgbClr val="02A8C8"/>
                </a:solidFill>
              </a:rPr>
              <a:t>	54k€ </a:t>
            </a:r>
            <a:r>
              <a:rPr lang="de-DE" sz="2400" dirty="0" err="1">
                <a:solidFill>
                  <a:srgbClr val="02A8C8"/>
                </a:solidFill>
              </a:rPr>
              <a:t>for</a:t>
            </a:r>
            <a:r>
              <a:rPr lang="de-DE" sz="2400" dirty="0">
                <a:solidFill>
                  <a:srgbClr val="02A8C8"/>
                </a:solidFill>
              </a:rPr>
              <a:t> 2022</a:t>
            </a:r>
          </a:p>
          <a:p>
            <a:pPr lvl="2"/>
            <a:endParaRPr lang="de-DE" sz="2400" dirty="0">
              <a:solidFill>
                <a:srgbClr val="02A8C8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+ cash </a:t>
            </a:r>
            <a:r>
              <a:rPr lang="de-DE" sz="2400" dirty="0" err="1">
                <a:solidFill>
                  <a:srgbClr val="02A8C8"/>
                </a:solidFill>
              </a:rPr>
              <a:t>balance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45k€ extra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lvl="1"/>
            <a:r>
              <a:rPr lang="de-DE" sz="2400" dirty="0">
                <a:solidFill>
                  <a:srgbClr val="02A8C8"/>
                </a:solidFill>
                <a:sym typeface="Wingdings" pitchFamily="2" charset="2"/>
              </a:rPr>
              <a:t> Cash </a:t>
            </a:r>
            <a:r>
              <a:rPr lang="de-DE" sz="2400" dirty="0" err="1">
                <a:solidFill>
                  <a:srgbClr val="02A8C8"/>
                </a:solidFill>
                <a:sym typeface="Wingdings" pitchFamily="2" charset="2"/>
              </a:rPr>
              <a:t>balance</a:t>
            </a:r>
            <a:r>
              <a:rPr lang="de-DE" sz="2400" dirty="0">
                <a:solidFill>
                  <a:srgbClr val="02A8C8"/>
                </a:solidFill>
                <a:sym typeface="Wingdings" pitchFamily="2" charset="2"/>
              </a:rPr>
              <a:t> </a:t>
            </a:r>
            <a:r>
              <a:rPr lang="de-DE" sz="2400" b="1" dirty="0" err="1">
                <a:solidFill>
                  <a:srgbClr val="02A8C8"/>
                </a:solidFill>
                <a:sym typeface="Wingdings" pitchFamily="2" charset="2"/>
              </a:rPr>
              <a:t>could</a:t>
            </a:r>
            <a:r>
              <a:rPr lang="de-DE" sz="2400" b="1" dirty="0">
                <a:solidFill>
                  <a:srgbClr val="02A8C8"/>
                </a:solidFill>
                <a:sym typeface="Wingdings" pitchFamily="2" charset="2"/>
              </a:rPr>
              <a:t> </a:t>
            </a:r>
            <a:r>
              <a:rPr lang="de-DE" sz="2400" b="1" dirty="0" err="1">
                <a:solidFill>
                  <a:srgbClr val="02A8C8"/>
                </a:solidFill>
                <a:sym typeface="Wingdings" pitchFamily="2" charset="2"/>
              </a:rPr>
              <a:t>be</a:t>
            </a:r>
            <a:r>
              <a:rPr lang="de-DE" sz="2400" b="1" dirty="0">
                <a:solidFill>
                  <a:srgbClr val="02A8C8"/>
                </a:solidFill>
                <a:sym typeface="Wingdings" pitchFamily="2" charset="2"/>
              </a:rPr>
              <a:t> </a:t>
            </a:r>
            <a:r>
              <a:rPr lang="de-DE" sz="2400" dirty="0">
                <a:solidFill>
                  <a:srgbClr val="02A8C8"/>
                </a:solidFill>
                <a:sym typeface="Wingdings" pitchFamily="2" charset="2"/>
              </a:rPr>
              <a:t>71 </a:t>
            </a:r>
            <a:r>
              <a:rPr lang="de-DE" sz="2400" dirty="0" err="1">
                <a:solidFill>
                  <a:srgbClr val="02A8C8"/>
                </a:solidFill>
                <a:sym typeface="Wingdings" pitchFamily="2" charset="2"/>
              </a:rPr>
              <a:t>k</a:t>
            </a:r>
            <a:r>
              <a:rPr lang="de-DE" sz="2400" dirty="0">
                <a:solidFill>
                  <a:srgbClr val="02A8C8"/>
                </a:solidFill>
                <a:sym typeface="Wingdings" pitchFamily="2" charset="2"/>
              </a:rPr>
              <a:t>€</a:t>
            </a:r>
            <a:endParaRPr lang="de-DE" sz="2400" dirty="0">
              <a:solidFill>
                <a:srgbClr val="02A8C8"/>
              </a:solidFill>
            </a:endParaRPr>
          </a:p>
          <a:p>
            <a:pPr lvl="1"/>
            <a:endParaRPr lang="de-DE" sz="2400" dirty="0">
              <a:solidFill>
                <a:srgbClr val="02A8C8"/>
              </a:solidFill>
            </a:endParaRPr>
          </a:p>
          <a:p>
            <a:pPr marL="488950"/>
            <a:endParaRPr lang="de-DE" sz="2400" dirty="0">
              <a:solidFill>
                <a:srgbClr val="02A8C8"/>
              </a:solidFill>
            </a:endParaRPr>
          </a:p>
          <a:p>
            <a:pPr marL="817563" lvl="1" indent="-360363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544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Topics in 2023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 dirty="0"/>
              <a:t>06.12.2022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11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325561"/>
            <a:ext cx="10628480" cy="4758705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7200" dirty="0" err="1">
                <a:solidFill>
                  <a:srgbClr val="02A8C8"/>
                </a:solidFill>
                <a:latin typeface="+mn-lt"/>
              </a:rPr>
              <a:t>Finalising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MoU</a:t>
            </a: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7200" dirty="0" err="1">
                <a:solidFill>
                  <a:srgbClr val="02A8C8"/>
                </a:solidFill>
                <a:latin typeface="+mn-lt"/>
              </a:rPr>
              <a:t>Finalising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 Roadmap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7200" dirty="0" err="1">
                <a:solidFill>
                  <a:srgbClr val="02A8C8"/>
                </a:solidFill>
                <a:latin typeface="+mn-lt"/>
              </a:rPr>
              <a:t>Agreeing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 on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the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further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procedure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/ Town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meetings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/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Roadmapping</a:t>
            </a: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7200" dirty="0">
                <a:solidFill>
                  <a:srgbClr val="02A8C8"/>
                </a:solidFill>
                <a:latin typeface="+mn-lt"/>
              </a:rPr>
              <a:t>New SAC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members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 (GA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chair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 and General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Secretary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?)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7200" dirty="0">
                <a:solidFill>
                  <a:srgbClr val="02A8C8"/>
                </a:solidFill>
                <a:latin typeface="+mn-lt"/>
                <a:sym typeface="Wingdings" pitchFamily="2" charset="2"/>
              </a:rPr>
              <a:t>INFRA-2023-SERV-01-02: Common </a:t>
            </a:r>
            <a:r>
              <a:rPr lang="de-DE" sz="7200" dirty="0" err="1">
                <a:solidFill>
                  <a:srgbClr val="02A8C8"/>
                </a:solidFill>
                <a:latin typeface="+mn-lt"/>
                <a:sym typeface="Wingdings" pitchFamily="2" charset="2"/>
              </a:rPr>
              <a:t>Proposal</a:t>
            </a:r>
            <a:r>
              <a:rPr lang="de-DE" sz="7200" dirty="0">
                <a:solidFill>
                  <a:srgbClr val="02A8C8"/>
                </a:solidFill>
                <a:latin typeface="+mn-lt"/>
                <a:sym typeface="Wingdings" pitchFamily="2" charset="2"/>
              </a:rPr>
              <a:t> </a:t>
            </a:r>
            <a:r>
              <a:rPr lang="de-DE" sz="7200" dirty="0" err="1">
                <a:solidFill>
                  <a:srgbClr val="02A8C8"/>
                </a:solidFill>
                <a:latin typeface="+mn-lt"/>
                <a:sym typeface="Wingdings" pitchFamily="2" charset="2"/>
              </a:rPr>
              <a:t>with</a:t>
            </a:r>
            <a:r>
              <a:rPr lang="de-DE" sz="7200" dirty="0">
                <a:solidFill>
                  <a:srgbClr val="02A8C8"/>
                </a:solidFill>
                <a:latin typeface="+mn-lt"/>
                <a:sym typeface="Wingdings" pitchFamily="2" charset="2"/>
              </a:rPr>
              <a:t> European </a:t>
            </a:r>
            <a:r>
              <a:rPr lang="de-DE" sz="7200" dirty="0" err="1">
                <a:solidFill>
                  <a:srgbClr val="02A8C8"/>
                </a:solidFill>
                <a:latin typeface="+mn-lt"/>
                <a:sym typeface="Wingdings" pitchFamily="2" charset="2"/>
              </a:rPr>
              <a:t>Astronomy</a:t>
            </a:r>
            <a:r>
              <a:rPr lang="de-DE" sz="7200" dirty="0">
                <a:solidFill>
                  <a:srgbClr val="02A8C8"/>
                </a:solidFill>
                <a:latin typeface="+mn-lt"/>
                <a:sym typeface="Wingdings" pitchFamily="2" charset="2"/>
              </a:rPr>
              <a:t> (ACME)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7200" dirty="0">
                <a:solidFill>
                  <a:srgbClr val="02A8C8"/>
                </a:solidFill>
                <a:latin typeface="+mn-lt"/>
              </a:rPr>
              <a:t>JENA Computing Workshop,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Astroparticle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 Computing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7200" dirty="0">
                <a:solidFill>
                  <a:srgbClr val="02A8C8"/>
                </a:solidFill>
                <a:latin typeface="+mn-lt"/>
              </a:rPr>
              <a:t>APPEC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TechForum</a:t>
            </a: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7200" dirty="0">
                <a:solidFill>
                  <a:srgbClr val="02A8C8"/>
                </a:solidFill>
                <a:latin typeface="+mn-lt"/>
              </a:rPr>
              <a:t>AP support Ukraine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7200" dirty="0">
                <a:solidFill>
                  <a:srgbClr val="02A8C8"/>
                </a:solidFill>
                <a:latin typeface="+mn-lt"/>
              </a:rPr>
              <a:t>New APPEC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partners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: ESA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as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 </a:t>
            </a:r>
            <a:r>
              <a:rPr lang="de-DE" sz="7200" dirty="0" err="1">
                <a:solidFill>
                  <a:srgbClr val="02A8C8"/>
                </a:solidFill>
                <a:latin typeface="+mn-lt"/>
              </a:rPr>
              <a:t>observer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?</a:t>
            </a:r>
          </a:p>
          <a:p>
            <a:pPr marL="457200" lvl="1" indent="0">
              <a:buNone/>
            </a:pPr>
            <a:r>
              <a:rPr lang="de-DE" sz="7200" dirty="0">
                <a:solidFill>
                  <a:srgbClr val="02A8C8"/>
                </a:solidFill>
                <a:latin typeface="+mn-lt"/>
                <a:sym typeface="Wingdings" pitchFamily="2" charset="2"/>
              </a:rPr>
              <a:t> </a:t>
            </a:r>
            <a:r>
              <a:rPr lang="de-DE" sz="7200" dirty="0">
                <a:solidFill>
                  <a:srgbClr val="02A8C8"/>
                </a:solidFill>
                <a:latin typeface="+mn-lt"/>
              </a:rPr>
              <a:t> </a:t>
            </a:r>
          </a:p>
          <a:p>
            <a:pPr marL="0" indent="0">
              <a:buNone/>
            </a:pPr>
            <a:endParaRPr lang="de-DE" sz="7200" dirty="0">
              <a:solidFill>
                <a:srgbClr val="02A8C8"/>
              </a:solidFill>
              <a:latin typeface="+mn-lt"/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108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</a:t>
            </a:r>
            <a:r>
              <a:rPr lang="de-DE" dirty="0" err="1"/>
              <a:t>meetings</a:t>
            </a:r>
            <a:r>
              <a:rPr lang="de-DE" dirty="0"/>
              <a:t> in 2023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 dirty="0"/>
              <a:t>06.12.2022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12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325561"/>
            <a:ext cx="10628480" cy="4758705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0" dirty="0">
                <a:solidFill>
                  <a:srgbClr val="02A8C8"/>
                </a:solidFill>
                <a:latin typeface="+mn-lt"/>
              </a:rPr>
              <a:t>4-6 APPEC JS </a:t>
            </a:r>
            <a:r>
              <a:rPr lang="de-DE" sz="8000" dirty="0" err="1">
                <a:solidFill>
                  <a:srgbClr val="02A8C8"/>
                </a:solidFill>
                <a:latin typeface="+mn-lt"/>
              </a:rPr>
              <a:t>meetings</a:t>
            </a:r>
            <a:r>
              <a:rPr lang="de-DE" sz="8000" dirty="0">
                <a:solidFill>
                  <a:srgbClr val="02A8C8"/>
                </a:solidFill>
                <a:latin typeface="+mn-lt"/>
              </a:rPr>
              <a:t> ( 1 in </a:t>
            </a:r>
            <a:r>
              <a:rPr lang="de-DE" sz="8000" dirty="0" err="1">
                <a:solidFill>
                  <a:srgbClr val="02A8C8"/>
                </a:solidFill>
                <a:latin typeface="+mn-lt"/>
              </a:rPr>
              <a:t>person</a:t>
            </a:r>
            <a:r>
              <a:rPr lang="de-DE" sz="8000" dirty="0">
                <a:solidFill>
                  <a:srgbClr val="02A8C8"/>
                </a:solidFill>
                <a:latin typeface="+mn-lt"/>
              </a:rPr>
              <a:t>?) </a:t>
            </a:r>
          </a:p>
          <a:p>
            <a:pPr marL="0" indent="0">
              <a:buNone/>
            </a:pPr>
            <a:endParaRPr lang="de-DE" sz="8000" dirty="0">
              <a:solidFill>
                <a:srgbClr val="02A8C8"/>
              </a:solidFill>
              <a:latin typeface="+mn-lt"/>
            </a:endParaRPr>
          </a:p>
          <a:p>
            <a:r>
              <a:rPr lang="de-DE" sz="8000" dirty="0">
                <a:solidFill>
                  <a:srgbClr val="02A8C8"/>
                </a:solidFill>
                <a:latin typeface="+mn-lt"/>
              </a:rPr>
              <a:t>3-4 APPEC GA </a:t>
            </a:r>
            <a:r>
              <a:rPr lang="de-DE" sz="8000" dirty="0" err="1">
                <a:solidFill>
                  <a:srgbClr val="02A8C8"/>
                </a:solidFill>
                <a:latin typeface="+mn-lt"/>
              </a:rPr>
              <a:t>meetings</a:t>
            </a:r>
            <a:r>
              <a:rPr lang="de-DE" sz="8000" dirty="0">
                <a:solidFill>
                  <a:srgbClr val="02A8C8"/>
                </a:solidFill>
                <a:latin typeface="+mn-lt"/>
              </a:rPr>
              <a:t> (2 in </a:t>
            </a:r>
            <a:r>
              <a:rPr lang="de-DE" sz="8000" dirty="0" err="1">
                <a:solidFill>
                  <a:srgbClr val="02A8C8"/>
                </a:solidFill>
                <a:latin typeface="+mn-lt"/>
              </a:rPr>
              <a:t>person</a:t>
            </a:r>
            <a:r>
              <a:rPr lang="de-DE" sz="8000" dirty="0">
                <a:solidFill>
                  <a:srgbClr val="02A8C8"/>
                </a:solidFill>
                <a:latin typeface="+mn-lt"/>
              </a:rPr>
              <a:t>, </a:t>
            </a:r>
            <a:r>
              <a:rPr lang="de-DE" sz="8000" dirty="0" err="1">
                <a:solidFill>
                  <a:srgbClr val="02A8C8"/>
                </a:solidFill>
                <a:latin typeface="+mn-lt"/>
              </a:rPr>
              <a:t>summer</a:t>
            </a:r>
            <a:r>
              <a:rPr lang="de-DE" sz="8000" dirty="0">
                <a:solidFill>
                  <a:srgbClr val="02A8C8"/>
                </a:solidFill>
                <a:latin typeface="+mn-lt"/>
              </a:rPr>
              <a:t> GA in </a:t>
            </a:r>
            <a:r>
              <a:rPr lang="de-DE" sz="8000" dirty="0" err="1">
                <a:solidFill>
                  <a:srgbClr val="02A8C8"/>
                </a:solidFill>
                <a:latin typeface="+mn-lt"/>
              </a:rPr>
              <a:t>Poland</a:t>
            </a:r>
            <a:r>
              <a:rPr lang="de-DE" sz="8000" dirty="0">
                <a:solidFill>
                  <a:srgbClr val="02A8C8"/>
                </a:solidFill>
                <a:latin typeface="+mn-lt"/>
              </a:rPr>
              <a:t>)</a:t>
            </a:r>
          </a:p>
          <a:p>
            <a:endParaRPr lang="de-DE" sz="8000" dirty="0">
              <a:solidFill>
                <a:srgbClr val="02A8C8"/>
              </a:solidFill>
              <a:latin typeface="+mn-lt"/>
            </a:endParaRPr>
          </a:p>
          <a:p>
            <a:r>
              <a:rPr lang="de-DE" sz="8000" dirty="0">
                <a:solidFill>
                  <a:srgbClr val="02A8C8"/>
                </a:solidFill>
                <a:latin typeface="+mn-lt"/>
              </a:rPr>
              <a:t>3 APPEC SAC </a:t>
            </a:r>
            <a:r>
              <a:rPr lang="de-DE" sz="8000" dirty="0" err="1">
                <a:solidFill>
                  <a:srgbClr val="02A8C8"/>
                </a:solidFill>
                <a:latin typeface="+mn-lt"/>
              </a:rPr>
              <a:t>meetings</a:t>
            </a:r>
            <a:endParaRPr lang="de-DE" sz="8000" dirty="0">
              <a:solidFill>
                <a:srgbClr val="02A8C8"/>
              </a:solidFill>
              <a:latin typeface="+mn-lt"/>
            </a:endParaRPr>
          </a:p>
          <a:p>
            <a:pPr marL="0" indent="0">
              <a:buNone/>
            </a:pPr>
            <a:endParaRPr lang="de-DE" sz="8000" dirty="0">
              <a:solidFill>
                <a:srgbClr val="02A8C8"/>
              </a:solidFill>
              <a:latin typeface="+mn-lt"/>
            </a:endParaRPr>
          </a:p>
          <a:p>
            <a:r>
              <a:rPr lang="de-DE" sz="8000" dirty="0">
                <a:solidFill>
                  <a:srgbClr val="02A8C8"/>
                </a:solidFill>
                <a:latin typeface="+mn-lt"/>
              </a:rPr>
              <a:t>Multimessenger Workshop</a:t>
            </a:r>
            <a:endParaRPr lang="de-DE" sz="8000" dirty="0">
              <a:solidFill>
                <a:srgbClr val="02A8C8"/>
              </a:solidFill>
              <a:latin typeface="+mn-lt"/>
              <a:sym typeface="Wingdings" pitchFamily="2" charset="2"/>
            </a:endParaRPr>
          </a:p>
          <a:p>
            <a:pPr marL="0" indent="0">
              <a:buNone/>
            </a:pPr>
            <a:endParaRPr lang="de-DE" sz="8000" dirty="0">
              <a:solidFill>
                <a:srgbClr val="02A8C8"/>
              </a:solidFill>
              <a:latin typeface="+mn-lt"/>
            </a:endParaRPr>
          </a:p>
          <a:p>
            <a:r>
              <a:rPr lang="de-DE" sz="8000" dirty="0">
                <a:solidFill>
                  <a:srgbClr val="02A8C8"/>
                </a:solidFill>
                <a:latin typeface="+mn-lt"/>
              </a:rPr>
              <a:t>JENA Computing Workshop</a:t>
            </a:r>
          </a:p>
          <a:p>
            <a:pPr marL="0" indent="0">
              <a:buNone/>
            </a:pPr>
            <a:endParaRPr lang="de-DE" sz="8000" dirty="0">
              <a:solidFill>
                <a:srgbClr val="02A8C8"/>
              </a:solidFill>
              <a:latin typeface="+mn-lt"/>
            </a:endParaRPr>
          </a:p>
          <a:p>
            <a:r>
              <a:rPr lang="de-DE" sz="8000" dirty="0">
                <a:solidFill>
                  <a:srgbClr val="02A8C8"/>
                </a:solidFill>
                <a:latin typeface="+mn-lt"/>
              </a:rPr>
              <a:t>APPEC </a:t>
            </a:r>
            <a:r>
              <a:rPr lang="de-DE" sz="8000" dirty="0" err="1">
                <a:solidFill>
                  <a:srgbClr val="02A8C8"/>
                </a:solidFill>
                <a:latin typeface="+mn-lt"/>
              </a:rPr>
              <a:t>TechForum</a:t>
            </a:r>
            <a:r>
              <a:rPr lang="de-DE" sz="8000" dirty="0">
                <a:solidFill>
                  <a:srgbClr val="02A8C8"/>
                </a:solidFill>
                <a:latin typeface="+mn-lt"/>
              </a:rPr>
              <a:t>*</a:t>
            </a:r>
          </a:p>
          <a:p>
            <a:endParaRPr lang="de-DE" sz="8000" dirty="0">
              <a:solidFill>
                <a:srgbClr val="02A8C8"/>
              </a:solidFill>
              <a:latin typeface="+mn-lt"/>
            </a:endParaRPr>
          </a:p>
          <a:p>
            <a:r>
              <a:rPr lang="de-DE" sz="8000" dirty="0">
                <a:solidFill>
                  <a:srgbClr val="02A8C8"/>
                </a:solidFill>
                <a:latin typeface="+mn-lt"/>
              </a:rPr>
              <a:t>Roadmap Update </a:t>
            </a:r>
            <a:r>
              <a:rPr lang="de-DE" sz="8000" dirty="0" err="1">
                <a:solidFill>
                  <a:srgbClr val="02A8C8"/>
                </a:solidFill>
                <a:latin typeface="+mn-lt"/>
              </a:rPr>
              <a:t>Presentation</a:t>
            </a:r>
            <a:r>
              <a:rPr lang="de-DE" sz="8000" dirty="0">
                <a:solidFill>
                  <a:srgbClr val="02A8C8"/>
                </a:solidFill>
                <a:latin typeface="+mn-lt"/>
              </a:rPr>
              <a:t>*</a:t>
            </a:r>
          </a:p>
          <a:p>
            <a:pPr marL="0" indent="0">
              <a:buNone/>
            </a:pPr>
            <a:endParaRPr lang="de-DE" sz="8000" dirty="0">
              <a:solidFill>
                <a:srgbClr val="02A8C8"/>
              </a:solidFill>
              <a:latin typeface="+mn-lt"/>
            </a:endParaRPr>
          </a:p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538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</a:t>
            </a:r>
            <a:r>
              <a:rPr lang="de-DE" dirty="0" err="1"/>
              <a:t>finances</a:t>
            </a:r>
            <a:r>
              <a:rPr lang="de-DE" dirty="0"/>
              <a:t> in 2023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13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24000" y="1493520"/>
            <a:ext cx="987329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err="1">
                <a:solidFill>
                  <a:srgbClr val="02A8C8"/>
                </a:solidFill>
              </a:rPr>
              <a:t>Outgoing</a:t>
            </a:r>
            <a:r>
              <a:rPr lang="de-DE" sz="2400" b="1" dirty="0">
                <a:solidFill>
                  <a:srgbClr val="02A8C8"/>
                </a:solidFill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2.000€ Outreach (Website, material)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10.000€ </a:t>
            </a:r>
            <a:r>
              <a:rPr lang="de-DE" sz="2400" dirty="0" err="1">
                <a:solidFill>
                  <a:srgbClr val="02A8C8"/>
                </a:solidFill>
              </a:rPr>
              <a:t>EuCAPT</a:t>
            </a:r>
            <a:endParaRPr lang="de-DE" sz="2400" dirty="0">
              <a:solidFill>
                <a:srgbClr val="02A8C8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8.000€ APPEC General Assembly </a:t>
            </a:r>
            <a:r>
              <a:rPr lang="de-DE" sz="2400" dirty="0" err="1">
                <a:solidFill>
                  <a:srgbClr val="02A8C8"/>
                </a:solidFill>
              </a:rPr>
              <a:t>meetings</a:t>
            </a:r>
            <a:r>
              <a:rPr lang="de-DE" sz="2400" dirty="0">
                <a:solidFill>
                  <a:srgbClr val="02A8C8"/>
                </a:solidFill>
              </a:rPr>
              <a:t> (4/2022 + 2x2023)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1.000€ APPEC Joint </a:t>
            </a:r>
            <a:r>
              <a:rPr lang="de-DE" sz="2400" dirty="0" err="1">
                <a:solidFill>
                  <a:srgbClr val="02A8C8"/>
                </a:solidFill>
              </a:rPr>
              <a:t>Secretariat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meeting</a:t>
            </a:r>
            <a:endParaRPr lang="de-DE" sz="2400" dirty="0">
              <a:solidFill>
                <a:srgbClr val="02A8C8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1.000€ APPEC SAC </a:t>
            </a:r>
            <a:r>
              <a:rPr lang="de-DE" sz="2400" dirty="0" err="1">
                <a:solidFill>
                  <a:srgbClr val="02A8C8"/>
                </a:solidFill>
              </a:rPr>
              <a:t>meeting</a:t>
            </a:r>
            <a:endParaRPr lang="de-DE" sz="2400" dirty="0">
              <a:solidFill>
                <a:srgbClr val="02A8C8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5.000€ </a:t>
            </a:r>
            <a:r>
              <a:rPr lang="de-DE" sz="2400" dirty="0" err="1">
                <a:solidFill>
                  <a:srgbClr val="02A8C8"/>
                </a:solidFill>
              </a:rPr>
              <a:t>TechForum</a:t>
            </a:r>
            <a:r>
              <a:rPr lang="de-DE" sz="2400" dirty="0">
                <a:solidFill>
                  <a:srgbClr val="02A8C8"/>
                </a:solidFill>
              </a:rPr>
              <a:t>*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10.000€ Update Roadmap </a:t>
            </a:r>
            <a:r>
              <a:rPr lang="de-DE" sz="2400" dirty="0" err="1">
                <a:solidFill>
                  <a:srgbClr val="02A8C8"/>
                </a:solidFill>
              </a:rPr>
              <a:t>Presentation</a:t>
            </a:r>
            <a:r>
              <a:rPr lang="de-DE" sz="2400" dirty="0">
                <a:solidFill>
                  <a:srgbClr val="02A8C8"/>
                </a:solidFill>
              </a:rPr>
              <a:t>*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5.000€ JENA Computing*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5.000€ Multimessenger Workshop*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EoI</a:t>
            </a:r>
            <a:r>
              <a:rPr lang="de-DE" sz="2400" dirty="0">
                <a:solidFill>
                  <a:srgbClr val="02A8C8"/>
                </a:solidFill>
              </a:rPr>
              <a:t> support</a:t>
            </a:r>
          </a:p>
          <a:p>
            <a:pPr lvl="1"/>
            <a:r>
              <a:rPr lang="de-DE" sz="2400" dirty="0">
                <a:solidFill>
                  <a:srgbClr val="02A8C8"/>
                </a:solidFill>
                <a:sym typeface="Wingdings" pitchFamily="2" charset="2"/>
              </a:rPr>
              <a:t> 47k€</a:t>
            </a:r>
            <a:endParaRPr lang="de-DE" sz="2400" dirty="0">
              <a:solidFill>
                <a:srgbClr val="02A8C8"/>
              </a:solidFill>
            </a:endParaRPr>
          </a:p>
          <a:p>
            <a:pPr lvl="1"/>
            <a:endParaRPr lang="de-DE" sz="2400" dirty="0">
              <a:solidFill>
                <a:srgbClr val="02A8C8"/>
              </a:solidFill>
            </a:endParaRPr>
          </a:p>
          <a:p>
            <a:pPr marL="488950"/>
            <a:endParaRPr lang="de-DE" sz="2400" dirty="0">
              <a:solidFill>
                <a:srgbClr val="02A8C8"/>
              </a:solidFill>
            </a:endParaRPr>
          </a:p>
          <a:p>
            <a:pPr marL="817563" lvl="1" indent="-360363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470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internal </a:t>
            </a:r>
            <a:r>
              <a:rPr lang="de-DE" dirty="0" err="1"/>
              <a:t>meetings</a:t>
            </a:r>
            <a:r>
              <a:rPr lang="de-DE" dirty="0"/>
              <a:t> in 2022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2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00850" y="1412495"/>
            <a:ext cx="9873296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4 APPEC GA </a:t>
            </a:r>
            <a:r>
              <a:rPr lang="de-DE" sz="2400" dirty="0" err="1">
                <a:solidFill>
                  <a:srgbClr val="02A8C8"/>
                </a:solidFill>
              </a:rPr>
              <a:t>meetings</a:t>
            </a: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5 APPEC JS </a:t>
            </a:r>
            <a:r>
              <a:rPr lang="de-DE" sz="2400" dirty="0" err="1">
                <a:solidFill>
                  <a:srgbClr val="02A8C8"/>
                </a:solidFill>
              </a:rPr>
              <a:t>meetings</a:t>
            </a: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SAC </a:t>
            </a:r>
            <a:r>
              <a:rPr lang="de-DE" sz="2400" dirty="0" err="1">
                <a:solidFill>
                  <a:srgbClr val="02A8C8"/>
                </a:solidFill>
              </a:rPr>
              <a:t>meetings</a:t>
            </a:r>
            <a:endParaRPr lang="de-DE" sz="2400" dirty="0">
              <a:solidFill>
                <a:srgbClr val="02A8C8"/>
              </a:solidFill>
            </a:endParaRPr>
          </a:p>
          <a:p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several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working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meetings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between</a:t>
            </a:r>
            <a:r>
              <a:rPr lang="de-DE" sz="2400" dirty="0">
                <a:solidFill>
                  <a:srgbClr val="02A8C8"/>
                </a:solidFill>
              </a:rPr>
              <a:t> GA </a:t>
            </a:r>
            <a:r>
              <a:rPr lang="de-DE" sz="2400" dirty="0" err="1">
                <a:solidFill>
                  <a:srgbClr val="02A8C8"/>
                </a:solidFill>
              </a:rPr>
              <a:t>chair</a:t>
            </a:r>
            <a:r>
              <a:rPr lang="de-DE" sz="2400" dirty="0">
                <a:solidFill>
                  <a:srgbClr val="02A8C8"/>
                </a:solidFill>
              </a:rPr>
              <a:t>+ vice </a:t>
            </a:r>
            <a:r>
              <a:rPr lang="de-DE" sz="2400" dirty="0" err="1">
                <a:solidFill>
                  <a:srgbClr val="02A8C8"/>
                </a:solidFill>
              </a:rPr>
              <a:t>chair</a:t>
            </a:r>
            <a:r>
              <a:rPr lang="de-DE" sz="2400" dirty="0">
                <a:solidFill>
                  <a:srgbClr val="02A8C8"/>
                </a:solidFill>
              </a:rPr>
              <a:t> + General </a:t>
            </a:r>
            <a:r>
              <a:rPr lang="de-DE" sz="2400" dirty="0" err="1">
                <a:solidFill>
                  <a:srgbClr val="02A8C8"/>
                </a:solidFill>
              </a:rPr>
              <a:t>secretary</a:t>
            </a:r>
            <a:r>
              <a:rPr lang="de-DE" sz="2400" dirty="0">
                <a:solidFill>
                  <a:srgbClr val="02A8C8"/>
                </a:solidFill>
              </a:rPr>
              <a:t> + Julie </a:t>
            </a:r>
            <a:r>
              <a:rPr lang="de-DE" sz="2400" dirty="0" err="1">
                <a:solidFill>
                  <a:srgbClr val="02A8C8"/>
                </a:solidFill>
              </a:rPr>
              <a:t>Epas</a:t>
            </a:r>
            <a:endParaRPr lang="de-DE" sz="2400" dirty="0">
              <a:solidFill>
                <a:srgbClr val="02A8C8"/>
              </a:solidFill>
            </a:endParaRPr>
          </a:p>
          <a:p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Further </a:t>
            </a:r>
            <a:r>
              <a:rPr lang="de-DE" sz="2400" dirty="0" err="1">
                <a:solidFill>
                  <a:srgbClr val="02A8C8"/>
                </a:solidFill>
              </a:rPr>
              <a:t>working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groups</a:t>
            </a:r>
            <a:r>
              <a:rPr lang="de-DE" sz="2400" dirty="0">
                <a:solidFill>
                  <a:srgbClr val="02A8C8"/>
                </a:solidFill>
              </a:rPr>
              <a:t>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Town Meeting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TechForum</a:t>
            </a:r>
            <a:endParaRPr lang="de-DE" sz="2400" dirty="0">
              <a:solidFill>
                <a:srgbClr val="02A8C8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MoU</a:t>
            </a:r>
            <a:endParaRPr lang="de-DE" sz="2400" dirty="0">
              <a:solidFill>
                <a:srgbClr val="02A8C8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ACME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JENA Symposium </a:t>
            </a:r>
            <a:r>
              <a:rPr lang="de-DE" sz="2400" dirty="0" err="1">
                <a:solidFill>
                  <a:srgbClr val="02A8C8"/>
                </a:solidFill>
              </a:rPr>
              <a:t>Preparation</a:t>
            </a:r>
            <a:endParaRPr lang="de-DE" sz="2400" dirty="0">
              <a:solidFill>
                <a:srgbClr val="02A8C8"/>
              </a:solidFill>
            </a:endParaRPr>
          </a:p>
          <a:p>
            <a:pPr lvl="1"/>
            <a:endParaRPr lang="de-DE" sz="2400" dirty="0">
              <a:solidFill>
                <a:srgbClr val="02A8C8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29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external </a:t>
            </a:r>
            <a:r>
              <a:rPr lang="de-DE" dirty="0" err="1"/>
              <a:t>meetings</a:t>
            </a:r>
            <a:r>
              <a:rPr lang="de-DE" dirty="0"/>
              <a:t> in 2022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3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23999" y="1283970"/>
            <a:ext cx="11713672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srgbClr val="02A8C8"/>
                </a:solidFill>
              </a:rPr>
              <a:t>JENA Symposium (3-6th </a:t>
            </a:r>
            <a:r>
              <a:rPr lang="de-DE" sz="2000" b="1" dirty="0" err="1">
                <a:solidFill>
                  <a:srgbClr val="02A8C8"/>
                </a:solidFill>
              </a:rPr>
              <a:t>of</a:t>
            </a:r>
            <a:r>
              <a:rPr lang="de-DE" sz="2000" b="1" dirty="0">
                <a:solidFill>
                  <a:srgbClr val="02A8C8"/>
                </a:solidFill>
              </a:rPr>
              <a:t> May 2022, Madrid)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2A8C8"/>
                </a:solidFill>
              </a:rPr>
              <a:t>160 </a:t>
            </a:r>
            <a:r>
              <a:rPr lang="de-DE" sz="2000" dirty="0" err="1">
                <a:solidFill>
                  <a:srgbClr val="02A8C8"/>
                </a:solidFill>
              </a:rPr>
              <a:t>participants</a:t>
            </a:r>
            <a:r>
              <a:rPr lang="de-DE" sz="2000" dirty="0">
                <a:solidFill>
                  <a:srgbClr val="02A8C8"/>
                </a:solidFill>
              </a:rPr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2A8C8"/>
                </a:solidFill>
              </a:rPr>
              <a:t>common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computing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workshop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suggested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for</a:t>
            </a:r>
            <a:r>
              <a:rPr lang="de-DE" sz="2000" dirty="0">
                <a:solidFill>
                  <a:srgbClr val="02A8C8"/>
                </a:solidFill>
              </a:rPr>
              <a:t> 2023</a:t>
            </a:r>
          </a:p>
          <a:p>
            <a:endParaRPr lang="de-DE" sz="2000" dirty="0">
              <a:solidFill>
                <a:srgbClr val="02A8C8"/>
              </a:solidFill>
            </a:endParaRPr>
          </a:p>
          <a:p>
            <a:r>
              <a:rPr lang="de-DE" sz="2000" b="1" dirty="0">
                <a:solidFill>
                  <a:srgbClr val="02A8C8"/>
                </a:solidFill>
              </a:rPr>
              <a:t>APPEC Multimessenger Workshop I+II (</a:t>
            </a:r>
            <a:r>
              <a:rPr lang="de-DE" sz="2000" b="1" dirty="0" err="1">
                <a:solidFill>
                  <a:srgbClr val="02A8C8"/>
                </a:solidFill>
              </a:rPr>
              <a:t>January</a:t>
            </a:r>
            <a:r>
              <a:rPr lang="de-DE" sz="2000" b="1" dirty="0">
                <a:solidFill>
                  <a:srgbClr val="02A8C8"/>
                </a:solidFill>
              </a:rPr>
              <a:t> + </a:t>
            </a:r>
            <a:r>
              <a:rPr lang="de-DE" sz="2000" b="1" dirty="0" err="1">
                <a:solidFill>
                  <a:srgbClr val="02A8C8"/>
                </a:solidFill>
              </a:rPr>
              <a:t>October</a:t>
            </a:r>
            <a:r>
              <a:rPr lang="de-DE" sz="2000" b="1" dirty="0">
                <a:solidFill>
                  <a:srgbClr val="02A8C8"/>
                </a:solidFill>
              </a:rPr>
              <a:t> 2022):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2A8C8"/>
                </a:solidFill>
              </a:rPr>
              <a:t>Low-</a:t>
            </a:r>
            <a:r>
              <a:rPr lang="de-DE" sz="2000" dirty="0" err="1">
                <a:solidFill>
                  <a:srgbClr val="02A8C8"/>
                </a:solidFill>
              </a:rPr>
              <a:t>latency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alerts</a:t>
            </a:r>
            <a:r>
              <a:rPr lang="de-DE" sz="2000" dirty="0">
                <a:solidFill>
                  <a:srgbClr val="02A8C8"/>
                </a:solidFill>
              </a:rPr>
              <a:t> &amp; Data </a:t>
            </a:r>
            <a:r>
              <a:rPr lang="de-DE" sz="2000" dirty="0" err="1">
                <a:solidFill>
                  <a:srgbClr val="02A8C8"/>
                </a:solidFill>
              </a:rPr>
              <a:t>analysis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for</a:t>
            </a:r>
            <a:r>
              <a:rPr lang="de-DE" sz="2000" dirty="0">
                <a:solidFill>
                  <a:srgbClr val="02A8C8"/>
                </a:solidFill>
              </a:rPr>
              <a:t> Multi-</a:t>
            </a:r>
            <a:r>
              <a:rPr lang="de-DE" sz="2000" dirty="0" err="1">
                <a:solidFill>
                  <a:srgbClr val="02A8C8"/>
                </a:solidFill>
              </a:rPr>
              <a:t>messenger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Astrophysics</a:t>
            </a:r>
            <a:r>
              <a:rPr lang="de-DE" sz="2000" dirty="0">
                <a:solidFill>
                  <a:srgbClr val="02A8C8"/>
                </a:solidFill>
              </a:rPr>
              <a:t> Workshop </a:t>
            </a: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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report</a:t>
            </a:r>
            <a:endParaRPr lang="de-DE" sz="2000" dirty="0">
              <a:solidFill>
                <a:srgbClr val="02A8C8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Multi-Messenger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Astrophysics</a:t>
            </a: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  ACME was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discussed</a:t>
            </a:r>
            <a:endParaRPr lang="de-DE" sz="2000" dirty="0">
              <a:solidFill>
                <a:srgbClr val="02A8C8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solidFill>
                <a:srgbClr val="02A8C8"/>
              </a:solidFill>
              <a:sym typeface="Wingdings" pitchFamily="2" charset="2"/>
            </a:endParaRPr>
          </a:p>
          <a:p>
            <a:r>
              <a:rPr lang="de-DE" sz="2000" b="1" dirty="0">
                <a:solidFill>
                  <a:srgbClr val="02A8C8"/>
                </a:solidFill>
              </a:rPr>
              <a:t>Underground Labs Workshop (28-29th </a:t>
            </a:r>
            <a:r>
              <a:rPr lang="de-DE" sz="2000" b="1" dirty="0" err="1">
                <a:solidFill>
                  <a:srgbClr val="02A8C8"/>
                </a:solidFill>
              </a:rPr>
              <a:t>of</a:t>
            </a:r>
            <a:r>
              <a:rPr lang="de-DE" sz="2000" b="1" dirty="0">
                <a:solidFill>
                  <a:srgbClr val="02A8C8"/>
                </a:solidFill>
              </a:rPr>
              <a:t> April 2022, LNGS)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2A8C8"/>
                </a:solidFill>
              </a:rPr>
              <a:t>aimed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to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reinforce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the</a:t>
            </a:r>
            <a:r>
              <a:rPr lang="de-DE" sz="2000" dirty="0">
                <a:solidFill>
                  <a:srgbClr val="02A8C8"/>
                </a:solidFill>
              </a:rPr>
              <a:t> network </a:t>
            </a:r>
            <a:r>
              <a:rPr lang="de-DE" sz="2000" dirty="0" err="1">
                <a:solidFill>
                  <a:srgbClr val="02A8C8"/>
                </a:solidFill>
              </a:rPr>
              <a:t>between</a:t>
            </a:r>
            <a:r>
              <a:rPr lang="de-DE" sz="2000" dirty="0">
                <a:solidFill>
                  <a:srgbClr val="02A8C8"/>
                </a:solidFill>
              </a:rPr>
              <a:t> EU Underground Laboratories in </a:t>
            </a:r>
            <a:r>
              <a:rPr lang="de-DE" sz="2000" dirty="0" err="1">
                <a:solidFill>
                  <a:srgbClr val="02A8C8"/>
                </a:solidFill>
              </a:rPr>
              <a:t>order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to</a:t>
            </a:r>
            <a:br>
              <a:rPr lang="de-DE" sz="2000" dirty="0">
                <a:solidFill>
                  <a:srgbClr val="02A8C8"/>
                </a:solidFill>
              </a:rPr>
            </a:br>
            <a:r>
              <a:rPr lang="de-DE" sz="2000" dirty="0" err="1">
                <a:solidFill>
                  <a:srgbClr val="02A8C8"/>
                </a:solidFill>
              </a:rPr>
              <a:t>develop</a:t>
            </a:r>
            <a:r>
              <a:rPr lang="de-DE" sz="2000" dirty="0">
                <a:solidFill>
                  <a:srgbClr val="02A8C8"/>
                </a:solidFill>
              </a:rPr>
              <a:t> a strong </a:t>
            </a:r>
            <a:r>
              <a:rPr lang="de-DE" sz="2000" dirty="0" err="1">
                <a:solidFill>
                  <a:srgbClr val="02A8C8"/>
                </a:solidFill>
              </a:rPr>
              <a:t>synergy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to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face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next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generation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experiments</a:t>
            </a:r>
            <a:endParaRPr lang="de-DE" sz="2000" dirty="0">
              <a:solidFill>
                <a:srgbClr val="02A8C8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solidFill>
                <a:srgbClr val="02A8C8"/>
              </a:solidFill>
              <a:sym typeface="Wingdings" pitchFamily="2" charset="2"/>
            </a:endParaRPr>
          </a:p>
          <a:p>
            <a:r>
              <a:rPr lang="de-DE" sz="2000" b="1" dirty="0">
                <a:solidFill>
                  <a:srgbClr val="02A8C8"/>
                </a:solidFill>
              </a:rPr>
              <a:t>APPEC </a:t>
            </a:r>
            <a:r>
              <a:rPr lang="de-DE" sz="2000" b="1" dirty="0" err="1">
                <a:solidFill>
                  <a:srgbClr val="02A8C8"/>
                </a:solidFill>
              </a:rPr>
              <a:t>TechForum</a:t>
            </a:r>
            <a:r>
              <a:rPr lang="de-DE" sz="2000" b="1" dirty="0">
                <a:solidFill>
                  <a:srgbClr val="02A8C8"/>
                </a:solidFill>
              </a:rPr>
              <a:t> (was </a:t>
            </a:r>
            <a:r>
              <a:rPr lang="de-DE" sz="2000" b="1" dirty="0" err="1">
                <a:solidFill>
                  <a:srgbClr val="02A8C8"/>
                </a:solidFill>
              </a:rPr>
              <a:t>planned</a:t>
            </a:r>
            <a:r>
              <a:rPr lang="de-DE" sz="2000" b="1" dirty="0">
                <a:solidFill>
                  <a:srgbClr val="02A8C8"/>
                </a:solidFill>
              </a:rPr>
              <a:t> </a:t>
            </a:r>
            <a:r>
              <a:rPr lang="de-DE" sz="2000" b="1" dirty="0" err="1">
                <a:solidFill>
                  <a:srgbClr val="02A8C8"/>
                </a:solidFill>
              </a:rPr>
              <a:t>for</a:t>
            </a:r>
            <a:r>
              <a:rPr lang="de-DE" sz="2000" b="1" dirty="0">
                <a:solidFill>
                  <a:srgbClr val="02A8C8"/>
                </a:solidFill>
              </a:rPr>
              <a:t> September in Prague)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2A8C8"/>
                </a:solidFill>
              </a:rPr>
              <a:t>„Robotics and </a:t>
            </a:r>
            <a:r>
              <a:rPr lang="de-DE" sz="2000" dirty="0" err="1">
                <a:solidFill>
                  <a:srgbClr val="02A8C8"/>
                </a:solidFill>
              </a:rPr>
              <a:t>operation</a:t>
            </a:r>
            <a:r>
              <a:rPr lang="de-DE" sz="2000" dirty="0">
                <a:solidFill>
                  <a:srgbClr val="02A8C8"/>
                </a:solidFill>
              </a:rPr>
              <a:t> at large-</a:t>
            </a:r>
            <a:r>
              <a:rPr lang="de-DE" sz="2000" dirty="0" err="1">
                <a:solidFill>
                  <a:srgbClr val="02A8C8"/>
                </a:solidFill>
              </a:rPr>
              <a:t>scale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instruments</a:t>
            </a:r>
            <a:r>
              <a:rPr lang="de-DE" sz="2000" dirty="0">
                <a:solidFill>
                  <a:srgbClr val="02A8C8"/>
                </a:solidFill>
              </a:rPr>
              <a:t> in </a:t>
            </a:r>
            <a:r>
              <a:rPr lang="de-DE" sz="2000" dirty="0" err="1">
                <a:solidFill>
                  <a:srgbClr val="02A8C8"/>
                </a:solidFill>
              </a:rPr>
              <a:t>harsh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environments</a:t>
            </a:r>
            <a:r>
              <a:rPr lang="de-DE" sz="2000" dirty="0">
                <a:solidFill>
                  <a:srgbClr val="02A8C8"/>
                </a:solidFill>
              </a:rPr>
              <a:t>“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2A8C8"/>
                </a:solidFill>
              </a:rPr>
              <a:t>was </a:t>
            </a:r>
            <a:r>
              <a:rPr lang="de-DE" sz="2000" dirty="0" err="1">
                <a:solidFill>
                  <a:srgbClr val="02A8C8"/>
                </a:solidFill>
              </a:rPr>
              <a:t>canceled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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low</a:t>
            </a: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participation</a:t>
            </a: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from</a:t>
            </a: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communities</a:t>
            </a:r>
            <a:endParaRPr lang="de-DE" sz="2000" dirty="0">
              <a:solidFill>
                <a:srgbClr val="02A8C8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Should</a:t>
            </a: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take</a:t>
            </a: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place</a:t>
            </a: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as</a:t>
            </a: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 in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person</a:t>
            </a:r>
            <a:r>
              <a:rPr lang="de-DE" sz="2000" dirty="0">
                <a:solidFill>
                  <a:srgbClr val="02A8C8"/>
                </a:solidFill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02A8C8"/>
                </a:solidFill>
                <a:sym typeface="Wingdings" pitchFamily="2" charset="2"/>
              </a:rPr>
              <a:t>meeting</a:t>
            </a:r>
            <a:endParaRPr lang="de-DE" sz="2000" dirty="0">
              <a:solidFill>
                <a:srgbClr val="02A8C8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endParaRPr lang="de-DE" sz="2400" dirty="0">
              <a:solidFill>
                <a:srgbClr val="02A8C8"/>
              </a:solidFill>
            </a:endParaRPr>
          </a:p>
          <a:p>
            <a:endParaRPr lang="de-DE" sz="2400" dirty="0">
              <a:solidFill>
                <a:srgbClr val="02A8C8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80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Town Meeting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 dirty="0"/>
              <a:t>06.12.2022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4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23999" y="1516666"/>
            <a:ext cx="471098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100 </a:t>
            </a:r>
            <a:r>
              <a:rPr lang="de-DE" sz="2400" dirty="0" err="1">
                <a:solidFill>
                  <a:srgbClr val="02A8C8"/>
                </a:solidFill>
              </a:rPr>
              <a:t>participants</a:t>
            </a:r>
            <a:r>
              <a:rPr lang="de-DE" sz="2400" dirty="0">
                <a:solidFill>
                  <a:srgbClr val="02A8C8"/>
                </a:solidFill>
              </a:rPr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World </a:t>
            </a:r>
            <a:r>
              <a:rPr lang="de-DE" sz="2400" dirty="0" err="1">
                <a:solidFill>
                  <a:srgbClr val="02A8C8"/>
                </a:solidFill>
              </a:rPr>
              <a:t>coffee</a:t>
            </a:r>
            <a:r>
              <a:rPr lang="de-DE" sz="2400" dirty="0">
                <a:solidFill>
                  <a:srgbClr val="02A8C8"/>
                </a:solidFill>
              </a:rPr>
              <a:t> style – </a:t>
            </a:r>
            <a:r>
              <a:rPr lang="de-DE" sz="2400" dirty="0" err="1">
                <a:solidFill>
                  <a:srgbClr val="02A8C8"/>
                </a:solidFill>
              </a:rPr>
              <a:t>many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working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tables</a:t>
            </a:r>
            <a:r>
              <a:rPr lang="de-DE" sz="2400" dirty="0">
                <a:solidFill>
                  <a:srgbClr val="02A8C8"/>
                </a:solidFill>
              </a:rPr>
              <a:t> in parallel, </a:t>
            </a:r>
            <a:r>
              <a:rPr lang="de-DE" sz="2400" dirty="0" err="1">
                <a:solidFill>
                  <a:srgbClr val="02A8C8"/>
                </a:solidFill>
              </a:rPr>
              <a:t>many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changes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tables</a:t>
            </a: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Due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format</a:t>
            </a:r>
            <a:r>
              <a:rPr lang="de-DE" sz="2400" dirty="0">
                <a:solidFill>
                  <a:srgbClr val="02A8C8"/>
                </a:solidFill>
              </a:rPr>
              <a:t> a </a:t>
            </a:r>
            <a:r>
              <a:rPr lang="de-DE" sz="2400" dirty="0" err="1">
                <a:solidFill>
                  <a:srgbClr val="02A8C8"/>
                </a:solidFill>
              </a:rPr>
              <a:t>lot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preparation</a:t>
            </a:r>
            <a:r>
              <a:rPr lang="de-DE" sz="2400" dirty="0">
                <a:solidFill>
                  <a:srgbClr val="02A8C8"/>
                </a:solidFill>
              </a:rPr>
              <a:t> and </a:t>
            </a:r>
            <a:r>
              <a:rPr lang="de-DE" sz="2400" dirty="0" err="1">
                <a:solidFill>
                  <a:srgbClr val="02A8C8"/>
                </a:solidFill>
              </a:rPr>
              <a:t>communication</a:t>
            </a:r>
            <a:r>
              <a:rPr lang="de-DE" sz="2400" dirty="0">
                <a:solidFill>
                  <a:srgbClr val="02A8C8"/>
                </a:solidFill>
              </a:rPr>
              <a:t> was </a:t>
            </a:r>
            <a:r>
              <a:rPr lang="de-DE" sz="2400" dirty="0" err="1">
                <a:solidFill>
                  <a:srgbClr val="02A8C8"/>
                </a:solidFill>
              </a:rPr>
              <a:t>needed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beforehand</a:t>
            </a: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err="1">
                <a:solidFill>
                  <a:srgbClr val="02A8C8"/>
                </a:solidFill>
              </a:rPr>
              <a:t>Aim</a:t>
            </a:r>
            <a:r>
              <a:rPr lang="de-DE" sz="2400" b="1" dirty="0">
                <a:solidFill>
                  <a:srgbClr val="02A8C8"/>
                </a:solidFill>
              </a:rPr>
              <a:t>: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give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feedback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SAC </a:t>
            </a:r>
            <a:r>
              <a:rPr lang="de-DE" sz="2400" dirty="0" err="1">
                <a:solidFill>
                  <a:srgbClr val="02A8C8"/>
                </a:solidFill>
              </a:rPr>
              <a:t>midterm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evaluation</a:t>
            </a: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Lively, </a:t>
            </a:r>
            <a:r>
              <a:rPr lang="de-DE" sz="2400" dirty="0" err="1">
                <a:solidFill>
                  <a:srgbClr val="02A8C8"/>
                </a:solidFill>
              </a:rPr>
              <a:t>sucessful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meeting</a:t>
            </a:r>
            <a:endParaRPr lang="de-DE" sz="2400" dirty="0">
              <a:solidFill>
                <a:srgbClr val="02A8C8"/>
              </a:solidFill>
            </a:endParaRPr>
          </a:p>
          <a:p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B44EA46-6A0B-6C88-060F-6939886C8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164" y="1930116"/>
            <a:ext cx="6313751" cy="420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401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Town Meeting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2"/>
            <a:ext cx="6290921" cy="4252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 dirty="0"/>
              <a:t>06.12.2022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5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3E2440D-5DE9-39C4-E2C5-05585C4235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75" y="1145453"/>
            <a:ext cx="6914073" cy="456709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CFFD57A-BA74-4501-CA37-F61C094309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863" y="1145454"/>
            <a:ext cx="3203459" cy="456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765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</a:t>
            </a:r>
            <a:r>
              <a:rPr lang="de-DE" dirty="0" err="1"/>
              <a:t>topics</a:t>
            </a:r>
            <a:r>
              <a:rPr lang="de-DE" dirty="0"/>
              <a:t> in 2022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6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24000" y="1493520"/>
            <a:ext cx="987329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APPEC Common Fund Update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move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it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DESY Zeuthen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comparison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receipts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from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last 5 </a:t>
            </a:r>
            <a:r>
              <a:rPr lang="de-DE" sz="2400" dirty="0" err="1">
                <a:solidFill>
                  <a:srgbClr val="02A8C8"/>
                </a:solidFill>
              </a:rPr>
              <a:t>years</a:t>
            </a:r>
            <a:r>
              <a:rPr lang="de-DE" sz="2400" dirty="0">
                <a:solidFill>
                  <a:srgbClr val="02A8C8"/>
                </a:solidFill>
              </a:rPr>
              <a:t>, </a:t>
            </a:r>
            <a:r>
              <a:rPr lang="de-DE" sz="2400" dirty="0" err="1">
                <a:solidFill>
                  <a:srgbClr val="02A8C8"/>
                </a:solidFill>
              </a:rPr>
              <a:t>reminders</a:t>
            </a:r>
            <a:r>
              <a:rPr lang="de-DE" sz="2400" dirty="0">
                <a:solidFill>
                  <a:srgbClr val="02A8C8"/>
                </a:solidFill>
              </a:rPr>
              <a:t> and </a:t>
            </a:r>
            <a:r>
              <a:rPr lang="de-DE" sz="2400" dirty="0" err="1">
                <a:solidFill>
                  <a:srgbClr val="02A8C8"/>
                </a:solidFill>
              </a:rPr>
              <a:t>issuance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invoices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for</a:t>
            </a:r>
            <a:r>
              <a:rPr lang="de-DE" sz="2400" dirty="0">
                <a:solidFill>
                  <a:srgbClr val="02A8C8"/>
                </a:solidFill>
              </a:rPr>
              <a:t> 2021/2022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Please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take</a:t>
            </a:r>
            <a:r>
              <a:rPr lang="de-DE" sz="2400" dirty="0">
                <a:solidFill>
                  <a:srgbClr val="02A8C8"/>
                </a:solidFill>
              </a:rPr>
              <a:t> care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invoices</a:t>
            </a:r>
            <a:r>
              <a:rPr lang="de-DE" sz="2400" dirty="0">
                <a:solidFill>
                  <a:srgbClr val="02A8C8"/>
                </a:solidFill>
              </a:rPr>
              <a:t> and </a:t>
            </a:r>
            <a:r>
              <a:rPr lang="de-DE" sz="2400" dirty="0" err="1">
                <a:solidFill>
                  <a:srgbClr val="02A8C8"/>
                </a:solidFill>
              </a:rPr>
              <a:t>forward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them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responsible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persons</a:t>
            </a:r>
            <a:r>
              <a:rPr lang="de-DE" sz="2400" dirty="0">
                <a:solidFill>
                  <a:srgbClr val="02A8C8"/>
                </a:solidFill>
              </a:rPr>
              <a:t>, </a:t>
            </a:r>
            <a:r>
              <a:rPr lang="de-DE" sz="2400" dirty="0" err="1">
                <a:solidFill>
                  <a:srgbClr val="02A8C8"/>
                </a:solidFill>
              </a:rPr>
              <a:t>if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you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receive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them</a:t>
            </a:r>
            <a:endParaRPr lang="de-DE" sz="2400" dirty="0">
              <a:solidFill>
                <a:srgbClr val="02A8C8"/>
              </a:solidFill>
            </a:endParaRPr>
          </a:p>
          <a:p>
            <a:endParaRPr lang="de-DE" sz="2400" dirty="0">
              <a:solidFill>
                <a:srgbClr val="02A8C8"/>
              </a:solidFill>
            </a:endParaRPr>
          </a:p>
          <a:p>
            <a:r>
              <a:rPr lang="de-DE" sz="2400" dirty="0">
                <a:solidFill>
                  <a:srgbClr val="02A8C8"/>
                </a:solidFill>
              </a:rPr>
              <a:t>APPEC Outreach update</a:t>
            </a: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Moving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website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DESY in 2023 (at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moment</a:t>
            </a:r>
            <a:r>
              <a:rPr lang="de-DE" sz="2400" dirty="0">
                <a:solidFill>
                  <a:srgbClr val="02A8C8"/>
                </a:solidFill>
              </a:rPr>
              <a:t> external host)</a:t>
            </a: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Outreach material </a:t>
            </a: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Poster </a:t>
            </a:r>
            <a:r>
              <a:rPr lang="de-DE" sz="2400" dirty="0" err="1">
                <a:solidFill>
                  <a:srgbClr val="02A8C8"/>
                </a:solidFill>
              </a:rPr>
              <a:t>with</a:t>
            </a:r>
            <a:r>
              <a:rPr lang="de-DE" sz="2400" dirty="0">
                <a:solidFill>
                  <a:srgbClr val="02A8C8"/>
                </a:solidFill>
              </a:rPr>
              <a:t> AHEAD, </a:t>
            </a:r>
            <a:r>
              <a:rPr lang="de-DE" sz="2400" dirty="0" err="1">
                <a:solidFill>
                  <a:srgbClr val="02A8C8"/>
                </a:solidFill>
              </a:rPr>
              <a:t>iniated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by</a:t>
            </a:r>
            <a:r>
              <a:rPr lang="de-DE" sz="2400" dirty="0">
                <a:solidFill>
                  <a:srgbClr val="02A8C8"/>
                </a:solidFill>
              </a:rPr>
              <a:t> Stavros</a:t>
            </a:r>
          </a:p>
        </p:txBody>
      </p:sp>
    </p:spTree>
    <p:extLst>
      <p:ext uri="{BB962C8B-B14F-4D97-AF65-F5344CB8AC3E}">
        <p14:creationId xmlns:p14="http://schemas.microsoft.com/office/powerpoint/2010/main" val="2995384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</a:t>
            </a:r>
            <a:r>
              <a:rPr lang="de-DE" dirty="0" err="1"/>
              <a:t>topics</a:t>
            </a:r>
            <a:r>
              <a:rPr lang="de-DE" dirty="0"/>
              <a:t> in 2022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7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24000" y="1493520"/>
            <a:ext cx="987329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rgbClr val="02A8C8"/>
                </a:solidFill>
              </a:rPr>
              <a:t>ACME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See </a:t>
            </a:r>
            <a:r>
              <a:rPr lang="de-DE" sz="2400" dirty="0" err="1">
                <a:solidFill>
                  <a:srgbClr val="02A8C8"/>
                </a:solidFill>
              </a:rPr>
              <a:t>report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Antoine </a:t>
            </a:r>
            <a:r>
              <a:rPr lang="de-DE" sz="2400" dirty="0" err="1">
                <a:solidFill>
                  <a:srgbClr val="02A8C8"/>
                </a:solidFill>
              </a:rPr>
              <a:t>later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</a:p>
          <a:p>
            <a:pPr lvl="1"/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err="1">
                <a:solidFill>
                  <a:srgbClr val="02A8C8"/>
                </a:solidFill>
              </a:rPr>
              <a:t>MoU</a:t>
            </a:r>
            <a:endParaRPr lang="de-DE" sz="2400" b="1" dirty="0">
              <a:solidFill>
                <a:srgbClr val="02A8C8"/>
              </a:solidFill>
            </a:endParaRP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See </a:t>
            </a:r>
            <a:r>
              <a:rPr lang="de-DE" sz="2400" dirty="0" err="1">
                <a:solidFill>
                  <a:srgbClr val="02A8C8"/>
                </a:solidFill>
              </a:rPr>
              <a:t>topic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before</a:t>
            </a:r>
            <a:endParaRPr lang="de-DE" sz="2400" dirty="0">
              <a:solidFill>
                <a:srgbClr val="02A8C8"/>
              </a:solidFill>
            </a:endParaRPr>
          </a:p>
          <a:p>
            <a:pPr marL="849313" indent="-360363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rgbClr val="02A8C8"/>
                </a:solidFill>
              </a:rPr>
              <a:t>APPEC CENSUS</a:t>
            </a:r>
          </a:p>
          <a:p>
            <a:pPr marL="817563" lvl="1" indent="-360363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Questionnaire</a:t>
            </a:r>
            <a:r>
              <a:rPr lang="de-DE" sz="2400" dirty="0">
                <a:solidFill>
                  <a:srgbClr val="02A8C8"/>
                </a:solidFill>
              </a:rPr>
              <a:t> was </a:t>
            </a:r>
            <a:r>
              <a:rPr lang="de-DE" sz="2400" dirty="0" err="1">
                <a:solidFill>
                  <a:srgbClr val="02A8C8"/>
                </a:solidFill>
              </a:rPr>
              <a:t>developed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as</a:t>
            </a:r>
            <a:r>
              <a:rPr lang="de-DE" sz="2400" dirty="0">
                <a:solidFill>
                  <a:srgbClr val="02A8C8"/>
                </a:solidFill>
              </a:rPr>
              <a:t> update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plots</a:t>
            </a:r>
            <a:r>
              <a:rPr lang="de-DE" sz="2400" dirty="0">
                <a:solidFill>
                  <a:srgbClr val="02A8C8"/>
                </a:solidFill>
              </a:rPr>
              <a:t> in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roadmap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document</a:t>
            </a:r>
            <a:endParaRPr lang="de-DE" sz="2400" dirty="0">
              <a:solidFill>
                <a:srgbClr val="02A8C8"/>
              </a:solidFill>
            </a:endParaRPr>
          </a:p>
          <a:p>
            <a:pPr marL="817563" lvl="1" indent="-360363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Sent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major</a:t>
            </a:r>
            <a:r>
              <a:rPr lang="de-DE" sz="2400" dirty="0">
                <a:solidFill>
                  <a:srgbClr val="02A8C8"/>
                </a:solidFill>
              </a:rPr>
              <a:t> AP </a:t>
            </a:r>
            <a:r>
              <a:rPr lang="de-DE" sz="2400" dirty="0" err="1">
                <a:solidFill>
                  <a:srgbClr val="02A8C8"/>
                </a:solidFill>
              </a:rPr>
              <a:t>experiments</a:t>
            </a:r>
            <a:endParaRPr lang="de-DE" sz="2400" dirty="0">
              <a:solidFill>
                <a:srgbClr val="02A8C8"/>
              </a:solidFill>
            </a:endParaRPr>
          </a:p>
          <a:p>
            <a:pPr marL="817563" lvl="1" indent="-360363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767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F08B9-BC5A-16A0-7525-7A6FBF994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533" y="174624"/>
            <a:ext cx="10515600" cy="1325563"/>
          </a:xfrm>
        </p:spPr>
        <p:txBody>
          <a:bodyPr/>
          <a:lstStyle/>
          <a:p>
            <a:r>
              <a:rPr lang="de-DE" dirty="0"/>
              <a:t>Experiments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19169C5-504A-80D0-7252-F68184667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071226"/>
              </p:ext>
            </p:extLst>
          </p:nvPr>
        </p:nvGraphicFramePr>
        <p:xfrm>
          <a:off x="7233526" y="1164696"/>
          <a:ext cx="616836" cy="5488905"/>
        </p:xfrm>
        <a:graphic>
          <a:graphicData uri="http://schemas.openxmlformats.org/drawingml/2006/table">
            <a:tbl>
              <a:tblPr/>
              <a:tblGrid>
                <a:gridCol w="616836">
                  <a:extLst>
                    <a:ext uri="{9D8B030D-6E8A-4147-A177-3AD203B41FA5}">
                      <a16:colId xmlns:a16="http://schemas.microsoft.com/office/drawing/2014/main" val="3863901893"/>
                    </a:ext>
                  </a:extLst>
                </a:gridCol>
              </a:tblGrid>
              <a:tr h="4807448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HEGR:</a:t>
                      </a: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HEN:</a:t>
                      </a: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HECR:</a:t>
                      </a: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GW:</a:t>
                      </a: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DM:</a:t>
                      </a: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NP:</a:t>
                      </a: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CMB:</a:t>
                      </a: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DE:</a:t>
                      </a:r>
                    </a:p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UL:</a:t>
                      </a:r>
                    </a:p>
                  </a:txBody>
                  <a:tcPr marL="3600" marR="2505" marT="250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740572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9050D49-B38E-EE0F-C946-5004C1249933}"/>
              </a:ext>
            </a:extLst>
          </p:cNvPr>
          <p:cNvSpPr txBox="1"/>
          <p:nvPr/>
        </p:nvSpPr>
        <p:spPr>
          <a:xfrm>
            <a:off x="7929894" y="1162049"/>
            <a:ext cx="3804906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"/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CTA / CTAO, SWGO, TAIGA, VERITAS</a:t>
            </a:r>
          </a:p>
          <a:p>
            <a:pPr algn="l" fontAlgn="b"/>
            <a:endParaRPr lang="en-GB" sz="1500" dirty="0">
              <a:latin typeface="Calibri" panose="020F0502020204030204" pitchFamily="34" charset="0"/>
            </a:endParaRPr>
          </a:p>
          <a:p>
            <a:pPr fontAlgn="b"/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Baikal-GVD, </a:t>
            </a:r>
            <a:r>
              <a:rPr lang="en-GB" sz="15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IceCube</a:t>
            </a:r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, KM3NET, RNO-G</a:t>
            </a:r>
          </a:p>
          <a:p>
            <a:pPr algn="l" fontAlgn="b"/>
            <a:endParaRPr lang="en-GB" sz="1500" b="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fontAlgn="b"/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AUGER,  JEM-EUSO (space)</a:t>
            </a:r>
          </a:p>
          <a:p>
            <a:pPr algn="l" fontAlgn="b"/>
            <a:endParaRPr lang="en-GB" sz="1500" b="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fontAlgn="b"/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ET, Virgo, GEO600</a:t>
            </a:r>
          </a:p>
          <a:p>
            <a:pPr algn="l" fontAlgn="b"/>
            <a:endParaRPr lang="en-GB" sz="1500" b="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fontAlgn="b"/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1x Gran </a:t>
            </a:r>
            <a:r>
              <a:rPr lang="en-GB" sz="1500" b="0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Sasso</a:t>
            </a:r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(PTOLEMY), </a:t>
            </a:r>
            <a:b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3x Germanium/Crystal (</a:t>
            </a:r>
            <a:r>
              <a:rPr lang="en-GB" sz="1500" b="0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SuperCDMS</a:t>
            </a:r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), </a:t>
            </a:r>
            <a:b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2x Liquid Xenon (Xenon1t, DARWIN)</a:t>
            </a:r>
          </a:p>
          <a:p>
            <a:pPr algn="l" fontAlgn="b"/>
            <a:endParaRPr lang="en-GB" sz="1500" b="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fontAlgn="b"/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1x Spectrometric (Project 8), </a:t>
            </a:r>
          </a:p>
          <a:p>
            <a:pPr fontAlgn="b"/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1x Germanium, (</a:t>
            </a:r>
            <a:r>
              <a:rPr lang="en-GB" sz="15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LEGEND</a:t>
            </a:r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), </a:t>
            </a:r>
          </a:p>
          <a:p>
            <a:pPr fontAlgn="b"/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1x Xenon, </a:t>
            </a:r>
          </a:p>
          <a:p>
            <a:pPr fontAlgn="b"/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3x Reactor,  </a:t>
            </a:r>
          </a:p>
          <a:p>
            <a:pPr fontAlgn="b"/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1x Calorimetric (HOLMES), </a:t>
            </a:r>
          </a:p>
          <a:p>
            <a:pPr fontAlgn="b"/>
            <a:r>
              <a:rPr lang="en-GB" sz="1500" dirty="0">
                <a:latin typeface="Calibri" panose="020F0502020204030204" pitchFamily="34" charset="0"/>
              </a:rPr>
              <a:t>1x </a:t>
            </a:r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accelerator based (</a:t>
            </a:r>
            <a:r>
              <a:rPr lang="en-GB" sz="1500" b="0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MicroBooNE</a:t>
            </a:r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</a:t>
            </a:r>
          </a:p>
          <a:p>
            <a:pPr algn="l" fontAlgn="b"/>
            <a:endParaRPr lang="en-GB" sz="1500" b="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fontAlgn="b"/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CMB-S4</a:t>
            </a:r>
          </a:p>
          <a:p>
            <a:pPr algn="l" fontAlgn="b"/>
            <a:endParaRPr lang="en-GB" sz="1500" b="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algn="l" fontAlgn="b"/>
            <a:r>
              <a:rPr lang="en-GB" sz="1500" dirty="0">
                <a:latin typeface="Calibri" panose="020F0502020204030204" pitchFamily="34" charset="0"/>
              </a:rPr>
              <a:t>1x </a:t>
            </a:r>
            <a:r>
              <a:rPr lang="en-GB" sz="15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Ground based</a:t>
            </a:r>
            <a:endParaRPr lang="en-GB" sz="1500" dirty="0">
              <a:latin typeface="Calibri" panose="020F0502020204030204" pitchFamily="34" charset="0"/>
            </a:endParaRPr>
          </a:p>
          <a:p>
            <a:pPr algn="l" fontAlgn="b"/>
            <a:endParaRPr lang="en-GB" sz="1500" b="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fontAlgn="b"/>
            <a:r>
              <a:rPr lang="en-GB" sz="15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Kamioka</a:t>
            </a: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Observatory</a:t>
            </a:r>
          </a:p>
          <a:p>
            <a:pPr algn="l" fontAlgn="b"/>
            <a:endParaRPr lang="en-GB" sz="1500" b="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D7F10BB3-7A33-BBF9-3E44-800C251FE7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3" t="4483" r="1127"/>
          <a:stretch/>
        </p:blipFill>
        <p:spPr>
          <a:xfrm>
            <a:off x="437627" y="1981200"/>
            <a:ext cx="6441888" cy="378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207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</a:t>
            </a:r>
            <a:r>
              <a:rPr lang="de-DE" dirty="0" err="1"/>
              <a:t>finances</a:t>
            </a:r>
            <a:r>
              <a:rPr lang="de-DE" dirty="0"/>
              <a:t> in 2022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9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24000" y="1131570"/>
            <a:ext cx="9873296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err="1">
                <a:solidFill>
                  <a:srgbClr val="02A8C8"/>
                </a:solidFill>
              </a:rPr>
              <a:t>Outgoing</a:t>
            </a:r>
            <a:r>
              <a:rPr lang="de-DE" sz="2400" b="1" dirty="0">
                <a:solidFill>
                  <a:srgbClr val="02A8C8"/>
                </a:solidFill>
              </a:rPr>
              <a:t>:</a:t>
            </a: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30.540,08 € APPEC Town Meeting </a:t>
            </a: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10.000,00 € IYBSSD</a:t>
            </a: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20.000,00 € </a:t>
            </a:r>
            <a:r>
              <a:rPr lang="de-DE" sz="2400" dirty="0" err="1">
                <a:solidFill>
                  <a:srgbClr val="02A8C8"/>
                </a:solidFill>
              </a:rPr>
              <a:t>EuCAPT</a:t>
            </a:r>
            <a:r>
              <a:rPr lang="de-DE" sz="2400" dirty="0">
                <a:solidFill>
                  <a:srgbClr val="02A8C8"/>
                </a:solidFill>
              </a:rPr>
              <a:t> via INFN and FOM</a:t>
            </a: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4.127,30 € APPEC GA 03/2022 Vienna</a:t>
            </a: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⍨ 2.000 € Outreach </a:t>
            </a:r>
            <a:r>
              <a:rPr lang="de-DE" sz="2400" dirty="0" err="1">
                <a:solidFill>
                  <a:srgbClr val="02A8C8"/>
                </a:solidFill>
              </a:rPr>
              <a:t>costs</a:t>
            </a:r>
            <a:r>
              <a:rPr lang="de-DE" sz="2400" dirty="0">
                <a:solidFill>
                  <a:srgbClr val="02A8C8"/>
                </a:solidFill>
              </a:rPr>
              <a:t> (</a:t>
            </a:r>
            <a:r>
              <a:rPr lang="de-DE" sz="2400" dirty="0" err="1">
                <a:solidFill>
                  <a:srgbClr val="02A8C8"/>
                </a:solidFill>
              </a:rPr>
              <a:t>pictures</a:t>
            </a:r>
            <a:r>
              <a:rPr lang="de-DE" sz="2400" dirty="0">
                <a:solidFill>
                  <a:srgbClr val="02A8C8"/>
                </a:solidFill>
              </a:rPr>
              <a:t> Town Meeting, Web </a:t>
            </a:r>
            <a:r>
              <a:rPr lang="de-DE" sz="2400" dirty="0" err="1">
                <a:solidFill>
                  <a:srgbClr val="02A8C8"/>
                </a:solidFill>
              </a:rPr>
              <a:t>add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ons</a:t>
            </a:r>
            <a:r>
              <a:rPr lang="de-DE" sz="2400" dirty="0">
                <a:solidFill>
                  <a:srgbClr val="02A8C8"/>
                </a:solidFill>
              </a:rPr>
              <a:t>, </a:t>
            </a:r>
            <a:r>
              <a:rPr lang="de-DE" sz="2400" dirty="0" err="1">
                <a:solidFill>
                  <a:srgbClr val="02A8C8"/>
                </a:solidFill>
              </a:rPr>
              <a:t>Census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questionnaire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programm</a:t>
            </a:r>
            <a:r>
              <a:rPr lang="de-DE" sz="2400" dirty="0">
                <a:solidFill>
                  <a:srgbClr val="02A8C8"/>
                </a:solidFill>
              </a:rPr>
              <a:t>)</a:t>
            </a: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5.000 € </a:t>
            </a:r>
            <a:r>
              <a:rPr lang="de-DE" sz="2400" dirty="0" err="1">
                <a:solidFill>
                  <a:srgbClr val="02A8C8"/>
                </a:solidFill>
              </a:rPr>
              <a:t>Astroparticle</a:t>
            </a:r>
            <a:r>
              <a:rPr lang="de-DE" sz="2400" dirty="0">
                <a:solidFill>
                  <a:srgbClr val="02A8C8"/>
                </a:solidFill>
              </a:rPr>
              <a:t> Symposium 2022</a:t>
            </a: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5.000 € Underground Lab Workshop</a:t>
            </a:r>
          </a:p>
          <a:p>
            <a:pPr marL="849313" indent="-360363">
              <a:buFont typeface="Arial" panose="020B0604020202020204" pitchFamily="34" charset="0"/>
              <a:buChar char="•"/>
            </a:pPr>
            <a:r>
              <a:rPr lang="de-DE" sz="2400" i="1" dirty="0">
                <a:solidFill>
                  <a:srgbClr val="02A8C8"/>
                </a:solidFill>
              </a:rPr>
              <a:t>1.000€ Sponsorship MODE </a:t>
            </a:r>
            <a:r>
              <a:rPr lang="de-DE" sz="2400" i="1" dirty="0" err="1">
                <a:solidFill>
                  <a:srgbClr val="02A8C8"/>
                </a:solidFill>
              </a:rPr>
              <a:t>workshop</a:t>
            </a:r>
            <a:r>
              <a:rPr lang="de-DE" sz="2400" i="1" dirty="0">
                <a:solidFill>
                  <a:srgbClr val="02A8C8"/>
                </a:solidFill>
              </a:rPr>
              <a:t> (+</a:t>
            </a:r>
            <a:r>
              <a:rPr lang="de-DE" sz="2400" i="1" dirty="0" err="1">
                <a:solidFill>
                  <a:srgbClr val="02A8C8"/>
                </a:solidFill>
              </a:rPr>
              <a:t>EoI</a:t>
            </a:r>
            <a:r>
              <a:rPr lang="de-DE" sz="2400" i="1" dirty="0">
                <a:solidFill>
                  <a:srgbClr val="02A8C8"/>
                </a:solidFill>
              </a:rPr>
              <a:t> </a:t>
            </a:r>
            <a:r>
              <a:rPr lang="de-DE" sz="2400" i="1" dirty="0" err="1">
                <a:solidFill>
                  <a:srgbClr val="02A8C8"/>
                </a:solidFill>
              </a:rPr>
              <a:t>financial</a:t>
            </a:r>
            <a:r>
              <a:rPr lang="de-DE" sz="2400" i="1" dirty="0">
                <a:solidFill>
                  <a:srgbClr val="02A8C8"/>
                </a:solidFill>
              </a:rPr>
              <a:t> support)</a:t>
            </a:r>
          </a:p>
          <a:p>
            <a:pPr marL="488950"/>
            <a:endParaRPr lang="de-DE" sz="2400" i="1" dirty="0">
              <a:solidFill>
                <a:srgbClr val="02A8C8"/>
              </a:solidFill>
            </a:endParaRPr>
          </a:p>
          <a:p>
            <a:pPr marL="488950"/>
            <a:r>
              <a:rPr lang="de-DE" sz="2400" b="1" i="1" dirty="0">
                <a:solidFill>
                  <a:srgbClr val="02A8C8"/>
                </a:solidFill>
                <a:sym typeface="Wingdings" pitchFamily="2" charset="2"/>
              </a:rPr>
              <a:t> 77.667,38 €</a:t>
            </a:r>
            <a:endParaRPr lang="de-DE" sz="2400" b="1" i="1" dirty="0">
              <a:solidFill>
                <a:srgbClr val="02A8C8"/>
              </a:solidFill>
            </a:endParaRPr>
          </a:p>
          <a:p>
            <a:pPr marL="849313" indent="-360363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849313" indent="-360363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817563" lvl="1" indent="-360363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291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PPEC_template.pptx" id="{5B5546DE-4402-44B3-AABD-E1BE70771B50}" vid="{62AEBDAF-CCE3-4D25-923E-67B66F1CCA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805</Words>
  <Application>Microsoft Macintosh PowerPoint</Application>
  <PresentationFormat>Breitbild</PresentationFormat>
  <Paragraphs>218</Paragraphs>
  <Slides>13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Calibri</vt:lpstr>
      <vt:lpstr>Desy Neue Helvetica 45 Light</vt:lpstr>
      <vt:lpstr>Desy Neue Helvetica 55 Roman</vt:lpstr>
      <vt:lpstr>Helvetica</vt:lpstr>
      <vt:lpstr>Office Theme</vt:lpstr>
      <vt:lpstr>PowerPoint-Präsentation</vt:lpstr>
      <vt:lpstr>APPEC internal meetings in 2022</vt:lpstr>
      <vt:lpstr>APPEC external meetings in 2022</vt:lpstr>
      <vt:lpstr>APPEC Town Meeting</vt:lpstr>
      <vt:lpstr>APPEC Town Meeting</vt:lpstr>
      <vt:lpstr>APPEC topics in 2022</vt:lpstr>
      <vt:lpstr>APPEC topics in 2022</vt:lpstr>
      <vt:lpstr>Experiments that entered data</vt:lpstr>
      <vt:lpstr>APPEC finances in 2022</vt:lpstr>
      <vt:lpstr>APPEC finances in 2022</vt:lpstr>
      <vt:lpstr>APPEC Topics in 2023</vt:lpstr>
      <vt:lpstr>APPEC meetings in 2023</vt:lpstr>
      <vt:lpstr>APPEC finances in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Link, Katrin (IKP)</dc:creator>
  <cp:lastModifiedBy>Microsoft Office User</cp:lastModifiedBy>
  <cp:revision>97</cp:revision>
  <dcterms:created xsi:type="dcterms:W3CDTF">2019-10-10T13:52:09Z</dcterms:created>
  <dcterms:modified xsi:type="dcterms:W3CDTF">2022-12-06T14:33:22Z</dcterms:modified>
</cp:coreProperties>
</file>