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92" r:id="rId3"/>
    <p:sldId id="316" r:id="rId4"/>
    <p:sldId id="311" r:id="rId5"/>
    <p:sldId id="304" r:id="rId6"/>
    <p:sldId id="319" r:id="rId7"/>
    <p:sldId id="320" r:id="rId8"/>
    <p:sldId id="321" r:id="rId9"/>
    <p:sldId id="318" r:id="rId10"/>
    <p:sldId id="323" r:id="rId11"/>
    <p:sldId id="301" r:id="rId12"/>
    <p:sldId id="315" r:id="rId13"/>
    <p:sldId id="325" r:id="rId14"/>
    <p:sldId id="303" r:id="rId15"/>
    <p:sldId id="298" r:id="rId16"/>
    <p:sldId id="296" r:id="rId17"/>
    <p:sldId id="297" r:id="rId18"/>
    <p:sldId id="302" r:id="rId19"/>
    <p:sldId id="324" r:id="rId20"/>
    <p:sldId id="317" r:id="rId21"/>
    <p:sldId id="267" r:id="rId22"/>
    <p:sldId id="261" r:id="rId23"/>
    <p:sldId id="31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41E717-73A7-B358-9D7C-54574709EACD}" name="Maria Teresa Ramos Garcia" initials="MTRG" userId="S::teresa.ramos@cern.ch::b36dc6d9-b031-43ae-b356-43203c2d7c7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342A7"/>
    <a:srgbClr val="0033A0"/>
    <a:srgbClr val="2F2F2F"/>
    <a:srgbClr val="FF7C80"/>
    <a:srgbClr val="FF5050"/>
    <a:srgbClr val="CCFFCC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3306" autoAdjust="0"/>
  </p:normalViewPr>
  <p:slideViewPr>
    <p:cSldViewPr snapToObjects="1">
      <p:cViewPr>
        <p:scale>
          <a:sx n="100" d="100"/>
          <a:sy n="100" d="100"/>
        </p:scale>
        <p:origin x="738" y="4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42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19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87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92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11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930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37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995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45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07/11/2022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hyperlink" Target="https://uk.misumi-ec.com/vona2/detail/110302656960/?CategorySpec=00000004203%3a%3ac%0900000004206%3a%3aa%0900000004207%3a%3aa%0900000004208%3a%3a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norelem.ch/ch/en/Products/Product-overview/Flexible-standard-component-system/Fasteners-Ball-end-thrust-screws-Thrust-screws-and-thrust-pads-Grippers-Torque-bolts-Threaded-inserts-Lifting-bolts-Swivel-bales-Ring-bolts/Connecting-elements/Shoulder-screws-similar-to-DIN-ISO-7379.html" TargetMode="Externa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054532E-B45D-2042-9781-73699F18E9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78" t="2557" r="18912" b="4088"/>
          <a:stretch/>
        </p:blipFill>
        <p:spPr>
          <a:xfrm>
            <a:off x="2523431" y="1109207"/>
            <a:ext cx="5742904" cy="504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3E4E2B-AFFF-3970-2C34-2F639854A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2"/>
            <a:ext cx="5255963" cy="1471231"/>
          </a:xfrm>
        </p:spPr>
        <p:txBody>
          <a:bodyPr/>
          <a:lstStyle/>
          <a:p>
            <a:r>
              <a:rPr lang="en-GB" dirty="0"/>
              <a:t>SPS-BGI design update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EB7C9-836B-010D-C8ED-C1A9B7F2130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21673-F2E2-1B1E-DEA1-C7330F85D6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DC9C7-4BF1-AF24-2A44-6B2939EBBE9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647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1F059198-298B-6FFA-52FA-E79D837EF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200" y="2610191"/>
            <a:ext cx="1482857" cy="3600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Support arm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1193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ST1572023 (L) </a:t>
                      </a:r>
                    </a:p>
                    <a:p>
                      <a:pPr algn="ctr"/>
                      <a:r>
                        <a:rPr lang="en-GB" sz="1600" dirty="0"/>
                        <a:t>ST1602416 (R)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Positioning of the ceramic insulators, the faraday cage, the bottom electrode, the front reinforcement, the RF fingers and the cooling plate. Is attached to the flange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EDMS 790774 Sheet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480BDB4-8BFF-F425-C1B8-EFC2785877AE}"/>
              </a:ext>
            </a:extLst>
          </p:cNvPr>
          <p:cNvSpPr txBox="1"/>
          <p:nvPr/>
        </p:nvSpPr>
        <p:spPr>
          <a:xfrm>
            <a:off x="3142530" y="2944977"/>
            <a:ext cx="3650853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Threaded holes for arm dismantling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Threaded hole for Faraday cage attachment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Pins custom made or </a:t>
            </a:r>
            <a:r>
              <a:rPr lang="en-US" dirty="0">
                <a:hlinkClick r:id="rId4"/>
              </a:rPr>
              <a:t>commercialized</a:t>
            </a:r>
            <a:r>
              <a:rPr lang="en-US" dirty="0"/>
              <a:t>?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Which screws?</a:t>
            </a:r>
          </a:p>
          <a:p>
            <a:pPr algn="l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3720E3-0B34-E02D-D401-6B196F1AE4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8" y="2614358"/>
            <a:ext cx="1728164" cy="3600000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80DB4C1B-BA0F-07A4-4C40-BEA13BFA69EA}"/>
              </a:ext>
            </a:extLst>
          </p:cNvPr>
          <p:cNvGrpSpPr/>
          <p:nvPr/>
        </p:nvGrpSpPr>
        <p:grpSpPr>
          <a:xfrm>
            <a:off x="1487488" y="3068960"/>
            <a:ext cx="1584176" cy="2448272"/>
            <a:chOff x="1487488" y="3068960"/>
            <a:chExt cx="1584176" cy="2448272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527003A-2A1D-93AB-4B8F-BDCB41D0DC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87488" y="3068960"/>
              <a:ext cx="1584176" cy="936104"/>
            </a:xfrm>
            <a:prstGeom prst="straightConnector1">
              <a:avLst/>
            </a:prstGeom>
            <a:ln w="38100">
              <a:solidFill>
                <a:srgbClr val="1342A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122D141-26B4-BD32-1564-1F64D2D18A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87488" y="3068960"/>
              <a:ext cx="1584176" cy="2448272"/>
            </a:xfrm>
            <a:prstGeom prst="straightConnector1">
              <a:avLst/>
            </a:prstGeom>
            <a:ln w="38100">
              <a:solidFill>
                <a:srgbClr val="1342A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E8FEF27-F867-DEA4-4850-E78698AC553C}"/>
              </a:ext>
            </a:extLst>
          </p:cNvPr>
          <p:cNvCxnSpPr>
            <a:cxnSpLocks/>
          </p:cNvCxnSpPr>
          <p:nvPr/>
        </p:nvCxnSpPr>
        <p:spPr>
          <a:xfrm>
            <a:off x="6553275" y="3637474"/>
            <a:ext cx="2207021" cy="866155"/>
          </a:xfrm>
          <a:prstGeom prst="straightConnector1">
            <a:avLst/>
          </a:prstGeom>
          <a:ln w="38100">
            <a:solidFill>
              <a:srgbClr val="1342A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E522586-5CDE-A4C9-C49F-8DC261965FDB}"/>
              </a:ext>
            </a:extLst>
          </p:cNvPr>
          <p:cNvCxnSpPr>
            <a:cxnSpLocks/>
          </p:cNvCxnSpPr>
          <p:nvPr/>
        </p:nvCxnSpPr>
        <p:spPr>
          <a:xfrm>
            <a:off x="6793383" y="3068960"/>
            <a:ext cx="1966913" cy="936104"/>
          </a:xfrm>
          <a:prstGeom prst="straightConnector1">
            <a:avLst/>
          </a:prstGeom>
          <a:ln w="38100">
            <a:solidFill>
              <a:srgbClr val="1342A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27114FB-CFAA-B7C4-855E-9BC921F4A1D1}"/>
              </a:ext>
            </a:extLst>
          </p:cNvPr>
          <p:cNvCxnSpPr>
            <a:cxnSpLocks/>
          </p:cNvCxnSpPr>
          <p:nvPr/>
        </p:nvCxnSpPr>
        <p:spPr>
          <a:xfrm>
            <a:off x="6815501" y="3081861"/>
            <a:ext cx="1944795" cy="1940608"/>
          </a:xfrm>
          <a:prstGeom prst="straightConnector1">
            <a:avLst/>
          </a:prstGeom>
          <a:ln w="38100">
            <a:solidFill>
              <a:srgbClr val="1342A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47C1411-DE27-6424-EAA3-407B211236B1}"/>
              </a:ext>
            </a:extLst>
          </p:cNvPr>
          <p:cNvCxnSpPr>
            <a:cxnSpLocks/>
          </p:cNvCxnSpPr>
          <p:nvPr/>
        </p:nvCxnSpPr>
        <p:spPr>
          <a:xfrm flipH="1">
            <a:off x="1584050" y="3619087"/>
            <a:ext cx="1509732" cy="1139542"/>
          </a:xfrm>
          <a:prstGeom prst="straightConnector1">
            <a:avLst/>
          </a:prstGeom>
          <a:ln w="38100">
            <a:solidFill>
              <a:srgbClr val="1342A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249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Cooling base plate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ST1571284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Positioning of the cooling pipe, the detector modules and the ceramic guide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Cu OFE C10100 (HO2)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185AF73F-537D-76D1-AEEC-E50C0FFF9E0B}"/>
              </a:ext>
            </a:extLst>
          </p:cNvPr>
          <p:cNvSpPr txBox="1"/>
          <p:nvPr/>
        </p:nvSpPr>
        <p:spPr>
          <a:xfrm>
            <a:off x="6265985" y="2551244"/>
            <a:ext cx="3692821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Radiuses added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Plate was made thicker by Teresa</a:t>
            </a: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Added: 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surface with the arm</a:t>
            </a:r>
          </a:p>
          <a:p>
            <a:pPr algn="l"/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Venting hole from the bottom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55B63A-21E8-1700-F57B-4A514F8471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20" t="12201"/>
          <a:stretch/>
        </p:blipFill>
        <p:spPr>
          <a:xfrm>
            <a:off x="407988" y="2551244"/>
            <a:ext cx="5745792" cy="36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D96EAF-D665-AF15-6EAC-F4F6A4B52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4240002"/>
            <a:ext cx="3718790" cy="191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116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Cooling base plate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ST1571284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Positioning of the cooling pipe, the detector modules and the ceramic guide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Cu OFE C10100 (HO2)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E03AD61C-0B8E-1D1C-34ED-21E67903C45C}"/>
              </a:ext>
            </a:extLst>
          </p:cNvPr>
          <p:cNvGrpSpPr>
            <a:grpSpLocks noChangeAspect="1"/>
          </p:cNvGrpSpPr>
          <p:nvPr/>
        </p:nvGrpSpPr>
        <p:grpSpPr>
          <a:xfrm>
            <a:off x="407988" y="2349489"/>
            <a:ext cx="3780000" cy="3852008"/>
            <a:chOff x="8112224" y="2406510"/>
            <a:chExt cx="3780000" cy="3852008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1ADCBED-6C1F-ABC0-456F-D40FCCB583E4}"/>
                </a:ext>
              </a:extLst>
            </p:cNvPr>
            <p:cNvSpPr/>
            <p:nvPr/>
          </p:nvSpPr>
          <p:spPr>
            <a:xfrm>
              <a:off x="8112224" y="2406510"/>
              <a:ext cx="3780000" cy="3852008"/>
            </a:xfrm>
            <a:prstGeom prst="roundRect">
              <a:avLst>
                <a:gd name="adj" fmla="val 3352"/>
              </a:avLst>
            </a:prstGeom>
            <a:solidFill>
              <a:srgbClr val="FF7C80">
                <a:alpha val="20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/>
            <a:lstStyle/>
            <a:p>
              <a:r>
                <a:rPr lang="es-ES" dirty="0">
                  <a:solidFill>
                    <a:schemeClr val="tx2"/>
                  </a:solidFill>
                </a:rPr>
                <a:t>   </a:t>
              </a:r>
              <a:r>
                <a:rPr lang="es-ES" i="1" dirty="0">
                  <a:solidFill>
                    <a:schemeClr val="tx2"/>
                  </a:solidFill>
                </a:rPr>
                <a:t>REMARKS</a:t>
              </a:r>
              <a:r>
                <a:rPr lang="es-ES" dirty="0">
                  <a:solidFill>
                    <a:schemeClr val="tx2"/>
                  </a:solidFill>
                </a:rPr>
                <a:t>: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distance between the ceramic PCB (side facing the power cabling) and the power cabling NEEDS TO be 2.075 mm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cooling base plate NEEDS TO ensure an accurate positioning of the TPX3 (pins + screws)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detector assembly NEEDS TO be parallel to the beamline and centered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slot for the cooling pipe NEEDS TO be precisely manufactured since it embraces the cooling pipe</a:t>
              </a:r>
            </a:p>
            <a:p>
              <a:endParaRPr lang="es-ES" dirty="0">
                <a:solidFill>
                  <a:schemeClr val="tx2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s-ES" dirty="0">
                <a:solidFill>
                  <a:schemeClr val="tx2"/>
                </a:solidFill>
              </a:endParaRPr>
            </a:p>
          </p:txBody>
        </p:sp>
        <p:sp>
          <p:nvSpPr>
            <p:cNvPr id="10" name="Star: 5 Points 9">
              <a:extLst>
                <a:ext uri="{FF2B5EF4-FFF2-40B4-BE49-F238E27FC236}">
                  <a16:creationId xmlns:a16="http://schemas.microsoft.com/office/drawing/2014/main" id="{1ACADA18-401D-784D-7286-DA24E00AAD75}"/>
                </a:ext>
              </a:extLst>
            </p:cNvPr>
            <p:cNvSpPr/>
            <p:nvPr/>
          </p:nvSpPr>
          <p:spPr>
            <a:xfrm>
              <a:off x="8147808" y="2528920"/>
              <a:ext cx="180000" cy="1800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87F10E46-C4E3-C863-2A74-682EA0643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864" y="3893293"/>
            <a:ext cx="2074094" cy="11059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7F5879-D6BA-437D-B603-2A2D07F3E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1685" y="2447288"/>
            <a:ext cx="3336743" cy="378000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054165A-D084-B0D4-4EC4-42030583288C}"/>
              </a:ext>
            </a:extLst>
          </p:cNvPr>
          <p:cNvCxnSpPr>
            <a:cxnSpLocks/>
          </p:cNvCxnSpPr>
          <p:nvPr/>
        </p:nvCxnSpPr>
        <p:spPr>
          <a:xfrm flipV="1">
            <a:off x="3871321" y="2651899"/>
            <a:ext cx="798971" cy="1209149"/>
          </a:xfrm>
          <a:prstGeom prst="straightConnector1">
            <a:avLst/>
          </a:prstGeom>
          <a:ln w="38100">
            <a:solidFill>
              <a:srgbClr val="1342A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690C498-D875-15BC-0EDD-128CDF97FF02}"/>
              </a:ext>
            </a:extLst>
          </p:cNvPr>
          <p:cNvCxnSpPr>
            <a:cxnSpLocks/>
          </p:cNvCxnSpPr>
          <p:nvPr/>
        </p:nvCxnSpPr>
        <p:spPr>
          <a:xfrm flipV="1">
            <a:off x="3871321" y="3429000"/>
            <a:ext cx="798971" cy="1350979"/>
          </a:xfrm>
          <a:prstGeom prst="straightConnector1">
            <a:avLst/>
          </a:prstGeom>
          <a:ln w="38100">
            <a:solidFill>
              <a:srgbClr val="1342A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009BB12-8E71-68B0-36F8-B6F26566863B}"/>
              </a:ext>
            </a:extLst>
          </p:cNvPr>
          <p:cNvGrpSpPr/>
          <p:nvPr/>
        </p:nvGrpSpPr>
        <p:grpSpPr>
          <a:xfrm>
            <a:off x="4670291" y="2471899"/>
            <a:ext cx="3692822" cy="3476054"/>
            <a:chOff x="4670291" y="2471899"/>
            <a:chExt cx="3692822" cy="347605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85AF73F-537D-76D1-AEEC-E50C0FFF9E0B}"/>
                </a:ext>
              </a:extLst>
            </p:cNvPr>
            <p:cNvSpPr txBox="1"/>
            <p:nvPr/>
          </p:nvSpPr>
          <p:spPr>
            <a:xfrm>
              <a:off x="4670292" y="2471899"/>
              <a:ext cx="3692821" cy="16619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Where are </a:t>
              </a:r>
              <a:r>
                <a:rPr lang="en-US" sz="1800" dirty="0">
                  <a:solidFill>
                    <a:srgbClr val="0033A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these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Pins supposed to be?</a:t>
              </a:r>
              <a:endPara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 feature foreseen for it yet – idea </a:t>
              </a:r>
              <a:r>
                <a: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5"/>
                </a:rPr>
                <a:t>s</a:t>
              </a:r>
              <a:r>
                <a:rPr lang="en-GB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5"/>
                </a:rPr>
                <a:t>houlder screw</a:t>
              </a:r>
              <a:endPara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342D8AF-2DB3-1856-3A43-841D937A9FFE}"/>
                </a:ext>
              </a:extLst>
            </p:cNvPr>
            <p:cNvSpPr txBox="1"/>
            <p:nvPr/>
          </p:nvSpPr>
          <p:spPr>
            <a:xfrm>
              <a:off x="4670291" y="5116956"/>
              <a:ext cx="3692821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Careful with the assembly steps (centering and pipe welding)</a:t>
              </a:r>
              <a:endPara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94DF5D9-C66D-6FA9-8B66-E98E88B531BA}"/>
              </a:ext>
            </a:extLst>
          </p:cNvPr>
          <p:cNvSpPr/>
          <p:nvPr/>
        </p:nvSpPr>
        <p:spPr>
          <a:xfrm>
            <a:off x="8616280" y="2447288"/>
            <a:ext cx="1080120" cy="155777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024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Cooling base plate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ST1571284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Positioning of the cooling pipe, the detector modules and the ceramic guide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Cu OFE C10100 (HO2)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E342D8AF-2DB3-1856-3A43-841D937A9FFE}"/>
              </a:ext>
            </a:extLst>
          </p:cNvPr>
          <p:cNvSpPr txBox="1"/>
          <p:nvPr/>
        </p:nvSpPr>
        <p:spPr>
          <a:xfrm>
            <a:off x="3285431" y="2406510"/>
            <a:ext cx="3692821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 about positioning (pins/shoulder screws) and pipe welding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Slotted holes in cooling plate?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17E47BC-3C88-475E-DBFF-6F7900F1C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2343081"/>
            <a:ext cx="2575709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44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Front reinforcement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706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ST1571802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Gives rigidity to the structure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EDMS 790774 Sheet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7A509AB8-6A07-1A3E-EBB1-E4073C8C5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" y="2174942"/>
            <a:ext cx="6553178" cy="378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CA01C9-497F-19BA-C42A-92E2C9A91309}"/>
              </a:ext>
            </a:extLst>
          </p:cNvPr>
          <p:cNvSpPr txBox="1"/>
          <p:nvPr/>
        </p:nvSpPr>
        <p:spPr>
          <a:xfrm>
            <a:off x="7173339" y="2183066"/>
            <a:ext cx="3692821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Side made thicker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about radiuses expected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about RF fingers expected</a:t>
            </a: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595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Ceramic cover and Ceramic guide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706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ST1584545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Power cabling electrical insulation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Ceramic Al2O3 96%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pic>
        <p:nvPicPr>
          <p:cNvPr id="9" name="Picture 8" descr="A screenshot of a game&#10;&#10;Description automatically generated with low confidence">
            <a:extLst>
              <a:ext uri="{FF2B5EF4-FFF2-40B4-BE49-F238E27FC236}">
                <a16:creationId xmlns:a16="http://schemas.microsoft.com/office/drawing/2014/main" id="{32D8CB86-6B06-279D-0472-40938F8BC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752" y="2183253"/>
            <a:ext cx="2594391" cy="378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33021C-55A3-D93C-DB33-D140B033B77F}"/>
              </a:ext>
            </a:extLst>
          </p:cNvPr>
          <p:cNvSpPr txBox="1"/>
          <p:nvPr/>
        </p:nvSpPr>
        <p:spPr>
          <a:xfrm>
            <a:off x="6675841" y="2183079"/>
            <a:ext cx="2948551" cy="17702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Inner radiuses will be added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discussion with workshop started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GB" dirty="0"/>
          </a:p>
        </p:txBody>
      </p:sp>
      <p:pic>
        <p:nvPicPr>
          <p:cNvPr id="7" name="Picture 6" descr="A screenshot of a phone&#10;&#10;Description automatically generated with low confidence">
            <a:extLst>
              <a:ext uri="{FF2B5EF4-FFF2-40B4-BE49-F238E27FC236}">
                <a16:creationId xmlns:a16="http://schemas.microsoft.com/office/drawing/2014/main" id="{63B92D66-74F8-6452-76FB-404B45B3F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2183079"/>
            <a:ext cx="3238065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444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Assembly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706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ST1570691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Integrates the TPX3, and power and data electronics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i="1" dirty="0"/>
                        <a:t>Module base: </a:t>
                      </a:r>
                      <a:r>
                        <a:rPr lang="es-ES" sz="1600" i="0" u="none" dirty="0" err="1"/>
                        <a:t>Alu</a:t>
                      </a:r>
                      <a:r>
                        <a:rPr lang="es-ES" sz="1600" i="0" u="none" dirty="0"/>
                        <a:t> EN AW-6082 (T6)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pic>
        <p:nvPicPr>
          <p:cNvPr id="2" name="Picture 1" descr="A picture containing text, accessory, case, decorated&#10;&#10;Description automatically generated">
            <a:extLst>
              <a:ext uri="{FF2B5EF4-FFF2-40B4-BE49-F238E27FC236}">
                <a16:creationId xmlns:a16="http://schemas.microsoft.com/office/drawing/2014/main" id="{0F2E6F3D-9884-62C4-E076-8AE0BC1FD1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51" r="4517" b="11360"/>
          <a:stretch/>
        </p:blipFill>
        <p:spPr>
          <a:xfrm>
            <a:off x="403200" y="2215293"/>
            <a:ext cx="4896544" cy="31261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83C9F2-BE7E-D8C1-26DE-7A107B6307D0}"/>
              </a:ext>
            </a:extLst>
          </p:cNvPr>
          <p:cNvSpPr txBox="1"/>
          <p:nvPr/>
        </p:nvSpPr>
        <p:spPr>
          <a:xfrm>
            <a:off x="9335960" y="3661370"/>
            <a:ext cx="237626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Is the screw connection accurate enough?</a:t>
            </a:r>
          </a:p>
          <a:p>
            <a:pPr algn="l"/>
            <a:r>
              <a:rPr lang="en-US" dirty="0"/>
              <a:t>Add venting holes for the blind holes?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2DA40F9-C645-5A9B-5267-B31E5E21BEC2}"/>
              </a:ext>
            </a:extLst>
          </p:cNvPr>
          <p:cNvGrpSpPr>
            <a:grpSpLocks noChangeAspect="1"/>
          </p:cNvGrpSpPr>
          <p:nvPr/>
        </p:nvGrpSpPr>
        <p:grpSpPr>
          <a:xfrm>
            <a:off x="5447928" y="2215293"/>
            <a:ext cx="3780000" cy="3024553"/>
            <a:chOff x="8112224" y="1656352"/>
            <a:chExt cx="3780000" cy="5041296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3E2F5F4-D634-7A66-1E22-07A3CE2C844B}"/>
                </a:ext>
              </a:extLst>
            </p:cNvPr>
            <p:cNvSpPr/>
            <p:nvPr/>
          </p:nvSpPr>
          <p:spPr>
            <a:xfrm>
              <a:off x="8112224" y="1656352"/>
              <a:ext cx="3780000" cy="5041296"/>
            </a:xfrm>
            <a:prstGeom prst="roundRect">
              <a:avLst>
                <a:gd name="adj" fmla="val 3352"/>
              </a:avLst>
            </a:prstGeom>
            <a:solidFill>
              <a:srgbClr val="FF7C80">
                <a:alpha val="20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s-ES" dirty="0">
                  <a:solidFill>
                    <a:schemeClr val="tx2"/>
                  </a:solidFill>
                </a:rPr>
                <a:t>   </a:t>
              </a:r>
              <a:r>
                <a:rPr lang="en-GB" i="1" dirty="0">
                  <a:solidFill>
                    <a:schemeClr val="tx2"/>
                  </a:solidFill>
                </a:rPr>
                <a:t>REMARKS</a:t>
              </a:r>
              <a:r>
                <a:rPr lang="en-GB" dirty="0">
                  <a:solidFill>
                    <a:schemeClr val="tx2"/>
                  </a:solidFill>
                </a:rPr>
                <a:t>: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distance between the ceramic PCB (side facing the power cabling) and the power cabling NEEDS TO be 2.075 mm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module base NEEDS TO ensure an accurate positioning of the TPX3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detector assembly NEEDS TO be parallel to the beamline and centered</a:t>
              </a:r>
            </a:p>
          </p:txBody>
        </p:sp>
        <p:sp>
          <p:nvSpPr>
            <p:cNvPr id="11" name="Star: 5 Points 10">
              <a:extLst>
                <a:ext uri="{FF2B5EF4-FFF2-40B4-BE49-F238E27FC236}">
                  <a16:creationId xmlns:a16="http://schemas.microsoft.com/office/drawing/2014/main" id="{C921FA4F-1B1A-41EC-6C7D-9DAE7C2789F3}"/>
                </a:ext>
              </a:extLst>
            </p:cNvPr>
            <p:cNvSpPr/>
            <p:nvPr/>
          </p:nvSpPr>
          <p:spPr>
            <a:xfrm>
              <a:off x="8220256" y="1866316"/>
              <a:ext cx="180000" cy="300022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B8F321C-F009-74D7-2632-E860FC72122F}"/>
              </a:ext>
            </a:extLst>
          </p:cNvPr>
          <p:cNvSpPr/>
          <p:nvPr/>
        </p:nvSpPr>
        <p:spPr>
          <a:xfrm>
            <a:off x="1343472" y="2544041"/>
            <a:ext cx="144016" cy="106377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8FC8E82-7BB6-79C8-032A-8CF8D587A1A7}"/>
              </a:ext>
            </a:extLst>
          </p:cNvPr>
          <p:cNvSpPr/>
          <p:nvPr/>
        </p:nvSpPr>
        <p:spPr>
          <a:xfrm>
            <a:off x="4360590" y="3089289"/>
            <a:ext cx="216024" cy="48372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197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Bottom electrode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ST1571600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Connected to GND, is in charge of creating the electric field. Its opening also allows electrons detection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EDMS 790774 Sheet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2D5CD134-A27C-1617-F3B5-7E726452BE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55" r="8836"/>
          <a:stretch/>
        </p:blipFill>
        <p:spPr>
          <a:xfrm>
            <a:off x="6055755" y="2363791"/>
            <a:ext cx="2809397" cy="38195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C5B26D-A0D7-EE50-595B-5D6DDB725CF1}"/>
              </a:ext>
            </a:extLst>
          </p:cNvPr>
          <p:cNvSpPr txBox="1"/>
          <p:nvPr/>
        </p:nvSpPr>
        <p:spPr>
          <a:xfrm>
            <a:off x="8928548" y="2438905"/>
            <a:ext cx="2918861" cy="17702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 type of screws?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Countersunk?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not influe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nce the electrical field?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F28E800-2AA0-036A-D181-339A37F0028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08" y="2473554"/>
            <a:ext cx="5984348" cy="36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0FEEAE-6D15-7240-FCDF-0614973093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69" t="19038" r="16633"/>
          <a:stretch/>
        </p:blipFill>
        <p:spPr>
          <a:xfrm>
            <a:off x="9029575" y="4209132"/>
            <a:ext cx="2736305" cy="197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650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Faraday cage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08.11.2022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ST1596265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Protects the electronic components from radiation and insulates them from the magnetic field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solidFill>
                            <a:srgbClr val="FF0000"/>
                          </a:solidFill>
                        </a:rPr>
                        <a:t>Cu OFE C10100 (HO2)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St. Steel EN 1.4429 EDMS 790774 Sheet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CCC6C96-2E4E-74E2-68C3-4846D1978EB5}"/>
              </a:ext>
            </a:extLst>
          </p:cNvPr>
          <p:cNvSpPr txBox="1"/>
          <p:nvPr/>
        </p:nvSpPr>
        <p:spPr>
          <a:xfrm>
            <a:off x="5231904" y="2392793"/>
            <a:ext cx="4032448" cy="10749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changed to 90deg bent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additional screws in top part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B484F0-49B4-A88C-83AC-E103DB749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00" y="2406510"/>
            <a:ext cx="4709428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154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Faraday cage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08.11.2022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ST1596265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Protects the electronic components from radiation and insulates them from the magnetic field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solidFill>
                            <a:srgbClr val="FF0000"/>
                          </a:solidFill>
                        </a:rPr>
                        <a:t>Cu OFE C10100 (HO2)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St. Steel EN 1.4429 EDMS 790774 Sheet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CCC6C96-2E4E-74E2-68C3-4846D1978EB5}"/>
              </a:ext>
            </a:extLst>
          </p:cNvPr>
          <p:cNvSpPr txBox="1"/>
          <p:nvPr/>
        </p:nvSpPr>
        <p:spPr>
          <a:xfrm>
            <a:off x="4116388" y="2450462"/>
            <a:ext cx="5472608" cy="978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Outgassing? (pocket in bottom electrode/arm/grower)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Cut through the electrode and use longer screw with threaded hole in arm?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D245B4-567E-8BA9-6F05-134A75504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486" y="2392793"/>
            <a:ext cx="3491250" cy="37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28A6D7-1693-635F-F2D9-9BA0E79A92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33" t="16512" r="18087" b="17303"/>
          <a:stretch/>
        </p:blipFill>
        <p:spPr>
          <a:xfrm>
            <a:off x="4147617" y="3541937"/>
            <a:ext cx="4464496" cy="2641402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1859F83-4AAC-CE51-41ED-CF39DFA51F1A}"/>
              </a:ext>
            </a:extLst>
          </p:cNvPr>
          <p:cNvGrpSpPr/>
          <p:nvPr/>
        </p:nvGrpSpPr>
        <p:grpSpPr>
          <a:xfrm>
            <a:off x="2519264" y="4567273"/>
            <a:ext cx="2856656" cy="1061748"/>
            <a:chOff x="2519264" y="4567273"/>
            <a:chExt cx="2856656" cy="106174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DDEBA04-5DE1-C934-A796-9105857FFE78}"/>
                </a:ext>
              </a:extLst>
            </p:cNvPr>
            <p:cNvSpPr/>
            <p:nvPr/>
          </p:nvSpPr>
          <p:spPr>
            <a:xfrm>
              <a:off x="2519264" y="4964703"/>
              <a:ext cx="664318" cy="664318"/>
            </a:xfrm>
            <a:prstGeom prst="ellipse">
              <a:avLst/>
            </a:prstGeom>
            <a:noFill/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B833933-7B87-056A-47B3-F40FC7AC6AD5}"/>
                </a:ext>
              </a:extLst>
            </p:cNvPr>
            <p:cNvCxnSpPr>
              <a:stCxn id="11" idx="6"/>
            </p:cNvCxnSpPr>
            <p:nvPr/>
          </p:nvCxnSpPr>
          <p:spPr>
            <a:xfrm flipV="1">
              <a:off x="3183582" y="4567273"/>
              <a:ext cx="2192338" cy="729589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9834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and assembly</a:t>
            </a:r>
            <a:br>
              <a:rPr lang="en-GB" dirty="0"/>
            </a:br>
            <a:r>
              <a:rPr lang="en-GB" sz="2100" dirty="0">
                <a:solidFill>
                  <a:schemeClr val="accent2"/>
                </a:solidFill>
              </a:rPr>
              <a:t>Cooling 90</a:t>
            </a:r>
            <a:r>
              <a:rPr lang="es-ES" sz="2100" dirty="0">
                <a:solidFill>
                  <a:schemeClr val="accent2"/>
                </a:solidFill>
              </a:rPr>
              <a:t>º </a:t>
            </a:r>
            <a:r>
              <a:rPr lang="en-GB" sz="2100" dirty="0">
                <a:solidFill>
                  <a:schemeClr val="accent2"/>
                </a:solidFill>
              </a:rPr>
              <a:t>adaptor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706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ST1612952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Changes the direction of the water flow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1.4404 EDMS 1380627 Tube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pic>
        <p:nvPicPr>
          <p:cNvPr id="2" name="Picture 1" descr="Diagram, engineering drawing&#10;&#10;Description automatically generated">
            <a:extLst>
              <a:ext uri="{FF2B5EF4-FFF2-40B4-BE49-F238E27FC236}">
                <a16:creationId xmlns:a16="http://schemas.microsoft.com/office/drawing/2014/main" id="{0989F08A-3432-C749-A0FA-88738DC1DB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01" r="23088"/>
          <a:stretch/>
        </p:blipFill>
        <p:spPr>
          <a:xfrm>
            <a:off x="479376" y="2313070"/>
            <a:ext cx="3450887" cy="378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1E90B7-CEEF-3DF4-F056-79EDE72521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7713" y="2332167"/>
            <a:ext cx="3690680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0E5569E-9FB4-E4CD-F464-45A7265BC2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044"/>
          <a:stretch/>
        </p:blipFill>
        <p:spPr>
          <a:xfrm>
            <a:off x="4086300" y="4293070"/>
            <a:ext cx="1846753" cy="18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E5F36CC-A5D2-1D7D-A6F6-947F765E9C9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728" t="3495" r="11748" b="4689"/>
          <a:stretch/>
        </p:blipFill>
        <p:spPr>
          <a:xfrm>
            <a:off x="6001842" y="4293070"/>
            <a:ext cx="1846753" cy="1800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EF4A3CE-464C-08CC-A36C-2D83BF08E411}"/>
              </a:ext>
            </a:extLst>
          </p:cNvPr>
          <p:cNvSpPr txBox="1"/>
          <p:nvPr/>
        </p:nvSpPr>
        <p:spPr>
          <a:xfrm>
            <a:off x="7935843" y="2332167"/>
            <a:ext cx="3692821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Diameter reduced, because of the collision with washers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Square variant as an option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Not much space for the O-ring</a:t>
            </a:r>
          </a:p>
          <a:p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O-ring material to be discussed with supplier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3669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Electrical feedthrough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08.11.2022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706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ST1589217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Conducts a maximum of 40 kV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040336F-A537-BBFA-10D5-4F8B474F9206}"/>
              </a:ext>
            </a:extLst>
          </p:cNvPr>
          <p:cNvSpPr txBox="1"/>
          <p:nvPr/>
        </p:nvSpPr>
        <p:spPr>
          <a:xfrm>
            <a:off x="9120336" y="2931609"/>
            <a:ext cx="2304256" cy="20728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 solutions for the feedthrough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ideas?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from Wilfried expected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13C49C9C-717D-7382-7700-6283EF5791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6" t="9537" r="8139"/>
          <a:stretch/>
        </p:blipFill>
        <p:spPr bwMode="auto">
          <a:xfrm>
            <a:off x="3296793" y="2374740"/>
            <a:ext cx="3002167" cy="2931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8FF2112B-5560-5933-8ACD-9DE30C147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5" r="4869"/>
          <a:stretch/>
        </p:blipFill>
        <p:spPr bwMode="auto">
          <a:xfrm>
            <a:off x="407988" y="2374741"/>
            <a:ext cx="2888805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">
            <a:extLst>
              <a:ext uri="{FF2B5EF4-FFF2-40B4-BE49-F238E27FC236}">
                <a16:creationId xmlns:a16="http://schemas.microsoft.com/office/drawing/2014/main" id="{73FC064B-8551-757A-AC6E-B0441C885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015" y="2544799"/>
            <a:ext cx="2676211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02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Collet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08.11.2022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ST1589079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Guarantees electrical contact between the feedthrough and the top electrode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1.4404 EDMS 1380627 Tube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5F40FAFD-28EF-F97C-5183-439C3A237FA2}"/>
              </a:ext>
            </a:extLst>
          </p:cNvPr>
          <p:cNvGrpSpPr/>
          <p:nvPr/>
        </p:nvGrpSpPr>
        <p:grpSpPr>
          <a:xfrm>
            <a:off x="407368" y="2493296"/>
            <a:ext cx="6663184" cy="3600000"/>
            <a:chOff x="407368" y="2493296"/>
            <a:chExt cx="6663184" cy="360000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E56A723-3F5B-CD3B-2018-F26012C8DFB2}"/>
                </a:ext>
              </a:extLst>
            </p:cNvPr>
            <p:cNvGrpSpPr/>
            <p:nvPr/>
          </p:nvGrpSpPr>
          <p:grpSpPr>
            <a:xfrm>
              <a:off x="407368" y="2493296"/>
              <a:ext cx="1800200" cy="1615963"/>
              <a:chOff x="407368" y="2493296"/>
              <a:chExt cx="1800200" cy="1615963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2923644-4866-5648-7041-ED86B6E8A8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0576" t="5618" r="24565" b="7148"/>
              <a:stretch/>
            </p:blipFill>
            <p:spPr>
              <a:xfrm>
                <a:off x="407368" y="2493296"/>
                <a:ext cx="1800000" cy="1615963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827E20C-34D7-00DD-7EFA-AA4F92AB969D}"/>
                  </a:ext>
                </a:extLst>
              </p:cNvPr>
              <p:cNvSpPr/>
              <p:nvPr/>
            </p:nvSpPr>
            <p:spPr>
              <a:xfrm>
                <a:off x="2063552" y="3140968"/>
                <a:ext cx="144016" cy="144016"/>
              </a:xfrm>
              <a:prstGeom prst="rect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09E4FE9-7BA3-3804-5314-853C47FCA8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41448" y="2493296"/>
              <a:ext cx="3929104" cy="3600000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9CBE384-8B16-00B3-7E79-F31D8F04BAEF}"/>
              </a:ext>
            </a:extLst>
          </p:cNvPr>
          <p:cNvSpPr txBox="1"/>
          <p:nvPr/>
        </p:nvSpPr>
        <p:spPr>
          <a:xfrm>
            <a:off x="7809284" y="2501895"/>
            <a:ext cx="2304256" cy="978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ideas?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from Wilfried expected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6089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and assembly</a:t>
            </a:r>
            <a:br>
              <a:rPr lang="en-GB" dirty="0"/>
            </a:br>
            <a:r>
              <a:rPr lang="en-GB" sz="2100" dirty="0">
                <a:solidFill>
                  <a:schemeClr val="accent2"/>
                </a:solidFill>
              </a:rPr>
              <a:t>Assembly chamber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761208"/>
              </p:ext>
            </p:extLst>
          </p:nvPr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ST1588183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Chamber where the instrument will be installed in a vacuum environment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and 1.4306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4CEAF51A-4F9C-9B91-2E03-307F5F4886CC}"/>
              </a:ext>
            </a:extLst>
          </p:cNvPr>
          <p:cNvGrpSpPr>
            <a:grpSpLocks noChangeAspect="1"/>
          </p:cNvGrpSpPr>
          <p:nvPr/>
        </p:nvGrpSpPr>
        <p:grpSpPr>
          <a:xfrm>
            <a:off x="8004632" y="2385304"/>
            <a:ext cx="3780000" cy="3780000"/>
            <a:chOff x="8112224" y="2406510"/>
            <a:chExt cx="3780000" cy="3780000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8B247FC0-BE62-9F14-4D8A-4011C22DD46F}"/>
                </a:ext>
              </a:extLst>
            </p:cNvPr>
            <p:cNvSpPr/>
            <p:nvPr/>
          </p:nvSpPr>
          <p:spPr>
            <a:xfrm>
              <a:off x="8112224" y="2406510"/>
              <a:ext cx="3780000" cy="3780000"/>
            </a:xfrm>
            <a:prstGeom prst="roundRect">
              <a:avLst>
                <a:gd name="adj" fmla="val 3352"/>
              </a:avLst>
            </a:prstGeom>
            <a:solidFill>
              <a:srgbClr val="FF7C80">
                <a:alpha val="20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/>
            <a:lstStyle/>
            <a:p>
              <a:r>
                <a:rPr lang="es-ES" dirty="0">
                  <a:solidFill>
                    <a:schemeClr val="tx2"/>
                  </a:solidFill>
                </a:rPr>
                <a:t>   </a:t>
              </a:r>
              <a:r>
                <a:rPr lang="es-ES" i="1" dirty="0">
                  <a:solidFill>
                    <a:schemeClr val="tx2"/>
                  </a:solidFill>
                </a:rPr>
                <a:t>REMARKS</a:t>
              </a:r>
              <a:r>
                <a:rPr lang="es-ES" dirty="0">
                  <a:solidFill>
                    <a:schemeClr val="tx2"/>
                  </a:solidFill>
                </a:rPr>
                <a:t>: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tank NEEDS TO fit between the magnet ribs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open rectangular flange NEEDS TO fit between the magnet coils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injection and pumping tubes NEEDS TO allow the magnet to slide 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feedthrough tube NEEDS TO be as long as necessary to allow the feedthrough insertion without modifying the pin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The cone chamber NEEDS TO accomplish RF standards  </a:t>
              </a:r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2FCB2B75-7947-0762-6A2D-66BB3597C5E4}"/>
                </a:ext>
              </a:extLst>
            </p:cNvPr>
            <p:cNvSpPr/>
            <p:nvPr/>
          </p:nvSpPr>
          <p:spPr>
            <a:xfrm>
              <a:off x="8147808" y="2528920"/>
              <a:ext cx="180000" cy="1800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8D09ED8-01CF-9468-4323-34CA1A148BDC}"/>
              </a:ext>
            </a:extLst>
          </p:cNvPr>
          <p:cNvGrpSpPr/>
          <p:nvPr/>
        </p:nvGrpSpPr>
        <p:grpSpPr>
          <a:xfrm>
            <a:off x="411578" y="2472267"/>
            <a:ext cx="7439981" cy="3754559"/>
            <a:chOff x="411578" y="2472267"/>
            <a:chExt cx="7439981" cy="3754559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5FE377B-5AB8-A58C-B7B5-0CB6051952DE}"/>
                </a:ext>
              </a:extLst>
            </p:cNvPr>
            <p:cNvGrpSpPr/>
            <p:nvPr/>
          </p:nvGrpSpPr>
          <p:grpSpPr>
            <a:xfrm>
              <a:off x="1796802" y="2472267"/>
              <a:ext cx="6054757" cy="3754559"/>
              <a:chOff x="1796802" y="2472267"/>
              <a:chExt cx="6054757" cy="3754559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871EE3D2-8281-AC35-E39F-63DAEF9786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567608" y="2475304"/>
                <a:ext cx="5283951" cy="3600000"/>
              </a:xfrm>
              <a:prstGeom prst="rect">
                <a:avLst/>
              </a:prstGeom>
            </p:spPr>
          </p:pic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6EE78894-F196-6237-6D03-F4261E026FF6}"/>
                  </a:ext>
                </a:extLst>
              </p:cNvPr>
              <p:cNvGrpSpPr/>
              <p:nvPr/>
            </p:nvGrpSpPr>
            <p:grpSpPr>
              <a:xfrm>
                <a:off x="5303912" y="2980008"/>
                <a:ext cx="665699" cy="716681"/>
                <a:chOff x="5303912" y="2980008"/>
                <a:chExt cx="665699" cy="716681"/>
              </a:xfrm>
            </p:grpSpPr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45BDC0DB-5B88-15BD-8CC8-A87748E80A6D}"/>
                    </a:ext>
                  </a:extLst>
                </p:cNvPr>
                <p:cNvCxnSpPr>
                  <a:cxnSpLocks/>
                  <a:stCxn id="23" idx="1"/>
                </p:cNvCxnSpPr>
                <p:nvPr/>
              </p:nvCxnSpPr>
              <p:spPr>
                <a:xfrm flipH="1">
                  <a:off x="5303912" y="3087730"/>
                  <a:ext cx="288032" cy="60895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9154FDA-C1A7-80E3-8A55-7B0F0C89B5AD}"/>
                    </a:ext>
                  </a:extLst>
                </p:cNvPr>
                <p:cNvSpPr txBox="1"/>
                <p:nvPr/>
              </p:nvSpPr>
              <p:spPr>
                <a:xfrm>
                  <a:off x="5591944" y="2980008"/>
                  <a:ext cx="377667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400" dirty="0"/>
                    <a:t>Tank</a:t>
                  </a:r>
                  <a:endParaRPr lang="en-GB" dirty="0"/>
                </a:p>
              </p:txBody>
            </p: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4E64CFAF-D7CE-7A41-E9FA-E3113017703F}"/>
                  </a:ext>
                </a:extLst>
              </p:cNvPr>
              <p:cNvGrpSpPr/>
              <p:nvPr/>
            </p:nvGrpSpPr>
            <p:grpSpPr>
              <a:xfrm>
                <a:off x="1796802" y="3429000"/>
                <a:ext cx="881975" cy="905538"/>
                <a:chOff x="1796802" y="3429000"/>
                <a:chExt cx="881975" cy="905538"/>
              </a:xfrm>
            </p:grpSpPr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F7BE6EA-E838-DF72-1862-B5B8FACBB2D8}"/>
                    </a:ext>
                  </a:extLst>
                </p:cNvPr>
                <p:cNvSpPr txBox="1"/>
                <p:nvPr/>
              </p:nvSpPr>
              <p:spPr>
                <a:xfrm>
                  <a:off x="1796802" y="3903651"/>
                  <a:ext cx="881975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Conical flange</a:t>
                  </a:r>
                  <a:endParaRPr lang="en-GB" dirty="0"/>
                </a:p>
              </p:txBody>
            </p:sp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5DCAA1A1-8146-FA8E-5F03-C9B07033BFFE}"/>
                    </a:ext>
                  </a:extLst>
                </p:cNvPr>
                <p:cNvCxnSpPr>
                  <a:stCxn id="32" idx="0"/>
                </p:cNvCxnSpPr>
                <p:nvPr/>
              </p:nvCxnSpPr>
              <p:spPr>
                <a:xfrm flipV="1">
                  <a:off x="2237790" y="3429000"/>
                  <a:ext cx="440987" cy="47465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219EAC45-AC1F-E8C1-1411-437C9C44999D}"/>
                  </a:ext>
                </a:extLst>
              </p:cNvPr>
              <p:cNvGrpSpPr/>
              <p:nvPr/>
            </p:nvGrpSpPr>
            <p:grpSpPr>
              <a:xfrm>
                <a:off x="2678777" y="3903651"/>
                <a:ext cx="881975" cy="797853"/>
                <a:chOff x="2678777" y="3903651"/>
                <a:chExt cx="881975" cy="797853"/>
              </a:xfrm>
            </p:grpSpPr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8DF69ED6-A5C3-F8EA-E31C-F0013791C288}"/>
                    </a:ext>
                  </a:extLst>
                </p:cNvPr>
                <p:cNvSpPr txBox="1"/>
                <p:nvPr/>
              </p:nvSpPr>
              <p:spPr>
                <a:xfrm>
                  <a:off x="2678777" y="4270617"/>
                  <a:ext cx="881975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 tube</a:t>
                  </a:r>
                  <a:endParaRPr lang="en-GB" dirty="0"/>
                </a:p>
              </p:txBody>
            </p:sp>
            <p:cxnSp>
              <p:nvCxnSpPr>
                <p:cNvPr id="42" name="Straight Arrow Connector 41">
                  <a:extLst>
                    <a:ext uri="{FF2B5EF4-FFF2-40B4-BE49-F238E27FC236}">
                      <a16:creationId xmlns:a16="http://schemas.microsoft.com/office/drawing/2014/main" id="{F08B6EF5-2D1D-B2C3-BA4E-9D335889EFF8}"/>
                    </a:ext>
                  </a:extLst>
                </p:cNvPr>
                <p:cNvCxnSpPr>
                  <a:stCxn id="33" idx="0"/>
                </p:cNvCxnSpPr>
                <p:nvPr/>
              </p:nvCxnSpPr>
              <p:spPr>
                <a:xfrm flipV="1">
                  <a:off x="3119765" y="3903651"/>
                  <a:ext cx="22954" cy="3669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BAE6E41B-FD2A-EF3A-112C-7038FFD7A706}"/>
                  </a:ext>
                </a:extLst>
              </p:cNvPr>
              <p:cNvGrpSpPr/>
              <p:nvPr/>
            </p:nvGrpSpPr>
            <p:grpSpPr>
              <a:xfrm>
                <a:off x="2907939" y="4963707"/>
                <a:ext cx="1603885" cy="646331"/>
                <a:chOff x="2907939" y="4963707"/>
                <a:chExt cx="1603885" cy="646331"/>
              </a:xfrm>
            </p:grpSpPr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162E6BC-1B4A-C4DC-D9D3-9BAC82768A9F}"/>
                    </a:ext>
                  </a:extLst>
                </p:cNvPr>
                <p:cNvSpPr txBox="1"/>
                <p:nvPr/>
              </p:nvSpPr>
              <p:spPr>
                <a:xfrm>
                  <a:off x="2907939" y="4963707"/>
                  <a:ext cx="1079441" cy="6463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Open rectangular flange</a:t>
                  </a:r>
                  <a:endParaRPr lang="en-GB" dirty="0"/>
                </a:p>
              </p:txBody>
            </p: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0BAF9B17-AF13-5333-BD90-9A55151E16B5}"/>
                    </a:ext>
                  </a:extLst>
                </p:cNvPr>
                <p:cNvCxnSpPr>
                  <a:cxnSpLocks/>
                  <a:stCxn id="27" idx="3"/>
                </p:cNvCxnSpPr>
                <p:nvPr/>
              </p:nvCxnSpPr>
              <p:spPr>
                <a:xfrm flipV="1">
                  <a:off x="3987380" y="5006395"/>
                  <a:ext cx="524444" cy="28047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2642110F-F641-6DB4-E0B6-64A10C6CF9DE}"/>
                  </a:ext>
                </a:extLst>
              </p:cNvPr>
              <p:cNvGrpSpPr/>
              <p:nvPr/>
            </p:nvGrpSpPr>
            <p:grpSpPr>
              <a:xfrm>
                <a:off x="4290903" y="5006395"/>
                <a:ext cx="1510693" cy="920544"/>
                <a:chOff x="4290903" y="5006395"/>
                <a:chExt cx="1510693" cy="920544"/>
              </a:xfrm>
            </p:grpSpPr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BEBE4DD-36CC-A987-C1BC-9C9BFFDBFAD0}"/>
                    </a:ext>
                  </a:extLst>
                </p:cNvPr>
                <p:cNvSpPr txBox="1"/>
                <p:nvPr/>
              </p:nvSpPr>
              <p:spPr>
                <a:xfrm>
                  <a:off x="4290903" y="5496052"/>
                  <a:ext cx="881975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Cone</a:t>
                  </a:r>
                  <a:br>
                    <a:rPr lang="en-GB" sz="1400" dirty="0"/>
                  </a:br>
                  <a:r>
                    <a:rPr lang="en-GB" sz="1400" dirty="0"/>
                    <a:t>chamber</a:t>
                  </a:r>
                  <a:endParaRPr lang="en-GB" dirty="0"/>
                </a:p>
              </p:txBody>
            </p: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606BFC9A-F43B-A75C-8095-D154C671497B}"/>
                    </a:ext>
                  </a:extLst>
                </p:cNvPr>
                <p:cNvCxnSpPr/>
                <p:nvPr/>
              </p:nvCxnSpPr>
              <p:spPr>
                <a:xfrm flipV="1">
                  <a:off x="5172878" y="5006395"/>
                  <a:ext cx="628718" cy="65485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BD87E50C-26F4-2850-A038-CD02C89F978A}"/>
                  </a:ext>
                </a:extLst>
              </p:cNvPr>
              <p:cNvGrpSpPr/>
              <p:nvPr/>
            </p:nvGrpSpPr>
            <p:grpSpPr>
              <a:xfrm>
                <a:off x="5284072" y="5586061"/>
                <a:ext cx="881975" cy="640765"/>
                <a:chOff x="5284072" y="5586061"/>
                <a:chExt cx="881975" cy="640765"/>
              </a:xfrm>
            </p:grpSpPr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3C4336A8-3E93-C52B-0FFE-B55C735A8283}"/>
                    </a:ext>
                  </a:extLst>
                </p:cNvPr>
                <p:cNvSpPr txBox="1"/>
                <p:nvPr/>
              </p:nvSpPr>
              <p:spPr>
                <a:xfrm>
                  <a:off x="5284072" y="5795939"/>
                  <a:ext cx="881975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Pumping</a:t>
                  </a:r>
                  <a:br>
                    <a:rPr lang="en-GB" sz="1400" dirty="0"/>
                  </a:br>
                  <a:r>
                    <a:rPr lang="en-GB" sz="1400" dirty="0"/>
                    <a:t>tube</a:t>
                  </a:r>
                  <a:endParaRPr lang="en-GB" dirty="0"/>
                </a:p>
              </p:txBody>
            </p: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28A0D7E4-8627-25ED-AAA0-BAB34282FCE1}"/>
                    </a:ext>
                  </a:extLst>
                </p:cNvPr>
                <p:cNvCxnSpPr>
                  <a:stCxn id="34" idx="0"/>
                </p:cNvCxnSpPr>
                <p:nvPr/>
              </p:nvCxnSpPr>
              <p:spPr>
                <a:xfrm flipV="1">
                  <a:off x="5725060" y="5586061"/>
                  <a:ext cx="244551" cy="20987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C1165EEC-A9C3-2488-A22E-07F418872031}"/>
                  </a:ext>
                </a:extLst>
              </p:cNvPr>
              <p:cNvGrpSpPr/>
              <p:nvPr/>
            </p:nvGrpSpPr>
            <p:grpSpPr>
              <a:xfrm>
                <a:off x="6605133" y="4328119"/>
                <a:ext cx="881975" cy="757065"/>
                <a:chOff x="6605133" y="4328119"/>
                <a:chExt cx="881975" cy="757065"/>
              </a:xfrm>
            </p:grpSpPr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29ED9548-C554-A4D9-9A41-4E527BBF2686}"/>
                    </a:ext>
                  </a:extLst>
                </p:cNvPr>
                <p:cNvSpPr txBox="1"/>
                <p:nvPr/>
              </p:nvSpPr>
              <p:spPr>
                <a:xfrm>
                  <a:off x="6605133" y="4328119"/>
                  <a:ext cx="881975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Pumping</a:t>
                  </a:r>
                  <a:br>
                    <a:rPr lang="en-GB" sz="1400" dirty="0"/>
                  </a:br>
                  <a:r>
                    <a:rPr lang="en-GB" sz="1400" dirty="0"/>
                    <a:t>chamber</a:t>
                  </a:r>
                  <a:endParaRPr lang="en-GB" dirty="0"/>
                </a:p>
              </p:txBody>
            </p: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64E55ED9-52AF-DA5B-F26C-49AC4A042375}"/>
                    </a:ext>
                  </a:extLst>
                </p:cNvPr>
                <p:cNvCxnSpPr>
                  <a:stCxn id="31" idx="2"/>
                </p:cNvCxnSpPr>
                <p:nvPr/>
              </p:nvCxnSpPr>
              <p:spPr>
                <a:xfrm flipH="1">
                  <a:off x="7046120" y="4759006"/>
                  <a:ext cx="1" cy="32617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987720EA-F57C-BF78-D08B-3C6EBD711B22}"/>
                  </a:ext>
                </a:extLst>
              </p:cNvPr>
              <p:cNvGrpSpPr/>
              <p:nvPr/>
            </p:nvGrpSpPr>
            <p:grpSpPr>
              <a:xfrm>
                <a:off x="6096000" y="3293990"/>
                <a:ext cx="936104" cy="569419"/>
                <a:chOff x="6096000" y="3293990"/>
                <a:chExt cx="936104" cy="569419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2DDE955-0E07-3549-35FF-38908891679C}"/>
                    </a:ext>
                  </a:extLst>
                </p:cNvPr>
                <p:cNvSpPr txBox="1"/>
                <p:nvPr/>
              </p:nvSpPr>
              <p:spPr>
                <a:xfrm>
                  <a:off x="6449007" y="3293990"/>
                  <a:ext cx="583097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Back tank</a:t>
                  </a:r>
                  <a:endParaRPr lang="en-GB" dirty="0"/>
                </a:p>
              </p:txBody>
            </p:sp>
            <p:cxnSp>
              <p:nvCxnSpPr>
                <p:cNvPr id="53" name="Straight Arrow Connector 52">
                  <a:extLst>
                    <a:ext uri="{FF2B5EF4-FFF2-40B4-BE49-F238E27FC236}">
                      <a16:creationId xmlns:a16="http://schemas.microsoft.com/office/drawing/2014/main" id="{43816F8D-B18A-519A-4896-AC52F575636B}"/>
                    </a:ext>
                  </a:extLst>
                </p:cNvPr>
                <p:cNvCxnSpPr>
                  <a:stCxn id="28" idx="1"/>
                </p:cNvCxnSpPr>
                <p:nvPr/>
              </p:nvCxnSpPr>
              <p:spPr>
                <a:xfrm flipH="1">
                  <a:off x="6096000" y="3509434"/>
                  <a:ext cx="353007" cy="35397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310C249E-149D-D667-E8A8-881AF00067C4}"/>
                  </a:ext>
                </a:extLst>
              </p:cNvPr>
              <p:cNvGrpSpPr/>
              <p:nvPr/>
            </p:nvGrpSpPr>
            <p:grpSpPr>
              <a:xfrm>
                <a:off x="4620696" y="2472267"/>
                <a:ext cx="1104364" cy="851987"/>
                <a:chOff x="4620696" y="2472267"/>
                <a:chExt cx="1104364" cy="851987"/>
              </a:xfrm>
            </p:grpSpPr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950FC0A4-A206-491A-61CF-A18FCCECA46A}"/>
                    </a:ext>
                  </a:extLst>
                </p:cNvPr>
                <p:cNvSpPr txBox="1"/>
                <p:nvPr/>
              </p:nvSpPr>
              <p:spPr>
                <a:xfrm>
                  <a:off x="4620696" y="2472267"/>
                  <a:ext cx="1104364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Feedthrough tube</a:t>
                  </a:r>
                  <a:endParaRPr lang="en-GB" dirty="0"/>
                </a:p>
              </p:txBody>
            </p:sp>
            <p:cxnSp>
              <p:nvCxnSpPr>
                <p:cNvPr id="55" name="Straight Arrow Connector 54">
                  <a:extLst>
                    <a:ext uri="{FF2B5EF4-FFF2-40B4-BE49-F238E27FC236}">
                      <a16:creationId xmlns:a16="http://schemas.microsoft.com/office/drawing/2014/main" id="{BFB685C8-8BE9-474F-2123-68F285CDAFD1}"/>
                    </a:ext>
                  </a:extLst>
                </p:cNvPr>
                <p:cNvCxnSpPr>
                  <a:cxnSpLocks/>
                  <a:stCxn id="36" idx="2"/>
                </p:cNvCxnSpPr>
                <p:nvPr/>
              </p:nvCxnSpPr>
              <p:spPr>
                <a:xfrm flipH="1">
                  <a:off x="5039611" y="2903154"/>
                  <a:ext cx="133267" cy="4211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815F72B8-4A49-4C95-8465-903883DD4A0A}"/>
                  </a:ext>
                </a:extLst>
              </p:cNvPr>
              <p:cNvGrpSpPr/>
              <p:nvPr/>
            </p:nvGrpSpPr>
            <p:grpSpPr>
              <a:xfrm>
                <a:off x="3738721" y="2674556"/>
                <a:ext cx="881975" cy="717653"/>
                <a:chOff x="3738721" y="2674556"/>
                <a:chExt cx="881975" cy="717653"/>
              </a:xfrm>
            </p:grpSpPr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F869F35B-9F8B-7EF3-7C79-FB40C12AF54A}"/>
                    </a:ext>
                  </a:extLst>
                </p:cNvPr>
                <p:cNvSpPr txBox="1"/>
                <p:nvPr/>
              </p:nvSpPr>
              <p:spPr>
                <a:xfrm>
                  <a:off x="3738721" y="2674556"/>
                  <a:ext cx="881975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  <a:br>
                    <a:rPr lang="en-GB" sz="1400" dirty="0"/>
                  </a:br>
                  <a:r>
                    <a:rPr lang="en-GB" sz="1400" dirty="0"/>
                    <a:t>chamber</a:t>
                  </a:r>
                  <a:endParaRPr lang="en-GB" dirty="0"/>
                </a:p>
              </p:txBody>
            </p: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4A64845F-84BE-AF18-3887-72EF41376AE2}"/>
                    </a:ext>
                  </a:extLst>
                </p:cNvPr>
                <p:cNvCxnSpPr>
                  <a:stCxn id="30" idx="2"/>
                </p:cNvCxnSpPr>
                <p:nvPr/>
              </p:nvCxnSpPr>
              <p:spPr>
                <a:xfrm flipH="1">
                  <a:off x="4116388" y="3105443"/>
                  <a:ext cx="63321" cy="2867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277BAE2-66E6-F5C6-4B84-94231FA5E3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650" r="11082" b="3646"/>
            <a:stretch/>
          </p:blipFill>
          <p:spPr>
            <a:xfrm>
              <a:off x="411578" y="2474318"/>
              <a:ext cx="1800000" cy="12268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2030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30F0E08-785F-1A44-7AF7-4F415AC49E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11" r="2548"/>
          <a:stretch/>
        </p:blipFill>
        <p:spPr>
          <a:xfrm>
            <a:off x="407988" y="2554951"/>
            <a:ext cx="11160620" cy="18932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Assembly chamber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ST1588183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Chamber where the instrument will be installed in a vacuum environment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and 1.4306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DDED0B75-2792-1957-C2E3-38A954E238DB}"/>
              </a:ext>
            </a:extLst>
          </p:cNvPr>
          <p:cNvSpPr txBox="1"/>
          <p:nvPr/>
        </p:nvSpPr>
        <p:spPr>
          <a:xfrm>
            <a:off x="616140" y="4023649"/>
            <a:ext cx="6055924" cy="10811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connection of the back tank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welded connections will be discussed with workshop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330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and assembly</a:t>
            </a:r>
            <a:br>
              <a:rPr lang="en-GB" dirty="0"/>
            </a:br>
            <a:r>
              <a:rPr lang="en-GB" sz="2100" dirty="0">
                <a:solidFill>
                  <a:schemeClr val="accent2"/>
                </a:solidFill>
              </a:rPr>
              <a:t>Cooling 90</a:t>
            </a:r>
            <a:r>
              <a:rPr lang="es-ES" sz="2100" dirty="0">
                <a:solidFill>
                  <a:schemeClr val="accent2"/>
                </a:solidFill>
              </a:rPr>
              <a:t>º </a:t>
            </a:r>
            <a:r>
              <a:rPr lang="en-GB" sz="2100" dirty="0">
                <a:solidFill>
                  <a:schemeClr val="accent2"/>
                </a:solidFill>
              </a:rPr>
              <a:t>adaptor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706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ST1612952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Changes the direction of the water flow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1.4404 EDMS 1380627 Tube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1EF4A3CE-464C-08CC-A36C-2D83BF08E411}"/>
              </a:ext>
            </a:extLst>
          </p:cNvPr>
          <p:cNvSpPr txBox="1"/>
          <p:nvPr/>
        </p:nvSpPr>
        <p:spPr>
          <a:xfrm>
            <a:off x="3765076" y="2572272"/>
            <a:ext cx="78035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Coupling does not fit to the assembly (stud will be used instead of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screws+nuts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Need to find another solution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BFEFC2-A380-B806-EB4B-9638C7E093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50349"/>
          <a:stretch/>
        </p:blipFill>
        <p:spPr>
          <a:xfrm>
            <a:off x="407988" y="2584021"/>
            <a:ext cx="3167732" cy="36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7EEBC57-7AAA-928F-7FAA-A40D22741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8578" y="3315059"/>
            <a:ext cx="803974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699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Rectangular flange assembly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949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ST1588145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Insures vacuum and contains cooling, power and data connectors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EDMS 790775 Blank</a:t>
                      </a:r>
                    </a:p>
                    <a:p>
                      <a:pPr algn="ctr"/>
                      <a:r>
                        <a:rPr lang="en-GB" sz="1600" dirty="0"/>
                        <a:t>and EDMS 790773 Round Bar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CA863F3-59B9-D565-E26D-F362CA2483F8}"/>
              </a:ext>
            </a:extLst>
          </p:cNvPr>
          <p:cNvSpPr txBox="1"/>
          <p:nvPr/>
        </p:nvSpPr>
        <p:spPr>
          <a:xfrm>
            <a:off x="2783632" y="2336096"/>
            <a:ext cx="2664296" cy="4524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Outgassing from inside?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Holes in arm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Pockets in the flange?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Flange updated with new electronics: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ST1637325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Ceramic Power Board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ST1637262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Flange Data Board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ST1637281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Flange Power Board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057488-D5F2-9430-0E96-6462196E2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67" y="2336096"/>
            <a:ext cx="2235851" cy="3780000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79C700-100D-67F2-1823-E6D0D6020E6C}"/>
              </a:ext>
            </a:extLst>
          </p:cNvPr>
          <p:cNvSpPr/>
          <p:nvPr/>
        </p:nvSpPr>
        <p:spPr>
          <a:xfrm rot="20725678">
            <a:off x="1041105" y="2685422"/>
            <a:ext cx="172681" cy="11035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09B01A-17D3-C846-78F3-CCBC84F64C33}"/>
              </a:ext>
            </a:extLst>
          </p:cNvPr>
          <p:cNvSpPr/>
          <p:nvPr/>
        </p:nvSpPr>
        <p:spPr>
          <a:xfrm rot="20725678">
            <a:off x="1096060" y="2891676"/>
            <a:ext cx="172681" cy="11035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C3C5357-CCD4-7E02-4295-F4CD9E35F470}"/>
              </a:ext>
            </a:extLst>
          </p:cNvPr>
          <p:cNvSpPr/>
          <p:nvPr/>
        </p:nvSpPr>
        <p:spPr>
          <a:xfrm rot="20725678">
            <a:off x="1154873" y="5033124"/>
            <a:ext cx="172681" cy="11035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FB93E8F-ED1B-CA9F-2FF0-FD593C6A2E6B}"/>
              </a:ext>
            </a:extLst>
          </p:cNvPr>
          <p:cNvSpPr/>
          <p:nvPr/>
        </p:nvSpPr>
        <p:spPr>
          <a:xfrm rot="20725678">
            <a:off x="1154874" y="5321156"/>
            <a:ext cx="172681" cy="11035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6ACF8F-1DDF-2CA7-3778-12184C7C57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944" y="2336096"/>
            <a:ext cx="6287682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082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Support arm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1193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ST1572023 (L) </a:t>
                      </a:r>
                    </a:p>
                    <a:p>
                      <a:pPr algn="ctr"/>
                      <a:r>
                        <a:rPr lang="en-GB" sz="1600" dirty="0"/>
                        <a:t>ST1602416 (R)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Positioning of the ceramic insulators, the faraday cage, the bottom electrode, the front reinforcement, the RF fingers and the cooling plate. Is attached to the flange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EDMS 790774 Sheet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480BDB4-8BFF-F425-C1B8-EFC2785877AE}"/>
              </a:ext>
            </a:extLst>
          </p:cNvPr>
          <p:cNvSpPr txBox="1"/>
          <p:nvPr/>
        </p:nvSpPr>
        <p:spPr>
          <a:xfrm>
            <a:off x="8159799" y="2677502"/>
            <a:ext cx="365085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Both arms re-designed 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Inclined part removed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 column stiffer</a:t>
            </a: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about radiuses expected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about RF fingers expected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AF102E-C320-620B-7712-7D3C7662D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2583111"/>
            <a:ext cx="7629403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323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Support arm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1193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ST1572023 (L) </a:t>
                      </a:r>
                    </a:p>
                    <a:p>
                      <a:pPr algn="ctr"/>
                      <a:r>
                        <a:rPr lang="en-GB" sz="1600" dirty="0"/>
                        <a:t>ST1602416 (R)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Positioning of the ceramic insulators, the faraday cage, the bottom electrode, the front reinforcement, the RF fingers and the cooling plate. Is attached to the flange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EDMS 790774 Sheet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480BDB4-8BFF-F425-C1B8-EFC2785877AE}"/>
              </a:ext>
            </a:extLst>
          </p:cNvPr>
          <p:cNvSpPr txBox="1"/>
          <p:nvPr/>
        </p:nvSpPr>
        <p:spPr>
          <a:xfrm>
            <a:off x="419070" y="4621919"/>
            <a:ext cx="3650853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these holes need to cut through?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Fit to be solved (Arm, Electrode, Faraday cage)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about radiuses expected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D193A6-B5CD-6D5D-2D41-DA20BE74C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2603885"/>
            <a:ext cx="11220450" cy="1895475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A508A8B-77A9-0E49-DF75-0BF708D217F7}"/>
              </a:ext>
            </a:extLst>
          </p:cNvPr>
          <p:cNvSpPr/>
          <p:nvPr/>
        </p:nvSpPr>
        <p:spPr>
          <a:xfrm>
            <a:off x="479376" y="2852936"/>
            <a:ext cx="864096" cy="79208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8D1164F-434C-B143-7815-43F11EA9274B}"/>
              </a:ext>
            </a:extLst>
          </p:cNvPr>
          <p:cNvSpPr/>
          <p:nvPr/>
        </p:nvSpPr>
        <p:spPr>
          <a:xfrm>
            <a:off x="9552384" y="2852936"/>
            <a:ext cx="864096" cy="79208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9D46FD-DFD6-4E19-A9AC-74DD378C8D54}"/>
              </a:ext>
            </a:extLst>
          </p:cNvPr>
          <p:cNvSpPr txBox="1"/>
          <p:nvPr/>
        </p:nvSpPr>
        <p:spPr>
          <a:xfrm>
            <a:off x="8122077" y="4568677"/>
            <a:ext cx="365085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Fit to be solved (Arm, reinforcement, Electrode)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776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Support arm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1193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ST1572023 (L) </a:t>
                      </a:r>
                    </a:p>
                    <a:p>
                      <a:pPr algn="ctr"/>
                      <a:r>
                        <a:rPr lang="en-GB" sz="1600" dirty="0"/>
                        <a:t>ST1602416 (R)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Positioning of the ceramic insulators, the faraday cage, the bottom electrode, the front reinforcement, the RF fingers and the cooling plate. Is attached to the flange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EDMS 790774 Sheet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89D46FD-DFD6-4E19-A9AC-74DD378C8D54}"/>
              </a:ext>
            </a:extLst>
          </p:cNvPr>
          <p:cNvSpPr txBox="1"/>
          <p:nvPr/>
        </p:nvSpPr>
        <p:spPr>
          <a:xfrm>
            <a:off x="7270854" y="2613233"/>
            <a:ext cx="365085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 type of screw to be used?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expected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GB" dirty="0"/>
          </a:p>
        </p:txBody>
      </p:sp>
      <p:pic>
        <p:nvPicPr>
          <p:cNvPr id="2050" name="Picture 1">
            <a:extLst>
              <a:ext uri="{FF2B5EF4-FFF2-40B4-BE49-F238E27FC236}">
                <a16:creationId xmlns:a16="http://schemas.microsoft.com/office/drawing/2014/main" id="{5BD2B3D8-3145-74FB-0035-478BB5861C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3"/>
          <a:stretch/>
        </p:blipFill>
        <p:spPr bwMode="auto">
          <a:xfrm>
            <a:off x="433379" y="2601806"/>
            <a:ext cx="216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">
            <a:extLst>
              <a:ext uri="{FF2B5EF4-FFF2-40B4-BE49-F238E27FC236}">
                <a16:creationId xmlns:a16="http://schemas.microsoft.com/office/drawing/2014/main" id="{31A74679-DDB7-B044-6AB6-DCB66D9F54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6"/>
          <a:stretch/>
        </p:blipFill>
        <p:spPr bwMode="auto">
          <a:xfrm>
            <a:off x="2737392" y="2604142"/>
            <a:ext cx="2160001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3">
            <a:extLst>
              <a:ext uri="{FF2B5EF4-FFF2-40B4-BE49-F238E27FC236}">
                <a16:creationId xmlns:a16="http://schemas.microsoft.com/office/drawing/2014/main" id="{5A3D3240-0244-FA21-20AE-5B0DEFACF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78" y="4441271"/>
            <a:ext cx="216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4">
            <a:extLst>
              <a:ext uri="{FF2B5EF4-FFF2-40B4-BE49-F238E27FC236}">
                <a16:creationId xmlns:a16="http://schemas.microsoft.com/office/drawing/2014/main" id="{78372AFA-7523-830D-7078-045E92E7F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708" y="2587919"/>
            <a:ext cx="2006471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119844D-0F6B-9C47-8CD3-E1DD24DAF0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8656" y="4401806"/>
            <a:ext cx="4087625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D8504D9-4591-2947-DB0A-C6B2D293001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396" t="14300" r="16083" b="3801"/>
          <a:stretch/>
        </p:blipFill>
        <p:spPr>
          <a:xfrm>
            <a:off x="2721786" y="4441271"/>
            <a:ext cx="216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351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Support arm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1193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ST1572023 (L) </a:t>
                      </a:r>
                    </a:p>
                    <a:p>
                      <a:pPr algn="ctr"/>
                      <a:r>
                        <a:rPr lang="en-GB" sz="1600" dirty="0"/>
                        <a:t>ST1602416 (R)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Positioning of the ceramic insulators, the faraday cage, the bottom electrode, the front reinforcement, the RF fingers and the cooling plate. Is attached to the flange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EDMS 790774 Sheet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89D46FD-DFD6-4E19-A9AC-74DD378C8D54}"/>
              </a:ext>
            </a:extLst>
          </p:cNvPr>
          <p:cNvSpPr txBox="1"/>
          <p:nvPr/>
        </p:nvSpPr>
        <p:spPr>
          <a:xfrm>
            <a:off x="439589" y="4610162"/>
            <a:ext cx="853673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Space is limited between the arms and the tank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Thickness of the arm is 6mm now – countersunk holes / counterbored holes?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2E371E-43C8-AA26-1E8C-2D94E15ED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2672365"/>
            <a:ext cx="10846354" cy="1800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5F0337C-2A9A-FE01-FF7C-C7D8BF3F4487}"/>
              </a:ext>
            </a:extLst>
          </p:cNvPr>
          <p:cNvSpPr/>
          <p:nvPr/>
        </p:nvSpPr>
        <p:spPr>
          <a:xfrm>
            <a:off x="7608168" y="2842030"/>
            <a:ext cx="648072" cy="73098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766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B55F05-4947-2621-1C00-7B0EE310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Parts and assembly</a:t>
            </a:r>
            <a:br>
              <a:rPr lang="en-GB" dirty="0">
                <a:highlight>
                  <a:srgbClr val="FFFF00"/>
                </a:highlight>
              </a:rPr>
            </a:br>
            <a:r>
              <a:rPr lang="en-GB" sz="2100" dirty="0">
                <a:solidFill>
                  <a:schemeClr val="accent2"/>
                </a:solidFill>
                <a:highlight>
                  <a:srgbClr val="FFFF00"/>
                </a:highlight>
              </a:rPr>
              <a:t>Support arm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02185-3448-A87D-E294-87026DE0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07.11.2022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F7578-4DD9-C15D-EDEA-8B1EA4A2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088B6-02EE-8AAC-BB1F-4567AC19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D1C5CB-4D61-04DE-17AB-D4ED7DCB3104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340768"/>
          <a:ext cx="11380812" cy="1193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3556">
                  <a:extLst>
                    <a:ext uri="{9D8B030D-6E8A-4147-A177-3AD203B41FA5}">
                      <a16:colId xmlns:a16="http://schemas.microsoft.com/office/drawing/2014/main" val="323870356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840578988"/>
                    </a:ext>
                  </a:extLst>
                </a:gridCol>
                <a:gridCol w="4108624">
                  <a:extLst>
                    <a:ext uri="{9D8B030D-6E8A-4147-A177-3AD203B41FA5}">
                      <a16:colId xmlns:a16="http://schemas.microsoft.com/office/drawing/2014/main" val="257385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3D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Functionality</a:t>
                      </a:r>
                      <a:r>
                        <a:rPr lang="es-ES" dirty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Material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28702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ST1572023 (L) </a:t>
                      </a:r>
                    </a:p>
                    <a:p>
                      <a:pPr algn="ctr"/>
                      <a:r>
                        <a:rPr lang="en-GB" sz="1600" dirty="0"/>
                        <a:t>ST1602416 (R)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Positioning of the ceramic insulators, the faraday cage, the bottom electrode, the front reinforcement, the RF fingers and the cooling plate. Is attached to the flange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St. Steel EN 1.4429 EDMS 790774 Sheet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30482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480BDB4-8BFF-F425-C1B8-EFC2785877AE}"/>
              </a:ext>
            </a:extLst>
          </p:cNvPr>
          <p:cNvSpPr txBox="1"/>
          <p:nvPr/>
        </p:nvSpPr>
        <p:spPr>
          <a:xfrm>
            <a:off x="8338215" y="2674928"/>
            <a:ext cx="3650853" cy="35394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Thickness 20mm not ideal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Keep 20mm raw (not precise)</a:t>
            </a: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Reduce to 18/19mm (not ideal)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Enlarge width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30mm bulk (lot of machining)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50mm bulk (cut longitudinally)</a:t>
            </a: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B70458-1855-EA3D-A550-6E76259897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77" r="25825"/>
          <a:stretch/>
        </p:blipFill>
        <p:spPr>
          <a:xfrm>
            <a:off x="441971" y="2596971"/>
            <a:ext cx="648072" cy="360000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B7D1DC15-905F-AB09-62A8-DCCEF62FFC89}"/>
              </a:ext>
            </a:extLst>
          </p:cNvPr>
          <p:cNvGrpSpPr/>
          <p:nvPr/>
        </p:nvGrpSpPr>
        <p:grpSpPr>
          <a:xfrm>
            <a:off x="1090043" y="2619072"/>
            <a:ext cx="7224086" cy="2347594"/>
            <a:chOff x="1271464" y="2577922"/>
            <a:chExt cx="7224086" cy="234759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18A7BB0-D4E9-DB7D-F55B-8E7B0DC907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89335"/>
            <a:stretch/>
          </p:blipFill>
          <p:spPr>
            <a:xfrm>
              <a:off x="1271464" y="4067931"/>
              <a:ext cx="7200000" cy="40352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62676CD-C18A-3496-DD6B-B8EE04EB76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95550" y="4678835"/>
              <a:ext cx="7200000" cy="246681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D438E6B-7854-876C-39E3-CBA68CC24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71464" y="2577922"/>
              <a:ext cx="7200000" cy="14389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2889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12497</TotalTime>
  <Words>1597</Words>
  <Application>Microsoft Office PowerPoint</Application>
  <PresentationFormat>Widescreen</PresentationFormat>
  <Paragraphs>362</Paragraphs>
  <Slides>23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Symbol</vt:lpstr>
      <vt:lpstr>Office Theme</vt:lpstr>
      <vt:lpstr>SPS-BGI design update </vt:lpstr>
      <vt:lpstr>Parts and assembly Cooling 90º adaptor</vt:lpstr>
      <vt:lpstr>Parts and assembly Cooling 90º adaptor</vt:lpstr>
      <vt:lpstr>Parts and assembly Rectangular flange assembly</vt:lpstr>
      <vt:lpstr>Parts and assembly Support arm</vt:lpstr>
      <vt:lpstr>Parts and assembly Support arm</vt:lpstr>
      <vt:lpstr>Parts and assembly Support arm</vt:lpstr>
      <vt:lpstr>Parts and assembly Support arm</vt:lpstr>
      <vt:lpstr>Parts and assembly Support arm</vt:lpstr>
      <vt:lpstr>Parts and assembly Support arm</vt:lpstr>
      <vt:lpstr>Parts and assembly Cooling base plate</vt:lpstr>
      <vt:lpstr>Parts and assembly Cooling base plate</vt:lpstr>
      <vt:lpstr>Parts and assembly Cooling base plate</vt:lpstr>
      <vt:lpstr>Parts and assembly Front reinforcement</vt:lpstr>
      <vt:lpstr>Parts and assembly Ceramic cover and Ceramic guide</vt:lpstr>
      <vt:lpstr>Parts and assembly Assembly detector</vt:lpstr>
      <vt:lpstr>Parts and assembly Bottom electrode</vt:lpstr>
      <vt:lpstr>Parts and assembly Faraday cage</vt:lpstr>
      <vt:lpstr>Parts and assembly Faraday cage</vt:lpstr>
      <vt:lpstr>Parts and assembly Electrical feedthrough</vt:lpstr>
      <vt:lpstr>Parts and assembly Collet</vt:lpstr>
      <vt:lpstr>Parts and assembly Assembly chamber</vt:lpstr>
      <vt:lpstr>Parts and assembly Assembly chamber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Maria Teresa Ramos Garcia</dc:creator>
  <cp:lastModifiedBy>Frantisek Sanda</cp:lastModifiedBy>
  <cp:revision>102</cp:revision>
  <cp:lastPrinted>2020-01-30T13:49:18Z</cp:lastPrinted>
  <dcterms:created xsi:type="dcterms:W3CDTF">2022-07-06T07:46:51Z</dcterms:created>
  <dcterms:modified xsi:type="dcterms:W3CDTF">2022-11-08T10:57:54Z</dcterms:modified>
</cp:coreProperties>
</file>