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73" r:id="rId3"/>
    <p:sldId id="27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F41E717-73A7-B358-9D7C-54574709EACD}" name="Maria Teresa Ramos Garcia" initials="MTRG" userId="S::teresa.ramos@cern.ch::b36dc6d9-b031-43ae-b356-43203c2d7c7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FF7C80"/>
    <a:srgbClr val="FF5050"/>
    <a:srgbClr val="CCFFCC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57" autoAdjust="0"/>
  </p:normalViewPr>
  <p:slideViewPr>
    <p:cSldViewPr snapToObjects="1">
      <p:cViewPr varScale="1">
        <p:scale>
          <a:sx n="106" d="100"/>
          <a:sy n="106" d="100"/>
        </p:scale>
        <p:origin x="65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42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371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noProof="0" smtClean="0"/>
              <a:t>24/11/2022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E4E2B-AFFF-3970-2C34-2F639854A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2"/>
            <a:ext cx="4895923" cy="1471231"/>
          </a:xfrm>
        </p:spPr>
        <p:txBody>
          <a:bodyPr/>
          <a:lstStyle/>
          <a:p>
            <a:r>
              <a:rPr lang="en-GB" dirty="0"/>
              <a:t>SPS-BGI Mechanical Design Discussion ML-MME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3D1E2-3CE9-6D3F-C392-3AD9039DE7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2204864"/>
            <a:ext cx="4895925" cy="3995911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INDEX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BGI x </a:t>
            </a:r>
            <a:r>
              <a:rPr lang="en-GB"/>
              <a:t>ML Discussion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FEB7C9-836B-010D-C8ED-C1A9B7F2130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E21673-F2E2-1B1E-DEA1-C7330F85D61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FDC9C7-4BF1-AF24-2A44-6B2939EBBE9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54532E-B45D-2042-9781-73699F18E9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978" t="2557" r="18912" b="4088"/>
          <a:stretch/>
        </p:blipFill>
        <p:spPr>
          <a:xfrm>
            <a:off x="5289099" y="373591"/>
            <a:ext cx="6494911" cy="569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647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F0857-1BDB-EBB5-BE58-D29B25371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BGI x ML Discussion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32CEB5-E8C5-4E0B-F6A1-FF0F3CC28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AFF265-D801-9B81-848A-5E1C62089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79B51F-267A-1A9F-B67F-2A2439CF4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4160DF5D-66E9-3908-A3F3-7E86F0DAFA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486285"/>
              </p:ext>
            </p:extLst>
          </p:nvPr>
        </p:nvGraphicFramePr>
        <p:xfrm>
          <a:off x="403200" y="1052736"/>
          <a:ext cx="11354863" cy="48463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10265">
                  <a:extLst>
                    <a:ext uri="{9D8B030D-6E8A-4147-A177-3AD203B41FA5}">
                      <a16:colId xmlns:a16="http://schemas.microsoft.com/office/drawing/2014/main" val="3659467666"/>
                    </a:ext>
                  </a:extLst>
                </a:gridCol>
                <a:gridCol w="5472299">
                  <a:extLst>
                    <a:ext uri="{9D8B030D-6E8A-4147-A177-3AD203B41FA5}">
                      <a16:colId xmlns:a16="http://schemas.microsoft.com/office/drawing/2014/main" val="3544018425"/>
                    </a:ext>
                  </a:extLst>
                </a:gridCol>
                <a:gridCol w="5472299">
                  <a:extLst>
                    <a:ext uri="{9D8B030D-6E8A-4147-A177-3AD203B41FA5}">
                      <a16:colId xmlns:a16="http://schemas.microsoft.com/office/drawing/2014/main" val="37581674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1)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b="1" noProof="0" dirty="0"/>
                        <a:t>Is it needed a special roughness for the support arms due to the HV?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No, the standard surface finishing is enough</a:t>
                      </a:r>
                      <a:endParaRPr lang="en-GB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2102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2)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b="1" noProof="0"/>
                        <a:t>Are RF fingers needed to create good electrical contact? Could another solution be implemented?  </a:t>
                      </a:r>
                      <a:endParaRPr lang="en-GB" b="1" noProof="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Another solution could be foreseen: a rods system to insert the instrument into the chamber, so the weight is resting in the vacuum chamber. For the electrical contact, we can replace the springs by RF fingers-stock gaskets. </a:t>
                      </a:r>
                      <a:endParaRPr lang="en-GB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65282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3)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b="1"/>
                        <a:t>Is a RF contact needed between the bottom electrode and the front reinforcement? </a:t>
                      </a:r>
                      <a:r>
                        <a:rPr lang="en-GB" sz="1600" b="0" i="1"/>
                        <a:t>Figure 1</a:t>
                      </a:r>
                      <a:endParaRPr lang="en-GB" b="1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Since we want to ensure good electrical contact between the bottom electrode and the support arms / front reinforcement, a U shape could be machined underneath the bottom electrode to install an RF finger-stock gasket. The bottom electrode can be larger, because it’s at GND</a:t>
                      </a:r>
                      <a:endParaRPr lang="en-GB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2598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4)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b="1"/>
                        <a:t>Are oval holes needed to fix the detectors to the cooling base plate? Conical ones could be used instead? </a:t>
                      </a:r>
                      <a:r>
                        <a:rPr lang="en-GB" sz="1600" b="0" i="1"/>
                        <a:t>Figure 2</a:t>
                      </a:r>
                      <a:endParaRPr lang="en-GB" b="1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noProof="0"/>
                        <a:t>Oval holes were needed in the PS instrument, because the detectors were placed in a row and their position needed to be adjusted. </a:t>
                      </a:r>
                    </a:p>
                    <a:p>
                      <a:r>
                        <a:rPr lang="en-GB" sz="1400" b="0" noProof="0"/>
                        <a:t>For the SPS-BGI, the holes can be conical (countersink). In addition, a mask can be used to precisely position the chip in the detector assembly. </a:t>
                      </a:r>
                      <a:endParaRPr lang="en-GB" sz="1400" b="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095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5)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b="1"/>
                        <a:t>Can the screw’s heads that fix the faraday cage to the bottom electrode stand out? </a:t>
                      </a:r>
                      <a:r>
                        <a:rPr lang="en-GB" sz="1600" b="0" i="1"/>
                        <a:t>Figure 3</a:t>
                      </a:r>
                      <a:endParaRPr lang="en-GB" b="1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Yes they can, but it’s better if they have rounded head. </a:t>
                      </a:r>
                    </a:p>
                    <a:p>
                      <a:r>
                        <a:rPr lang="en-GB" sz="1400" b="0" dirty="0"/>
                        <a:t>A discussion with the workshop is needed to check if we can do counterbored holes in the support arms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19374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5906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E09AAD-1786-21F5-FA01-D2230FF0E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24.11.2022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352D92-C155-92E3-CD65-B39B9FA16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45A6A5-D704-D98C-B886-417D37B45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6D215BE-7BB7-7093-2988-7F21ED4556FD}"/>
              </a:ext>
            </a:extLst>
          </p:cNvPr>
          <p:cNvGrpSpPr/>
          <p:nvPr/>
        </p:nvGrpSpPr>
        <p:grpSpPr>
          <a:xfrm>
            <a:off x="568350" y="262651"/>
            <a:ext cx="11220450" cy="2230245"/>
            <a:chOff x="568350" y="271943"/>
            <a:chExt cx="11220450" cy="2230245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89F289-B82F-2F36-D7C2-55D9A3423063}"/>
                </a:ext>
              </a:extLst>
            </p:cNvPr>
            <p:cNvGrpSpPr/>
            <p:nvPr/>
          </p:nvGrpSpPr>
          <p:grpSpPr>
            <a:xfrm>
              <a:off x="568350" y="271943"/>
              <a:ext cx="11220450" cy="1895475"/>
              <a:chOff x="568350" y="271943"/>
              <a:chExt cx="11220450" cy="1895475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7D193A6-B5CD-6D5D-2D41-DA20BE74CA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68350" y="271943"/>
                <a:ext cx="11220450" cy="1895475"/>
              </a:xfrm>
              <a:prstGeom prst="rect">
                <a:avLst/>
              </a:prstGeom>
            </p:spPr>
          </p:pic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38D1164F-434C-B143-7815-43F11EA9274B}"/>
                  </a:ext>
                </a:extLst>
              </p:cNvPr>
              <p:cNvSpPr/>
              <p:nvPr/>
            </p:nvSpPr>
            <p:spPr>
              <a:xfrm>
                <a:off x="9710868" y="448571"/>
                <a:ext cx="864096" cy="624806"/>
              </a:xfrm>
              <a:prstGeom prst="round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48A6342-6220-C64E-8583-7CC98722FB94}"/>
                </a:ext>
              </a:extLst>
            </p:cNvPr>
            <p:cNvSpPr txBox="1"/>
            <p:nvPr/>
          </p:nvSpPr>
          <p:spPr>
            <a:xfrm>
              <a:off x="568350" y="2132856"/>
              <a:ext cx="1122045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800" b="0" i="1" dirty="0"/>
                <a:t>Figure 1</a:t>
              </a:r>
              <a:endParaRPr lang="en-GB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0A28D12-A55E-43E6-0A94-B232CAB00AAC}"/>
              </a:ext>
            </a:extLst>
          </p:cNvPr>
          <p:cNvGrpSpPr/>
          <p:nvPr/>
        </p:nvGrpSpPr>
        <p:grpSpPr>
          <a:xfrm>
            <a:off x="516631" y="2564904"/>
            <a:ext cx="5127067" cy="3624310"/>
            <a:chOff x="516631" y="2622294"/>
            <a:chExt cx="5127067" cy="3624310"/>
          </a:xfrm>
        </p:grpSpPr>
        <p:pic>
          <p:nvPicPr>
            <p:cNvPr id="7" name="Picture 6" descr="A picture containing text, accessory, case, decorated&#10;&#10;Description automatically generated">
              <a:extLst>
                <a:ext uri="{FF2B5EF4-FFF2-40B4-BE49-F238E27FC236}">
                  <a16:creationId xmlns:a16="http://schemas.microsoft.com/office/drawing/2014/main" id="{0F2E6F3D-9884-62C4-E076-8AE0BC1FD1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0051" r="4517" b="11360"/>
            <a:stretch/>
          </p:blipFill>
          <p:spPr>
            <a:xfrm>
              <a:off x="516631" y="2622294"/>
              <a:ext cx="5127067" cy="3273329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258DD29-A8A2-BCA4-E6B0-B2B669A8D44B}"/>
                </a:ext>
              </a:extLst>
            </p:cNvPr>
            <p:cNvSpPr txBox="1"/>
            <p:nvPr/>
          </p:nvSpPr>
          <p:spPr>
            <a:xfrm>
              <a:off x="516631" y="5877272"/>
              <a:ext cx="51270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800" b="0" i="1" dirty="0"/>
                <a:t>Figure </a:t>
              </a:r>
              <a:r>
                <a:rPr lang="en-GB" i="1" dirty="0"/>
                <a:t>2</a:t>
              </a:r>
              <a:endParaRPr lang="en-GB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705D697-6BE3-2BF5-0B52-41C9173FCF8A}"/>
              </a:ext>
            </a:extLst>
          </p:cNvPr>
          <p:cNvGrpSpPr/>
          <p:nvPr/>
        </p:nvGrpSpPr>
        <p:grpSpPr>
          <a:xfrm>
            <a:off x="5807968" y="2564904"/>
            <a:ext cx="5699463" cy="3615018"/>
            <a:chOff x="5807968" y="2631586"/>
            <a:chExt cx="5699463" cy="361501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76EDC64-086F-44EF-0EB1-5329F90A9F76}"/>
                </a:ext>
              </a:extLst>
            </p:cNvPr>
            <p:cNvGrpSpPr/>
            <p:nvPr/>
          </p:nvGrpSpPr>
          <p:grpSpPr>
            <a:xfrm>
              <a:off x="5807968" y="2631586"/>
              <a:ext cx="5699463" cy="3274469"/>
              <a:chOff x="5807968" y="2631586"/>
              <a:chExt cx="5699463" cy="3274469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3FD245B4-567E-8BA9-6F05-134A75504C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07968" y="2631586"/>
                <a:ext cx="3024336" cy="3274469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AB28A6D7-1693-635F-F2D9-9BA0E79A92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533" t="16512" r="18087" b="17303"/>
              <a:stretch/>
            </p:blipFill>
            <p:spPr>
              <a:xfrm>
                <a:off x="8996574" y="3599068"/>
                <a:ext cx="2510857" cy="1485539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</p:pic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0E8C372F-7774-78DD-E296-2C9F4067695D}"/>
                  </a:ext>
                </a:extLst>
              </p:cNvPr>
              <p:cNvSpPr/>
              <p:nvPr/>
            </p:nvSpPr>
            <p:spPr>
              <a:xfrm>
                <a:off x="7536160" y="4869160"/>
                <a:ext cx="648072" cy="504056"/>
              </a:xfrm>
              <a:prstGeom prst="round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D2E8283-3F14-E5E3-F365-FBE24905CD02}"/>
                </a:ext>
              </a:extLst>
            </p:cNvPr>
            <p:cNvSpPr txBox="1"/>
            <p:nvPr/>
          </p:nvSpPr>
          <p:spPr>
            <a:xfrm>
              <a:off x="5807969" y="5877272"/>
              <a:ext cx="569946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800" b="0" i="1" dirty="0"/>
                <a:t>Figure 3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330274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7821</TotalTime>
  <Words>324</Words>
  <Application>Microsoft Office PowerPoint</Application>
  <PresentationFormat>Widescreen</PresentationFormat>
  <Paragraphs>35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SPS-BGI Mechanical Design Discussion ML-MME 2</vt:lpstr>
      <vt:lpstr>BGI x ML Discussion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Maria Teresa Ramos Garcia</dc:creator>
  <cp:lastModifiedBy>Maria Teresa Ramos Garcia</cp:lastModifiedBy>
  <cp:revision>120</cp:revision>
  <cp:lastPrinted>2020-01-30T13:49:18Z</cp:lastPrinted>
  <dcterms:created xsi:type="dcterms:W3CDTF">2022-07-06T07:46:51Z</dcterms:created>
  <dcterms:modified xsi:type="dcterms:W3CDTF">2022-11-24T09:46:26Z</dcterms:modified>
</cp:coreProperties>
</file>