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42"/>
  </p:notesMasterIdLst>
  <p:handoutMasterIdLst>
    <p:handoutMasterId r:id="rId43"/>
  </p:handoutMasterIdLst>
  <p:sldIdLst>
    <p:sldId id="256" r:id="rId5"/>
    <p:sldId id="277" r:id="rId6"/>
    <p:sldId id="325" r:id="rId7"/>
    <p:sldId id="261" r:id="rId8"/>
    <p:sldId id="324" r:id="rId9"/>
    <p:sldId id="294" r:id="rId10"/>
    <p:sldId id="295" r:id="rId11"/>
    <p:sldId id="296" r:id="rId12"/>
    <p:sldId id="262" r:id="rId13"/>
    <p:sldId id="289" r:id="rId14"/>
    <p:sldId id="299" r:id="rId15"/>
    <p:sldId id="326" r:id="rId16"/>
    <p:sldId id="300" r:id="rId17"/>
    <p:sldId id="301" r:id="rId18"/>
    <p:sldId id="302" r:id="rId19"/>
    <p:sldId id="304" r:id="rId20"/>
    <p:sldId id="305" r:id="rId21"/>
    <p:sldId id="306" r:id="rId22"/>
    <p:sldId id="308" r:id="rId23"/>
    <p:sldId id="307" r:id="rId24"/>
    <p:sldId id="311" r:id="rId25"/>
    <p:sldId id="312" r:id="rId26"/>
    <p:sldId id="313" r:id="rId27"/>
    <p:sldId id="258" r:id="rId28"/>
    <p:sldId id="314" r:id="rId29"/>
    <p:sldId id="316" r:id="rId30"/>
    <p:sldId id="317" r:id="rId31"/>
    <p:sldId id="318" r:id="rId32"/>
    <p:sldId id="292" r:id="rId33"/>
    <p:sldId id="319" r:id="rId34"/>
    <p:sldId id="321" r:id="rId35"/>
    <p:sldId id="320" r:id="rId36"/>
    <p:sldId id="323" r:id="rId37"/>
    <p:sldId id="278" r:id="rId38"/>
    <p:sldId id="270" r:id="rId39"/>
    <p:sldId id="275" r:id="rId40"/>
    <p:sldId id="276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723" autoAdjust="0"/>
  </p:normalViewPr>
  <p:slideViewPr>
    <p:cSldViewPr snapToGrid="0">
      <p:cViewPr varScale="1">
        <p:scale>
          <a:sx n="109" d="100"/>
          <a:sy n="109" d="100"/>
        </p:scale>
        <p:origin x="108" y="408"/>
      </p:cViewPr>
      <p:guideLst>
        <p:guide orient="horz" pos="3360"/>
        <p:guide pos="3840"/>
      </p:guideLst>
    </p:cSldViewPr>
  </p:slideViewPr>
  <p:outlineViewPr>
    <p:cViewPr>
      <p:scale>
        <a:sx n="33" d="100"/>
        <a:sy n="33" d="100"/>
      </p:scale>
      <p:origin x="0" y="-27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2A77B-D33C-49B3-A83C-450AA2ED72B3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9A36D-7FAC-478F-9944-F324014F6F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D8F9A-F5CB-4EF8-A859-ED5E107B9763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9A9E5-4F7F-4A7D-9DE1-8992323292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cap="all" spc="1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9698" y="4824188"/>
            <a:ext cx="3124093" cy="46292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1129698" y="5280763"/>
            <a:ext cx="3124093" cy="46292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26261" y="4824188"/>
            <a:ext cx="3139479" cy="46292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26261" y="5280763"/>
            <a:ext cx="3139479" cy="46292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38210" y="4824188"/>
            <a:ext cx="3124093" cy="46292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7938210" y="5280763"/>
            <a:ext cx="3124093" cy="46292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250D272-9B39-4C2D-B0F5-21010D11E4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8749" y="1361938"/>
            <a:ext cx="6765925" cy="496888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286002"/>
            <a:ext cx="6094270" cy="3542143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9C283A-EC40-421C-8A0E-F9A3161C88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58125" y="2284624"/>
            <a:ext cx="3147332" cy="306388"/>
          </a:xfrm>
        </p:spPr>
        <p:txBody>
          <a:bodyPr>
            <a:noAutofit/>
          </a:bodyPr>
          <a:lstStyle>
            <a:lvl1pPr marL="0" indent="0">
              <a:buNone/>
              <a:defRPr sz="1400" cap="all" spc="15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5CA2B1-D510-4949-A638-C1A064DA41A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58125" y="2779713"/>
            <a:ext cx="3148013" cy="309562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0" indent="0">
              <a:buNone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003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46070C-E825-43D0-99F4-8B4614131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Year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Year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MM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A35437-CCDE-4D92-B879-F23B329C8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Date Placeholder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noProof="0"/>
              <a:t>15/09/2023</a:t>
            </a:r>
            <a:endParaRPr lang="en-US" noProof="0" dirty="0"/>
          </a:p>
        </p:txBody>
      </p:sp>
      <p:sp>
        <p:nvSpPr>
          <p:cNvPr id="37" name="Footer Placeholder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noProof="0"/>
              <a:t>Early Career Researchers Perspectives</a:t>
            </a:r>
            <a:endParaRPr lang="en-US" noProof="0" dirty="0"/>
          </a:p>
        </p:txBody>
      </p:sp>
      <p:sp>
        <p:nvSpPr>
          <p:cNvPr id="38" name="Slide Number Placeholder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6988B2D-0240-4256-8268-4B9FF1E72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EEAAE1-3D04-41C3-B2D2-B3BEF34C3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4CE0E97-85AE-BE9D-BB93-C4A7A78A64A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38200" y="2138363"/>
            <a:ext cx="10515600" cy="3695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11558" y="5084524"/>
            <a:ext cx="2196619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707607" y="5099206"/>
            <a:ext cx="2145049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271" y="5099206"/>
            <a:ext cx="213298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18152" y="5084524"/>
            <a:ext cx="213298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7" name="Picture Placeholder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19EE98D-9541-4F21-8952-3026DEF75EC4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118642"/>
            <a:ext cx="1856232" cy="1664208"/>
          </a:xfrm>
        </p:spPr>
        <p:txBody>
          <a:bodyPr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5120722"/>
            <a:ext cx="2330726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10">
            <a:extLst>
              <a:ext uri="{FF2B5EF4-FFF2-40B4-BE49-F238E27FC236}">
                <a16:creationId xmlns:a16="http://schemas.microsoft.com/office/drawing/2014/main" id="{AB843230-A4E3-4E21-AA93-998E28EB901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11391" y="2118642"/>
            <a:ext cx="1856232" cy="1664208"/>
          </a:xfrm>
        </p:spPr>
        <p:txBody>
          <a:bodyPr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62665" y="5120722"/>
            <a:ext cx="2342205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10">
            <a:extLst>
              <a:ext uri="{FF2B5EF4-FFF2-40B4-BE49-F238E27FC236}">
                <a16:creationId xmlns:a16="http://schemas.microsoft.com/office/drawing/2014/main" id="{3AE0369E-A275-4E5A-AE0F-B1F9A54DEDF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24377" y="2118642"/>
            <a:ext cx="1856232" cy="1664208"/>
          </a:xfrm>
        </p:spPr>
        <p:txBody>
          <a:bodyPr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98609" y="5120722"/>
            <a:ext cx="2330726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Content Placeholder 10">
            <a:extLst>
              <a:ext uri="{FF2B5EF4-FFF2-40B4-BE49-F238E27FC236}">
                <a16:creationId xmlns:a16="http://schemas.microsoft.com/office/drawing/2014/main" id="{CCA3A81E-171B-4946-B8BA-B2F406CF093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118642"/>
            <a:ext cx="1856232" cy="1664208"/>
          </a:xfrm>
        </p:spPr>
        <p:txBody>
          <a:bodyPr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023074" y="5120366"/>
            <a:ext cx="2330726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82546"/>
            <a:ext cx="5111750" cy="1525588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9" y="2924175"/>
            <a:ext cx="3171825" cy="2519363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2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73328"/>
            <a:ext cx="5539095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/>
          <a:lstStyle>
            <a:lvl1pPr>
              <a:defRPr sz="900"/>
            </a:lvl1pPr>
          </a:lstStyle>
          <a:p>
            <a:pPr algn="l"/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anchor="ctr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79" r:id="rId13"/>
    <p:sldLayoutId id="2147483692" r:id="rId14"/>
    <p:sldLayoutId id="2147483681" r:id="rId15"/>
    <p:sldLayoutId id="2147483674" r:id="rId16"/>
    <p:sldLayoutId id="2147483675" r:id="rId17"/>
    <p:sldLayoutId id="2147483696" r:id="rId18"/>
    <p:sldLayoutId id="2147483677" r:id="rId19"/>
    <p:sldLayoutId id="2147483678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5.png"/><Relationship Id="rId5" Type="http://schemas.microsoft.com/office/2007/relationships/hdphoto" Target="../media/hdphoto7.wdp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Relationship Id="rId5" Type="http://schemas.microsoft.com/office/2007/relationships/hdphoto" Target="../media/hdphoto17.wdp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04601" y="4362651"/>
            <a:ext cx="3375295" cy="1122202"/>
          </a:xfrm>
        </p:spPr>
        <p:txBody>
          <a:bodyPr/>
          <a:lstStyle/>
          <a:p>
            <a:r>
              <a:rPr lang="en-US" dirty="0"/>
              <a:t>Early Career Researchers Perspective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36686" y="5514701"/>
            <a:ext cx="3375295" cy="396660"/>
          </a:xfrm>
        </p:spPr>
        <p:txBody>
          <a:bodyPr/>
          <a:lstStyle/>
          <a:p>
            <a:r>
              <a:rPr lang="en-US" dirty="0"/>
              <a:t>João A. Gonçalves</a:t>
            </a:r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152" name="Picture 8" descr="Gráfico de respostas do Forms. Título da pergunta: How satisfied are you with your work situation?. Número de respostas: 35 respostas.">
            <a:extLst>
              <a:ext uri="{FF2B5EF4-FFF2-40B4-BE49-F238E27FC236}">
                <a16:creationId xmlns:a16="http://schemas.microsoft.com/office/drawing/2014/main" id="{48A7F8A7-8518-6CD0-1053-8E3119C55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86" y="737857"/>
            <a:ext cx="9371587" cy="4455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" name="Text Placeholder 3">
            <a:extLst>
              <a:ext uri="{FF2B5EF4-FFF2-40B4-BE49-F238E27FC236}">
                <a16:creationId xmlns:a16="http://schemas.microsoft.com/office/drawing/2014/main" id="{81F7F8AC-C6FA-948D-F5B3-973F75C80B1C}"/>
              </a:ext>
            </a:extLst>
          </p:cNvPr>
          <p:cNvSpPr txBox="1">
            <a:spLocks/>
          </p:cNvSpPr>
          <p:nvPr/>
        </p:nvSpPr>
        <p:spPr>
          <a:xfrm>
            <a:off x="3651870" y="4513677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unhappy</a:t>
            </a:r>
          </a:p>
        </p:txBody>
      </p:sp>
      <p:sp>
        <p:nvSpPr>
          <p:cNvPr id="6145" name="Text Placeholder 3">
            <a:extLst>
              <a:ext uri="{FF2B5EF4-FFF2-40B4-BE49-F238E27FC236}">
                <a16:creationId xmlns:a16="http://schemas.microsoft.com/office/drawing/2014/main" id="{573FE908-3357-B734-90AA-5354057AB4AC}"/>
              </a:ext>
            </a:extLst>
          </p:cNvPr>
          <p:cNvSpPr txBox="1">
            <a:spLocks/>
          </p:cNvSpPr>
          <p:nvPr/>
        </p:nvSpPr>
        <p:spPr>
          <a:xfrm>
            <a:off x="10486108" y="4513677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happy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62EB839A-50CA-ABD2-2EA2-4669B61BE8FB}"/>
              </a:ext>
            </a:extLst>
          </p:cNvPr>
          <p:cNvSpPr txBox="1">
            <a:spLocks/>
          </p:cNvSpPr>
          <p:nvPr/>
        </p:nvSpPr>
        <p:spPr>
          <a:xfrm>
            <a:off x="3539577" y="1954965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3.54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930E4DE-BE7D-6D59-CB9E-C470E57B0C97}"/>
              </a:ext>
            </a:extLst>
          </p:cNvPr>
          <p:cNvSpPr txBox="1">
            <a:spLocks/>
          </p:cNvSpPr>
          <p:nvPr/>
        </p:nvSpPr>
        <p:spPr>
          <a:xfrm>
            <a:off x="3579683" y="2371138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0.87</a:t>
            </a:r>
          </a:p>
        </p:txBody>
      </p:sp>
    </p:spTree>
    <p:extLst>
      <p:ext uri="{BB962C8B-B14F-4D97-AF65-F5344CB8AC3E}">
        <p14:creationId xmlns:p14="http://schemas.microsoft.com/office/powerpoint/2010/main" val="18449418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4" grpId="1"/>
      <p:bldP spid="6145" grpId="0"/>
      <p:bldP spid="6145" grpId="1"/>
      <p:bldP spid="3" grpId="0"/>
      <p:bldP spid="3" grpId="1"/>
      <p:bldP spid="6" grpId="0"/>
      <p:bldP spid="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ráfico de respostas do Forms. Título da pergunta: How satisfied are you with your family-work balance?. Número de respostas: 35 respostas.">
            <a:extLst>
              <a:ext uri="{FF2B5EF4-FFF2-40B4-BE49-F238E27FC236}">
                <a16:creationId xmlns:a16="http://schemas.microsoft.com/office/drawing/2014/main" id="{3A1BCA72-D246-4E45-3B68-0620A0382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86" y="737857"/>
            <a:ext cx="9371588" cy="4455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144" name="Text Placeholder 3">
            <a:extLst>
              <a:ext uri="{FF2B5EF4-FFF2-40B4-BE49-F238E27FC236}">
                <a16:creationId xmlns:a16="http://schemas.microsoft.com/office/drawing/2014/main" id="{81F7F8AC-C6FA-948D-F5B3-973F75C80B1C}"/>
              </a:ext>
            </a:extLst>
          </p:cNvPr>
          <p:cNvSpPr txBox="1">
            <a:spLocks/>
          </p:cNvSpPr>
          <p:nvPr/>
        </p:nvSpPr>
        <p:spPr>
          <a:xfrm>
            <a:off x="3651870" y="4513677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unhappy</a:t>
            </a:r>
          </a:p>
        </p:txBody>
      </p:sp>
      <p:sp>
        <p:nvSpPr>
          <p:cNvPr id="6145" name="Text Placeholder 3">
            <a:extLst>
              <a:ext uri="{FF2B5EF4-FFF2-40B4-BE49-F238E27FC236}">
                <a16:creationId xmlns:a16="http://schemas.microsoft.com/office/drawing/2014/main" id="{573FE908-3357-B734-90AA-5354057AB4AC}"/>
              </a:ext>
            </a:extLst>
          </p:cNvPr>
          <p:cNvSpPr txBox="1">
            <a:spLocks/>
          </p:cNvSpPr>
          <p:nvPr/>
        </p:nvSpPr>
        <p:spPr>
          <a:xfrm>
            <a:off x="10486108" y="4513677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happy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CF6E96A0-50EA-EE16-3F21-01AF1446A3CE}"/>
              </a:ext>
            </a:extLst>
          </p:cNvPr>
          <p:cNvSpPr txBox="1">
            <a:spLocks/>
          </p:cNvSpPr>
          <p:nvPr/>
        </p:nvSpPr>
        <p:spPr>
          <a:xfrm>
            <a:off x="3539577" y="1954965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3.49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8FA3B3-EFD6-33DA-D3CD-D303A3C63246}"/>
              </a:ext>
            </a:extLst>
          </p:cNvPr>
          <p:cNvSpPr txBox="1">
            <a:spLocks/>
          </p:cNvSpPr>
          <p:nvPr/>
        </p:nvSpPr>
        <p:spPr>
          <a:xfrm>
            <a:off x="3579683" y="2371138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1.05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56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4" grpId="1"/>
      <p:bldP spid="6145" grpId="0"/>
      <p:bldP spid="6145" grpId="1"/>
      <p:bldP spid="3" grpId="0"/>
      <p:bldP spid="3" grpId="1"/>
      <p:bldP spid="4" grpId="0"/>
      <p:bldP spid="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892177"/>
            <a:ext cx="8421688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Satisfaction and Balance</a:t>
            </a:r>
          </a:p>
        </p:txBody>
      </p:sp>
      <p:pic>
        <p:nvPicPr>
          <p:cNvPr id="21510" name="Picture 6" descr="Gráfico de respostas do Forms. Título da pergunta: Do you feel like you have enough free time?. Número de respostas: 35 respostas.">
            <a:extLst>
              <a:ext uri="{FF2B5EF4-FFF2-40B4-BE49-F238E27FC236}">
                <a16:creationId xmlns:a16="http://schemas.microsoft.com/office/drawing/2014/main" id="{C71558AE-3322-C3F0-F378-9F63F681E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473" y="1804259"/>
            <a:ext cx="7519685" cy="3158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Gráfico de respostas do Forms. Título da pergunta: Do you feel you need to work overtime, say more than 40 hours a week or 8 hours a day?. Número de respostas: 35 respostas.">
            <a:extLst>
              <a:ext uri="{FF2B5EF4-FFF2-40B4-BE49-F238E27FC236}">
                <a16:creationId xmlns:a16="http://schemas.microsoft.com/office/drawing/2014/main" id="{FC0AE524-2E98-95DB-BAE2-3371F82A5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0291" y="2466321"/>
            <a:ext cx="7513143" cy="3155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Gráfico de respostas do Forms. Título da pergunta: How many hours a week do you work on average?. Número de respostas: 35 respostas.">
            <a:extLst>
              <a:ext uri="{FF2B5EF4-FFF2-40B4-BE49-F238E27FC236}">
                <a16:creationId xmlns:a16="http://schemas.microsoft.com/office/drawing/2014/main" id="{0A8A7E98-8277-1E6D-A7BF-05CD76E9D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42983" y="3223484"/>
            <a:ext cx="7678434" cy="3224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15/09/2023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Early Career Researchers Perspectives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354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ráfico de respostas do Forms. Título da pergunta: How satisfied are you with the amount of scientific freedom you are provided with?. Número de respostas: 35 respostas.">
            <a:extLst>
              <a:ext uri="{FF2B5EF4-FFF2-40B4-BE49-F238E27FC236}">
                <a16:creationId xmlns:a16="http://schemas.microsoft.com/office/drawing/2014/main" id="{06D574BC-0025-58AA-2DB9-591252ED9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86" y="737857"/>
            <a:ext cx="9371587" cy="4455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144" name="Text Placeholder 3">
            <a:extLst>
              <a:ext uri="{FF2B5EF4-FFF2-40B4-BE49-F238E27FC236}">
                <a16:creationId xmlns:a16="http://schemas.microsoft.com/office/drawing/2014/main" id="{81F7F8AC-C6FA-948D-F5B3-973F75C80B1C}"/>
              </a:ext>
            </a:extLst>
          </p:cNvPr>
          <p:cNvSpPr txBox="1">
            <a:spLocks/>
          </p:cNvSpPr>
          <p:nvPr/>
        </p:nvSpPr>
        <p:spPr>
          <a:xfrm>
            <a:off x="3651870" y="4513677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unhappy</a:t>
            </a:r>
          </a:p>
        </p:txBody>
      </p:sp>
      <p:sp>
        <p:nvSpPr>
          <p:cNvPr id="6145" name="Text Placeholder 3">
            <a:extLst>
              <a:ext uri="{FF2B5EF4-FFF2-40B4-BE49-F238E27FC236}">
                <a16:creationId xmlns:a16="http://schemas.microsoft.com/office/drawing/2014/main" id="{573FE908-3357-B734-90AA-5354057AB4AC}"/>
              </a:ext>
            </a:extLst>
          </p:cNvPr>
          <p:cNvSpPr txBox="1">
            <a:spLocks/>
          </p:cNvSpPr>
          <p:nvPr/>
        </p:nvSpPr>
        <p:spPr>
          <a:xfrm>
            <a:off x="10486108" y="4513677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happy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F0E69FF2-9316-22EF-B7CC-4F84D83CB464}"/>
              </a:ext>
            </a:extLst>
          </p:cNvPr>
          <p:cNvSpPr txBox="1">
            <a:spLocks/>
          </p:cNvSpPr>
          <p:nvPr/>
        </p:nvSpPr>
        <p:spPr>
          <a:xfrm>
            <a:off x="3539577" y="1909245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3.89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F353210-E3F6-2AD6-AA96-AF304CDC3CC7}"/>
              </a:ext>
            </a:extLst>
          </p:cNvPr>
          <p:cNvSpPr txBox="1">
            <a:spLocks/>
          </p:cNvSpPr>
          <p:nvPr/>
        </p:nvSpPr>
        <p:spPr>
          <a:xfrm>
            <a:off x="3579683" y="2233978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0.78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7834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4" grpId="1"/>
      <p:bldP spid="6145" grpId="0"/>
      <p:bldP spid="6145" grpId="1"/>
      <p:bldP spid="5" grpId="0"/>
      <p:bldP spid="5" grpId="1"/>
      <p:bldP spid="6" grpId="0"/>
      <p:bldP spid="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ráfico de respostas do Forms. Título da pergunta: How satisfied are you with the formation (universitary courses and schools) that has been provided to you?. Número de respostas: 35 respostas.">
            <a:extLst>
              <a:ext uri="{FF2B5EF4-FFF2-40B4-BE49-F238E27FC236}">
                <a16:creationId xmlns:a16="http://schemas.microsoft.com/office/drawing/2014/main" id="{7100B84F-60F1-7D13-1732-50FF05D25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86" y="737858"/>
            <a:ext cx="9371587" cy="4358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144" name="Text Placeholder 3">
            <a:extLst>
              <a:ext uri="{FF2B5EF4-FFF2-40B4-BE49-F238E27FC236}">
                <a16:creationId xmlns:a16="http://schemas.microsoft.com/office/drawing/2014/main" id="{81F7F8AC-C6FA-948D-F5B3-973F75C80B1C}"/>
              </a:ext>
            </a:extLst>
          </p:cNvPr>
          <p:cNvSpPr txBox="1">
            <a:spLocks/>
          </p:cNvSpPr>
          <p:nvPr/>
        </p:nvSpPr>
        <p:spPr>
          <a:xfrm>
            <a:off x="3651870" y="4513677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unhappy</a:t>
            </a:r>
          </a:p>
        </p:txBody>
      </p:sp>
      <p:sp>
        <p:nvSpPr>
          <p:cNvPr id="6145" name="Text Placeholder 3">
            <a:extLst>
              <a:ext uri="{FF2B5EF4-FFF2-40B4-BE49-F238E27FC236}">
                <a16:creationId xmlns:a16="http://schemas.microsoft.com/office/drawing/2014/main" id="{573FE908-3357-B734-90AA-5354057AB4AC}"/>
              </a:ext>
            </a:extLst>
          </p:cNvPr>
          <p:cNvSpPr txBox="1">
            <a:spLocks/>
          </p:cNvSpPr>
          <p:nvPr/>
        </p:nvSpPr>
        <p:spPr>
          <a:xfrm>
            <a:off x="10486108" y="4513677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happy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3C83694D-CEC6-1A04-BE56-C7071C22EE0A}"/>
              </a:ext>
            </a:extLst>
          </p:cNvPr>
          <p:cNvSpPr txBox="1">
            <a:spLocks/>
          </p:cNvSpPr>
          <p:nvPr/>
        </p:nvSpPr>
        <p:spPr>
          <a:xfrm>
            <a:off x="3539577" y="2124296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3.37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1707B4-6CB4-6780-302D-F434D9E91C56}"/>
              </a:ext>
            </a:extLst>
          </p:cNvPr>
          <p:cNvSpPr txBox="1">
            <a:spLocks/>
          </p:cNvSpPr>
          <p:nvPr/>
        </p:nvSpPr>
        <p:spPr>
          <a:xfrm>
            <a:off x="3579683" y="2540469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1.04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30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4" grpId="1"/>
      <p:bldP spid="6145" grpId="0"/>
      <p:bldP spid="6145" grpId="1"/>
      <p:bldP spid="3" grpId="0"/>
      <p:bldP spid="3" grpId="1"/>
      <p:bldP spid="4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ráfico de respostas do Forms. Título da pergunta: How satisfied are you with your interaction with your working group?. Número de respostas: 35 respostas.">
            <a:extLst>
              <a:ext uri="{FF2B5EF4-FFF2-40B4-BE49-F238E27FC236}">
                <a16:creationId xmlns:a16="http://schemas.microsoft.com/office/drawing/2014/main" id="{2136AD21-35FB-26A4-00A9-4A2CF7788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86" y="737856"/>
            <a:ext cx="9371587" cy="4455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144" name="Text Placeholder 3">
            <a:extLst>
              <a:ext uri="{FF2B5EF4-FFF2-40B4-BE49-F238E27FC236}">
                <a16:creationId xmlns:a16="http://schemas.microsoft.com/office/drawing/2014/main" id="{81F7F8AC-C6FA-948D-F5B3-973F75C80B1C}"/>
              </a:ext>
            </a:extLst>
          </p:cNvPr>
          <p:cNvSpPr txBox="1">
            <a:spLocks/>
          </p:cNvSpPr>
          <p:nvPr/>
        </p:nvSpPr>
        <p:spPr>
          <a:xfrm>
            <a:off x="3651870" y="4513677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unhappy</a:t>
            </a:r>
          </a:p>
        </p:txBody>
      </p:sp>
      <p:sp>
        <p:nvSpPr>
          <p:cNvPr id="6145" name="Text Placeholder 3">
            <a:extLst>
              <a:ext uri="{FF2B5EF4-FFF2-40B4-BE49-F238E27FC236}">
                <a16:creationId xmlns:a16="http://schemas.microsoft.com/office/drawing/2014/main" id="{573FE908-3357-B734-90AA-5354057AB4AC}"/>
              </a:ext>
            </a:extLst>
          </p:cNvPr>
          <p:cNvSpPr txBox="1">
            <a:spLocks/>
          </p:cNvSpPr>
          <p:nvPr/>
        </p:nvSpPr>
        <p:spPr>
          <a:xfrm>
            <a:off x="10486108" y="4513677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happy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EC42678-AABC-870C-756F-DB02C25F3AF5}"/>
              </a:ext>
            </a:extLst>
          </p:cNvPr>
          <p:cNvSpPr txBox="1">
            <a:spLocks/>
          </p:cNvSpPr>
          <p:nvPr/>
        </p:nvSpPr>
        <p:spPr>
          <a:xfrm>
            <a:off x="3539577" y="1954965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3.97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FBE8C-48D8-9B51-6F78-B7B22986F5DA}"/>
              </a:ext>
            </a:extLst>
          </p:cNvPr>
          <p:cNvSpPr txBox="1">
            <a:spLocks/>
          </p:cNvSpPr>
          <p:nvPr/>
        </p:nvSpPr>
        <p:spPr>
          <a:xfrm>
            <a:off x="3579683" y="2371138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1.16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7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4" grpId="1"/>
      <p:bldP spid="6145" grpId="0"/>
      <p:bldP spid="6145" grpId="1"/>
      <p:bldP spid="3" grpId="0"/>
      <p:bldP spid="3" grpId="1"/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ráfico de respostas do Forms. Título da pergunta: Do you feel your voice has an impact on the group&amp;apos;s decisions?. Número de respostas: 35 respostas.">
            <a:extLst>
              <a:ext uri="{FF2B5EF4-FFF2-40B4-BE49-F238E27FC236}">
                <a16:creationId xmlns:a16="http://schemas.microsoft.com/office/drawing/2014/main" id="{B4EF47CB-F91A-2538-DBE4-12E053B5E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86" y="737857"/>
            <a:ext cx="9371587" cy="4455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144" name="Text Placeholder 3">
            <a:extLst>
              <a:ext uri="{FF2B5EF4-FFF2-40B4-BE49-F238E27FC236}">
                <a16:creationId xmlns:a16="http://schemas.microsoft.com/office/drawing/2014/main" id="{81F7F8AC-C6FA-948D-F5B3-973F75C80B1C}"/>
              </a:ext>
            </a:extLst>
          </p:cNvPr>
          <p:cNvSpPr txBox="1">
            <a:spLocks/>
          </p:cNvSpPr>
          <p:nvPr/>
        </p:nvSpPr>
        <p:spPr>
          <a:xfrm>
            <a:off x="3651870" y="4513677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Not at all</a:t>
            </a:r>
          </a:p>
        </p:txBody>
      </p:sp>
      <p:sp>
        <p:nvSpPr>
          <p:cNvPr id="6145" name="Text Placeholder 3">
            <a:extLst>
              <a:ext uri="{FF2B5EF4-FFF2-40B4-BE49-F238E27FC236}">
                <a16:creationId xmlns:a16="http://schemas.microsoft.com/office/drawing/2014/main" id="{573FE908-3357-B734-90AA-5354057AB4AC}"/>
              </a:ext>
            </a:extLst>
          </p:cNvPr>
          <p:cNvSpPr txBox="1">
            <a:spLocks/>
          </p:cNvSpPr>
          <p:nvPr/>
        </p:nvSpPr>
        <p:spPr>
          <a:xfrm>
            <a:off x="10486108" y="4513677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Absolutely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0DD3172D-6402-3DD7-1AE3-ABEB5C6012AF}"/>
              </a:ext>
            </a:extLst>
          </p:cNvPr>
          <p:cNvSpPr txBox="1">
            <a:spLocks/>
          </p:cNvSpPr>
          <p:nvPr/>
        </p:nvSpPr>
        <p:spPr>
          <a:xfrm>
            <a:off x="3539577" y="1954965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3.63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FEB0B7-0D48-FC3B-605E-9CF57AAF73F6}"/>
              </a:ext>
            </a:extLst>
          </p:cNvPr>
          <p:cNvSpPr txBox="1">
            <a:spLocks/>
          </p:cNvSpPr>
          <p:nvPr/>
        </p:nvSpPr>
        <p:spPr>
          <a:xfrm>
            <a:off x="3579683" y="2371138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1.12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7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4" grpId="1"/>
      <p:bldP spid="6145" grpId="0"/>
      <p:bldP spid="6145" grpId="1"/>
      <p:bldP spid="3" grpId="0"/>
      <p:bldP spid="3" grpId="1"/>
      <p:bldP spid="4" grpId="0"/>
      <p:bldP spid="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ráfico de respostas do Forms. Título da pergunta: Do you consider that the work you have developed and the opportunities you have been given are adequate for your next steps?. Número de respostas: 35 respostas.">
            <a:extLst>
              <a:ext uri="{FF2B5EF4-FFF2-40B4-BE49-F238E27FC236}">
                <a16:creationId xmlns:a16="http://schemas.microsoft.com/office/drawing/2014/main" id="{C9850A97-CDBF-0107-0200-EB2D864C3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86" y="737857"/>
            <a:ext cx="9371587" cy="4371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144" name="Text Placeholder 3">
            <a:extLst>
              <a:ext uri="{FF2B5EF4-FFF2-40B4-BE49-F238E27FC236}">
                <a16:creationId xmlns:a16="http://schemas.microsoft.com/office/drawing/2014/main" id="{81F7F8AC-C6FA-948D-F5B3-973F75C80B1C}"/>
              </a:ext>
            </a:extLst>
          </p:cNvPr>
          <p:cNvSpPr txBox="1">
            <a:spLocks/>
          </p:cNvSpPr>
          <p:nvPr/>
        </p:nvSpPr>
        <p:spPr>
          <a:xfrm>
            <a:off x="3651870" y="4513677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Not at all</a:t>
            </a:r>
          </a:p>
        </p:txBody>
      </p:sp>
      <p:sp>
        <p:nvSpPr>
          <p:cNvPr id="6145" name="Text Placeholder 3">
            <a:extLst>
              <a:ext uri="{FF2B5EF4-FFF2-40B4-BE49-F238E27FC236}">
                <a16:creationId xmlns:a16="http://schemas.microsoft.com/office/drawing/2014/main" id="{573FE908-3357-B734-90AA-5354057AB4AC}"/>
              </a:ext>
            </a:extLst>
          </p:cNvPr>
          <p:cNvSpPr txBox="1">
            <a:spLocks/>
          </p:cNvSpPr>
          <p:nvPr/>
        </p:nvSpPr>
        <p:spPr>
          <a:xfrm>
            <a:off x="10486108" y="4513677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Absolutely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2DED6AF-096A-E8E0-688A-E4EDEFF2A339}"/>
              </a:ext>
            </a:extLst>
          </p:cNvPr>
          <p:cNvSpPr txBox="1">
            <a:spLocks/>
          </p:cNvSpPr>
          <p:nvPr/>
        </p:nvSpPr>
        <p:spPr>
          <a:xfrm>
            <a:off x="3539577" y="2137841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88379-AB53-CBFA-37E4-A6D9BE9C3696}"/>
              </a:ext>
            </a:extLst>
          </p:cNvPr>
          <p:cNvSpPr txBox="1">
            <a:spLocks/>
          </p:cNvSpPr>
          <p:nvPr/>
        </p:nvSpPr>
        <p:spPr>
          <a:xfrm>
            <a:off x="3579683" y="2554014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0.96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81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4" grpId="1"/>
      <p:bldP spid="6145" grpId="0"/>
      <p:bldP spid="6145" grpId="1"/>
      <p:bldP spid="3" grpId="0"/>
      <p:bldP spid="3" grpId="1"/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ráfico de respostas do Forms. Título da pergunta: Do you consider that you have enough opportunities to participate in conferences workshops and schools?. Número de respostas: 35 respostas.">
            <a:extLst>
              <a:ext uri="{FF2B5EF4-FFF2-40B4-BE49-F238E27FC236}">
                <a16:creationId xmlns:a16="http://schemas.microsoft.com/office/drawing/2014/main" id="{30F83482-0C38-A33F-8507-C8CC4A4E3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86" y="737858"/>
            <a:ext cx="9371587" cy="4371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144" name="Text Placeholder 3">
            <a:extLst>
              <a:ext uri="{FF2B5EF4-FFF2-40B4-BE49-F238E27FC236}">
                <a16:creationId xmlns:a16="http://schemas.microsoft.com/office/drawing/2014/main" id="{81F7F8AC-C6FA-948D-F5B3-973F75C80B1C}"/>
              </a:ext>
            </a:extLst>
          </p:cNvPr>
          <p:cNvSpPr txBox="1">
            <a:spLocks/>
          </p:cNvSpPr>
          <p:nvPr/>
        </p:nvSpPr>
        <p:spPr>
          <a:xfrm>
            <a:off x="3651870" y="4513677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Not at all</a:t>
            </a:r>
          </a:p>
        </p:txBody>
      </p:sp>
      <p:sp>
        <p:nvSpPr>
          <p:cNvPr id="6145" name="Text Placeholder 3">
            <a:extLst>
              <a:ext uri="{FF2B5EF4-FFF2-40B4-BE49-F238E27FC236}">
                <a16:creationId xmlns:a16="http://schemas.microsoft.com/office/drawing/2014/main" id="{573FE908-3357-B734-90AA-5354057AB4AC}"/>
              </a:ext>
            </a:extLst>
          </p:cNvPr>
          <p:cNvSpPr txBox="1">
            <a:spLocks/>
          </p:cNvSpPr>
          <p:nvPr/>
        </p:nvSpPr>
        <p:spPr>
          <a:xfrm>
            <a:off x="10486108" y="4513677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Absolutely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F79E9D1-ED85-8281-80E3-16276B75C77A}"/>
              </a:ext>
            </a:extLst>
          </p:cNvPr>
          <p:cNvSpPr txBox="1">
            <a:spLocks/>
          </p:cNvSpPr>
          <p:nvPr/>
        </p:nvSpPr>
        <p:spPr>
          <a:xfrm>
            <a:off x="3539577" y="2137841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3.94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CBDE92-73F6-310F-9986-98C72215E402}"/>
              </a:ext>
            </a:extLst>
          </p:cNvPr>
          <p:cNvSpPr txBox="1">
            <a:spLocks/>
          </p:cNvSpPr>
          <p:nvPr/>
        </p:nvSpPr>
        <p:spPr>
          <a:xfrm>
            <a:off x="3579683" y="2554014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1.12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45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4" grpId="1"/>
      <p:bldP spid="6145" grpId="0"/>
      <p:bldP spid="6145" grpId="1"/>
      <p:bldP spid="3" grpId="0"/>
      <p:bldP spid="3" grpId="1"/>
      <p:bldP spid="4" grpId="0"/>
      <p:bldP spid="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ráfico de respostas do Forms. Título da pergunta: If you consider that you don&amp;apos;t have enough opportunities what do you believe maybe the reasons?. Número de respostas: 35 respostas.">
            <a:extLst>
              <a:ext uri="{FF2B5EF4-FFF2-40B4-BE49-F238E27FC236}">
                <a16:creationId xmlns:a16="http://schemas.microsoft.com/office/drawing/2014/main" id="{C7EC64F3-9512-F510-4C91-C895FA574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586" y="728332"/>
            <a:ext cx="9634390" cy="4053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35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9F29B-F233-48AF-8261-F33A4E079E3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1020445"/>
            <a:ext cx="3171825" cy="1325563"/>
          </a:xfrm>
        </p:spPr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E3EA69-4E0E-41BD-8095-A124225A26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9" y="2924175"/>
            <a:ext cx="3171825" cy="2519363"/>
          </a:xfrm>
        </p:spPr>
        <p:txBody>
          <a:bodyPr>
            <a:normAutofit/>
          </a:bodyPr>
          <a:lstStyle/>
          <a:p>
            <a:r>
              <a:rPr lang="en-US" dirty="0"/>
              <a:t>Who answered this survey?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9DF042-37C5-4E09-AA4C-AA66649C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9EA23-F34E-486A-B8B2-0C301926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/>
          <a:p>
            <a:fld id="{19B51A1E-902D-48AF-9020-955120F399B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949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ráfico de respostas do Forms. Título da pergunta: Are you satisfied with the income you receive from your scholarship?. Número de respostas: 35 respostas.">
            <a:extLst>
              <a:ext uri="{FF2B5EF4-FFF2-40B4-BE49-F238E27FC236}">
                <a16:creationId xmlns:a16="http://schemas.microsoft.com/office/drawing/2014/main" id="{16A8AF4C-4D8B-261C-48DB-42E03AF5C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686" y="737857"/>
            <a:ext cx="9371587" cy="4455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" y="4870780"/>
            <a:ext cx="3139440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74D661B-510C-4CF2-BF77-3EAFB649883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E44CAC0-3B5A-49F6-A2CB-0BC80D111A8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144" name="Text Placeholder 3">
            <a:extLst>
              <a:ext uri="{FF2B5EF4-FFF2-40B4-BE49-F238E27FC236}">
                <a16:creationId xmlns:a16="http://schemas.microsoft.com/office/drawing/2014/main" id="{81F7F8AC-C6FA-948D-F5B3-973F75C80B1C}"/>
              </a:ext>
            </a:extLst>
          </p:cNvPr>
          <p:cNvSpPr txBox="1">
            <a:spLocks/>
          </p:cNvSpPr>
          <p:nvPr/>
        </p:nvSpPr>
        <p:spPr>
          <a:xfrm>
            <a:off x="3651870" y="4513677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Not at all</a:t>
            </a:r>
          </a:p>
        </p:txBody>
      </p:sp>
      <p:sp>
        <p:nvSpPr>
          <p:cNvPr id="6145" name="Text Placeholder 3">
            <a:extLst>
              <a:ext uri="{FF2B5EF4-FFF2-40B4-BE49-F238E27FC236}">
                <a16:creationId xmlns:a16="http://schemas.microsoft.com/office/drawing/2014/main" id="{573FE908-3357-B734-90AA-5354057AB4AC}"/>
              </a:ext>
            </a:extLst>
          </p:cNvPr>
          <p:cNvSpPr txBox="1">
            <a:spLocks/>
          </p:cNvSpPr>
          <p:nvPr/>
        </p:nvSpPr>
        <p:spPr>
          <a:xfrm>
            <a:off x="10486108" y="4513677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Absolutely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1F694FF-D552-7323-7196-B31F6EA244B4}"/>
              </a:ext>
            </a:extLst>
          </p:cNvPr>
          <p:cNvSpPr txBox="1">
            <a:spLocks/>
          </p:cNvSpPr>
          <p:nvPr/>
        </p:nvSpPr>
        <p:spPr>
          <a:xfrm>
            <a:off x="3704169" y="1954965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2.69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B9EA073-EBC6-2758-63E6-8BC0511DFAEE}"/>
              </a:ext>
            </a:extLst>
          </p:cNvPr>
          <p:cNvSpPr txBox="1">
            <a:spLocks/>
          </p:cNvSpPr>
          <p:nvPr/>
        </p:nvSpPr>
        <p:spPr>
          <a:xfrm>
            <a:off x="3744275" y="2243122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1.68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1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4" grpId="1"/>
      <p:bldP spid="6145" grpId="0"/>
      <p:bldP spid="6145" grpId="1"/>
      <p:bldP spid="5" grpId="0"/>
      <p:bldP spid="5" grpId="1"/>
      <p:bldP spid="6" grpId="0"/>
      <p:bldP spid="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9CC1F-102C-49CC-B646-8E6826368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15/09/2023</a:t>
            </a:r>
          </a:p>
        </p:txBody>
      </p:sp>
      <p:sp>
        <p:nvSpPr>
          <p:cNvPr id="42" name="Date Placeholder 19">
            <a:extLst>
              <a:ext uri="{FF2B5EF4-FFF2-40B4-BE49-F238E27FC236}">
                <a16:creationId xmlns:a16="http://schemas.microsoft.com/office/drawing/2014/main" id="{5F492646-9E85-6F83-94D7-A74FF0317085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808A03-6EC3-48BE-9D18-5A746D092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Early Career Researchers Perspectives</a:t>
            </a:r>
          </a:p>
        </p:txBody>
      </p:sp>
      <p:sp>
        <p:nvSpPr>
          <p:cNvPr id="44" name="Footer Placeholder 20">
            <a:extLst>
              <a:ext uri="{FF2B5EF4-FFF2-40B4-BE49-F238E27FC236}">
                <a16:creationId xmlns:a16="http://schemas.microsoft.com/office/drawing/2014/main" id="{BE8B2CBA-1D5C-6D42-EB2D-E860911711F4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68410-BE8A-4C98-9C72-20D0A2A6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E7C4D17A-58B9-68C3-F7BE-B83E94914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892177"/>
            <a:ext cx="8421688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46" name="Slide Number Placeholder 21">
            <a:extLst>
              <a:ext uri="{FF2B5EF4-FFF2-40B4-BE49-F238E27FC236}">
                <a16:creationId xmlns:a16="http://schemas.microsoft.com/office/drawing/2014/main" id="{37DD2606-EB2D-4C0E-E353-ACD58BDF81B5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pic>
        <p:nvPicPr>
          <p:cNvPr id="48" name="Picture 4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FEC60B4B-3355-D7A2-22CC-11B0F44C56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28094" r="75974" b="67391"/>
          <a:stretch/>
        </p:blipFill>
        <p:spPr bwMode="auto">
          <a:xfrm>
            <a:off x="623021" y="5648899"/>
            <a:ext cx="11126932" cy="23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92B09F23-CC20-7A6B-EAAC-AA13169C5A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0" t="28261" r="54342" b="67391"/>
          <a:stretch/>
        </p:blipFill>
        <p:spPr bwMode="auto">
          <a:xfrm>
            <a:off x="954232" y="5977080"/>
            <a:ext cx="10512136" cy="22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D770F390-B271-93D7-D2F3-76EE26CC0D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t="35658" r="84839" b="11945"/>
          <a:stretch/>
        </p:blipFill>
        <p:spPr bwMode="auto">
          <a:xfrm>
            <a:off x="207852" y="2139755"/>
            <a:ext cx="6060199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BEC8FD2D-6C32-B033-B13B-533AB4D952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32953" r="68452" b="12882"/>
          <a:stretch/>
        </p:blipFill>
        <p:spPr bwMode="auto">
          <a:xfrm>
            <a:off x="6216656" y="1985621"/>
            <a:ext cx="5987219" cy="307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8278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9CC1F-102C-49CC-B646-8E6826368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808A03-6EC3-48BE-9D18-5A746D092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68410-BE8A-4C98-9C72-20D0A2A6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E7C4D17A-58B9-68C3-F7BE-B83E94914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892177"/>
            <a:ext cx="8421688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42" name="Date Placeholder 19">
            <a:extLst>
              <a:ext uri="{FF2B5EF4-FFF2-40B4-BE49-F238E27FC236}">
                <a16:creationId xmlns:a16="http://schemas.microsoft.com/office/drawing/2014/main" id="{5F492646-9E85-6F83-94D7-A74FF0317085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4" name="Footer Placeholder 20">
            <a:extLst>
              <a:ext uri="{FF2B5EF4-FFF2-40B4-BE49-F238E27FC236}">
                <a16:creationId xmlns:a16="http://schemas.microsoft.com/office/drawing/2014/main" id="{BE8B2CBA-1D5C-6D42-EB2D-E860911711F4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6" name="Slide Number Placeholder 21">
            <a:extLst>
              <a:ext uri="{FF2B5EF4-FFF2-40B4-BE49-F238E27FC236}">
                <a16:creationId xmlns:a16="http://schemas.microsoft.com/office/drawing/2014/main" id="{37DD2606-EB2D-4C0E-E353-ACD58BDF81B5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pic>
        <p:nvPicPr>
          <p:cNvPr id="48" name="Picture 4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FEC60B4B-3355-D7A2-22CC-11B0F44C56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28094" r="75974" b="67391"/>
          <a:stretch/>
        </p:blipFill>
        <p:spPr bwMode="auto">
          <a:xfrm>
            <a:off x="623021" y="5648899"/>
            <a:ext cx="11126932" cy="23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92B09F23-CC20-7A6B-EAAC-AA13169C5A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0" t="28261" r="54342" b="67391"/>
          <a:stretch/>
        </p:blipFill>
        <p:spPr bwMode="auto">
          <a:xfrm>
            <a:off x="954232" y="5977080"/>
            <a:ext cx="10512136" cy="22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D770F390-B271-93D7-D2F3-76EE26CC0D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3" t="35812" r="52169" b="11792"/>
          <a:stretch/>
        </p:blipFill>
        <p:spPr bwMode="auto">
          <a:xfrm>
            <a:off x="160422" y="2138349"/>
            <a:ext cx="6067424" cy="298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BEC8FD2D-6C32-B033-B13B-533AB4D952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4" t="33300" r="35708" b="13088"/>
          <a:stretch/>
        </p:blipFill>
        <p:spPr bwMode="auto">
          <a:xfrm>
            <a:off x="6221288" y="2006009"/>
            <a:ext cx="5987219" cy="304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7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9CC1F-102C-49CC-B646-8E6826368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808A03-6EC3-48BE-9D18-5A746D092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68410-BE8A-4C98-9C72-20D0A2A6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E7C4D17A-58B9-68C3-F7BE-B83E94914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892177"/>
            <a:ext cx="8421688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42" name="Date Placeholder 19">
            <a:extLst>
              <a:ext uri="{FF2B5EF4-FFF2-40B4-BE49-F238E27FC236}">
                <a16:creationId xmlns:a16="http://schemas.microsoft.com/office/drawing/2014/main" id="{5F492646-9E85-6F83-94D7-A74FF0317085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4" name="Footer Placeholder 20">
            <a:extLst>
              <a:ext uri="{FF2B5EF4-FFF2-40B4-BE49-F238E27FC236}">
                <a16:creationId xmlns:a16="http://schemas.microsoft.com/office/drawing/2014/main" id="{BE8B2CBA-1D5C-6D42-EB2D-E860911711F4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6" name="Slide Number Placeholder 21">
            <a:extLst>
              <a:ext uri="{FF2B5EF4-FFF2-40B4-BE49-F238E27FC236}">
                <a16:creationId xmlns:a16="http://schemas.microsoft.com/office/drawing/2014/main" id="{37DD2606-EB2D-4C0E-E353-ACD58BDF81B5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pic>
        <p:nvPicPr>
          <p:cNvPr id="48" name="Picture 4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FEC60B4B-3355-D7A2-22CC-11B0F44C56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28094" r="75974" b="67391"/>
          <a:stretch/>
        </p:blipFill>
        <p:spPr bwMode="auto">
          <a:xfrm>
            <a:off x="623021" y="5648899"/>
            <a:ext cx="11126932" cy="23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92B09F23-CC20-7A6B-EAAC-AA13169C5A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0" t="28261" r="54342" b="67391"/>
          <a:stretch/>
        </p:blipFill>
        <p:spPr bwMode="auto">
          <a:xfrm>
            <a:off x="954232" y="5977080"/>
            <a:ext cx="10512136" cy="22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D770F390-B271-93D7-D2F3-76EE26CC0D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20" t="35715" r="19432" b="11889"/>
          <a:stretch/>
        </p:blipFill>
        <p:spPr bwMode="auto">
          <a:xfrm>
            <a:off x="160422" y="2138349"/>
            <a:ext cx="6067424" cy="298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Gráfico de respostas do Forms. Título da pergunta: What takes most of your time at work?. Número de respostas: .">
            <a:extLst>
              <a:ext uri="{FF2B5EF4-FFF2-40B4-BE49-F238E27FC236}">
                <a16:creationId xmlns:a16="http://schemas.microsoft.com/office/drawing/2014/main" id="{BEC8FD2D-6C32-B033-B13B-533AB4D952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81" t="33047" r="3071" b="13341"/>
          <a:stretch/>
        </p:blipFill>
        <p:spPr bwMode="auto">
          <a:xfrm>
            <a:off x="6186487" y="1993642"/>
            <a:ext cx="5927145" cy="304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3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DE7F2-E890-4744-88DD-A75F5E3005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1350" y="2571235"/>
            <a:ext cx="4179570" cy="1715531"/>
          </a:xfrm>
        </p:spPr>
        <p:txBody>
          <a:bodyPr/>
          <a:lstStyle/>
          <a:p>
            <a:r>
              <a:rPr lang="en-US" dirty="0"/>
              <a:t>Mental </a:t>
            </a:r>
            <a:br>
              <a:rPr lang="en-US" dirty="0"/>
            </a:br>
            <a:r>
              <a:rPr lang="en-US" dirty="0"/>
              <a:t>Health</a:t>
            </a:r>
          </a:p>
        </p:txBody>
      </p:sp>
    </p:spTree>
    <p:extLst>
      <p:ext uri="{BB962C8B-B14F-4D97-AF65-F5344CB8AC3E}">
        <p14:creationId xmlns:p14="http://schemas.microsoft.com/office/powerpoint/2010/main" val="707789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">
            <a:extLst>
              <a:ext uri="{FF2B5EF4-FFF2-40B4-BE49-F238E27FC236}">
                <a16:creationId xmlns:a16="http://schemas.microsoft.com/office/drawing/2014/main" id="{5504CC04-BB2E-1275-ABAB-A9195C325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4808537"/>
            <a:ext cx="2000250" cy="1325563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Mental health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15/09/2023</a:t>
            </a:r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81398ED2-66DB-46EA-8D89-B07A5C03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Early Career Researchers Perspectives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pic>
        <p:nvPicPr>
          <p:cNvPr id="25602" name="Picture 2" descr="Gráfico de respostas do Forms. Título da pergunta: Do you feel like you overworked?. Número de respostas: 35 respostas.">
            <a:extLst>
              <a:ext uri="{FF2B5EF4-FFF2-40B4-BE49-F238E27FC236}">
                <a16:creationId xmlns:a16="http://schemas.microsoft.com/office/drawing/2014/main" id="{7FCF1ABD-7A19-B404-4663-EE4DAAB84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143" y="1082518"/>
            <a:ext cx="9895931" cy="416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2606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Gráfico de respostas do Forms. Título da pergunta: Do you feel like your work has an impact on your mental health?. Número de respostas: 35 respostas.">
            <a:extLst>
              <a:ext uri="{FF2B5EF4-FFF2-40B4-BE49-F238E27FC236}">
                <a16:creationId xmlns:a16="http://schemas.microsoft.com/office/drawing/2014/main" id="{C501812F-B274-03CA-6441-4E920635E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590" y="1082518"/>
            <a:ext cx="9895932" cy="416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itle 3">
            <a:extLst>
              <a:ext uri="{FF2B5EF4-FFF2-40B4-BE49-F238E27FC236}">
                <a16:creationId xmlns:a16="http://schemas.microsoft.com/office/drawing/2014/main" id="{5504CC04-BB2E-1275-ABAB-A9195C325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4808537"/>
            <a:ext cx="2000250" cy="1325563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Mental health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15/09/2023</a:t>
            </a:r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81398ED2-66DB-46EA-8D89-B07A5C03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Early Career Researchers Perspectives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1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Gráfico de respostas do Forms. Título da pergunta: How stressed do you feel from 1 to 5?. Número de respostas: 35 respostas.">
            <a:extLst>
              <a:ext uri="{FF2B5EF4-FFF2-40B4-BE49-F238E27FC236}">
                <a16:creationId xmlns:a16="http://schemas.microsoft.com/office/drawing/2014/main" id="{E1E812A0-C52F-8669-55B2-DC18A2BC8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082518"/>
            <a:ext cx="9815722" cy="4666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itle 3">
            <a:extLst>
              <a:ext uri="{FF2B5EF4-FFF2-40B4-BE49-F238E27FC236}">
                <a16:creationId xmlns:a16="http://schemas.microsoft.com/office/drawing/2014/main" id="{5504CC04-BB2E-1275-ABAB-A9195C325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4808537"/>
            <a:ext cx="2000250" cy="1325563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Mental health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15/09/2023</a:t>
            </a:r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81398ED2-66DB-46EA-8D89-B07A5C03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Early Career Researchers Perspectives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FAA53933-EB8A-4694-6C94-577C1F31CEC2}"/>
              </a:ext>
            </a:extLst>
          </p:cNvPr>
          <p:cNvSpPr txBox="1">
            <a:spLocks/>
          </p:cNvSpPr>
          <p:nvPr/>
        </p:nvSpPr>
        <p:spPr>
          <a:xfrm>
            <a:off x="3273571" y="2387225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3.49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4D7A38F-A695-10F2-7B24-49EA9CF6E96A}"/>
              </a:ext>
            </a:extLst>
          </p:cNvPr>
          <p:cNvSpPr txBox="1">
            <a:spLocks/>
          </p:cNvSpPr>
          <p:nvPr/>
        </p:nvSpPr>
        <p:spPr>
          <a:xfrm>
            <a:off x="3313677" y="2803398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0.77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4E6D26-6E09-8D4D-46C3-B67EF5DB408B}"/>
              </a:ext>
            </a:extLst>
          </p:cNvPr>
          <p:cNvSpPr txBox="1">
            <a:spLocks/>
          </p:cNvSpPr>
          <p:nvPr/>
        </p:nvSpPr>
        <p:spPr>
          <a:xfrm>
            <a:off x="3459846" y="5044029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Not at all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D287C1D-BFB1-64D1-6CCB-0288805B1E36}"/>
              </a:ext>
            </a:extLst>
          </p:cNvPr>
          <p:cNvSpPr txBox="1">
            <a:spLocks/>
          </p:cNvSpPr>
          <p:nvPr/>
        </p:nvSpPr>
        <p:spPr>
          <a:xfrm>
            <a:off x="10604980" y="5044029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Absolutely</a:t>
            </a:r>
          </a:p>
        </p:txBody>
      </p:sp>
    </p:spTree>
    <p:extLst>
      <p:ext uri="{BB962C8B-B14F-4D97-AF65-F5344CB8AC3E}">
        <p14:creationId xmlns:p14="http://schemas.microsoft.com/office/powerpoint/2010/main" val="168161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Gráfico de respostas do Forms. Título da pergunta: How do you like the kind of work you are developing?. Número de respostas: 35 respostas.">
            <a:extLst>
              <a:ext uri="{FF2B5EF4-FFF2-40B4-BE49-F238E27FC236}">
                <a16:creationId xmlns:a16="http://schemas.microsoft.com/office/drawing/2014/main" id="{F7C68D9A-6CE6-5980-66FE-ACFAA7B13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082517"/>
            <a:ext cx="9815723" cy="4666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itle 3">
            <a:extLst>
              <a:ext uri="{FF2B5EF4-FFF2-40B4-BE49-F238E27FC236}">
                <a16:creationId xmlns:a16="http://schemas.microsoft.com/office/drawing/2014/main" id="{5504CC04-BB2E-1275-ABAB-A9195C325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4808537"/>
            <a:ext cx="2000250" cy="1325563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Mental health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15/09/2023</a:t>
            </a:r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81398ED2-66DB-46EA-8D89-B07A5C03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Early Career Researchers Perspectives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5CEABB6-07DC-46E8-9B57-56EC44A396E5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ABA8A855-6BA1-AD47-6C9E-10818856742C}"/>
              </a:ext>
            </a:extLst>
          </p:cNvPr>
          <p:cNvSpPr txBox="1">
            <a:spLocks/>
          </p:cNvSpPr>
          <p:nvPr/>
        </p:nvSpPr>
        <p:spPr>
          <a:xfrm>
            <a:off x="3273571" y="2332361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Avg: 3.91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C9CBCD2B-71CE-D75B-74F7-23EC3710027B}"/>
              </a:ext>
            </a:extLst>
          </p:cNvPr>
          <p:cNvSpPr txBox="1">
            <a:spLocks/>
          </p:cNvSpPr>
          <p:nvPr/>
        </p:nvSpPr>
        <p:spPr>
          <a:xfrm>
            <a:off x="3313677" y="2620518"/>
            <a:ext cx="1240127" cy="3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Std: 0.81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A2F282-FE37-2A68-A242-7B64E4F588E5}"/>
              </a:ext>
            </a:extLst>
          </p:cNvPr>
          <p:cNvSpPr txBox="1">
            <a:spLocks/>
          </p:cNvSpPr>
          <p:nvPr/>
        </p:nvSpPr>
        <p:spPr>
          <a:xfrm>
            <a:off x="3459846" y="5044029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Not at all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080DD89-F696-A245-3850-1A89BF361B19}"/>
              </a:ext>
            </a:extLst>
          </p:cNvPr>
          <p:cNvSpPr txBox="1">
            <a:spLocks/>
          </p:cNvSpPr>
          <p:nvPr/>
        </p:nvSpPr>
        <p:spPr>
          <a:xfrm>
            <a:off x="10604980" y="5044029"/>
            <a:ext cx="1050874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Absolutely</a:t>
            </a:r>
          </a:p>
        </p:txBody>
      </p:sp>
    </p:spTree>
    <p:extLst>
      <p:ext uri="{BB962C8B-B14F-4D97-AF65-F5344CB8AC3E}">
        <p14:creationId xmlns:p14="http://schemas.microsoft.com/office/powerpoint/2010/main" val="277193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4BC4F-3D59-464A-857E-6F155B368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892177"/>
            <a:ext cx="8421688" cy="1325563"/>
          </a:xfrm>
        </p:spPr>
        <p:txBody>
          <a:bodyPr/>
          <a:lstStyle/>
          <a:p>
            <a:r>
              <a:rPr lang="en-US" dirty="0"/>
              <a:t>Work information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791D6145-F7F7-43DE-A16B-BF4F9607D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9698" y="4824188"/>
            <a:ext cx="3124093" cy="462927"/>
          </a:xfrm>
        </p:spPr>
        <p:txBody>
          <a:bodyPr/>
          <a:lstStyle/>
          <a:p>
            <a:r>
              <a:rPr lang="en-US" dirty="0"/>
              <a:t>Research fields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F296843C-0ED0-4314-A6F0-DD60C828DDFB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1129698" y="5280763"/>
            <a:ext cx="3124093" cy="46292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Data Analysis, Phenomenology, Detector Development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C46925A-8382-42EB-891C-DBB4EAAA33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26261" y="4824188"/>
            <a:ext cx="3139479" cy="462927"/>
          </a:xfrm>
        </p:spPr>
        <p:txBody>
          <a:bodyPr>
            <a:normAutofit/>
          </a:bodyPr>
          <a:lstStyle/>
          <a:p>
            <a:r>
              <a:rPr lang="en-US" dirty="0"/>
              <a:t>Advanced analytics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649BF20C-562E-400E-BEA6-1D5F81F2FE4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26261" y="5280763"/>
            <a:ext cx="3139479" cy="462927"/>
          </a:xfrm>
        </p:spPr>
        <p:txBody>
          <a:bodyPr>
            <a:normAutofit fontScale="92500"/>
          </a:bodyPr>
          <a:lstStyle/>
          <a:p>
            <a:r>
              <a:rPr lang="en-US" dirty="0"/>
              <a:t>Machine Learning, Cloud Computing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18AFADE-B54F-4988-8000-B9336A39533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38210" y="4824188"/>
            <a:ext cx="3124093" cy="462927"/>
          </a:xfrm>
        </p:spPr>
        <p:txBody>
          <a:bodyPr/>
          <a:lstStyle/>
          <a:p>
            <a:r>
              <a:rPr lang="en-US" dirty="0"/>
              <a:t>Plans for the future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5AA25980-D334-4FC0-9091-936E53B8D321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7938210" y="5280763"/>
            <a:ext cx="3124093" cy="462927"/>
          </a:xfrm>
        </p:spPr>
        <p:txBody>
          <a:bodyPr/>
          <a:lstStyle/>
          <a:p>
            <a:r>
              <a:rPr lang="en-US" dirty="0"/>
              <a:t>Academia, Industry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C22D8C-87A6-47AD-8D29-FBBA539EDB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346909-C2E0-4F1D-90FC-F5E1D8DFB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C02F21-4E3C-469E-B11C-921423108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43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build="p"/>
      <p:bldP spid="22" grpId="0" build="p"/>
      <p:bldP spid="20" grpId="1" build="p"/>
      <p:bldP spid="23" grpId="0" build="p"/>
      <p:bldP spid="21" grpId="1" build="p"/>
      <p:bldP spid="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0A7B1-0FA1-D8DC-63A3-F0FAE18BA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5575" y="277019"/>
            <a:ext cx="4082142" cy="585788"/>
          </a:xfrm>
        </p:spPr>
        <p:txBody>
          <a:bodyPr/>
          <a:lstStyle/>
          <a:p>
            <a:r>
              <a:rPr lang="en-US" dirty="0"/>
              <a:t>Typical timeline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6CC73D-281D-442D-1267-2EA1E5F94D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9918" y="1504950"/>
            <a:ext cx="2141764" cy="514350"/>
          </a:xfrm>
        </p:spPr>
        <p:txBody>
          <a:bodyPr/>
          <a:lstStyle/>
          <a:p>
            <a:r>
              <a:rPr lang="en-US" dirty="0"/>
              <a:t>Bachelor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C4C15C-7DFA-51F0-6AD4-850795C10B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58825" y="2602832"/>
            <a:ext cx="2141764" cy="514350"/>
          </a:xfrm>
        </p:spPr>
        <p:txBody>
          <a:bodyPr/>
          <a:lstStyle/>
          <a:p>
            <a:r>
              <a:rPr lang="en-US" dirty="0"/>
              <a:t>Master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CC1E2F-B6A0-8B43-4477-93765F9B01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39636" y="3700715"/>
            <a:ext cx="2141764" cy="514350"/>
          </a:xfrm>
        </p:spPr>
        <p:txBody>
          <a:bodyPr/>
          <a:lstStyle/>
          <a:p>
            <a:r>
              <a:rPr lang="en-US" dirty="0"/>
              <a:t>PhD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AB0112-4670-33EE-EAE4-39F65D169A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98134" y="4766236"/>
            <a:ext cx="2141764" cy="514350"/>
          </a:xfrm>
        </p:spPr>
        <p:txBody>
          <a:bodyPr/>
          <a:lstStyle/>
          <a:p>
            <a:r>
              <a:rPr lang="en-US" dirty="0"/>
              <a:t>Post-doc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6E867B5-68EE-4291-A0ED-625FF072E0C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Three-year Bologna style Bachelor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8554E88-3197-324F-166E-9737CC8F9CB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Two-year Bologna style Master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18CE0FF-453F-EE2C-0037-62336EB6E31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Three too four-year Bologna style PhD </a:t>
            </a:r>
          </a:p>
          <a:p>
            <a:r>
              <a:rPr lang="en-US" dirty="0"/>
              <a:t>(many through PT-CERN program, which is now being closed)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02FDAFC-AA9E-2A2C-2102-194AD6CE2B7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Through projects or researcher grants through FCT or external institutions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5D65AC1-32D5-8027-FDAC-5B6B5E49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F4BA345-A5C7-4C5B-1E95-D403ED363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283E61B-9FE3-AB75-B2F1-F9D0E001F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527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4" grpId="0" build="p"/>
      <p:bldP spid="4" grpId="1" build="p"/>
      <p:bldP spid="5" grpId="0" build="p"/>
      <p:bldP spid="5" grpId="1" build="p"/>
      <p:bldP spid="6" grpId="0" build="p"/>
      <p:bldP spid="7" grpId="0" build="p"/>
      <p:bldP spid="7" grpId="1" build="p"/>
      <p:bldP spid="8" grpId="0" build="p"/>
      <p:bldP spid="8" grpId="1" build="p"/>
      <p:bldP spid="9" grpId="0" uiExpand="1" build="p"/>
      <p:bldP spid="9" grpId="1" uiExpand="1" build="p"/>
      <p:bldP spid="10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1188AF-1B8F-40DD-90B1-DC0F52BA4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lIns="0"/>
          <a:lstStyle/>
          <a:p>
            <a:r>
              <a:rPr lang="en-US" dirty="0"/>
              <a:t>Work information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600B4-5BE8-447C-8531-6CD75CB457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7076FA-2B16-4A6F-9631-8D175CE78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88B044-C125-4F21-B6E1-ECBEB9762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30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98F823A-E7BB-4668-930B-C119B7771E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78143" y="0"/>
            <a:ext cx="2013857" cy="14151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73C4F3-0B20-4720-9910-82CE4DCE4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52114" y="0"/>
            <a:ext cx="3439886" cy="576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0" name="Picture 2" descr="Gráfico de respostas do Forms. Título da pergunta: What is your primary field of research?. Número de respostas: 35 respostas.">
            <a:extLst>
              <a:ext uri="{FF2B5EF4-FFF2-40B4-BE49-F238E27FC236}">
                <a16:creationId xmlns:a16="http://schemas.microsoft.com/office/drawing/2014/main" id="{81BD69FF-5B27-D30A-E35B-E367C2161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452" y="1690688"/>
            <a:ext cx="9561095" cy="4022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8060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Gráfico de respostas do Forms. Título da pergunta: Do you use Machine Learning in your current research?. Número de respostas: 35 respostas.">
            <a:extLst>
              <a:ext uri="{FF2B5EF4-FFF2-40B4-BE49-F238E27FC236}">
                <a16:creationId xmlns:a16="http://schemas.microsoft.com/office/drawing/2014/main" id="{D3060E2F-C922-81D0-A1AD-11974F941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452" y="1690688"/>
            <a:ext cx="9561095" cy="4022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1188AF-1B8F-40DD-90B1-DC0F52BA4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lIns="0"/>
          <a:lstStyle/>
          <a:p>
            <a:r>
              <a:rPr lang="en-US" dirty="0"/>
              <a:t>Work information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600B4-5BE8-447C-8531-6CD75CB457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7076FA-2B16-4A6F-9631-8D175CE78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88B044-C125-4F21-B6E1-ECBEB9762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31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98F823A-E7BB-4668-930B-C119B7771E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78143" y="0"/>
            <a:ext cx="2013857" cy="14151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73C4F3-0B20-4720-9910-82CE4DCE4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52114" y="0"/>
            <a:ext cx="3439886" cy="576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11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Gráfico de respostas do Forms. Título da pergunta: Do you use Cloud Technology in your current research?&#10;. Número de respostas: 35 respostas.">
            <a:extLst>
              <a:ext uri="{FF2B5EF4-FFF2-40B4-BE49-F238E27FC236}">
                <a16:creationId xmlns:a16="http://schemas.microsoft.com/office/drawing/2014/main" id="{5466FAFD-5D19-BA46-AF0A-3D9339729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452" y="1690688"/>
            <a:ext cx="9561095" cy="4022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1188AF-1B8F-40DD-90B1-DC0F52BA4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lIns="0"/>
          <a:lstStyle/>
          <a:p>
            <a:r>
              <a:rPr lang="en-US" dirty="0"/>
              <a:t>Work information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600B4-5BE8-447C-8531-6CD75CB457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7076FA-2B16-4A6F-9631-8D175CE78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88B044-C125-4F21-B6E1-ECBEB9762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32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98F823A-E7BB-4668-930B-C119B7771E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78143" y="0"/>
            <a:ext cx="2013857" cy="14151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73C4F3-0B20-4720-9910-82CE4DCE4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52114" y="0"/>
            <a:ext cx="3439886" cy="576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77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Gráfico de respostas do Forms. Título da pergunta: Are you satisfied with your work in general?&#10;. Número de respostas: 35 respostas.">
            <a:extLst>
              <a:ext uri="{FF2B5EF4-FFF2-40B4-BE49-F238E27FC236}">
                <a16:creationId xmlns:a16="http://schemas.microsoft.com/office/drawing/2014/main" id="{A86D8CB1-3E35-6DCC-32CB-CC22F1F7D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452" y="1690688"/>
            <a:ext cx="9561095" cy="4022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1188AF-1B8F-40DD-90B1-DC0F52BA4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lIns="0"/>
          <a:lstStyle/>
          <a:p>
            <a:r>
              <a:rPr lang="en-US" dirty="0"/>
              <a:t>Work information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600B4-5BE8-447C-8531-6CD75CB457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7076FA-2B16-4A6F-9631-8D175CE78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88B044-C125-4F21-B6E1-ECBEB9762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33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98F823A-E7BB-4668-930B-C119B7771E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78143" y="0"/>
            <a:ext cx="2013857" cy="14151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73C4F3-0B20-4720-9910-82CE4DCE4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52114" y="0"/>
            <a:ext cx="3439886" cy="576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73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E0A63-A388-49B1-A04E-27CE9BD62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0169" y="1152771"/>
            <a:ext cx="5431971" cy="846301"/>
          </a:xfrm>
        </p:spPr>
        <p:txBody>
          <a:bodyPr/>
          <a:lstStyle/>
          <a:p>
            <a:r>
              <a:rPr lang="en-US" dirty="0"/>
              <a:t>Plans for the future</a:t>
            </a:r>
          </a:p>
        </p:txBody>
      </p:sp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D5DB19F8-B538-4965-BA90-ED372B99F5DC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5C44B1-BA82-483C-BD91-F89067442F9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D4A67-3A46-4F54-A12A-EAE1B53E645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/>
          <a:lstStyle/>
          <a:p>
            <a:fld id="{19B51A1E-902D-48AF-9020-955120F399B6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9938" name="Picture 2" descr="Gráfico de respostas do Forms. Título da pergunta: What are your plans for the future?. Número de respostas: 21 respostas.">
            <a:extLst>
              <a:ext uri="{FF2B5EF4-FFF2-40B4-BE49-F238E27FC236}">
                <a16:creationId xmlns:a16="http://schemas.microsoft.com/office/drawing/2014/main" id="{09B2D41E-E322-236E-0BB9-8DB68E345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56" y="1999072"/>
            <a:ext cx="8583612" cy="3611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E7159E18-B5C4-FE07-C21A-99CB82C21EC1}"/>
              </a:ext>
            </a:extLst>
          </p:cNvPr>
          <p:cNvSpPr txBox="1">
            <a:spLocks/>
          </p:cNvSpPr>
          <p:nvPr/>
        </p:nvSpPr>
        <p:spPr>
          <a:xfrm>
            <a:off x="1940895" y="2845373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PhD</a:t>
            </a:r>
          </a:p>
        </p:txBody>
      </p:sp>
      <p:pic>
        <p:nvPicPr>
          <p:cNvPr id="39940" name="Picture 4" descr="Gráfico de respostas do Forms. Título da pergunta: What are your plans for the future?. Número de respostas: 5 respostas.">
            <a:extLst>
              <a:ext uri="{FF2B5EF4-FFF2-40B4-BE49-F238E27FC236}">
                <a16:creationId xmlns:a16="http://schemas.microsoft.com/office/drawing/2014/main" id="{928D56ED-30D0-3E60-EF54-115099855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331" y="2845373"/>
            <a:ext cx="8583612" cy="3611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4A33A4E-A918-AA7A-02BA-D114BEDF0F44}"/>
              </a:ext>
            </a:extLst>
          </p:cNvPr>
          <p:cNvSpPr txBox="1">
            <a:spLocks/>
          </p:cNvSpPr>
          <p:nvPr/>
        </p:nvSpPr>
        <p:spPr>
          <a:xfrm>
            <a:off x="5974885" y="3622086"/>
            <a:ext cx="1240127" cy="36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Post-Doc</a:t>
            </a:r>
          </a:p>
        </p:txBody>
      </p:sp>
    </p:spTree>
    <p:extLst>
      <p:ext uri="{BB962C8B-B14F-4D97-AF65-F5344CB8AC3E}">
        <p14:creationId xmlns:p14="http://schemas.microsoft.com/office/powerpoint/2010/main" val="24290816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05AF1-623C-4E09-AB5D-8DD057148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0169" y="847973"/>
            <a:ext cx="5431971" cy="846301"/>
          </a:xfrm>
        </p:spPr>
        <p:txBody>
          <a:bodyPr/>
          <a:lstStyle/>
          <a:p>
            <a:r>
              <a:rPr lang="en-US" dirty="0"/>
              <a:t>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DDDEF-20C4-4F65-BAC9-0A763DF7E0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22254" y="1843877"/>
            <a:ext cx="5433204" cy="36512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/>
              <a:t>About US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4158E79-DA49-4521-BEC6-A7BA93C41F4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21828" y="2173302"/>
            <a:ext cx="5431971" cy="557950"/>
          </a:xfrm>
        </p:spPr>
        <p:txBody>
          <a:bodyPr>
            <a:noAutofit/>
          </a:bodyPr>
          <a:lstStyle/>
          <a:p>
            <a:r>
              <a:rPr lang="en-US" sz="1300" dirty="0"/>
              <a:t>Five nationalities of early career scientists responded to the survey dominated by PhD students. Many funded by the PT-CERN program, now closing.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319E41BC-4F05-4804-843A-E1846794FBF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922254" y="2943673"/>
            <a:ext cx="5433204" cy="3651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23BDF8B9-53DF-46F4-98D4-053D78D610B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921828" y="3273098"/>
            <a:ext cx="5431971" cy="557950"/>
          </a:xfrm>
        </p:spPr>
        <p:txBody>
          <a:bodyPr>
            <a:normAutofit fontScale="92500"/>
          </a:bodyPr>
          <a:lstStyle/>
          <a:p>
            <a:r>
              <a:rPr lang="en-US" dirty="0"/>
              <a:t>The answers gathered indicate a general sense of satisfaction towards work and its balance with life, but not towards the income at all.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0FD0A14C-4421-4979-AF8C-F7E649A8816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922254" y="4043469"/>
            <a:ext cx="5433204" cy="3651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Mental Health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9C0DB469-503B-40AF-84D1-C69B085AA96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921828" y="4372894"/>
            <a:ext cx="5431971" cy="557950"/>
          </a:xfrm>
        </p:spPr>
        <p:txBody>
          <a:bodyPr>
            <a:normAutofit/>
          </a:bodyPr>
          <a:lstStyle/>
          <a:p>
            <a:r>
              <a:rPr lang="en-US" sz="1300" dirty="0"/>
              <a:t>Stress levels are reported as moderate high and there seems to be a general acknowledgment of the impact of work in mental health.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C0E0A-2715-4BF9-8659-0ED8629BA2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75224-81EB-4CDA-BBBE-44B4B2F3C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2F697-D1D4-4B0A-B960-D1869BF86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F80B3C2A-404D-EE11-9461-48781CB708D2}"/>
              </a:ext>
            </a:extLst>
          </p:cNvPr>
          <p:cNvSpPr txBox="1">
            <a:spLocks/>
          </p:cNvSpPr>
          <p:nvPr/>
        </p:nvSpPr>
        <p:spPr>
          <a:xfrm>
            <a:off x="5922255" y="5142347"/>
            <a:ext cx="5433204" cy="3651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Work information</a:t>
            </a:r>
          </a:p>
        </p:txBody>
      </p:sp>
      <p:sp>
        <p:nvSpPr>
          <p:cNvPr id="8" name="Text Placeholder 26">
            <a:extLst>
              <a:ext uri="{FF2B5EF4-FFF2-40B4-BE49-F238E27FC236}">
                <a16:creationId xmlns:a16="http://schemas.microsoft.com/office/drawing/2014/main" id="{B3FECA77-49F0-C767-2E32-11B5F5749DDD}"/>
              </a:ext>
            </a:extLst>
          </p:cNvPr>
          <p:cNvSpPr txBox="1">
            <a:spLocks/>
          </p:cNvSpPr>
          <p:nvPr/>
        </p:nvSpPr>
        <p:spPr>
          <a:xfrm>
            <a:off x="5921829" y="5471772"/>
            <a:ext cx="5431971" cy="557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00" dirty="0"/>
              <a:t>Significantly diversified field of research, with half of the Early Career Researchers using Machine Learning or intending to do so in the close future. </a:t>
            </a:r>
          </a:p>
        </p:txBody>
      </p:sp>
    </p:spTree>
    <p:extLst>
      <p:ext uri="{BB962C8B-B14F-4D97-AF65-F5344CB8AC3E}">
        <p14:creationId xmlns:p14="http://schemas.microsoft.com/office/powerpoint/2010/main" val="1472106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24" grpId="0" build="p"/>
      <p:bldP spid="25" grpId="0" build="p"/>
      <p:bldP spid="26" grpId="0" build="p"/>
      <p:bldP spid="27" grpId="0" build="p"/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FA191-5CCC-43CB-BD83-4F80ED362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5" y="1671639"/>
            <a:ext cx="5111750" cy="1204912"/>
          </a:xfrm>
        </p:spPr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8C8B5-F6EC-489B-BD0F-CD89A73CAB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EA823-8519-4F9D-81FA-367313107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FF51B-0E28-4171-AE7C-A31AAB42B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1739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AEE93-8585-46D4-A7EC-F184E317C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7200" y="1615736"/>
            <a:ext cx="4179570" cy="1524735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FFC60-19C3-4901-93F7-7AAF4C09F8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>
            <a:normAutofit/>
          </a:bodyPr>
          <a:lstStyle/>
          <a:p>
            <a:r>
              <a:rPr lang="en-US" dirty="0"/>
              <a:t>João A. Gonçalves</a:t>
            </a:r>
          </a:p>
          <a:p>
            <a:r>
              <a:rPr lang="en-US" dirty="0"/>
              <a:t>jgoncalves@lip.pt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A7980-C870-4C9A-84FA-4120D8AF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ADE42-1A3F-40C8-A071-E57644F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FF82-B70F-4971-9182-7C3AEA3CF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4939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Gráfico de respostas do Forms. Título da pergunta: What is your current academic status?. Número de respostas: 35 respostas.">
            <a:extLst>
              <a:ext uri="{FF2B5EF4-FFF2-40B4-BE49-F238E27FC236}">
                <a16:creationId xmlns:a16="http://schemas.microsoft.com/office/drawing/2014/main" id="{F82B925E-6170-6A93-A069-A96F69F8B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0271"/>
            <a:ext cx="12192000" cy="5129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81398ED2-66DB-46EA-8D89-B07A5C03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4" name="Title 3">
            <a:extLst>
              <a:ext uri="{FF2B5EF4-FFF2-40B4-BE49-F238E27FC236}">
                <a16:creationId xmlns:a16="http://schemas.microsoft.com/office/drawing/2014/main" id="{5504CC04-BB2E-1275-ABAB-A9195C325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481806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About us</a:t>
            </a:r>
          </a:p>
        </p:txBody>
      </p:sp>
    </p:spTree>
    <p:extLst>
      <p:ext uri="{BB962C8B-B14F-4D97-AF65-F5344CB8AC3E}">
        <p14:creationId xmlns:p14="http://schemas.microsoft.com/office/powerpoint/2010/main" val="17385616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81398ED2-66DB-46EA-8D89-B07A5C03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2" name="Picture 4" descr="Gráfico de respostas do Forms. Título da pergunta: What is your Nationality?. Número de respostas: 35 respostas.">
            <a:extLst>
              <a:ext uri="{FF2B5EF4-FFF2-40B4-BE49-F238E27FC236}">
                <a16:creationId xmlns:a16="http://schemas.microsoft.com/office/drawing/2014/main" id="{3EB146A0-13EF-6F0E-3D15-995CF2E6A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0272"/>
            <a:ext cx="12192000" cy="5129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Title 3">
            <a:extLst>
              <a:ext uri="{FF2B5EF4-FFF2-40B4-BE49-F238E27FC236}">
                <a16:creationId xmlns:a16="http://schemas.microsoft.com/office/drawing/2014/main" id="{5504CC04-BB2E-1275-ABAB-A9195C325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481806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About us</a:t>
            </a:r>
          </a:p>
        </p:txBody>
      </p:sp>
    </p:spTree>
    <p:extLst>
      <p:ext uri="{BB962C8B-B14F-4D97-AF65-F5344CB8AC3E}">
        <p14:creationId xmlns:p14="http://schemas.microsoft.com/office/powerpoint/2010/main" val="101658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81398ED2-66DB-46EA-8D89-B07A5C03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098" name="Picture 2" descr="Gráfico de respostas do Forms. Título da pergunta: What is your gender?. Número de respostas: 35 respostas.">
            <a:extLst>
              <a:ext uri="{FF2B5EF4-FFF2-40B4-BE49-F238E27FC236}">
                <a16:creationId xmlns:a16="http://schemas.microsoft.com/office/drawing/2014/main" id="{7D8986AF-4867-6B57-DEBC-52B6A63DB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8" y="1123783"/>
            <a:ext cx="12192000" cy="5129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5C633AEC-C96A-20A9-B2A6-597D20139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481806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About us</a:t>
            </a:r>
          </a:p>
        </p:txBody>
      </p:sp>
    </p:spTree>
    <p:extLst>
      <p:ext uri="{BB962C8B-B14F-4D97-AF65-F5344CB8AC3E}">
        <p14:creationId xmlns:p14="http://schemas.microsoft.com/office/powerpoint/2010/main" val="124078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81398ED2-66DB-46EA-8D89-B07A5C03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074" name="Picture 2" descr="Gráfico de respostas do Forms. Título da pergunta: What is your age?. Número de respostas: 35 respostas.">
            <a:extLst>
              <a:ext uri="{FF2B5EF4-FFF2-40B4-BE49-F238E27FC236}">
                <a16:creationId xmlns:a16="http://schemas.microsoft.com/office/drawing/2014/main" id="{59850B38-E980-9EFD-C6A7-C1A4303EB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4" y="1120775"/>
            <a:ext cx="12192000" cy="5129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779D7E33-E3BA-B288-843C-6721C7605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481806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About us</a:t>
            </a:r>
          </a:p>
        </p:txBody>
      </p:sp>
    </p:spTree>
    <p:extLst>
      <p:ext uri="{BB962C8B-B14F-4D97-AF65-F5344CB8AC3E}">
        <p14:creationId xmlns:p14="http://schemas.microsoft.com/office/powerpoint/2010/main" val="187566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81398ED2-66DB-46EA-8D89-B07A5C03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126" name="Picture 6" descr="Gráfico de respostas do Forms. Título da pergunta: Do you have children?. Número de respostas: 35 respostas.">
            <a:extLst>
              <a:ext uri="{FF2B5EF4-FFF2-40B4-BE49-F238E27FC236}">
                <a16:creationId xmlns:a16="http://schemas.microsoft.com/office/drawing/2014/main" id="{55EFD1BD-CF86-A72F-8CF2-884702FD1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0775"/>
            <a:ext cx="12192000" cy="5129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898248F-2EF7-FDB8-572A-7062A98EE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481806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About us</a:t>
            </a:r>
          </a:p>
        </p:txBody>
      </p:sp>
    </p:spTree>
    <p:extLst>
      <p:ext uri="{BB962C8B-B14F-4D97-AF65-F5344CB8AC3E}">
        <p14:creationId xmlns:p14="http://schemas.microsoft.com/office/powerpoint/2010/main" val="96220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892177"/>
            <a:ext cx="8421688" cy="1325563"/>
          </a:xfrm>
        </p:spPr>
        <p:txBody>
          <a:bodyPr/>
          <a:lstStyle/>
          <a:p>
            <a:r>
              <a:rPr lang="en-US" dirty="0"/>
              <a:t>Satisfaction and Balance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2EB3F-4D60-451F-8F45-7D6654D2FC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5900" y="2563123"/>
            <a:ext cx="4031945" cy="36512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/>
              <a:t>SATISFACTION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1C80FB-53F9-42EE-B1E6-D0F998EC5D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85664" y="3070348"/>
            <a:ext cx="4031030" cy="1057308"/>
          </a:xfrm>
        </p:spPr>
        <p:txBody>
          <a:bodyPr/>
          <a:lstStyle/>
          <a:p>
            <a:r>
              <a:rPr lang="en-US" dirty="0"/>
              <a:t>Fulfilment of one's wishes, expectations, or needs, or the pleasure derived from this.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1BA2B5-6A90-4204-ABDD-7183FBB03A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73004" y="2563123"/>
            <a:ext cx="4031945" cy="3651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STRESS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7D4C34-22A0-4D54-A07D-E1E9A11463E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73143" y="3070348"/>
            <a:ext cx="4031030" cy="1057308"/>
          </a:xfrm>
        </p:spPr>
        <p:txBody>
          <a:bodyPr/>
          <a:lstStyle/>
          <a:p>
            <a:r>
              <a:rPr lang="en-US" dirty="0"/>
              <a:t>A state of mental or emotional strain or tension resulting from adverse or demanding circumstances.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01D392D-FB66-47A0-B628-5ADE822A2CF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485899" y="4319431"/>
            <a:ext cx="4031945" cy="3651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LIFE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1C26CE0-2506-4B44-A26F-C12BFA5B18B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86412" y="4826656"/>
            <a:ext cx="4031030" cy="1057308"/>
          </a:xfrm>
        </p:spPr>
        <p:txBody>
          <a:bodyPr>
            <a:normAutofit/>
          </a:bodyPr>
          <a:lstStyle/>
          <a:p>
            <a:r>
              <a:rPr lang="en-US" dirty="0"/>
              <a:t>The condition that distinguishes animals and plants from inorganic matter, including the capacity for growth, reproduction, functional activity, and continual change preceding death.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68F40F8-BF35-45E9-B3DD-5436362D746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72630" y="4319431"/>
            <a:ext cx="4031945" cy="3651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BALANCE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F39C97C-2DDC-4706-B96C-B02FAE53A42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673143" y="4826656"/>
            <a:ext cx="4031030" cy="1057308"/>
          </a:xfrm>
        </p:spPr>
        <p:txBody>
          <a:bodyPr/>
          <a:lstStyle/>
          <a:p>
            <a:r>
              <a:rPr lang="en-US" dirty="0"/>
              <a:t>An even distribution of weight enabling someone or something to remain upright and steady.</a:t>
            </a:r>
          </a:p>
        </p:txBody>
      </p:sp>
      <p:sp>
        <p:nvSpPr>
          <p:cNvPr id="80" name="Date Placeholder 79">
            <a:extLst>
              <a:ext uri="{FF2B5EF4-FFF2-40B4-BE49-F238E27FC236}">
                <a16:creationId xmlns:a16="http://schemas.microsoft.com/office/drawing/2014/main" id="{BC1F9D86-85D8-4FD0-B0D3-47D778722782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15/09/2023</a:t>
            </a:r>
            <a:endParaRPr lang="en-US" dirty="0"/>
          </a:p>
        </p:txBody>
      </p:sp>
      <p:sp>
        <p:nvSpPr>
          <p:cNvPr id="81" name="Footer Placeholder 80">
            <a:extLst>
              <a:ext uri="{FF2B5EF4-FFF2-40B4-BE49-F238E27FC236}">
                <a16:creationId xmlns:a16="http://schemas.microsoft.com/office/drawing/2014/main" id="{E94F1D24-E4A1-4B59-B57E-A28453963B8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Early Career Researchers Perspectives</a:t>
            </a:r>
            <a:endParaRPr lang="en-US" dirty="0"/>
          </a:p>
        </p:txBody>
      </p:sp>
      <p:sp>
        <p:nvSpPr>
          <p:cNvPr id="82" name="Slide Number Placeholder 81">
            <a:extLst>
              <a:ext uri="{FF2B5EF4-FFF2-40B4-BE49-F238E27FC236}">
                <a16:creationId xmlns:a16="http://schemas.microsoft.com/office/drawing/2014/main" id="{CE36A058-BEC2-4BC5-A467-F2EB2A36505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9208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Monolin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22318419 Minimalist sales pitch_Win32_v3" id="{94A97C69-66A9-4087-9F82-0ACADC7B1165}" vid="{910C8C3F-0EFE-4D8C-9BA0-48E193664EF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7" ma:contentTypeDescription="Create a new document." ma:contentTypeScope="" ma:versionID="c6f9a84f66a9c8b9a21755b9ffafb945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7df39e3e7036dff54f89ddd5805ce72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A97235-BEC4-4F82-87A8-2F5DAD53B5F9}">
  <ds:schemaRefs>
    <ds:schemaRef ds:uri="230e9df3-be65-4c73-a93b-d1236ebd677e"/>
    <ds:schemaRef ds:uri="http://www.w3.org/XML/1998/namespace"/>
    <ds:schemaRef ds:uri="71af3243-3dd4-4a8d-8c0d-dd76da1f02a5"/>
    <ds:schemaRef ds:uri="http://schemas.microsoft.com/sharepoint/v3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16c05727-aa75-4e4a-9b5f-8a80a1165891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9BF405E-7930-4D5C-ABB3-493E9D6D6C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1F447F-FAA8-4106-988B-648F3C8EDB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Minimalist sales pitch</Template>
  <TotalTime>463</TotalTime>
  <Words>687</Words>
  <Application>Microsoft Office PowerPoint</Application>
  <PresentationFormat>Widescreen</PresentationFormat>
  <Paragraphs>226</Paragraphs>
  <Slides>37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Tenorite</vt:lpstr>
      <vt:lpstr>Monoline</vt:lpstr>
      <vt:lpstr>Early Career Researchers Perspective</vt:lpstr>
      <vt:lpstr>About us</vt:lpstr>
      <vt:lpstr>Typical timeline</vt:lpstr>
      <vt:lpstr>About us</vt:lpstr>
      <vt:lpstr>About us</vt:lpstr>
      <vt:lpstr>About us</vt:lpstr>
      <vt:lpstr>About us</vt:lpstr>
      <vt:lpstr>About us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Satisfaction and Balance</vt:lpstr>
      <vt:lpstr>Mental  Health</vt:lpstr>
      <vt:lpstr>Mental health</vt:lpstr>
      <vt:lpstr>Mental health</vt:lpstr>
      <vt:lpstr>Mental health</vt:lpstr>
      <vt:lpstr>Mental health</vt:lpstr>
      <vt:lpstr>Work information</vt:lpstr>
      <vt:lpstr>Work information</vt:lpstr>
      <vt:lpstr>Work information</vt:lpstr>
      <vt:lpstr>Work information</vt:lpstr>
      <vt:lpstr>Work information</vt:lpstr>
      <vt:lpstr>Plans for the future</vt:lpstr>
      <vt:lpstr>Highlights</vt:lpstr>
      <vt:lpstr>Questions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Career Researchers Perspective</dc:title>
  <dc:creator>João Pedro de Arruda Gonçalves</dc:creator>
  <cp:lastModifiedBy>João Pedro de Arruda Gonçalves</cp:lastModifiedBy>
  <cp:revision>9</cp:revision>
  <dcterms:created xsi:type="dcterms:W3CDTF">2023-09-09T10:24:42Z</dcterms:created>
  <dcterms:modified xsi:type="dcterms:W3CDTF">2023-09-12T09:24:11Z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