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6.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7.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97" r:id="rId2"/>
    <p:sldMasterId id="2147483865" r:id="rId3"/>
    <p:sldMasterId id="2147483900" r:id="rId4"/>
    <p:sldMasterId id="2147483936" r:id="rId5"/>
    <p:sldMasterId id="2147483966" r:id="rId6"/>
    <p:sldMasterId id="2147483991" r:id="rId7"/>
    <p:sldMasterId id="2147484003" r:id="rId8"/>
  </p:sldMasterIdLst>
  <p:notesMasterIdLst>
    <p:notesMasterId r:id="rId28"/>
  </p:notesMasterIdLst>
  <p:sldIdLst>
    <p:sldId id="2919" r:id="rId9"/>
    <p:sldId id="4584" r:id="rId10"/>
    <p:sldId id="4582" r:id="rId11"/>
    <p:sldId id="4535" r:id="rId12"/>
    <p:sldId id="4534" r:id="rId13"/>
    <p:sldId id="4576" r:id="rId14"/>
    <p:sldId id="4570" r:id="rId15"/>
    <p:sldId id="2935" r:id="rId16"/>
    <p:sldId id="4589" r:id="rId17"/>
    <p:sldId id="4590" r:id="rId18"/>
    <p:sldId id="4585" r:id="rId19"/>
    <p:sldId id="4586" r:id="rId20"/>
    <p:sldId id="4587" r:id="rId21"/>
    <p:sldId id="4572" r:id="rId22"/>
    <p:sldId id="4571" r:id="rId23"/>
    <p:sldId id="4564" r:id="rId24"/>
    <p:sldId id="4581" r:id="rId25"/>
    <p:sldId id="4565" r:id="rId26"/>
    <p:sldId id="4583" r:id="rId27"/>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DDD"/>
    <a:srgbClr val="0C377B"/>
    <a:srgbClr val="0000C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44" autoAdjust="0"/>
    <p:restoredTop sz="94660"/>
  </p:normalViewPr>
  <p:slideViewPr>
    <p:cSldViewPr snapToGrid="0" showGuides="1">
      <p:cViewPr varScale="1">
        <p:scale>
          <a:sx n="77" d="100"/>
          <a:sy n="77" d="100"/>
        </p:scale>
        <p:origin x="360" y="72"/>
      </p:cViewPr>
      <p:guideLst>
        <p:guide orient="horz" pos="2137"/>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slideMaster" Target="slideMasters/slideMaster3.xml"/><Relationship Id="rId21" Type="http://schemas.openxmlformats.org/officeDocument/2006/relationships/slide" Target="slides/slide13.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notesMaster" Target="notesMasters/notesMaster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4023992" y="0"/>
            <a:ext cx="3078427" cy="513508"/>
          </a:xfrm>
          <a:prstGeom prst="rect">
            <a:avLst/>
          </a:prstGeom>
        </p:spPr>
        <p:txBody>
          <a:bodyPr vert="horz" lIns="96661" tIns="48331" rIns="96661" bIns="48331" rtlCol="0"/>
          <a:lstStyle>
            <a:lvl1pPr algn="r">
              <a:defRPr sz="1300"/>
            </a:lvl1pPr>
          </a:lstStyle>
          <a:p>
            <a:fld id="{E374726B-3D21-49D0-9176-2C240B866C98}" type="datetimeFigureOut">
              <a:rPr lang="en-GB" smtClean="0"/>
              <a:t>16/11/2023</a:t>
            </a:fld>
            <a:endParaRPr lang="en-GB"/>
          </a:p>
        </p:txBody>
      </p:sp>
      <p:sp>
        <p:nvSpPr>
          <p:cNvPr id="4" name="Slide Image Placeholder 3"/>
          <p:cNvSpPr>
            <a:spLocks noGrp="1" noRot="1" noChangeAspect="1"/>
          </p:cNvSpPr>
          <p:nvPr>
            <p:ph type="sldImg" idx="2"/>
          </p:nvPr>
        </p:nvSpPr>
        <p:spPr>
          <a:xfrm>
            <a:off x="482600" y="1279525"/>
            <a:ext cx="6138863" cy="3454400"/>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710407" y="4925408"/>
            <a:ext cx="5683250" cy="4029879"/>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6"/>
            <a:ext cx="3078427" cy="513507"/>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4023992" y="9721106"/>
            <a:ext cx="3078427" cy="513507"/>
          </a:xfrm>
          <a:prstGeom prst="rect">
            <a:avLst/>
          </a:prstGeom>
        </p:spPr>
        <p:txBody>
          <a:bodyPr vert="horz" lIns="96661" tIns="48331" rIns="96661" bIns="48331" rtlCol="0" anchor="b"/>
          <a:lstStyle>
            <a:lvl1pPr algn="r">
              <a:defRPr sz="1300"/>
            </a:lvl1pPr>
          </a:lstStyle>
          <a:p>
            <a:fld id="{4C5D6558-31F6-4E13-8AD0-A2680585A939}" type="slidenum">
              <a:rPr lang="en-GB" smtClean="0"/>
              <a:t>‹#›</a:t>
            </a:fld>
            <a:endParaRPr lang="en-GB"/>
          </a:p>
        </p:txBody>
      </p:sp>
    </p:spTree>
    <p:extLst>
      <p:ext uri="{BB962C8B-B14F-4D97-AF65-F5344CB8AC3E}">
        <p14:creationId xmlns:p14="http://schemas.microsoft.com/office/powerpoint/2010/main" val="317256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483306">
              <a:defRPr/>
            </a:pPr>
            <a:fld id="{8B957210-7F66-4993-86DA-C4808AC66EF9}" type="slidenum">
              <a:rPr lang="en-GB">
                <a:solidFill>
                  <a:prstClr val="black"/>
                </a:solidFill>
                <a:latin typeface="Calibri" panose="020F0502020204030204"/>
              </a:rPr>
              <a:pPr defTabSz="483306">
                <a:defRPr/>
              </a:pPr>
              <a:t>1</a:t>
            </a:fld>
            <a:endParaRPr lang="en-GB">
              <a:solidFill>
                <a:prstClr val="black"/>
              </a:solidFill>
              <a:latin typeface="Calibri" panose="020F0502020204030204"/>
            </a:endParaRPr>
          </a:p>
        </p:txBody>
      </p:sp>
    </p:spTree>
    <p:extLst>
      <p:ext uri="{BB962C8B-B14F-4D97-AF65-F5344CB8AC3E}">
        <p14:creationId xmlns:p14="http://schemas.microsoft.com/office/powerpoint/2010/main" val="636334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fld id="{66D6A5A0-806E-4E21-A59A-4D6E0AB8A473}"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DejaVu Sans"/>
                <a:cs typeface="DejaVu Sans"/>
              </a:rPr>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t>2</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77875" y="4776788"/>
            <a:ext cx="6218238"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panose="02020603050405020304" pitchFamily="18" charset="0"/>
              <a:buNone/>
              <a:tabLst/>
              <a:defRPr/>
            </a:pPr>
            <a:endParaRPr kumimoji="0" lang="en-US" altLang="en-US" sz="18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38475615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fld id="{66D6A5A0-806E-4E21-A59A-4D6E0AB8A473}"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DejaVu Sans"/>
                <a:cs typeface="DejaVu Sans"/>
              </a:rPr>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t>7</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77875" y="4776788"/>
            <a:ext cx="6218238"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panose="02020603050405020304" pitchFamily="18" charset="0"/>
              <a:buNone/>
              <a:tabLst/>
              <a:defRPr/>
            </a:pPr>
            <a:endParaRPr kumimoji="0" lang="en-US" altLang="en-US" sz="18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6847143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fld id="{66D6A5A0-806E-4E21-A59A-4D6E0AB8A473}"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DejaVu Sans"/>
                <a:cs typeface="DejaVu Sans"/>
              </a:rPr>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t>8</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857250" y="715963"/>
            <a:ext cx="6289675" cy="3538537"/>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800994" y="4481156"/>
            <a:ext cx="6403048" cy="4245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panose="02020603050405020304" pitchFamily="18" charset="0"/>
              <a:buNone/>
              <a:tabLst/>
              <a:defRPr/>
            </a:pPr>
            <a:endParaRPr kumimoji="0" lang="en-US" altLang="en-US" sz="18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684714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5.xml"/><Relationship Id="rId4"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16/11/2023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11106440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16/11/2023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18315220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16/11/2023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80158121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420742733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4171960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3677452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98133151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51091321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18167294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52452321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88156849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16/11/2023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15459636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77998202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4549267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45249133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11/16/2023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24597360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894251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2" y="3886200"/>
            <a:ext cx="8534400" cy="1752600"/>
          </a:xfrm>
        </p:spPr>
        <p:txBody>
          <a:bodyPr/>
          <a:lstStyle>
            <a:lvl1pPr marL="0" indent="0" algn="ctr">
              <a:buNone/>
              <a:defRPr>
                <a:solidFill>
                  <a:schemeClr val="tx1">
                    <a:tint val="75000"/>
                  </a:schemeClr>
                </a:solidFill>
              </a:defRPr>
            </a:lvl1pPr>
            <a:lvl2pPr marL="609228" indent="0" algn="ctr">
              <a:buNone/>
              <a:defRPr>
                <a:solidFill>
                  <a:schemeClr val="tx1">
                    <a:tint val="75000"/>
                  </a:schemeClr>
                </a:solidFill>
              </a:defRPr>
            </a:lvl2pPr>
            <a:lvl3pPr marL="1218456" indent="0" algn="ctr">
              <a:buNone/>
              <a:defRPr>
                <a:solidFill>
                  <a:schemeClr val="tx1">
                    <a:tint val="75000"/>
                  </a:schemeClr>
                </a:solidFill>
              </a:defRPr>
            </a:lvl3pPr>
            <a:lvl4pPr marL="1827686" indent="0" algn="ctr">
              <a:buNone/>
              <a:defRPr>
                <a:solidFill>
                  <a:schemeClr val="tx1">
                    <a:tint val="75000"/>
                  </a:schemeClr>
                </a:solidFill>
              </a:defRPr>
            </a:lvl4pPr>
            <a:lvl5pPr marL="2436914" indent="0" algn="ctr">
              <a:buNone/>
              <a:defRPr>
                <a:solidFill>
                  <a:schemeClr val="tx1">
                    <a:tint val="75000"/>
                  </a:schemeClr>
                </a:solidFill>
              </a:defRPr>
            </a:lvl5pPr>
            <a:lvl6pPr marL="3046142" indent="0" algn="ctr">
              <a:buNone/>
              <a:defRPr>
                <a:solidFill>
                  <a:schemeClr val="tx1">
                    <a:tint val="75000"/>
                  </a:schemeClr>
                </a:solidFill>
              </a:defRPr>
            </a:lvl6pPr>
            <a:lvl7pPr marL="3655371" indent="0" algn="ctr">
              <a:buNone/>
              <a:defRPr>
                <a:solidFill>
                  <a:schemeClr val="tx1">
                    <a:tint val="75000"/>
                  </a:schemeClr>
                </a:solidFill>
              </a:defRPr>
            </a:lvl7pPr>
            <a:lvl8pPr marL="4264600" indent="0" algn="ctr">
              <a:buNone/>
              <a:defRPr>
                <a:solidFill>
                  <a:schemeClr val="tx1">
                    <a:tint val="75000"/>
                  </a:schemeClr>
                </a:solidFill>
              </a:defRPr>
            </a:lvl8pPr>
            <a:lvl9pPr marL="487382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3C542E28-4944-4174-8658-B31C7AE78AFE}" type="slidenum">
              <a:rPr lang="en-US"/>
              <a:pPr>
                <a:defRPr/>
              </a:pPr>
              <a:t>‹#›</a:t>
            </a:fld>
            <a:endParaRPr lang="en-US"/>
          </a:p>
        </p:txBody>
      </p:sp>
    </p:spTree>
    <p:extLst>
      <p:ext uri="{BB962C8B-B14F-4D97-AF65-F5344CB8AC3E}">
        <p14:creationId xmlns:p14="http://schemas.microsoft.com/office/powerpoint/2010/main" val="305200976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6AB4BAE3-E7A4-40F8-A96A-61A1EF93CFED}" type="slidenum">
              <a:rPr lang="en-US"/>
              <a:pPr>
                <a:defRPr/>
              </a:pPr>
              <a:t>‹#›</a:t>
            </a:fld>
            <a:endParaRPr lang="en-US"/>
          </a:p>
        </p:txBody>
      </p:sp>
    </p:spTree>
    <p:extLst>
      <p:ext uri="{BB962C8B-B14F-4D97-AF65-F5344CB8AC3E}">
        <p14:creationId xmlns:p14="http://schemas.microsoft.com/office/powerpoint/2010/main" val="340691110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4"/>
          </a:xfrm>
        </p:spPr>
        <p:txBody>
          <a:bodyPr anchor="t"/>
          <a:lstStyle>
            <a:lvl1pPr algn="l">
              <a:defRPr sz="5357" b="1" cap="all"/>
            </a:lvl1pPr>
          </a:lstStyle>
          <a:p>
            <a:r>
              <a:rPr lang="en-US"/>
              <a:t>Click to edit Master title style</a:t>
            </a:r>
          </a:p>
        </p:txBody>
      </p:sp>
      <p:sp>
        <p:nvSpPr>
          <p:cNvPr id="3" name="Text Placeholder 2"/>
          <p:cNvSpPr>
            <a:spLocks noGrp="1"/>
          </p:cNvSpPr>
          <p:nvPr>
            <p:ph type="body" idx="1"/>
          </p:nvPr>
        </p:nvSpPr>
        <p:spPr>
          <a:xfrm>
            <a:off x="963084" y="2906714"/>
            <a:ext cx="10363200" cy="1500187"/>
          </a:xfrm>
        </p:spPr>
        <p:txBody>
          <a:bodyPr anchor="b"/>
          <a:lstStyle>
            <a:lvl1pPr marL="0" indent="0">
              <a:buNone/>
              <a:defRPr sz="2622">
                <a:solidFill>
                  <a:schemeClr val="tx1">
                    <a:tint val="75000"/>
                  </a:schemeClr>
                </a:solidFill>
              </a:defRPr>
            </a:lvl1pPr>
            <a:lvl2pPr marL="609228" indent="0">
              <a:buNone/>
              <a:defRPr sz="2394">
                <a:solidFill>
                  <a:schemeClr val="tx1">
                    <a:tint val="75000"/>
                  </a:schemeClr>
                </a:solidFill>
              </a:defRPr>
            </a:lvl2pPr>
            <a:lvl3pPr marL="1218456" indent="0">
              <a:buNone/>
              <a:defRPr sz="2166">
                <a:solidFill>
                  <a:schemeClr val="tx1">
                    <a:tint val="75000"/>
                  </a:schemeClr>
                </a:solidFill>
              </a:defRPr>
            </a:lvl3pPr>
            <a:lvl4pPr marL="1827686" indent="0">
              <a:buNone/>
              <a:defRPr sz="1824">
                <a:solidFill>
                  <a:schemeClr val="tx1">
                    <a:tint val="75000"/>
                  </a:schemeClr>
                </a:solidFill>
              </a:defRPr>
            </a:lvl4pPr>
            <a:lvl5pPr marL="2436914" indent="0">
              <a:buNone/>
              <a:defRPr sz="1824">
                <a:solidFill>
                  <a:schemeClr val="tx1">
                    <a:tint val="75000"/>
                  </a:schemeClr>
                </a:solidFill>
              </a:defRPr>
            </a:lvl5pPr>
            <a:lvl6pPr marL="3046142" indent="0">
              <a:buNone/>
              <a:defRPr sz="1824">
                <a:solidFill>
                  <a:schemeClr val="tx1">
                    <a:tint val="75000"/>
                  </a:schemeClr>
                </a:solidFill>
              </a:defRPr>
            </a:lvl6pPr>
            <a:lvl7pPr marL="3655371" indent="0">
              <a:buNone/>
              <a:defRPr sz="1824">
                <a:solidFill>
                  <a:schemeClr val="tx1">
                    <a:tint val="75000"/>
                  </a:schemeClr>
                </a:solidFill>
              </a:defRPr>
            </a:lvl7pPr>
            <a:lvl8pPr marL="4264600" indent="0">
              <a:buNone/>
              <a:defRPr sz="1824">
                <a:solidFill>
                  <a:schemeClr val="tx1">
                    <a:tint val="75000"/>
                  </a:schemeClr>
                </a:solidFill>
              </a:defRPr>
            </a:lvl8pPr>
            <a:lvl9pPr marL="4873828" indent="0">
              <a:buNone/>
              <a:defRPr sz="182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25330E46-5F80-43ED-933E-4B0D73B4708D}" type="slidenum">
              <a:rPr lang="en-US"/>
              <a:pPr>
                <a:defRPr/>
              </a:pPr>
              <a:t>‹#›</a:t>
            </a:fld>
            <a:endParaRPr lang="en-US"/>
          </a:p>
        </p:txBody>
      </p:sp>
    </p:spTree>
    <p:extLst>
      <p:ext uri="{BB962C8B-B14F-4D97-AF65-F5344CB8AC3E}">
        <p14:creationId xmlns:p14="http://schemas.microsoft.com/office/powerpoint/2010/main" val="358417817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1" y="1600201"/>
            <a:ext cx="5384800" cy="4525963"/>
          </a:xfrm>
        </p:spPr>
        <p:txBody>
          <a:bodyPr/>
          <a:lstStyle>
            <a:lvl1pPr>
              <a:defRPr sz="3761"/>
            </a:lvl1pPr>
            <a:lvl2pPr>
              <a:defRPr sz="3191"/>
            </a:lvl2pPr>
            <a:lvl3pPr>
              <a:defRPr sz="2622"/>
            </a:lvl3pPr>
            <a:lvl4pPr>
              <a:defRPr sz="2394"/>
            </a:lvl4pPr>
            <a:lvl5pPr>
              <a:defRPr sz="2394"/>
            </a:lvl5pPr>
            <a:lvl6pPr>
              <a:defRPr sz="2394"/>
            </a:lvl6pPr>
            <a:lvl7pPr>
              <a:defRPr sz="2394"/>
            </a:lvl7pPr>
            <a:lvl8pPr>
              <a:defRPr sz="2394"/>
            </a:lvl8pPr>
            <a:lvl9pPr>
              <a:defRPr sz="239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1" y="1600201"/>
            <a:ext cx="5384800" cy="4525963"/>
          </a:xfrm>
        </p:spPr>
        <p:txBody>
          <a:bodyPr/>
          <a:lstStyle>
            <a:lvl1pPr>
              <a:defRPr sz="3761"/>
            </a:lvl1pPr>
            <a:lvl2pPr>
              <a:defRPr sz="3191"/>
            </a:lvl2pPr>
            <a:lvl3pPr>
              <a:defRPr sz="2622"/>
            </a:lvl3pPr>
            <a:lvl4pPr>
              <a:defRPr sz="2394"/>
            </a:lvl4pPr>
            <a:lvl5pPr>
              <a:defRPr sz="2394"/>
            </a:lvl5pPr>
            <a:lvl6pPr>
              <a:defRPr sz="2394"/>
            </a:lvl6pPr>
            <a:lvl7pPr>
              <a:defRPr sz="2394"/>
            </a:lvl7pPr>
            <a:lvl8pPr>
              <a:defRPr sz="2394"/>
            </a:lvl8pPr>
            <a:lvl9pPr>
              <a:defRPr sz="239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40BEC0D5-32D3-4FDC-A467-C048AEDAEF43}" type="slidenum">
              <a:rPr lang="en-US"/>
              <a:pPr>
                <a:defRPr/>
              </a:pPr>
              <a:t>‹#›</a:t>
            </a:fld>
            <a:endParaRPr lang="en-US"/>
          </a:p>
        </p:txBody>
      </p:sp>
    </p:spTree>
    <p:extLst>
      <p:ext uri="{BB962C8B-B14F-4D97-AF65-F5344CB8AC3E}">
        <p14:creationId xmlns:p14="http://schemas.microsoft.com/office/powerpoint/2010/main" val="131000464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1" y="1535116"/>
            <a:ext cx="5386917" cy="639762"/>
          </a:xfrm>
        </p:spPr>
        <p:txBody>
          <a:bodyPr anchor="b"/>
          <a:lstStyle>
            <a:lvl1pPr marL="0" indent="0">
              <a:buNone/>
              <a:defRPr sz="3191" b="1"/>
            </a:lvl1pPr>
            <a:lvl2pPr marL="609228" indent="0">
              <a:buNone/>
              <a:defRPr sz="2622" b="1"/>
            </a:lvl2pPr>
            <a:lvl3pPr marL="1218456" indent="0">
              <a:buNone/>
              <a:defRPr sz="2394" b="1"/>
            </a:lvl3pPr>
            <a:lvl4pPr marL="1827686" indent="0">
              <a:buNone/>
              <a:defRPr sz="2166" b="1"/>
            </a:lvl4pPr>
            <a:lvl5pPr marL="2436914" indent="0">
              <a:buNone/>
              <a:defRPr sz="2166" b="1"/>
            </a:lvl5pPr>
            <a:lvl6pPr marL="3046142" indent="0">
              <a:buNone/>
              <a:defRPr sz="2166" b="1"/>
            </a:lvl6pPr>
            <a:lvl7pPr marL="3655371" indent="0">
              <a:buNone/>
              <a:defRPr sz="2166" b="1"/>
            </a:lvl7pPr>
            <a:lvl8pPr marL="4264600" indent="0">
              <a:buNone/>
              <a:defRPr sz="2166" b="1"/>
            </a:lvl8pPr>
            <a:lvl9pPr marL="4873828" indent="0">
              <a:buNone/>
              <a:defRPr sz="2166" b="1"/>
            </a:lvl9pPr>
          </a:lstStyle>
          <a:p>
            <a:pPr lvl="0"/>
            <a:r>
              <a:rPr lang="en-US"/>
              <a:t>Click to edit Master text styles</a:t>
            </a:r>
          </a:p>
        </p:txBody>
      </p:sp>
      <p:sp>
        <p:nvSpPr>
          <p:cNvPr id="4" name="Content Placeholder 3"/>
          <p:cNvSpPr>
            <a:spLocks noGrp="1"/>
          </p:cNvSpPr>
          <p:nvPr>
            <p:ph sz="half" idx="2"/>
          </p:nvPr>
        </p:nvSpPr>
        <p:spPr>
          <a:xfrm>
            <a:off x="609601" y="2174875"/>
            <a:ext cx="5386917" cy="3951289"/>
          </a:xfrm>
        </p:spPr>
        <p:txBody>
          <a:bodyPr/>
          <a:lstStyle>
            <a:lvl1pPr>
              <a:defRPr sz="3191"/>
            </a:lvl1pPr>
            <a:lvl2pPr>
              <a:defRPr sz="2622"/>
            </a:lvl2pPr>
            <a:lvl3pPr>
              <a:defRPr sz="2394"/>
            </a:lvl3pPr>
            <a:lvl4pPr>
              <a:defRPr sz="2166"/>
            </a:lvl4pPr>
            <a:lvl5pPr>
              <a:defRPr sz="2166"/>
            </a:lvl5pPr>
            <a:lvl6pPr>
              <a:defRPr sz="2166"/>
            </a:lvl6pPr>
            <a:lvl7pPr>
              <a:defRPr sz="2166"/>
            </a:lvl7pPr>
            <a:lvl8pPr>
              <a:defRPr sz="2166"/>
            </a:lvl8pPr>
            <a:lvl9pPr>
              <a:defRPr sz="21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0" y="1535116"/>
            <a:ext cx="5389033" cy="639762"/>
          </a:xfrm>
        </p:spPr>
        <p:txBody>
          <a:bodyPr anchor="b"/>
          <a:lstStyle>
            <a:lvl1pPr marL="0" indent="0">
              <a:buNone/>
              <a:defRPr sz="3191" b="1"/>
            </a:lvl1pPr>
            <a:lvl2pPr marL="609228" indent="0">
              <a:buNone/>
              <a:defRPr sz="2622" b="1"/>
            </a:lvl2pPr>
            <a:lvl3pPr marL="1218456" indent="0">
              <a:buNone/>
              <a:defRPr sz="2394" b="1"/>
            </a:lvl3pPr>
            <a:lvl4pPr marL="1827686" indent="0">
              <a:buNone/>
              <a:defRPr sz="2166" b="1"/>
            </a:lvl4pPr>
            <a:lvl5pPr marL="2436914" indent="0">
              <a:buNone/>
              <a:defRPr sz="2166" b="1"/>
            </a:lvl5pPr>
            <a:lvl6pPr marL="3046142" indent="0">
              <a:buNone/>
              <a:defRPr sz="2166" b="1"/>
            </a:lvl6pPr>
            <a:lvl7pPr marL="3655371" indent="0">
              <a:buNone/>
              <a:defRPr sz="2166" b="1"/>
            </a:lvl7pPr>
            <a:lvl8pPr marL="4264600" indent="0">
              <a:buNone/>
              <a:defRPr sz="2166" b="1"/>
            </a:lvl8pPr>
            <a:lvl9pPr marL="4873828" indent="0">
              <a:buNone/>
              <a:defRPr sz="2166" b="1"/>
            </a:lvl9pPr>
          </a:lstStyle>
          <a:p>
            <a:pPr lvl="0"/>
            <a:r>
              <a:rPr lang="en-US"/>
              <a:t>Click to edit Master text styles</a:t>
            </a:r>
          </a:p>
        </p:txBody>
      </p:sp>
      <p:sp>
        <p:nvSpPr>
          <p:cNvPr id="6" name="Content Placeholder 5"/>
          <p:cNvSpPr>
            <a:spLocks noGrp="1"/>
          </p:cNvSpPr>
          <p:nvPr>
            <p:ph sz="quarter" idx="4"/>
          </p:nvPr>
        </p:nvSpPr>
        <p:spPr>
          <a:xfrm>
            <a:off x="6193370" y="2174875"/>
            <a:ext cx="5389033" cy="3951289"/>
          </a:xfrm>
        </p:spPr>
        <p:txBody>
          <a:bodyPr/>
          <a:lstStyle>
            <a:lvl1pPr>
              <a:defRPr sz="3191"/>
            </a:lvl1pPr>
            <a:lvl2pPr>
              <a:defRPr sz="2622"/>
            </a:lvl2pPr>
            <a:lvl3pPr>
              <a:defRPr sz="2394"/>
            </a:lvl3pPr>
            <a:lvl4pPr>
              <a:defRPr sz="2166"/>
            </a:lvl4pPr>
            <a:lvl5pPr>
              <a:defRPr sz="2166"/>
            </a:lvl5pPr>
            <a:lvl6pPr>
              <a:defRPr sz="2166"/>
            </a:lvl6pPr>
            <a:lvl7pPr>
              <a:defRPr sz="2166"/>
            </a:lvl7pPr>
            <a:lvl8pPr>
              <a:defRPr sz="2166"/>
            </a:lvl8pPr>
            <a:lvl9pPr>
              <a:defRPr sz="21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8"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9" name="Slide Number Placeholder 5"/>
          <p:cNvSpPr>
            <a:spLocks noGrp="1"/>
          </p:cNvSpPr>
          <p:nvPr>
            <p:ph type="sldNum" sz="quarter" idx="12"/>
          </p:nvPr>
        </p:nvSpPr>
        <p:spPr/>
        <p:txBody>
          <a:bodyPr/>
          <a:lstStyle>
            <a:lvl1pPr>
              <a:defRPr/>
            </a:lvl1pPr>
          </a:lstStyle>
          <a:p>
            <a:pPr>
              <a:defRPr/>
            </a:pPr>
            <a:fld id="{9CA5194B-0B1E-4425-BD4E-B47A6E31B4AC}" type="slidenum">
              <a:rPr lang="en-US"/>
              <a:pPr>
                <a:defRPr/>
              </a:pPr>
              <a:t>‹#›</a:t>
            </a:fld>
            <a:endParaRPr lang="en-US"/>
          </a:p>
        </p:txBody>
      </p:sp>
    </p:spTree>
    <p:extLst>
      <p:ext uri="{BB962C8B-B14F-4D97-AF65-F5344CB8AC3E}">
        <p14:creationId xmlns:p14="http://schemas.microsoft.com/office/powerpoint/2010/main" val="117091885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AE7A82-05A5-43F9-A20B-07A3BA495A64}" type="datetimeFigureOut">
              <a:rPr lang="en-GB" smtClean="0"/>
              <a:t>16/11/2023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90005218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4"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5" name="Slide Number Placeholder 5"/>
          <p:cNvSpPr>
            <a:spLocks noGrp="1"/>
          </p:cNvSpPr>
          <p:nvPr>
            <p:ph type="sldNum" sz="quarter" idx="12"/>
          </p:nvPr>
        </p:nvSpPr>
        <p:spPr/>
        <p:txBody>
          <a:bodyPr/>
          <a:lstStyle>
            <a:lvl1pPr>
              <a:defRPr/>
            </a:lvl1pPr>
          </a:lstStyle>
          <a:p>
            <a:pPr>
              <a:defRPr/>
            </a:pPr>
            <a:fld id="{8BC99217-547C-48C4-BBA2-0AD26965BCEA}" type="slidenum">
              <a:rPr lang="en-US"/>
              <a:pPr>
                <a:defRPr/>
              </a:pPr>
              <a:t>‹#›</a:t>
            </a:fld>
            <a:endParaRPr lang="en-US"/>
          </a:p>
        </p:txBody>
      </p:sp>
    </p:spTree>
    <p:extLst>
      <p:ext uri="{BB962C8B-B14F-4D97-AF65-F5344CB8AC3E}">
        <p14:creationId xmlns:p14="http://schemas.microsoft.com/office/powerpoint/2010/main" val="57282848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3"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4" name="Slide Number Placeholder 5"/>
          <p:cNvSpPr>
            <a:spLocks noGrp="1"/>
          </p:cNvSpPr>
          <p:nvPr>
            <p:ph type="sldNum" sz="quarter" idx="12"/>
          </p:nvPr>
        </p:nvSpPr>
        <p:spPr/>
        <p:txBody>
          <a:bodyPr/>
          <a:lstStyle>
            <a:lvl1pPr>
              <a:defRPr/>
            </a:lvl1pPr>
          </a:lstStyle>
          <a:p>
            <a:pPr>
              <a:defRPr/>
            </a:pPr>
            <a:fld id="{88F19282-61B7-4575-B1E9-BE84A679125B}" type="slidenum">
              <a:rPr lang="en-US"/>
              <a:pPr>
                <a:defRPr/>
              </a:pPr>
              <a:t>‹#›</a:t>
            </a:fld>
            <a:endParaRPr lang="en-US"/>
          </a:p>
        </p:txBody>
      </p:sp>
    </p:spTree>
    <p:extLst>
      <p:ext uri="{BB962C8B-B14F-4D97-AF65-F5344CB8AC3E}">
        <p14:creationId xmlns:p14="http://schemas.microsoft.com/office/powerpoint/2010/main" val="302341529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49"/>
            <a:ext cx="4011084" cy="1162050"/>
          </a:xfrm>
        </p:spPr>
        <p:txBody>
          <a:bodyPr anchor="b"/>
          <a:lstStyle>
            <a:lvl1pPr algn="l">
              <a:defRPr sz="2622"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4217"/>
            </a:lvl1pPr>
            <a:lvl2pPr>
              <a:defRPr sz="3761"/>
            </a:lvl2pPr>
            <a:lvl3pPr>
              <a:defRPr sz="3191"/>
            </a:lvl3pPr>
            <a:lvl4pPr>
              <a:defRPr sz="2622"/>
            </a:lvl4pPr>
            <a:lvl5pPr>
              <a:defRPr sz="2622"/>
            </a:lvl5pPr>
            <a:lvl6pPr>
              <a:defRPr sz="2622"/>
            </a:lvl6pPr>
            <a:lvl7pPr>
              <a:defRPr sz="2622"/>
            </a:lvl7pPr>
            <a:lvl8pPr>
              <a:defRPr sz="2622"/>
            </a:lvl8pPr>
            <a:lvl9pPr>
              <a:defRPr sz="262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824"/>
            </a:lvl1pPr>
            <a:lvl2pPr marL="609228" indent="0">
              <a:buNone/>
              <a:defRPr sz="1596"/>
            </a:lvl2pPr>
            <a:lvl3pPr marL="1218456" indent="0">
              <a:buNone/>
              <a:defRPr sz="1368"/>
            </a:lvl3pPr>
            <a:lvl4pPr marL="1827686" indent="0">
              <a:buNone/>
              <a:defRPr sz="1254"/>
            </a:lvl4pPr>
            <a:lvl5pPr marL="2436914" indent="0">
              <a:buNone/>
              <a:defRPr sz="1254"/>
            </a:lvl5pPr>
            <a:lvl6pPr marL="3046142" indent="0">
              <a:buNone/>
              <a:defRPr sz="1254"/>
            </a:lvl6pPr>
            <a:lvl7pPr marL="3655371" indent="0">
              <a:buNone/>
              <a:defRPr sz="1254"/>
            </a:lvl7pPr>
            <a:lvl8pPr marL="4264600" indent="0">
              <a:buNone/>
              <a:defRPr sz="1254"/>
            </a:lvl8pPr>
            <a:lvl9pPr marL="4873828" indent="0">
              <a:buNone/>
              <a:defRPr sz="1254"/>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BA6546DA-D9A6-41B9-910D-8E4398FAB76A}" type="slidenum">
              <a:rPr lang="en-US"/>
              <a:pPr>
                <a:defRPr/>
              </a:pPr>
              <a:t>‹#›</a:t>
            </a:fld>
            <a:endParaRPr lang="en-US"/>
          </a:p>
        </p:txBody>
      </p:sp>
    </p:spTree>
    <p:extLst>
      <p:ext uri="{BB962C8B-B14F-4D97-AF65-F5344CB8AC3E}">
        <p14:creationId xmlns:p14="http://schemas.microsoft.com/office/powerpoint/2010/main" val="137544546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9" y="4800601"/>
            <a:ext cx="7315200" cy="566738"/>
          </a:xfrm>
        </p:spPr>
        <p:txBody>
          <a:bodyPr anchor="b"/>
          <a:lstStyle>
            <a:lvl1pPr algn="l">
              <a:defRPr sz="2622" b="1"/>
            </a:lvl1pPr>
          </a:lstStyle>
          <a:p>
            <a:r>
              <a:rPr lang="en-US"/>
              <a:t>Click to edit Master title style</a:t>
            </a:r>
          </a:p>
        </p:txBody>
      </p:sp>
      <p:sp>
        <p:nvSpPr>
          <p:cNvPr id="3" name="Picture Placeholder 2"/>
          <p:cNvSpPr>
            <a:spLocks noGrp="1"/>
          </p:cNvSpPr>
          <p:nvPr>
            <p:ph type="pic" idx="1"/>
          </p:nvPr>
        </p:nvSpPr>
        <p:spPr>
          <a:xfrm>
            <a:off x="2389719" y="612775"/>
            <a:ext cx="7315200" cy="4114800"/>
          </a:xfrm>
        </p:spPr>
        <p:txBody>
          <a:bodyPr rtlCol="0">
            <a:normAutofit/>
          </a:bodyPr>
          <a:lstStyle>
            <a:lvl1pPr marL="0" indent="0">
              <a:buNone/>
              <a:defRPr sz="4217"/>
            </a:lvl1pPr>
            <a:lvl2pPr marL="609228" indent="0">
              <a:buNone/>
              <a:defRPr sz="3761"/>
            </a:lvl2pPr>
            <a:lvl3pPr marL="1218456" indent="0">
              <a:buNone/>
              <a:defRPr sz="3191"/>
            </a:lvl3pPr>
            <a:lvl4pPr marL="1827686" indent="0">
              <a:buNone/>
              <a:defRPr sz="2622"/>
            </a:lvl4pPr>
            <a:lvl5pPr marL="2436914" indent="0">
              <a:buNone/>
              <a:defRPr sz="2622"/>
            </a:lvl5pPr>
            <a:lvl6pPr marL="3046142" indent="0">
              <a:buNone/>
              <a:defRPr sz="2622"/>
            </a:lvl6pPr>
            <a:lvl7pPr marL="3655371" indent="0">
              <a:buNone/>
              <a:defRPr sz="2622"/>
            </a:lvl7pPr>
            <a:lvl8pPr marL="4264600" indent="0">
              <a:buNone/>
              <a:defRPr sz="2622"/>
            </a:lvl8pPr>
            <a:lvl9pPr marL="4873828" indent="0">
              <a:buNone/>
              <a:defRPr sz="2622"/>
            </a:lvl9pPr>
          </a:lstStyle>
          <a:p>
            <a:pPr lvl="0"/>
            <a:endParaRPr lang="en-US" noProof="0"/>
          </a:p>
        </p:txBody>
      </p:sp>
      <p:sp>
        <p:nvSpPr>
          <p:cNvPr id="4" name="Text Placeholder 3"/>
          <p:cNvSpPr>
            <a:spLocks noGrp="1"/>
          </p:cNvSpPr>
          <p:nvPr>
            <p:ph type="body" sz="half" idx="2"/>
          </p:nvPr>
        </p:nvSpPr>
        <p:spPr>
          <a:xfrm>
            <a:off x="2389719" y="5367338"/>
            <a:ext cx="7315200" cy="804863"/>
          </a:xfrm>
        </p:spPr>
        <p:txBody>
          <a:bodyPr/>
          <a:lstStyle>
            <a:lvl1pPr marL="0" indent="0">
              <a:buNone/>
              <a:defRPr sz="1824"/>
            </a:lvl1pPr>
            <a:lvl2pPr marL="609228" indent="0">
              <a:buNone/>
              <a:defRPr sz="1596"/>
            </a:lvl2pPr>
            <a:lvl3pPr marL="1218456" indent="0">
              <a:buNone/>
              <a:defRPr sz="1368"/>
            </a:lvl3pPr>
            <a:lvl4pPr marL="1827686" indent="0">
              <a:buNone/>
              <a:defRPr sz="1254"/>
            </a:lvl4pPr>
            <a:lvl5pPr marL="2436914" indent="0">
              <a:buNone/>
              <a:defRPr sz="1254"/>
            </a:lvl5pPr>
            <a:lvl6pPr marL="3046142" indent="0">
              <a:buNone/>
              <a:defRPr sz="1254"/>
            </a:lvl6pPr>
            <a:lvl7pPr marL="3655371" indent="0">
              <a:buNone/>
              <a:defRPr sz="1254"/>
            </a:lvl7pPr>
            <a:lvl8pPr marL="4264600" indent="0">
              <a:buNone/>
              <a:defRPr sz="1254"/>
            </a:lvl8pPr>
            <a:lvl9pPr marL="4873828" indent="0">
              <a:buNone/>
              <a:defRPr sz="1254"/>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641E8F01-185D-4CC0-813D-17E8E4274769}" type="slidenum">
              <a:rPr lang="en-US"/>
              <a:pPr>
                <a:defRPr/>
              </a:pPr>
              <a:t>‹#›</a:t>
            </a:fld>
            <a:endParaRPr lang="en-US"/>
          </a:p>
        </p:txBody>
      </p:sp>
    </p:spTree>
    <p:extLst>
      <p:ext uri="{BB962C8B-B14F-4D97-AF65-F5344CB8AC3E}">
        <p14:creationId xmlns:p14="http://schemas.microsoft.com/office/powerpoint/2010/main" val="160705631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B60296EE-E859-4D61-BFD7-B9A60B622705}" type="slidenum">
              <a:rPr lang="en-US"/>
              <a:pPr>
                <a:defRPr/>
              </a:pPr>
              <a:t>‹#›</a:t>
            </a:fld>
            <a:endParaRPr lang="en-US"/>
          </a:p>
        </p:txBody>
      </p:sp>
    </p:spTree>
    <p:extLst>
      <p:ext uri="{BB962C8B-B14F-4D97-AF65-F5344CB8AC3E}">
        <p14:creationId xmlns:p14="http://schemas.microsoft.com/office/powerpoint/2010/main" val="396769152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199" y="274639"/>
            <a:ext cx="2743201"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2"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43E00F92-7421-4D98-B9DC-6F6B9626168C}" type="slidenum">
              <a:rPr lang="en-US"/>
              <a:pPr>
                <a:defRPr/>
              </a:pPr>
              <a:t>‹#›</a:t>
            </a:fld>
            <a:endParaRPr lang="en-US"/>
          </a:p>
        </p:txBody>
      </p:sp>
    </p:spTree>
    <p:extLst>
      <p:ext uri="{BB962C8B-B14F-4D97-AF65-F5344CB8AC3E}">
        <p14:creationId xmlns:p14="http://schemas.microsoft.com/office/powerpoint/2010/main" val="322347048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19533850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177511785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3389106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67692500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5AE7A82-05A5-43F9-A20B-07A3BA495A64}" type="datetimeFigureOut">
              <a:rPr lang="en-GB" smtClean="0"/>
              <a:t>16/11/2023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76833031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208786237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42387079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02900336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8538130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0904115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51393565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00657307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11/16/2023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9419399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le 3"/>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41781994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167309287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AE7A82-05A5-43F9-A20B-07A3BA495A64}" type="datetimeFigureOut">
              <a:rPr lang="en-GB" smtClean="0"/>
              <a:t>16/11/2023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18404772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67855368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9966012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98196977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14348308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
        <p:nvSpPr>
          <p:cNvPr id="2" name="Title 1"/>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193733303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8155154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6239103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95172885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06246111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hqprint">
            <a:alphaModFix amt="40000"/>
            <a:extLst>
              <a:ext uri="{28A0092B-C50C-407E-A947-70E740481C1C}">
                <a14:useLocalDpi xmlns:a14="http://schemas.microsoft.com/office/drawing/2010/main" val="0"/>
              </a:ext>
            </a:extLst>
          </a:blip>
          <a:stretch>
            <a:fillRect/>
          </a:stretch>
        </p:blipFill>
        <p:spPr>
          <a:xfrm>
            <a:off x="3506400" y="1132200"/>
            <a:ext cx="5465976"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5"/>
            <a:ext cx="11017800" cy="2387600"/>
          </a:xfrm>
        </p:spPr>
        <p:txBody>
          <a:bodyPr anchor="b"/>
          <a:lstStyle>
            <a:lvl1pPr algn="ctr">
              <a:lnSpc>
                <a:spcPts val="4751"/>
              </a:lnSpc>
              <a:defRPr sz="4800" cap="none"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8"/>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406567218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5AE7A82-05A5-43F9-A20B-07A3BA495A64}" type="datetimeFigureOut">
              <a:rPr lang="en-GB" smtClean="0"/>
              <a:t>16/11/2023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61794379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734D04B-1D88-478D-A8FB-6FFD72984813}" type="datetimeFigureOut">
              <a:rPr lang="en-GB" smtClean="0"/>
              <a:t>16/11/2023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0EBF8C-532C-411B-885C-938D5AF787CD}" type="slidenum">
              <a:rPr lang="en-GB" smtClean="0"/>
              <a:t>‹#›</a:t>
            </a:fld>
            <a:endParaRPr lang="en-GB"/>
          </a:p>
        </p:txBody>
      </p:sp>
    </p:spTree>
    <p:extLst>
      <p:ext uri="{BB962C8B-B14F-4D97-AF65-F5344CB8AC3E}">
        <p14:creationId xmlns:p14="http://schemas.microsoft.com/office/powerpoint/2010/main" val="234333848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9"/>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638300" y="5950920"/>
            <a:ext cx="9433719" cy="779893"/>
          </a:xfrm>
          <a:prstGeom prst="rect">
            <a:avLst/>
          </a:prstGeom>
          <a:noFill/>
        </p:spPr>
        <p:txBody>
          <a:bodyPr wrap="square" rtlCol="0">
            <a:spAutoFit/>
          </a:bodyPr>
          <a:lstStyle/>
          <a:p>
            <a:pPr marL="0" marR="0" lvl="0" indent="0" algn="l" defTabSz="914303" rtl="0" eaLnBrk="1" fontAlgn="auto" latinLnBrk="0" hangingPunct="1">
              <a:lnSpc>
                <a:spcPts val="1850"/>
              </a:lnSpc>
              <a:spcBef>
                <a:spcPts val="0"/>
              </a:spcBef>
              <a:spcAft>
                <a:spcPts val="0"/>
              </a:spcAft>
              <a:buClrTx/>
              <a:buSzTx/>
              <a:buFontTx/>
              <a:buNone/>
              <a:tabLst/>
              <a:defRPr/>
            </a:pPr>
            <a:r>
              <a:rPr lang="en-GB" sz="600" i="1" dirty="0">
                <a:solidFill>
                  <a:srgbClr val="0F124A"/>
                </a:solidFill>
              </a:rPr>
              <a:t>​</a:t>
            </a:r>
            <a:r>
              <a:rPr lang="en-GB" sz="8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800" i="1" dirty="0">
              <a:solidFill>
                <a:srgbClr val="0F124A"/>
              </a:solidFill>
            </a:endParaRPr>
          </a:p>
          <a:p>
            <a:pPr algn="l">
              <a:lnSpc>
                <a:spcPts val="1850"/>
              </a:lnSpc>
            </a:pPr>
            <a:endParaRPr lang="en-GB" sz="6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5903975"/>
            <a:ext cx="914400" cy="6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388008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90184586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1352879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0"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5" y="1110600"/>
            <a:ext cx="3384550"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0"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0"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5" y="3861000"/>
            <a:ext cx="3384550"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0"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Tree>
    <p:extLst>
      <p:ext uri="{BB962C8B-B14F-4D97-AF65-F5344CB8AC3E}">
        <p14:creationId xmlns:p14="http://schemas.microsoft.com/office/powerpoint/2010/main" val="315785463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4" y="1904399"/>
            <a:ext cx="5272200"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04253486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99473743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47920677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0" y="1904400"/>
            <a:ext cx="3384550"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0" y="4165200"/>
            <a:ext cx="3384550"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0" y="6165000"/>
            <a:ext cx="3473850"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48839475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0"/>
              </a:lnSpc>
              <a:defRPr sz="1000" b="1">
                <a:solidFill>
                  <a:schemeClr val="bg1"/>
                </a:solidFill>
              </a:defRPr>
            </a:lvl1pPr>
            <a:lvl2pPr marL="0" indent="0">
              <a:lnSpc>
                <a:spcPts val="1350"/>
              </a:lnSpc>
              <a:buFontTx/>
              <a:buNone/>
              <a:defRPr sz="1000" b="0">
                <a:solidFill>
                  <a:schemeClr val="bg1"/>
                </a:solidFill>
              </a:defRPr>
            </a:lvl2pPr>
            <a:lvl3pPr marL="0" indent="0">
              <a:lnSpc>
                <a:spcPts val="1350"/>
              </a:lnSpc>
              <a:buFontTx/>
              <a:buNone/>
              <a:defRPr sz="1000" b="0">
                <a:solidFill>
                  <a:schemeClr val="bg1"/>
                </a:solidFill>
              </a:defRPr>
            </a:lvl3pPr>
            <a:lvl4pPr marL="0" indent="0">
              <a:lnSpc>
                <a:spcPts val="1350"/>
              </a:lnSpc>
              <a:buFontTx/>
              <a:buNone/>
              <a:defRPr sz="1000" b="0">
                <a:solidFill>
                  <a:schemeClr val="bg1"/>
                </a:solidFill>
              </a:defRPr>
            </a:lvl4pPr>
            <a:lvl5pPr marL="0" indent="0">
              <a:lnSpc>
                <a:spcPts val="1350"/>
              </a:lnSpc>
              <a:buFontTx/>
              <a:buNone/>
              <a:defRPr sz="1000" b="0">
                <a:solidFill>
                  <a:schemeClr val="bg1"/>
                </a:solidFill>
              </a:defRPr>
            </a:lvl5pPr>
            <a:lvl6pPr marL="2286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5327150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AE7A82-05A5-43F9-A20B-07A3BA495A64}" type="datetimeFigureOut">
              <a:rPr lang="en-GB" smtClean="0"/>
              <a:t>16/11/2023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87741824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21408456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35534285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61669289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77133898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72874273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63253043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30103389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2093141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82901132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0474413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16/11/2023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48699915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54342665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07998856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79071729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8705252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87952831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56539294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116830476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19578559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63678196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3208630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16/11/2023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70250724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35385217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13326691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54329998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11/16/2023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93182043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882792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theme" Target="../theme/theme4.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image" Target="../media/image1.png"/><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image" Target="../media/image6.png"/><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image" Target="../media/image5.png"/><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theme" Target="../theme/theme6.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image" Target="../media/image1.png"/><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theme" Target="../theme/theme7.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9.xml"/><Relationship Id="rId13" Type="http://schemas.openxmlformats.org/officeDocument/2006/relationships/slideLayout" Target="../slideLayouts/slideLayout94.xml"/><Relationship Id="rId3" Type="http://schemas.openxmlformats.org/officeDocument/2006/relationships/slideLayout" Target="../slideLayouts/slideLayout84.xml"/><Relationship Id="rId7" Type="http://schemas.openxmlformats.org/officeDocument/2006/relationships/slideLayout" Target="../slideLayouts/slideLayout88.xml"/><Relationship Id="rId12" Type="http://schemas.openxmlformats.org/officeDocument/2006/relationships/slideLayout" Target="../slideLayouts/slideLayout93.xml"/><Relationship Id="rId2" Type="http://schemas.openxmlformats.org/officeDocument/2006/relationships/slideLayout" Target="../slideLayouts/slideLayout83.xml"/><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slideLayout" Target="../slideLayouts/slideLayout92.xml"/><Relationship Id="rId5" Type="http://schemas.openxmlformats.org/officeDocument/2006/relationships/slideLayout" Target="../slideLayouts/slideLayout86.xml"/><Relationship Id="rId15" Type="http://schemas.openxmlformats.org/officeDocument/2006/relationships/image" Target="../media/image1.png"/><Relationship Id="rId10" Type="http://schemas.openxmlformats.org/officeDocument/2006/relationships/slideLayout" Target="../slideLayouts/slideLayout91.xml"/><Relationship Id="rId4" Type="http://schemas.openxmlformats.org/officeDocument/2006/relationships/slideLayout" Target="../slideLayouts/slideLayout85.xml"/><Relationship Id="rId9" Type="http://schemas.openxmlformats.org/officeDocument/2006/relationships/slideLayout" Target="../slideLayouts/slideLayout90.xml"/><Relationship Id="rId14" Type="http://schemas.openxmlformats.org/officeDocument/2006/relationships/theme" Target="../theme/theme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F076E6-A94E-4957-BBC7-5970B5E4D4A4}" type="datetimeFigureOut">
              <a:rPr lang="en-GB" smtClean="0"/>
              <a:t>16/11/2023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D7037B-0BB8-45C5-8146-88985930D00E}" type="slidenum">
              <a:rPr lang="en-GB" smtClean="0"/>
              <a:t>‹#›</a:t>
            </a:fld>
            <a:endParaRPr lang="en-GB"/>
          </a:p>
        </p:txBody>
      </p:sp>
    </p:spTree>
    <p:extLst>
      <p:ext uri="{BB962C8B-B14F-4D97-AF65-F5344CB8AC3E}">
        <p14:creationId xmlns:p14="http://schemas.microsoft.com/office/powerpoint/2010/main" val="48424954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2023-11-17</a:t>
            </a:r>
          </a:p>
        </p:txBody>
      </p:sp>
    </p:spTree>
    <p:extLst>
      <p:ext uri="{BB962C8B-B14F-4D97-AF65-F5344CB8AC3E}">
        <p14:creationId xmlns:p14="http://schemas.microsoft.com/office/powerpoint/2010/main" val="2530708987"/>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879" r:id="rId13"/>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9"/>
            <a:ext cx="10972800" cy="1143000"/>
          </a:xfrm>
          <a:prstGeom prst="rect">
            <a:avLst/>
          </a:prstGeom>
          <a:noFill/>
          <a:ln w="9525">
            <a:noFill/>
            <a:miter lim="800000"/>
            <a:headEnd/>
            <a:tailEnd/>
          </a:ln>
        </p:spPr>
        <p:txBody>
          <a:bodyPr vert="horz" wrap="square" lIns="106901" tIns="53451" rIns="106901" bIns="53451"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106901" tIns="53451" rIns="106901" bIns="53451"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165602" y="6356351"/>
            <a:ext cx="3860800" cy="365125"/>
          </a:xfrm>
          <a:prstGeom prst="rect">
            <a:avLst/>
          </a:prstGeom>
        </p:spPr>
        <p:txBody>
          <a:bodyPr vert="horz" lIns="106901" tIns="53451" rIns="106901" bIns="53451" rtlCol="0" anchor="ctr"/>
          <a:lstStyle>
            <a:lvl1pPr algn="ctr">
              <a:defRPr sz="1596">
                <a:solidFill>
                  <a:schemeClr val="tx1">
                    <a:tint val="75000"/>
                  </a:schemeClr>
                </a:solidFill>
              </a:defRPr>
            </a:lvl1pPr>
          </a:lstStyle>
          <a:p>
            <a:pPr>
              <a:defRPr/>
            </a:pPr>
            <a:r>
              <a:rPr lang="en-US"/>
              <a:t>FCC Physics and Experiments General meeting</a:t>
            </a:r>
            <a:endParaRPr lang="en-US" dirty="0"/>
          </a:p>
        </p:txBody>
      </p:sp>
      <p:sp>
        <p:nvSpPr>
          <p:cNvPr id="6" name="Slide Number Placeholder 5"/>
          <p:cNvSpPr>
            <a:spLocks noGrp="1"/>
          </p:cNvSpPr>
          <p:nvPr>
            <p:ph type="sldNum" sz="quarter" idx="4"/>
          </p:nvPr>
        </p:nvSpPr>
        <p:spPr>
          <a:xfrm>
            <a:off x="8737599" y="6356351"/>
            <a:ext cx="2844801" cy="365125"/>
          </a:xfrm>
          <a:prstGeom prst="rect">
            <a:avLst/>
          </a:prstGeom>
        </p:spPr>
        <p:txBody>
          <a:bodyPr vert="horz" lIns="106901" tIns="53451" rIns="106901" bIns="53451" rtlCol="0" anchor="ctr"/>
          <a:lstStyle>
            <a:lvl1pPr algn="r">
              <a:defRPr sz="1596">
                <a:solidFill>
                  <a:schemeClr val="tx1">
                    <a:tint val="75000"/>
                  </a:schemeClr>
                </a:solidFill>
              </a:defRPr>
            </a:lvl1pPr>
          </a:lstStyle>
          <a:p>
            <a:pPr>
              <a:defRPr/>
            </a:pPr>
            <a:fld id="{89859654-63A5-4139-9191-C0AD9E6D3551}" type="slidenum">
              <a:rPr lang="en-US"/>
              <a:pPr>
                <a:defRPr/>
              </a:pPr>
              <a:t>‹#›</a:t>
            </a:fld>
            <a:endParaRPr lang="en-US"/>
          </a:p>
        </p:txBody>
      </p:sp>
      <p:sp>
        <p:nvSpPr>
          <p:cNvPr id="4" name="Date Placeholder 3"/>
          <p:cNvSpPr>
            <a:spLocks noGrp="1"/>
          </p:cNvSpPr>
          <p:nvPr>
            <p:ph type="dt" sz="half" idx="2"/>
          </p:nvPr>
        </p:nvSpPr>
        <p:spPr>
          <a:xfrm>
            <a:off x="609600" y="6356351"/>
            <a:ext cx="2844801" cy="365125"/>
          </a:xfrm>
          <a:prstGeom prst="rect">
            <a:avLst/>
          </a:prstGeom>
        </p:spPr>
        <p:txBody>
          <a:bodyPr vert="horz" lIns="106901" tIns="53451" rIns="106901" bIns="53451" rtlCol="0" anchor="ctr"/>
          <a:lstStyle>
            <a:lvl1pPr algn="l">
              <a:defRPr sz="1596">
                <a:solidFill>
                  <a:schemeClr val="tx1">
                    <a:tint val="75000"/>
                  </a:schemeClr>
                </a:solidFill>
              </a:defRPr>
            </a:lvl1pPr>
          </a:lstStyle>
          <a:p>
            <a:pPr>
              <a:defRPr/>
            </a:pPr>
            <a:r>
              <a:rPr lang="fr-FR"/>
              <a:t>28 Sep 2020</a:t>
            </a:r>
            <a:endParaRPr lang="en-US" dirty="0"/>
          </a:p>
        </p:txBody>
      </p:sp>
    </p:spTree>
    <p:extLst>
      <p:ext uri="{BB962C8B-B14F-4D97-AF65-F5344CB8AC3E}">
        <p14:creationId xmlns:p14="http://schemas.microsoft.com/office/powerpoint/2010/main" val="1921028619"/>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p:txStyles>
    <p:titleStyle>
      <a:lvl1pPr algn="ctr" rtl="0" eaLnBrk="0" fontAlgn="base" hangingPunct="0">
        <a:spcBef>
          <a:spcPct val="0"/>
        </a:spcBef>
        <a:spcAft>
          <a:spcPct val="0"/>
        </a:spcAft>
        <a:defRPr sz="5813" kern="1200">
          <a:solidFill>
            <a:schemeClr val="tx1"/>
          </a:solidFill>
          <a:latin typeface="+mj-lt"/>
          <a:ea typeface="+mj-ea"/>
          <a:cs typeface="+mj-cs"/>
        </a:defRPr>
      </a:lvl1pPr>
      <a:lvl2pPr algn="ctr" rtl="0" eaLnBrk="0" fontAlgn="base" hangingPunct="0">
        <a:spcBef>
          <a:spcPct val="0"/>
        </a:spcBef>
        <a:spcAft>
          <a:spcPct val="0"/>
        </a:spcAft>
        <a:defRPr sz="5813">
          <a:solidFill>
            <a:schemeClr val="tx1"/>
          </a:solidFill>
          <a:latin typeface="Calibri" pitchFamily="34" charset="0"/>
        </a:defRPr>
      </a:lvl2pPr>
      <a:lvl3pPr algn="ctr" rtl="0" eaLnBrk="0" fontAlgn="base" hangingPunct="0">
        <a:spcBef>
          <a:spcPct val="0"/>
        </a:spcBef>
        <a:spcAft>
          <a:spcPct val="0"/>
        </a:spcAft>
        <a:defRPr sz="5813">
          <a:solidFill>
            <a:schemeClr val="tx1"/>
          </a:solidFill>
          <a:latin typeface="Calibri" pitchFamily="34" charset="0"/>
        </a:defRPr>
      </a:lvl3pPr>
      <a:lvl4pPr algn="ctr" rtl="0" eaLnBrk="0" fontAlgn="base" hangingPunct="0">
        <a:spcBef>
          <a:spcPct val="0"/>
        </a:spcBef>
        <a:spcAft>
          <a:spcPct val="0"/>
        </a:spcAft>
        <a:defRPr sz="5813">
          <a:solidFill>
            <a:schemeClr val="tx1"/>
          </a:solidFill>
          <a:latin typeface="Calibri" pitchFamily="34" charset="0"/>
        </a:defRPr>
      </a:lvl4pPr>
      <a:lvl5pPr algn="ctr" rtl="0" eaLnBrk="0" fontAlgn="base" hangingPunct="0">
        <a:spcBef>
          <a:spcPct val="0"/>
        </a:spcBef>
        <a:spcAft>
          <a:spcPct val="0"/>
        </a:spcAft>
        <a:defRPr sz="5813">
          <a:solidFill>
            <a:schemeClr val="tx1"/>
          </a:solidFill>
          <a:latin typeface="Calibri" pitchFamily="34" charset="0"/>
        </a:defRPr>
      </a:lvl5pPr>
      <a:lvl6pPr marL="609228" algn="ctr" rtl="0" fontAlgn="base">
        <a:spcBef>
          <a:spcPct val="0"/>
        </a:spcBef>
        <a:spcAft>
          <a:spcPct val="0"/>
        </a:spcAft>
        <a:defRPr sz="5813">
          <a:solidFill>
            <a:schemeClr val="tx1"/>
          </a:solidFill>
          <a:latin typeface="Calibri" pitchFamily="34" charset="0"/>
        </a:defRPr>
      </a:lvl6pPr>
      <a:lvl7pPr marL="1218456" algn="ctr" rtl="0" fontAlgn="base">
        <a:spcBef>
          <a:spcPct val="0"/>
        </a:spcBef>
        <a:spcAft>
          <a:spcPct val="0"/>
        </a:spcAft>
        <a:defRPr sz="5813">
          <a:solidFill>
            <a:schemeClr val="tx1"/>
          </a:solidFill>
          <a:latin typeface="Calibri" pitchFamily="34" charset="0"/>
        </a:defRPr>
      </a:lvl7pPr>
      <a:lvl8pPr marL="1827686" algn="ctr" rtl="0" fontAlgn="base">
        <a:spcBef>
          <a:spcPct val="0"/>
        </a:spcBef>
        <a:spcAft>
          <a:spcPct val="0"/>
        </a:spcAft>
        <a:defRPr sz="5813">
          <a:solidFill>
            <a:schemeClr val="tx1"/>
          </a:solidFill>
          <a:latin typeface="Calibri" pitchFamily="34" charset="0"/>
        </a:defRPr>
      </a:lvl8pPr>
      <a:lvl9pPr marL="2436914" algn="ctr" rtl="0" fontAlgn="base">
        <a:spcBef>
          <a:spcPct val="0"/>
        </a:spcBef>
        <a:spcAft>
          <a:spcPct val="0"/>
        </a:spcAft>
        <a:defRPr sz="5813">
          <a:solidFill>
            <a:schemeClr val="tx1"/>
          </a:solidFill>
          <a:latin typeface="Calibri" pitchFamily="34" charset="0"/>
        </a:defRPr>
      </a:lvl9pPr>
    </p:titleStyle>
    <p:bodyStyle>
      <a:lvl1pPr marL="456922" indent="-456922" algn="l" rtl="0" eaLnBrk="0" fontAlgn="base" hangingPunct="0">
        <a:spcBef>
          <a:spcPct val="20000"/>
        </a:spcBef>
        <a:spcAft>
          <a:spcPct val="0"/>
        </a:spcAft>
        <a:buFont typeface="Arial" charset="0"/>
        <a:buChar char="•"/>
        <a:defRPr sz="4217" kern="1200">
          <a:solidFill>
            <a:schemeClr val="tx1"/>
          </a:solidFill>
          <a:latin typeface="+mn-lt"/>
          <a:ea typeface="+mn-ea"/>
          <a:cs typeface="+mn-cs"/>
        </a:defRPr>
      </a:lvl1pPr>
      <a:lvl2pPr marL="989995" indent="-380767" algn="l" rtl="0" eaLnBrk="0" fontAlgn="base" hangingPunct="0">
        <a:spcBef>
          <a:spcPct val="20000"/>
        </a:spcBef>
        <a:spcAft>
          <a:spcPct val="0"/>
        </a:spcAft>
        <a:buFont typeface="Arial" charset="0"/>
        <a:buChar char="–"/>
        <a:defRPr sz="3761" kern="1200">
          <a:solidFill>
            <a:schemeClr val="tx1"/>
          </a:solidFill>
          <a:latin typeface="+mn-lt"/>
          <a:ea typeface="+mn-ea"/>
          <a:cs typeface="+mn-cs"/>
        </a:defRPr>
      </a:lvl2pPr>
      <a:lvl3pPr marL="1523071" indent="-304614" algn="l" rtl="0" eaLnBrk="0" fontAlgn="base" hangingPunct="0">
        <a:spcBef>
          <a:spcPct val="20000"/>
        </a:spcBef>
        <a:spcAft>
          <a:spcPct val="0"/>
        </a:spcAft>
        <a:buFont typeface="Arial" charset="0"/>
        <a:buChar char="•"/>
        <a:defRPr sz="3191" kern="1200">
          <a:solidFill>
            <a:schemeClr val="tx1"/>
          </a:solidFill>
          <a:latin typeface="+mn-lt"/>
          <a:ea typeface="+mn-ea"/>
          <a:cs typeface="+mn-cs"/>
        </a:defRPr>
      </a:lvl3pPr>
      <a:lvl4pPr marL="2132300" indent="-304614" algn="l" rtl="0" eaLnBrk="0" fontAlgn="base" hangingPunct="0">
        <a:spcBef>
          <a:spcPct val="20000"/>
        </a:spcBef>
        <a:spcAft>
          <a:spcPct val="0"/>
        </a:spcAft>
        <a:buFont typeface="Arial" charset="0"/>
        <a:buChar char="–"/>
        <a:defRPr sz="2622" kern="1200">
          <a:solidFill>
            <a:schemeClr val="tx1"/>
          </a:solidFill>
          <a:latin typeface="+mn-lt"/>
          <a:ea typeface="+mn-ea"/>
          <a:cs typeface="+mn-cs"/>
        </a:defRPr>
      </a:lvl4pPr>
      <a:lvl5pPr marL="2741528" indent="-304614" algn="l" rtl="0" eaLnBrk="0" fontAlgn="base" hangingPunct="0">
        <a:spcBef>
          <a:spcPct val="20000"/>
        </a:spcBef>
        <a:spcAft>
          <a:spcPct val="0"/>
        </a:spcAft>
        <a:buFont typeface="Arial" charset="0"/>
        <a:buChar char="»"/>
        <a:defRPr sz="2622" kern="1200">
          <a:solidFill>
            <a:schemeClr val="tx1"/>
          </a:solidFill>
          <a:latin typeface="+mn-lt"/>
          <a:ea typeface="+mn-ea"/>
          <a:cs typeface="+mn-cs"/>
        </a:defRPr>
      </a:lvl5pPr>
      <a:lvl6pPr marL="3350757"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6pPr>
      <a:lvl7pPr marL="3959985"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7pPr>
      <a:lvl8pPr marL="4569214"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8pPr>
      <a:lvl9pPr marL="5178442"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9pPr>
    </p:bodyStyle>
    <p:otherStyle>
      <a:defPPr>
        <a:defRPr lang="en-US"/>
      </a:defPPr>
      <a:lvl1pPr marL="0" algn="l" defTabSz="1218456" rtl="0" eaLnBrk="1" latinLnBrk="0" hangingPunct="1">
        <a:defRPr sz="2394" kern="1200">
          <a:solidFill>
            <a:schemeClr val="tx1"/>
          </a:solidFill>
          <a:latin typeface="+mn-lt"/>
          <a:ea typeface="+mn-ea"/>
          <a:cs typeface="+mn-cs"/>
        </a:defRPr>
      </a:lvl1pPr>
      <a:lvl2pPr marL="609228" algn="l" defTabSz="1218456" rtl="0" eaLnBrk="1" latinLnBrk="0" hangingPunct="1">
        <a:defRPr sz="2394" kern="1200">
          <a:solidFill>
            <a:schemeClr val="tx1"/>
          </a:solidFill>
          <a:latin typeface="+mn-lt"/>
          <a:ea typeface="+mn-ea"/>
          <a:cs typeface="+mn-cs"/>
        </a:defRPr>
      </a:lvl2pPr>
      <a:lvl3pPr marL="1218456" algn="l" defTabSz="1218456" rtl="0" eaLnBrk="1" latinLnBrk="0" hangingPunct="1">
        <a:defRPr sz="2394" kern="1200">
          <a:solidFill>
            <a:schemeClr val="tx1"/>
          </a:solidFill>
          <a:latin typeface="+mn-lt"/>
          <a:ea typeface="+mn-ea"/>
          <a:cs typeface="+mn-cs"/>
        </a:defRPr>
      </a:lvl3pPr>
      <a:lvl4pPr marL="1827686" algn="l" defTabSz="1218456" rtl="0" eaLnBrk="1" latinLnBrk="0" hangingPunct="1">
        <a:defRPr sz="2394" kern="1200">
          <a:solidFill>
            <a:schemeClr val="tx1"/>
          </a:solidFill>
          <a:latin typeface="+mn-lt"/>
          <a:ea typeface="+mn-ea"/>
          <a:cs typeface="+mn-cs"/>
        </a:defRPr>
      </a:lvl4pPr>
      <a:lvl5pPr marL="2436914" algn="l" defTabSz="1218456" rtl="0" eaLnBrk="1" latinLnBrk="0" hangingPunct="1">
        <a:defRPr sz="2394" kern="1200">
          <a:solidFill>
            <a:schemeClr val="tx1"/>
          </a:solidFill>
          <a:latin typeface="+mn-lt"/>
          <a:ea typeface="+mn-ea"/>
          <a:cs typeface="+mn-cs"/>
        </a:defRPr>
      </a:lvl5pPr>
      <a:lvl6pPr marL="3046142" algn="l" defTabSz="1218456" rtl="0" eaLnBrk="1" latinLnBrk="0" hangingPunct="1">
        <a:defRPr sz="2394" kern="1200">
          <a:solidFill>
            <a:schemeClr val="tx1"/>
          </a:solidFill>
          <a:latin typeface="+mn-lt"/>
          <a:ea typeface="+mn-ea"/>
          <a:cs typeface="+mn-cs"/>
        </a:defRPr>
      </a:lvl6pPr>
      <a:lvl7pPr marL="3655371" algn="l" defTabSz="1218456" rtl="0" eaLnBrk="1" latinLnBrk="0" hangingPunct="1">
        <a:defRPr sz="2394" kern="1200">
          <a:solidFill>
            <a:schemeClr val="tx1"/>
          </a:solidFill>
          <a:latin typeface="+mn-lt"/>
          <a:ea typeface="+mn-ea"/>
          <a:cs typeface="+mn-cs"/>
        </a:defRPr>
      </a:lvl7pPr>
      <a:lvl8pPr marL="4264600" algn="l" defTabSz="1218456" rtl="0" eaLnBrk="1" latinLnBrk="0" hangingPunct="1">
        <a:defRPr sz="2394" kern="1200">
          <a:solidFill>
            <a:schemeClr val="tx1"/>
          </a:solidFill>
          <a:latin typeface="+mn-lt"/>
          <a:ea typeface="+mn-ea"/>
          <a:cs typeface="+mn-cs"/>
        </a:defRPr>
      </a:lvl8pPr>
      <a:lvl9pPr marL="4873828" algn="l" defTabSz="1218456" rtl="0" eaLnBrk="1" latinLnBrk="0" hangingPunct="1">
        <a:defRPr sz="239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2023-11-17</a:t>
            </a:r>
          </a:p>
        </p:txBody>
      </p:sp>
    </p:spTree>
    <p:extLst>
      <p:ext uri="{BB962C8B-B14F-4D97-AF65-F5344CB8AC3E}">
        <p14:creationId xmlns:p14="http://schemas.microsoft.com/office/powerpoint/2010/main" val="488012207"/>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 id="2147483912" r:id="rId12"/>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24806734"/>
      </p:ext>
    </p:extLst>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 id="2147483948" r:id="rId12"/>
    <p:sldLayoutId id="2147483949" r:id="rId13"/>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1400" cy="432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90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48288" y="90900"/>
            <a:ext cx="745421" cy="252000"/>
          </a:xfrm>
          <a:prstGeom prst="rect">
            <a:avLst/>
          </a:prstGeom>
        </p:spPr>
      </p:pic>
    </p:spTree>
    <p:extLst>
      <p:ext uri="{BB962C8B-B14F-4D97-AF65-F5344CB8AC3E}">
        <p14:creationId xmlns:p14="http://schemas.microsoft.com/office/powerpoint/2010/main" val="155595321"/>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2023-11-17</a:t>
            </a:r>
          </a:p>
        </p:txBody>
      </p:sp>
    </p:spTree>
    <p:extLst>
      <p:ext uri="{BB962C8B-B14F-4D97-AF65-F5344CB8AC3E}">
        <p14:creationId xmlns:p14="http://schemas.microsoft.com/office/powerpoint/2010/main" val="1978436462"/>
      </p:ext>
    </p:extLst>
  </p:cSld>
  <p:clrMap bg1="lt1" tx1="dk1" bg2="lt2" tx2="dk2" accent1="accent1" accent2="accent2" accent3="accent3" accent4="accent4" accent5="accent5" accent6="accent6" hlink="hlink" folHlink="folHlink"/>
  <p:sldLayoutIdLst>
    <p:sldLayoutId id="2147483992" r:id="rId1"/>
    <p:sldLayoutId id="2147483993" r:id="rId2"/>
    <p:sldLayoutId id="2147483994" r:id="rId3"/>
    <p:sldLayoutId id="2147483995" r:id="rId4"/>
    <p:sldLayoutId id="2147483996" r:id="rId5"/>
    <p:sldLayoutId id="2147483997" r:id="rId6"/>
    <p:sldLayoutId id="2147483998" r:id="rId7"/>
    <p:sldLayoutId id="2147483999" r:id="rId8"/>
    <p:sldLayoutId id="2147484000" r:id="rId9"/>
    <p:sldLayoutId id="2147484001" r:id="rId10"/>
    <p:sldLayoutId id="2147484002" r:id="rId11"/>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2023-11-17</a:t>
            </a:r>
          </a:p>
        </p:txBody>
      </p:sp>
    </p:spTree>
    <p:extLst>
      <p:ext uri="{BB962C8B-B14F-4D97-AF65-F5344CB8AC3E}">
        <p14:creationId xmlns:p14="http://schemas.microsoft.com/office/powerpoint/2010/main" val="2052867224"/>
      </p:ext>
    </p:extLst>
  </p:cSld>
  <p:clrMap bg1="lt1" tx1="dk1" bg2="lt2" tx2="dk2" accent1="accent1" accent2="accent2" accent3="accent3" accent4="accent4" accent5="accent5" accent6="accent6" hlink="hlink" folHlink="folHlink"/>
  <p:sldLayoutIdLst>
    <p:sldLayoutId id="2147484004" r:id="rId1"/>
    <p:sldLayoutId id="2147484005" r:id="rId2"/>
    <p:sldLayoutId id="2147484006" r:id="rId3"/>
    <p:sldLayoutId id="2147484007" r:id="rId4"/>
    <p:sldLayoutId id="2147484008" r:id="rId5"/>
    <p:sldLayoutId id="2147484009" r:id="rId6"/>
    <p:sldLayoutId id="2147484010" r:id="rId7"/>
    <p:sldLayoutId id="2147484011" r:id="rId8"/>
    <p:sldLayoutId id="2147484012" r:id="rId9"/>
    <p:sldLayoutId id="2147484013" r:id="rId10"/>
    <p:sldLayoutId id="2147484014" r:id="rId11"/>
    <p:sldLayoutId id="2147484015" r:id="rId12"/>
    <p:sldLayoutId id="2147484016" r:id="rId13"/>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7.png"/><Relationship Id="rId3" Type="http://schemas.openxmlformats.org/officeDocument/2006/relationships/image" Target="../media/image8.jpeg"/><Relationship Id="rId7" Type="http://schemas.openxmlformats.org/officeDocument/2006/relationships/image" Target="../media/image12.png"/><Relationship Id="rId12"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1.jpeg"/><Relationship Id="rId11" Type="http://schemas.openxmlformats.org/officeDocument/2006/relationships/hyperlink" Target="http://cern.ch/fcc" TargetMode="External"/><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8.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38.png"/><Relationship Id="rId2" Type="http://schemas.openxmlformats.org/officeDocument/2006/relationships/image" Target="../media/image34.jpeg"/><Relationship Id="rId1" Type="http://schemas.openxmlformats.org/officeDocument/2006/relationships/slideLayout" Target="../slideLayouts/slideLayout92.xml"/><Relationship Id="rId6" Type="http://schemas.openxmlformats.org/officeDocument/2006/relationships/image" Target="../media/image37.png"/><Relationship Id="rId5" Type="http://schemas.openxmlformats.org/officeDocument/2006/relationships/image" Target="../media/image36.jpeg"/><Relationship Id="rId4" Type="http://schemas.openxmlformats.org/officeDocument/2006/relationships/image" Target="../media/image35.png"/></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19.png"/><Relationship Id="rId1" Type="http://schemas.openxmlformats.org/officeDocument/2006/relationships/slideLayout" Target="../slideLayouts/slideLayout94.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94.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94.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1.png"/><Relationship Id="rId1" Type="http://schemas.openxmlformats.org/officeDocument/2006/relationships/slideLayout" Target="../slideLayouts/slideLayout92.xml"/></Relationships>
</file>

<file path=ppt/slides/_rels/slide5.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3.jpg"/><Relationship Id="rId7" Type="http://schemas.openxmlformats.org/officeDocument/2006/relationships/image" Target="../media/image26.jpg"/><Relationship Id="rId2" Type="http://schemas.openxmlformats.org/officeDocument/2006/relationships/image" Target="../media/image22.jpeg"/><Relationship Id="rId1" Type="http://schemas.openxmlformats.org/officeDocument/2006/relationships/slideLayout" Target="../slideLayouts/slideLayout9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9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9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n aerial view of a city&#10;&#10;Description automatically generated with low confidence">
            <a:extLst>
              <a:ext uri="{FF2B5EF4-FFF2-40B4-BE49-F238E27FC236}">
                <a16:creationId xmlns:a16="http://schemas.microsoft.com/office/drawing/2014/main" id="{91ADA034-38F8-0D1C-4B4B-816A0E72049C}"/>
              </a:ext>
            </a:extLst>
          </p:cNvPr>
          <p:cNvPicPr>
            <a:picLocks noChangeAspect="1"/>
          </p:cNvPicPr>
          <p:nvPr/>
        </p:nvPicPr>
        <p:blipFill rotWithShape="1">
          <a:blip r:embed="rId3">
            <a:extLst>
              <a:ext uri="{28A0092B-C50C-407E-A947-70E740481C1C}">
                <a14:useLocalDpi xmlns:a14="http://schemas.microsoft.com/office/drawing/2010/main" val="0"/>
              </a:ext>
            </a:extLst>
          </a:blip>
          <a:srcRect b="19348"/>
          <a:stretch/>
        </p:blipFill>
        <p:spPr>
          <a:xfrm>
            <a:off x="0" y="-17463"/>
            <a:ext cx="12192000" cy="6875463"/>
          </a:xfrm>
          <a:prstGeom prst="rect">
            <a:avLst/>
          </a:prstGeom>
        </p:spPr>
      </p:pic>
      <p:sp>
        <p:nvSpPr>
          <p:cNvPr id="28" name="TextBox 27"/>
          <p:cNvSpPr txBox="1"/>
          <p:nvPr/>
        </p:nvSpPr>
        <p:spPr>
          <a:xfrm>
            <a:off x="220581" y="42384"/>
            <a:ext cx="11925367"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00" b="1" i="0" u="none" strike="noStrike" kern="1200" cap="none" spc="0" normalizeH="0" baseline="0" noProof="0" dirty="0">
                <a:ln>
                  <a:noFill/>
                </a:ln>
                <a:solidFill>
                  <a:srgbClr val="FFFF00"/>
                </a:solidFill>
                <a:effectLst/>
                <a:uLnTx/>
                <a:uFillTx/>
                <a:latin typeface="Calibri" panose="020F0502020204030204"/>
                <a:ea typeface="+mn-ea"/>
                <a:cs typeface="+mn-cs"/>
              </a:rPr>
              <a:t>FCC </a:t>
            </a:r>
            <a:r>
              <a:rPr kumimoji="0" lang="en-GB" sz="5400" b="1" i="0" u="none" strike="noStrike" kern="1200" cap="none" spc="0" normalizeH="0" noProof="0" dirty="0">
                <a:ln>
                  <a:noFill/>
                </a:ln>
                <a:solidFill>
                  <a:srgbClr val="FFFF00"/>
                </a:solidFill>
                <a:effectLst/>
                <a:uLnTx/>
                <a:uFillTx/>
                <a:latin typeface="Calibri" panose="020F0502020204030204"/>
                <a:ea typeface="+mn-ea"/>
                <a:cs typeface="+mn-cs"/>
              </a:rPr>
              <a:t>Feasibility Study </a:t>
            </a:r>
            <a:r>
              <a:rPr lang="en-GB" sz="5400" b="1" noProof="0" dirty="0">
                <a:solidFill>
                  <a:srgbClr val="FFFF00"/>
                </a:solidFill>
                <a:latin typeface="Calibri" panose="020F0502020204030204"/>
              </a:rPr>
              <a:t>Status</a:t>
            </a:r>
            <a:endParaRPr kumimoji="0" lang="en-GB" sz="5400" b="1" i="0" u="none" strike="noStrike" kern="1200" cap="none" spc="0" normalizeH="0" baseline="0" noProof="0" dirty="0">
              <a:ln>
                <a:noFill/>
              </a:ln>
              <a:solidFill>
                <a:srgbClr val="FFFF00"/>
              </a:solidFill>
              <a:effectLst/>
              <a:uLnTx/>
              <a:uFillTx/>
              <a:latin typeface="Calibri" panose="020F0502020204030204"/>
              <a:ea typeface="+mn-ea"/>
              <a:cs typeface="+mn-cs"/>
            </a:endParaRPr>
          </a:p>
        </p:txBody>
      </p:sp>
      <p:sp>
        <p:nvSpPr>
          <p:cNvPr id="35" name="TextBox 34"/>
          <p:cNvSpPr txBox="1"/>
          <p:nvPr/>
        </p:nvSpPr>
        <p:spPr>
          <a:xfrm>
            <a:off x="1052268" y="964573"/>
            <a:ext cx="10261991"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3600" b="1" dirty="0">
                <a:solidFill>
                  <a:prstClr val="white"/>
                </a:solidFill>
                <a:latin typeface="Calibri" panose="020F0502020204030204"/>
              </a:rPr>
              <a:t>Plenary ECFA, 17</a:t>
            </a:r>
            <a:r>
              <a:rPr kumimoji="0" lang="en-GB" sz="3600" b="1" i="0" u="none" strike="noStrike" kern="1200" cap="none" spc="0" normalizeH="0" baseline="0" noProof="0" dirty="0">
                <a:ln>
                  <a:noFill/>
                </a:ln>
                <a:solidFill>
                  <a:prstClr val="white"/>
                </a:solidFill>
                <a:effectLst/>
                <a:uLnTx/>
                <a:uFillTx/>
                <a:latin typeface="Calibri" panose="020F0502020204030204"/>
                <a:ea typeface="+mn-ea"/>
                <a:cs typeface="+mn-cs"/>
              </a:rPr>
              <a:t> November 2023</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600" b="0" i="1" u="none" strike="noStrike" kern="1200" cap="none" spc="0" normalizeH="0" baseline="0" noProof="0" dirty="0">
              <a:ln>
                <a:noFill/>
              </a:ln>
              <a:solidFill>
                <a:prstClr val="white">
                  <a:lumMod val="85000"/>
                </a:prstClr>
              </a:solidFill>
              <a:effectLst/>
              <a:uLnTx/>
              <a:uFillTx/>
              <a:latin typeface="Calibri" panose="020F0502020204030204" pitchFamily="34" charset="0"/>
              <a:ea typeface="+mn-ea"/>
              <a:cs typeface="+mn-cs"/>
            </a:endParaRPr>
          </a:p>
        </p:txBody>
      </p:sp>
      <p:sp>
        <p:nvSpPr>
          <p:cNvPr id="36" name="TextBox 35"/>
          <p:cNvSpPr txBox="1"/>
          <p:nvPr/>
        </p:nvSpPr>
        <p:spPr>
          <a:xfrm>
            <a:off x="537877" y="1253441"/>
            <a:ext cx="11194742" cy="31700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srgbClr val="A5A5A5">
                  <a:lumMod val="20000"/>
                  <a:lumOff val="80000"/>
                </a:srgbClr>
              </a:solidFill>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FF00"/>
                </a:solidFill>
                <a:effectLst/>
                <a:uLnTx/>
                <a:uFillTx/>
                <a:latin typeface="Calibri" panose="020F0502020204030204" pitchFamily="34" charset="0"/>
                <a:ea typeface="+mn-ea"/>
                <a:cs typeface="+mn-cs"/>
              </a:rPr>
              <a:t>Michael Benedikt, Frank Zimmermann, CERN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FFFF00"/>
                </a:solidFill>
                <a:effectLst/>
                <a:uLnTx/>
                <a:uFillTx/>
                <a:latin typeface="Calibri" panose="020F0502020204030204" pitchFamily="34" charset="0"/>
                <a:ea typeface="+mn-ea"/>
                <a:cs typeface="Arial" panose="020B0604020202020204" pitchFamily="34" charset="0"/>
              </a:rPr>
              <a:t>on behalf of FCC collaboration </a:t>
            </a:r>
            <a:r>
              <a:rPr lang="en-GB" sz="2400" dirty="0">
                <a:solidFill>
                  <a:srgbClr val="FFFF00"/>
                </a:solidFill>
                <a:latin typeface="Calibri" panose="020F0502020204030204" pitchFamily="34" charset="0"/>
                <a:cs typeface="Arial" panose="020B0604020202020204" pitchFamily="34" charset="0"/>
              </a:rPr>
              <a:t>&amp;</a:t>
            </a:r>
            <a:r>
              <a:rPr kumimoji="0" lang="en-GB" sz="2400" b="0" i="0" u="none" strike="noStrike" kern="1200" cap="none" spc="0" normalizeH="0" baseline="0" noProof="0" dirty="0">
                <a:ln>
                  <a:noFill/>
                </a:ln>
                <a:solidFill>
                  <a:srgbClr val="FFFF00"/>
                </a:solidFill>
                <a:effectLst/>
                <a:uLnTx/>
                <a:uFillTx/>
                <a:latin typeface="Calibri" panose="020F0502020204030204" pitchFamily="34" charset="0"/>
                <a:ea typeface="+mn-ea"/>
                <a:cs typeface="Arial" panose="020B0604020202020204" pitchFamily="34" charset="0"/>
              </a:rPr>
              <a:t> FCCIS DS team</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000" dirty="0">
              <a:solidFill>
                <a:srgbClr val="FFFF00"/>
              </a:solidFill>
              <a:latin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000" dirty="0">
              <a:solidFill>
                <a:srgbClr val="FFFF00"/>
              </a:solidFill>
              <a:latin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000" dirty="0">
              <a:solidFill>
                <a:srgbClr val="FFFF00"/>
              </a:solidFill>
              <a:latin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000" dirty="0">
              <a:solidFill>
                <a:srgbClr val="FFFF00"/>
              </a:solidFill>
              <a:latin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000" dirty="0">
              <a:solidFill>
                <a:srgbClr val="FFFF00"/>
              </a:solidFill>
              <a:latin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400" dirty="0">
              <a:solidFill>
                <a:srgbClr val="FFFF00"/>
              </a:solidFill>
              <a:latin typeface="Calibri" panose="020F0502020204030204" pitchFamily="34" charset="0"/>
              <a:cs typeface="Arial" panose="020B0604020202020204" pitchFamily="34" charset="0"/>
            </a:endParaRPr>
          </a:p>
        </p:txBody>
      </p:sp>
      <p:sp>
        <p:nvSpPr>
          <p:cNvPr id="27" name="TextBox 2">
            <a:extLst>
              <a:ext uri="{FF2B5EF4-FFF2-40B4-BE49-F238E27FC236}">
                <a16:creationId xmlns:a16="http://schemas.microsoft.com/office/drawing/2014/main" id="{885E0B1D-EE02-4D08-B4B7-6B086A825C46}"/>
              </a:ext>
            </a:extLst>
          </p:cNvPr>
          <p:cNvSpPr txBox="1"/>
          <p:nvPr/>
        </p:nvSpPr>
        <p:spPr>
          <a:xfrm>
            <a:off x="8904312" y="6597352"/>
            <a:ext cx="1656031"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photo: J. Wenninger</a:t>
            </a: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4" name="Rectangle 43">
            <a:extLst>
              <a:ext uri="{FF2B5EF4-FFF2-40B4-BE49-F238E27FC236}">
                <a16:creationId xmlns:a16="http://schemas.microsoft.com/office/drawing/2014/main" id="{254A8740-16D4-4760-ABC1-0CB85366A0F7}"/>
              </a:ext>
            </a:extLst>
          </p:cNvPr>
          <p:cNvSpPr/>
          <p:nvPr/>
        </p:nvSpPr>
        <p:spPr>
          <a:xfrm>
            <a:off x="336376" y="6259620"/>
            <a:ext cx="8807624" cy="646331"/>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Work supported by the </a:t>
            </a:r>
            <a:r>
              <a:rPr kumimoji="0" lang="en-US" sz="1200" b="1"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European Commission </a:t>
            </a:r>
            <a:r>
              <a:rPr kumimoji="0" lang="en-US" sz="1200" b="0"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under </a:t>
            </a:r>
            <a:r>
              <a:rPr kumimoji="0" lang="en-GB" sz="1200" b="0"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the </a:t>
            </a:r>
            <a:r>
              <a:rPr kumimoji="0" lang="en-GB" sz="1200" b="1"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HORIZON 2020 projects </a:t>
            </a:r>
            <a:r>
              <a:rPr kumimoji="0" lang="en-GB" sz="1200" b="1" i="1" u="none" strike="noStrike" kern="0" cap="none" spc="0" normalizeH="0" baseline="0" noProof="0" dirty="0" err="1">
                <a:ln>
                  <a:noFill/>
                </a:ln>
                <a:solidFill>
                  <a:schemeClr val="accent4">
                    <a:lumMod val="40000"/>
                    <a:lumOff val="60000"/>
                  </a:schemeClr>
                </a:solidFill>
                <a:effectLst/>
                <a:uLnTx/>
                <a:uFillTx/>
                <a:latin typeface="Calibri" panose="020F0502020204030204"/>
                <a:ea typeface="+mn-ea"/>
                <a:cs typeface="+mn-cs"/>
              </a:rPr>
              <a:t>EuroCirCol</a:t>
            </a:r>
            <a:r>
              <a:rPr kumimoji="0" lang="en-GB" sz="1200" b="0"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 grant agreement 654305; </a:t>
            </a:r>
            <a:r>
              <a:rPr kumimoji="0" lang="en-GB" sz="1200" b="1" i="1" u="none" strike="noStrike" kern="0" cap="none" spc="0" normalizeH="0" baseline="0" noProof="0" dirty="0" err="1">
                <a:ln>
                  <a:noFill/>
                </a:ln>
                <a:solidFill>
                  <a:schemeClr val="accent4">
                    <a:lumMod val="40000"/>
                    <a:lumOff val="60000"/>
                  </a:schemeClr>
                </a:solidFill>
                <a:effectLst/>
                <a:uLnTx/>
                <a:uFillTx/>
                <a:latin typeface="Calibri" panose="020F0502020204030204"/>
                <a:ea typeface="+mn-ea"/>
                <a:cs typeface="+mn-cs"/>
              </a:rPr>
              <a:t>EASITrain</a:t>
            </a:r>
            <a:r>
              <a:rPr kumimoji="0" lang="en-GB" sz="1200" b="1"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 </a:t>
            </a:r>
            <a:r>
              <a:rPr kumimoji="0" lang="en-GB" sz="1200" b="0"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grant agreement no. 764879; </a:t>
            </a:r>
            <a:r>
              <a:rPr kumimoji="0" lang="en-GB" sz="1200" b="1" i="1" u="none" strike="noStrike" kern="0" cap="none" spc="0" normalizeH="0" baseline="0" noProof="0" dirty="0" err="1">
                <a:ln>
                  <a:noFill/>
                </a:ln>
                <a:solidFill>
                  <a:schemeClr val="accent4">
                    <a:lumMod val="40000"/>
                    <a:lumOff val="60000"/>
                  </a:schemeClr>
                </a:solidFill>
                <a:effectLst/>
                <a:uLnTx/>
                <a:uFillTx/>
                <a:latin typeface="Calibri" panose="020F0502020204030204"/>
                <a:ea typeface="+mn-ea"/>
                <a:cs typeface="+mn-cs"/>
              </a:rPr>
              <a:t>iFAST</a:t>
            </a:r>
            <a:r>
              <a:rPr kumimoji="0" lang="en-GB" sz="1200" b="0"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 grant agreement 101004730, </a:t>
            </a:r>
            <a:r>
              <a:rPr kumimoji="0" lang="en-GB" sz="1200" b="1"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FCCIS</a:t>
            </a:r>
            <a:r>
              <a:rPr kumimoji="0" lang="en-GB" sz="1200" b="0"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 grant agreement 951754</a:t>
            </a:r>
            <a:r>
              <a:rPr lang="en-GB" sz="1200" i="1" kern="0" dirty="0">
                <a:solidFill>
                  <a:schemeClr val="accent4">
                    <a:lumMod val="40000"/>
                    <a:lumOff val="60000"/>
                  </a:schemeClr>
                </a:solidFill>
                <a:latin typeface="Calibri" panose="020F0502020204030204"/>
              </a:rPr>
              <a:t>;</a:t>
            </a:r>
            <a:r>
              <a:rPr kumimoji="0" lang="en-GB" sz="1200" b="0"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 </a:t>
            </a:r>
            <a:r>
              <a:rPr kumimoji="0" lang="en-GB" sz="1200" b="1"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E-JADE,</a:t>
            </a:r>
            <a:r>
              <a:rPr kumimoji="0" lang="en-GB" sz="1200" b="0"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 contract no. 645479; </a:t>
            </a:r>
            <a:r>
              <a:rPr kumimoji="0" lang="en-GB" sz="1200" b="1"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EAJADE</a:t>
            </a:r>
            <a:r>
              <a:rPr kumimoji="0" lang="en-GB" sz="1200" b="0"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  contract number 101086276; and by the Swiss </a:t>
            </a:r>
            <a:r>
              <a:rPr kumimoji="0" lang="en-GB" sz="1200" b="1"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CHART </a:t>
            </a:r>
            <a:r>
              <a:rPr kumimoji="0" lang="en-GB" sz="1200" b="0" i="1" u="none" strike="noStrike" kern="0" cap="none" spc="0" normalizeH="0" baseline="0" noProof="0" dirty="0">
                <a:ln>
                  <a:noFill/>
                </a:ln>
                <a:solidFill>
                  <a:schemeClr val="accent4">
                    <a:lumMod val="40000"/>
                    <a:lumOff val="60000"/>
                  </a:schemeClr>
                </a:solidFill>
                <a:effectLst/>
                <a:uLnTx/>
                <a:uFillTx/>
                <a:latin typeface="Calibri" panose="020F0502020204030204"/>
                <a:ea typeface="+mn-ea"/>
                <a:cs typeface="+mn-cs"/>
              </a:rPr>
              <a:t>program</a:t>
            </a:r>
          </a:p>
        </p:txBody>
      </p:sp>
      <p:pic>
        <p:nvPicPr>
          <p:cNvPr id="45" name="Picture 44">
            <a:extLst>
              <a:ext uri="{FF2B5EF4-FFF2-40B4-BE49-F238E27FC236}">
                <a16:creationId xmlns:a16="http://schemas.microsoft.com/office/drawing/2014/main" id="{1D1F60EA-2701-4D84-AA78-272DEA2FD04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77968" y="6312008"/>
            <a:ext cx="2814032" cy="4392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6" name="TextBox 11">
            <a:extLst>
              <a:ext uri="{FF2B5EF4-FFF2-40B4-BE49-F238E27FC236}">
                <a16:creationId xmlns:a16="http://schemas.microsoft.com/office/drawing/2014/main" id="{35D5C610-92BF-4ACA-BD6F-9E763AC912C3}"/>
              </a:ext>
            </a:extLst>
          </p:cNvPr>
          <p:cNvSpPr txBox="1"/>
          <p:nvPr/>
        </p:nvSpPr>
        <p:spPr>
          <a:xfrm>
            <a:off x="174531" y="5516664"/>
            <a:ext cx="12017469" cy="726216"/>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47" name="Picture 46">
            <a:extLst>
              <a:ext uri="{FF2B5EF4-FFF2-40B4-BE49-F238E27FC236}">
                <a16:creationId xmlns:a16="http://schemas.microsoft.com/office/drawing/2014/main" id="{A6F9B256-6972-4B30-AD3F-FDD6C64A23E5}"/>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347364" y="5626473"/>
            <a:ext cx="1175441" cy="491584"/>
          </a:xfrm>
          <a:prstGeom prst="rect">
            <a:avLst/>
          </a:prstGeom>
          <a:solidFill>
            <a:schemeClr val="bg1"/>
          </a:solidFill>
        </p:spPr>
      </p:pic>
      <p:pic>
        <p:nvPicPr>
          <p:cNvPr id="48" name="Picture 47">
            <a:extLst>
              <a:ext uri="{FF2B5EF4-FFF2-40B4-BE49-F238E27FC236}">
                <a16:creationId xmlns:a16="http://schemas.microsoft.com/office/drawing/2014/main" id="{F5B25BE4-E4C9-446B-843A-99590BFBDAE0}"/>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78133" y="5558774"/>
            <a:ext cx="1302192" cy="626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48">
            <a:extLst>
              <a:ext uri="{FF2B5EF4-FFF2-40B4-BE49-F238E27FC236}">
                <a16:creationId xmlns:a16="http://schemas.microsoft.com/office/drawing/2014/main" id="{9A162FAA-1BA1-4CAD-90C8-EA624DFEF9A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99606" y="5559732"/>
            <a:ext cx="983594" cy="640080"/>
          </a:xfrm>
          <a:prstGeom prst="rect">
            <a:avLst/>
          </a:prstGeom>
        </p:spPr>
      </p:pic>
      <p:pic>
        <p:nvPicPr>
          <p:cNvPr id="51" name="Picture 50">
            <a:extLst>
              <a:ext uri="{FF2B5EF4-FFF2-40B4-BE49-F238E27FC236}">
                <a16:creationId xmlns:a16="http://schemas.microsoft.com/office/drawing/2014/main" id="{7245894D-936D-47D6-A2B6-50F540F97240}"/>
              </a:ext>
            </a:extLst>
          </p:cNvPr>
          <p:cNvPicPr>
            <a:picLocks noChangeAspect="1"/>
          </p:cNvPicPr>
          <p:nvPr/>
        </p:nvPicPr>
        <p:blipFill rotWithShape="1">
          <a:blip r:embed="rId8">
            <a:extLst>
              <a:ext uri="{28A0092B-C50C-407E-A947-70E740481C1C}">
                <a14:useLocalDpi xmlns:a14="http://schemas.microsoft.com/office/drawing/2010/main" val="0"/>
              </a:ext>
            </a:extLst>
          </a:blip>
          <a:srcRect l="23997" t="16876" r="24262" b="24372"/>
          <a:stretch/>
        </p:blipFill>
        <p:spPr>
          <a:xfrm>
            <a:off x="6834634" y="5527326"/>
            <a:ext cx="424542" cy="640080"/>
          </a:xfrm>
          <a:prstGeom prst="rect">
            <a:avLst/>
          </a:prstGeom>
        </p:spPr>
      </p:pic>
      <p:pic>
        <p:nvPicPr>
          <p:cNvPr id="52" name="Picture 51">
            <a:extLst>
              <a:ext uri="{FF2B5EF4-FFF2-40B4-BE49-F238E27FC236}">
                <a16:creationId xmlns:a16="http://schemas.microsoft.com/office/drawing/2014/main" id="{5786B6B1-4A82-437B-8B0F-4445B9D4CDE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169469" y="5576810"/>
            <a:ext cx="1619272" cy="573294"/>
          </a:xfrm>
          <a:prstGeom prst="rect">
            <a:avLst/>
          </a:prstGeom>
        </p:spPr>
      </p:pic>
      <p:pic>
        <p:nvPicPr>
          <p:cNvPr id="53" name="Picture 52">
            <a:extLst>
              <a:ext uri="{FF2B5EF4-FFF2-40B4-BE49-F238E27FC236}">
                <a16:creationId xmlns:a16="http://schemas.microsoft.com/office/drawing/2014/main" id="{681B5742-71F9-4313-A343-B42421E146DC}"/>
              </a:ext>
            </a:extLst>
          </p:cNvPr>
          <p:cNvPicPr>
            <a:picLocks noChangeAspect="1"/>
          </p:cNvPicPr>
          <p:nvPr/>
        </p:nvPicPr>
        <p:blipFill>
          <a:blip r:embed="rId10"/>
          <a:stretch>
            <a:fillRect/>
          </a:stretch>
        </p:blipFill>
        <p:spPr>
          <a:xfrm>
            <a:off x="11471695" y="5603048"/>
            <a:ext cx="601024" cy="640080"/>
          </a:xfrm>
          <a:prstGeom prst="rect">
            <a:avLst/>
          </a:prstGeom>
          <a:solidFill>
            <a:schemeClr val="bg1"/>
          </a:solidFill>
        </p:spPr>
      </p:pic>
      <p:sp>
        <p:nvSpPr>
          <p:cNvPr id="54" name="Rectangle 53">
            <a:extLst>
              <a:ext uri="{FF2B5EF4-FFF2-40B4-BE49-F238E27FC236}">
                <a16:creationId xmlns:a16="http://schemas.microsoft.com/office/drawing/2014/main" id="{233FF6E1-7024-4633-94D1-8097A4DFBEE6}"/>
              </a:ext>
            </a:extLst>
          </p:cNvPr>
          <p:cNvSpPr/>
          <p:nvPr/>
        </p:nvSpPr>
        <p:spPr>
          <a:xfrm>
            <a:off x="9501784" y="5755599"/>
            <a:ext cx="1858009" cy="369332"/>
          </a:xfrm>
          <a:prstGeom prst="rect">
            <a:avLst/>
          </a:prstGeom>
          <a:solidFill>
            <a:schemeClr val="bg1"/>
          </a:solidFill>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0" i="0" u="sng" strike="noStrike" kern="1200" cap="none" spc="0" normalizeH="0" baseline="0" noProof="0" dirty="0">
                <a:ln>
                  <a:noFill/>
                </a:ln>
                <a:solidFill>
                  <a:prstClr val="white"/>
                </a:solidFill>
                <a:effectLst/>
                <a:uLnTx/>
                <a:uFillTx/>
                <a:latin typeface="Calibri" panose="020F0502020204030204"/>
                <a:ea typeface="Calibri"/>
                <a:cs typeface="Times New Roman"/>
                <a:hlinkClick r:id="rId11"/>
              </a:rPr>
              <a:t>http://cern.ch/fcc</a:t>
            </a:r>
            <a:endParaRPr kumimoji="0" lang="en-GB" b="0" i="0" u="none" strike="noStrike" kern="1200" cap="none" spc="0" normalizeH="0" baseline="0" noProof="0" dirty="0">
              <a:ln>
                <a:noFill/>
              </a:ln>
              <a:solidFill>
                <a:prstClr val="white"/>
              </a:solidFill>
              <a:effectLst/>
              <a:uLnTx/>
              <a:uFillTx/>
              <a:latin typeface="Arial"/>
              <a:ea typeface="+mn-ea"/>
              <a:cs typeface="+mn-cs"/>
            </a:endParaRPr>
          </a:p>
        </p:txBody>
      </p:sp>
      <p:pic>
        <p:nvPicPr>
          <p:cNvPr id="5" name="Picture 4">
            <a:extLst>
              <a:ext uri="{FF2B5EF4-FFF2-40B4-BE49-F238E27FC236}">
                <a16:creationId xmlns:a16="http://schemas.microsoft.com/office/drawing/2014/main" id="{4C81B4A5-E51C-77AE-7753-FD65C0B10422}"/>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083201" y="5516648"/>
            <a:ext cx="1086268" cy="669108"/>
          </a:xfrm>
          <a:prstGeom prst="rect">
            <a:avLst/>
          </a:prstGeom>
        </p:spPr>
      </p:pic>
      <p:pic>
        <p:nvPicPr>
          <p:cNvPr id="2" name="Picture 1">
            <a:extLst>
              <a:ext uri="{FF2B5EF4-FFF2-40B4-BE49-F238E27FC236}">
                <a16:creationId xmlns:a16="http://schemas.microsoft.com/office/drawing/2014/main" id="{528DC0F1-84C9-8FCC-31F3-E39949EFE3B3}"/>
              </a:ext>
            </a:extLst>
          </p:cNvPr>
          <p:cNvPicPr>
            <a:picLocks noChangeAspect="1"/>
          </p:cNvPicPr>
          <p:nvPr/>
        </p:nvPicPr>
        <p:blipFill>
          <a:blip r:embed="rId13"/>
          <a:stretch>
            <a:fillRect/>
          </a:stretch>
        </p:blipFill>
        <p:spPr>
          <a:xfrm>
            <a:off x="7737481" y="5559096"/>
            <a:ext cx="1745939" cy="600603"/>
          </a:xfrm>
          <a:prstGeom prst="rect">
            <a:avLst/>
          </a:prstGeom>
        </p:spPr>
      </p:pic>
      <p:pic>
        <p:nvPicPr>
          <p:cNvPr id="1026" name="Picture 2">
            <a:extLst>
              <a:ext uri="{FF2B5EF4-FFF2-40B4-BE49-F238E27FC236}">
                <a16:creationId xmlns:a16="http://schemas.microsoft.com/office/drawing/2014/main" id="{1B61DB9A-2F37-39C0-7A2A-DA68E24E885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259340" y="5589462"/>
            <a:ext cx="453717" cy="588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51584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4">
            <a:extLst>
              <a:ext uri="{FF2B5EF4-FFF2-40B4-BE49-F238E27FC236}">
                <a16:creationId xmlns:a16="http://schemas.microsoft.com/office/drawing/2014/main" id="{6CB44165-820E-1346-2217-C2D2F83F7D0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0713" t="6006" r="14539" b="18352"/>
          <a:stretch/>
        </p:blipFill>
        <p:spPr>
          <a:xfrm>
            <a:off x="3961678" y="3515012"/>
            <a:ext cx="2801923" cy="2454989"/>
          </a:xfrm>
          <a:prstGeom prst="rect">
            <a:avLst/>
          </a:prstGeom>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en-US" dirty="0"/>
              <a:t>                     Examples for field investigations and environmental studies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3" name="Picture 2">
            <a:extLst>
              <a:ext uri="{FF2B5EF4-FFF2-40B4-BE49-F238E27FC236}">
                <a16:creationId xmlns:a16="http://schemas.microsoft.com/office/drawing/2014/main" id="{0A9E9FBE-0F7E-B721-CEF1-5F96776BAF8B}"/>
              </a:ext>
            </a:extLst>
          </p:cNvPr>
          <p:cNvPicPr>
            <a:picLocks noChangeAspect="1"/>
          </p:cNvPicPr>
          <p:nvPr/>
        </p:nvPicPr>
        <p:blipFill rotWithShape="1">
          <a:blip r:embed="rId4"/>
          <a:srcRect t="16691" r="18283"/>
          <a:stretch/>
        </p:blipFill>
        <p:spPr>
          <a:xfrm>
            <a:off x="6072346" y="966155"/>
            <a:ext cx="4081815" cy="3381095"/>
          </a:xfrm>
          <a:prstGeom prst="rect">
            <a:avLst/>
          </a:prstGeom>
          <a:ln>
            <a:noFill/>
          </a:ln>
          <a:effectLst>
            <a:outerShdw blurRad="292100" dist="139700" dir="2700000" algn="tl" rotWithShape="0">
              <a:srgbClr val="333333">
                <a:alpha val="65000"/>
              </a:srgbClr>
            </a:outerShdw>
          </a:effectLst>
        </p:spPr>
      </p:pic>
      <p:pic>
        <p:nvPicPr>
          <p:cNvPr id="4" name="Image 6" descr="Une image contenant plein air, personne, plante, arbre&#10;&#10;Description générée automatiquement">
            <a:extLst>
              <a:ext uri="{FF2B5EF4-FFF2-40B4-BE49-F238E27FC236}">
                <a16:creationId xmlns:a16="http://schemas.microsoft.com/office/drawing/2014/main" id="{777E051E-1B85-061E-47B7-3066FA9A032D}"/>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b="23086"/>
          <a:stretch/>
        </p:blipFill>
        <p:spPr>
          <a:xfrm>
            <a:off x="347920" y="4175586"/>
            <a:ext cx="2416446" cy="2525357"/>
          </a:xfrm>
          <a:prstGeom prst="rect">
            <a:avLst/>
          </a:prstGeom>
          <a:ln>
            <a:noFill/>
          </a:ln>
          <a:effectLst>
            <a:outerShdw blurRad="292100" dist="139700" dir="2700000" algn="tl" rotWithShape="0">
              <a:srgbClr val="333333">
                <a:alpha val="65000"/>
              </a:srgbClr>
            </a:outerShdw>
          </a:effectLst>
        </p:spPr>
      </p:pic>
      <p:pic>
        <p:nvPicPr>
          <p:cNvPr id="6" name="Espace réservé du contenu 7">
            <a:extLst>
              <a:ext uri="{FF2B5EF4-FFF2-40B4-BE49-F238E27FC236}">
                <a16:creationId xmlns:a16="http://schemas.microsoft.com/office/drawing/2014/main" id="{641C5325-F925-D6A9-2588-59BFE2C8DACD}"/>
              </a:ext>
            </a:extLst>
          </p:cNvPr>
          <p:cNvPicPr>
            <a:picLocks noChangeAspect="1"/>
          </p:cNvPicPr>
          <p:nvPr/>
        </p:nvPicPr>
        <p:blipFill rotWithShape="1">
          <a:blip r:embed="rId6"/>
          <a:srcRect l="8292" r="23608"/>
          <a:stretch/>
        </p:blipFill>
        <p:spPr>
          <a:xfrm>
            <a:off x="7127327" y="3047897"/>
            <a:ext cx="4928715" cy="3713806"/>
          </a:xfrm>
          <a:prstGeom prst="rect">
            <a:avLst/>
          </a:prstGeom>
          <a:ln>
            <a:noFill/>
          </a:ln>
          <a:effectLst>
            <a:outerShdw blurRad="292100" dist="139700" dir="2700000" algn="tl" rotWithShape="0">
              <a:srgbClr val="333333">
                <a:alpha val="65000"/>
              </a:srgbClr>
            </a:outerShdw>
          </a:effectLst>
        </p:spPr>
      </p:pic>
      <p:pic>
        <p:nvPicPr>
          <p:cNvPr id="8" name="Image 3">
            <a:extLst>
              <a:ext uri="{FF2B5EF4-FFF2-40B4-BE49-F238E27FC236}">
                <a16:creationId xmlns:a16="http://schemas.microsoft.com/office/drawing/2014/main" id="{8869B39A-9EB8-149D-90E4-099A984C2997}"/>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6765" t="1195" r="1174" b="23783"/>
          <a:stretch/>
        </p:blipFill>
        <p:spPr>
          <a:xfrm>
            <a:off x="135958" y="828901"/>
            <a:ext cx="5655242" cy="3655604"/>
          </a:xfrm>
          <a:prstGeom prst="rect">
            <a:avLst/>
          </a:prstGeom>
          <a:ln>
            <a:noFill/>
          </a:ln>
          <a:effectLst>
            <a:outerShdw blurRad="292100" dist="139700" dir="2700000" algn="tl" rotWithShape="0">
              <a:srgbClr val="333333">
                <a:alpha val="65000"/>
              </a:srgbClr>
            </a:outerShdw>
          </a:effectLst>
        </p:spPr>
      </p:pic>
      <p:sp>
        <p:nvSpPr>
          <p:cNvPr id="10" name="TextBox 9">
            <a:extLst>
              <a:ext uri="{FF2B5EF4-FFF2-40B4-BE49-F238E27FC236}">
                <a16:creationId xmlns:a16="http://schemas.microsoft.com/office/drawing/2014/main" id="{391303D8-6BCE-DA40-6F06-74F97409E4AB}"/>
              </a:ext>
            </a:extLst>
          </p:cNvPr>
          <p:cNvSpPr txBox="1"/>
          <p:nvPr/>
        </p:nvSpPr>
        <p:spPr>
          <a:xfrm>
            <a:off x="135958" y="828901"/>
            <a:ext cx="3812647" cy="400110"/>
          </a:xfrm>
          <a:prstGeom prst="rect">
            <a:avLst/>
          </a:prstGeom>
          <a:noFill/>
        </p:spPr>
        <p:txBody>
          <a:bodyPr wrap="none" rtlCol="0">
            <a:spAutoFit/>
          </a:bodyPr>
          <a:lstStyle/>
          <a:p>
            <a:r>
              <a:rPr lang="en-CH" sz="2000" b="1" dirty="0">
                <a:solidFill>
                  <a:schemeClr val="bg1"/>
                </a:solidFill>
              </a:rPr>
              <a:t>Identification of protected species</a:t>
            </a:r>
          </a:p>
        </p:txBody>
      </p:sp>
      <p:sp>
        <p:nvSpPr>
          <p:cNvPr id="11" name="TextBox 10">
            <a:extLst>
              <a:ext uri="{FF2B5EF4-FFF2-40B4-BE49-F238E27FC236}">
                <a16:creationId xmlns:a16="http://schemas.microsoft.com/office/drawing/2014/main" id="{B15291BD-5362-4846-B43D-79937EC8A323}"/>
              </a:ext>
            </a:extLst>
          </p:cNvPr>
          <p:cNvSpPr txBox="1"/>
          <p:nvPr/>
        </p:nvSpPr>
        <p:spPr>
          <a:xfrm>
            <a:off x="2764365" y="5970001"/>
            <a:ext cx="4362961" cy="923330"/>
          </a:xfrm>
          <a:prstGeom prst="rect">
            <a:avLst/>
          </a:prstGeom>
          <a:noFill/>
        </p:spPr>
        <p:txBody>
          <a:bodyPr wrap="square" rtlCol="0">
            <a:spAutoFit/>
          </a:bodyPr>
          <a:lstStyle/>
          <a:p>
            <a:r>
              <a:rPr lang="en-CH" b="1" dirty="0"/>
              <a:t>Determination of quality</a:t>
            </a:r>
            <a:r>
              <a:rPr lang="en-US" b="1" dirty="0"/>
              <a:t> </a:t>
            </a:r>
            <a:r>
              <a:rPr lang="en-GB" b="1" dirty="0"/>
              <a:t>o</a:t>
            </a:r>
            <a:r>
              <a:rPr lang="en-CH" b="1" dirty="0"/>
              <a:t>f the top soil </a:t>
            </a:r>
            <a:r>
              <a:rPr lang="en-CH" dirty="0"/>
              <a:t>and potential</a:t>
            </a:r>
            <a:r>
              <a:rPr lang="en-US" dirty="0"/>
              <a:t> </a:t>
            </a:r>
            <a:r>
              <a:rPr lang="en-CH" dirty="0"/>
              <a:t>pollution, determination of</a:t>
            </a:r>
            <a:r>
              <a:rPr lang="en-US" dirty="0"/>
              <a:t> </a:t>
            </a:r>
            <a:r>
              <a:rPr lang="en-CH" dirty="0"/>
              <a:t>the economic land value</a:t>
            </a:r>
          </a:p>
        </p:txBody>
      </p:sp>
      <p:sp>
        <p:nvSpPr>
          <p:cNvPr id="12" name="TextBox 11">
            <a:extLst>
              <a:ext uri="{FF2B5EF4-FFF2-40B4-BE49-F238E27FC236}">
                <a16:creationId xmlns:a16="http://schemas.microsoft.com/office/drawing/2014/main" id="{1D2799DC-231E-5D62-9427-3FE8B1CC5632}"/>
              </a:ext>
            </a:extLst>
          </p:cNvPr>
          <p:cNvSpPr txBox="1"/>
          <p:nvPr/>
        </p:nvSpPr>
        <p:spPr>
          <a:xfrm>
            <a:off x="7195337" y="3114902"/>
            <a:ext cx="4647939" cy="400110"/>
          </a:xfrm>
          <a:prstGeom prst="rect">
            <a:avLst/>
          </a:prstGeom>
          <a:noFill/>
        </p:spPr>
        <p:txBody>
          <a:bodyPr wrap="none" rtlCol="0">
            <a:spAutoFit/>
          </a:bodyPr>
          <a:lstStyle/>
          <a:p>
            <a:r>
              <a:rPr lang="en-CH" sz="2000" b="1" dirty="0">
                <a:solidFill>
                  <a:schemeClr val="bg1"/>
                </a:solidFill>
              </a:rPr>
              <a:t>Inventory of fauna &amp; flora on surface sites</a:t>
            </a:r>
          </a:p>
        </p:txBody>
      </p:sp>
      <p:sp>
        <p:nvSpPr>
          <p:cNvPr id="13" name="TextBox 12">
            <a:extLst>
              <a:ext uri="{FF2B5EF4-FFF2-40B4-BE49-F238E27FC236}">
                <a16:creationId xmlns:a16="http://schemas.microsoft.com/office/drawing/2014/main" id="{EA758223-4F4A-4451-C994-510F1FDF6BD9}"/>
              </a:ext>
            </a:extLst>
          </p:cNvPr>
          <p:cNvSpPr txBox="1"/>
          <p:nvPr/>
        </p:nvSpPr>
        <p:spPr>
          <a:xfrm>
            <a:off x="10231395" y="884144"/>
            <a:ext cx="1960605" cy="2031325"/>
          </a:xfrm>
          <a:prstGeom prst="rect">
            <a:avLst/>
          </a:prstGeom>
          <a:noFill/>
        </p:spPr>
        <p:txBody>
          <a:bodyPr wrap="square" rtlCol="0">
            <a:spAutoFit/>
          </a:bodyPr>
          <a:lstStyle/>
          <a:p>
            <a:r>
              <a:rPr lang="en-US" dirty="0"/>
              <a:t>Description of </a:t>
            </a:r>
            <a:r>
              <a:rPr lang="en-US" b="1" dirty="0"/>
              <a:t>surrounding,</a:t>
            </a:r>
          </a:p>
          <a:p>
            <a:r>
              <a:rPr lang="en-US" b="1" dirty="0"/>
              <a:t>views to be preserved,</a:t>
            </a:r>
          </a:p>
          <a:p>
            <a:r>
              <a:rPr lang="en-US" b="1" dirty="0"/>
              <a:t>architectural aspects </a:t>
            </a:r>
            <a:r>
              <a:rPr lang="en-US" dirty="0"/>
              <a:t>to be</a:t>
            </a:r>
          </a:p>
          <a:p>
            <a:r>
              <a:rPr lang="en-US" dirty="0"/>
              <a:t>Considered.</a:t>
            </a:r>
            <a:endParaRPr lang="en-CH" dirty="0"/>
          </a:p>
        </p:txBody>
      </p:sp>
    </p:spTree>
    <p:extLst>
      <p:ext uri="{BB962C8B-B14F-4D97-AF65-F5344CB8AC3E}">
        <p14:creationId xmlns:p14="http://schemas.microsoft.com/office/powerpoint/2010/main" val="47930079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Excavation material management</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9" name="Picture 8">
            <a:extLst>
              <a:ext uri="{FF2B5EF4-FFF2-40B4-BE49-F238E27FC236}">
                <a16:creationId xmlns:a16="http://schemas.microsoft.com/office/drawing/2014/main" id="{16598BF1-850F-4937-AD12-F7875BA69945}"/>
              </a:ext>
            </a:extLst>
          </p:cNvPr>
          <p:cNvPicPr>
            <a:picLocks noChangeAspect="1"/>
          </p:cNvPicPr>
          <p:nvPr/>
        </p:nvPicPr>
        <p:blipFill>
          <a:blip r:embed="rId3"/>
          <a:stretch>
            <a:fillRect/>
          </a:stretch>
        </p:blipFill>
        <p:spPr>
          <a:xfrm>
            <a:off x="121891" y="1533335"/>
            <a:ext cx="6152624" cy="4738971"/>
          </a:xfrm>
          <a:prstGeom prst="rect">
            <a:avLst/>
          </a:prstGeom>
        </p:spPr>
      </p:pic>
      <p:sp>
        <p:nvSpPr>
          <p:cNvPr id="10" name="Title 5">
            <a:extLst>
              <a:ext uri="{FF2B5EF4-FFF2-40B4-BE49-F238E27FC236}">
                <a16:creationId xmlns:a16="http://schemas.microsoft.com/office/drawing/2014/main" id="{06E1BC82-9968-64D8-8B9D-948F8ABF66F9}"/>
              </a:ext>
            </a:extLst>
          </p:cNvPr>
          <p:cNvSpPr txBox="1">
            <a:spLocks/>
          </p:cNvSpPr>
          <p:nvPr/>
        </p:nvSpPr>
        <p:spPr>
          <a:xfrm>
            <a:off x="548835" y="853529"/>
            <a:ext cx="11017800" cy="679807"/>
          </a:xfrm>
          <a:prstGeom prst="rect">
            <a:avLst/>
          </a:prstGeom>
        </p:spPr>
        <p:txBody>
          <a:bodyPr vert="horz" lIns="91440" tIns="45720" rIns="91440" bIns="45720" rtlCol="0" anchor="t" anchorCtr="0">
            <a:normAutofit fontScale="97500"/>
          </a:bodyPr>
          <a:lstStyle>
            <a:lvl1pPr algn="l" defTabSz="914377" rtl="0" eaLnBrk="1" latinLnBrk="0" hangingPunct="1">
              <a:lnSpc>
                <a:spcPts val="4000"/>
              </a:lnSpc>
              <a:spcBef>
                <a:spcPct val="0"/>
              </a:spcBef>
              <a:buNone/>
              <a:defRPr sz="4000" kern="1200">
                <a:solidFill>
                  <a:schemeClr val="tx1"/>
                </a:solidFill>
                <a:latin typeface="+mj-lt"/>
                <a:ea typeface="+mj-ea"/>
                <a:cs typeface="+mj-cs"/>
              </a:defRPr>
            </a:lvl1pPr>
          </a:lstStyle>
          <a:p>
            <a:pPr marL="0" marR="0" lvl="0" indent="0" algn="l" defTabSz="914377" rtl="0" eaLnBrk="1" fontAlgn="auto" latinLnBrk="0" hangingPunct="1">
              <a:lnSpc>
                <a:spcPts val="4000"/>
              </a:lnSpc>
              <a:spcBef>
                <a:spcPct val="0"/>
              </a:spcBef>
              <a:spcAft>
                <a:spcPts val="0"/>
              </a:spcAft>
              <a:buClrTx/>
              <a:buSzTx/>
              <a:buFontTx/>
              <a:buNone/>
              <a:tabLst/>
              <a:defRPr/>
            </a:pPr>
            <a:r>
              <a:rPr kumimoji="0" lang="fr-FR" sz="2800" b="0" i="0" u="none" strike="noStrike" kern="1200" cap="none" spc="0" normalizeH="0" baseline="0" noProof="0" dirty="0">
                <a:ln>
                  <a:noFill/>
                </a:ln>
                <a:solidFill>
                  <a:srgbClr val="0F124A"/>
                </a:solidFill>
                <a:effectLst/>
                <a:uLnTx/>
                <a:uFillTx/>
                <a:latin typeface="Arial"/>
                <a:ea typeface="+mj-ea"/>
                <a:cs typeface="+mj-cs"/>
              </a:rPr>
              <a:t>An innovative local </a:t>
            </a:r>
            <a:r>
              <a:rPr kumimoji="0" lang="fr-FR" sz="2800" b="0" i="0" u="none" strike="noStrike" kern="1200" cap="none" spc="0" normalizeH="0" baseline="0" noProof="0" dirty="0" err="1">
                <a:ln>
                  <a:noFill/>
                </a:ln>
                <a:solidFill>
                  <a:srgbClr val="0F124A"/>
                </a:solidFill>
                <a:effectLst/>
                <a:uLnTx/>
                <a:uFillTx/>
                <a:latin typeface="Arial"/>
                <a:ea typeface="+mj-ea"/>
                <a:cs typeface="+mj-cs"/>
              </a:rPr>
              <a:t>approach</a:t>
            </a:r>
            <a:r>
              <a:rPr kumimoji="0" lang="fr-FR" sz="2800" b="0" i="0" u="none" strike="noStrike" kern="1200" cap="none" spc="0" normalizeH="0" baseline="0" noProof="0" dirty="0">
                <a:ln>
                  <a:noFill/>
                </a:ln>
                <a:solidFill>
                  <a:srgbClr val="0F124A"/>
                </a:solidFill>
                <a:effectLst/>
                <a:uLnTx/>
                <a:uFillTx/>
                <a:latin typeface="Arial"/>
                <a:ea typeface="+mj-ea"/>
                <a:cs typeface="+mj-cs"/>
              </a:rPr>
              <a:t> for </a:t>
            </a:r>
            <a:r>
              <a:rPr kumimoji="0" lang="fr-FR" sz="2800" b="0" i="0" u="none" strike="noStrike" kern="1200" cap="none" spc="0" normalizeH="0" baseline="0" noProof="0" dirty="0" err="1">
                <a:ln>
                  <a:noFill/>
                </a:ln>
                <a:solidFill>
                  <a:srgbClr val="0F124A"/>
                </a:solidFill>
                <a:effectLst/>
                <a:uLnTx/>
                <a:uFillTx/>
                <a:latin typeface="Arial"/>
                <a:ea typeface="+mj-ea"/>
                <a:cs typeface="+mj-cs"/>
              </a:rPr>
              <a:t>excavated</a:t>
            </a:r>
            <a:r>
              <a:rPr kumimoji="0" lang="fr-FR" sz="2800" b="0" i="0" u="none" strike="noStrike" kern="1200" cap="none" spc="0" normalizeH="0" baseline="0" noProof="0" dirty="0">
                <a:ln>
                  <a:noFill/>
                </a:ln>
                <a:solidFill>
                  <a:srgbClr val="0F124A"/>
                </a:solidFill>
                <a:effectLst/>
                <a:uLnTx/>
                <a:uFillTx/>
                <a:latin typeface="Arial"/>
                <a:ea typeface="+mj-ea"/>
                <a:cs typeface="+mj-cs"/>
              </a:rPr>
              <a:t> </a:t>
            </a:r>
            <a:r>
              <a:rPr kumimoji="0" lang="fr-FR" sz="2800" b="0" i="0" u="none" strike="noStrike" kern="1200" cap="none" spc="0" normalizeH="0" baseline="0" noProof="0" dirty="0" err="1">
                <a:ln>
                  <a:noFill/>
                </a:ln>
                <a:solidFill>
                  <a:srgbClr val="0F124A"/>
                </a:solidFill>
                <a:effectLst/>
                <a:uLnTx/>
                <a:uFillTx/>
                <a:latin typeface="Arial"/>
                <a:ea typeface="+mj-ea"/>
                <a:cs typeface="+mj-cs"/>
              </a:rPr>
              <a:t>materials</a:t>
            </a:r>
            <a:r>
              <a:rPr kumimoji="0" lang="fr-FR" sz="2800" b="0" i="0" u="none" strike="noStrike" kern="1200" cap="none" spc="0" normalizeH="0" baseline="0" noProof="0" dirty="0">
                <a:ln>
                  <a:noFill/>
                </a:ln>
                <a:solidFill>
                  <a:srgbClr val="0F124A"/>
                </a:solidFill>
                <a:effectLst/>
                <a:uLnTx/>
                <a:uFillTx/>
                <a:latin typeface="Arial"/>
                <a:ea typeface="+mj-ea"/>
                <a:cs typeface="+mj-cs"/>
              </a:rPr>
              <a:t>:</a:t>
            </a:r>
            <a:endParaRPr kumimoji="0" lang="en-US" sz="2800" b="0" i="0" u="none" strike="noStrike" kern="1200" cap="none" spc="0" normalizeH="0" baseline="0" noProof="0" dirty="0">
              <a:ln>
                <a:noFill/>
              </a:ln>
              <a:solidFill>
                <a:srgbClr val="0F124A"/>
              </a:solidFill>
              <a:effectLst/>
              <a:uLnTx/>
              <a:uFillTx/>
              <a:latin typeface="Arial"/>
              <a:ea typeface="+mj-ea"/>
              <a:cs typeface="+mj-cs"/>
            </a:endParaRPr>
          </a:p>
        </p:txBody>
      </p:sp>
      <p:sp>
        <p:nvSpPr>
          <p:cNvPr id="11" name="TextBox 10">
            <a:extLst>
              <a:ext uri="{FF2B5EF4-FFF2-40B4-BE49-F238E27FC236}">
                <a16:creationId xmlns:a16="http://schemas.microsoft.com/office/drawing/2014/main" id="{FB6F39FD-EF87-F4E8-C259-32EE1D2170B7}"/>
              </a:ext>
            </a:extLst>
          </p:cNvPr>
          <p:cNvSpPr txBox="1"/>
          <p:nvPr/>
        </p:nvSpPr>
        <p:spPr>
          <a:xfrm>
            <a:off x="249579" y="5763772"/>
            <a:ext cx="2197100" cy="602537"/>
          </a:xfrm>
          <a:prstGeom prst="rect">
            <a:avLst/>
          </a:prstGeom>
          <a:noFill/>
        </p:spPr>
        <p:txBody>
          <a:bodyPr wrap="square" rtlCol="0">
            <a:spAutoFit/>
          </a:bodyPr>
          <a:lstStyle/>
          <a:p>
            <a:pPr defTabSz="914280">
              <a:lnSpc>
                <a:spcPts val="4933"/>
              </a:lnSpc>
            </a:pPr>
            <a:r>
              <a:rPr lang="en-GB" sz="1333" i="1" dirty="0">
                <a:solidFill>
                  <a:srgbClr val="0F124A"/>
                </a:solidFill>
                <a:latin typeface="Arial"/>
              </a:rPr>
              <a:t>C</a:t>
            </a:r>
            <a:r>
              <a:rPr lang="en-CH" sz="1333" i="1" dirty="0">
                <a:solidFill>
                  <a:srgbClr val="0F124A"/>
                </a:solidFill>
                <a:latin typeface="Arial"/>
              </a:rPr>
              <a:t>ourtesy: J. Gutleber</a:t>
            </a:r>
          </a:p>
        </p:txBody>
      </p:sp>
      <p:sp>
        <p:nvSpPr>
          <p:cNvPr id="12" name="Text Placeholder 8">
            <a:extLst>
              <a:ext uri="{FF2B5EF4-FFF2-40B4-BE49-F238E27FC236}">
                <a16:creationId xmlns:a16="http://schemas.microsoft.com/office/drawing/2014/main" id="{B02ED2E7-7646-076C-F69B-D863B1684647}"/>
              </a:ext>
            </a:extLst>
          </p:cNvPr>
          <p:cNvSpPr txBox="1">
            <a:spLocks/>
          </p:cNvSpPr>
          <p:nvPr/>
        </p:nvSpPr>
        <p:spPr>
          <a:xfrm>
            <a:off x="6432510" y="1757987"/>
            <a:ext cx="5517188" cy="5056520"/>
          </a:xfrm>
          <a:prstGeom prst="rect">
            <a:avLst/>
          </a:prstGeom>
        </p:spPr>
        <p:txBody>
          <a:bodyPr vert="horz" lIns="91440" tIns="45720" rIns="91440" bIns="45720"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ts val="1851"/>
              </a:lnSpc>
              <a:spcBef>
                <a:spcPts val="1851"/>
              </a:spcBef>
              <a:spcAft>
                <a:spcPts val="0"/>
              </a:spcAft>
              <a:buClrTx/>
              <a:buSzTx/>
              <a:buFont typeface="Arial" panose="020B0604020202020204" pitchFamily="34" charset="0"/>
              <a:buNone/>
              <a:tabLst/>
              <a:defRPr/>
            </a:pPr>
            <a:r>
              <a:rPr kumimoji="0" lang="en-CH" sz="1867" b="1" i="0" u="none" strike="noStrike" kern="1200" cap="none" spc="0" normalizeH="0" baseline="0" noProof="0" dirty="0">
                <a:ln>
                  <a:noFill/>
                </a:ln>
                <a:solidFill>
                  <a:srgbClr val="0F124A"/>
                </a:solidFill>
                <a:effectLst/>
                <a:uLnTx/>
                <a:uFillTx/>
                <a:latin typeface="Arial"/>
                <a:ea typeface="+mn-ea"/>
                <a:cs typeface="+mn-cs"/>
              </a:rPr>
              <a:t>Excavated material from FCC subsurface infrastructures: 6.5 Mm</a:t>
            </a:r>
            <a:r>
              <a:rPr kumimoji="0" lang="en-CH" sz="1867" b="1" i="0" u="none" strike="noStrike" kern="1200" cap="none" spc="0" normalizeH="0" baseline="30000" noProof="0" dirty="0">
                <a:ln>
                  <a:noFill/>
                </a:ln>
                <a:solidFill>
                  <a:srgbClr val="0F124A"/>
                </a:solidFill>
                <a:effectLst/>
                <a:uLnTx/>
                <a:uFillTx/>
                <a:latin typeface="Arial"/>
                <a:ea typeface="+mn-ea"/>
                <a:cs typeface="+mn-cs"/>
              </a:rPr>
              <a:t>3</a:t>
            </a:r>
            <a:r>
              <a:rPr kumimoji="0" lang="en-CH" sz="1867" b="1" i="0" u="none" strike="noStrike" kern="1200" cap="none" spc="0" normalizeH="0" baseline="0" noProof="0" dirty="0">
                <a:ln>
                  <a:noFill/>
                </a:ln>
                <a:solidFill>
                  <a:srgbClr val="0F124A"/>
                </a:solidFill>
                <a:effectLst/>
                <a:uLnTx/>
                <a:uFillTx/>
                <a:latin typeface="Arial"/>
                <a:ea typeface="+mn-ea"/>
                <a:cs typeface="+mn-cs"/>
              </a:rPr>
              <a:t> in situ, 8.4 Mm</a:t>
            </a:r>
            <a:r>
              <a:rPr kumimoji="0" lang="en-CH" sz="1867" b="1" i="0" u="none" strike="noStrike" kern="1200" cap="none" spc="0" normalizeH="0" baseline="30000" noProof="0" dirty="0">
                <a:ln>
                  <a:noFill/>
                </a:ln>
                <a:solidFill>
                  <a:srgbClr val="0F124A"/>
                </a:solidFill>
                <a:effectLst/>
                <a:uLnTx/>
                <a:uFillTx/>
                <a:latin typeface="Arial"/>
                <a:ea typeface="+mn-ea"/>
                <a:cs typeface="+mn-cs"/>
              </a:rPr>
              <a:t>3</a:t>
            </a:r>
            <a:r>
              <a:rPr kumimoji="0" lang="en-CH" sz="1867" b="1" i="0" u="none" strike="noStrike" kern="1200" cap="none" spc="0" normalizeH="0" baseline="0" noProof="0" dirty="0">
                <a:ln>
                  <a:noFill/>
                </a:ln>
                <a:solidFill>
                  <a:srgbClr val="0F124A"/>
                </a:solidFill>
                <a:effectLst/>
                <a:uLnTx/>
                <a:uFillTx/>
                <a:latin typeface="Arial"/>
                <a:ea typeface="+mn-ea"/>
                <a:cs typeface="+mn-cs"/>
              </a:rPr>
              <a:t> excavated </a:t>
            </a:r>
            <a:r>
              <a:rPr kumimoji="0" lang="en-CH" sz="1867" b="0" i="0" u="none" strike="noStrike" kern="1200" cap="none" spc="0" normalizeH="0" baseline="0" noProof="0" dirty="0">
                <a:ln>
                  <a:noFill/>
                </a:ln>
                <a:solidFill>
                  <a:srgbClr val="0F124A"/>
                </a:solidFill>
                <a:effectLst/>
                <a:uLnTx/>
                <a:uFillTx/>
                <a:latin typeface="Arial"/>
                <a:ea typeface="+mn-ea"/>
                <a:cs typeface="+mn-cs"/>
              </a:rPr>
              <a:t>(bulk factor 1.3)</a:t>
            </a:r>
          </a:p>
          <a:p>
            <a:pPr marL="0" marR="0" lvl="0" indent="0" algn="l" defTabSz="914377" rtl="0" eaLnBrk="1" fontAlgn="auto" latinLnBrk="0" hangingPunct="1">
              <a:lnSpc>
                <a:spcPts val="1851"/>
              </a:lnSpc>
              <a:spcBef>
                <a:spcPts val="1851"/>
              </a:spcBef>
              <a:spcAft>
                <a:spcPts val="0"/>
              </a:spcAft>
              <a:buClrTx/>
              <a:buSzTx/>
              <a:buFont typeface="Arial" panose="020B0604020202020204" pitchFamily="34" charset="0"/>
              <a:buNone/>
              <a:tabLst/>
              <a:defRPr/>
            </a:pPr>
            <a:r>
              <a:rPr kumimoji="0" lang="en-GB" sz="1867" b="0" i="0" u="none" strike="noStrike" kern="1200" cap="none" spc="0" normalizeH="0" baseline="0" noProof="0" dirty="0">
                <a:ln>
                  <a:noFill/>
                </a:ln>
                <a:solidFill>
                  <a:srgbClr val="0F124A"/>
                </a:solidFill>
                <a:effectLst/>
                <a:uLnTx/>
                <a:uFillTx/>
                <a:latin typeface="Arial"/>
                <a:ea typeface="+mn-ea"/>
                <a:cs typeface="+mn-cs"/>
              </a:rPr>
              <a:t>2021-2022: International competition “ </a:t>
            </a:r>
            <a:r>
              <a:rPr kumimoji="0" lang="en-GB" sz="1867" b="1" i="0" u="none" strike="noStrike" kern="1200" cap="none" spc="0" normalizeH="0" baseline="0" noProof="0" dirty="0">
                <a:ln>
                  <a:noFill/>
                </a:ln>
                <a:solidFill>
                  <a:srgbClr val="0F124A"/>
                </a:solidFill>
                <a:effectLst/>
                <a:uLnTx/>
                <a:uFillTx/>
                <a:latin typeface="Arial"/>
                <a:ea typeface="+mn-ea"/>
                <a:cs typeface="+mn-cs"/>
              </a:rPr>
              <a:t>Mining the Future”,  </a:t>
            </a:r>
            <a:r>
              <a:rPr kumimoji="0" lang="en-GB" sz="1867" b="0" i="0" u="none" strike="noStrike" kern="1200" cap="none" spc="0" normalizeH="0" baseline="0" noProof="0" dirty="0">
                <a:ln>
                  <a:noFill/>
                </a:ln>
                <a:solidFill>
                  <a:srgbClr val="0F124A"/>
                </a:solidFill>
                <a:effectLst/>
                <a:uLnTx/>
                <a:uFillTx/>
                <a:latin typeface="Arial"/>
                <a:ea typeface="+mn-ea"/>
                <a:cs typeface="+mn-cs"/>
              </a:rPr>
              <a:t>launched with the support of the EU Horizon 2020 grant agreement 951754</a:t>
            </a:r>
            <a:r>
              <a:rPr kumimoji="0" lang="en-GB" sz="1867" b="1" i="0" u="none" strike="noStrike" kern="1200" cap="none" spc="0" normalizeH="0" baseline="0" noProof="0" dirty="0">
                <a:ln>
                  <a:noFill/>
                </a:ln>
                <a:solidFill>
                  <a:srgbClr val="0F124A"/>
                </a:solidFill>
                <a:effectLst/>
                <a:uLnTx/>
                <a:uFillTx/>
                <a:latin typeface="Arial"/>
                <a:ea typeface="+mn-ea"/>
                <a:cs typeface="+mn-cs"/>
              </a:rPr>
              <a:t>, to find innovative and realistic ideas for the reuse of Molasse (95% of excavated materials)</a:t>
            </a:r>
          </a:p>
          <a:p>
            <a:pPr marL="0" marR="0" lvl="0" indent="0" algn="l" defTabSz="914377" rtl="0" eaLnBrk="1" fontAlgn="auto" latinLnBrk="0" hangingPunct="1">
              <a:lnSpc>
                <a:spcPts val="1851"/>
              </a:lnSpc>
              <a:spcBef>
                <a:spcPts val="1851"/>
              </a:spcBef>
              <a:spcAft>
                <a:spcPts val="0"/>
              </a:spcAft>
              <a:buClrTx/>
              <a:buSzTx/>
              <a:buFont typeface="Arial" panose="020B0604020202020204" pitchFamily="34" charset="0"/>
              <a:buNone/>
              <a:tabLst/>
              <a:defRPr/>
            </a:pPr>
            <a:r>
              <a:rPr kumimoji="0" lang="en-CH" sz="1867" b="0" i="0" u="none" strike="noStrike" kern="1200" cap="none" spc="0" normalizeH="0" baseline="0" noProof="0" dirty="0">
                <a:ln>
                  <a:noFill/>
                </a:ln>
                <a:solidFill>
                  <a:srgbClr val="0F124A"/>
                </a:solidFill>
                <a:effectLst/>
                <a:uLnTx/>
                <a:uFillTx/>
                <a:latin typeface="Arial"/>
                <a:ea typeface="+mn-ea"/>
                <a:cs typeface="+mn-cs"/>
              </a:rPr>
              <a:t>2023: </a:t>
            </a:r>
            <a:r>
              <a:rPr kumimoji="0" lang="en-CH" sz="1867" b="1" i="0" u="none" strike="noStrike" kern="1200" cap="none" spc="0" normalizeH="0" baseline="0" noProof="0" dirty="0">
                <a:ln>
                  <a:noFill/>
                </a:ln>
                <a:solidFill>
                  <a:srgbClr val="0F124A"/>
                </a:solidFill>
                <a:effectLst/>
                <a:uLnTx/>
                <a:uFillTx/>
                <a:latin typeface="Arial"/>
                <a:ea typeface="+mn-ea"/>
                <a:cs typeface="+mn-cs"/>
              </a:rPr>
              <a:t>Definition of the “</a:t>
            </a:r>
            <a:r>
              <a:rPr kumimoji="0" lang="en-CH" sz="1867" b="1" i="0" u="none" strike="noStrike" kern="1200" cap="none" spc="0" normalizeH="0" baseline="0" noProof="0" dirty="0" err="1">
                <a:ln>
                  <a:noFill/>
                </a:ln>
                <a:solidFill>
                  <a:srgbClr val="0F124A"/>
                </a:solidFill>
                <a:effectLst/>
                <a:uLnTx/>
                <a:uFillTx/>
                <a:latin typeface="Arial"/>
                <a:ea typeface="+mn-ea"/>
                <a:cs typeface="+mn-cs"/>
              </a:rPr>
              <a:t>OpenSky</a:t>
            </a:r>
            <a:r>
              <a:rPr kumimoji="0" lang="en-CH" sz="1867" b="1" i="0" u="none" strike="noStrike" kern="1200" cap="none" spc="0" normalizeH="0" baseline="0" noProof="0" dirty="0">
                <a:ln>
                  <a:noFill/>
                </a:ln>
                <a:solidFill>
                  <a:srgbClr val="0F124A"/>
                </a:solidFill>
                <a:effectLst/>
                <a:uLnTx/>
                <a:uFillTx/>
                <a:latin typeface="Arial"/>
                <a:ea typeface="+mn-ea"/>
                <a:cs typeface="+mn-cs"/>
              </a:rPr>
              <a:t> Laboratory” project: </a:t>
            </a:r>
          </a:p>
          <a:p>
            <a:pPr marL="380990" marR="0" lvl="0" indent="-380990" algn="l" defTabSz="914377" rtl="0" eaLnBrk="1" fontAlgn="auto" latinLnBrk="0" hangingPunct="1">
              <a:lnSpc>
                <a:spcPts val="1851"/>
              </a:lnSpc>
              <a:spcBef>
                <a:spcPts val="1851"/>
              </a:spcBef>
              <a:spcAft>
                <a:spcPts val="0"/>
              </a:spcAft>
              <a:buClrTx/>
              <a:buSzTx/>
              <a:buFont typeface="Arial" panose="020B0604020202020204" pitchFamily="34" charset="0"/>
              <a:buChar char="•"/>
              <a:tabLst/>
              <a:defRPr/>
            </a:pPr>
            <a:r>
              <a:rPr kumimoji="0" lang="en-CH" sz="1867" b="1" i="0" u="none" strike="noStrike" kern="1200" cap="none" spc="0" normalizeH="0" baseline="0" noProof="0" dirty="0">
                <a:ln>
                  <a:noFill/>
                </a:ln>
                <a:solidFill>
                  <a:srgbClr val="0F124A"/>
                </a:solidFill>
                <a:effectLst/>
                <a:uLnTx/>
                <a:uFillTx/>
                <a:latin typeface="Arial"/>
                <a:ea typeface="+mn-ea"/>
                <a:cs typeface="+mn-cs"/>
              </a:rPr>
              <a:t>Objective</a:t>
            </a:r>
            <a:r>
              <a:rPr kumimoji="0" lang="en-CH" sz="1867" b="0" i="0" u="none" strike="noStrike" kern="1200" cap="none" spc="0" normalizeH="0" baseline="0" noProof="0" dirty="0">
                <a:ln>
                  <a:noFill/>
                </a:ln>
                <a:solidFill>
                  <a:srgbClr val="0F124A"/>
                </a:solidFill>
                <a:effectLst/>
                <a:uLnTx/>
                <a:uFillTx/>
                <a:latin typeface="Arial"/>
                <a:ea typeface="+mn-ea"/>
                <a:cs typeface="+mn-cs"/>
              </a:rPr>
              <a:t>: Develop and test an innovative process to transform sterile “molasse” into fertile soil for agricultural use and afforestation. </a:t>
            </a:r>
          </a:p>
          <a:p>
            <a:pPr marL="380990" marR="0" lvl="0" indent="-380990" algn="l" defTabSz="914377" rtl="0" eaLnBrk="1" fontAlgn="auto" latinLnBrk="0" hangingPunct="1">
              <a:lnSpc>
                <a:spcPts val="1851"/>
              </a:lnSpc>
              <a:spcBef>
                <a:spcPts val="1851"/>
              </a:spcBef>
              <a:spcAft>
                <a:spcPts val="0"/>
              </a:spcAft>
              <a:buClrTx/>
              <a:buSzTx/>
              <a:buFont typeface="Arial" panose="020B0604020202020204" pitchFamily="34" charset="0"/>
              <a:buChar char="•"/>
              <a:tabLst/>
              <a:defRPr/>
            </a:pPr>
            <a:r>
              <a:rPr kumimoji="0" lang="en-CH" sz="1867" b="0" i="0" u="none" strike="noStrike" kern="1200" cap="none" spc="0" normalizeH="0" baseline="0" noProof="0" dirty="0">
                <a:ln>
                  <a:noFill/>
                </a:ln>
                <a:solidFill>
                  <a:srgbClr val="0F124A"/>
                </a:solidFill>
                <a:effectLst/>
                <a:uLnTx/>
                <a:uFillTx/>
                <a:latin typeface="Arial"/>
                <a:ea typeface="+mn-ea"/>
                <a:cs typeface="+mn-cs"/>
              </a:rPr>
              <a:t>Duration: </a:t>
            </a:r>
            <a:r>
              <a:rPr kumimoji="0" lang="en-CH" sz="1867" b="1" i="0" u="none" strike="noStrike" kern="1200" cap="none" spc="0" normalizeH="0" baseline="0" noProof="0" dirty="0">
                <a:ln>
                  <a:noFill/>
                </a:ln>
                <a:solidFill>
                  <a:srgbClr val="0F124A"/>
                </a:solidFill>
                <a:effectLst/>
                <a:uLnTx/>
                <a:uFillTx/>
                <a:latin typeface="Arial"/>
                <a:ea typeface="+mn-ea"/>
                <a:cs typeface="+mn-cs"/>
              </a:rPr>
              <a:t>4 years (2024-2027) </a:t>
            </a:r>
          </a:p>
          <a:p>
            <a:pPr marL="0" marR="0" lvl="0" indent="0" algn="l" defTabSz="914377" rtl="0" eaLnBrk="1" fontAlgn="auto" latinLnBrk="0" hangingPunct="1">
              <a:lnSpc>
                <a:spcPts val="1851"/>
              </a:lnSpc>
              <a:spcBef>
                <a:spcPts val="1851"/>
              </a:spcBef>
              <a:spcAft>
                <a:spcPts val="0"/>
              </a:spcAft>
              <a:buClrTx/>
              <a:buSzTx/>
              <a:buFont typeface="Arial" panose="020B0604020202020204" pitchFamily="34" charset="0"/>
              <a:buNone/>
              <a:tabLst/>
              <a:defRPr/>
            </a:pPr>
            <a:r>
              <a:rPr kumimoji="0" lang="en-CH" sz="1867" b="1" i="0" u="none" strike="noStrike" kern="1200" cap="none" spc="0" normalizeH="0" baseline="0" noProof="0" dirty="0">
                <a:ln>
                  <a:noFill/>
                </a:ln>
                <a:solidFill>
                  <a:srgbClr val="0F124A"/>
                </a:solidFill>
                <a:effectLst/>
                <a:uLnTx/>
                <a:uFillTx/>
                <a:latin typeface="Arial"/>
                <a:ea typeface="+mn-ea"/>
                <a:cs typeface="+mn-cs"/>
              </a:rPr>
              <a:t> </a:t>
            </a:r>
          </a:p>
        </p:txBody>
      </p:sp>
    </p:spTree>
    <p:extLst>
      <p:ext uri="{BB962C8B-B14F-4D97-AF65-F5344CB8AC3E}">
        <p14:creationId xmlns:p14="http://schemas.microsoft.com/office/powerpoint/2010/main" val="201403542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OpenSky</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Laboratory : HOW? </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4" name="Image 5" descr="Une image contenant carte, texte, Plan, diagramme&#10;&#10;Description générée automatiquement">
            <a:extLst>
              <a:ext uri="{FF2B5EF4-FFF2-40B4-BE49-F238E27FC236}">
                <a16:creationId xmlns:a16="http://schemas.microsoft.com/office/drawing/2014/main" id="{AAA0E86D-7545-7638-84A4-35538424DA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94509" y="994652"/>
            <a:ext cx="6777828" cy="5275903"/>
          </a:xfrm>
          <a:prstGeom prst="rect">
            <a:avLst/>
          </a:prstGeom>
        </p:spPr>
      </p:pic>
      <p:sp>
        <p:nvSpPr>
          <p:cNvPr id="6" name="Text Placeholder 3">
            <a:extLst>
              <a:ext uri="{FF2B5EF4-FFF2-40B4-BE49-F238E27FC236}">
                <a16:creationId xmlns:a16="http://schemas.microsoft.com/office/drawing/2014/main" id="{2C97ABC9-C410-C7C3-D975-0964018A58FE}"/>
              </a:ext>
            </a:extLst>
          </p:cNvPr>
          <p:cNvSpPr txBox="1">
            <a:spLocks/>
          </p:cNvSpPr>
          <p:nvPr/>
        </p:nvSpPr>
        <p:spPr>
          <a:xfrm>
            <a:off x="50172" y="828902"/>
            <a:ext cx="5364000" cy="5715930"/>
          </a:xfrm>
          <a:prstGeom prst="rect">
            <a:avLst/>
          </a:prstGeom>
        </p:spPr>
        <p:txBody>
          <a:bodyPr vert="horz" lIns="91440" tIns="45720" rIns="91440" bIns="45720"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594" marR="0" lvl="0" indent="-228594" algn="l" defTabSz="914377"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3’000 m</a:t>
            </a:r>
            <a:r>
              <a:rPr kumimoji="0" lang="en-GB" sz="2000" b="0" i="0" u="none" strike="noStrike" kern="1200" cap="none" spc="0" normalizeH="0" baseline="30000" noProof="0" dirty="0">
                <a:ln>
                  <a:noFill/>
                </a:ln>
                <a:solidFill>
                  <a:srgbClr val="0F124A"/>
                </a:solidFill>
                <a:effectLst/>
                <a:uLnTx/>
                <a:uFillTx/>
                <a:latin typeface="Arial"/>
                <a:ea typeface="+mn-ea"/>
                <a:cs typeface="+mn-cs"/>
              </a:rPr>
              <a:t>2</a:t>
            </a:r>
            <a:r>
              <a:rPr kumimoji="0" lang="en-GB" sz="2000" b="0" i="0" u="none" strike="noStrike" kern="1200" cap="none" spc="0" normalizeH="0" baseline="0" noProof="0" dirty="0">
                <a:ln>
                  <a:noFill/>
                </a:ln>
                <a:solidFill>
                  <a:srgbClr val="0F124A"/>
                </a:solidFill>
                <a:effectLst/>
                <a:uLnTx/>
                <a:uFillTx/>
                <a:latin typeface="Arial"/>
                <a:ea typeface="+mn-ea"/>
                <a:cs typeface="+mn-cs"/>
              </a:rPr>
              <a:t> at LHC P5 in </a:t>
            </a:r>
            <a:r>
              <a:rPr kumimoji="0" lang="en-GB" sz="2000" b="0" i="0" u="none" strike="noStrike" kern="1200" cap="none" spc="0" normalizeH="0" baseline="0" noProof="0" dirty="0" err="1">
                <a:ln>
                  <a:noFill/>
                </a:ln>
                <a:solidFill>
                  <a:srgbClr val="0F124A"/>
                </a:solidFill>
                <a:effectLst/>
                <a:uLnTx/>
                <a:uFillTx/>
                <a:latin typeface="Arial"/>
                <a:ea typeface="+mn-ea"/>
                <a:cs typeface="+mn-cs"/>
              </a:rPr>
              <a:t>Cessy</a:t>
            </a:r>
            <a:r>
              <a:rPr kumimoji="0" lang="en-GB" sz="2000" b="0" i="0" u="none" strike="noStrike" kern="1200" cap="none" spc="0" normalizeH="0" baseline="0" noProof="0" dirty="0">
                <a:ln>
                  <a:noFill/>
                </a:ln>
                <a:solidFill>
                  <a:srgbClr val="0F124A"/>
                </a:solidFill>
                <a:effectLst/>
                <a:uLnTx/>
                <a:uFillTx/>
                <a:latin typeface="Arial"/>
                <a:ea typeface="+mn-ea"/>
                <a:cs typeface="+mn-cs"/>
              </a:rPr>
              <a:t>, France.</a:t>
            </a:r>
          </a:p>
          <a:p>
            <a:pPr marL="228594" marR="0" lvl="0" indent="-228594" algn="l" defTabSz="914377"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srgbClr val="0F124A"/>
                </a:solidFill>
                <a:effectLst/>
                <a:uLnTx/>
                <a:uFillTx/>
                <a:latin typeface="Arial"/>
                <a:ea typeface="+mn-ea"/>
                <a:cs typeface="+mn-cs"/>
              </a:rPr>
              <a:t>Trial with 5 000 t of excavated local molasse</a:t>
            </a:r>
          </a:p>
          <a:p>
            <a:pPr marL="228594" marR="0" lvl="0" indent="-228594" algn="l" defTabSz="914377"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18 cells for agriculture trials (10*10 m)</a:t>
            </a:r>
          </a:p>
          <a:p>
            <a:pPr marL="228594" marR="0" lvl="0" indent="-228594" algn="l" defTabSz="914377"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2 cells for forestry trials (20*20 m)</a:t>
            </a:r>
          </a:p>
          <a:p>
            <a:pPr marL="228594" marR="0" lvl="0" indent="-228594" algn="l" defTabSz="914377"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F124A"/>
                </a:solidFill>
                <a:effectLst/>
                <a:uLnTx/>
                <a:uFillTx/>
                <a:latin typeface="Arial"/>
                <a:ea typeface="+mn-ea"/>
                <a:cs typeface="+mn-cs"/>
              </a:rPr>
              <a:t>Different types of plants selected as function of regional specificities</a:t>
            </a:r>
          </a:p>
          <a:p>
            <a:pPr marL="0" marR="0" lvl="0" indent="0" algn="l" defTabSz="914377" rtl="0" eaLnBrk="1" fontAlgn="auto" latinLnBrk="0" hangingPunct="1">
              <a:lnSpc>
                <a:spcPct val="100000"/>
              </a:lnSpc>
              <a:spcBef>
                <a:spcPts val="1200"/>
              </a:spcBef>
              <a:spcAft>
                <a:spcPts val="0"/>
              </a:spcAft>
              <a:buClrTx/>
              <a:buSzTx/>
              <a:buFont typeface="Arial" panose="020B0604020202020204" pitchFamily="34" charset="0"/>
              <a:buNone/>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1) Initial laboratory analysis to </a:t>
            </a:r>
            <a:r>
              <a:rPr kumimoji="0" lang="en-GB" sz="2000" b="1" i="0" u="none" strike="noStrike" kern="1200" cap="none" spc="0" normalizeH="0" baseline="0" noProof="0" dirty="0">
                <a:ln>
                  <a:noFill/>
                </a:ln>
                <a:solidFill>
                  <a:srgbClr val="0F124A"/>
                </a:solidFill>
                <a:effectLst/>
                <a:uLnTx/>
                <a:uFillTx/>
                <a:latin typeface="Arial"/>
                <a:ea typeface="+mn-ea"/>
                <a:cs typeface="+mn-cs"/>
              </a:rPr>
              <a:t>identify</a:t>
            </a:r>
            <a:r>
              <a:rPr kumimoji="0" lang="en-GB" sz="2000" b="0" i="0" u="none" strike="noStrike" kern="1200" cap="none" spc="0" normalizeH="0" baseline="0" noProof="0" dirty="0">
                <a:ln>
                  <a:noFill/>
                </a:ln>
                <a:solidFill>
                  <a:srgbClr val="0F124A"/>
                </a:solidFill>
                <a:effectLst/>
                <a:uLnTx/>
                <a:uFillTx/>
                <a:latin typeface="Arial"/>
                <a:ea typeface="+mn-ea"/>
                <a:cs typeface="+mn-cs"/>
              </a:rPr>
              <a:t> the </a:t>
            </a:r>
            <a:r>
              <a:rPr kumimoji="0" lang="en-GB" sz="2000" b="1" i="0" u="none" strike="noStrike" kern="1200" cap="none" spc="0" normalizeH="0" baseline="0" noProof="0" dirty="0">
                <a:ln>
                  <a:noFill/>
                </a:ln>
                <a:solidFill>
                  <a:srgbClr val="0F124A"/>
                </a:solidFill>
                <a:effectLst/>
                <a:uLnTx/>
                <a:uFillTx/>
                <a:latin typeface="Arial"/>
                <a:ea typeface="+mn-ea"/>
                <a:cs typeface="+mn-cs"/>
              </a:rPr>
              <a:t>most suitable mixing</a:t>
            </a:r>
            <a:r>
              <a:rPr kumimoji="0" lang="en-GB" sz="2000" b="0" i="0" u="none" strike="noStrike" kern="1200" cap="none" spc="0" normalizeH="0" baseline="0" noProof="0" dirty="0">
                <a:ln>
                  <a:noFill/>
                </a:ln>
                <a:solidFill>
                  <a:srgbClr val="0F124A"/>
                </a:solidFill>
                <a:effectLst/>
                <a:uLnTx/>
                <a:uFillTx/>
                <a:latin typeface="Arial"/>
                <a:ea typeface="+mn-ea"/>
                <a:cs typeface="+mn-cs"/>
              </a:rPr>
              <a:t> of molasse and amendments,</a:t>
            </a:r>
          </a:p>
          <a:p>
            <a:pPr marL="0" marR="0" lvl="0" indent="0" algn="l" defTabSz="914377" rtl="0" eaLnBrk="1" fontAlgn="auto" latinLnBrk="0" hangingPunct="1">
              <a:lnSpc>
                <a:spcPct val="100000"/>
              </a:lnSpc>
              <a:spcBef>
                <a:spcPts val="1200"/>
              </a:spcBef>
              <a:spcAft>
                <a:spcPts val="0"/>
              </a:spcAft>
              <a:buClrTx/>
              <a:buSzTx/>
              <a:buFont typeface="Arial" panose="020B0604020202020204" pitchFamily="34" charset="0"/>
              <a:buNone/>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2) </a:t>
            </a:r>
            <a:r>
              <a:rPr kumimoji="0" lang="en-GB" sz="2000" b="1" i="0" u="none" strike="noStrike" kern="1200" cap="none" spc="0" normalizeH="0" baseline="0" noProof="0" dirty="0">
                <a:ln>
                  <a:noFill/>
                </a:ln>
                <a:solidFill>
                  <a:srgbClr val="0F124A"/>
                </a:solidFill>
                <a:effectLst/>
                <a:uLnTx/>
                <a:uFillTx/>
                <a:latin typeface="Arial"/>
                <a:ea typeface="+mn-ea"/>
                <a:cs typeface="+mn-cs"/>
              </a:rPr>
              <a:t>Mixing/spreading </a:t>
            </a:r>
            <a:r>
              <a:rPr kumimoji="0" lang="en-GB" sz="2000" b="0" i="0" u="none" strike="noStrike" kern="1200" cap="none" spc="0" normalizeH="0" baseline="0" noProof="0" dirty="0">
                <a:ln>
                  <a:noFill/>
                </a:ln>
                <a:solidFill>
                  <a:srgbClr val="0F124A"/>
                </a:solidFill>
                <a:effectLst/>
                <a:uLnTx/>
                <a:uFillTx/>
                <a:latin typeface="Arial"/>
                <a:ea typeface="+mn-ea"/>
                <a:cs typeface="+mn-cs"/>
              </a:rPr>
              <a:t>of the molasse with amendments on the trial cells,</a:t>
            </a:r>
          </a:p>
          <a:p>
            <a:pPr marL="0" marR="0" lvl="0" indent="0" algn="l" defTabSz="914377" rtl="0" eaLnBrk="1" fontAlgn="auto" latinLnBrk="0" hangingPunct="1">
              <a:lnSpc>
                <a:spcPct val="100000"/>
              </a:lnSpc>
              <a:spcBef>
                <a:spcPts val="1200"/>
              </a:spcBef>
              <a:spcAft>
                <a:spcPts val="0"/>
              </a:spcAft>
              <a:buClrTx/>
              <a:buSzTx/>
              <a:buFont typeface="Arial" panose="020B0604020202020204" pitchFamily="34" charset="0"/>
              <a:buNone/>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3) </a:t>
            </a:r>
            <a:r>
              <a:rPr kumimoji="0" lang="en-GB" sz="2000" b="1" i="0" u="none" strike="noStrike" kern="1200" cap="none" spc="0" normalizeH="0" baseline="0" noProof="0" dirty="0">
                <a:ln>
                  <a:noFill/>
                </a:ln>
                <a:solidFill>
                  <a:srgbClr val="0F124A"/>
                </a:solidFill>
                <a:effectLst/>
                <a:uLnTx/>
                <a:uFillTx/>
                <a:latin typeface="Arial"/>
                <a:ea typeface="+mn-ea"/>
                <a:cs typeface="+mn-cs"/>
              </a:rPr>
              <a:t>Planting and treatment with monitoring </a:t>
            </a:r>
            <a:r>
              <a:rPr kumimoji="0" lang="en-GB" sz="2000" b="0" i="0" u="none" strike="noStrike" kern="1200" cap="none" spc="0" normalizeH="0" baseline="0" noProof="0" dirty="0">
                <a:ln>
                  <a:noFill/>
                </a:ln>
                <a:solidFill>
                  <a:srgbClr val="0F124A"/>
                </a:solidFill>
                <a:effectLst/>
                <a:uLnTx/>
                <a:uFillTx/>
                <a:latin typeface="Arial"/>
                <a:ea typeface="+mn-ea"/>
                <a:cs typeface="+mn-cs"/>
              </a:rPr>
              <a:t>of the field conditions in a </a:t>
            </a:r>
            <a:r>
              <a:rPr kumimoji="0" lang="en-GB" sz="2000" b="1" i="0" u="none" strike="noStrike" kern="1200" cap="none" spc="0" normalizeH="0" baseline="0" noProof="0" dirty="0">
                <a:ln>
                  <a:noFill/>
                </a:ln>
                <a:solidFill>
                  <a:srgbClr val="0F124A"/>
                </a:solidFill>
                <a:effectLst/>
                <a:uLnTx/>
                <a:uFillTx/>
                <a:latin typeface="Arial"/>
                <a:ea typeface="+mn-ea"/>
                <a:cs typeface="+mn-cs"/>
              </a:rPr>
              <a:t>controlled environment.</a:t>
            </a:r>
          </a:p>
        </p:txBody>
      </p:sp>
    </p:spTree>
    <p:extLst>
      <p:ext uri="{BB962C8B-B14F-4D97-AF65-F5344CB8AC3E}">
        <p14:creationId xmlns:p14="http://schemas.microsoft.com/office/powerpoint/2010/main" val="108754749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OpenSky</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Laboratory : WHO? </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Image 4">
            <a:extLst>
              <a:ext uri="{FF2B5EF4-FFF2-40B4-BE49-F238E27FC236}">
                <a16:creationId xmlns:a16="http://schemas.microsoft.com/office/drawing/2014/main" id="{55F6431F-E47A-A102-80CE-4F6790EDA84D}"/>
              </a:ext>
            </a:extLst>
          </p:cNvPr>
          <p:cNvPicPr>
            <a:picLocks noChangeAspect="1"/>
          </p:cNvPicPr>
          <p:nvPr/>
        </p:nvPicPr>
        <p:blipFill rotWithShape="1">
          <a:blip r:embed="rId3"/>
          <a:srcRect t="15988" b="14452"/>
          <a:stretch/>
        </p:blipFill>
        <p:spPr>
          <a:xfrm>
            <a:off x="0" y="1758993"/>
            <a:ext cx="12192000" cy="4770427"/>
          </a:xfrm>
          <a:prstGeom prst="rect">
            <a:avLst/>
          </a:prstGeom>
        </p:spPr>
      </p:pic>
      <p:sp>
        <p:nvSpPr>
          <p:cNvPr id="8" name="TextBox 7">
            <a:extLst>
              <a:ext uri="{FF2B5EF4-FFF2-40B4-BE49-F238E27FC236}">
                <a16:creationId xmlns:a16="http://schemas.microsoft.com/office/drawing/2014/main" id="{1C3C075E-E121-51D1-8016-4B5F5A0B8DB8}"/>
              </a:ext>
            </a:extLst>
          </p:cNvPr>
          <p:cNvSpPr txBox="1"/>
          <p:nvPr/>
        </p:nvSpPr>
        <p:spPr>
          <a:xfrm>
            <a:off x="931026" y="950019"/>
            <a:ext cx="10424158" cy="523220"/>
          </a:xfrm>
          <a:prstGeom prst="rect">
            <a:avLst/>
          </a:prstGeom>
          <a:noFill/>
        </p:spPr>
        <p:txBody>
          <a:bodyPr wrap="square">
            <a:spAutoFit/>
          </a:bodyPr>
          <a:lstStyle/>
          <a:p>
            <a:r>
              <a:rPr lang="fr-FR" sz="2800" dirty="0"/>
              <a:t>A collaborative effort of </a:t>
            </a:r>
            <a:r>
              <a:rPr lang="fr-FR" sz="2800" dirty="0" err="1"/>
              <a:t>industry</a:t>
            </a:r>
            <a:r>
              <a:rPr lang="fr-FR" sz="2800" dirty="0"/>
              <a:t> and </a:t>
            </a:r>
            <a:r>
              <a:rPr lang="fr-FR" sz="2800" dirty="0" err="1"/>
              <a:t>academic</a:t>
            </a:r>
            <a:r>
              <a:rPr lang="fr-FR" sz="2800" dirty="0"/>
              <a:t>/</a:t>
            </a:r>
            <a:r>
              <a:rPr lang="fr-FR" sz="2800" dirty="0" err="1"/>
              <a:t>educational</a:t>
            </a:r>
            <a:r>
              <a:rPr lang="fr-FR" sz="2800" dirty="0"/>
              <a:t> institutes</a:t>
            </a:r>
            <a:endParaRPr lang="en-CH" sz="2800" dirty="0"/>
          </a:p>
        </p:txBody>
      </p:sp>
    </p:spTree>
    <p:extLst>
      <p:ext uri="{BB962C8B-B14F-4D97-AF65-F5344CB8AC3E}">
        <p14:creationId xmlns:p14="http://schemas.microsoft.com/office/powerpoint/2010/main" val="231835491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Preparatory phase planning - </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authorisations</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and CE</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graphicFrame>
        <p:nvGraphicFramePr>
          <p:cNvPr id="6" name="Table 8">
            <a:extLst>
              <a:ext uri="{FF2B5EF4-FFF2-40B4-BE49-F238E27FC236}">
                <a16:creationId xmlns:a16="http://schemas.microsoft.com/office/drawing/2014/main" id="{1F5A937C-59D9-FE79-E9B4-F59DDB6A0002}"/>
              </a:ext>
            </a:extLst>
          </p:cNvPr>
          <p:cNvGraphicFramePr>
            <a:graphicFrameLocks noGrp="1"/>
          </p:cNvGraphicFramePr>
          <p:nvPr>
            <p:extLst>
              <p:ext uri="{D42A27DB-BD31-4B8C-83A1-F6EECF244321}">
                <p14:modId xmlns:p14="http://schemas.microsoft.com/office/powerpoint/2010/main" val="1519071579"/>
              </p:ext>
            </p:extLst>
          </p:nvPr>
        </p:nvGraphicFramePr>
        <p:xfrm>
          <a:off x="594360" y="1508404"/>
          <a:ext cx="11018520" cy="5085080"/>
        </p:xfrm>
        <a:graphic>
          <a:graphicData uri="http://schemas.openxmlformats.org/drawingml/2006/table">
            <a:tbl>
              <a:tblPr firstRow="1" bandRow="1"/>
              <a:tblGrid>
                <a:gridCol w="1470556">
                  <a:extLst>
                    <a:ext uri="{9D8B030D-6E8A-4147-A177-3AD203B41FA5}">
                      <a16:colId xmlns:a16="http://schemas.microsoft.com/office/drawing/2014/main" val="960656291"/>
                    </a:ext>
                  </a:extLst>
                </a:gridCol>
                <a:gridCol w="9547964">
                  <a:extLst>
                    <a:ext uri="{9D8B030D-6E8A-4147-A177-3AD203B41FA5}">
                      <a16:colId xmlns:a16="http://schemas.microsoft.com/office/drawing/2014/main" val="1253013450"/>
                    </a:ext>
                  </a:extLst>
                </a:gridCol>
              </a:tblGrid>
              <a:tr h="37084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n-US" noProof="0" dirty="0"/>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F124A"/>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n-US" noProof="0" dirty="0"/>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F124A"/>
                    </a:solidFill>
                  </a:tcPr>
                </a:tc>
                <a:extLst>
                  <a:ext uri="{0D108BD9-81ED-4DB2-BD59-A6C34878D82A}">
                    <a16:rowId xmlns:a16="http://schemas.microsoft.com/office/drawing/2014/main" val="982484126"/>
                  </a:ext>
                </a:extLst>
              </a:tr>
              <a:tr h="370840">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600" b="1" kern="1200" noProof="0" dirty="0">
                          <a:solidFill>
                            <a:schemeClr val="tx1"/>
                          </a:solidFill>
                          <a:effectLst/>
                          <a:latin typeface="Calibri" panose="020F0502020204030204" pitchFamily="34" charset="0"/>
                          <a:ea typeface="+mn-ea"/>
                          <a:cs typeface="+mn-cs"/>
                        </a:rPr>
                        <a:t>2025-2026</a:t>
                      </a:r>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F124A">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kern="1200" noProof="0" dirty="0">
                          <a:solidFill>
                            <a:schemeClr val="tx1"/>
                          </a:solidFill>
                          <a:effectLst/>
                          <a:latin typeface="Calibri" panose="020F0502020204030204" pitchFamily="34" charset="0"/>
                          <a:ea typeface="+mn-ea"/>
                          <a:cs typeface="+mn-cs"/>
                        </a:rPr>
                        <a:t>Permits and authorization for complementary site investigations</a:t>
                      </a:r>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F124A">
                        <a:tint val="40000"/>
                      </a:srgbClr>
                    </a:solidFill>
                  </a:tcPr>
                </a:tc>
                <a:extLst>
                  <a:ext uri="{0D108BD9-81ED-4DB2-BD59-A6C34878D82A}">
                    <a16:rowId xmlns:a16="http://schemas.microsoft.com/office/drawing/2014/main" val="416303830"/>
                  </a:ext>
                </a:extLst>
              </a:tr>
              <a:tr h="370840">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sz="1600" b="1" kern="1200" noProof="0" dirty="0">
                        <a:solidFill>
                          <a:schemeClr val="tx1"/>
                        </a:solidFill>
                        <a:effectLst/>
                        <a:latin typeface="Calibri" panose="020F0502020204030204" pitchFamily="34" charset="0"/>
                        <a:ea typeface="+mn-ea"/>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F124A">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kern="1200" noProof="0" dirty="0">
                          <a:solidFill>
                            <a:schemeClr val="tx1"/>
                          </a:solidFill>
                          <a:effectLst/>
                          <a:latin typeface="Calibri" panose="020F0502020204030204" pitchFamily="34" charset="0"/>
                          <a:ea typeface="+mn-ea"/>
                          <a:cs typeface="+mn-cs"/>
                        </a:rPr>
                        <a:t>Tendering for environmental impact and </a:t>
                      </a:r>
                      <a:r>
                        <a:rPr lang="en-US" sz="1600" b="0" kern="1200" noProof="0" dirty="0" err="1">
                          <a:solidFill>
                            <a:schemeClr val="tx1"/>
                          </a:solidFill>
                          <a:effectLst/>
                          <a:latin typeface="Calibri" panose="020F0502020204030204" pitchFamily="34" charset="0"/>
                          <a:ea typeface="+mn-ea"/>
                          <a:cs typeface="+mn-cs"/>
                        </a:rPr>
                        <a:t>authorisation</a:t>
                      </a:r>
                      <a:r>
                        <a:rPr lang="en-US" sz="1600" b="0" kern="1200" noProof="0" dirty="0">
                          <a:solidFill>
                            <a:schemeClr val="tx1"/>
                          </a:solidFill>
                          <a:effectLst/>
                          <a:latin typeface="Calibri" panose="020F0502020204030204" pitchFamily="34" charset="0"/>
                          <a:ea typeface="+mn-ea"/>
                          <a:cs typeface="+mn-cs"/>
                        </a:rPr>
                        <a:t> processes contract, tendering for subsurface investigations </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F124A">
                        <a:tint val="20000"/>
                      </a:srgbClr>
                    </a:solidFill>
                  </a:tcPr>
                </a:tc>
                <a:extLst>
                  <a:ext uri="{0D108BD9-81ED-4DB2-BD59-A6C34878D82A}">
                    <a16:rowId xmlns:a16="http://schemas.microsoft.com/office/drawing/2014/main" val="1779181273"/>
                  </a:ext>
                </a:extLst>
              </a:tr>
              <a:tr h="370840">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600" b="1" kern="1200" noProof="0" dirty="0">
                          <a:solidFill>
                            <a:schemeClr val="tx1"/>
                          </a:solidFill>
                          <a:effectLst/>
                          <a:latin typeface="Calibri" panose="020F0502020204030204" pitchFamily="34" charset="0"/>
                          <a:ea typeface="+mn-ea"/>
                          <a:cs typeface="+mn-cs"/>
                        </a:rPr>
                        <a:t>2027-28</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F124A">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kern="1200" noProof="0" dirty="0">
                          <a:solidFill>
                            <a:schemeClr val="tx1"/>
                          </a:solidFill>
                          <a:effectLst/>
                          <a:latin typeface="Calibri" panose="020F0502020204030204" pitchFamily="34" charset="0"/>
                          <a:ea typeface="+mn-ea"/>
                          <a:cs typeface="+mn-cs"/>
                        </a:rPr>
                        <a:t>Complementary subsurface investigations </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F124A">
                        <a:tint val="40000"/>
                      </a:srgbClr>
                    </a:solidFill>
                  </a:tcPr>
                </a:tc>
                <a:extLst>
                  <a:ext uri="{0D108BD9-81ED-4DB2-BD59-A6C34878D82A}">
                    <a16:rowId xmlns:a16="http://schemas.microsoft.com/office/drawing/2014/main" val="2130471062"/>
                  </a:ext>
                </a:extLst>
              </a:tr>
              <a:tr h="370840">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sz="1600" b="1" kern="1200" noProof="0" dirty="0">
                        <a:solidFill>
                          <a:schemeClr val="tx1"/>
                        </a:solidFill>
                        <a:effectLst/>
                        <a:latin typeface="Calibri" panose="020F0502020204030204" pitchFamily="34" charset="0"/>
                        <a:ea typeface="+mn-ea"/>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F124A">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kern="1200" noProof="0" dirty="0">
                          <a:solidFill>
                            <a:schemeClr val="tx1"/>
                          </a:solidFill>
                          <a:effectLst/>
                          <a:latin typeface="Calibri" panose="020F0502020204030204" pitchFamily="34" charset="0"/>
                          <a:ea typeface="+mn-ea"/>
                          <a:cs typeface="+mn-cs"/>
                        </a:rPr>
                        <a:t>Tendering for CE consultants, environmental impact studies, public concertation</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F124A">
                        <a:tint val="20000"/>
                      </a:srgbClr>
                    </a:solidFill>
                  </a:tcPr>
                </a:tc>
                <a:extLst>
                  <a:ext uri="{0D108BD9-81ED-4DB2-BD59-A6C34878D82A}">
                    <a16:rowId xmlns:a16="http://schemas.microsoft.com/office/drawing/2014/main" val="4118411199"/>
                  </a:ext>
                </a:extLst>
              </a:tr>
              <a:tr h="370840">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600" b="1" kern="1200" noProof="0" dirty="0">
                          <a:solidFill>
                            <a:schemeClr val="tx1"/>
                          </a:solidFill>
                          <a:effectLst/>
                          <a:latin typeface="Calibri" panose="020F0502020204030204" pitchFamily="34" charset="0"/>
                          <a:ea typeface="+mn-ea"/>
                          <a:cs typeface="+mn-cs"/>
                        </a:rPr>
                        <a:t>2028</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F124A">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kern="1200" noProof="0" dirty="0">
                          <a:solidFill>
                            <a:srgbClr val="0000CC"/>
                          </a:solidFill>
                          <a:effectLst/>
                          <a:latin typeface="Calibri" panose="020F0502020204030204" pitchFamily="34" charset="0"/>
                          <a:ea typeface="+mn-ea"/>
                          <a:cs typeface="+mn-cs"/>
                        </a:rPr>
                        <a:t>Project approval</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F124A">
                        <a:tint val="40000"/>
                      </a:srgbClr>
                    </a:solidFill>
                  </a:tcPr>
                </a:tc>
                <a:extLst>
                  <a:ext uri="{0D108BD9-81ED-4DB2-BD59-A6C34878D82A}">
                    <a16:rowId xmlns:a16="http://schemas.microsoft.com/office/drawing/2014/main" val="2562371901"/>
                  </a:ext>
                </a:extLst>
              </a:tr>
              <a:tr h="370840">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sz="1600" b="1" kern="1200" noProof="0" dirty="0">
                        <a:solidFill>
                          <a:schemeClr val="tx1"/>
                        </a:solidFill>
                        <a:effectLst/>
                        <a:latin typeface="Calibri" panose="020F0502020204030204" pitchFamily="34" charset="0"/>
                        <a:ea typeface="+mn-ea"/>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F124A">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kern="1200" noProof="0" dirty="0">
                          <a:solidFill>
                            <a:schemeClr val="tx1"/>
                          </a:solidFill>
                          <a:effectLst/>
                          <a:latin typeface="Calibri" panose="020F0502020204030204" pitchFamily="34" charset="0"/>
                          <a:ea typeface="+mn-ea"/>
                          <a:cs typeface="+mn-cs"/>
                        </a:rPr>
                        <a:t>Award of CE consultant contracts</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F124A">
                        <a:tint val="20000"/>
                      </a:srgbClr>
                    </a:solidFill>
                  </a:tcPr>
                </a:tc>
                <a:extLst>
                  <a:ext uri="{0D108BD9-81ED-4DB2-BD59-A6C34878D82A}">
                    <a16:rowId xmlns:a16="http://schemas.microsoft.com/office/drawing/2014/main" val="3534136364"/>
                  </a:ext>
                </a:extLst>
              </a:tr>
              <a:tr h="370840">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600" b="1" kern="1200" noProof="0" dirty="0">
                          <a:solidFill>
                            <a:schemeClr val="tx1"/>
                          </a:solidFill>
                          <a:effectLst/>
                          <a:latin typeface="Calibri" panose="020F0502020204030204" pitchFamily="34" charset="0"/>
                          <a:ea typeface="+mn-ea"/>
                          <a:cs typeface="+mn-cs"/>
                        </a:rPr>
                        <a:t>2029-30</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F124A">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kern="1200" dirty="0">
                          <a:solidFill>
                            <a:schemeClr val="tx1"/>
                          </a:solidFill>
                          <a:effectLst/>
                          <a:latin typeface="Calibri" panose="020F0502020204030204" pitchFamily="34" charset="0"/>
                          <a:ea typeface="+mn-ea"/>
                          <a:cs typeface="+mn-cs"/>
                        </a:rPr>
                        <a:t>Tender design</a:t>
                      </a:r>
                      <a:endParaRPr lang="en-US" sz="1600" b="1" kern="1200" noProof="0" dirty="0">
                        <a:solidFill>
                          <a:schemeClr val="tx1"/>
                        </a:solidFill>
                        <a:effectLst/>
                        <a:latin typeface="Calibri" panose="020F0502020204030204" pitchFamily="34" charset="0"/>
                        <a:ea typeface="+mn-ea"/>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F124A">
                        <a:tint val="40000"/>
                      </a:srgbClr>
                    </a:solidFill>
                  </a:tcPr>
                </a:tc>
                <a:extLst>
                  <a:ext uri="{0D108BD9-81ED-4DB2-BD59-A6C34878D82A}">
                    <a16:rowId xmlns:a16="http://schemas.microsoft.com/office/drawing/2014/main" val="3679620473"/>
                  </a:ext>
                </a:extLst>
              </a:tr>
              <a:tr h="181737">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sz="1600" b="1" kern="1200" noProof="0" dirty="0">
                        <a:solidFill>
                          <a:schemeClr val="tx1"/>
                        </a:solidFill>
                        <a:effectLst/>
                        <a:latin typeface="Calibri" panose="020F0502020204030204" pitchFamily="34" charset="0"/>
                        <a:ea typeface="+mn-ea"/>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F124A">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kern="1200" dirty="0">
                          <a:solidFill>
                            <a:schemeClr val="tx1"/>
                          </a:solidFill>
                          <a:effectLst/>
                          <a:latin typeface="Calibri" panose="020F0502020204030204" pitchFamily="34" charset="0"/>
                          <a:ea typeface="+mn-ea"/>
                          <a:cs typeface="+mn-cs"/>
                        </a:rPr>
                        <a:t>Preparing calls for tenders for CE construction, </a:t>
                      </a:r>
                      <a:endParaRPr lang="en-US" sz="1600" b="0" kern="1200" noProof="0" dirty="0">
                        <a:solidFill>
                          <a:schemeClr val="tx1"/>
                        </a:solidFill>
                        <a:effectLst/>
                        <a:latin typeface="Calibri" panose="020F0502020204030204" pitchFamily="34" charset="0"/>
                        <a:ea typeface="+mn-ea"/>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F124A">
                        <a:tint val="20000"/>
                      </a:srgbClr>
                    </a:solidFill>
                  </a:tcPr>
                </a:tc>
                <a:extLst>
                  <a:ext uri="{0D108BD9-81ED-4DB2-BD59-A6C34878D82A}">
                    <a16:rowId xmlns:a16="http://schemas.microsoft.com/office/drawing/2014/main" val="1150233677"/>
                  </a:ext>
                </a:extLst>
              </a:tr>
              <a:tr h="370840">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sz="1600" b="1" kern="1200" noProof="0" dirty="0">
                        <a:solidFill>
                          <a:schemeClr val="tx1"/>
                        </a:solidFill>
                        <a:effectLst/>
                        <a:latin typeface="Calibri" panose="020F0502020204030204" pitchFamily="34" charset="0"/>
                        <a:ea typeface="+mn-ea"/>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F124A">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kern="1200" dirty="0">
                          <a:solidFill>
                            <a:schemeClr val="tx1"/>
                          </a:solidFill>
                          <a:effectLst/>
                          <a:latin typeface="Calibri" panose="020F0502020204030204" pitchFamily="34" charset="0"/>
                          <a:ea typeface="+mn-ea"/>
                          <a:cs typeface="+mn-cs"/>
                        </a:rPr>
                        <a:t>Project </a:t>
                      </a:r>
                      <a:r>
                        <a:rPr lang="en-US" sz="1600" b="0" kern="1200" dirty="0" err="1">
                          <a:solidFill>
                            <a:schemeClr val="tx1"/>
                          </a:solidFill>
                          <a:effectLst/>
                          <a:latin typeface="Calibri" panose="020F0502020204030204" pitchFamily="34" charset="0"/>
                          <a:ea typeface="+mn-ea"/>
                          <a:cs typeface="+mn-cs"/>
                        </a:rPr>
                        <a:t>authorisations</a:t>
                      </a:r>
                      <a:r>
                        <a:rPr lang="en-US" sz="1600" b="0" kern="1200" dirty="0">
                          <a:solidFill>
                            <a:schemeClr val="tx1"/>
                          </a:solidFill>
                          <a:effectLst/>
                          <a:latin typeface="Calibri" panose="020F0502020204030204" pitchFamily="34" charset="0"/>
                          <a:ea typeface="+mn-ea"/>
                          <a:cs typeface="+mn-cs"/>
                        </a:rPr>
                        <a:t> in France and Switzerland obtained</a:t>
                      </a:r>
                      <a:endParaRPr lang="en-US" sz="1600" b="0" kern="1200" noProof="0" dirty="0">
                        <a:solidFill>
                          <a:schemeClr val="tx1"/>
                        </a:solidFill>
                        <a:effectLst/>
                        <a:latin typeface="Calibri" panose="020F0502020204030204" pitchFamily="34" charset="0"/>
                        <a:ea typeface="+mn-ea"/>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F124A">
                        <a:tint val="40000"/>
                      </a:srgbClr>
                    </a:solidFill>
                  </a:tcPr>
                </a:tc>
                <a:extLst>
                  <a:ext uri="{0D108BD9-81ED-4DB2-BD59-A6C34878D82A}">
                    <a16:rowId xmlns:a16="http://schemas.microsoft.com/office/drawing/2014/main" val="1684794414"/>
                  </a:ext>
                </a:extLst>
              </a:tr>
              <a:tr h="0">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l" defTabSz="743041" rtl="0" eaLnBrk="1" latinLnBrk="0" hangingPunct="1"/>
                      <a:r>
                        <a:rPr lang="en-US" sz="1600" b="1" kern="1200" noProof="0" dirty="0">
                          <a:solidFill>
                            <a:schemeClr val="tx1"/>
                          </a:solidFill>
                          <a:effectLst/>
                          <a:latin typeface="Calibri" panose="020F0502020204030204" pitchFamily="34" charset="0"/>
                          <a:ea typeface="+mn-ea"/>
                          <a:cs typeface="+mn-cs"/>
                        </a:rPr>
                        <a:t>2031 mid 2032</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F124A">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kern="1200" dirty="0">
                          <a:solidFill>
                            <a:schemeClr val="tx1"/>
                          </a:solidFill>
                          <a:effectLst/>
                          <a:latin typeface="Calibri" panose="020F0502020204030204" pitchFamily="34" charset="0"/>
                          <a:ea typeface="+mn-ea"/>
                          <a:cs typeface="+mn-cs"/>
                        </a:rPr>
                        <a:t>Construction design, Tendering for construction </a:t>
                      </a:r>
                      <a:endParaRPr lang="en-US" sz="1600" b="1" kern="1200" noProof="0" dirty="0">
                        <a:solidFill>
                          <a:schemeClr val="tx1"/>
                        </a:solidFill>
                        <a:effectLst/>
                        <a:latin typeface="Calibri" panose="020F0502020204030204" pitchFamily="34" charset="0"/>
                        <a:ea typeface="+mn-ea"/>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F124A">
                        <a:tint val="20000"/>
                      </a:srgbClr>
                    </a:solidFill>
                  </a:tcPr>
                </a:tc>
                <a:extLst>
                  <a:ext uri="{0D108BD9-81ED-4DB2-BD59-A6C34878D82A}">
                    <a16:rowId xmlns:a16="http://schemas.microsoft.com/office/drawing/2014/main" val="1462573435"/>
                  </a:ext>
                </a:extLst>
              </a:tr>
              <a:tr h="370840">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600" b="1" kern="1200" noProof="0" dirty="0">
                          <a:solidFill>
                            <a:schemeClr val="tx1"/>
                          </a:solidFill>
                          <a:effectLst/>
                          <a:latin typeface="Calibri" panose="020F0502020204030204" pitchFamily="34" charset="0"/>
                          <a:ea typeface="+mn-ea"/>
                          <a:cs typeface="+mn-cs"/>
                        </a:rPr>
                        <a:t>mid 2032</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F124A">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kern="1200" noProof="0" dirty="0">
                          <a:solidFill>
                            <a:srgbClr val="0000CC"/>
                          </a:solidFill>
                          <a:effectLst/>
                          <a:latin typeface="Calibri" panose="020F0502020204030204" pitchFamily="34" charset="0"/>
                          <a:ea typeface="+mn-ea"/>
                          <a:cs typeface="+mn-cs"/>
                        </a:rPr>
                        <a:t>Award of CE construction contracts</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F124A">
                        <a:tint val="40000"/>
                      </a:srgbClr>
                    </a:solidFill>
                  </a:tcPr>
                </a:tc>
                <a:extLst>
                  <a:ext uri="{0D108BD9-81ED-4DB2-BD59-A6C34878D82A}">
                    <a16:rowId xmlns:a16="http://schemas.microsoft.com/office/drawing/2014/main" val="2249671050"/>
                  </a:ext>
                </a:extLst>
              </a:tr>
              <a:tr h="370840">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n-US" sz="1600" b="1" kern="1200" noProof="0" dirty="0">
                        <a:solidFill>
                          <a:schemeClr val="tx1"/>
                        </a:solidFill>
                        <a:effectLst/>
                        <a:latin typeface="Calibri" panose="020F0502020204030204" pitchFamily="34" charset="0"/>
                        <a:ea typeface="+mn-ea"/>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F124A">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kern="1200" noProof="0" dirty="0">
                          <a:solidFill>
                            <a:schemeClr val="tx1"/>
                          </a:solidFill>
                          <a:effectLst/>
                          <a:latin typeface="Calibri" panose="020F0502020204030204" pitchFamily="34" charset="0"/>
                          <a:ea typeface="+mn-ea"/>
                          <a:cs typeface="+mn-cs"/>
                        </a:rPr>
                        <a:t>Preparation of site (road access, electricity, water…)</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F124A">
                        <a:tint val="20000"/>
                      </a:srgbClr>
                    </a:solidFill>
                  </a:tcPr>
                </a:tc>
                <a:extLst>
                  <a:ext uri="{0D108BD9-81ED-4DB2-BD59-A6C34878D82A}">
                    <a16:rowId xmlns:a16="http://schemas.microsoft.com/office/drawing/2014/main" val="1860168016"/>
                  </a:ext>
                </a:extLst>
              </a:tr>
              <a:tr h="248348">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600" b="1" kern="1200" noProof="0" dirty="0">
                          <a:solidFill>
                            <a:schemeClr val="tx1"/>
                          </a:solidFill>
                          <a:effectLst/>
                          <a:latin typeface="Calibri" panose="020F0502020204030204" pitchFamily="34" charset="0"/>
                          <a:ea typeface="+mn-ea"/>
                          <a:cs typeface="+mn-cs"/>
                        </a:rPr>
                        <a:t>2033</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F124A">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kern="1200" dirty="0">
                          <a:solidFill>
                            <a:srgbClr val="0000CC"/>
                          </a:solidFill>
                          <a:effectLst/>
                          <a:latin typeface="Calibri" panose="020F0502020204030204" pitchFamily="34" charset="0"/>
                          <a:ea typeface="+mn-ea"/>
                          <a:cs typeface="+mn-cs"/>
                        </a:rPr>
                        <a:t>Ground breaking</a:t>
                      </a:r>
                      <a:endParaRPr lang="en-US" sz="1600" b="1" kern="1200" noProof="0" dirty="0">
                        <a:solidFill>
                          <a:srgbClr val="0000CC"/>
                        </a:solidFill>
                        <a:effectLst/>
                        <a:latin typeface="Calibri" panose="020F0502020204030204" pitchFamily="34" charset="0"/>
                        <a:ea typeface="+mn-ea"/>
                        <a:cs typeface="+mn-cs"/>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F124A">
                        <a:tint val="40000"/>
                      </a:srgbClr>
                    </a:solidFill>
                  </a:tcPr>
                </a:tc>
                <a:extLst>
                  <a:ext uri="{0D108BD9-81ED-4DB2-BD59-A6C34878D82A}">
                    <a16:rowId xmlns:a16="http://schemas.microsoft.com/office/drawing/2014/main" val="1590268414"/>
                  </a:ext>
                </a:extLst>
              </a:tr>
            </a:tbl>
          </a:graphicData>
        </a:graphic>
      </p:graphicFrame>
      <p:sp>
        <p:nvSpPr>
          <p:cNvPr id="8" name="TextBox 7">
            <a:extLst>
              <a:ext uri="{FF2B5EF4-FFF2-40B4-BE49-F238E27FC236}">
                <a16:creationId xmlns:a16="http://schemas.microsoft.com/office/drawing/2014/main" id="{68E75735-1830-DBEB-DEB2-16BA41E16E68}"/>
              </a:ext>
            </a:extLst>
          </p:cNvPr>
          <p:cNvSpPr txBox="1"/>
          <p:nvPr/>
        </p:nvSpPr>
        <p:spPr>
          <a:xfrm>
            <a:off x="190329" y="765215"/>
            <a:ext cx="11929627" cy="671915"/>
          </a:xfrm>
          <a:prstGeom prst="rect">
            <a:avLst/>
          </a:prstGeom>
          <a:noFill/>
        </p:spPr>
        <p:txBody>
          <a:bodyPr wrap="square">
            <a:spAutoFit/>
          </a:bodyPr>
          <a:lstStyle/>
          <a:p>
            <a:pPr marL="0" marR="0" lvl="0" indent="0" algn="l" defTabSz="804587" rtl="0" eaLnBrk="1" fontAlgn="auto" latinLnBrk="0" hangingPunct="1">
              <a:lnSpc>
                <a:spcPct val="107000"/>
              </a:lnSpc>
              <a:spcBef>
                <a:spcPts val="0"/>
              </a:spcBef>
              <a:spcAft>
                <a:spcPts val="800"/>
              </a:spcAft>
              <a:buClrTx/>
              <a:buSzTx/>
              <a:buFontTx/>
              <a:buNone/>
              <a:tabLst/>
              <a:defRPr/>
            </a:pPr>
            <a:r>
              <a:rPr kumimoji="0" lang="en-US" b="0" i="0" u="none" strike="noStrike" kern="1200" cap="none" spc="0" normalizeH="0" baseline="0" noProof="0" dirty="0">
                <a:ln>
                  <a:noFill/>
                </a:ln>
                <a:solidFill>
                  <a:srgbClr val="0F124A"/>
                </a:solidFill>
                <a:effectLst/>
                <a:uLnTx/>
                <a:uFillTx/>
                <a:latin typeface="Calibri" panose="020F0502020204030204"/>
                <a:ea typeface="+mn-ea"/>
                <a:cs typeface="Arial" panose="020B0604020202020204" pitchFamily="34" charset="0"/>
              </a:rPr>
              <a:t>To start the excavation of the first shafts in 2033, a significant amount of preparatory work is required. An initial consideration of these preparatory works including scheduling and resource aspects has been made:</a:t>
            </a:r>
            <a:endParaRPr kumimoji="0" lang="fr-FR" b="0" i="0" u="none" strike="noStrike" kern="1200" cap="none" spc="0" normalizeH="0" baseline="0" noProof="0" dirty="0">
              <a:ln>
                <a:noFill/>
              </a:ln>
              <a:solidFill>
                <a:srgbClr val="0F124A"/>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114312922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Preparatory phase planning civil engineering</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1" descr="A screen shot of a computer&#10;&#10;Description automatically generated">
            <a:extLst>
              <a:ext uri="{FF2B5EF4-FFF2-40B4-BE49-F238E27FC236}">
                <a16:creationId xmlns:a16="http://schemas.microsoft.com/office/drawing/2014/main" id="{1DF776DD-3A21-B8C4-0100-FCEDE9135C5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929" y="1151426"/>
            <a:ext cx="12179622" cy="3944276"/>
          </a:xfrm>
          <a:prstGeom prst="rect">
            <a:avLst/>
          </a:prstGeom>
          <a:noFill/>
          <a:ln w="19050">
            <a:solidFill>
              <a:schemeClr val="tx1"/>
            </a:solidFill>
          </a:ln>
        </p:spPr>
      </p:pic>
    </p:spTree>
    <p:extLst>
      <p:ext uri="{BB962C8B-B14F-4D97-AF65-F5344CB8AC3E}">
        <p14:creationId xmlns:p14="http://schemas.microsoft.com/office/powerpoint/2010/main" val="53787190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FCC FS m</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id-term review</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4" name="TextBox 13">
            <a:extLst>
              <a:ext uri="{FF2B5EF4-FFF2-40B4-BE49-F238E27FC236}">
                <a16:creationId xmlns:a16="http://schemas.microsoft.com/office/drawing/2014/main" id="{AF024B8A-96FD-865D-967D-59D99119879D}"/>
              </a:ext>
            </a:extLst>
          </p:cNvPr>
          <p:cNvSpPr txBox="1"/>
          <p:nvPr/>
        </p:nvSpPr>
        <p:spPr>
          <a:xfrm>
            <a:off x="437434" y="1366582"/>
            <a:ext cx="8315867" cy="1708160"/>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600"/>
              </a:spcAft>
              <a:buClrTx/>
              <a:buSzTx/>
              <a:buFontTx/>
              <a:buChar char="−"/>
              <a:tabLst/>
              <a:defRPr/>
            </a:pPr>
            <a:r>
              <a:rPr kumimoji="0" lang="en-US" sz="2000" b="0" i="1" u="none" strike="noStrike" kern="1200" cap="none" spc="0" normalizeH="0" baseline="0" noProof="0" dirty="0">
                <a:ln>
                  <a:noFill/>
                </a:ln>
                <a:solidFill>
                  <a:srgbClr val="0C377B"/>
                </a:solidFill>
                <a:effectLst/>
                <a:uLnTx/>
                <a:uFillTx/>
                <a:latin typeface="Calibri" panose="020F0502020204030204" pitchFamily="34" charset="0"/>
                <a:ea typeface="Calibri" panose="020F0502020204030204" pitchFamily="34" charset="0"/>
                <a:cs typeface="+mn-cs"/>
              </a:rPr>
              <a:t>the scientific and technical results be reviewed by the FCC FS Scientific Advisory Committee, augmented by additional experts as needed;</a:t>
            </a:r>
          </a:p>
          <a:p>
            <a:pPr marL="285750" marR="0" lvl="0" indent="-285750" algn="l" defTabSz="914400" rtl="0" eaLnBrk="1" fontAlgn="auto" latinLnBrk="0" hangingPunct="1">
              <a:lnSpc>
                <a:spcPct val="100000"/>
              </a:lnSpc>
              <a:spcBef>
                <a:spcPts val="0"/>
              </a:spcBef>
              <a:spcAft>
                <a:spcPts val="600"/>
              </a:spcAft>
              <a:buClrTx/>
              <a:buSzTx/>
              <a:buFontTx/>
              <a:buChar char="−"/>
              <a:tabLst/>
              <a:defRPr/>
            </a:pPr>
            <a:r>
              <a:rPr kumimoji="0" lang="en-US" sz="2000" b="0" i="1" u="none" strike="noStrike" kern="1200" cap="none" spc="0" normalizeH="0" baseline="0" noProof="0" dirty="0">
                <a:ln>
                  <a:noFill/>
                </a:ln>
                <a:solidFill>
                  <a:srgbClr val="0C377B"/>
                </a:solidFill>
                <a:effectLst/>
                <a:uLnTx/>
                <a:uFillTx/>
                <a:latin typeface="Calibri" panose="020F0502020204030204" pitchFamily="34" charset="0"/>
                <a:ea typeface="Calibri" panose="020F0502020204030204" pitchFamily="34" charset="0"/>
                <a:cs typeface="+mn-cs"/>
              </a:rPr>
              <a:t>the cost and financial feasibility, which will focus on the first-stage project (tunnel, technical infrastructure, FCC-</a:t>
            </a:r>
            <a:r>
              <a:rPr kumimoji="0" lang="en-US" sz="2000" b="0" i="1" u="none" strike="noStrike" kern="1200" cap="none" spc="0" normalizeH="0" baseline="0" noProof="0" dirty="0" err="1">
                <a:ln>
                  <a:noFill/>
                </a:ln>
                <a:solidFill>
                  <a:srgbClr val="0C377B"/>
                </a:solidFill>
                <a:effectLst/>
                <a:uLnTx/>
                <a:uFillTx/>
                <a:latin typeface="Calibri" panose="020F0502020204030204" pitchFamily="34" charset="0"/>
                <a:ea typeface="Calibri" panose="020F0502020204030204" pitchFamily="34" charset="0"/>
                <a:cs typeface="+mn-cs"/>
              </a:rPr>
              <a:t>ee</a:t>
            </a:r>
            <a:r>
              <a:rPr kumimoji="0" lang="en-US" sz="2000" b="0" i="1" u="none" strike="noStrike" kern="1200" cap="none" spc="0" normalizeH="0" baseline="0" noProof="0" dirty="0">
                <a:ln>
                  <a:noFill/>
                </a:ln>
                <a:solidFill>
                  <a:srgbClr val="0C377B"/>
                </a:solidFill>
                <a:effectLst/>
                <a:uLnTx/>
                <a:uFillTx/>
                <a:latin typeface="Calibri" panose="020F0502020204030204" pitchFamily="34" charset="0"/>
                <a:ea typeface="Calibri" panose="020F0502020204030204" pitchFamily="34" charset="0"/>
                <a:cs typeface="+mn-cs"/>
              </a:rPr>
              <a:t> machine and injectors), be reviewed by a committee including external experts, as proposed in CERN/3588;</a:t>
            </a:r>
          </a:p>
        </p:txBody>
      </p:sp>
      <p:sp>
        <p:nvSpPr>
          <p:cNvPr id="16" name="TextBox 15">
            <a:extLst>
              <a:ext uri="{FF2B5EF4-FFF2-40B4-BE49-F238E27FC236}">
                <a16:creationId xmlns:a16="http://schemas.microsoft.com/office/drawing/2014/main" id="{98090C89-275F-564E-E68C-2D062C1CAA49}"/>
              </a:ext>
            </a:extLst>
          </p:cNvPr>
          <p:cNvSpPr txBox="1"/>
          <p:nvPr/>
        </p:nvSpPr>
        <p:spPr>
          <a:xfrm>
            <a:off x="328667" y="882778"/>
            <a:ext cx="10291156" cy="461665"/>
          </a:xfrm>
          <a:prstGeom prst="rect">
            <a:avLst/>
          </a:prstGeom>
          <a:noFill/>
        </p:spPr>
        <p:txBody>
          <a:bodyPr wrap="square">
            <a:spAutoFit/>
          </a:bodyPr>
          <a:lstStyle>
            <a:defPPr>
              <a:defRPr lang="en-US"/>
            </a:defPPr>
            <a:lvl1pPr defTabSz="914303">
              <a:defRPr sz="2000" b="1">
                <a:solidFill>
                  <a:srgbClr val="0F124A"/>
                </a:solidFill>
                <a:latin typeface="Calibri" panose="020F0502020204030204" pitchFamily="34" charset="0"/>
                <a:ea typeface="Calibri" panose="020F0502020204030204" pitchFamily="34" charset="0"/>
              </a:defRPr>
            </a:lvl1pPr>
          </a:lstStyle>
          <a:p>
            <a:pPr marL="0" marR="0" lvl="0" indent="0" algn="l" defTabSz="914303" rtl="0" eaLnBrk="1" fontAlgn="auto" latinLnBrk="0" hangingPunct="1">
              <a:lnSpc>
                <a:spcPct val="100000"/>
              </a:lnSpc>
              <a:spcBef>
                <a:spcPts val="0"/>
              </a:spcBef>
              <a:spcAft>
                <a:spcPts val="600"/>
              </a:spcAft>
              <a:buClrTx/>
              <a:buSzTx/>
              <a:buFontTx/>
              <a:buNone/>
              <a:tabLst/>
              <a:defRPr/>
            </a:pPr>
            <a:r>
              <a:rPr kumimoji="0" lang="en-US" sz="2400" b="1" i="0" u="none" strike="noStrike" kern="0" cap="none" spc="0" normalizeH="0" baseline="0" noProof="0" dirty="0">
                <a:ln>
                  <a:noFill/>
                </a:ln>
                <a:solidFill>
                  <a:srgbClr val="0C377B"/>
                </a:solidFill>
                <a:effectLst/>
                <a:uLnTx/>
                <a:uFillTx/>
                <a:latin typeface="Calibri" panose="020F0502020204030204" pitchFamily="34" charset="0"/>
                <a:cs typeface="+mn-cs"/>
              </a:rPr>
              <a:t>Mid-term review setup and deliverables are defined in  CERN/SPC/1183/Rev.2:</a:t>
            </a:r>
          </a:p>
        </p:txBody>
      </p:sp>
      <p:pic>
        <p:nvPicPr>
          <p:cNvPr id="8" name="Picture 7">
            <a:extLst>
              <a:ext uri="{FF2B5EF4-FFF2-40B4-BE49-F238E27FC236}">
                <a16:creationId xmlns:a16="http://schemas.microsoft.com/office/drawing/2014/main" id="{1CC70521-2E2F-41F0-6D78-E4C79F8758A5}"/>
              </a:ext>
            </a:extLst>
          </p:cNvPr>
          <p:cNvPicPr>
            <a:picLocks noChangeAspect="1"/>
          </p:cNvPicPr>
          <p:nvPr/>
        </p:nvPicPr>
        <p:blipFill>
          <a:blip r:embed="rId3"/>
          <a:stretch>
            <a:fillRect/>
          </a:stretch>
        </p:blipFill>
        <p:spPr>
          <a:xfrm>
            <a:off x="9538544" y="1367432"/>
            <a:ext cx="2602506" cy="3528016"/>
          </a:xfrm>
          <a:prstGeom prst="rect">
            <a:avLst/>
          </a:prstGeom>
          <a:ln w="12700">
            <a:solidFill>
              <a:schemeClr val="tx1"/>
            </a:solidFill>
          </a:ln>
        </p:spPr>
      </p:pic>
      <p:sp>
        <p:nvSpPr>
          <p:cNvPr id="9" name="TextBox 8">
            <a:extLst>
              <a:ext uri="{FF2B5EF4-FFF2-40B4-BE49-F238E27FC236}">
                <a16:creationId xmlns:a16="http://schemas.microsoft.com/office/drawing/2014/main" id="{2E1C8F9B-8417-B4C5-047C-A50D48FCACCD}"/>
              </a:ext>
            </a:extLst>
          </p:cNvPr>
          <p:cNvSpPr txBox="1"/>
          <p:nvPr/>
        </p:nvSpPr>
        <p:spPr>
          <a:xfrm>
            <a:off x="345352" y="3430446"/>
            <a:ext cx="9363913" cy="178510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FCC Scientific Advisory Committee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432FF"/>
                </a:solidFill>
                <a:effectLst/>
                <a:uLnTx/>
                <a:uFillTx/>
                <a:latin typeface="Arial"/>
                <a:ea typeface="+mn-ea"/>
                <a:cs typeface="+mn-cs"/>
              </a:rPr>
              <a:t>Riccardo Bartolini </a:t>
            </a:r>
            <a:r>
              <a:rPr kumimoji="0" lang="en-US" sz="1800" b="0" i="0" u="none" strike="noStrike" kern="1200" cap="none" spc="0" normalizeH="0" baseline="0" noProof="0" dirty="0">
                <a:ln>
                  <a:noFill/>
                </a:ln>
                <a:solidFill>
                  <a:srgbClr val="2F2F2F"/>
                </a:solidFill>
                <a:effectLst/>
                <a:uLnTx/>
                <a:uFillTx/>
                <a:latin typeface="Arial"/>
                <a:ea typeface="+mn-ea"/>
                <a:cs typeface="+mn-cs"/>
              </a:rPr>
              <a:t>(DESY), </a:t>
            </a:r>
            <a:r>
              <a:rPr kumimoji="0" lang="en-US" sz="1800" b="0" i="0" u="none" strike="noStrike" kern="1200" cap="none" spc="0" normalizeH="0" baseline="0" noProof="0" dirty="0">
                <a:ln>
                  <a:noFill/>
                </a:ln>
                <a:solidFill>
                  <a:srgbClr val="0432FF"/>
                </a:solidFill>
                <a:effectLst/>
                <a:uLnTx/>
                <a:uFillTx/>
                <a:latin typeface="Arial"/>
                <a:ea typeface="+mn-ea"/>
                <a:cs typeface="+mn-cs"/>
              </a:rPr>
              <a:t>Alain Chabert </a:t>
            </a:r>
            <a:r>
              <a:rPr kumimoji="0" lang="en-US" sz="1800" b="0" i="0" u="none" strike="noStrike" kern="1200" cap="none" spc="0" normalizeH="0" baseline="0" noProof="0" dirty="0">
                <a:ln>
                  <a:noFill/>
                </a:ln>
                <a:solidFill>
                  <a:srgbClr val="2F2F2F"/>
                </a:solidFill>
                <a:effectLst/>
                <a:uLnTx/>
                <a:uFillTx/>
                <a:latin typeface="Arial"/>
                <a:ea typeface="+mn-ea"/>
                <a:cs typeface="+mn-cs"/>
              </a:rPr>
              <a:t>(Société Française du Tunnel </a:t>
            </a:r>
            <a:r>
              <a:rPr kumimoji="0" lang="en-US" sz="1800" b="0" i="0" u="none" strike="noStrike" kern="1200" cap="none" spc="0" normalizeH="0" baseline="0" noProof="0" dirty="0" err="1">
                <a:ln>
                  <a:noFill/>
                </a:ln>
                <a:solidFill>
                  <a:srgbClr val="2F2F2F"/>
                </a:solidFill>
                <a:effectLst/>
                <a:uLnTx/>
                <a:uFillTx/>
                <a:latin typeface="Arial"/>
                <a:ea typeface="+mn-ea"/>
                <a:cs typeface="+mn-cs"/>
              </a:rPr>
              <a:t>Routier</a:t>
            </a:r>
            <a:r>
              <a:rPr kumimoji="0" lang="en-US" sz="1800" b="0" i="0" u="none" strike="noStrike" kern="1200" cap="none" spc="0" normalizeH="0" baseline="0" noProof="0" dirty="0">
                <a:ln>
                  <a:noFill/>
                </a:ln>
                <a:solidFill>
                  <a:srgbClr val="2F2F2F"/>
                </a:solidFill>
                <a:effectLst/>
                <a:uLnTx/>
                <a:uFillTx/>
                <a:latin typeface="Arial"/>
                <a:ea typeface="+mn-ea"/>
                <a:cs typeface="+mn-cs"/>
              </a:rPr>
              <a:t> </a:t>
            </a:r>
            <a:r>
              <a:rPr kumimoji="0" lang="en-US" sz="1800" b="0" i="0" u="none" strike="noStrike" kern="1200" cap="none" spc="0" normalizeH="0" baseline="0" noProof="0" dirty="0" err="1">
                <a:ln>
                  <a:noFill/>
                </a:ln>
                <a:solidFill>
                  <a:srgbClr val="2F2F2F"/>
                </a:solidFill>
                <a:effectLst/>
                <a:uLnTx/>
                <a:uFillTx/>
                <a:latin typeface="Arial"/>
                <a:ea typeface="+mn-ea"/>
                <a:cs typeface="+mn-cs"/>
              </a:rPr>
              <a:t>Fréjus</a:t>
            </a:r>
            <a:r>
              <a:rPr kumimoji="0" lang="en-US" sz="1800" b="0" i="0" u="none" strike="noStrike" kern="1200" cap="none" spc="0" normalizeH="0" baseline="0" noProof="0" dirty="0">
                <a:ln>
                  <a:noFill/>
                </a:ln>
                <a:solidFill>
                  <a:srgbClr val="2F2F2F"/>
                </a:solidFill>
                <a:effectLst/>
                <a:uLnTx/>
                <a:uFillTx/>
                <a:latin typeface="Arial"/>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Heinz Ehrbar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(HEP), </a:t>
            </a:r>
            <a:r>
              <a:rPr kumimoji="0" lang="en-US" sz="1800" b="0" i="0" u="none" strike="noStrike" kern="1200" cap="none" spc="0" normalizeH="0" baseline="0" noProof="0" dirty="0">
                <a:ln>
                  <a:noFill/>
                </a:ln>
                <a:solidFill>
                  <a:srgbClr val="0432FF"/>
                </a:solidFill>
                <a:effectLst/>
                <a:uLnTx/>
                <a:uFillTx/>
                <a:latin typeface="Arial"/>
                <a:ea typeface="+mn-ea"/>
                <a:cs typeface="+mn-cs"/>
              </a:rPr>
              <a:t>Brigitte Fargevieille </a:t>
            </a:r>
            <a:r>
              <a:rPr kumimoji="0" lang="en-US" sz="1800" b="0" i="0" u="none" strike="noStrike" kern="1200" cap="none" spc="0" normalizeH="0" baseline="0" noProof="0" dirty="0">
                <a:ln>
                  <a:noFill/>
                </a:ln>
                <a:solidFill>
                  <a:srgbClr val="2F2F2F"/>
                </a:solidFill>
                <a:effectLst/>
                <a:uLnTx/>
                <a:uFillTx/>
                <a:latin typeface="Arial"/>
                <a:ea typeface="+mn-ea"/>
                <a:cs typeface="+mn-cs"/>
              </a:rPr>
              <a:t>(</a:t>
            </a:r>
            <a:r>
              <a:rPr kumimoji="0" lang="en-US" sz="1800" b="0" i="0" u="none" strike="noStrike" kern="1200" cap="none" spc="0" normalizeH="0" baseline="0" noProof="0" dirty="0" err="1">
                <a:ln>
                  <a:noFill/>
                </a:ln>
                <a:solidFill>
                  <a:srgbClr val="2F2F2F"/>
                </a:solidFill>
                <a:effectLst/>
                <a:uLnTx/>
                <a:uFillTx/>
                <a:latin typeface="Arial"/>
                <a:ea typeface="+mn-ea"/>
                <a:cs typeface="+mn-cs"/>
              </a:rPr>
              <a:t>Électricité</a:t>
            </a:r>
            <a:r>
              <a:rPr kumimoji="0" lang="en-US" sz="1800" b="0" i="0" u="none" strike="noStrike" kern="1200" cap="none" spc="0" normalizeH="0" baseline="0" noProof="0" dirty="0">
                <a:ln>
                  <a:noFill/>
                </a:ln>
                <a:solidFill>
                  <a:srgbClr val="2F2F2F"/>
                </a:solidFill>
                <a:effectLst/>
                <a:uLnTx/>
                <a:uFillTx/>
                <a:latin typeface="Arial"/>
                <a:ea typeface="+mn-ea"/>
                <a:cs typeface="+mn-cs"/>
              </a:rPr>
              <a:t> de France), </a:t>
            </a:r>
            <a:r>
              <a:rPr kumimoji="0" lang="en-US" sz="1800" b="0" i="0" u="none" strike="noStrike" kern="1200" cap="none" spc="0" normalizeH="0" baseline="0" noProof="0" dirty="0">
                <a:ln>
                  <a:noFill/>
                </a:ln>
                <a:solidFill>
                  <a:srgbClr val="0432FF"/>
                </a:solidFill>
                <a:effectLst/>
                <a:uLnTx/>
                <a:uFillTx/>
                <a:latin typeface="Arial"/>
                <a:ea typeface="+mn-ea"/>
                <a:cs typeface="+mn-cs"/>
              </a:rPr>
              <a:t>Belen Gavela Legazpi </a:t>
            </a:r>
            <a:r>
              <a:rPr kumimoji="0" lang="en-US" sz="1800" b="0" i="0" u="none" strike="noStrike" kern="1200" cap="none" spc="0" normalizeH="0" baseline="0" noProof="0" dirty="0">
                <a:ln>
                  <a:noFill/>
                </a:ln>
                <a:solidFill>
                  <a:srgbClr val="2F2F2F"/>
                </a:solidFill>
                <a:effectLst/>
                <a:uLnTx/>
                <a:uFillTx/>
                <a:latin typeface="Arial"/>
                <a:ea typeface="+mn-ea"/>
                <a:cs typeface="+mn-cs"/>
              </a:rPr>
              <a:t>(UAM), </a:t>
            </a:r>
            <a:r>
              <a:rPr kumimoji="0" lang="en-US" sz="1800" b="0" i="0" u="none" strike="noStrike" kern="1200" cap="none" spc="0" normalizeH="0" baseline="0" noProof="0" dirty="0">
                <a:ln>
                  <a:noFill/>
                </a:ln>
                <a:solidFill>
                  <a:srgbClr val="0432FF"/>
                </a:solidFill>
                <a:effectLst/>
                <a:uLnTx/>
                <a:uFillTx/>
                <a:latin typeface="Arial"/>
                <a:ea typeface="+mn-ea"/>
                <a:cs typeface="+mn-cs"/>
              </a:rPr>
              <a:t>Gudrun Hiller </a:t>
            </a:r>
            <a:r>
              <a:rPr kumimoji="0" lang="en-US" sz="1800" b="0" i="0" u="none" strike="noStrike" kern="1200" cap="none" spc="0" normalizeH="0" baseline="0" noProof="0" dirty="0">
                <a:ln>
                  <a:noFill/>
                </a:ln>
                <a:solidFill>
                  <a:srgbClr val="2F2F2F"/>
                </a:solidFill>
                <a:effectLst/>
                <a:uLnTx/>
                <a:uFillTx/>
                <a:latin typeface="Arial"/>
                <a:ea typeface="+mn-ea"/>
                <a:cs typeface="+mn-cs"/>
              </a:rPr>
              <a:t>(Dortmund), </a:t>
            </a:r>
            <a:r>
              <a:rPr kumimoji="0" lang="en-US" sz="1800" b="0" i="0" u="none" strike="noStrike" kern="1200" cap="none" spc="0" normalizeH="0" baseline="0" noProof="0" dirty="0">
                <a:ln>
                  <a:noFill/>
                </a:ln>
                <a:solidFill>
                  <a:srgbClr val="0432FF"/>
                </a:solidFill>
                <a:effectLst/>
                <a:uLnTx/>
                <a:uFillTx/>
                <a:latin typeface="Arial"/>
                <a:ea typeface="+mn-ea"/>
                <a:cs typeface="+mn-cs"/>
              </a:rPr>
              <a:t>Srinivas Krishnagopal </a:t>
            </a:r>
            <a:r>
              <a:rPr kumimoji="0" lang="en-US" sz="1800" b="0" i="0" u="none" strike="noStrike" kern="1200" cap="none" spc="0" normalizeH="0" baseline="0" noProof="0" dirty="0">
                <a:ln>
                  <a:noFill/>
                </a:ln>
                <a:solidFill>
                  <a:srgbClr val="2F2F2F"/>
                </a:solidFill>
                <a:effectLst/>
                <a:uLnTx/>
                <a:uFillTx/>
                <a:latin typeface="Arial"/>
                <a:ea typeface="+mn-ea"/>
                <a:cs typeface="+mn-cs"/>
              </a:rPr>
              <a:t>(BARC), </a:t>
            </a:r>
            <a:r>
              <a:rPr kumimoji="0" lang="en-US" sz="1800" b="0" i="0" u="none" strike="noStrike" kern="1200" cap="none" spc="0" normalizeH="0" baseline="0" noProof="0" dirty="0">
                <a:ln>
                  <a:noFill/>
                </a:ln>
                <a:solidFill>
                  <a:srgbClr val="0432FF"/>
                </a:solidFill>
                <a:effectLst/>
                <a:uLnTx/>
                <a:uFillTx/>
                <a:latin typeface="Arial"/>
                <a:ea typeface="+mn-ea"/>
                <a:cs typeface="+mn-cs"/>
              </a:rPr>
              <a:t>Peter Krizan </a:t>
            </a:r>
            <a:r>
              <a:rPr kumimoji="0" lang="en-US" sz="1800" b="0" i="0" u="none" strike="noStrike" kern="1200" cap="none" spc="0" normalizeH="0" baseline="0" noProof="0" dirty="0">
                <a:ln>
                  <a:noFill/>
                </a:ln>
                <a:solidFill>
                  <a:srgbClr val="2F2F2F"/>
                </a:solidFill>
                <a:effectLst/>
                <a:uLnTx/>
                <a:uFillTx/>
                <a:latin typeface="Arial"/>
                <a:ea typeface="+mn-ea"/>
                <a:cs typeface="+mn-cs"/>
              </a:rPr>
              <a:t>(Ljubljana), </a:t>
            </a:r>
            <a:r>
              <a:rPr kumimoji="0" lang="en-US" sz="1800" b="0" i="0" u="none" strike="noStrike" kern="1200" cap="none" spc="0" normalizeH="0" baseline="0" noProof="0" dirty="0">
                <a:ln>
                  <a:noFill/>
                </a:ln>
                <a:solidFill>
                  <a:srgbClr val="0432FF"/>
                </a:solidFill>
                <a:effectLst/>
                <a:uLnTx/>
                <a:uFillTx/>
                <a:latin typeface="Arial"/>
                <a:ea typeface="+mn-ea"/>
                <a:cs typeface="+mn-cs"/>
              </a:rPr>
              <a:t>Philippe Lebrun </a:t>
            </a:r>
            <a:r>
              <a:rPr kumimoji="0" lang="en-US" sz="1800" b="0" i="0" u="none" strike="noStrike" kern="1200" cap="none" spc="0" normalizeH="0" baseline="0" noProof="0" dirty="0">
                <a:ln>
                  <a:noFill/>
                </a:ln>
                <a:solidFill>
                  <a:srgbClr val="2F2F2F"/>
                </a:solidFill>
                <a:effectLst/>
                <a:uLnTx/>
                <a:uFillTx/>
                <a:latin typeface="Arial"/>
                <a:ea typeface="+mn-ea"/>
                <a:cs typeface="+mn-cs"/>
              </a:rPr>
              <a:t>(CERN, retired), </a:t>
            </a:r>
            <a:r>
              <a:rPr kumimoji="0" lang="en-US" sz="1800" b="0" i="0" u="none" strike="noStrike" kern="1200" cap="none" spc="0" normalizeH="0" baseline="0" noProof="0" dirty="0">
                <a:ln>
                  <a:noFill/>
                </a:ln>
                <a:solidFill>
                  <a:srgbClr val="0432FF"/>
                </a:solidFill>
                <a:effectLst/>
                <a:uLnTx/>
                <a:uFillTx/>
                <a:latin typeface="Arial"/>
                <a:ea typeface="+mn-ea"/>
                <a:cs typeface="+mn-cs"/>
              </a:rPr>
              <a:t>Peter McIntosh </a:t>
            </a:r>
            <a:r>
              <a:rPr kumimoji="0" lang="en-US" sz="1800" b="0" i="0" u="none" strike="noStrike" kern="1200" cap="none" spc="0" normalizeH="0" baseline="0" noProof="0" dirty="0">
                <a:ln>
                  <a:noFill/>
                </a:ln>
                <a:solidFill>
                  <a:srgbClr val="2F2F2F"/>
                </a:solidFill>
                <a:effectLst/>
                <a:uLnTx/>
                <a:uFillTx/>
                <a:latin typeface="Arial"/>
                <a:ea typeface="+mn-ea"/>
                <a:cs typeface="+mn-cs"/>
              </a:rPr>
              <a:t>(STFC), </a:t>
            </a:r>
            <a:r>
              <a:rPr kumimoji="0" lang="en-US" sz="1800" b="0" i="0" u="none" strike="noStrike" kern="1200" cap="none" spc="0" normalizeH="0" baseline="0" noProof="0" dirty="0">
                <a:ln>
                  <a:noFill/>
                </a:ln>
                <a:solidFill>
                  <a:srgbClr val="0432FF"/>
                </a:solidFill>
                <a:effectLst/>
                <a:uLnTx/>
                <a:uFillTx/>
                <a:latin typeface="Arial"/>
                <a:ea typeface="+mn-ea"/>
                <a:cs typeface="+mn-cs"/>
              </a:rPr>
              <a:t>Michiko Minty </a:t>
            </a:r>
            <a:r>
              <a:rPr kumimoji="0" lang="en-US" sz="1800" b="0" i="0" u="none" strike="noStrike" kern="1200" cap="none" spc="0" normalizeH="0" baseline="0" noProof="0" dirty="0">
                <a:ln>
                  <a:noFill/>
                </a:ln>
                <a:solidFill>
                  <a:srgbClr val="2F2F2F"/>
                </a:solidFill>
                <a:effectLst/>
                <a:uLnTx/>
                <a:uFillTx/>
                <a:latin typeface="Arial"/>
                <a:ea typeface="+mn-ea"/>
                <a:cs typeface="+mn-cs"/>
              </a:rPr>
              <a:t>(BNL),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432FF"/>
                </a:solidFill>
                <a:effectLst/>
                <a:uLnTx/>
                <a:uFillTx/>
                <a:latin typeface="Arial"/>
                <a:ea typeface="+mn-ea"/>
                <a:cs typeface="+mn-cs"/>
              </a:rPr>
              <a:t>Andrew Parker </a:t>
            </a:r>
            <a:r>
              <a:rPr kumimoji="0" lang="en-US" sz="1800" b="0" i="0" u="none" strike="noStrike" kern="1200" cap="none" spc="0" normalizeH="0" baseline="0" noProof="0" dirty="0">
                <a:ln>
                  <a:noFill/>
                </a:ln>
                <a:solidFill>
                  <a:srgbClr val="2F2F2F"/>
                </a:solidFill>
                <a:effectLst/>
                <a:uLnTx/>
                <a:uFillTx/>
                <a:latin typeface="Arial"/>
                <a:ea typeface="+mn-ea"/>
                <a:cs typeface="+mn-cs"/>
              </a:rPr>
              <a:t>(</a:t>
            </a:r>
            <a:r>
              <a:rPr kumimoji="0" lang="en-US" sz="1800" b="1" i="0" u="none" strike="noStrike" kern="1200" cap="none" spc="0" normalizeH="0" baseline="0" noProof="0" dirty="0">
                <a:ln>
                  <a:noFill/>
                </a:ln>
                <a:solidFill>
                  <a:srgbClr val="2F2F2F"/>
                </a:solidFill>
                <a:effectLst/>
                <a:uLnTx/>
                <a:uFillTx/>
                <a:latin typeface="Arial"/>
                <a:ea typeface="+mn-ea"/>
                <a:cs typeface="+mn-cs"/>
              </a:rPr>
              <a:t>Chair</a:t>
            </a:r>
            <a:r>
              <a:rPr kumimoji="0" lang="en-US" sz="1800" b="0" i="0" u="none" strike="noStrike" kern="1200" cap="none" spc="0" normalizeH="0" baseline="0" noProof="0" dirty="0">
                <a:ln>
                  <a:noFill/>
                </a:ln>
                <a:solidFill>
                  <a:srgbClr val="2F2F2F"/>
                </a:solidFill>
                <a:effectLst/>
                <a:uLnTx/>
                <a:uFillTx/>
                <a:latin typeface="Arial"/>
                <a:ea typeface="+mn-ea"/>
                <a:cs typeface="+mn-cs"/>
              </a:rPr>
              <a:t>, Cambridge), </a:t>
            </a:r>
            <a:r>
              <a:rPr kumimoji="0" lang="en-US" sz="1800" b="0" i="0" u="none" strike="noStrike" kern="1200" cap="none" spc="0" normalizeH="0" baseline="0" noProof="0" dirty="0">
                <a:ln>
                  <a:noFill/>
                </a:ln>
                <a:solidFill>
                  <a:srgbClr val="0432FF"/>
                </a:solidFill>
                <a:effectLst/>
                <a:uLnTx/>
                <a:uFillTx/>
                <a:latin typeface="Arial"/>
                <a:ea typeface="+mn-ea"/>
                <a:cs typeface="+mn-cs"/>
              </a:rPr>
              <a:t>Kyo Shibata </a:t>
            </a:r>
            <a:r>
              <a:rPr kumimoji="0" lang="en-US" sz="1800" b="0" i="0" u="none" strike="noStrike" kern="1200" cap="none" spc="0" normalizeH="0" baseline="0" noProof="0" dirty="0">
                <a:ln>
                  <a:noFill/>
                </a:ln>
                <a:solidFill>
                  <a:srgbClr val="2F2F2F"/>
                </a:solidFill>
                <a:effectLst/>
                <a:uLnTx/>
                <a:uFillTx/>
                <a:latin typeface="Arial"/>
                <a:ea typeface="+mn-ea"/>
                <a:cs typeface="+mn-cs"/>
              </a:rPr>
              <a:t>(KEK), </a:t>
            </a:r>
            <a:r>
              <a:rPr kumimoji="0" lang="en-US" sz="1800" b="0" i="0" u="none" strike="noStrike" kern="1200" cap="none" spc="0" normalizeH="0" baseline="0" noProof="0" dirty="0">
                <a:ln>
                  <a:noFill/>
                </a:ln>
                <a:solidFill>
                  <a:srgbClr val="0432FF"/>
                </a:solidFill>
                <a:effectLst/>
                <a:uLnTx/>
                <a:uFillTx/>
                <a:latin typeface="Arial"/>
                <a:ea typeface="+mn-ea"/>
                <a:cs typeface="+mn-cs"/>
              </a:rPr>
              <a:t>Roberto </a:t>
            </a:r>
            <a:r>
              <a:rPr kumimoji="0" lang="en-US" sz="1800" b="0" i="0" u="none" strike="noStrike" kern="1200" cap="none" spc="0" normalizeH="0" baseline="0" noProof="0" dirty="0" err="1">
                <a:ln>
                  <a:noFill/>
                </a:ln>
                <a:solidFill>
                  <a:srgbClr val="0432FF"/>
                </a:solidFill>
                <a:effectLst/>
                <a:uLnTx/>
                <a:uFillTx/>
                <a:latin typeface="Arial"/>
                <a:ea typeface="+mn-ea"/>
                <a:cs typeface="+mn-cs"/>
              </a:rPr>
              <a:t>Tenchini</a:t>
            </a:r>
            <a:r>
              <a:rPr kumimoji="0" lang="en-US" sz="1800" b="0" i="0" u="none" strike="noStrike" kern="1200" cap="none" spc="0" normalizeH="0" baseline="0" noProof="0" dirty="0">
                <a:ln>
                  <a:noFill/>
                </a:ln>
                <a:solidFill>
                  <a:srgbClr val="0432FF"/>
                </a:solidFill>
                <a:effectLst/>
                <a:uLnTx/>
                <a:uFillTx/>
                <a:latin typeface="Arial"/>
                <a:ea typeface="+mn-ea"/>
                <a:cs typeface="+mn-cs"/>
              </a:rPr>
              <a:t> </a:t>
            </a:r>
            <a:r>
              <a:rPr kumimoji="0" lang="en-US" sz="1800" b="0" i="0" u="none" strike="noStrike" kern="1200" cap="none" spc="0" normalizeH="0" baseline="0" noProof="0" dirty="0">
                <a:ln>
                  <a:noFill/>
                </a:ln>
                <a:solidFill>
                  <a:srgbClr val="2F2F2F"/>
                </a:solidFill>
                <a:effectLst/>
                <a:uLnTx/>
                <a:uFillTx/>
                <a:latin typeface="Arial"/>
                <a:ea typeface="+mn-ea"/>
                <a:cs typeface="+mn-cs"/>
              </a:rPr>
              <a:t>(Pisa)</a:t>
            </a:r>
            <a:endParaRPr kumimoji="0" lang="en-GB" sz="1800" b="0" i="1" u="none" strike="noStrike" kern="1200" cap="none" spc="0" normalizeH="0" baseline="0" noProof="0" dirty="0">
              <a:ln>
                <a:noFill/>
              </a:ln>
              <a:solidFill>
                <a:srgbClr val="2F2F2F"/>
              </a:solidFill>
              <a:effectLst/>
              <a:uLnTx/>
              <a:uFillTx/>
              <a:latin typeface="Arial"/>
              <a:ea typeface="+mn-ea"/>
              <a:cs typeface="+mn-cs"/>
            </a:endParaRPr>
          </a:p>
        </p:txBody>
      </p:sp>
      <p:sp>
        <p:nvSpPr>
          <p:cNvPr id="10" name="TextBox 9">
            <a:extLst>
              <a:ext uri="{FF2B5EF4-FFF2-40B4-BE49-F238E27FC236}">
                <a16:creationId xmlns:a16="http://schemas.microsoft.com/office/drawing/2014/main" id="{F30B12A3-3CC3-F4E1-B500-A4CE782B5B8A}"/>
              </a:ext>
            </a:extLst>
          </p:cNvPr>
          <p:cNvSpPr txBox="1"/>
          <p:nvPr/>
        </p:nvSpPr>
        <p:spPr>
          <a:xfrm>
            <a:off x="340820" y="5494132"/>
            <a:ext cx="11563004" cy="123110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panose="020B0604020202020204" pitchFamily="34" charset="0"/>
                <a:ea typeface="+mn-ea"/>
                <a:cs typeface="Arial" panose="020B0604020202020204" pitchFamily="34" charset="0"/>
              </a:rPr>
              <a:t>FCC Cost Review Panel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Carlos Alejaldre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(Fusion for Energy), </a:t>
            </a: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Austin Ball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(CERN, retired), </a:t>
            </a: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Umberto Dosselli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(INFN), </a:t>
            </a: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Heinz Ehrbar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(HEP)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Vincent </a:t>
            </a:r>
            <a:r>
              <a:rPr kumimoji="0" lang="en-US" sz="1800" b="0" i="0" u="none" strike="noStrike" kern="1200" cap="none" spc="0" normalizeH="0" baseline="0" noProof="0" dirty="0" err="1">
                <a:ln>
                  <a:noFill/>
                </a:ln>
                <a:solidFill>
                  <a:srgbClr val="0432FF"/>
                </a:solidFill>
                <a:effectLst/>
                <a:uLnTx/>
                <a:uFillTx/>
                <a:latin typeface="Arial" panose="020B0604020202020204" pitchFamily="34" charset="0"/>
                <a:ea typeface="+mn-ea"/>
                <a:cs typeface="Arial" panose="020B0604020202020204" pitchFamily="34" charset="0"/>
              </a:rPr>
              <a:t>Gorgues</a:t>
            </a: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(CEA), </a:t>
            </a:r>
            <a:r>
              <a:rPr kumimoji="0" lang="en-US" sz="1800" b="1"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Norbert Holtkamp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a:t>
            </a:r>
            <a:r>
              <a:rPr kumimoji="0" lang="en-US" sz="1800" b="1"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Chair</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 Stanford), </a:t>
            </a: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Christa </a:t>
            </a:r>
            <a:r>
              <a:rPr kumimoji="0" lang="en-US" sz="1800" b="0" i="0" u="none" strike="noStrike" kern="1200" cap="none" spc="0" normalizeH="0" baseline="0" noProof="0" dirty="0" err="1">
                <a:ln>
                  <a:noFill/>
                </a:ln>
                <a:solidFill>
                  <a:srgbClr val="0432FF"/>
                </a:solidFill>
                <a:effectLst/>
                <a:uLnTx/>
                <a:uFillTx/>
                <a:latin typeface="Arial" panose="020B0604020202020204" pitchFamily="34" charset="0"/>
                <a:ea typeface="+mn-ea"/>
                <a:cs typeface="Arial" panose="020B0604020202020204" pitchFamily="34" charset="0"/>
              </a:rPr>
              <a:t>Laurila</a:t>
            </a: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(National Audit Office, Finland), </a:t>
            </a: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Ursula Weyrich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(German Cancer Research Centre), </a:t>
            </a: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Jim Yeck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(BNL), </a:t>
            </a:r>
            <a:r>
              <a:rPr kumimoji="0" lang="en-US" sz="1800" b="0" i="0" u="none" strike="noStrike" kern="1200" cap="none" spc="0" normalizeH="0" baseline="0" noProof="0" dirty="0">
                <a:ln>
                  <a:noFill/>
                </a:ln>
                <a:solidFill>
                  <a:srgbClr val="0432FF"/>
                </a:solidFill>
                <a:effectLst/>
                <a:uLnTx/>
                <a:uFillTx/>
                <a:latin typeface="Arial" panose="020B0604020202020204" pitchFamily="34" charset="0"/>
                <a:ea typeface="+mn-ea"/>
                <a:cs typeface="Arial" panose="020B0604020202020204" pitchFamily="34" charset="0"/>
              </a:rPr>
              <a:t>Thomas Zurbuchen </a:t>
            </a:r>
            <a:r>
              <a:rPr kumimoji="0" lang="en-US" sz="1800" b="0" i="0"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rPr>
              <a:t>(ETH Zürich) </a:t>
            </a:r>
            <a:endParaRPr kumimoji="0" lang="en-GB" sz="1800" b="0" i="1" u="none" strike="noStrike" kern="1200" cap="none" spc="0" normalizeH="0" baseline="0" noProof="0" dirty="0">
              <a:ln>
                <a:noFill/>
              </a:ln>
              <a:solidFill>
                <a:srgbClr val="2F2F2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73020633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Review committees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EF107B5D-3246-069B-0A80-2990B9676E23}"/>
              </a:ext>
            </a:extLst>
          </p:cNvPr>
          <p:cNvSpPr txBox="1"/>
          <p:nvPr/>
        </p:nvSpPr>
        <p:spPr>
          <a:xfrm>
            <a:off x="5985162" y="997593"/>
            <a:ext cx="5960227" cy="5386090"/>
          </a:xfrm>
          <a:prstGeom prst="rect">
            <a:avLst/>
          </a:prstGeom>
          <a:noFill/>
          <a:ln>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C377B"/>
                </a:solidFill>
                <a:effectLst/>
                <a:uLnTx/>
                <a:uFillTx/>
                <a:latin typeface="Arial"/>
                <a:ea typeface="+mn-ea"/>
                <a:cs typeface="+mn-cs"/>
              </a:rPr>
              <a:t>Cost Review Panel Mandate: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dirty="0">
                <a:solidFill>
                  <a:srgbClr val="0C377B"/>
                </a:solidFill>
                <a:latin typeface="Arial"/>
              </a:rPr>
              <a:t>(</a:t>
            </a:r>
            <a:r>
              <a:rPr lang="en-US" sz="2400" dirty="0">
                <a:solidFill>
                  <a:srgbClr val="0F124A">
                    <a:lumMod val="50000"/>
                    <a:lumOff val="50000"/>
                  </a:srgbClr>
                </a:solidFill>
                <a:latin typeface="Arial"/>
              </a:rPr>
              <a:t>review of D7</a:t>
            </a:r>
            <a:r>
              <a:rPr kumimoji="0" lang="en-US" sz="2400" b="1" i="0" u="none" strike="noStrike" kern="1200" cap="none" spc="0" normalizeH="0" baseline="0" noProof="0" dirty="0">
                <a:ln>
                  <a:noFill/>
                </a:ln>
                <a:solidFill>
                  <a:srgbClr val="0C377B"/>
                </a:solidFill>
                <a:effectLst/>
                <a:uLnTx/>
                <a:uFillTx/>
                <a:latin typeface="Arial"/>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srgbClr val="0C377B"/>
              </a:solidFill>
              <a:effectLst/>
              <a:uLnTx/>
              <a:uFillTx/>
              <a:latin typeface="Arial"/>
              <a:ea typeface="+mn-ea"/>
              <a:cs typeface="+mn-cs"/>
            </a:endParaRPr>
          </a:p>
          <a:p>
            <a:pPr marL="457200" marR="0" lvl="0" indent="-334327" algn="l" defTabSz="914400"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0" lang="en-US" sz="2000" b="0" i="0" u="none" strike="noStrike" kern="1200" cap="none" spc="0" normalizeH="0" baseline="0" noProof="0" dirty="0">
                <a:ln>
                  <a:noFill/>
                </a:ln>
                <a:solidFill>
                  <a:srgbClr val="0F124A"/>
                </a:solidFill>
                <a:effectLst/>
                <a:uLnTx/>
                <a:uFillTx/>
                <a:latin typeface="Arial"/>
                <a:ea typeface="+mn-ea"/>
                <a:cs typeface="+mn-cs"/>
              </a:rPr>
              <a:t>Review the methodology and assumptions used in producing the cost estimates</a:t>
            </a:r>
          </a:p>
          <a:p>
            <a:pPr marL="457200" marR="0" lvl="0" indent="-334327" algn="l" defTabSz="914400"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0" lang="en-US" sz="2000" b="0" i="0" u="none" strike="noStrike" kern="1200" cap="none" spc="0" normalizeH="0" baseline="0" noProof="0" dirty="0">
                <a:ln>
                  <a:noFill/>
                </a:ln>
                <a:solidFill>
                  <a:srgbClr val="0F124A"/>
                </a:solidFill>
                <a:effectLst/>
                <a:uLnTx/>
                <a:uFillTx/>
                <a:latin typeface="Arial"/>
                <a:ea typeface="+mn-ea"/>
                <a:cs typeface="+mn-cs"/>
              </a:rPr>
              <a:t>Identify inaccurate or missing cost information</a:t>
            </a:r>
          </a:p>
          <a:p>
            <a:pPr marL="457200" marR="0" lvl="0" indent="-334327" algn="l" defTabSz="914400"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0" lang="en-US" sz="2000" b="0" i="0" u="none" strike="noStrike" kern="1200" cap="none" spc="0" normalizeH="0" baseline="0" noProof="0" dirty="0">
                <a:ln>
                  <a:noFill/>
                </a:ln>
                <a:solidFill>
                  <a:srgbClr val="0F124A"/>
                </a:solidFill>
                <a:effectLst/>
                <a:uLnTx/>
                <a:uFillTx/>
                <a:latin typeface="Arial"/>
                <a:ea typeface="+mn-ea"/>
                <a:cs typeface="+mn-cs"/>
              </a:rPr>
              <a:t>Check the consistency of the cost estimates with respect to applicable reference work, e.g., recent large-scale infrastructure and accelerator projects</a:t>
            </a:r>
          </a:p>
          <a:p>
            <a:pPr marL="457200" marR="0" lvl="0" indent="-334327" algn="l" defTabSz="914400"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0" lang="en-US" sz="2000" b="0" i="0" u="none" strike="noStrike" kern="1200" cap="none" spc="0" normalizeH="0" baseline="0" noProof="0" dirty="0">
                <a:ln>
                  <a:noFill/>
                </a:ln>
                <a:solidFill>
                  <a:srgbClr val="0F124A"/>
                </a:solidFill>
                <a:effectLst/>
                <a:uLnTx/>
                <a:uFillTx/>
                <a:latin typeface="Arial"/>
                <a:ea typeface="+mn-ea"/>
                <a:cs typeface="+mn-cs"/>
              </a:rPr>
              <a:t>Review the uncertainty estimates</a:t>
            </a:r>
          </a:p>
          <a:p>
            <a:pPr marL="457200" marR="0" lvl="0" indent="-334327" algn="l" defTabSz="914400"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0" lang="en-US" sz="2000" b="0" i="0" u="none" strike="noStrike" kern="1200" cap="none" spc="0" normalizeH="0" baseline="0" noProof="0" dirty="0">
                <a:ln>
                  <a:noFill/>
                </a:ln>
                <a:solidFill>
                  <a:srgbClr val="0F124A"/>
                </a:solidFill>
                <a:effectLst/>
                <a:uLnTx/>
                <a:uFillTx/>
                <a:latin typeface="Arial"/>
                <a:ea typeface="+mn-ea"/>
                <a:cs typeface="+mn-cs"/>
              </a:rPr>
              <a:t>Identify potential areas of savings and cost mitigation for future work </a:t>
            </a:r>
          </a:p>
          <a:p>
            <a:pPr marL="457200" marR="0" lvl="0" indent="-334327" algn="l" defTabSz="914400"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0" lang="en-US" sz="2000" b="0" i="0" u="none" strike="noStrike" kern="1200" cap="none" spc="0" normalizeH="0" baseline="0" noProof="0" dirty="0">
                <a:ln>
                  <a:noFill/>
                </a:ln>
                <a:solidFill>
                  <a:srgbClr val="0F124A"/>
                </a:solidFill>
                <a:effectLst/>
                <a:uLnTx/>
                <a:uFillTx/>
                <a:latin typeface="Arial"/>
                <a:ea typeface="+mn-ea"/>
                <a:cs typeface="+mn-cs"/>
              </a:rPr>
              <a:t>Advise the FCC study team on matters of cost estimation in view of preparation of the final Feasibility Study Report for end 2025</a:t>
            </a:r>
          </a:p>
        </p:txBody>
      </p:sp>
      <p:sp>
        <p:nvSpPr>
          <p:cNvPr id="3" name="TextBox 2">
            <a:extLst>
              <a:ext uri="{FF2B5EF4-FFF2-40B4-BE49-F238E27FC236}">
                <a16:creationId xmlns:a16="http://schemas.microsoft.com/office/drawing/2014/main" id="{2EA63562-F2ED-9809-D6C1-C4BB0A42A0BA}"/>
              </a:ext>
            </a:extLst>
          </p:cNvPr>
          <p:cNvSpPr txBox="1"/>
          <p:nvPr/>
        </p:nvSpPr>
        <p:spPr>
          <a:xfrm>
            <a:off x="277102" y="997593"/>
            <a:ext cx="5425429" cy="4339650"/>
          </a:xfrm>
          <a:prstGeom prst="rect">
            <a:avLst/>
          </a:prstGeom>
          <a:noFill/>
          <a:ln>
            <a:solidFill>
              <a:schemeClr val="accent1"/>
            </a:solidFill>
          </a:ln>
        </p:spPr>
        <p:txBody>
          <a:bodyPr wrap="square" rtlCol="0">
            <a:spAutoFit/>
          </a:bodyPr>
          <a:lstStyle/>
          <a:p>
            <a:pPr marL="122873" marR="0" lvl="0" indent="0" algn="l" defTabSz="914400" rtl="0" eaLnBrk="1" fontAlgn="auto" latinLnBrk="0" hangingPunct="1">
              <a:lnSpc>
                <a:spcPct val="100000"/>
              </a:lnSpc>
              <a:spcBef>
                <a:spcPts val="0"/>
              </a:spcBef>
              <a:spcAft>
                <a:spcPts val="0"/>
              </a:spcAft>
              <a:buClrTx/>
              <a:buSzPct val="100000"/>
              <a:buFontTx/>
              <a:buNone/>
              <a:tabLst/>
              <a:defRPr/>
            </a:pPr>
            <a:r>
              <a:rPr kumimoji="0" lang="en-US" sz="2400" b="1" i="0" u="none" strike="noStrike" kern="1200" cap="none" spc="0" normalizeH="0" baseline="0" noProof="0" dirty="0">
                <a:ln>
                  <a:noFill/>
                </a:ln>
                <a:solidFill>
                  <a:srgbClr val="0C377B"/>
                </a:solidFill>
                <a:effectLst/>
                <a:uLnTx/>
                <a:uFillTx/>
                <a:latin typeface="Arial"/>
                <a:ea typeface="+mn-ea"/>
                <a:cs typeface="+mn-cs"/>
              </a:rPr>
              <a:t>Scientific Advisory Committee: </a:t>
            </a:r>
          </a:p>
          <a:p>
            <a:pPr marL="122873" marR="0" lvl="0" indent="0" algn="l" defTabSz="914400" rtl="0" eaLnBrk="1" fontAlgn="auto" latinLnBrk="0" hangingPunct="1">
              <a:lnSpc>
                <a:spcPct val="100000"/>
              </a:lnSpc>
              <a:spcBef>
                <a:spcPts val="0"/>
              </a:spcBef>
              <a:spcAft>
                <a:spcPts val="0"/>
              </a:spcAft>
              <a:buClrTx/>
              <a:buSzPct val="100000"/>
              <a:buFontTx/>
              <a:buNone/>
              <a:tabLst/>
              <a:defRPr/>
            </a:pPr>
            <a:r>
              <a:rPr kumimoji="0" lang="en-US" sz="2400" b="1" i="0" u="none" strike="noStrike" kern="1200" cap="none" spc="0" normalizeH="0" baseline="0" noProof="0" dirty="0">
                <a:ln>
                  <a:noFill/>
                </a:ln>
                <a:solidFill>
                  <a:srgbClr val="0C377B"/>
                </a:solidFill>
                <a:effectLst/>
                <a:uLnTx/>
                <a:uFillTx/>
                <a:latin typeface="Arial"/>
                <a:ea typeface="+mn-ea"/>
                <a:cs typeface="+mn-cs"/>
              </a:rPr>
              <a:t>review technical deliverables </a:t>
            </a:r>
          </a:p>
          <a:p>
            <a:pPr marL="122873" marR="0" lvl="0" indent="0" algn="l" defTabSz="914400" rtl="0" eaLnBrk="1" fontAlgn="auto" latinLnBrk="0" hangingPunct="1">
              <a:lnSpc>
                <a:spcPct val="100000"/>
              </a:lnSpc>
              <a:spcBef>
                <a:spcPts val="0"/>
              </a:spcBef>
              <a:spcAft>
                <a:spcPts val="0"/>
              </a:spcAft>
              <a:buClrTx/>
              <a:buSzPct val="100000"/>
              <a:buFontTx/>
              <a:buNone/>
              <a:tabLst/>
              <a:defRPr/>
            </a:pPr>
            <a:endParaRPr kumimoji="0" lang="en-US" sz="2800" b="1" i="0" u="none" strike="noStrike" kern="1200" cap="none" spc="0" normalizeH="0" baseline="0" noProof="0" dirty="0">
              <a:ln>
                <a:noFill/>
              </a:ln>
              <a:solidFill>
                <a:srgbClr val="0C377B"/>
              </a:solidFill>
              <a:effectLst/>
              <a:uLnTx/>
              <a:uFillTx/>
              <a:latin typeface="Arial"/>
              <a:ea typeface="+mn-ea"/>
              <a:cs typeface="+mn-cs"/>
            </a:endParaRPr>
          </a:p>
          <a:p>
            <a:pPr marL="408623" marR="0" lvl="0" indent="-285750" algn="l" defTabSz="914400"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D1: Definition of the baseline scenario</a:t>
            </a:r>
          </a:p>
          <a:p>
            <a:pPr marL="408623" marR="0" lvl="0" indent="-285750" algn="l" defTabSz="914400"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D2: Civil engineering</a:t>
            </a:r>
          </a:p>
          <a:p>
            <a:pPr marL="408623" marR="0" lvl="0" indent="-285750" algn="l" defTabSz="914400"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D3: Processes and implementation studies with the Host States</a:t>
            </a:r>
          </a:p>
          <a:p>
            <a:pPr marL="408623" marR="0" lvl="0" indent="-285750" algn="l" defTabSz="914400"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D 4: Technical infrastructure</a:t>
            </a:r>
          </a:p>
          <a:p>
            <a:pPr marL="408623" marR="0" lvl="0" indent="-285750" algn="l" defTabSz="914400"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D5: FCC-</a:t>
            </a:r>
            <a:r>
              <a:rPr kumimoji="0" lang="en-GB" sz="2000" b="0" i="0" u="none" strike="noStrike" kern="1200" cap="none" spc="0" normalizeH="0" baseline="0" noProof="0" dirty="0" err="1">
                <a:ln>
                  <a:noFill/>
                </a:ln>
                <a:solidFill>
                  <a:srgbClr val="0F124A"/>
                </a:solidFill>
                <a:effectLst/>
                <a:uLnTx/>
                <a:uFillTx/>
                <a:latin typeface="Arial"/>
                <a:ea typeface="+mn-ea"/>
                <a:cs typeface="+mn-cs"/>
              </a:rPr>
              <a:t>ee</a:t>
            </a:r>
            <a:r>
              <a:rPr kumimoji="0" lang="en-GB" sz="2000" b="0" i="0" u="none" strike="noStrike" kern="1200" cap="none" spc="0" normalizeH="0" baseline="0" noProof="0" dirty="0">
                <a:ln>
                  <a:noFill/>
                </a:ln>
                <a:solidFill>
                  <a:srgbClr val="0F124A"/>
                </a:solidFill>
                <a:effectLst/>
                <a:uLnTx/>
                <a:uFillTx/>
                <a:latin typeface="Arial"/>
                <a:ea typeface="+mn-ea"/>
                <a:cs typeface="+mn-cs"/>
              </a:rPr>
              <a:t> accelerator</a:t>
            </a:r>
          </a:p>
          <a:p>
            <a:pPr marL="408623" marR="0" lvl="0" indent="-285750" algn="l" defTabSz="914400"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D6: FCC-</a:t>
            </a:r>
            <a:r>
              <a:rPr kumimoji="0" lang="en-GB" sz="2000" b="0" i="0" u="none" strike="noStrike" kern="1200" cap="none" spc="0" normalizeH="0" baseline="0" noProof="0" dirty="0" err="1">
                <a:ln>
                  <a:noFill/>
                </a:ln>
                <a:solidFill>
                  <a:srgbClr val="0F124A"/>
                </a:solidFill>
                <a:effectLst/>
                <a:uLnTx/>
                <a:uFillTx/>
                <a:latin typeface="Arial"/>
                <a:ea typeface="+mn-ea"/>
                <a:cs typeface="+mn-cs"/>
              </a:rPr>
              <a:t>hh</a:t>
            </a:r>
            <a:r>
              <a:rPr kumimoji="0" lang="en-GB" sz="2000" b="0" i="0" u="none" strike="noStrike" kern="1200" cap="none" spc="0" normalizeH="0" baseline="0" noProof="0" dirty="0">
                <a:ln>
                  <a:noFill/>
                </a:ln>
                <a:solidFill>
                  <a:srgbClr val="0F124A"/>
                </a:solidFill>
                <a:effectLst/>
                <a:uLnTx/>
                <a:uFillTx/>
                <a:latin typeface="Arial"/>
                <a:ea typeface="+mn-ea"/>
                <a:cs typeface="+mn-cs"/>
              </a:rPr>
              <a:t> accelerator</a:t>
            </a:r>
          </a:p>
          <a:p>
            <a:pPr marL="408623" marR="0" lvl="0" indent="-285750" algn="l" defTabSz="914400"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0" lang="en-GB" sz="2000" b="0" i="0" u="none" strike="noStrike" kern="1200" cap="none" spc="0" normalizeH="0" baseline="0" noProof="0" dirty="0">
                <a:ln>
                  <a:noFill/>
                </a:ln>
                <a:solidFill>
                  <a:srgbClr val="0F124A">
                    <a:lumMod val="50000"/>
                    <a:lumOff val="50000"/>
                  </a:srgbClr>
                </a:solidFill>
                <a:effectLst/>
                <a:uLnTx/>
                <a:uFillTx/>
                <a:latin typeface="Arial"/>
                <a:ea typeface="+mn-ea"/>
                <a:cs typeface="+mn-cs"/>
              </a:rPr>
              <a:t>(D7: Project cost and financial feasibility)</a:t>
            </a:r>
          </a:p>
          <a:p>
            <a:pPr marL="408623" marR="0" lvl="0" indent="-285750" algn="l" defTabSz="914400" rtl="0" eaLnBrk="1" fontAlgn="auto" latinLnBrk="0" hangingPunct="1">
              <a:lnSpc>
                <a:spcPct val="100000"/>
              </a:lnSpc>
              <a:spcBef>
                <a:spcPts val="0"/>
              </a:spcBef>
              <a:spcAft>
                <a:spcPts val="0"/>
              </a:spcAft>
              <a:buClrTx/>
              <a:buSzPct val="100000"/>
              <a:buFont typeface="Arial" panose="020B0604020202020204" pitchFamily="34" charset="0"/>
              <a:buChar char="•"/>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D8: Physics, experiments and detectors</a:t>
            </a:r>
          </a:p>
          <a:p>
            <a:pPr marL="408623" marR="0" lvl="0" indent="-285750" algn="l" defTabSz="914400" rtl="0" eaLnBrk="1" fontAlgn="auto" latinLnBrk="0" hangingPunct="1">
              <a:lnSpc>
                <a:spcPct val="100000"/>
              </a:lnSpc>
              <a:spcBef>
                <a:spcPts val="0"/>
              </a:spcBef>
              <a:spcAft>
                <a:spcPts val="0"/>
              </a:spcAft>
              <a:buClrTx/>
              <a:buSzPct val="100000"/>
              <a:buFont typeface="Arial" panose="020B0604020202020204" pitchFamily="34" charset="0"/>
              <a:buChar char="•"/>
              <a:tabLst/>
              <a:defRPr/>
            </a:pPr>
            <a:endParaRPr kumimoji="0" lang="en-GB" sz="2000" b="0" i="0" u="none" strike="noStrike" kern="1200" cap="none" spc="0" normalizeH="0" baseline="0" noProof="0" dirty="0">
              <a:ln>
                <a:noFill/>
              </a:ln>
              <a:solidFill>
                <a:srgbClr val="0F124A"/>
              </a:solidFill>
              <a:effectLst/>
              <a:uLnTx/>
              <a:uFillTx/>
              <a:latin typeface="Arial"/>
              <a:ea typeface="+mn-ea"/>
              <a:cs typeface="+mn-cs"/>
            </a:endParaRPr>
          </a:p>
        </p:txBody>
      </p:sp>
    </p:spTree>
    <p:extLst>
      <p:ext uri="{BB962C8B-B14F-4D97-AF65-F5344CB8AC3E}">
        <p14:creationId xmlns:p14="http://schemas.microsoft.com/office/powerpoint/2010/main" val="188727882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lvl="0"/>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FCC FS m</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id-term review status and further process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4" name="TextBox 3">
            <a:extLst>
              <a:ext uri="{FF2B5EF4-FFF2-40B4-BE49-F238E27FC236}">
                <a16:creationId xmlns:a16="http://schemas.microsoft.com/office/drawing/2014/main" id="{82ED41EA-3B31-2AB3-160B-0E77631266F6}"/>
              </a:ext>
            </a:extLst>
          </p:cNvPr>
          <p:cNvSpPr txBox="1"/>
          <p:nvPr/>
        </p:nvSpPr>
        <p:spPr>
          <a:xfrm>
            <a:off x="345993" y="5323436"/>
            <a:ext cx="11388807" cy="1169551"/>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600"/>
              </a:spcAft>
              <a:buClrTx/>
              <a:buSzTx/>
              <a:buFontTx/>
              <a:buChar char="−"/>
              <a:tabLst/>
              <a:defRPr/>
            </a:pPr>
            <a:r>
              <a:rPr kumimoji="0" lang="en-US" sz="2000" b="0" i="0" u="none" strike="noStrike" kern="1200" cap="none" spc="0" normalizeH="0" baseline="0" noProof="0" dirty="0">
                <a:ln>
                  <a:noFill/>
                </a:ln>
                <a:solidFill>
                  <a:srgbClr val="0C377B"/>
                </a:solidFill>
                <a:effectLst/>
                <a:uLnTx/>
                <a:uFillTx/>
                <a:latin typeface="Calibri" panose="020F0502020204030204" pitchFamily="34" charset="0"/>
                <a:ea typeface="Calibri" panose="020F0502020204030204" pitchFamily="34" charset="0"/>
                <a:cs typeface="+mn-cs"/>
              </a:rPr>
              <a:t>Special meetings of CERN Scientific P</a:t>
            </a:r>
            <a:r>
              <a:rPr lang="en-US" sz="2000" dirty="0" err="1">
                <a:solidFill>
                  <a:srgbClr val="0C377B"/>
                </a:solidFill>
                <a:latin typeface="Calibri" panose="020F0502020204030204" pitchFamily="34" charset="0"/>
                <a:ea typeface="Calibri" panose="020F0502020204030204" pitchFamily="34" charset="0"/>
              </a:rPr>
              <a:t>olicy</a:t>
            </a:r>
            <a:r>
              <a:rPr lang="en-US" sz="2000" dirty="0">
                <a:solidFill>
                  <a:srgbClr val="0C377B"/>
                </a:solidFill>
                <a:latin typeface="Calibri" panose="020F0502020204030204" pitchFamily="34" charset="0"/>
                <a:ea typeface="Calibri" panose="020F0502020204030204" pitchFamily="34" charset="0"/>
              </a:rPr>
              <a:t> </a:t>
            </a:r>
            <a:r>
              <a:rPr kumimoji="0" lang="en-US" sz="2000" b="0" i="0" u="none" strike="noStrike" kern="1200" cap="none" spc="0" normalizeH="0" baseline="0" noProof="0" dirty="0">
                <a:ln>
                  <a:noFill/>
                </a:ln>
                <a:solidFill>
                  <a:srgbClr val="0C377B"/>
                </a:solidFill>
                <a:effectLst/>
                <a:uLnTx/>
                <a:uFillTx/>
                <a:latin typeface="Calibri" panose="020F0502020204030204" pitchFamily="34" charset="0"/>
                <a:ea typeface="Calibri" panose="020F0502020204030204" pitchFamily="34" charset="0"/>
                <a:cs typeface="+mn-cs"/>
              </a:rPr>
              <a:t>Committee and Finance Committee: 20-22 November</a:t>
            </a:r>
          </a:p>
          <a:p>
            <a:pPr marL="742950" lvl="1" indent="-285750">
              <a:spcAft>
                <a:spcPts val="600"/>
              </a:spcAft>
              <a:buFontTx/>
              <a:buChar char="−"/>
            </a:pPr>
            <a:r>
              <a:rPr lang="en-US" dirty="0">
                <a:solidFill>
                  <a:srgbClr val="0C377B"/>
                </a:solidFill>
                <a:latin typeface="Calibri" panose="020F0502020204030204" pitchFamily="34" charset="0"/>
              </a:rPr>
              <a:t>SPC and FC Reports to Council by 31 December</a:t>
            </a:r>
          </a:p>
          <a:p>
            <a:pPr marL="285750" lvl="0" indent="-285750">
              <a:spcAft>
                <a:spcPts val="600"/>
              </a:spcAft>
              <a:buFontTx/>
              <a:buChar char="−"/>
            </a:pPr>
            <a:r>
              <a:rPr lang="en-US" sz="2000" dirty="0">
                <a:solidFill>
                  <a:srgbClr val="0C377B"/>
                </a:solidFill>
                <a:latin typeface="Calibri" panose="020F0502020204030204" pitchFamily="34" charset="0"/>
                <a:ea typeface="Calibri" panose="020F0502020204030204" pitchFamily="34" charset="0"/>
              </a:rPr>
              <a:t>Special Council meeting on mid-term review: </a:t>
            </a:r>
            <a:r>
              <a:rPr kumimoji="0" lang="en-US" sz="2000" b="0" i="0" u="none" strike="noStrike" kern="1200" cap="none" spc="0" normalizeH="0" baseline="0" noProof="0" dirty="0">
                <a:ln>
                  <a:noFill/>
                </a:ln>
                <a:solidFill>
                  <a:srgbClr val="0C377B"/>
                </a:solidFill>
                <a:effectLst/>
                <a:uLnTx/>
                <a:uFillTx/>
                <a:latin typeface="Calibri" panose="020F0502020204030204" pitchFamily="34" charset="0"/>
                <a:ea typeface="Calibri" panose="020F0502020204030204" pitchFamily="34" charset="0"/>
                <a:cs typeface="+mn-cs"/>
              </a:rPr>
              <a:t>2 February 2024</a:t>
            </a:r>
          </a:p>
        </p:txBody>
      </p:sp>
      <p:sp>
        <p:nvSpPr>
          <p:cNvPr id="6" name="TextBox 5">
            <a:extLst>
              <a:ext uri="{FF2B5EF4-FFF2-40B4-BE49-F238E27FC236}">
                <a16:creationId xmlns:a16="http://schemas.microsoft.com/office/drawing/2014/main" id="{3302199D-D745-E2A4-5FF4-D52BB1830EC2}"/>
              </a:ext>
            </a:extLst>
          </p:cNvPr>
          <p:cNvSpPr txBox="1"/>
          <p:nvPr/>
        </p:nvSpPr>
        <p:spPr>
          <a:xfrm>
            <a:off x="473825" y="4926775"/>
            <a:ext cx="8796903" cy="461665"/>
          </a:xfrm>
          <a:prstGeom prst="rect">
            <a:avLst/>
          </a:prstGeom>
          <a:noFill/>
        </p:spPr>
        <p:txBody>
          <a:bodyPr wrap="square">
            <a:spAutoFit/>
          </a:bodyPr>
          <a:lstStyle>
            <a:defPPr>
              <a:defRPr lang="en-US"/>
            </a:defPPr>
            <a:lvl1pPr marR="0" lvl="0" indent="0" defTabSz="914303" fontAlgn="auto">
              <a:lnSpc>
                <a:spcPct val="100000"/>
              </a:lnSpc>
              <a:spcBef>
                <a:spcPts val="0"/>
              </a:spcBef>
              <a:spcAft>
                <a:spcPts val="600"/>
              </a:spcAft>
              <a:buClrTx/>
              <a:buSzTx/>
              <a:buFontTx/>
              <a:buNone/>
              <a:tabLst/>
              <a:defRPr kumimoji="0" sz="2400" b="1" i="0" u="none" strike="noStrike" kern="0" cap="none" spc="0" normalizeH="0" baseline="0">
                <a:ln>
                  <a:noFill/>
                </a:ln>
                <a:solidFill>
                  <a:srgbClr val="0000FF">
                    <a:lumMod val="75000"/>
                  </a:srgbClr>
                </a:solidFill>
                <a:effectLst/>
                <a:uLnTx/>
                <a:uFillTx/>
                <a:latin typeface="Calibri" panose="020F0502020204030204" pitchFamily="34" charset="0"/>
                <a:ea typeface="Calibri" panose="020F0502020204030204" pitchFamily="34" charset="0"/>
              </a:defRPr>
            </a:lvl1pPr>
          </a:lstStyle>
          <a:p>
            <a:pPr marL="0" marR="0" lvl="0" indent="0" algn="l" defTabSz="914303" rtl="0" eaLnBrk="1" fontAlgn="auto" latinLnBrk="0" hangingPunct="1">
              <a:lnSpc>
                <a:spcPct val="100000"/>
              </a:lnSpc>
              <a:spcBef>
                <a:spcPts val="0"/>
              </a:spcBef>
              <a:spcAft>
                <a:spcPts val="600"/>
              </a:spcAft>
              <a:buClrTx/>
              <a:buSzTx/>
              <a:buFontTx/>
              <a:buNone/>
              <a:tabLst/>
              <a:defRPr/>
            </a:pPr>
            <a:r>
              <a:rPr kumimoji="0" lang="en-US" sz="2400" b="1" i="0" u="none" strike="noStrike" kern="0" cap="none" spc="0" normalizeH="0" baseline="0" noProof="0" dirty="0">
                <a:ln>
                  <a:noFill/>
                </a:ln>
                <a:solidFill>
                  <a:srgbClr val="0000FF">
                    <a:lumMod val="75000"/>
                  </a:srgbClr>
                </a:solidFill>
                <a:effectLst/>
                <a:uLnTx/>
                <a:uFillTx/>
                <a:latin typeface="Calibri" panose="020F0502020204030204" pitchFamily="34" charset="0"/>
                <a:cs typeface="+mn-cs"/>
              </a:rPr>
              <a:t>Further process</a:t>
            </a:r>
            <a:endParaRPr kumimoji="0" lang="en-GB" sz="2400" b="1" i="0" u="none" strike="noStrike" kern="0" cap="none" spc="0" normalizeH="0" baseline="0" noProof="0" dirty="0">
              <a:ln>
                <a:noFill/>
              </a:ln>
              <a:solidFill>
                <a:srgbClr val="0000FF">
                  <a:lumMod val="75000"/>
                </a:srgbClr>
              </a:solidFill>
              <a:effectLst/>
              <a:uLnTx/>
              <a:uFillTx/>
              <a:latin typeface="Calibri" panose="020F0502020204030204" pitchFamily="34" charset="0"/>
              <a:cs typeface="+mn-cs"/>
            </a:endParaRPr>
          </a:p>
        </p:txBody>
      </p:sp>
      <p:sp>
        <p:nvSpPr>
          <p:cNvPr id="2" name="TextBox 1">
            <a:extLst>
              <a:ext uri="{FF2B5EF4-FFF2-40B4-BE49-F238E27FC236}">
                <a16:creationId xmlns:a16="http://schemas.microsoft.com/office/drawing/2014/main" id="{37855126-A66B-C406-E310-A58C6A6C8076}"/>
              </a:ext>
            </a:extLst>
          </p:cNvPr>
          <p:cNvSpPr txBox="1"/>
          <p:nvPr/>
        </p:nvSpPr>
        <p:spPr>
          <a:xfrm>
            <a:off x="506705" y="1169847"/>
            <a:ext cx="11388807" cy="4062651"/>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600"/>
              </a:spcAft>
              <a:buClrTx/>
              <a:buSzTx/>
              <a:buFontTx/>
              <a:buChar char="−"/>
              <a:tabLst/>
              <a:defRPr/>
            </a:pPr>
            <a:r>
              <a:rPr kumimoji="0" lang="en-US" sz="2000" b="0" i="0" u="none" strike="noStrike" kern="1200" cap="none" spc="0" normalizeH="0" baseline="0" noProof="0" dirty="0">
                <a:ln>
                  <a:noFill/>
                </a:ln>
                <a:solidFill>
                  <a:srgbClr val="0C377B"/>
                </a:solidFill>
                <a:effectLst/>
                <a:uLnTx/>
                <a:uFillTx/>
                <a:latin typeface="Calibri" panose="020F0502020204030204" pitchFamily="34" charset="0"/>
                <a:ea typeface="Calibri" panose="020F0502020204030204" pitchFamily="34" charset="0"/>
                <a:cs typeface="+mn-cs"/>
              </a:rPr>
              <a:t>Both SAC and CRP have formed expert groups for individual domains to interact with FCC team</a:t>
            </a:r>
          </a:p>
          <a:p>
            <a:pPr marL="285750" marR="0" lvl="0" indent="-285750" algn="l" defTabSz="914400" rtl="0" eaLnBrk="1" fontAlgn="auto" latinLnBrk="0" hangingPunct="1">
              <a:lnSpc>
                <a:spcPct val="100000"/>
              </a:lnSpc>
              <a:spcBef>
                <a:spcPts val="0"/>
              </a:spcBef>
              <a:spcAft>
                <a:spcPts val="600"/>
              </a:spcAft>
              <a:buClrTx/>
              <a:buSzTx/>
              <a:buFontTx/>
              <a:buChar char="−"/>
              <a:tabLst/>
              <a:defRPr/>
            </a:pPr>
            <a:r>
              <a:rPr kumimoji="0" lang="en-US" sz="2000" b="0" i="0" u="none" strike="noStrike" kern="1200" cap="none" spc="0" normalizeH="0" baseline="0" noProof="0" dirty="0">
                <a:ln>
                  <a:noFill/>
                </a:ln>
                <a:solidFill>
                  <a:srgbClr val="0C377B"/>
                </a:solidFill>
                <a:effectLst/>
                <a:uLnTx/>
                <a:uFillTx/>
                <a:latin typeface="Calibri" panose="020F0502020204030204" pitchFamily="34" charset="0"/>
                <a:ea typeface="Calibri" panose="020F0502020204030204" pitchFamily="34" charset="0"/>
                <a:cs typeface="+mn-cs"/>
              </a:rPr>
              <a:t>More than 30 topical review meetings during August and September 2023</a:t>
            </a:r>
          </a:p>
          <a:p>
            <a:pPr marL="285750" marR="0" lvl="0" indent="-285750" algn="l" defTabSz="914400" rtl="0" eaLnBrk="1" fontAlgn="auto" latinLnBrk="0" hangingPunct="1">
              <a:lnSpc>
                <a:spcPct val="100000"/>
              </a:lnSpc>
              <a:spcBef>
                <a:spcPts val="0"/>
              </a:spcBef>
              <a:spcAft>
                <a:spcPts val="600"/>
              </a:spcAft>
              <a:buClrTx/>
              <a:buSzTx/>
              <a:buFontTx/>
              <a:buChar char="−"/>
              <a:tabLst/>
              <a:defRPr/>
            </a:pPr>
            <a:r>
              <a:rPr kumimoji="0" lang="en-US" sz="2000" b="0" i="0" u="none" strike="noStrike" kern="1200" cap="none" spc="0" normalizeH="0" baseline="0" noProof="0" dirty="0">
                <a:ln>
                  <a:noFill/>
                </a:ln>
                <a:solidFill>
                  <a:srgbClr val="0C377B"/>
                </a:solidFill>
                <a:effectLst/>
                <a:uLnTx/>
                <a:uFillTx/>
                <a:latin typeface="Calibri" panose="020F0502020204030204" pitchFamily="34" charset="0"/>
                <a:ea typeface="Calibri" panose="020F0502020204030204" pitchFamily="34" charset="0"/>
                <a:cs typeface="+mn-cs"/>
              </a:rPr>
              <a:t>Final overall review meeting of SAC</a:t>
            </a:r>
            <a:r>
              <a:rPr lang="en-US" sz="2000" dirty="0">
                <a:solidFill>
                  <a:srgbClr val="0C377B"/>
                </a:solidFill>
                <a:latin typeface="Calibri" panose="020F0502020204030204" pitchFamily="34" charset="0"/>
                <a:ea typeface="Calibri" panose="020F0502020204030204" pitchFamily="34" charset="0"/>
              </a:rPr>
              <a:t> and</a:t>
            </a:r>
            <a:r>
              <a:rPr kumimoji="0" lang="en-US" sz="2000" b="0" i="0" u="none" strike="noStrike" kern="1200" cap="none" spc="0" normalizeH="0" baseline="0" noProof="0" dirty="0">
                <a:ln>
                  <a:noFill/>
                </a:ln>
                <a:solidFill>
                  <a:srgbClr val="0C377B"/>
                </a:solidFill>
                <a:effectLst/>
                <a:uLnTx/>
                <a:uFillTx/>
                <a:latin typeface="Calibri" panose="020F0502020204030204" pitchFamily="34" charset="0"/>
                <a:ea typeface="Calibri" panose="020F0502020204030204" pitchFamily="34" charset="0"/>
                <a:cs typeface="+mn-cs"/>
              </a:rPr>
              <a:t> CRP with FCC team 16-18 October 2023</a:t>
            </a:r>
          </a:p>
          <a:p>
            <a:pPr marL="285750" marR="0" lvl="0" indent="-285750" algn="l" defTabSz="914400" rtl="0" eaLnBrk="1" fontAlgn="auto" latinLnBrk="0" hangingPunct="1">
              <a:lnSpc>
                <a:spcPct val="100000"/>
              </a:lnSpc>
              <a:spcBef>
                <a:spcPts val="0"/>
              </a:spcBef>
              <a:spcAft>
                <a:spcPts val="600"/>
              </a:spcAft>
              <a:buClrTx/>
              <a:buSzTx/>
              <a:buFontTx/>
              <a:buChar char="−"/>
              <a:tabLst/>
              <a:defRPr/>
            </a:pPr>
            <a:r>
              <a:rPr kumimoji="0" lang="en-US" sz="2000" b="0" i="0" u="none" strike="noStrike" kern="1200" cap="none" spc="0" normalizeH="0" baseline="0" noProof="0" dirty="0">
                <a:ln>
                  <a:noFill/>
                </a:ln>
                <a:solidFill>
                  <a:srgbClr val="0C377B"/>
                </a:solidFill>
                <a:effectLst/>
                <a:uLnTx/>
                <a:uFillTx/>
                <a:latin typeface="Calibri" panose="020F0502020204030204" pitchFamily="34" charset="0"/>
                <a:ea typeface="Calibri" panose="020F0502020204030204" pitchFamily="34" charset="0"/>
                <a:cs typeface="+mn-cs"/>
              </a:rPr>
              <a:t>Complete set of documentation material submitted </a:t>
            </a:r>
            <a:r>
              <a:rPr lang="en-US" sz="2000" dirty="0">
                <a:solidFill>
                  <a:srgbClr val="0C377B"/>
                </a:solidFill>
                <a:latin typeface="Calibri" panose="020F0502020204030204" pitchFamily="34" charset="0"/>
                <a:ea typeface="Calibri" panose="020F0502020204030204" pitchFamily="34" charset="0"/>
              </a:rPr>
              <a:t>for CERN Council Committees begin November 2023</a:t>
            </a:r>
          </a:p>
          <a:p>
            <a:pPr marL="742950" lvl="1" indent="-285750">
              <a:spcAft>
                <a:spcPts val="600"/>
              </a:spcAft>
              <a:buFontTx/>
              <a:buChar char="−"/>
            </a:pPr>
            <a:r>
              <a:rPr lang="en-US" dirty="0">
                <a:solidFill>
                  <a:srgbClr val="0C377B"/>
                </a:solidFill>
                <a:latin typeface="Calibri" panose="020F0502020204030204" pitchFamily="34" charset="0"/>
                <a:ea typeface="Calibri" panose="020F0502020204030204" pitchFamily="34" charset="0"/>
              </a:rPr>
              <a:t>Future Circular Collider Mid-term Report</a:t>
            </a:r>
          </a:p>
          <a:p>
            <a:pPr marL="742950" lvl="1" indent="-285750">
              <a:spcAft>
                <a:spcPts val="600"/>
              </a:spcAft>
              <a:buFontTx/>
              <a:buChar char="−"/>
            </a:pPr>
            <a:r>
              <a:rPr lang="en-US" dirty="0">
                <a:solidFill>
                  <a:srgbClr val="0C377B"/>
                </a:solidFill>
                <a:latin typeface="Calibri" panose="020F0502020204030204" pitchFamily="34" charset="0"/>
                <a:ea typeface="Calibri" panose="020F0502020204030204" pitchFamily="34" charset="0"/>
              </a:rPr>
              <a:t>Executive Summary of the Future Circular Collider Mid-term Report</a:t>
            </a:r>
          </a:p>
          <a:p>
            <a:pPr marL="742950" lvl="1" indent="-285750">
              <a:spcAft>
                <a:spcPts val="600"/>
              </a:spcAft>
              <a:buFontTx/>
              <a:buChar char="−"/>
            </a:pPr>
            <a:r>
              <a:rPr lang="en-US" dirty="0">
                <a:solidFill>
                  <a:srgbClr val="0C377B"/>
                </a:solidFill>
                <a:latin typeface="Calibri" panose="020F0502020204030204" pitchFamily="34" charset="0"/>
              </a:rPr>
              <a:t>Updated Cost Assessment for the FCC Civil Engineering, Infrastructure and the FCC-</a:t>
            </a:r>
            <a:r>
              <a:rPr lang="en-US" dirty="0" err="1">
                <a:solidFill>
                  <a:srgbClr val="0C377B"/>
                </a:solidFill>
                <a:latin typeface="Calibri" panose="020F0502020204030204" pitchFamily="34" charset="0"/>
              </a:rPr>
              <a:t>ee</a:t>
            </a:r>
            <a:r>
              <a:rPr lang="en-US" dirty="0">
                <a:solidFill>
                  <a:srgbClr val="0C377B"/>
                </a:solidFill>
                <a:latin typeface="Calibri" panose="020F0502020204030204" pitchFamily="34" charset="0"/>
              </a:rPr>
              <a:t> Collider</a:t>
            </a:r>
          </a:p>
          <a:p>
            <a:pPr marL="742950" lvl="1" indent="-285750">
              <a:spcAft>
                <a:spcPts val="600"/>
              </a:spcAft>
              <a:buFontTx/>
              <a:buChar char="−"/>
            </a:pPr>
            <a:r>
              <a:rPr lang="en-US" dirty="0">
                <a:solidFill>
                  <a:srgbClr val="0C377B"/>
                </a:solidFill>
                <a:latin typeface="Calibri" panose="020F0502020204030204" pitchFamily="34" charset="0"/>
              </a:rPr>
              <a:t>Future Circular Collider Funding Model: A First Analysis</a:t>
            </a:r>
          </a:p>
          <a:p>
            <a:pPr marL="742950" lvl="1" indent="-285750">
              <a:spcAft>
                <a:spcPts val="600"/>
              </a:spcAft>
              <a:buFontTx/>
              <a:buChar char="−"/>
            </a:pPr>
            <a:r>
              <a:rPr lang="en-US" dirty="0">
                <a:solidFill>
                  <a:srgbClr val="0C377B"/>
                </a:solidFill>
                <a:latin typeface="Calibri" panose="020F0502020204030204" pitchFamily="34" charset="0"/>
              </a:rPr>
              <a:t>Cost Review Panel Mid-Term Review Report </a:t>
            </a:r>
          </a:p>
          <a:p>
            <a:pPr marL="742950" lvl="1" indent="-285750">
              <a:spcAft>
                <a:spcPts val="600"/>
              </a:spcAft>
              <a:buFontTx/>
              <a:buChar char="−"/>
            </a:pPr>
            <a:r>
              <a:rPr lang="en-US" dirty="0">
                <a:solidFill>
                  <a:srgbClr val="0C377B"/>
                </a:solidFill>
                <a:latin typeface="Calibri" panose="020F0502020204030204" pitchFamily="34" charset="0"/>
              </a:rPr>
              <a:t>Scientific Advisory Committee Mid-Term Review Report</a:t>
            </a:r>
          </a:p>
          <a:p>
            <a:pPr marL="285750" marR="0" lvl="0" indent="-285750" algn="l" defTabSz="914400" rtl="0" eaLnBrk="1" fontAlgn="auto" latinLnBrk="0" hangingPunct="1">
              <a:lnSpc>
                <a:spcPct val="100000"/>
              </a:lnSpc>
              <a:spcBef>
                <a:spcPts val="0"/>
              </a:spcBef>
              <a:spcAft>
                <a:spcPts val="600"/>
              </a:spcAft>
              <a:buClrTx/>
              <a:buSzTx/>
              <a:buFontTx/>
              <a:buChar char="−"/>
              <a:tabLst/>
              <a:defRPr/>
            </a:pPr>
            <a:endParaRPr kumimoji="0" lang="en-US" sz="2000" b="0" i="0" u="none" strike="noStrike" kern="1200" cap="none" spc="0" normalizeH="0" baseline="0" noProof="0" dirty="0">
              <a:ln>
                <a:noFill/>
              </a:ln>
              <a:solidFill>
                <a:srgbClr val="0C377B"/>
              </a:solidFill>
              <a:effectLst/>
              <a:uLnTx/>
              <a:uFillTx/>
              <a:latin typeface="Calibri" panose="020F0502020204030204" pitchFamily="34" charset="0"/>
              <a:ea typeface="Calibri" panose="020F0502020204030204" pitchFamily="34" charset="0"/>
              <a:cs typeface="+mn-cs"/>
            </a:endParaRPr>
          </a:p>
        </p:txBody>
      </p:sp>
      <p:sp>
        <p:nvSpPr>
          <p:cNvPr id="3" name="TextBox 2">
            <a:extLst>
              <a:ext uri="{FF2B5EF4-FFF2-40B4-BE49-F238E27FC236}">
                <a16:creationId xmlns:a16="http://schemas.microsoft.com/office/drawing/2014/main" id="{CAE9E3F7-A201-E78A-8F0F-B7A4C5B24DD5}"/>
              </a:ext>
            </a:extLst>
          </p:cNvPr>
          <p:cNvSpPr txBox="1"/>
          <p:nvPr/>
        </p:nvSpPr>
        <p:spPr>
          <a:xfrm>
            <a:off x="484909" y="773186"/>
            <a:ext cx="8796903" cy="461665"/>
          </a:xfrm>
          <a:prstGeom prst="rect">
            <a:avLst/>
          </a:prstGeom>
          <a:noFill/>
        </p:spPr>
        <p:txBody>
          <a:bodyPr wrap="square">
            <a:spAutoFit/>
          </a:bodyPr>
          <a:lstStyle>
            <a:defPPr>
              <a:defRPr lang="en-US"/>
            </a:defPPr>
            <a:lvl1pPr marR="0" lvl="0" indent="0" defTabSz="914303" fontAlgn="auto">
              <a:lnSpc>
                <a:spcPct val="100000"/>
              </a:lnSpc>
              <a:spcBef>
                <a:spcPts val="0"/>
              </a:spcBef>
              <a:spcAft>
                <a:spcPts val="600"/>
              </a:spcAft>
              <a:buClrTx/>
              <a:buSzTx/>
              <a:buFontTx/>
              <a:buNone/>
              <a:tabLst/>
              <a:defRPr kumimoji="0" sz="2400" b="1" i="0" u="none" strike="noStrike" kern="0" cap="none" spc="0" normalizeH="0" baseline="0">
                <a:ln>
                  <a:noFill/>
                </a:ln>
                <a:solidFill>
                  <a:srgbClr val="0000FF">
                    <a:lumMod val="75000"/>
                  </a:srgbClr>
                </a:solidFill>
                <a:effectLst/>
                <a:uLnTx/>
                <a:uFillTx/>
                <a:latin typeface="Calibri" panose="020F0502020204030204" pitchFamily="34" charset="0"/>
                <a:ea typeface="Calibri" panose="020F0502020204030204" pitchFamily="34" charset="0"/>
              </a:defRPr>
            </a:lvl1pPr>
          </a:lstStyle>
          <a:p>
            <a:pPr marL="0" marR="0" lvl="0" indent="0" algn="l" defTabSz="914303" rtl="0" eaLnBrk="1" fontAlgn="auto" latinLnBrk="0" hangingPunct="1">
              <a:lnSpc>
                <a:spcPct val="100000"/>
              </a:lnSpc>
              <a:spcBef>
                <a:spcPts val="0"/>
              </a:spcBef>
              <a:spcAft>
                <a:spcPts val="600"/>
              </a:spcAft>
              <a:buClrTx/>
              <a:buSzTx/>
              <a:buFontTx/>
              <a:buNone/>
              <a:tabLst/>
              <a:defRPr/>
            </a:pPr>
            <a:r>
              <a:rPr kumimoji="0" lang="en-US" sz="2400" b="1" i="0" u="none" strike="noStrike" kern="0" cap="none" spc="0" normalizeH="0" baseline="0" noProof="0" dirty="0">
                <a:ln>
                  <a:noFill/>
                </a:ln>
                <a:solidFill>
                  <a:srgbClr val="0000FF">
                    <a:lumMod val="75000"/>
                  </a:srgbClr>
                </a:solidFill>
                <a:effectLst/>
                <a:uLnTx/>
                <a:uFillTx/>
                <a:latin typeface="Calibri" panose="020F0502020204030204" pitchFamily="34" charset="0"/>
                <a:cs typeface="+mn-cs"/>
              </a:rPr>
              <a:t>Status</a:t>
            </a:r>
            <a:endParaRPr kumimoji="0" lang="en-GB" sz="2400" b="1" i="0" u="none" strike="noStrike" kern="0" cap="none" spc="0" normalizeH="0" baseline="0" noProof="0" dirty="0">
              <a:ln>
                <a:noFill/>
              </a:ln>
              <a:solidFill>
                <a:srgbClr val="0000FF">
                  <a:lumMod val="75000"/>
                </a:srgbClr>
              </a:solidFill>
              <a:effectLst/>
              <a:uLnTx/>
              <a:uFillTx/>
              <a:latin typeface="Calibri" panose="020F0502020204030204" pitchFamily="34" charset="0"/>
              <a:cs typeface="+mn-cs"/>
            </a:endParaRPr>
          </a:p>
        </p:txBody>
      </p:sp>
    </p:spTree>
    <p:extLst>
      <p:ext uri="{BB962C8B-B14F-4D97-AF65-F5344CB8AC3E}">
        <p14:creationId xmlns:p14="http://schemas.microsoft.com/office/powerpoint/2010/main" val="104513605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A91CCAB6-9251-4ACD-8301-567945ECFFD7}"/>
              </a:ext>
            </a:extLst>
          </p:cNvPr>
          <p:cNvSpPr txBox="1"/>
          <p:nvPr/>
        </p:nvSpPr>
        <p:spPr>
          <a:xfrm>
            <a:off x="352751" y="978271"/>
            <a:ext cx="11629797" cy="5324535"/>
          </a:xfrm>
          <a:prstGeom prst="rect">
            <a:avLst/>
          </a:prstGeom>
          <a:noFill/>
        </p:spPr>
        <p:txBody>
          <a:bodyPr wrap="square">
            <a:spAutoFit/>
          </a:bodyPr>
          <a:lstStyle/>
          <a:p>
            <a:pPr marL="0" marR="0" lvl="0" indent="0" defTabSz="914303"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The first half of the FCC Feasibility Study will soon be completed with the</a:t>
            </a:r>
            <a:r>
              <a:rPr kumimoji="0" lang="en-US" sz="24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 </a:t>
            </a:r>
            <a:r>
              <a:rPr kumimoji="0" lang="en-US" sz="2400" b="1"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mid-term review</a:t>
            </a:r>
          </a:p>
          <a:p>
            <a:pPr marL="342900" indent="-342900" defTabSz="914303">
              <a:buFont typeface="Arial" panose="020B0604020202020204" pitchFamily="34" charset="0"/>
              <a:buChar char="•"/>
            </a:pPr>
            <a:r>
              <a:rPr lang="en-GB" sz="2000" dirty="0">
                <a:solidFill>
                  <a:srgbClr val="0F124A"/>
                </a:solidFill>
                <a:latin typeface="Calibri" panose="020F0502020204030204" pitchFamily="34" charset="0"/>
                <a:ea typeface="MS Mincho" panose="02020609040205080304" pitchFamily="49" charset="-128"/>
                <a:cs typeface="Calibri" panose="020F0502020204030204" pitchFamily="34" charset="0"/>
              </a:rPr>
              <a:t>End October 2023: Review committee reports available to Scientific Policy Committee and                        Finance Committee</a:t>
            </a:r>
          </a:p>
          <a:p>
            <a:pPr marL="342900" indent="-342900" defTabSz="914303">
              <a:buFont typeface="Arial" panose="020B0604020202020204" pitchFamily="34" charset="0"/>
              <a:buChar char="•"/>
            </a:pPr>
            <a:r>
              <a:rPr lang="en-GB" sz="2000" dirty="0">
                <a:solidFill>
                  <a:srgbClr val="0F124A"/>
                </a:solidFill>
                <a:latin typeface="Calibri" panose="020F0502020204030204" pitchFamily="34" charset="0"/>
                <a:ea typeface="MS Mincho" panose="02020609040205080304" pitchFamily="49" charset="-128"/>
                <a:cs typeface="Calibri" panose="020F0502020204030204" pitchFamily="34" charset="0"/>
              </a:rPr>
              <a:t>20 – 22 November 2023: SPC and FC review meetings on mid-term review</a:t>
            </a:r>
          </a:p>
          <a:p>
            <a:pPr marL="342900" indent="-342900" defTabSz="914303">
              <a:buFont typeface="Arial" panose="020B0604020202020204" pitchFamily="34" charset="0"/>
              <a:buChar char="•"/>
            </a:pPr>
            <a:r>
              <a:rPr lang="en-GB" sz="2000" dirty="0">
                <a:solidFill>
                  <a:srgbClr val="0F124A"/>
                </a:solidFill>
                <a:latin typeface="Calibri" panose="020F0502020204030204" pitchFamily="34" charset="0"/>
                <a:ea typeface="MS Mincho" panose="02020609040205080304" pitchFamily="49" charset="-128"/>
                <a:cs typeface="Calibri" panose="020F0502020204030204" pitchFamily="34" charset="0"/>
              </a:rPr>
              <a:t>2 February 2024: CERN Council meeting on mid-term review</a:t>
            </a:r>
            <a:endParaRPr lang="en-US" sz="2000" dirty="0">
              <a:solidFill>
                <a:srgbClr val="0F124A"/>
              </a:solidFill>
              <a:latin typeface="Calibri" panose="020F0502020204030204" pitchFamily="34" charset="0"/>
              <a:ea typeface="MS Mincho" panose="02020609040205080304" pitchFamily="49" charset="-128"/>
              <a:cs typeface="Calibri" panose="020F0502020204030204" pitchFamily="34" charset="0"/>
            </a:endParaRPr>
          </a:p>
          <a:p>
            <a:pPr marL="0" marR="0" lvl="0" indent="0" defTabSz="914303"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endParaRPr>
          </a:p>
          <a:p>
            <a:pPr marL="0" marR="0" lvl="0" indent="0" defTabSz="914303"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Focus 2021 - 2023: </a:t>
            </a:r>
          </a:p>
          <a:p>
            <a:pPr marL="342900" marR="0" lvl="0" indent="-342900" defTabSz="91430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identifying best placement &amp; layout and adapting entire project to new placement</a:t>
            </a:r>
          </a:p>
          <a:p>
            <a:pPr marL="342900" marR="0" lvl="0" indent="-342900" defTabSz="91430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this provided the input for </a:t>
            </a:r>
            <a:r>
              <a:rPr kumimoji="0" lang="en-US" sz="2000" b="0" i="0" u="none" strike="noStrike" kern="1200" cap="none" spc="0" normalizeH="0" baseline="0" noProof="0" dirty="0" err="1">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th</a:t>
            </a:r>
            <a:r>
              <a:rPr lang="en-US" sz="2000" dirty="0">
                <a:solidFill>
                  <a:srgbClr val="0F124A"/>
                </a:solidFill>
                <a:latin typeface="Calibri" panose="020F0502020204030204" pitchFamily="34" charset="0"/>
                <a:ea typeface="MS Mincho" panose="02020609040205080304" pitchFamily="49" charset="-128"/>
                <a:cs typeface="Calibri" panose="020F0502020204030204" pitchFamily="34" charset="0"/>
              </a:rPr>
              <a:t>e mid-term review</a:t>
            </a:r>
          </a:p>
          <a:p>
            <a:pPr defTabSz="914303"/>
            <a:endParaRPr lang="en-US" sz="1200" dirty="0">
              <a:solidFill>
                <a:srgbClr val="0F124A"/>
              </a:solidFill>
              <a:latin typeface="Calibri" panose="020F0502020204030204" pitchFamily="34" charset="0"/>
              <a:ea typeface="MS Mincho" panose="02020609040205080304" pitchFamily="49" charset="-128"/>
              <a:cs typeface="Calibri" panose="020F0502020204030204" pitchFamily="34" charset="0"/>
            </a:endParaRPr>
          </a:p>
          <a:p>
            <a:pPr defTabSz="914303"/>
            <a:r>
              <a:rPr lang="en-US" sz="2400" dirty="0">
                <a:solidFill>
                  <a:srgbClr val="0F124A"/>
                </a:solidFill>
                <a:latin typeface="Calibri" panose="020F0502020204030204" pitchFamily="34" charset="0"/>
                <a:ea typeface="MS Mincho" panose="02020609040205080304" pitchFamily="49" charset="-128"/>
                <a:cs typeface="Calibri" panose="020F0502020204030204" pitchFamily="34" charset="0"/>
              </a:rPr>
              <a:t>Fruitful collaboration between scientific &amp; technical actors, in close cooperation with the host state services concerned, </a:t>
            </a:r>
            <a:r>
              <a:rPr lang="en-GB" sz="2400" dirty="0">
                <a:solidFill>
                  <a:srgbClr val="0F124A"/>
                </a:solidFill>
                <a:latin typeface="Calibri" panose="020F0502020204030204" pitchFamily="34" charset="0"/>
                <a:ea typeface="MS Mincho" panose="02020609040205080304" pitchFamily="49" charset="-128"/>
                <a:cs typeface="Calibri" panose="020F0502020204030204" pitchFamily="34" charset="0"/>
              </a:rPr>
              <a:t>at departmental/cantonal and local level. Direct exchange in place with communes concerned by surface sites. Environmental studies ongoing.</a:t>
            </a:r>
          </a:p>
          <a:p>
            <a:pPr defTabSz="914303"/>
            <a:endParaRPr lang="en-US" sz="1200" dirty="0">
              <a:solidFill>
                <a:srgbClr val="0F124A"/>
              </a:solidFill>
              <a:latin typeface="Calibri" panose="020F0502020204030204" pitchFamily="34" charset="0"/>
              <a:ea typeface="MS Mincho" panose="02020609040205080304" pitchFamily="49" charset="-128"/>
              <a:cs typeface="Calibri" panose="020F0502020204030204" pitchFamily="34" charset="0"/>
            </a:endParaRPr>
          </a:p>
          <a:p>
            <a:pPr marL="0" marR="0" lvl="0" indent="0" defTabSz="914303"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 </a:t>
            </a:r>
            <a:r>
              <a:rPr kumimoji="0" lang="en-US" sz="2400" b="1"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Focus 2024 - 2025: </a:t>
            </a:r>
          </a:p>
          <a:p>
            <a:pPr marL="342900" marR="0" lvl="0" indent="-342900" defTabSz="91430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a:solidFill>
                  <a:srgbClr val="0F124A"/>
                </a:solidFill>
                <a:latin typeface="Calibri" panose="020F0502020204030204" pitchFamily="34" charset="0"/>
                <a:ea typeface="MS Mincho" panose="02020609040205080304" pitchFamily="49" charset="-128"/>
                <a:cs typeface="Calibri" panose="020F0502020204030204" pitchFamily="34" charset="0"/>
              </a:rPr>
              <a:t>Subsurface investigations, further optimization of implementation, surface sites, synergies, etc.</a:t>
            </a:r>
            <a:r>
              <a:rPr kumimoji="0" lang="en-US" sz="20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 </a:t>
            </a:r>
          </a:p>
          <a:p>
            <a:pPr marL="342900" indent="-342900" defTabSz="914303">
              <a:buFont typeface="Arial" panose="020B0604020202020204" pitchFamily="34" charset="0"/>
              <a:buChar char="•"/>
              <a:defRPr/>
            </a:pPr>
            <a:r>
              <a:rPr kumimoji="0" lang="en-US" sz="20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Full design iteration</a:t>
            </a:r>
            <a:r>
              <a:rPr lang="en-US" sz="2000" dirty="0">
                <a:solidFill>
                  <a:srgbClr val="0F124A"/>
                </a:solidFill>
                <a:latin typeface="Calibri" panose="020F0502020204030204" pitchFamily="34" charset="0"/>
                <a:ea typeface="MS Mincho" panose="02020609040205080304" pitchFamily="49" charset="-128"/>
                <a:cs typeface="Calibri" panose="020F0502020204030204" pitchFamily="34" charset="0"/>
              </a:rPr>
              <a:t> in view of  </a:t>
            </a:r>
            <a:r>
              <a:rPr lang="en-GB" sz="2000" dirty="0">
                <a:solidFill>
                  <a:srgbClr val="0F124A"/>
                </a:solidFill>
                <a:latin typeface="Calibri" panose="020F0502020204030204" pitchFamily="34" charset="0"/>
                <a:ea typeface="MS Mincho" panose="02020609040205080304" pitchFamily="49" charset="-128"/>
                <a:cs typeface="Calibri" panose="020F0502020204030204" pitchFamily="34" charset="0"/>
              </a:rPr>
              <a:t>technical and cost optimisation of entire project </a:t>
            </a:r>
            <a:endParaRPr lang="en-US" sz="2000" dirty="0">
              <a:solidFill>
                <a:srgbClr val="0F124A"/>
              </a:solidFill>
              <a:latin typeface="Calibri" panose="020F0502020204030204" pitchFamily="34" charset="0"/>
              <a:ea typeface="MS Mincho" panose="02020609040205080304" pitchFamily="49" charset="-128"/>
              <a:cs typeface="Calibri" panose="020F0502020204030204" pitchFamily="34" charset="0"/>
            </a:endParaRPr>
          </a:p>
        </p:txBody>
      </p:sp>
      <p:sp>
        <p:nvSpPr>
          <p:cNvPr id="3" name="Title 1">
            <a:extLst>
              <a:ext uri="{FF2B5EF4-FFF2-40B4-BE49-F238E27FC236}">
                <a16:creationId xmlns:a16="http://schemas.microsoft.com/office/drawing/2014/main" id="{32DBC151-883A-DEAC-35FB-6AC5EB999D89}"/>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fr-CH" sz="3200" b="1" i="0" u="none" strike="noStrike" kern="1200" cap="none" spc="0" normalizeH="0" baseline="0" noProof="0" dirty="0">
                <a:ln>
                  <a:noFill/>
                </a:ln>
                <a:solidFill>
                  <a:srgbClr val="FFFF00"/>
                </a:solidFill>
                <a:effectLst/>
                <a:uLnTx/>
                <a:uFillTx/>
                <a:latin typeface="Calibri" panose="020F0502020204030204"/>
                <a:ea typeface="+mj-ea"/>
                <a:cs typeface="Calibri" panose="020F0502020204030204" pitchFamily="34" charset="0"/>
              </a:rPr>
              <a:t>FCC Feasibility Study – </a:t>
            </a:r>
            <a:r>
              <a:rPr kumimoji="0" lang="fr-CH" sz="3200" b="1" i="0" u="none" strike="noStrike" kern="1200" cap="none" spc="0" normalizeH="0" baseline="0" noProof="0" dirty="0" err="1">
                <a:ln>
                  <a:noFill/>
                </a:ln>
                <a:solidFill>
                  <a:srgbClr val="FFFF00"/>
                </a:solidFill>
                <a:effectLst/>
                <a:uLnTx/>
                <a:uFillTx/>
                <a:latin typeface="Calibri" panose="020F0502020204030204"/>
                <a:ea typeface="+mj-ea"/>
                <a:cs typeface="Calibri" panose="020F0502020204030204" pitchFamily="34" charset="0"/>
              </a:rPr>
              <a:t>status</a:t>
            </a:r>
            <a:r>
              <a:rPr kumimoji="0" lang="fr-CH" sz="3200" b="1" i="0" u="none" strike="noStrike" kern="1200" cap="none" spc="0" normalizeH="0" baseline="0" noProof="0" dirty="0">
                <a:ln>
                  <a:noFill/>
                </a:ln>
                <a:solidFill>
                  <a:srgbClr val="FFFF00"/>
                </a:solidFill>
                <a:effectLst/>
                <a:uLnTx/>
                <a:uFillTx/>
                <a:latin typeface="Calibri" panose="020F0502020204030204"/>
                <a:ea typeface="+mj-ea"/>
                <a:cs typeface="Calibri" panose="020F0502020204030204" pitchFamily="34" charset="0"/>
              </a:rPr>
              <a:t> </a:t>
            </a:r>
            <a:r>
              <a:rPr kumimoji="0" lang="fr-CH" sz="3200" b="1" i="0" u="none" strike="noStrike" kern="1200" cap="none" spc="0" normalizeH="0" baseline="0" noProof="0" dirty="0" err="1">
                <a:ln>
                  <a:noFill/>
                </a:ln>
                <a:solidFill>
                  <a:srgbClr val="FFFF00"/>
                </a:solidFill>
                <a:effectLst/>
                <a:uLnTx/>
                <a:uFillTx/>
                <a:latin typeface="Calibri" panose="020F0502020204030204"/>
                <a:ea typeface="+mj-ea"/>
                <a:cs typeface="Calibri" panose="020F0502020204030204" pitchFamily="34" charset="0"/>
              </a:rPr>
              <a:t>summary</a:t>
            </a:r>
            <a:r>
              <a:rPr kumimoji="0" lang="fr-CH" sz="3200" b="1" i="0" u="none" strike="noStrike" kern="1200" cap="none" spc="0" normalizeH="0" baseline="0" noProof="0" dirty="0">
                <a:ln>
                  <a:noFill/>
                </a:ln>
                <a:solidFill>
                  <a:srgbClr val="FFFF00"/>
                </a:solidFill>
                <a:effectLst/>
                <a:uLnTx/>
                <a:uFillTx/>
                <a:latin typeface="Calibri" panose="020F0502020204030204"/>
                <a:ea typeface="+mj-ea"/>
                <a:cs typeface="Calibri" panose="020F0502020204030204" pitchFamily="34" charset="0"/>
              </a:rPr>
              <a:t> </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4" name="Picture 3" descr="A picture containing icon&#10;&#10;Description automatically generated">
            <a:extLst>
              <a:ext uri="{FF2B5EF4-FFF2-40B4-BE49-F238E27FC236}">
                <a16:creationId xmlns:a16="http://schemas.microsoft.com/office/drawing/2014/main" id="{6DF17DA7-EC67-2840-B722-2D4BE8296F6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Tree>
    <p:extLst>
      <p:ext uri="{BB962C8B-B14F-4D97-AF65-F5344CB8AC3E}">
        <p14:creationId xmlns:p14="http://schemas.microsoft.com/office/powerpoint/2010/main" val="40425172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11929"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Contents</a:t>
            </a:r>
            <a:endParaRPr kumimoji="0" lang="en-GB" altLang="en-GB" sz="3200" b="1" i="0" u="none" strike="noStrike" kern="1200" cap="none" spc="0" normalizeH="0" baseline="0" noProof="0" dirty="0">
              <a:ln>
                <a:noFill/>
              </a:ln>
              <a:solidFill>
                <a:srgbClr val="FFFF00"/>
              </a:solidFill>
              <a:effectLst/>
              <a:uLnTx/>
              <a:uFillTx/>
              <a:latin typeface="Arial"/>
              <a:ea typeface="+mj-ea"/>
              <a:cs typeface="+mj-cs"/>
            </a:endParaRP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5" name="TextBox 4">
            <a:extLst>
              <a:ext uri="{FF2B5EF4-FFF2-40B4-BE49-F238E27FC236}">
                <a16:creationId xmlns:a16="http://schemas.microsoft.com/office/drawing/2014/main" id="{D064F697-AE59-151A-414F-6282A5DC9A03}"/>
              </a:ext>
            </a:extLst>
          </p:cNvPr>
          <p:cNvSpPr txBox="1"/>
          <p:nvPr/>
        </p:nvSpPr>
        <p:spPr>
          <a:xfrm>
            <a:off x="2420723" y="1808620"/>
            <a:ext cx="6939408" cy="329320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120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Arial"/>
                <a:ea typeface="+mn-ea"/>
                <a:cs typeface="+mn-cs"/>
              </a:rPr>
              <a:t>Status and progress on </a:t>
            </a:r>
          </a:p>
          <a:p>
            <a:pPr marL="800100" lvl="1" indent="-342900" defTabSz="457200">
              <a:spcBef>
                <a:spcPts val="600"/>
              </a:spcBef>
              <a:buFont typeface="Arial" panose="020B0604020202020204" pitchFamily="34" charset="0"/>
              <a:buChar char="•"/>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Implementation </a:t>
            </a:r>
            <a:r>
              <a:rPr kumimoji="0" lang="en-GB" sz="2000" b="1" i="0" u="none" strike="noStrike" kern="1200" cap="none" spc="0" normalizeH="0" baseline="0" noProof="0" dirty="0" err="1">
                <a:ln>
                  <a:noFill/>
                </a:ln>
                <a:solidFill>
                  <a:srgbClr val="0C377B"/>
                </a:solidFill>
                <a:effectLst/>
                <a:uLnTx/>
                <a:uFillTx/>
                <a:latin typeface="Arial"/>
                <a:ea typeface="+mn-ea"/>
                <a:cs typeface="+mn-cs"/>
              </a:rPr>
              <a:t>activites</a:t>
            </a:r>
            <a:endParaRPr kumimoji="0" lang="en-GB" sz="2000" b="1" i="0" u="none" strike="noStrike" kern="1200" cap="none" spc="0" normalizeH="0" baseline="0" noProof="0" dirty="0">
              <a:ln>
                <a:noFill/>
              </a:ln>
              <a:solidFill>
                <a:srgbClr val="0C377B"/>
              </a:solidFill>
              <a:effectLst/>
              <a:uLnTx/>
              <a:uFillTx/>
              <a:latin typeface="Arial"/>
              <a:ea typeface="+mn-ea"/>
              <a:cs typeface="+mn-cs"/>
            </a:endParaRPr>
          </a:p>
          <a:p>
            <a:pPr marL="800100" lvl="1" indent="-342900" defTabSz="457200">
              <a:spcBef>
                <a:spcPts val="600"/>
              </a:spcBef>
              <a:buFont typeface="Arial" panose="020B0604020202020204" pitchFamily="34" charset="0"/>
              <a:buChar char="•"/>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Site </a:t>
            </a:r>
            <a:r>
              <a:rPr lang="en-GB" sz="2000" b="1" dirty="0">
                <a:solidFill>
                  <a:srgbClr val="0C377B"/>
                </a:solidFill>
                <a:latin typeface="Arial"/>
              </a:rPr>
              <a:t>investigations and environmental studies</a:t>
            </a:r>
          </a:p>
          <a:p>
            <a:pPr marL="800100" lvl="1" indent="-342900" defTabSz="457200">
              <a:spcBef>
                <a:spcPts val="600"/>
              </a:spcBef>
              <a:buFont typeface="Arial" panose="020B0604020202020204" pitchFamily="34" charset="0"/>
              <a:buChar char="•"/>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C</a:t>
            </a:r>
            <a:r>
              <a:rPr lang="en-GB" sz="2000" b="1" dirty="0" err="1">
                <a:solidFill>
                  <a:srgbClr val="0C377B"/>
                </a:solidFill>
                <a:latin typeface="Arial"/>
              </a:rPr>
              <a:t>ivil</a:t>
            </a:r>
            <a:r>
              <a:rPr lang="en-GB" sz="2000" b="1" dirty="0">
                <a:solidFill>
                  <a:srgbClr val="0C377B"/>
                </a:solidFill>
                <a:latin typeface="Arial"/>
              </a:rPr>
              <a:t> engineering </a:t>
            </a:r>
          </a:p>
          <a:p>
            <a:pPr marL="800100" lvl="1" indent="-342900" defTabSz="457200">
              <a:spcBef>
                <a:spcPts val="600"/>
              </a:spcBef>
              <a:buFont typeface="Arial" panose="020B0604020202020204" pitchFamily="34" charset="0"/>
              <a:buChar char="•"/>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Cooling water supply concepts</a:t>
            </a:r>
          </a:p>
          <a:p>
            <a:pPr marL="800100" lvl="1" indent="-342900" defTabSz="457200">
              <a:spcBef>
                <a:spcPts val="600"/>
              </a:spcBef>
              <a:buFont typeface="Arial" panose="020B0604020202020204" pitchFamily="34" charset="0"/>
              <a:buChar char="•"/>
              <a:defRPr/>
            </a:pPr>
            <a:r>
              <a:rPr lang="en-GB" sz="2000" b="1" dirty="0">
                <a:solidFill>
                  <a:srgbClr val="0C377B"/>
                </a:solidFill>
                <a:latin typeface="Arial"/>
              </a:rPr>
              <a:t>Excavation material management</a:t>
            </a:r>
          </a:p>
          <a:p>
            <a:pPr marL="800100" lvl="1" indent="-342900" defTabSz="457200">
              <a:spcBef>
                <a:spcPts val="600"/>
              </a:spcBef>
              <a:buFont typeface="Arial" panose="020B0604020202020204" pitchFamily="34" charset="0"/>
              <a:buChar char="•"/>
              <a:defRPr/>
            </a:pPr>
            <a:endParaRPr kumimoji="0" lang="en-GB" sz="2000" b="1" i="0" u="none" strike="noStrike" kern="1200" cap="none" spc="0" normalizeH="0" baseline="0" noProof="0" dirty="0">
              <a:ln>
                <a:noFill/>
              </a:ln>
              <a:solidFill>
                <a:srgbClr val="0C377B"/>
              </a:solidFill>
              <a:effectLst/>
              <a:uLnTx/>
              <a:uFillTx/>
              <a:latin typeface="Arial"/>
              <a:ea typeface="+mn-ea"/>
              <a:cs typeface="+mn-cs"/>
            </a:endParaRPr>
          </a:p>
          <a:p>
            <a:pPr defTabSz="457200">
              <a:spcBef>
                <a:spcPts val="1200"/>
              </a:spcBef>
              <a:defRPr/>
            </a:pPr>
            <a:r>
              <a:rPr lang="en-GB" sz="2400" b="1" dirty="0">
                <a:solidFill>
                  <a:srgbClr val="0C377B"/>
                </a:solidFill>
                <a:latin typeface="Arial"/>
              </a:rPr>
              <a:t>Mid-term review update</a:t>
            </a:r>
          </a:p>
        </p:txBody>
      </p:sp>
    </p:spTree>
    <p:extLst>
      <p:ext uri="{BB962C8B-B14F-4D97-AF65-F5344CB8AC3E}">
        <p14:creationId xmlns:p14="http://schemas.microsoft.com/office/powerpoint/2010/main" val="426336107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5A63E8D-8BAB-AFFB-D3D6-122234FDC361}"/>
              </a:ext>
            </a:extLst>
          </p:cNvPr>
          <p:cNvPicPr>
            <a:picLocks noChangeAspect="1"/>
          </p:cNvPicPr>
          <p:nvPr/>
        </p:nvPicPr>
        <p:blipFill>
          <a:blip r:embed="rId2"/>
          <a:stretch>
            <a:fillRect/>
          </a:stretch>
        </p:blipFill>
        <p:spPr>
          <a:xfrm>
            <a:off x="5677592" y="861075"/>
            <a:ext cx="6506095" cy="5819672"/>
          </a:xfrm>
          <a:prstGeom prst="rect">
            <a:avLst/>
          </a:prstGeom>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fr-CH"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progress</a:t>
            </a: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fr-CH"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with</a:t>
            </a: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a:ea typeface="+mj-ea"/>
                <a:cs typeface="Calibri" panose="020F0502020204030204" pitchFamily="34" charset="0"/>
              </a:rPr>
              <a:t>implementation baseline PA31   90.7 km</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6" name="TextBox 5">
            <a:extLst>
              <a:ext uri="{FF2B5EF4-FFF2-40B4-BE49-F238E27FC236}">
                <a16:creationId xmlns:a16="http://schemas.microsoft.com/office/drawing/2014/main" id="{721E208A-A8FD-5F98-1767-654FE6250614}"/>
              </a:ext>
            </a:extLst>
          </p:cNvPr>
          <p:cNvSpPr txBox="1"/>
          <p:nvPr/>
        </p:nvSpPr>
        <p:spPr>
          <a:xfrm>
            <a:off x="106857" y="754916"/>
            <a:ext cx="6094638"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M</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eetings</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with</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municipalities</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concerned</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in France (31) and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Switzerland</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(10)</a:t>
            </a:r>
            <a:endParaRPr kumimoji="0" lang="en-CH" sz="2400" b="1"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sp>
        <p:nvSpPr>
          <p:cNvPr id="16" name="Rounded Rectangle 8">
            <a:extLst>
              <a:ext uri="{FF2B5EF4-FFF2-40B4-BE49-F238E27FC236}">
                <a16:creationId xmlns:a16="http://schemas.microsoft.com/office/drawing/2014/main" id="{A91206BD-A85F-99B5-398B-A608E1CAFDCD}"/>
              </a:ext>
            </a:extLst>
          </p:cNvPr>
          <p:cNvSpPr/>
          <p:nvPr/>
        </p:nvSpPr>
        <p:spPr>
          <a:xfrm>
            <a:off x="288973" y="5087715"/>
            <a:ext cx="2839130" cy="299321"/>
          </a:xfrm>
          <a:prstGeom prst="roundRect">
            <a:avLst/>
          </a:prstGeom>
          <a:solidFill>
            <a:srgbClr val="40C245"/>
          </a:solidFill>
          <a:ln w="12700" cap="flat" cmpd="sng" algn="ctr">
            <a:solidFill>
              <a:srgbClr val="0000FF">
                <a:shade val="50000"/>
              </a:srgbClr>
            </a:solidFill>
            <a:prstDash val="solid"/>
            <a:miter lim="800000"/>
          </a:ln>
          <a:effectLst/>
        </p:spPr>
        <p:txBody>
          <a:bodyPr rtlCol="0" anchor="ctr"/>
          <a:lstStyle/>
          <a:p>
            <a:pPr marL="0" marR="0" lvl="0" indent="0" algn="ctr" defTabSz="148576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err="1">
                <a:ln>
                  <a:noFill/>
                </a:ln>
                <a:solidFill>
                  <a:srgbClr val="FFFFFF"/>
                </a:solidFill>
                <a:effectLst/>
                <a:uLnTx/>
                <a:uFillTx/>
                <a:latin typeface="Arial"/>
                <a:ea typeface="+mn-ea"/>
                <a:cs typeface="+mn-cs"/>
              </a:rPr>
              <a:t>Individual</a:t>
            </a:r>
            <a:r>
              <a:rPr kumimoji="0" lang="fr-FR" sz="1300" b="0" i="0" u="none" strike="noStrike" kern="1200" cap="none" spc="0" normalizeH="0" baseline="0" noProof="0" dirty="0">
                <a:ln>
                  <a:noFill/>
                </a:ln>
                <a:solidFill>
                  <a:srgbClr val="FFFFFF"/>
                </a:solidFill>
                <a:effectLst/>
                <a:uLnTx/>
                <a:uFillTx/>
                <a:latin typeface="Arial"/>
                <a:ea typeface="+mn-ea"/>
                <a:cs typeface="+mn-cs"/>
              </a:rPr>
              <a:t> meeting</a:t>
            </a:r>
          </a:p>
        </p:txBody>
      </p:sp>
      <p:sp>
        <p:nvSpPr>
          <p:cNvPr id="17" name="Rounded Rectangle 9">
            <a:extLst>
              <a:ext uri="{FF2B5EF4-FFF2-40B4-BE49-F238E27FC236}">
                <a16:creationId xmlns:a16="http://schemas.microsoft.com/office/drawing/2014/main" id="{FBEC09E1-26A9-3AC3-2B57-DDF3C2079CDD}"/>
              </a:ext>
            </a:extLst>
          </p:cNvPr>
          <p:cNvSpPr/>
          <p:nvPr/>
        </p:nvSpPr>
        <p:spPr>
          <a:xfrm>
            <a:off x="288973" y="5795494"/>
            <a:ext cx="2839130" cy="301522"/>
          </a:xfrm>
          <a:prstGeom prst="roundRect">
            <a:avLst/>
          </a:prstGeom>
          <a:solidFill>
            <a:srgbClr val="FFFF00"/>
          </a:solidFill>
          <a:ln w="12700" cap="flat" cmpd="sng" algn="ctr">
            <a:solidFill>
              <a:srgbClr val="0000FF">
                <a:shade val="50000"/>
              </a:srgbClr>
            </a:solidFill>
            <a:prstDash val="solid"/>
            <a:miter lim="800000"/>
          </a:ln>
          <a:effectLst/>
        </p:spPr>
        <p:txBody>
          <a:bodyPr rtlCol="0" anchor="ctr"/>
          <a:lstStyle/>
          <a:p>
            <a:pPr marL="0" marR="0" lvl="0" indent="0" algn="ctr" defTabSz="148576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prstClr val="black"/>
                </a:solidFill>
                <a:effectLst/>
                <a:highlight>
                  <a:srgbClr val="FFFF00"/>
                </a:highlight>
                <a:uLnTx/>
                <a:uFillTx/>
                <a:latin typeface="Arial"/>
                <a:ea typeface="+mn-ea"/>
                <a:cs typeface="+mn-cs"/>
              </a:rPr>
              <a:t>Collective meeting</a:t>
            </a:r>
          </a:p>
        </p:txBody>
      </p:sp>
      <p:sp>
        <p:nvSpPr>
          <p:cNvPr id="18" name="Rounded Rectangle 8">
            <a:extLst>
              <a:ext uri="{FF2B5EF4-FFF2-40B4-BE49-F238E27FC236}">
                <a16:creationId xmlns:a16="http://schemas.microsoft.com/office/drawing/2014/main" id="{A5A9D20A-3BDB-8773-842E-2BCBDC559302}"/>
              </a:ext>
            </a:extLst>
          </p:cNvPr>
          <p:cNvSpPr/>
          <p:nvPr/>
        </p:nvSpPr>
        <p:spPr>
          <a:xfrm>
            <a:off x="288970" y="5447748"/>
            <a:ext cx="2839130" cy="299321"/>
          </a:xfrm>
          <a:prstGeom prst="roundRect">
            <a:avLst/>
          </a:prstGeom>
          <a:solidFill>
            <a:srgbClr val="CCFF99"/>
          </a:solidFill>
          <a:ln w="12700" cap="flat" cmpd="sng" algn="ctr">
            <a:solidFill>
              <a:srgbClr val="0000FF">
                <a:shade val="50000"/>
              </a:srgbClr>
            </a:solidFill>
            <a:prstDash val="solid"/>
            <a:miter lim="800000"/>
          </a:ln>
          <a:effectLst/>
        </p:spPr>
        <p:txBody>
          <a:bodyPr rtlCol="0" anchor="ctr"/>
          <a:lstStyle/>
          <a:p>
            <a:pPr marL="0" marR="0" lvl="0" indent="0" algn="ctr" defTabSz="148576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err="1">
                <a:ln>
                  <a:noFill/>
                </a:ln>
                <a:solidFill>
                  <a:sysClr val="windowText" lastClr="000000"/>
                </a:solidFill>
                <a:effectLst/>
                <a:uLnTx/>
                <a:uFillTx/>
                <a:latin typeface="Arial"/>
                <a:ea typeface="+mn-ea"/>
                <a:cs typeface="+mn-cs"/>
              </a:rPr>
              <a:t>Individual</a:t>
            </a:r>
            <a:r>
              <a:rPr kumimoji="0" lang="fr-FR" sz="1300" b="0" i="0" u="none" strike="noStrike" kern="1200" cap="none" spc="0" normalizeH="0" baseline="0" noProof="0" dirty="0">
                <a:ln>
                  <a:noFill/>
                </a:ln>
                <a:solidFill>
                  <a:sysClr val="windowText" lastClr="000000"/>
                </a:solidFill>
                <a:effectLst/>
                <a:uLnTx/>
                <a:uFillTx/>
                <a:latin typeface="Arial"/>
                <a:ea typeface="+mn-ea"/>
                <a:cs typeface="+mn-cs"/>
              </a:rPr>
              <a:t> meeting </a:t>
            </a:r>
            <a:r>
              <a:rPr kumimoji="0" lang="fr-FR" sz="1300" b="0" i="0" u="none" strike="noStrike" kern="1200" cap="none" spc="0" normalizeH="0" baseline="0" noProof="0" dirty="0" err="1">
                <a:ln>
                  <a:noFill/>
                </a:ln>
                <a:solidFill>
                  <a:sysClr val="windowText" lastClr="000000"/>
                </a:solidFill>
                <a:effectLst/>
                <a:uLnTx/>
                <a:uFillTx/>
                <a:latin typeface="Arial"/>
                <a:ea typeface="+mn-ea"/>
                <a:cs typeface="+mn-cs"/>
              </a:rPr>
              <a:t>planned</a:t>
            </a:r>
            <a:endParaRPr kumimoji="0" lang="fr-FR" sz="1300" b="0" i="0" u="none" strike="noStrike" kern="1200" cap="none" spc="0" normalizeH="0" baseline="0" noProof="0" dirty="0">
              <a:ln>
                <a:noFill/>
              </a:ln>
              <a:solidFill>
                <a:sysClr val="windowText" lastClr="000000"/>
              </a:solidFill>
              <a:effectLst/>
              <a:uLnTx/>
              <a:uFillTx/>
              <a:latin typeface="Arial"/>
              <a:ea typeface="+mn-ea"/>
              <a:cs typeface="+mn-cs"/>
            </a:endParaRPr>
          </a:p>
        </p:txBody>
      </p:sp>
      <p:sp>
        <p:nvSpPr>
          <p:cNvPr id="2" name="Text Placeholder 8">
            <a:extLst>
              <a:ext uri="{FF2B5EF4-FFF2-40B4-BE49-F238E27FC236}">
                <a16:creationId xmlns:a16="http://schemas.microsoft.com/office/drawing/2014/main" id="{45B6DD4D-7C97-3940-65DA-B801C243DAD8}"/>
              </a:ext>
            </a:extLst>
          </p:cNvPr>
          <p:cNvSpPr txBox="1">
            <a:spLocks/>
          </p:cNvSpPr>
          <p:nvPr/>
        </p:nvSpPr>
        <p:spPr>
          <a:xfrm>
            <a:off x="123068" y="1525614"/>
            <a:ext cx="5702994" cy="2545830"/>
          </a:xfrm>
          <a:prstGeom prst="rect">
            <a:avLst/>
          </a:prstGeom>
        </p:spPr>
        <p:txBody>
          <a:bodyPr vert="horz" lIns="74295" tIns="37148" rIns="74295" bIns="37148"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PA – </a:t>
            </a:r>
            <a:r>
              <a:rPr kumimoji="0" lang="en-CH" sz="2000" b="1" i="0" u="none" strike="noStrike" kern="1200" cap="none" spc="0" normalizeH="0" baseline="0" noProof="0" dirty="0" err="1">
                <a:ln>
                  <a:noFill/>
                </a:ln>
                <a:solidFill>
                  <a:prstClr val="black"/>
                </a:solidFill>
                <a:effectLst/>
                <a:highlight>
                  <a:srgbClr val="40C245"/>
                </a:highlight>
                <a:uLnTx/>
                <a:uFillTx/>
                <a:latin typeface="Calibri" panose="020F0502020204030204"/>
                <a:ea typeface="+mn-ea"/>
                <a:cs typeface="Calibri"/>
                <a:sym typeface="Helvetica"/>
              </a:rPr>
              <a:t>Ferney</a:t>
            </a:r>
            <a:r>
              <a:rPr kumimoji="0" lang="en-CH" sz="2000"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 Voltaire </a:t>
            </a:r>
            <a:r>
              <a:rPr kumimoji="0" lang="en-CH" sz="2000"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(FR) – </a:t>
            </a:r>
            <a:r>
              <a:rPr kumimoji="0" lang="en-US" sz="2000"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site experimental</a:t>
            </a:r>
            <a:endParaRPr kumimoji="0" lang="en-CH" sz="2000"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PB – </a:t>
            </a:r>
            <a:r>
              <a:rPr kumimoji="0" lang="en-CH" sz="2000" b="1" i="0" u="none" strike="noStrike" kern="1200" cap="none" spc="0" normalizeH="0" baseline="0" noProof="0" dirty="0" err="1">
                <a:ln>
                  <a:noFill/>
                </a:ln>
                <a:solidFill>
                  <a:prstClr val="black"/>
                </a:solidFill>
                <a:effectLst/>
                <a:highlight>
                  <a:srgbClr val="40C245"/>
                </a:highlight>
                <a:uLnTx/>
                <a:uFillTx/>
                <a:latin typeface="Calibri" panose="020F0502020204030204"/>
                <a:ea typeface="+mn-ea"/>
                <a:cs typeface="Calibri"/>
                <a:sym typeface="Helvetica"/>
              </a:rPr>
              <a:t>Présinge</a:t>
            </a:r>
            <a:r>
              <a:rPr kumimoji="0" lang="en-CH" sz="2000"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a:t>
            </a:r>
            <a:r>
              <a:rPr kumimoji="0" lang="en-CH" sz="2000" b="1" i="0" u="none" strike="noStrike" kern="1200" cap="none" spc="0" normalizeH="0" baseline="0" noProof="0" dirty="0" err="1">
                <a:ln>
                  <a:noFill/>
                </a:ln>
                <a:solidFill>
                  <a:prstClr val="black"/>
                </a:solidFill>
                <a:effectLst/>
                <a:highlight>
                  <a:srgbClr val="40C245"/>
                </a:highlight>
                <a:uLnTx/>
                <a:uFillTx/>
                <a:latin typeface="Calibri" panose="020F0502020204030204"/>
                <a:ea typeface="+mn-ea"/>
                <a:cs typeface="Calibri"/>
                <a:sym typeface="Helvetica"/>
              </a:rPr>
              <a:t>Choulex</a:t>
            </a:r>
            <a:r>
              <a:rPr kumimoji="0" lang="en-CH" sz="2000"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(CH) – </a:t>
            </a:r>
            <a:r>
              <a:rPr kumimoji="0" lang="en-US" sz="2000"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site technique </a:t>
            </a:r>
            <a:endParaRPr kumimoji="0" lang="en-CH" sz="2000"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PD – </a:t>
            </a:r>
            <a:r>
              <a:rPr kumimoji="0" lang="en-CH" sz="2000" b="1" i="0" u="none" strike="noStrike" kern="1200" cap="none" spc="0" normalizeH="0" baseline="0" noProof="0" dirty="0" err="1">
                <a:ln>
                  <a:noFill/>
                </a:ln>
                <a:solidFill>
                  <a:prstClr val="black"/>
                </a:solidFill>
                <a:effectLst/>
                <a:highlight>
                  <a:srgbClr val="40C245"/>
                </a:highlight>
                <a:uLnTx/>
                <a:uFillTx/>
                <a:latin typeface="Calibri" panose="020F0502020204030204"/>
                <a:ea typeface="+mn-ea"/>
                <a:cs typeface="Calibri"/>
                <a:sym typeface="Helvetica"/>
              </a:rPr>
              <a:t>Nangy</a:t>
            </a:r>
            <a:r>
              <a:rPr kumimoji="0" lang="en-CH" sz="2000"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 (FR) </a:t>
            </a:r>
            <a:r>
              <a:rPr kumimoji="0" lang="en-CH" sz="2000"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 </a:t>
            </a:r>
            <a:r>
              <a:rPr kumimoji="0" lang="en-US" sz="2000"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site experimental</a:t>
            </a:r>
            <a:endParaRPr kumimoji="0" lang="en-CH" sz="2000"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PF – </a:t>
            </a:r>
            <a:r>
              <a:rPr kumimoji="0" lang="en-US" sz="2000"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Roche sur </a:t>
            </a:r>
            <a:r>
              <a:rPr kumimoji="0" lang="en-US" sz="2000" b="1" i="0" u="none" strike="noStrike" kern="1200" cap="none" spc="0" normalizeH="0" baseline="0" noProof="0" dirty="0" err="1">
                <a:ln>
                  <a:noFill/>
                </a:ln>
                <a:solidFill>
                  <a:prstClr val="black"/>
                </a:solidFill>
                <a:effectLst/>
                <a:highlight>
                  <a:srgbClr val="40C245"/>
                </a:highlight>
                <a:uLnTx/>
                <a:uFillTx/>
                <a:latin typeface="Calibri" panose="020F0502020204030204"/>
                <a:ea typeface="+mn-ea"/>
                <a:cs typeface="Calibri"/>
                <a:sym typeface="Helvetica"/>
              </a:rPr>
              <a:t>Foron</a:t>
            </a:r>
            <a:r>
              <a:rPr kumimoji="0" lang="en-US" sz="2000"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a:t>
            </a:r>
            <a:r>
              <a:rPr kumimoji="0" lang="en-CH" sz="2000" b="1" i="0" u="none" strike="noStrike" kern="1200" cap="none" spc="0" normalizeH="0" baseline="0" noProof="0" dirty="0" err="1">
                <a:ln>
                  <a:noFill/>
                </a:ln>
                <a:solidFill>
                  <a:prstClr val="black"/>
                </a:solidFill>
                <a:effectLst/>
                <a:highlight>
                  <a:srgbClr val="40C245"/>
                </a:highlight>
                <a:uLnTx/>
                <a:uFillTx/>
                <a:latin typeface="Calibri" panose="020F0502020204030204"/>
                <a:ea typeface="+mn-ea"/>
                <a:cs typeface="Calibri"/>
                <a:sym typeface="Helvetica"/>
              </a:rPr>
              <a:t>Etaux</a:t>
            </a:r>
            <a:r>
              <a:rPr kumimoji="0" lang="en-CH" sz="2000"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(FR) </a:t>
            </a:r>
            <a:r>
              <a:rPr kumimoji="0" lang="en-US" sz="2000"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 site technique </a:t>
            </a:r>
            <a:endParaRPr kumimoji="0" lang="en-CH" sz="2000"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PG – </a:t>
            </a:r>
            <a:r>
              <a:rPr kumimoji="0" lang="en-CH" sz="2000" b="1" i="0" u="none" strike="noStrike" kern="1200" cap="none" spc="0" normalizeH="0" baseline="0" noProof="0" dirty="0" err="1">
                <a:ln>
                  <a:noFill/>
                </a:ln>
                <a:solidFill>
                  <a:prstClr val="black"/>
                </a:solidFill>
                <a:effectLst/>
                <a:highlight>
                  <a:srgbClr val="40C245"/>
                </a:highlight>
                <a:uLnTx/>
                <a:uFillTx/>
                <a:latin typeface="Calibri" panose="020F0502020204030204"/>
                <a:ea typeface="+mn-ea"/>
                <a:cs typeface="Calibri"/>
                <a:sym typeface="Helvetica"/>
              </a:rPr>
              <a:t>Charvonnex</a:t>
            </a:r>
            <a:r>
              <a:rPr kumimoji="0" lang="en-CH" sz="2000"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a:t>
            </a:r>
            <a:r>
              <a:rPr kumimoji="0" lang="en-CH" sz="2000" b="1" i="0" u="none" strike="noStrike" kern="1200" cap="none" spc="0" normalizeH="0" baseline="0" noProof="0" dirty="0" err="1">
                <a:ln>
                  <a:noFill/>
                </a:ln>
                <a:solidFill>
                  <a:prstClr val="black"/>
                </a:solidFill>
                <a:effectLst/>
                <a:highlight>
                  <a:srgbClr val="40C245"/>
                </a:highlight>
                <a:uLnTx/>
                <a:uFillTx/>
                <a:latin typeface="Calibri" panose="020F0502020204030204"/>
                <a:ea typeface="+mn-ea"/>
                <a:cs typeface="Calibri"/>
                <a:sym typeface="Helvetica"/>
              </a:rPr>
              <a:t>Groisy</a:t>
            </a:r>
            <a:r>
              <a:rPr kumimoji="0" lang="en-CH" sz="2000"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(FR) </a:t>
            </a:r>
            <a:r>
              <a:rPr kumimoji="0" lang="en-US" sz="2000"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 site experimental</a:t>
            </a:r>
            <a:endParaRPr kumimoji="0" lang="en-CH" sz="2000"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PH – </a:t>
            </a:r>
            <a:r>
              <a:rPr kumimoji="0" lang="en-CH" sz="2000" b="1" i="0" u="none" strike="noStrike" kern="1200" cap="none" spc="0" normalizeH="0" baseline="0" noProof="0" dirty="0" err="1">
                <a:ln>
                  <a:noFill/>
                </a:ln>
                <a:solidFill>
                  <a:prstClr val="black"/>
                </a:solidFill>
                <a:effectLst/>
                <a:highlight>
                  <a:srgbClr val="40C245"/>
                </a:highlight>
                <a:uLnTx/>
                <a:uFillTx/>
                <a:latin typeface="Calibri" panose="020F0502020204030204"/>
                <a:ea typeface="+mn-ea"/>
                <a:cs typeface="Calibri"/>
                <a:sym typeface="Helvetica"/>
              </a:rPr>
              <a:t>Cercier</a:t>
            </a:r>
            <a:r>
              <a:rPr kumimoji="0" lang="en-CH" sz="2000"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(FR) </a:t>
            </a:r>
            <a:r>
              <a:rPr kumimoji="0" lang="en-US" sz="2000"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 site technique </a:t>
            </a:r>
            <a:endParaRPr kumimoji="0" lang="en-CH" sz="2000"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PJ – </a:t>
            </a:r>
            <a:r>
              <a:rPr kumimoji="0" lang="en-CH" sz="2000" b="1" i="0" u="none" strike="noStrike" kern="1200" cap="none" spc="0" normalizeH="0" baseline="0" noProof="0" dirty="0" err="1">
                <a:ln>
                  <a:noFill/>
                </a:ln>
                <a:solidFill>
                  <a:prstClr val="black"/>
                </a:solidFill>
                <a:effectLst/>
                <a:highlight>
                  <a:srgbClr val="40C245"/>
                </a:highlight>
                <a:uLnTx/>
                <a:uFillTx/>
                <a:latin typeface="Calibri" panose="020F0502020204030204"/>
                <a:ea typeface="+mn-ea"/>
                <a:cs typeface="Calibri"/>
                <a:sym typeface="Helvetica"/>
              </a:rPr>
              <a:t>Vulbens</a:t>
            </a:r>
            <a:r>
              <a:rPr kumimoji="0" lang="en-CH" sz="2000"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/Dingy </a:t>
            </a:r>
            <a:r>
              <a:rPr kumimoji="0" lang="en-CH" sz="2000" b="1" i="0" u="none" strike="noStrike" kern="1200" cap="none" spc="0" normalizeH="0" baseline="0" noProof="0" dirty="0" err="1">
                <a:ln>
                  <a:noFill/>
                </a:ln>
                <a:solidFill>
                  <a:prstClr val="black"/>
                </a:solidFill>
                <a:effectLst/>
                <a:highlight>
                  <a:srgbClr val="40C245"/>
                </a:highlight>
                <a:uLnTx/>
                <a:uFillTx/>
                <a:latin typeface="Calibri" panose="020F0502020204030204"/>
                <a:ea typeface="+mn-ea"/>
                <a:cs typeface="Calibri"/>
                <a:sym typeface="Helvetica"/>
              </a:rPr>
              <a:t>en</a:t>
            </a:r>
            <a:r>
              <a:rPr kumimoji="0" lang="en-CH" sz="2000"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 </a:t>
            </a:r>
            <a:r>
              <a:rPr kumimoji="0" lang="en-CH" sz="2000" b="1" i="0" u="none" strike="noStrike" kern="1200" cap="none" spc="0" normalizeH="0" baseline="0" noProof="0" dirty="0" err="1">
                <a:ln>
                  <a:noFill/>
                </a:ln>
                <a:solidFill>
                  <a:prstClr val="black"/>
                </a:solidFill>
                <a:effectLst/>
                <a:highlight>
                  <a:srgbClr val="40C245"/>
                </a:highlight>
                <a:uLnTx/>
                <a:uFillTx/>
                <a:latin typeface="Calibri" panose="020F0502020204030204"/>
                <a:ea typeface="+mn-ea"/>
                <a:cs typeface="Calibri"/>
                <a:sym typeface="Helvetica"/>
              </a:rPr>
              <a:t>Vuache</a:t>
            </a:r>
            <a:r>
              <a:rPr kumimoji="0" lang="en-CH" sz="2000"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(FR)</a:t>
            </a:r>
            <a:r>
              <a:rPr kumimoji="0" lang="fr-CH" sz="2000"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 </a:t>
            </a:r>
            <a:r>
              <a:rPr kumimoji="0" lang="en-US" sz="2000"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site experimental </a:t>
            </a: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PL – </a:t>
            </a:r>
            <a:r>
              <a:rPr kumimoji="0" lang="en-CH" sz="2000" b="1" i="0" u="none" strike="noStrike" kern="1200" cap="none" spc="0" normalizeH="0" baseline="0" noProof="0" dirty="0" err="1">
                <a:ln>
                  <a:noFill/>
                </a:ln>
                <a:solidFill>
                  <a:prstClr val="black"/>
                </a:solidFill>
                <a:effectLst/>
                <a:highlight>
                  <a:srgbClr val="40C245"/>
                </a:highlight>
                <a:uLnTx/>
                <a:uFillTx/>
                <a:latin typeface="Calibri" panose="020F0502020204030204"/>
                <a:ea typeface="+mn-ea"/>
                <a:cs typeface="Calibri"/>
                <a:sym typeface="Helvetica"/>
              </a:rPr>
              <a:t>Challex</a:t>
            </a:r>
            <a:r>
              <a:rPr kumimoji="0" lang="en-CH" sz="2000" b="1"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 (FR) </a:t>
            </a:r>
            <a:r>
              <a:rPr kumimoji="0" lang="en-US" sz="2000"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rPr>
              <a:t>– site technique </a:t>
            </a:r>
            <a:endParaRPr kumimoji="0" lang="en-CH" sz="2000" b="0" i="0" u="none" strike="noStrike" kern="1200" cap="none" spc="0" normalizeH="0" baseline="0" noProof="0" dirty="0">
              <a:ln>
                <a:noFill/>
              </a:ln>
              <a:solidFill>
                <a:prstClr val="black"/>
              </a:solidFill>
              <a:effectLst/>
              <a:highlight>
                <a:srgbClr val="40C245"/>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endPar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endPar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Calibri"/>
              <a:sym typeface="Helvetica"/>
            </a:endParaRPr>
          </a:p>
        </p:txBody>
      </p:sp>
      <p:sp>
        <p:nvSpPr>
          <p:cNvPr id="4" name="TextBox 3">
            <a:extLst>
              <a:ext uri="{FF2B5EF4-FFF2-40B4-BE49-F238E27FC236}">
                <a16:creationId xmlns:a16="http://schemas.microsoft.com/office/drawing/2014/main" id="{C89428EA-DB9B-D07E-6FDC-19EEA90D2D7A}"/>
              </a:ext>
            </a:extLst>
          </p:cNvPr>
          <p:cNvSpPr txBox="1"/>
          <p:nvPr/>
        </p:nvSpPr>
        <p:spPr>
          <a:xfrm>
            <a:off x="7709066" y="2782167"/>
            <a:ext cx="313246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status as of 10 November 2023</a:t>
            </a:r>
            <a:endPar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86037B59-2F73-86EF-D2B7-E138B4E87A38}"/>
              </a:ext>
            </a:extLst>
          </p:cNvPr>
          <p:cNvSpPr txBox="1"/>
          <p:nvPr/>
        </p:nvSpPr>
        <p:spPr>
          <a:xfrm>
            <a:off x="77357" y="6160866"/>
            <a:ext cx="5600235"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The support of the host states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is</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greatly</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appreciated</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and essential for the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study</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progress</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a:t>
            </a:r>
            <a:endParaRPr kumimoji="0" lang="en-CH" sz="2000" b="1"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4985619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Graphic 1">
            <a:extLst>
              <a:ext uri="{FF2B5EF4-FFF2-40B4-BE49-F238E27FC236}">
                <a16:creationId xmlns:a16="http://schemas.microsoft.com/office/drawing/2014/main" id="{05B1F63D-7F90-4AB0-4F55-362A45908FD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268" b="268"/>
          <a:stretch/>
        </p:blipFill>
        <p:spPr bwMode="auto">
          <a:xfrm>
            <a:off x="353960" y="792000"/>
            <a:ext cx="11611897" cy="6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CE surface progress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4" name="TextBox 3">
            <a:extLst>
              <a:ext uri="{FF2B5EF4-FFF2-40B4-BE49-F238E27FC236}">
                <a16:creationId xmlns:a16="http://schemas.microsoft.com/office/drawing/2014/main" id="{6E12BF93-256B-D28C-1C2E-05D5BAE77A06}"/>
              </a:ext>
            </a:extLst>
          </p:cNvPr>
          <p:cNvSpPr txBox="1"/>
          <p:nvPr/>
        </p:nvSpPr>
        <p:spPr>
          <a:xfrm>
            <a:off x="7816399" y="1248366"/>
            <a:ext cx="3697175"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F124A"/>
                </a:solidFill>
                <a:effectLst/>
                <a:uLnTx/>
                <a:uFillTx/>
                <a:latin typeface="Arial"/>
                <a:ea typeface="+mn-ea"/>
                <a:cs typeface="+mn-cs"/>
              </a:rPr>
              <a:t>Generic study of experiment site and technical site by FNAL</a:t>
            </a:r>
            <a:endParaRPr kumimoji="0" lang="en-GB" sz="2000" b="1" i="0" u="none" strike="noStrike" kern="1200" cap="none" spc="0" normalizeH="0" baseline="0" noProof="0" dirty="0">
              <a:ln>
                <a:noFill/>
              </a:ln>
              <a:solidFill>
                <a:srgbClr val="0F124A"/>
              </a:solidFill>
              <a:effectLst/>
              <a:uLnTx/>
              <a:uFillTx/>
              <a:latin typeface="Arial"/>
              <a:ea typeface="+mn-ea"/>
              <a:cs typeface="+mn-cs"/>
            </a:endParaRPr>
          </a:p>
        </p:txBody>
      </p:sp>
      <p:sp>
        <p:nvSpPr>
          <p:cNvPr id="6" name="TextBox 5">
            <a:extLst>
              <a:ext uri="{FF2B5EF4-FFF2-40B4-BE49-F238E27FC236}">
                <a16:creationId xmlns:a16="http://schemas.microsoft.com/office/drawing/2014/main" id="{B15567C2-8A39-9477-D20C-6C8C25895EE6}"/>
              </a:ext>
            </a:extLst>
          </p:cNvPr>
          <p:cNvSpPr txBox="1"/>
          <p:nvPr/>
        </p:nvSpPr>
        <p:spPr>
          <a:xfrm>
            <a:off x="134702" y="4820422"/>
            <a:ext cx="6166345" cy="2031325"/>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b="1" i="0" u="none" strike="noStrike" kern="1200" cap="none" spc="0" normalizeH="0" baseline="0" noProof="0" dirty="0">
                <a:ln>
                  <a:noFill/>
                </a:ln>
                <a:solidFill>
                  <a:srgbClr val="0F124A"/>
                </a:solidFill>
                <a:effectLst/>
                <a:uLnTx/>
                <a:uFillTx/>
                <a:latin typeface="Arial"/>
                <a:ea typeface="+mn-ea"/>
                <a:cs typeface="+mn-cs"/>
              </a:rPr>
              <a:t>bills of quantities extracted from FNAL designs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b="1" i="0" u="none" strike="noStrike" kern="1200" cap="none" spc="0" normalizeH="0" baseline="0" noProof="0" dirty="0">
              <a:ln>
                <a:noFill/>
              </a:ln>
              <a:solidFill>
                <a:srgbClr val="0F124A"/>
              </a:solidFill>
              <a:effectLst/>
              <a:uLnTx/>
              <a:uFillTx/>
              <a:latin typeface="Arial"/>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b="1" i="0" u="none" strike="noStrike" kern="1200" cap="none" spc="0" normalizeH="0" baseline="0" noProof="0" dirty="0">
                <a:ln>
                  <a:noFill/>
                </a:ln>
                <a:solidFill>
                  <a:srgbClr val="0F124A"/>
                </a:solidFill>
                <a:effectLst/>
                <a:uLnTx/>
                <a:uFillTx/>
                <a:latin typeface="Arial"/>
                <a:ea typeface="+mn-ea"/>
                <a:cs typeface="+mn-cs"/>
              </a:rPr>
              <a:t>basis for cost estimate by consultant with experience on industrial constructions in CH-FR area.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1" dirty="0">
              <a:solidFill>
                <a:srgbClr val="0F124A"/>
              </a:solidFill>
              <a:latin typeface="Aria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a:solidFill>
                  <a:schemeClr val="tx1">
                    <a:lumMod val="50000"/>
                    <a:lumOff val="50000"/>
                  </a:schemeClr>
                </a:solidFill>
                <a:latin typeface="Arial"/>
              </a:rPr>
              <a:t>n</a:t>
            </a:r>
            <a:r>
              <a:rPr kumimoji="0" lang="en-US" b="1" i="0" strike="noStrike" kern="1200" cap="none" spc="0" normalizeH="0" baseline="0" noProof="0" dirty="0" err="1">
                <a:ln>
                  <a:noFill/>
                </a:ln>
                <a:solidFill>
                  <a:schemeClr val="tx1">
                    <a:lumMod val="50000"/>
                    <a:lumOff val="50000"/>
                  </a:schemeClr>
                </a:solidFill>
                <a:effectLst/>
                <a:uLnTx/>
                <a:uFillTx/>
                <a:latin typeface="Arial"/>
                <a:ea typeface="+mn-ea"/>
                <a:cs typeface="+mn-cs"/>
              </a:rPr>
              <a:t>ext</a:t>
            </a:r>
            <a:r>
              <a:rPr kumimoji="0" lang="en-US" b="1" i="0" strike="noStrike" kern="1200" cap="none" spc="0" normalizeH="0" baseline="0" noProof="0" dirty="0">
                <a:ln>
                  <a:noFill/>
                </a:ln>
                <a:solidFill>
                  <a:schemeClr val="tx1">
                    <a:lumMod val="50000"/>
                    <a:lumOff val="50000"/>
                  </a:schemeClr>
                </a:solidFill>
                <a:effectLst/>
                <a:uLnTx/>
                <a:uFillTx/>
                <a:latin typeface="Arial"/>
                <a:ea typeface="+mn-ea"/>
                <a:cs typeface="+mn-cs"/>
              </a:rPr>
              <a:t> steps: individual integration studies and design optimization with municipalities concerned</a:t>
            </a:r>
            <a:endParaRPr kumimoji="0" lang="en-GB" b="1" i="0" strike="noStrike" kern="1200" cap="none" spc="0" normalizeH="0" baseline="0" noProof="0" dirty="0">
              <a:ln>
                <a:noFill/>
              </a:ln>
              <a:solidFill>
                <a:schemeClr val="tx1">
                  <a:lumMod val="50000"/>
                  <a:lumOff val="50000"/>
                </a:schemeClr>
              </a:solidFill>
              <a:effectLst/>
              <a:uLnTx/>
              <a:uFillTx/>
              <a:latin typeface="Arial"/>
              <a:ea typeface="+mn-ea"/>
              <a:cs typeface="+mn-cs"/>
            </a:endParaRPr>
          </a:p>
        </p:txBody>
      </p:sp>
    </p:spTree>
    <p:extLst>
      <p:ext uri="{BB962C8B-B14F-4D97-AF65-F5344CB8AC3E}">
        <p14:creationId xmlns:p14="http://schemas.microsoft.com/office/powerpoint/2010/main" val="359133487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E3DEB337-D061-0394-3A2E-DB5E6758D022}"/>
              </a:ext>
            </a:extLst>
          </p:cNvPr>
          <p:cNvGrpSpPr>
            <a:grpSpLocks noChangeAspect="1"/>
          </p:cNvGrpSpPr>
          <p:nvPr/>
        </p:nvGrpSpPr>
        <p:grpSpPr>
          <a:xfrm>
            <a:off x="72908" y="3811830"/>
            <a:ext cx="6309014" cy="2173324"/>
            <a:chOff x="-814118" y="3362371"/>
            <a:chExt cx="9006842" cy="3102671"/>
          </a:xfrm>
        </p:grpSpPr>
        <p:pic>
          <p:nvPicPr>
            <p:cNvPr id="12" name="Picture 11">
              <a:extLst>
                <a:ext uri="{FF2B5EF4-FFF2-40B4-BE49-F238E27FC236}">
                  <a16:creationId xmlns:a16="http://schemas.microsoft.com/office/drawing/2014/main" id="{C689B6E9-941B-E76A-34F6-933E6C5D14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287652">
              <a:off x="-814118" y="3362371"/>
              <a:ext cx="8271970" cy="1859312"/>
            </a:xfrm>
            <a:prstGeom prst="rect">
              <a:avLst/>
            </a:prstGeom>
          </p:spPr>
        </p:pic>
        <p:pic>
          <p:nvPicPr>
            <p:cNvPr id="13" name="Picture 12">
              <a:extLst>
                <a:ext uri="{FF2B5EF4-FFF2-40B4-BE49-F238E27FC236}">
                  <a16:creationId xmlns:a16="http://schemas.microsoft.com/office/drawing/2014/main" id="{90D7A06E-3F63-4F7F-95F3-3DB67F37BF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7403" y="4736503"/>
              <a:ext cx="1335321" cy="1728539"/>
            </a:xfrm>
            <a:prstGeom prst="rect">
              <a:avLst/>
            </a:prstGeom>
          </p:spPr>
        </p:pic>
      </p:grpSp>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CE underground progress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4" name="TextBox 3">
            <a:extLst>
              <a:ext uri="{FF2B5EF4-FFF2-40B4-BE49-F238E27FC236}">
                <a16:creationId xmlns:a16="http://schemas.microsoft.com/office/drawing/2014/main" id="{6E12BF93-256B-D28C-1C2E-05D5BAE77A06}"/>
              </a:ext>
            </a:extLst>
          </p:cNvPr>
          <p:cNvSpPr txBox="1"/>
          <p:nvPr/>
        </p:nvSpPr>
        <p:spPr>
          <a:xfrm>
            <a:off x="64595" y="953400"/>
            <a:ext cx="3284220" cy="830997"/>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dirty="0">
                <a:ln>
                  <a:noFill/>
                </a:ln>
                <a:solidFill>
                  <a:srgbClr val="0F124A"/>
                </a:solidFill>
                <a:effectLst/>
                <a:uLnTx/>
                <a:uFillTx/>
                <a:latin typeface="Arial"/>
                <a:ea typeface="+mn-ea"/>
                <a:cs typeface="+mn-cs"/>
              </a:rPr>
              <a:t>Full 3D model of underground structures as basis for costing exercise</a:t>
            </a:r>
            <a:endParaRPr kumimoji="0" lang="en-GB" sz="1600" b="1" i="0" u="none" strike="noStrike" kern="1200" cap="none" spc="0" normalizeH="0" baseline="0" noProof="0" dirty="0">
              <a:ln>
                <a:noFill/>
              </a:ln>
              <a:solidFill>
                <a:srgbClr val="0F124A"/>
              </a:solidFill>
              <a:effectLst/>
              <a:uLnTx/>
              <a:uFillTx/>
              <a:latin typeface="Arial"/>
              <a:ea typeface="+mn-ea"/>
              <a:cs typeface="+mn-cs"/>
            </a:endParaRPr>
          </a:p>
        </p:txBody>
      </p:sp>
      <p:sp>
        <p:nvSpPr>
          <p:cNvPr id="6" name="TextBox 5">
            <a:extLst>
              <a:ext uri="{FF2B5EF4-FFF2-40B4-BE49-F238E27FC236}">
                <a16:creationId xmlns:a16="http://schemas.microsoft.com/office/drawing/2014/main" id="{B15567C2-8A39-9477-D20C-6C8C25895EE6}"/>
              </a:ext>
            </a:extLst>
          </p:cNvPr>
          <p:cNvSpPr txBox="1"/>
          <p:nvPr/>
        </p:nvSpPr>
        <p:spPr>
          <a:xfrm>
            <a:off x="64594" y="2561697"/>
            <a:ext cx="3568067" cy="584775"/>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dirty="0">
                <a:ln>
                  <a:noFill/>
                </a:ln>
                <a:solidFill>
                  <a:srgbClr val="0F124A"/>
                </a:solidFill>
                <a:effectLst/>
                <a:uLnTx/>
                <a:uFillTx/>
                <a:latin typeface="Arial"/>
                <a:ea typeface="+mn-ea"/>
                <a:cs typeface="+mn-cs"/>
              </a:rPr>
              <a:t>Update of scheduling and costing with external consultant</a:t>
            </a:r>
            <a:endParaRPr kumimoji="0" lang="en-GB" sz="1600" b="1" i="0" u="none" strike="noStrike" kern="1200" cap="none" spc="0" normalizeH="0" baseline="0" noProof="0" dirty="0">
              <a:ln>
                <a:noFill/>
              </a:ln>
              <a:solidFill>
                <a:srgbClr val="0F124A"/>
              </a:solidFill>
              <a:effectLst/>
              <a:uLnTx/>
              <a:uFillTx/>
              <a:latin typeface="Arial"/>
              <a:ea typeface="+mn-ea"/>
              <a:cs typeface="+mn-cs"/>
            </a:endParaRPr>
          </a:p>
        </p:txBody>
      </p:sp>
      <p:grpSp>
        <p:nvGrpSpPr>
          <p:cNvPr id="17" name="Group 16">
            <a:extLst>
              <a:ext uri="{FF2B5EF4-FFF2-40B4-BE49-F238E27FC236}">
                <a16:creationId xmlns:a16="http://schemas.microsoft.com/office/drawing/2014/main" id="{0BFE8611-9D70-5CC0-D980-ACC95CCBBB5D}"/>
              </a:ext>
            </a:extLst>
          </p:cNvPr>
          <p:cNvGrpSpPr>
            <a:grpSpLocks noChangeAspect="1"/>
          </p:cNvGrpSpPr>
          <p:nvPr/>
        </p:nvGrpSpPr>
        <p:grpSpPr>
          <a:xfrm>
            <a:off x="3923071" y="931289"/>
            <a:ext cx="7996770" cy="3483615"/>
            <a:chOff x="3041312" y="812043"/>
            <a:chExt cx="9144000" cy="3983380"/>
          </a:xfrm>
        </p:grpSpPr>
        <p:pic>
          <p:nvPicPr>
            <p:cNvPr id="8" name="Picture 7">
              <a:extLst>
                <a:ext uri="{FF2B5EF4-FFF2-40B4-BE49-F238E27FC236}">
                  <a16:creationId xmlns:a16="http://schemas.microsoft.com/office/drawing/2014/main" id="{2AF72004-ABC0-666B-C98F-E7B04734C3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41312" y="812043"/>
              <a:ext cx="9144000" cy="1224123"/>
            </a:xfrm>
            <a:prstGeom prst="rect">
              <a:avLst/>
            </a:prstGeom>
          </p:spPr>
        </p:pic>
        <p:pic>
          <p:nvPicPr>
            <p:cNvPr id="9" name="Picture 8">
              <a:extLst>
                <a:ext uri="{FF2B5EF4-FFF2-40B4-BE49-F238E27FC236}">
                  <a16:creationId xmlns:a16="http://schemas.microsoft.com/office/drawing/2014/main" id="{69CA1B43-CA96-BBAD-485A-12B81041EC5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49957" y="2150820"/>
              <a:ext cx="8901623" cy="2644603"/>
            </a:xfrm>
            <a:prstGeom prst="rect">
              <a:avLst/>
            </a:prstGeom>
          </p:spPr>
        </p:pic>
      </p:grpSp>
      <p:pic>
        <p:nvPicPr>
          <p:cNvPr id="10" name="Picture 9">
            <a:extLst>
              <a:ext uri="{FF2B5EF4-FFF2-40B4-BE49-F238E27FC236}">
                <a16:creationId xmlns:a16="http://schemas.microsoft.com/office/drawing/2014/main" id="{AB3CCE02-9684-EAC3-9F74-EED1FDC0357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744401" y="3258502"/>
            <a:ext cx="1360605" cy="1728542"/>
          </a:xfrm>
          <a:prstGeom prst="rect">
            <a:avLst/>
          </a:prstGeom>
        </p:spPr>
      </p:pic>
      <p:pic>
        <p:nvPicPr>
          <p:cNvPr id="11" name="Picture 10">
            <a:extLst>
              <a:ext uri="{FF2B5EF4-FFF2-40B4-BE49-F238E27FC236}">
                <a16:creationId xmlns:a16="http://schemas.microsoft.com/office/drawing/2014/main" id="{6CD29A16-27EC-3D52-409A-F6810B6EEABA}"/>
              </a:ext>
            </a:extLst>
          </p:cNvPr>
          <p:cNvPicPr>
            <a:picLocks noChangeAspect="1"/>
          </p:cNvPicPr>
          <p:nvPr/>
        </p:nvPicPr>
        <p:blipFill>
          <a:blip r:embed="rId8"/>
          <a:stretch>
            <a:fillRect/>
          </a:stretch>
        </p:blipFill>
        <p:spPr>
          <a:xfrm>
            <a:off x="8228975" y="3920926"/>
            <a:ext cx="2515425" cy="2229071"/>
          </a:xfrm>
          <a:prstGeom prst="rect">
            <a:avLst/>
          </a:prstGeom>
        </p:spPr>
      </p:pic>
      <p:sp>
        <p:nvSpPr>
          <p:cNvPr id="18" name="TextBox 17">
            <a:extLst>
              <a:ext uri="{FF2B5EF4-FFF2-40B4-BE49-F238E27FC236}">
                <a16:creationId xmlns:a16="http://schemas.microsoft.com/office/drawing/2014/main" id="{76D434D3-EC20-5929-E499-07F58C04502A}"/>
              </a:ext>
            </a:extLst>
          </p:cNvPr>
          <p:cNvSpPr txBox="1"/>
          <p:nvPr/>
        </p:nvSpPr>
        <p:spPr>
          <a:xfrm>
            <a:off x="4532044" y="1713411"/>
            <a:ext cx="3284220" cy="338554"/>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dirty="0">
                <a:ln>
                  <a:noFill/>
                </a:ln>
                <a:solidFill>
                  <a:srgbClr val="0F124A"/>
                </a:solidFill>
                <a:effectLst/>
                <a:uLnTx/>
                <a:uFillTx/>
                <a:latin typeface="Arial"/>
                <a:ea typeface="+mn-ea"/>
                <a:cs typeface="+mn-cs"/>
              </a:rPr>
              <a:t>Experiment Site (PA)</a:t>
            </a:r>
            <a:endParaRPr kumimoji="0" lang="en-GB" sz="1600" b="1" i="0" u="none" strike="noStrike" kern="1200" cap="none" spc="0" normalizeH="0" baseline="0" noProof="0" dirty="0">
              <a:ln>
                <a:noFill/>
              </a:ln>
              <a:solidFill>
                <a:srgbClr val="0F124A"/>
              </a:solidFill>
              <a:effectLst/>
              <a:uLnTx/>
              <a:uFillTx/>
              <a:latin typeface="Arial"/>
              <a:ea typeface="+mn-ea"/>
              <a:cs typeface="+mn-cs"/>
            </a:endParaRPr>
          </a:p>
        </p:txBody>
      </p:sp>
      <p:sp>
        <p:nvSpPr>
          <p:cNvPr id="19" name="TextBox 18">
            <a:extLst>
              <a:ext uri="{FF2B5EF4-FFF2-40B4-BE49-F238E27FC236}">
                <a16:creationId xmlns:a16="http://schemas.microsoft.com/office/drawing/2014/main" id="{6CC3D43A-19A8-4C73-7BD4-E347CD67F1E8}"/>
              </a:ext>
            </a:extLst>
          </p:cNvPr>
          <p:cNvSpPr txBox="1"/>
          <p:nvPr/>
        </p:nvSpPr>
        <p:spPr>
          <a:xfrm>
            <a:off x="156712" y="4466800"/>
            <a:ext cx="3284220" cy="338554"/>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dirty="0">
                <a:ln>
                  <a:noFill/>
                </a:ln>
                <a:solidFill>
                  <a:srgbClr val="0F124A"/>
                </a:solidFill>
                <a:effectLst/>
                <a:uLnTx/>
                <a:uFillTx/>
                <a:latin typeface="Arial"/>
                <a:ea typeface="+mn-ea"/>
                <a:cs typeface="+mn-cs"/>
              </a:rPr>
              <a:t>Technical Site (PB)</a:t>
            </a:r>
            <a:endParaRPr kumimoji="0" lang="en-GB" sz="1600" b="1" i="0" u="none" strike="noStrike" kern="1200" cap="none" spc="0" normalizeH="0" baseline="0" noProof="0" dirty="0">
              <a:ln>
                <a:noFill/>
              </a:ln>
              <a:solidFill>
                <a:srgbClr val="0F124A"/>
              </a:solidFill>
              <a:effectLst/>
              <a:uLnTx/>
              <a:uFillTx/>
              <a:latin typeface="Arial"/>
              <a:ea typeface="+mn-ea"/>
              <a:cs typeface="+mn-cs"/>
            </a:endParaRPr>
          </a:p>
        </p:txBody>
      </p:sp>
      <p:sp>
        <p:nvSpPr>
          <p:cNvPr id="3" name="TextBox 2">
            <a:extLst>
              <a:ext uri="{FF2B5EF4-FFF2-40B4-BE49-F238E27FC236}">
                <a16:creationId xmlns:a16="http://schemas.microsoft.com/office/drawing/2014/main" id="{802F1C5D-298E-29DA-7078-91BB5986E1EA}"/>
              </a:ext>
            </a:extLst>
          </p:cNvPr>
          <p:cNvSpPr txBox="1"/>
          <p:nvPr/>
        </p:nvSpPr>
        <p:spPr>
          <a:xfrm>
            <a:off x="156711" y="6205903"/>
            <a:ext cx="11763129" cy="646331"/>
          </a:xfrm>
          <a:prstGeom prst="rect">
            <a:avLst/>
          </a:prstGeom>
          <a:noFill/>
        </p:spPr>
        <p:txBody>
          <a:bodyPr wrap="square">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a:solidFill>
                  <a:schemeClr val="tx1">
                    <a:lumMod val="50000"/>
                    <a:lumOff val="50000"/>
                  </a:schemeClr>
                </a:solidFill>
                <a:latin typeface="Arial"/>
              </a:rPr>
              <a:t>n</a:t>
            </a:r>
            <a:r>
              <a:rPr kumimoji="0" lang="en-US" b="1" i="0" strike="noStrike" kern="1200" cap="none" spc="0" normalizeH="0" baseline="0" noProof="0" dirty="0" err="1">
                <a:ln>
                  <a:noFill/>
                </a:ln>
                <a:solidFill>
                  <a:schemeClr val="tx1">
                    <a:lumMod val="50000"/>
                    <a:lumOff val="50000"/>
                  </a:schemeClr>
                </a:solidFill>
                <a:effectLst/>
                <a:uLnTx/>
                <a:uFillTx/>
                <a:latin typeface="Arial"/>
                <a:ea typeface="+mn-ea"/>
                <a:cs typeface="+mn-cs"/>
              </a:rPr>
              <a:t>ext</a:t>
            </a:r>
            <a:r>
              <a:rPr kumimoji="0" lang="en-US" b="1" i="0" strike="noStrike" kern="1200" cap="none" spc="0" normalizeH="0" baseline="0" noProof="0" dirty="0">
                <a:ln>
                  <a:noFill/>
                </a:ln>
                <a:solidFill>
                  <a:schemeClr val="tx1">
                    <a:lumMod val="50000"/>
                    <a:lumOff val="50000"/>
                  </a:schemeClr>
                </a:solidFill>
                <a:effectLst/>
                <a:uLnTx/>
                <a:uFillTx/>
                <a:latin typeface="Arial"/>
                <a:ea typeface="+mn-ea"/>
                <a:cs typeface="+mn-cs"/>
              </a:rPr>
              <a:t> steps: </a:t>
            </a:r>
            <a:r>
              <a:rPr lang="en-US" b="1" dirty="0">
                <a:solidFill>
                  <a:schemeClr val="tx1">
                    <a:lumMod val="50000"/>
                    <a:lumOff val="50000"/>
                  </a:schemeClr>
                </a:solidFill>
                <a:latin typeface="Arial"/>
              </a:rPr>
              <a:t>adaptation of vertical alignment and tilt of tunnel and revision of construction methodology based on results from site investigations.</a:t>
            </a:r>
            <a:endParaRPr kumimoji="0" lang="en-GB" b="1" i="0" strike="noStrike" kern="1200" cap="none" spc="0" normalizeH="0" baseline="0" noProof="0" dirty="0">
              <a:ln>
                <a:noFill/>
              </a:ln>
              <a:solidFill>
                <a:schemeClr val="tx1">
                  <a:lumMod val="50000"/>
                  <a:lumOff val="50000"/>
                </a:schemeClr>
              </a:solidFill>
              <a:effectLst/>
              <a:uLnTx/>
              <a:uFillTx/>
              <a:latin typeface="Arial"/>
              <a:ea typeface="+mn-ea"/>
              <a:cs typeface="+mn-cs"/>
            </a:endParaRPr>
          </a:p>
        </p:txBody>
      </p:sp>
    </p:spTree>
    <p:extLst>
      <p:ext uri="{BB962C8B-B14F-4D97-AF65-F5344CB8AC3E}">
        <p14:creationId xmlns:p14="http://schemas.microsoft.com/office/powerpoint/2010/main" val="208910408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en-US" dirty="0"/>
              <a:t>Cooling water supply concept</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359F63A6-D00E-56F7-CD00-7237265DA229}"/>
              </a:ext>
            </a:extLst>
          </p:cNvPr>
          <p:cNvSpPr txBox="1"/>
          <p:nvPr/>
        </p:nvSpPr>
        <p:spPr>
          <a:xfrm>
            <a:off x="2440" y="4973458"/>
            <a:ext cx="11652004" cy="1785104"/>
          </a:xfrm>
          <a:prstGeom prst="rect">
            <a:avLst/>
          </a:prstGeom>
          <a:noFill/>
        </p:spPr>
        <p:txBody>
          <a:bodyPr wrap="square" rtlCol="0">
            <a:spAutoFit/>
          </a:bodyPr>
          <a:lstStyle/>
          <a:p>
            <a:pPr marL="380990" indent="-380990" defTabSz="1219170">
              <a:spcAft>
                <a:spcPts val="1200"/>
              </a:spcAft>
              <a:buFont typeface="Arial" panose="020B0604020202020204" pitchFamily="34" charset="0"/>
              <a:buChar char="•"/>
              <a:defRPr/>
            </a:pPr>
            <a:r>
              <a:rPr lang="en-US" sz="2000" b="1" dirty="0">
                <a:solidFill>
                  <a:srgbClr val="0C377B"/>
                </a:solidFill>
                <a:latin typeface="Arial"/>
              </a:rPr>
              <a:t>Potential sources of cooling water Geneva lake (PA), Rhone (PJ) and </a:t>
            </a:r>
            <a:r>
              <a:rPr lang="en-US" sz="2000" b="1" dirty="0" err="1">
                <a:solidFill>
                  <a:srgbClr val="0C377B"/>
                </a:solidFill>
                <a:latin typeface="Arial"/>
              </a:rPr>
              <a:t>Arve</a:t>
            </a:r>
            <a:r>
              <a:rPr lang="en-US" sz="2000" b="1" dirty="0">
                <a:solidFill>
                  <a:srgbClr val="0C377B"/>
                </a:solidFill>
                <a:latin typeface="Arial"/>
              </a:rPr>
              <a:t> (PD).</a:t>
            </a:r>
          </a:p>
          <a:p>
            <a:pPr marL="380990" indent="-380990" defTabSz="1219170">
              <a:spcAft>
                <a:spcPts val="1200"/>
              </a:spcAft>
              <a:buFont typeface="Arial" panose="020B0604020202020204" pitchFamily="34" charset="0"/>
              <a:buChar char="•"/>
              <a:defRPr/>
            </a:pPr>
            <a:r>
              <a:rPr lang="en-US" sz="2000" b="1" dirty="0">
                <a:solidFill>
                  <a:srgbClr val="0C377B"/>
                </a:solidFill>
                <a:latin typeface="Arial"/>
              </a:rPr>
              <a:t>Existing line with lake water provided by SIG to CERN LHC P8 (</a:t>
            </a:r>
            <a:r>
              <a:rPr lang="en-US" sz="2000" b="1" dirty="0" err="1">
                <a:solidFill>
                  <a:srgbClr val="0C377B"/>
                </a:solidFill>
                <a:latin typeface="Arial"/>
              </a:rPr>
              <a:t>LHCb</a:t>
            </a:r>
            <a:r>
              <a:rPr lang="en-US" sz="2000" b="1" dirty="0">
                <a:solidFill>
                  <a:srgbClr val="0C377B"/>
                </a:solidFill>
                <a:latin typeface="Arial"/>
              </a:rPr>
              <a:t>) sufficient for FCC-</a:t>
            </a:r>
            <a:r>
              <a:rPr lang="en-US" sz="2000" b="1" dirty="0" err="1">
                <a:solidFill>
                  <a:srgbClr val="0C377B"/>
                </a:solidFill>
                <a:latin typeface="Arial"/>
              </a:rPr>
              <a:t>ee</a:t>
            </a:r>
            <a:r>
              <a:rPr lang="en-US" sz="2000" b="1" dirty="0">
                <a:solidFill>
                  <a:srgbClr val="0C377B"/>
                </a:solidFill>
                <a:latin typeface="Arial"/>
              </a:rPr>
              <a:t>.</a:t>
            </a:r>
          </a:p>
          <a:p>
            <a:pPr marL="380990" indent="-380990" defTabSz="1219170">
              <a:spcAft>
                <a:spcPts val="1200"/>
              </a:spcAft>
              <a:buFont typeface="Arial" panose="020B0604020202020204" pitchFamily="34" charset="0"/>
              <a:buChar char="•"/>
              <a:defRPr/>
            </a:pPr>
            <a:r>
              <a:rPr lang="en-US" sz="2000" b="1" dirty="0">
                <a:solidFill>
                  <a:srgbClr val="0C377B"/>
                </a:solidFill>
                <a:latin typeface="Arial"/>
              </a:rPr>
              <a:t>Pipework in the tunnel will connect the remaining points to points PA, PD and PJ.</a:t>
            </a:r>
          </a:p>
          <a:p>
            <a:pPr marL="380990" indent="-380990" defTabSz="1219170">
              <a:spcAft>
                <a:spcPts val="1200"/>
              </a:spcAft>
              <a:buFont typeface="Arial" panose="020B0604020202020204" pitchFamily="34" charset="0"/>
              <a:buChar char="•"/>
              <a:defRPr/>
            </a:pPr>
            <a:r>
              <a:rPr lang="en-US" sz="2000" b="1" dirty="0">
                <a:solidFill>
                  <a:srgbClr val="0C377B"/>
                </a:solidFill>
                <a:latin typeface="Arial"/>
              </a:rPr>
              <a:t>Main cooling towers placed at experiment points (PA, PD, PG, PJ), and RF sites (PL, PH).</a:t>
            </a:r>
            <a:endParaRPr lang="en-GB" sz="2400" dirty="0">
              <a:solidFill>
                <a:prstClr val="black"/>
              </a:solidFill>
              <a:latin typeface="Arial"/>
            </a:endParaRPr>
          </a:p>
        </p:txBody>
      </p:sp>
      <p:pic>
        <p:nvPicPr>
          <p:cNvPr id="6" name="Picture 5">
            <a:extLst>
              <a:ext uri="{FF2B5EF4-FFF2-40B4-BE49-F238E27FC236}">
                <a16:creationId xmlns:a16="http://schemas.microsoft.com/office/drawing/2014/main" id="{91035A29-235F-EE37-4DB7-3D44A6B116F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8036" y="890371"/>
            <a:ext cx="4489848" cy="4007421"/>
          </a:xfrm>
          <a:prstGeom prst="rect">
            <a:avLst/>
          </a:prstGeom>
        </p:spPr>
      </p:pic>
      <p:pic>
        <p:nvPicPr>
          <p:cNvPr id="1026" name="Picture 1">
            <a:extLst>
              <a:ext uri="{FF2B5EF4-FFF2-40B4-BE49-F238E27FC236}">
                <a16:creationId xmlns:a16="http://schemas.microsoft.com/office/drawing/2014/main" id="{05F31CBE-7699-1F69-9468-2E7DB52FE5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86299" y="846364"/>
            <a:ext cx="5134137" cy="4051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743691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11929"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           FCC tunnel implementation</a:t>
            </a:r>
            <a:endParaRPr kumimoji="0" lang="en-GB" altLang="en-GB" sz="3200" b="1" i="0" u="none" strike="noStrike" kern="1200" cap="none" spc="0" normalizeH="0" baseline="0" noProof="0" dirty="0">
              <a:ln>
                <a:noFill/>
              </a:ln>
              <a:solidFill>
                <a:srgbClr val="FFFF00"/>
              </a:solidFill>
              <a:effectLst/>
              <a:uLnTx/>
              <a:uFillTx/>
              <a:latin typeface="Arial"/>
              <a:ea typeface="+mj-ea"/>
              <a:cs typeface="+mj-cs"/>
            </a:endParaRP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4" name="Picture 3">
            <a:extLst>
              <a:ext uri="{FF2B5EF4-FFF2-40B4-BE49-F238E27FC236}">
                <a16:creationId xmlns:a16="http://schemas.microsoft.com/office/drawing/2014/main" id="{35D8555C-BE26-AB62-6BFA-8F2BF5C887BF}"/>
              </a:ext>
            </a:extLst>
          </p:cNvPr>
          <p:cNvPicPr>
            <a:picLocks noChangeAspect="1"/>
          </p:cNvPicPr>
          <p:nvPr/>
        </p:nvPicPr>
        <p:blipFill>
          <a:blip r:embed="rId4"/>
          <a:stretch>
            <a:fillRect/>
          </a:stretch>
        </p:blipFill>
        <p:spPr>
          <a:xfrm>
            <a:off x="19441" y="968461"/>
            <a:ext cx="11988289" cy="3561975"/>
          </a:xfrm>
          <a:prstGeom prst="rect">
            <a:avLst/>
          </a:prstGeom>
        </p:spPr>
      </p:pic>
      <p:sp>
        <p:nvSpPr>
          <p:cNvPr id="5" name="TextBox 4">
            <a:extLst>
              <a:ext uri="{FF2B5EF4-FFF2-40B4-BE49-F238E27FC236}">
                <a16:creationId xmlns:a16="http://schemas.microsoft.com/office/drawing/2014/main" id="{D064F697-AE59-151A-414F-6282A5DC9A03}"/>
              </a:ext>
            </a:extLst>
          </p:cNvPr>
          <p:cNvSpPr txBox="1"/>
          <p:nvPr/>
        </p:nvSpPr>
        <p:spPr>
          <a:xfrm>
            <a:off x="126410" y="4792888"/>
            <a:ext cx="11881320" cy="153888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Tunnel implementation summary</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srgbClr val="0C377B"/>
              </a:solidFill>
              <a:effectLst/>
              <a:uLnTx/>
              <a:uFillTx/>
              <a:latin typeface="Arial"/>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91 km circumference</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95% in molasse geology for minimising tunnel construction risks</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8 surface sites with ~5 ha area each</a:t>
            </a:r>
            <a:r>
              <a:rPr kumimoji="0" lang="en-GB" sz="18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p:spTree>
    <p:extLst>
      <p:ext uri="{BB962C8B-B14F-4D97-AF65-F5344CB8AC3E}">
        <p14:creationId xmlns:p14="http://schemas.microsoft.com/office/powerpoint/2010/main" val="385009548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           Status of subsurface investigations</a:t>
            </a:r>
            <a:endParaRPr kumimoji="0" lang="en-GB" altLang="en-GB" sz="3200" b="1" i="0" u="none" strike="noStrike" kern="1200" cap="none" spc="0" normalizeH="0" baseline="0" noProof="0" dirty="0">
              <a:ln>
                <a:noFill/>
              </a:ln>
              <a:solidFill>
                <a:srgbClr val="FFFF00"/>
              </a:solidFill>
              <a:effectLst/>
              <a:uLnTx/>
              <a:uFillTx/>
              <a:latin typeface="Arial"/>
              <a:ea typeface="+mj-ea"/>
              <a:cs typeface="+mj-cs"/>
            </a:endParaRP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5" name="TextBox 4">
            <a:extLst>
              <a:ext uri="{FF2B5EF4-FFF2-40B4-BE49-F238E27FC236}">
                <a16:creationId xmlns:a16="http://schemas.microsoft.com/office/drawing/2014/main" id="{D064F697-AE59-151A-414F-6282A5DC9A03}"/>
              </a:ext>
            </a:extLst>
          </p:cNvPr>
          <p:cNvSpPr txBox="1"/>
          <p:nvPr/>
        </p:nvSpPr>
        <p:spPr>
          <a:xfrm>
            <a:off x="6483927" y="802126"/>
            <a:ext cx="5717038" cy="5478423"/>
          </a:xfrm>
          <a:prstGeom prst="rect">
            <a:avLst/>
          </a:prstGeom>
          <a:noFill/>
        </p:spPr>
        <p:txBody>
          <a:bodyPr wrap="square" rtlCol="0">
            <a:spAutoFit/>
          </a:bodyPr>
          <a:lstStyle/>
          <a:p>
            <a:pPr marL="342900" marR="0" lvl="0" indent="-342900" algn="l" defTabSz="457200" rtl="0" eaLnBrk="1" fontAlgn="auto" latinLnBrk="0" hangingPunct="1">
              <a:spcBef>
                <a:spcPts val="0"/>
              </a:spcBef>
              <a:spcAft>
                <a:spcPts val="60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Site investigations in areas with uncertain geological conditions:</a:t>
            </a:r>
          </a:p>
          <a:p>
            <a:pPr marL="800100" lvl="1" indent="-342900">
              <a:buFont typeface="Arial" panose="020B0604020202020204" pitchFamily="34" charset="0"/>
              <a:buChar char="•"/>
            </a:pPr>
            <a:r>
              <a:rPr lang="fr-FR" b="0" dirty="0">
                <a:solidFill>
                  <a:srgbClr val="0C377B"/>
                </a:solidFill>
              </a:rPr>
              <a:t>Optimisation of localisation of </a:t>
            </a:r>
            <a:r>
              <a:rPr lang="fr-FR" b="0" dirty="0" err="1">
                <a:solidFill>
                  <a:srgbClr val="0C377B"/>
                </a:solidFill>
              </a:rPr>
              <a:t>drilling</a:t>
            </a:r>
            <a:r>
              <a:rPr lang="fr-FR" b="0" dirty="0">
                <a:solidFill>
                  <a:srgbClr val="0C377B"/>
                </a:solidFill>
              </a:rPr>
              <a:t> locations </a:t>
            </a:r>
            <a:r>
              <a:rPr lang="fr-FR" b="0" dirty="0" err="1">
                <a:solidFill>
                  <a:srgbClr val="0C377B"/>
                </a:solidFill>
              </a:rPr>
              <a:t>ongoing</a:t>
            </a:r>
            <a:r>
              <a:rPr lang="fr-FR" b="0" dirty="0">
                <a:solidFill>
                  <a:srgbClr val="0C377B"/>
                </a:solidFill>
              </a:rPr>
              <a:t> </a:t>
            </a:r>
            <a:r>
              <a:rPr lang="fr-FR" b="0" dirty="0" err="1">
                <a:solidFill>
                  <a:srgbClr val="0C377B"/>
                </a:solidFill>
              </a:rPr>
              <a:t>with</a:t>
            </a:r>
            <a:r>
              <a:rPr lang="fr-FR" b="0" dirty="0">
                <a:solidFill>
                  <a:srgbClr val="0C377B"/>
                </a:solidFill>
              </a:rPr>
              <a:t> site </a:t>
            </a:r>
            <a:r>
              <a:rPr lang="fr-FR" b="0" dirty="0" err="1">
                <a:solidFill>
                  <a:srgbClr val="0C377B"/>
                </a:solidFill>
              </a:rPr>
              <a:t>visits</a:t>
            </a:r>
            <a:r>
              <a:rPr lang="fr-FR" b="0" dirty="0">
                <a:solidFill>
                  <a:srgbClr val="0C377B"/>
                </a:solidFill>
              </a:rPr>
              <a:t> </a:t>
            </a:r>
            <a:r>
              <a:rPr lang="fr-FR" b="0" dirty="0" err="1">
                <a:solidFill>
                  <a:srgbClr val="0C377B"/>
                </a:solidFill>
              </a:rPr>
              <a:t>since</a:t>
            </a:r>
            <a:r>
              <a:rPr lang="fr-FR" b="0" dirty="0">
                <a:solidFill>
                  <a:srgbClr val="0C377B"/>
                </a:solidFill>
              </a:rPr>
              <a:t> end 2022. </a:t>
            </a:r>
          </a:p>
          <a:p>
            <a:pPr marL="800100" lvl="1" indent="-342900">
              <a:buFont typeface="Arial" panose="020B0604020202020204" pitchFamily="34" charset="0"/>
              <a:buChar char="•"/>
            </a:pPr>
            <a:r>
              <a:rPr lang="fr-FR" b="1" dirty="0">
                <a:solidFill>
                  <a:srgbClr val="0C377B"/>
                </a:solidFill>
              </a:rPr>
              <a:t>Work </a:t>
            </a:r>
            <a:r>
              <a:rPr lang="fr-FR" b="1" dirty="0" err="1">
                <a:solidFill>
                  <a:srgbClr val="0C377B"/>
                </a:solidFill>
              </a:rPr>
              <a:t>with</a:t>
            </a:r>
            <a:r>
              <a:rPr lang="fr-FR" b="1" dirty="0">
                <a:solidFill>
                  <a:srgbClr val="0C377B"/>
                </a:solidFill>
              </a:rPr>
              <a:t> FR and CH </a:t>
            </a:r>
            <a:r>
              <a:rPr lang="fr-FR" b="1" dirty="0" err="1">
                <a:solidFill>
                  <a:srgbClr val="0C377B"/>
                </a:solidFill>
              </a:rPr>
              <a:t>ongoing</a:t>
            </a:r>
            <a:r>
              <a:rPr lang="fr-FR" b="1" dirty="0">
                <a:solidFill>
                  <a:srgbClr val="0C377B"/>
                </a:solidFill>
              </a:rPr>
              <a:t> to </a:t>
            </a:r>
            <a:r>
              <a:rPr lang="fr-FR" b="1" dirty="0" err="1">
                <a:solidFill>
                  <a:srgbClr val="0C377B"/>
                </a:solidFill>
              </a:rPr>
              <a:t>obtain</a:t>
            </a:r>
            <a:r>
              <a:rPr lang="fr-FR" b="1" dirty="0">
                <a:solidFill>
                  <a:srgbClr val="0C377B"/>
                </a:solidFill>
              </a:rPr>
              <a:t> autorisations </a:t>
            </a:r>
            <a:r>
              <a:rPr lang="fr-FR" b="1" dirty="0">
                <a:solidFill>
                  <a:srgbClr val="0C377B"/>
                </a:solidFill>
                <a:sym typeface="Wingdings" panose="05000000000000000000" pitchFamily="2" charset="2"/>
              </a:rPr>
              <a:t>for start of </a:t>
            </a:r>
            <a:r>
              <a:rPr lang="fr-FR" b="1" dirty="0" err="1">
                <a:solidFill>
                  <a:srgbClr val="0C377B"/>
                </a:solidFill>
                <a:sym typeface="Wingdings" panose="05000000000000000000" pitchFamily="2" charset="2"/>
              </a:rPr>
              <a:t>seismic</a:t>
            </a:r>
            <a:r>
              <a:rPr lang="fr-FR" b="1" dirty="0">
                <a:solidFill>
                  <a:srgbClr val="0C377B"/>
                </a:solidFill>
                <a:sym typeface="Wingdings" panose="05000000000000000000" pitchFamily="2" charset="2"/>
              </a:rPr>
              <a:t> investigations and </a:t>
            </a:r>
            <a:r>
              <a:rPr lang="fr-FR" b="1" dirty="0" err="1">
                <a:solidFill>
                  <a:srgbClr val="0C377B"/>
                </a:solidFill>
                <a:sym typeface="Wingdings" panose="05000000000000000000" pitchFamily="2" charset="2"/>
              </a:rPr>
              <a:t>drillings</a:t>
            </a:r>
            <a:r>
              <a:rPr lang="fr-FR" b="1" dirty="0">
                <a:solidFill>
                  <a:srgbClr val="0C377B"/>
                </a:solidFill>
                <a:sym typeface="Wingdings" panose="05000000000000000000" pitchFamily="2" charset="2"/>
              </a:rPr>
              <a:t> in Q2 2024</a:t>
            </a:r>
            <a:r>
              <a:rPr lang="fr-FR" b="1" dirty="0">
                <a:solidFill>
                  <a:srgbClr val="0C377B"/>
                </a:solidFill>
              </a:rPr>
              <a:t>. </a:t>
            </a:r>
          </a:p>
          <a:p>
            <a:pPr marL="285750" indent="-285750">
              <a:buFont typeface="Arial" panose="020B0604020202020204" pitchFamily="34" charset="0"/>
              <a:buChar char="•"/>
            </a:pPr>
            <a:endParaRPr lang="en-US" dirty="0"/>
          </a:p>
          <a:p>
            <a:pPr marL="342900" indent="-342900" defTabSz="457200">
              <a:spcAft>
                <a:spcPts val="600"/>
              </a:spcAft>
              <a:buFont typeface="Arial" panose="020B0604020202020204" pitchFamily="34" charset="0"/>
              <a:buChar char="•"/>
              <a:defRPr/>
            </a:pPr>
            <a:r>
              <a:rPr lang="en-US" sz="2000" b="1" dirty="0">
                <a:solidFill>
                  <a:srgbClr val="0C377B"/>
                </a:solidFill>
                <a:latin typeface="Arial"/>
              </a:rPr>
              <a:t>Contracts Status:</a:t>
            </a:r>
          </a:p>
          <a:p>
            <a:pPr marL="800100" lvl="1" indent="-342900">
              <a:buFont typeface="Arial" panose="020B0604020202020204" pitchFamily="34" charset="0"/>
              <a:buChar char="•"/>
            </a:pPr>
            <a:r>
              <a:rPr lang="en-US" dirty="0">
                <a:solidFill>
                  <a:srgbClr val="0C377B"/>
                </a:solidFill>
              </a:rPr>
              <a:t>Contract for engineering services and role of Engineer during works, active since July 2022</a:t>
            </a:r>
          </a:p>
          <a:p>
            <a:pPr marL="800100" lvl="1" indent="-342900">
              <a:buFont typeface="Arial" panose="020B0604020202020204" pitchFamily="34" charset="0"/>
              <a:buChar char="•"/>
            </a:pPr>
            <a:r>
              <a:rPr lang="en-US" dirty="0">
                <a:solidFill>
                  <a:srgbClr val="0C377B"/>
                </a:solidFill>
              </a:rPr>
              <a:t>Tendering for execution contracts is ongoing towards contract placement in December 2023 and mobilization from January 2024.</a:t>
            </a:r>
          </a:p>
          <a:p>
            <a:pPr lvl="1"/>
            <a:endParaRPr lang="fr-FR" b="0" dirty="0">
              <a:solidFill>
                <a:srgbClr val="0C377B"/>
              </a:solidFill>
            </a:endParaRPr>
          </a:p>
          <a:p>
            <a:pPr marL="285750" marR="0" lvl="0" indent="-285750" algn="l" defTabSz="457200" rtl="0" eaLnBrk="1" fontAlgn="auto" latinLnBrk="0" hangingPunct="1">
              <a:spcBef>
                <a:spcPts val="0"/>
              </a:spcBef>
              <a:spcAft>
                <a:spcPts val="600"/>
              </a:spcAft>
              <a:buClrTx/>
              <a:buSzTx/>
              <a:buFont typeface="Arial" panose="020B0604020202020204" pitchFamily="34" charset="0"/>
              <a:buChar char="•"/>
              <a:tabLst/>
              <a:defRPr/>
            </a:pPr>
            <a:endParaRPr kumimoji="0" lang="en-GB" sz="18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endParaRPr>
          </a:p>
          <a:p>
            <a:pPr marL="0" marR="0" lvl="0" indent="0" algn="l" defTabSz="457200" rtl="0" eaLnBrk="1" fontAlgn="auto" latinLnBrk="0" hangingPunct="1">
              <a:spcBef>
                <a:spcPts val="0"/>
              </a:spcBef>
              <a:spcAft>
                <a:spcPts val="600"/>
              </a:spcAft>
              <a:buClrTx/>
              <a:buSzTx/>
              <a:buFontTx/>
              <a:buNone/>
              <a:tabLst/>
              <a:defRPr/>
            </a:pPr>
            <a:endParaRPr kumimoji="0" lang="en-GB" sz="18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endParaRPr>
          </a:p>
          <a:p>
            <a:pPr marL="0" marR="0" lvl="0" indent="0" algn="l" defTabSz="457200" rtl="0" eaLnBrk="1" fontAlgn="auto" latinLnBrk="0" hangingPunct="1">
              <a:spcBef>
                <a:spcPts val="0"/>
              </a:spcBef>
              <a:spcAft>
                <a:spcPts val="600"/>
              </a:spcAft>
              <a:buClrTx/>
              <a:buSzTx/>
              <a:buFontTx/>
              <a:buNone/>
              <a:tabLst/>
              <a:defRPr/>
            </a:pP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11" name="TextBox 10">
            <a:extLst>
              <a:ext uri="{FF2B5EF4-FFF2-40B4-BE49-F238E27FC236}">
                <a16:creationId xmlns:a16="http://schemas.microsoft.com/office/drawing/2014/main" id="{6F233621-C536-2FAE-E685-3EE87670C604}"/>
              </a:ext>
            </a:extLst>
          </p:cNvPr>
          <p:cNvSpPr txBox="1"/>
          <p:nvPr/>
        </p:nvSpPr>
        <p:spPr>
          <a:xfrm>
            <a:off x="9908772" y="6397721"/>
            <a:ext cx="1786467" cy="471539"/>
          </a:xfrm>
          <a:prstGeom prst="rect">
            <a:avLst/>
          </a:prstGeom>
          <a:noFill/>
        </p:spPr>
        <p:txBody>
          <a:bodyPr wrap="square" rtlCol="0">
            <a:spAutoFit/>
          </a:bodyPr>
          <a:lstStyle/>
          <a:p>
            <a:pPr algn="l">
              <a:lnSpc>
                <a:spcPts val="3700"/>
              </a:lnSpc>
            </a:pPr>
            <a:r>
              <a:rPr lang="en-US" sz="800" dirty="0">
                <a:solidFill>
                  <a:srgbClr val="0C377B"/>
                </a:solidFill>
              </a:rPr>
              <a:t>Drilling works on the lake</a:t>
            </a:r>
            <a:endParaRPr lang="en-GB" sz="800" dirty="0">
              <a:solidFill>
                <a:srgbClr val="0C377B"/>
              </a:solidFill>
            </a:endParaRPr>
          </a:p>
        </p:txBody>
      </p:sp>
      <p:pic>
        <p:nvPicPr>
          <p:cNvPr id="2" name="Picture 1">
            <a:extLst>
              <a:ext uri="{FF2B5EF4-FFF2-40B4-BE49-F238E27FC236}">
                <a16:creationId xmlns:a16="http://schemas.microsoft.com/office/drawing/2014/main" id="{D471372F-F4F8-E03F-F6CA-8C320DB6C55E}"/>
              </a:ext>
            </a:extLst>
          </p:cNvPr>
          <p:cNvPicPr>
            <a:picLocks noChangeAspect="1"/>
          </p:cNvPicPr>
          <p:nvPr/>
        </p:nvPicPr>
        <p:blipFill>
          <a:blip r:embed="rId4"/>
          <a:stretch>
            <a:fillRect/>
          </a:stretch>
        </p:blipFill>
        <p:spPr>
          <a:xfrm>
            <a:off x="10391" y="790801"/>
            <a:ext cx="6477000" cy="6057900"/>
          </a:xfrm>
          <a:prstGeom prst="rect">
            <a:avLst/>
          </a:prstGeom>
        </p:spPr>
      </p:pic>
      <p:pic>
        <p:nvPicPr>
          <p:cNvPr id="4" name="Image 3">
            <a:extLst>
              <a:ext uri="{FF2B5EF4-FFF2-40B4-BE49-F238E27FC236}">
                <a16:creationId xmlns:a16="http://schemas.microsoft.com/office/drawing/2014/main" id="{8808ACC3-4CFE-A6C4-45CF-91C33926CD05}"/>
              </a:ext>
            </a:extLst>
          </p:cNvPr>
          <p:cNvPicPr>
            <a:picLocks noChangeAspect="1"/>
          </p:cNvPicPr>
          <p:nvPr/>
        </p:nvPicPr>
        <p:blipFill>
          <a:blip r:embed="rId5"/>
          <a:stretch>
            <a:fillRect/>
          </a:stretch>
        </p:blipFill>
        <p:spPr>
          <a:xfrm>
            <a:off x="7024255" y="4976343"/>
            <a:ext cx="2344189" cy="1881657"/>
          </a:xfrm>
          <a:prstGeom prst="rect">
            <a:avLst/>
          </a:prstGeom>
        </p:spPr>
      </p:pic>
      <p:pic>
        <p:nvPicPr>
          <p:cNvPr id="6" name="Picture 5">
            <a:extLst>
              <a:ext uri="{FF2B5EF4-FFF2-40B4-BE49-F238E27FC236}">
                <a16:creationId xmlns:a16="http://schemas.microsoft.com/office/drawing/2014/main" id="{95B5D264-B01D-BC76-45CB-D64A1529D509}"/>
              </a:ext>
            </a:extLst>
          </p:cNvPr>
          <p:cNvPicPr>
            <a:picLocks noChangeAspect="1"/>
          </p:cNvPicPr>
          <p:nvPr/>
        </p:nvPicPr>
        <p:blipFill>
          <a:blip r:embed="rId6"/>
          <a:stretch>
            <a:fillRect/>
          </a:stretch>
        </p:blipFill>
        <p:spPr>
          <a:xfrm>
            <a:off x="9677399" y="4959718"/>
            <a:ext cx="2080721" cy="1717253"/>
          </a:xfrm>
          <a:prstGeom prst="rect">
            <a:avLst/>
          </a:prstGeom>
        </p:spPr>
      </p:pic>
    </p:spTree>
    <p:extLst>
      <p:ext uri="{BB962C8B-B14F-4D97-AF65-F5344CB8AC3E}">
        <p14:creationId xmlns:p14="http://schemas.microsoft.com/office/powerpoint/2010/main" val="75129292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en-US" dirty="0"/>
              <a:t>Studies of environmental aspects ongoing</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359F63A6-D00E-56F7-CD00-7237265DA229}"/>
              </a:ext>
            </a:extLst>
          </p:cNvPr>
          <p:cNvSpPr txBox="1"/>
          <p:nvPr/>
        </p:nvSpPr>
        <p:spPr>
          <a:xfrm>
            <a:off x="86745" y="1038767"/>
            <a:ext cx="11999962" cy="5016758"/>
          </a:xfrm>
          <a:prstGeom prst="rect">
            <a:avLst/>
          </a:prstGeom>
          <a:noFill/>
        </p:spPr>
        <p:txBody>
          <a:bodyPr wrap="square" rtlCol="0">
            <a:spAutoFit/>
          </a:bodyPr>
          <a:lstStyle/>
          <a:p>
            <a:pPr marL="380990" indent="-380990" defTabSz="1219170">
              <a:spcAft>
                <a:spcPts val="1200"/>
              </a:spcAft>
              <a:buFont typeface="Arial" panose="020B0604020202020204" pitchFamily="34" charset="0"/>
              <a:buChar char="•"/>
              <a:defRPr/>
            </a:pPr>
            <a:r>
              <a:rPr lang="en-US" sz="2000" b="1" dirty="0">
                <a:solidFill>
                  <a:srgbClr val="0C377B"/>
                </a:solidFill>
                <a:latin typeface="Arial"/>
              </a:rPr>
              <a:t>Studies of relevant environmental aspects over 18 months (&gt; 4 seasons to see full cycle)    with a consortium of specialized companies</a:t>
            </a:r>
          </a:p>
          <a:p>
            <a:pPr marL="380990" indent="-380990" defTabSz="1219170">
              <a:spcAft>
                <a:spcPts val="1200"/>
              </a:spcAft>
              <a:buFont typeface="Arial" panose="020B0604020202020204" pitchFamily="34" charset="0"/>
              <a:buChar char="•"/>
              <a:defRPr/>
            </a:pPr>
            <a:r>
              <a:rPr lang="en-US" sz="2000" b="1" dirty="0">
                <a:solidFill>
                  <a:srgbClr val="0C377B"/>
                </a:solidFill>
                <a:latin typeface="Arial"/>
              </a:rPr>
              <a:t>Necessary inventory for the “Avoid-reduce-compensate” approach and costing (compensation measures)</a:t>
            </a:r>
          </a:p>
          <a:p>
            <a:pPr marL="380990" indent="-380990" defTabSz="1219170">
              <a:spcAft>
                <a:spcPts val="1200"/>
              </a:spcAft>
              <a:buFont typeface="Arial" panose="020B0604020202020204" pitchFamily="34" charset="0"/>
              <a:buChar char="•"/>
              <a:defRPr/>
            </a:pPr>
            <a:r>
              <a:rPr lang="en-US" sz="2000" b="1" dirty="0">
                <a:solidFill>
                  <a:srgbClr val="0C377B"/>
                </a:solidFill>
                <a:latin typeface="Arial"/>
              </a:rPr>
              <a:t>Input for surface site designs, installation and operation aspects</a:t>
            </a:r>
          </a:p>
          <a:p>
            <a:pPr marL="380990" indent="-380990" defTabSz="1219170">
              <a:spcAft>
                <a:spcPts val="1200"/>
              </a:spcAft>
              <a:buFont typeface="Arial" panose="020B0604020202020204" pitchFamily="34" charset="0"/>
              <a:buChar char="•"/>
              <a:defRPr/>
            </a:pPr>
            <a:r>
              <a:rPr lang="en-US" sz="2000" b="1" dirty="0">
                <a:solidFill>
                  <a:srgbClr val="0C377B"/>
                </a:solidFill>
                <a:latin typeface="Arial"/>
              </a:rPr>
              <a:t>Pre-requisite for the required initial state report, before an environmental impact assessment</a:t>
            </a:r>
          </a:p>
          <a:p>
            <a:pPr marL="380990" indent="-380990" defTabSz="1219170">
              <a:spcAft>
                <a:spcPts val="1200"/>
              </a:spcAft>
              <a:buFont typeface="Arial" panose="020B0604020202020204" pitchFamily="34" charset="0"/>
              <a:buChar char="•"/>
              <a:defRPr/>
            </a:pPr>
            <a:r>
              <a:rPr lang="en-US" sz="2000" b="1" dirty="0">
                <a:solidFill>
                  <a:srgbClr val="0C377B"/>
                </a:solidFill>
                <a:latin typeface="Arial"/>
              </a:rPr>
              <a:t>Exhaustive list of topics covered:</a:t>
            </a:r>
          </a:p>
          <a:p>
            <a:pPr marL="838190" lvl="1" indent="-380990" defTabSz="1219170">
              <a:spcAft>
                <a:spcPts val="1200"/>
              </a:spcAft>
              <a:buFont typeface="Arial" panose="020B0604020202020204" pitchFamily="34" charset="0"/>
              <a:buChar char="•"/>
              <a:defRPr/>
            </a:pPr>
            <a:r>
              <a:rPr lang="en-US" sz="2000" dirty="0">
                <a:solidFill>
                  <a:srgbClr val="0C377B"/>
                </a:solidFill>
                <a:latin typeface="Arial"/>
              </a:rPr>
              <a:t>Topography, geology, hydrogeology, surface water, natural risks, urbanistic planning, fauna &amp; flora survey, habitats and wetland analysis, soil quality and pollution, noise, light, radiation, technological risks, demography, economic activities, landscape and visibility, patrimony</a:t>
            </a:r>
          </a:p>
          <a:p>
            <a:pPr marL="380990" indent="-380990" defTabSz="1219170">
              <a:spcAft>
                <a:spcPts val="1200"/>
              </a:spcAft>
              <a:buFont typeface="Arial" panose="020B0604020202020204" pitchFamily="34" charset="0"/>
              <a:buChar char="•"/>
              <a:defRPr/>
            </a:pPr>
            <a:r>
              <a:rPr lang="en-US" sz="2000" b="1" dirty="0">
                <a:solidFill>
                  <a:srgbClr val="0C377B"/>
                </a:solidFill>
                <a:latin typeface="Arial"/>
              </a:rPr>
              <a:t>Central management of all data in an “Environmental Information System” to be able to document the evolutions of the territory, the civil construction designs and the technical infrastructure development integrated with classical “Geographical Information System”</a:t>
            </a:r>
            <a:endParaRPr lang="en-GB" sz="2000" dirty="0">
              <a:solidFill>
                <a:prstClr val="black"/>
              </a:solidFill>
              <a:latin typeface="Arial"/>
            </a:endParaRPr>
          </a:p>
        </p:txBody>
      </p:sp>
    </p:spTree>
    <p:extLst>
      <p:ext uri="{BB962C8B-B14F-4D97-AF65-F5344CB8AC3E}">
        <p14:creationId xmlns:p14="http://schemas.microsoft.com/office/powerpoint/2010/main" val="56992122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theme/theme1.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5.xml><?xml version="1.0" encoding="utf-8"?>
<a:theme xmlns:a="http://schemas.openxmlformats.org/drawingml/2006/main" name="2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28575">
          <a:solidFill>
            <a:schemeClr val="accent5">
              <a:lumMod val="75000"/>
            </a:schemeClr>
          </a:solidFill>
          <a:prstDash val="solid"/>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flat" cmpd="sng" algn="ctr">
          <a:solidFill>
            <a:schemeClr val="dk1"/>
          </a:solidFill>
          <a:prstDash val="dash"/>
          <a:round/>
          <a:headEnd type="none" w="med" len="med"/>
          <a:tailEnd type="none" w="med" len="med"/>
        </a:ln>
      </a:spPr>
      <a:bodyPr/>
      <a:lstStyle/>
      <a:style>
        <a:lnRef idx="0">
          <a:scrgbClr r="0" g="0" b="0"/>
        </a:lnRef>
        <a:fillRef idx="0">
          <a:scrgbClr r="0" g="0" b="0"/>
        </a:fillRef>
        <a:effectRef idx="0">
          <a:scrgbClr r="0" g="0" b="0"/>
        </a:effectRef>
        <a:fontRef idx="minor">
          <a:schemeClr val="tx1"/>
        </a:fontRef>
      </a:style>
    </a:lnDef>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6.xml><?xml version="1.0" encoding="utf-8"?>
<a:theme xmlns:a="http://schemas.openxmlformats.org/drawingml/2006/main" name="3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7.xml><?xml version="1.0" encoding="utf-8"?>
<a:theme xmlns:a="http://schemas.openxmlformats.org/drawingml/2006/main" name="4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8.xml><?xml version="1.0" encoding="utf-8"?>
<a:theme xmlns:a="http://schemas.openxmlformats.org/drawingml/2006/main" name="5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23806</TotalTime>
  <Words>1849</Words>
  <Application>Microsoft Office PowerPoint</Application>
  <PresentationFormat>Widescreen</PresentationFormat>
  <Paragraphs>198</Paragraphs>
  <Slides>19</Slides>
  <Notes>4</Notes>
  <HiddenSlides>0</HiddenSlides>
  <MMClips>0</MMClips>
  <ScaleCrop>false</ScaleCrop>
  <HeadingPairs>
    <vt:vector size="6" baseType="variant">
      <vt:variant>
        <vt:lpstr>Fonts Used</vt:lpstr>
      </vt:variant>
      <vt:variant>
        <vt:i4>4</vt:i4>
      </vt:variant>
      <vt:variant>
        <vt:lpstr>Theme</vt:lpstr>
      </vt:variant>
      <vt:variant>
        <vt:i4>8</vt:i4>
      </vt:variant>
      <vt:variant>
        <vt:lpstr>Slide Titles</vt:lpstr>
      </vt:variant>
      <vt:variant>
        <vt:i4>19</vt:i4>
      </vt:variant>
    </vt:vector>
  </HeadingPairs>
  <TitlesOfParts>
    <vt:vector size="31" baseType="lpstr">
      <vt:lpstr>Arial</vt:lpstr>
      <vt:lpstr>Calibri</vt:lpstr>
      <vt:lpstr>Calibri Light</vt:lpstr>
      <vt:lpstr>Times New Roman</vt:lpstr>
      <vt:lpstr>3_Office Theme</vt:lpstr>
      <vt:lpstr>Content Slides - Deep Blue</vt:lpstr>
      <vt:lpstr>Custom Design</vt:lpstr>
      <vt:lpstr>1_Content Slides - Deep Blue</vt:lpstr>
      <vt:lpstr>2_Content Slides - Deep Blue</vt:lpstr>
      <vt:lpstr>3_Content Slides - Deep Blue</vt:lpstr>
      <vt:lpstr>4_Content Slides - Deep Blue</vt:lpstr>
      <vt:lpstr>5_Content Slides - Deep Blue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Zimmermann</dc:creator>
  <cp:lastModifiedBy>Michael Benedikt</cp:lastModifiedBy>
  <cp:revision>180</cp:revision>
  <cp:lastPrinted>2023-06-04T09:15:43Z</cp:lastPrinted>
  <dcterms:created xsi:type="dcterms:W3CDTF">2022-11-04T23:51:03Z</dcterms:created>
  <dcterms:modified xsi:type="dcterms:W3CDTF">2023-11-16T20:36:00Z</dcterms:modified>
</cp:coreProperties>
</file>