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1"/>
  </p:notesMasterIdLst>
  <p:sldIdLst>
    <p:sldId id="256" r:id="rId5"/>
    <p:sldId id="257" r:id="rId6"/>
    <p:sldId id="304" r:id="rId7"/>
    <p:sldId id="1491" r:id="rId8"/>
    <p:sldId id="995" r:id="rId9"/>
    <p:sldId id="264" r:id="rId10"/>
    <p:sldId id="1496" r:id="rId11"/>
    <p:sldId id="1575" r:id="rId12"/>
    <p:sldId id="1495" r:id="rId13"/>
    <p:sldId id="1502" r:id="rId14"/>
    <p:sldId id="1576" r:id="rId15"/>
    <p:sldId id="1589" r:id="rId16"/>
    <p:sldId id="1590" r:id="rId17"/>
    <p:sldId id="1591" r:id="rId18"/>
    <p:sldId id="318" r:id="rId19"/>
    <p:sldId id="1587" r:id="rId20"/>
    <p:sldId id="1586" r:id="rId21"/>
    <p:sldId id="1577" r:id="rId22"/>
    <p:sldId id="1588" r:id="rId23"/>
    <p:sldId id="303" r:id="rId24"/>
    <p:sldId id="1561" r:id="rId25"/>
    <p:sldId id="1559" r:id="rId26"/>
    <p:sldId id="1490" r:id="rId27"/>
    <p:sldId id="270" r:id="rId28"/>
    <p:sldId id="365" r:id="rId29"/>
    <p:sldId id="366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7500"/>
    <a:srgbClr val="AB7942"/>
    <a:srgbClr val="00BF44"/>
    <a:srgbClr val="DCEBF4"/>
    <a:srgbClr val="942092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31"/>
    <p:restoredTop sz="86657" autoAdjust="0"/>
  </p:normalViewPr>
  <p:slideViewPr>
    <p:cSldViewPr snapToGrid="0" snapToObjects="1">
      <p:cViewPr varScale="1">
        <p:scale>
          <a:sx n="145" d="100"/>
          <a:sy n="145" d="100"/>
        </p:scale>
        <p:origin x="304" y="18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folch\AppData\Local\Microsoft\Windows\INetCache\Content.Outlook\48ARJFWK\Availability-2014-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Availability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bg2">
                    <a:lumMod val="10000"/>
                  </a:schemeClr>
                </a:solidFill>
                <a:prstDash val="sysDot"/>
              </a:ln>
              <a:effectLst/>
            </c:spPr>
            <c:trendlineType val="linear"/>
            <c:forward val="2"/>
            <c:dispRSqr val="0"/>
            <c:dispEq val="0"/>
          </c:trendline>
          <c:xVal>
            <c:numRef>
              <c:f>Sheet1!$A$2:$A$16</c:f>
              <c:numCache>
                <c:formatCode>General</c:formatCode>
                <c:ptCount val="1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</c:numCache>
            </c:numRef>
          </c:xVal>
          <c:yVal>
            <c:numRef>
              <c:f>Sheet1!$B$2:$B$16</c:f>
              <c:numCache>
                <c:formatCode>General</c:formatCode>
                <c:ptCount val="15"/>
                <c:pt idx="0">
                  <c:v>0.93</c:v>
                </c:pt>
                <c:pt idx="1">
                  <c:v>0.93</c:v>
                </c:pt>
                <c:pt idx="2">
                  <c:v>0.95</c:v>
                </c:pt>
                <c:pt idx="3">
                  <c:v>0.84</c:v>
                </c:pt>
                <c:pt idx="4">
                  <c:v>0.84</c:v>
                </c:pt>
                <c:pt idx="7">
                  <c:v>0.81499999999999995</c:v>
                </c:pt>
                <c:pt idx="8">
                  <c:v>0.76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6B6-2844-923C-009B1BB73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5650143"/>
        <c:axId val="226338127"/>
      </c:scatterChart>
      <c:valAx>
        <c:axId val="2256501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26338127"/>
        <c:crosses val="autoZero"/>
        <c:crossBetween val="midCat"/>
        <c:majorUnit val="1"/>
      </c:valAx>
      <c:valAx>
        <c:axId val="226338127"/>
        <c:scaling>
          <c:orientation val="minMax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2565014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294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06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25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78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277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58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769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741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57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565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743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E6506B-FCD8-4835-B96D-AEF51CB7E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D871C0B-9566-4D55-B044-D29023B42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C6E08DB-B42B-4884-BD63-61DB7DEBC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280195"/>
            <a:ext cx="8532018" cy="79930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11/13/23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056710" y="1194198"/>
            <a:ext cx="2781300" cy="1674019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093511" y="2977278"/>
            <a:ext cx="2744499" cy="1674019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3194447" y="1194198"/>
            <a:ext cx="2744499" cy="1674019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194447" y="2983512"/>
            <a:ext cx="2744499" cy="1674019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571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3AC2C298-6424-4E6D-8352-9D8C649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B86D55F-1829-4939-B609-73E0923F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2562FFF-A52C-4EEA-BC4E-E160BF03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  <p:sldLayoutId id="2147483685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ds.cern.ch/record/2847433/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47433/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67743" TargetMode="External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hyperlink" Target="https://cds.cern.ch/record/2867743" TargetMode="Externa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edms.cern.ch/document/2815529" TargetMode="Externa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21486/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4743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cds.cern.ch/record/2867743" TargetMode="External"/><Relationship Id="rId4" Type="http://schemas.openxmlformats.org/officeDocument/2006/relationships/hyperlink" Target="https://edms.cern.ch/document/282562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48908?ln=en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0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Technical challenges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6CCEB6C2-798E-DABB-7548-84F885B50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001" y="988990"/>
            <a:ext cx="8571997" cy="37689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/>
              <a:t>Beam Delivery</a:t>
            </a:r>
          </a:p>
          <a:p>
            <a:pPr marL="0" indent="0">
              <a:buNone/>
            </a:pPr>
            <a:endParaRPr lang="en-US" b="1" u="sng" dirty="0"/>
          </a:p>
          <a:p>
            <a:r>
              <a:rPr lang="en-US" dirty="0"/>
              <a:t>Extraction beam loss, TT20 and P42 transfer line optics</a:t>
            </a:r>
          </a:p>
          <a:p>
            <a:r>
              <a:rPr lang="en-US" dirty="0"/>
              <a:t>TCC2 T4 target vertical by-pass: </a:t>
            </a:r>
            <a:r>
              <a:rPr lang="en-US" u="sng" dirty="0"/>
              <a:t>installed &amp; tested in 2023</a:t>
            </a:r>
          </a:p>
          <a:p>
            <a:r>
              <a:rPr lang="en-US" dirty="0"/>
              <a:t>TCC2 → P42 transmission</a:t>
            </a:r>
          </a:p>
          <a:p>
            <a:r>
              <a:rPr lang="en-US" dirty="0"/>
              <a:t>RP limitations in P42 from TCC2 to TCC8</a:t>
            </a:r>
          </a:p>
          <a:p>
            <a:r>
              <a:rPr lang="en-US" dirty="0"/>
              <a:t>Magnet and power converters</a:t>
            </a:r>
          </a:p>
          <a:p>
            <a:r>
              <a:rPr lang="en-US" dirty="0"/>
              <a:t>Beam intercepting devices: TDC2 (collimator TCSC), TCC2 (T4 / TAX)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u="sng" dirty="0"/>
              <a:t>TCC8/ECN3:</a:t>
            </a:r>
          </a:p>
          <a:p>
            <a:pPr marL="0" indent="0">
              <a:buNone/>
            </a:pPr>
            <a:endParaRPr lang="en-US" b="1" u="sng" dirty="0"/>
          </a:p>
          <a:p>
            <a:r>
              <a:rPr lang="en-US" dirty="0"/>
              <a:t>Requirements for new target system and experimental infrastructure, and alignment with NACONS project scope and schedule</a:t>
            </a:r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D64DEC85-1494-610C-8CD0-8D2C67F40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A4D98D-4639-B7F0-A564-8AB65C57A347}"/>
              </a:ext>
            </a:extLst>
          </p:cNvPr>
          <p:cNvSpPr txBox="1"/>
          <p:nvPr/>
        </p:nvSpPr>
        <p:spPr>
          <a:xfrm>
            <a:off x="1376246" y="0"/>
            <a:ext cx="73105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u="none" strike="noStrike" dirty="0">
                <a:effectLst/>
              </a:rPr>
              <a:t>Solutions to the technical challenges discussed in  </a:t>
            </a:r>
            <a:r>
              <a:rPr lang="en-GB" sz="1200" i="1" u="none" strike="noStrike" dirty="0">
                <a:effectLst/>
                <a:hlinkClick r:id="rId2"/>
              </a:rPr>
              <a:t>CERN-PBC-REPORT-2023-001</a:t>
            </a:r>
            <a:r>
              <a:rPr lang="en-GB" sz="1200" i="1" dirty="0"/>
              <a:t>:</a:t>
            </a:r>
            <a:endParaRPr lang="en-CH" sz="1200" i="1" dirty="0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9F708E9F-9927-EC3C-055E-9523BEB73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168" y="43840"/>
            <a:ext cx="1925988" cy="2179407"/>
          </a:xfrm>
          <a:prstGeom prst="rect">
            <a:avLst/>
          </a:prstGeom>
          <a:ln w="25400">
            <a:solidFill>
              <a:schemeClr val="accent1">
                <a:shade val="60000"/>
                <a:satMod val="300000"/>
              </a:schemeClr>
            </a:solidFill>
          </a:ln>
        </p:spPr>
      </p:pic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947FD25D-77BC-E718-A756-53299CB44DB1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58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Key technical findings</a:t>
            </a:r>
            <a:endParaRPr lang="en-US" sz="41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48" y="1055503"/>
            <a:ext cx="8978652" cy="3886851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Upgrades of NA primary transfer lines required:</a:t>
            </a:r>
          </a:p>
          <a:p>
            <a:pPr lvl="1"/>
            <a:r>
              <a:rPr lang="en-US" dirty="0"/>
              <a:t>Additional </a:t>
            </a:r>
            <a:r>
              <a:rPr lang="en-US" b="1" dirty="0"/>
              <a:t>beam instrumentation</a:t>
            </a:r>
            <a:r>
              <a:rPr lang="en-US" dirty="0"/>
              <a:t>, T4 target bypass (</a:t>
            </a:r>
            <a:r>
              <a:rPr lang="en-US" b="1" dirty="0"/>
              <a:t>vertical bump</a:t>
            </a:r>
            <a:r>
              <a:rPr lang="en-US" dirty="0"/>
              <a:t>), </a:t>
            </a:r>
            <a:r>
              <a:rPr lang="en-US" b="1" dirty="0"/>
              <a:t>aperture bottlenecks removed, P42 realignment</a:t>
            </a:r>
            <a:r>
              <a:rPr lang="en-US" dirty="0"/>
              <a:t>, </a:t>
            </a:r>
            <a:r>
              <a:rPr lang="en-US" b="1" dirty="0"/>
              <a:t>P42 transfer line dump</a:t>
            </a:r>
          </a:p>
          <a:p>
            <a:pPr lvl="1"/>
            <a:r>
              <a:rPr lang="en-US" b="1" dirty="0"/>
              <a:t>Beam transfer of high intensity will be compatible with RP requirements: </a:t>
            </a:r>
            <a:r>
              <a:rPr lang="en-US" dirty="0"/>
              <a:t>areas with insufficient shielding identified and compatible solutions proposed</a:t>
            </a:r>
            <a:endParaRPr lang="en-US" b="1" dirty="0"/>
          </a:p>
          <a:p>
            <a:pPr lvl="1"/>
            <a:r>
              <a:rPr lang="en-US" b="1" dirty="0"/>
              <a:t>Proton flux calibration of beam instrumentation </a:t>
            </a:r>
            <a:r>
              <a:rPr lang="en-US" dirty="0"/>
              <a:t>for direct transmission measurements </a:t>
            </a:r>
          </a:p>
          <a:p>
            <a:pPr lvl="1"/>
            <a:r>
              <a:rPr lang="en-US" b="1" dirty="0"/>
              <a:t>Magnetic measurements </a:t>
            </a:r>
            <a:r>
              <a:rPr lang="en-US" dirty="0"/>
              <a:t>of spare quadrupoles to improve transfer line optics model</a:t>
            </a:r>
          </a:p>
          <a:p>
            <a:r>
              <a:rPr lang="en-US" b="1" dirty="0"/>
              <a:t>New target complex in TCC8 is a requirement for all PBC LOIs:</a:t>
            </a:r>
          </a:p>
          <a:p>
            <a:pPr lvl="1"/>
            <a:r>
              <a:rPr lang="en-US" dirty="0"/>
              <a:t>High-power target system (&gt; 100 kW average beam power) respecting today’s RP legislation &amp; best practices</a:t>
            </a:r>
          </a:p>
          <a:p>
            <a:r>
              <a:rPr lang="en-GB" b="1" dirty="0"/>
              <a:t>Decoupling of TCC8/ECN3 from the rest of the North Area is possible:</a:t>
            </a:r>
          </a:p>
          <a:p>
            <a:pPr lvl="1"/>
            <a:r>
              <a:rPr lang="en-GB" dirty="0"/>
              <a:t>Allows implementation work to carry on in parallel to NA operation of EHN1/EHN2 after LS3, e.g. for test beams etc.</a:t>
            </a:r>
          </a:p>
          <a:p>
            <a:r>
              <a:rPr lang="en-US" b="1" dirty="0"/>
              <a:t>Limited civil engineering required in TCC8 and ECN3</a:t>
            </a:r>
            <a:endParaRPr lang="en-GB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D85C33F-EB9D-2F32-81EC-CB7367C58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0ECEBF-D489-BA50-4B05-FD3BEF0DA41A}"/>
              </a:ext>
            </a:extLst>
          </p:cNvPr>
          <p:cNvSpPr txBox="1"/>
          <p:nvPr/>
        </p:nvSpPr>
        <p:spPr>
          <a:xfrm>
            <a:off x="3418542" y="-13634"/>
            <a:ext cx="73105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u="none" strike="noStrike" dirty="0">
                <a:effectLst/>
              </a:rPr>
              <a:t>Solutions to the technical challenges discussed in </a:t>
            </a:r>
            <a:r>
              <a:rPr lang="en-GB" sz="1200" i="1" u="none" strike="noStrike" dirty="0">
                <a:effectLst/>
                <a:hlinkClick r:id="rId2"/>
              </a:rPr>
              <a:t>CERN-PBC-REPORT-2023-001</a:t>
            </a:r>
            <a:endParaRPr lang="en-CH" sz="1200" i="1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9D7006-0090-F31D-3A4B-ABC52DEFD4B4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31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Target Complex in TCC8</a:t>
            </a:r>
            <a:endParaRPr lang="en-US" sz="41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48" y="1035664"/>
            <a:ext cx="8978652" cy="388685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dirty="0"/>
              <a:t>Both BDF/</a:t>
            </a:r>
            <a:r>
              <a:rPr lang="en-GB" dirty="0" err="1"/>
              <a:t>SHiP</a:t>
            </a:r>
            <a:r>
              <a:rPr lang="en-GB" dirty="0"/>
              <a:t> &amp; HIKE/SHADOWS require high power target systems to be installed in the TCC8 area impacting technical infrastructure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dirty="0"/>
              <a:t>Remote handling is an intrinsic part of design and construction process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dirty="0"/>
              <a:t>Maintenance scenarios and unforeseen operations anticipated as much as possible: limited team for the maintenance of all CERN targets and beam dump areas (CERN objective: max individual dose 3 mSv/y)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dirty="0"/>
              <a:t>Ventilation and dehumidification systems are mandatory to prevent corrosion (which could end to contamination and operational problems)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dirty="0"/>
              <a:t>Activation of soil and groundwater contamination must be well controlled and should minimise environmental impact: geohydrological survey underway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1" dirty="0"/>
              <a:t>A new Target Complex is the dominant cost of the HI-ECN3 upgrade 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D85C33F-EB9D-2F32-81EC-CB7367C58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D63EBC5B-D3B9-E6CC-CFF1-D210CCAF8C5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7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>
            <a:extLst>
              <a:ext uri="{FF2B5EF4-FFF2-40B4-BE49-F238E27FC236}">
                <a16:creationId xmlns:a16="http://schemas.microsoft.com/office/drawing/2014/main" id="{B0EF7808-7F4F-7BD1-29FB-D33580590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2" y="2571750"/>
            <a:ext cx="5406106" cy="228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Target Complex: BDF/</a:t>
            </a:r>
            <a:r>
              <a:rPr lang="en-GB" sz="3200" b="1" dirty="0" err="1">
                <a:solidFill>
                  <a:srgbClr val="1A63A0"/>
                </a:solidFill>
              </a:rPr>
              <a:t>SHiP</a:t>
            </a:r>
            <a:endParaRPr lang="en-US" sz="4100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D85C33F-EB9D-2F32-81EC-CB7367C58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55180" y="3540791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 descr="A picture containing screenshot, LEGO, house, rectangle&#10;&#10;Description automatically generated">
            <a:extLst>
              <a:ext uri="{FF2B5EF4-FFF2-40B4-BE49-F238E27FC236}">
                <a16:creationId xmlns:a16="http://schemas.microsoft.com/office/drawing/2014/main" id="{1F8B0EC9-1816-680A-29F9-BB3CA85048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91" t="55781" r="55316" b="9286"/>
          <a:stretch/>
        </p:blipFill>
        <p:spPr>
          <a:xfrm>
            <a:off x="5539589" y="3116830"/>
            <a:ext cx="3282752" cy="13946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5D3204-7731-9099-A72B-165863A50B6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0663"/>
          <a:stretch/>
        </p:blipFill>
        <p:spPr bwMode="auto">
          <a:xfrm>
            <a:off x="4455490" y="1028684"/>
            <a:ext cx="4041895" cy="1556607"/>
          </a:xfrm>
          <a:prstGeom prst="rect">
            <a:avLst/>
          </a:prstGeom>
        </p:spPr>
      </p:pic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7831D6C8-F895-0895-04AF-039903E5A5BF}"/>
              </a:ext>
            </a:extLst>
          </p:cNvPr>
          <p:cNvSpPr txBox="1">
            <a:spLocks/>
          </p:cNvSpPr>
          <p:nvPr/>
        </p:nvSpPr>
        <p:spPr bwMode="auto">
          <a:xfrm>
            <a:off x="-286301" y="26962"/>
            <a:ext cx="7736718" cy="28226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10D793-1244-25D8-33E2-EFB0D0EEC90E}"/>
              </a:ext>
            </a:extLst>
          </p:cNvPr>
          <p:cNvGrpSpPr/>
          <p:nvPr/>
        </p:nvGrpSpPr>
        <p:grpSpPr>
          <a:xfrm>
            <a:off x="306475" y="3584817"/>
            <a:ext cx="6758299" cy="323127"/>
            <a:chOff x="1257416" y="4333728"/>
            <a:chExt cx="6758299" cy="323127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E20F170-6302-3974-10FB-0473F0392A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6733" y="4333728"/>
              <a:ext cx="6208982" cy="2252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F0F8ADE-D389-13D1-C827-293D4E973BA6}"/>
                </a:ext>
              </a:extLst>
            </p:cNvPr>
            <p:cNvSpPr/>
            <p:nvPr/>
          </p:nvSpPr>
          <p:spPr>
            <a:xfrm>
              <a:off x="1257416" y="4337183"/>
              <a:ext cx="549317" cy="3196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612634-64E5-A68A-A828-D7D4CC9A3E1A}"/>
              </a:ext>
            </a:extLst>
          </p:cNvPr>
          <p:cNvSpPr txBox="1">
            <a:spLocks/>
          </p:cNvSpPr>
          <p:nvPr/>
        </p:nvSpPr>
        <p:spPr bwMode="auto">
          <a:xfrm>
            <a:off x="2454812" y="1011402"/>
            <a:ext cx="21171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BDF Target</a:t>
            </a: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13x cladded TZM Blocks</a:t>
            </a: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5x   cladded W Blocks 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schemeClr val="tx2"/>
                </a:solidFill>
                <a:latin typeface="Arial"/>
                <a:cs typeface="Arial"/>
              </a:rPr>
              <a:t>Beam “diluted” by magnets on the target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FBF9EE-5FAF-F00E-74FC-FB3B9FEF7FB4}"/>
              </a:ext>
            </a:extLst>
          </p:cNvPr>
          <p:cNvSpPr txBox="1"/>
          <p:nvPr/>
        </p:nvSpPr>
        <p:spPr bwMode="auto">
          <a:xfrm>
            <a:off x="73207" y="4412775"/>
            <a:ext cx="31925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Concept of the </a:t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Target Complex and Experimental Area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DD9543-34AC-26DC-991B-1605F07A98A3}"/>
              </a:ext>
            </a:extLst>
          </p:cNvPr>
          <p:cNvSpPr txBox="1"/>
          <p:nvPr/>
        </p:nvSpPr>
        <p:spPr bwMode="auto">
          <a:xfrm>
            <a:off x="5223717" y="4551608"/>
            <a:ext cx="3914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Vacuum vessel with longitudinal target handling with trolley 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Cylinder 56">
            <a:extLst>
              <a:ext uri="{FF2B5EF4-FFF2-40B4-BE49-F238E27FC236}">
                <a16:creationId xmlns:a16="http://schemas.microsoft.com/office/drawing/2014/main" id="{FA6AC583-AC75-0EA0-760A-B0D37C48171D}"/>
              </a:ext>
            </a:extLst>
          </p:cNvPr>
          <p:cNvSpPr/>
          <p:nvPr/>
        </p:nvSpPr>
        <p:spPr bwMode="auto">
          <a:xfrm rot="4988243">
            <a:off x="7352753" y="3709389"/>
            <a:ext cx="153220" cy="302062"/>
          </a:xfrm>
          <a:prstGeom prst="can">
            <a:avLst>
              <a:gd name="adj" fmla="val 56042"/>
            </a:avLst>
          </a:prstGeom>
          <a:solidFill>
            <a:srgbClr val="FF0000">
              <a:alpha val="50196"/>
            </a:srgbClr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D459496-1ED6-21A1-6047-7AFF5565E4FA}"/>
              </a:ext>
            </a:extLst>
          </p:cNvPr>
          <p:cNvCxnSpPr>
            <a:cxnSpLocks/>
          </p:cNvCxnSpPr>
          <p:nvPr/>
        </p:nvCxnSpPr>
        <p:spPr>
          <a:xfrm flipH="1" flipV="1">
            <a:off x="6753133" y="2495265"/>
            <a:ext cx="592301" cy="11120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B77879EC-BBE6-257C-EFB1-FEB8883BE4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r="66240" b="21545"/>
          <a:stretch>
            <a:fillRect/>
          </a:stretch>
        </p:blipFill>
        <p:spPr>
          <a:xfrm>
            <a:off x="543565" y="1071043"/>
            <a:ext cx="1633272" cy="165856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F1328A4-C231-AB9C-3311-A410AA177CC5}"/>
              </a:ext>
            </a:extLst>
          </p:cNvPr>
          <p:cNvSpPr txBox="1"/>
          <p:nvPr/>
        </p:nvSpPr>
        <p:spPr>
          <a:xfrm>
            <a:off x="3755050" y="18394"/>
            <a:ext cx="77367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/>
              <a:t>Post-LS3 Experimental Options in </a:t>
            </a:r>
            <a:r>
              <a:rPr lang="en-US" sz="1200" b="1" i="1" dirty="0"/>
              <a:t>ECN3, </a:t>
            </a:r>
            <a:r>
              <a:rPr lang="en-GB" sz="1200" dirty="0">
                <a:hlinkClick r:id="rId8"/>
              </a:rPr>
              <a:t>CERN-PBC-REPORT-2023-003</a:t>
            </a:r>
            <a:r>
              <a:rPr lang="en-GB" sz="1200" dirty="0"/>
              <a:t> </a:t>
            </a:r>
            <a:endParaRPr lang="en-CH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629A30-D683-A89A-226B-8FDEADC73C37}"/>
              </a:ext>
            </a:extLst>
          </p:cNvPr>
          <p:cNvSpPr txBox="1"/>
          <p:nvPr/>
        </p:nvSpPr>
        <p:spPr>
          <a:xfrm rot="646491">
            <a:off x="91950" y="3173943"/>
            <a:ext cx="81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TCC8</a:t>
            </a:r>
            <a:endParaRPr lang="en-CH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2979457-061C-50FF-9F56-3254401150E5}"/>
              </a:ext>
            </a:extLst>
          </p:cNvPr>
          <p:cNvSpPr txBox="1"/>
          <p:nvPr/>
        </p:nvSpPr>
        <p:spPr>
          <a:xfrm rot="646491">
            <a:off x="1152027" y="4161155"/>
            <a:ext cx="81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ECN3</a:t>
            </a:r>
            <a:endParaRPr lang="en-CH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5B3441-4425-02A3-AC57-211C99171A22}"/>
              </a:ext>
            </a:extLst>
          </p:cNvPr>
          <p:cNvSpPr txBox="1"/>
          <p:nvPr/>
        </p:nvSpPr>
        <p:spPr>
          <a:xfrm>
            <a:off x="4706979" y="2791658"/>
            <a:ext cx="8110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New access shaft</a:t>
            </a:r>
            <a:endParaRPr lang="en-CH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F49B69-BEC5-46CF-2101-694229A93539}"/>
              </a:ext>
            </a:extLst>
          </p:cNvPr>
          <p:cNvSpPr txBox="1"/>
          <p:nvPr/>
        </p:nvSpPr>
        <p:spPr>
          <a:xfrm>
            <a:off x="139040" y="4085877"/>
            <a:ext cx="11248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Muon shield</a:t>
            </a:r>
            <a:endParaRPr lang="en-CH" sz="1000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1789A08-A858-BD15-1A95-7A1AAB0D8D14}"/>
              </a:ext>
            </a:extLst>
          </p:cNvPr>
          <p:cNvCxnSpPr/>
          <p:nvPr/>
        </p:nvCxnSpPr>
        <p:spPr>
          <a:xfrm flipV="1">
            <a:off x="543565" y="3907944"/>
            <a:ext cx="773507" cy="219225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D5C5E62-2044-43FF-B2E2-85E289EA3EF6}"/>
              </a:ext>
            </a:extLst>
          </p:cNvPr>
          <p:cNvSpPr txBox="1"/>
          <p:nvPr/>
        </p:nvSpPr>
        <p:spPr>
          <a:xfrm>
            <a:off x="3543938" y="2901893"/>
            <a:ext cx="1124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Spectrometer magnet</a:t>
            </a:r>
            <a:endParaRPr lang="en-CH" sz="100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5FDFE2D-4C90-6556-9E39-9F382FEA6477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3757342" y="3302003"/>
            <a:ext cx="349017" cy="937657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Slide Number Placeholder 7">
            <a:extLst>
              <a:ext uri="{FF2B5EF4-FFF2-40B4-BE49-F238E27FC236}">
                <a16:creationId xmlns:a16="http://schemas.microsoft.com/office/drawing/2014/main" id="{7A55469E-0334-7CBF-5ACA-C9C919B85EBB}"/>
              </a:ext>
            </a:extLst>
          </p:cNvPr>
          <p:cNvSpPr txBox="1">
            <a:spLocks/>
          </p:cNvSpPr>
          <p:nvPr/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FA97A0E4-9F7B-A9ED-5C5C-D08683B995EE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BF73EF-94A3-38BA-7BC1-0F4BA5CFB91B}"/>
              </a:ext>
            </a:extLst>
          </p:cNvPr>
          <p:cNvSpPr txBox="1"/>
          <p:nvPr/>
        </p:nvSpPr>
        <p:spPr>
          <a:xfrm>
            <a:off x="501971" y="2743250"/>
            <a:ext cx="8110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New surface building</a:t>
            </a:r>
            <a:endParaRPr lang="en-CH" sz="1000" dirty="0"/>
          </a:p>
        </p:txBody>
      </p:sp>
    </p:spTree>
    <p:extLst>
      <p:ext uri="{BB962C8B-B14F-4D97-AF65-F5344CB8AC3E}">
        <p14:creationId xmlns:p14="http://schemas.microsoft.com/office/powerpoint/2010/main" val="248963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6666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  <p:bldLst>
      <p:bldP spid="19" grpId="0"/>
      <p:bldP spid="25" grpId="0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Target Complex: HIKE/SHADOWS</a:t>
            </a:r>
            <a:endParaRPr lang="en-US" sz="4100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D85C33F-EB9D-2F32-81EC-CB7367C58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6" name="Picture 5" descr="A diagram of a train&#10;&#10;Description automatically generated">
            <a:extLst>
              <a:ext uri="{FF2B5EF4-FFF2-40B4-BE49-F238E27FC236}">
                <a16:creationId xmlns:a16="http://schemas.microsoft.com/office/drawing/2014/main" id="{8616250E-552C-4B56-41C4-B1569D84D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354" y="1418874"/>
            <a:ext cx="5644796" cy="31706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C7F595-F9B7-93D4-2104-4EF4108E6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51" y="1131739"/>
            <a:ext cx="1184901" cy="332479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3704556-B0BC-07BD-7805-1409AB6FA3B2}"/>
              </a:ext>
            </a:extLst>
          </p:cNvPr>
          <p:cNvCxnSpPr>
            <a:cxnSpLocks/>
          </p:cNvCxnSpPr>
          <p:nvPr/>
        </p:nvCxnSpPr>
        <p:spPr>
          <a:xfrm flipV="1">
            <a:off x="1307259" y="3004205"/>
            <a:ext cx="600436" cy="12585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8DAEF3-7598-61D6-61FC-D96635028E5D}"/>
              </a:ext>
            </a:extLst>
          </p:cNvPr>
          <p:cNvGrpSpPr/>
          <p:nvPr/>
        </p:nvGrpSpPr>
        <p:grpSpPr>
          <a:xfrm>
            <a:off x="1690116" y="1376474"/>
            <a:ext cx="1740727" cy="2610185"/>
            <a:chOff x="1690116" y="1376474"/>
            <a:chExt cx="1740727" cy="261018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AF137D0-3CDC-5F0F-D048-43FA698948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9"/>
            <a:stretch/>
          </p:blipFill>
          <p:spPr>
            <a:xfrm>
              <a:off x="1690116" y="1376474"/>
              <a:ext cx="1421216" cy="162773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1BF205-67A3-97DA-0CF1-3653461DE5C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07695" y="3047940"/>
              <a:ext cx="1523148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kern="0" dirty="0">
                  <a:solidFill>
                    <a:schemeClr val="tx2"/>
                  </a:solidFill>
                  <a:latin typeface="Arial"/>
                  <a:cs typeface="Arial"/>
                </a:rPr>
                <a:t>HIKE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cs typeface="Arial"/>
                </a:rPr>
                <a:t> Target</a:t>
              </a:r>
            </a:p>
            <a:p>
              <a:pPr marL="171450" marR="0" lvl="0" indent="-17145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cs typeface="Arial"/>
                </a:rPr>
                <a:t>Graphite rods</a:t>
              </a:r>
              <a:r>
                <a:rPr kumimoji="0" lang="en-US" sz="1100" b="0" i="0" u="none" strike="noStrike" kern="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cs typeface="Arial"/>
                </a:rPr>
                <a:t> supported by C-C</a:t>
              </a:r>
            </a:p>
            <a:p>
              <a:pPr marL="171450" marR="0" lvl="0" indent="-17145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lang="en-US" sz="1100" kern="0" baseline="0" dirty="0">
                  <a:solidFill>
                    <a:schemeClr val="tx2"/>
                  </a:solidFill>
                  <a:latin typeface="Arial"/>
                  <a:cs typeface="Arial"/>
                </a:rPr>
                <a:t>Air</a:t>
              </a:r>
              <a:r>
                <a:rPr lang="en-US" sz="1100" kern="0" dirty="0">
                  <a:solidFill>
                    <a:schemeClr val="tx2"/>
                  </a:solidFill>
                  <a:latin typeface="Arial"/>
                  <a:cs typeface="Arial"/>
                </a:rPr>
                <a:t> cooled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40804DD-ACA1-D8D5-5D73-CD4F81C0B2FE}"/>
              </a:ext>
            </a:extLst>
          </p:cNvPr>
          <p:cNvSpPr txBox="1"/>
          <p:nvPr/>
        </p:nvSpPr>
        <p:spPr>
          <a:xfrm>
            <a:off x="3755050" y="18394"/>
            <a:ext cx="77367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/>
              <a:t>Post-LS3 Experimental Options in </a:t>
            </a:r>
            <a:r>
              <a:rPr lang="en-US" sz="1200" b="1" i="1" dirty="0"/>
              <a:t>ECN3, </a:t>
            </a:r>
            <a:r>
              <a:rPr lang="en-GB" sz="1200" dirty="0">
                <a:hlinkClick r:id="rId5"/>
              </a:rPr>
              <a:t>CERN-PBC-REPORT-2023-003</a:t>
            </a:r>
            <a:r>
              <a:rPr lang="en-GB" sz="1200" dirty="0"/>
              <a:t> </a:t>
            </a:r>
            <a:endParaRPr lang="en-CH" sz="120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6DC16AD-780A-B0A3-C3EF-5C81933C04D1}"/>
              </a:ext>
            </a:extLst>
          </p:cNvPr>
          <p:cNvGrpSpPr/>
          <p:nvPr/>
        </p:nvGrpSpPr>
        <p:grpSpPr>
          <a:xfrm>
            <a:off x="3092596" y="1232195"/>
            <a:ext cx="6051404" cy="3573721"/>
            <a:chOff x="3092596" y="1232195"/>
            <a:chExt cx="6051404" cy="357372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48DD91C-6F9E-2823-13E2-9E07BB318AEE}"/>
                </a:ext>
              </a:extLst>
            </p:cNvPr>
            <p:cNvGrpSpPr/>
            <p:nvPr/>
          </p:nvGrpSpPr>
          <p:grpSpPr>
            <a:xfrm>
              <a:off x="3092596" y="1232195"/>
              <a:ext cx="6051404" cy="3573721"/>
              <a:chOff x="3092596" y="1232195"/>
              <a:chExt cx="6051404" cy="3573721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193D2E4-DA98-1DFB-0513-AFD11ED0DAE1}"/>
                  </a:ext>
                </a:extLst>
              </p:cNvPr>
              <p:cNvGrpSpPr/>
              <p:nvPr/>
            </p:nvGrpSpPr>
            <p:grpSpPr>
              <a:xfrm>
                <a:off x="3092596" y="1232195"/>
                <a:ext cx="6051404" cy="3573721"/>
                <a:chOff x="3315869" y="2470353"/>
                <a:chExt cx="6051404" cy="3573721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51EEED84-58F1-ED4D-E5CB-84E6375CD1FE}"/>
                    </a:ext>
                  </a:extLst>
                </p:cNvPr>
                <p:cNvGrpSpPr/>
                <p:nvPr/>
              </p:nvGrpSpPr>
              <p:grpSpPr>
                <a:xfrm>
                  <a:off x="3315869" y="2572362"/>
                  <a:ext cx="6051404" cy="3471712"/>
                  <a:chOff x="3092596" y="1214212"/>
                  <a:chExt cx="6051404" cy="3471712"/>
                </a:xfrm>
              </p:grpSpPr>
              <p:pic>
                <p:nvPicPr>
                  <p:cNvPr id="25" name="Picture 24" descr="A diagram of a train station&#10;&#10;Description automatically generated">
                    <a:extLst>
                      <a:ext uri="{FF2B5EF4-FFF2-40B4-BE49-F238E27FC236}">
                        <a16:creationId xmlns:a16="http://schemas.microsoft.com/office/drawing/2014/main" id="{43459D75-0C12-4B98-CDE9-573EE6084C9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flipH="1">
                    <a:off x="3092596" y="1214212"/>
                    <a:ext cx="5984123" cy="3471712"/>
                  </a:xfrm>
                  <a:prstGeom prst="rect">
                    <a:avLst/>
                  </a:prstGeom>
                </p:spPr>
              </p:pic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D7FF9B74-DED2-245A-FD61-D5E8A204A0D7}"/>
                      </a:ext>
                    </a:extLst>
                  </p:cNvPr>
                  <p:cNvSpPr/>
                  <p:nvPr/>
                </p:nvSpPr>
                <p:spPr>
                  <a:xfrm>
                    <a:off x="7072671" y="1916356"/>
                    <a:ext cx="2071329" cy="38438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89B8DDAD-74B3-47DF-A5E7-889D1043F52F}"/>
                      </a:ext>
                    </a:extLst>
                  </p:cNvPr>
                  <p:cNvSpPr/>
                  <p:nvPr/>
                </p:nvSpPr>
                <p:spPr>
                  <a:xfrm>
                    <a:off x="8509705" y="2432103"/>
                    <a:ext cx="609600" cy="38438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027A3C5F-1AB5-895B-B593-D92C688328CA}"/>
                      </a:ext>
                    </a:extLst>
                  </p:cNvPr>
                  <p:cNvSpPr/>
                  <p:nvPr/>
                </p:nvSpPr>
                <p:spPr>
                  <a:xfrm>
                    <a:off x="3430843" y="2619819"/>
                    <a:ext cx="1012027" cy="38438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0F1C63BF-BA1A-DA9F-76B0-210052471899}"/>
                      </a:ext>
                    </a:extLst>
                  </p:cNvPr>
                  <p:cNvSpPr/>
                  <p:nvPr/>
                </p:nvSpPr>
                <p:spPr>
                  <a:xfrm>
                    <a:off x="5207145" y="3441303"/>
                    <a:ext cx="1012027" cy="38438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5AFC35B3-CF93-AECE-E69A-3CAA6ADAAFBB}"/>
                    </a:ext>
                  </a:extLst>
                </p:cNvPr>
                <p:cNvSpPr/>
                <p:nvPr/>
              </p:nvSpPr>
              <p:spPr>
                <a:xfrm>
                  <a:off x="6142356" y="2556368"/>
                  <a:ext cx="1481052" cy="38438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7E64EEB3-1C52-1070-9609-1811CBFACCDB}"/>
                    </a:ext>
                  </a:extLst>
                </p:cNvPr>
                <p:cNvSpPr/>
                <p:nvPr/>
              </p:nvSpPr>
              <p:spPr>
                <a:xfrm>
                  <a:off x="5271415" y="2470353"/>
                  <a:ext cx="1012027" cy="38438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F287533-21DB-6209-C8A5-7BFA1A221A5C}"/>
                  </a:ext>
                </a:extLst>
              </p:cNvPr>
              <p:cNvSpPr txBox="1"/>
              <p:nvPr/>
            </p:nvSpPr>
            <p:spPr>
              <a:xfrm>
                <a:off x="7621652" y="2420734"/>
                <a:ext cx="1124842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SHADOWS</a:t>
                </a:r>
              </a:p>
              <a:p>
                <a:pPr algn="ctr"/>
                <a:r>
                  <a:rPr lang="en-US" sz="1000" kern="0" dirty="0">
                    <a:solidFill>
                      <a:schemeClr val="tx2"/>
                    </a:solidFill>
                    <a:latin typeface="Arial"/>
                    <a:cs typeface="Arial"/>
                  </a:rPr>
                  <a:t>s</a:t>
                </a:r>
                <a:r>
                  <a:rPr kumimoji="0" lang="en-US" sz="1000" b="0" i="0" u="none" strike="noStrike" kern="0" cap="none" spc="0" normalizeH="0" baseline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pectrometer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 magnet</a:t>
                </a:r>
                <a:endParaRPr lang="en-CH" sz="1000" dirty="0"/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0C45D5E-A304-CBA9-2B34-08F7C93D0EA3}"/>
                </a:ext>
              </a:extLst>
            </p:cNvPr>
            <p:cNvCxnSpPr>
              <a:cxnSpLocks/>
              <a:stCxn id="36" idx="2"/>
            </p:cNvCxnSpPr>
            <p:nvPr/>
          </p:nvCxnSpPr>
          <p:spPr>
            <a:xfrm flipH="1">
              <a:off x="7835056" y="2974732"/>
              <a:ext cx="349017" cy="783769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B59B9F88-D4C2-1CDD-D814-32DBF0979169}"/>
              </a:ext>
            </a:extLst>
          </p:cNvPr>
          <p:cNvSpPr txBox="1"/>
          <p:nvPr/>
        </p:nvSpPr>
        <p:spPr>
          <a:xfrm rot="864601">
            <a:off x="5299947" y="1283389"/>
            <a:ext cx="8809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TCC8</a:t>
            </a:r>
            <a:endParaRPr lang="en-CH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59BE7DA-07AA-A111-D0A6-740462B3735B}"/>
              </a:ext>
            </a:extLst>
          </p:cNvPr>
          <p:cNvSpPr txBox="1"/>
          <p:nvPr/>
        </p:nvSpPr>
        <p:spPr>
          <a:xfrm rot="823139">
            <a:off x="7473774" y="4406685"/>
            <a:ext cx="8809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ECN3</a:t>
            </a:r>
            <a:endParaRPr lang="en-CH" sz="16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0BFDC5A-6230-59C2-FCE7-84798EC871DF}"/>
              </a:ext>
            </a:extLst>
          </p:cNvPr>
          <p:cNvCxnSpPr>
            <a:cxnSpLocks/>
          </p:cNvCxnSpPr>
          <p:nvPr/>
        </p:nvCxnSpPr>
        <p:spPr>
          <a:xfrm>
            <a:off x="6998809" y="4527107"/>
            <a:ext cx="1363417" cy="366505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710D6B8-DBC0-A5AF-80A1-FC79BB04F462}"/>
              </a:ext>
            </a:extLst>
          </p:cNvPr>
          <p:cNvSpPr txBox="1"/>
          <p:nvPr/>
        </p:nvSpPr>
        <p:spPr>
          <a:xfrm>
            <a:off x="1343635" y="4514740"/>
            <a:ext cx="5791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Concept of the 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Target Complex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205C7E8-DDD9-9529-90F6-4C260A692350}"/>
              </a:ext>
            </a:extLst>
          </p:cNvPr>
          <p:cNvGrpSpPr/>
          <p:nvPr/>
        </p:nvGrpSpPr>
        <p:grpSpPr>
          <a:xfrm>
            <a:off x="1484368" y="3910325"/>
            <a:ext cx="4403402" cy="1047328"/>
            <a:chOff x="1484368" y="3910325"/>
            <a:chExt cx="4403402" cy="1047328"/>
          </a:xfrm>
        </p:grpSpPr>
        <p:pic>
          <p:nvPicPr>
            <p:cNvPr id="16" name="Picture 15" descr="A green rectangular object with red lines&#10;&#10;Description automatically generated">
              <a:extLst>
                <a:ext uri="{FF2B5EF4-FFF2-40B4-BE49-F238E27FC236}">
                  <a16:creationId xmlns:a16="http://schemas.microsoft.com/office/drawing/2014/main" id="{C76BBF8E-84A4-DFF3-8226-7FCE01547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69269" y="4376381"/>
              <a:ext cx="3218501" cy="426310"/>
            </a:xfrm>
            <a:prstGeom prst="rect">
              <a:avLst/>
            </a:prstGeom>
          </p:spPr>
        </p:pic>
        <p:pic>
          <p:nvPicPr>
            <p:cNvPr id="18" name="Picture 17" descr="A diagram of a circle with a red circle in the center&#10;&#10;Description automatically generated">
              <a:extLst>
                <a:ext uri="{FF2B5EF4-FFF2-40B4-BE49-F238E27FC236}">
                  <a16:creationId xmlns:a16="http://schemas.microsoft.com/office/drawing/2014/main" id="{D384E701-BB80-9AE0-8B91-A193452B4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84368" y="3910325"/>
              <a:ext cx="1184901" cy="1047328"/>
            </a:xfrm>
            <a:prstGeom prst="rect">
              <a:avLst/>
            </a:prstGeom>
          </p:spPr>
        </p:pic>
      </p:grp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97E67443-B3C7-D179-5405-CBE725DC154F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5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8445870" y="4767447"/>
            <a:ext cx="501424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050"/>
              <a:pPr/>
              <a:t>15</a:t>
            </a:fld>
            <a:endParaRPr lang="en-US" sz="10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7E4295-BBEB-432A-BA24-54CE2EC839A4}"/>
              </a:ext>
            </a:extLst>
          </p:cNvPr>
          <p:cNvSpPr txBox="1"/>
          <p:nvPr/>
        </p:nvSpPr>
        <p:spPr bwMode="auto">
          <a:xfrm>
            <a:off x="404037" y="1067003"/>
            <a:ext cx="7880647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GB" sz="1575" dirty="0">
                <a:solidFill>
                  <a:schemeClr val="tx2"/>
                </a:solidFill>
              </a:rPr>
              <a:t>Study carried out by an external consultant:</a:t>
            </a:r>
          </a:p>
          <a:p>
            <a:pPr marL="285750" lvl="1" indent="-285750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GB" sz="1575" dirty="0">
                <a:solidFill>
                  <a:schemeClr val="tx2"/>
                </a:solidFill>
              </a:rPr>
              <a:t>Objective of the study: </a:t>
            </a:r>
          </a:p>
          <a:p>
            <a:pPr marL="742950" lvl="2" indent="-285750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GB" sz="1575" dirty="0">
                <a:solidFill>
                  <a:schemeClr val="tx2"/>
                </a:solidFill>
              </a:rPr>
              <a:t>Evaluate the feasibility of the proposed design and to assess the impact on the existing infrastructure</a:t>
            </a:r>
          </a:p>
          <a:p>
            <a:pPr marL="742950" lvl="2" indent="-285750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GB" sz="1575" dirty="0">
                <a:solidFill>
                  <a:schemeClr val="tx2"/>
                </a:solidFill>
              </a:rPr>
              <a:t>Identify and evaluate design and construction options</a:t>
            </a:r>
          </a:p>
          <a:p>
            <a:pPr marL="742950" lvl="2" indent="-285750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GB" sz="1575" dirty="0">
                <a:solidFill>
                  <a:schemeClr val="tx2"/>
                </a:solidFill>
              </a:rPr>
              <a:t>Create a preliminary cost estimate</a:t>
            </a:r>
          </a:p>
          <a:p>
            <a:pPr marL="600075" lvl="2" indent="-257175">
              <a:spcBef>
                <a:spcPts val="900"/>
              </a:spcBef>
              <a:buFont typeface="Wingdings" panose="05000000000000000000" pitchFamily="2" charset="2"/>
              <a:buChar char="Ø"/>
              <a:defRPr/>
            </a:pPr>
            <a:endParaRPr lang="en-GB" sz="1575" dirty="0">
              <a:solidFill>
                <a:schemeClr val="tx2"/>
              </a:solidFill>
            </a:endParaRPr>
          </a:p>
          <a:p>
            <a:pPr marL="285750" lvl="1" indent="-285750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575" dirty="0">
                <a:solidFill>
                  <a:schemeClr val="tx2"/>
                </a:solidFill>
              </a:rPr>
              <a:t>Synaxis AG, “CERN </a:t>
            </a:r>
            <a:r>
              <a:rPr lang="en-US" sz="1575" dirty="0" err="1">
                <a:solidFill>
                  <a:schemeClr val="tx2"/>
                </a:solidFill>
              </a:rPr>
              <a:t>Prevessin</a:t>
            </a:r>
            <a:r>
              <a:rPr lang="en-US" sz="1575" dirty="0">
                <a:solidFill>
                  <a:schemeClr val="tx2"/>
                </a:solidFill>
              </a:rPr>
              <a:t> Beam Dump Facility ECN3 &amp; TCC8 - Report of</a:t>
            </a:r>
            <a:br>
              <a:rPr lang="en-US" sz="1575" dirty="0">
                <a:solidFill>
                  <a:schemeClr val="tx2"/>
                </a:solidFill>
              </a:rPr>
            </a:br>
            <a:r>
              <a:rPr lang="en-US" sz="1575" dirty="0">
                <a:solidFill>
                  <a:schemeClr val="tx2"/>
                </a:solidFill>
              </a:rPr>
              <a:t>Preliminary Study,” Lausanne, Switzerland, Tech. Rep. EDMS #2815529, 2023.</a:t>
            </a:r>
            <a:br>
              <a:rPr lang="en-US" sz="1575" dirty="0">
                <a:solidFill>
                  <a:schemeClr val="tx2"/>
                </a:solidFill>
              </a:rPr>
            </a:br>
            <a:r>
              <a:rPr lang="en-US" sz="1575" dirty="0">
                <a:solidFill>
                  <a:schemeClr val="tx2"/>
                </a:solidFill>
              </a:rPr>
              <a:t>[Online]. Available: </a:t>
            </a:r>
            <a:r>
              <a:rPr lang="en-US" sz="1575" dirty="0">
                <a:solidFill>
                  <a:schemeClr val="tx2"/>
                </a:solidFill>
                <a:hlinkClick r:id="rId2"/>
              </a:rPr>
              <a:t>https://edms.cern.ch/document/2815529</a:t>
            </a:r>
            <a:br>
              <a:rPr lang="en-US" sz="1575" dirty="0">
                <a:solidFill>
                  <a:schemeClr val="tx2"/>
                </a:solidFill>
              </a:rPr>
            </a:br>
            <a:endParaRPr lang="en-US" sz="1575" dirty="0">
              <a:solidFill>
                <a:schemeClr val="tx2"/>
              </a:solidFill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32E5D595-EA5C-4EA5-A098-126D00AF9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720" y="1117833"/>
            <a:ext cx="2284521" cy="369332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382FD2A2-FB56-C36C-8228-C985A06405AE}"/>
              </a:ext>
            </a:extLst>
          </p:cNvPr>
          <p:cNvSpPr txBox="1">
            <a:spLocks/>
          </p:cNvSpPr>
          <p:nvPr/>
        </p:nvSpPr>
        <p:spPr>
          <a:xfrm>
            <a:off x="404037" y="131372"/>
            <a:ext cx="8335926" cy="75928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/>
              <a:t>Civil Engineering Study</a:t>
            </a:r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A02A6355-40D2-C058-2459-1D77BCB87629}"/>
              </a:ext>
            </a:extLst>
          </p:cNvPr>
          <p:cNvSpPr txBox="1">
            <a:spLocks/>
          </p:cNvSpPr>
          <p:nvPr/>
        </p:nvSpPr>
        <p:spPr>
          <a:xfrm>
            <a:off x="8196393" y="4946346"/>
            <a:ext cx="501424" cy="1841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r"/>
              <a:t>15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FE9AA32D-072E-4E0C-8A4C-372FF7073CC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140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8445870" y="4767447"/>
            <a:ext cx="501424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050"/>
              <a:pPr/>
              <a:t>16</a:t>
            </a:fld>
            <a:endParaRPr lang="en-US" sz="1050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382FD2A2-FB56-C36C-8228-C985A06405AE}"/>
              </a:ext>
            </a:extLst>
          </p:cNvPr>
          <p:cNvSpPr txBox="1">
            <a:spLocks/>
          </p:cNvSpPr>
          <p:nvPr/>
        </p:nvSpPr>
        <p:spPr>
          <a:xfrm>
            <a:off x="404037" y="131372"/>
            <a:ext cx="8335926" cy="75928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/>
              <a:t>Civil Engineering Study: BDF/</a:t>
            </a:r>
            <a:r>
              <a:rPr lang="en-US" sz="3100" b="1" dirty="0" err="1"/>
              <a:t>SHiP</a:t>
            </a:r>
            <a:endParaRPr lang="en-US" sz="31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2B57CC-44C1-ED0C-6DC8-3714F364F295}"/>
              </a:ext>
            </a:extLst>
          </p:cNvPr>
          <p:cNvSpPr txBox="1"/>
          <p:nvPr/>
        </p:nvSpPr>
        <p:spPr>
          <a:xfrm>
            <a:off x="251148" y="3895017"/>
            <a:ext cx="88928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Civil Engineering works in TCC8 (excavation and creation of the confined area) = 1.2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New shaft and access building = 4.5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Service Building for Target Complex (500 m</a:t>
            </a:r>
            <a:r>
              <a:rPr lang="en-GB" sz="1600" baseline="30000" dirty="0"/>
              <a:t>2</a:t>
            </a:r>
            <a:r>
              <a:rPr lang="en-GB" sz="1600" dirty="0"/>
              <a:t>) = 3.1 MCHF</a:t>
            </a:r>
            <a:endParaRPr lang="en-CH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F02FAA-8CE0-E7DB-1BD8-1379F2EEB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50" y="755802"/>
            <a:ext cx="3049339" cy="26658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99C2C3-5F96-2D09-2432-C3A4A0A83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944" y="984311"/>
            <a:ext cx="4653852" cy="2615618"/>
          </a:xfrm>
          <a:prstGeom prst="rect">
            <a:avLst/>
          </a:prstGeom>
        </p:spPr>
      </p:pic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330E855B-E3E3-ECFA-0C7F-3E892F00D2A7}"/>
              </a:ext>
            </a:extLst>
          </p:cNvPr>
          <p:cNvSpPr txBox="1">
            <a:spLocks/>
          </p:cNvSpPr>
          <p:nvPr/>
        </p:nvSpPr>
        <p:spPr>
          <a:xfrm>
            <a:off x="8185376" y="4946346"/>
            <a:ext cx="501424" cy="1841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r"/>
              <a:t>16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3083841B-1035-7B8B-4391-82FB2A7F4F39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0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8445870" y="4767447"/>
            <a:ext cx="501424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050"/>
              <a:pPr/>
              <a:t>17</a:t>
            </a:fld>
            <a:endParaRPr lang="en-US" sz="1050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382FD2A2-FB56-C36C-8228-C985A06405AE}"/>
              </a:ext>
            </a:extLst>
          </p:cNvPr>
          <p:cNvSpPr txBox="1">
            <a:spLocks/>
          </p:cNvSpPr>
          <p:nvPr/>
        </p:nvSpPr>
        <p:spPr>
          <a:xfrm>
            <a:off x="404037" y="131372"/>
            <a:ext cx="8335926" cy="75928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/>
              <a:t>Civil Engineering Study: HIKE/SHADOWS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6D260E-EEE0-4342-9AD3-E2DBCF25C8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51" t="11543" r="151" b="-1347"/>
          <a:stretch/>
        </p:blipFill>
        <p:spPr>
          <a:xfrm>
            <a:off x="4571998" y="890658"/>
            <a:ext cx="3677397" cy="27776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B6E556-19D3-48DE-9F77-7F9DC6ACA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276" y="1191066"/>
            <a:ext cx="3232154" cy="24772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2B57CC-44C1-ED0C-6DC8-3714F364F295}"/>
              </a:ext>
            </a:extLst>
          </p:cNvPr>
          <p:cNvSpPr txBox="1"/>
          <p:nvPr/>
        </p:nvSpPr>
        <p:spPr>
          <a:xfrm>
            <a:off x="251148" y="3936450"/>
            <a:ext cx="88928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Civil Engineering works in TCC8 (excavation and creation of the confined area) = 1.2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Dimension of the pit 2.8m x 12m x 1m deep, under SHADOWS detector = 0.6 MCHF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Service Building for Target Complex (500 m</a:t>
            </a:r>
            <a:r>
              <a:rPr lang="en-GB" sz="1600" baseline="30000" dirty="0"/>
              <a:t>2</a:t>
            </a:r>
            <a:r>
              <a:rPr lang="en-GB" sz="1600" dirty="0"/>
              <a:t>) = 3.1 MCHF</a:t>
            </a:r>
            <a:endParaRPr lang="en-CH" sz="1600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B41C6EF2-DCA6-35AE-F7D1-0A5B2129DD84}"/>
              </a:ext>
            </a:extLst>
          </p:cNvPr>
          <p:cNvSpPr txBox="1">
            <a:spLocks/>
          </p:cNvSpPr>
          <p:nvPr/>
        </p:nvSpPr>
        <p:spPr>
          <a:xfrm>
            <a:off x="8185376" y="4946346"/>
            <a:ext cx="501424" cy="1841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 algn="r"/>
              <a:t>17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EE07587-41F8-696E-AF38-D2B80A821F3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701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11C252-ED59-0AFB-4307-C6A7548A1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25" y="1187863"/>
            <a:ext cx="8030938" cy="4517403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A301ABD-1A49-5D8A-1B64-6104639C8D49}"/>
              </a:ext>
            </a:extLst>
          </p:cNvPr>
          <p:cNvSpPr txBox="1">
            <a:spLocks/>
          </p:cNvSpPr>
          <p:nvPr/>
        </p:nvSpPr>
        <p:spPr>
          <a:xfrm>
            <a:off x="1765796" y="963014"/>
            <a:ext cx="5314852" cy="4080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42925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>
                <a:srgbClr val="0070C0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00000"/>
                </a:solidFill>
              </a:rPr>
              <a:t>Research Board (March 2023)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8D47ED1-5E84-0365-F4E0-D8236EB785C3}"/>
              </a:ext>
            </a:extLst>
          </p:cNvPr>
          <p:cNvGrpSpPr/>
          <p:nvPr/>
        </p:nvGrpSpPr>
        <p:grpSpPr>
          <a:xfrm>
            <a:off x="3435598" y="1763950"/>
            <a:ext cx="5095559" cy="2944238"/>
            <a:chOff x="3435598" y="1763950"/>
            <a:chExt cx="5095559" cy="294423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3625A2-078D-8DD1-1A8B-DD2DC555F503}"/>
                </a:ext>
              </a:extLst>
            </p:cNvPr>
            <p:cNvSpPr/>
            <p:nvPr/>
          </p:nvSpPr>
          <p:spPr>
            <a:xfrm>
              <a:off x="4087115" y="1763950"/>
              <a:ext cx="4444042" cy="2944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8D5743E-3390-1D64-1E07-6A106BC1AC5C}"/>
                </a:ext>
              </a:extLst>
            </p:cNvPr>
            <p:cNvSpPr/>
            <p:nvPr/>
          </p:nvSpPr>
          <p:spPr>
            <a:xfrm>
              <a:off x="3591279" y="2597609"/>
              <a:ext cx="614961" cy="1174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91B5369-198B-D527-EEDF-7A697E483D08}"/>
                </a:ext>
              </a:extLst>
            </p:cNvPr>
            <p:cNvSpPr/>
            <p:nvPr/>
          </p:nvSpPr>
          <p:spPr>
            <a:xfrm rot="16200000">
              <a:off x="3715544" y="2597608"/>
              <a:ext cx="614961" cy="1174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5DC327D-812D-E9C3-FB19-FB6DECD6712A}"/>
              </a:ext>
            </a:extLst>
          </p:cNvPr>
          <p:cNvSpPr txBox="1"/>
          <p:nvPr/>
        </p:nvSpPr>
        <p:spPr>
          <a:xfrm>
            <a:off x="861237" y="-6964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EA0AF1FD-2F76-39EB-3399-DD801AAD5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600" b="1" dirty="0"/>
              <a:t>Where are we today? (</a:t>
            </a:r>
            <a:r>
              <a:rPr lang="en-US" sz="3600" b="1" dirty="0" err="1"/>
              <a:t>i</a:t>
            </a:r>
            <a:r>
              <a:rPr lang="en-US" sz="3600" b="1" dirty="0"/>
              <a:t>)</a:t>
            </a:r>
            <a:endParaRPr lang="en-US" sz="4100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C2855211-4BAE-DDB1-C46D-F8C8162400E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24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11C252-ED59-0AFB-4307-C6A7548A1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25" y="1187863"/>
            <a:ext cx="8030938" cy="4517403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A301ABD-1A49-5D8A-1B64-6104639C8D49}"/>
              </a:ext>
            </a:extLst>
          </p:cNvPr>
          <p:cNvSpPr txBox="1">
            <a:spLocks/>
          </p:cNvSpPr>
          <p:nvPr/>
        </p:nvSpPr>
        <p:spPr>
          <a:xfrm>
            <a:off x="1765796" y="963014"/>
            <a:ext cx="5314852" cy="4080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42925" indent="-1714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>
                <a:srgbClr val="0070C0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00000"/>
                </a:solidFill>
              </a:rPr>
              <a:t>Research Board (December 2023)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DC327D-812D-E9C3-FB19-FB6DECD6712A}"/>
              </a:ext>
            </a:extLst>
          </p:cNvPr>
          <p:cNvSpPr txBox="1"/>
          <p:nvPr/>
        </p:nvSpPr>
        <p:spPr>
          <a:xfrm>
            <a:off x="861237" y="-6964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2C1F2E5C-0A22-264C-C135-20C20AC2E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600" b="1" dirty="0"/>
              <a:t>Where are we today? (ii)</a:t>
            </a:r>
            <a:endParaRPr lang="en-US" sz="4100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3C3E5D57-7EC2-D96B-E847-E6C8CBCA2030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9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0236" y="581115"/>
            <a:ext cx="8226854" cy="1750860"/>
          </a:xfrm>
        </p:spPr>
        <p:txBody>
          <a:bodyPr>
            <a:normAutofit/>
          </a:bodyPr>
          <a:lstStyle/>
          <a:p>
            <a:r>
              <a:rPr lang="en-GB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Intensity Upgrade of North Area's ECN3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0236" y="3155950"/>
            <a:ext cx="9584592" cy="1406435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M. Brugger (BE-EA) &amp; </a:t>
            </a:r>
            <a:r>
              <a:rPr lang="EN-US" b="1" dirty="0"/>
              <a:t>M. Fraser</a:t>
            </a:r>
            <a:r>
              <a:rPr lang="en-US" b="1" dirty="0"/>
              <a:t> </a:t>
            </a:r>
            <a:r>
              <a:rPr lang="EN-US" b="1" dirty="0"/>
              <a:t>(SY-ABT-</a:t>
            </a:r>
            <a:r>
              <a:rPr lang="en-US" b="1" dirty="0"/>
              <a:t>BTP</a:t>
            </a:r>
            <a:r>
              <a:rPr lang="EN-US" b="1" dirty="0"/>
              <a:t>)</a:t>
            </a:r>
            <a:r>
              <a:rPr lang="en-US" b="1" dirty="0"/>
              <a:t> on behalf of the PBC ECN3 Beam Delivery Task Force </a:t>
            </a:r>
          </a:p>
          <a:p>
            <a:endParaRPr lang="en-US" dirty="0"/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Proposed Future Activities in the ECN3 beamline – 113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Plenary ECFA Meeting  </a:t>
            </a:r>
          </a:p>
          <a:p>
            <a:endParaRPr lang="en-GB" dirty="0"/>
          </a:p>
          <a:p>
            <a:r>
              <a:rPr lang="en-GB" dirty="0"/>
              <a:t>CERN, Geneva, Switzerland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November</a:t>
            </a:r>
            <a:r>
              <a:rPr lang="en-GB" dirty="0"/>
              <a:t> 2023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600" b="1" dirty="0"/>
              <a:t>Where are we today? (iii)</a:t>
            </a:r>
            <a:endParaRPr lang="en-US" sz="41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294" y="894744"/>
            <a:ext cx="8727238" cy="4117384"/>
          </a:xfrm>
        </p:spPr>
        <p:txBody>
          <a:bodyPr>
            <a:normAutofit/>
          </a:bodyPr>
          <a:lstStyle/>
          <a:p>
            <a:r>
              <a:rPr lang="en-US" b="1" dirty="0"/>
              <a:t>We came out of the MTP 2023 exercise in a position to move the study forward into a TDR phase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/>
          </a:p>
          <a:p>
            <a:pPr lvl="1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b="1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ecision of the DG [11/04/2023]: </a:t>
            </a:r>
            <a:r>
              <a:rPr lang="en-GB" i="1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‘Allocate </a:t>
            </a:r>
            <a:r>
              <a:rPr lang="en-GB" b="1" i="1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2.5 MCHF for 2023 and 2024 </a:t>
            </a:r>
            <a:r>
              <a:rPr lang="en-GB" i="1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the preliminary works, waiting for the project to be officially approved.’</a:t>
            </a:r>
          </a:p>
          <a:p>
            <a:pPr lvl="1"/>
            <a:r>
              <a:rPr lang="en-US" b="1" dirty="0"/>
              <a:t>TDR budget approved by the CERN Council at the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June 2023 meeting</a:t>
            </a: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Transitioning to a project 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ECN3 High Intensity Study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(TDR phase):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Nominated as PL (</a:t>
            </a:r>
            <a:r>
              <a:rPr lang="en-GB" dirty="0">
                <a:latin typeface="arial" panose="020B0604020202020204" pitchFamily="34" charset="0"/>
                <a:hlinkClick r:id="rId3"/>
              </a:rPr>
              <a:t>EDMS #2921486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in August and have been requested to setup the project structure should the project be approved: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b="1" i="1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15365-11EC-9C34-F70A-517FAD32FB75}"/>
              </a:ext>
            </a:extLst>
          </p:cNvPr>
          <p:cNvSpPr txBox="1">
            <a:spLocks/>
          </p:cNvSpPr>
          <p:nvPr/>
        </p:nvSpPr>
        <p:spPr>
          <a:xfrm>
            <a:off x="464457" y="1409551"/>
            <a:ext cx="10889343" cy="4351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927358-9110-AE82-E61F-70EDAD1A1C29}"/>
              </a:ext>
            </a:extLst>
          </p:cNvPr>
          <p:cNvSpPr txBox="1"/>
          <p:nvPr/>
        </p:nvSpPr>
        <p:spPr>
          <a:xfrm>
            <a:off x="4036135" y="-11099"/>
            <a:ext cx="51521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t"/>
            <a:r>
              <a:rPr lang="en-GB" sz="1000" b="0" i="1" dirty="0">
                <a:effectLst/>
                <a:latin typeface="arial" panose="020B0604020202020204" pitchFamily="34" charset="0"/>
              </a:rPr>
              <a:t>Nomination as PL of ECN3 High Intensity Study inc. Mandate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#2921486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  <a:p>
            <a:pPr algn="r" fontAlgn="t"/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0097D8AA-E570-4A2D-A235-919D66C74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2519807-79A7-5F05-83DF-16DF5114073C}"/>
              </a:ext>
            </a:extLst>
          </p:cNvPr>
          <p:cNvSpPr/>
          <p:nvPr/>
        </p:nvSpPr>
        <p:spPr>
          <a:xfrm>
            <a:off x="4055999" y="3433457"/>
            <a:ext cx="2088592" cy="1424432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HI-ECN3 Project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WP1 - Project management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WP2 - Beam Delivery to ECN3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WP3 - Target Complex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WP4 - Target &amp; BIDs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WP5 - Experimental Area &amp; Experiment Interface</a:t>
            </a:r>
          </a:p>
          <a:p>
            <a:pPr algn="ctr">
              <a:defRPr/>
            </a:pPr>
            <a:r>
              <a:rPr lang="en-US" sz="800" kern="0" dirty="0">
                <a:solidFill>
                  <a:prstClr val="white"/>
                </a:solidFill>
                <a:latin typeface="Calibri" panose="020F0502020204030204"/>
              </a:rPr>
              <a:t>WP6 - Safety &amp; RP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WP7 - Civil Engineering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00C8859-A22F-0F7E-DE7B-C038BD9162F3}"/>
              </a:ext>
            </a:extLst>
          </p:cNvPr>
          <p:cNvGrpSpPr/>
          <p:nvPr/>
        </p:nvGrpSpPr>
        <p:grpSpPr>
          <a:xfrm>
            <a:off x="6177444" y="3441936"/>
            <a:ext cx="2717167" cy="1424432"/>
            <a:chOff x="6177444" y="3441936"/>
            <a:chExt cx="2717167" cy="142443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41BB24B-EB34-D660-ECA9-8FA3190E3F8E}"/>
                </a:ext>
              </a:extLst>
            </p:cNvPr>
            <p:cNvSpPr/>
            <p:nvPr/>
          </p:nvSpPr>
          <p:spPr>
            <a:xfrm>
              <a:off x="6815715" y="3441936"/>
              <a:ext cx="2078896" cy="1424432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ECN3 Experiment Project (EP)</a:t>
              </a:r>
            </a:p>
          </p:txBody>
        </p:sp>
        <p:sp>
          <p:nvSpPr>
            <p:cNvPr id="37" name="Left-right Arrow 36">
              <a:extLst>
                <a:ext uri="{FF2B5EF4-FFF2-40B4-BE49-F238E27FC236}">
                  <a16:creationId xmlns:a16="http://schemas.microsoft.com/office/drawing/2014/main" id="{405A5CBD-E64E-6520-94BB-3BF397A17B57}"/>
                </a:ext>
              </a:extLst>
            </p:cNvPr>
            <p:cNvSpPr/>
            <p:nvPr/>
          </p:nvSpPr>
          <p:spPr>
            <a:xfrm>
              <a:off x="6177444" y="4432314"/>
              <a:ext cx="580406" cy="248950"/>
            </a:xfrm>
            <a:prstGeom prst="leftRightArrow">
              <a:avLst/>
            </a:prstGeom>
            <a:solidFill>
              <a:srgbClr val="C00000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73896F-C52B-2A43-14B8-5C3CA09DFE8A}"/>
              </a:ext>
            </a:extLst>
          </p:cNvPr>
          <p:cNvGrpSpPr/>
          <p:nvPr/>
        </p:nvGrpSpPr>
        <p:grpSpPr>
          <a:xfrm>
            <a:off x="149909" y="3433458"/>
            <a:ext cx="3873238" cy="1424432"/>
            <a:chOff x="149909" y="3433458"/>
            <a:chExt cx="3873238" cy="1424432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9B73FAA-0D12-450B-0D88-2117B97B2F56}"/>
                </a:ext>
              </a:extLst>
            </p:cNvPr>
            <p:cNvSpPr/>
            <p:nvPr/>
          </p:nvSpPr>
          <p:spPr>
            <a:xfrm>
              <a:off x="149909" y="3433458"/>
              <a:ext cx="2010242" cy="1424432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NA-CONS Project</a:t>
              </a:r>
              <a:endPara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Left-right Arrow 37">
              <a:extLst>
                <a:ext uri="{FF2B5EF4-FFF2-40B4-BE49-F238E27FC236}">
                  <a16:creationId xmlns:a16="http://schemas.microsoft.com/office/drawing/2014/main" id="{9BD7FC9D-DFCD-5F58-F5DC-029E94714F95}"/>
                </a:ext>
              </a:extLst>
            </p:cNvPr>
            <p:cNvSpPr/>
            <p:nvPr/>
          </p:nvSpPr>
          <p:spPr>
            <a:xfrm>
              <a:off x="2160151" y="4518391"/>
              <a:ext cx="1843694" cy="178302"/>
            </a:xfrm>
            <a:prstGeom prst="leftRightArrow">
              <a:avLst/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4D739B5-CEDD-6F41-DC9F-4D3FBB49FCE0}"/>
                </a:ext>
              </a:extLst>
            </p:cNvPr>
            <p:cNvSpPr/>
            <p:nvPr/>
          </p:nvSpPr>
          <p:spPr>
            <a:xfrm>
              <a:off x="2376428" y="4461809"/>
              <a:ext cx="1398369" cy="287717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Technical Coordination</a:t>
              </a:r>
              <a:endParaRPr kumimoji="0" lang="en-CH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Left-right Arrow 39">
              <a:extLst>
                <a:ext uri="{FF2B5EF4-FFF2-40B4-BE49-F238E27FC236}">
                  <a16:creationId xmlns:a16="http://schemas.microsoft.com/office/drawing/2014/main" id="{BFA350B8-A389-4DEF-2128-0630100D3E14}"/>
                </a:ext>
              </a:extLst>
            </p:cNvPr>
            <p:cNvSpPr/>
            <p:nvPr/>
          </p:nvSpPr>
          <p:spPr>
            <a:xfrm>
              <a:off x="2167928" y="4091548"/>
              <a:ext cx="1836079" cy="181182"/>
            </a:xfrm>
            <a:prstGeom prst="leftRightArrow">
              <a:avLst/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9FB625-E8B2-C3CE-C753-4A26B57CFEA0}"/>
                </a:ext>
              </a:extLst>
            </p:cNvPr>
            <p:cNvSpPr/>
            <p:nvPr/>
          </p:nvSpPr>
          <p:spPr>
            <a:xfrm>
              <a:off x="2394392" y="4010629"/>
              <a:ext cx="1398369" cy="335512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Integration Coordination</a:t>
              </a:r>
              <a:endParaRPr kumimoji="0" lang="en-CH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Left-right Arrow 41">
              <a:extLst>
                <a:ext uri="{FF2B5EF4-FFF2-40B4-BE49-F238E27FC236}">
                  <a16:creationId xmlns:a16="http://schemas.microsoft.com/office/drawing/2014/main" id="{B48215F0-DCB3-C24E-743C-3B62990E3B81}"/>
                </a:ext>
              </a:extLst>
            </p:cNvPr>
            <p:cNvSpPr/>
            <p:nvPr/>
          </p:nvSpPr>
          <p:spPr>
            <a:xfrm>
              <a:off x="2187068" y="3607124"/>
              <a:ext cx="1836079" cy="181182"/>
            </a:xfrm>
            <a:prstGeom prst="leftRightArrow">
              <a:avLst/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DCCEFAC3-A35C-9BCF-835D-6606CC4545CE}"/>
                </a:ext>
              </a:extLst>
            </p:cNvPr>
            <p:cNvSpPr/>
            <p:nvPr/>
          </p:nvSpPr>
          <p:spPr>
            <a:xfrm>
              <a:off x="2394392" y="3524341"/>
              <a:ext cx="1398369" cy="349864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Planning &amp;</a:t>
              </a:r>
              <a:b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Coordination</a:t>
              </a:r>
              <a:endParaRPr kumimoji="0" lang="en-CH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2E0C0E8D-40E8-D382-1955-90E55DF4963F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1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E60EEDD-456C-417A-0FE0-4723DE85A5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8287" y="1252813"/>
            <a:ext cx="8933831" cy="217016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Implementation schedule (</a:t>
            </a:r>
            <a:r>
              <a:rPr lang="en-US" sz="3100" b="1" dirty="0" err="1"/>
              <a:t>i</a:t>
            </a:r>
            <a:r>
              <a:rPr lang="en-US" sz="3100" b="1" dirty="0"/>
              <a:t>)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3A4B306-7FCA-504D-023A-F75F5F7D2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87" y="3596663"/>
            <a:ext cx="9064100" cy="1358704"/>
          </a:xfrm>
        </p:spPr>
        <p:txBody>
          <a:bodyPr>
            <a:normAutofit fontScale="92500"/>
          </a:bodyPr>
          <a:lstStyle/>
          <a:p>
            <a:r>
              <a:rPr lang="en-GB" sz="2100" b="1" dirty="0"/>
              <a:t>2023 - 2025:</a:t>
            </a:r>
            <a:r>
              <a:rPr lang="en-GB" sz="2100" dirty="0"/>
              <a:t> HI beam delivery engineering phase approved</a:t>
            </a:r>
            <a:endParaRPr lang="en-CH" sz="2100" dirty="0"/>
          </a:p>
          <a:p>
            <a:r>
              <a:rPr lang="en-GB" sz="2100" b="1" dirty="0"/>
              <a:t>2023 - 2028: </a:t>
            </a:r>
            <a:r>
              <a:rPr lang="en-GB" sz="2100" dirty="0"/>
              <a:t>NA-CONS LS3 related preparation and implementation phase</a:t>
            </a:r>
          </a:p>
          <a:p>
            <a:r>
              <a:rPr lang="en-GB" sz="2100" b="1" dirty="0"/>
              <a:t>2024 - 2031: </a:t>
            </a:r>
            <a:r>
              <a:rPr lang="en-GB" sz="2100" dirty="0"/>
              <a:t>TCC8/ECN3 facility-specific TDR &amp; implementation phase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F04BBB1B-55DE-E608-EB06-E4A25BBA79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B846EAF-8EC1-19F6-A8D7-ED31ED5200D4}"/>
              </a:ext>
            </a:extLst>
          </p:cNvPr>
          <p:cNvGrpSpPr/>
          <p:nvPr/>
        </p:nvGrpSpPr>
        <p:grpSpPr>
          <a:xfrm>
            <a:off x="1141659" y="936484"/>
            <a:ext cx="5314852" cy="698482"/>
            <a:chOff x="756174" y="745402"/>
            <a:chExt cx="5314852" cy="698482"/>
          </a:xfrm>
        </p:grpSpPr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DBF22D81-F117-55D9-0DE1-C231EAD6C242}"/>
                </a:ext>
              </a:extLst>
            </p:cNvPr>
            <p:cNvSpPr txBox="1">
              <a:spLocks/>
            </p:cNvSpPr>
            <p:nvPr/>
          </p:nvSpPr>
          <p:spPr>
            <a:xfrm>
              <a:off x="756174" y="745402"/>
              <a:ext cx="5314852" cy="4080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800" indent="-1778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Wingdings" panose="05000000000000000000" pitchFamily="2" charset="2"/>
                <a:buChar char="§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355600" indent="-1778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542925" indent="-1714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Clr>
                  <a:srgbClr val="0070C0"/>
                </a:buClr>
                <a:buFont typeface="Arial" panose="020B0604020202020204" pitchFamily="34" charset="0"/>
                <a:buChar char="•"/>
                <a:tabLst/>
                <a:defRPr sz="1400" kern="120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lang="en-GB" sz="1400" i="1" dirty="0">
                  <a:solidFill>
                    <a:srgbClr val="C00000"/>
                  </a:solidFill>
                </a:rPr>
                <a:t>Research Board Experiment to be Approved (December 2023)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2EE4FDA-D059-CA66-D2AF-51C85648FE9F}"/>
                </a:ext>
              </a:extLst>
            </p:cNvPr>
            <p:cNvCxnSpPr>
              <a:cxnSpLocks/>
            </p:cNvCxnSpPr>
            <p:nvPr/>
          </p:nvCxnSpPr>
          <p:spPr>
            <a:xfrm>
              <a:off x="2983357" y="949414"/>
              <a:ext cx="0" cy="49447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5400A01-B868-FF75-9783-A014E52CB7AD}"/>
              </a:ext>
            </a:extLst>
          </p:cNvPr>
          <p:cNvSpPr/>
          <p:nvPr/>
        </p:nvSpPr>
        <p:spPr>
          <a:xfrm>
            <a:off x="2795459" y="2016078"/>
            <a:ext cx="1257846" cy="3824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C1C3D4-D9D7-1D9F-B6F7-EFC4814F93F1}"/>
              </a:ext>
            </a:extLst>
          </p:cNvPr>
          <p:cNvSpPr/>
          <p:nvPr/>
        </p:nvSpPr>
        <p:spPr>
          <a:xfrm>
            <a:off x="2800078" y="1781890"/>
            <a:ext cx="2659579" cy="38242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9FE00B-6F79-C523-8A30-12BCC8865B76}"/>
              </a:ext>
            </a:extLst>
          </p:cNvPr>
          <p:cNvSpPr/>
          <p:nvPr/>
        </p:nvSpPr>
        <p:spPr>
          <a:xfrm>
            <a:off x="3363495" y="2295323"/>
            <a:ext cx="4208379" cy="114568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4EF4B9-ADB9-D2B0-0458-55F7F8402582}"/>
              </a:ext>
            </a:extLst>
          </p:cNvPr>
          <p:cNvGrpSpPr/>
          <p:nvPr/>
        </p:nvGrpSpPr>
        <p:grpSpPr>
          <a:xfrm>
            <a:off x="5431222" y="130422"/>
            <a:ext cx="3643043" cy="1950179"/>
            <a:chOff x="5422830" y="131372"/>
            <a:chExt cx="3643043" cy="195017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489C889-EE65-F1DB-D979-6CB34A5EF1D3}"/>
                </a:ext>
              </a:extLst>
            </p:cNvPr>
            <p:cNvGrpSpPr/>
            <p:nvPr/>
          </p:nvGrpSpPr>
          <p:grpSpPr>
            <a:xfrm>
              <a:off x="5422830" y="131372"/>
              <a:ext cx="3643043" cy="1950179"/>
              <a:chOff x="5422830" y="131372"/>
              <a:chExt cx="3643043" cy="1950179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E89731B-29E0-AB99-BA96-5210182D1FB9}"/>
                  </a:ext>
                </a:extLst>
              </p:cNvPr>
              <p:cNvSpPr/>
              <p:nvPr/>
            </p:nvSpPr>
            <p:spPr>
              <a:xfrm>
                <a:off x="5422830" y="1717946"/>
                <a:ext cx="398664" cy="363605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>
                  <a:highlight>
                    <a:srgbClr val="FF0000"/>
                  </a:highlight>
                </a:endParaRPr>
              </a:p>
            </p:txBody>
          </p:sp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ADDD911F-A64F-38C7-E23C-2102A0A230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11395" y="131372"/>
                <a:ext cx="3054478" cy="71282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800" indent="-1778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355600" indent="-1778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542925" indent="-1714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Clr>
                    <a:srgbClr val="0070C0"/>
                  </a:buClr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600"/>
                  </a:spcBef>
                  <a:spcAft>
                    <a:spcPts val="0"/>
                  </a:spcAft>
                  <a:buNone/>
                </a:pPr>
                <a:r>
                  <a:rPr lang="en-GB" sz="1300" dirty="0">
                    <a:solidFill>
                      <a:srgbClr val="C00000"/>
                    </a:solidFill>
                  </a:rPr>
                  <a:t>Length of LS3 being discussed: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0"/>
                  </a:spcAft>
                  <a:buNone/>
                </a:pPr>
                <a:r>
                  <a:rPr lang="en-GB" sz="1300" i="1" dirty="0">
                    <a:solidFill>
                      <a:srgbClr val="C00000"/>
                    </a:solidFill>
                  </a:rPr>
                  <a:t>Critical to have test beam time for experiment detector R&amp;D</a:t>
                </a:r>
                <a:endParaRPr lang="en-GB" sz="1300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B3D447B-65D4-ECC1-511E-45436CBD0295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5720815" y="844197"/>
              <a:ext cx="1817819" cy="93864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0CECE8D-57DD-2E65-F0FF-14EDEC726A4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3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Summary and next steps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3A4B306-7FCA-504D-023A-F75F5F7D2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751" y="965410"/>
            <a:ext cx="8859530" cy="3886463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HI-ECN3 Study Project to be launched imminently with a demanding schedule, but profiting with </a:t>
            </a:r>
            <a:r>
              <a:rPr lang="en-US" b="1" dirty="0"/>
              <a:t>synergy to NA-CONS project</a:t>
            </a:r>
          </a:p>
          <a:p>
            <a:pPr marL="268287" lvl="1" indent="0">
              <a:buNone/>
            </a:pPr>
            <a:endParaRPr lang="en-US" dirty="0"/>
          </a:p>
          <a:p>
            <a:r>
              <a:rPr lang="en-GB" b="1" dirty="0"/>
              <a:t>An experiment-specific decision is needed from the CERN Research Board before the end of 2023 to start experiment-specific TDR in 2024</a:t>
            </a:r>
          </a:p>
          <a:p>
            <a:endParaRPr lang="en-GB" b="1" dirty="0"/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TDR phase for TCC8/ECN3 facility to work in close synergy with the experiment, aiming for completion by end 2025</a:t>
            </a:r>
          </a:p>
          <a:p>
            <a:endParaRPr lang="en-GB" sz="2000" b="1" dirty="0"/>
          </a:p>
          <a:p>
            <a:r>
              <a:rPr lang="en-GB" b="1" dirty="0"/>
              <a:t>ATS counts on a strong collaboration with EP to guarantee we move through the TDR phase of TCC8/ECN3 facility efficiently (&amp; vice versa!)</a:t>
            </a:r>
          </a:p>
          <a:p>
            <a:endParaRPr lang="en-GB" b="1" dirty="0"/>
          </a:p>
          <a:p>
            <a:r>
              <a:rPr lang="en-GB" b="1" dirty="0"/>
              <a:t>Attaining SPS North Area test-beam time in 2028 is important</a:t>
            </a:r>
            <a:endParaRPr lang="en-GB" b="1" i="1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F04BBB1B-55DE-E608-EB06-E4A25BBA79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C30B6CEF-A268-7C42-336A-BC2F08821C4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10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Acknowledgements 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C656F95-57DC-E763-EAAB-59CAE60381E1}"/>
              </a:ext>
            </a:extLst>
          </p:cNvPr>
          <p:cNvSpPr txBox="1">
            <a:spLocks/>
          </p:cNvSpPr>
          <p:nvPr/>
        </p:nvSpPr>
        <p:spPr>
          <a:xfrm>
            <a:off x="330146" y="846910"/>
            <a:ext cx="8813854" cy="40954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Thanks to everyone who supported the PBC Beam Delivery Task Force team effort, including the equipment and service groups</a:t>
            </a:r>
          </a:p>
          <a:p>
            <a:pPr marL="0" indent="0">
              <a:buNone/>
            </a:pPr>
            <a:r>
              <a:rPr lang="en-GB" sz="1500" b="1" dirty="0"/>
              <a:t>Scientific Secretary: </a:t>
            </a:r>
            <a:r>
              <a:rPr lang="en-GB" sz="1500" dirty="0"/>
              <a:t>Rebecca </a:t>
            </a:r>
            <a:r>
              <a:rPr lang="en-GB" sz="1500" dirty="0" err="1"/>
              <a:t>Ramjiawan</a:t>
            </a:r>
            <a:r>
              <a:rPr lang="en-GB" sz="1500" dirty="0"/>
              <a:t> (PBC Fellow, SY/ABT-BTP)</a:t>
            </a:r>
          </a:p>
          <a:p>
            <a:pPr marL="0" indent="0">
              <a:buFont typeface="Arial"/>
              <a:buNone/>
            </a:pPr>
            <a:r>
              <a:rPr lang="en-GB" sz="1600" b="1" dirty="0"/>
              <a:t>Core-team representatives: </a:t>
            </a:r>
          </a:p>
          <a:p>
            <a:pPr marL="44450" lvl="1" indent="223838">
              <a:spcBef>
                <a:spcPts val="0"/>
              </a:spcBef>
              <a:buFontTx/>
              <a:buChar char="-"/>
            </a:pPr>
            <a:r>
              <a:rPr lang="en-GB" sz="1500" b="1" dirty="0"/>
              <a:t>NA-CONS: </a:t>
            </a:r>
            <a:r>
              <a:rPr lang="en-GB" sz="1500" dirty="0"/>
              <a:t>Y. Kadi (PL), R. </a:t>
            </a:r>
            <a:r>
              <a:rPr lang="en-GB" sz="1500" dirty="0" err="1"/>
              <a:t>Folch</a:t>
            </a:r>
            <a:r>
              <a:rPr lang="en-GB" sz="1500" dirty="0"/>
              <a:t> (Engineering), T. </a:t>
            </a:r>
            <a:r>
              <a:rPr lang="en-GB" sz="1500" dirty="0" err="1"/>
              <a:t>Zickler</a:t>
            </a:r>
            <a:r>
              <a:rPr lang="en-GB" sz="1500" dirty="0"/>
              <a:t> (Technical Systems), F. </a:t>
            </a:r>
            <a:r>
              <a:rPr lang="en-GB" sz="1500" dirty="0" err="1"/>
              <a:t>Gautheron</a:t>
            </a:r>
            <a:endParaRPr lang="en-GB" sz="1500" dirty="0"/>
          </a:p>
          <a:p>
            <a:pPr marL="44450" lvl="1" indent="223838">
              <a:spcBef>
                <a:spcPts val="0"/>
              </a:spcBef>
              <a:buFontTx/>
              <a:buChar char="-"/>
            </a:pPr>
            <a:r>
              <a:rPr lang="en-GB" sz="1500" b="1" dirty="0"/>
              <a:t>TT20/P42 beam studies: </a:t>
            </a:r>
            <a:r>
              <a:rPr lang="en-GB" sz="1500" dirty="0"/>
              <a:t>Y. </a:t>
            </a:r>
            <a:r>
              <a:rPr lang="en-GB" sz="1500" dirty="0" err="1"/>
              <a:t>Dutheil</a:t>
            </a:r>
            <a:r>
              <a:rPr lang="en-GB" sz="1500" dirty="0"/>
              <a:t>, R. </a:t>
            </a:r>
            <a:r>
              <a:rPr lang="en-GB" sz="1500" dirty="0" err="1"/>
              <a:t>Ramjiawan</a:t>
            </a:r>
            <a:r>
              <a:rPr lang="en-GB" sz="1500" dirty="0"/>
              <a:t>, F. </a:t>
            </a:r>
            <a:r>
              <a:rPr lang="en-GB" sz="1500" dirty="0" err="1"/>
              <a:t>Velotti</a:t>
            </a:r>
            <a:r>
              <a:rPr lang="en-GB" sz="1500" dirty="0"/>
              <a:t> (SY/ABT)</a:t>
            </a:r>
          </a:p>
          <a:p>
            <a:pPr marL="44450" lvl="1" indent="223838">
              <a:spcBef>
                <a:spcPts val="0"/>
              </a:spcBef>
              <a:buFontTx/>
              <a:buChar char="-"/>
            </a:pPr>
            <a:r>
              <a:rPr lang="en-GB" sz="1500" b="1" dirty="0"/>
              <a:t>TCC2/P42 and impact on secondary beam studies: </a:t>
            </a:r>
            <a:r>
              <a:rPr lang="en-GB" sz="1500" dirty="0"/>
              <a:t>J. Bernhard, M. van Dijk (BE/EA)</a:t>
            </a:r>
          </a:p>
          <a:p>
            <a:pPr marL="44450" lvl="1" indent="223838">
              <a:spcBef>
                <a:spcPts val="0"/>
              </a:spcBef>
              <a:buFontTx/>
              <a:buChar char="-"/>
            </a:pPr>
            <a:r>
              <a:rPr lang="en-GB" sz="1500" b="1" dirty="0"/>
              <a:t>BIDs: </a:t>
            </a:r>
            <a:r>
              <a:rPr lang="en-GB" sz="1500" dirty="0"/>
              <a:t>M. </a:t>
            </a:r>
            <a:r>
              <a:rPr lang="en-GB" sz="1500" dirty="0" err="1"/>
              <a:t>Calviani</a:t>
            </a:r>
            <a:r>
              <a:rPr lang="en-GB" sz="1500" dirty="0"/>
              <a:t>, F. Sanchez-Galan, L. Esposito, J-L. Grenard, (SY/STI, BE/EA)</a:t>
            </a:r>
          </a:p>
          <a:p>
            <a:pPr marL="44450" lvl="1" indent="223838">
              <a:spcBef>
                <a:spcPts val="0"/>
              </a:spcBef>
              <a:buFontTx/>
              <a:buChar char="-"/>
            </a:pPr>
            <a:r>
              <a:rPr lang="en-GB" sz="1500" b="1" dirty="0"/>
              <a:t>Radiation Protection: </a:t>
            </a:r>
            <a:r>
              <a:rPr lang="en-GB" sz="1500" dirty="0"/>
              <a:t>C. </a:t>
            </a:r>
            <a:r>
              <a:rPr lang="en-GB" sz="1500" dirty="0" err="1"/>
              <a:t>Ahdida</a:t>
            </a:r>
            <a:r>
              <a:rPr lang="en-GB" sz="1500" dirty="0"/>
              <a:t>, E. Nowak, H. </a:t>
            </a:r>
            <a:r>
              <a:rPr lang="en-GB" sz="1500" dirty="0" err="1"/>
              <a:t>Vincke</a:t>
            </a:r>
            <a:r>
              <a:rPr lang="en-GB" sz="1500" dirty="0"/>
              <a:t> (HSE/RP) </a:t>
            </a:r>
          </a:p>
          <a:p>
            <a:pPr marL="0" indent="0">
              <a:buFont typeface="Arial"/>
              <a:buNone/>
            </a:pPr>
            <a:r>
              <a:rPr lang="en-GB" sz="1600" b="1" dirty="0"/>
              <a:t>Experts: </a:t>
            </a:r>
          </a:p>
          <a:p>
            <a:pPr marL="268288" lvl="1" indent="-261938">
              <a:buFontTx/>
              <a:buChar char="-"/>
            </a:pPr>
            <a:r>
              <a:rPr lang="en-GB" sz="1500" dirty="0"/>
              <a:t>G. </a:t>
            </a:r>
            <a:r>
              <a:rPr lang="en-GB" sz="1500" dirty="0" err="1"/>
              <a:t>Arduini</a:t>
            </a:r>
            <a:r>
              <a:rPr lang="en-GB" sz="1500" dirty="0"/>
              <a:t> (PBC), V. Kain, K. Li (BE/OP), P. Schwarz (TE/MSC), F. </a:t>
            </a:r>
            <a:r>
              <a:rPr lang="en-GB" sz="1500" dirty="0" err="1"/>
              <a:t>Roncarolo</a:t>
            </a:r>
            <a:r>
              <a:rPr lang="en-GB" sz="1500" dirty="0"/>
              <a:t>, C. </a:t>
            </a:r>
            <a:r>
              <a:rPr lang="en-GB" sz="1500" dirty="0" err="1"/>
              <a:t>Zamantzas</a:t>
            </a:r>
            <a:r>
              <a:rPr lang="en-GB" sz="1500" dirty="0"/>
              <a:t> (EABIWG, SY/BI), H. </a:t>
            </a:r>
            <a:r>
              <a:rPr lang="en-GB" sz="1500" dirty="0" err="1"/>
              <a:t>Bartosik</a:t>
            </a:r>
            <a:r>
              <a:rPr lang="en-GB" sz="1500" dirty="0"/>
              <a:t>, T. </a:t>
            </a:r>
            <a:r>
              <a:rPr lang="en-GB" sz="1500" dirty="0" err="1"/>
              <a:t>Prebibaj</a:t>
            </a:r>
            <a:r>
              <a:rPr lang="en-GB" sz="1500" dirty="0"/>
              <a:t> (PBC ACWG, BE/ABP), I. </a:t>
            </a:r>
            <a:r>
              <a:rPr lang="en-GB" sz="1500" dirty="0" err="1"/>
              <a:t>Josifovic</a:t>
            </a:r>
            <a:r>
              <a:rPr lang="en-GB" sz="1500" dirty="0"/>
              <a:t> (SY/EPC), C. </a:t>
            </a:r>
            <a:r>
              <a:rPr lang="en-GB" sz="1500" dirty="0" err="1"/>
              <a:t>Pasquino</a:t>
            </a:r>
            <a:r>
              <a:rPr lang="en-GB" sz="1500" dirty="0"/>
              <a:t>  (TE/VSC), L. </a:t>
            </a:r>
            <a:r>
              <a:rPr lang="en-GB" sz="1500" dirty="0" err="1"/>
              <a:t>Krzempek</a:t>
            </a:r>
            <a:r>
              <a:rPr lang="en-GB" sz="1500" dirty="0"/>
              <a:t>, (BE/EA), P. </a:t>
            </a:r>
            <a:r>
              <a:rPr lang="en-GB" sz="1500" dirty="0" err="1"/>
              <a:t>Bestmann</a:t>
            </a:r>
            <a:r>
              <a:rPr lang="en-GB" sz="1500" dirty="0"/>
              <a:t> &amp; C. </a:t>
            </a:r>
            <a:r>
              <a:rPr lang="en-GB" sz="1500" dirty="0" err="1"/>
              <a:t>Vendeuvre</a:t>
            </a:r>
            <a:r>
              <a:rPr lang="en-GB" sz="1500" dirty="0"/>
              <a:t> (BE/GM), D. Lafarge (EN/HE), F. </a:t>
            </a:r>
            <a:r>
              <a:rPr lang="en-GB" sz="1500" dirty="0" err="1"/>
              <a:t>Galleazzi</a:t>
            </a:r>
            <a:r>
              <a:rPr lang="en-GB" sz="1500" dirty="0"/>
              <a:t> + M. </a:t>
            </a:r>
            <a:r>
              <a:rPr lang="en-GB" sz="1500" dirty="0" err="1"/>
              <a:t>Lazzaroni</a:t>
            </a:r>
            <a:r>
              <a:rPr lang="en-GB" sz="1500" dirty="0"/>
              <a:t> (EN/ACE), A. </a:t>
            </a:r>
            <a:r>
              <a:rPr lang="en-GB" sz="1500" dirty="0" err="1"/>
              <a:t>Colinet</a:t>
            </a:r>
            <a:r>
              <a:rPr lang="en-GB" sz="1500" dirty="0"/>
              <a:t>, I. </a:t>
            </a:r>
            <a:r>
              <a:rPr lang="en-GB" sz="1500" dirty="0" err="1"/>
              <a:t>Romera</a:t>
            </a:r>
            <a:r>
              <a:rPr lang="en-GB" sz="1500" dirty="0"/>
              <a:t> Ramirez (TE/MPE), Y. Body, S. </a:t>
            </a:r>
            <a:r>
              <a:rPr lang="en-GB" sz="1500" dirty="0" err="1"/>
              <a:t>Deleval</a:t>
            </a:r>
            <a:r>
              <a:rPr lang="en-GB" sz="1500" dirty="0"/>
              <a:t> (EN/CV), E. Cano Gonzalez (EN/EL), K. Pal (SCE/DOD-FS), R. </a:t>
            </a:r>
            <a:r>
              <a:rPr lang="en-GB" sz="1500" dirty="0" err="1"/>
              <a:t>Franquiera</a:t>
            </a:r>
            <a:r>
              <a:rPr lang="en-GB" sz="1500" dirty="0"/>
              <a:t> Ximenes, G. Mazzola, A. Romero, C. Sharp, N. </a:t>
            </a:r>
            <a:r>
              <a:rPr lang="en-GB" sz="1500" dirty="0" err="1"/>
              <a:t>Solieri</a:t>
            </a:r>
            <a:r>
              <a:rPr lang="en-GB" sz="1500" dirty="0"/>
              <a:t> (SY/STI)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552AF7E7-1136-2052-03B4-7ED5E6FF9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31207AD9-E3C0-7C14-48D6-F8F30566497A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60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7683" y="4776569"/>
            <a:ext cx="2133600" cy="273050"/>
          </a:xfrm>
        </p:spPr>
        <p:txBody>
          <a:bodyPr/>
          <a:lstStyle/>
          <a:p>
            <a:r>
              <a:rPr lang="en-US" dirty="0"/>
              <a:t>17 November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826274" y="4774982"/>
            <a:ext cx="4128592" cy="274637"/>
          </a:xfrm>
        </p:spPr>
        <p:txBody>
          <a:bodyPr/>
          <a:lstStyle/>
          <a:p>
            <a:r>
              <a:rPr lang="en-GB" sz="1200" dirty="0">
                <a:solidFill>
                  <a:schemeClr val="tx1"/>
                </a:solidFill>
                <a:latin typeface="Roboto" panose="02000000000000000000" pitchFamily="2" charset="0"/>
              </a:rPr>
              <a:t>High Intensity Upgrade of North Area's ECN3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 for your attention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Questions…?</a:t>
            </a:r>
            <a:endParaRPr lang="en-GB"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EC3C3C8A-7BF7-3A0A-9B8B-DA14788F2F5F}"/>
              </a:ext>
            </a:extLst>
          </p:cNvPr>
          <p:cNvSpPr txBox="1">
            <a:spLocks/>
          </p:cNvSpPr>
          <p:nvPr/>
        </p:nvSpPr>
        <p:spPr>
          <a:xfrm>
            <a:off x="457200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600" dirty="0"/>
              <a:t>Mandate as PL…</a:t>
            </a:r>
            <a:endParaRPr lang="en-US" sz="4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15365-11EC-9C34-F70A-517FAD32FB75}"/>
              </a:ext>
            </a:extLst>
          </p:cNvPr>
          <p:cNvSpPr txBox="1">
            <a:spLocks/>
          </p:cNvSpPr>
          <p:nvPr/>
        </p:nvSpPr>
        <p:spPr>
          <a:xfrm>
            <a:off x="464457" y="1409551"/>
            <a:ext cx="10889343" cy="4351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25FAEA-7482-1EC7-C9E5-8F204FFE69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213"/>
          <a:stretch/>
        </p:blipFill>
        <p:spPr>
          <a:xfrm>
            <a:off x="739311" y="931664"/>
            <a:ext cx="3541965" cy="3794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F35426-D907-E5E8-3DD1-BB03DCB66F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311" b="22359"/>
          <a:stretch/>
        </p:blipFill>
        <p:spPr>
          <a:xfrm>
            <a:off x="4788298" y="931665"/>
            <a:ext cx="3816818" cy="37941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Rectangle 3">
            <a:extLst>
              <a:ext uri="{FF2B5EF4-FFF2-40B4-BE49-F238E27FC236}">
                <a16:creationId xmlns:a16="http://schemas.microsoft.com/office/drawing/2014/main" id="{D0F5BE19-5EFE-BF00-605D-DE9A1C51F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4493" y="1723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9D8AA6-7742-C851-9A41-FDCD29E0C778}"/>
              </a:ext>
            </a:extLst>
          </p:cNvPr>
          <p:cNvSpPr txBox="1"/>
          <p:nvPr/>
        </p:nvSpPr>
        <p:spPr>
          <a:xfrm>
            <a:off x="3844505" y="6218"/>
            <a:ext cx="567778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/>
            <a:r>
              <a:rPr lang="en-GB" sz="1000" b="0" i="1" dirty="0">
                <a:effectLst/>
                <a:latin typeface="arial" panose="020B0604020202020204" pitchFamily="34" charset="0"/>
              </a:rPr>
              <a:t>Nomination as Project Leader of ECN3 High Intensity Study inc. Mandate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#2921486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EBE2743D-B249-BAE0-64EE-42271459EA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CFD93979-7C2A-DA31-0A49-76302B9CF068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210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600" dirty="0"/>
              <a:t>Mandate as PL…</a:t>
            </a:r>
            <a:endParaRPr lang="en-US" sz="4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15365-11EC-9C34-F70A-517FAD32FB75}"/>
              </a:ext>
            </a:extLst>
          </p:cNvPr>
          <p:cNvSpPr txBox="1">
            <a:spLocks/>
          </p:cNvSpPr>
          <p:nvPr/>
        </p:nvSpPr>
        <p:spPr>
          <a:xfrm>
            <a:off x="464457" y="1409551"/>
            <a:ext cx="10889343" cy="4351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BF35426-D907-E5E8-3DD1-BB03DCB66F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11" b="22359"/>
          <a:stretch/>
        </p:blipFill>
        <p:spPr>
          <a:xfrm>
            <a:off x="404037" y="910648"/>
            <a:ext cx="3816818" cy="37941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A0FDD8D-B8EE-19CE-9D85-CB855217D6FA}"/>
              </a:ext>
            </a:extLst>
          </p:cNvPr>
          <p:cNvSpPr txBox="1"/>
          <p:nvPr/>
        </p:nvSpPr>
        <p:spPr>
          <a:xfrm>
            <a:off x="3844505" y="6218"/>
            <a:ext cx="567778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/>
            <a:r>
              <a:rPr lang="en-GB" sz="1000" b="0" i="1" dirty="0">
                <a:effectLst/>
                <a:latin typeface="arial" panose="020B0604020202020204" pitchFamily="34" charset="0"/>
              </a:rPr>
              <a:t>Nomination as Project Leader of ECN3 High Intensity Study inc. Mandate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#2921486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D0F5BE19-5EFE-BF00-605D-DE9A1C51F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4493" y="1723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A39840-A15A-1EC3-9E54-E48027162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1275" y="890658"/>
            <a:ext cx="4804246" cy="4057361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Form a Project Team for HI-ECN3:</a:t>
            </a:r>
          </a:p>
          <a:p>
            <a:pPr lvl="1"/>
            <a:r>
              <a:rPr lang="en-US" dirty="0"/>
              <a:t>Project structure and team to be created with synergy to NA-CONS at its heart</a:t>
            </a:r>
          </a:p>
          <a:p>
            <a:pPr lvl="1"/>
            <a:r>
              <a:rPr lang="en-US" dirty="0"/>
              <a:t>Discussions started with CERN groups</a:t>
            </a:r>
          </a:p>
          <a:p>
            <a:pPr lvl="1"/>
            <a:r>
              <a:rPr lang="en-US" dirty="0"/>
              <a:t>Management have reacted positively and supportively, with resources starting to </a:t>
            </a:r>
            <a:r>
              <a:rPr lang="en-US" dirty="0" err="1"/>
              <a:t>materialise</a:t>
            </a:r>
            <a:endParaRPr lang="en-US" dirty="0"/>
          </a:p>
          <a:p>
            <a:pPr lvl="1"/>
            <a:r>
              <a:rPr lang="en-US" dirty="0"/>
              <a:t>EN-ACE will support Coordination for NA-CONS &amp; HI-ECN3</a:t>
            </a:r>
            <a:endParaRPr lang="en-US" b="1" dirty="0"/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ECN3 Beam Delivery Task Force: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Continues in earnest until project structure is established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Deliver a TDR by end 2025: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Timeline with resource and budget needs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are already on the critical path to launch civil engineering in 2027 (~ 2 years of civil works)</a:t>
            </a:r>
          </a:p>
          <a:p>
            <a:r>
              <a:rPr lang="en-US" b="1" dirty="0"/>
              <a:t>Asked to report back to ATSMB on 13</a:t>
            </a:r>
            <a:r>
              <a:rPr lang="en-US" b="1" baseline="30000" dirty="0"/>
              <a:t>th</a:t>
            </a:r>
            <a:r>
              <a:rPr lang="en-US" b="1" dirty="0"/>
              <a:t> October 2023</a:t>
            </a:r>
          </a:p>
          <a:p>
            <a:pPr lvl="1"/>
            <a:r>
              <a:rPr lang="en-US" dirty="0"/>
              <a:t>Aim to </a:t>
            </a:r>
            <a:r>
              <a:rPr lang="en-US" i="1" dirty="0"/>
              <a:t>kick-off</a:t>
            </a:r>
            <a:r>
              <a:rPr lang="en-US" dirty="0"/>
              <a:t> the project shortly afterwards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D44FE10F-45F7-63EF-F179-8051EB5D6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78893DA6-BF51-CE26-6F82-7BFB20370799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3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Talk outline</a:t>
            </a:r>
            <a:endParaRPr lang="en-US" sz="41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784" y="1190138"/>
            <a:ext cx="8834216" cy="3500488"/>
          </a:xfrm>
        </p:spPr>
        <p:txBody>
          <a:bodyPr>
            <a:normAutofit/>
          </a:bodyPr>
          <a:lstStyle/>
          <a:p>
            <a:r>
              <a:rPr lang="en-US" sz="2000" b="1" dirty="0"/>
              <a:t>PBC Beam Delivery Task Force: mandate and conclusions </a:t>
            </a:r>
          </a:p>
          <a:p>
            <a:endParaRPr lang="en-US" sz="2000" b="1" dirty="0"/>
          </a:p>
          <a:p>
            <a:r>
              <a:rPr lang="en-US" b="1" dirty="0"/>
              <a:t>Brief summary of relevant technical details</a:t>
            </a:r>
            <a:endParaRPr lang="en-US" sz="2000" b="1" dirty="0"/>
          </a:p>
          <a:p>
            <a:endParaRPr lang="en-US" sz="2000" b="1" dirty="0"/>
          </a:p>
          <a:p>
            <a:r>
              <a:rPr lang="en-US" b="1" dirty="0"/>
              <a:t>Where are we today?</a:t>
            </a:r>
          </a:p>
          <a:p>
            <a:endParaRPr lang="en-US" b="1" dirty="0"/>
          </a:p>
          <a:p>
            <a:r>
              <a:rPr lang="en-US" b="1" dirty="0"/>
              <a:t>Implementation schedule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Summary &amp; next steps</a:t>
            </a:r>
            <a:endParaRPr lang="en-GB" sz="20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554369E0-8C9E-F880-C650-04D13D5FB3D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66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PBC ECN3 Beam Delivery Task Force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19" y="938203"/>
            <a:ext cx="8888361" cy="393058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/>
              <a:t>Mandated to: </a:t>
            </a:r>
          </a:p>
          <a:p>
            <a:pPr lvl="1"/>
            <a:r>
              <a:rPr lang="en-US" dirty="0"/>
              <a:t>Determine </a:t>
            </a:r>
            <a:r>
              <a:rPr lang="en-US" b="1" dirty="0"/>
              <a:t>realistic beam line / infrastructure options </a:t>
            </a:r>
            <a:r>
              <a:rPr lang="en-US" dirty="0"/>
              <a:t>for an </a:t>
            </a:r>
            <a:r>
              <a:rPr lang="en-US" b="1" dirty="0"/>
              <a:t>intensity increase towards ECN3 for physics exploitation in Run4</a:t>
            </a:r>
          </a:p>
          <a:p>
            <a:pPr lvl="1"/>
            <a:endParaRPr lang="en-US" b="1" dirty="0"/>
          </a:p>
          <a:p>
            <a:r>
              <a:rPr lang="en-US" b="1" dirty="0"/>
              <a:t>Beam delivery investigations independent of PBC experiment LOI</a:t>
            </a:r>
            <a:endParaRPr lang="en-US" dirty="0"/>
          </a:p>
          <a:p>
            <a:pPr marL="268287" lvl="1" indent="0">
              <a:buNone/>
            </a:pPr>
            <a:endParaRPr lang="en-US" dirty="0"/>
          </a:p>
          <a:p>
            <a:r>
              <a:rPr lang="en-US" b="1" dirty="0"/>
              <a:t>Deliverables:</a:t>
            </a:r>
          </a:p>
          <a:p>
            <a:pPr lvl="1"/>
            <a:r>
              <a:rPr lang="en-US" b="1" dirty="0"/>
              <a:t>NA-CONS project Cost, Scope &amp; Schedule Review: </a:t>
            </a:r>
            <a:r>
              <a:rPr lang="en-US" dirty="0"/>
              <a:t>aligned with ECN3 upgrade proposal</a:t>
            </a:r>
          </a:p>
          <a:p>
            <a:pPr lvl="1"/>
            <a:r>
              <a:rPr lang="en-US" b="1" dirty="0"/>
              <a:t>PBC ECN3 Beam Delivery Task Force final report: </a:t>
            </a:r>
            <a:r>
              <a:rPr lang="en-US" b="1" dirty="0">
                <a:hlinkClick r:id="rId3"/>
              </a:rPr>
              <a:t>CERN-PBC-REPORT-2023-001</a:t>
            </a:r>
            <a:endParaRPr lang="en-US" b="1" dirty="0"/>
          </a:p>
          <a:p>
            <a:pPr lvl="1"/>
            <a:r>
              <a:rPr lang="en-US" b="1" dirty="0"/>
              <a:t>IEFC (LHC Injectors and Experimental Facilities Committee): </a:t>
            </a:r>
            <a:r>
              <a:rPr lang="en-US" dirty="0"/>
              <a:t>preliminary cost envelope for upgrade endorsed by all CERN groups </a:t>
            </a:r>
            <a:r>
              <a:rPr lang="en-US" b="1" dirty="0">
                <a:hlinkClick r:id="rId4"/>
              </a:rPr>
              <a:t>EDMS #2825627 </a:t>
            </a:r>
            <a:endParaRPr lang="en-US" b="1" dirty="0"/>
          </a:p>
          <a:p>
            <a:pPr lvl="1"/>
            <a:r>
              <a:rPr lang="en-US" b="1" dirty="0"/>
              <a:t>MTP exercise in 2023: </a:t>
            </a:r>
            <a:r>
              <a:rPr lang="en-US" dirty="0"/>
              <a:t>strong physics motivation from SPSC, clear message of feasibility with cost estimates and a timeline endorsed by the Accelerator &amp; Technology Sector</a:t>
            </a:r>
          </a:p>
          <a:p>
            <a:pPr lvl="1"/>
            <a:r>
              <a:rPr lang="en-US" b="1" dirty="0"/>
              <a:t>Input to PBC Study Group report </a:t>
            </a:r>
            <a:r>
              <a:rPr lang="en-GB" b="1" i="1" dirty="0"/>
              <a:t>Post-LS3 Experimental Options in ECN3</a:t>
            </a:r>
            <a:r>
              <a:rPr lang="en-GB" b="1" dirty="0"/>
              <a:t> </a:t>
            </a:r>
            <a:r>
              <a:rPr lang="en-US" dirty="0"/>
              <a:t>document recently delivered to SPSC</a:t>
            </a:r>
            <a:r>
              <a:rPr lang="en-GB" b="1" dirty="0"/>
              <a:t> </a:t>
            </a:r>
            <a:r>
              <a:rPr lang="en-GB" dirty="0">
                <a:hlinkClick r:id="rId5"/>
              </a:rPr>
              <a:t>CERN-PBC-REPORT-2023-003</a:t>
            </a:r>
            <a:endParaRPr lang="en-US" dirty="0"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6AF6FF7B-4724-DA34-4EB1-F0687DDFAB1F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8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AD78E5A8-9691-62F2-807C-514601082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211" y="880451"/>
            <a:ext cx="5657850" cy="35433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A20391C-B1E4-E3C2-DDFB-4377D6E70832}"/>
              </a:ext>
            </a:extLst>
          </p:cNvPr>
          <p:cNvGrpSpPr/>
          <p:nvPr/>
        </p:nvGrpSpPr>
        <p:grpSpPr>
          <a:xfrm>
            <a:off x="2028945" y="3716959"/>
            <a:ext cx="2019399" cy="351803"/>
            <a:chOff x="2055775" y="3935313"/>
            <a:chExt cx="2019399" cy="35180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21DB8E0-2EF9-BF21-F3C1-8CE19423C46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V="1">
              <a:off x="3734441" y="3935313"/>
              <a:ext cx="340733" cy="224845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0477C3-48A5-51CB-8C4B-C33BC0AB275D}"/>
                </a:ext>
              </a:extLst>
            </p:cNvPr>
            <p:cNvSpPr txBox="1"/>
            <p:nvPr/>
          </p:nvSpPr>
          <p:spPr>
            <a:xfrm>
              <a:off x="2055775" y="4033200"/>
              <a:ext cx="1678666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Transfer Tunnel (TT) 20</a:t>
              </a:r>
            </a:p>
          </p:txBody>
        </p:sp>
      </p:grpSp>
      <p:sp>
        <p:nvSpPr>
          <p:cNvPr id="9" name="Title 3">
            <a:extLst>
              <a:ext uri="{FF2B5EF4-FFF2-40B4-BE49-F238E27FC236}">
                <a16:creationId xmlns:a16="http://schemas.microsoft.com/office/drawing/2014/main" id="{3174D5C0-5871-AFD3-747D-9A1535B55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ECN3 and the North Area</a:t>
            </a:r>
            <a:endParaRPr lang="en-US" sz="41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AD9C308-7B00-FEFA-2B5C-31BAAB579B47}"/>
              </a:ext>
            </a:extLst>
          </p:cNvPr>
          <p:cNvGrpSpPr/>
          <p:nvPr/>
        </p:nvGrpSpPr>
        <p:grpSpPr>
          <a:xfrm>
            <a:off x="2704653" y="2902507"/>
            <a:ext cx="1917463" cy="470449"/>
            <a:chOff x="2704653" y="2902507"/>
            <a:chExt cx="1917463" cy="47044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6CBF6FB-4019-8721-2E81-E220DC318E32}"/>
                </a:ext>
              </a:extLst>
            </p:cNvPr>
            <p:cNvSpPr txBox="1"/>
            <p:nvPr/>
          </p:nvSpPr>
          <p:spPr>
            <a:xfrm>
              <a:off x="2704653" y="2902507"/>
              <a:ext cx="1426994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TDC2</a:t>
              </a:r>
              <a:r>
                <a:rPr lang="en-CH" sz="1050" dirty="0"/>
                <a:t>: TT20 splitters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1D3B04C-DEFF-28A3-86B0-4E4BE27360F4}"/>
                </a:ext>
              </a:extLst>
            </p:cNvPr>
            <p:cNvSpPr/>
            <p:nvPr/>
          </p:nvSpPr>
          <p:spPr>
            <a:xfrm rot="18805098">
              <a:off x="4353667" y="3104508"/>
              <a:ext cx="399995" cy="13690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914FB74-DE17-75BF-B0E1-F7A190B804F4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4131647" y="3029465"/>
              <a:ext cx="347152" cy="98506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7C16AF-F26D-31AD-F76B-2DAF9343366F}"/>
              </a:ext>
            </a:extLst>
          </p:cNvPr>
          <p:cNvGrpSpPr/>
          <p:nvPr/>
        </p:nvGrpSpPr>
        <p:grpSpPr>
          <a:xfrm>
            <a:off x="3201273" y="2171203"/>
            <a:ext cx="1714574" cy="890828"/>
            <a:chOff x="3201273" y="2171203"/>
            <a:chExt cx="1714574" cy="89082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0F2DC3A-CA77-E0F0-5FE1-26D2AE4F9DE3}"/>
                </a:ext>
              </a:extLst>
            </p:cNvPr>
            <p:cNvSpPr/>
            <p:nvPr/>
          </p:nvSpPr>
          <p:spPr>
            <a:xfrm rot="18805098">
              <a:off x="4647398" y="2793583"/>
              <a:ext cx="399995" cy="13690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CDEF858-3E0D-D619-2023-84348C218CC5}"/>
                </a:ext>
              </a:extLst>
            </p:cNvPr>
            <p:cNvSpPr txBox="1"/>
            <p:nvPr/>
          </p:nvSpPr>
          <p:spPr>
            <a:xfrm>
              <a:off x="3201273" y="2171203"/>
              <a:ext cx="1249061" cy="41549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TCC2: </a:t>
              </a:r>
            </a:p>
            <a:p>
              <a:pPr algn="ctr"/>
              <a:r>
                <a:rPr lang="en-CH" sz="1050" dirty="0"/>
                <a:t>T2 / T4 / T6 / TAX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4255125-6EF0-08D1-24F0-ED9C6ABE0E6C}"/>
                </a:ext>
              </a:extLst>
            </p:cNvPr>
            <p:cNvCxnSpPr>
              <a:cxnSpLocks/>
            </p:cNvCxnSpPr>
            <p:nvPr/>
          </p:nvCxnSpPr>
          <p:spPr>
            <a:xfrm>
              <a:off x="4457253" y="2586701"/>
              <a:ext cx="333993" cy="204444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A86AC9B-6707-995A-5A1B-10D1F1E15E0F}"/>
              </a:ext>
            </a:extLst>
          </p:cNvPr>
          <p:cNvGrpSpPr/>
          <p:nvPr/>
        </p:nvGrpSpPr>
        <p:grpSpPr>
          <a:xfrm>
            <a:off x="3952867" y="1531604"/>
            <a:ext cx="1758958" cy="1157319"/>
            <a:chOff x="3952867" y="1531604"/>
            <a:chExt cx="1758958" cy="1157319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F04A1F1-F6C3-8771-CA27-70B3697134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03714" y="2027530"/>
              <a:ext cx="308111" cy="30649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9BB2012-EB97-23C5-8CBE-5508B2E836F0}"/>
                </a:ext>
              </a:extLst>
            </p:cNvPr>
            <p:cNvGrpSpPr/>
            <p:nvPr/>
          </p:nvGrpSpPr>
          <p:grpSpPr>
            <a:xfrm>
              <a:off x="3952867" y="1531604"/>
              <a:ext cx="1533334" cy="1157319"/>
              <a:chOff x="3952867" y="1531604"/>
              <a:chExt cx="1533334" cy="115731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392D8654-76D5-EA4F-6D05-8B4B8146D1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4331" y="2334028"/>
                <a:ext cx="379383" cy="35489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64647FD-1CBC-4523-B9AF-9BE6F98922BD}"/>
                  </a:ext>
                </a:extLst>
              </p:cNvPr>
              <p:cNvSpPr txBox="1"/>
              <p:nvPr/>
            </p:nvSpPr>
            <p:spPr>
              <a:xfrm>
                <a:off x="3952867" y="1842529"/>
                <a:ext cx="790601" cy="2539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dirty="0"/>
                  <a:t>TT83 (P4)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2D87AC-CCDD-FE01-D386-D1F3BA2F75A2}"/>
                  </a:ext>
                </a:extLst>
              </p:cNvPr>
              <p:cNvSpPr txBox="1"/>
              <p:nvPr/>
            </p:nvSpPr>
            <p:spPr>
              <a:xfrm>
                <a:off x="4553664" y="1531604"/>
                <a:ext cx="865942" cy="2539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dirty="0"/>
                  <a:t>TT85 (P42)</a:t>
                </a: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49A2DDD1-0D52-D069-00E8-86F3884B68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0847" y="2094837"/>
                <a:ext cx="467490" cy="408161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DF09D448-6DF4-CB5E-48C0-F26C8E05A6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18711" y="1785768"/>
                <a:ext cx="67490" cy="422222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04CE037-84E7-165F-537D-F7810DE8F6FF}"/>
              </a:ext>
            </a:extLst>
          </p:cNvPr>
          <p:cNvGrpSpPr/>
          <p:nvPr/>
        </p:nvGrpSpPr>
        <p:grpSpPr>
          <a:xfrm>
            <a:off x="6463778" y="390925"/>
            <a:ext cx="653786" cy="905412"/>
            <a:chOff x="7389225" y="520744"/>
            <a:chExt cx="653786" cy="90541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AD5E09-FB40-5AE9-CB1B-ED16F82C2D80}"/>
                </a:ext>
              </a:extLst>
            </p:cNvPr>
            <p:cNvSpPr/>
            <p:nvPr/>
          </p:nvSpPr>
          <p:spPr>
            <a:xfrm rot="18805098">
              <a:off x="7275078" y="1189861"/>
              <a:ext cx="350442" cy="12214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B36520-D127-2D05-6B3B-BED4223D1FEA}"/>
                </a:ext>
              </a:extLst>
            </p:cNvPr>
            <p:cNvSpPr txBox="1"/>
            <p:nvPr/>
          </p:nvSpPr>
          <p:spPr>
            <a:xfrm>
              <a:off x="7497669" y="520744"/>
              <a:ext cx="545342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ECN3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A531136-808B-2106-C57D-C6126A6A44C1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32" y="779281"/>
              <a:ext cx="0" cy="316474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DBA6163-AD6A-ACD4-0F91-26ED6EA9233C}"/>
              </a:ext>
            </a:extLst>
          </p:cNvPr>
          <p:cNvGrpSpPr/>
          <p:nvPr/>
        </p:nvGrpSpPr>
        <p:grpSpPr>
          <a:xfrm>
            <a:off x="6224811" y="1212793"/>
            <a:ext cx="2444334" cy="729179"/>
            <a:chOff x="6224811" y="1212793"/>
            <a:chExt cx="2444334" cy="729179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F5BA324-C856-9A88-E25A-E21E0143FE08}"/>
                </a:ext>
              </a:extLst>
            </p:cNvPr>
            <p:cNvSpPr/>
            <p:nvPr/>
          </p:nvSpPr>
          <p:spPr>
            <a:xfrm rot="18805098">
              <a:off x="6113830" y="1323774"/>
              <a:ext cx="347768" cy="125806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A7A625C-4288-80CD-BCB1-9AF4B751786A}"/>
                </a:ext>
              </a:extLst>
            </p:cNvPr>
            <p:cNvSpPr txBox="1"/>
            <p:nvPr/>
          </p:nvSpPr>
          <p:spPr>
            <a:xfrm>
              <a:off x="7416878" y="1526474"/>
              <a:ext cx="1252267" cy="41549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TCC8: </a:t>
              </a:r>
              <a:r>
                <a:rPr lang="en-CH" sz="1050" dirty="0"/>
                <a:t>T10 / TAX </a:t>
              </a:r>
            </a:p>
            <a:p>
              <a:pPr algn="ctr"/>
              <a:r>
                <a:rPr lang="en-CH" sz="1050" dirty="0"/>
                <a:t>→ K12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581B5C7-6C4D-74D5-3A73-CE70C987AC06}"/>
                </a:ext>
              </a:extLst>
            </p:cNvPr>
            <p:cNvCxnSpPr>
              <a:cxnSpLocks/>
              <a:stCxn id="34" idx="1"/>
            </p:cNvCxnSpPr>
            <p:nvPr/>
          </p:nvCxnSpPr>
          <p:spPr>
            <a:xfrm flipH="1" flipV="1">
              <a:off x="6346112" y="1454731"/>
              <a:ext cx="1070766" cy="279492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B839BB2-0BC6-8E79-F81D-65F9DA340DF1}"/>
              </a:ext>
            </a:extLst>
          </p:cNvPr>
          <p:cNvGrpSpPr/>
          <p:nvPr/>
        </p:nvGrpSpPr>
        <p:grpSpPr>
          <a:xfrm>
            <a:off x="5730494" y="1905497"/>
            <a:ext cx="2315514" cy="473289"/>
            <a:chOff x="5730494" y="1905497"/>
            <a:chExt cx="2315514" cy="47328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CC5E8D-B6DC-44DC-9AF0-F59B3A6CF83F}"/>
                </a:ext>
              </a:extLst>
            </p:cNvPr>
            <p:cNvSpPr/>
            <p:nvPr/>
          </p:nvSpPr>
          <p:spPr>
            <a:xfrm rot="18805098">
              <a:off x="5725738" y="1910253"/>
              <a:ext cx="146414" cy="13690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BFE40A0-180D-41D0-6296-217BECEFE7DE}"/>
                </a:ext>
              </a:extLst>
            </p:cNvPr>
            <p:cNvGrpSpPr/>
            <p:nvPr/>
          </p:nvGrpSpPr>
          <p:grpSpPr>
            <a:xfrm>
              <a:off x="5926433" y="1965504"/>
              <a:ext cx="2119575" cy="413282"/>
              <a:chOff x="5926433" y="1965504"/>
              <a:chExt cx="2119575" cy="41328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3E3F3EE-5102-EE5E-483A-DFBE50346DBA}"/>
                  </a:ext>
                </a:extLst>
              </p:cNvPr>
              <p:cNvSpPr txBox="1"/>
              <p:nvPr/>
            </p:nvSpPr>
            <p:spPr>
              <a:xfrm>
                <a:off x="7433340" y="2124870"/>
                <a:ext cx="612668" cy="2539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dirty="0"/>
                  <a:t>TDC83</a:t>
                </a:r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BA83F5E4-B922-2C4E-2DCE-B463D0E10033}"/>
                  </a:ext>
                </a:extLst>
              </p:cNvPr>
              <p:cNvCxnSpPr>
                <a:cxnSpLocks/>
                <a:stCxn id="27" idx="1"/>
              </p:cNvCxnSpPr>
              <p:nvPr/>
            </p:nvCxnSpPr>
            <p:spPr>
              <a:xfrm flipH="1" flipV="1">
                <a:off x="5926433" y="1965504"/>
                <a:ext cx="1506907" cy="286324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4A2968B-D4F0-4FA8-67DF-36555E53AE10}"/>
              </a:ext>
            </a:extLst>
          </p:cNvPr>
          <p:cNvGrpSpPr/>
          <p:nvPr/>
        </p:nvGrpSpPr>
        <p:grpSpPr>
          <a:xfrm>
            <a:off x="2114003" y="4387664"/>
            <a:ext cx="1556540" cy="446088"/>
            <a:chOff x="2114003" y="4387664"/>
            <a:chExt cx="1556540" cy="44608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27338F0-E2E3-1321-2191-CC3423CAAC80}"/>
                </a:ext>
              </a:extLst>
            </p:cNvPr>
            <p:cNvSpPr/>
            <p:nvPr/>
          </p:nvSpPr>
          <p:spPr>
            <a:xfrm rot="18964012">
              <a:off x="3165757" y="4387664"/>
              <a:ext cx="504786" cy="218036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FBE7D01-5DD8-378A-CB53-8DBEA7E1D28E}"/>
                </a:ext>
              </a:extLst>
            </p:cNvPr>
            <p:cNvSpPr txBox="1"/>
            <p:nvPr/>
          </p:nvSpPr>
          <p:spPr>
            <a:xfrm>
              <a:off x="2114003" y="4579836"/>
              <a:ext cx="821059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SPS LSS2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9FB4C01-BD70-EFD3-122F-A27079E500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0971" y="4539848"/>
              <a:ext cx="487179" cy="197750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E254839-F487-3A89-6E8B-F8607CB0D426}"/>
              </a:ext>
            </a:extLst>
          </p:cNvPr>
          <p:cNvGrpSpPr/>
          <p:nvPr/>
        </p:nvGrpSpPr>
        <p:grpSpPr>
          <a:xfrm>
            <a:off x="5018916" y="3716959"/>
            <a:ext cx="538853" cy="1131677"/>
            <a:chOff x="5018916" y="3716959"/>
            <a:chExt cx="538853" cy="1131677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7D72698-2813-DC02-2C29-F3A013E725D0}"/>
                </a:ext>
              </a:extLst>
            </p:cNvPr>
            <p:cNvSpPr txBox="1"/>
            <p:nvPr/>
          </p:nvSpPr>
          <p:spPr>
            <a:xfrm>
              <a:off x="5018916" y="4594720"/>
              <a:ext cx="478016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dirty="0"/>
                <a:t>CCC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16C6500-8327-B9E6-CC6D-80D5F759A3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7924" y="3716959"/>
              <a:ext cx="299845" cy="883710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814FEABF-2018-AA5E-230E-2EB23A63AE98}"/>
              </a:ext>
            </a:extLst>
          </p:cNvPr>
          <p:cNvGrpSpPr/>
          <p:nvPr/>
        </p:nvGrpSpPr>
        <p:grpSpPr>
          <a:xfrm>
            <a:off x="5848665" y="947200"/>
            <a:ext cx="2977285" cy="2065791"/>
            <a:chOff x="5848665" y="947200"/>
            <a:chExt cx="2977285" cy="2065791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C6E76CC-1D29-C888-73CF-847F06B3C881}"/>
                </a:ext>
              </a:extLst>
            </p:cNvPr>
            <p:cNvSpPr txBox="1"/>
            <p:nvPr/>
          </p:nvSpPr>
          <p:spPr>
            <a:xfrm>
              <a:off x="7489928" y="2597493"/>
              <a:ext cx="1336022" cy="41549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E575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050" b="1" dirty="0"/>
                <a:t>RP sensitive area:</a:t>
              </a:r>
            </a:p>
            <a:p>
              <a:pPr algn="ctr"/>
              <a:r>
                <a:rPr lang="en-CH" sz="1050" dirty="0"/>
                <a:t>EHN1 Ramp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818A5F29-63EB-F312-EE5A-7A88ED70D643}"/>
                </a:ext>
              </a:extLst>
            </p:cNvPr>
            <p:cNvCxnSpPr>
              <a:cxnSpLocks/>
              <a:stCxn id="91" idx="1"/>
              <a:endCxn id="26" idx="4"/>
            </p:cNvCxnSpPr>
            <p:nvPr/>
          </p:nvCxnSpPr>
          <p:spPr>
            <a:xfrm flipH="1" flipV="1">
              <a:off x="5848665" y="2025752"/>
              <a:ext cx="1641263" cy="779490"/>
            </a:xfrm>
            <a:prstGeom prst="line">
              <a:avLst/>
            </a:prstGeom>
            <a:ln>
              <a:solidFill>
                <a:srgbClr val="E575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4CACE36-2098-01F4-282D-EFFF0B38A29B}"/>
                </a:ext>
              </a:extLst>
            </p:cNvPr>
            <p:cNvSpPr txBox="1"/>
            <p:nvPr/>
          </p:nvSpPr>
          <p:spPr>
            <a:xfrm>
              <a:off x="7489927" y="947200"/>
              <a:ext cx="1336022" cy="41549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E575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050" b="1" dirty="0"/>
                <a:t>RP sensitive area:</a:t>
              </a:r>
            </a:p>
            <a:p>
              <a:pPr algn="ctr"/>
              <a:r>
                <a:rPr lang="en-CH" sz="1050" dirty="0"/>
                <a:t>ECN3 Bridge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297A3F8-2956-7B4E-8F78-FFD3E574EFAC}"/>
                </a:ext>
              </a:extLst>
            </p:cNvPr>
            <p:cNvCxnSpPr>
              <a:cxnSpLocks/>
              <a:stCxn id="96" idx="1"/>
            </p:cNvCxnSpPr>
            <p:nvPr/>
          </p:nvCxnSpPr>
          <p:spPr>
            <a:xfrm flipH="1">
              <a:off x="6187836" y="1154949"/>
              <a:ext cx="1302091" cy="469450"/>
            </a:xfrm>
            <a:prstGeom prst="line">
              <a:avLst/>
            </a:prstGeom>
            <a:ln>
              <a:solidFill>
                <a:srgbClr val="E575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FA5B542A-6155-F6B9-C1FB-5458D74C6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88ED9D4-D730-8983-48EB-AAC699D367C7}"/>
              </a:ext>
            </a:extLst>
          </p:cNvPr>
          <p:cNvGrpSpPr/>
          <p:nvPr/>
        </p:nvGrpSpPr>
        <p:grpSpPr>
          <a:xfrm>
            <a:off x="3493190" y="1009326"/>
            <a:ext cx="3854303" cy="3859830"/>
            <a:chOff x="3493190" y="1009326"/>
            <a:chExt cx="3854303" cy="385983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5E2CE79-DA8B-0F96-2A9D-A1E644DC21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3321" y="1594477"/>
              <a:ext cx="3038937" cy="3274679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9D5B499-4FC7-0D76-79B3-066571EDD7B1}"/>
                </a:ext>
              </a:extLst>
            </p:cNvPr>
            <p:cNvCxnSpPr/>
            <p:nvPr/>
          </p:nvCxnSpPr>
          <p:spPr>
            <a:xfrm>
              <a:off x="3493190" y="4317343"/>
              <a:ext cx="725736" cy="531293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EA2A7D2-8EC1-48B7-0C80-5542445B5E24}"/>
                </a:ext>
              </a:extLst>
            </p:cNvPr>
            <p:cNvCxnSpPr/>
            <p:nvPr/>
          </p:nvCxnSpPr>
          <p:spPr>
            <a:xfrm>
              <a:off x="6621757" y="1009326"/>
              <a:ext cx="725736" cy="531293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4082569-8AE9-B924-FC8C-4C6B0B34793E}"/>
                </a:ext>
              </a:extLst>
            </p:cNvPr>
            <p:cNvSpPr txBox="1"/>
            <p:nvPr/>
          </p:nvSpPr>
          <p:spPr>
            <a:xfrm rot="18797551">
              <a:off x="5113184" y="2728243"/>
              <a:ext cx="1242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  <a:highlight>
                    <a:srgbClr val="C0C0C0"/>
                  </a:highlight>
                </a:rPr>
                <a:t>~ 1.7 km !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34ABE6F-8322-44D5-181F-0C7C3D1F839F}"/>
              </a:ext>
            </a:extLst>
          </p:cNvPr>
          <p:cNvGrpSpPr/>
          <p:nvPr/>
        </p:nvGrpSpPr>
        <p:grpSpPr>
          <a:xfrm>
            <a:off x="4653167" y="468413"/>
            <a:ext cx="3275403" cy="1297832"/>
            <a:chOff x="4075497" y="1200239"/>
            <a:chExt cx="3275403" cy="129783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2C182C5-E5E6-F590-7BE4-3A2F072F1997}"/>
                </a:ext>
              </a:extLst>
            </p:cNvPr>
            <p:cNvSpPr txBox="1"/>
            <p:nvPr/>
          </p:nvSpPr>
          <p:spPr>
            <a:xfrm>
              <a:off x="4075497" y="1842529"/>
              <a:ext cx="545342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EHN1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09A5BB7-527F-1A4E-FF0D-F4C4D1D221CF}"/>
                </a:ext>
              </a:extLst>
            </p:cNvPr>
            <p:cNvSpPr txBox="1"/>
            <p:nvPr/>
          </p:nvSpPr>
          <p:spPr>
            <a:xfrm>
              <a:off x="6805558" y="1200239"/>
              <a:ext cx="545342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EHN2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AACD6EE-7237-0E2E-1A5B-AA06F54D4AD8}"/>
                </a:ext>
              </a:extLst>
            </p:cNvPr>
            <p:cNvCxnSpPr>
              <a:cxnSpLocks/>
            </p:cNvCxnSpPr>
            <p:nvPr/>
          </p:nvCxnSpPr>
          <p:spPr>
            <a:xfrm>
              <a:off x="4625077" y="2080697"/>
              <a:ext cx="571985" cy="417374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D2301D1-9ECD-7EA4-05C5-D197E35D44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0801" y="1456275"/>
              <a:ext cx="584757" cy="278816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F6E6CC57-D588-52DE-89A8-565570222E3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88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BCA69AE2-1ED9-6785-057B-029D860D1627}"/>
              </a:ext>
            </a:extLst>
          </p:cNvPr>
          <p:cNvSpPr/>
          <p:nvPr/>
        </p:nvSpPr>
        <p:spPr>
          <a:xfrm>
            <a:off x="-1277880" y="1124955"/>
            <a:ext cx="3610922" cy="34399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5A1CF0-7F4C-8646-28E5-BBFC99826DAA}"/>
              </a:ext>
            </a:extLst>
          </p:cNvPr>
          <p:cNvCxnSpPr>
            <a:cxnSpLocks/>
          </p:cNvCxnSpPr>
          <p:nvPr/>
        </p:nvCxnSpPr>
        <p:spPr>
          <a:xfrm>
            <a:off x="2333042" y="1124955"/>
            <a:ext cx="1005759" cy="3439908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4F6D67-7276-EC86-DACC-DBA52D7A36D1}"/>
              </a:ext>
            </a:extLst>
          </p:cNvPr>
          <p:cNvCxnSpPr>
            <a:cxnSpLocks/>
          </p:cNvCxnSpPr>
          <p:nvPr/>
        </p:nvCxnSpPr>
        <p:spPr>
          <a:xfrm flipH="1">
            <a:off x="3338801" y="4564863"/>
            <a:ext cx="978108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6175AF4-FB78-643A-1333-88820FF33243}"/>
              </a:ext>
            </a:extLst>
          </p:cNvPr>
          <p:cNvCxnSpPr>
            <a:cxnSpLocks/>
          </p:cNvCxnSpPr>
          <p:nvPr/>
        </p:nvCxnSpPr>
        <p:spPr>
          <a:xfrm flipH="1">
            <a:off x="3652558" y="2633866"/>
            <a:ext cx="65697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41A48AF-1018-FC87-2E95-CF482F87C9A3}"/>
              </a:ext>
            </a:extLst>
          </p:cNvPr>
          <p:cNvCxnSpPr>
            <a:cxnSpLocks/>
          </p:cNvCxnSpPr>
          <p:nvPr/>
        </p:nvCxnSpPr>
        <p:spPr>
          <a:xfrm flipH="1">
            <a:off x="3196930" y="1129994"/>
            <a:ext cx="112238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F3F96A-51DF-6182-498A-29A17821E6B9}"/>
              </a:ext>
            </a:extLst>
          </p:cNvPr>
          <p:cNvCxnSpPr>
            <a:cxnSpLocks/>
          </p:cNvCxnSpPr>
          <p:nvPr/>
        </p:nvCxnSpPr>
        <p:spPr>
          <a:xfrm flipH="1">
            <a:off x="4665431" y="2633866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E4AAB45-1298-E5EC-1824-69839DEB2128}"/>
              </a:ext>
            </a:extLst>
          </p:cNvPr>
          <p:cNvCxnSpPr>
            <a:cxnSpLocks/>
          </p:cNvCxnSpPr>
          <p:nvPr/>
        </p:nvCxnSpPr>
        <p:spPr>
          <a:xfrm flipH="1">
            <a:off x="4665431" y="1124955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C9CA537-459F-71D3-DF8A-1CA400F9A723}"/>
              </a:ext>
            </a:extLst>
          </p:cNvPr>
          <p:cNvCxnSpPr>
            <a:cxnSpLocks/>
          </p:cNvCxnSpPr>
          <p:nvPr/>
        </p:nvCxnSpPr>
        <p:spPr>
          <a:xfrm flipH="1">
            <a:off x="5137621" y="2108806"/>
            <a:ext cx="263077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F18233A-6C99-17A6-7D3D-A511DD1FF602}"/>
              </a:ext>
            </a:extLst>
          </p:cNvPr>
          <p:cNvCxnSpPr>
            <a:cxnSpLocks/>
          </p:cNvCxnSpPr>
          <p:nvPr/>
        </p:nvCxnSpPr>
        <p:spPr>
          <a:xfrm flipH="1">
            <a:off x="5081408" y="1623378"/>
            <a:ext cx="2686987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4551FA0-9EDD-2EF6-C131-36B91D26D109}"/>
              </a:ext>
            </a:extLst>
          </p:cNvPr>
          <p:cNvCxnSpPr>
            <a:cxnSpLocks/>
          </p:cNvCxnSpPr>
          <p:nvPr/>
        </p:nvCxnSpPr>
        <p:spPr>
          <a:xfrm flipH="1">
            <a:off x="6048274" y="3264803"/>
            <a:ext cx="1720121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0092BBC-5922-4A58-C431-E0C6F1030F52}"/>
              </a:ext>
            </a:extLst>
          </p:cNvPr>
          <p:cNvCxnSpPr>
            <a:cxnSpLocks/>
          </p:cNvCxnSpPr>
          <p:nvPr/>
        </p:nvCxnSpPr>
        <p:spPr>
          <a:xfrm flipV="1">
            <a:off x="4720513" y="3257428"/>
            <a:ext cx="675353" cy="1307435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931101D-84F6-39AA-F5D6-AF1F5AC1EA6B}"/>
              </a:ext>
            </a:extLst>
          </p:cNvPr>
          <p:cNvCxnSpPr>
            <a:cxnSpLocks/>
          </p:cNvCxnSpPr>
          <p:nvPr/>
        </p:nvCxnSpPr>
        <p:spPr>
          <a:xfrm flipH="1">
            <a:off x="4665430" y="2116180"/>
            <a:ext cx="476654" cy="52892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847CE97-4209-556F-F30C-50F6CF8536F0}"/>
              </a:ext>
            </a:extLst>
          </p:cNvPr>
          <p:cNvCxnSpPr>
            <a:cxnSpLocks/>
          </p:cNvCxnSpPr>
          <p:nvPr/>
        </p:nvCxnSpPr>
        <p:spPr>
          <a:xfrm flipH="1" flipV="1">
            <a:off x="4672805" y="1121088"/>
            <a:ext cx="424051" cy="520927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F2AB38C-DE5F-7433-B450-8060202321B2}"/>
              </a:ext>
            </a:extLst>
          </p:cNvPr>
          <p:cNvCxnSpPr>
            <a:cxnSpLocks/>
          </p:cNvCxnSpPr>
          <p:nvPr/>
        </p:nvCxnSpPr>
        <p:spPr>
          <a:xfrm flipH="1" flipV="1">
            <a:off x="6038748" y="3255277"/>
            <a:ext cx="697181" cy="416078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E32D497-EC0F-1C0D-4C1B-BCC710D114F6}"/>
              </a:ext>
            </a:extLst>
          </p:cNvPr>
          <p:cNvCxnSpPr>
            <a:cxnSpLocks/>
          </p:cNvCxnSpPr>
          <p:nvPr/>
        </p:nvCxnSpPr>
        <p:spPr>
          <a:xfrm flipH="1">
            <a:off x="7090340" y="3732423"/>
            <a:ext cx="67805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5-point Star 68">
            <a:extLst>
              <a:ext uri="{FF2B5EF4-FFF2-40B4-BE49-F238E27FC236}">
                <a16:creationId xmlns:a16="http://schemas.microsoft.com/office/drawing/2014/main" id="{0BEEB010-3DE3-A053-7B17-BFFC094E4DF0}"/>
              </a:ext>
            </a:extLst>
          </p:cNvPr>
          <p:cNvSpPr/>
          <p:nvPr/>
        </p:nvSpPr>
        <p:spPr>
          <a:xfrm>
            <a:off x="4390349" y="1025404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0" name="5-point Star 69">
            <a:extLst>
              <a:ext uri="{FF2B5EF4-FFF2-40B4-BE49-F238E27FC236}">
                <a16:creationId xmlns:a16="http://schemas.microsoft.com/office/drawing/2014/main" id="{73E1AF5B-B30C-FA78-781F-1DF9A8C1114C}"/>
              </a:ext>
            </a:extLst>
          </p:cNvPr>
          <p:cNvSpPr/>
          <p:nvPr/>
        </p:nvSpPr>
        <p:spPr>
          <a:xfrm>
            <a:off x="4390107" y="2526940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1" name="5-point Star 70">
            <a:extLst>
              <a:ext uri="{FF2B5EF4-FFF2-40B4-BE49-F238E27FC236}">
                <a16:creationId xmlns:a16="http://schemas.microsoft.com/office/drawing/2014/main" id="{BCC4DD0B-0B22-FD12-0E2F-A275720F3106}"/>
              </a:ext>
            </a:extLst>
          </p:cNvPr>
          <p:cNvSpPr/>
          <p:nvPr/>
        </p:nvSpPr>
        <p:spPr>
          <a:xfrm>
            <a:off x="4390107" y="4465312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6CCCEF0-CDC9-A90B-2243-3E64EEBEFEDF}"/>
              </a:ext>
            </a:extLst>
          </p:cNvPr>
          <p:cNvSpPr txBox="1"/>
          <p:nvPr/>
        </p:nvSpPr>
        <p:spPr>
          <a:xfrm>
            <a:off x="4311893" y="728858"/>
            <a:ext cx="9070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D5125A1-7708-305E-1C22-1D5ED4CB8926}"/>
              </a:ext>
            </a:extLst>
          </p:cNvPr>
          <p:cNvSpPr txBox="1"/>
          <p:nvPr/>
        </p:nvSpPr>
        <p:spPr>
          <a:xfrm>
            <a:off x="4294782" y="2230093"/>
            <a:ext cx="7382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63623D1-F8BC-BD8C-52A3-AA1E87E3E045}"/>
              </a:ext>
            </a:extLst>
          </p:cNvPr>
          <p:cNvSpPr txBox="1"/>
          <p:nvPr/>
        </p:nvSpPr>
        <p:spPr>
          <a:xfrm>
            <a:off x="4294782" y="4171712"/>
            <a:ext cx="7377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E14B9C5-001A-CECA-EC70-3E60747967F9}"/>
              </a:ext>
            </a:extLst>
          </p:cNvPr>
          <p:cNvSpPr txBox="1"/>
          <p:nvPr/>
        </p:nvSpPr>
        <p:spPr>
          <a:xfrm>
            <a:off x="1780709" y="804834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rgbClr val="FF0000"/>
                </a:solidFill>
              </a:rPr>
              <a:t>TT21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41DB9AD-47C9-2383-3FB4-84ADBBAFD0D3}"/>
              </a:ext>
            </a:extLst>
          </p:cNvPr>
          <p:cNvSpPr txBox="1"/>
          <p:nvPr/>
        </p:nvSpPr>
        <p:spPr>
          <a:xfrm>
            <a:off x="2584380" y="804834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rgbClr val="FF0000"/>
                </a:solidFill>
              </a:rPr>
              <a:t>TT22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7940F56-3EDA-4DF0-7BB6-136DCC1665F2}"/>
              </a:ext>
            </a:extLst>
          </p:cNvPr>
          <p:cNvSpPr txBox="1"/>
          <p:nvPr/>
        </p:nvSpPr>
        <p:spPr>
          <a:xfrm>
            <a:off x="3620630" y="804834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4F1C129-0E02-B4FE-825B-F11222105AC5}"/>
              </a:ext>
            </a:extLst>
          </p:cNvPr>
          <p:cNvSpPr txBox="1"/>
          <p:nvPr/>
        </p:nvSpPr>
        <p:spPr>
          <a:xfrm>
            <a:off x="3730773" y="2299084"/>
            <a:ext cx="6242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rgbClr val="FF0000"/>
                </a:solidFill>
              </a:rPr>
              <a:t>TT24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2E59C28-5129-A484-C6F4-75C0B80344C6}"/>
              </a:ext>
            </a:extLst>
          </p:cNvPr>
          <p:cNvSpPr txBox="1"/>
          <p:nvPr/>
        </p:nvSpPr>
        <p:spPr>
          <a:xfrm>
            <a:off x="3652558" y="4206092"/>
            <a:ext cx="5991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E8902D1-05DB-B636-2D19-2A1021929F65}"/>
              </a:ext>
            </a:extLst>
          </p:cNvPr>
          <p:cNvSpPr txBox="1"/>
          <p:nvPr/>
        </p:nvSpPr>
        <p:spPr>
          <a:xfrm>
            <a:off x="5982575" y="788114"/>
            <a:ext cx="7095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28FE54E-6F3B-27C3-B6FB-6AD411E76ECA}"/>
              </a:ext>
            </a:extLst>
          </p:cNvPr>
          <p:cNvSpPr txBox="1"/>
          <p:nvPr/>
        </p:nvSpPr>
        <p:spPr>
          <a:xfrm>
            <a:off x="5982575" y="1303189"/>
            <a:ext cx="5533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0C8500-B203-D472-9697-29F7E0924A25}"/>
              </a:ext>
            </a:extLst>
          </p:cNvPr>
          <p:cNvSpPr txBox="1"/>
          <p:nvPr/>
        </p:nvSpPr>
        <p:spPr>
          <a:xfrm>
            <a:off x="5982575" y="1800346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1FBBBD-A711-6CAD-3D0F-821F5497505A}"/>
              </a:ext>
            </a:extLst>
          </p:cNvPr>
          <p:cNvSpPr txBox="1"/>
          <p:nvPr/>
        </p:nvSpPr>
        <p:spPr>
          <a:xfrm>
            <a:off x="5982575" y="2306458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996F63A-24C0-F9AB-B6E4-70A3914ACA51}"/>
              </a:ext>
            </a:extLst>
          </p:cNvPr>
          <p:cNvSpPr txBox="1"/>
          <p:nvPr/>
        </p:nvSpPr>
        <p:spPr>
          <a:xfrm>
            <a:off x="4973213" y="2674491"/>
            <a:ext cx="430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rgbClr val="FF0000"/>
                </a:solidFill>
              </a:rPr>
              <a:t>P4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1E73667-557A-CDFA-2440-A7E8ACB756D6}"/>
              </a:ext>
            </a:extLst>
          </p:cNvPr>
          <p:cNvSpPr txBox="1"/>
          <p:nvPr/>
        </p:nvSpPr>
        <p:spPr>
          <a:xfrm>
            <a:off x="5413104" y="2947219"/>
            <a:ext cx="6046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rgbClr val="FF0000"/>
                </a:solidFill>
              </a:rPr>
              <a:t>P4:6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4A3D84A-653E-393E-088A-4F0A20B865B7}"/>
              </a:ext>
            </a:extLst>
          </p:cNvPr>
          <p:cNvSpPr txBox="1"/>
          <p:nvPr/>
        </p:nvSpPr>
        <p:spPr>
          <a:xfrm>
            <a:off x="5595655" y="3522753"/>
            <a:ext cx="10594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rgbClr val="FF0000"/>
                </a:solidFill>
              </a:rPr>
              <a:t>P42, P62</a:t>
            </a:r>
          </a:p>
        </p:txBody>
      </p:sp>
      <p:sp>
        <p:nvSpPr>
          <p:cNvPr id="91" name="5-point Star 90">
            <a:extLst>
              <a:ext uri="{FF2B5EF4-FFF2-40B4-BE49-F238E27FC236}">
                <a16:creationId xmlns:a16="http://schemas.microsoft.com/office/drawing/2014/main" id="{D325E1BC-15BD-C2D8-F8E6-5A5C6236D63B}"/>
              </a:ext>
            </a:extLst>
          </p:cNvPr>
          <p:cNvSpPr/>
          <p:nvPr/>
        </p:nvSpPr>
        <p:spPr>
          <a:xfrm>
            <a:off x="6794394" y="3626858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613074E-D513-E5C2-776E-3E1E0703F359}"/>
              </a:ext>
            </a:extLst>
          </p:cNvPr>
          <p:cNvSpPr txBox="1"/>
          <p:nvPr/>
        </p:nvSpPr>
        <p:spPr>
          <a:xfrm>
            <a:off x="5489276" y="4206092"/>
            <a:ext cx="4619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D27B02F-47FD-DAF4-FFCB-3466B418D88B}"/>
              </a:ext>
            </a:extLst>
          </p:cNvPr>
          <p:cNvSpPr/>
          <p:nvPr/>
        </p:nvSpPr>
        <p:spPr>
          <a:xfrm>
            <a:off x="8006789" y="968225"/>
            <a:ext cx="604684" cy="1792312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567A2E6-462A-5579-6249-6AA018F7403E}"/>
              </a:ext>
            </a:extLst>
          </p:cNvPr>
          <p:cNvSpPr/>
          <p:nvPr/>
        </p:nvSpPr>
        <p:spPr>
          <a:xfrm>
            <a:off x="8009069" y="2834455"/>
            <a:ext cx="604684" cy="102121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>
              <a:solidFill>
                <a:srgbClr val="FF00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ED5AC0C-4B11-E779-FB2F-0E64F5FD8F06}"/>
              </a:ext>
            </a:extLst>
          </p:cNvPr>
          <p:cNvSpPr/>
          <p:nvPr/>
        </p:nvSpPr>
        <p:spPr>
          <a:xfrm>
            <a:off x="8008254" y="3944632"/>
            <a:ext cx="604684" cy="98088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62E5F3E-5B12-A449-2270-86434B4E8F43}"/>
              </a:ext>
            </a:extLst>
          </p:cNvPr>
          <p:cNvSpPr txBox="1"/>
          <p:nvPr/>
        </p:nvSpPr>
        <p:spPr>
          <a:xfrm rot="16200000">
            <a:off x="7778827" y="1629612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6C54CA6-1D9E-C5EA-6D76-04E852BA4402}"/>
              </a:ext>
            </a:extLst>
          </p:cNvPr>
          <p:cNvSpPr txBox="1"/>
          <p:nvPr/>
        </p:nvSpPr>
        <p:spPr>
          <a:xfrm rot="16200000">
            <a:off x="7763708" y="311473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625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A470A2D-9141-F5D7-FD88-98832071B0FD}"/>
              </a:ext>
            </a:extLst>
          </p:cNvPr>
          <p:cNvSpPr txBox="1"/>
          <p:nvPr/>
        </p:nvSpPr>
        <p:spPr>
          <a:xfrm rot="16200000">
            <a:off x="7779231" y="419138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0C7156B-78BE-EAFF-AEBB-55AF91AD6D6C}"/>
              </a:ext>
            </a:extLst>
          </p:cNvPr>
          <p:cNvSpPr txBox="1"/>
          <p:nvPr/>
        </p:nvSpPr>
        <p:spPr>
          <a:xfrm>
            <a:off x="448698" y="78848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rgbClr val="FF0000"/>
                </a:solidFill>
              </a:rPr>
              <a:t>LSS2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937BEC2-8A23-C7D0-A39D-120AEDB55E39}"/>
              </a:ext>
            </a:extLst>
          </p:cNvPr>
          <p:cNvSpPr txBox="1"/>
          <p:nvPr/>
        </p:nvSpPr>
        <p:spPr>
          <a:xfrm>
            <a:off x="6418952" y="2949943"/>
            <a:ext cx="9789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08B132C5-6A39-784F-7322-C47A22C5BB1E}"/>
              </a:ext>
            </a:extLst>
          </p:cNvPr>
          <p:cNvCxnSpPr>
            <a:cxnSpLocks/>
          </p:cNvCxnSpPr>
          <p:nvPr/>
        </p:nvCxnSpPr>
        <p:spPr>
          <a:xfrm>
            <a:off x="5395866" y="3257428"/>
            <a:ext cx="652407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7F6AC86D-43FA-3F63-90B6-B9F28D427164}"/>
              </a:ext>
            </a:extLst>
          </p:cNvPr>
          <p:cNvSpPr txBox="1"/>
          <p:nvPr/>
        </p:nvSpPr>
        <p:spPr>
          <a:xfrm>
            <a:off x="280738" y="1555585"/>
            <a:ext cx="955139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625" dirty="0">
                <a:solidFill>
                  <a:srgbClr val="FF0000"/>
                </a:solidFill>
              </a:rPr>
              <a:t>SPS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5BF8DD5-8062-C966-10F9-6BC1C7D578D6}"/>
              </a:ext>
            </a:extLst>
          </p:cNvPr>
          <p:cNvCxnSpPr>
            <a:cxnSpLocks/>
          </p:cNvCxnSpPr>
          <p:nvPr/>
        </p:nvCxnSpPr>
        <p:spPr>
          <a:xfrm flipH="1" flipV="1">
            <a:off x="4665430" y="2626492"/>
            <a:ext cx="738266" cy="6309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FBD6CB06-089D-0168-DD83-628B40ED3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>
            <a:normAutofit/>
          </a:bodyPr>
          <a:lstStyle/>
          <a:p>
            <a:r>
              <a:rPr lang="en-US" sz="3100" b="1" dirty="0"/>
              <a:t>ECN3 Dedicated Beam Delivery Scenario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EB67156-DCA8-2665-AA62-047E29DB2D49}"/>
              </a:ext>
            </a:extLst>
          </p:cNvPr>
          <p:cNvCxnSpPr>
            <a:cxnSpLocks/>
          </p:cNvCxnSpPr>
          <p:nvPr/>
        </p:nvCxnSpPr>
        <p:spPr>
          <a:xfrm flipH="1" flipV="1">
            <a:off x="4289527" y="2618101"/>
            <a:ext cx="207379" cy="3418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186E53-1EAC-156D-DE0F-BE70AB06C8BE}"/>
              </a:ext>
            </a:extLst>
          </p:cNvPr>
          <p:cNvCxnSpPr>
            <a:cxnSpLocks/>
          </p:cNvCxnSpPr>
          <p:nvPr/>
        </p:nvCxnSpPr>
        <p:spPr>
          <a:xfrm flipV="1">
            <a:off x="4475165" y="2618101"/>
            <a:ext cx="209725" cy="35647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6A53527-E339-9C01-BAD1-1E4F46E52C87}"/>
              </a:ext>
            </a:extLst>
          </p:cNvPr>
          <p:cNvSpPr txBox="1"/>
          <p:nvPr/>
        </p:nvSpPr>
        <p:spPr>
          <a:xfrm>
            <a:off x="7137967" y="3399065"/>
            <a:ext cx="870431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50" b="1" dirty="0">
                <a:solidFill>
                  <a:srgbClr val="FF0000"/>
                </a:solidFill>
              </a:rPr>
              <a:t>TCC8</a:t>
            </a:r>
            <a:endParaRPr lang="en-CH" sz="135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CFE0B9-B880-DF28-536C-6D605EB68321}"/>
              </a:ext>
            </a:extLst>
          </p:cNvPr>
          <p:cNvSpPr txBox="1"/>
          <p:nvPr/>
        </p:nvSpPr>
        <p:spPr>
          <a:xfrm>
            <a:off x="3781894" y="3059532"/>
            <a:ext cx="144711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50" b="1" dirty="0">
                <a:solidFill>
                  <a:srgbClr val="FF0000"/>
                </a:solidFill>
              </a:rPr>
              <a:t>No interaction with TCC2 targets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C64A80-128D-A497-3A27-AAAB02A21F9F}"/>
              </a:ext>
            </a:extLst>
          </p:cNvPr>
          <p:cNvCxnSpPr>
            <a:cxnSpLocks/>
            <a:stCxn id="7" idx="0"/>
          </p:cNvCxnSpPr>
          <p:nvPr/>
        </p:nvCxnSpPr>
        <p:spPr>
          <a:xfrm>
            <a:off x="527582" y="1124955"/>
            <a:ext cx="266693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D98EE46-0AC9-D213-393E-E82AA9D23F28}"/>
              </a:ext>
            </a:extLst>
          </p:cNvPr>
          <p:cNvSpPr txBox="1"/>
          <p:nvPr/>
        </p:nvSpPr>
        <p:spPr>
          <a:xfrm>
            <a:off x="6623196" y="3850418"/>
            <a:ext cx="12022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b="1" dirty="0">
                <a:solidFill>
                  <a:srgbClr val="FF0000"/>
                </a:solidFill>
              </a:rPr>
              <a:t>PBC experiment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7A84B96-6471-7AF2-3BEC-69F640E7CD78}"/>
              </a:ext>
            </a:extLst>
          </p:cNvPr>
          <p:cNvCxnSpPr>
            <a:cxnSpLocks/>
          </p:cNvCxnSpPr>
          <p:nvPr/>
        </p:nvCxnSpPr>
        <p:spPr>
          <a:xfrm flipH="1">
            <a:off x="4695110" y="4571954"/>
            <a:ext cx="307328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51DBFE-E627-56CD-C7A5-0562CE0D1E55}"/>
              </a:ext>
            </a:extLst>
          </p:cNvPr>
          <p:cNvCxnSpPr>
            <a:cxnSpLocks/>
          </p:cNvCxnSpPr>
          <p:nvPr/>
        </p:nvCxnSpPr>
        <p:spPr>
          <a:xfrm flipH="1" flipV="1">
            <a:off x="3194521" y="1124955"/>
            <a:ext cx="476654" cy="150891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C6C93B4-878B-4AC7-E3C8-0898DA3914BA}"/>
              </a:ext>
            </a:extLst>
          </p:cNvPr>
          <p:cNvSpPr txBox="1"/>
          <p:nvPr/>
        </p:nvSpPr>
        <p:spPr>
          <a:xfrm>
            <a:off x="3069577" y="1377182"/>
            <a:ext cx="1740134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FF0000"/>
                </a:solidFill>
              </a:rPr>
              <a:t>N</a:t>
            </a:r>
            <a:r>
              <a:rPr lang="en-CH" sz="1350" b="1" dirty="0">
                <a:solidFill>
                  <a:srgbClr val="FF0000"/>
                </a:solidFill>
              </a:rPr>
              <a:t>o splitting</a:t>
            </a:r>
          </a:p>
          <a:p>
            <a:pPr algn="ctr"/>
            <a:r>
              <a:rPr lang="en-CH" sz="1350" b="1" dirty="0">
                <a:solidFill>
                  <a:srgbClr val="FF0000"/>
                </a:solidFill>
              </a:rPr>
              <a:t>in TDC2</a:t>
            </a:r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B307B48F-83AD-C021-87E7-D4EB48FC3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359BECC-CBD2-319C-0033-540CC8127CFE}"/>
              </a:ext>
            </a:extLst>
          </p:cNvPr>
          <p:cNvGrpSpPr/>
          <p:nvPr/>
        </p:nvGrpSpPr>
        <p:grpSpPr>
          <a:xfrm>
            <a:off x="-65058" y="2003514"/>
            <a:ext cx="3029027" cy="2993430"/>
            <a:chOff x="92169" y="1885013"/>
            <a:chExt cx="3029027" cy="2993430"/>
          </a:xfrm>
        </p:grpSpPr>
        <p:pic>
          <p:nvPicPr>
            <p:cNvPr id="12" name="Picture 11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A32925A3-F2A7-1EC4-2BE3-40BD8BF3C0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000" t="-2501" r="4521" b="16576"/>
            <a:stretch/>
          </p:blipFill>
          <p:spPr>
            <a:xfrm>
              <a:off x="92169" y="1885013"/>
              <a:ext cx="2065020" cy="225705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769E68F-8755-2277-C174-F6E446D286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141" t="27227" r="21329" b="18081"/>
            <a:stretch/>
          </p:blipFill>
          <p:spPr>
            <a:xfrm>
              <a:off x="1437750" y="3713849"/>
              <a:ext cx="1683446" cy="1164594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36BD90-5A67-3776-3500-F17A470EB64F}"/>
              </a:ext>
            </a:extLst>
          </p:cNvPr>
          <p:cNvCxnSpPr>
            <a:cxnSpLocks/>
          </p:cNvCxnSpPr>
          <p:nvPr/>
        </p:nvCxnSpPr>
        <p:spPr>
          <a:xfrm flipV="1">
            <a:off x="-85393" y="3573204"/>
            <a:ext cx="2023700" cy="144004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2D82E0F-8F17-8AEB-1607-CE39BD07AEC4}"/>
              </a:ext>
            </a:extLst>
          </p:cNvPr>
          <p:cNvSpPr/>
          <p:nvPr/>
        </p:nvSpPr>
        <p:spPr>
          <a:xfrm>
            <a:off x="3591004" y="2014890"/>
            <a:ext cx="1732521" cy="201283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BC194F3D-F2B4-577A-A62C-10B21A43C96F}"/>
              </a:ext>
            </a:extLst>
          </p:cNvPr>
          <p:cNvGrpSpPr/>
          <p:nvPr/>
        </p:nvGrpSpPr>
        <p:grpSpPr>
          <a:xfrm>
            <a:off x="147109" y="1891363"/>
            <a:ext cx="2903283" cy="2862246"/>
            <a:chOff x="147195" y="1980548"/>
            <a:chExt cx="2903283" cy="2862246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AE68F3B-CE46-89F6-A100-E603BDE74887}"/>
                </a:ext>
              </a:extLst>
            </p:cNvPr>
            <p:cNvGrpSpPr/>
            <p:nvPr/>
          </p:nvGrpSpPr>
          <p:grpSpPr>
            <a:xfrm>
              <a:off x="147195" y="1980548"/>
              <a:ext cx="2903283" cy="2862246"/>
              <a:chOff x="5123826" y="2277084"/>
              <a:chExt cx="3577862" cy="2862246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456E35F3-7CC8-8DFF-1548-001A9BEB3900}"/>
                  </a:ext>
                </a:extLst>
              </p:cNvPr>
              <p:cNvGrpSpPr/>
              <p:nvPr/>
            </p:nvGrpSpPr>
            <p:grpSpPr>
              <a:xfrm>
                <a:off x="5123826" y="2277084"/>
                <a:ext cx="3577862" cy="2862246"/>
                <a:chOff x="9359900" y="2131187"/>
                <a:chExt cx="3962400" cy="2887714"/>
              </a:xfrm>
            </p:grpSpPr>
            <p:sp>
              <p:nvSpPr>
                <p:cNvPr id="104" name="Rectangle 87">
                  <a:extLst>
                    <a:ext uri="{FF2B5EF4-FFF2-40B4-BE49-F238E27FC236}">
                      <a16:creationId xmlns:a16="http://schemas.microsoft.com/office/drawing/2014/main" id="{08A8272B-8C98-E820-D908-CAE07E15C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59900" y="2131187"/>
                  <a:ext cx="3962400" cy="288771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" name="Rectangle 6">
                  <a:extLst>
                    <a:ext uri="{FF2B5EF4-FFF2-40B4-BE49-F238E27FC236}">
                      <a16:creationId xmlns:a16="http://schemas.microsoft.com/office/drawing/2014/main" id="{26A59929-479F-1C8B-F1A6-4FA7C552E7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6" y="4017137"/>
                  <a:ext cx="1524000" cy="40979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07" name="Rectangle 8">
                  <a:extLst>
                    <a:ext uri="{FF2B5EF4-FFF2-40B4-BE49-F238E27FC236}">
                      <a16:creationId xmlns:a16="http://schemas.microsoft.com/office/drawing/2014/main" id="{CDEC93A0-4833-F9A3-449A-38FDBC26E9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6" y="2677895"/>
                  <a:ext cx="1524000" cy="65344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08" name="AutoShape 15">
                  <a:extLst>
                    <a:ext uri="{FF2B5EF4-FFF2-40B4-BE49-F238E27FC236}">
                      <a16:creationId xmlns:a16="http://schemas.microsoft.com/office/drawing/2014/main" id="{07591AB1-35F5-5852-3980-09F1238F56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417969" y="2951131"/>
                  <a:ext cx="457200" cy="303212"/>
                </a:xfrm>
                <a:prstGeom prst="homePlate">
                  <a:avLst>
                    <a:gd name="adj" fmla="val 37696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09" name="Oval 16">
                  <a:extLst>
                    <a:ext uri="{FF2B5EF4-FFF2-40B4-BE49-F238E27FC236}">
                      <a16:creationId xmlns:a16="http://schemas.microsoft.com/office/drawing/2014/main" id="{3ADBBE51-DB6E-7978-B2B3-E85DFD765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0521950" y="3540888"/>
                  <a:ext cx="247650" cy="265112"/>
                </a:xfrm>
                <a:prstGeom prst="ellipse">
                  <a:avLst/>
                </a:prstGeom>
                <a:solidFill>
                  <a:srgbClr val="993366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10" name="Line 17">
                  <a:extLst>
                    <a:ext uri="{FF2B5EF4-FFF2-40B4-BE49-F238E27FC236}">
                      <a16:creationId xmlns:a16="http://schemas.microsoft.com/office/drawing/2014/main" id="{8F98D837-8EFD-7955-22E2-4114C99566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037672" y="3332925"/>
                  <a:ext cx="0" cy="6842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/>
                  <a:tailEnd type="non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1" name="Rectangle 55">
                  <a:extLst>
                    <a:ext uri="{FF2B5EF4-FFF2-40B4-BE49-F238E27FC236}">
                      <a16:creationId xmlns:a16="http://schemas.microsoft.com/office/drawing/2014/main" id="{35E9C672-82C0-9344-707F-5C6A8FDB26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88775" y="2950337"/>
                  <a:ext cx="304800" cy="381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grpSp>
              <p:nvGrpSpPr>
                <p:cNvPr id="112" name="Group 61">
                  <a:extLst>
                    <a:ext uri="{FF2B5EF4-FFF2-40B4-BE49-F238E27FC236}">
                      <a16:creationId xmlns:a16="http://schemas.microsoft.com/office/drawing/2014/main" id="{E7349BEB-7826-CEC3-BD77-55C644BC8B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163425" y="3255137"/>
                  <a:ext cx="463550" cy="76200"/>
                  <a:chOff x="4992" y="1296"/>
                  <a:chExt cx="292" cy="48"/>
                </a:xfrm>
              </p:grpSpPr>
              <p:sp>
                <p:nvSpPr>
                  <p:cNvPr id="117" name="AutoShape 58">
                    <a:extLst>
                      <a:ext uri="{FF2B5EF4-FFF2-40B4-BE49-F238E27FC236}">
                        <a16:creationId xmlns:a16="http://schemas.microsoft.com/office/drawing/2014/main" id="{09CA8457-3000-4B92-DE74-09A28EA50D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2" y="1296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8" name="AutoShape 59">
                    <a:extLst>
                      <a:ext uri="{FF2B5EF4-FFF2-40B4-BE49-F238E27FC236}">
                        <a16:creationId xmlns:a16="http://schemas.microsoft.com/office/drawing/2014/main" id="{01E27FA6-FC5B-453B-7CB7-6C456ED5D0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36" y="1296"/>
                    <a:ext cx="148" cy="48"/>
                  </a:xfrm>
                  <a:prstGeom prst="triangle">
                    <a:avLst>
                      <a:gd name="adj" fmla="val 5472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3" name="Group 67">
                  <a:extLst>
                    <a:ext uri="{FF2B5EF4-FFF2-40B4-BE49-F238E27FC236}">
                      <a16:creationId xmlns:a16="http://schemas.microsoft.com/office/drawing/2014/main" id="{58729A12-0673-E4DA-BE98-1D13BAA112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622213" y="3102737"/>
                  <a:ext cx="614362" cy="762000"/>
                  <a:chOff x="5757" y="864"/>
                  <a:chExt cx="387" cy="480"/>
                </a:xfrm>
              </p:grpSpPr>
              <p:sp>
                <p:nvSpPr>
                  <p:cNvPr id="115" name="AutoShape 63">
                    <a:extLst>
                      <a:ext uri="{FF2B5EF4-FFF2-40B4-BE49-F238E27FC236}">
                        <a16:creationId xmlns:a16="http://schemas.microsoft.com/office/drawing/2014/main" id="{31438BA2-CF2D-F1F8-BE20-5C52A02074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71745">
                    <a:off x="5757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6" name="AutoShape 64">
                    <a:extLst>
                      <a:ext uri="{FF2B5EF4-FFF2-40B4-BE49-F238E27FC236}">
                        <a16:creationId xmlns:a16="http://schemas.microsoft.com/office/drawing/2014/main" id="{0782E0F4-462F-F4CC-0C41-85EEB02947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71745" flipH="1">
                    <a:off x="5954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4" name="AutoShape 68">
                  <a:extLst>
                    <a:ext uri="{FF2B5EF4-FFF2-40B4-BE49-F238E27FC236}">
                      <a16:creationId xmlns:a16="http://schemas.microsoft.com/office/drawing/2014/main" id="{8AECFCFD-88EE-AB00-9B89-6B96D66105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641245" y="4604851"/>
                  <a:ext cx="3452432" cy="282569"/>
                </a:xfrm>
                <a:prstGeom prst="borderCallout2">
                  <a:avLst>
                    <a:gd name="adj1" fmla="val 95359"/>
                    <a:gd name="adj2" fmla="val 49783"/>
                    <a:gd name="adj3" fmla="val 197008"/>
                    <a:gd name="adj4" fmla="val 72081"/>
                    <a:gd name="adj5" fmla="val 361839"/>
                    <a:gd name="adj6" fmla="val 70957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850" dirty="0">
                      <a:latin typeface="Verdana" charset="0"/>
                    </a:rPr>
                    <a:t>Optics changed in TT20 to shrink beam size, bump beam down into dipole aperture</a:t>
                  </a:r>
                </a:p>
              </p:txBody>
            </p:sp>
          </p:grpSp>
          <p:sp>
            <p:nvSpPr>
              <p:cNvPr id="72" name="Line 17">
                <a:extLst>
                  <a:ext uri="{FF2B5EF4-FFF2-40B4-BE49-F238E27FC236}">
                    <a16:creationId xmlns:a16="http://schemas.microsoft.com/office/drawing/2014/main" id="{72CDDFF4-9BEA-A87F-5ADA-B07922536D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65997" y="3466649"/>
                <a:ext cx="0" cy="678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73" name="Line 17">
                <a:extLst>
                  <a:ext uri="{FF2B5EF4-FFF2-40B4-BE49-F238E27FC236}">
                    <a16:creationId xmlns:a16="http://schemas.microsoft.com/office/drawing/2014/main" id="{C2B93563-F007-BF13-CB0C-266F600D3D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08152" y="3468223"/>
                <a:ext cx="0" cy="678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74" name="Line 17">
                <a:extLst>
                  <a:ext uri="{FF2B5EF4-FFF2-40B4-BE49-F238E27FC236}">
                    <a16:creationId xmlns:a16="http://schemas.microsoft.com/office/drawing/2014/main" id="{3EBDCA3D-BF5F-05E0-846C-D704CAFF15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5627" y="3468223"/>
                <a:ext cx="0" cy="678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90" name="Line 17">
                <a:extLst>
                  <a:ext uri="{FF2B5EF4-FFF2-40B4-BE49-F238E27FC236}">
                    <a16:creationId xmlns:a16="http://schemas.microsoft.com/office/drawing/2014/main" id="{134A84F4-9B35-371D-C19D-8151F7AB7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0606" y="3466649"/>
                <a:ext cx="0" cy="678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92" name="Line 17">
                <a:extLst>
                  <a:ext uri="{FF2B5EF4-FFF2-40B4-BE49-F238E27FC236}">
                    <a16:creationId xmlns:a16="http://schemas.microsoft.com/office/drawing/2014/main" id="{2C5D5A39-ED6A-C351-3C10-EFBC76F49A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60602" y="3468223"/>
                <a:ext cx="0" cy="678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94" name="Line 17">
                <a:extLst>
                  <a:ext uri="{FF2B5EF4-FFF2-40B4-BE49-F238E27FC236}">
                    <a16:creationId xmlns:a16="http://schemas.microsoft.com/office/drawing/2014/main" id="{D9A21B0C-F936-F10C-BAF0-B2FFA64339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07776" y="3466649"/>
                <a:ext cx="0" cy="678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95" name="Line 17">
                <a:extLst>
                  <a:ext uri="{FF2B5EF4-FFF2-40B4-BE49-F238E27FC236}">
                    <a16:creationId xmlns:a16="http://schemas.microsoft.com/office/drawing/2014/main" id="{069FB5DC-48B5-DF16-18F6-E010DB1746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46352" y="3466649"/>
                <a:ext cx="0" cy="678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/>
                <a:tailEnd type="non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  <p:sp>
            <p:nvSpPr>
              <p:cNvPr id="103" name="AutoShape 70">
                <a:extLst>
                  <a:ext uri="{FF2B5EF4-FFF2-40B4-BE49-F238E27FC236}">
                    <a16:creationId xmlns:a16="http://schemas.microsoft.com/office/drawing/2014/main" id="{C9C5E0A0-183F-5E7D-7DCF-462315FE248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7494410" y="4343374"/>
                <a:ext cx="755422" cy="149272"/>
              </a:xfrm>
              <a:prstGeom prst="borderCallout2">
                <a:avLst>
                  <a:gd name="adj1" fmla="val 57506"/>
                  <a:gd name="adj2" fmla="val 106529"/>
                  <a:gd name="adj3" fmla="val 411442"/>
                  <a:gd name="adj4" fmla="val 147692"/>
                  <a:gd name="adj5" fmla="val 643715"/>
                  <a:gd name="adj6" fmla="val 261590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lIns="9144" tIns="9144" rIns="9144" bIns="9144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850" dirty="0">
                    <a:latin typeface="Verdana" charset="0"/>
                  </a:rPr>
                  <a:t>No losses </a:t>
                </a:r>
              </a:p>
            </p:txBody>
          </p:sp>
        </p:grp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F29CC7C4-C524-2CF0-611C-FD7F33D05918}"/>
                </a:ext>
              </a:extLst>
            </p:cNvPr>
            <p:cNvSpPr txBox="1"/>
            <p:nvPr/>
          </p:nvSpPr>
          <p:spPr>
            <a:xfrm>
              <a:off x="470114" y="2023529"/>
              <a:ext cx="220125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350" b="1" dirty="0"/>
                <a:t>Dedicated delivery to ECN3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4DE4BB6-2E52-E296-E2A0-6803C44231C3}"/>
              </a:ext>
            </a:extLst>
          </p:cNvPr>
          <p:cNvGrpSpPr/>
          <p:nvPr/>
        </p:nvGrpSpPr>
        <p:grpSpPr>
          <a:xfrm>
            <a:off x="103669" y="1885013"/>
            <a:ext cx="2928449" cy="2862246"/>
            <a:chOff x="106726" y="1980548"/>
            <a:chExt cx="2928449" cy="286224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B3F7162-DF5D-8EA0-EEE6-F383B6B26603}"/>
                </a:ext>
              </a:extLst>
            </p:cNvPr>
            <p:cNvGrpSpPr/>
            <p:nvPr/>
          </p:nvGrpSpPr>
          <p:grpSpPr>
            <a:xfrm>
              <a:off x="106726" y="1980548"/>
              <a:ext cx="2928449" cy="2862246"/>
              <a:chOff x="4910687" y="2371890"/>
              <a:chExt cx="3631920" cy="354981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E3FE7020-DDF9-5C80-2E9C-A9DC0A38627B}"/>
                  </a:ext>
                </a:extLst>
              </p:cNvPr>
              <p:cNvGrpSpPr/>
              <p:nvPr/>
            </p:nvGrpSpPr>
            <p:grpSpPr>
              <a:xfrm>
                <a:off x="4910687" y="2371890"/>
                <a:ext cx="3631920" cy="3549814"/>
                <a:chOff x="9300033" y="2131187"/>
                <a:chExt cx="4022268" cy="3581400"/>
              </a:xfrm>
            </p:grpSpPr>
            <p:sp>
              <p:nvSpPr>
                <p:cNvPr id="26" name="Rectangle 87">
                  <a:extLst>
                    <a:ext uri="{FF2B5EF4-FFF2-40B4-BE49-F238E27FC236}">
                      <a16:creationId xmlns:a16="http://schemas.microsoft.com/office/drawing/2014/main" id="{DFB975D0-3805-E4D8-A356-0497616100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59900" y="2131187"/>
                  <a:ext cx="3962401" cy="35814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Rectangle 6">
                  <a:extLst>
                    <a:ext uri="{FF2B5EF4-FFF2-40B4-BE49-F238E27FC236}">
                      <a16:creationId xmlns:a16="http://schemas.microsoft.com/office/drawing/2014/main" id="{3B908729-C3F8-F91F-686D-A68FDE355D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4017137"/>
                  <a:ext cx="1524000" cy="5334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28" name="Rectangle 8">
                  <a:extLst>
                    <a:ext uri="{FF2B5EF4-FFF2-40B4-BE49-F238E27FC236}">
                      <a16:creationId xmlns:a16="http://schemas.microsoft.com/office/drawing/2014/main" id="{415472C2-80CB-A2B8-5802-467D7CEA3F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2645537"/>
                  <a:ext cx="1524000" cy="6858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29" name="AutoShape 15">
                  <a:extLst>
                    <a:ext uri="{FF2B5EF4-FFF2-40B4-BE49-F238E27FC236}">
                      <a16:creationId xmlns:a16="http://schemas.microsoft.com/office/drawing/2014/main" id="{81449D9B-7739-2B3A-0642-FF454B5902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417969" y="2951131"/>
                  <a:ext cx="457200" cy="303212"/>
                </a:xfrm>
                <a:prstGeom prst="homePlate">
                  <a:avLst>
                    <a:gd name="adj" fmla="val 37696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0" name="Oval 16">
                  <a:extLst>
                    <a:ext uri="{FF2B5EF4-FFF2-40B4-BE49-F238E27FC236}">
                      <a16:creationId xmlns:a16="http://schemas.microsoft.com/office/drawing/2014/main" id="{908A0DDA-4EF8-DCC3-60E3-7611C6B4BE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0521950" y="3102737"/>
                  <a:ext cx="247650" cy="762000"/>
                </a:xfrm>
                <a:prstGeom prst="ellipse">
                  <a:avLst/>
                </a:prstGeom>
                <a:solidFill>
                  <a:srgbClr val="993366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32" name="Line 17">
                  <a:extLst>
                    <a:ext uri="{FF2B5EF4-FFF2-40B4-BE49-F238E27FC236}">
                      <a16:creationId xmlns:a16="http://schemas.microsoft.com/office/drawing/2014/main" id="{6135CB1F-6DCF-2680-261E-F6F56F29B8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36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" name="Line 18">
                  <a:extLst>
                    <a:ext uri="{FF2B5EF4-FFF2-40B4-BE49-F238E27FC236}">
                      <a16:creationId xmlns:a16="http://schemas.microsoft.com/office/drawing/2014/main" id="{9DD8091C-8E31-A95E-CE62-724B8D3057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88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9" name="Line 19">
                  <a:extLst>
                    <a:ext uri="{FF2B5EF4-FFF2-40B4-BE49-F238E27FC236}">
                      <a16:creationId xmlns:a16="http://schemas.microsoft.com/office/drawing/2014/main" id="{4A37C78B-E036-AAD8-09FE-172A1B268C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340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2" name="Line 20">
                  <a:extLst>
                    <a:ext uri="{FF2B5EF4-FFF2-40B4-BE49-F238E27FC236}">
                      <a16:creationId xmlns:a16="http://schemas.microsoft.com/office/drawing/2014/main" id="{E4DC5759-BBD2-07D4-BB1B-88BD3B0B0E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94963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3" name="Line 21">
                  <a:extLst>
                    <a:ext uri="{FF2B5EF4-FFF2-40B4-BE49-F238E27FC236}">
                      <a16:creationId xmlns:a16="http://schemas.microsoft.com/office/drawing/2014/main" id="{0096C976-8664-C1A2-07A8-7EFEE8122E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2553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4" name="Line 22">
                  <a:extLst>
                    <a:ext uri="{FF2B5EF4-FFF2-40B4-BE49-F238E27FC236}">
                      <a16:creationId xmlns:a16="http://schemas.microsoft.com/office/drawing/2014/main" id="{68F0E025-08DC-1020-DB33-72B6416BF0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798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6" name="Line 27">
                  <a:extLst>
                    <a:ext uri="{FF2B5EF4-FFF2-40B4-BE49-F238E27FC236}">
                      <a16:creationId xmlns:a16="http://schemas.microsoft.com/office/drawing/2014/main" id="{5BBEF005-1105-6D23-07DC-E38016DB4B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950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7" name="Line 28">
                  <a:extLst>
                    <a:ext uri="{FF2B5EF4-FFF2-40B4-BE49-F238E27FC236}">
                      <a16:creationId xmlns:a16="http://schemas.microsoft.com/office/drawing/2014/main" id="{C481C84F-F0D5-67B6-FA98-2450D5AC14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02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9" name="AutoShape 29">
                  <a:extLst>
                    <a:ext uri="{FF2B5EF4-FFF2-40B4-BE49-F238E27FC236}">
                      <a16:creationId xmlns:a16="http://schemas.microsoft.com/office/drawing/2014/main" id="{AE9C762C-D05C-DAB4-429F-D65A651DC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1510186" y="2766045"/>
                  <a:ext cx="1658913" cy="150600"/>
                </a:xfrm>
                <a:prstGeom prst="borderCallout2">
                  <a:avLst>
                    <a:gd name="adj1" fmla="val 28000"/>
                    <a:gd name="adj2" fmla="val 107690"/>
                    <a:gd name="adj3" fmla="val 28000"/>
                    <a:gd name="adj4" fmla="val 125958"/>
                    <a:gd name="adj5" fmla="val -79669"/>
                    <a:gd name="adj6" fmla="val 152935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850" dirty="0">
                      <a:latin typeface="Verdana" charset="0"/>
                    </a:rPr>
                    <a:t>Field-free region</a:t>
                  </a:r>
                </a:p>
              </p:txBody>
            </p:sp>
            <p:grpSp>
              <p:nvGrpSpPr>
                <p:cNvPr id="50" name="Group 56">
                  <a:extLst>
                    <a:ext uri="{FF2B5EF4-FFF2-40B4-BE49-F238E27FC236}">
                      <a16:creationId xmlns:a16="http://schemas.microsoft.com/office/drawing/2014/main" id="{570DB02D-A6D4-FFF5-246B-2CC83B69AA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88775" y="2950337"/>
                  <a:ext cx="304800" cy="914400"/>
                  <a:chOff x="5040" y="1104"/>
                  <a:chExt cx="192" cy="576"/>
                </a:xfrm>
              </p:grpSpPr>
              <p:sp>
                <p:nvSpPr>
                  <p:cNvPr id="65" name="Oval 54">
                    <a:extLst>
                      <a:ext uri="{FF2B5EF4-FFF2-40B4-BE49-F238E27FC236}">
                        <a16:creationId xmlns:a16="http://schemas.microsoft.com/office/drawing/2014/main" id="{E98B79E4-6FDD-90BB-C60E-E0F1682D0E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64" y="1200"/>
                    <a:ext cx="156" cy="480"/>
                  </a:xfrm>
                  <a:prstGeom prst="ellipse">
                    <a:avLst/>
                  </a:prstGeom>
                  <a:solidFill>
                    <a:srgbClr val="33CC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Rectangle 55">
                    <a:extLst>
                      <a:ext uri="{FF2B5EF4-FFF2-40B4-BE49-F238E27FC236}">
                        <a16:creationId xmlns:a16="http://schemas.microsoft.com/office/drawing/2014/main" id="{32E62B93-63BD-C2D9-D901-B098199EF2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1104"/>
                    <a:ext cx="192" cy="2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61">
                  <a:extLst>
                    <a:ext uri="{FF2B5EF4-FFF2-40B4-BE49-F238E27FC236}">
                      <a16:creationId xmlns:a16="http://schemas.microsoft.com/office/drawing/2014/main" id="{81CA5517-A67E-1F32-F55B-D60B639BB80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163425" y="3102737"/>
                  <a:ext cx="463550" cy="838200"/>
                  <a:chOff x="4992" y="1200"/>
                  <a:chExt cx="292" cy="528"/>
                </a:xfrm>
              </p:grpSpPr>
              <p:sp>
                <p:nvSpPr>
                  <p:cNvPr id="61" name="Oval 57">
                    <a:extLst>
                      <a:ext uri="{FF2B5EF4-FFF2-40B4-BE49-F238E27FC236}">
                        <a16:creationId xmlns:a16="http://schemas.microsoft.com/office/drawing/2014/main" id="{96D44CD3-CAC2-9C83-D5C8-9CD2DFA61E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60" y="1200"/>
                    <a:ext cx="156" cy="48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AutoShape 58">
                    <a:extLst>
                      <a:ext uri="{FF2B5EF4-FFF2-40B4-BE49-F238E27FC236}">
                        <a16:creationId xmlns:a16="http://schemas.microsoft.com/office/drawing/2014/main" id="{676B649D-E950-3289-04D2-3153814BE6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2" y="1296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AutoShape 59">
                    <a:extLst>
                      <a:ext uri="{FF2B5EF4-FFF2-40B4-BE49-F238E27FC236}">
                        <a16:creationId xmlns:a16="http://schemas.microsoft.com/office/drawing/2014/main" id="{9E53EFCD-A8E7-2DE7-46C5-6F3F054C18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36" y="1296"/>
                    <a:ext cx="148" cy="48"/>
                  </a:xfrm>
                  <a:prstGeom prst="triangle">
                    <a:avLst>
                      <a:gd name="adj" fmla="val 5472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Rectangle 60">
                    <a:extLst>
                      <a:ext uri="{FF2B5EF4-FFF2-40B4-BE49-F238E27FC236}">
                        <a16:creationId xmlns:a16="http://schemas.microsoft.com/office/drawing/2014/main" id="{58D94E4C-E763-CA1E-7A06-0EE855BFAA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5" y="1344"/>
                    <a:ext cx="192" cy="3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2" name="Group 67">
                  <a:extLst>
                    <a:ext uri="{FF2B5EF4-FFF2-40B4-BE49-F238E27FC236}">
                      <a16:creationId xmlns:a16="http://schemas.microsoft.com/office/drawing/2014/main" id="{F51CE1B9-7792-6E12-1AA2-F9AF058A91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622213" y="3102737"/>
                  <a:ext cx="614362" cy="762000"/>
                  <a:chOff x="5757" y="864"/>
                  <a:chExt cx="387" cy="480"/>
                </a:xfrm>
              </p:grpSpPr>
              <p:sp>
                <p:nvSpPr>
                  <p:cNvPr id="56" name="AutoShape 52">
                    <a:extLst>
                      <a:ext uri="{FF2B5EF4-FFF2-40B4-BE49-F238E27FC236}">
                        <a16:creationId xmlns:a16="http://schemas.microsoft.com/office/drawing/2014/main" id="{112BC2AB-702D-FCC7-245F-18210AC9A7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06" y="961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7" name="AutoShape 53">
                    <a:extLst>
                      <a:ext uri="{FF2B5EF4-FFF2-40B4-BE49-F238E27FC236}">
                        <a16:creationId xmlns:a16="http://schemas.microsoft.com/office/drawing/2014/main" id="{B737091E-696C-6FE8-7F2C-AEA2826306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951" y="961"/>
                    <a:ext cx="143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8" name="AutoShape 63">
                    <a:extLst>
                      <a:ext uri="{FF2B5EF4-FFF2-40B4-BE49-F238E27FC236}">
                        <a16:creationId xmlns:a16="http://schemas.microsoft.com/office/drawing/2014/main" id="{5FA56C1C-8D52-F9DC-D7FD-43D57516E2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71745">
                    <a:off x="5757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AutoShape 64">
                    <a:extLst>
                      <a:ext uri="{FF2B5EF4-FFF2-40B4-BE49-F238E27FC236}">
                        <a16:creationId xmlns:a16="http://schemas.microsoft.com/office/drawing/2014/main" id="{6FD02D01-1172-B836-305A-DEA6DAB101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71745" flipH="1">
                    <a:off x="5954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3" name="AutoShape 68">
                  <a:extLst>
                    <a:ext uri="{FF2B5EF4-FFF2-40B4-BE49-F238E27FC236}">
                      <a16:creationId xmlns:a16="http://schemas.microsoft.com/office/drawing/2014/main" id="{416F6BDE-50C5-B1C1-EA5C-0A3AEE0566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300033" y="4796383"/>
                  <a:ext cx="2488740" cy="157893"/>
                </a:xfrm>
                <a:prstGeom prst="borderCallout2">
                  <a:avLst>
                    <a:gd name="adj1" fmla="val 61287"/>
                    <a:gd name="adj2" fmla="val -4352"/>
                    <a:gd name="adj3" fmla="val 183527"/>
                    <a:gd name="adj4" fmla="val -7582"/>
                    <a:gd name="adj5" fmla="val 654801"/>
                    <a:gd name="adj6" fmla="val -7232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700" dirty="0">
                      <a:latin typeface="Verdana" charset="0"/>
                    </a:rPr>
                    <a:t>Horizontally deflected by the B-field</a:t>
                  </a:r>
                </a:p>
              </p:txBody>
            </p:sp>
            <p:sp>
              <p:nvSpPr>
                <p:cNvPr id="54" name="AutoShape 69">
                  <a:extLst>
                    <a:ext uri="{FF2B5EF4-FFF2-40B4-BE49-F238E27FC236}">
                      <a16:creationId xmlns:a16="http://schemas.microsoft.com/office/drawing/2014/main" id="{DA880FB6-7F08-25FE-BD5D-04FED75438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566275" y="5102987"/>
                  <a:ext cx="2079625" cy="157893"/>
                </a:xfrm>
                <a:prstGeom prst="borderCallout2">
                  <a:avLst>
                    <a:gd name="adj1" fmla="val 28000"/>
                    <a:gd name="adj2" fmla="val -4000"/>
                    <a:gd name="adj3" fmla="val 28000"/>
                    <a:gd name="adj4" fmla="val -17583"/>
                    <a:gd name="adj5" fmla="val 1150815"/>
                    <a:gd name="adj6" fmla="val -35763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700" dirty="0">
                      <a:latin typeface="Verdana" charset="0"/>
                    </a:rPr>
                    <a:t>Continues straight: no B-field</a:t>
                  </a:r>
                </a:p>
              </p:txBody>
            </p:sp>
          </p:grpSp>
          <p:sp>
            <p:nvSpPr>
              <p:cNvPr id="25" name="AutoShape 70">
                <a:extLst>
                  <a:ext uri="{FF2B5EF4-FFF2-40B4-BE49-F238E27FC236}">
                    <a16:creationId xmlns:a16="http://schemas.microsoft.com/office/drawing/2014/main" id="{DEEDEE39-DCC9-3089-6197-6B0130E7832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134163" y="5619591"/>
                <a:ext cx="1169954" cy="156501"/>
              </a:xfrm>
              <a:prstGeom prst="borderCallout2">
                <a:avLst>
                  <a:gd name="adj1" fmla="val 28000"/>
                  <a:gd name="adj2" fmla="val -9111"/>
                  <a:gd name="adj3" fmla="val 28000"/>
                  <a:gd name="adj4" fmla="val -52185"/>
                  <a:gd name="adj5" fmla="val 1350635"/>
                  <a:gd name="adj6" fmla="val -74351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wrap="square" lIns="9144" tIns="9144" rIns="9144" bIns="9144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700" dirty="0">
                    <a:latin typeface="Verdana" charset="0"/>
                  </a:rPr>
                  <a:t>Losses (~5%) </a:t>
                </a:r>
              </a:p>
            </p:txBody>
          </p: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836CB82-7C16-E3D2-C80C-44892B1A2623}"/>
                </a:ext>
              </a:extLst>
            </p:cNvPr>
            <p:cNvSpPr txBox="1"/>
            <p:nvPr/>
          </p:nvSpPr>
          <p:spPr>
            <a:xfrm>
              <a:off x="525203" y="2041153"/>
              <a:ext cx="220125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350" b="1" dirty="0"/>
                <a:t>Shared delivery</a:t>
              </a:r>
            </a:p>
          </p:txBody>
        </p:sp>
      </p:grpSp>
      <p:sp>
        <p:nvSpPr>
          <p:cNvPr id="18" name="Footer Placeholder 6">
            <a:extLst>
              <a:ext uri="{FF2B5EF4-FFF2-40B4-BE49-F238E27FC236}">
                <a16:creationId xmlns:a16="http://schemas.microsoft.com/office/drawing/2014/main" id="{23E74793-457C-4618-3F16-CDB289E6CE9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95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2534 0.00895 L 0.0243 -0.0237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Beam Delivery TF </a:t>
            </a:r>
            <a:r>
              <a:rPr lang="en-GB" sz="3200" b="1" dirty="0">
                <a:solidFill>
                  <a:srgbClr val="1A63A0"/>
                </a:solidFill>
              </a:rPr>
              <a:t>Conclusions</a:t>
            </a:r>
            <a:endParaRPr lang="en-US" sz="41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46" y="971269"/>
            <a:ext cx="8908108" cy="3997111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 new high intensity facility in ECN3 is feasible for operation in Run4</a:t>
            </a:r>
          </a:p>
          <a:p>
            <a:pPr lvl="1"/>
            <a:r>
              <a:rPr lang="en-US" dirty="0"/>
              <a:t>Over an order of magnitude increase in spill and yearly integrated intensity in ECN3</a:t>
            </a:r>
          </a:p>
          <a:p>
            <a:r>
              <a:rPr lang="en-GB" b="1" dirty="0">
                <a:latin typeface="Helvetica Neue" panose="02000503000000020004" pitchFamily="2" charset="0"/>
              </a:rPr>
              <a:t>ECN3 upgrade is compatible with the NA-</a:t>
            </a:r>
            <a:r>
              <a:rPr lang="en-GB" b="1" dirty="0" err="1">
                <a:latin typeface="Helvetica Neue" panose="02000503000000020004" pitchFamily="2" charset="0"/>
              </a:rPr>
              <a:t>CONS</a:t>
            </a:r>
            <a:r>
              <a:rPr lang="en-GB" dirty="0" err="1">
                <a:latin typeface="Helvetica Neue" panose="02000503000000020004" pitchFamily="2" charset="0"/>
              </a:rPr>
              <a:t>olidation</a:t>
            </a:r>
            <a:r>
              <a:rPr lang="en-GB" b="1" dirty="0">
                <a:latin typeface="Helvetica Neue" panose="02000503000000020004" pitchFamily="2" charset="0"/>
              </a:rPr>
              <a:t> project:</a:t>
            </a:r>
          </a:p>
          <a:p>
            <a:pPr lvl="1"/>
            <a:r>
              <a:rPr lang="en-GB" dirty="0">
                <a:latin typeface="Helvetica Neue" panose="02000503000000020004" pitchFamily="2" charset="0"/>
              </a:rPr>
              <a:t>Critical NA-CONS items identified for action in Long Shutdown 3 (NA-CONS Phase 1)</a:t>
            </a:r>
          </a:p>
          <a:p>
            <a:pPr lvl="1"/>
            <a:r>
              <a:rPr lang="en-GB" dirty="0">
                <a:latin typeface="Helvetica Neue" panose="02000503000000020004" pitchFamily="2" charset="0"/>
              </a:rPr>
              <a:t>NA-CONS project scope and implementation schedule optimised </a:t>
            </a:r>
          </a:p>
          <a:p>
            <a:pPr lvl="1"/>
            <a:r>
              <a:rPr lang="en-GB" dirty="0">
                <a:latin typeface="Helvetica Neue" panose="02000503000000020004" pitchFamily="2" charset="0"/>
              </a:rPr>
              <a:t>Upgrade work in TCC8/ECN3 can be completed in Run4 without impact on NA operation</a:t>
            </a:r>
          </a:p>
          <a:p>
            <a:r>
              <a:rPr lang="en-US" b="1" dirty="0"/>
              <a:t>A dedicated ECN3 cycle is the preferred beam delivery scenario with a vertical magnetic bump to bypass TCC2 target systems:</a:t>
            </a:r>
          </a:p>
          <a:p>
            <a:pPr lvl="1"/>
            <a:r>
              <a:rPr lang="en-US" dirty="0"/>
              <a:t>Satisfies requirements of all PBC LOIs submitted to SPSC without increasing dose rates</a:t>
            </a:r>
          </a:p>
          <a:p>
            <a:pPr lvl="1"/>
            <a:r>
              <a:rPr lang="en-US" b="1" dirty="0"/>
              <a:t>Reduces scope of work in TDC2 and TCC2 during LS3: </a:t>
            </a:r>
            <a:r>
              <a:rPr lang="en-US" dirty="0"/>
              <a:t>NA ready for start-up post-LS3</a:t>
            </a:r>
          </a:p>
          <a:p>
            <a:r>
              <a:rPr lang="en-GB" b="1" dirty="0">
                <a:latin typeface="Helvetica Neue" panose="02000503000000020004" pitchFamily="2" charset="0"/>
              </a:rPr>
              <a:t>Cost &amp; resource estimate (inc. M4P) ~ 64 MCHF from today to 2031:</a:t>
            </a:r>
          </a:p>
          <a:p>
            <a:pPr lvl="1"/>
            <a:r>
              <a:rPr lang="en-GB" dirty="0">
                <a:effectLst/>
                <a:latin typeface="Helvetica Neue" panose="02000503000000020004" pitchFamily="2" charset="0"/>
              </a:rPr>
              <a:t>14 MCHF for high intensity beam delivery to ECN3</a:t>
            </a:r>
          </a:p>
          <a:p>
            <a:pPr lvl="1"/>
            <a:r>
              <a:rPr lang="en-GB" dirty="0">
                <a:effectLst/>
                <a:latin typeface="Helvetica Neue" panose="02000503000000020004" pitchFamily="2" charset="0"/>
              </a:rPr>
              <a:t>50 MCHF for TCC8/ECN3 facility with peak spending expected 2028 - 2031</a:t>
            </a:r>
            <a:endParaRPr lang="en-GB" sz="2000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D85C33F-EB9D-2F32-81EC-CB7367C58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E735C5-5F58-2223-2265-22B3A85FB48B}"/>
              </a:ext>
            </a:extLst>
          </p:cNvPr>
          <p:cNvSpPr txBox="1"/>
          <p:nvPr/>
        </p:nvSpPr>
        <p:spPr>
          <a:xfrm>
            <a:off x="4036135" y="-11044"/>
            <a:ext cx="51521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t"/>
            <a:r>
              <a:rPr lang="en-GB" sz="1000" b="0" i="1" dirty="0">
                <a:effectLst/>
                <a:latin typeface="arial" panose="020B0604020202020204" pitchFamily="34" charset="0"/>
              </a:rPr>
              <a:t>Findings of the PBC ECN3 Beam Delivery Task Force, </a:t>
            </a:r>
            <a:r>
              <a:rPr lang="en-GB" sz="1000" b="1" dirty="0">
                <a:effectLst/>
                <a:latin typeface="arial" panose="020B0604020202020204" pitchFamily="34" charset="0"/>
              </a:rPr>
              <a:t>CERN-PBC-REPORT-2023-001</a:t>
            </a:r>
          </a:p>
          <a:p>
            <a:pPr algn="r" fontAlgn="t"/>
            <a:r>
              <a:rPr lang="en-GB" sz="1000" b="0" i="1" dirty="0">
                <a:effectLst/>
                <a:latin typeface="arial" panose="020B0604020202020204" pitchFamily="34" charset="0"/>
              </a:rPr>
              <a:t>ECN3 TF Report: Appendix - Resource Evaluation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</a:t>
            </a:r>
            <a:r>
              <a:rPr lang="en-CH" sz="1000" b="1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</a:rPr>
              <a:t>2839731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99E12833-F8FB-A563-40C4-16ADA6ACD80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9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Critical NA-CONS project items in LS3</a:t>
            </a:r>
            <a:endParaRPr lang="en-US" sz="41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28" y="962455"/>
            <a:ext cx="8862265" cy="1181690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The North Area and future upgrade plans depend on the reliability and availability of the aged equipment and infrastructure in TDC2 and TCC2:</a:t>
            </a:r>
          </a:p>
          <a:p>
            <a:pPr lvl="1"/>
            <a:r>
              <a:rPr lang="en-US" dirty="0"/>
              <a:t>A prioritized list of critical items based on recent operational experience have been strongly recommended for consolidation in LS3 to secure the reliability of a new facility in ECN3</a:t>
            </a:r>
            <a:endParaRPr lang="en-GB" sz="2000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D85C33F-EB9D-2F32-81EC-CB7367C58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EE675BD-D95E-4AC3-9C93-3538B50042BA}"/>
              </a:ext>
            </a:extLst>
          </p:cNvPr>
          <p:cNvGraphicFramePr>
            <a:graphicFrameLocks/>
          </p:cNvGraphicFramePr>
          <p:nvPr/>
        </p:nvGraphicFramePr>
        <p:xfrm>
          <a:off x="138207" y="2096107"/>
          <a:ext cx="5698497" cy="2769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5FBE4F4B-C155-BDED-418C-9FB40A71B6B8}"/>
              </a:ext>
            </a:extLst>
          </p:cNvPr>
          <p:cNvSpPr/>
          <p:nvPr/>
        </p:nvSpPr>
        <p:spPr>
          <a:xfrm>
            <a:off x="2649300" y="3374762"/>
            <a:ext cx="235131" cy="2090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D7B0C22-02A9-757C-9BDB-AA1FC30D5680}"/>
              </a:ext>
            </a:extLst>
          </p:cNvPr>
          <p:cNvSpPr/>
          <p:nvPr/>
        </p:nvSpPr>
        <p:spPr>
          <a:xfrm>
            <a:off x="2916922" y="3649775"/>
            <a:ext cx="235131" cy="2090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42A683-EF79-F762-D8D1-4EB284E64168}"/>
              </a:ext>
            </a:extLst>
          </p:cNvPr>
          <p:cNvSpPr/>
          <p:nvPr/>
        </p:nvSpPr>
        <p:spPr>
          <a:xfrm>
            <a:off x="4164571" y="2562785"/>
            <a:ext cx="572026" cy="2027144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A69EA2-F239-05DF-B3EF-A028CB93646B}"/>
              </a:ext>
            </a:extLst>
          </p:cNvPr>
          <p:cNvSpPr txBox="1"/>
          <p:nvPr/>
        </p:nvSpPr>
        <p:spPr>
          <a:xfrm>
            <a:off x="4164571" y="2531374"/>
            <a:ext cx="5720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LS3</a:t>
            </a:r>
            <a:endParaRPr lang="en-CH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281C31-20BD-0E1E-3B27-58197A1BE20C}"/>
              </a:ext>
            </a:extLst>
          </p:cNvPr>
          <p:cNvSpPr/>
          <p:nvPr/>
        </p:nvSpPr>
        <p:spPr>
          <a:xfrm>
            <a:off x="1933253" y="2562785"/>
            <a:ext cx="572026" cy="2027144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872CC0-69AA-CACB-C718-953126174F39}"/>
              </a:ext>
            </a:extLst>
          </p:cNvPr>
          <p:cNvSpPr txBox="1"/>
          <p:nvPr/>
        </p:nvSpPr>
        <p:spPr>
          <a:xfrm>
            <a:off x="1933253" y="2562785"/>
            <a:ext cx="5720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LS2</a:t>
            </a:r>
            <a:endParaRPr lang="en-CH" sz="12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129A7A6-6F3D-A570-0B5F-EF068DB27967}"/>
              </a:ext>
            </a:extLst>
          </p:cNvPr>
          <p:cNvGrpSpPr/>
          <p:nvPr/>
        </p:nvGrpSpPr>
        <p:grpSpPr>
          <a:xfrm>
            <a:off x="5213630" y="2152437"/>
            <a:ext cx="1917844" cy="1732763"/>
            <a:chOff x="5213630" y="2152437"/>
            <a:chExt cx="1917844" cy="1732763"/>
          </a:xfrm>
        </p:grpSpPr>
        <p:pic>
          <p:nvPicPr>
            <p:cNvPr id="13" name="Picture 12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1026A278-99D7-456F-D83B-96B69F4EDB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6614" r="18879" b="8970"/>
            <a:stretch/>
          </p:blipFill>
          <p:spPr>
            <a:xfrm>
              <a:off x="5213630" y="2152437"/>
              <a:ext cx="1917844" cy="1319513"/>
            </a:xfrm>
            <a:prstGeom prst="rect">
              <a:avLst/>
            </a:prstGeom>
            <a:effectLst>
              <a:softEdge rad="59727"/>
            </a:effec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58FFAD-762A-2431-AFFC-6383C797B8E1}"/>
                </a:ext>
              </a:extLst>
            </p:cNvPr>
            <p:cNvSpPr txBox="1"/>
            <p:nvPr/>
          </p:nvSpPr>
          <p:spPr>
            <a:xfrm>
              <a:off x="5307796" y="3423535"/>
              <a:ext cx="17295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200" dirty="0"/>
                <a:t>ALARA improvements,</a:t>
              </a:r>
            </a:p>
            <a:p>
              <a:pPr algn="ctr"/>
              <a:r>
                <a:rPr lang="en-GB" sz="1200" dirty="0"/>
                <a:t>c</a:t>
              </a:r>
              <a:r>
                <a:rPr lang="en-CH" sz="1200" dirty="0"/>
                <a:t>ritical spares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C855CFF-5B7C-78A4-5C56-CDEF4E33794A}"/>
              </a:ext>
            </a:extLst>
          </p:cNvPr>
          <p:cNvGrpSpPr/>
          <p:nvPr/>
        </p:nvGrpSpPr>
        <p:grpSpPr>
          <a:xfrm>
            <a:off x="7131474" y="2916008"/>
            <a:ext cx="1970937" cy="2052372"/>
            <a:chOff x="7131474" y="2916008"/>
            <a:chExt cx="1970937" cy="2052372"/>
          </a:xfrm>
        </p:grpSpPr>
        <p:pic>
          <p:nvPicPr>
            <p:cNvPr id="14" name="Content Placeholder 5" descr="A picture containing text, indoor, electronics, display&#10;&#10;Description automatically generated">
              <a:extLst>
                <a:ext uri="{FF2B5EF4-FFF2-40B4-BE49-F238E27FC236}">
                  <a16:creationId xmlns:a16="http://schemas.microsoft.com/office/drawing/2014/main" id="{2601DABE-6DE0-6DC7-1D8E-28936386DA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142" t="20871" b="10552"/>
            <a:stretch/>
          </p:blipFill>
          <p:spPr>
            <a:xfrm>
              <a:off x="7131474" y="3385965"/>
              <a:ext cx="1970937" cy="15824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44CB983-5701-FE29-F5AC-AA0AB0D219FD}"/>
                </a:ext>
              </a:extLst>
            </p:cNvPr>
            <p:cNvSpPr txBox="1"/>
            <p:nvPr/>
          </p:nvSpPr>
          <p:spPr>
            <a:xfrm>
              <a:off x="7233527" y="2916008"/>
              <a:ext cx="17668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200" dirty="0"/>
                <a:t>Leaks: water, vacuum,</a:t>
              </a:r>
            </a:p>
            <a:p>
              <a:pPr algn="ctr"/>
              <a:r>
                <a:rPr lang="en-CH" sz="1200" dirty="0"/>
                <a:t>cabling/piping rerouting</a:t>
              </a:r>
            </a:p>
          </p:txBody>
        </p:sp>
      </p:grp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72E82B15-23C4-7639-D3C2-0B822D2D9784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85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Proton sharing to ECN3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534371FD-CF5D-C13A-2FBD-39FFC6BD34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8153" y="1061629"/>
                <a:ext cx="5169225" cy="3880725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b="1" dirty="0"/>
                  <a:t>Assumptions:</a:t>
                </a:r>
              </a:p>
              <a:p>
                <a:pPr lvl="1"/>
                <a:r>
                  <a:rPr lang="en-US" dirty="0"/>
                  <a:t>80% availability, realistic SC &amp; SPS RMS power limits</a:t>
                </a:r>
              </a:p>
              <a:p>
                <a:pPr lvl="1"/>
                <a:r>
                  <a:rPr lang="en-US" dirty="0"/>
                  <a:t>Proton sharing computed to max. TCC2 POT: SFTPRO with </a:t>
                </a:r>
                <a:r>
                  <a:rPr lang="en-CH" dirty="0"/>
                  <a:t>4.2</a:t>
                </a:r>
                <a14:m>
                  <m:oMath xmlns:m="http://schemas.openxmlformats.org/officeDocument/2006/math">
                    <m:r>
                      <a:rPr lang="en-CH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dirty="0"/>
                  <a:t>10</a:t>
                </a:r>
                <a:r>
                  <a:rPr lang="en-CH" baseline="30000" dirty="0"/>
                  <a:t>13</a:t>
                </a:r>
                <a:r>
                  <a:rPr lang="en-CH" dirty="0"/>
                  <a:t> ppp and with 4.8 s FT</a:t>
                </a:r>
              </a:p>
              <a:p>
                <a:r>
                  <a:rPr lang="en-US" b="1" dirty="0"/>
                  <a:t>Dedicated ECN3 mode:</a:t>
                </a:r>
              </a:p>
              <a:p>
                <a:pPr lvl="1"/>
                <a:r>
                  <a:rPr lang="en-US" b="1" dirty="0"/>
                  <a:t>POT/y compatible with all PBC LOIs</a:t>
                </a:r>
                <a:r>
                  <a:rPr lang="en-US" dirty="0"/>
                  <a:t>: for both short and long spills (1.2 s &amp; 4.8 s FT cycles)</a:t>
                </a:r>
              </a:p>
              <a:p>
                <a:r>
                  <a:rPr lang="en-US" b="1" dirty="0"/>
                  <a:t>Shared ECN3 mode:</a:t>
                </a:r>
              </a:p>
              <a:p>
                <a:pPr lvl="1"/>
                <a:r>
                  <a:rPr lang="en-US" dirty="0"/>
                  <a:t>Assuming TCC2 – TCC8 transmission of 75 – 92%</a:t>
                </a:r>
              </a:p>
              <a:p>
                <a:pPr lvl="1"/>
                <a:r>
                  <a:rPr lang="en-US" dirty="0"/>
                  <a:t>1.6 – 2.1</a:t>
                </a:r>
                <a14:m>
                  <m:oMath xmlns:m="http://schemas.openxmlformats.org/officeDocument/2006/math">
                    <m:r>
                      <a:rPr lang="en-CH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dirty="0"/>
                  <a:t>10</a:t>
                </a:r>
                <a:r>
                  <a:rPr lang="en-CH" baseline="30000" dirty="0"/>
                  <a:t>13</a:t>
                </a:r>
                <a:r>
                  <a:rPr lang="en-CH" dirty="0"/>
                  <a:t> </a:t>
                </a:r>
                <a:r>
                  <a:rPr lang="en-US" dirty="0" err="1"/>
                  <a:t>ppp</a:t>
                </a:r>
                <a:r>
                  <a:rPr lang="en-US" dirty="0"/>
                  <a:t> on T4 target needed to deliver requested 1.2</a:t>
                </a:r>
                <a:r>
                  <a:rPr lang="en-CH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H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dirty="0"/>
                  <a:t>10</a:t>
                </a:r>
                <a:r>
                  <a:rPr lang="en-CH" baseline="30000" dirty="0"/>
                  <a:t>19 </a:t>
                </a:r>
                <a:r>
                  <a:rPr lang="en-US" dirty="0"/>
                  <a:t>POT to ECN3 (without ion run)</a:t>
                </a:r>
              </a:p>
              <a:p>
                <a:pPr lvl="1"/>
                <a:r>
                  <a:rPr lang="en-US" b="1" dirty="0"/>
                  <a:t>Pushing the limits existing TCC2 HW and RP constraints </a:t>
                </a:r>
              </a:p>
              <a:p>
                <a:r>
                  <a:rPr lang="en-US" b="1" dirty="0"/>
                  <a:t>Impact on other NA users:</a:t>
                </a:r>
              </a:p>
              <a:p>
                <a:pPr lvl="1"/>
                <a:r>
                  <a:rPr lang="en-CH" dirty="0"/>
                  <a:t>Longer 9.6 s FT are being investigated for TCC2 to help rate limited NA users whilst maxmising POT</a:t>
                </a:r>
              </a:p>
            </p:txBody>
          </p:sp>
        </mc:Choice>
        <mc:Fallback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534371FD-CF5D-C13A-2FBD-39FFC6BD34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8153" y="1061629"/>
                <a:ext cx="5169225" cy="3880725"/>
              </a:xfrm>
              <a:blipFill>
                <a:blip r:embed="rId3"/>
                <a:stretch>
                  <a:fillRect l="-245" t="-162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6F98419-14E3-B074-2817-E70A0D695E33}"/>
              </a:ext>
            </a:extLst>
          </p:cNvPr>
          <p:cNvSpPr txBox="1"/>
          <p:nvPr/>
        </p:nvSpPr>
        <p:spPr>
          <a:xfrm>
            <a:off x="6077325" y="419945"/>
            <a:ext cx="2419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solidFill>
                  <a:schemeClr val="bg2">
                    <a:lumMod val="10000"/>
                  </a:schemeClr>
                </a:solidFill>
              </a:rPr>
              <a:t>1.2 s FT dedicated ECN3 cycles: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4EBF77A-F2C2-23BF-F9AD-220771E79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057" y="699394"/>
            <a:ext cx="3096238" cy="192969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675F171-C081-3A8A-7279-0938CDE445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342" y="2951101"/>
            <a:ext cx="3153953" cy="19656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5034DF-7754-EEAA-B54A-B50FA68AEA5F}"/>
              </a:ext>
            </a:extLst>
          </p:cNvPr>
          <p:cNvSpPr txBox="1"/>
          <p:nvPr/>
        </p:nvSpPr>
        <p:spPr>
          <a:xfrm>
            <a:off x="6077324" y="2680703"/>
            <a:ext cx="2419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solidFill>
                  <a:schemeClr val="bg2">
                    <a:lumMod val="10000"/>
                  </a:schemeClr>
                </a:solidFill>
              </a:rPr>
              <a:t>4.8 s FT dedicated ECN3 cycles: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0253D93-CABA-7D7F-3AF6-8869DB90C229}"/>
                  </a:ext>
                </a:extLst>
              </p:cNvPr>
              <p:cNvSpPr txBox="1"/>
              <p:nvPr/>
            </p:nvSpPr>
            <p:spPr>
              <a:xfrm rot="16200000">
                <a:off x="6382271" y="3400943"/>
                <a:ext cx="82552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800" b="1" dirty="0">
                    <a:solidFill>
                      <a:schemeClr val="bg2">
                        <a:lumMod val="10000"/>
                      </a:schemeClr>
                    </a:solidFill>
                  </a:rPr>
                  <a:t>ECN3 POT/yr = 1.2</a:t>
                </a:r>
                <a14:m>
                  <m:oMath xmlns:m="http://schemas.openxmlformats.org/officeDocument/2006/math">
                    <m:r>
                      <a:rPr lang="en-CH" sz="800" b="1" i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800" b="1" dirty="0">
                    <a:solidFill>
                      <a:schemeClr val="bg2">
                        <a:lumMod val="10000"/>
                      </a:schemeClr>
                    </a:solidFill>
                  </a:rPr>
                  <a:t>10</a:t>
                </a:r>
                <a:r>
                  <a:rPr lang="en-CH" sz="800" b="1" baseline="30000" dirty="0">
                    <a:solidFill>
                      <a:schemeClr val="bg2">
                        <a:lumMod val="10000"/>
                      </a:schemeClr>
                    </a:solidFill>
                  </a:rPr>
                  <a:t>19</a:t>
                </a:r>
                <a:r>
                  <a:rPr lang="en-CH" sz="800" b="1" dirty="0">
                    <a:solidFill>
                      <a:schemeClr val="bg2">
                        <a:lumMod val="1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0253D93-CABA-7D7F-3AF6-8869DB90C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382271" y="3400943"/>
                <a:ext cx="825525" cy="338554"/>
              </a:xfrm>
              <a:prstGeom prst="rect">
                <a:avLst/>
              </a:prstGeom>
              <a:blipFill>
                <a:blip r:embed="rId6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385767E-32B9-B434-F62B-48027E0F56F2}"/>
                  </a:ext>
                </a:extLst>
              </p:cNvPr>
              <p:cNvSpPr txBox="1"/>
              <p:nvPr/>
            </p:nvSpPr>
            <p:spPr>
              <a:xfrm rot="16200000">
                <a:off x="7736593" y="1680528"/>
                <a:ext cx="82552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800" b="1" dirty="0">
                    <a:solidFill>
                      <a:schemeClr val="bg2">
                        <a:lumMod val="10000"/>
                      </a:schemeClr>
                    </a:solidFill>
                  </a:rPr>
                  <a:t>ECN3 POT/yr = 4.0</a:t>
                </a:r>
                <a14:m>
                  <m:oMath xmlns:m="http://schemas.openxmlformats.org/officeDocument/2006/math">
                    <m:r>
                      <a:rPr lang="en-CH" sz="800" b="1" i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800" b="1" dirty="0">
                    <a:solidFill>
                      <a:schemeClr val="bg2">
                        <a:lumMod val="10000"/>
                      </a:schemeClr>
                    </a:solidFill>
                  </a:rPr>
                  <a:t>10</a:t>
                </a:r>
                <a:r>
                  <a:rPr lang="en-CH" sz="800" b="1" baseline="30000" dirty="0">
                    <a:solidFill>
                      <a:schemeClr val="bg2">
                        <a:lumMod val="10000"/>
                      </a:schemeClr>
                    </a:solidFill>
                  </a:rPr>
                  <a:t>19</a:t>
                </a:r>
                <a:r>
                  <a:rPr lang="en-CH" sz="800" b="1" dirty="0">
                    <a:solidFill>
                      <a:schemeClr val="bg2">
                        <a:lumMod val="1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385767E-32B9-B434-F62B-48027E0F5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736593" y="1680528"/>
                <a:ext cx="825525" cy="338554"/>
              </a:xfrm>
              <a:prstGeom prst="rect">
                <a:avLst/>
              </a:prstGeom>
              <a:blipFill>
                <a:blip r:embed="rId7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D8C1CE8F-D33D-9704-FA23-7545E647D1F7}"/>
              </a:ext>
            </a:extLst>
          </p:cNvPr>
          <p:cNvSpPr/>
          <p:nvPr/>
        </p:nvSpPr>
        <p:spPr>
          <a:xfrm>
            <a:off x="6584764" y="3994028"/>
            <a:ext cx="62967" cy="68988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26BD57F-DAE0-7220-68E7-B75570B8C06E}"/>
              </a:ext>
            </a:extLst>
          </p:cNvPr>
          <p:cNvSpPr/>
          <p:nvPr/>
        </p:nvSpPr>
        <p:spPr>
          <a:xfrm>
            <a:off x="7900936" y="1674363"/>
            <a:ext cx="62967" cy="68988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A22D1DDF-6CEC-C71C-6944-90C3712F9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6BF2A9-1095-399C-0550-F812F2B1DC11}"/>
              </a:ext>
            </a:extLst>
          </p:cNvPr>
          <p:cNvSpPr txBox="1"/>
          <p:nvPr/>
        </p:nvSpPr>
        <p:spPr>
          <a:xfrm>
            <a:off x="889353" y="7747"/>
            <a:ext cx="83359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T. </a:t>
            </a:r>
            <a:r>
              <a:rPr lang="en-GB" sz="1200" i="1" dirty="0" err="1"/>
              <a:t>Prebibaj</a:t>
            </a:r>
            <a:r>
              <a:rPr lang="en-GB" sz="1200" i="1" dirty="0"/>
              <a:t> et al, SPS Operation and Future Proton Sharing Scenarios for the ECN3 facility, </a:t>
            </a:r>
            <a:r>
              <a:rPr lang="en-GB" sz="1200" dirty="0">
                <a:hlinkClick r:id="rId8"/>
              </a:rPr>
              <a:t>CERN-PBC-Notes-2023-001</a:t>
            </a:r>
            <a:endParaRPr lang="en-CH" sz="1200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ED11DEE4-DC10-00E8-47DF-5B5403C0BB8A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High Intensity Upgrade of North Area's ECN3                             113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Plenary EFCA Meeting	      17 November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52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6" grpId="0"/>
      <p:bldP spid="23" grpId="0"/>
      <p:bldP spid="24" grpId="0" animBg="1"/>
      <p:bldP spid="25" grpId="0" animBg="1"/>
      <p:bldP spid="27" grpId="0" animBg="1"/>
      <p:bldP spid="29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58763</TotalTime>
  <Words>2829</Words>
  <Application>Microsoft Macintosh PowerPoint</Application>
  <PresentationFormat>On-screen Show (16:9)</PresentationFormat>
  <Paragraphs>339</Paragraphs>
  <Slides>26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Arial</vt:lpstr>
      <vt:lpstr>Calibri</vt:lpstr>
      <vt:lpstr>Cambria Math</vt:lpstr>
      <vt:lpstr>Helvetica Neue</vt:lpstr>
      <vt:lpstr>Optima</vt:lpstr>
      <vt:lpstr>Roboto</vt:lpstr>
      <vt:lpstr>Verdana</vt:lpstr>
      <vt:lpstr>Wingdings</vt:lpstr>
      <vt:lpstr>CERNCorporate16-9</vt:lpstr>
      <vt:lpstr>PowerPoint Presentation</vt:lpstr>
      <vt:lpstr>High Intensity Upgrade of North Area's ECN3</vt:lpstr>
      <vt:lpstr>Talk outline</vt:lpstr>
      <vt:lpstr>PBC ECN3 Beam Delivery Task Force</vt:lpstr>
      <vt:lpstr>ECN3 and the North Area</vt:lpstr>
      <vt:lpstr>ECN3 Dedicated Beam Delivery Scenario</vt:lpstr>
      <vt:lpstr>Beam Delivery TF Conclusions</vt:lpstr>
      <vt:lpstr>Critical NA-CONS project items in LS3</vt:lpstr>
      <vt:lpstr>Proton sharing to ECN3</vt:lpstr>
      <vt:lpstr>Technical challenges</vt:lpstr>
      <vt:lpstr>Key technical findings</vt:lpstr>
      <vt:lpstr>Target Complex in TCC8</vt:lpstr>
      <vt:lpstr>Target Complex: BDF/SHiP</vt:lpstr>
      <vt:lpstr>Target Complex: HIKE/SHADOWS</vt:lpstr>
      <vt:lpstr>PowerPoint Presentation</vt:lpstr>
      <vt:lpstr>PowerPoint Presentation</vt:lpstr>
      <vt:lpstr>PowerPoint Presentation</vt:lpstr>
      <vt:lpstr>Where are we today? (i)</vt:lpstr>
      <vt:lpstr>Where are we today? (ii)</vt:lpstr>
      <vt:lpstr>Where are we today? (iii)</vt:lpstr>
      <vt:lpstr>Implementation schedule (i)</vt:lpstr>
      <vt:lpstr>Summary and next steps</vt:lpstr>
      <vt:lpstr>Acknowledgements </vt:lpstr>
      <vt:lpstr>PowerPoint Presentation</vt:lpstr>
      <vt:lpstr>Mandate as PL…</vt:lpstr>
      <vt:lpstr>Mandate as PL…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Matthew Alexander Fraser</cp:lastModifiedBy>
  <cp:revision>1476</cp:revision>
  <dcterms:created xsi:type="dcterms:W3CDTF">2012-11-30T11:04:26Z</dcterms:created>
  <dcterms:modified xsi:type="dcterms:W3CDTF">2023-11-17T12:20:59Z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