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Lst>
  <p:notesMasterIdLst>
    <p:notesMasterId r:id="rId46"/>
  </p:notesMasterIdLst>
  <p:sldIdLst>
    <p:sldId id="256" r:id="rId6"/>
    <p:sldId id="257" r:id="rId7"/>
    <p:sldId id="322" r:id="rId8"/>
    <p:sldId id="299" r:id="rId9"/>
    <p:sldId id="300" r:id="rId10"/>
    <p:sldId id="332" r:id="rId11"/>
    <p:sldId id="323" r:id="rId12"/>
    <p:sldId id="304" r:id="rId13"/>
    <p:sldId id="306" r:id="rId14"/>
    <p:sldId id="302" r:id="rId15"/>
    <p:sldId id="333" r:id="rId16"/>
    <p:sldId id="305" r:id="rId17"/>
    <p:sldId id="321" r:id="rId18"/>
    <p:sldId id="327" r:id="rId19"/>
    <p:sldId id="308" r:id="rId20"/>
    <p:sldId id="334" r:id="rId21"/>
    <p:sldId id="338" r:id="rId22"/>
    <p:sldId id="335" r:id="rId23"/>
    <p:sldId id="337" r:id="rId24"/>
    <p:sldId id="336" r:id="rId25"/>
    <p:sldId id="309" r:id="rId26"/>
    <p:sldId id="310" r:id="rId27"/>
    <p:sldId id="311" r:id="rId28"/>
    <p:sldId id="312" r:id="rId29"/>
    <p:sldId id="313" r:id="rId30"/>
    <p:sldId id="314" r:id="rId31"/>
    <p:sldId id="319" r:id="rId32"/>
    <p:sldId id="315" r:id="rId33"/>
    <p:sldId id="320" r:id="rId34"/>
    <p:sldId id="326" r:id="rId35"/>
    <p:sldId id="317" r:id="rId36"/>
    <p:sldId id="318" r:id="rId37"/>
    <p:sldId id="509" r:id="rId38"/>
    <p:sldId id="511" r:id="rId39"/>
    <p:sldId id="358" r:id="rId40"/>
    <p:sldId id="329" r:id="rId41"/>
    <p:sldId id="330" r:id="rId42"/>
    <p:sldId id="503" r:id="rId43"/>
    <p:sldId id="331" r:id="rId44"/>
    <p:sldId id="298" r:id="rId4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260" userDrawn="1">
          <p15:clr>
            <a:srgbClr val="A4A3A4"/>
          </p15:clr>
        </p15:guide>
        <p15:guide id="4" orient="horz" pos="23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5094"/>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78367" autoAdjust="0"/>
  </p:normalViewPr>
  <p:slideViewPr>
    <p:cSldViewPr>
      <p:cViewPr varScale="1">
        <p:scale>
          <a:sx n="86" d="100"/>
          <a:sy n="86" d="100"/>
        </p:scale>
        <p:origin x="2328" y="96"/>
      </p:cViewPr>
      <p:guideLst>
        <p:guide orient="horz" pos="2160"/>
        <p:guide pos="2880"/>
        <p:guide orient="horz" pos="2260"/>
        <p:guide orient="horz" pos="236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2800" b="0" dirty="0">
              <a:latin typeface="+mn-lt"/>
            </a:rPr>
            <a:t>1</a:t>
          </a: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r>
            <a:rPr lang="en-US" sz="2800" b="0" dirty="0">
              <a:latin typeface="+mn-lt"/>
            </a:rPr>
            <a:t>2</a:t>
          </a: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2800" b="0" dirty="0">
              <a:latin typeface="+mn-lt"/>
            </a:rPr>
            <a:t>3</a:t>
          </a: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2800" b="0" dirty="0">
              <a:latin typeface="+mn-lt"/>
            </a:rPr>
            <a:t>4</a:t>
          </a: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endParaRPr lang="en-US" sz="2800" b="0" dirty="0">
            <a:latin typeface="+mn-lt"/>
          </a:endParaRP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endParaRPr lang="en-US" sz="3200" b="0" dirty="0">
            <a:latin typeface="+mn-lt"/>
          </a:endParaRP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solidFill>
          <a:srgbClr val="0053A1"/>
        </a:solidFill>
        <a:effectLst/>
      </dgm:spPr>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solidFill>
          <a:srgbClr val="0053A1"/>
        </a:solidFill>
        <a:effectLst/>
      </dgm:spPr>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noFill/>
        <a:effectLst/>
      </dgm:spPr>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noFill/>
        <a:effectLst/>
      </dgm:spPr>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pt>
  </dgm:ptLst>
  <dgm:cxnLst>
    <dgm:cxn modelId="{BABB9306-A5DB-4978-BDB6-97E5D1C59C35}" srcId="{9A640474-ECEE-334D-A815-EF447EC1BB25}" destId="{904E0B82-9739-4E1E-8BE3-2D7DA32A5488}" srcOrd="3" destOrd="0" parTransId="{977A77C1-3340-462F-B5B9-A88C8F033CB4}" sibTransId="{8E0E4DC6-2776-4723-A80F-04013EDF196C}"/>
    <dgm:cxn modelId="{23F89D17-FA0F-4959-8378-47760CE692EC}" type="presOf" srcId="{E39C3681-3E37-40CF-9247-95DD670E6CC0}" destId="{9A57C2D3-3085-4B8A-BB48-2F956FB4FEA3}" srcOrd="0" destOrd="0" presId="urn:microsoft.com/office/officeart/2009/layout/CircleArrowProcess"/>
    <dgm:cxn modelId="{71AE7418-4CBB-4B15-B931-114B28D3B2C0}" srcId="{9A640474-ECEE-334D-A815-EF447EC1BB25}" destId="{B2783C7D-95CE-4BB3-A5D1-80EB037FCA4B}" srcOrd="1" destOrd="0" parTransId="{1249BE44-907D-40DF-A0D2-7A4E8124E624}" sibTransId="{7900E4DF-41D3-4C41-ACCA-496352A7C393}"/>
    <dgm:cxn modelId="{7768D460-E590-45C6-8B05-D2E376F97020}" srcId="{9A640474-ECEE-334D-A815-EF447EC1BB25}" destId="{E39C3681-3E37-40CF-9247-95DD670E6CC0}" srcOrd="5" destOrd="0" parTransId="{4F98F446-BB2C-400D-B55A-E738E31E06CD}" sibTransId="{6CDE7B49-1832-40CC-8808-BFED9E8BAC35}"/>
    <dgm:cxn modelId="{5A14FE66-9342-4DF8-AA54-96E5092FB1D1}" srcId="{9A640474-ECEE-334D-A815-EF447EC1BB25}" destId="{6D003022-7454-4C44-913A-03750B8EABC0}" srcOrd="2" destOrd="0" parTransId="{3A0B5B61-33A8-4CBF-8EB5-1CC6381E1596}" sibTransId="{6EC4104C-FD28-4EE8-A23D-C69601B092F2}"/>
    <dgm:cxn modelId="{6CBF476A-1E9C-44F2-ACBA-2D171F5C2BBA}" type="presOf" srcId="{65E36125-DFE9-0F4E-888E-267271C4B90A}" destId="{7CD5F73C-443B-A048-8263-FAE003DCFDE9}"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732BA087-BACB-EA4F-81EE-7670198154D0}" srcId="{9A640474-ECEE-334D-A815-EF447EC1BB25}" destId="{65E36125-DFE9-0F4E-888E-267271C4B90A}" srcOrd="0" destOrd="0" parTransId="{83C8A8AD-24D8-BC4A-AA89-F408112C262E}" sibTransId="{EACB671A-B8C1-A04C-A857-3DB37259DF99}"/>
    <dgm:cxn modelId="{7A4F5E99-40E8-4B12-A8BC-BBF45E36BFC4}" type="presOf" srcId="{6D003022-7454-4C44-913A-03750B8EABC0}" destId="{8B48553A-F2CF-4AF6-AD02-E938DCCF396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8E0D6DC7-7608-4740-8701-C7D8A675F4D6}" type="presOf" srcId="{B2783C7D-95CE-4BB3-A5D1-80EB037FCA4B}" destId="{DF5886B1-1353-4986-A2E1-A9549C648D11}" srcOrd="0" destOrd="0" presId="urn:microsoft.com/office/officeart/2009/layout/CircleArrowProcess"/>
    <dgm:cxn modelId="{61E5DFCE-D47F-4C84-B386-CC12A689D414}" type="presOf" srcId="{9A640474-ECEE-334D-A815-EF447EC1BB25}" destId="{A3BCA425-A906-7042-81F7-27B4A554D865}"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endParaRPr lang="en-US" sz="2800" b="0" dirty="0">
            <a:latin typeface="+mn-lt"/>
          </a:endParaRP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endParaRPr lang="en-US" sz="2800" b="0" dirty="0">
            <a:latin typeface="+mn-lt"/>
          </a:endParaRP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2800" b="0" dirty="0">
              <a:latin typeface="+mn-lt"/>
            </a:rPr>
            <a:t>5</a:t>
          </a: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2800" b="0" dirty="0">
              <a:latin typeface="+mn-lt"/>
            </a:rPr>
            <a:t>6</a:t>
          </a: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r>
            <a:rPr lang="en-US" sz="2800" b="0" dirty="0">
              <a:latin typeface="+mn-lt"/>
            </a:rPr>
            <a:t>7</a:t>
          </a: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r>
            <a:rPr lang="en-US" sz="2800" b="0" dirty="0">
              <a:latin typeface="+mn-lt"/>
            </a:rPr>
            <a:t>8</a:t>
          </a: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noFill/>
        <a:effectLst/>
      </dgm:spPr>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noFill/>
        <a:effectLst/>
      </dgm:spPr>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solidFill>
          <a:srgbClr val="0053A1"/>
        </a:solidFill>
        <a:effectLst/>
      </dgm:spPr>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solidFill>
          <a:srgbClr val="0053A1"/>
        </a:solidFill>
        <a:effectLst/>
      </dgm:spPr>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pt>
  </dgm:ptLst>
  <dgm:cxnLst>
    <dgm:cxn modelId="{BABB9306-A5DB-4978-BDB6-97E5D1C59C35}" srcId="{9A640474-ECEE-334D-A815-EF447EC1BB25}" destId="{904E0B82-9739-4E1E-8BE3-2D7DA32A5488}" srcOrd="3" destOrd="0" parTransId="{977A77C1-3340-462F-B5B9-A88C8F033CB4}" sibTransId="{8E0E4DC6-2776-4723-A80F-04013EDF196C}"/>
    <dgm:cxn modelId="{23F89D17-FA0F-4959-8378-47760CE692EC}" type="presOf" srcId="{E39C3681-3E37-40CF-9247-95DD670E6CC0}" destId="{9A57C2D3-3085-4B8A-BB48-2F956FB4FEA3}" srcOrd="0" destOrd="0" presId="urn:microsoft.com/office/officeart/2009/layout/CircleArrowProcess"/>
    <dgm:cxn modelId="{71AE7418-4CBB-4B15-B931-114B28D3B2C0}" srcId="{9A640474-ECEE-334D-A815-EF447EC1BB25}" destId="{B2783C7D-95CE-4BB3-A5D1-80EB037FCA4B}" srcOrd="1" destOrd="0" parTransId="{1249BE44-907D-40DF-A0D2-7A4E8124E624}" sibTransId="{7900E4DF-41D3-4C41-ACCA-496352A7C393}"/>
    <dgm:cxn modelId="{7768D460-E590-45C6-8B05-D2E376F97020}" srcId="{9A640474-ECEE-334D-A815-EF447EC1BB25}" destId="{E39C3681-3E37-40CF-9247-95DD670E6CC0}" srcOrd="5" destOrd="0" parTransId="{4F98F446-BB2C-400D-B55A-E738E31E06CD}" sibTransId="{6CDE7B49-1832-40CC-8808-BFED9E8BAC35}"/>
    <dgm:cxn modelId="{5A14FE66-9342-4DF8-AA54-96E5092FB1D1}" srcId="{9A640474-ECEE-334D-A815-EF447EC1BB25}" destId="{6D003022-7454-4C44-913A-03750B8EABC0}" srcOrd="2" destOrd="0" parTransId="{3A0B5B61-33A8-4CBF-8EB5-1CC6381E1596}" sibTransId="{6EC4104C-FD28-4EE8-A23D-C69601B092F2}"/>
    <dgm:cxn modelId="{6CBF476A-1E9C-44F2-ACBA-2D171F5C2BBA}" type="presOf" srcId="{65E36125-DFE9-0F4E-888E-267271C4B90A}" destId="{7CD5F73C-443B-A048-8263-FAE003DCFDE9}"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732BA087-BACB-EA4F-81EE-7670198154D0}" srcId="{9A640474-ECEE-334D-A815-EF447EC1BB25}" destId="{65E36125-DFE9-0F4E-888E-267271C4B90A}" srcOrd="0" destOrd="0" parTransId="{83C8A8AD-24D8-BC4A-AA89-F408112C262E}" sibTransId="{EACB671A-B8C1-A04C-A857-3DB37259DF99}"/>
    <dgm:cxn modelId="{7A4F5E99-40E8-4B12-A8BC-BBF45E36BFC4}" type="presOf" srcId="{6D003022-7454-4C44-913A-03750B8EABC0}" destId="{8B48553A-F2CF-4AF6-AD02-E938DCCF396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8E0D6DC7-7608-4740-8701-C7D8A675F4D6}" type="presOf" srcId="{B2783C7D-95CE-4BB3-A5D1-80EB037FCA4B}" destId="{DF5886B1-1353-4986-A2E1-A9549C648D11}" srcOrd="0" destOrd="0" presId="urn:microsoft.com/office/officeart/2009/layout/CircleArrowProcess"/>
    <dgm:cxn modelId="{61E5DFCE-D47F-4C84-B386-CC12A689D414}" type="presOf" srcId="{9A640474-ECEE-334D-A815-EF447EC1BB25}" destId="{A3BCA425-A906-7042-81F7-27B4A554D865}"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4000" b="0" dirty="0">
              <a:latin typeface="+mn-lt"/>
            </a:rPr>
            <a:t>1</a:t>
          </a: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r>
            <a:rPr lang="en-US" sz="4000" b="0" dirty="0">
              <a:latin typeface="+mn-lt"/>
            </a:rPr>
            <a:t>2</a:t>
          </a: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4000" b="0" dirty="0">
              <a:latin typeface="+mn-lt"/>
            </a:rPr>
            <a:t>3</a:t>
          </a: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4000" b="0" dirty="0">
              <a:latin typeface="+mn-lt"/>
            </a:rPr>
            <a:t>4</a:t>
          </a: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r>
            <a:rPr lang="en-US" sz="4000" b="0" dirty="0">
              <a:latin typeface="+mn-lt"/>
            </a:rPr>
            <a:t>5</a:t>
          </a: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r>
            <a:rPr lang="en-US" sz="4000" b="0" dirty="0">
              <a:latin typeface="+mn-lt"/>
            </a:rPr>
            <a:t>6</a:t>
          </a: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solidFill>
          <a:srgbClr val="0053A1"/>
        </a:solidFill>
        <a:effectLst/>
      </dgm:spPr>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solidFill>
          <a:srgbClr val="0053A1"/>
        </a:solidFill>
        <a:effectLst/>
      </dgm:spPr>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solidFill>
          <a:srgbClr val="0053A1"/>
        </a:solidFill>
        <a:effectLst/>
      </dgm:spPr>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solidFill>
          <a:srgbClr val="0053A1"/>
        </a:solidFill>
        <a:effectLst/>
      </dgm:spPr>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pt>
  </dgm:ptLst>
  <dgm:cxnLst>
    <dgm:cxn modelId="{BABB9306-A5DB-4978-BDB6-97E5D1C59C35}" srcId="{9A640474-ECEE-334D-A815-EF447EC1BB25}" destId="{904E0B82-9739-4E1E-8BE3-2D7DA32A5488}" srcOrd="3" destOrd="0" parTransId="{977A77C1-3340-462F-B5B9-A88C8F033CB4}" sibTransId="{8E0E4DC6-2776-4723-A80F-04013EDF196C}"/>
    <dgm:cxn modelId="{23F89D17-FA0F-4959-8378-47760CE692EC}" type="presOf" srcId="{E39C3681-3E37-40CF-9247-95DD670E6CC0}" destId="{9A57C2D3-3085-4B8A-BB48-2F956FB4FEA3}" srcOrd="0" destOrd="0" presId="urn:microsoft.com/office/officeart/2009/layout/CircleArrowProcess"/>
    <dgm:cxn modelId="{71AE7418-4CBB-4B15-B931-114B28D3B2C0}" srcId="{9A640474-ECEE-334D-A815-EF447EC1BB25}" destId="{B2783C7D-95CE-4BB3-A5D1-80EB037FCA4B}" srcOrd="1" destOrd="0" parTransId="{1249BE44-907D-40DF-A0D2-7A4E8124E624}" sibTransId="{7900E4DF-41D3-4C41-ACCA-496352A7C393}"/>
    <dgm:cxn modelId="{7768D460-E590-45C6-8B05-D2E376F97020}" srcId="{9A640474-ECEE-334D-A815-EF447EC1BB25}" destId="{E39C3681-3E37-40CF-9247-95DD670E6CC0}" srcOrd="5" destOrd="0" parTransId="{4F98F446-BB2C-400D-B55A-E738E31E06CD}" sibTransId="{6CDE7B49-1832-40CC-8808-BFED9E8BAC35}"/>
    <dgm:cxn modelId="{5A14FE66-9342-4DF8-AA54-96E5092FB1D1}" srcId="{9A640474-ECEE-334D-A815-EF447EC1BB25}" destId="{6D003022-7454-4C44-913A-03750B8EABC0}" srcOrd="2" destOrd="0" parTransId="{3A0B5B61-33A8-4CBF-8EB5-1CC6381E1596}" sibTransId="{6EC4104C-FD28-4EE8-A23D-C69601B092F2}"/>
    <dgm:cxn modelId="{6CBF476A-1E9C-44F2-ACBA-2D171F5C2BBA}" type="presOf" srcId="{65E36125-DFE9-0F4E-888E-267271C4B90A}" destId="{7CD5F73C-443B-A048-8263-FAE003DCFDE9}"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732BA087-BACB-EA4F-81EE-7670198154D0}" srcId="{9A640474-ECEE-334D-A815-EF447EC1BB25}" destId="{65E36125-DFE9-0F4E-888E-267271C4B90A}" srcOrd="0" destOrd="0" parTransId="{83C8A8AD-24D8-BC4A-AA89-F408112C262E}" sibTransId="{EACB671A-B8C1-A04C-A857-3DB37259DF99}"/>
    <dgm:cxn modelId="{7A4F5E99-40E8-4B12-A8BC-BBF45E36BFC4}" type="presOf" srcId="{6D003022-7454-4C44-913A-03750B8EABC0}" destId="{8B48553A-F2CF-4AF6-AD02-E938DCCF396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8E0D6DC7-7608-4740-8701-C7D8A675F4D6}" type="presOf" srcId="{B2783C7D-95CE-4BB3-A5D1-80EB037FCA4B}" destId="{DF5886B1-1353-4986-A2E1-A9549C648D11}" srcOrd="0" destOrd="0" presId="urn:microsoft.com/office/officeart/2009/layout/CircleArrowProcess"/>
    <dgm:cxn modelId="{61E5DFCE-D47F-4C84-B386-CC12A689D414}" type="presOf" srcId="{9A640474-ECEE-334D-A815-EF447EC1BB25}" destId="{A3BCA425-A906-7042-81F7-27B4A554D865}"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4000" b="0">
              <a:latin typeface="+mn-lt"/>
            </a:rPr>
            <a:t>7</a:t>
          </a:r>
          <a:endParaRPr lang="en-US" sz="4000" b="0" dirty="0">
            <a:latin typeface="+mn-lt"/>
          </a:endParaRP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1"/>
      <dgm:spPr>
        <a:solidFill>
          <a:srgbClr val="0053A1"/>
        </a:solidFill>
        <a:effectLst/>
      </dgm:spPr>
    </dgm:pt>
    <dgm:pt modelId="{7CD5F73C-443B-A048-8263-FAE003DCFDE9}" type="pres">
      <dgm:prSet presAssocID="{65E36125-DFE9-0F4E-888E-267271C4B90A}" presName="Parent1" presStyleLbl="revTx" presStyleIdx="0" presStyleCnt="1">
        <dgm:presLayoutVars>
          <dgm:chMax val="1"/>
          <dgm:chPref val="1"/>
          <dgm:bulletEnabled val="1"/>
        </dgm:presLayoutVars>
      </dgm:prSet>
      <dgm:spPr/>
    </dgm:pt>
  </dgm:ptLst>
  <dgm:cxnLst>
    <dgm:cxn modelId="{6CBF476A-1E9C-44F2-ACBA-2D171F5C2BBA}" type="presOf" srcId="{65E36125-DFE9-0F4E-888E-267271C4B90A}" destId="{7CD5F73C-443B-A048-8263-FAE003DCFDE9}" srcOrd="0" destOrd="0" presId="urn:microsoft.com/office/officeart/2009/layout/CircleArrowProcess"/>
    <dgm:cxn modelId="{732BA087-BACB-EA4F-81EE-7670198154D0}" srcId="{9A640474-ECEE-334D-A815-EF447EC1BB25}" destId="{65E36125-DFE9-0F4E-888E-267271C4B90A}" srcOrd="0" destOrd="0" parTransId="{83C8A8AD-24D8-BC4A-AA89-F408112C262E}" sibTransId="{EACB671A-B8C1-A04C-A857-3DB37259DF99}"/>
    <dgm:cxn modelId="{61E5DFCE-D47F-4C84-B386-CC12A689D414}" type="presOf" srcId="{9A640474-ECEE-334D-A815-EF447EC1BB25}" destId="{A3BCA425-A906-7042-81F7-27B4A554D865}" srcOrd="0" destOrd="0" presId="urn:microsoft.com/office/officeart/2009/layout/CircleArrowProcess"/>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2800" b="0" dirty="0">
              <a:latin typeface="+mn-lt"/>
            </a:rPr>
            <a:t>8</a:t>
          </a: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r>
            <a:rPr lang="en-US" sz="2800" b="0" dirty="0">
              <a:latin typeface="+mn-lt"/>
            </a:rPr>
            <a:t>9</a:t>
          </a: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2800" b="0" dirty="0">
              <a:latin typeface="+mn-lt"/>
            </a:rPr>
            <a:t>10</a:t>
          </a: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2800" b="0" dirty="0">
              <a:latin typeface="+mn-lt"/>
            </a:rPr>
            <a:t>11</a:t>
          </a: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endParaRPr lang="en-US" sz="2800" b="0" dirty="0">
            <a:latin typeface="+mn-lt"/>
          </a:endParaRP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endParaRPr lang="en-US" sz="3200" b="0" dirty="0">
            <a:latin typeface="+mn-lt"/>
          </a:endParaRP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solidFill>
          <a:srgbClr val="0053A1"/>
        </a:solidFill>
        <a:effectLst/>
      </dgm:spPr>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solidFill>
          <a:srgbClr val="0053A1"/>
        </a:solidFill>
        <a:effectLst/>
      </dgm:spPr>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noFill/>
        <a:effectLst/>
      </dgm:spPr>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noFill/>
        <a:effectLst/>
      </dgm:spPr>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pt>
  </dgm:ptLst>
  <dgm:cxnLst>
    <dgm:cxn modelId="{BABB9306-A5DB-4978-BDB6-97E5D1C59C35}" srcId="{9A640474-ECEE-334D-A815-EF447EC1BB25}" destId="{904E0B82-9739-4E1E-8BE3-2D7DA32A5488}" srcOrd="3" destOrd="0" parTransId="{977A77C1-3340-462F-B5B9-A88C8F033CB4}" sibTransId="{8E0E4DC6-2776-4723-A80F-04013EDF196C}"/>
    <dgm:cxn modelId="{23F89D17-FA0F-4959-8378-47760CE692EC}" type="presOf" srcId="{E39C3681-3E37-40CF-9247-95DD670E6CC0}" destId="{9A57C2D3-3085-4B8A-BB48-2F956FB4FEA3}" srcOrd="0" destOrd="0" presId="urn:microsoft.com/office/officeart/2009/layout/CircleArrowProcess"/>
    <dgm:cxn modelId="{71AE7418-4CBB-4B15-B931-114B28D3B2C0}" srcId="{9A640474-ECEE-334D-A815-EF447EC1BB25}" destId="{B2783C7D-95CE-4BB3-A5D1-80EB037FCA4B}" srcOrd="1" destOrd="0" parTransId="{1249BE44-907D-40DF-A0D2-7A4E8124E624}" sibTransId="{7900E4DF-41D3-4C41-ACCA-496352A7C393}"/>
    <dgm:cxn modelId="{7768D460-E590-45C6-8B05-D2E376F97020}" srcId="{9A640474-ECEE-334D-A815-EF447EC1BB25}" destId="{E39C3681-3E37-40CF-9247-95DD670E6CC0}" srcOrd="5" destOrd="0" parTransId="{4F98F446-BB2C-400D-B55A-E738E31E06CD}" sibTransId="{6CDE7B49-1832-40CC-8808-BFED9E8BAC35}"/>
    <dgm:cxn modelId="{5A14FE66-9342-4DF8-AA54-96E5092FB1D1}" srcId="{9A640474-ECEE-334D-A815-EF447EC1BB25}" destId="{6D003022-7454-4C44-913A-03750B8EABC0}" srcOrd="2" destOrd="0" parTransId="{3A0B5B61-33A8-4CBF-8EB5-1CC6381E1596}" sibTransId="{6EC4104C-FD28-4EE8-A23D-C69601B092F2}"/>
    <dgm:cxn modelId="{6CBF476A-1E9C-44F2-ACBA-2D171F5C2BBA}" type="presOf" srcId="{65E36125-DFE9-0F4E-888E-267271C4B90A}" destId="{7CD5F73C-443B-A048-8263-FAE003DCFDE9}"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732BA087-BACB-EA4F-81EE-7670198154D0}" srcId="{9A640474-ECEE-334D-A815-EF447EC1BB25}" destId="{65E36125-DFE9-0F4E-888E-267271C4B90A}" srcOrd="0" destOrd="0" parTransId="{83C8A8AD-24D8-BC4A-AA89-F408112C262E}" sibTransId="{EACB671A-B8C1-A04C-A857-3DB37259DF99}"/>
    <dgm:cxn modelId="{7A4F5E99-40E8-4B12-A8BC-BBF45E36BFC4}" type="presOf" srcId="{6D003022-7454-4C44-913A-03750B8EABC0}" destId="{8B48553A-F2CF-4AF6-AD02-E938DCCF396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8E0D6DC7-7608-4740-8701-C7D8A675F4D6}" type="presOf" srcId="{B2783C7D-95CE-4BB3-A5D1-80EB037FCA4B}" destId="{DF5886B1-1353-4986-A2E1-A9549C648D11}" srcOrd="0" destOrd="0" presId="urn:microsoft.com/office/officeart/2009/layout/CircleArrowProcess"/>
    <dgm:cxn modelId="{61E5DFCE-D47F-4C84-B386-CC12A689D414}" type="presOf" srcId="{9A640474-ECEE-334D-A815-EF447EC1BB25}" destId="{A3BCA425-A906-7042-81F7-27B4A554D865}"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endParaRPr lang="en-US" sz="2800" b="0" dirty="0">
            <a:latin typeface="+mn-lt"/>
          </a:endParaRPr>
        </a:p>
      </dgm:t>
    </dgm:pt>
    <dgm:pt modelId="{83C8A8AD-24D8-BC4A-AA89-F408112C262E}" type="parTrans" cxnId="{732BA087-BACB-EA4F-81EE-7670198154D0}">
      <dgm:prSet/>
      <dgm:spPr/>
      <dgm:t>
        <a:bodyPr/>
        <a:lstStyle/>
        <a:p>
          <a:endParaRPr lang="en-US"/>
        </a:p>
      </dgm:t>
    </dgm:pt>
    <dgm:pt modelId="{EACB671A-B8C1-A04C-A857-3DB37259DF99}" type="sibTrans" cxnId="{732BA087-BACB-EA4F-81EE-7670198154D0}">
      <dgm:prSet/>
      <dgm:spPr/>
      <dgm:t>
        <a:bodyPr/>
        <a:lstStyle/>
        <a:p>
          <a:endParaRPr lang="en-US"/>
        </a:p>
      </dgm:t>
    </dgm:pt>
    <dgm:pt modelId="{B2783C7D-95CE-4BB3-A5D1-80EB037FCA4B}">
      <dgm:prSet phldrT="[Text]" custT="1"/>
      <dgm:spPr/>
      <dgm:t>
        <a:bodyPr/>
        <a:lstStyle/>
        <a:p>
          <a:endParaRPr lang="en-US" sz="2800" b="0" dirty="0">
            <a:latin typeface="+mn-lt"/>
          </a:endParaRPr>
        </a:p>
      </dgm:t>
    </dgm:pt>
    <dgm:pt modelId="{1249BE44-907D-40DF-A0D2-7A4E8124E624}" type="parTrans" cxnId="{71AE7418-4CBB-4B15-B931-114B28D3B2C0}">
      <dgm:prSet/>
      <dgm:spPr/>
      <dgm:t>
        <a:bodyPr/>
        <a:lstStyle/>
        <a:p>
          <a:endParaRPr lang="en-US"/>
        </a:p>
      </dgm:t>
    </dgm:pt>
    <dgm:pt modelId="{7900E4DF-41D3-4C41-ACCA-496352A7C393}" type="sibTrans" cxnId="{71AE7418-4CBB-4B15-B931-114B28D3B2C0}">
      <dgm:prSet/>
      <dgm:spPr/>
      <dgm:t>
        <a:bodyPr/>
        <a:lstStyle/>
        <a:p>
          <a:endParaRPr lang="en-US"/>
        </a:p>
      </dgm:t>
    </dgm:pt>
    <dgm:pt modelId="{6D003022-7454-4C44-913A-03750B8EABC0}">
      <dgm:prSet phldrT="[Text]" custT="1"/>
      <dgm:spPr/>
      <dgm:t>
        <a:bodyPr/>
        <a:lstStyle/>
        <a:p>
          <a:r>
            <a:rPr lang="en-US" sz="2800" b="0" dirty="0">
              <a:latin typeface="+mn-lt"/>
            </a:rPr>
            <a:t>12</a:t>
          </a:r>
        </a:p>
      </dgm:t>
    </dgm:pt>
    <dgm:pt modelId="{3A0B5B61-33A8-4CBF-8EB5-1CC6381E1596}" type="parTrans" cxnId="{5A14FE66-9342-4DF8-AA54-96E5092FB1D1}">
      <dgm:prSet/>
      <dgm:spPr/>
      <dgm:t>
        <a:bodyPr/>
        <a:lstStyle/>
        <a:p>
          <a:endParaRPr lang="en-US"/>
        </a:p>
      </dgm:t>
    </dgm:pt>
    <dgm:pt modelId="{6EC4104C-FD28-4EE8-A23D-C69601B092F2}" type="sibTrans" cxnId="{5A14FE66-9342-4DF8-AA54-96E5092FB1D1}">
      <dgm:prSet/>
      <dgm:spPr/>
      <dgm:t>
        <a:bodyPr/>
        <a:lstStyle/>
        <a:p>
          <a:endParaRPr lang="en-US"/>
        </a:p>
      </dgm:t>
    </dgm:pt>
    <dgm:pt modelId="{904E0B82-9739-4E1E-8BE3-2D7DA32A5488}">
      <dgm:prSet phldrT="[Text]" custT="1"/>
      <dgm:spPr/>
      <dgm:t>
        <a:bodyPr/>
        <a:lstStyle/>
        <a:p>
          <a:r>
            <a:rPr lang="en-US" sz="2800" b="0" dirty="0">
              <a:latin typeface="+mn-lt"/>
            </a:rPr>
            <a:t>13</a:t>
          </a:r>
        </a:p>
      </dgm:t>
    </dgm:pt>
    <dgm:pt modelId="{977A77C1-3340-462F-B5B9-A88C8F033CB4}" type="parTrans" cxnId="{BABB9306-A5DB-4978-BDB6-97E5D1C59C35}">
      <dgm:prSet/>
      <dgm:spPr/>
      <dgm:t>
        <a:bodyPr/>
        <a:lstStyle/>
        <a:p>
          <a:endParaRPr lang="en-US"/>
        </a:p>
      </dgm:t>
    </dgm:pt>
    <dgm:pt modelId="{8E0E4DC6-2776-4723-A80F-04013EDF196C}" type="sibTrans" cxnId="{BABB9306-A5DB-4978-BDB6-97E5D1C59C35}">
      <dgm:prSet/>
      <dgm:spPr/>
      <dgm:t>
        <a:bodyPr/>
        <a:lstStyle/>
        <a:p>
          <a:endParaRPr lang="en-US"/>
        </a:p>
      </dgm:t>
    </dgm:pt>
    <dgm:pt modelId="{018AE247-672D-4BC1-966C-FE5E013B0043}">
      <dgm:prSet phldrT="[Text]" custT="1"/>
      <dgm:spPr/>
      <dgm:t>
        <a:bodyPr/>
        <a:lstStyle/>
        <a:p>
          <a:r>
            <a:rPr lang="en-US" sz="2800" b="0" dirty="0">
              <a:latin typeface="+mn-lt"/>
            </a:rPr>
            <a:t>14</a:t>
          </a:r>
        </a:p>
      </dgm:t>
    </dgm:pt>
    <dgm:pt modelId="{EB2E28BC-8BA5-4CB9-A008-164AE9CED609}" type="parTrans" cxnId="{3C9C4F56-7639-4DCC-9753-A607C5A388BD}">
      <dgm:prSet/>
      <dgm:spPr/>
      <dgm:t>
        <a:bodyPr/>
        <a:lstStyle/>
        <a:p>
          <a:endParaRPr lang="en-US"/>
        </a:p>
      </dgm:t>
    </dgm:pt>
    <dgm:pt modelId="{288F5580-FF6E-4847-860A-55860FEDC093}" type="sibTrans" cxnId="{3C9C4F56-7639-4DCC-9753-A607C5A388BD}">
      <dgm:prSet/>
      <dgm:spPr/>
      <dgm:t>
        <a:bodyPr/>
        <a:lstStyle/>
        <a:p>
          <a:endParaRPr lang="en-US"/>
        </a:p>
      </dgm:t>
    </dgm:pt>
    <dgm:pt modelId="{E39C3681-3E37-40CF-9247-95DD670E6CC0}">
      <dgm:prSet phldrT="[Text]" custT="1"/>
      <dgm:spPr/>
      <dgm:t>
        <a:bodyPr/>
        <a:lstStyle/>
        <a:p>
          <a:r>
            <a:rPr lang="en-US" sz="2800" b="0" dirty="0">
              <a:latin typeface="+mn-lt"/>
            </a:rPr>
            <a:t>15</a:t>
          </a:r>
        </a:p>
      </dgm:t>
    </dgm:pt>
    <dgm:pt modelId="{4F98F446-BB2C-400D-B55A-E738E31E06CD}" type="parTrans" cxnId="{7768D460-E590-45C6-8B05-D2E376F97020}">
      <dgm:prSet/>
      <dgm:spPr/>
      <dgm:t>
        <a:bodyPr/>
        <a:lstStyle/>
        <a:p>
          <a:endParaRPr lang="en-US"/>
        </a:p>
      </dgm:t>
    </dgm:pt>
    <dgm:pt modelId="{6CDE7B49-1832-40CC-8808-BFED9E8BAC35}" type="sibTrans" cxnId="{7768D460-E590-45C6-8B05-D2E376F97020}">
      <dgm:prSet/>
      <dgm:spPr/>
      <dgm:t>
        <a:bodyPr/>
        <a:lstStyle/>
        <a:p>
          <a:endParaRPr lang="en-US"/>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6"/>
      <dgm:spPr>
        <a:noFill/>
        <a:effectLst/>
      </dgm:spPr>
    </dgm:pt>
    <dgm:pt modelId="{7CD5F73C-443B-A048-8263-FAE003DCFDE9}" type="pres">
      <dgm:prSet presAssocID="{65E36125-DFE9-0F4E-888E-267271C4B90A}" presName="Parent1" presStyleLbl="revTx" presStyleIdx="0" presStyleCnt="6">
        <dgm:presLayoutVars>
          <dgm:chMax val="1"/>
          <dgm:chPref val="1"/>
          <dgm:bulletEnabled val="1"/>
        </dgm:presLayoutVars>
      </dgm:prSet>
      <dgm:spPr/>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6"/>
      <dgm:spPr>
        <a:noFill/>
        <a:effectLst/>
      </dgm:spPr>
    </dgm:pt>
    <dgm:pt modelId="{DF5886B1-1353-4986-A2E1-A9549C648D11}" type="pres">
      <dgm:prSet presAssocID="{B2783C7D-95CE-4BB3-A5D1-80EB037FCA4B}" presName="Parent2" presStyleLbl="revTx" presStyleIdx="1" presStyleCnt="6">
        <dgm:presLayoutVars>
          <dgm:chMax val="1"/>
          <dgm:chPref val="1"/>
          <dgm:bulletEnabled val="1"/>
        </dgm:presLayoutVars>
      </dgm:prSet>
      <dgm:spPr/>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6"/>
      <dgm:spPr>
        <a:solidFill>
          <a:srgbClr val="0053A1"/>
        </a:solidFill>
        <a:effectLst/>
      </dgm:spPr>
    </dgm:pt>
    <dgm:pt modelId="{8B48553A-F2CF-4AF6-AD02-E938DCCF3966}" type="pres">
      <dgm:prSet presAssocID="{6D003022-7454-4C44-913A-03750B8EABC0}" presName="Parent3" presStyleLbl="revTx" presStyleIdx="2" presStyleCnt="6">
        <dgm:presLayoutVars>
          <dgm:chMax val="1"/>
          <dgm:chPref val="1"/>
          <dgm:bulletEnabled val="1"/>
        </dgm:presLayoutVars>
      </dgm:prSet>
      <dgm:spPr/>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6"/>
      <dgm:spPr>
        <a:solidFill>
          <a:srgbClr val="0053A1"/>
        </a:solidFill>
        <a:effectLst/>
      </dgm:spPr>
    </dgm:pt>
    <dgm:pt modelId="{8BE4E60E-A931-4DF8-A917-621CC7D04296}" type="pres">
      <dgm:prSet presAssocID="{904E0B82-9739-4E1E-8BE3-2D7DA32A5488}" presName="Parent4" presStyleLbl="revTx" presStyleIdx="3" presStyleCnt="6">
        <dgm:presLayoutVars>
          <dgm:chMax val="1"/>
          <dgm:chPref val="1"/>
          <dgm:bulletEnabled val="1"/>
        </dgm:presLayoutVars>
      </dgm:prSet>
      <dgm:spPr/>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6"/>
      <dgm:spPr>
        <a:solidFill>
          <a:srgbClr val="0053A1"/>
        </a:solidFill>
        <a:effectLst/>
      </dgm:spPr>
    </dgm:pt>
    <dgm:pt modelId="{646DB0BF-6ACF-4EE5-899B-4F84B0FFB8C7}" type="pres">
      <dgm:prSet presAssocID="{018AE247-672D-4BC1-966C-FE5E013B0043}" presName="Parent5" presStyleLbl="revTx" presStyleIdx="4" presStyleCnt="6">
        <dgm:presLayoutVars>
          <dgm:chMax val="1"/>
          <dgm:chPref val="1"/>
          <dgm:bulletEnabled val="1"/>
        </dgm:presLayoutVars>
      </dgm:prSet>
      <dgm:spPr/>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6"/>
      <dgm:spPr>
        <a:solidFill>
          <a:srgbClr val="0053A1"/>
        </a:solidFill>
        <a:effectLst/>
      </dgm:spPr>
    </dgm:pt>
    <dgm:pt modelId="{9A57C2D3-3085-4B8A-BB48-2F956FB4FEA3}" type="pres">
      <dgm:prSet presAssocID="{E39C3681-3E37-40CF-9247-95DD670E6CC0}" presName="Parent6" presStyleLbl="revTx" presStyleIdx="5" presStyleCnt="6">
        <dgm:presLayoutVars>
          <dgm:chMax val="1"/>
          <dgm:chPref val="1"/>
          <dgm:bulletEnabled val="1"/>
        </dgm:presLayoutVars>
      </dgm:prSet>
      <dgm:spPr/>
    </dgm:pt>
  </dgm:ptLst>
  <dgm:cxnLst>
    <dgm:cxn modelId="{BABB9306-A5DB-4978-BDB6-97E5D1C59C35}" srcId="{9A640474-ECEE-334D-A815-EF447EC1BB25}" destId="{904E0B82-9739-4E1E-8BE3-2D7DA32A5488}" srcOrd="3" destOrd="0" parTransId="{977A77C1-3340-462F-B5B9-A88C8F033CB4}" sibTransId="{8E0E4DC6-2776-4723-A80F-04013EDF196C}"/>
    <dgm:cxn modelId="{23F89D17-FA0F-4959-8378-47760CE692EC}" type="presOf" srcId="{E39C3681-3E37-40CF-9247-95DD670E6CC0}" destId="{9A57C2D3-3085-4B8A-BB48-2F956FB4FEA3}" srcOrd="0" destOrd="0" presId="urn:microsoft.com/office/officeart/2009/layout/CircleArrowProcess"/>
    <dgm:cxn modelId="{71AE7418-4CBB-4B15-B931-114B28D3B2C0}" srcId="{9A640474-ECEE-334D-A815-EF447EC1BB25}" destId="{B2783C7D-95CE-4BB3-A5D1-80EB037FCA4B}" srcOrd="1" destOrd="0" parTransId="{1249BE44-907D-40DF-A0D2-7A4E8124E624}" sibTransId="{7900E4DF-41D3-4C41-ACCA-496352A7C393}"/>
    <dgm:cxn modelId="{7768D460-E590-45C6-8B05-D2E376F97020}" srcId="{9A640474-ECEE-334D-A815-EF447EC1BB25}" destId="{E39C3681-3E37-40CF-9247-95DD670E6CC0}" srcOrd="5" destOrd="0" parTransId="{4F98F446-BB2C-400D-B55A-E738E31E06CD}" sibTransId="{6CDE7B49-1832-40CC-8808-BFED9E8BAC35}"/>
    <dgm:cxn modelId="{5A14FE66-9342-4DF8-AA54-96E5092FB1D1}" srcId="{9A640474-ECEE-334D-A815-EF447EC1BB25}" destId="{6D003022-7454-4C44-913A-03750B8EABC0}" srcOrd="2" destOrd="0" parTransId="{3A0B5B61-33A8-4CBF-8EB5-1CC6381E1596}" sibTransId="{6EC4104C-FD28-4EE8-A23D-C69601B092F2}"/>
    <dgm:cxn modelId="{6CBF476A-1E9C-44F2-ACBA-2D171F5C2BBA}" type="presOf" srcId="{65E36125-DFE9-0F4E-888E-267271C4B90A}" destId="{7CD5F73C-443B-A048-8263-FAE003DCFDE9}" srcOrd="0" destOrd="0" presId="urn:microsoft.com/office/officeart/2009/layout/CircleArrowProcess"/>
    <dgm:cxn modelId="{3C9C4F56-7639-4DCC-9753-A607C5A388BD}" srcId="{9A640474-ECEE-334D-A815-EF447EC1BB25}" destId="{018AE247-672D-4BC1-966C-FE5E013B0043}" srcOrd="4" destOrd="0" parTransId="{EB2E28BC-8BA5-4CB9-A008-164AE9CED609}" sibTransId="{288F5580-FF6E-4847-860A-55860FEDC093}"/>
    <dgm:cxn modelId="{732BA087-BACB-EA4F-81EE-7670198154D0}" srcId="{9A640474-ECEE-334D-A815-EF447EC1BB25}" destId="{65E36125-DFE9-0F4E-888E-267271C4B90A}" srcOrd="0" destOrd="0" parTransId="{83C8A8AD-24D8-BC4A-AA89-F408112C262E}" sibTransId="{EACB671A-B8C1-A04C-A857-3DB37259DF99}"/>
    <dgm:cxn modelId="{7A4F5E99-40E8-4B12-A8BC-BBF45E36BFC4}" type="presOf" srcId="{6D003022-7454-4C44-913A-03750B8EABC0}" destId="{8B48553A-F2CF-4AF6-AD02-E938DCCF3966}" srcOrd="0" destOrd="0" presId="urn:microsoft.com/office/officeart/2009/layout/CircleArrowProcess"/>
    <dgm:cxn modelId="{ED1F09B7-C65A-4AEA-9794-1F9E79F699B6}" type="presOf" srcId="{018AE247-672D-4BC1-966C-FE5E013B0043}" destId="{646DB0BF-6ACF-4EE5-899B-4F84B0FFB8C7}" srcOrd="0" destOrd="0" presId="urn:microsoft.com/office/officeart/2009/layout/CircleArrowProcess"/>
    <dgm:cxn modelId="{8E0D6DC7-7608-4740-8701-C7D8A675F4D6}" type="presOf" srcId="{B2783C7D-95CE-4BB3-A5D1-80EB037FCA4B}" destId="{DF5886B1-1353-4986-A2E1-A9549C648D11}" srcOrd="0" destOrd="0" presId="urn:microsoft.com/office/officeart/2009/layout/CircleArrowProcess"/>
    <dgm:cxn modelId="{61E5DFCE-D47F-4C84-B386-CC12A689D414}" type="presOf" srcId="{9A640474-ECEE-334D-A815-EF447EC1BB25}" destId="{A3BCA425-A906-7042-81F7-27B4A554D865}" srcOrd="0" destOrd="0" presId="urn:microsoft.com/office/officeart/2009/layout/CircleArrowProcess"/>
    <dgm:cxn modelId="{21794BF6-AE91-4D0C-8AF3-59E962799E7A}" type="presOf" srcId="{904E0B82-9739-4E1E-8BE3-2D7DA32A5488}" destId="{8BE4E60E-A931-4DF8-A917-621CC7D04296}" srcOrd="0" destOrd="0" presId="urn:microsoft.com/office/officeart/2009/layout/CircleArrowProcess"/>
    <dgm:cxn modelId="{2ABAA5FC-8739-4A91-9243-AED29C1FD984}" type="presParOf" srcId="{A3BCA425-A906-7042-81F7-27B4A554D865}" destId="{9420BDA4-633D-0E49-BFFB-5C1D0651351B}" srcOrd="0" destOrd="0" presId="urn:microsoft.com/office/officeart/2009/layout/CircleArrowProcess"/>
    <dgm:cxn modelId="{BCF49AF5-B082-41D4-8B44-5AFEC5E248EB}" type="presParOf" srcId="{9420BDA4-633D-0E49-BFFB-5C1D0651351B}" destId="{8D31C688-871A-C846-9977-3A973C401F33}" srcOrd="0" destOrd="0" presId="urn:microsoft.com/office/officeart/2009/layout/CircleArrowProcess"/>
    <dgm:cxn modelId="{0379193A-5C82-4503-8B6B-CC929650E442}" type="presParOf" srcId="{A3BCA425-A906-7042-81F7-27B4A554D865}" destId="{7CD5F73C-443B-A048-8263-FAE003DCFDE9}" srcOrd="1" destOrd="0" presId="urn:microsoft.com/office/officeart/2009/layout/CircleArrowProcess"/>
    <dgm:cxn modelId="{26C160AF-6F13-4D86-82B3-18CF16823AB5}" type="presParOf" srcId="{A3BCA425-A906-7042-81F7-27B4A554D865}" destId="{C2A37F24-F82A-4BE4-86D3-A9C5C110F0B1}" srcOrd="2" destOrd="0" presId="urn:microsoft.com/office/officeart/2009/layout/CircleArrowProcess"/>
    <dgm:cxn modelId="{9CDC230A-521C-4585-B1B7-E3A4864AC646}" type="presParOf" srcId="{C2A37F24-F82A-4BE4-86D3-A9C5C110F0B1}" destId="{9C91E8F8-8626-4ECC-A7E3-AFA5BB7C1B53}" srcOrd="0" destOrd="0" presId="urn:microsoft.com/office/officeart/2009/layout/CircleArrowProcess"/>
    <dgm:cxn modelId="{3577EB66-A461-4E10-9D75-C29014EDB600}" type="presParOf" srcId="{A3BCA425-A906-7042-81F7-27B4A554D865}" destId="{DF5886B1-1353-4986-A2E1-A9549C648D11}" srcOrd="3" destOrd="0" presId="urn:microsoft.com/office/officeart/2009/layout/CircleArrowProcess"/>
    <dgm:cxn modelId="{55B8CBD8-33DE-429C-B856-736D342DE6BA}" type="presParOf" srcId="{A3BCA425-A906-7042-81F7-27B4A554D865}" destId="{B743A3BD-BCB4-4AF1-BB6B-F265D87AD3C8}" srcOrd="4" destOrd="0" presId="urn:microsoft.com/office/officeart/2009/layout/CircleArrowProcess"/>
    <dgm:cxn modelId="{F11CDC29-5A1D-4EDC-9C1A-88E9AC73AAEE}" type="presParOf" srcId="{B743A3BD-BCB4-4AF1-BB6B-F265D87AD3C8}" destId="{9FC12A2A-8712-4E0A-8166-F4F6C1853AD5}" srcOrd="0" destOrd="0" presId="urn:microsoft.com/office/officeart/2009/layout/CircleArrowProcess"/>
    <dgm:cxn modelId="{26EB4ECF-48BF-42E4-93F9-D35883217C23}" type="presParOf" srcId="{A3BCA425-A906-7042-81F7-27B4A554D865}" destId="{8B48553A-F2CF-4AF6-AD02-E938DCCF3966}" srcOrd="5" destOrd="0" presId="urn:microsoft.com/office/officeart/2009/layout/CircleArrowProcess"/>
    <dgm:cxn modelId="{41F883FD-51D6-4C6B-841F-3D82B6F2A702}" type="presParOf" srcId="{A3BCA425-A906-7042-81F7-27B4A554D865}" destId="{9F542D13-087C-438A-BC62-67C812909970}" srcOrd="6" destOrd="0" presId="urn:microsoft.com/office/officeart/2009/layout/CircleArrowProcess"/>
    <dgm:cxn modelId="{6E403FA5-00CE-484A-A482-12DAA8875C19}" type="presParOf" srcId="{9F542D13-087C-438A-BC62-67C812909970}" destId="{5176E05B-72A2-4A61-8FA2-3C820E5C5A16}" srcOrd="0" destOrd="0" presId="urn:microsoft.com/office/officeart/2009/layout/CircleArrowProcess"/>
    <dgm:cxn modelId="{BEEA383D-111F-42AF-B887-E1DC2887FE84}" type="presParOf" srcId="{A3BCA425-A906-7042-81F7-27B4A554D865}" destId="{8BE4E60E-A931-4DF8-A917-621CC7D04296}" srcOrd="7" destOrd="0" presId="urn:microsoft.com/office/officeart/2009/layout/CircleArrowProcess"/>
    <dgm:cxn modelId="{D866B662-831D-427B-B075-5205E5A0567D}" type="presParOf" srcId="{A3BCA425-A906-7042-81F7-27B4A554D865}" destId="{B06AEB56-84E5-46E1-9C20-57A4364B6932}" srcOrd="8" destOrd="0" presId="urn:microsoft.com/office/officeart/2009/layout/CircleArrowProcess"/>
    <dgm:cxn modelId="{8DA92D03-AA87-4797-B3E3-EA3B4945F7CC}" type="presParOf" srcId="{B06AEB56-84E5-46E1-9C20-57A4364B6932}" destId="{1C4D855E-97E9-4131-80CD-243972436CBC}" srcOrd="0" destOrd="0" presId="urn:microsoft.com/office/officeart/2009/layout/CircleArrowProcess"/>
    <dgm:cxn modelId="{441DB71C-4327-4048-948F-FD4A239D15E8}" type="presParOf" srcId="{A3BCA425-A906-7042-81F7-27B4A554D865}" destId="{646DB0BF-6ACF-4EE5-899B-4F84B0FFB8C7}" srcOrd="9" destOrd="0" presId="urn:microsoft.com/office/officeart/2009/layout/CircleArrowProcess"/>
    <dgm:cxn modelId="{90BA8C5C-393E-48F6-B8B0-0B210F6AD8A2}" type="presParOf" srcId="{A3BCA425-A906-7042-81F7-27B4A554D865}" destId="{775FD923-3532-4D9D-ABC3-A1335DB95D28}" srcOrd="10" destOrd="0" presId="urn:microsoft.com/office/officeart/2009/layout/CircleArrowProcess"/>
    <dgm:cxn modelId="{11417DE3-A3C5-4A94-9C65-42E089EE0401}" type="presParOf" srcId="{775FD923-3532-4D9D-ABC3-A1335DB95D28}" destId="{35A4BAC1-5094-4693-8D24-FDDD78A97D19}" srcOrd="0" destOrd="0" presId="urn:microsoft.com/office/officeart/2009/layout/CircleArrowProcess"/>
    <dgm:cxn modelId="{96A76954-1F02-4055-8A31-3B4B993D21E7}" type="presParOf" srcId="{A3BCA425-A906-7042-81F7-27B4A554D865}" destId="{9A57C2D3-3085-4B8A-BB48-2F956FB4FEA3}" srcOrd="11" destOrd="0" presId="urn:microsoft.com/office/officeart/2009/layout/CircleArrowProcess"/>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2400" b="0" dirty="0">
              <a:latin typeface="+mn-lt"/>
            </a:rPr>
            <a:t>1</a:t>
          </a:r>
        </a:p>
      </dgm:t>
    </dgm:pt>
    <dgm:pt modelId="{83C8A8AD-24D8-BC4A-AA89-F408112C262E}" type="parTrans" cxnId="{732BA087-BACB-EA4F-81EE-7670198154D0}">
      <dgm:prSet/>
      <dgm:spPr/>
      <dgm:t>
        <a:bodyPr/>
        <a:lstStyle/>
        <a:p>
          <a:endParaRPr lang="en-US" sz="2400"/>
        </a:p>
      </dgm:t>
    </dgm:pt>
    <dgm:pt modelId="{EACB671A-B8C1-A04C-A857-3DB37259DF99}" type="sibTrans" cxnId="{732BA087-BACB-EA4F-81EE-7670198154D0}">
      <dgm:prSet/>
      <dgm:spPr/>
      <dgm:t>
        <a:bodyPr/>
        <a:lstStyle/>
        <a:p>
          <a:endParaRPr lang="en-US" sz="2400"/>
        </a:p>
      </dgm:t>
    </dgm:pt>
    <dgm:pt modelId="{B2783C7D-95CE-4BB3-A5D1-80EB037FCA4B}">
      <dgm:prSet phldrT="[Text]" custT="1"/>
      <dgm:spPr/>
      <dgm:t>
        <a:bodyPr/>
        <a:lstStyle/>
        <a:p>
          <a:r>
            <a:rPr lang="en-US" sz="2400" b="0" dirty="0">
              <a:latin typeface="+mn-lt"/>
            </a:rPr>
            <a:t>2</a:t>
          </a:r>
        </a:p>
      </dgm:t>
    </dgm:pt>
    <dgm:pt modelId="{1249BE44-907D-40DF-A0D2-7A4E8124E624}" type="parTrans" cxnId="{71AE7418-4CBB-4B15-B931-114B28D3B2C0}">
      <dgm:prSet/>
      <dgm:spPr/>
      <dgm:t>
        <a:bodyPr/>
        <a:lstStyle/>
        <a:p>
          <a:endParaRPr lang="en-US" sz="2400"/>
        </a:p>
      </dgm:t>
    </dgm:pt>
    <dgm:pt modelId="{7900E4DF-41D3-4C41-ACCA-496352A7C393}" type="sibTrans" cxnId="{71AE7418-4CBB-4B15-B931-114B28D3B2C0}">
      <dgm:prSet/>
      <dgm:spPr/>
      <dgm:t>
        <a:bodyPr/>
        <a:lstStyle/>
        <a:p>
          <a:endParaRPr lang="en-US" sz="2400"/>
        </a:p>
      </dgm:t>
    </dgm:pt>
    <dgm:pt modelId="{6D003022-7454-4C44-913A-03750B8EABC0}">
      <dgm:prSet phldrT="[Text]" custT="1"/>
      <dgm:spPr/>
      <dgm:t>
        <a:bodyPr/>
        <a:lstStyle/>
        <a:p>
          <a:r>
            <a:rPr lang="en-US" sz="2400" b="0" dirty="0">
              <a:latin typeface="+mn-lt"/>
            </a:rPr>
            <a:t>3</a:t>
          </a:r>
        </a:p>
      </dgm:t>
    </dgm:pt>
    <dgm:pt modelId="{3A0B5B61-33A8-4CBF-8EB5-1CC6381E1596}" type="parTrans" cxnId="{5A14FE66-9342-4DF8-AA54-96E5092FB1D1}">
      <dgm:prSet/>
      <dgm:spPr/>
      <dgm:t>
        <a:bodyPr/>
        <a:lstStyle/>
        <a:p>
          <a:endParaRPr lang="en-US" sz="2400"/>
        </a:p>
      </dgm:t>
    </dgm:pt>
    <dgm:pt modelId="{6EC4104C-FD28-4EE8-A23D-C69601B092F2}" type="sibTrans" cxnId="{5A14FE66-9342-4DF8-AA54-96E5092FB1D1}">
      <dgm:prSet/>
      <dgm:spPr/>
      <dgm:t>
        <a:bodyPr/>
        <a:lstStyle/>
        <a:p>
          <a:endParaRPr lang="en-US" sz="2400"/>
        </a:p>
      </dgm:t>
    </dgm:pt>
    <dgm:pt modelId="{904E0B82-9739-4E1E-8BE3-2D7DA32A5488}">
      <dgm:prSet phldrT="[Text]" custT="1"/>
      <dgm:spPr/>
      <dgm:t>
        <a:bodyPr/>
        <a:lstStyle/>
        <a:p>
          <a:r>
            <a:rPr lang="en-US" sz="2400" b="0" dirty="0">
              <a:latin typeface="+mn-lt"/>
            </a:rPr>
            <a:t>4</a:t>
          </a:r>
        </a:p>
      </dgm:t>
    </dgm:pt>
    <dgm:pt modelId="{977A77C1-3340-462F-B5B9-A88C8F033CB4}" type="parTrans" cxnId="{BABB9306-A5DB-4978-BDB6-97E5D1C59C35}">
      <dgm:prSet/>
      <dgm:spPr/>
      <dgm:t>
        <a:bodyPr/>
        <a:lstStyle/>
        <a:p>
          <a:endParaRPr lang="en-US" sz="2400"/>
        </a:p>
      </dgm:t>
    </dgm:pt>
    <dgm:pt modelId="{8E0E4DC6-2776-4723-A80F-04013EDF196C}" type="sibTrans" cxnId="{BABB9306-A5DB-4978-BDB6-97E5D1C59C35}">
      <dgm:prSet/>
      <dgm:spPr/>
      <dgm:t>
        <a:bodyPr/>
        <a:lstStyle/>
        <a:p>
          <a:endParaRPr lang="en-US" sz="2400"/>
        </a:p>
      </dgm:t>
    </dgm:pt>
    <dgm:pt modelId="{018AE247-672D-4BC1-966C-FE5E013B0043}">
      <dgm:prSet phldrT="[Text]" custT="1"/>
      <dgm:spPr/>
      <dgm:t>
        <a:bodyPr/>
        <a:lstStyle/>
        <a:p>
          <a:r>
            <a:rPr lang="en-US" sz="2400" b="0" dirty="0">
              <a:latin typeface="+mn-lt"/>
            </a:rPr>
            <a:t>5</a:t>
          </a:r>
        </a:p>
      </dgm:t>
    </dgm:pt>
    <dgm:pt modelId="{EB2E28BC-8BA5-4CB9-A008-164AE9CED609}" type="parTrans" cxnId="{3C9C4F56-7639-4DCC-9753-A607C5A388BD}">
      <dgm:prSet/>
      <dgm:spPr/>
      <dgm:t>
        <a:bodyPr/>
        <a:lstStyle/>
        <a:p>
          <a:endParaRPr lang="en-US" sz="2400"/>
        </a:p>
      </dgm:t>
    </dgm:pt>
    <dgm:pt modelId="{288F5580-FF6E-4847-860A-55860FEDC093}" type="sibTrans" cxnId="{3C9C4F56-7639-4DCC-9753-A607C5A388BD}">
      <dgm:prSet/>
      <dgm:spPr/>
      <dgm:t>
        <a:bodyPr/>
        <a:lstStyle/>
        <a:p>
          <a:endParaRPr lang="en-US" sz="2400"/>
        </a:p>
      </dgm:t>
    </dgm:pt>
    <dgm:pt modelId="{E39C3681-3E37-40CF-9247-95DD670E6CC0}">
      <dgm:prSet phldrT="[Text]" custT="1"/>
      <dgm:spPr/>
      <dgm:t>
        <a:bodyPr/>
        <a:lstStyle/>
        <a:p>
          <a:r>
            <a:rPr lang="en-US" sz="2400" b="0" dirty="0">
              <a:latin typeface="+mn-lt"/>
            </a:rPr>
            <a:t>6</a:t>
          </a:r>
        </a:p>
      </dgm:t>
    </dgm:pt>
    <dgm:pt modelId="{4F98F446-BB2C-400D-B55A-E738E31E06CD}" type="parTrans" cxnId="{7768D460-E590-45C6-8B05-D2E376F97020}">
      <dgm:prSet/>
      <dgm:spPr/>
      <dgm:t>
        <a:bodyPr/>
        <a:lstStyle/>
        <a:p>
          <a:endParaRPr lang="en-US" sz="2400"/>
        </a:p>
      </dgm:t>
    </dgm:pt>
    <dgm:pt modelId="{6CDE7B49-1832-40CC-8808-BFED9E8BAC35}" type="sibTrans" cxnId="{7768D460-E590-45C6-8B05-D2E376F97020}">
      <dgm:prSet/>
      <dgm:spPr/>
      <dgm:t>
        <a:bodyPr/>
        <a:lstStyle/>
        <a:p>
          <a:endParaRPr lang="en-US" sz="2400"/>
        </a:p>
      </dgm:t>
    </dgm:pt>
    <dgm:pt modelId="{A042B792-FBA9-45F8-93FF-C5529B7FA12E}">
      <dgm:prSet phldrT="[Text]" custT="1"/>
      <dgm:spPr/>
      <dgm:t>
        <a:bodyPr/>
        <a:lstStyle/>
        <a:p>
          <a:r>
            <a:rPr lang="en-US" sz="2400" b="0" dirty="0">
              <a:latin typeface="+mn-lt"/>
            </a:rPr>
            <a:t>7</a:t>
          </a:r>
        </a:p>
      </dgm:t>
    </dgm:pt>
    <dgm:pt modelId="{CA849834-8334-4302-9261-D11FC4CC6B67}" type="parTrans" cxnId="{293CF6A1-2E19-414B-9423-ED18E6913773}">
      <dgm:prSet/>
      <dgm:spPr/>
      <dgm:t>
        <a:bodyPr/>
        <a:lstStyle/>
        <a:p>
          <a:endParaRPr lang="fr-CH" sz="2400"/>
        </a:p>
      </dgm:t>
    </dgm:pt>
    <dgm:pt modelId="{E04FC89C-4299-4139-B72C-62E1496CBCEA}" type="sibTrans" cxnId="{293CF6A1-2E19-414B-9423-ED18E6913773}">
      <dgm:prSet/>
      <dgm:spPr/>
      <dgm:t>
        <a:bodyPr/>
        <a:lstStyle/>
        <a:p>
          <a:endParaRPr lang="fr-CH" sz="2400"/>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7"/>
      <dgm:spPr>
        <a:solidFill>
          <a:srgbClr val="0053A1"/>
        </a:solidFill>
        <a:effectLst/>
      </dgm:spPr>
    </dgm:pt>
    <dgm:pt modelId="{7CD5F73C-443B-A048-8263-FAE003DCFDE9}" type="pres">
      <dgm:prSet presAssocID="{65E36125-DFE9-0F4E-888E-267271C4B90A}" presName="Parent1" presStyleLbl="revTx" presStyleIdx="0" presStyleCnt="7">
        <dgm:presLayoutVars>
          <dgm:chMax val="1"/>
          <dgm:chPref val="1"/>
          <dgm:bulletEnabled val="1"/>
        </dgm:presLayoutVars>
      </dgm:prSet>
      <dgm:spPr/>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7"/>
      <dgm:spPr>
        <a:solidFill>
          <a:srgbClr val="0053A1"/>
        </a:solidFill>
        <a:effectLst/>
      </dgm:spPr>
    </dgm:pt>
    <dgm:pt modelId="{DF5886B1-1353-4986-A2E1-A9549C648D11}" type="pres">
      <dgm:prSet presAssocID="{B2783C7D-95CE-4BB3-A5D1-80EB037FCA4B}" presName="Parent2" presStyleLbl="revTx" presStyleIdx="1" presStyleCnt="7">
        <dgm:presLayoutVars>
          <dgm:chMax val="1"/>
          <dgm:chPref val="1"/>
          <dgm:bulletEnabled val="1"/>
        </dgm:presLayoutVars>
      </dgm:prSet>
      <dgm:spPr/>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7"/>
      <dgm:spPr>
        <a:solidFill>
          <a:srgbClr val="0053A1"/>
        </a:solidFill>
        <a:effectLst/>
      </dgm:spPr>
    </dgm:pt>
    <dgm:pt modelId="{8B48553A-F2CF-4AF6-AD02-E938DCCF3966}" type="pres">
      <dgm:prSet presAssocID="{6D003022-7454-4C44-913A-03750B8EABC0}" presName="Parent3" presStyleLbl="revTx" presStyleIdx="2" presStyleCnt="7">
        <dgm:presLayoutVars>
          <dgm:chMax val="1"/>
          <dgm:chPref val="1"/>
          <dgm:bulletEnabled val="1"/>
        </dgm:presLayoutVars>
      </dgm:prSet>
      <dgm:spPr/>
    </dgm:pt>
    <dgm:pt modelId="{9F542D13-087C-438A-BC62-67C812909970}" type="pres">
      <dgm:prSet presAssocID="{904E0B82-9739-4E1E-8BE3-2D7DA32A5488}" presName="Accent4" presStyleCnt="0"/>
      <dgm:spPr/>
    </dgm:pt>
    <dgm:pt modelId="{5176E05B-72A2-4A61-8FA2-3C820E5C5A16}" type="pres">
      <dgm:prSet presAssocID="{904E0B82-9739-4E1E-8BE3-2D7DA32A5488}" presName="Accent" presStyleLbl="node1" presStyleIdx="3" presStyleCnt="7"/>
      <dgm:spPr>
        <a:solidFill>
          <a:srgbClr val="0053A1"/>
        </a:solidFill>
        <a:effectLst/>
      </dgm:spPr>
    </dgm:pt>
    <dgm:pt modelId="{8BE4E60E-A931-4DF8-A917-621CC7D04296}" type="pres">
      <dgm:prSet presAssocID="{904E0B82-9739-4E1E-8BE3-2D7DA32A5488}" presName="Parent4" presStyleLbl="revTx" presStyleIdx="3" presStyleCnt="7">
        <dgm:presLayoutVars>
          <dgm:chMax val="1"/>
          <dgm:chPref val="1"/>
          <dgm:bulletEnabled val="1"/>
        </dgm:presLayoutVars>
      </dgm:prSet>
      <dgm:spPr/>
    </dgm:pt>
    <dgm:pt modelId="{B06AEB56-84E5-46E1-9C20-57A4364B6932}" type="pres">
      <dgm:prSet presAssocID="{018AE247-672D-4BC1-966C-FE5E013B0043}" presName="Accent5" presStyleCnt="0"/>
      <dgm:spPr/>
    </dgm:pt>
    <dgm:pt modelId="{1C4D855E-97E9-4131-80CD-243972436CBC}" type="pres">
      <dgm:prSet presAssocID="{018AE247-672D-4BC1-966C-FE5E013B0043}" presName="Accent" presStyleLbl="node1" presStyleIdx="4" presStyleCnt="7"/>
      <dgm:spPr>
        <a:solidFill>
          <a:srgbClr val="0053A1"/>
        </a:solidFill>
        <a:effectLst/>
      </dgm:spPr>
    </dgm:pt>
    <dgm:pt modelId="{646DB0BF-6ACF-4EE5-899B-4F84B0FFB8C7}" type="pres">
      <dgm:prSet presAssocID="{018AE247-672D-4BC1-966C-FE5E013B0043}" presName="Parent5" presStyleLbl="revTx" presStyleIdx="4" presStyleCnt="7">
        <dgm:presLayoutVars>
          <dgm:chMax val="1"/>
          <dgm:chPref val="1"/>
          <dgm:bulletEnabled val="1"/>
        </dgm:presLayoutVars>
      </dgm:prSet>
      <dgm:spPr/>
    </dgm:pt>
    <dgm:pt modelId="{775FD923-3532-4D9D-ABC3-A1335DB95D28}" type="pres">
      <dgm:prSet presAssocID="{E39C3681-3E37-40CF-9247-95DD670E6CC0}" presName="Accent6" presStyleCnt="0"/>
      <dgm:spPr/>
    </dgm:pt>
    <dgm:pt modelId="{35A4BAC1-5094-4693-8D24-FDDD78A97D19}" type="pres">
      <dgm:prSet presAssocID="{E39C3681-3E37-40CF-9247-95DD670E6CC0}" presName="Accent" presStyleLbl="node1" presStyleIdx="5" presStyleCnt="7"/>
      <dgm:spPr>
        <a:solidFill>
          <a:srgbClr val="0053A1"/>
        </a:solidFill>
        <a:effectLst/>
      </dgm:spPr>
    </dgm:pt>
    <dgm:pt modelId="{9A57C2D3-3085-4B8A-BB48-2F956FB4FEA3}" type="pres">
      <dgm:prSet presAssocID="{E39C3681-3E37-40CF-9247-95DD670E6CC0}" presName="Parent6" presStyleLbl="revTx" presStyleIdx="5" presStyleCnt="7">
        <dgm:presLayoutVars>
          <dgm:chMax val="1"/>
          <dgm:chPref val="1"/>
          <dgm:bulletEnabled val="1"/>
        </dgm:presLayoutVars>
      </dgm:prSet>
      <dgm:spPr/>
    </dgm:pt>
    <dgm:pt modelId="{C05DBE98-7BCB-462F-85F9-5949A9970E1F}" type="pres">
      <dgm:prSet presAssocID="{A042B792-FBA9-45F8-93FF-C5529B7FA12E}" presName="Accent7" presStyleCnt="0"/>
      <dgm:spPr/>
    </dgm:pt>
    <dgm:pt modelId="{6FFB5437-253D-4710-9486-399FC263AD8C}" type="pres">
      <dgm:prSet presAssocID="{A042B792-FBA9-45F8-93FF-C5529B7FA12E}" presName="Accent" presStyleLbl="node1" presStyleIdx="6" presStyleCnt="7">
        <dgm:style>
          <a:lnRef idx="2">
            <a:schemeClr val="accent5">
              <a:shade val="50000"/>
            </a:schemeClr>
          </a:lnRef>
          <a:fillRef idx="1">
            <a:schemeClr val="accent5"/>
          </a:fillRef>
          <a:effectRef idx="0">
            <a:schemeClr val="accent5"/>
          </a:effectRef>
          <a:fontRef idx="minor">
            <a:schemeClr val="lt1"/>
          </a:fontRef>
        </dgm:style>
      </dgm:prSet>
      <dgm:spPr>
        <a:solidFill>
          <a:srgbClr val="0053A1"/>
        </a:solidFill>
        <a:ln/>
      </dgm:spPr>
    </dgm:pt>
    <dgm:pt modelId="{59EC6BE8-9A49-4617-8988-2F081C515729}" type="pres">
      <dgm:prSet presAssocID="{A042B792-FBA9-45F8-93FF-C5529B7FA12E}" presName="Parent7" presStyleLbl="revTx" presStyleIdx="6" presStyleCnt="7">
        <dgm:presLayoutVars>
          <dgm:chMax val="1"/>
          <dgm:chPref val="1"/>
          <dgm:bulletEnabled val="1"/>
        </dgm:presLayoutVars>
      </dgm:prSet>
      <dgm:spPr/>
    </dgm:pt>
  </dgm:ptLst>
  <dgm:cxnLst>
    <dgm:cxn modelId="{45F0F305-F3EC-4185-A306-CC46A6D9A6EF}" type="presOf" srcId="{6D003022-7454-4C44-913A-03750B8EABC0}" destId="{8B48553A-F2CF-4AF6-AD02-E938DCCF3966}" srcOrd="0" destOrd="0" presId="urn:microsoft.com/office/officeart/2009/layout/CircleArrowProcess"/>
    <dgm:cxn modelId="{BABB9306-A5DB-4978-BDB6-97E5D1C59C35}" srcId="{9A640474-ECEE-334D-A815-EF447EC1BB25}" destId="{904E0B82-9739-4E1E-8BE3-2D7DA32A5488}" srcOrd="3" destOrd="0" parTransId="{977A77C1-3340-462F-B5B9-A88C8F033CB4}" sibTransId="{8E0E4DC6-2776-4723-A80F-04013EDF196C}"/>
    <dgm:cxn modelId="{71AE7418-4CBB-4B15-B931-114B28D3B2C0}" srcId="{9A640474-ECEE-334D-A815-EF447EC1BB25}" destId="{B2783C7D-95CE-4BB3-A5D1-80EB037FCA4B}" srcOrd="1" destOrd="0" parTransId="{1249BE44-907D-40DF-A0D2-7A4E8124E624}" sibTransId="{7900E4DF-41D3-4C41-ACCA-496352A7C393}"/>
    <dgm:cxn modelId="{C7E6F233-AC84-45DA-A601-CC820F29F9FC}" type="presOf" srcId="{018AE247-672D-4BC1-966C-FE5E013B0043}" destId="{646DB0BF-6ACF-4EE5-899B-4F84B0FFB8C7}" srcOrd="0" destOrd="0" presId="urn:microsoft.com/office/officeart/2009/layout/CircleArrowProcess"/>
    <dgm:cxn modelId="{38382439-8C44-4A75-A506-D5FFA7846FD3}" type="presOf" srcId="{B2783C7D-95CE-4BB3-A5D1-80EB037FCA4B}" destId="{DF5886B1-1353-4986-A2E1-A9549C648D11}" srcOrd="0" destOrd="0" presId="urn:microsoft.com/office/officeart/2009/layout/CircleArrowProcess"/>
    <dgm:cxn modelId="{DC4E2060-D397-4BAD-983B-B3DDECE816B7}" type="presOf" srcId="{E39C3681-3E37-40CF-9247-95DD670E6CC0}" destId="{9A57C2D3-3085-4B8A-BB48-2F956FB4FEA3}" srcOrd="0" destOrd="0" presId="urn:microsoft.com/office/officeart/2009/layout/CircleArrowProcess"/>
    <dgm:cxn modelId="{7768D460-E590-45C6-8B05-D2E376F97020}" srcId="{9A640474-ECEE-334D-A815-EF447EC1BB25}" destId="{E39C3681-3E37-40CF-9247-95DD670E6CC0}" srcOrd="5" destOrd="0" parTransId="{4F98F446-BB2C-400D-B55A-E738E31E06CD}" sibTransId="{6CDE7B49-1832-40CC-8808-BFED9E8BAC35}"/>
    <dgm:cxn modelId="{5A14FE66-9342-4DF8-AA54-96E5092FB1D1}" srcId="{9A640474-ECEE-334D-A815-EF447EC1BB25}" destId="{6D003022-7454-4C44-913A-03750B8EABC0}" srcOrd="2" destOrd="0" parTransId="{3A0B5B61-33A8-4CBF-8EB5-1CC6381E1596}" sibTransId="{6EC4104C-FD28-4EE8-A23D-C69601B092F2}"/>
    <dgm:cxn modelId="{3C9C4F56-7639-4DCC-9753-A607C5A388BD}" srcId="{9A640474-ECEE-334D-A815-EF447EC1BB25}" destId="{018AE247-672D-4BC1-966C-FE5E013B0043}" srcOrd="4" destOrd="0" parTransId="{EB2E28BC-8BA5-4CB9-A008-164AE9CED609}" sibTransId="{288F5580-FF6E-4847-860A-55860FEDC093}"/>
    <dgm:cxn modelId="{732BA087-BACB-EA4F-81EE-7670198154D0}" srcId="{9A640474-ECEE-334D-A815-EF447EC1BB25}" destId="{65E36125-DFE9-0F4E-888E-267271C4B90A}" srcOrd="0" destOrd="0" parTransId="{83C8A8AD-24D8-BC4A-AA89-F408112C262E}" sibTransId="{EACB671A-B8C1-A04C-A857-3DB37259DF99}"/>
    <dgm:cxn modelId="{A9E13D90-7D97-40A4-8267-4B9DEE38A508}" type="presOf" srcId="{9A640474-ECEE-334D-A815-EF447EC1BB25}" destId="{A3BCA425-A906-7042-81F7-27B4A554D865}" srcOrd="0" destOrd="0" presId="urn:microsoft.com/office/officeart/2009/layout/CircleArrowProcess"/>
    <dgm:cxn modelId="{293CF6A1-2E19-414B-9423-ED18E6913773}" srcId="{9A640474-ECEE-334D-A815-EF447EC1BB25}" destId="{A042B792-FBA9-45F8-93FF-C5529B7FA12E}" srcOrd="6" destOrd="0" parTransId="{CA849834-8334-4302-9261-D11FC4CC6B67}" sibTransId="{E04FC89C-4299-4139-B72C-62E1496CBCEA}"/>
    <dgm:cxn modelId="{3E38D5A8-3305-427A-8A71-1576224EEF28}" type="presOf" srcId="{65E36125-DFE9-0F4E-888E-267271C4B90A}" destId="{7CD5F73C-443B-A048-8263-FAE003DCFDE9}" srcOrd="0" destOrd="0" presId="urn:microsoft.com/office/officeart/2009/layout/CircleArrowProcess"/>
    <dgm:cxn modelId="{0DBCB2C4-19DA-45C9-AF67-0F660431E0FE}" type="presOf" srcId="{A042B792-FBA9-45F8-93FF-C5529B7FA12E}" destId="{59EC6BE8-9A49-4617-8988-2F081C515729}" srcOrd="0" destOrd="0" presId="urn:microsoft.com/office/officeart/2009/layout/CircleArrowProcess"/>
    <dgm:cxn modelId="{9A07FCE4-16D9-4D91-8518-E16028EE76F0}" type="presOf" srcId="{904E0B82-9739-4E1E-8BE3-2D7DA32A5488}" destId="{8BE4E60E-A931-4DF8-A917-621CC7D04296}" srcOrd="0" destOrd="0" presId="urn:microsoft.com/office/officeart/2009/layout/CircleArrowProcess"/>
    <dgm:cxn modelId="{DBDB398B-C3BA-483A-920E-65D96DC30FF6}" type="presParOf" srcId="{A3BCA425-A906-7042-81F7-27B4A554D865}" destId="{9420BDA4-633D-0E49-BFFB-5C1D0651351B}" srcOrd="0" destOrd="0" presId="urn:microsoft.com/office/officeart/2009/layout/CircleArrowProcess"/>
    <dgm:cxn modelId="{F6353C8B-7154-4123-8490-1FFE8A2A6A07}" type="presParOf" srcId="{9420BDA4-633D-0E49-BFFB-5C1D0651351B}" destId="{8D31C688-871A-C846-9977-3A973C401F33}" srcOrd="0" destOrd="0" presId="urn:microsoft.com/office/officeart/2009/layout/CircleArrowProcess"/>
    <dgm:cxn modelId="{93122509-FDE9-4892-83A7-D852BCA528FB}" type="presParOf" srcId="{A3BCA425-A906-7042-81F7-27B4A554D865}" destId="{7CD5F73C-443B-A048-8263-FAE003DCFDE9}" srcOrd="1" destOrd="0" presId="urn:microsoft.com/office/officeart/2009/layout/CircleArrowProcess"/>
    <dgm:cxn modelId="{633BA92C-C747-4EF9-A408-FE6D8CD7EC3C}" type="presParOf" srcId="{A3BCA425-A906-7042-81F7-27B4A554D865}" destId="{C2A37F24-F82A-4BE4-86D3-A9C5C110F0B1}" srcOrd="2" destOrd="0" presId="urn:microsoft.com/office/officeart/2009/layout/CircleArrowProcess"/>
    <dgm:cxn modelId="{715B22FC-533F-4FB1-94A7-9C3DAE4ED74A}" type="presParOf" srcId="{C2A37F24-F82A-4BE4-86D3-A9C5C110F0B1}" destId="{9C91E8F8-8626-4ECC-A7E3-AFA5BB7C1B53}" srcOrd="0" destOrd="0" presId="urn:microsoft.com/office/officeart/2009/layout/CircleArrowProcess"/>
    <dgm:cxn modelId="{DF42CD50-0548-4125-9047-F66D703245FC}" type="presParOf" srcId="{A3BCA425-A906-7042-81F7-27B4A554D865}" destId="{DF5886B1-1353-4986-A2E1-A9549C648D11}" srcOrd="3" destOrd="0" presId="urn:microsoft.com/office/officeart/2009/layout/CircleArrowProcess"/>
    <dgm:cxn modelId="{87C4479E-8739-47F9-B66B-703C9BC77883}" type="presParOf" srcId="{A3BCA425-A906-7042-81F7-27B4A554D865}" destId="{B743A3BD-BCB4-4AF1-BB6B-F265D87AD3C8}" srcOrd="4" destOrd="0" presId="urn:microsoft.com/office/officeart/2009/layout/CircleArrowProcess"/>
    <dgm:cxn modelId="{5EB28740-C019-491C-86B6-A08C5C81C84B}" type="presParOf" srcId="{B743A3BD-BCB4-4AF1-BB6B-F265D87AD3C8}" destId="{9FC12A2A-8712-4E0A-8166-F4F6C1853AD5}" srcOrd="0" destOrd="0" presId="urn:microsoft.com/office/officeart/2009/layout/CircleArrowProcess"/>
    <dgm:cxn modelId="{84B521AB-4E1E-4F8E-8A4A-2A6341F363E6}" type="presParOf" srcId="{A3BCA425-A906-7042-81F7-27B4A554D865}" destId="{8B48553A-F2CF-4AF6-AD02-E938DCCF3966}" srcOrd="5" destOrd="0" presId="urn:microsoft.com/office/officeart/2009/layout/CircleArrowProcess"/>
    <dgm:cxn modelId="{54607726-28F6-4F8B-B0CD-26CA478E5FD9}" type="presParOf" srcId="{A3BCA425-A906-7042-81F7-27B4A554D865}" destId="{9F542D13-087C-438A-BC62-67C812909970}" srcOrd="6" destOrd="0" presId="urn:microsoft.com/office/officeart/2009/layout/CircleArrowProcess"/>
    <dgm:cxn modelId="{3104E42F-3517-4DC5-8E18-4C49578A1C36}" type="presParOf" srcId="{9F542D13-087C-438A-BC62-67C812909970}" destId="{5176E05B-72A2-4A61-8FA2-3C820E5C5A16}" srcOrd="0" destOrd="0" presId="urn:microsoft.com/office/officeart/2009/layout/CircleArrowProcess"/>
    <dgm:cxn modelId="{AAED477C-7E8A-41E4-A519-197E912780F8}" type="presParOf" srcId="{A3BCA425-A906-7042-81F7-27B4A554D865}" destId="{8BE4E60E-A931-4DF8-A917-621CC7D04296}" srcOrd="7" destOrd="0" presId="urn:microsoft.com/office/officeart/2009/layout/CircleArrowProcess"/>
    <dgm:cxn modelId="{B207E61E-7F99-4255-902C-DFC9DE2E38B7}" type="presParOf" srcId="{A3BCA425-A906-7042-81F7-27B4A554D865}" destId="{B06AEB56-84E5-46E1-9C20-57A4364B6932}" srcOrd="8" destOrd="0" presId="urn:microsoft.com/office/officeart/2009/layout/CircleArrowProcess"/>
    <dgm:cxn modelId="{65DABECB-E915-4F3E-A3F4-DD9CF3E6A35A}" type="presParOf" srcId="{B06AEB56-84E5-46E1-9C20-57A4364B6932}" destId="{1C4D855E-97E9-4131-80CD-243972436CBC}" srcOrd="0" destOrd="0" presId="urn:microsoft.com/office/officeart/2009/layout/CircleArrowProcess"/>
    <dgm:cxn modelId="{543F0849-0879-45A9-AFA9-C265DFCCC237}" type="presParOf" srcId="{A3BCA425-A906-7042-81F7-27B4A554D865}" destId="{646DB0BF-6ACF-4EE5-899B-4F84B0FFB8C7}" srcOrd="9" destOrd="0" presId="urn:microsoft.com/office/officeart/2009/layout/CircleArrowProcess"/>
    <dgm:cxn modelId="{960E116F-0BDF-477E-843F-0AF28F3B1E72}" type="presParOf" srcId="{A3BCA425-A906-7042-81F7-27B4A554D865}" destId="{775FD923-3532-4D9D-ABC3-A1335DB95D28}" srcOrd="10" destOrd="0" presId="urn:microsoft.com/office/officeart/2009/layout/CircleArrowProcess"/>
    <dgm:cxn modelId="{734ED89F-0B76-43C2-AABC-189FE70A31A3}" type="presParOf" srcId="{775FD923-3532-4D9D-ABC3-A1335DB95D28}" destId="{35A4BAC1-5094-4693-8D24-FDDD78A97D19}" srcOrd="0" destOrd="0" presId="urn:microsoft.com/office/officeart/2009/layout/CircleArrowProcess"/>
    <dgm:cxn modelId="{0C14792A-6CE2-472C-A0A7-06F8F0B667A5}" type="presParOf" srcId="{A3BCA425-A906-7042-81F7-27B4A554D865}" destId="{9A57C2D3-3085-4B8A-BB48-2F956FB4FEA3}" srcOrd="11" destOrd="0" presId="urn:microsoft.com/office/officeart/2009/layout/CircleArrowProcess"/>
    <dgm:cxn modelId="{65A4A761-717C-44B2-A6B6-B6C20F2CDAD4}" type="presParOf" srcId="{A3BCA425-A906-7042-81F7-27B4A554D865}" destId="{C05DBE98-7BCB-462F-85F9-5949A9970E1F}" srcOrd="12" destOrd="0" presId="urn:microsoft.com/office/officeart/2009/layout/CircleArrowProcess"/>
    <dgm:cxn modelId="{39D4D8F1-579E-4050-B4AE-363E1E02734C}" type="presParOf" srcId="{C05DBE98-7BCB-462F-85F9-5949A9970E1F}" destId="{6FFB5437-253D-4710-9486-399FC263AD8C}" srcOrd="0" destOrd="0" presId="urn:microsoft.com/office/officeart/2009/layout/CircleArrowProcess"/>
    <dgm:cxn modelId="{ADE18863-B53A-42A9-8A74-93C862267931}" type="presParOf" srcId="{A3BCA425-A906-7042-81F7-27B4A554D865}" destId="{59EC6BE8-9A49-4617-8988-2F081C515729}" srcOrd="1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A640474-ECEE-334D-A815-EF447EC1BB25}"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65E36125-DFE9-0F4E-888E-267271C4B90A}">
      <dgm:prSet phldrT="[Text]" custT="1"/>
      <dgm:spPr/>
      <dgm:t>
        <a:bodyPr/>
        <a:lstStyle/>
        <a:p>
          <a:r>
            <a:rPr lang="en-US" sz="3600" b="0" dirty="0">
              <a:latin typeface="+mn-lt"/>
            </a:rPr>
            <a:t>1</a:t>
          </a:r>
        </a:p>
      </dgm:t>
    </dgm:pt>
    <dgm:pt modelId="{83C8A8AD-24D8-BC4A-AA89-F408112C262E}" type="parTrans" cxnId="{732BA087-BACB-EA4F-81EE-7670198154D0}">
      <dgm:prSet/>
      <dgm:spPr/>
      <dgm:t>
        <a:bodyPr/>
        <a:lstStyle/>
        <a:p>
          <a:endParaRPr lang="en-US" sz="3600"/>
        </a:p>
      </dgm:t>
    </dgm:pt>
    <dgm:pt modelId="{EACB671A-B8C1-A04C-A857-3DB37259DF99}" type="sibTrans" cxnId="{732BA087-BACB-EA4F-81EE-7670198154D0}">
      <dgm:prSet/>
      <dgm:spPr/>
      <dgm:t>
        <a:bodyPr/>
        <a:lstStyle/>
        <a:p>
          <a:endParaRPr lang="en-US" sz="3600"/>
        </a:p>
      </dgm:t>
    </dgm:pt>
    <dgm:pt modelId="{B2783C7D-95CE-4BB3-A5D1-80EB037FCA4B}">
      <dgm:prSet phldrT="[Text]" custT="1"/>
      <dgm:spPr/>
      <dgm:t>
        <a:bodyPr/>
        <a:lstStyle/>
        <a:p>
          <a:r>
            <a:rPr lang="en-US" sz="3600" b="0" dirty="0">
              <a:latin typeface="+mn-lt"/>
            </a:rPr>
            <a:t>2</a:t>
          </a:r>
        </a:p>
      </dgm:t>
    </dgm:pt>
    <dgm:pt modelId="{1249BE44-907D-40DF-A0D2-7A4E8124E624}" type="parTrans" cxnId="{71AE7418-4CBB-4B15-B931-114B28D3B2C0}">
      <dgm:prSet/>
      <dgm:spPr/>
      <dgm:t>
        <a:bodyPr/>
        <a:lstStyle/>
        <a:p>
          <a:endParaRPr lang="en-US" sz="3600"/>
        </a:p>
      </dgm:t>
    </dgm:pt>
    <dgm:pt modelId="{7900E4DF-41D3-4C41-ACCA-496352A7C393}" type="sibTrans" cxnId="{71AE7418-4CBB-4B15-B931-114B28D3B2C0}">
      <dgm:prSet/>
      <dgm:spPr/>
      <dgm:t>
        <a:bodyPr/>
        <a:lstStyle/>
        <a:p>
          <a:endParaRPr lang="en-US" sz="3600"/>
        </a:p>
      </dgm:t>
    </dgm:pt>
    <dgm:pt modelId="{6D003022-7454-4C44-913A-03750B8EABC0}">
      <dgm:prSet phldrT="[Text]" custT="1"/>
      <dgm:spPr/>
      <dgm:t>
        <a:bodyPr/>
        <a:lstStyle/>
        <a:p>
          <a:r>
            <a:rPr lang="en-US" sz="3600" b="0" dirty="0">
              <a:latin typeface="+mn-lt"/>
            </a:rPr>
            <a:t>3</a:t>
          </a:r>
        </a:p>
      </dgm:t>
    </dgm:pt>
    <dgm:pt modelId="{3A0B5B61-33A8-4CBF-8EB5-1CC6381E1596}" type="parTrans" cxnId="{5A14FE66-9342-4DF8-AA54-96E5092FB1D1}">
      <dgm:prSet/>
      <dgm:spPr/>
      <dgm:t>
        <a:bodyPr/>
        <a:lstStyle/>
        <a:p>
          <a:endParaRPr lang="en-US" sz="3600"/>
        </a:p>
      </dgm:t>
    </dgm:pt>
    <dgm:pt modelId="{6EC4104C-FD28-4EE8-A23D-C69601B092F2}" type="sibTrans" cxnId="{5A14FE66-9342-4DF8-AA54-96E5092FB1D1}">
      <dgm:prSet/>
      <dgm:spPr/>
      <dgm:t>
        <a:bodyPr/>
        <a:lstStyle/>
        <a:p>
          <a:endParaRPr lang="en-US" sz="3600"/>
        </a:p>
      </dgm:t>
    </dgm:pt>
    <dgm:pt modelId="{A3BCA425-A906-7042-81F7-27B4A554D865}" type="pres">
      <dgm:prSet presAssocID="{9A640474-ECEE-334D-A815-EF447EC1BB25}" presName="Name0" presStyleCnt="0">
        <dgm:presLayoutVars>
          <dgm:chMax val="7"/>
          <dgm:chPref val="7"/>
          <dgm:dir/>
          <dgm:animLvl val="lvl"/>
        </dgm:presLayoutVars>
      </dgm:prSet>
      <dgm:spPr/>
    </dgm:pt>
    <dgm:pt modelId="{9420BDA4-633D-0E49-BFFB-5C1D0651351B}" type="pres">
      <dgm:prSet presAssocID="{65E36125-DFE9-0F4E-888E-267271C4B90A}" presName="Accent1" presStyleCnt="0"/>
      <dgm:spPr/>
    </dgm:pt>
    <dgm:pt modelId="{8D31C688-871A-C846-9977-3A973C401F33}" type="pres">
      <dgm:prSet presAssocID="{65E36125-DFE9-0F4E-888E-267271C4B90A}" presName="Accent" presStyleLbl="node1" presStyleIdx="0" presStyleCnt="3"/>
      <dgm:spPr>
        <a:solidFill>
          <a:srgbClr val="0053A1"/>
        </a:solidFill>
        <a:effectLst/>
      </dgm:spPr>
    </dgm:pt>
    <dgm:pt modelId="{7CD5F73C-443B-A048-8263-FAE003DCFDE9}" type="pres">
      <dgm:prSet presAssocID="{65E36125-DFE9-0F4E-888E-267271C4B90A}" presName="Parent1" presStyleLbl="revTx" presStyleIdx="0" presStyleCnt="3">
        <dgm:presLayoutVars>
          <dgm:chMax val="1"/>
          <dgm:chPref val="1"/>
          <dgm:bulletEnabled val="1"/>
        </dgm:presLayoutVars>
      </dgm:prSet>
      <dgm:spPr/>
    </dgm:pt>
    <dgm:pt modelId="{C2A37F24-F82A-4BE4-86D3-A9C5C110F0B1}" type="pres">
      <dgm:prSet presAssocID="{B2783C7D-95CE-4BB3-A5D1-80EB037FCA4B}" presName="Accent2" presStyleCnt="0"/>
      <dgm:spPr/>
    </dgm:pt>
    <dgm:pt modelId="{9C91E8F8-8626-4ECC-A7E3-AFA5BB7C1B53}" type="pres">
      <dgm:prSet presAssocID="{B2783C7D-95CE-4BB3-A5D1-80EB037FCA4B}" presName="Accent" presStyleLbl="node1" presStyleIdx="1" presStyleCnt="3"/>
      <dgm:spPr>
        <a:solidFill>
          <a:srgbClr val="0053A1"/>
        </a:solidFill>
        <a:effectLst/>
      </dgm:spPr>
    </dgm:pt>
    <dgm:pt modelId="{DF5886B1-1353-4986-A2E1-A9549C648D11}" type="pres">
      <dgm:prSet presAssocID="{B2783C7D-95CE-4BB3-A5D1-80EB037FCA4B}" presName="Parent2" presStyleLbl="revTx" presStyleIdx="1" presStyleCnt="3">
        <dgm:presLayoutVars>
          <dgm:chMax val="1"/>
          <dgm:chPref val="1"/>
          <dgm:bulletEnabled val="1"/>
        </dgm:presLayoutVars>
      </dgm:prSet>
      <dgm:spPr/>
    </dgm:pt>
    <dgm:pt modelId="{B743A3BD-BCB4-4AF1-BB6B-F265D87AD3C8}" type="pres">
      <dgm:prSet presAssocID="{6D003022-7454-4C44-913A-03750B8EABC0}" presName="Accent3" presStyleCnt="0"/>
      <dgm:spPr/>
    </dgm:pt>
    <dgm:pt modelId="{9FC12A2A-8712-4E0A-8166-F4F6C1853AD5}" type="pres">
      <dgm:prSet presAssocID="{6D003022-7454-4C44-913A-03750B8EABC0}" presName="Accent" presStyleLbl="node1" presStyleIdx="2" presStyleCnt="3"/>
      <dgm:spPr>
        <a:solidFill>
          <a:srgbClr val="0053A1"/>
        </a:solidFill>
        <a:effectLst/>
      </dgm:spPr>
    </dgm:pt>
    <dgm:pt modelId="{8B48553A-F2CF-4AF6-AD02-E938DCCF3966}" type="pres">
      <dgm:prSet presAssocID="{6D003022-7454-4C44-913A-03750B8EABC0}" presName="Parent3" presStyleLbl="revTx" presStyleIdx="2" presStyleCnt="3">
        <dgm:presLayoutVars>
          <dgm:chMax val="1"/>
          <dgm:chPref val="1"/>
          <dgm:bulletEnabled val="1"/>
        </dgm:presLayoutVars>
      </dgm:prSet>
      <dgm:spPr/>
    </dgm:pt>
  </dgm:ptLst>
  <dgm:cxnLst>
    <dgm:cxn modelId="{7F291701-513C-4E3B-A967-834AFC848C35}" type="presOf" srcId="{6D003022-7454-4C44-913A-03750B8EABC0}" destId="{8B48553A-F2CF-4AF6-AD02-E938DCCF3966}" srcOrd="0" destOrd="0" presId="urn:microsoft.com/office/officeart/2009/layout/CircleArrowProcess"/>
    <dgm:cxn modelId="{71AE7418-4CBB-4B15-B931-114B28D3B2C0}" srcId="{9A640474-ECEE-334D-A815-EF447EC1BB25}" destId="{B2783C7D-95CE-4BB3-A5D1-80EB037FCA4B}" srcOrd="1" destOrd="0" parTransId="{1249BE44-907D-40DF-A0D2-7A4E8124E624}" sibTransId="{7900E4DF-41D3-4C41-ACCA-496352A7C393}"/>
    <dgm:cxn modelId="{5A14FE66-9342-4DF8-AA54-96E5092FB1D1}" srcId="{9A640474-ECEE-334D-A815-EF447EC1BB25}" destId="{6D003022-7454-4C44-913A-03750B8EABC0}" srcOrd="2" destOrd="0" parTransId="{3A0B5B61-33A8-4CBF-8EB5-1CC6381E1596}" sibTransId="{6EC4104C-FD28-4EE8-A23D-C69601B092F2}"/>
    <dgm:cxn modelId="{CAB8954B-7568-4776-B581-052369DA3FF7}" type="presOf" srcId="{9A640474-ECEE-334D-A815-EF447EC1BB25}" destId="{A3BCA425-A906-7042-81F7-27B4A554D865}" srcOrd="0" destOrd="0" presId="urn:microsoft.com/office/officeart/2009/layout/CircleArrowProcess"/>
    <dgm:cxn modelId="{732BA087-BACB-EA4F-81EE-7670198154D0}" srcId="{9A640474-ECEE-334D-A815-EF447EC1BB25}" destId="{65E36125-DFE9-0F4E-888E-267271C4B90A}" srcOrd="0" destOrd="0" parTransId="{83C8A8AD-24D8-BC4A-AA89-F408112C262E}" sibTransId="{EACB671A-B8C1-A04C-A857-3DB37259DF99}"/>
    <dgm:cxn modelId="{E70D9ED1-C9F7-4451-889D-DD225775669C}" type="presOf" srcId="{B2783C7D-95CE-4BB3-A5D1-80EB037FCA4B}" destId="{DF5886B1-1353-4986-A2E1-A9549C648D11}" srcOrd="0" destOrd="0" presId="urn:microsoft.com/office/officeart/2009/layout/CircleArrowProcess"/>
    <dgm:cxn modelId="{6781F3F2-C7A4-41FA-997D-E04B56903B26}" type="presOf" srcId="{65E36125-DFE9-0F4E-888E-267271C4B90A}" destId="{7CD5F73C-443B-A048-8263-FAE003DCFDE9}" srcOrd="0" destOrd="0" presId="urn:microsoft.com/office/officeart/2009/layout/CircleArrowProcess"/>
    <dgm:cxn modelId="{052A20F1-B974-4789-964E-039B198BC5D1}" type="presParOf" srcId="{A3BCA425-A906-7042-81F7-27B4A554D865}" destId="{9420BDA4-633D-0E49-BFFB-5C1D0651351B}" srcOrd="0" destOrd="0" presId="urn:microsoft.com/office/officeart/2009/layout/CircleArrowProcess"/>
    <dgm:cxn modelId="{03C732D7-4124-4F82-82DD-A7B3A6B70C36}" type="presParOf" srcId="{9420BDA4-633D-0E49-BFFB-5C1D0651351B}" destId="{8D31C688-871A-C846-9977-3A973C401F33}" srcOrd="0" destOrd="0" presId="urn:microsoft.com/office/officeart/2009/layout/CircleArrowProcess"/>
    <dgm:cxn modelId="{42E9165E-6E06-4442-BAE2-A0CE03B0B76F}" type="presParOf" srcId="{A3BCA425-A906-7042-81F7-27B4A554D865}" destId="{7CD5F73C-443B-A048-8263-FAE003DCFDE9}" srcOrd="1" destOrd="0" presId="urn:microsoft.com/office/officeart/2009/layout/CircleArrowProcess"/>
    <dgm:cxn modelId="{F7B88158-8229-43B1-8351-8273C927C3A6}" type="presParOf" srcId="{A3BCA425-A906-7042-81F7-27B4A554D865}" destId="{C2A37F24-F82A-4BE4-86D3-A9C5C110F0B1}" srcOrd="2" destOrd="0" presId="urn:microsoft.com/office/officeart/2009/layout/CircleArrowProcess"/>
    <dgm:cxn modelId="{298B739F-15D3-4F19-AE0B-1826D462884F}" type="presParOf" srcId="{C2A37F24-F82A-4BE4-86D3-A9C5C110F0B1}" destId="{9C91E8F8-8626-4ECC-A7E3-AFA5BB7C1B53}" srcOrd="0" destOrd="0" presId="urn:microsoft.com/office/officeart/2009/layout/CircleArrowProcess"/>
    <dgm:cxn modelId="{D699A10D-D7CA-492D-90BB-13079029DBF3}" type="presParOf" srcId="{A3BCA425-A906-7042-81F7-27B4A554D865}" destId="{DF5886B1-1353-4986-A2E1-A9549C648D11}" srcOrd="3" destOrd="0" presId="urn:microsoft.com/office/officeart/2009/layout/CircleArrowProcess"/>
    <dgm:cxn modelId="{FE99FB6A-BA25-47AD-8FA1-A45125285B38}" type="presParOf" srcId="{A3BCA425-A906-7042-81F7-27B4A554D865}" destId="{B743A3BD-BCB4-4AF1-BB6B-F265D87AD3C8}" srcOrd="4" destOrd="0" presId="urn:microsoft.com/office/officeart/2009/layout/CircleArrowProcess"/>
    <dgm:cxn modelId="{A5C32244-B776-4CCE-9A42-2CE4844D8150}" type="presParOf" srcId="{B743A3BD-BCB4-4AF1-BB6B-F265D87AD3C8}" destId="{9FC12A2A-8712-4E0A-8166-F4F6C1853AD5}" srcOrd="0" destOrd="0" presId="urn:microsoft.com/office/officeart/2009/layout/CircleArrowProcess"/>
    <dgm:cxn modelId="{609BE164-A9CA-411D-A434-0EB784E49E1C}" type="presParOf" srcId="{A3BCA425-A906-7042-81F7-27B4A554D865}" destId="{8B48553A-F2CF-4AF6-AD02-E938DCCF3966}"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624814" y="0"/>
          <a:ext cx="961776" cy="961880"/>
        </a:xfrm>
        <a:prstGeom prst="circularArrow">
          <a:avLst>
            <a:gd name="adj1" fmla="val 10980"/>
            <a:gd name="adj2" fmla="val 1142322"/>
            <a:gd name="adj3" fmla="val 45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837159" y="34831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1</a:t>
          </a:r>
        </a:p>
      </dsp:txBody>
      <dsp:txXfrm>
        <a:off x="837159" y="348311"/>
        <a:ext cx="536725" cy="268185"/>
      </dsp:txXfrm>
    </dsp:sp>
    <dsp:sp modelId="{9C91E8F8-8626-4ECC-A7E3-AFA5BB7C1B53}">
      <dsp:nvSpPr>
        <dsp:cNvPr id="0" name=""/>
        <dsp:cNvSpPr/>
      </dsp:nvSpPr>
      <dsp:spPr>
        <a:xfrm>
          <a:off x="357624" y="552834"/>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568887" y="90224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2</a:t>
          </a:r>
        </a:p>
      </dsp:txBody>
      <dsp:txXfrm>
        <a:off x="568887" y="902243"/>
        <a:ext cx="536725" cy="268185"/>
      </dsp:txXfrm>
    </dsp:sp>
    <dsp:sp modelId="{9FC12A2A-8712-4E0A-8166-F4F6C1853AD5}">
      <dsp:nvSpPr>
        <dsp:cNvPr id="0" name=""/>
        <dsp:cNvSpPr/>
      </dsp:nvSpPr>
      <dsp:spPr>
        <a:xfrm>
          <a:off x="624814" y="1107498"/>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837159" y="1455809"/>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3</a:t>
          </a:r>
        </a:p>
      </dsp:txBody>
      <dsp:txXfrm>
        <a:off x="837159" y="1455809"/>
        <a:ext cx="536725" cy="268185"/>
      </dsp:txXfrm>
    </dsp:sp>
    <dsp:sp modelId="{5176E05B-72A2-4A61-8FA2-3C820E5C5A16}">
      <dsp:nvSpPr>
        <dsp:cNvPr id="0" name=""/>
        <dsp:cNvSpPr/>
      </dsp:nvSpPr>
      <dsp:spPr>
        <a:xfrm>
          <a:off x="357624" y="1661430"/>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568887" y="20097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4</a:t>
          </a:r>
        </a:p>
      </dsp:txBody>
      <dsp:txXfrm>
        <a:off x="568887" y="2009741"/>
        <a:ext cx="536725" cy="268185"/>
      </dsp:txXfrm>
    </dsp:sp>
    <dsp:sp modelId="{1C4D855E-97E9-4131-80CD-243972436CBC}">
      <dsp:nvSpPr>
        <dsp:cNvPr id="0" name=""/>
        <dsp:cNvSpPr/>
      </dsp:nvSpPr>
      <dsp:spPr>
        <a:xfrm>
          <a:off x="624814" y="2214630"/>
          <a:ext cx="961776" cy="961880"/>
        </a:xfrm>
        <a:prstGeom prst="circularArrow">
          <a:avLst>
            <a:gd name="adj1" fmla="val 10980"/>
            <a:gd name="adj2" fmla="val 1142322"/>
            <a:gd name="adj3" fmla="val 4500000"/>
            <a:gd name="adj4" fmla="val 135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837159" y="25629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b="0" kern="1200" dirty="0">
            <a:latin typeface="+mn-lt"/>
          </a:endParaRPr>
        </a:p>
      </dsp:txBody>
      <dsp:txXfrm>
        <a:off x="837159" y="2562941"/>
        <a:ext cx="536725" cy="268185"/>
      </dsp:txXfrm>
    </dsp:sp>
    <dsp:sp modelId="{35A4BAC1-5094-4693-8D24-FDDD78A97D19}">
      <dsp:nvSpPr>
        <dsp:cNvPr id="0" name=""/>
        <dsp:cNvSpPr/>
      </dsp:nvSpPr>
      <dsp:spPr>
        <a:xfrm>
          <a:off x="426181" y="2831858"/>
          <a:ext cx="826287" cy="826873"/>
        </a:xfrm>
        <a:prstGeom prst="blockArc">
          <a:avLst>
            <a:gd name="adj1" fmla="val 0"/>
            <a:gd name="adj2" fmla="val 18900000"/>
            <a:gd name="adj3" fmla="val 12740"/>
          </a:avLst>
        </a:prstGeom>
        <a:no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568887" y="311687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endParaRPr lang="en-US" sz="3200" b="0" kern="1200" dirty="0">
            <a:latin typeface="+mn-lt"/>
          </a:endParaRPr>
        </a:p>
      </dsp:txBody>
      <dsp:txXfrm>
        <a:off x="568887" y="3116873"/>
        <a:ext cx="536725" cy="268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624814" y="0"/>
          <a:ext cx="961776" cy="961880"/>
        </a:xfrm>
        <a:prstGeom prst="circularArrow">
          <a:avLst>
            <a:gd name="adj1" fmla="val 10980"/>
            <a:gd name="adj2" fmla="val 1142322"/>
            <a:gd name="adj3" fmla="val 4500000"/>
            <a:gd name="adj4" fmla="val 108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837159" y="34831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b="0" kern="1200" dirty="0">
            <a:latin typeface="+mn-lt"/>
          </a:endParaRPr>
        </a:p>
      </dsp:txBody>
      <dsp:txXfrm>
        <a:off x="837159" y="348311"/>
        <a:ext cx="536725" cy="268185"/>
      </dsp:txXfrm>
    </dsp:sp>
    <dsp:sp modelId="{9C91E8F8-8626-4ECC-A7E3-AFA5BB7C1B53}">
      <dsp:nvSpPr>
        <dsp:cNvPr id="0" name=""/>
        <dsp:cNvSpPr/>
      </dsp:nvSpPr>
      <dsp:spPr>
        <a:xfrm>
          <a:off x="357624" y="552834"/>
          <a:ext cx="961776" cy="961880"/>
        </a:xfrm>
        <a:prstGeom prst="leftCircularArrow">
          <a:avLst>
            <a:gd name="adj1" fmla="val 10980"/>
            <a:gd name="adj2" fmla="val 1142322"/>
            <a:gd name="adj3" fmla="val 6300000"/>
            <a:gd name="adj4" fmla="val 189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568887" y="90224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b="0" kern="1200" dirty="0">
            <a:latin typeface="+mn-lt"/>
          </a:endParaRPr>
        </a:p>
      </dsp:txBody>
      <dsp:txXfrm>
        <a:off x="568887" y="902243"/>
        <a:ext cx="536725" cy="268185"/>
      </dsp:txXfrm>
    </dsp:sp>
    <dsp:sp modelId="{9FC12A2A-8712-4E0A-8166-F4F6C1853AD5}">
      <dsp:nvSpPr>
        <dsp:cNvPr id="0" name=""/>
        <dsp:cNvSpPr/>
      </dsp:nvSpPr>
      <dsp:spPr>
        <a:xfrm>
          <a:off x="624814" y="1107498"/>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837159" y="1455809"/>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5</a:t>
          </a:r>
        </a:p>
      </dsp:txBody>
      <dsp:txXfrm>
        <a:off x="837159" y="1455809"/>
        <a:ext cx="536725" cy="268185"/>
      </dsp:txXfrm>
    </dsp:sp>
    <dsp:sp modelId="{5176E05B-72A2-4A61-8FA2-3C820E5C5A16}">
      <dsp:nvSpPr>
        <dsp:cNvPr id="0" name=""/>
        <dsp:cNvSpPr/>
      </dsp:nvSpPr>
      <dsp:spPr>
        <a:xfrm>
          <a:off x="357624" y="1661430"/>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568887" y="20097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6</a:t>
          </a:r>
        </a:p>
      </dsp:txBody>
      <dsp:txXfrm>
        <a:off x="568887" y="2009741"/>
        <a:ext cx="536725" cy="268185"/>
      </dsp:txXfrm>
    </dsp:sp>
    <dsp:sp modelId="{1C4D855E-97E9-4131-80CD-243972436CBC}">
      <dsp:nvSpPr>
        <dsp:cNvPr id="0" name=""/>
        <dsp:cNvSpPr/>
      </dsp:nvSpPr>
      <dsp:spPr>
        <a:xfrm>
          <a:off x="624814" y="2214630"/>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837159" y="25629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7</a:t>
          </a:r>
        </a:p>
      </dsp:txBody>
      <dsp:txXfrm>
        <a:off x="837159" y="2562941"/>
        <a:ext cx="536725" cy="268185"/>
      </dsp:txXfrm>
    </dsp:sp>
    <dsp:sp modelId="{35A4BAC1-5094-4693-8D24-FDDD78A97D19}">
      <dsp:nvSpPr>
        <dsp:cNvPr id="0" name=""/>
        <dsp:cNvSpPr/>
      </dsp:nvSpPr>
      <dsp:spPr>
        <a:xfrm>
          <a:off x="426181" y="2831858"/>
          <a:ext cx="826287" cy="826873"/>
        </a:xfrm>
        <a:prstGeom prst="blockArc">
          <a:avLst>
            <a:gd name="adj1" fmla="val 0"/>
            <a:gd name="adj2" fmla="val 18900000"/>
            <a:gd name="adj3" fmla="val 1274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568887" y="311687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8</a:t>
          </a:r>
        </a:p>
      </dsp:txBody>
      <dsp:txXfrm>
        <a:off x="568887" y="3116873"/>
        <a:ext cx="536725" cy="2681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1005383" y="0"/>
          <a:ext cx="1288459" cy="1288599"/>
        </a:xfrm>
        <a:prstGeom prst="circularArrow">
          <a:avLst>
            <a:gd name="adj1" fmla="val 10980"/>
            <a:gd name="adj2" fmla="val 1142322"/>
            <a:gd name="adj3" fmla="val 45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1289855" y="466620"/>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0" kern="1200" dirty="0">
              <a:latin typeface="+mn-lt"/>
            </a:rPr>
            <a:t>1</a:t>
          </a:r>
        </a:p>
      </dsp:txBody>
      <dsp:txXfrm>
        <a:off x="1289855" y="466620"/>
        <a:ext cx="719033" cy="359278"/>
      </dsp:txXfrm>
    </dsp:sp>
    <dsp:sp modelId="{9C91E8F8-8626-4ECC-A7E3-AFA5BB7C1B53}">
      <dsp:nvSpPr>
        <dsp:cNvPr id="0" name=""/>
        <dsp:cNvSpPr/>
      </dsp:nvSpPr>
      <dsp:spPr>
        <a:xfrm>
          <a:off x="647438" y="740613"/>
          <a:ext cx="1288459" cy="1288599"/>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930459" y="1208704"/>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0" kern="1200" dirty="0">
              <a:latin typeface="+mn-lt"/>
            </a:rPr>
            <a:t>2</a:t>
          </a:r>
        </a:p>
      </dsp:txBody>
      <dsp:txXfrm>
        <a:off x="930459" y="1208704"/>
        <a:ext cx="719033" cy="359278"/>
      </dsp:txXfrm>
    </dsp:sp>
    <dsp:sp modelId="{9FC12A2A-8712-4E0A-8166-F4F6C1853AD5}">
      <dsp:nvSpPr>
        <dsp:cNvPr id="0" name=""/>
        <dsp:cNvSpPr/>
      </dsp:nvSpPr>
      <dsp:spPr>
        <a:xfrm>
          <a:off x="1005383" y="1483677"/>
          <a:ext cx="1288459" cy="1288599"/>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1289855" y="1950298"/>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0" kern="1200" dirty="0">
              <a:latin typeface="+mn-lt"/>
            </a:rPr>
            <a:t>3</a:t>
          </a:r>
        </a:p>
      </dsp:txBody>
      <dsp:txXfrm>
        <a:off x="1289855" y="1950298"/>
        <a:ext cx="719033" cy="359278"/>
      </dsp:txXfrm>
    </dsp:sp>
    <dsp:sp modelId="{5176E05B-72A2-4A61-8FA2-3C820E5C5A16}">
      <dsp:nvSpPr>
        <dsp:cNvPr id="0" name=""/>
        <dsp:cNvSpPr/>
      </dsp:nvSpPr>
      <dsp:spPr>
        <a:xfrm>
          <a:off x="647438" y="2225762"/>
          <a:ext cx="1288459" cy="1288599"/>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930459" y="2692382"/>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0" kern="1200" dirty="0">
              <a:latin typeface="+mn-lt"/>
            </a:rPr>
            <a:t>4</a:t>
          </a:r>
        </a:p>
      </dsp:txBody>
      <dsp:txXfrm>
        <a:off x="930459" y="2692382"/>
        <a:ext cx="719033" cy="359278"/>
      </dsp:txXfrm>
    </dsp:sp>
    <dsp:sp modelId="{1C4D855E-97E9-4131-80CD-243972436CBC}">
      <dsp:nvSpPr>
        <dsp:cNvPr id="0" name=""/>
        <dsp:cNvSpPr/>
      </dsp:nvSpPr>
      <dsp:spPr>
        <a:xfrm>
          <a:off x="1005383" y="2966865"/>
          <a:ext cx="1288459" cy="1288599"/>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1289855" y="3433486"/>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0" kern="1200" dirty="0">
              <a:latin typeface="+mn-lt"/>
            </a:rPr>
            <a:t>5</a:t>
          </a:r>
        </a:p>
      </dsp:txBody>
      <dsp:txXfrm>
        <a:off x="1289855" y="3433486"/>
        <a:ext cx="719033" cy="359278"/>
      </dsp:txXfrm>
    </dsp:sp>
    <dsp:sp modelId="{35A4BAC1-5094-4693-8D24-FDDD78A97D19}">
      <dsp:nvSpPr>
        <dsp:cNvPr id="0" name=""/>
        <dsp:cNvSpPr/>
      </dsp:nvSpPr>
      <dsp:spPr>
        <a:xfrm>
          <a:off x="739281" y="3793745"/>
          <a:ext cx="1106949" cy="1107734"/>
        </a:xfrm>
        <a:prstGeom prst="blockArc">
          <a:avLst>
            <a:gd name="adj1" fmla="val 0"/>
            <a:gd name="adj2" fmla="val 18900000"/>
            <a:gd name="adj3" fmla="val 1274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930459" y="4175570"/>
          <a:ext cx="719033" cy="359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0" kern="1200" dirty="0">
              <a:latin typeface="+mn-lt"/>
            </a:rPr>
            <a:t>6</a:t>
          </a:r>
        </a:p>
      </dsp:txBody>
      <dsp:txXfrm>
        <a:off x="930459" y="4175570"/>
        <a:ext cx="719033" cy="3592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376814" y="220894"/>
          <a:ext cx="1255513" cy="1255792"/>
        </a:xfrm>
        <a:prstGeom prst="circularArrow">
          <a:avLst>
            <a:gd name="adj1" fmla="val 10980"/>
            <a:gd name="adj2" fmla="val 1142322"/>
            <a:gd name="adj3" fmla="val 90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654076" y="675491"/>
          <a:ext cx="700588" cy="35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0" kern="1200">
              <a:latin typeface="+mn-lt"/>
            </a:rPr>
            <a:t>7</a:t>
          </a:r>
          <a:endParaRPr lang="en-US" sz="4000" b="0" kern="1200" dirty="0">
            <a:latin typeface="+mn-lt"/>
          </a:endParaRPr>
        </a:p>
      </dsp:txBody>
      <dsp:txXfrm>
        <a:off x="654076" y="675491"/>
        <a:ext cx="700588" cy="3502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624814" y="0"/>
          <a:ext cx="961776" cy="961880"/>
        </a:xfrm>
        <a:prstGeom prst="circularArrow">
          <a:avLst>
            <a:gd name="adj1" fmla="val 10980"/>
            <a:gd name="adj2" fmla="val 1142322"/>
            <a:gd name="adj3" fmla="val 45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837159" y="34831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8</a:t>
          </a:r>
        </a:p>
      </dsp:txBody>
      <dsp:txXfrm>
        <a:off x="837159" y="348311"/>
        <a:ext cx="536725" cy="268185"/>
      </dsp:txXfrm>
    </dsp:sp>
    <dsp:sp modelId="{9C91E8F8-8626-4ECC-A7E3-AFA5BB7C1B53}">
      <dsp:nvSpPr>
        <dsp:cNvPr id="0" name=""/>
        <dsp:cNvSpPr/>
      </dsp:nvSpPr>
      <dsp:spPr>
        <a:xfrm>
          <a:off x="357624" y="552834"/>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568887" y="90224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9</a:t>
          </a:r>
        </a:p>
      </dsp:txBody>
      <dsp:txXfrm>
        <a:off x="568887" y="902243"/>
        <a:ext cx="536725" cy="268185"/>
      </dsp:txXfrm>
    </dsp:sp>
    <dsp:sp modelId="{9FC12A2A-8712-4E0A-8166-F4F6C1853AD5}">
      <dsp:nvSpPr>
        <dsp:cNvPr id="0" name=""/>
        <dsp:cNvSpPr/>
      </dsp:nvSpPr>
      <dsp:spPr>
        <a:xfrm>
          <a:off x="624814" y="1107498"/>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837159" y="1455809"/>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10</a:t>
          </a:r>
        </a:p>
      </dsp:txBody>
      <dsp:txXfrm>
        <a:off x="837159" y="1455809"/>
        <a:ext cx="536725" cy="268185"/>
      </dsp:txXfrm>
    </dsp:sp>
    <dsp:sp modelId="{5176E05B-72A2-4A61-8FA2-3C820E5C5A16}">
      <dsp:nvSpPr>
        <dsp:cNvPr id="0" name=""/>
        <dsp:cNvSpPr/>
      </dsp:nvSpPr>
      <dsp:spPr>
        <a:xfrm>
          <a:off x="357624" y="1661430"/>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568887" y="20097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11</a:t>
          </a:r>
        </a:p>
      </dsp:txBody>
      <dsp:txXfrm>
        <a:off x="568887" y="2009741"/>
        <a:ext cx="536725" cy="268185"/>
      </dsp:txXfrm>
    </dsp:sp>
    <dsp:sp modelId="{1C4D855E-97E9-4131-80CD-243972436CBC}">
      <dsp:nvSpPr>
        <dsp:cNvPr id="0" name=""/>
        <dsp:cNvSpPr/>
      </dsp:nvSpPr>
      <dsp:spPr>
        <a:xfrm>
          <a:off x="624814" y="2214630"/>
          <a:ext cx="961776" cy="961880"/>
        </a:xfrm>
        <a:prstGeom prst="circularArrow">
          <a:avLst>
            <a:gd name="adj1" fmla="val 10980"/>
            <a:gd name="adj2" fmla="val 1142322"/>
            <a:gd name="adj3" fmla="val 4500000"/>
            <a:gd name="adj4" fmla="val 135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837159" y="25629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b="0" kern="1200" dirty="0">
            <a:latin typeface="+mn-lt"/>
          </a:endParaRPr>
        </a:p>
      </dsp:txBody>
      <dsp:txXfrm>
        <a:off x="837159" y="2562941"/>
        <a:ext cx="536725" cy="268185"/>
      </dsp:txXfrm>
    </dsp:sp>
    <dsp:sp modelId="{35A4BAC1-5094-4693-8D24-FDDD78A97D19}">
      <dsp:nvSpPr>
        <dsp:cNvPr id="0" name=""/>
        <dsp:cNvSpPr/>
      </dsp:nvSpPr>
      <dsp:spPr>
        <a:xfrm>
          <a:off x="426181" y="2831858"/>
          <a:ext cx="826287" cy="826873"/>
        </a:xfrm>
        <a:prstGeom prst="blockArc">
          <a:avLst>
            <a:gd name="adj1" fmla="val 0"/>
            <a:gd name="adj2" fmla="val 18900000"/>
            <a:gd name="adj3" fmla="val 12740"/>
          </a:avLst>
        </a:prstGeom>
        <a:no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568887" y="311687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endParaRPr lang="en-US" sz="3200" b="0" kern="1200" dirty="0">
            <a:latin typeface="+mn-lt"/>
          </a:endParaRPr>
        </a:p>
      </dsp:txBody>
      <dsp:txXfrm>
        <a:off x="568887" y="3116873"/>
        <a:ext cx="536725" cy="2681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624814" y="0"/>
          <a:ext cx="961776" cy="961880"/>
        </a:xfrm>
        <a:prstGeom prst="circularArrow">
          <a:avLst>
            <a:gd name="adj1" fmla="val 10980"/>
            <a:gd name="adj2" fmla="val 1142322"/>
            <a:gd name="adj3" fmla="val 4500000"/>
            <a:gd name="adj4" fmla="val 108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837159" y="34831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b="0" kern="1200" dirty="0">
            <a:latin typeface="+mn-lt"/>
          </a:endParaRPr>
        </a:p>
      </dsp:txBody>
      <dsp:txXfrm>
        <a:off x="837159" y="348311"/>
        <a:ext cx="536725" cy="268185"/>
      </dsp:txXfrm>
    </dsp:sp>
    <dsp:sp modelId="{9C91E8F8-8626-4ECC-A7E3-AFA5BB7C1B53}">
      <dsp:nvSpPr>
        <dsp:cNvPr id="0" name=""/>
        <dsp:cNvSpPr/>
      </dsp:nvSpPr>
      <dsp:spPr>
        <a:xfrm>
          <a:off x="357624" y="552834"/>
          <a:ext cx="961776" cy="961880"/>
        </a:xfrm>
        <a:prstGeom prst="leftCircularArrow">
          <a:avLst>
            <a:gd name="adj1" fmla="val 10980"/>
            <a:gd name="adj2" fmla="val 1142322"/>
            <a:gd name="adj3" fmla="val 6300000"/>
            <a:gd name="adj4" fmla="val 18900000"/>
            <a:gd name="adj5" fmla="val 12500"/>
          </a:avLst>
        </a:prstGeom>
        <a:no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568887" y="90224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b="0" kern="1200" dirty="0">
            <a:latin typeface="+mn-lt"/>
          </a:endParaRPr>
        </a:p>
      </dsp:txBody>
      <dsp:txXfrm>
        <a:off x="568887" y="902243"/>
        <a:ext cx="536725" cy="268185"/>
      </dsp:txXfrm>
    </dsp:sp>
    <dsp:sp modelId="{9FC12A2A-8712-4E0A-8166-F4F6C1853AD5}">
      <dsp:nvSpPr>
        <dsp:cNvPr id="0" name=""/>
        <dsp:cNvSpPr/>
      </dsp:nvSpPr>
      <dsp:spPr>
        <a:xfrm>
          <a:off x="624814" y="1107498"/>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837159" y="1455809"/>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12</a:t>
          </a:r>
        </a:p>
      </dsp:txBody>
      <dsp:txXfrm>
        <a:off x="837159" y="1455809"/>
        <a:ext cx="536725" cy="268185"/>
      </dsp:txXfrm>
    </dsp:sp>
    <dsp:sp modelId="{5176E05B-72A2-4A61-8FA2-3C820E5C5A16}">
      <dsp:nvSpPr>
        <dsp:cNvPr id="0" name=""/>
        <dsp:cNvSpPr/>
      </dsp:nvSpPr>
      <dsp:spPr>
        <a:xfrm>
          <a:off x="357624" y="1661430"/>
          <a:ext cx="961776" cy="961880"/>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568887" y="20097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13</a:t>
          </a:r>
        </a:p>
      </dsp:txBody>
      <dsp:txXfrm>
        <a:off x="568887" y="2009741"/>
        <a:ext cx="536725" cy="268185"/>
      </dsp:txXfrm>
    </dsp:sp>
    <dsp:sp modelId="{1C4D855E-97E9-4131-80CD-243972436CBC}">
      <dsp:nvSpPr>
        <dsp:cNvPr id="0" name=""/>
        <dsp:cNvSpPr/>
      </dsp:nvSpPr>
      <dsp:spPr>
        <a:xfrm>
          <a:off x="624814" y="2214630"/>
          <a:ext cx="961776" cy="961880"/>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837159" y="2562941"/>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14</a:t>
          </a:r>
        </a:p>
      </dsp:txBody>
      <dsp:txXfrm>
        <a:off x="837159" y="2562941"/>
        <a:ext cx="536725" cy="268185"/>
      </dsp:txXfrm>
    </dsp:sp>
    <dsp:sp modelId="{35A4BAC1-5094-4693-8D24-FDDD78A97D19}">
      <dsp:nvSpPr>
        <dsp:cNvPr id="0" name=""/>
        <dsp:cNvSpPr/>
      </dsp:nvSpPr>
      <dsp:spPr>
        <a:xfrm>
          <a:off x="426181" y="2831858"/>
          <a:ext cx="826287" cy="826873"/>
        </a:xfrm>
        <a:prstGeom prst="blockArc">
          <a:avLst>
            <a:gd name="adj1" fmla="val 0"/>
            <a:gd name="adj2" fmla="val 18900000"/>
            <a:gd name="adj3" fmla="val 1274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568887" y="3116873"/>
          <a:ext cx="536725" cy="268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mn-lt"/>
            </a:rPr>
            <a:t>15</a:t>
          </a:r>
        </a:p>
      </dsp:txBody>
      <dsp:txXfrm>
        <a:off x="568887" y="3116873"/>
        <a:ext cx="536725" cy="2681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799696" y="0"/>
          <a:ext cx="1013513" cy="1013602"/>
        </a:xfrm>
        <a:prstGeom prst="circularArrow">
          <a:avLst>
            <a:gd name="adj1" fmla="val 10980"/>
            <a:gd name="adj2" fmla="val 1142322"/>
            <a:gd name="adj3" fmla="val 45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1023464" y="367009"/>
          <a:ext cx="565598" cy="282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rPr>
            <a:t>1</a:t>
          </a:r>
        </a:p>
      </dsp:txBody>
      <dsp:txXfrm>
        <a:off x="1023464" y="367009"/>
        <a:ext cx="565598" cy="282690"/>
      </dsp:txXfrm>
    </dsp:sp>
    <dsp:sp modelId="{9C91E8F8-8626-4ECC-A7E3-AFA5BB7C1B53}">
      <dsp:nvSpPr>
        <dsp:cNvPr id="0" name=""/>
        <dsp:cNvSpPr/>
      </dsp:nvSpPr>
      <dsp:spPr>
        <a:xfrm>
          <a:off x="518133" y="582244"/>
          <a:ext cx="1013513" cy="1013602"/>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740760" y="950585"/>
          <a:ext cx="565598" cy="282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rPr>
            <a:t>2</a:t>
          </a:r>
        </a:p>
      </dsp:txBody>
      <dsp:txXfrm>
        <a:off x="740760" y="950585"/>
        <a:ext cx="565598" cy="282690"/>
      </dsp:txXfrm>
    </dsp:sp>
    <dsp:sp modelId="{9FC12A2A-8712-4E0A-8166-F4F6C1853AD5}">
      <dsp:nvSpPr>
        <dsp:cNvPr id="0" name=""/>
        <dsp:cNvSpPr/>
      </dsp:nvSpPr>
      <dsp:spPr>
        <a:xfrm>
          <a:off x="799696" y="1167151"/>
          <a:ext cx="1013513" cy="1013602"/>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1023464" y="1534160"/>
          <a:ext cx="565598" cy="282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rPr>
            <a:t>3</a:t>
          </a:r>
        </a:p>
      </dsp:txBody>
      <dsp:txXfrm>
        <a:off x="1023464" y="1534160"/>
        <a:ext cx="565598" cy="282690"/>
      </dsp:txXfrm>
    </dsp:sp>
    <dsp:sp modelId="{5176E05B-72A2-4A61-8FA2-3C820E5C5A16}">
      <dsp:nvSpPr>
        <dsp:cNvPr id="0" name=""/>
        <dsp:cNvSpPr/>
      </dsp:nvSpPr>
      <dsp:spPr>
        <a:xfrm>
          <a:off x="518133" y="1750727"/>
          <a:ext cx="1013513" cy="1013602"/>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E4E60E-A931-4DF8-A917-621CC7D04296}">
      <dsp:nvSpPr>
        <dsp:cNvPr id="0" name=""/>
        <dsp:cNvSpPr/>
      </dsp:nvSpPr>
      <dsp:spPr>
        <a:xfrm>
          <a:off x="740760" y="2117736"/>
          <a:ext cx="565598" cy="282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rPr>
            <a:t>4</a:t>
          </a:r>
        </a:p>
      </dsp:txBody>
      <dsp:txXfrm>
        <a:off x="740760" y="2117736"/>
        <a:ext cx="565598" cy="282690"/>
      </dsp:txXfrm>
    </dsp:sp>
    <dsp:sp modelId="{1C4D855E-97E9-4131-80CD-243972436CBC}">
      <dsp:nvSpPr>
        <dsp:cNvPr id="0" name=""/>
        <dsp:cNvSpPr/>
      </dsp:nvSpPr>
      <dsp:spPr>
        <a:xfrm>
          <a:off x="799696" y="2333415"/>
          <a:ext cx="1013513" cy="1013602"/>
        </a:xfrm>
        <a:prstGeom prst="circularArrow">
          <a:avLst>
            <a:gd name="adj1" fmla="val 10980"/>
            <a:gd name="adj2" fmla="val 1142322"/>
            <a:gd name="adj3" fmla="val 4500000"/>
            <a:gd name="adj4" fmla="val 135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646DB0BF-6ACF-4EE5-899B-4F84B0FFB8C7}">
      <dsp:nvSpPr>
        <dsp:cNvPr id="0" name=""/>
        <dsp:cNvSpPr/>
      </dsp:nvSpPr>
      <dsp:spPr>
        <a:xfrm>
          <a:off x="1023464" y="2700425"/>
          <a:ext cx="565598" cy="282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rPr>
            <a:t>5</a:t>
          </a:r>
        </a:p>
      </dsp:txBody>
      <dsp:txXfrm>
        <a:off x="1023464" y="2700425"/>
        <a:ext cx="565598" cy="282690"/>
      </dsp:txXfrm>
    </dsp:sp>
    <dsp:sp modelId="{35A4BAC1-5094-4693-8D24-FDDD78A97D19}">
      <dsp:nvSpPr>
        <dsp:cNvPr id="0" name=""/>
        <dsp:cNvSpPr/>
      </dsp:nvSpPr>
      <dsp:spPr>
        <a:xfrm>
          <a:off x="518133" y="2916991"/>
          <a:ext cx="1013513" cy="1013602"/>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9A57C2D3-3085-4B8A-BB48-2F956FB4FEA3}">
      <dsp:nvSpPr>
        <dsp:cNvPr id="0" name=""/>
        <dsp:cNvSpPr/>
      </dsp:nvSpPr>
      <dsp:spPr>
        <a:xfrm>
          <a:off x="740760" y="3284000"/>
          <a:ext cx="565598" cy="282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rPr>
            <a:t>6</a:t>
          </a:r>
        </a:p>
      </dsp:txBody>
      <dsp:txXfrm>
        <a:off x="740760" y="3284000"/>
        <a:ext cx="565598" cy="282690"/>
      </dsp:txXfrm>
    </dsp:sp>
    <dsp:sp modelId="{6FFB5437-253D-4710-9486-399FC263AD8C}">
      <dsp:nvSpPr>
        <dsp:cNvPr id="0" name=""/>
        <dsp:cNvSpPr/>
      </dsp:nvSpPr>
      <dsp:spPr>
        <a:xfrm>
          <a:off x="871751" y="3566691"/>
          <a:ext cx="870735" cy="871147"/>
        </a:xfrm>
        <a:prstGeom prst="blockArc">
          <a:avLst>
            <a:gd name="adj1" fmla="val 13500000"/>
            <a:gd name="adj2" fmla="val 10800000"/>
            <a:gd name="adj3" fmla="val 12740"/>
          </a:avLst>
        </a:prstGeom>
        <a:solidFill>
          <a:srgbClr val="0053A1"/>
        </a:solidFill>
        <a:ln w="1905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sp>
    <dsp:sp modelId="{59EC6BE8-9A49-4617-8988-2F081C515729}">
      <dsp:nvSpPr>
        <dsp:cNvPr id="0" name=""/>
        <dsp:cNvSpPr/>
      </dsp:nvSpPr>
      <dsp:spPr>
        <a:xfrm>
          <a:off x="1023464" y="3867576"/>
          <a:ext cx="565598" cy="282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mn-lt"/>
            </a:rPr>
            <a:t>7</a:t>
          </a:r>
        </a:p>
      </dsp:txBody>
      <dsp:txXfrm>
        <a:off x="1023464" y="3867576"/>
        <a:ext cx="565598" cy="2826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1C688-871A-C846-9977-3A973C401F33}">
      <dsp:nvSpPr>
        <dsp:cNvPr id="0" name=""/>
        <dsp:cNvSpPr/>
      </dsp:nvSpPr>
      <dsp:spPr>
        <a:xfrm>
          <a:off x="1019215" y="1816001"/>
          <a:ext cx="1763835" cy="1764104"/>
        </a:xfrm>
        <a:prstGeom prst="circularArrow">
          <a:avLst>
            <a:gd name="adj1" fmla="val 10980"/>
            <a:gd name="adj2" fmla="val 1142322"/>
            <a:gd name="adj3" fmla="val 4500000"/>
            <a:gd name="adj4" fmla="val 108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7CD5F73C-443B-A048-8263-FAE003DCFDE9}">
      <dsp:nvSpPr>
        <dsp:cNvPr id="0" name=""/>
        <dsp:cNvSpPr/>
      </dsp:nvSpPr>
      <dsp:spPr>
        <a:xfrm>
          <a:off x="1409081" y="2452896"/>
          <a:ext cx="980129" cy="489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b="0" kern="1200" dirty="0">
              <a:latin typeface="+mn-lt"/>
            </a:rPr>
            <a:t>1</a:t>
          </a:r>
        </a:p>
      </dsp:txBody>
      <dsp:txXfrm>
        <a:off x="1409081" y="2452896"/>
        <a:ext cx="980129" cy="489947"/>
      </dsp:txXfrm>
    </dsp:sp>
    <dsp:sp modelId="{9C91E8F8-8626-4ECC-A7E3-AFA5BB7C1B53}">
      <dsp:nvSpPr>
        <dsp:cNvPr id="0" name=""/>
        <dsp:cNvSpPr/>
      </dsp:nvSpPr>
      <dsp:spPr>
        <a:xfrm>
          <a:off x="529316" y="2829610"/>
          <a:ext cx="1763835" cy="1764104"/>
        </a:xfrm>
        <a:prstGeom prst="leftCircularArrow">
          <a:avLst>
            <a:gd name="adj1" fmla="val 10980"/>
            <a:gd name="adj2" fmla="val 1142322"/>
            <a:gd name="adj3" fmla="val 6300000"/>
            <a:gd name="adj4" fmla="val 18900000"/>
            <a:gd name="adj5" fmla="val 1250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DF5886B1-1353-4986-A2E1-A9549C648D11}">
      <dsp:nvSpPr>
        <dsp:cNvPr id="0" name=""/>
        <dsp:cNvSpPr/>
      </dsp:nvSpPr>
      <dsp:spPr>
        <a:xfrm>
          <a:off x="921169" y="3472368"/>
          <a:ext cx="980129" cy="489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b="0" kern="1200" dirty="0">
              <a:latin typeface="+mn-lt"/>
            </a:rPr>
            <a:t>2</a:t>
          </a:r>
        </a:p>
      </dsp:txBody>
      <dsp:txXfrm>
        <a:off x="921169" y="3472368"/>
        <a:ext cx="980129" cy="489947"/>
      </dsp:txXfrm>
    </dsp:sp>
    <dsp:sp modelId="{9FC12A2A-8712-4E0A-8166-F4F6C1853AD5}">
      <dsp:nvSpPr>
        <dsp:cNvPr id="0" name=""/>
        <dsp:cNvSpPr/>
      </dsp:nvSpPr>
      <dsp:spPr>
        <a:xfrm>
          <a:off x="1144754" y="3964514"/>
          <a:ext cx="1515408" cy="1516015"/>
        </a:xfrm>
        <a:prstGeom prst="blockArc">
          <a:avLst>
            <a:gd name="adj1" fmla="val 13500000"/>
            <a:gd name="adj2" fmla="val 10800000"/>
            <a:gd name="adj3" fmla="val 12740"/>
          </a:avLst>
        </a:prstGeom>
        <a:solidFill>
          <a:srgbClr val="0053A1"/>
        </a:solidFill>
        <a:ln>
          <a:noFill/>
        </a:ln>
        <a:effectLst/>
      </dsp:spPr>
      <dsp:style>
        <a:lnRef idx="0">
          <a:scrgbClr r="0" g="0" b="0"/>
        </a:lnRef>
        <a:fillRef idx="3">
          <a:scrgbClr r="0" g="0" b="0"/>
        </a:fillRef>
        <a:effectRef idx="2">
          <a:scrgbClr r="0" g="0" b="0"/>
        </a:effectRef>
        <a:fontRef idx="minor">
          <a:schemeClr val="lt1"/>
        </a:fontRef>
      </dsp:style>
    </dsp:sp>
    <dsp:sp modelId="{8B48553A-F2CF-4AF6-AD02-E938DCCF3966}">
      <dsp:nvSpPr>
        <dsp:cNvPr id="0" name=""/>
        <dsp:cNvSpPr/>
      </dsp:nvSpPr>
      <dsp:spPr>
        <a:xfrm>
          <a:off x="1411400" y="4493306"/>
          <a:ext cx="980129" cy="489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b="0" kern="1200" dirty="0">
              <a:latin typeface="+mn-lt"/>
            </a:rPr>
            <a:t>3</a:t>
          </a:r>
        </a:p>
      </dsp:txBody>
      <dsp:txXfrm>
        <a:off x="1411400" y="4493306"/>
        <a:ext cx="980129" cy="489947"/>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AB8392F-F961-4FC1-AAB8-314114BE64A8}" type="datetimeFigureOut">
              <a:rPr lang="en-US" smtClean="0"/>
              <a:pPr/>
              <a:t>11/11/2024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25F884B-D9B6-4CE5-A3E4-437DD67A9558}" type="slidenum">
              <a:rPr lang="en-US" smtClean="0"/>
              <a:pPr/>
              <a:t>‹#›</a:t>
            </a:fld>
            <a:endParaRPr lang="en-US"/>
          </a:p>
        </p:txBody>
      </p:sp>
    </p:spTree>
    <p:extLst>
      <p:ext uri="{BB962C8B-B14F-4D97-AF65-F5344CB8AC3E}">
        <p14:creationId xmlns:p14="http://schemas.microsoft.com/office/powerpoint/2010/main" val="367602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60068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QA: </a:t>
            </a:r>
          </a:p>
        </p:txBody>
      </p:sp>
      <p:sp>
        <p:nvSpPr>
          <p:cNvPr id="4" name="Slide Number Placeholder 3"/>
          <p:cNvSpPr>
            <a:spLocks noGrp="1"/>
          </p:cNvSpPr>
          <p:nvPr>
            <p:ph type="sldNum" sz="quarter" idx="10"/>
          </p:nvPr>
        </p:nvSpPr>
        <p:spPr/>
        <p:txBody>
          <a:bodyPr/>
          <a:lstStyle/>
          <a:p>
            <a:fld id="{E25F884B-D9B6-4CE5-A3E4-437DD67A9558}" type="slidenum">
              <a:rPr lang="en-US" smtClean="0"/>
              <a:pPr/>
              <a:t>20</a:t>
            </a:fld>
            <a:endParaRPr lang="en-US"/>
          </a:p>
        </p:txBody>
      </p:sp>
    </p:spTree>
    <p:extLst>
      <p:ext uri="{BB962C8B-B14F-4D97-AF65-F5344CB8AC3E}">
        <p14:creationId xmlns:p14="http://schemas.microsoft.com/office/powerpoint/2010/main" val="2849450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VIC</a:t>
            </a:r>
            <a:endParaRPr lang="fr-FR" dirty="0"/>
          </a:p>
          <a:p>
            <a:endParaRPr lang="en-GB" dirty="0"/>
          </a:p>
        </p:txBody>
      </p:sp>
      <p:sp>
        <p:nvSpPr>
          <p:cNvPr id="4" name="Slide Number Placeholder 3"/>
          <p:cNvSpPr>
            <a:spLocks noGrp="1"/>
          </p:cNvSpPr>
          <p:nvPr>
            <p:ph type="sldNum" sz="quarter" idx="10"/>
          </p:nvPr>
        </p:nvSpPr>
        <p:spPr/>
        <p:txBody>
          <a:bodyPr/>
          <a:lstStyle/>
          <a:p>
            <a:fld id="{E25F884B-D9B6-4CE5-A3E4-437DD67A9558}" type="slidenum">
              <a:rPr lang="en-US" smtClean="0"/>
              <a:pPr/>
              <a:t>23</a:t>
            </a:fld>
            <a:endParaRPr lang="en-US"/>
          </a:p>
        </p:txBody>
      </p:sp>
    </p:spTree>
    <p:extLst>
      <p:ext uri="{BB962C8B-B14F-4D97-AF65-F5344CB8AC3E}">
        <p14:creationId xmlns:p14="http://schemas.microsoft.com/office/powerpoint/2010/main" val="3671784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Expiry of the contract at the date initially foreseen. Actions remaining:</a:t>
            </a:r>
          </a:p>
          <a:p>
            <a:pPr lvl="1"/>
            <a:r>
              <a:rPr lang="en-US" dirty="0"/>
              <a:t>Inventories of CERN’s assets (spare parts, access cards, keys, vehicles, etc.)</a:t>
            </a:r>
            <a:endParaRPr lang="fr-FR" dirty="0"/>
          </a:p>
          <a:p>
            <a:endParaRPr lang="en-GB" dirty="0"/>
          </a:p>
        </p:txBody>
      </p:sp>
      <p:sp>
        <p:nvSpPr>
          <p:cNvPr id="4" name="Slide Number Placeholder 3"/>
          <p:cNvSpPr>
            <a:spLocks noGrp="1"/>
          </p:cNvSpPr>
          <p:nvPr>
            <p:ph type="sldNum" sz="quarter" idx="10"/>
          </p:nvPr>
        </p:nvSpPr>
        <p:spPr/>
        <p:txBody>
          <a:bodyPr/>
          <a:lstStyle/>
          <a:p>
            <a:fld id="{E25F884B-D9B6-4CE5-A3E4-437DD67A9558}" type="slidenum">
              <a:rPr lang="en-US" smtClean="0"/>
              <a:pPr/>
              <a:t>28</a:t>
            </a:fld>
            <a:endParaRPr lang="en-US"/>
          </a:p>
        </p:txBody>
      </p:sp>
    </p:spTree>
    <p:extLst>
      <p:ext uri="{BB962C8B-B14F-4D97-AF65-F5344CB8AC3E}">
        <p14:creationId xmlns:p14="http://schemas.microsoft.com/office/powerpoint/2010/main" val="796301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513" indent="0">
              <a:buNone/>
            </a:pPr>
            <a:endParaRPr lang="fr-FR" sz="1200" dirty="0"/>
          </a:p>
          <a:p>
            <a:endParaRPr lang="en-GB" dirty="0"/>
          </a:p>
        </p:txBody>
      </p:sp>
      <p:sp>
        <p:nvSpPr>
          <p:cNvPr id="4" name="Slide Number Placeholder 3"/>
          <p:cNvSpPr>
            <a:spLocks noGrp="1"/>
          </p:cNvSpPr>
          <p:nvPr>
            <p:ph type="sldNum" sz="quarter" idx="10"/>
          </p:nvPr>
        </p:nvSpPr>
        <p:spPr/>
        <p:txBody>
          <a:bodyPr/>
          <a:lstStyle/>
          <a:p>
            <a:fld id="{E25F884B-D9B6-4CE5-A3E4-437DD67A9558}" type="slidenum">
              <a:rPr lang="en-US" smtClean="0"/>
              <a:pPr/>
              <a:t>32</a:t>
            </a:fld>
            <a:endParaRPr lang="en-US"/>
          </a:p>
        </p:txBody>
      </p:sp>
    </p:spTree>
    <p:extLst>
      <p:ext uri="{BB962C8B-B14F-4D97-AF65-F5344CB8AC3E}">
        <p14:creationId xmlns:p14="http://schemas.microsoft.com/office/powerpoint/2010/main" val="326674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dirty="0"/>
          </a:p>
        </p:txBody>
      </p:sp>
      <p:sp>
        <p:nvSpPr>
          <p:cNvPr id="4" name="Slide Number Placeholder 3"/>
          <p:cNvSpPr>
            <a:spLocks noGrp="1"/>
          </p:cNvSpPr>
          <p:nvPr>
            <p:ph type="sldNum" sz="quarter" idx="10"/>
          </p:nvPr>
        </p:nvSpPr>
        <p:spPr/>
        <p:txBody>
          <a:bodyPr/>
          <a:lstStyle/>
          <a:p>
            <a:fld id="{6BF75A86-30E6-430F-962E-16F2EBCD0533}" type="slidenum">
              <a:rPr lang="fr-CH" smtClean="0"/>
              <a:t>33</a:t>
            </a:fld>
            <a:endParaRPr lang="fr-CH"/>
          </a:p>
        </p:txBody>
      </p:sp>
    </p:spTree>
    <p:extLst>
      <p:ext uri="{BB962C8B-B14F-4D97-AF65-F5344CB8AC3E}">
        <p14:creationId xmlns:p14="http://schemas.microsoft.com/office/powerpoint/2010/main" val="954171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5F884B-D9B6-4CE5-A3E4-437DD67A9558}" type="slidenum">
              <a:rPr lang="en-US" smtClean="0"/>
              <a:pPr/>
              <a:t>35</a:t>
            </a:fld>
            <a:endParaRPr lang="en-US"/>
          </a:p>
        </p:txBody>
      </p:sp>
    </p:spTree>
    <p:extLst>
      <p:ext uri="{BB962C8B-B14F-4D97-AF65-F5344CB8AC3E}">
        <p14:creationId xmlns:p14="http://schemas.microsoft.com/office/powerpoint/2010/main" val="1461397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dirty="0"/>
          </a:p>
        </p:txBody>
      </p:sp>
      <p:sp>
        <p:nvSpPr>
          <p:cNvPr id="4" name="Slide Number Placeholder 3"/>
          <p:cNvSpPr>
            <a:spLocks noGrp="1"/>
          </p:cNvSpPr>
          <p:nvPr>
            <p:ph type="sldNum" sz="quarter" idx="10"/>
          </p:nvPr>
        </p:nvSpPr>
        <p:spPr/>
        <p:txBody>
          <a:bodyPr/>
          <a:lstStyle/>
          <a:p>
            <a:fld id="{6BF75A86-30E6-430F-962E-16F2EBCD0533}" type="slidenum">
              <a:rPr lang="fr-CH" smtClean="0"/>
              <a:t>38</a:t>
            </a:fld>
            <a:endParaRPr lang="fr-CH"/>
          </a:p>
        </p:txBody>
      </p:sp>
    </p:spTree>
    <p:extLst>
      <p:ext uri="{BB962C8B-B14F-4D97-AF65-F5344CB8AC3E}">
        <p14:creationId xmlns:p14="http://schemas.microsoft.com/office/powerpoint/2010/main" val="32639601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77947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513" indent="0">
              <a:buNone/>
            </a:pPr>
            <a:endParaRPr lang="en-US" dirty="0"/>
          </a:p>
          <a:p>
            <a:endParaRPr lang="en-GB" dirty="0"/>
          </a:p>
        </p:txBody>
      </p:sp>
      <p:sp>
        <p:nvSpPr>
          <p:cNvPr id="4" name="Slide Number Placeholder 3"/>
          <p:cNvSpPr>
            <a:spLocks noGrp="1"/>
          </p:cNvSpPr>
          <p:nvPr>
            <p:ph type="sldNum" sz="quarter" idx="10"/>
          </p:nvPr>
        </p:nvSpPr>
        <p:spPr/>
        <p:txBody>
          <a:bodyPr/>
          <a:lstStyle/>
          <a:p>
            <a:fld id="{E25F884B-D9B6-4CE5-A3E4-437DD67A9558}" type="slidenum">
              <a:rPr lang="en-US" smtClean="0"/>
              <a:pPr/>
              <a:t>8</a:t>
            </a:fld>
            <a:endParaRPr lang="en-US"/>
          </a:p>
        </p:txBody>
      </p:sp>
    </p:spTree>
    <p:extLst>
      <p:ext uri="{BB962C8B-B14F-4D97-AF65-F5344CB8AC3E}">
        <p14:creationId xmlns:p14="http://schemas.microsoft.com/office/powerpoint/2010/main" val="3882558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10"/>
          </p:nvPr>
        </p:nvSpPr>
        <p:spPr/>
        <p:txBody>
          <a:bodyPr/>
          <a:lstStyle/>
          <a:p>
            <a:fld id="{E25F884B-D9B6-4CE5-A3E4-437DD67A9558}" type="slidenum">
              <a:rPr lang="en-US" smtClean="0"/>
              <a:pPr/>
              <a:t>13</a:t>
            </a:fld>
            <a:endParaRPr lang="en-US"/>
          </a:p>
        </p:txBody>
      </p:sp>
    </p:spTree>
    <p:extLst>
      <p:ext uri="{BB962C8B-B14F-4D97-AF65-F5344CB8AC3E}">
        <p14:creationId xmlns:p14="http://schemas.microsoft.com/office/powerpoint/2010/main" val="80179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5F884B-D9B6-4CE5-A3E4-437DD67A9558}" type="slidenum">
              <a:rPr lang="en-US" smtClean="0"/>
              <a:pPr/>
              <a:t>14</a:t>
            </a:fld>
            <a:endParaRPr lang="en-US"/>
          </a:p>
        </p:txBody>
      </p:sp>
    </p:spTree>
    <p:extLst>
      <p:ext uri="{BB962C8B-B14F-4D97-AF65-F5344CB8AC3E}">
        <p14:creationId xmlns:p14="http://schemas.microsoft.com/office/powerpoint/2010/main" val="1572544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E25F884B-D9B6-4CE5-A3E4-437DD67A9558}" type="slidenum">
              <a:rPr lang="en-US" smtClean="0"/>
              <a:pPr/>
              <a:t>15</a:t>
            </a:fld>
            <a:endParaRPr lang="en-US"/>
          </a:p>
        </p:txBody>
      </p:sp>
    </p:spTree>
    <p:extLst>
      <p:ext uri="{BB962C8B-B14F-4D97-AF65-F5344CB8AC3E}">
        <p14:creationId xmlns:p14="http://schemas.microsoft.com/office/powerpoint/2010/main" val="3700165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QA: </a:t>
            </a:r>
          </a:p>
        </p:txBody>
      </p:sp>
      <p:sp>
        <p:nvSpPr>
          <p:cNvPr id="4" name="Slide Number Placeholder 3"/>
          <p:cNvSpPr>
            <a:spLocks noGrp="1"/>
          </p:cNvSpPr>
          <p:nvPr>
            <p:ph type="sldNum" sz="quarter" idx="10"/>
          </p:nvPr>
        </p:nvSpPr>
        <p:spPr/>
        <p:txBody>
          <a:bodyPr/>
          <a:lstStyle/>
          <a:p>
            <a:fld id="{E25F884B-D9B6-4CE5-A3E4-437DD67A9558}" type="slidenum">
              <a:rPr lang="en-US" smtClean="0"/>
              <a:pPr/>
              <a:t>16</a:t>
            </a:fld>
            <a:endParaRPr lang="en-US"/>
          </a:p>
        </p:txBody>
      </p:sp>
    </p:spTree>
    <p:extLst>
      <p:ext uri="{BB962C8B-B14F-4D97-AF65-F5344CB8AC3E}">
        <p14:creationId xmlns:p14="http://schemas.microsoft.com/office/powerpoint/2010/main" val="4015224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QA: </a:t>
            </a:r>
          </a:p>
        </p:txBody>
      </p:sp>
      <p:sp>
        <p:nvSpPr>
          <p:cNvPr id="4" name="Slide Number Placeholder 3"/>
          <p:cNvSpPr>
            <a:spLocks noGrp="1"/>
          </p:cNvSpPr>
          <p:nvPr>
            <p:ph type="sldNum" sz="quarter" idx="10"/>
          </p:nvPr>
        </p:nvSpPr>
        <p:spPr/>
        <p:txBody>
          <a:bodyPr/>
          <a:lstStyle/>
          <a:p>
            <a:fld id="{E25F884B-D9B6-4CE5-A3E4-437DD67A9558}" type="slidenum">
              <a:rPr lang="en-US" smtClean="0"/>
              <a:pPr/>
              <a:t>17</a:t>
            </a:fld>
            <a:endParaRPr lang="en-US"/>
          </a:p>
        </p:txBody>
      </p:sp>
    </p:spTree>
    <p:extLst>
      <p:ext uri="{BB962C8B-B14F-4D97-AF65-F5344CB8AC3E}">
        <p14:creationId xmlns:p14="http://schemas.microsoft.com/office/powerpoint/2010/main" val="3834472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QA: </a:t>
            </a:r>
          </a:p>
        </p:txBody>
      </p:sp>
      <p:sp>
        <p:nvSpPr>
          <p:cNvPr id="4" name="Slide Number Placeholder 3"/>
          <p:cNvSpPr>
            <a:spLocks noGrp="1"/>
          </p:cNvSpPr>
          <p:nvPr>
            <p:ph type="sldNum" sz="quarter" idx="10"/>
          </p:nvPr>
        </p:nvSpPr>
        <p:spPr/>
        <p:txBody>
          <a:bodyPr/>
          <a:lstStyle/>
          <a:p>
            <a:fld id="{E25F884B-D9B6-4CE5-A3E4-437DD67A9558}" type="slidenum">
              <a:rPr lang="en-US" smtClean="0"/>
              <a:pPr/>
              <a:t>18</a:t>
            </a:fld>
            <a:endParaRPr lang="en-US"/>
          </a:p>
        </p:txBody>
      </p:sp>
    </p:spTree>
    <p:extLst>
      <p:ext uri="{BB962C8B-B14F-4D97-AF65-F5344CB8AC3E}">
        <p14:creationId xmlns:p14="http://schemas.microsoft.com/office/powerpoint/2010/main" val="735523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QA: </a:t>
            </a:r>
          </a:p>
        </p:txBody>
      </p:sp>
      <p:sp>
        <p:nvSpPr>
          <p:cNvPr id="4" name="Slide Number Placeholder 3"/>
          <p:cNvSpPr>
            <a:spLocks noGrp="1"/>
          </p:cNvSpPr>
          <p:nvPr>
            <p:ph type="sldNum" sz="quarter" idx="10"/>
          </p:nvPr>
        </p:nvSpPr>
        <p:spPr/>
        <p:txBody>
          <a:bodyPr/>
          <a:lstStyle/>
          <a:p>
            <a:fld id="{E25F884B-D9B6-4CE5-A3E4-437DD67A9558}" type="slidenum">
              <a:rPr lang="en-US" smtClean="0"/>
              <a:pPr/>
              <a:t>19</a:t>
            </a:fld>
            <a:endParaRPr lang="en-US"/>
          </a:p>
        </p:txBody>
      </p:sp>
    </p:spTree>
    <p:extLst>
      <p:ext uri="{BB962C8B-B14F-4D97-AF65-F5344CB8AC3E}">
        <p14:creationId xmlns:p14="http://schemas.microsoft.com/office/powerpoint/2010/main" val="25452939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2" name="Image 2" descr="LOGOtitle4.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9688" y="2297113"/>
            <a:ext cx="65659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109232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lang="en-US"/>
              <a:t>Click to edit Master title style</a:t>
            </a:r>
            <a:endParaRPr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7562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en-US" noProof="0"/>
              <a:t>Click icon to add picture</a:t>
            </a:r>
            <a:endParaRPr lang="en-US" noProof="0"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Tree>
    <p:extLst>
      <p:ext uri="{BB962C8B-B14F-4D97-AF65-F5344CB8AC3E}">
        <p14:creationId xmlns:p14="http://schemas.microsoft.com/office/powerpoint/2010/main" val="1605337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Click to edit Master title style</a:t>
            </a:r>
          </a:p>
        </p:txBody>
      </p:sp>
      <p:sp>
        <p:nvSpPr>
          <p:cNvPr id="3" name="Espace réservé du texte vertical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0059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842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2" name="Image 2" descr="LOGOfin.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95738" y="2703513"/>
            <a:ext cx="1173162"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950122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5" name="Footer Placeholder 4"/>
          <p:cNvSpPr>
            <a:spLocks noGrp="1"/>
          </p:cNvSpPr>
          <p:nvPr>
            <p:ph type="ftr" sz="quarter" idx="11"/>
          </p:nvPr>
        </p:nvSpPr>
        <p:spPr>
          <a:xfrm>
            <a:off x="2916238"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6" name="Slide Number Placeholder 5"/>
          <p:cNvSpPr>
            <a:spLocks noGrp="1"/>
          </p:cNvSpPr>
          <p:nvPr>
            <p:ph type="sldNum" sz="quarter" idx="12"/>
          </p:nvPr>
        </p:nvSpPr>
        <p:spPr>
          <a:xfrm>
            <a:off x="6183313" y="6356350"/>
            <a:ext cx="2133600" cy="365125"/>
          </a:xfrm>
          <a:prstGeom prst="rect">
            <a:avLst/>
          </a:prstGeom>
        </p:spPr>
        <p:txBody>
          <a:bodyPr/>
          <a:lstStyle>
            <a:lvl1pPr fontAlgn="auto">
              <a:spcBef>
                <a:spcPts val="0"/>
              </a:spcBef>
              <a:spcAft>
                <a:spcPts val="0"/>
              </a:spcAft>
              <a:defRPr>
                <a:latin typeface="+mn-lt"/>
                <a:cs typeface="+mn-cs"/>
              </a:defRPr>
            </a:lvl1pPr>
          </a:lstStyle>
          <a:p>
            <a:fld id="{574E79B3-B147-42FE-AEDC-193251C15DC4}"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1750857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fr-FR"/>
          </a:p>
        </p:txBody>
      </p:sp>
      <p:sp>
        <p:nvSpPr>
          <p:cNvPr id="3" name="Chart Placeholder 2"/>
          <p:cNvSpPr>
            <a:spLocks noGrp="1"/>
          </p:cNvSpPr>
          <p:nvPr>
            <p:ph type="chart" idx="1"/>
          </p:nvPr>
        </p:nvSpPr>
        <p:spPr>
          <a:xfrm>
            <a:off x="457200" y="1600200"/>
            <a:ext cx="8229600" cy="4525963"/>
          </a:xfrm>
        </p:spPr>
        <p:txBody>
          <a:bodyPr>
            <a:normAutofit/>
          </a:bodyPr>
          <a:lstStyle/>
          <a:p>
            <a:pPr lvl="0"/>
            <a:r>
              <a:rPr lang="en-US" noProof="0"/>
              <a:t>Click icon to add chart</a:t>
            </a:r>
            <a:endParaRPr lang="fr-FR" noProof="0"/>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cs typeface="+mn-cs"/>
              </a:defRPr>
            </a:lvl1pPr>
          </a:lstStyle>
          <a:p>
            <a:endParaRPr lang="en-GB">
              <a:solidFill>
                <a:srgbClr val="0C377B"/>
              </a:solidFill>
            </a:endParaRPr>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cs typeface="+mn-cs"/>
              </a:defRPr>
            </a:lvl1pPr>
          </a:lstStyle>
          <a:p>
            <a:fld id="{E82F6E63-0629-4216-A7EB-27F88B7E9204}"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159845809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Very First Slid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171545932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iapositive de titre">
    <p:bg>
      <p:bgRef idx="1001">
        <a:schemeClr val="bg2"/>
      </p:bgRef>
    </p:bg>
    <p:spTree>
      <p:nvGrpSpPr>
        <p:cNvPr id="1" name=""/>
        <p:cNvGrpSpPr/>
        <p:nvPr/>
      </p:nvGrpSpPr>
      <p:grpSpPr>
        <a:xfrm>
          <a:off x="0" y="0"/>
          <a:ext cx="0" cy="0"/>
          <a:chOff x="0" y="0"/>
          <a:chExt cx="0" cy="0"/>
        </a:xfrm>
      </p:grpSpPr>
      <p:pic>
        <p:nvPicPr>
          <p:cNvPr id="2" name="Image 3" descr="LOGOtitle5.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60550" y="2297113"/>
            <a:ext cx="5449888"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9045617"/>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2"/>
      </p:bgRef>
    </p:bg>
    <p:spTree>
      <p:nvGrpSpPr>
        <p:cNvPr id="1" name=""/>
        <p:cNvGrpSpPr/>
        <p:nvPr/>
      </p:nvGrpSpPr>
      <p:grpSpPr>
        <a:xfrm>
          <a:off x="0" y="0"/>
          <a:ext cx="0" cy="0"/>
          <a:chOff x="0" y="0"/>
          <a:chExt cx="0" cy="0"/>
        </a:xfrm>
      </p:grpSpPr>
      <p:pic>
        <p:nvPicPr>
          <p:cNvPr id="2" name="Image 4" descr="LOGOtitle6.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60550" y="2292350"/>
            <a:ext cx="5448300"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91304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lang="en-US"/>
              <a:t>Click to edit Master title style</a:t>
            </a:r>
          </a:p>
        </p:txBody>
      </p:sp>
      <p:sp>
        <p:nvSpPr>
          <p:cNvPr id="3" name="Espace réservé du contenu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2514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5800" y="3583837"/>
            <a:ext cx="6629400"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en-US"/>
              <a:t>Click to edit Master title style</a:t>
            </a:r>
            <a:endParaRPr lang="en-US" dirty="0"/>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2773187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lang="en-US"/>
              <a:t>Click to edit Master title style</a:t>
            </a:r>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7431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lstStyle>
            <a:lvl1pPr>
              <a:defRPr/>
            </a:lvl1pPr>
          </a:lstStyle>
          <a:p>
            <a:r>
              <a:rPr lang="en-US"/>
              <a:t>Click to edit Master title style</a:t>
            </a:r>
          </a:p>
        </p:txBody>
      </p:sp>
      <p:sp>
        <p:nvSpPr>
          <p:cNvPr id="3" name="Espace réservé du texte 2"/>
          <p:cNvSpPr>
            <a:spLocks noGrp="1"/>
          </p:cNvSpPr>
          <p:nvPr>
            <p:ph type="body" idx="1"/>
          </p:nvPr>
        </p:nvSpPr>
        <p:spPr>
          <a:xfrm>
            <a:off x="457200" y="5486400"/>
            <a:ext cx="4040188"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Espace réservé du texte 3"/>
          <p:cNvSpPr>
            <a:spLocks noGrp="1"/>
          </p:cNvSpPr>
          <p:nvPr>
            <p:ph type="body" sz="half" idx="3"/>
          </p:nvPr>
        </p:nvSpPr>
        <p:spPr>
          <a:xfrm>
            <a:off x="4645025" y="5486400"/>
            <a:ext cx="4041775"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4575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lstStyle>
            <a:lvl1pPr algn="l">
              <a:defRPr sz="4600"/>
            </a:lvl1pPr>
          </a:lstStyle>
          <a:p>
            <a:r>
              <a:rPr lang="en-US"/>
              <a:t>Click to edit Master title style</a:t>
            </a:r>
          </a:p>
        </p:txBody>
      </p:sp>
    </p:spTree>
    <p:extLst>
      <p:ext uri="{BB962C8B-B14F-4D97-AF65-F5344CB8AC3E}">
        <p14:creationId xmlns:p14="http://schemas.microsoft.com/office/powerpoint/2010/main" val="3916195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8750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8"/>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1027" name="Espace réservé du texte 29"/>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a:p>
            <a:pPr lvl="1"/>
            <a:r>
              <a:rPr lang="fr-CH" altLang="en-US"/>
              <a:t>Deuxième niveau</a:t>
            </a:r>
          </a:p>
          <a:p>
            <a:pPr lvl="2"/>
            <a:r>
              <a:rPr lang="fr-CH" altLang="en-US"/>
              <a:t>Troisième niveau</a:t>
            </a:r>
          </a:p>
          <a:p>
            <a:pPr lvl="3"/>
            <a:r>
              <a:rPr lang="fr-CH" altLang="en-US"/>
              <a:t>Quatrième niveau</a:t>
            </a:r>
          </a:p>
          <a:p>
            <a:pPr lvl="4"/>
            <a:r>
              <a:rPr lang="fr-CH" altLang="en-US"/>
              <a:t>Cinquième niveau</a:t>
            </a:r>
            <a:endParaRPr lang="en-US" altLang="en-US"/>
          </a:p>
        </p:txBody>
      </p:sp>
      <p:pic>
        <p:nvPicPr>
          <p:cNvPr id="1028" name="Image 1" descr="bande3.eps"/>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0" y="6202363"/>
            <a:ext cx="9153525"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26088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8" r:id="rId15"/>
    <p:sldLayoutId id="2147483689" r:id="rId16"/>
    <p:sldLayoutId id="2147483690" r:id="rId17"/>
  </p:sldLayoutIdLst>
  <p:hf sldNum="0" hdr="0" ftr="0" dt="0"/>
  <p:txStyles>
    <p:titleStyle>
      <a:lvl1pPr algn="l" rtl="0" eaLnBrk="1" fontAlgn="base" hangingPunct="1">
        <a:spcBef>
          <a:spcPct val="0"/>
        </a:spcBef>
        <a:spcAft>
          <a:spcPct val="0"/>
        </a:spcAft>
        <a:defRPr sz="4600" kern="1200">
          <a:solidFill>
            <a:schemeClr val="tx1"/>
          </a:solidFill>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p:titleStyle>
    <p:bodyStyle>
      <a:lvl1pPr marL="493713" indent="-457200" algn="l" rtl="0" eaLnBrk="1" fontAlgn="base" hangingPunct="1">
        <a:spcBef>
          <a:spcPct val="20000"/>
        </a:spcBef>
        <a:spcAft>
          <a:spcPct val="0"/>
        </a:spcAft>
        <a:buClr>
          <a:schemeClr val="accent1"/>
        </a:buClr>
        <a:buSzPct val="80000"/>
        <a:buFont typeface="Arial" charset="0"/>
        <a:buChar char="•"/>
        <a:defRPr sz="3000" kern="1200">
          <a:solidFill>
            <a:schemeClr val="tx1"/>
          </a:solidFill>
          <a:latin typeface="+mn-lt"/>
          <a:ea typeface="+mn-ea"/>
          <a:cs typeface="+mn-cs"/>
        </a:defRPr>
      </a:lvl1pPr>
      <a:lvl2pPr marL="904875" indent="-457200" algn="l" rtl="0" eaLnBrk="1" fontAlgn="base" hangingPunct="1">
        <a:spcBef>
          <a:spcPct val="20000"/>
        </a:spcBef>
        <a:spcAft>
          <a:spcPct val="0"/>
        </a:spcAft>
        <a:buClr>
          <a:schemeClr val="accent1"/>
        </a:buClr>
        <a:buSzPct val="90000"/>
        <a:buFont typeface="Arial" charset="0"/>
        <a:buChar char="•"/>
        <a:defRPr sz="2600" kern="1200">
          <a:solidFill>
            <a:schemeClr val="tx1"/>
          </a:solidFill>
          <a:latin typeface="+mn-lt"/>
          <a:ea typeface="+mn-ea"/>
          <a:cs typeface="+mn-cs"/>
        </a:defRPr>
      </a:lvl2pPr>
      <a:lvl3pPr marL="1092200" indent="-342900" algn="l" rtl="0" eaLnBrk="1" fontAlgn="base" hangingPunct="1">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384300" indent="-342900" algn="l" rtl="0" eaLnBrk="1" fontAlgn="base" hangingPunct="1">
        <a:spcBef>
          <a:spcPct val="20000"/>
        </a:spcBef>
        <a:spcAft>
          <a:spcPct val="0"/>
        </a:spcAft>
        <a:buClr>
          <a:srgbClr val="969696"/>
        </a:buClr>
        <a:buSzPct val="90000"/>
        <a:buFont typeface="Arial" charset="0"/>
        <a:buChar char="•"/>
        <a:defRPr sz="2000" kern="1200">
          <a:solidFill>
            <a:schemeClr val="tx1"/>
          </a:solidFill>
          <a:latin typeface="+mn-lt"/>
          <a:ea typeface="+mn-ea"/>
          <a:cs typeface="+mn-cs"/>
        </a:defRPr>
      </a:lvl4pPr>
      <a:lvl5pPr marL="1649413" indent="-342900" algn="l" rtl="0" eaLnBrk="1" fontAlgn="base" hangingPunct="1">
        <a:spcBef>
          <a:spcPct val="20000"/>
        </a:spcBef>
        <a:spcAft>
          <a:spcPct val="0"/>
        </a:spcAft>
        <a:buClr>
          <a:srgbClr val="80808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hse.cern/content/safety-forms"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procurement.web.cern.ch/system/files/document/vat-and-invoicing-guide-en_0.pdf"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5" Type="http://schemas.openxmlformats.org/officeDocument/2006/relationships/image" Target="../media/image27.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3" Type="http://schemas.openxmlformats.org/officeDocument/2006/relationships/image" Target="../media/image33.png"/><Relationship Id="rId7" Type="http://schemas.openxmlformats.org/officeDocument/2006/relationships/diagramColors" Target="../diagrams/colors5.xml"/><Relationship Id="rId12" Type="http://schemas.openxmlformats.org/officeDocument/2006/relationships/diagramColors" Target="../diagrams/colors6.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s>
</file>

<file path=ppt/slides/_rels/slide33.xml.rels><?xml version="1.0" encoding="UTF-8" standalone="yes"?>
<Relationships xmlns="http://schemas.openxmlformats.org/package/2006/relationships"><Relationship Id="rId8" Type="http://schemas.openxmlformats.org/officeDocument/2006/relationships/hyperlink" Target="https://procurement.web.cern.ch/home/code-professional-ethics-extract" TargetMode="External"/><Relationship Id="rId3" Type="http://schemas.openxmlformats.org/officeDocument/2006/relationships/hyperlink" Target="https://cds.cern.ch/record/1273755/files/Codeofconduct.pdf" TargetMode="External"/><Relationship Id="rId7" Type="http://schemas.openxmlformats.org/officeDocument/2006/relationships/hyperlink" Target="https://procurement.web.cern.ch/cern-personnel/code-professional-ethics"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hyperlink" Target="https://procurement.web.cern.ch/document-category/key-reference-documents?page=1" TargetMode="External"/><Relationship Id="rId11" Type="http://schemas.openxmlformats.org/officeDocument/2006/relationships/hyperlink" Target="https://procurement.web.cern.ch/document-category/key-reference-documents" TargetMode="External"/><Relationship Id="rId5" Type="http://schemas.openxmlformats.org/officeDocument/2006/relationships/hyperlink" Target="https://procurement.web.cern.ch/system/files/document/working-cern-site-enfr_0.pdf" TargetMode="External"/><Relationship Id="rId10" Type="http://schemas.openxmlformats.org/officeDocument/2006/relationships/hyperlink" Target="https://cds.cern.ch/record/2007470/files/CoIGuidelines2016.pdf?version=1" TargetMode="External"/><Relationship Id="rId4" Type="http://schemas.openxmlformats.org/officeDocument/2006/relationships/hyperlink" Target="https://hr.web.cern.ch/cerns-values-and-code-conduct" TargetMode="External"/><Relationship Id="rId9" Type="http://schemas.openxmlformats.org/officeDocument/2006/relationships/hyperlink" Target="https://cds.cern.ch/record/2007473/files/IntegrityCERN.pdf"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38.sv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41.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hyperlink" Target="https://procurement.web.cern.ch/document-category/key-reference-documents"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https://procurement.web.cern.ch/raci-category/management-service-contracts"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14.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hyperlink" Target="https://procurement.web.cern.ch/raci-category/access-cerns-buildings" TargetMode="External"/><Relationship Id="rId2" Type="http://schemas.openxmlformats.org/officeDocument/2006/relationships/hyperlink" Target="https://procurement.web.cern.ch/raci-category/registration" TargetMode="External"/><Relationship Id="rId1" Type="http://schemas.openxmlformats.org/officeDocument/2006/relationships/slideLayout" Target="../slideLayouts/slideLayout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53A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789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075240" cy="1143000"/>
          </a:xfrm>
        </p:spPr>
        <p:txBody>
          <a:bodyPr/>
          <a:lstStyle/>
          <a:p>
            <a:r>
              <a:rPr lang="en-US" dirty="0"/>
              <a:t>Implementation phase (2)</a:t>
            </a:r>
            <a:endParaRPr lang="fr-FR" dirty="0"/>
          </a:p>
        </p:txBody>
      </p:sp>
      <p:sp>
        <p:nvSpPr>
          <p:cNvPr id="3" name="Content Placeholder 2"/>
          <p:cNvSpPr>
            <a:spLocks noGrp="1"/>
          </p:cNvSpPr>
          <p:nvPr>
            <p:ph idx="1"/>
          </p:nvPr>
        </p:nvSpPr>
        <p:spPr>
          <a:xfrm>
            <a:off x="403919" y="1916832"/>
            <a:ext cx="5707381" cy="1593304"/>
          </a:xfrm>
        </p:spPr>
        <p:txBody>
          <a:bodyPr wrap="square"/>
          <a:lstStyle/>
          <a:p>
            <a:pPr algn="just"/>
            <a:r>
              <a:rPr lang="en-US" dirty="0">
                <a:hlinkClick r:id="rId2"/>
              </a:rPr>
              <a:t>Prevention Plan </a:t>
            </a:r>
            <a:r>
              <a:rPr lang="en-US" dirty="0"/>
              <a:t>(PP)</a:t>
            </a:r>
          </a:p>
          <a:p>
            <a:pPr algn="just"/>
            <a:r>
              <a:rPr lang="en-US" dirty="0"/>
              <a:t>Joint inspection visit (VIC)</a:t>
            </a:r>
          </a:p>
          <a:p>
            <a:endParaRPr lang="fr-FR" dirty="0"/>
          </a:p>
        </p:txBody>
      </p:sp>
      <p:pic>
        <p:nvPicPr>
          <p:cNvPr id="5" name="Picture 4"/>
          <p:cNvPicPr>
            <a:picLocks noChangeAspect="1"/>
          </p:cNvPicPr>
          <p:nvPr/>
        </p:nvPicPr>
        <p:blipFill>
          <a:blip r:embed="rId3"/>
          <a:stretch>
            <a:fillRect/>
          </a:stretch>
        </p:blipFill>
        <p:spPr>
          <a:xfrm>
            <a:off x="5436096" y="1556792"/>
            <a:ext cx="3624459" cy="4506639"/>
          </a:xfrm>
          <a:prstGeom prst="rect">
            <a:avLst/>
          </a:prstGeom>
        </p:spPr>
      </p:pic>
    </p:spTree>
    <p:extLst>
      <p:ext uri="{BB962C8B-B14F-4D97-AF65-F5344CB8AC3E}">
        <p14:creationId xmlns:p14="http://schemas.microsoft.com/office/powerpoint/2010/main" val="216475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196"/>
            <a:ext cx="7467600" cy="1143000"/>
          </a:xfrm>
        </p:spPr>
        <p:txBody>
          <a:bodyPr/>
          <a:lstStyle/>
          <a:p>
            <a:r>
              <a:rPr lang="en-US" dirty="0"/>
              <a:t>Implementation phase (3)</a:t>
            </a:r>
            <a:endParaRPr lang="fr-FR" dirty="0"/>
          </a:p>
        </p:txBody>
      </p:sp>
      <p:sp>
        <p:nvSpPr>
          <p:cNvPr id="3" name="Content Placeholder 2"/>
          <p:cNvSpPr>
            <a:spLocks noGrp="1"/>
          </p:cNvSpPr>
          <p:nvPr>
            <p:ph idx="1"/>
          </p:nvPr>
        </p:nvSpPr>
        <p:spPr>
          <a:xfrm>
            <a:off x="395536" y="1264196"/>
            <a:ext cx="7848872" cy="2714589"/>
          </a:xfrm>
        </p:spPr>
        <p:txBody>
          <a:bodyPr>
            <a:spAutoFit/>
          </a:bodyPr>
          <a:lstStyle/>
          <a:p>
            <a:pPr algn="just"/>
            <a:r>
              <a:rPr lang="en-US" dirty="0"/>
              <a:t>Explain </a:t>
            </a:r>
            <a:r>
              <a:rPr lang="en-US" dirty="0">
                <a:hlinkClick r:id="rId2"/>
              </a:rPr>
              <a:t>VAT applicable rules</a:t>
            </a:r>
            <a:r>
              <a:rPr lang="en-US" dirty="0"/>
              <a:t>:</a:t>
            </a:r>
          </a:p>
          <a:p>
            <a:pPr lvl="1" algn="just"/>
            <a:r>
              <a:rPr lang="en-US" dirty="0"/>
              <a:t>Services performed in FR: invoice including French VAT in EUR;</a:t>
            </a:r>
          </a:p>
          <a:p>
            <a:pPr lvl="1" algn="just"/>
            <a:r>
              <a:rPr lang="en-US" dirty="0"/>
              <a:t>Services performed in CH: invoice without Swiss VAT (subject to A/OI exemption form, issued by the procurement service)</a:t>
            </a:r>
          </a:p>
        </p:txBody>
      </p:sp>
      <p:sp>
        <p:nvSpPr>
          <p:cNvPr id="6" name="Content Placeholder 2"/>
          <p:cNvSpPr txBox="1">
            <a:spLocks/>
          </p:cNvSpPr>
          <p:nvPr/>
        </p:nvSpPr>
        <p:spPr bwMode="auto">
          <a:xfrm>
            <a:off x="395536" y="4149080"/>
            <a:ext cx="7848872" cy="239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493713" indent="-457200" algn="l" rtl="0" eaLnBrk="1" fontAlgn="base" hangingPunct="1">
              <a:spcBef>
                <a:spcPct val="20000"/>
              </a:spcBef>
              <a:spcAft>
                <a:spcPct val="0"/>
              </a:spcAft>
              <a:buClr>
                <a:schemeClr val="accent1"/>
              </a:buClr>
              <a:buSzPct val="80000"/>
              <a:buFont typeface="Arial" charset="0"/>
              <a:buChar char="•"/>
              <a:defRPr sz="3000" kern="1200">
                <a:solidFill>
                  <a:schemeClr val="tx1"/>
                </a:solidFill>
                <a:latin typeface="+mn-lt"/>
                <a:ea typeface="+mn-ea"/>
                <a:cs typeface="+mn-cs"/>
              </a:defRPr>
            </a:lvl1pPr>
            <a:lvl2pPr marL="904875" indent="-457200" algn="l" rtl="0" eaLnBrk="1" fontAlgn="base" hangingPunct="1">
              <a:spcBef>
                <a:spcPct val="20000"/>
              </a:spcBef>
              <a:spcAft>
                <a:spcPct val="0"/>
              </a:spcAft>
              <a:buClr>
                <a:schemeClr val="accent1"/>
              </a:buClr>
              <a:buSzPct val="90000"/>
              <a:buFont typeface="Arial" charset="0"/>
              <a:buChar char="•"/>
              <a:defRPr sz="2600" kern="1200">
                <a:solidFill>
                  <a:schemeClr val="tx1"/>
                </a:solidFill>
                <a:latin typeface="+mn-lt"/>
                <a:ea typeface="+mn-ea"/>
                <a:cs typeface="+mn-cs"/>
              </a:defRPr>
            </a:lvl2pPr>
            <a:lvl3pPr marL="1092200" indent="-342900" algn="l" rtl="0" eaLnBrk="1" fontAlgn="base" hangingPunct="1">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384300" indent="-342900" algn="l" rtl="0" eaLnBrk="1" fontAlgn="base" hangingPunct="1">
              <a:spcBef>
                <a:spcPct val="20000"/>
              </a:spcBef>
              <a:spcAft>
                <a:spcPct val="0"/>
              </a:spcAft>
              <a:buClr>
                <a:srgbClr val="969696"/>
              </a:buClr>
              <a:buSzPct val="90000"/>
              <a:buFont typeface="Arial" charset="0"/>
              <a:buChar char="•"/>
              <a:defRPr sz="2000" kern="1200">
                <a:solidFill>
                  <a:schemeClr val="tx1"/>
                </a:solidFill>
                <a:latin typeface="+mn-lt"/>
                <a:ea typeface="+mn-ea"/>
                <a:cs typeface="+mn-cs"/>
              </a:defRPr>
            </a:lvl4pPr>
            <a:lvl5pPr marL="1649413" indent="-342900" algn="l" rtl="0" eaLnBrk="1" fontAlgn="base" hangingPunct="1">
              <a:spcBef>
                <a:spcPct val="20000"/>
              </a:spcBef>
              <a:spcAft>
                <a:spcPct val="0"/>
              </a:spcAft>
              <a:buClr>
                <a:srgbClr val="80808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r>
              <a:rPr lang="en-US" dirty="0"/>
              <a:t>This requires that:</a:t>
            </a:r>
          </a:p>
          <a:p>
            <a:pPr lvl="1" algn="just"/>
            <a:r>
              <a:rPr lang="en-US" dirty="0"/>
              <a:t>the contractor tracks services performed in FR vs CH;</a:t>
            </a:r>
          </a:p>
          <a:p>
            <a:pPr lvl="1" algn="just"/>
            <a:r>
              <a:rPr lang="en-US" dirty="0"/>
              <a:t>Issues two separate invoices. </a:t>
            </a:r>
          </a:p>
          <a:p>
            <a:pPr lvl="1" algn="just"/>
            <a:endParaRPr lang="en-US" dirty="0"/>
          </a:p>
        </p:txBody>
      </p:sp>
    </p:spTree>
    <p:extLst>
      <p:ext uri="{BB962C8B-B14F-4D97-AF65-F5344CB8AC3E}">
        <p14:creationId xmlns:p14="http://schemas.microsoft.com/office/powerpoint/2010/main" val="384829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1018799" y="2276871"/>
            <a:ext cx="7106403" cy="182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0" rIns="45720" bIns="0" numCol="1" anchor="t" anchorCtr="0" compatLnSpc="1">
            <a:prstTxWarp prst="textNoShape">
              <a:avLst/>
            </a:prstTxWarp>
          </a:bodyPr>
          <a:lstStyle>
            <a:lvl1pPr algn="l" rtl="0" eaLnBrk="1" fontAlgn="base" hangingPunct="1">
              <a:spcBef>
                <a:spcPct val="0"/>
              </a:spcBef>
              <a:spcAft>
                <a:spcPct val="0"/>
              </a:spcAft>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a:lstStyle>
          <a:p>
            <a:r>
              <a:rPr lang="en-US" dirty="0">
                <a:ln w="12700">
                  <a:noFill/>
                  <a:prstDash val="solid"/>
                </a:ln>
              </a:rPr>
              <a:t>CONTRACT EXECUTION</a:t>
            </a:r>
            <a:endParaRPr lang="en-GB" dirty="0">
              <a:ln w="12700">
                <a:noFill/>
                <a:prstDash val="solid"/>
              </a:ln>
            </a:endParaRPr>
          </a:p>
        </p:txBody>
      </p:sp>
      <p:grpSp>
        <p:nvGrpSpPr>
          <p:cNvPr id="13" name="Group 12"/>
          <p:cNvGrpSpPr/>
          <p:nvPr/>
        </p:nvGrpSpPr>
        <p:grpSpPr>
          <a:xfrm>
            <a:off x="442734" y="3301900"/>
            <a:ext cx="8447325" cy="1011550"/>
            <a:chOff x="490537" y="545242"/>
            <a:chExt cx="8447325" cy="1011550"/>
          </a:xfrm>
        </p:grpSpPr>
        <p:pic>
          <p:nvPicPr>
            <p:cNvPr id="14" name="Picture 13"/>
            <p:cNvPicPr>
              <a:picLocks noChangeAspect="1"/>
            </p:cNvPicPr>
            <p:nvPr/>
          </p:nvPicPr>
          <p:blipFill rotWithShape="1">
            <a:blip r:embed="rId2"/>
            <a:srcRect r="68716"/>
            <a:stretch/>
          </p:blipFill>
          <p:spPr>
            <a:xfrm>
              <a:off x="490537" y="548680"/>
              <a:ext cx="2641303" cy="1008112"/>
            </a:xfrm>
            <a:prstGeom prst="rect">
              <a:avLst/>
            </a:prstGeom>
          </p:spPr>
        </p:pic>
        <p:pic>
          <p:nvPicPr>
            <p:cNvPr id="15" name="Picture 14"/>
            <p:cNvPicPr>
              <a:picLocks noChangeAspect="1"/>
            </p:cNvPicPr>
            <p:nvPr/>
          </p:nvPicPr>
          <p:blipFill rotWithShape="1">
            <a:blip r:embed="rId3"/>
            <a:srcRect l="31238"/>
            <a:stretch/>
          </p:blipFill>
          <p:spPr>
            <a:xfrm>
              <a:off x="3131840" y="545242"/>
              <a:ext cx="5806022" cy="1005927"/>
            </a:xfrm>
            <a:prstGeom prst="rect">
              <a:avLst/>
            </a:prstGeom>
          </p:spPr>
        </p:pic>
      </p:grpSp>
      <p:sp>
        <p:nvSpPr>
          <p:cNvPr id="16" name="Triangle 43"/>
          <p:cNvSpPr/>
          <p:nvPr/>
        </p:nvSpPr>
        <p:spPr>
          <a:xfrm rot="10800000">
            <a:off x="2267744" y="2958171"/>
            <a:ext cx="3186990"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410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643192" cy="1143000"/>
          </a:xfrm>
        </p:spPr>
        <p:txBody>
          <a:bodyPr/>
          <a:lstStyle/>
          <a:p>
            <a:r>
              <a:rPr lang="en-US" dirty="0"/>
              <a:t>Contract start (T0+6 months)</a:t>
            </a:r>
            <a:endParaRPr lang="fr-FR"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3584" y="1895432"/>
            <a:ext cx="1044624" cy="104462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2050" y="4076869"/>
            <a:ext cx="1008112" cy="1008112"/>
          </a:xfrm>
          <a:prstGeom prst="rect">
            <a:avLst/>
          </a:prstGeom>
        </p:spPr>
      </p:pic>
      <p:sp>
        <p:nvSpPr>
          <p:cNvPr id="6" name="TextBox 5"/>
          <p:cNvSpPr txBox="1"/>
          <p:nvPr/>
        </p:nvSpPr>
        <p:spPr>
          <a:xfrm>
            <a:off x="-77247" y="3167390"/>
            <a:ext cx="2472780" cy="523220"/>
          </a:xfrm>
          <a:prstGeom prst="rect">
            <a:avLst/>
          </a:prstGeom>
          <a:noFill/>
        </p:spPr>
        <p:txBody>
          <a:bodyPr wrap="square" rtlCol="0">
            <a:spAutoFit/>
          </a:bodyPr>
          <a:lstStyle/>
          <a:p>
            <a:pPr algn="ctr"/>
            <a:r>
              <a:rPr lang="en-US" sz="2800" dirty="0">
                <a:solidFill>
                  <a:srgbClr val="0053A1"/>
                </a:solidFill>
              </a:rPr>
              <a:t>Check that</a:t>
            </a:r>
            <a:endParaRPr lang="en-GB" sz="2800" dirty="0">
              <a:solidFill>
                <a:srgbClr val="0053A1"/>
              </a:solidFill>
            </a:endParaRPr>
          </a:p>
        </p:txBody>
      </p:sp>
      <p:sp>
        <p:nvSpPr>
          <p:cNvPr id="8" name="Rounded Rectangle 7"/>
          <p:cNvSpPr/>
          <p:nvPr/>
        </p:nvSpPr>
        <p:spPr>
          <a:xfrm>
            <a:off x="4427984" y="1874320"/>
            <a:ext cx="3816156" cy="1257515"/>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dirty="0">
                <a:solidFill>
                  <a:schemeClr val="tx1"/>
                </a:solidFill>
              </a:rPr>
              <a:t>All deliverables (QAP, report templates, etc.) are provided and reviewed according to contract provisions</a:t>
            </a:r>
          </a:p>
        </p:txBody>
      </p:sp>
      <p:sp>
        <p:nvSpPr>
          <p:cNvPr id="9" name="Triangle 43"/>
          <p:cNvSpPr/>
          <p:nvPr/>
        </p:nvSpPr>
        <p:spPr>
          <a:xfrm rot="5400000">
            <a:off x="842598" y="3259807"/>
            <a:ext cx="3186990"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4427984" y="3952167"/>
            <a:ext cx="3816156" cy="1257515"/>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dirty="0">
                <a:solidFill>
                  <a:schemeClr val="tx1"/>
                </a:solidFill>
              </a:rPr>
              <a:t>All actions agreed are implemented (number and qualification of resources, organization chart, etc.)</a:t>
            </a:r>
            <a:endParaRPr lang="fr-FR" dirty="0">
              <a:solidFill>
                <a:schemeClr val="tx1"/>
              </a:solidFill>
            </a:endParaRPr>
          </a:p>
        </p:txBody>
      </p:sp>
    </p:spTree>
    <p:extLst>
      <p:ext uri="{BB962C8B-B14F-4D97-AF65-F5344CB8AC3E}">
        <p14:creationId xmlns:p14="http://schemas.microsoft.com/office/powerpoint/2010/main" val="2166299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25760"/>
            <a:ext cx="8352927" cy="1143000"/>
          </a:xfrm>
        </p:spPr>
        <p:txBody>
          <a:bodyPr/>
          <a:lstStyle/>
          <a:p>
            <a:r>
              <a:rPr lang="en-US" dirty="0"/>
              <a:t>Follow-up meetings</a:t>
            </a:r>
            <a:endParaRPr lang="fr-FR" dirty="0"/>
          </a:p>
        </p:txBody>
      </p:sp>
      <p:sp>
        <p:nvSpPr>
          <p:cNvPr id="12" name="TextBox 11"/>
          <p:cNvSpPr txBox="1"/>
          <p:nvPr/>
        </p:nvSpPr>
        <p:spPr>
          <a:xfrm>
            <a:off x="2027211" y="1268760"/>
            <a:ext cx="5233592" cy="523220"/>
          </a:xfrm>
          <a:prstGeom prst="rect">
            <a:avLst/>
          </a:prstGeom>
          <a:noFill/>
        </p:spPr>
        <p:txBody>
          <a:bodyPr wrap="square" rtlCol="0">
            <a:spAutoFit/>
          </a:bodyPr>
          <a:lstStyle/>
          <a:p>
            <a:pPr algn="ctr"/>
            <a:r>
              <a:rPr lang="en-US" sz="2800" dirty="0">
                <a:solidFill>
                  <a:srgbClr val="0053A1"/>
                </a:solidFill>
              </a:rPr>
              <a:t>2 types (different participants)</a:t>
            </a:r>
            <a:endParaRPr lang="en-GB" sz="2800" dirty="0">
              <a:solidFill>
                <a:srgbClr val="0053A1"/>
              </a:solidFill>
            </a:endParaRPr>
          </a:p>
        </p:txBody>
      </p:sp>
      <p:sp>
        <p:nvSpPr>
          <p:cNvPr id="13" name="Triangle 43"/>
          <p:cNvSpPr/>
          <p:nvPr/>
        </p:nvSpPr>
        <p:spPr>
          <a:xfrm rot="10800000">
            <a:off x="3050512" y="1791980"/>
            <a:ext cx="3186990"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9592" y="2428799"/>
            <a:ext cx="3024336" cy="720080"/>
          </a:xfrm>
          <a:prstGeom prst="rect">
            <a:avLst/>
          </a:prstGeom>
          <a:solidFill>
            <a:srgbClr val="0053A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Operational meetings</a:t>
            </a:r>
            <a:endParaRPr lang="en-GB" dirty="0"/>
          </a:p>
        </p:txBody>
      </p:sp>
      <p:sp>
        <p:nvSpPr>
          <p:cNvPr id="14" name="Rectangle 13"/>
          <p:cNvSpPr/>
          <p:nvPr/>
        </p:nvSpPr>
        <p:spPr>
          <a:xfrm>
            <a:off x="5364088" y="2428799"/>
            <a:ext cx="3024336" cy="720080"/>
          </a:xfrm>
          <a:prstGeom prst="rect">
            <a:avLst/>
          </a:prstGeom>
          <a:solidFill>
            <a:srgbClr val="0053A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Contractual meetings </a:t>
            </a:r>
          </a:p>
          <a:p>
            <a:pPr algn="ctr"/>
            <a:r>
              <a:rPr lang="en-US" sz="1400" dirty="0"/>
              <a:t>(with procurement officer)</a:t>
            </a:r>
            <a:endParaRPr lang="en-GB" sz="1400" dirty="0"/>
          </a:p>
        </p:txBody>
      </p:sp>
      <p:sp>
        <p:nvSpPr>
          <p:cNvPr id="15" name="Rectangle 14"/>
          <p:cNvSpPr/>
          <p:nvPr/>
        </p:nvSpPr>
        <p:spPr>
          <a:xfrm>
            <a:off x="899592" y="3148878"/>
            <a:ext cx="3024336" cy="2080322"/>
          </a:xfrm>
          <a:prstGeom prst="rect">
            <a:avLst/>
          </a:prstGeom>
          <a:solidFill>
            <a:schemeClr val="bg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r>
              <a:rPr lang="en-US" dirty="0">
                <a:solidFill>
                  <a:schemeClr val="tx1"/>
                </a:solidFill>
              </a:rPr>
              <a:t>Safety</a:t>
            </a:r>
          </a:p>
          <a:p>
            <a:pPr marL="285750" indent="-285750">
              <a:buFont typeface="Arial" panose="020B0604020202020204" pitchFamily="34" charset="0"/>
              <a:buChar char="•"/>
            </a:pPr>
            <a:r>
              <a:rPr lang="en-US" dirty="0">
                <a:solidFill>
                  <a:schemeClr val="tx1"/>
                </a:solidFill>
              </a:rPr>
              <a:t>Ongoing activities</a:t>
            </a:r>
          </a:p>
          <a:p>
            <a:pPr marL="285750" indent="-285750">
              <a:buFont typeface="Arial" panose="020B0604020202020204" pitchFamily="34" charset="0"/>
              <a:buChar char="•"/>
            </a:pPr>
            <a:r>
              <a:rPr lang="en-US" dirty="0">
                <a:solidFill>
                  <a:schemeClr val="tx1"/>
                </a:solidFill>
              </a:rPr>
              <a:t>Schedule</a:t>
            </a:r>
          </a:p>
          <a:p>
            <a:pPr marL="285750" indent="-285750">
              <a:buFont typeface="Arial" panose="020B0604020202020204" pitchFamily="34" charset="0"/>
              <a:buChar char="•"/>
            </a:pPr>
            <a:r>
              <a:rPr lang="en-US" dirty="0">
                <a:solidFill>
                  <a:schemeClr val="tx1"/>
                </a:solidFill>
              </a:rPr>
              <a:t>Quality of service</a:t>
            </a:r>
          </a:p>
          <a:p>
            <a:pPr marL="285750" indent="-285750">
              <a:buFont typeface="Arial" panose="020B0604020202020204" pitchFamily="34" charset="0"/>
              <a:buChar char="•"/>
            </a:pPr>
            <a:r>
              <a:rPr lang="en-US" dirty="0">
                <a:solidFill>
                  <a:schemeClr val="tx1"/>
                </a:solidFill>
              </a:rPr>
              <a:t>etc.</a:t>
            </a: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GB" dirty="0">
              <a:solidFill>
                <a:schemeClr val="tx1"/>
              </a:solidFill>
            </a:endParaRPr>
          </a:p>
        </p:txBody>
      </p:sp>
      <p:sp>
        <p:nvSpPr>
          <p:cNvPr id="16" name="Rectangle 15"/>
          <p:cNvSpPr/>
          <p:nvPr/>
        </p:nvSpPr>
        <p:spPr>
          <a:xfrm>
            <a:off x="5364088" y="3148877"/>
            <a:ext cx="3024336" cy="2080323"/>
          </a:xfrm>
          <a:prstGeom prst="rect">
            <a:avLst/>
          </a:prstGeom>
          <a:solidFill>
            <a:schemeClr val="bg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en-US" dirty="0">
                <a:solidFill>
                  <a:schemeClr val="tx1"/>
                </a:solidFill>
              </a:rPr>
              <a:t>Volume of work</a:t>
            </a:r>
          </a:p>
          <a:p>
            <a:pPr marL="285750" indent="-285750">
              <a:buFont typeface="Arial" panose="020B0604020202020204" pitchFamily="34" charset="0"/>
              <a:buChar char="•"/>
            </a:pPr>
            <a:r>
              <a:rPr lang="en-US" dirty="0">
                <a:solidFill>
                  <a:schemeClr val="tx1"/>
                </a:solidFill>
              </a:rPr>
              <a:t>Organization chart</a:t>
            </a:r>
          </a:p>
          <a:p>
            <a:pPr marL="285750" indent="-285750">
              <a:buFont typeface="Arial" panose="020B0604020202020204" pitchFamily="34" charset="0"/>
              <a:buChar char="•"/>
            </a:pPr>
            <a:r>
              <a:rPr lang="en-US" dirty="0">
                <a:solidFill>
                  <a:schemeClr val="tx1"/>
                </a:solidFill>
              </a:rPr>
              <a:t>Safety issues</a:t>
            </a:r>
          </a:p>
          <a:p>
            <a:pPr marL="285750" indent="-285750">
              <a:buFont typeface="Arial" panose="020B0604020202020204" pitchFamily="34" charset="0"/>
              <a:buChar char="•"/>
            </a:pPr>
            <a:r>
              <a:rPr lang="en-US" dirty="0">
                <a:solidFill>
                  <a:schemeClr val="tx1"/>
                </a:solidFill>
              </a:rPr>
              <a:t>Non-conformities, PAL, KPI</a:t>
            </a:r>
          </a:p>
          <a:p>
            <a:pPr marL="285750" indent="-285750">
              <a:buFont typeface="Arial" panose="020B0604020202020204" pitchFamily="34" charset="0"/>
              <a:buChar char="•"/>
            </a:pPr>
            <a:r>
              <a:rPr lang="en-US" dirty="0">
                <a:solidFill>
                  <a:schemeClr val="tx1"/>
                </a:solidFill>
              </a:rPr>
              <a:t>Contractual issues</a:t>
            </a:r>
          </a:p>
          <a:p>
            <a:pPr marL="285750" indent="-285750">
              <a:buFont typeface="Arial" panose="020B0604020202020204" pitchFamily="34" charset="0"/>
              <a:buChar char="•"/>
            </a:pPr>
            <a:r>
              <a:rPr lang="en-US" dirty="0">
                <a:solidFill>
                  <a:schemeClr val="tx1"/>
                </a:solidFill>
              </a:rPr>
              <a:t>etc.</a:t>
            </a:r>
          </a:p>
        </p:txBody>
      </p:sp>
      <p:sp>
        <p:nvSpPr>
          <p:cNvPr id="7" name="TextBox 6"/>
          <p:cNvSpPr txBox="1"/>
          <p:nvPr/>
        </p:nvSpPr>
        <p:spPr>
          <a:xfrm>
            <a:off x="467544" y="5579946"/>
            <a:ext cx="8208912" cy="369332"/>
          </a:xfrm>
          <a:prstGeom prst="rect">
            <a:avLst/>
          </a:prstGeom>
          <a:noFill/>
        </p:spPr>
        <p:txBody>
          <a:bodyPr wrap="square" rtlCol="0">
            <a:spAutoFit/>
          </a:bodyPr>
          <a:lstStyle/>
          <a:p>
            <a:r>
              <a:rPr lang="en-GB" dirty="0">
                <a:sym typeface="Webdings" panose="05030102010509060703" pitchFamily="18" charset="2"/>
              </a:rPr>
              <a:t> </a:t>
            </a:r>
            <a:r>
              <a:rPr lang="en-US" dirty="0"/>
              <a:t>The technical officer, not the contractor, shall draft the minutes of meeting</a:t>
            </a:r>
            <a:endParaRPr lang="en-GB" dirty="0"/>
          </a:p>
        </p:txBody>
      </p:sp>
    </p:spTree>
    <p:extLst>
      <p:ext uri="{BB962C8B-B14F-4D97-AF65-F5344CB8AC3E}">
        <p14:creationId xmlns:p14="http://schemas.microsoft.com/office/powerpoint/2010/main" val="106735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48" y="116632"/>
            <a:ext cx="7467600" cy="1143000"/>
          </a:xfrm>
        </p:spPr>
        <p:txBody>
          <a:bodyPr/>
          <a:lstStyle/>
          <a:p>
            <a:r>
              <a:rPr lang="en-US" dirty="0"/>
              <a:t>Performance of services</a:t>
            </a:r>
            <a:endParaRPr lang="fr-FR" dirty="0"/>
          </a:p>
        </p:txBody>
      </p:sp>
      <p:sp>
        <p:nvSpPr>
          <p:cNvPr id="5" name="Rectangle 4"/>
          <p:cNvSpPr/>
          <p:nvPr/>
        </p:nvSpPr>
        <p:spPr>
          <a:xfrm>
            <a:off x="899592" y="3573016"/>
            <a:ext cx="1728192" cy="1440160"/>
          </a:xfrm>
          <a:prstGeom prst="rect">
            <a:avLst/>
          </a:prstGeom>
          <a:solidFill>
            <a:srgbClr val="0053A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Information provided for</a:t>
            </a:r>
            <a:endParaRPr lang="en-GB" dirty="0"/>
          </a:p>
        </p:txBody>
      </p:sp>
      <p:sp>
        <p:nvSpPr>
          <p:cNvPr id="7" name="Rectangle 6"/>
          <p:cNvSpPr/>
          <p:nvPr/>
        </p:nvSpPr>
        <p:spPr>
          <a:xfrm>
            <a:off x="2987824" y="3573016"/>
            <a:ext cx="5472608" cy="1440160"/>
          </a:xfrm>
          <a:prstGeom prst="rect">
            <a:avLst/>
          </a:prstGeom>
          <a:solidFill>
            <a:schemeClr val="bg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just">
              <a:buFont typeface="Arial" panose="020B0604020202020204" pitchFamily="34" charset="0"/>
              <a:buChar char="•"/>
            </a:pPr>
            <a:r>
              <a:rPr lang="en-US" dirty="0">
                <a:solidFill>
                  <a:schemeClr val="tx1"/>
                </a:solidFill>
              </a:rPr>
              <a:t>Small work contracts </a:t>
            </a:r>
          </a:p>
          <a:p>
            <a:pPr marL="285750" indent="-285750" algn="just">
              <a:buFont typeface="Arial" panose="020B0604020202020204" pitchFamily="34" charset="0"/>
              <a:buChar char="•"/>
            </a:pPr>
            <a:r>
              <a:rPr lang="en-US" dirty="0">
                <a:solidFill>
                  <a:schemeClr val="tx1"/>
                </a:solidFill>
              </a:rPr>
              <a:t>Maintenance contracts </a:t>
            </a:r>
          </a:p>
          <a:p>
            <a:pPr marL="285750" indent="-285750" algn="just">
              <a:buFont typeface="Arial" panose="020B0604020202020204" pitchFamily="34" charset="0"/>
              <a:buChar char="•"/>
            </a:pPr>
            <a:r>
              <a:rPr lang="en-US" dirty="0">
                <a:solidFill>
                  <a:schemeClr val="tx1"/>
                </a:solidFill>
              </a:rPr>
              <a:t>Contracts remunerated on a lump sum basis or time spent</a:t>
            </a:r>
          </a:p>
        </p:txBody>
      </p:sp>
      <p:sp>
        <p:nvSpPr>
          <p:cNvPr id="8" name="Rectangle 7"/>
          <p:cNvSpPr/>
          <p:nvPr/>
        </p:nvSpPr>
        <p:spPr>
          <a:xfrm>
            <a:off x="899592" y="2204864"/>
            <a:ext cx="1728192" cy="1021094"/>
          </a:xfrm>
          <a:prstGeom prst="rect">
            <a:avLst/>
          </a:prstGeom>
          <a:solidFill>
            <a:srgbClr val="0053A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QA</a:t>
            </a:r>
            <a:endParaRPr lang="en-GB" dirty="0"/>
          </a:p>
        </p:txBody>
      </p:sp>
      <p:sp>
        <p:nvSpPr>
          <p:cNvPr id="9" name="Rectangle 8"/>
          <p:cNvSpPr/>
          <p:nvPr/>
        </p:nvSpPr>
        <p:spPr>
          <a:xfrm>
            <a:off x="2987824" y="2204864"/>
            <a:ext cx="5472608" cy="1021094"/>
          </a:xfrm>
          <a:prstGeom prst="rect">
            <a:avLst/>
          </a:prstGeom>
          <a:solidFill>
            <a:schemeClr val="bg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en-US" dirty="0">
                <a:solidFill>
                  <a:schemeClr val="tx1"/>
                </a:solidFill>
              </a:rPr>
              <a:t>KPI/ SLA follow-up</a:t>
            </a:r>
          </a:p>
          <a:p>
            <a:pPr marL="285750" indent="-285750">
              <a:buFont typeface="Arial" panose="020B0604020202020204" pitchFamily="34" charset="0"/>
              <a:buChar char="•"/>
            </a:pPr>
            <a:r>
              <a:rPr lang="en-US" dirty="0">
                <a:solidFill>
                  <a:schemeClr val="tx1"/>
                </a:solidFill>
              </a:rPr>
              <a:t>Management of non-conformities and application of penalties</a:t>
            </a:r>
            <a:endParaRPr lang="fr-FR" dirty="0">
              <a:solidFill>
                <a:schemeClr val="tx1"/>
              </a:solidFill>
            </a:endParaRPr>
          </a:p>
        </p:txBody>
      </p:sp>
    </p:spTree>
    <p:extLst>
      <p:ext uri="{BB962C8B-B14F-4D97-AF65-F5344CB8AC3E}">
        <p14:creationId xmlns:p14="http://schemas.microsoft.com/office/powerpoint/2010/main" val="3374186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9392"/>
            <a:ext cx="6120680" cy="1143000"/>
          </a:xfrm>
        </p:spPr>
        <p:txBody>
          <a:bodyPr/>
          <a:lstStyle/>
          <a:p>
            <a:r>
              <a:rPr lang="en-US" sz="4400" dirty="0"/>
              <a:t>Small works contracts</a:t>
            </a:r>
            <a:endParaRPr lang="fr-FR" sz="4400" dirty="0"/>
          </a:p>
        </p:txBody>
      </p:sp>
      <p:pic>
        <p:nvPicPr>
          <p:cNvPr id="4" name="Picture 3"/>
          <p:cNvPicPr>
            <a:picLocks noChangeAspect="1"/>
          </p:cNvPicPr>
          <p:nvPr/>
        </p:nvPicPr>
        <p:blipFill>
          <a:blip r:embed="rId3"/>
          <a:stretch>
            <a:fillRect/>
          </a:stretch>
        </p:blipFill>
        <p:spPr>
          <a:xfrm>
            <a:off x="34475" y="1043608"/>
            <a:ext cx="9086850" cy="5029200"/>
          </a:xfrm>
          <a:prstGeom prst="rect">
            <a:avLst/>
          </a:prstGeom>
        </p:spPr>
      </p:pic>
    </p:spTree>
    <p:extLst>
      <p:ext uri="{BB962C8B-B14F-4D97-AF65-F5344CB8AC3E}">
        <p14:creationId xmlns:p14="http://schemas.microsoft.com/office/powerpoint/2010/main" val="32852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9392"/>
            <a:ext cx="6120680" cy="1143000"/>
          </a:xfrm>
        </p:spPr>
        <p:txBody>
          <a:bodyPr/>
          <a:lstStyle/>
          <a:p>
            <a:r>
              <a:rPr lang="en-US" sz="4400" dirty="0"/>
              <a:t>Small works contracts</a:t>
            </a:r>
            <a:endParaRPr lang="fr-FR" sz="4400" dirty="0"/>
          </a:p>
        </p:txBody>
      </p:sp>
      <p:pic>
        <p:nvPicPr>
          <p:cNvPr id="11" name="Picture 10"/>
          <p:cNvPicPr>
            <a:picLocks noChangeAspect="1"/>
          </p:cNvPicPr>
          <p:nvPr/>
        </p:nvPicPr>
        <p:blipFill>
          <a:blip r:embed="rId3"/>
          <a:stretch>
            <a:fillRect/>
          </a:stretch>
        </p:blipFill>
        <p:spPr>
          <a:xfrm>
            <a:off x="83792" y="1556792"/>
            <a:ext cx="9048750" cy="3857625"/>
          </a:xfrm>
          <a:prstGeom prst="rect">
            <a:avLst/>
          </a:prstGeom>
        </p:spPr>
      </p:pic>
    </p:spTree>
    <p:extLst>
      <p:ext uri="{BB962C8B-B14F-4D97-AF65-F5344CB8AC3E}">
        <p14:creationId xmlns:p14="http://schemas.microsoft.com/office/powerpoint/2010/main" val="680733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9361040" cy="1143000"/>
          </a:xfrm>
        </p:spPr>
        <p:txBody>
          <a:bodyPr/>
          <a:lstStyle/>
          <a:p>
            <a:r>
              <a:rPr lang="en-US" sz="4400" dirty="0"/>
              <a:t>Maintenance contracts (preventive)</a:t>
            </a:r>
            <a:endParaRPr lang="fr-FR" sz="4400" dirty="0"/>
          </a:p>
        </p:txBody>
      </p:sp>
      <p:pic>
        <p:nvPicPr>
          <p:cNvPr id="3" name="Picture 2"/>
          <p:cNvPicPr>
            <a:picLocks noChangeAspect="1"/>
          </p:cNvPicPr>
          <p:nvPr/>
        </p:nvPicPr>
        <p:blipFill>
          <a:blip r:embed="rId3"/>
          <a:stretch>
            <a:fillRect/>
          </a:stretch>
        </p:blipFill>
        <p:spPr>
          <a:xfrm>
            <a:off x="468248" y="1484784"/>
            <a:ext cx="8421940" cy="3446138"/>
          </a:xfrm>
          <a:prstGeom prst="rect">
            <a:avLst/>
          </a:prstGeom>
        </p:spPr>
      </p:pic>
    </p:spTree>
    <p:extLst>
      <p:ext uri="{BB962C8B-B14F-4D97-AF65-F5344CB8AC3E}">
        <p14:creationId xmlns:p14="http://schemas.microsoft.com/office/powerpoint/2010/main" val="2039545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685277" cy="1143000"/>
          </a:xfrm>
        </p:spPr>
        <p:txBody>
          <a:bodyPr/>
          <a:lstStyle/>
          <a:p>
            <a:r>
              <a:rPr lang="en-US" sz="4400" dirty="0"/>
              <a:t>Maintenance contracts (corrective)</a:t>
            </a:r>
            <a:endParaRPr lang="fr-FR" sz="4400" dirty="0"/>
          </a:p>
        </p:txBody>
      </p:sp>
      <p:pic>
        <p:nvPicPr>
          <p:cNvPr id="4" name="Picture 3"/>
          <p:cNvPicPr>
            <a:picLocks noChangeAspect="1"/>
          </p:cNvPicPr>
          <p:nvPr/>
        </p:nvPicPr>
        <p:blipFill>
          <a:blip r:embed="rId3"/>
          <a:stretch>
            <a:fillRect/>
          </a:stretch>
        </p:blipFill>
        <p:spPr>
          <a:xfrm>
            <a:off x="0" y="1844824"/>
            <a:ext cx="9163050" cy="2762250"/>
          </a:xfrm>
          <a:prstGeom prst="rect">
            <a:avLst/>
          </a:prstGeom>
        </p:spPr>
      </p:pic>
    </p:spTree>
    <p:extLst>
      <p:ext uri="{BB962C8B-B14F-4D97-AF65-F5344CB8AC3E}">
        <p14:creationId xmlns:p14="http://schemas.microsoft.com/office/powerpoint/2010/main" val="1020539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844824"/>
            <a:ext cx="7630616" cy="1470025"/>
          </a:xfrm>
        </p:spPr>
        <p:txBody>
          <a:bodyPr>
            <a:noAutofit/>
          </a:bodyPr>
          <a:lstStyle/>
          <a:p>
            <a:pPr algn="ctr"/>
            <a:r>
              <a:rPr lang="en-US" sz="4800" dirty="0">
                <a:solidFill>
                  <a:schemeClr val="tx2"/>
                </a:solidFill>
              </a:rPr>
              <a:t>How to follow-up </a:t>
            </a:r>
            <a:br>
              <a:rPr lang="en-US" sz="4800" dirty="0">
                <a:solidFill>
                  <a:schemeClr val="tx2"/>
                </a:solidFill>
              </a:rPr>
            </a:br>
            <a:r>
              <a:rPr lang="en-US" sz="4800" dirty="0">
                <a:solidFill>
                  <a:schemeClr val="tx2"/>
                </a:solidFill>
              </a:rPr>
              <a:t>a service contract </a:t>
            </a:r>
            <a:br>
              <a:rPr lang="en-US" sz="4800" dirty="0">
                <a:solidFill>
                  <a:schemeClr val="tx2"/>
                </a:solidFill>
              </a:rPr>
            </a:br>
            <a:r>
              <a:rPr lang="en-US" sz="4800" dirty="0">
                <a:solidFill>
                  <a:schemeClr val="tx2"/>
                </a:solidFill>
              </a:rPr>
              <a:t>(RACI Matrix)</a:t>
            </a:r>
          </a:p>
        </p:txBody>
      </p:sp>
      <p:pic>
        <p:nvPicPr>
          <p:cNvPr id="3" name="Picture 2"/>
          <p:cNvPicPr>
            <a:picLocks noChangeAspect="1"/>
          </p:cNvPicPr>
          <p:nvPr/>
        </p:nvPicPr>
        <p:blipFill>
          <a:blip r:embed="rId2"/>
          <a:stretch>
            <a:fillRect/>
          </a:stretch>
        </p:blipFill>
        <p:spPr>
          <a:xfrm>
            <a:off x="928688" y="4725144"/>
            <a:ext cx="7286625" cy="962025"/>
          </a:xfrm>
          <a:prstGeom prst="rect">
            <a:avLst/>
          </a:prstGeom>
        </p:spPr>
      </p:pic>
    </p:spTree>
    <p:extLst>
      <p:ext uri="{BB962C8B-B14F-4D97-AF65-F5344CB8AC3E}">
        <p14:creationId xmlns:p14="http://schemas.microsoft.com/office/powerpoint/2010/main" val="372362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032" y="332656"/>
            <a:ext cx="8675752" cy="1143000"/>
          </a:xfrm>
        </p:spPr>
        <p:txBody>
          <a:bodyPr/>
          <a:lstStyle/>
          <a:p>
            <a:r>
              <a:rPr lang="en-US" sz="4400" dirty="0"/>
              <a:t>Lump-sum or Time-spent based contracts</a:t>
            </a:r>
            <a:endParaRPr lang="fr-FR" sz="4400" dirty="0"/>
          </a:p>
        </p:txBody>
      </p:sp>
      <p:pic>
        <p:nvPicPr>
          <p:cNvPr id="3" name="Picture 2"/>
          <p:cNvPicPr>
            <a:picLocks noChangeAspect="1"/>
          </p:cNvPicPr>
          <p:nvPr/>
        </p:nvPicPr>
        <p:blipFill>
          <a:blip r:embed="rId3"/>
          <a:stretch>
            <a:fillRect/>
          </a:stretch>
        </p:blipFill>
        <p:spPr>
          <a:xfrm>
            <a:off x="395536" y="1700808"/>
            <a:ext cx="8244408" cy="4228776"/>
          </a:xfrm>
          <a:prstGeom prst="rect">
            <a:avLst/>
          </a:prstGeom>
        </p:spPr>
      </p:pic>
    </p:spTree>
    <p:extLst>
      <p:ext uri="{BB962C8B-B14F-4D97-AF65-F5344CB8AC3E}">
        <p14:creationId xmlns:p14="http://schemas.microsoft.com/office/powerpoint/2010/main" val="3008725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7467600" cy="1143000"/>
          </a:xfrm>
        </p:spPr>
        <p:txBody>
          <a:bodyPr/>
          <a:lstStyle/>
          <a:p>
            <a:r>
              <a:rPr lang="en-US" dirty="0"/>
              <a:t>Correspondence</a:t>
            </a:r>
            <a:endParaRPr lang="fr-FR" dirty="0"/>
          </a:p>
        </p:txBody>
      </p:sp>
      <p:sp>
        <p:nvSpPr>
          <p:cNvPr id="5" name="Content Placeholder 4"/>
          <p:cNvSpPr>
            <a:spLocks noGrp="1"/>
          </p:cNvSpPr>
          <p:nvPr>
            <p:ph idx="1"/>
          </p:nvPr>
        </p:nvSpPr>
        <p:spPr>
          <a:xfrm>
            <a:off x="277309" y="1700808"/>
            <a:ext cx="8507288" cy="2446763"/>
          </a:xfrm>
        </p:spPr>
        <p:txBody>
          <a:bodyPr/>
          <a:lstStyle/>
          <a:p>
            <a:pPr algn="just"/>
            <a:r>
              <a:rPr lang="en-US" dirty="0"/>
              <a:t>Keep all records in writing. Documents non-conformities via a NC registry.</a:t>
            </a:r>
          </a:p>
          <a:p>
            <a:pPr algn="just"/>
            <a:r>
              <a:rPr lang="en-US" dirty="0"/>
              <a:t>The ‘</a:t>
            </a:r>
            <a:r>
              <a:rPr lang="en-US" dirty="0" err="1"/>
              <a:t>Ordre</a:t>
            </a:r>
            <a:r>
              <a:rPr lang="en-US" dirty="0"/>
              <a:t> de Service’ (OS) should include a provision such as:</a:t>
            </a:r>
          </a:p>
        </p:txBody>
      </p:sp>
      <p:pic>
        <p:nvPicPr>
          <p:cNvPr id="3" name="Picture 2"/>
          <p:cNvPicPr>
            <a:picLocks noChangeAspect="1"/>
          </p:cNvPicPr>
          <p:nvPr/>
        </p:nvPicPr>
        <p:blipFill>
          <a:blip r:embed="rId2"/>
          <a:stretch>
            <a:fillRect/>
          </a:stretch>
        </p:blipFill>
        <p:spPr>
          <a:xfrm>
            <a:off x="7920501" y="276510"/>
            <a:ext cx="864096" cy="864096"/>
          </a:xfrm>
          <a:prstGeom prst="rect">
            <a:avLst/>
          </a:prstGeom>
        </p:spPr>
      </p:pic>
      <p:sp>
        <p:nvSpPr>
          <p:cNvPr id="2" name="TextBox 1"/>
          <p:cNvSpPr txBox="1"/>
          <p:nvPr/>
        </p:nvSpPr>
        <p:spPr>
          <a:xfrm>
            <a:off x="1520942" y="3861048"/>
            <a:ext cx="6408712" cy="1938992"/>
          </a:xfrm>
          <a:prstGeom prst="rect">
            <a:avLst/>
          </a:prstGeom>
          <a:noFill/>
        </p:spPr>
        <p:txBody>
          <a:bodyPr wrap="square" rtlCol="0">
            <a:spAutoFit/>
          </a:bodyPr>
          <a:lstStyle/>
          <a:p>
            <a:pPr algn="just"/>
            <a:r>
              <a:rPr lang="en-US" sz="2000" dirty="0"/>
              <a:t>“You are kindly requested to return to CERN a signed copy of the present Service Order within five working days of its reception. Without any response from you within this deadline, the Service Order will be considered accepted.”</a:t>
            </a:r>
          </a:p>
          <a:p>
            <a:pPr algn="just"/>
            <a:endParaRPr lang="en-GB" sz="2000" dirty="0"/>
          </a:p>
        </p:txBody>
      </p:sp>
    </p:spTree>
    <p:extLst>
      <p:ext uri="{BB962C8B-B14F-4D97-AF65-F5344CB8AC3E}">
        <p14:creationId xmlns:p14="http://schemas.microsoft.com/office/powerpoint/2010/main" val="2938117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853" y="188640"/>
            <a:ext cx="7467600" cy="1143000"/>
          </a:xfrm>
        </p:spPr>
        <p:txBody>
          <a:bodyPr/>
          <a:lstStyle/>
          <a:p>
            <a:r>
              <a:rPr lang="en-US" dirty="0"/>
              <a:t>Administrative follow-up</a:t>
            </a:r>
            <a:endParaRPr lang="fr-FR"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069" y="1772816"/>
            <a:ext cx="720080" cy="720080"/>
          </a:xfrm>
          <a:prstGeom prst="rect">
            <a:avLst/>
          </a:prstGeom>
        </p:spPr>
      </p:pic>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1005069" y="2857314"/>
            <a:ext cx="720452" cy="72045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5069" y="3942184"/>
            <a:ext cx="720080" cy="720080"/>
          </a:xfrm>
          <a:prstGeom prst="rect">
            <a:avLst/>
          </a:prstGeom>
        </p:spPr>
      </p:pic>
      <p:sp>
        <p:nvSpPr>
          <p:cNvPr id="7" name="Rounded Rectangle 6"/>
          <p:cNvSpPr/>
          <p:nvPr/>
        </p:nvSpPr>
        <p:spPr>
          <a:xfrm>
            <a:off x="2123728" y="2889270"/>
            <a:ext cx="5616624" cy="656540"/>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6513" indent="0">
              <a:buNone/>
            </a:pPr>
            <a:r>
              <a:rPr lang="en-US" sz="2400" dirty="0">
                <a:solidFill>
                  <a:schemeClr val="tx1"/>
                </a:solidFill>
              </a:rPr>
              <a:t>Approval of a subcontractor</a:t>
            </a:r>
          </a:p>
        </p:txBody>
      </p:sp>
      <p:sp>
        <p:nvSpPr>
          <p:cNvPr id="9" name="Rounded Rectangle 8"/>
          <p:cNvSpPr/>
          <p:nvPr/>
        </p:nvSpPr>
        <p:spPr>
          <a:xfrm>
            <a:off x="2123728" y="1810439"/>
            <a:ext cx="5616624" cy="656540"/>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6513" indent="0">
              <a:buNone/>
            </a:pPr>
            <a:r>
              <a:rPr lang="en-US" sz="2400" dirty="0">
                <a:solidFill>
                  <a:schemeClr val="tx1"/>
                </a:solidFill>
              </a:rPr>
              <a:t>Registration and access authorizations</a:t>
            </a:r>
          </a:p>
        </p:txBody>
      </p:sp>
      <p:sp>
        <p:nvSpPr>
          <p:cNvPr id="10" name="Rounded Rectangle 9"/>
          <p:cNvSpPr/>
          <p:nvPr/>
        </p:nvSpPr>
        <p:spPr>
          <a:xfrm>
            <a:off x="2123728" y="3978040"/>
            <a:ext cx="5616624" cy="656540"/>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6513" indent="0">
              <a:buNone/>
            </a:pPr>
            <a:r>
              <a:rPr lang="en-US" sz="2400" dirty="0">
                <a:solidFill>
                  <a:schemeClr val="tx1"/>
                </a:solidFill>
              </a:rPr>
              <a:t>Work outside normal working hours</a:t>
            </a:r>
            <a:endParaRPr lang="fr-FR" sz="2400" dirty="0">
              <a:solidFill>
                <a:schemeClr val="tx1"/>
              </a:solidFill>
            </a:endParaRPr>
          </a:p>
        </p:txBody>
      </p:sp>
    </p:spTree>
    <p:extLst>
      <p:ext uri="{BB962C8B-B14F-4D97-AF65-F5344CB8AC3E}">
        <p14:creationId xmlns:p14="http://schemas.microsoft.com/office/powerpoint/2010/main" val="2822218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467600" cy="1143000"/>
          </a:xfrm>
        </p:spPr>
        <p:txBody>
          <a:bodyPr/>
          <a:lstStyle/>
          <a:p>
            <a:r>
              <a:rPr lang="en-US" dirty="0"/>
              <a:t>Safety coordination</a:t>
            </a:r>
            <a:endParaRPr lang="fr-FR" dirty="0"/>
          </a:p>
        </p:txBody>
      </p:sp>
      <p:pic>
        <p:nvPicPr>
          <p:cNvPr id="4" name="Picture 3"/>
          <p:cNvPicPr>
            <a:picLocks noChangeAspect="1"/>
          </p:cNvPicPr>
          <p:nvPr/>
        </p:nvPicPr>
        <p:blipFill rotWithShape="1">
          <a:blip r:embed="rId3"/>
          <a:srcRect l="13040" t="19760" r="16400" b="19761"/>
          <a:stretch/>
        </p:blipFill>
        <p:spPr>
          <a:xfrm>
            <a:off x="7540918" y="338406"/>
            <a:ext cx="951183" cy="815300"/>
          </a:xfrm>
          <a:prstGeom prst="rect">
            <a:avLst/>
          </a:prstGeom>
        </p:spPr>
      </p:pic>
      <p:sp>
        <p:nvSpPr>
          <p:cNvPr id="7" name="TextBox 6"/>
          <p:cNvSpPr txBox="1"/>
          <p:nvPr/>
        </p:nvSpPr>
        <p:spPr>
          <a:xfrm>
            <a:off x="899592" y="1481406"/>
            <a:ext cx="7344816" cy="1815882"/>
          </a:xfrm>
          <a:prstGeom prst="rect">
            <a:avLst/>
          </a:prstGeom>
          <a:noFill/>
        </p:spPr>
        <p:txBody>
          <a:bodyPr wrap="square" rtlCol="0">
            <a:spAutoFit/>
          </a:bodyPr>
          <a:lstStyle/>
          <a:p>
            <a:pPr algn="just"/>
            <a:r>
              <a:rPr lang="en-GB" sz="2800" dirty="0">
                <a:solidFill>
                  <a:srgbClr val="0053A1"/>
                </a:solidFill>
                <a:sym typeface="Webdings" panose="05030102010509060703" pitchFamily="18" charset="2"/>
              </a:rPr>
              <a:t> </a:t>
            </a:r>
            <a:r>
              <a:rPr lang="en-US" sz="2800" dirty="0">
                <a:solidFill>
                  <a:srgbClr val="0053A1"/>
                </a:solidFill>
              </a:rPr>
              <a:t>It is the responsibility of the technical officer to inform the contractor of the risks or hazards related to the performance of the services under the contract.</a:t>
            </a:r>
          </a:p>
        </p:txBody>
      </p:sp>
      <p:sp>
        <p:nvSpPr>
          <p:cNvPr id="8" name="Rounded Rectangle 7"/>
          <p:cNvSpPr/>
          <p:nvPr/>
        </p:nvSpPr>
        <p:spPr>
          <a:xfrm>
            <a:off x="457273" y="4165227"/>
            <a:ext cx="2233941" cy="687786"/>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dirty="0">
                <a:solidFill>
                  <a:srgbClr val="002060"/>
                </a:solidFill>
              </a:rPr>
              <a:t>PP and its update</a:t>
            </a:r>
          </a:p>
        </p:txBody>
      </p:sp>
      <p:sp>
        <p:nvSpPr>
          <p:cNvPr id="11" name="Rounded Rectangle 10"/>
          <p:cNvSpPr/>
          <p:nvPr/>
        </p:nvSpPr>
        <p:spPr>
          <a:xfrm>
            <a:off x="3455876" y="4167661"/>
            <a:ext cx="2232248" cy="687786"/>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dirty="0">
                <a:solidFill>
                  <a:srgbClr val="002060"/>
                </a:solidFill>
              </a:rPr>
              <a:t>Declaration of incidents</a:t>
            </a:r>
          </a:p>
        </p:txBody>
      </p:sp>
      <p:sp>
        <p:nvSpPr>
          <p:cNvPr id="12" name="Rounded Rectangle 11"/>
          <p:cNvSpPr/>
          <p:nvPr/>
        </p:nvSpPr>
        <p:spPr>
          <a:xfrm>
            <a:off x="6424794" y="4165227"/>
            <a:ext cx="2232248" cy="687786"/>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dirty="0">
                <a:solidFill>
                  <a:srgbClr val="002060"/>
                </a:solidFill>
              </a:rPr>
              <a:t>VIC(s)</a:t>
            </a:r>
          </a:p>
        </p:txBody>
      </p:sp>
      <p:sp>
        <p:nvSpPr>
          <p:cNvPr id="13" name="Down Arrow 12"/>
          <p:cNvSpPr/>
          <p:nvPr/>
        </p:nvSpPr>
        <p:spPr>
          <a:xfrm>
            <a:off x="4283968" y="3496065"/>
            <a:ext cx="576064" cy="504056"/>
          </a:xfrm>
          <a:prstGeom prst="downArrow">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2060"/>
              </a:solidFill>
            </a:endParaRPr>
          </a:p>
        </p:txBody>
      </p:sp>
      <p:sp>
        <p:nvSpPr>
          <p:cNvPr id="14" name="Down Arrow 13"/>
          <p:cNvSpPr/>
          <p:nvPr/>
        </p:nvSpPr>
        <p:spPr>
          <a:xfrm>
            <a:off x="7252886" y="3496065"/>
            <a:ext cx="576064" cy="504056"/>
          </a:xfrm>
          <a:prstGeom prst="downArrow">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2060"/>
              </a:solidFill>
            </a:endParaRPr>
          </a:p>
        </p:txBody>
      </p:sp>
      <p:sp>
        <p:nvSpPr>
          <p:cNvPr id="15" name="Down Arrow 14"/>
          <p:cNvSpPr/>
          <p:nvPr/>
        </p:nvSpPr>
        <p:spPr>
          <a:xfrm>
            <a:off x="1286211" y="3496065"/>
            <a:ext cx="576064" cy="504056"/>
          </a:xfrm>
          <a:prstGeom prst="downArrow">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2060"/>
              </a:solidFill>
            </a:endParaRPr>
          </a:p>
        </p:txBody>
      </p:sp>
    </p:spTree>
    <p:extLst>
      <p:ext uri="{BB962C8B-B14F-4D97-AF65-F5344CB8AC3E}">
        <p14:creationId xmlns:p14="http://schemas.microsoft.com/office/powerpoint/2010/main" val="502620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467600" cy="1143000"/>
          </a:xfrm>
        </p:spPr>
        <p:txBody>
          <a:bodyPr/>
          <a:lstStyle/>
          <a:p>
            <a:r>
              <a:rPr lang="en-US" dirty="0"/>
              <a:t>Day-to-day issue settlement</a:t>
            </a:r>
            <a:endParaRPr lang="fr-FR" dirty="0"/>
          </a:p>
        </p:txBody>
      </p:sp>
      <p:sp>
        <p:nvSpPr>
          <p:cNvPr id="3" name="Content Placeholder 2"/>
          <p:cNvSpPr>
            <a:spLocks noGrp="1"/>
          </p:cNvSpPr>
          <p:nvPr>
            <p:ph idx="1"/>
          </p:nvPr>
        </p:nvSpPr>
        <p:spPr>
          <a:xfrm>
            <a:off x="539552" y="2060848"/>
            <a:ext cx="8291264" cy="3124944"/>
          </a:xfrm>
        </p:spPr>
        <p:txBody>
          <a:bodyPr/>
          <a:lstStyle/>
          <a:p>
            <a:r>
              <a:rPr lang="en-US" dirty="0"/>
              <a:t>Up to the technical officer;</a:t>
            </a:r>
          </a:p>
          <a:p>
            <a:pPr algn="just"/>
            <a:r>
              <a:rPr lang="en-US" dirty="0"/>
              <a:t>The procurement officer shall be informed as soon as the performance of the contract is threatened. </a:t>
            </a:r>
          </a:p>
          <a:p>
            <a:pPr marL="447675" lvl="1" indent="0" algn="just">
              <a:buNone/>
            </a:pPr>
            <a:r>
              <a:rPr lang="en-US" dirty="0"/>
              <a:t>	Ex: Services not compliant with contractual 	requirements</a:t>
            </a:r>
            <a:endParaRPr lang="fr-FR" dirty="0"/>
          </a:p>
        </p:txBody>
      </p:sp>
      <p:pic>
        <p:nvPicPr>
          <p:cNvPr id="4" name="Picture 3"/>
          <p:cNvPicPr>
            <a:picLocks noChangeAspect="1"/>
          </p:cNvPicPr>
          <p:nvPr/>
        </p:nvPicPr>
        <p:blipFill>
          <a:blip r:embed="rId2"/>
          <a:stretch>
            <a:fillRect/>
          </a:stretch>
        </p:blipFill>
        <p:spPr>
          <a:xfrm>
            <a:off x="8172400" y="401225"/>
            <a:ext cx="792088" cy="717830"/>
          </a:xfrm>
          <a:prstGeom prst="rect">
            <a:avLst/>
          </a:prstGeom>
        </p:spPr>
      </p:pic>
    </p:spTree>
    <p:extLst>
      <p:ext uri="{BB962C8B-B14F-4D97-AF65-F5344CB8AC3E}">
        <p14:creationId xmlns:p14="http://schemas.microsoft.com/office/powerpoint/2010/main" val="59722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467600" cy="1143000"/>
          </a:xfrm>
        </p:spPr>
        <p:txBody>
          <a:bodyPr/>
          <a:lstStyle/>
          <a:p>
            <a:r>
              <a:rPr lang="en-US" dirty="0"/>
              <a:t>Dispute settlement</a:t>
            </a:r>
            <a:endParaRPr lang="fr-FR" dirty="0"/>
          </a:p>
        </p:txBody>
      </p:sp>
      <p:sp>
        <p:nvSpPr>
          <p:cNvPr id="3" name="Content Placeholder 2"/>
          <p:cNvSpPr>
            <a:spLocks noGrp="1"/>
          </p:cNvSpPr>
          <p:nvPr>
            <p:ph idx="1"/>
          </p:nvPr>
        </p:nvSpPr>
        <p:spPr>
          <a:xfrm>
            <a:off x="514725" y="1196752"/>
            <a:ext cx="7467600" cy="4968552"/>
          </a:xfrm>
        </p:spPr>
        <p:txBody>
          <a:bodyPr/>
          <a:lstStyle/>
          <a:p>
            <a:r>
              <a:rPr lang="en-US" sz="2400" dirty="0"/>
              <a:t>Inform the procurement officer asap:</a:t>
            </a:r>
          </a:p>
          <a:p>
            <a:pPr lvl="1"/>
            <a:r>
              <a:rPr lang="en-US" sz="2000" dirty="0"/>
              <a:t>document all non-conformities</a:t>
            </a:r>
            <a:endParaRPr lang="fr-FR" sz="2000" dirty="0"/>
          </a:p>
          <a:p>
            <a:r>
              <a:rPr lang="en-US" sz="2400" dirty="0"/>
              <a:t>And together, assess the situation:</a:t>
            </a:r>
          </a:p>
          <a:p>
            <a:pPr lvl="1"/>
            <a:r>
              <a:rPr lang="en-US" sz="2000" dirty="0"/>
              <a:t>Collect documentation;</a:t>
            </a:r>
          </a:p>
          <a:p>
            <a:pPr lvl="1"/>
            <a:r>
              <a:rPr lang="en-US" sz="2000" dirty="0"/>
              <a:t>Identify options;</a:t>
            </a:r>
          </a:p>
          <a:p>
            <a:pPr lvl="1"/>
            <a:r>
              <a:rPr lang="en-US" sz="2000" dirty="0"/>
              <a:t>Prepare negotiations;</a:t>
            </a:r>
          </a:p>
          <a:p>
            <a:pPr lvl="1"/>
            <a:r>
              <a:rPr lang="en-US" sz="2000" dirty="0"/>
              <a:t>Review termination.</a:t>
            </a:r>
          </a:p>
          <a:p>
            <a:r>
              <a:rPr lang="en-US" sz="2400" dirty="0"/>
              <a:t>Meetings with the contractor;</a:t>
            </a:r>
          </a:p>
          <a:p>
            <a:r>
              <a:rPr lang="en-US" sz="2400" dirty="0"/>
              <a:t>Penalties;</a:t>
            </a:r>
          </a:p>
          <a:p>
            <a:r>
              <a:rPr lang="en-US" sz="2400" dirty="0"/>
              <a:t>Letter of notice;</a:t>
            </a:r>
          </a:p>
          <a:p>
            <a:r>
              <a:rPr lang="en-US" sz="2400" dirty="0"/>
              <a:t>Decide whether to continue or terminate the contract (withdrawal of bank guarantee?).</a:t>
            </a:r>
            <a:endParaRPr lang="fr-FR" sz="2400" dirty="0"/>
          </a:p>
        </p:txBody>
      </p:sp>
      <p:pic>
        <p:nvPicPr>
          <p:cNvPr id="4" name="Picture 3"/>
          <p:cNvPicPr>
            <a:picLocks noChangeAspect="1"/>
          </p:cNvPicPr>
          <p:nvPr/>
        </p:nvPicPr>
        <p:blipFill>
          <a:blip r:embed="rId2"/>
          <a:stretch>
            <a:fillRect/>
          </a:stretch>
        </p:blipFill>
        <p:spPr>
          <a:xfrm>
            <a:off x="7526687" y="401553"/>
            <a:ext cx="936104" cy="936104"/>
          </a:xfrm>
          <a:prstGeom prst="rect">
            <a:avLst/>
          </a:prstGeom>
        </p:spPr>
      </p:pic>
    </p:spTree>
    <p:extLst>
      <p:ext uri="{BB962C8B-B14F-4D97-AF65-F5344CB8AC3E}">
        <p14:creationId xmlns:p14="http://schemas.microsoft.com/office/powerpoint/2010/main" val="2970274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467600" cy="1143000"/>
          </a:xfrm>
        </p:spPr>
        <p:txBody>
          <a:bodyPr/>
          <a:lstStyle/>
          <a:p>
            <a:r>
              <a:rPr lang="en-US" dirty="0"/>
              <a:t>Amendments</a:t>
            </a:r>
            <a:endParaRPr lang="fr-FR" dirty="0"/>
          </a:p>
        </p:txBody>
      </p:sp>
      <p:sp>
        <p:nvSpPr>
          <p:cNvPr id="3" name="Content Placeholder 2"/>
          <p:cNvSpPr>
            <a:spLocks noGrp="1"/>
          </p:cNvSpPr>
          <p:nvPr>
            <p:ph idx="1"/>
          </p:nvPr>
        </p:nvSpPr>
        <p:spPr>
          <a:xfrm>
            <a:off x="395535" y="1772816"/>
            <a:ext cx="8039386" cy="3384376"/>
          </a:xfrm>
        </p:spPr>
        <p:txBody>
          <a:bodyPr/>
          <a:lstStyle/>
          <a:p>
            <a:r>
              <a:rPr lang="en-US" dirty="0"/>
              <a:t>Will be needed for the:</a:t>
            </a:r>
          </a:p>
          <a:p>
            <a:pPr lvl="1"/>
            <a:r>
              <a:rPr lang="en-US" dirty="0"/>
              <a:t>Renewal of a contract</a:t>
            </a:r>
          </a:p>
          <a:p>
            <a:pPr lvl="1" algn="just"/>
            <a:r>
              <a:rPr lang="en-US" dirty="0"/>
              <a:t>Any contractual change (name of contractor, prices, scope, </a:t>
            </a:r>
            <a:r>
              <a:rPr lang="en-US" dirty="0" err="1"/>
              <a:t>etc</a:t>
            </a:r>
            <a:r>
              <a:rPr lang="en-US" dirty="0"/>
              <a:t>). Please inform the procurement service before committing to the contractor.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1350" y="191669"/>
            <a:ext cx="1143571" cy="1143571"/>
          </a:xfrm>
          <a:prstGeom prst="rect">
            <a:avLst/>
          </a:prstGeom>
        </p:spPr>
      </p:pic>
    </p:spTree>
    <p:extLst>
      <p:ext uri="{BB962C8B-B14F-4D97-AF65-F5344CB8AC3E}">
        <p14:creationId xmlns:p14="http://schemas.microsoft.com/office/powerpoint/2010/main" val="95504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489933" y="2276872"/>
            <a:ext cx="8352928" cy="182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0" rIns="45720" bIns="0" numCol="1" anchor="t" anchorCtr="0" compatLnSpc="1">
            <a:prstTxWarp prst="textNoShape">
              <a:avLst/>
            </a:prstTxWarp>
          </a:bodyPr>
          <a:lstStyle>
            <a:lvl1pPr algn="l" rtl="0" eaLnBrk="1" fontAlgn="base" hangingPunct="1">
              <a:spcBef>
                <a:spcPct val="0"/>
              </a:spcBef>
              <a:spcAft>
                <a:spcPct val="0"/>
              </a:spcAft>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a:lstStyle>
          <a:p>
            <a:pPr algn="ctr"/>
            <a:r>
              <a:rPr lang="en-US" dirty="0">
                <a:ln w="12700">
                  <a:noFill/>
                  <a:prstDash val="solid"/>
                </a:ln>
              </a:rPr>
              <a:t>END OF CONTRACT</a:t>
            </a:r>
            <a:endParaRPr lang="en-GB" dirty="0">
              <a:ln w="12700">
                <a:noFill/>
                <a:prstDash val="solid"/>
              </a:ln>
            </a:endParaRPr>
          </a:p>
        </p:txBody>
      </p:sp>
      <p:grpSp>
        <p:nvGrpSpPr>
          <p:cNvPr id="9" name="Group 8"/>
          <p:cNvGrpSpPr/>
          <p:nvPr/>
        </p:nvGrpSpPr>
        <p:grpSpPr>
          <a:xfrm>
            <a:off x="442734" y="3301900"/>
            <a:ext cx="8447325" cy="1011550"/>
            <a:chOff x="490537" y="545242"/>
            <a:chExt cx="8447325" cy="1011550"/>
          </a:xfrm>
        </p:grpSpPr>
        <p:pic>
          <p:nvPicPr>
            <p:cNvPr id="10" name="Picture 9"/>
            <p:cNvPicPr>
              <a:picLocks noChangeAspect="1"/>
            </p:cNvPicPr>
            <p:nvPr/>
          </p:nvPicPr>
          <p:blipFill rotWithShape="1">
            <a:blip r:embed="rId2"/>
            <a:srcRect r="68716"/>
            <a:stretch/>
          </p:blipFill>
          <p:spPr>
            <a:xfrm>
              <a:off x="490537" y="548680"/>
              <a:ext cx="2641303" cy="1008112"/>
            </a:xfrm>
            <a:prstGeom prst="rect">
              <a:avLst/>
            </a:prstGeom>
          </p:spPr>
        </p:pic>
        <p:pic>
          <p:nvPicPr>
            <p:cNvPr id="11" name="Picture 10"/>
            <p:cNvPicPr>
              <a:picLocks noChangeAspect="1"/>
            </p:cNvPicPr>
            <p:nvPr/>
          </p:nvPicPr>
          <p:blipFill rotWithShape="1">
            <a:blip r:embed="rId3"/>
            <a:srcRect l="31238"/>
            <a:stretch/>
          </p:blipFill>
          <p:spPr>
            <a:xfrm>
              <a:off x="3131840" y="545242"/>
              <a:ext cx="5806022" cy="1005927"/>
            </a:xfrm>
            <a:prstGeom prst="rect">
              <a:avLst/>
            </a:prstGeom>
          </p:spPr>
        </p:pic>
      </p:grpSp>
      <p:sp>
        <p:nvSpPr>
          <p:cNvPr id="12" name="Triangle 43"/>
          <p:cNvSpPr/>
          <p:nvPr/>
        </p:nvSpPr>
        <p:spPr>
          <a:xfrm rot="10800000">
            <a:off x="3779912" y="2958171"/>
            <a:ext cx="3186990"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4205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83433"/>
            <a:ext cx="7467600" cy="1143000"/>
          </a:xfrm>
        </p:spPr>
        <p:txBody>
          <a:bodyPr/>
          <a:lstStyle/>
          <a:p>
            <a:r>
              <a:rPr lang="en-US" dirty="0"/>
              <a:t>End of contract</a:t>
            </a:r>
            <a:endParaRPr lang="fr-FR" dirty="0"/>
          </a:p>
        </p:txBody>
      </p:sp>
      <p:pic>
        <p:nvPicPr>
          <p:cNvPr id="4" name="Picture 3"/>
          <p:cNvPicPr>
            <a:picLocks noChangeAspect="1"/>
          </p:cNvPicPr>
          <p:nvPr/>
        </p:nvPicPr>
        <p:blipFill>
          <a:blip r:embed="rId3"/>
          <a:stretch>
            <a:fillRect/>
          </a:stretch>
        </p:blipFill>
        <p:spPr>
          <a:xfrm>
            <a:off x="7740352" y="283433"/>
            <a:ext cx="864096" cy="864096"/>
          </a:xfrm>
          <a:prstGeom prst="rect">
            <a:avLst/>
          </a:prstGeom>
        </p:spPr>
      </p:pic>
      <p:sp>
        <p:nvSpPr>
          <p:cNvPr id="5" name="Rectangle 4"/>
          <p:cNvSpPr/>
          <p:nvPr/>
        </p:nvSpPr>
        <p:spPr>
          <a:xfrm>
            <a:off x="539552" y="1556791"/>
            <a:ext cx="3024336" cy="720080"/>
          </a:xfrm>
          <a:prstGeom prst="rect">
            <a:avLst/>
          </a:prstGeom>
          <a:solidFill>
            <a:srgbClr val="0053A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Termination</a:t>
            </a:r>
            <a:endParaRPr lang="en-GB" dirty="0"/>
          </a:p>
        </p:txBody>
      </p:sp>
      <p:sp>
        <p:nvSpPr>
          <p:cNvPr id="6" name="Rectangle 5"/>
          <p:cNvSpPr/>
          <p:nvPr/>
        </p:nvSpPr>
        <p:spPr>
          <a:xfrm>
            <a:off x="536482" y="4077072"/>
            <a:ext cx="3024336" cy="720080"/>
          </a:xfrm>
          <a:prstGeom prst="rect">
            <a:avLst/>
          </a:prstGeom>
          <a:solidFill>
            <a:srgbClr val="0053A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Expiry</a:t>
            </a:r>
            <a:endParaRPr lang="en-GB" sz="1400" dirty="0"/>
          </a:p>
        </p:txBody>
      </p:sp>
      <p:sp>
        <p:nvSpPr>
          <p:cNvPr id="7" name="Rectangle 6"/>
          <p:cNvSpPr/>
          <p:nvPr/>
        </p:nvSpPr>
        <p:spPr>
          <a:xfrm>
            <a:off x="539552" y="2276870"/>
            <a:ext cx="3024336" cy="1512170"/>
          </a:xfrm>
          <a:prstGeom prst="rect">
            <a:avLst/>
          </a:prstGeom>
          <a:solidFill>
            <a:schemeClr val="bg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just"/>
            <a:r>
              <a:rPr lang="en-US" dirty="0">
                <a:solidFill>
                  <a:schemeClr val="tx1"/>
                </a:solidFill>
              </a:rPr>
              <a:t>Termination may be due to:</a:t>
            </a:r>
          </a:p>
          <a:p>
            <a:pPr marL="285750" indent="-285750" algn="just">
              <a:buFont typeface="Arial" panose="020B0604020202020204" pitchFamily="34" charset="0"/>
              <a:buChar char="•"/>
            </a:pPr>
            <a:r>
              <a:rPr lang="en-US" dirty="0">
                <a:solidFill>
                  <a:schemeClr val="tx1"/>
                </a:solidFill>
              </a:rPr>
              <a:t>Breach</a:t>
            </a:r>
          </a:p>
          <a:p>
            <a:pPr marL="285750" indent="-285750" algn="just">
              <a:buFont typeface="Arial" panose="020B0604020202020204" pitchFamily="34" charset="0"/>
              <a:buChar char="•"/>
            </a:pPr>
            <a:r>
              <a:rPr lang="en-US" dirty="0">
                <a:solidFill>
                  <a:schemeClr val="tx1"/>
                </a:solidFill>
              </a:rPr>
              <a:t>Gross negligence</a:t>
            </a:r>
          </a:p>
          <a:p>
            <a:pPr marL="285750" indent="-285750" algn="just">
              <a:buFont typeface="Arial" panose="020B0604020202020204" pitchFamily="34" charset="0"/>
              <a:buChar char="•"/>
            </a:pPr>
            <a:r>
              <a:rPr lang="en-US" dirty="0">
                <a:solidFill>
                  <a:schemeClr val="tx1"/>
                </a:solidFill>
              </a:rPr>
              <a:t>Willful misconduct</a:t>
            </a:r>
          </a:p>
          <a:p>
            <a:pPr marL="285750" indent="-285750" algn="just">
              <a:buFont typeface="Arial" panose="020B0604020202020204" pitchFamily="34" charset="0"/>
              <a:buChar char="•"/>
            </a:pPr>
            <a:r>
              <a:rPr lang="en-US" dirty="0">
                <a:solidFill>
                  <a:schemeClr val="tx1"/>
                </a:solidFill>
              </a:rPr>
              <a:t>Convenience, etc.</a:t>
            </a:r>
          </a:p>
        </p:txBody>
      </p:sp>
      <p:sp>
        <p:nvSpPr>
          <p:cNvPr id="8" name="Rectangle 7"/>
          <p:cNvSpPr/>
          <p:nvPr/>
        </p:nvSpPr>
        <p:spPr>
          <a:xfrm>
            <a:off x="5604829" y="3011287"/>
            <a:ext cx="3312368" cy="1984176"/>
          </a:xfrm>
          <a:prstGeom prst="rect">
            <a:avLst/>
          </a:prstGeom>
          <a:solidFill>
            <a:schemeClr val="bg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a:r>
              <a:rPr lang="en-US" sz="2400" dirty="0">
                <a:solidFill>
                  <a:schemeClr val="tx1"/>
                </a:solidFill>
              </a:rPr>
              <a:t>Inventories of CERN’s assets (spare parts, access cards, keys, vehicles, etc.)</a:t>
            </a:r>
            <a:endParaRPr lang="fr-FR" sz="2400" dirty="0">
              <a:solidFill>
                <a:schemeClr val="tx1"/>
              </a:solidFill>
            </a:endParaRPr>
          </a:p>
        </p:txBody>
      </p:sp>
      <p:sp>
        <p:nvSpPr>
          <p:cNvPr id="9" name="Down Arrow 8"/>
          <p:cNvSpPr/>
          <p:nvPr/>
        </p:nvSpPr>
        <p:spPr>
          <a:xfrm rot="16200000">
            <a:off x="3318781" y="3458007"/>
            <a:ext cx="2531155" cy="1090736"/>
          </a:xfrm>
          <a:prstGeom prst="downArrow">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2060"/>
              </a:solidFill>
            </a:endParaRPr>
          </a:p>
        </p:txBody>
      </p:sp>
      <p:sp>
        <p:nvSpPr>
          <p:cNvPr id="10" name="Rectangle 9"/>
          <p:cNvSpPr/>
          <p:nvPr/>
        </p:nvSpPr>
        <p:spPr>
          <a:xfrm>
            <a:off x="536482" y="4797152"/>
            <a:ext cx="3024336" cy="648073"/>
          </a:xfrm>
          <a:prstGeom prst="rect">
            <a:avLst/>
          </a:prstGeom>
          <a:solidFill>
            <a:schemeClr val="bg1"/>
          </a:solidFill>
          <a:ln>
            <a:solidFill>
              <a:srgbClr val="0053A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a:r>
              <a:rPr lang="en-US" dirty="0">
                <a:solidFill>
                  <a:schemeClr val="tx1"/>
                </a:solidFill>
              </a:rPr>
              <a:t>Date initially foreseen</a:t>
            </a:r>
            <a:endParaRPr lang="fr-FR" dirty="0">
              <a:solidFill>
                <a:schemeClr val="tx1"/>
              </a:solidFill>
            </a:endParaRPr>
          </a:p>
        </p:txBody>
      </p:sp>
    </p:spTree>
    <p:extLst>
      <p:ext uri="{BB962C8B-B14F-4D97-AF65-F5344CB8AC3E}">
        <p14:creationId xmlns:p14="http://schemas.microsoft.com/office/powerpoint/2010/main" val="21911559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489933" y="2276872"/>
            <a:ext cx="8352928" cy="182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0" rIns="45720" bIns="0" numCol="1" anchor="t" anchorCtr="0" compatLnSpc="1">
            <a:prstTxWarp prst="textNoShape">
              <a:avLst/>
            </a:prstTxWarp>
          </a:bodyPr>
          <a:lstStyle>
            <a:lvl1pPr algn="l" rtl="0" eaLnBrk="1" fontAlgn="base" hangingPunct="1">
              <a:spcBef>
                <a:spcPct val="0"/>
              </a:spcBef>
              <a:spcAft>
                <a:spcPct val="0"/>
              </a:spcAft>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a:lstStyle>
          <a:p>
            <a:pPr algn="ctr"/>
            <a:r>
              <a:rPr lang="en-US" dirty="0">
                <a:ln w="12700">
                  <a:noFill/>
                  <a:prstDash val="solid"/>
                </a:ln>
              </a:rPr>
              <a:t>BEHAVIOURAL TIPS</a:t>
            </a:r>
            <a:endParaRPr lang="en-GB" dirty="0">
              <a:ln w="12700">
                <a:noFill/>
                <a:prstDash val="solid"/>
              </a:ln>
            </a:endParaRPr>
          </a:p>
        </p:txBody>
      </p:sp>
      <p:grpSp>
        <p:nvGrpSpPr>
          <p:cNvPr id="7" name="Group 6"/>
          <p:cNvGrpSpPr/>
          <p:nvPr/>
        </p:nvGrpSpPr>
        <p:grpSpPr>
          <a:xfrm>
            <a:off x="442734" y="3301900"/>
            <a:ext cx="8447325" cy="1011550"/>
            <a:chOff x="490537" y="545242"/>
            <a:chExt cx="8447325" cy="1011550"/>
          </a:xfrm>
        </p:grpSpPr>
        <p:pic>
          <p:nvPicPr>
            <p:cNvPr id="8" name="Picture 7"/>
            <p:cNvPicPr>
              <a:picLocks noChangeAspect="1"/>
            </p:cNvPicPr>
            <p:nvPr/>
          </p:nvPicPr>
          <p:blipFill rotWithShape="1">
            <a:blip r:embed="rId2"/>
            <a:srcRect r="68716"/>
            <a:stretch/>
          </p:blipFill>
          <p:spPr>
            <a:xfrm>
              <a:off x="490537" y="548680"/>
              <a:ext cx="2641303" cy="1008112"/>
            </a:xfrm>
            <a:prstGeom prst="rect">
              <a:avLst/>
            </a:prstGeom>
          </p:spPr>
        </p:pic>
        <p:pic>
          <p:nvPicPr>
            <p:cNvPr id="9" name="Picture 8"/>
            <p:cNvPicPr>
              <a:picLocks noChangeAspect="1"/>
            </p:cNvPicPr>
            <p:nvPr/>
          </p:nvPicPr>
          <p:blipFill rotWithShape="1">
            <a:blip r:embed="rId3"/>
            <a:srcRect l="31238"/>
            <a:stretch/>
          </p:blipFill>
          <p:spPr>
            <a:xfrm>
              <a:off x="3131840" y="545242"/>
              <a:ext cx="5806022" cy="1005927"/>
            </a:xfrm>
            <a:prstGeom prst="rect">
              <a:avLst/>
            </a:prstGeom>
          </p:spPr>
        </p:pic>
      </p:grpSp>
      <p:sp>
        <p:nvSpPr>
          <p:cNvPr id="10" name="Triangle 43"/>
          <p:cNvSpPr/>
          <p:nvPr/>
        </p:nvSpPr>
        <p:spPr>
          <a:xfrm rot="10800000">
            <a:off x="5292080" y="2958171"/>
            <a:ext cx="3186990"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169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467600" cy="1143000"/>
          </a:xfrm>
        </p:spPr>
        <p:txBody>
          <a:bodyPr/>
          <a:lstStyle/>
          <a:p>
            <a:r>
              <a:rPr lang="en-US" dirty="0"/>
              <a:t>Introduction</a:t>
            </a:r>
            <a:endParaRPr lang="fr-FR" dirty="0"/>
          </a:p>
        </p:txBody>
      </p:sp>
      <p:sp>
        <p:nvSpPr>
          <p:cNvPr id="3" name="Content Placeholder 2"/>
          <p:cNvSpPr>
            <a:spLocks noGrp="1"/>
          </p:cNvSpPr>
          <p:nvPr>
            <p:ph idx="1"/>
          </p:nvPr>
        </p:nvSpPr>
        <p:spPr>
          <a:xfrm>
            <a:off x="457200" y="1412776"/>
            <a:ext cx="8291264" cy="4392488"/>
          </a:xfrm>
        </p:spPr>
        <p:txBody>
          <a:bodyPr/>
          <a:lstStyle/>
          <a:p>
            <a:pPr algn="just"/>
            <a:r>
              <a:rPr lang="en-US" sz="3200" dirty="0"/>
              <a:t>Internal audit: Procurement Service to create guidelines (RACI matrix) on the role and responsibilities of technical officer for management of service contracts</a:t>
            </a:r>
          </a:p>
          <a:p>
            <a:pPr algn="just"/>
            <a:r>
              <a:rPr lang="en-US" sz="3200" dirty="0"/>
              <a:t>Working group created included HSE and representative service contract managers</a:t>
            </a:r>
          </a:p>
          <a:p>
            <a:pPr algn="just"/>
            <a:r>
              <a:rPr lang="en-US" sz="3200" dirty="0"/>
              <a:t>Document based on best practices </a:t>
            </a:r>
          </a:p>
        </p:txBody>
      </p:sp>
    </p:spTree>
    <p:extLst>
      <p:ext uri="{BB962C8B-B14F-4D97-AF65-F5344CB8AC3E}">
        <p14:creationId xmlns:p14="http://schemas.microsoft.com/office/powerpoint/2010/main" val="110865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467600" cy="1143000"/>
          </a:xfrm>
        </p:spPr>
        <p:txBody>
          <a:bodyPr/>
          <a:lstStyle/>
          <a:p>
            <a:r>
              <a:rPr lang="en-US" dirty="0" err="1"/>
              <a:t>Behavioural</a:t>
            </a:r>
            <a:r>
              <a:rPr lang="en-US" dirty="0"/>
              <a:t> tips (1)</a:t>
            </a:r>
            <a:endParaRPr lang="fr-FR"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73542" y="265584"/>
            <a:ext cx="926232" cy="926232"/>
          </a:xfrm>
          <a:prstGeom prst="rect">
            <a:avLst/>
          </a:prstGeom>
        </p:spPr>
      </p:pic>
      <p:graphicFrame>
        <p:nvGraphicFramePr>
          <p:cNvPr id="7" name="Diagram 6"/>
          <p:cNvGraphicFramePr/>
          <p:nvPr>
            <p:extLst>
              <p:ext uri="{D42A27DB-BD31-4B8C-83A1-F6EECF244321}">
                <p14:modId xmlns:p14="http://schemas.microsoft.com/office/powerpoint/2010/main" val="4048773947"/>
              </p:ext>
            </p:extLst>
          </p:nvPr>
        </p:nvGraphicFramePr>
        <p:xfrm>
          <a:off x="11337" y="1124744"/>
          <a:ext cx="2941282" cy="4901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entagon 7"/>
          <p:cNvSpPr/>
          <p:nvPr/>
        </p:nvSpPr>
        <p:spPr>
          <a:xfrm flipH="1">
            <a:off x="2501765" y="1410114"/>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Comply with CERN’s Integrity Policy, </a:t>
            </a:r>
          </a:p>
          <a:p>
            <a:pPr algn="ctr"/>
            <a:r>
              <a:rPr lang="en-US" dirty="0">
                <a:solidFill>
                  <a:schemeClr val="tx1"/>
                </a:solidFill>
              </a:rPr>
              <a:t>including CERN’s Code of Conduct</a:t>
            </a:r>
          </a:p>
        </p:txBody>
      </p:sp>
      <p:sp>
        <p:nvSpPr>
          <p:cNvPr id="9" name="Pentagon 8"/>
          <p:cNvSpPr/>
          <p:nvPr/>
        </p:nvSpPr>
        <p:spPr>
          <a:xfrm flipH="1">
            <a:off x="2501765" y="2923776"/>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Read, understand and acquire full </a:t>
            </a:r>
          </a:p>
          <a:p>
            <a:pPr algn="ctr"/>
            <a:r>
              <a:rPr lang="en-US" dirty="0">
                <a:solidFill>
                  <a:schemeClr val="tx1"/>
                </a:solidFill>
              </a:rPr>
              <a:t>knowledge of your contract</a:t>
            </a:r>
          </a:p>
        </p:txBody>
      </p:sp>
      <p:sp>
        <p:nvSpPr>
          <p:cNvPr id="10" name="Pentagon 9"/>
          <p:cNvSpPr/>
          <p:nvPr/>
        </p:nvSpPr>
        <p:spPr>
          <a:xfrm flipH="1">
            <a:off x="2501765" y="4437112"/>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Use templates wherever they exist</a:t>
            </a:r>
          </a:p>
        </p:txBody>
      </p:sp>
      <p:sp>
        <p:nvSpPr>
          <p:cNvPr id="11" name="Pentagon 10"/>
          <p:cNvSpPr/>
          <p:nvPr/>
        </p:nvSpPr>
        <p:spPr>
          <a:xfrm flipH="1">
            <a:off x="2501765" y="2149431"/>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Defend CERN’ interests</a:t>
            </a:r>
          </a:p>
        </p:txBody>
      </p:sp>
      <p:sp>
        <p:nvSpPr>
          <p:cNvPr id="12" name="Pentagon 11"/>
          <p:cNvSpPr/>
          <p:nvPr/>
        </p:nvSpPr>
        <p:spPr>
          <a:xfrm flipH="1">
            <a:off x="2501765" y="3667510"/>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Keep track of all records, do not </a:t>
            </a:r>
          </a:p>
          <a:p>
            <a:pPr algn="ctr"/>
            <a:r>
              <a:rPr lang="en-US" dirty="0">
                <a:solidFill>
                  <a:schemeClr val="tx1"/>
                </a:solidFill>
              </a:rPr>
              <a:t>make oral commitments</a:t>
            </a:r>
          </a:p>
        </p:txBody>
      </p:sp>
      <p:sp>
        <p:nvSpPr>
          <p:cNvPr id="13" name="Pentagon 12"/>
          <p:cNvSpPr/>
          <p:nvPr/>
        </p:nvSpPr>
        <p:spPr>
          <a:xfrm flipH="1">
            <a:off x="2499031" y="5209253"/>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Clearly define the roles and responsibilities of CERN personnel in charge of the follow-up of the contract</a:t>
            </a:r>
          </a:p>
        </p:txBody>
      </p:sp>
    </p:spTree>
    <p:extLst>
      <p:ext uri="{BB962C8B-B14F-4D97-AF65-F5344CB8AC3E}">
        <p14:creationId xmlns:p14="http://schemas.microsoft.com/office/powerpoint/2010/main" val="33109666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539552" y="18864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lvl1pPr algn="l" rtl="0" eaLnBrk="1" fontAlgn="base" hangingPunct="1">
              <a:spcBef>
                <a:spcPct val="0"/>
              </a:spcBef>
              <a:spcAft>
                <a:spcPct val="0"/>
              </a:spcAft>
              <a:defRPr sz="4600" kern="1200">
                <a:solidFill>
                  <a:schemeClr val="tx1"/>
                </a:solidFill>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a:lstStyle>
          <a:p>
            <a:r>
              <a:rPr lang="en-US" dirty="0" err="1"/>
              <a:t>Behavioural</a:t>
            </a:r>
            <a:r>
              <a:rPr lang="en-US" dirty="0"/>
              <a:t> tips (2)</a:t>
            </a:r>
            <a:endParaRPr lang="fr-FR"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73542" y="265584"/>
            <a:ext cx="926232" cy="926232"/>
          </a:xfrm>
          <a:prstGeom prst="rect">
            <a:avLst/>
          </a:prstGeom>
        </p:spPr>
      </p:pic>
      <p:graphicFrame>
        <p:nvGraphicFramePr>
          <p:cNvPr id="10" name="Diagram 9"/>
          <p:cNvGraphicFramePr/>
          <p:nvPr>
            <p:extLst>
              <p:ext uri="{D42A27DB-BD31-4B8C-83A1-F6EECF244321}">
                <p14:modId xmlns:p14="http://schemas.microsoft.com/office/powerpoint/2010/main" val="1627420218"/>
              </p:ext>
            </p:extLst>
          </p:nvPr>
        </p:nvGraphicFramePr>
        <p:xfrm>
          <a:off x="642296" y="908595"/>
          <a:ext cx="2009143" cy="1697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Pentagon 10"/>
          <p:cNvSpPr/>
          <p:nvPr/>
        </p:nvSpPr>
        <p:spPr>
          <a:xfrm flipH="1">
            <a:off x="2501765" y="1410114"/>
            <a:ext cx="5904656" cy="60088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Set the relationship with the contractor up for success</a:t>
            </a:r>
          </a:p>
        </p:txBody>
      </p:sp>
      <p:sp>
        <p:nvSpPr>
          <p:cNvPr id="12" name="Triangle 43"/>
          <p:cNvSpPr/>
          <p:nvPr/>
        </p:nvSpPr>
        <p:spPr>
          <a:xfrm rot="10800000">
            <a:off x="3701497" y="2205168"/>
            <a:ext cx="3505191"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3581834" y="2775638"/>
            <a:ext cx="3744515" cy="699093"/>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a:solidFill>
                  <a:schemeClr val="tx1"/>
                </a:solidFill>
              </a:rPr>
              <a:t>Show the example: be prompt, stick to the time frames, be meticulous with paperwork</a:t>
            </a:r>
          </a:p>
        </p:txBody>
      </p:sp>
      <p:sp>
        <p:nvSpPr>
          <p:cNvPr id="15" name="Rounded Rectangle 14"/>
          <p:cNvSpPr/>
          <p:nvPr/>
        </p:nvSpPr>
        <p:spPr>
          <a:xfrm>
            <a:off x="3581834" y="3618269"/>
            <a:ext cx="3744515" cy="373935"/>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a:solidFill>
                  <a:schemeClr val="tx1"/>
                </a:solidFill>
              </a:rPr>
              <a:t>Be fair and impartial</a:t>
            </a:r>
          </a:p>
        </p:txBody>
      </p:sp>
      <p:sp>
        <p:nvSpPr>
          <p:cNvPr id="16" name="Rounded Rectangle 15"/>
          <p:cNvSpPr/>
          <p:nvPr/>
        </p:nvSpPr>
        <p:spPr>
          <a:xfrm>
            <a:off x="3581834" y="4168894"/>
            <a:ext cx="3744515" cy="374731"/>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a:solidFill>
                  <a:schemeClr val="tx1"/>
                </a:solidFill>
              </a:rPr>
              <a:t>Be constructive and pragmatic</a:t>
            </a:r>
          </a:p>
        </p:txBody>
      </p:sp>
      <p:sp>
        <p:nvSpPr>
          <p:cNvPr id="17" name="Rounded Rectangle 16"/>
          <p:cNvSpPr/>
          <p:nvPr/>
        </p:nvSpPr>
        <p:spPr>
          <a:xfrm>
            <a:off x="3599424" y="4720315"/>
            <a:ext cx="3726925" cy="361686"/>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a:solidFill>
                  <a:schemeClr val="tx1"/>
                </a:solidFill>
              </a:rPr>
              <a:t>Distinguish facts and opinions</a:t>
            </a:r>
          </a:p>
        </p:txBody>
      </p:sp>
      <p:sp>
        <p:nvSpPr>
          <p:cNvPr id="18" name="Rounded Rectangle 17"/>
          <p:cNvSpPr/>
          <p:nvPr/>
        </p:nvSpPr>
        <p:spPr>
          <a:xfrm>
            <a:off x="3590628" y="5257916"/>
            <a:ext cx="3726925" cy="361686"/>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400" dirty="0">
                <a:solidFill>
                  <a:schemeClr val="tx1"/>
                </a:solidFill>
              </a:rPr>
              <a:t>Trust and verify</a:t>
            </a:r>
          </a:p>
        </p:txBody>
      </p:sp>
    </p:spTree>
    <p:extLst>
      <p:ext uri="{BB962C8B-B14F-4D97-AF65-F5344CB8AC3E}">
        <p14:creationId xmlns:p14="http://schemas.microsoft.com/office/powerpoint/2010/main" val="27302131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467600" cy="1143000"/>
          </a:xfrm>
        </p:spPr>
        <p:txBody>
          <a:bodyPr/>
          <a:lstStyle/>
          <a:p>
            <a:r>
              <a:rPr lang="en-US" dirty="0" err="1"/>
              <a:t>Behavioural</a:t>
            </a:r>
            <a:r>
              <a:rPr lang="en-US" dirty="0"/>
              <a:t> tips (3)</a:t>
            </a:r>
            <a:endParaRPr lang="fr-FR"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3542" y="265584"/>
            <a:ext cx="926232" cy="926232"/>
          </a:xfrm>
          <a:prstGeom prst="rect">
            <a:avLst/>
          </a:prstGeom>
        </p:spPr>
      </p:pic>
      <p:sp>
        <p:nvSpPr>
          <p:cNvPr id="6" name="Pentagon 5"/>
          <p:cNvSpPr/>
          <p:nvPr/>
        </p:nvSpPr>
        <p:spPr>
          <a:xfrm flipH="1">
            <a:off x="2331183" y="1424608"/>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Be respected, but not feared, by the contractor</a:t>
            </a:r>
          </a:p>
        </p:txBody>
      </p:sp>
      <p:graphicFrame>
        <p:nvGraphicFramePr>
          <p:cNvPr id="17" name="Diagram 16"/>
          <p:cNvGraphicFramePr/>
          <p:nvPr>
            <p:extLst>
              <p:ext uri="{D42A27DB-BD31-4B8C-83A1-F6EECF244321}">
                <p14:modId xmlns:p14="http://schemas.microsoft.com/office/powerpoint/2010/main" val="1397007692"/>
              </p:ext>
            </p:extLst>
          </p:nvPr>
        </p:nvGraphicFramePr>
        <p:xfrm>
          <a:off x="395536" y="1209058"/>
          <a:ext cx="1944216" cy="36587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9" name="Diagram 18"/>
          <p:cNvGraphicFramePr/>
          <p:nvPr>
            <p:extLst>
              <p:ext uri="{D42A27DB-BD31-4B8C-83A1-F6EECF244321}">
                <p14:modId xmlns:p14="http://schemas.microsoft.com/office/powerpoint/2010/main" val="4087301359"/>
              </p:ext>
            </p:extLst>
          </p:nvPr>
        </p:nvGraphicFramePr>
        <p:xfrm>
          <a:off x="386967" y="2306331"/>
          <a:ext cx="1944216" cy="365873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0" name="Pentagon 19"/>
          <p:cNvSpPr/>
          <p:nvPr/>
        </p:nvSpPr>
        <p:spPr>
          <a:xfrm flipH="1">
            <a:off x="2335468" y="364502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Learn and share</a:t>
            </a:r>
          </a:p>
        </p:txBody>
      </p:sp>
      <p:sp>
        <p:nvSpPr>
          <p:cNvPr id="21" name="Pentagon 20"/>
          <p:cNvSpPr/>
          <p:nvPr/>
        </p:nvSpPr>
        <p:spPr>
          <a:xfrm flipH="1">
            <a:off x="2326899" y="472514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Be aware of the evolution of applicable law, rules and regulations</a:t>
            </a:r>
          </a:p>
        </p:txBody>
      </p:sp>
      <p:sp>
        <p:nvSpPr>
          <p:cNvPr id="22" name="Pentagon 21"/>
          <p:cNvSpPr/>
          <p:nvPr/>
        </p:nvSpPr>
        <p:spPr>
          <a:xfrm flipH="1">
            <a:off x="2331183" y="418508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Protect ‘commercial-in-confidence’ information</a:t>
            </a:r>
          </a:p>
        </p:txBody>
      </p:sp>
      <p:sp>
        <p:nvSpPr>
          <p:cNvPr id="23" name="Pentagon 22"/>
          <p:cNvSpPr/>
          <p:nvPr/>
        </p:nvSpPr>
        <p:spPr>
          <a:xfrm flipH="1">
            <a:off x="2331183" y="310496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Expect and manage change</a:t>
            </a:r>
          </a:p>
        </p:txBody>
      </p:sp>
      <p:sp>
        <p:nvSpPr>
          <p:cNvPr id="24" name="Pentagon 23"/>
          <p:cNvSpPr/>
          <p:nvPr/>
        </p:nvSpPr>
        <p:spPr>
          <a:xfrm flipH="1">
            <a:off x="2324757" y="2002752"/>
            <a:ext cx="5911082"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Be aware of matters and risks related to “</a:t>
            </a:r>
            <a:r>
              <a:rPr lang="en-US" sz="1500" dirty="0" err="1">
                <a:solidFill>
                  <a:schemeClr val="tx1"/>
                </a:solidFill>
              </a:rPr>
              <a:t>délit</a:t>
            </a:r>
            <a:r>
              <a:rPr lang="en-US" sz="1500" dirty="0">
                <a:solidFill>
                  <a:schemeClr val="tx1"/>
                </a:solidFill>
              </a:rPr>
              <a:t> de </a:t>
            </a:r>
            <a:r>
              <a:rPr lang="en-US" sz="1500" dirty="0" err="1">
                <a:solidFill>
                  <a:schemeClr val="tx1"/>
                </a:solidFill>
              </a:rPr>
              <a:t>marchandage</a:t>
            </a:r>
            <a:r>
              <a:rPr lang="en-US" sz="1500" dirty="0">
                <a:solidFill>
                  <a:schemeClr val="tx1"/>
                </a:solidFill>
              </a:rPr>
              <a:t>”</a:t>
            </a:r>
          </a:p>
        </p:txBody>
      </p:sp>
      <p:sp>
        <p:nvSpPr>
          <p:cNvPr id="25" name="Pentagon 24"/>
          <p:cNvSpPr/>
          <p:nvPr/>
        </p:nvSpPr>
        <p:spPr>
          <a:xfrm flipH="1">
            <a:off x="2323686" y="2540082"/>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Do not negotiate on your own, inform procurement service as soon as any dispute arises</a:t>
            </a:r>
          </a:p>
        </p:txBody>
      </p:sp>
      <p:sp>
        <p:nvSpPr>
          <p:cNvPr id="26" name="Pentagon 25"/>
          <p:cNvSpPr/>
          <p:nvPr/>
        </p:nvSpPr>
        <p:spPr>
          <a:xfrm flipH="1">
            <a:off x="2321650" y="5260759"/>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Contact the procurement officer for any question related to contractual and commercial matters</a:t>
            </a:r>
          </a:p>
        </p:txBody>
      </p:sp>
    </p:spTree>
    <p:extLst>
      <p:ext uri="{BB962C8B-B14F-4D97-AF65-F5344CB8AC3E}">
        <p14:creationId xmlns:p14="http://schemas.microsoft.com/office/powerpoint/2010/main" val="13694114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BFB0A2F-C6E5-5337-41E3-435A54A4F56C}"/>
              </a:ext>
            </a:extLst>
          </p:cNvPr>
          <p:cNvSpPr txBox="1"/>
          <p:nvPr/>
        </p:nvSpPr>
        <p:spPr>
          <a:xfrm>
            <a:off x="294857" y="475000"/>
            <a:ext cx="7605464" cy="1200329"/>
          </a:xfrm>
          <a:prstGeom prst="rect">
            <a:avLst/>
          </a:prstGeom>
          <a:noFill/>
        </p:spPr>
        <p:txBody>
          <a:bodyPr wrap="square" rtlCol="0">
            <a:spAutoFit/>
          </a:bodyPr>
          <a:lstStyle/>
          <a:p>
            <a:pPr algn="ctr"/>
            <a:r>
              <a:rPr lang="fr-CH" sz="3600" dirty="0" err="1">
                <a:latin typeface="+mj-lt"/>
                <a:ea typeface="+mj-ea"/>
                <a:cs typeface="+mj-cs"/>
              </a:rPr>
              <a:t>Integrity</a:t>
            </a:r>
            <a:r>
              <a:rPr lang="fr-CH" sz="3600" dirty="0">
                <a:latin typeface="+mj-lt"/>
                <a:ea typeface="+mj-ea"/>
                <a:cs typeface="+mj-cs"/>
              </a:rPr>
              <a:t> and </a:t>
            </a:r>
            <a:r>
              <a:rPr lang="fr-CH" sz="3600" dirty="0" err="1">
                <a:latin typeface="+mj-lt"/>
                <a:ea typeface="+mj-ea"/>
                <a:cs typeface="+mj-cs"/>
              </a:rPr>
              <a:t>ethics</a:t>
            </a:r>
            <a:r>
              <a:rPr lang="fr-CH" sz="3600" dirty="0">
                <a:latin typeface="+mj-lt"/>
                <a:ea typeface="+mj-ea"/>
                <a:cs typeface="+mj-cs"/>
              </a:rPr>
              <a:t> codes at CERN </a:t>
            </a:r>
          </a:p>
          <a:p>
            <a:pPr algn="ctr"/>
            <a:endParaRPr lang="fr-CH" sz="3600" b="1" dirty="0"/>
          </a:p>
        </p:txBody>
      </p:sp>
      <p:graphicFrame>
        <p:nvGraphicFramePr>
          <p:cNvPr id="5" name="Table 4">
            <a:extLst>
              <a:ext uri="{FF2B5EF4-FFF2-40B4-BE49-F238E27FC236}">
                <a16:creationId xmlns:a16="http://schemas.microsoft.com/office/drawing/2014/main" id="{B0DF9A23-F51E-6B08-85A4-1F37B1D14F8A}"/>
              </a:ext>
            </a:extLst>
          </p:cNvPr>
          <p:cNvGraphicFramePr>
            <a:graphicFrameLocks noGrp="1"/>
          </p:cNvGraphicFramePr>
          <p:nvPr>
            <p:extLst>
              <p:ext uri="{D42A27DB-BD31-4B8C-83A1-F6EECF244321}">
                <p14:modId xmlns:p14="http://schemas.microsoft.com/office/powerpoint/2010/main" val="2921542955"/>
              </p:ext>
            </p:extLst>
          </p:nvPr>
        </p:nvGraphicFramePr>
        <p:xfrm>
          <a:off x="449542" y="1484784"/>
          <a:ext cx="8244916" cy="4345960"/>
        </p:xfrm>
        <a:graphic>
          <a:graphicData uri="http://schemas.openxmlformats.org/drawingml/2006/table">
            <a:tbl>
              <a:tblPr firstRow="1" bandRow="1">
                <a:tableStyleId>{5FD0F851-EC5A-4D38-B0AD-8093EC10F338}</a:tableStyleId>
              </a:tblPr>
              <a:tblGrid>
                <a:gridCol w="2393685">
                  <a:extLst>
                    <a:ext uri="{9D8B030D-6E8A-4147-A177-3AD203B41FA5}">
                      <a16:colId xmlns:a16="http://schemas.microsoft.com/office/drawing/2014/main" val="3356023182"/>
                    </a:ext>
                  </a:extLst>
                </a:gridCol>
                <a:gridCol w="2194212">
                  <a:extLst>
                    <a:ext uri="{9D8B030D-6E8A-4147-A177-3AD203B41FA5}">
                      <a16:colId xmlns:a16="http://schemas.microsoft.com/office/drawing/2014/main" val="2712047110"/>
                    </a:ext>
                  </a:extLst>
                </a:gridCol>
                <a:gridCol w="3657019">
                  <a:extLst>
                    <a:ext uri="{9D8B030D-6E8A-4147-A177-3AD203B41FA5}">
                      <a16:colId xmlns:a16="http://schemas.microsoft.com/office/drawing/2014/main" val="2561830306"/>
                    </a:ext>
                  </a:extLst>
                </a:gridCol>
              </a:tblGrid>
              <a:tr h="603886">
                <a:tc>
                  <a:txBody>
                    <a:bodyPr/>
                    <a:lstStyle/>
                    <a:p>
                      <a:r>
                        <a:rPr kumimoji="0" lang="en-US" sz="1100" kern="1200" dirty="0">
                          <a:solidFill>
                            <a:schemeClr val="accent1">
                              <a:lumMod val="50000"/>
                            </a:schemeClr>
                          </a:solidFill>
                          <a:latin typeface="+mn-lt"/>
                          <a:ea typeface="+mn-ea"/>
                          <a:cs typeface="+mn-cs"/>
                        </a:rPr>
                        <a:t>Reference document</a:t>
                      </a:r>
                      <a:endParaRPr kumimoji="0" lang="en-GB" sz="1100" kern="1200" dirty="0">
                        <a:solidFill>
                          <a:schemeClr val="accent1">
                            <a:lumMod val="50000"/>
                          </a:schemeClr>
                        </a:solidFill>
                        <a:latin typeface="+mn-lt"/>
                        <a:ea typeface="+mn-ea"/>
                        <a:cs typeface="+mn-cs"/>
                      </a:endParaRPr>
                    </a:p>
                  </a:txBody>
                  <a:tcPr marL="68580" marR="68580" marT="34290" marB="34290"/>
                </a:tc>
                <a:tc>
                  <a:txBody>
                    <a:bodyPr/>
                    <a:lstStyle/>
                    <a:p>
                      <a:r>
                        <a:rPr kumimoji="0" lang="en-US" sz="1100" kern="1200" dirty="0">
                          <a:solidFill>
                            <a:schemeClr val="accent1">
                              <a:lumMod val="50000"/>
                            </a:schemeClr>
                          </a:solidFill>
                          <a:latin typeface="+mn-lt"/>
                          <a:ea typeface="+mn-ea"/>
                          <a:cs typeface="+mn-cs"/>
                        </a:rPr>
                        <a:t>Applicable to</a:t>
                      </a:r>
                      <a:endParaRPr kumimoji="0" lang="en-GB" sz="1100" kern="1200" dirty="0">
                        <a:solidFill>
                          <a:schemeClr val="accent1">
                            <a:lumMod val="50000"/>
                          </a:schemeClr>
                        </a:solidFill>
                        <a:latin typeface="+mn-lt"/>
                        <a:ea typeface="+mn-ea"/>
                        <a:cs typeface="+mn-cs"/>
                      </a:endParaRPr>
                    </a:p>
                  </a:txBody>
                  <a:tcPr marL="68580" marR="68580" marT="34290" marB="34290"/>
                </a:tc>
                <a:tc>
                  <a:txBody>
                    <a:bodyPr/>
                    <a:lstStyle/>
                    <a:p>
                      <a:r>
                        <a:rPr kumimoji="0" lang="en-US" sz="1100" kern="1200" dirty="0">
                          <a:solidFill>
                            <a:schemeClr val="accent1">
                              <a:lumMod val="50000"/>
                            </a:schemeClr>
                          </a:solidFill>
                          <a:latin typeface="+mn-lt"/>
                          <a:ea typeface="+mn-ea"/>
                          <a:cs typeface="+mn-cs"/>
                        </a:rPr>
                        <a:t>Referred to in</a:t>
                      </a:r>
                      <a:endParaRPr kumimoji="0" lang="en-GB" sz="1100" kern="1200" dirty="0">
                        <a:solidFill>
                          <a:schemeClr val="accent1">
                            <a:lumMod val="50000"/>
                          </a:schemeClr>
                        </a:solidFill>
                        <a:latin typeface="+mn-lt"/>
                        <a:ea typeface="+mn-ea"/>
                        <a:cs typeface="+mn-cs"/>
                      </a:endParaRPr>
                    </a:p>
                  </a:txBody>
                  <a:tcPr marL="68580" marR="68580" marT="34290" marB="34290"/>
                </a:tc>
                <a:extLst>
                  <a:ext uri="{0D108BD9-81ED-4DB2-BD59-A6C34878D82A}">
                    <a16:rowId xmlns:a16="http://schemas.microsoft.com/office/drawing/2014/main" val="190733519"/>
                  </a:ext>
                </a:extLst>
              </a:tr>
              <a:tr h="849320">
                <a:tc>
                  <a:txBody>
                    <a:bodyPr/>
                    <a:lstStyle/>
                    <a:p>
                      <a:r>
                        <a:rPr lang="en-US" sz="800" dirty="0">
                          <a:hlinkClick r:id="rId3"/>
                        </a:rPr>
                        <a:t>CERN Code of Conduct</a:t>
                      </a:r>
                      <a:endParaRPr lang="en-GB" sz="800" dirty="0"/>
                    </a:p>
                  </a:txBody>
                  <a:tcPr marL="68580" marR="68580" marT="34290" marB="34290"/>
                </a:tc>
                <a:tc>
                  <a:txBody>
                    <a:bodyPr/>
                    <a:lstStyle/>
                    <a:p>
                      <a:r>
                        <a:rPr kumimoji="0" lang="en-GB" sz="800" u="sng" kern="1200" dirty="0">
                          <a:solidFill>
                            <a:schemeClr val="accent1">
                              <a:lumMod val="50000"/>
                            </a:schemeClr>
                          </a:solidFill>
                          <a:latin typeface="+mn-lt"/>
                          <a:ea typeface="+mn-ea"/>
                          <a:cs typeface="+mn-cs"/>
                        </a:rPr>
                        <a:t>CERN contributors</a:t>
                      </a:r>
                      <a:r>
                        <a:rPr kumimoji="0" lang="en-GB" sz="800" kern="1200" dirty="0">
                          <a:solidFill>
                            <a:schemeClr val="accent1">
                              <a:lumMod val="50000"/>
                            </a:schemeClr>
                          </a:solidFill>
                          <a:latin typeface="+mn-lt"/>
                          <a:ea typeface="+mn-ea"/>
                          <a:cs typeface="+mn-cs"/>
                        </a:rPr>
                        <a:t>: ”members of the personnel, consultants, contractors working on the site, or people engaged in any other capacity at or on behalf of CERN”</a:t>
                      </a:r>
                    </a:p>
                  </a:txBody>
                  <a:tcPr marL="68580" marR="68580" marT="34290" marB="34290"/>
                </a:tc>
                <a:tc>
                  <a:txBody>
                    <a:bodyPr/>
                    <a:lstStyle/>
                    <a:p>
                      <a:r>
                        <a:rPr lang="en-GB" sz="800" dirty="0">
                          <a:hlinkClick r:id="rId4"/>
                        </a:rPr>
                        <a:t>HR’s website</a:t>
                      </a:r>
                      <a:endParaRPr lang="en-GB" sz="800" dirty="0"/>
                    </a:p>
                    <a:p>
                      <a:r>
                        <a:rPr lang="en-US" sz="800" dirty="0">
                          <a:hlinkClick r:id="rId5"/>
                        </a:rPr>
                        <a:t>WOCS</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kern="1200" dirty="0">
                          <a:solidFill>
                            <a:schemeClr val="tx1"/>
                          </a:solidFill>
                          <a:latin typeface="+mn-lt"/>
                          <a:ea typeface="+mn-ea"/>
                          <a:cs typeface="+mn-cs"/>
                          <a:hlinkClick r:id="rId6"/>
                        </a:rPr>
                        <a:t>Procurement's website (Key reference documents)</a:t>
                      </a:r>
                      <a:endParaRPr lang="en-US" sz="800" dirty="0"/>
                    </a:p>
                    <a:p>
                      <a:r>
                        <a:rPr lang="en-GB" sz="800" dirty="0"/>
                        <a:t>Purchase orders</a:t>
                      </a:r>
                    </a:p>
                  </a:txBody>
                  <a:tcPr marL="68580" marR="68580" marT="34290" marB="34290"/>
                </a:tc>
                <a:extLst>
                  <a:ext uri="{0D108BD9-81ED-4DB2-BD59-A6C34878D82A}">
                    <a16:rowId xmlns:a16="http://schemas.microsoft.com/office/drawing/2014/main" val="442959035"/>
                  </a:ext>
                </a:extLst>
              </a:tr>
              <a:tr h="663538">
                <a:tc>
                  <a:txBody>
                    <a:bodyPr/>
                    <a:lstStyle/>
                    <a:p>
                      <a:r>
                        <a:rPr lang="en-US" sz="800" dirty="0">
                          <a:solidFill>
                            <a:schemeClr val="accent1">
                              <a:lumMod val="50000"/>
                            </a:schemeClr>
                          </a:solidFill>
                          <a:hlinkClick r:id="rId7"/>
                        </a:rPr>
                        <a:t>CERN Code of Professional Ethics </a:t>
                      </a:r>
                      <a:endParaRPr lang="en-GB" sz="800" dirty="0"/>
                    </a:p>
                  </a:txBody>
                  <a:tcPr marL="68580" marR="68580" marT="34290" marB="34290"/>
                </a:tc>
                <a:tc>
                  <a:txBody>
                    <a:bodyPr/>
                    <a:lstStyle/>
                    <a:p>
                      <a:pPr marL="0" algn="l" rtl="0" eaLnBrk="1" latinLnBrk="0" hangingPunct="1"/>
                      <a:r>
                        <a:rPr kumimoji="0" lang="en-GB" sz="800" kern="1200" dirty="0">
                          <a:solidFill>
                            <a:schemeClr val="accent1">
                              <a:lumMod val="50000"/>
                            </a:schemeClr>
                          </a:solidFill>
                          <a:latin typeface="+mn-lt"/>
                          <a:ea typeface="+mn-ea"/>
                          <a:cs typeface="+mn-cs"/>
                        </a:rPr>
                        <a:t>“Anyone involved in procurement for CERN”</a:t>
                      </a:r>
                    </a:p>
                  </a:txBody>
                  <a:tcPr marL="68580" marR="68580" marT="34290" marB="34290"/>
                </a:tc>
                <a:tc>
                  <a:txBody>
                    <a:bodyPr/>
                    <a:lstStyle/>
                    <a:p>
                      <a:r>
                        <a:rPr kumimoji="0" lang="en-US" sz="800" kern="1200" dirty="0">
                          <a:solidFill>
                            <a:schemeClr val="tx1"/>
                          </a:solidFill>
                          <a:latin typeface="+mn-lt"/>
                          <a:ea typeface="+mn-ea"/>
                          <a:cs typeface="+mn-cs"/>
                          <a:hlinkClick r:id="rId8"/>
                        </a:rPr>
                        <a:t>Procurement's website (CERN personnel)</a:t>
                      </a:r>
                      <a:endParaRPr kumimoji="0" lang="en-US" sz="8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hlinkClick r:id="rId5"/>
                        </a:rPr>
                        <a:t>WOCS</a:t>
                      </a:r>
                      <a:endParaRPr lang="en-US" sz="800" dirty="0"/>
                    </a:p>
                    <a:p>
                      <a:endParaRPr kumimoji="0" lang="en-GB" sz="800" kern="1200" dirty="0">
                        <a:solidFill>
                          <a:schemeClr val="tx1"/>
                        </a:solidFill>
                        <a:latin typeface="+mn-lt"/>
                        <a:ea typeface="+mn-ea"/>
                        <a:cs typeface="+mn-cs"/>
                      </a:endParaRPr>
                    </a:p>
                  </a:txBody>
                  <a:tcPr marL="68580" marR="68580" marT="34290" marB="34290"/>
                </a:tc>
                <a:extLst>
                  <a:ext uri="{0D108BD9-81ED-4DB2-BD59-A6C34878D82A}">
                    <a16:rowId xmlns:a16="http://schemas.microsoft.com/office/drawing/2014/main" val="3482727981"/>
                  </a:ext>
                </a:extLst>
              </a:tr>
              <a:tr h="663538">
                <a:tc>
                  <a:txBody>
                    <a:bodyPr/>
                    <a:lstStyle/>
                    <a:p>
                      <a:r>
                        <a:rPr lang="en-US" sz="800" dirty="0">
                          <a:solidFill>
                            <a:schemeClr val="accent1">
                              <a:lumMod val="50000"/>
                            </a:schemeClr>
                          </a:solidFill>
                          <a:hlinkClick r:id="rId9"/>
                        </a:rPr>
                        <a:t>CERN Conflict of Interest Policy and Anti-fraud Policy</a:t>
                      </a:r>
                      <a:endParaRPr lang="en-GB" sz="800" dirty="0"/>
                    </a:p>
                  </a:txBody>
                  <a:tcPr marL="68580" marR="68580" marT="34290" marB="34290"/>
                </a:tc>
                <a:tc>
                  <a:txBody>
                    <a:bodyPr/>
                    <a:lstStyle/>
                    <a:p>
                      <a:r>
                        <a:rPr kumimoji="0" lang="en-GB" sz="800" kern="1200" dirty="0">
                          <a:solidFill>
                            <a:schemeClr val="accent1">
                              <a:lumMod val="50000"/>
                            </a:schemeClr>
                          </a:solidFill>
                          <a:latin typeface="+mn-lt"/>
                          <a:ea typeface="+mn-ea"/>
                          <a:cs typeface="+mn-cs"/>
                        </a:rPr>
                        <a:t>CERN contributors</a:t>
                      </a:r>
                    </a:p>
                  </a:txBody>
                  <a:tcPr marL="68580" marR="68580" marT="34290" marB="34290"/>
                </a:tc>
                <a:tc>
                  <a:txBody>
                    <a:bodyPr/>
                    <a:lstStyle/>
                    <a:p>
                      <a:pPr marL="0" algn="l" rtl="0" eaLnBrk="1" latinLnBrk="0" hangingPunct="1"/>
                      <a:r>
                        <a:rPr kumimoji="0" lang="en-GB" sz="800" kern="1200" dirty="0">
                          <a:solidFill>
                            <a:schemeClr val="tx1"/>
                          </a:solidFill>
                          <a:latin typeface="+mn-lt"/>
                          <a:ea typeface="+mn-ea"/>
                          <a:cs typeface="+mn-cs"/>
                        </a:rPr>
                        <a:t>CERN Code of professional ethics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kern="1200" dirty="0">
                          <a:solidFill>
                            <a:schemeClr val="tx1"/>
                          </a:solidFill>
                          <a:latin typeface="+mn-lt"/>
                          <a:ea typeface="+mn-ea"/>
                          <a:cs typeface="+mn-cs"/>
                          <a:hlinkClick r:id="rId6"/>
                        </a:rPr>
                        <a:t>Procurement's website (Key reference documents)</a:t>
                      </a:r>
                      <a:endParaRPr lang="en-US" sz="800" dirty="0"/>
                    </a:p>
                    <a:p>
                      <a:pPr marL="0" algn="l" rtl="0" eaLnBrk="1" latinLnBrk="0" hangingPunct="1"/>
                      <a:endParaRPr kumimoji="0" lang="en-GB" sz="800" kern="1200" dirty="0">
                        <a:solidFill>
                          <a:schemeClr val="tx1"/>
                        </a:solidFill>
                        <a:latin typeface="+mn-lt"/>
                        <a:ea typeface="+mn-ea"/>
                        <a:cs typeface="+mn-cs"/>
                      </a:endParaRPr>
                    </a:p>
                  </a:txBody>
                  <a:tcPr marL="68580" marR="68580" marT="34290" marB="34290"/>
                </a:tc>
                <a:extLst>
                  <a:ext uri="{0D108BD9-81ED-4DB2-BD59-A6C34878D82A}">
                    <a16:rowId xmlns:a16="http://schemas.microsoft.com/office/drawing/2014/main" val="2621942642"/>
                  </a:ext>
                </a:extLst>
              </a:tr>
              <a:tr h="663538">
                <a:tc>
                  <a:txBody>
                    <a:bodyPr/>
                    <a:lstStyle/>
                    <a:p>
                      <a:r>
                        <a:rPr lang="en-GB" sz="800" dirty="0">
                          <a:hlinkClick r:id="rId10"/>
                        </a:rPr>
                        <a:t>Guidelines for the implementation of the Conflict of Interest policy</a:t>
                      </a:r>
                      <a:endParaRPr lang="en-GB" sz="8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kern="1200" dirty="0">
                          <a:solidFill>
                            <a:schemeClr val="accent1">
                              <a:lumMod val="50000"/>
                            </a:schemeClr>
                          </a:solidFill>
                          <a:latin typeface="+mn-lt"/>
                          <a:ea typeface="+mn-ea"/>
                          <a:cs typeface="+mn-cs"/>
                        </a:rPr>
                        <a:t>CERN contributors</a:t>
                      </a:r>
                    </a:p>
                  </a:txBody>
                  <a:tcPr marL="68580" marR="68580" marT="34290" marB="34290"/>
                </a:tc>
                <a:tc>
                  <a:txBody>
                    <a:bodyPr/>
                    <a:lstStyle/>
                    <a:p>
                      <a:pPr marL="0" algn="l" rtl="0" eaLnBrk="1" latinLnBrk="0" hangingPunct="1"/>
                      <a:r>
                        <a:rPr kumimoji="0" lang="en-US" sz="800" u="none" kern="1200" dirty="0">
                          <a:solidFill>
                            <a:schemeClr val="tx1"/>
                          </a:solidFill>
                          <a:latin typeface="+mn-lt"/>
                          <a:ea typeface="+mn-ea"/>
                          <a:cs typeface="+mn-cs"/>
                        </a:rPr>
                        <a:t>CERN Conflict of Interest Policy and Anti-fraud Policy </a:t>
                      </a:r>
                      <a:endParaRPr kumimoji="0" lang="en-GB" sz="800" u="none" kern="1200" dirty="0">
                        <a:solidFill>
                          <a:schemeClr val="tx1"/>
                        </a:solidFill>
                        <a:latin typeface="+mn-lt"/>
                        <a:ea typeface="+mn-ea"/>
                        <a:cs typeface="+mn-cs"/>
                      </a:endParaRPr>
                    </a:p>
                  </a:txBody>
                  <a:tcPr marL="68580" marR="68580" marT="34290" marB="34290"/>
                </a:tc>
                <a:extLst>
                  <a:ext uri="{0D108BD9-81ED-4DB2-BD59-A6C34878D82A}">
                    <a16:rowId xmlns:a16="http://schemas.microsoft.com/office/drawing/2014/main" val="1380627033"/>
                  </a:ext>
                </a:extLst>
              </a:tr>
              <a:tr h="902140">
                <a:tc>
                  <a:txBody>
                    <a:bodyPr/>
                    <a:lstStyle/>
                    <a:p>
                      <a:r>
                        <a:rPr kumimoji="0" lang="en-US" sz="800" u="none" kern="1200" dirty="0">
                          <a:solidFill>
                            <a:schemeClr val="accent1">
                              <a:lumMod val="50000"/>
                            </a:schemeClr>
                          </a:solidFill>
                          <a:latin typeface="+mn-lt"/>
                          <a:ea typeface="+mn-ea"/>
                          <a:cs typeface="+mn-cs"/>
                          <a:hlinkClick r:id="rId11"/>
                        </a:rPr>
                        <a:t>CERN Supplier Code of Conduct</a:t>
                      </a:r>
                      <a:endParaRPr kumimoji="0" lang="en-GB" sz="800" u="none" kern="1200" dirty="0">
                        <a:solidFill>
                          <a:schemeClr val="accent1">
                            <a:lumMod val="50000"/>
                          </a:schemeClr>
                        </a:solidFill>
                        <a:latin typeface="+mn-lt"/>
                        <a:ea typeface="+mn-ea"/>
                        <a:cs typeface="+mn-cs"/>
                      </a:endParaRPr>
                    </a:p>
                  </a:txBody>
                  <a:tcPr marL="68580" marR="68580" marT="34290" marB="34290"/>
                </a:tc>
                <a:tc>
                  <a:txBody>
                    <a:bodyPr/>
                    <a:lstStyle/>
                    <a:p>
                      <a:r>
                        <a:rPr kumimoji="0" lang="en-US" sz="800" kern="1200" dirty="0">
                          <a:solidFill>
                            <a:schemeClr val="accent1">
                              <a:lumMod val="50000"/>
                            </a:schemeClr>
                          </a:solidFill>
                          <a:latin typeface="+mn-lt"/>
                          <a:ea typeface="+mn-ea"/>
                          <a:cs typeface="+mn-cs"/>
                        </a:rPr>
                        <a:t>CERN Suppliers (whether on site or not)</a:t>
                      </a:r>
                      <a:endParaRPr kumimoji="0" lang="en-GB" sz="800" kern="1200" dirty="0">
                        <a:solidFill>
                          <a:schemeClr val="accent1">
                            <a:lumMod val="50000"/>
                          </a:schemeClr>
                        </a:solidFill>
                        <a:latin typeface="+mn-lt"/>
                        <a:ea typeface="+mn-ea"/>
                        <a:cs typeface="+mn-cs"/>
                      </a:endParaRP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kern="1200" dirty="0">
                          <a:solidFill>
                            <a:schemeClr val="tx1"/>
                          </a:solidFill>
                          <a:latin typeface="+mn-lt"/>
                          <a:ea typeface="+mn-ea"/>
                          <a:cs typeface="+mn-cs"/>
                          <a:hlinkClick r:id="rId6"/>
                        </a:rPr>
                        <a:t>Procurement's website (Key reference documents)</a:t>
                      </a:r>
                      <a:endParaRPr lang="en-US" sz="800" dirty="0"/>
                    </a:p>
                    <a:p>
                      <a:pPr marL="171450" indent="-171450">
                        <a:buFont typeface="Arial" panose="020B0604020202020204" pitchFamily="34" charset="0"/>
                        <a:buChar char="•"/>
                      </a:pPr>
                      <a:r>
                        <a:rPr kumimoji="0" lang="en-US" sz="800" kern="1200" dirty="0">
                          <a:solidFill>
                            <a:schemeClr val="accent1">
                              <a:lumMod val="50000"/>
                            </a:schemeClr>
                          </a:solidFill>
                          <a:latin typeface="+mn-lt"/>
                          <a:ea typeface="+mn-ea"/>
                          <a:cs typeface="+mn-cs"/>
                        </a:rPr>
                        <a:t>Tender Forms (done)</a:t>
                      </a:r>
                    </a:p>
                    <a:p>
                      <a:pPr marL="171450" indent="-171450">
                        <a:buFont typeface="Arial" panose="020B0604020202020204" pitchFamily="34" charset="0"/>
                        <a:buChar char="•"/>
                      </a:pPr>
                      <a:r>
                        <a:rPr kumimoji="0" lang="en-US" sz="800" kern="1200" dirty="0">
                          <a:solidFill>
                            <a:schemeClr val="accent1">
                              <a:lumMod val="50000"/>
                            </a:schemeClr>
                          </a:solidFill>
                          <a:latin typeface="+mn-lt"/>
                          <a:ea typeface="+mn-ea"/>
                          <a:cs typeface="+mn-cs"/>
                        </a:rPr>
                        <a:t>Purchase Orders (done)</a:t>
                      </a:r>
                    </a:p>
                    <a:p>
                      <a:pPr marL="171450" indent="-171450">
                        <a:buFont typeface="Arial" panose="020B0604020202020204" pitchFamily="34" charset="0"/>
                        <a:buChar char="•"/>
                      </a:pPr>
                      <a:r>
                        <a:rPr kumimoji="0" lang="en-US" sz="800" kern="1200" dirty="0">
                          <a:solidFill>
                            <a:schemeClr val="accent1">
                              <a:lumMod val="50000"/>
                            </a:schemeClr>
                          </a:solidFill>
                          <a:latin typeface="+mn-lt"/>
                          <a:ea typeface="+mn-ea"/>
                          <a:cs typeface="+mn-cs"/>
                        </a:rPr>
                        <a:t>WOCS (</a:t>
                      </a:r>
                      <a:r>
                        <a:rPr kumimoji="0" lang="en-US" sz="800" u="sng" kern="1200" dirty="0">
                          <a:solidFill>
                            <a:schemeClr val="accent1">
                              <a:lumMod val="50000"/>
                            </a:schemeClr>
                          </a:solidFill>
                          <a:latin typeface="+mn-lt"/>
                          <a:ea typeface="+mn-ea"/>
                          <a:cs typeface="+mn-cs"/>
                        </a:rPr>
                        <a:t>being updated)</a:t>
                      </a:r>
                      <a:r>
                        <a:rPr kumimoji="0" lang="en-US" sz="800" u="none" kern="1200" dirty="0">
                          <a:solidFill>
                            <a:schemeClr val="accent1">
                              <a:lumMod val="50000"/>
                            </a:schemeClr>
                          </a:solidFill>
                          <a:latin typeface="+mn-lt"/>
                          <a:ea typeface="+mn-ea"/>
                          <a:cs typeface="+mn-cs"/>
                        </a:rPr>
                        <a:t> </a:t>
                      </a:r>
                    </a:p>
                    <a:p>
                      <a:pPr marL="171450" indent="-171450">
                        <a:buFont typeface="Arial" panose="020B0604020202020204" pitchFamily="34" charset="0"/>
                        <a:buChar char="•"/>
                      </a:pPr>
                      <a:r>
                        <a:rPr kumimoji="0" lang="en-US" sz="800" kern="1200" dirty="0">
                          <a:solidFill>
                            <a:schemeClr val="accent1">
                              <a:lumMod val="50000"/>
                            </a:schemeClr>
                          </a:solidFill>
                          <a:latin typeface="+mn-lt"/>
                          <a:ea typeface="+mn-ea"/>
                          <a:cs typeface="+mn-cs"/>
                        </a:rPr>
                        <a:t>General Conditions of CERN Contracts (</a:t>
                      </a:r>
                      <a:r>
                        <a:rPr kumimoji="0" lang="en-US" sz="800" u="sng" kern="1200" dirty="0">
                          <a:solidFill>
                            <a:schemeClr val="accent1">
                              <a:lumMod val="50000"/>
                            </a:schemeClr>
                          </a:solidFill>
                          <a:latin typeface="+mn-lt"/>
                          <a:ea typeface="+mn-ea"/>
                          <a:cs typeface="+mn-cs"/>
                        </a:rPr>
                        <a:t>will be updated asap</a:t>
                      </a:r>
                      <a:r>
                        <a:rPr kumimoji="0" lang="en-US" sz="800" kern="1200" dirty="0">
                          <a:solidFill>
                            <a:schemeClr val="accent1">
                              <a:lumMod val="50000"/>
                            </a:schemeClr>
                          </a:solidFill>
                          <a:latin typeface="+mn-lt"/>
                          <a:ea typeface="+mn-ea"/>
                          <a:cs typeface="+mn-cs"/>
                        </a:rPr>
                        <a:t>)</a:t>
                      </a:r>
                      <a:endParaRPr kumimoji="0" lang="en-GB" sz="800" u="sng" kern="1200" dirty="0">
                        <a:solidFill>
                          <a:schemeClr val="accent1">
                            <a:lumMod val="50000"/>
                          </a:schemeClr>
                        </a:solidFill>
                        <a:latin typeface="+mn-lt"/>
                        <a:ea typeface="+mn-ea"/>
                        <a:cs typeface="+mn-cs"/>
                      </a:endParaRPr>
                    </a:p>
                  </a:txBody>
                  <a:tcPr marL="68580" marR="68580" marT="34290" marB="34290"/>
                </a:tc>
                <a:extLst>
                  <a:ext uri="{0D108BD9-81ED-4DB2-BD59-A6C34878D82A}">
                    <a16:rowId xmlns:a16="http://schemas.microsoft.com/office/drawing/2014/main" val="648410397"/>
                  </a:ext>
                </a:extLst>
              </a:tr>
            </a:tbl>
          </a:graphicData>
        </a:graphic>
      </p:graphicFrame>
      <p:sp>
        <p:nvSpPr>
          <p:cNvPr id="2" name="Rectangle 1">
            <a:extLst>
              <a:ext uri="{FF2B5EF4-FFF2-40B4-BE49-F238E27FC236}">
                <a16:creationId xmlns:a16="http://schemas.microsoft.com/office/drawing/2014/main" id="{E876931D-BB45-DE0F-BDCB-ABC3A8622E36}"/>
              </a:ext>
            </a:extLst>
          </p:cNvPr>
          <p:cNvSpPr/>
          <p:nvPr/>
        </p:nvSpPr>
        <p:spPr>
          <a:xfrm>
            <a:off x="755576" y="5165467"/>
            <a:ext cx="381752" cy="207749"/>
          </a:xfrm>
          <a:prstGeom prst="rect">
            <a:avLst/>
          </a:prstGeom>
          <a:solidFill>
            <a:schemeClr val="tx1">
              <a:lumMod val="60000"/>
              <a:lumOff val="40000"/>
            </a:schemeClr>
          </a:solidFill>
          <a:ln>
            <a:solidFill>
              <a:schemeClr val="bg2">
                <a:lumMod val="50000"/>
              </a:schemeClr>
            </a:solidFill>
          </a:ln>
        </p:spPr>
        <p:style>
          <a:lnRef idx="2">
            <a:schemeClr val="accent2">
              <a:shade val="15000"/>
            </a:schemeClr>
          </a:lnRef>
          <a:fillRef idx="1">
            <a:schemeClr val="accent2"/>
          </a:fillRef>
          <a:effectRef idx="0">
            <a:schemeClr val="accent2"/>
          </a:effectRef>
          <a:fontRef idx="minor">
            <a:schemeClr val="lt1"/>
          </a:fontRef>
        </p:style>
        <p:txBody>
          <a:bodyPr wrap="square" lIns="68580" tIns="34290" rIns="68580" bIns="34290">
            <a:spAutoFit/>
          </a:bodyPr>
          <a:lstStyle/>
          <a:p>
            <a:pPr algn="ctr"/>
            <a:r>
              <a:rPr lang="en-US" sz="9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New</a:t>
            </a:r>
          </a:p>
        </p:txBody>
      </p:sp>
    </p:spTree>
    <p:extLst>
      <p:ext uri="{BB962C8B-B14F-4D97-AF65-F5344CB8AC3E}">
        <p14:creationId xmlns:p14="http://schemas.microsoft.com/office/powerpoint/2010/main" val="14774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48680"/>
            <a:ext cx="6858000" cy="857250"/>
          </a:xfrm>
        </p:spPr>
        <p:txBody>
          <a:bodyPr/>
          <a:lstStyle/>
          <a:p>
            <a:r>
              <a:rPr lang="en-US" sz="4000" dirty="0"/>
              <a:t>CERN Code of Conduct</a:t>
            </a:r>
            <a:endParaRPr lang="fr-FR" sz="4000" dirty="0"/>
          </a:p>
        </p:txBody>
      </p:sp>
      <p:pic>
        <p:nvPicPr>
          <p:cNvPr id="5" name="Picture 4">
            <a:extLst>
              <a:ext uri="{FF2B5EF4-FFF2-40B4-BE49-F238E27FC236}">
                <a16:creationId xmlns:a16="http://schemas.microsoft.com/office/drawing/2014/main" id="{B0C5AB45-29E2-48D6-9DAB-78B27967D46A}"/>
              </a:ext>
            </a:extLst>
          </p:cNvPr>
          <p:cNvPicPr>
            <a:picLocks noChangeAspect="1"/>
          </p:cNvPicPr>
          <p:nvPr/>
        </p:nvPicPr>
        <p:blipFill>
          <a:blip r:embed="rId2"/>
          <a:stretch>
            <a:fillRect/>
          </a:stretch>
        </p:blipFill>
        <p:spPr>
          <a:xfrm>
            <a:off x="3203121" y="1806679"/>
            <a:ext cx="2737758" cy="3809225"/>
          </a:xfrm>
          <a:prstGeom prst="rect">
            <a:avLst/>
          </a:prstGeom>
        </p:spPr>
      </p:pic>
    </p:spTree>
    <p:extLst>
      <p:ext uri="{BB962C8B-B14F-4D97-AF65-F5344CB8AC3E}">
        <p14:creationId xmlns:p14="http://schemas.microsoft.com/office/powerpoint/2010/main" val="29826836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FB7A4A-3DED-639C-65A3-393494189C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2742E5-FF49-2FA5-744B-A4A4203A5A96}"/>
              </a:ext>
            </a:extLst>
          </p:cNvPr>
          <p:cNvSpPr>
            <a:spLocks noGrp="1"/>
          </p:cNvSpPr>
          <p:nvPr>
            <p:ph type="title"/>
          </p:nvPr>
        </p:nvSpPr>
        <p:spPr>
          <a:xfrm>
            <a:off x="277821" y="388431"/>
            <a:ext cx="8164450" cy="857250"/>
          </a:xfrm>
        </p:spPr>
        <p:txBody>
          <a:bodyPr/>
          <a:lstStyle/>
          <a:p>
            <a:pPr algn="ctr"/>
            <a:r>
              <a:rPr lang="en-US" sz="4400" dirty="0"/>
              <a:t>Code of Professional Ethics - Key Principles </a:t>
            </a:r>
            <a:endParaRPr lang="fr-FR" sz="4400" dirty="0"/>
          </a:p>
        </p:txBody>
      </p:sp>
      <p:sp>
        <p:nvSpPr>
          <p:cNvPr id="7" name="TextBox 6">
            <a:extLst>
              <a:ext uri="{FF2B5EF4-FFF2-40B4-BE49-F238E27FC236}">
                <a16:creationId xmlns:a16="http://schemas.microsoft.com/office/drawing/2014/main" id="{C4C985B2-6BE4-5A51-4F69-38B70F94015B}"/>
              </a:ext>
            </a:extLst>
          </p:cNvPr>
          <p:cNvSpPr txBox="1"/>
          <p:nvPr/>
        </p:nvSpPr>
        <p:spPr>
          <a:xfrm>
            <a:off x="1871700" y="2660845"/>
            <a:ext cx="2214246" cy="669414"/>
          </a:xfrm>
          <a:prstGeom prst="rect">
            <a:avLst/>
          </a:prstGeom>
          <a:noFill/>
        </p:spPr>
        <p:txBody>
          <a:bodyPr wrap="square" rtlCol="0">
            <a:spAutoFit/>
          </a:bodyPr>
          <a:lstStyle/>
          <a:p>
            <a:pPr algn="ctr"/>
            <a:r>
              <a:rPr lang="en-GB" sz="1050" b="1" kern="0" dirty="0">
                <a:latin typeface="Calibri" panose="020F0502020204030204" pitchFamily="34" charset="0"/>
                <a:ea typeface="Times New Roman" panose="02020603050405020304" pitchFamily="18" charset="0"/>
                <a:cs typeface="Calibri" panose="020F0502020204030204" pitchFamily="34" charset="0"/>
              </a:rPr>
              <a:t>Never engage in improper conduct</a:t>
            </a:r>
          </a:p>
          <a:p>
            <a:pPr algn="ctr"/>
            <a:r>
              <a:rPr lang="en-GB" sz="900" kern="0" dirty="0">
                <a:latin typeface="Calibri" panose="020F0502020204030204" pitchFamily="34" charset="0"/>
                <a:ea typeface="Times New Roman" panose="02020603050405020304" pitchFamily="18" charset="0"/>
                <a:cs typeface="Calibri" panose="020F0502020204030204" pitchFamily="34" charset="0"/>
              </a:rPr>
              <a:t>Avoid any behaviour that could be perceived as unethical or illegal. Never use authority or position for personal gain.</a:t>
            </a:r>
            <a:endParaRPr lang="en-GB" sz="1350" dirty="0"/>
          </a:p>
        </p:txBody>
      </p:sp>
      <p:sp>
        <p:nvSpPr>
          <p:cNvPr id="10" name="TextBox 9">
            <a:extLst>
              <a:ext uri="{FF2B5EF4-FFF2-40B4-BE49-F238E27FC236}">
                <a16:creationId xmlns:a16="http://schemas.microsoft.com/office/drawing/2014/main" id="{F179574E-51FF-1227-0EB7-C1663C800699}"/>
              </a:ext>
            </a:extLst>
          </p:cNvPr>
          <p:cNvSpPr txBox="1"/>
          <p:nvPr/>
        </p:nvSpPr>
        <p:spPr>
          <a:xfrm>
            <a:off x="4937833" y="2649993"/>
            <a:ext cx="2334467" cy="877163"/>
          </a:xfrm>
          <a:prstGeom prst="rect">
            <a:avLst/>
          </a:prstGeom>
          <a:noFill/>
        </p:spPr>
        <p:txBody>
          <a:bodyPr wrap="square" rtlCol="0">
            <a:spAutoFit/>
          </a:bodyPr>
          <a:lstStyle/>
          <a:p>
            <a:pPr algn="ctr"/>
            <a:r>
              <a:rPr lang="en-GB" sz="1050" b="1" kern="0" dirty="0">
                <a:latin typeface="Calibri" panose="020F0502020204030204" pitchFamily="34" charset="0"/>
                <a:ea typeface="Times New Roman" panose="02020603050405020304" pitchFamily="18" charset="0"/>
                <a:cs typeface="Calibri" panose="020F0502020204030204" pitchFamily="34" charset="0"/>
              </a:rPr>
              <a:t>Reject inducements or gifts</a:t>
            </a:r>
          </a:p>
          <a:p>
            <a:pPr algn="ctr"/>
            <a:r>
              <a:rPr lang="en-GB" sz="900" kern="0" dirty="0">
                <a:latin typeface="Calibri" panose="020F0502020204030204" pitchFamily="34" charset="0"/>
                <a:ea typeface="Calibri" panose="020F0502020204030204" pitchFamily="34" charset="0"/>
                <a:cs typeface="Calibri" panose="020F0502020204030204" pitchFamily="34" charset="0"/>
              </a:rPr>
              <a:t>Do not accept gifts, favours, or other inducements that may influence or appear to influence your decision making.</a:t>
            </a:r>
            <a:endParaRPr lang="en-GB" sz="1050" kern="100" dirty="0">
              <a:latin typeface="Calibri" panose="020F0502020204030204" pitchFamily="34" charset="0"/>
              <a:ea typeface="Calibri" panose="020F0502020204030204" pitchFamily="34" charset="0"/>
              <a:cs typeface="Times New Roman" panose="02020603050405020304" pitchFamily="18" charset="0"/>
            </a:endParaRPr>
          </a:p>
          <a:p>
            <a:pPr algn="ctr"/>
            <a:endParaRPr lang="en-GB" sz="1350" dirty="0"/>
          </a:p>
        </p:txBody>
      </p:sp>
      <p:pic>
        <p:nvPicPr>
          <p:cNvPr id="12" name="Graphic 11" descr="Lock outline">
            <a:extLst>
              <a:ext uri="{FF2B5EF4-FFF2-40B4-BE49-F238E27FC236}">
                <a16:creationId xmlns:a16="http://schemas.microsoft.com/office/drawing/2014/main" id="{F050ED45-A055-0082-F9F4-2CEF2D218BC1}"/>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63764" y="3661302"/>
            <a:ext cx="685800" cy="685800"/>
          </a:xfrm>
          <a:prstGeom prst="rect">
            <a:avLst/>
          </a:prstGeom>
        </p:spPr>
      </p:pic>
      <p:sp>
        <p:nvSpPr>
          <p:cNvPr id="13" name="TextBox 12">
            <a:extLst>
              <a:ext uri="{FF2B5EF4-FFF2-40B4-BE49-F238E27FC236}">
                <a16:creationId xmlns:a16="http://schemas.microsoft.com/office/drawing/2014/main" id="{FBB04043-D941-8AE1-2DA7-49E5BC923B5B}"/>
              </a:ext>
            </a:extLst>
          </p:cNvPr>
          <p:cNvSpPr txBox="1"/>
          <p:nvPr/>
        </p:nvSpPr>
        <p:spPr>
          <a:xfrm>
            <a:off x="5616978" y="4385864"/>
            <a:ext cx="2214246" cy="877163"/>
          </a:xfrm>
          <a:prstGeom prst="rect">
            <a:avLst/>
          </a:prstGeom>
          <a:noFill/>
        </p:spPr>
        <p:txBody>
          <a:bodyPr wrap="square" rtlCol="0">
            <a:spAutoFit/>
          </a:bodyPr>
          <a:lstStyle/>
          <a:p>
            <a:pPr algn="ctr"/>
            <a:r>
              <a:rPr lang="en-GB" sz="1050" b="1" kern="0" dirty="0">
                <a:latin typeface="Calibri" panose="020F0502020204030204" pitchFamily="34" charset="0"/>
                <a:ea typeface="Times New Roman" panose="02020603050405020304" pitchFamily="18" charset="0"/>
                <a:cs typeface="Calibri" panose="020F0502020204030204" pitchFamily="34" charset="0"/>
              </a:rPr>
              <a:t>Maintain confidentiality </a:t>
            </a:r>
          </a:p>
          <a:p>
            <a:pPr algn="ctr"/>
            <a:r>
              <a:rPr lang="en-GB" sz="900" kern="0" dirty="0">
                <a:latin typeface="Calibri" panose="020F0502020204030204" pitchFamily="34" charset="0"/>
                <a:ea typeface="Calibri" panose="020F0502020204030204" pitchFamily="34" charset="0"/>
                <a:cs typeface="Calibri" panose="020F0502020204030204" pitchFamily="34" charset="0"/>
              </a:rPr>
              <a:t>Keep sensitive information private. Do not share details about contracts or procurement processes.</a:t>
            </a:r>
          </a:p>
          <a:p>
            <a:pPr algn="ctr"/>
            <a:endParaRPr lang="en-GB" sz="1350" dirty="0"/>
          </a:p>
        </p:txBody>
      </p:sp>
      <p:pic>
        <p:nvPicPr>
          <p:cNvPr id="16" name="Graphic 15" descr="Postit Notes 3 outline">
            <a:extLst>
              <a:ext uri="{FF2B5EF4-FFF2-40B4-BE49-F238E27FC236}">
                <a16:creationId xmlns:a16="http://schemas.microsoft.com/office/drawing/2014/main" id="{E4FBB251-B3EC-E2FC-B2DB-E273E307C66D}"/>
              </a:ext>
            </a:extLst>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094437" y="3645025"/>
            <a:ext cx="580642" cy="580642"/>
          </a:xfrm>
          <a:prstGeom prst="rect">
            <a:avLst/>
          </a:prstGeom>
        </p:spPr>
      </p:pic>
      <p:sp>
        <p:nvSpPr>
          <p:cNvPr id="17" name="TextBox 16">
            <a:extLst>
              <a:ext uri="{FF2B5EF4-FFF2-40B4-BE49-F238E27FC236}">
                <a16:creationId xmlns:a16="http://schemas.microsoft.com/office/drawing/2014/main" id="{0A7A67F2-82C9-0BFA-3F63-3E221F646A62}"/>
              </a:ext>
            </a:extLst>
          </p:cNvPr>
          <p:cNvSpPr txBox="1"/>
          <p:nvPr/>
        </p:nvSpPr>
        <p:spPr>
          <a:xfrm>
            <a:off x="1312777" y="4381211"/>
            <a:ext cx="2214246" cy="738664"/>
          </a:xfrm>
          <a:prstGeom prst="rect">
            <a:avLst/>
          </a:prstGeom>
          <a:noFill/>
        </p:spPr>
        <p:txBody>
          <a:bodyPr wrap="square" rtlCol="0">
            <a:spAutoFit/>
          </a:bodyPr>
          <a:lstStyle/>
          <a:p>
            <a:pPr algn="ctr"/>
            <a:r>
              <a:rPr lang="en-GB" sz="1050" b="1" kern="0" dirty="0">
                <a:latin typeface="Calibri" panose="020F0502020204030204" pitchFamily="34" charset="0"/>
                <a:ea typeface="Times New Roman" panose="02020603050405020304" pitchFamily="18" charset="0"/>
                <a:cs typeface="Calibri" panose="020F0502020204030204" pitchFamily="34" charset="0"/>
              </a:rPr>
              <a:t>Avoid conflicts  of interests</a:t>
            </a:r>
          </a:p>
          <a:p>
            <a:pPr algn="ctr"/>
            <a:r>
              <a:rPr lang="en-GB" sz="900" kern="0" dirty="0">
                <a:latin typeface="Calibri" panose="020F0502020204030204" pitchFamily="34" charset="0"/>
                <a:ea typeface="Calibri" panose="020F0502020204030204" pitchFamily="34" charset="0"/>
                <a:cs typeface="Calibri" panose="020F0502020204030204" pitchFamily="34" charset="0"/>
              </a:rPr>
              <a:t>Disclose any potential conflict of interest with suppliers or contractors.</a:t>
            </a:r>
            <a:endParaRPr lang="en-GB" sz="1050" kern="100" dirty="0">
              <a:latin typeface="Calibri" panose="020F0502020204030204" pitchFamily="34" charset="0"/>
              <a:ea typeface="Calibri" panose="020F0502020204030204" pitchFamily="34" charset="0"/>
              <a:cs typeface="Times New Roman" panose="02020603050405020304" pitchFamily="18" charset="0"/>
            </a:endParaRPr>
          </a:p>
          <a:p>
            <a:pPr algn="ctr"/>
            <a:endParaRPr lang="en-GB" sz="1350" dirty="0"/>
          </a:p>
        </p:txBody>
      </p:sp>
      <p:sp>
        <p:nvSpPr>
          <p:cNvPr id="3" name="TextBox 2">
            <a:extLst>
              <a:ext uri="{FF2B5EF4-FFF2-40B4-BE49-F238E27FC236}">
                <a16:creationId xmlns:a16="http://schemas.microsoft.com/office/drawing/2014/main" id="{315A1425-3AFA-F9AE-203E-B95791B9FF31}"/>
              </a:ext>
            </a:extLst>
          </p:cNvPr>
          <p:cNvSpPr txBox="1"/>
          <p:nvPr/>
        </p:nvSpPr>
        <p:spPr>
          <a:xfrm>
            <a:off x="3495647" y="4385864"/>
            <a:ext cx="2214246" cy="738664"/>
          </a:xfrm>
          <a:prstGeom prst="rect">
            <a:avLst/>
          </a:prstGeom>
          <a:noFill/>
        </p:spPr>
        <p:txBody>
          <a:bodyPr wrap="square" rtlCol="0">
            <a:spAutoFit/>
          </a:bodyPr>
          <a:lstStyle/>
          <a:p>
            <a:pPr algn="ctr"/>
            <a:r>
              <a:rPr lang="en-GB" sz="1050" b="1" kern="0" dirty="0">
                <a:latin typeface="Calibri" panose="020F0502020204030204" pitchFamily="34" charset="0"/>
                <a:ea typeface="Times New Roman" panose="02020603050405020304" pitchFamily="18" charset="0"/>
                <a:cs typeface="Calibri" panose="020F0502020204030204" pitchFamily="34" charset="0"/>
              </a:rPr>
              <a:t>Follow procurement rules</a:t>
            </a:r>
          </a:p>
          <a:p>
            <a:pPr algn="ctr"/>
            <a:r>
              <a:rPr lang="en-GB" sz="900" kern="0" dirty="0">
                <a:latin typeface="Calibri" panose="020F0502020204030204" pitchFamily="34" charset="0"/>
                <a:ea typeface="Calibri" panose="020F0502020204030204" pitchFamily="34" charset="0"/>
                <a:cs typeface="Calibri" panose="020F0502020204030204" pitchFamily="34" charset="0"/>
              </a:rPr>
              <a:t>Adhere to all procurement policies and procedures</a:t>
            </a:r>
            <a:endParaRPr lang="en-GB" sz="1050" kern="100" dirty="0">
              <a:latin typeface="Calibri" panose="020F0502020204030204" pitchFamily="34" charset="0"/>
              <a:ea typeface="Calibri" panose="020F0502020204030204" pitchFamily="34" charset="0"/>
              <a:cs typeface="Times New Roman" panose="02020603050405020304" pitchFamily="18" charset="0"/>
            </a:endParaRPr>
          </a:p>
          <a:p>
            <a:pPr algn="ctr"/>
            <a:endParaRPr lang="en-GB" sz="1350" dirty="0"/>
          </a:p>
        </p:txBody>
      </p:sp>
      <p:pic>
        <p:nvPicPr>
          <p:cNvPr id="4" name="Graphic 3" descr="Scales of justice outline">
            <a:extLst>
              <a:ext uri="{FF2B5EF4-FFF2-40B4-BE49-F238E27FC236}">
                <a16:creationId xmlns:a16="http://schemas.microsoft.com/office/drawing/2014/main" id="{833C8B61-8DCB-4A56-5632-FC289929244B}"/>
              </a:ext>
            </a:extLst>
          </p:cNvPr>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60046" y="3687677"/>
            <a:ext cx="577788" cy="577788"/>
          </a:xfrm>
          <a:prstGeom prst="rect">
            <a:avLst/>
          </a:prstGeom>
        </p:spPr>
      </p:pic>
      <p:pic>
        <p:nvPicPr>
          <p:cNvPr id="5" name="Graphic 4" descr="Target Audience outline">
            <a:extLst>
              <a:ext uri="{FF2B5EF4-FFF2-40B4-BE49-F238E27FC236}">
                <a16:creationId xmlns:a16="http://schemas.microsoft.com/office/drawing/2014/main" id="{E1839705-10CE-6E4D-DF9F-1223F72CC822}"/>
              </a:ext>
            </a:extLst>
          </p:cNvPr>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635923" y="2076017"/>
            <a:ext cx="685800" cy="685800"/>
          </a:xfrm>
          <a:prstGeom prst="rect">
            <a:avLst/>
          </a:prstGeom>
        </p:spPr>
      </p:pic>
      <p:pic>
        <p:nvPicPr>
          <p:cNvPr id="14" name="Graphic 8" descr="Present outline">
            <a:extLst>
              <a:ext uri="{FF2B5EF4-FFF2-40B4-BE49-F238E27FC236}">
                <a16:creationId xmlns:a16="http://schemas.microsoft.com/office/drawing/2014/main" id="{4A104D0F-7643-3792-074B-FF890ECA95AB}"/>
              </a:ext>
            </a:extLst>
          </p:cNvPr>
          <p:cNvPicPr>
            <a:picLocks noChangeAspect="1"/>
          </p:cNvPicPr>
          <p:nvPr/>
        </p:nvPicPr>
        <p:blipFill>
          <a:blip r:embed="rId11">
            <a:duotone>
              <a:schemeClr val="accent5">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814139" y="2088090"/>
            <a:ext cx="584827" cy="584827"/>
          </a:xfrm>
          <a:prstGeom prst="rect">
            <a:avLst/>
          </a:prstGeom>
        </p:spPr>
      </p:pic>
      <p:pic>
        <p:nvPicPr>
          <p:cNvPr id="18" name="Picture 17">
            <a:extLst>
              <a:ext uri="{FF2B5EF4-FFF2-40B4-BE49-F238E27FC236}">
                <a16:creationId xmlns:a16="http://schemas.microsoft.com/office/drawing/2014/main" id="{5D70EE07-8880-0B43-F288-1A50132EEDD7}"/>
              </a:ext>
            </a:extLst>
          </p:cNvPr>
          <p:cNvPicPr>
            <a:picLocks noChangeAspect="1"/>
          </p:cNvPicPr>
          <p:nvPr/>
        </p:nvPicPr>
        <p:blipFill>
          <a:blip r:embed="rId13"/>
          <a:stretch>
            <a:fillRect/>
          </a:stretch>
        </p:blipFill>
        <p:spPr>
          <a:xfrm>
            <a:off x="3050597" y="1591153"/>
            <a:ext cx="3054470" cy="4287506"/>
          </a:xfrm>
          <a:prstGeom prst="rect">
            <a:avLst/>
          </a:prstGeom>
        </p:spPr>
      </p:pic>
    </p:spTree>
    <p:extLst>
      <p:ext uri="{BB962C8B-B14F-4D97-AF65-F5344CB8AC3E}">
        <p14:creationId xmlns:p14="http://schemas.microsoft.com/office/powerpoint/2010/main" val="351549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7"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38135"/>
            <a:ext cx="8950236" cy="861355"/>
          </a:xfrm>
        </p:spPr>
        <p:txBody>
          <a:bodyPr/>
          <a:lstStyle/>
          <a:p>
            <a:pPr marL="36513" indent="0">
              <a:buNone/>
            </a:pPr>
            <a:r>
              <a:rPr lang="en-GB" sz="1600" dirty="0"/>
              <a:t>“ </a:t>
            </a:r>
            <a:r>
              <a:rPr lang="en-GB" sz="1600" b="1" dirty="0"/>
              <a:t>You should neither offer nor accept gifts, favours or hospitality</a:t>
            </a:r>
            <a:r>
              <a:rPr lang="en-GB" sz="1600" dirty="0"/>
              <a:t>. This applies equally to your family and friends, as well as any individual or organisation with which you are directly or indirectly connected. Examples include: </a:t>
            </a:r>
          </a:p>
        </p:txBody>
      </p:sp>
      <p:sp>
        <p:nvSpPr>
          <p:cNvPr id="4" name="Title 1"/>
          <p:cNvSpPr>
            <a:spLocks noGrp="1"/>
          </p:cNvSpPr>
          <p:nvPr>
            <p:ph type="title"/>
          </p:nvPr>
        </p:nvSpPr>
        <p:spPr>
          <a:xfrm>
            <a:off x="395536" y="162075"/>
            <a:ext cx="7467600" cy="651698"/>
          </a:xfrm>
        </p:spPr>
        <p:txBody>
          <a:bodyPr/>
          <a:lstStyle/>
          <a:p>
            <a:r>
              <a:rPr lang="en-US" sz="4800" dirty="0"/>
              <a:t>Gift policy</a:t>
            </a:r>
            <a:endParaRPr lang="fr-FR" sz="4800" dirty="0"/>
          </a:p>
        </p:txBody>
      </p:sp>
      <p:graphicFrame>
        <p:nvGraphicFramePr>
          <p:cNvPr id="5" name="Diagram 4"/>
          <p:cNvGraphicFramePr/>
          <p:nvPr/>
        </p:nvGraphicFramePr>
        <p:xfrm>
          <a:off x="0" y="1727465"/>
          <a:ext cx="2331344" cy="4437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Pentagon 5"/>
          <p:cNvSpPr/>
          <p:nvPr/>
        </p:nvSpPr>
        <p:spPr>
          <a:xfrm flipH="1">
            <a:off x="2088227" y="1870144"/>
            <a:ext cx="6969513" cy="55674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0238" indent="0" algn="just">
              <a:buNone/>
            </a:pPr>
            <a:r>
              <a:rPr lang="en-GB" sz="1500" dirty="0">
                <a:solidFill>
                  <a:schemeClr val="tx1"/>
                </a:solidFill>
              </a:rPr>
              <a:t>cash gifts of any amount; </a:t>
            </a:r>
          </a:p>
        </p:txBody>
      </p:sp>
      <p:sp>
        <p:nvSpPr>
          <p:cNvPr id="7" name="Pentagon 6"/>
          <p:cNvSpPr/>
          <p:nvPr/>
        </p:nvSpPr>
        <p:spPr>
          <a:xfrm flipH="1">
            <a:off x="2088229" y="3101105"/>
            <a:ext cx="6969513" cy="55674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0238" indent="0" algn="just">
              <a:buNone/>
            </a:pPr>
            <a:r>
              <a:rPr lang="en-GB" sz="1500" dirty="0">
                <a:solidFill>
                  <a:schemeClr val="tx1"/>
                </a:solidFill>
              </a:rPr>
              <a:t>travel and/or accommodation paid directly or indirectly; </a:t>
            </a:r>
          </a:p>
        </p:txBody>
      </p:sp>
      <p:sp>
        <p:nvSpPr>
          <p:cNvPr id="8" name="Pentagon 7"/>
          <p:cNvSpPr/>
          <p:nvPr/>
        </p:nvSpPr>
        <p:spPr>
          <a:xfrm flipH="1">
            <a:off x="2088231" y="4329240"/>
            <a:ext cx="6969513" cy="55674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0238" indent="0" algn="just">
              <a:buNone/>
            </a:pPr>
            <a:r>
              <a:rPr lang="en-GB" sz="1500" dirty="0">
                <a:solidFill>
                  <a:schemeClr val="tx1"/>
                </a:solidFill>
              </a:rPr>
              <a:t>invitations to sporting, cultural or social events; </a:t>
            </a:r>
          </a:p>
        </p:txBody>
      </p:sp>
      <p:sp>
        <p:nvSpPr>
          <p:cNvPr id="9" name="Pentagon 8"/>
          <p:cNvSpPr/>
          <p:nvPr/>
        </p:nvSpPr>
        <p:spPr>
          <a:xfrm flipH="1">
            <a:off x="2088228" y="2482118"/>
            <a:ext cx="6969513" cy="55674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0238" indent="0" algn="just">
              <a:buNone/>
            </a:pPr>
            <a:r>
              <a:rPr lang="en-GB" sz="1500" dirty="0">
                <a:solidFill>
                  <a:schemeClr val="tx1"/>
                </a:solidFill>
              </a:rPr>
              <a:t>a special entitlement given for private use;</a:t>
            </a:r>
            <a:endParaRPr lang="en-US" sz="1500" dirty="0">
              <a:solidFill>
                <a:schemeClr val="tx1"/>
              </a:solidFill>
            </a:endParaRPr>
          </a:p>
        </p:txBody>
      </p:sp>
      <p:sp>
        <p:nvSpPr>
          <p:cNvPr id="10" name="Pentagon 9"/>
          <p:cNvSpPr/>
          <p:nvPr/>
        </p:nvSpPr>
        <p:spPr>
          <a:xfrm flipH="1">
            <a:off x="2088230" y="3702904"/>
            <a:ext cx="6969513" cy="55674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0238" indent="0" algn="just">
              <a:buNone/>
            </a:pPr>
            <a:r>
              <a:rPr lang="en-GB" sz="1500" dirty="0">
                <a:solidFill>
                  <a:schemeClr val="tx1"/>
                </a:solidFill>
              </a:rPr>
              <a:t>recurrent invitations for meals or even a single invitation for a meal that could be perceived as excessive or unreasonable; </a:t>
            </a:r>
          </a:p>
        </p:txBody>
      </p:sp>
      <p:sp>
        <p:nvSpPr>
          <p:cNvPr id="11" name="Pentagon 10"/>
          <p:cNvSpPr/>
          <p:nvPr/>
        </p:nvSpPr>
        <p:spPr>
          <a:xfrm flipH="1">
            <a:off x="2088231" y="4941215"/>
            <a:ext cx="6969513" cy="51010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0238" indent="0" algn="just">
              <a:buNone/>
            </a:pPr>
            <a:r>
              <a:rPr lang="en-GB" sz="1500" dirty="0">
                <a:solidFill>
                  <a:schemeClr val="tx1"/>
                </a:solidFill>
              </a:rPr>
              <a:t>recruitment of a family member as a personal favour; </a:t>
            </a:r>
          </a:p>
        </p:txBody>
      </p:sp>
      <p:sp>
        <p:nvSpPr>
          <p:cNvPr id="12" name="Pentagon 11"/>
          <p:cNvSpPr/>
          <p:nvPr/>
        </p:nvSpPr>
        <p:spPr>
          <a:xfrm flipH="1">
            <a:off x="2117145" y="5532839"/>
            <a:ext cx="6969515" cy="52792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28650" algn="just"/>
            <a:r>
              <a:rPr lang="en-GB" sz="1500" dirty="0">
                <a:solidFill>
                  <a:schemeClr val="tx1"/>
                </a:solidFill>
              </a:rPr>
              <a:t>any items, including advertising and promotional items, the market     value of which typically exceeds 30 CHF.”</a:t>
            </a:r>
            <a:endParaRPr lang="en-US" sz="1500" dirty="0">
              <a:solidFill>
                <a:schemeClr val="tx1"/>
              </a:solidFill>
            </a:endParaRPr>
          </a:p>
        </p:txBody>
      </p:sp>
    </p:spTree>
    <p:extLst>
      <p:ext uri="{BB962C8B-B14F-4D97-AF65-F5344CB8AC3E}">
        <p14:creationId xmlns:p14="http://schemas.microsoft.com/office/powerpoint/2010/main" val="17205533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5536" y="162075"/>
            <a:ext cx="8208912" cy="651698"/>
          </a:xfrm>
        </p:spPr>
        <p:txBody>
          <a:bodyPr/>
          <a:lstStyle/>
          <a:p>
            <a:r>
              <a:rPr lang="en-US" sz="4800" dirty="0"/>
              <a:t>Ethics – conflict of interests</a:t>
            </a:r>
            <a:endParaRPr lang="fr-FR" sz="4800" dirty="0"/>
          </a:p>
        </p:txBody>
      </p:sp>
      <p:sp>
        <p:nvSpPr>
          <p:cNvPr id="14" name="TextBox 13"/>
          <p:cNvSpPr txBox="1"/>
          <p:nvPr/>
        </p:nvSpPr>
        <p:spPr>
          <a:xfrm>
            <a:off x="165668" y="997223"/>
            <a:ext cx="8802286" cy="1015663"/>
          </a:xfrm>
          <a:prstGeom prst="rect">
            <a:avLst/>
          </a:prstGeom>
          <a:noFill/>
        </p:spPr>
        <p:txBody>
          <a:bodyPr wrap="square" rtlCol="0">
            <a:spAutoFit/>
          </a:bodyPr>
          <a:lstStyle/>
          <a:p>
            <a:pPr algn="just"/>
            <a:r>
              <a:rPr lang="en-GB" sz="1500" dirty="0"/>
              <a:t>“Conflict of interest arises when the impartiality and objectivity of CERN contributors in the performance of their functions for CERN or in the fulfilment of their contractual obligations towards the Organization could be influenced or compromised by their private interests or any other professional obligations or relationships. […] In particular, CERN contributors are required: </a:t>
            </a:r>
          </a:p>
        </p:txBody>
      </p:sp>
      <p:graphicFrame>
        <p:nvGraphicFramePr>
          <p:cNvPr id="15" name="Diagram 14"/>
          <p:cNvGraphicFramePr/>
          <p:nvPr/>
        </p:nvGraphicFramePr>
        <p:xfrm>
          <a:off x="-396552" y="404664"/>
          <a:ext cx="3312368" cy="72965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Pentagon 15"/>
          <p:cNvSpPr/>
          <p:nvPr/>
        </p:nvSpPr>
        <p:spPr>
          <a:xfrm flipH="1">
            <a:off x="2555775" y="2564904"/>
            <a:ext cx="6384387" cy="73774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0850" algn="just">
              <a:buNone/>
            </a:pPr>
            <a:r>
              <a:rPr lang="en-GB" sz="1500" dirty="0">
                <a:solidFill>
                  <a:schemeClr val="tx1"/>
                </a:solidFill>
              </a:rPr>
              <a:t>not to accept gifts, favours or hospitality that could create or appear to create a situation of conflict of interest;</a:t>
            </a:r>
          </a:p>
        </p:txBody>
      </p:sp>
      <p:sp>
        <p:nvSpPr>
          <p:cNvPr id="17" name="Pentagon 16"/>
          <p:cNvSpPr/>
          <p:nvPr/>
        </p:nvSpPr>
        <p:spPr>
          <a:xfrm flipH="1">
            <a:off x="2555773" y="4818120"/>
            <a:ext cx="6408714" cy="84312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just">
              <a:buNone/>
            </a:pPr>
            <a:r>
              <a:rPr lang="fr-CH" sz="1500" dirty="0">
                <a:solidFill>
                  <a:schemeClr val="tx1"/>
                </a:solidFill>
              </a:rPr>
              <a:t>to </a:t>
            </a:r>
            <a:r>
              <a:rPr lang="fr-CH" sz="1500" dirty="0" err="1">
                <a:solidFill>
                  <a:schemeClr val="tx1"/>
                </a:solidFill>
              </a:rPr>
              <a:t>discuss</a:t>
            </a:r>
            <a:r>
              <a:rPr lang="fr-CH" sz="1500" dirty="0">
                <a:solidFill>
                  <a:schemeClr val="tx1"/>
                </a:solidFill>
              </a:rPr>
              <a:t> the </a:t>
            </a:r>
            <a:r>
              <a:rPr lang="fr-CH" sz="1500" dirty="0" err="1">
                <a:solidFill>
                  <a:schemeClr val="tx1"/>
                </a:solidFill>
              </a:rPr>
              <a:t>matter</a:t>
            </a:r>
            <a:r>
              <a:rPr lang="fr-CH" sz="1500" dirty="0">
                <a:solidFill>
                  <a:schemeClr val="tx1"/>
                </a:solidFill>
              </a:rPr>
              <a:t> </a:t>
            </a:r>
            <a:r>
              <a:rPr lang="en-GB" sz="1500" dirty="0">
                <a:solidFill>
                  <a:schemeClr val="tx1"/>
                </a:solidFill>
              </a:rPr>
              <a:t>with their relevant hierarchy at CERN if they are unsure as to whether a conflict of interest might exist.”</a:t>
            </a:r>
          </a:p>
        </p:txBody>
      </p:sp>
      <p:sp>
        <p:nvSpPr>
          <p:cNvPr id="18" name="Pentagon 17"/>
          <p:cNvSpPr/>
          <p:nvPr/>
        </p:nvSpPr>
        <p:spPr>
          <a:xfrm flipH="1">
            <a:off x="2555774" y="3545003"/>
            <a:ext cx="6384387" cy="103076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just"/>
            <a:r>
              <a:rPr lang="en-GB" sz="1300" dirty="0">
                <a:solidFill>
                  <a:schemeClr val="tx1"/>
                </a:solidFill>
              </a:rPr>
              <a:t>to provide immediate notification to CERN if, in the performance of their functions, they are called upon to advise on, to decide on or to control matters in which they have a private interest or competing professional obligation or relationship which could impair or appear to impair their impartiality and objectivity; </a:t>
            </a:r>
          </a:p>
        </p:txBody>
      </p:sp>
    </p:spTree>
    <p:extLst>
      <p:ext uri="{BB962C8B-B14F-4D97-AF65-F5344CB8AC3E}">
        <p14:creationId xmlns:p14="http://schemas.microsoft.com/office/powerpoint/2010/main" val="890813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BFB0A2F-C6E5-5337-41E3-435A54A4F56C}"/>
              </a:ext>
            </a:extLst>
          </p:cNvPr>
          <p:cNvSpPr txBox="1"/>
          <p:nvPr/>
        </p:nvSpPr>
        <p:spPr>
          <a:xfrm>
            <a:off x="101393" y="491480"/>
            <a:ext cx="8941214" cy="1446550"/>
          </a:xfrm>
          <a:prstGeom prst="rect">
            <a:avLst/>
          </a:prstGeom>
          <a:noFill/>
        </p:spPr>
        <p:txBody>
          <a:bodyPr wrap="square" rtlCol="0">
            <a:spAutoFit/>
          </a:bodyPr>
          <a:lstStyle/>
          <a:p>
            <a:pPr algn="ctr"/>
            <a:r>
              <a:rPr lang="fr-CH" sz="4400" dirty="0">
                <a:latin typeface="+mj-lt"/>
                <a:ea typeface="+mj-ea"/>
                <a:cs typeface="+mj-cs"/>
              </a:rPr>
              <a:t>CERN Supplier Code of </a:t>
            </a:r>
            <a:r>
              <a:rPr lang="fr-CH" sz="4400" dirty="0" err="1">
                <a:latin typeface="+mj-lt"/>
                <a:ea typeface="+mj-ea"/>
                <a:cs typeface="+mj-cs"/>
              </a:rPr>
              <a:t>Conduct</a:t>
            </a:r>
            <a:endParaRPr lang="fr-CH" sz="4400" dirty="0">
              <a:latin typeface="+mj-lt"/>
              <a:ea typeface="+mj-ea"/>
              <a:cs typeface="+mj-cs"/>
            </a:endParaRPr>
          </a:p>
          <a:p>
            <a:pPr algn="ctr"/>
            <a:endParaRPr lang="fr-CH" sz="4400" b="1" dirty="0"/>
          </a:p>
        </p:txBody>
      </p:sp>
      <p:pic>
        <p:nvPicPr>
          <p:cNvPr id="5" name="Picture 4">
            <a:extLst>
              <a:ext uri="{FF2B5EF4-FFF2-40B4-BE49-F238E27FC236}">
                <a16:creationId xmlns:a16="http://schemas.microsoft.com/office/drawing/2014/main" id="{BF02F781-CF3E-4227-68C7-6FB26DDBCC5E}"/>
              </a:ext>
            </a:extLst>
          </p:cNvPr>
          <p:cNvPicPr>
            <a:picLocks noChangeAspect="1"/>
          </p:cNvPicPr>
          <p:nvPr/>
        </p:nvPicPr>
        <p:blipFill>
          <a:blip r:embed="rId3"/>
          <a:stretch>
            <a:fillRect/>
          </a:stretch>
        </p:blipFill>
        <p:spPr>
          <a:xfrm>
            <a:off x="3059832" y="1938030"/>
            <a:ext cx="3492388" cy="3487744"/>
          </a:xfrm>
          <a:prstGeom prst="rect">
            <a:avLst/>
          </a:prstGeom>
        </p:spPr>
      </p:pic>
      <p:sp>
        <p:nvSpPr>
          <p:cNvPr id="2" name="Rectangle 1">
            <a:extLst>
              <a:ext uri="{FF2B5EF4-FFF2-40B4-BE49-F238E27FC236}">
                <a16:creationId xmlns:a16="http://schemas.microsoft.com/office/drawing/2014/main" id="{98CD36B9-6D0E-8CB2-E206-0A279A010854}"/>
              </a:ext>
            </a:extLst>
          </p:cNvPr>
          <p:cNvSpPr/>
          <p:nvPr/>
        </p:nvSpPr>
        <p:spPr>
          <a:xfrm rot="1337061">
            <a:off x="6228184" y="1856280"/>
            <a:ext cx="648072" cy="230832"/>
          </a:xfrm>
          <a:prstGeom prst="rect">
            <a:avLst/>
          </a:prstGeom>
          <a:solidFill>
            <a:srgbClr val="FFC000"/>
          </a:solidFill>
          <a:ln>
            <a:solidFill>
              <a:schemeClr val="bg2">
                <a:lumMod val="50000"/>
              </a:schemeClr>
            </a:solidFill>
          </a:ln>
        </p:spPr>
        <p:style>
          <a:lnRef idx="2">
            <a:schemeClr val="accent2">
              <a:shade val="15000"/>
            </a:schemeClr>
          </a:lnRef>
          <a:fillRef idx="1">
            <a:schemeClr val="accent2"/>
          </a:fillRef>
          <a:effectRef idx="0">
            <a:schemeClr val="accent2"/>
          </a:effectRef>
          <a:fontRef idx="minor">
            <a:schemeClr val="lt1"/>
          </a:fontRef>
        </p:style>
        <p:txBody>
          <a:bodyPr wrap="square" lIns="68580" tIns="34290" rIns="68580" bIns="34290">
            <a:spAutoFit/>
          </a:bodyPr>
          <a:lstStyle/>
          <a:p>
            <a:pPr algn="ctr"/>
            <a:r>
              <a:rPr lang="en-US" sz="1050" b="1" dirty="0">
                <a:ln w="12700" cmpd="sng">
                  <a:solidFill>
                    <a:schemeClr val="accent4"/>
                  </a:solidFill>
                  <a:prstDash val="solid"/>
                </a:ln>
                <a:solidFill>
                  <a:srgbClr val="0A5094"/>
                </a:solidFill>
              </a:rPr>
              <a:t>New</a:t>
            </a:r>
          </a:p>
        </p:txBody>
      </p:sp>
      <p:sp>
        <p:nvSpPr>
          <p:cNvPr id="4" name="TextBox 3">
            <a:extLst>
              <a:ext uri="{FF2B5EF4-FFF2-40B4-BE49-F238E27FC236}">
                <a16:creationId xmlns:a16="http://schemas.microsoft.com/office/drawing/2014/main" id="{7A0FA5D8-D4AE-D3CA-E88D-B38518336C7C}"/>
              </a:ext>
            </a:extLst>
          </p:cNvPr>
          <p:cNvSpPr txBox="1"/>
          <p:nvPr/>
        </p:nvSpPr>
        <p:spPr>
          <a:xfrm>
            <a:off x="467544" y="1214755"/>
            <a:ext cx="8784975" cy="276999"/>
          </a:xfrm>
          <a:prstGeom prst="rect">
            <a:avLst/>
          </a:prstGeom>
          <a:noFill/>
        </p:spPr>
        <p:txBody>
          <a:bodyPr wrap="square" rtlCol="0">
            <a:spAutoFit/>
          </a:bodyPr>
          <a:lstStyle/>
          <a:p>
            <a:pPr algn="just"/>
            <a:r>
              <a:rPr lang="en-GB" sz="1200" dirty="0">
                <a:solidFill>
                  <a:schemeClr val="accent1">
                    <a:lumMod val="50000"/>
                  </a:schemeClr>
                </a:solidFill>
              </a:rPr>
              <a:t>Available in </a:t>
            </a:r>
            <a:r>
              <a:rPr lang="en-GB" sz="1200" dirty="0">
                <a:hlinkClick r:id="rId4"/>
              </a:rPr>
              <a:t>Documents: Key Reference Documents | Procurement and Industrial Services Group (cern.ch)</a:t>
            </a:r>
            <a:endParaRPr lang="en-GB" sz="1200" dirty="0"/>
          </a:p>
        </p:txBody>
      </p:sp>
    </p:spTree>
    <p:extLst>
      <p:ext uri="{BB962C8B-B14F-4D97-AF65-F5344CB8AC3E}">
        <p14:creationId xmlns:p14="http://schemas.microsoft.com/office/powerpoint/2010/main" val="322203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45"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anim calcmode="lin" valueType="num">
                                      <p:cBhvr>
                                        <p:cTn id="10" dur="2000" fill="hold"/>
                                        <p:tgtEl>
                                          <p:spTgt spid="2"/>
                                        </p:tgtEl>
                                        <p:attrNameLst>
                                          <p:attrName>ppt_w</p:attrName>
                                        </p:attrNameLst>
                                      </p:cBhvr>
                                      <p:tavLst>
                                        <p:tav tm="0" fmla="#ppt_w*sin(2.5*pi*$)">
                                          <p:val>
                                            <p:fltVal val="0"/>
                                          </p:val>
                                        </p:tav>
                                        <p:tav tm="100000">
                                          <p:val>
                                            <p:fltVal val="1"/>
                                          </p:val>
                                        </p:tav>
                                      </p:tavLst>
                                    </p:anim>
                                    <p:anim calcmode="lin" valueType="num">
                                      <p:cBhvr>
                                        <p:cTn id="11"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orizontal Scroll 1"/>
          <p:cNvSpPr/>
          <p:nvPr/>
        </p:nvSpPr>
        <p:spPr>
          <a:xfrm>
            <a:off x="1763688" y="1916832"/>
            <a:ext cx="5760640" cy="2376264"/>
          </a:xfrm>
          <a:prstGeom prst="horizontalScroll">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sz="2400" dirty="0">
                <a:solidFill>
                  <a:srgbClr val="0070C0"/>
                </a:solidFill>
                <a:hlinkClick r:id="rId2"/>
              </a:rPr>
              <a:t>RACI MATRIX WEB PAGE</a:t>
            </a:r>
            <a:endParaRPr lang="fr-FR" sz="2400" dirty="0">
              <a:solidFill>
                <a:srgbClr val="0070C0"/>
              </a:solidFill>
            </a:endParaRPr>
          </a:p>
        </p:txBody>
      </p:sp>
    </p:spTree>
    <p:extLst>
      <p:ext uri="{BB962C8B-B14F-4D97-AF65-F5344CB8AC3E}">
        <p14:creationId xmlns:p14="http://schemas.microsoft.com/office/powerpoint/2010/main" val="292495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809" y="167789"/>
            <a:ext cx="7467600" cy="1143000"/>
          </a:xfrm>
        </p:spPr>
        <p:txBody>
          <a:bodyPr/>
          <a:lstStyle/>
          <a:p>
            <a:r>
              <a:rPr lang="en-US" dirty="0"/>
              <a:t>Definition of technical officer</a:t>
            </a:r>
            <a:endParaRPr lang="fr-FR" dirty="0"/>
          </a:p>
        </p:txBody>
      </p:sp>
      <p:pic>
        <p:nvPicPr>
          <p:cNvPr id="4" name="Picture 3"/>
          <p:cNvPicPr>
            <a:picLocks noChangeAspect="1"/>
          </p:cNvPicPr>
          <p:nvPr/>
        </p:nvPicPr>
        <p:blipFill rotWithShape="1">
          <a:blip r:embed="rId2"/>
          <a:srcRect l="23121" t="16401" r="19760" b="16401"/>
          <a:stretch/>
        </p:blipFill>
        <p:spPr>
          <a:xfrm>
            <a:off x="7812360" y="188640"/>
            <a:ext cx="936104" cy="1101299"/>
          </a:xfrm>
          <a:prstGeom prst="rect">
            <a:avLst/>
          </a:prstGeom>
        </p:spPr>
      </p:pic>
      <p:sp>
        <p:nvSpPr>
          <p:cNvPr id="5" name="TextBox 4"/>
          <p:cNvSpPr txBox="1"/>
          <p:nvPr/>
        </p:nvSpPr>
        <p:spPr>
          <a:xfrm>
            <a:off x="1955204" y="1435215"/>
            <a:ext cx="5233592" cy="954107"/>
          </a:xfrm>
          <a:prstGeom prst="rect">
            <a:avLst/>
          </a:prstGeom>
          <a:noFill/>
        </p:spPr>
        <p:txBody>
          <a:bodyPr wrap="square" rtlCol="0">
            <a:spAutoFit/>
          </a:bodyPr>
          <a:lstStyle/>
          <a:p>
            <a:pPr algn="ctr"/>
            <a:r>
              <a:rPr lang="en-US" sz="2800" dirty="0">
                <a:solidFill>
                  <a:srgbClr val="0053A1"/>
                </a:solidFill>
              </a:rPr>
              <a:t>For the present RACI, </a:t>
            </a:r>
            <a:r>
              <a:rPr lang="en-US" sz="2800" b="1" dirty="0">
                <a:solidFill>
                  <a:srgbClr val="0053A1"/>
                </a:solidFill>
              </a:rPr>
              <a:t>the technical officer </a:t>
            </a:r>
            <a:r>
              <a:rPr lang="en-US" sz="2800" dirty="0">
                <a:solidFill>
                  <a:srgbClr val="0053A1"/>
                </a:solidFill>
              </a:rPr>
              <a:t>comprises</a:t>
            </a:r>
            <a:endParaRPr lang="en-GB" sz="2800" dirty="0">
              <a:solidFill>
                <a:srgbClr val="0053A1"/>
              </a:solidFill>
            </a:endParaRPr>
          </a:p>
        </p:txBody>
      </p:sp>
      <p:sp>
        <p:nvSpPr>
          <p:cNvPr id="7" name="Rounded Rectangle 6"/>
          <p:cNvSpPr/>
          <p:nvPr/>
        </p:nvSpPr>
        <p:spPr>
          <a:xfrm>
            <a:off x="5389314" y="3276516"/>
            <a:ext cx="3167816" cy="1008111"/>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b="1" dirty="0">
                <a:solidFill>
                  <a:schemeClr val="tx1"/>
                </a:solidFill>
              </a:rPr>
              <a:t>Any person</a:t>
            </a:r>
            <a:r>
              <a:rPr lang="en-US" dirty="0">
                <a:solidFill>
                  <a:schemeClr val="tx1"/>
                </a:solidFill>
              </a:rPr>
              <a:t> helping him/her to supervise the performance of the services</a:t>
            </a:r>
          </a:p>
        </p:txBody>
      </p:sp>
      <p:sp>
        <p:nvSpPr>
          <p:cNvPr id="9" name="Triangle 43"/>
          <p:cNvSpPr/>
          <p:nvPr/>
        </p:nvSpPr>
        <p:spPr>
          <a:xfrm rot="10800000">
            <a:off x="2978505" y="2456616"/>
            <a:ext cx="3186990"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11560" y="3276516"/>
            <a:ext cx="3167816" cy="1008112"/>
          </a:xfrm>
          <a:prstGeom prst="roundRect">
            <a:avLst/>
          </a:prstGeom>
          <a:noFill/>
          <a:ln w="22225">
            <a:solidFill>
              <a:srgbClr val="005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dirty="0">
                <a:solidFill>
                  <a:schemeClr val="tx1"/>
                </a:solidFill>
              </a:rPr>
              <a:t>The technical responsible identified in the contract</a:t>
            </a:r>
          </a:p>
        </p:txBody>
      </p:sp>
      <p:sp>
        <p:nvSpPr>
          <p:cNvPr id="12" name="TextBox 11"/>
          <p:cNvSpPr txBox="1"/>
          <p:nvPr/>
        </p:nvSpPr>
        <p:spPr>
          <a:xfrm>
            <a:off x="4391980" y="3457405"/>
            <a:ext cx="360040" cy="646331"/>
          </a:xfrm>
          <a:prstGeom prst="rect">
            <a:avLst/>
          </a:prstGeom>
          <a:noFill/>
        </p:spPr>
        <p:txBody>
          <a:bodyPr wrap="square" rtlCol="0">
            <a:spAutoFit/>
          </a:bodyPr>
          <a:lstStyle/>
          <a:p>
            <a:pPr algn="ctr"/>
            <a:r>
              <a:rPr lang="fr-CH" sz="3600" dirty="0"/>
              <a:t>+</a:t>
            </a:r>
            <a:endParaRPr lang="en-GB" sz="2800" dirty="0"/>
          </a:p>
        </p:txBody>
      </p:sp>
    </p:spTree>
    <p:extLst>
      <p:ext uri="{BB962C8B-B14F-4D97-AF65-F5344CB8AC3E}">
        <p14:creationId xmlns:p14="http://schemas.microsoft.com/office/powerpoint/2010/main" val="23634353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53A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0499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467600" cy="1143000"/>
          </a:xfrm>
        </p:spPr>
        <p:txBody>
          <a:bodyPr/>
          <a:lstStyle/>
          <a:p>
            <a:r>
              <a:rPr lang="en-US" dirty="0"/>
              <a:t>Legend</a:t>
            </a:r>
            <a:endParaRPr lang="fr-FR" dirty="0"/>
          </a:p>
        </p:txBody>
      </p:sp>
      <p:pic>
        <p:nvPicPr>
          <p:cNvPr id="5" name="Content Placeholder 4"/>
          <p:cNvPicPr>
            <a:picLocks noGrp="1" noChangeAspect="1"/>
          </p:cNvPicPr>
          <p:nvPr>
            <p:ph idx="1"/>
          </p:nvPr>
        </p:nvPicPr>
        <p:blipFill rotWithShape="1">
          <a:blip r:embed="rId2"/>
          <a:srcRect l="890" t="1539" r="1199" b="29289"/>
          <a:stretch/>
        </p:blipFill>
        <p:spPr>
          <a:xfrm>
            <a:off x="539552" y="1700808"/>
            <a:ext cx="8075240" cy="3240360"/>
          </a:xfrm>
          <a:prstGeom prst="rect">
            <a:avLst/>
          </a:prstGeom>
          <a:effectLst>
            <a:glow rad="228600">
              <a:schemeClr val="accent3">
                <a:satMod val="175000"/>
                <a:alpha val="40000"/>
              </a:schemeClr>
            </a:glow>
          </a:effectLst>
        </p:spPr>
      </p:pic>
    </p:spTree>
    <p:extLst>
      <p:ext uri="{BB962C8B-B14F-4D97-AF65-F5344CB8AC3E}">
        <p14:creationId xmlns:p14="http://schemas.microsoft.com/office/powerpoint/2010/main" val="506569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467600" cy="1143000"/>
          </a:xfrm>
        </p:spPr>
        <p:txBody>
          <a:bodyPr/>
          <a:lstStyle/>
          <a:p>
            <a:r>
              <a:rPr lang="en-US" dirty="0"/>
              <a:t>Summary</a:t>
            </a:r>
            <a:endParaRPr lang="fr-FR" dirty="0"/>
          </a:p>
        </p:txBody>
      </p:sp>
      <p:pic>
        <p:nvPicPr>
          <p:cNvPr id="4" name="Picture 3"/>
          <p:cNvPicPr>
            <a:picLocks noChangeAspect="1"/>
          </p:cNvPicPr>
          <p:nvPr/>
        </p:nvPicPr>
        <p:blipFill>
          <a:blip r:embed="rId2"/>
          <a:stretch>
            <a:fillRect/>
          </a:stretch>
        </p:blipFill>
        <p:spPr>
          <a:xfrm>
            <a:off x="5403120" y="404664"/>
            <a:ext cx="3384376" cy="5576271"/>
          </a:xfrm>
          <a:prstGeom prst="rect">
            <a:avLst/>
          </a:prstGeom>
        </p:spPr>
      </p:pic>
      <p:pic>
        <p:nvPicPr>
          <p:cNvPr id="3" name="Picture 2"/>
          <p:cNvPicPr>
            <a:picLocks noChangeAspect="1"/>
          </p:cNvPicPr>
          <p:nvPr/>
        </p:nvPicPr>
        <p:blipFill>
          <a:blip r:embed="rId3"/>
          <a:stretch>
            <a:fillRect/>
          </a:stretch>
        </p:blipFill>
        <p:spPr>
          <a:xfrm>
            <a:off x="1331640" y="2132856"/>
            <a:ext cx="2907451" cy="2058169"/>
          </a:xfrm>
          <a:prstGeom prst="rect">
            <a:avLst/>
          </a:prstGeom>
        </p:spPr>
      </p:pic>
      <p:sp>
        <p:nvSpPr>
          <p:cNvPr id="6" name="Isosceles Triangle 5"/>
          <p:cNvSpPr/>
          <p:nvPr/>
        </p:nvSpPr>
        <p:spPr>
          <a:xfrm rot="5400000">
            <a:off x="2256192" y="2857210"/>
            <a:ext cx="4912370" cy="439326"/>
          </a:xfrm>
          <a:prstGeom prst="triangl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277502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933" y="2276872"/>
            <a:ext cx="8352928" cy="1826363"/>
          </a:xfrm>
        </p:spPr>
        <p:txBody>
          <a:bodyPr/>
          <a:lstStyle/>
          <a:p>
            <a:r>
              <a:rPr lang="en-US" dirty="0">
                <a:ln w="12700">
                  <a:noFill/>
                  <a:prstDash val="solid"/>
                </a:ln>
              </a:rPr>
              <a:t>BEFORE CONTRACT START</a:t>
            </a:r>
            <a:endParaRPr lang="fr-FR" dirty="0">
              <a:ln w="12700">
                <a:noFill/>
                <a:prstDash val="solid"/>
              </a:ln>
            </a:endParaRPr>
          </a:p>
        </p:txBody>
      </p:sp>
      <p:sp>
        <p:nvSpPr>
          <p:cNvPr id="3" name="Text Placeholder 2"/>
          <p:cNvSpPr>
            <a:spLocks noGrp="1"/>
          </p:cNvSpPr>
          <p:nvPr>
            <p:ph type="body" idx="1"/>
          </p:nvPr>
        </p:nvSpPr>
        <p:spPr>
          <a:xfrm>
            <a:off x="489933" y="4581128"/>
            <a:ext cx="8352927" cy="1066688"/>
          </a:xfrm>
        </p:spPr>
        <p:txBody>
          <a:bodyPr/>
          <a:lstStyle/>
          <a:p>
            <a:pPr algn="just"/>
            <a:r>
              <a:rPr lang="en-US" dirty="0"/>
              <a:t>The technical and procurement officers shall monitor the implementation of the contract before its start.</a:t>
            </a:r>
            <a:endParaRPr lang="fr-FR" dirty="0"/>
          </a:p>
        </p:txBody>
      </p:sp>
      <p:grpSp>
        <p:nvGrpSpPr>
          <p:cNvPr id="5" name="Group 4"/>
          <p:cNvGrpSpPr/>
          <p:nvPr/>
        </p:nvGrpSpPr>
        <p:grpSpPr>
          <a:xfrm>
            <a:off x="442734" y="3301900"/>
            <a:ext cx="8447325" cy="1011550"/>
            <a:chOff x="490537" y="545242"/>
            <a:chExt cx="8447325" cy="1011550"/>
          </a:xfrm>
        </p:grpSpPr>
        <p:pic>
          <p:nvPicPr>
            <p:cNvPr id="7" name="Picture 6"/>
            <p:cNvPicPr>
              <a:picLocks noChangeAspect="1"/>
            </p:cNvPicPr>
            <p:nvPr/>
          </p:nvPicPr>
          <p:blipFill rotWithShape="1">
            <a:blip r:embed="rId2"/>
            <a:srcRect r="68716"/>
            <a:stretch/>
          </p:blipFill>
          <p:spPr>
            <a:xfrm>
              <a:off x="490537" y="548680"/>
              <a:ext cx="2641303" cy="1008112"/>
            </a:xfrm>
            <a:prstGeom prst="rect">
              <a:avLst/>
            </a:prstGeom>
          </p:spPr>
        </p:pic>
        <p:pic>
          <p:nvPicPr>
            <p:cNvPr id="4" name="Picture 3"/>
            <p:cNvPicPr>
              <a:picLocks noChangeAspect="1"/>
            </p:cNvPicPr>
            <p:nvPr/>
          </p:nvPicPr>
          <p:blipFill rotWithShape="1">
            <a:blip r:embed="rId3"/>
            <a:srcRect l="31238"/>
            <a:stretch/>
          </p:blipFill>
          <p:spPr>
            <a:xfrm>
              <a:off x="3131840" y="545242"/>
              <a:ext cx="5806022" cy="1005927"/>
            </a:xfrm>
            <a:prstGeom prst="rect">
              <a:avLst/>
            </a:prstGeom>
          </p:spPr>
        </p:pic>
      </p:grpSp>
      <p:sp>
        <p:nvSpPr>
          <p:cNvPr id="8" name="Triangle 43"/>
          <p:cNvSpPr/>
          <p:nvPr/>
        </p:nvSpPr>
        <p:spPr>
          <a:xfrm rot="10800000">
            <a:off x="863069" y="2958171"/>
            <a:ext cx="3186990" cy="463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978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1010"/>
            <a:ext cx="7467600" cy="1143000"/>
          </a:xfrm>
        </p:spPr>
        <p:txBody>
          <a:bodyPr/>
          <a:lstStyle/>
          <a:p>
            <a:r>
              <a:rPr lang="en-US" dirty="0"/>
              <a:t>Kick-off meeting</a:t>
            </a:r>
            <a:endParaRPr lang="fr-FR" dirty="0"/>
          </a:p>
        </p:txBody>
      </p:sp>
      <p:pic>
        <p:nvPicPr>
          <p:cNvPr id="8" name="Picture 7"/>
          <p:cNvPicPr>
            <a:picLocks noChangeAspect="1"/>
          </p:cNvPicPr>
          <p:nvPr/>
        </p:nvPicPr>
        <p:blipFill rotWithShape="1">
          <a:blip r:embed="rId3"/>
          <a:srcRect b="34412"/>
          <a:stretch/>
        </p:blipFill>
        <p:spPr>
          <a:xfrm>
            <a:off x="6977801" y="203565"/>
            <a:ext cx="1914685" cy="940632"/>
          </a:xfrm>
          <a:prstGeom prst="rect">
            <a:avLst/>
          </a:prstGeom>
        </p:spPr>
      </p:pic>
      <p:sp>
        <p:nvSpPr>
          <p:cNvPr id="5" name="Pentagon 4"/>
          <p:cNvSpPr/>
          <p:nvPr/>
        </p:nvSpPr>
        <p:spPr>
          <a:xfrm flipH="1">
            <a:off x="2331183" y="1424608"/>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Nominate CERN’s and contractor’s contacts</a:t>
            </a:r>
          </a:p>
        </p:txBody>
      </p:sp>
      <p:graphicFrame>
        <p:nvGraphicFramePr>
          <p:cNvPr id="6" name="Diagram 5"/>
          <p:cNvGraphicFramePr/>
          <p:nvPr>
            <p:extLst>
              <p:ext uri="{D42A27DB-BD31-4B8C-83A1-F6EECF244321}">
                <p14:modId xmlns:p14="http://schemas.microsoft.com/office/powerpoint/2010/main" val="3643156285"/>
              </p:ext>
            </p:extLst>
          </p:nvPr>
        </p:nvGraphicFramePr>
        <p:xfrm>
          <a:off x="395536" y="1209058"/>
          <a:ext cx="1944216" cy="36587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Diagram 6"/>
          <p:cNvGraphicFramePr/>
          <p:nvPr>
            <p:extLst>
              <p:ext uri="{D42A27DB-BD31-4B8C-83A1-F6EECF244321}">
                <p14:modId xmlns:p14="http://schemas.microsoft.com/office/powerpoint/2010/main" val="502640815"/>
              </p:ext>
            </p:extLst>
          </p:nvPr>
        </p:nvGraphicFramePr>
        <p:xfrm>
          <a:off x="386967" y="2306331"/>
          <a:ext cx="1944216" cy="365873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9" name="Pentagon 8"/>
          <p:cNvSpPr/>
          <p:nvPr/>
        </p:nvSpPr>
        <p:spPr>
          <a:xfrm flipH="1">
            <a:off x="2335468" y="364502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Present CERN property (keys, SIM cards, ODH detectors </a:t>
            </a:r>
            <a:r>
              <a:rPr lang="en-US" sz="1500" dirty="0" err="1">
                <a:solidFill>
                  <a:schemeClr val="tx1"/>
                </a:solidFill>
              </a:rPr>
              <a:t>etc</a:t>
            </a:r>
            <a:r>
              <a:rPr lang="en-US" sz="1500" dirty="0">
                <a:solidFill>
                  <a:schemeClr val="tx1"/>
                </a:solidFill>
              </a:rPr>
              <a:t>)</a:t>
            </a:r>
          </a:p>
        </p:txBody>
      </p:sp>
      <p:sp>
        <p:nvSpPr>
          <p:cNvPr id="10" name="Pentagon 9"/>
          <p:cNvSpPr/>
          <p:nvPr/>
        </p:nvSpPr>
        <p:spPr>
          <a:xfrm flipH="1">
            <a:off x="2326899" y="472514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Define actions and set deadlines</a:t>
            </a:r>
          </a:p>
        </p:txBody>
      </p:sp>
      <p:sp>
        <p:nvSpPr>
          <p:cNvPr id="11" name="Pentagon 10"/>
          <p:cNvSpPr/>
          <p:nvPr/>
        </p:nvSpPr>
        <p:spPr>
          <a:xfrm flipH="1">
            <a:off x="2331183" y="418508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Safety and financial aspects</a:t>
            </a:r>
          </a:p>
        </p:txBody>
      </p:sp>
      <p:sp>
        <p:nvSpPr>
          <p:cNvPr id="12" name="Pentagon 11"/>
          <p:cNvSpPr/>
          <p:nvPr/>
        </p:nvSpPr>
        <p:spPr>
          <a:xfrm flipH="1">
            <a:off x="2331183" y="3104964"/>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Administrative aspects (registration, subcontractors, etc.)</a:t>
            </a:r>
          </a:p>
        </p:txBody>
      </p:sp>
      <p:sp>
        <p:nvSpPr>
          <p:cNvPr id="13" name="Pentagon 12"/>
          <p:cNvSpPr/>
          <p:nvPr/>
        </p:nvSpPr>
        <p:spPr>
          <a:xfrm flipH="1">
            <a:off x="2324757" y="2002752"/>
            <a:ext cx="5911082"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Review main aspects of the contract </a:t>
            </a:r>
          </a:p>
        </p:txBody>
      </p:sp>
      <p:sp>
        <p:nvSpPr>
          <p:cNvPr id="14" name="Pentagon 13"/>
          <p:cNvSpPr/>
          <p:nvPr/>
        </p:nvSpPr>
        <p:spPr>
          <a:xfrm flipH="1">
            <a:off x="2323686" y="2540082"/>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Check coherence between the implementation plan and the evaluation questionnaire (ex.: human and material resources)</a:t>
            </a:r>
          </a:p>
        </p:txBody>
      </p:sp>
      <p:sp>
        <p:nvSpPr>
          <p:cNvPr id="15" name="Pentagon 14"/>
          <p:cNvSpPr/>
          <p:nvPr/>
        </p:nvSpPr>
        <p:spPr>
          <a:xfrm flipH="1">
            <a:off x="2321650" y="5260759"/>
            <a:ext cx="5904656" cy="43471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Draft minutes</a:t>
            </a:r>
          </a:p>
        </p:txBody>
      </p:sp>
    </p:spTree>
    <p:extLst>
      <p:ext uri="{BB962C8B-B14F-4D97-AF65-F5344CB8AC3E}">
        <p14:creationId xmlns:p14="http://schemas.microsoft.com/office/powerpoint/2010/main" val="1811225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196"/>
            <a:ext cx="7467600" cy="1143000"/>
          </a:xfrm>
        </p:spPr>
        <p:txBody>
          <a:bodyPr/>
          <a:lstStyle/>
          <a:p>
            <a:r>
              <a:rPr lang="en-US" dirty="0"/>
              <a:t>Implementation phase (1)</a:t>
            </a:r>
            <a:endParaRPr lang="fr-FR" dirty="0"/>
          </a:p>
        </p:txBody>
      </p:sp>
      <p:sp>
        <p:nvSpPr>
          <p:cNvPr id="3" name="Content Placeholder 2"/>
          <p:cNvSpPr>
            <a:spLocks noGrp="1"/>
          </p:cNvSpPr>
          <p:nvPr>
            <p:ph idx="1"/>
          </p:nvPr>
        </p:nvSpPr>
        <p:spPr>
          <a:xfrm>
            <a:off x="395536" y="1264196"/>
            <a:ext cx="8136904" cy="4062651"/>
          </a:xfrm>
        </p:spPr>
        <p:txBody>
          <a:bodyPr wrap="square">
            <a:spAutoFit/>
          </a:bodyPr>
          <a:lstStyle/>
          <a:p>
            <a:pPr algn="just"/>
            <a:r>
              <a:rPr lang="en-US" dirty="0" err="1"/>
              <a:t>Organise</a:t>
            </a:r>
            <a:r>
              <a:rPr lang="en-US" dirty="0"/>
              <a:t> regular progress meetings (weekly or bi-monthly) to follow the actions decided during the kick-off meeting</a:t>
            </a:r>
          </a:p>
          <a:p>
            <a:r>
              <a:rPr lang="en-US" dirty="0">
                <a:hlinkClick r:id="rId2"/>
              </a:rPr>
              <a:t>Registration and access to the contractor’s personnel </a:t>
            </a:r>
            <a:r>
              <a:rPr lang="en-US" dirty="0"/>
              <a:t>(PRT2)</a:t>
            </a:r>
          </a:p>
          <a:p>
            <a:pPr algn="just"/>
            <a:r>
              <a:rPr lang="en-US" dirty="0">
                <a:hlinkClick r:id="rId3"/>
              </a:rPr>
              <a:t>Access to CERN’s buildings </a:t>
            </a:r>
            <a:r>
              <a:rPr lang="en-US" dirty="0"/>
              <a:t>(EDH-Adams)</a:t>
            </a:r>
          </a:p>
          <a:p>
            <a:pPr algn="just"/>
            <a:r>
              <a:rPr lang="en-US" dirty="0"/>
              <a:t>Distribution of CERN property (</a:t>
            </a:r>
            <a:r>
              <a:rPr lang="en-US" u="sng" dirty="0"/>
              <a:t>with inventory</a:t>
            </a:r>
            <a:r>
              <a:rPr lang="en-US" dirty="0"/>
              <a:t>, if applicable)</a:t>
            </a:r>
            <a:endParaRPr lang="fr-FR" dirty="0"/>
          </a:p>
        </p:txBody>
      </p:sp>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62564" y="2388599"/>
            <a:ext cx="1763688" cy="1410254"/>
          </a:xfrm>
          <a:prstGeom prst="rect">
            <a:avLst/>
          </a:prstGeom>
        </p:spPr>
      </p:pic>
    </p:spTree>
    <p:extLst>
      <p:ext uri="{BB962C8B-B14F-4D97-AF65-F5344CB8AC3E}">
        <p14:creationId xmlns:p14="http://schemas.microsoft.com/office/powerpoint/2010/main" val="186087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py of ThèmeCER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LCPolicyLabelClientValue xmlns="9fd20fce-10c3-4895-9379-bf274edb77a9">{_UIVersionString}</DLCPolicyLabelClientValue>
    <DLCPolicyLabelLock xmlns="9fd20fce-10c3-4895-9379-bf274edb77a9" xsi:nil="true"/>
    <DLCPolicyLabelValue xmlns="9fd20fce-10c3-4895-9379-bf274edb77a9">7.0</DLCPolicyLabelValue>
  </documentManagement>
</p:properties>
</file>

<file path=customXml/item3.xml><?xml version="1.0" encoding="utf-8"?>
<?mso-contentType ?>
<p:Policy xmlns:p="office.server.policy" id="" local="true">
  <p:Name>Document</p:Name>
  <p:Description/>
  <p:Statement/>
  <p:PolicyItems>
    <p:PolicyItem featureId="Microsoft.Office.RecordsManagement.PolicyFeatures.PolicyLabel" staticId="0x010100580790A4771FEF48BE5B0A85F1A0BA57|801092262" UniqueId="2d9c88b3-e4b0-4726-8c84-a7a8aea494ec">
      <p:Name>Labels</p:Name>
      <p:Description>Generates labels that can be inserted in Microsoft Office documents to ensure that document properties or other important information are included when documents are printed. Labels can also be used to search for documents.</p:Description>
      <p:CustomData>
        <label>
          <segment type="metadata">_UIVersionString</segment>
        </label>
      </p:CustomData>
    </p:PolicyItem>
  </p:PolicyItems>
</p:Policy>
</file>

<file path=customXml/item4.xml><?xml version="1.0" encoding="utf-8"?>
<ct:contentTypeSchema xmlns:ct="http://schemas.microsoft.com/office/2006/metadata/contentType" xmlns:ma="http://schemas.microsoft.com/office/2006/metadata/properties/metaAttributes" ct:_="" ma:_="" ma:contentTypeName="Document" ma:contentTypeID="0x0101007DB3A3EEA93F8849A710F6B7C27A55F9" ma:contentTypeVersion="7" ma:contentTypeDescription="Create a new document." ma:contentTypeScope="" ma:versionID="43ed0f911da1a0998405ef3b5f471a5a">
  <xsd:schema xmlns:xsd="http://www.w3.org/2001/XMLSchema" xmlns:xs="http://www.w3.org/2001/XMLSchema" xmlns:p="http://schemas.microsoft.com/office/2006/metadata/properties" xmlns:ns1="http://schemas.microsoft.com/sharepoint/v3" xmlns:ns2="9fd20fce-10c3-4895-9379-bf274edb77a9" targetNamespace="http://schemas.microsoft.com/office/2006/metadata/properties" ma:root="true" ma:fieldsID="fdd5ee2d69ed3a5608e79013dcfa2f1f" ns1:_="" ns2:_="">
    <xsd:import namespace="http://schemas.microsoft.com/sharepoint/v3"/>
    <xsd:import namespace="9fd20fce-10c3-4895-9379-bf274edb77a9"/>
    <xsd:element name="properties">
      <xsd:complexType>
        <xsd:sequence>
          <xsd:element name="documentManagement">
            <xsd:complexType>
              <xsd:all>
                <xsd:element ref="ns1:_dlc_Exempt" minOccurs="0"/>
                <xsd:element ref="ns2:DLCPolicyLabelValue" minOccurs="0"/>
                <xsd:element ref="ns2:DLCPolicyLabelClientValue" minOccurs="0"/>
                <xsd:element ref="ns2:DLCPolicyLabelLock"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fd20fce-10c3-4895-9379-bf274edb77a9" elementFormDefault="qualified">
    <xsd:import namespace="http://schemas.microsoft.com/office/2006/documentManagement/types"/>
    <xsd:import namespace="http://schemas.microsoft.com/office/infopath/2007/PartnerControls"/>
    <xsd:element name="DLCPolicyLabelValue" ma:index="9"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0"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1" nillable="true" ma:displayName="Label Locked" ma:description="Indicates whether the label should be updated when item properties are modified." ma:hidden="true" ma:internalName="DLCPolicyLabelLock"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87E140-B6D8-463B-9830-FCCEDCB5D814}">
  <ds:schemaRefs>
    <ds:schemaRef ds:uri="http://schemas.microsoft.com/sharepoint/v3/contenttype/forms"/>
  </ds:schemaRefs>
</ds:datastoreItem>
</file>

<file path=customXml/itemProps2.xml><?xml version="1.0" encoding="utf-8"?>
<ds:datastoreItem xmlns:ds="http://schemas.openxmlformats.org/officeDocument/2006/customXml" ds:itemID="{F801746A-CB02-4CA0-8689-1E2EB3C9FA0C}">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9fd20fce-10c3-4895-9379-bf274edb77a9"/>
    <ds:schemaRef ds:uri="http://www.w3.org/XML/1998/namespace"/>
  </ds:schemaRefs>
</ds:datastoreItem>
</file>

<file path=customXml/itemProps3.xml><?xml version="1.0" encoding="utf-8"?>
<ds:datastoreItem xmlns:ds="http://schemas.openxmlformats.org/officeDocument/2006/customXml" ds:itemID="{4872E48C-B2C3-4B0D-986F-9F0B59C5BF17}">
  <ds:schemaRefs>
    <ds:schemaRef ds:uri="office.server.policy"/>
  </ds:schemaRefs>
</ds:datastoreItem>
</file>

<file path=customXml/itemProps4.xml><?xml version="1.0" encoding="utf-8"?>
<ds:datastoreItem xmlns:ds="http://schemas.openxmlformats.org/officeDocument/2006/customXml" ds:itemID="{148B0CCD-B707-49EA-8CD8-3B772E7C8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fd20fce-10c3-4895-9379-bf274edb77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FP_Template</Template>
  <TotalTime>10469</TotalTime>
  <Words>1638</Words>
  <Application>Microsoft Office PowerPoint</Application>
  <PresentationFormat>On-screen Show (4:3)</PresentationFormat>
  <Paragraphs>267</Paragraphs>
  <Slides>40</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Calibri</vt:lpstr>
      <vt:lpstr>Webdings</vt:lpstr>
      <vt:lpstr>Copy of ThèmeCERN</vt:lpstr>
      <vt:lpstr>PowerPoint Presentation</vt:lpstr>
      <vt:lpstr>How to follow-up  a service contract  (RACI Matrix)</vt:lpstr>
      <vt:lpstr>Introduction</vt:lpstr>
      <vt:lpstr>Definition of technical officer</vt:lpstr>
      <vt:lpstr>Legend</vt:lpstr>
      <vt:lpstr>Summary</vt:lpstr>
      <vt:lpstr>BEFORE CONTRACT START</vt:lpstr>
      <vt:lpstr>Kick-off meeting</vt:lpstr>
      <vt:lpstr>Implementation phase (1)</vt:lpstr>
      <vt:lpstr>Implementation phase (2)</vt:lpstr>
      <vt:lpstr>Implementation phase (3)</vt:lpstr>
      <vt:lpstr>PowerPoint Presentation</vt:lpstr>
      <vt:lpstr>Contract start (T0+6 months)</vt:lpstr>
      <vt:lpstr>Follow-up meetings</vt:lpstr>
      <vt:lpstr>Performance of services</vt:lpstr>
      <vt:lpstr>Small works contracts</vt:lpstr>
      <vt:lpstr>Small works contracts</vt:lpstr>
      <vt:lpstr>Maintenance contracts (preventive)</vt:lpstr>
      <vt:lpstr>Maintenance contracts (corrective)</vt:lpstr>
      <vt:lpstr>Lump-sum or Time-spent based contracts</vt:lpstr>
      <vt:lpstr>Correspondence</vt:lpstr>
      <vt:lpstr>Administrative follow-up</vt:lpstr>
      <vt:lpstr>Safety coordination</vt:lpstr>
      <vt:lpstr>Day-to-day issue settlement</vt:lpstr>
      <vt:lpstr>Dispute settlement</vt:lpstr>
      <vt:lpstr>Amendments</vt:lpstr>
      <vt:lpstr>PowerPoint Presentation</vt:lpstr>
      <vt:lpstr>End of contract</vt:lpstr>
      <vt:lpstr>PowerPoint Presentation</vt:lpstr>
      <vt:lpstr>Behavioural tips (1)</vt:lpstr>
      <vt:lpstr>PowerPoint Presentation</vt:lpstr>
      <vt:lpstr>Behavioural tips (3)</vt:lpstr>
      <vt:lpstr>PowerPoint Presentation</vt:lpstr>
      <vt:lpstr>CERN Code of Conduct</vt:lpstr>
      <vt:lpstr>Code of Professional Ethics - Key Principles </vt:lpstr>
      <vt:lpstr>Gift policy</vt:lpstr>
      <vt:lpstr>Ethics – conflict of interests</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Unnervik</dc:creator>
  <cp:lastModifiedBy>Charles Carayon</cp:lastModifiedBy>
  <cp:revision>409</cp:revision>
  <dcterms:created xsi:type="dcterms:W3CDTF">2011-03-08T16:47:58Z</dcterms:created>
  <dcterms:modified xsi:type="dcterms:W3CDTF">2024-11-11T08:53:48Z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0x0101007DB3A3EEA93F8849A710F6B7C27A55F9</vt:lpwstr>
  </property>
  <property fmtid="{D5CDD505-2E9C-101B-9397-08002B2CF9AE}" pid="3" name="xd_ProgID">
    <vt:lpwstr/>
  </property>
  <property fmtid="{D5CDD505-2E9C-101B-9397-08002B2CF9AE}" pid="4" name="_CopySource">
    <vt:lpwstr>https://espace.cern.ch/fp-procedures/procurement/group-templates/Services/Template Bidders conference Presentation BVFM.pptx</vt:lpwstr>
  </property>
  <property fmtid="{D5CDD505-2E9C-101B-9397-08002B2CF9AE}" pid="5" name="TemplateUrl">
    <vt:lpwstr/>
  </property>
</Properties>
</file>