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5"/>
  </p:notesMasterIdLst>
  <p:sldIdLst>
    <p:sldId id="263" r:id="rId2"/>
    <p:sldId id="290" r:id="rId3"/>
    <p:sldId id="291" r:id="rId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4" d="100"/>
          <a:sy n="124" d="100"/>
        </p:scale>
        <p:origin x="-3264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5"/>
            <a:ext cx="3170238" cy="479425"/>
          </a:xfrm>
          <a:prstGeom prst="rect">
            <a:avLst/>
          </a:prstGeom>
        </p:spPr>
        <p:txBody>
          <a:bodyPr vert="horz" lIns="90888" tIns="45445" rIns="90888" bIns="45445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5"/>
            <a:ext cx="3170238" cy="479425"/>
          </a:xfrm>
          <a:prstGeom prst="rect">
            <a:avLst/>
          </a:prstGeom>
        </p:spPr>
        <p:txBody>
          <a:bodyPr vert="horz" lIns="90888" tIns="45445" rIns="90888" bIns="45445" rtlCol="0"/>
          <a:lstStyle>
            <a:lvl1pPr algn="r">
              <a:defRPr sz="1100"/>
            </a:lvl1pPr>
          </a:lstStyle>
          <a:p>
            <a:fld id="{16201473-3259-4DFE-852D-B968AAC8CEC3}" type="datetimeFigureOut">
              <a:rPr lang="en-US" smtClean="0"/>
              <a:pPr/>
              <a:t>11/16/2022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8" tIns="45445" rIns="90888" bIns="4544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0" y="4560892"/>
            <a:ext cx="5851526" cy="4319587"/>
          </a:xfrm>
          <a:prstGeom prst="rect">
            <a:avLst/>
          </a:prstGeom>
        </p:spPr>
        <p:txBody>
          <a:bodyPr vert="horz" lIns="90888" tIns="45445" rIns="90888" bIns="4544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120193"/>
            <a:ext cx="3170238" cy="479425"/>
          </a:xfrm>
          <a:prstGeom prst="rect">
            <a:avLst/>
          </a:prstGeom>
        </p:spPr>
        <p:txBody>
          <a:bodyPr vert="horz" lIns="90888" tIns="45445" rIns="90888" bIns="45445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93"/>
            <a:ext cx="3170238" cy="479425"/>
          </a:xfrm>
          <a:prstGeom prst="rect">
            <a:avLst/>
          </a:prstGeom>
        </p:spPr>
        <p:txBody>
          <a:bodyPr vert="horz" lIns="90888" tIns="45445" rIns="90888" bIns="45445" rtlCol="0" anchor="b"/>
          <a:lstStyle>
            <a:lvl1pPr algn="r">
              <a:defRPr sz="1100"/>
            </a:lvl1pPr>
          </a:lstStyle>
          <a:p>
            <a:fld id="{797F7638-404F-4EC4-B426-9B9CE1108B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51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F7638-404F-4EC4-B426-9B9CE1108B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5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F7638-404F-4EC4-B426-9B9CE1108B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889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39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36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221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5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60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63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734104" y="6356350"/>
            <a:ext cx="479789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-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F7EE6967-702E-41CB-9C8A-8BCFB9B093D2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400" y="6281492"/>
            <a:ext cx="1737704" cy="42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5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9287" y="2709516"/>
            <a:ext cx="7200000" cy="1658439"/>
          </a:xfrm>
        </p:spPr>
        <p:txBody>
          <a:bodyPr/>
          <a:lstStyle/>
          <a:p>
            <a:r>
              <a:rPr lang="en-US" dirty="0"/>
              <a:t>Coil Fabrication at BNL</a:t>
            </a:r>
            <a:endParaRPr lang="en-GB" sz="36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Jesse </a:t>
            </a:r>
            <a:r>
              <a:rPr lang="en-GB" dirty="0" err="1"/>
              <a:t>Schmalzle</a:t>
            </a:r>
            <a:r>
              <a:rPr lang="en-GB" dirty="0"/>
              <a:t> - BNL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77272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64BCD9"/>
                </a:solidFill>
              </a:rPr>
              <a:t>CERN-AUP Coil WG – November 16, 2022</a:t>
            </a:r>
            <a:endParaRPr lang="en-GB" dirty="0">
              <a:solidFill>
                <a:srgbClr val="64BCD9"/>
              </a:solidFill>
            </a:endParaRPr>
          </a:p>
          <a:p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3453EF8-224D-4305-921C-B5B7535018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361172"/>
              </p:ext>
            </p:extLst>
          </p:nvPr>
        </p:nvGraphicFramePr>
        <p:xfrm>
          <a:off x="908952" y="1093782"/>
          <a:ext cx="7391400" cy="1598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848">
                  <a:extLst>
                    <a:ext uri="{9D8B030D-6E8A-4147-A177-3AD203B41FA5}">
                      <a16:colId xmlns:a16="http://schemas.microsoft.com/office/drawing/2014/main" val="173723533"/>
                    </a:ext>
                  </a:extLst>
                </a:gridCol>
                <a:gridCol w="5709552">
                  <a:extLst>
                    <a:ext uri="{9D8B030D-6E8A-4147-A177-3AD203B41FA5}">
                      <a16:colId xmlns:a16="http://schemas.microsoft.com/office/drawing/2014/main" val="621006013"/>
                    </a:ext>
                  </a:extLst>
                </a:gridCol>
              </a:tblGrid>
              <a:tr h="318675">
                <a:tc gridSpan="2"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Fabrication Complete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Complete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127376192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Ready to be packed for shipment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278301014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Ready to be packed for shipment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249839190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Ready to be packed for shipment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263203699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Ready to be packed for shipment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196598452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908" y="60314"/>
            <a:ext cx="7920000" cy="948600"/>
          </a:xfrm>
        </p:spPr>
        <p:txBody>
          <a:bodyPr>
            <a:normAutofit/>
          </a:bodyPr>
          <a:lstStyle/>
          <a:p>
            <a:r>
              <a:rPr lang="en-US" sz="2800" dirty="0"/>
              <a:t>AUP Coil Fab at BNL</a:t>
            </a:r>
            <a:br>
              <a:rPr lang="en-US" sz="2800" dirty="0"/>
            </a:br>
            <a:r>
              <a:rPr lang="en-US" sz="2800" dirty="0"/>
              <a:t>50 Coils (# 202-251)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7016-B26F-4457-AC76-80C2563D864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-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EB7247F-4710-4975-822E-A91A76DAFB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041148"/>
              </p:ext>
            </p:extLst>
          </p:nvPr>
        </p:nvGraphicFramePr>
        <p:xfrm>
          <a:off x="908952" y="3048000"/>
          <a:ext cx="7391400" cy="2597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173723533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val="621006013"/>
                    </a:ext>
                  </a:extLst>
                </a:gridCol>
              </a:tblGrid>
              <a:tr h="357304">
                <a:tc gridSpan="2"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Fabrication In Progress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Complete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127376192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Final Prep – next </a:t>
                      </a:r>
                      <a:r>
                        <a:rPr 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cmm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&amp; final electrical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360808081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Final Prep – OL clean up and wiring complete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11757527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Impreg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–  complete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52613840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Impreg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Prep – leads complete, trace install next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801611479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Impreg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Prep – starting lead soldering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277756512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Wind/Cure – L2 winding complete, preparing for cure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297162801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Wind/Cure – starting winding prep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3637529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7423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B3453EF8-224D-4305-921C-B5B7535018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286207"/>
              </p:ext>
            </p:extLst>
          </p:nvPr>
        </p:nvGraphicFramePr>
        <p:xfrm>
          <a:off x="842433" y="1427159"/>
          <a:ext cx="7615767" cy="131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642">
                  <a:extLst>
                    <a:ext uri="{9D8B030D-6E8A-4147-A177-3AD203B41FA5}">
                      <a16:colId xmlns:a16="http://schemas.microsoft.com/office/drawing/2014/main" val="173723533"/>
                    </a:ext>
                  </a:extLst>
                </a:gridCol>
                <a:gridCol w="6028125">
                  <a:extLst>
                    <a:ext uri="{9D8B030D-6E8A-4147-A177-3AD203B41FA5}">
                      <a16:colId xmlns:a16="http://schemas.microsoft.com/office/drawing/2014/main" val="621006013"/>
                    </a:ext>
                  </a:extLst>
                </a:gridCol>
              </a:tblGrid>
              <a:tr h="327957">
                <a:tc gridSpan="2"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Fabrication Complete – On Hold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Complete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1273761923"/>
                  </a:ext>
                </a:extLst>
              </a:tr>
              <a:tr h="3293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Cable damage – 2 strands broken at start of IL lead splice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166467068"/>
                  </a:ext>
                </a:extLst>
              </a:tr>
              <a:tr h="3293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Heater to coil short repaired / coil re-impregnated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2783010141"/>
                  </a:ext>
                </a:extLst>
              </a:tr>
              <a:tr h="3293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Coil to pole NCR - Coil to NL pole segment 52V </a:t>
                      </a:r>
                      <a:r>
                        <a:rPr lang="en-US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hipot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14.1µA leakage</a:t>
                      </a:r>
                    </a:p>
                  </a:txBody>
                  <a:tcPr marL="274320" anchor="ctr"/>
                </a:tc>
                <a:extLst>
                  <a:ext uri="{0D108BD9-81ED-4DB2-BD59-A6C34878D82A}">
                    <a16:rowId xmlns:a16="http://schemas.microsoft.com/office/drawing/2014/main" val="2498391909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908" y="60314"/>
            <a:ext cx="7920000" cy="948600"/>
          </a:xfrm>
        </p:spPr>
        <p:txBody>
          <a:bodyPr>
            <a:normAutofit/>
          </a:bodyPr>
          <a:lstStyle/>
          <a:p>
            <a:r>
              <a:rPr lang="en-US" sz="2800" dirty="0"/>
              <a:t>AUP Coil Fab at BNL</a:t>
            </a:r>
            <a:br>
              <a:rPr lang="en-US" sz="2800" dirty="0"/>
            </a:br>
            <a:r>
              <a:rPr lang="en-US" sz="2800" dirty="0"/>
              <a:t>50 Coils (# 202-251)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7016-B26F-4457-AC76-80C2563D864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D709E-934F-B509-33B7-E8A6213F5592}"/>
              </a:ext>
            </a:extLst>
          </p:cNvPr>
          <p:cNvSpPr txBox="1">
            <a:spLocks/>
          </p:cNvSpPr>
          <p:nvPr/>
        </p:nvSpPr>
        <p:spPr>
          <a:xfrm>
            <a:off x="467544" y="3124200"/>
            <a:ext cx="7920000" cy="23907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/>
              <a:t>Recent DR:</a:t>
            </a:r>
          </a:p>
          <a:p>
            <a:pPr lvl="2"/>
            <a:r>
              <a:rPr lang="en-US" sz="1600" dirty="0"/>
              <a:t>Coil 238 – Coil to pole connection after impregnation</a:t>
            </a:r>
          </a:p>
          <a:p>
            <a:pPr lvl="3"/>
            <a:r>
              <a:rPr lang="en-US" sz="1400" dirty="0"/>
              <a:t>120 </a:t>
            </a:r>
            <a:r>
              <a:rPr lang="en-US" sz="1400" dirty="0" err="1"/>
              <a:t>kOhm</a:t>
            </a:r>
            <a:r>
              <a:rPr lang="en-US" sz="1400" dirty="0"/>
              <a:t> coil to LE pole segment.</a:t>
            </a:r>
          </a:p>
          <a:p>
            <a:pPr lvl="3"/>
            <a:r>
              <a:rPr lang="en-US" sz="1400" dirty="0"/>
              <a:t>All other pole segments show open to coil.</a:t>
            </a:r>
          </a:p>
          <a:p>
            <a:pPr lvl="3"/>
            <a:r>
              <a:rPr lang="en-US" sz="1400" dirty="0"/>
              <a:t>Further testing to be done after coil is removed from </a:t>
            </a:r>
            <a:r>
              <a:rPr lang="en-US" sz="1400" dirty="0" err="1"/>
              <a:t>impreg</a:t>
            </a:r>
            <a:r>
              <a:rPr lang="en-US" sz="1400" dirty="0"/>
              <a:t> tooling.</a:t>
            </a:r>
          </a:p>
          <a:p>
            <a:pPr lvl="3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24930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On-screen Show (4:3)</PresentationFormat>
  <Paragraphs>48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Coil Fabrication at BNL</vt:lpstr>
      <vt:lpstr>AUP Coil Fab at BNL 50 Coils (# 202-251)</vt:lpstr>
      <vt:lpstr>AUP Coil Fab at BNL 50 Coils (# 202-251)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2014-11-12T20:39:13Z</dcterms:created>
  <dcterms:modified xsi:type="dcterms:W3CDTF">2022-11-16T14:23:16Z</dcterms:modified>
</cp:coreProperties>
</file>