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4"/>
  </p:notesMasterIdLst>
  <p:handoutMasterIdLst>
    <p:handoutMasterId r:id="rId15"/>
  </p:handoutMasterIdLst>
  <p:sldIdLst>
    <p:sldId id="263" r:id="rId5"/>
    <p:sldId id="422" r:id="rId6"/>
    <p:sldId id="435" r:id="rId7"/>
    <p:sldId id="436" r:id="rId8"/>
    <p:sldId id="437" r:id="rId9"/>
    <p:sldId id="438" r:id="rId10"/>
    <p:sldId id="439" r:id="rId11"/>
    <p:sldId id="424" r:id="rId12"/>
    <p:sldId id="440" r:id="rId13"/>
  </p:sldIdLst>
  <p:sldSz cx="9144000" cy="6858000" type="screen4x3"/>
  <p:notesSz cx="7010400" cy="92964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hilippe Baudrenghien" initials="PB" lastIdx="9" clrIdx="0">
    <p:extLst>
      <p:ext uri="{19B8F6BF-5375-455C-9EA6-DF929625EA0E}">
        <p15:presenceInfo xmlns:p15="http://schemas.microsoft.com/office/powerpoint/2012/main" userId="S::philippe.baudrenghien@cern.ch::eee922af-9ff5-46c7-ba64-fe7b596d6f94" providerId="AD"/>
      </p:ext>
    </p:extLst>
  </p:cmAuthor>
  <p:cmAuthor id="2" name="Themis Mastoridis" initials="TM" lastIdx="1" clrIdx="1">
    <p:extLst>
      <p:ext uri="{19B8F6BF-5375-455C-9EA6-DF929625EA0E}">
        <p15:presenceInfo xmlns:p15="http://schemas.microsoft.com/office/powerpoint/2012/main" userId="S::tmastori@calpoly.edu::58f80974-a79f-4179-acef-104b3b18ce7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76" autoAdjust="0"/>
    <p:restoredTop sz="95657" autoAdjust="0"/>
  </p:normalViewPr>
  <p:slideViewPr>
    <p:cSldViewPr snapToObjects="1" showGuides="1">
      <p:cViewPr varScale="1">
        <p:scale>
          <a:sx n="115" d="100"/>
          <a:sy n="115" d="100"/>
        </p:scale>
        <p:origin x="666" y="102"/>
      </p:cViewPr>
      <p:guideLst>
        <p:guide orient="horz" pos="40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21/11/2022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21/11/2022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43337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47927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77718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HL-LHC WP2/WP4 meeting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/>
              <a:t>HL-LHC WP2/WP4 meeting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/>
              <a:t>HL-LHC WP2/WP4 meeting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/>
              <a:t>HL-LHC WP2/WP4 meeting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n-GB" noProof="0"/>
              <a:t>HL-LHC WP2/WP4 meeting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GB" noProof="0"/>
              <a:t>HL-LHC WP2/WP4 meeting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en-GB" noProof="0"/>
              <a:t>HL-LHC WP2/WP4 meeting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HL-LHC WP2/WP4 meeting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oleObject" Target="../embeddings/oleObject3.bin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3" Type="http://schemas.openxmlformats.org/officeDocument/2006/relationships/image" Target="../media/image13.png"/><Relationship Id="rId7" Type="http://schemas.openxmlformats.org/officeDocument/2006/relationships/oleObject" Target="../embeddings/oleObject5.bin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oleObject" Target="../embeddings/oleObject6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371600" y="2528008"/>
            <a:ext cx="7200000" cy="1041648"/>
          </a:xfrm>
        </p:spPr>
        <p:txBody>
          <a:bodyPr/>
          <a:lstStyle/>
          <a:p>
            <a:r>
              <a:rPr lang="en-US" sz="3200" dirty="0">
                <a:solidFill>
                  <a:schemeClr val="accent1">
                    <a:lumMod val="75000"/>
                  </a:schemeClr>
                </a:solidFill>
              </a:rPr>
              <a:t>Crab Cavity impedance at the fundamental</a:t>
            </a:r>
            <a:br>
              <a:rPr lang="en-US" sz="32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3200" dirty="0">
                <a:solidFill>
                  <a:schemeClr val="accent1">
                    <a:lumMod val="75000"/>
                  </a:schemeClr>
                </a:solidFill>
              </a:rPr>
              <a:t>Update on the RF comb filter</a:t>
            </a:r>
            <a:br>
              <a:rPr lang="en-US" sz="3200" dirty="0">
                <a:solidFill>
                  <a:schemeClr val="accent1">
                    <a:lumMod val="75000"/>
                  </a:schemeClr>
                </a:solidFill>
              </a:rPr>
            </a:br>
            <a:br>
              <a:rPr lang="en-US" sz="3200" dirty="0">
                <a:solidFill>
                  <a:schemeClr val="accent1">
                    <a:lumMod val="75000"/>
                  </a:schemeClr>
                </a:solidFill>
              </a:rPr>
            </a:br>
            <a:endParaRPr lang="en-GB" sz="32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846347" y="4266351"/>
            <a:ext cx="7416824" cy="936104"/>
          </a:xfrm>
        </p:spPr>
        <p:txBody>
          <a:bodyPr>
            <a:normAutofit/>
          </a:bodyPr>
          <a:lstStyle/>
          <a:p>
            <a:r>
              <a:rPr lang="en-GB" sz="1800" dirty="0"/>
              <a:t>P. Baudrenghien, </a:t>
            </a:r>
            <a:r>
              <a:rPr lang="en-GB" sz="1800" i="1" dirty="0"/>
              <a:t>CERN, SY-RF</a:t>
            </a:r>
          </a:p>
          <a:p>
            <a:endParaRPr lang="en-GB" sz="1800" i="1" dirty="0"/>
          </a:p>
          <a:p>
            <a:endParaRPr lang="en-GB" sz="1800" i="1" dirty="0"/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1388170" y="5899150"/>
            <a:ext cx="6480000" cy="349250"/>
          </a:xfrm>
        </p:spPr>
        <p:txBody>
          <a:bodyPr>
            <a:normAutofit/>
          </a:bodyPr>
          <a:lstStyle/>
          <a:p>
            <a:r>
              <a:rPr lang="en-GB" dirty="0"/>
              <a:t>HL-LHC WP2/WP4 meeting, Nov 22</a:t>
            </a:r>
            <a:r>
              <a:rPr lang="en-GB" baseline="30000" dirty="0"/>
              <a:t>nd</a:t>
            </a:r>
            <a:r>
              <a:rPr lang="en-GB" dirty="0"/>
              <a:t>   2022</a:t>
            </a: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B9D181-6953-E944-A9B9-85F6E347A2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Crab Cavity impedance at the fundamental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7F127E-6685-6D4B-8F1E-075F2294E7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The transverse impedance caused by a single crab cavity is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pPr marL="0" indent="0">
              <a:buNone/>
            </a:pPr>
            <a:r>
              <a:rPr lang="en-US" sz="2000" dirty="0"/>
              <a:t>	with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r>
              <a:rPr lang="en-US" sz="2000" dirty="0"/>
              <a:t>This results in 902 k</a:t>
            </a:r>
            <a:r>
              <a:rPr lang="en-US" sz="2000" dirty="0">
                <a:latin typeface="Symbol" panose="05050102010706020507" pitchFamily="18" charset="2"/>
              </a:rPr>
              <a:t>W</a:t>
            </a:r>
            <a:r>
              <a:rPr lang="en-US" sz="2000" dirty="0"/>
              <a:t>/m per cavity</a:t>
            </a:r>
          </a:p>
          <a:p>
            <a:r>
              <a:rPr lang="en-US" sz="2000" dirty="0"/>
              <a:t>We count on the active RF feedback to reduce it</a:t>
            </a:r>
          </a:p>
          <a:p>
            <a:r>
              <a:rPr lang="en-US" sz="2000" dirty="0"/>
              <a:t>Beam dynamics calculations show that reduction by a factor of 1000 (linear)  is required.</a:t>
            </a:r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FE98794-1BE8-7A4F-9546-7B4F1E91B4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HL-LHC WP2/WP4 meeting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280BA6-38B3-C942-BD3F-088C0C44B4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9" name="Rectangle 4">
            <a:extLst>
              <a:ext uri="{FF2B5EF4-FFF2-40B4-BE49-F238E27FC236}">
                <a16:creationId xmlns:a16="http://schemas.microsoft.com/office/drawing/2014/main" id="{68EA4EBA-5542-3A14-D74F-6DEDC1DF93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19672" y="1556792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97DE77D0-41D2-5176-EA10-1A74C9E8C63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80596010"/>
              </p:ext>
            </p:extLst>
          </p:nvPr>
        </p:nvGraphicFramePr>
        <p:xfrm>
          <a:off x="1043608" y="1700808"/>
          <a:ext cx="4836929" cy="9445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3365280" imgH="660240" progId="Equation.DSMT4">
                  <p:embed/>
                </p:oleObj>
              </mc:Choice>
              <mc:Fallback>
                <p:oleObj name="Equation" r:id="rId2" imgW="3365280" imgH="66024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3608" y="1700808"/>
                        <a:ext cx="4836929" cy="94457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CA64BAFF-11A3-2B97-B3B2-A43B99484E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1115053"/>
              </p:ext>
            </p:extLst>
          </p:nvPr>
        </p:nvGraphicFramePr>
        <p:xfrm>
          <a:off x="1475656" y="3072606"/>
          <a:ext cx="5725160" cy="1200150"/>
        </p:xfrm>
        <a:graphic>
          <a:graphicData uri="http://schemas.openxmlformats.org/drawingml/2006/table">
            <a:tbl>
              <a:tblPr firstRow="1" firstCol="1" bandRow="1"/>
              <a:tblGrid>
                <a:gridCol w="1908175">
                  <a:extLst>
                    <a:ext uri="{9D8B030D-6E8A-4147-A177-3AD203B41FA5}">
                      <a16:colId xmlns:a16="http://schemas.microsoft.com/office/drawing/2014/main" val="1017187435"/>
                    </a:ext>
                  </a:extLst>
                </a:gridCol>
                <a:gridCol w="1908175">
                  <a:extLst>
                    <a:ext uri="{9D8B030D-6E8A-4147-A177-3AD203B41FA5}">
                      <a16:colId xmlns:a16="http://schemas.microsoft.com/office/drawing/2014/main" val="3508694228"/>
                    </a:ext>
                  </a:extLst>
                </a:gridCol>
                <a:gridCol w="1908810">
                  <a:extLst>
                    <a:ext uri="{9D8B030D-6E8A-4147-A177-3AD203B41FA5}">
                      <a16:colId xmlns:a16="http://schemas.microsoft.com/office/drawing/2014/main" val="102107657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Symbol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Value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Unit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8515793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i="1">
                          <a:effectLst/>
                          <a:latin typeface="Symbol" panose="05050102010706020507" pitchFamily="18" charset="2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</a:t>
                      </a:r>
                      <a:r>
                        <a:rPr lang="en-US" sz="1100" i="1" baseline="-25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 </a:t>
                      </a:r>
                      <a:r>
                        <a:rPr lang="en-US" sz="1100">
                          <a:effectLst/>
                          <a:latin typeface="Symbol" panose="05050102010706020507" pitchFamily="18" charset="2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400.8 10</a:t>
                      </a:r>
                      <a:r>
                        <a:rPr lang="en-US" sz="1100" baseline="30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1100" baseline="30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-1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3902973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i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Q</a:t>
                      </a:r>
                      <a:r>
                        <a:rPr lang="en-US" sz="1100" i="1" baseline="-25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5 10</a:t>
                      </a:r>
                      <a:r>
                        <a:rPr lang="en-US" sz="1100" baseline="30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1844036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i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R/Q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215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Symbol" panose="05050102010706020507" pitchFamily="18" charset="2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5594968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US" sz="1100" i="1" baseline="-25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7.575 10</a:t>
                      </a:r>
                      <a:r>
                        <a:rPr lang="en-US" sz="1100" baseline="30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Symbol" panose="05050102010706020507" pitchFamily="18" charset="2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</a:t>
                      </a: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/m</a:t>
                      </a:r>
                      <a:r>
                        <a:rPr lang="en-US" sz="1100" baseline="30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190264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i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US" sz="1100" i="1" baseline="-25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9.024 10</a:t>
                      </a:r>
                      <a:r>
                        <a:rPr lang="en-US" sz="1100" baseline="30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Symbol" panose="05050102010706020507" pitchFamily="18" charset="2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</a:t>
                      </a: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/m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869185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i="1">
                          <a:effectLst/>
                          <a:latin typeface="Symbol" panose="05050102010706020507" pitchFamily="18" charset="2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1.2 10</a:t>
                      </a:r>
                      <a:r>
                        <a:rPr lang="en-US" sz="1100" baseline="30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-6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419716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272484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B9D181-6953-E944-A9B9-85F6E347A2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 feedback (1/2)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7F127E-6685-6D4B-8F1E-075F2294E7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The LLRF will include a proportional RF feedback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r>
              <a:rPr lang="en-US" sz="2000" dirty="0"/>
              <a:t>The idea is to measure the cavity voltage (</a:t>
            </a:r>
            <a:r>
              <a:rPr lang="en-US" sz="2000" i="1" dirty="0" err="1"/>
              <a:t>V</a:t>
            </a:r>
            <a:r>
              <a:rPr lang="en-US" sz="2000" i="1" baseline="-25000" dirty="0" err="1"/>
              <a:t>ant</a:t>
            </a:r>
            <a:r>
              <a:rPr lang="en-US" sz="2000" dirty="0"/>
              <a:t>), compare it to the demanded (constant) crabbing voltage (</a:t>
            </a:r>
            <a:r>
              <a:rPr lang="en-US" sz="2000" i="1" dirty="0" err="1"/>
              <a:t>V</a:t>
            </a:r>
            <a:r>
              <a:rPr lang="en-US" sz="2000" i="1" baseline="-25000" dirty="0" err="1"/>
              <a:t>set</a:t>
            </a:r>
            <a:r>
              <a:rPr lang="en-US" sz="2000" dirty="0"/>
              <a:t>) and generate a drive (TX current) that corrects for the error</a:t>
            </a:r>
          </a:p>
          <a:p>
            <a:r>
              <a:rPr lang="en-US" sz="2000" i="1" dirty="0" err="1"/>
              <a:t>Z</a:t>
            </a:r>
            <a:r>
              <a:rPr lang="en-US" sz="2000" i="1" baseline="-25000" dirty="0" err="1"/>
              <a:t>c</a:t>
            </a:r>
            <a:r>
              <a:rPr lang="en-US" sz="2000" dirty="0"/>
              <a:t> is the ratio between cavity voltage and generator current</a:t>
            </a:r>
          </a:p>
          <a:p>
            <a:endParaRPr lang="en-US" sz="2000" dirty="0"/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FE98794-1BE8-7A4F-9546-7B4F1E91B4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HL-LHC WP2/WP4 meeting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280BA6-38B3-C942-BD3F-088C0C44B4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9" name="Rectangle 4">
            <a:extLst>
              <a:ext uri="{FF2B5EF4-FFF2-40B4-BE49-F238E27FC236}">
                <a16:creationId xmlns:a16="http://schemas.microsoft.com/office/drawing/2014/main" id="{68EA4EBA-5542-3A14-D74F-6DEDC1DF93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19672" y="1556792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F808CB4-44C3-9932-E57E-93635B549F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5736" y="731837"/>
            <a:ext cx="5695238" cy="3104762"/>
          </a:xfrm>
          <a:prstGeom prst="rect">
            <a:avLst/>
          </a:prstGeom>
        </p:spPr>
      </p:pic>
      <p:sp>
        <p:nvSpPr>
          <p:cNvPr id="12" name="Rectangle 4">
            <a:extLst>
              <a:ext uri="{FF2B5EF4-FFF2-40B4-BE49-F238E27FC236}">
                <a16:creationId xmlns:a16="http://schemas.microsoft.com/office/drawing/2014/main" id="{A0159BAF-C89A-22D6-5115-E6F8B09525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7500" y="546405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51F095F9-940C-A3BB-0206-C968A63706B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08191286"/>
              </p:ext>
            </p:extLst>
          </p:nvPr>
        </p:nvGraphicFramePr>
        <p:xfrm>
          <a:off x="2857500" y="5464058"/>
          <a:ext cx="2559926" cy="9813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714500" imgH="660400" progId="Equation.DSMT4">
                  <p:embed/>
                </p:oleObj>
              </mc:Choice>
              <mc:Fallback>
                <p:oleObj name="Equation" r:id="rId3" imgW="1714500" imgH="6604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57500" y="5464058"/>
                        <a:ext cx="2559926" cy="98130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032443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B9D181-6953-E944-A9B9-85F6E347A2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 feedback (2/2)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7F127E-6685-6D4B-8F1E-075F2294E7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The gain in a proportional RF feedback is limited by the </a:t>
            </a:r>
            <a:r>
              <a:rPr lang="en-US" sz="2000" dirty="0">
                <a:solidFill>
                  <a:schemeClr val="tx2"/>
                </a:solidFill>
              </a:rPr>
              <a:t>loop delay</a:t>
            </a:r>
          </a:p>
          <a:p>
            <a:r>
              <a:rPr lang="en-US" sz="2000" dirty="0"/>
              <a:t>In the HL-LHC layout this delay is estimated at </a:t>
            </a:r>
            <a:r>
              <a:rPr lang="en-US" sz="2000" i="1" dirty="0">
                <a:latin typeface="Symbol" panose="05050102010706020507" pitchFamily="18" charset="2"/>
              </a:rPr>
              <a:t>t </a:t>
            </a:r>
            <a:r>
              <a:rPr lang="en-US" sz="2000" dirty="0"/>
              <a:t>=</a:t>
            </a:r>
            <a:r>
              <a:rPr lang="en-US" sz="2000" dirty="0">
                <a:solidFill>
                  <a:schemeClr val="tx2"/>
                </a:solidFill>
              </a:rPr>
              <a:t>1.2 </a:t>
            </a:r>
            <a:r>
              <a:rPr lang="en-US" sz="2000" dirty="0" err="1">
                <a:solidFill>
                  <a:schemeClr val="tx2"/>
                </a:solidFill>
                <a:latin typeface="Symbol" panose="05050102010706020507" pitchFamily="18" charset="2"/>
              </a:rPr>
              <a:t>m</a:t>
            </a:r>
            <a:r>
              <a:rPr lang="en-US" sz="2000" dirty="0" err="1">
                <a:solidFill>
                  <a:schemeClr val="tx2"/>
                </a:solidFill>
              </a:rPr>
              <a:t>s</a:t>
            </a:r>
            <a:endParaRPr lang="en-US" sz="2000" dirty="0">
              <a:solidFill>
                <a:schemeClr val="tx2"/>
              </a:solidFill>
            </a:endParaRPr>
          </a:p>
          <a:p>
            <a:r>
              <a:rPr lang="en-US" sz="2000" dirty="0"/>
              <a:t>The maximum feedback gain is then calculated at </a:t>
            </a:r>
            <a:r>
              <a:rPr lang="en-US" sz="2000" dirty="0">
                <a:solidFill>
                  <a:schemeClr val="tx2"/>
                </a:solidFill>
              </a:rPr>
              <a:t>150</a:t>
            </a:r>
            <a:r>
              <a:rPr lang="en-US" sz="2000" dirty="0"/>
              <a:t> (linear)</a:t>
            </a:r>
          </a:p>
          <a:p>
            <a:r>
              <a:rPr lang="en-US" sz="2000" dirty="0"/>
              <a:t>With the RF feedback, the effective cavity transverse impedance becomes</a:t>
            </a:r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FE98794-1BE8-7A4F-9546-7B4F1E91B4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HL-LHC WP2/WP4 meeting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280BA6-38B3-C942-BD3F-088C0C44B4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9" name="Rectangle 4">
            <a:extLst>
              <a:ext uri="{FF2B5EF4-FFF2-40B4-BE49-F238E27FC236}">
                <a16:creationId xmlns:a16="http://schemas.microsoft.com/office/drawing/2014/main" id="{68EA4EBA-5542-3A14-D74F-6DEDC1DF93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19672" y="1556792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2" name="Rectangle 4">
            <a:extLst>
              <a:ext uri="{FF2B5EF4-FFF2-40B4-BE49-F238E27FC236}">
                <a16:creationId xmlns:a16="http://schemas.microsoft.com/office/drawing/2014/main" id="{A0159BAF-C89A-22D6-5115-E6F8B09525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7500" y="546405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203F8DD6-59D1-0961-EE15-36605DAEDB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87823" y="2824624"/>
            <a:ext cx="12465647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856BA81E-B86E-C046-39AE-20BE0B8999F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34338748"/>
              </p:ext>
            </p:extLst>
          </p:nvPr>
        </p:nvGraphicFramePr>
        <p:xfrm>
          <a:off x="2699792" y="2708704"/>
          <a:ext cx="2812729" cy="7377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739900" imgH="457200" progId="Equation.DSMT4">
                  <p:embed/>
                </p:oleObj>
              </mc:Choice>
              <mc:Fallback>
                <p:oleObj name="Equation" r:id="rId2" imgW="1739900" imgH="4572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99792" y="2708704"/>
                        <a:ext cx="2812729" cy="73776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B5D95C9D-ED5C-CA42-F113-3B94B07E5EF2}"/>
              </a:ext>
            </a:extLst>
          </p:cNvPr>
          <p:cNvSpPr txBox="1"/>
          <p:nvPr/>
        </p:nvSpPr>
        <p:spPr>
          <a:xfrm>
            <a:off x="3863947" y="3284829"/>
            <a:ext cx="7727894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300" b="0" i="0" u="none" strike="noStrike" dirty="0">
                <a:latin typeface="Inherited"/>
              </a:rPr>
              <a:t> </a:t>
            </a:r>
            <a:endParaRPr lang="en-US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AF580B6C-5D92-48DD-F939-25B129A990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9592" y="3469427"/>
            <a:ext cx="5072188" cy="2981117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A12913BC-677F-ECC0-564A-EA33E2D5D30D}"/>
              </a:ext>
            </a:extLst>
          </p:cNvPr>
          <p:cNvSpPr txBox="1"/>
          <p:nvPr/>
        </p:nvSpPr>
        <p:spPr>
          <a:xfrm>
            <a:off x="5684642" y="3807021"/>
            <a:ext cx="2919806" cy="156966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Comic Sans MS" panose="030F0702030302020204" pitchFamily="66" charset="0"/>
              </a:rPr>
              <a:t>Reduction of the modulus of the transverse impedance with:</a:t>
            </a:r>
          </a:p>
          <a:p>
            <a:r>
              <a:rPr lang="en-GB" sz="1600" dirty="0">
                <a:latin typeface="Comic Sans MS" panose="030F0702030302020204" pitchFamily="66" charset="0"/>
              </a:rPr>
              <a:t>No feedback (blue)</a:t>
            </a:r>
          </a:p>
          <a:p>
            <a:r>
              <a:rPr lang="en-GB" sz="1600" dirty="0">
                <a:latin typeface="Comic Sans MS" panose="030F0702030302020204" pitchFamily="66" charset="0"/>
              </a:rPr>
              <a:t>Feedback gain=150 (orange)</a:t>
            </a:r>
          </a:p>
          <a:p>
            <a:r>
              <a:rPr lang="en-GB" sz="1600" dirty="0">
                <a:latin typeface="Comic Sans MS" panose="030F0702030302020204" pitchFamily="66" charset="0"/>
              </a:rPr>
              <a:t>Feedback gain=300 (green).</a:t>
            </a:r>
          </a:p>
        </p:txBody>
      </p:sp>
    </p:spTree>
    <p:extLst>
      <p:ext uri="{BB962C8B-B14F-4D97-AF65-F5344CB8AC3E}">
        <p14:creationId xmlns:p14="http://schemas.microsoft.com/office/powerpoint/2010/main" val="35228366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B9D181-6953-E944-A9B9-85F6E347A2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Comb filter (1/3)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7F127E-6685-6D4B-8F1E-075F2294E7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75518"/>
            <a:ext cx="7920000" cy="4906963"/>
          </a:xfrm>
        </p:spPr>
        <p:txBody>
          <a:bodyPr>
            <a:normAutofit/>
          </a:bodyPr>
          <a:lstStyle/>
          <a:p>
            <a:r>
              <a:rPr lang="en-US" sz="2000" dirty="0"/>
              <a:t>To prevent coupled-bunch instabilities (mode 1) the impedance must be reduced on the synchrotron sidebands (</a:t>
            </a:r>
            <a:r>
              <a:rPr lang="en-US" sz="2000" i="1" dirty="0"/>
              <a:t>k ± Q</a:t>
            </a:r>
            <a:r>
              <a:rPr lang="en-US" sz="2000" i="1" baseline="-25000" dirty="0"/>
              <a:t>s</a:t>
            </a:r>
            <a:r>
              <a:rPr lang="en-US" sz="2000" dirty="0"/>
              <a:t>) </a:t>
            </a:r>
            <a:r>
              <a:rPr lang="en-US" sz="2000" i="1" dirty="0" err="1"/>
              <a:t>f</a:t>
            </a:r>
            <a:r>
              <a:rPr lang="en-US" sz="2000" i="1" baseline="-25000" dirty="0" err="1"/>
              <a:t>rev</a:t>
            </a:r>
            <a:r>
              <a:rPr lang="en-US" sz="2000" dirty="0"/>
              <a:t> for longitudinal motion, and on the </a:t>
            </a:r>
            <a:r>
              <a:rPr lang="en-US" sz="2000" dirty="0" err="1">
                <a:solidFill>
                  <a:schemeClr val="tx2"/>
                </a:solidFill>
              </a:rPr>
              <a:t>betatron</a:t>
            </a:r>
            <a:r>
              <a:rPr lang="en-US" sz="2000" dirty="0">
                <a:solidFill>
                  <a:schemeClr val="tx2"/>
                </a:solidFill>
              </a:rPr>
              <a:t> sidebands </a:t>
            </a:r>
            <a:r>
              <a:rPr lang="en-US" sz="2000" dirty="0"/>
              <a:t>(</a:t>
            </a:r>
            <a:r>
              <a:rPr lang="en-US" sz="2000" i="1" dirty="0"/>
              <a:t>k ± </a:t>
            </a:r>
            <a:r>
              <a:rPr lang="en-US" sz="2000" i="1" dirty="0" err="1"/>
              <a:t>Q</a:t>
            </a:r>
            <a:r>
              <a:rPr lang="en-US" sz="2000" i="1" baseline="-25000" dirty="0" err="1">
                <a:latin typeface="Symbol" panose="05050102010706020507" pitchFamily="18" charset="2"/>
              </a:rPr>
              <a:t>b</a:t>
            </a:r>
            <a:r>
              <a:rPr lang="en-US" sz="2000" dirty="0"/>
              <a:t>) </a:t>
            </a:r>
            <a:r>
              <a:rPr lang="en-US" sz="2000" i="1" dirty="0" err="1"/>
              <a:t>f</a:t>
            </a:r>
            <a:r>
              <a:rPr lang="en-US" sz="2000" i="1" baseline="-25000" dirty="0" err="1"/>
              <a:t>rev</a:t>
            </a:r>
            <a:r>
              <a:rPr lang="en-US" sz="2000" dirty="0"/>
              <a:t> for transverse motion</a:t>
            </a:r>
          </a:p>
          <a:p>
            <a:r>
              <a:rPr lang="en-US" sz="2000" dirty="0"/>
              <a:t>Comb filters providing additional gain on the synchrotron sidebands, with an exact One-Turn delay, are widely used in LLRF for accelerating cavities (PS, SPS, LHC, PEPII,…)</a:t>
            </a:r>
          </a:p>
          <a:p>
            <a:r>
              <a:rPr lang="en-US" sz="2000" dirty="0"/>
              <a:t>We propose to adapt the design to cover the </a:t>
            </a:r>
            <a:r>
              <a:rPr lang="en-US" sz="2000" dirty="0" err="1"/>
              <a:t>betatron</a:t>
            </a:r>
            <a:r>
              <a:rPr lang="en-US" sz="2000" dirty="0"/>
              <a:t> bands.</a:t>
            </a:r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FE98794-1BE8-7A4F-9546-7B4F1E91B4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HL-LHC WP2/WP4 meeting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280BA6-38B3-C942-BD3F-088C0C44B4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9" name="Rectangle 4">
            <a:extLst>
              <a:ext uri="{FF2B5EF4-FFF2-40B4-BE49-F238E27FC236}">
                <a16:creationId xmlns:a16="http://schemas.microsoft.com/office/drawing/2014/main" id="{68EA4EBA-5542-3A14-D74F-6DEDC1DF93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19672" y="1556792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2" name="Rectangle 4">
            <a:extLst>
              <a:ext uri="{FF2B5EF4-FFF2-40B4-BE49-F238E27FC236}">
                <a16:creationId xmlns:a16="http://schemas.microsoft.com/office/drawing/2014/main" id="{A0159BAF-C89A-22D6-5115-E6F8B09525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7500" y="546405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203F8DD6-59D1-0961-EE15-36605DAEDB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87823" y="2824624"/>
            <a:ext cx="12465647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5D95C9D-ED5C-CA42-F113-3B94B07E5EF2}"/>
              </a:ext>
            </a:extLst>
          </p:cNvPr>
          <p:cNvSpPr txBox="1"/>
          <p:nvPr/>
        </p:nvSpPr>
        <p:spPr>
          <a:xfrm>
            <a:off x="3863947" y="3284829"/>
            <a:ext cx="7727894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300" b="0" i="0" u="none" strike="noStrike" dirty="0">
                <a:latin typeface="Inherited"/>
              </a:rPr>
              <a:t> 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6DD64E1-57E2-F2CF-52CC-D0EB8F8736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3626" y="3316464"/>
            <a:ext cx="6380952" cy="3104762"/>
          </a:xfrm>
          <a:prstGeom prst="rect">
            <a:avLst/>
          </a:prstGeom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1BE8847D-0321-C9F5-A864-286797D3378C}"/>
              </a:ext>
            </a:extLst>
          </p:cNvPr>
          <p:cNvSpPr/>
          <p:nvPr/>
        </p:nvSpPr>
        <p:spPr>
          <a:xfrm>
            <a:off x="2320606" y="3954876"/>
            <a:ext cx="1656184" cy="1145596"/>
          </a:xfrm>
          <a:prstGeom prst="ellipse">
            <a:avLst/>
          </a:prstGeom>
          <a:noFill/>
          <a:ln w="22225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4860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51CE2ABD-1160-F617-2F5C-A487774EA7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9383" y="3556982"/>
            <a:ext cx="4407790" cy="260321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8296F0A-1E97-2E64-5985-2F24043928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0021" y="4116214"/>
            <a:ext cx="3224474" cy="253417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4B9D181-6953-E944-A9B9-85F6E347A2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Comb filter (2/3)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7F127E-6685-6D4B-8F1E-075F2294E7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75519"/>
            <a:ext cx="7920000" cy="1417020"/>
          </a:xfrm>
        </p:spPr>
        <p:txBody>
          <a:bodyPr>
            <a:normAutofit/>
          </a:bodyPr>
          <a:lstStyle/>
          <a:p>
            <a:r>
              <a:rPr lang="en-US" sz="2000" dirty="0"/>
              <a:t>We start with a baseband filter having </a:t>
            </a:r>
            <a:r>
              <a:rPr lang="en-US" sz="2000" dirty="0">
                <a:solidFill>
                  <a:schemeClr val="tx2"/>
                </a:solidFill>
              </a:rPr>
              <a:t>resonances at (</a:t>
            </a:r>
            <a:r>
              <a:rPr lang="en-US" sz="2000" i="1" dirty="0">
                <a:solidFill>
                  <a:schemeClr val="tx2"/>
                </a:solidFill>
              </a:rPr>
              <a:t>k ± </a:t>
            </a:r>
            <a:r>
              <a:rPr lang="en-US" sz="2000" i="1" dirty="0" err="1">
                <a:solidFill>
                  <a:schemeClr val="tx2"/>
                </a:solidFill>
              </a:rPr>
              <a:t>Q</a:t>
            </a:r>
            <a:r>
              <a:rPr lang="en-US" sz="2000" i="1" baseline="-25000" dirty="0" err="1">
                <a:solidFill>
                  <a:schemeClr val="tx2"/>
                </a:solidFill>
                <a:latin typeface="Symbol" panose="05050102010706020507" pitchFamily="18" charset="2"/>
              </a:rPr>
              <a:t>b</a:t>
            </a:r>
            <a:r>
              <a:rPr lang="en-US" sz="2000" dirty="0">
                <a:solidFill>
                  <a:schemeClr val="tx2"/>
                </a:solidFill>
              </a:rPr>
              <a:t>) </a:t>
            </a:r>
            <a:r>
              <a:rPr lang="en-US" sz="2000" i="1" dirty="0" err="1">
                <a:solidFill>
                  <a:schemeClr val="tx2"/>
                </a:solidFill>
              </a:rPr>
              <a:t>f</a:t>
            </a:r>
            <a:r>
              <a:rPr lang="en-US" sz="2000" i="1" baseline="-25000" dirty="0" err="1">
                <a:solidFill>
                  <a:schemeClr val="tx2"/>
                </a:solidFill>
              </a:rPr>
              <a:t>rev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FE98794-1BE8-7A4F-9546-7B4F1E91B4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HL-LHC WP2/WP4 meeting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280BA6-38B3-C942-BD3F-088C0C44B4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9" name="Rectangle 4">
            <a:extLst>
              <a:ext uri="{FF2B5EF4-FFF2-40B4-BE49-F238E27FC236}">
                <a16:creationId xmlns:a16="http://schemas.microsoft.com/office/drawing/2014/main" id="{68EA4EBA-5542-3A14-D74F-6DEDC1DF93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19672" y="1556792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2" name="Rectangle 4">
            <a:extLst>
              <a:ext uri="{FF2B5EF4-FFF2-40B4-BE49-F238E27FC236}">
                <a16:creationId xmlns:a16="http://schemas.microsoft.com/office/drawing/2014/main" id="{A0159BAF-C89A-22D6-5115-E6F8B09525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7500" y="546405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203F8DD6-59D1-0961-EE15-36605DAEDB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87823" y="2824624"/>
            <a:ext cx="12465647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5D95C9D-ED5C-CA42-F113-3B94B07E5EF2}"/>
              </a:ext>
            </a:extLst>
          </p:cNvPr>
          <p:cNvSpPr txBox="1"/>
          <p:nvPr/>
        </p:nvSpPr>
        <p:spPr>
          <a:xfrm>
            <a:off x="3863947" y="3284829"/>
            <a:ext cx="7727894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300" b="0" i="0" u="none" strike="noStrike" dirty="0">
                <a:latin typeface="Inherited"/>
              </a:rPr>
              <a:t> 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D7E5528-422C-7358-DF4F-2895CA9C8D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06778" y="1295773"/>
            <a:ext cx="3060228" cy="1946305"/>
          </a:xfrm>
          <a:prstGeom prst="rect">
            <a:avLst/>
          </a:prstGeom>
        </p:spPr>
      </p:pic>
      <p:sp>
        <p:nvSpPr>
          <p:cNvPr id="8" name="Rectangle 2">
            <a:extLst>
              <a:ext uri="{FF2B5EF4-FFF2-40B4-BE49-F238E27FC236}">
                <a16:creationId xmlns:a16="http://schemas.microsoft.com/office/drawing/2014/main" id="{4C951075-AC6C-5CA7-7402-CEEFBC569B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7033" y="1738524"/>
            <a:ext cx="9179512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CEF8AC79-89D3-4200-8F66-43733682404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15971990"/>
              </p:ext>
            </p:extLst>
          </p:nvPr>
        </p:nvGraphicFramePr>
        <p:xfrm>
          <a:off x="588963" y="1460500"/>
          <a:ext cx="4538662" cy="619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3746160" imgH="507960" progId="Equation.DSMT4">
                  <p:embed/>
                </p:oleObj>
              </mc:Choice>
              <mc:Fallback>
                <p:oleObj name="Equation" r:id="rId5" imgW="3746160" imgH="50796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8963" y="1460500"/>
                        <a:ext cx="4538662" cy="6191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ACA126C1-13B3-8F6B-99DF-3B80EDBE96AF}"/>
              </a:ext>
            </a:extLst>
          </p:cNvPr>
          <p:cNvSpPr txBox="1">
            <a:spLocks/>
          </p:cNvSpPr>
          <p:nvPr/>
        </p:nvSpPr>
        <p:spPr>
          <a:xfrm>
            <a:off x="691523" y="2212890"/>
            <a:ext cx="3990688" cy="206649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Then we insert it into a pair of I/Q demodulators/Modulators whose LO is equal to the </a:t>
            </a:r>
            <a:r>
              <a:rPr lang="en-US" sz="2000" i="1" dirty="0" err="1"/>
              <a:t>f</a:t>
            </a:r>
            <a:r>
              <a:rPr lang="en-US" sz="2000" i="1" baseline="-25000" dirty="0" err="1"/>
              <a:t>RF</a:t>
            </a:r>
            <a:endParaRPr lang="en-US" sz="2000" i="1" baseline="-25000" dirty="0"/>
          </a:p>
          <a:p>
            <a:r>
              <a:rPr lang="en-US" sz="2000" dirty="0"/>
              <a:t>The result is a </a:t>
            </a:r>
            <a:r>
              <a:rPr lang="en-US" sz="2000" dirty="0">
                <a:solidFill>
                  <a:schemeClr val="tx2"/>
                </a:solidFill>
              </a:rPr>
              <a:t>BPF centered at </a:t>
            </a:r>
            <a:r>
              <a:rPr lang="en-US" sz="2000" i="1" dirty="0" err="1">
                <a:solidFill>
                  <a:schemeClr val="tx2"/>
                </a:solidFill>
              </a:rPr>
              <a:t>f</a:t>
            </a:r>
            <a:r>
              <a:rPr lang="en-US" sz="2000" i="1" baseline="-25000" dirty="0" err="1">
                <a:solidFill>
                  <a:schemeClr val="tx2"/>
                </a:solidFill>
              </a:rPr>
              <a:t>RF</a:t>
            </a:r>
            <a:r>
              <a:rPr lang="en-US" sz="2000" dirty="0">
                <a:solidFill>
                  <a:schemeClr val="tx2"/>
                </a:solidFill>
              </a:rPr>
              <a:t> with resonances on the </a:t>
            </a:r>
            <a:r>
              <a:rPr lang="en-US" sz="2000" dirty="0" err="1">
                <a:solidFill>
                  <a:schemeClr val="tx2"/>
                </a:solidFill>
              </a:rPr>
              <a:t>betatron</a:t>
            </a:r>
            <a:r>
              <a:rPr lang="en-US" sz="2000" dirty="0">
                <a:solidFill>
                  <a:schemeClr val="tx2"/>
                </a:solidFill>
              </a:rPr>
              <a:t> sidebands</a:t>
            </a:r>
            <a:r>
              <a:rPr lang="en-US" sz="2000" dirty="0"/>
              <a:t>.</a:t>
            </a:r>
          </a:p>
          <a:p>
            <a:pPr marL="0" indent="0">
              <a:buFont typeface="Wingdings" charset="2"/>
              <a:buNone/>
            </a:pPr>
            <a:endParaRPr lang="en-US" sz="2000" dirty="0"/>
          </a:p>
        </p:txBody>
      </p:sp>
      <p:sp>
        <p:nvSpPr>
          <p:cNvPr id="16" name="Rectangle 4">
            <a:extLst>
              <a:ext uri="{FF2B5EF4-FFF2-40B4-BE49-F238E27FC236}">
                <a16:creationId xmlns:a16="http://schemas.microsoft.com/office/drawing/2014/main" id="{DE551C17-C9AC-6285-2AFC-487753B277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2638" y="4242131"/>
            <a:ext cx="988593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7" name="Object 16">
            <a:extLst>
              <a:ext uri="{FF2B5EF4-FFF2-40B4-BE49-F238E27FC236}">
                <a16:creationId xmlns:a16="http://schemas.microsoft.com/office/drawing/2014/main" id="{C2D35A4D-A8D7-8255-FEAC-49BA092B71C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79665644"/>
              </p:ext>
            </p:extLst>
          </p:nvPr>
        </p:nvGraphicFramePr>
        <p:xfrm>
          <a:off x="122639" y="4242131"/>
          <a:ext cx="2843567" cy="4830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2463800" imgH="419100" progId="Equation.DSMT4">
                  <p:embed/>
                </p:oleObj>
              </mc:Choice>
              <mc:Fallback>
                <p:oleObj name="Equation" r:id="rId7" imgW="2463800" imgH="4191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2639" y="4242131"/>
                        <a:ext cx="2843567" cy="48307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668066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B9D181-6953-E944-A9B9-85F6E347A2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Comb filter (3/3)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7F127E-6685-6D4B-8F1E-075F2294E7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6967" y="813043"/>
            <a:ext cx="7920000" cy="1806872"/>
          </a:xfrm>
        </p:spPr>
        <p:txBody>
          <a:bodyPr>
            <a:normAutofit fontScale="92500"/>
          </a:bodyPr>
          <a:lstStyle/>
          <a:p>
            <a:r>
              <a:rPr lang="en-US" sz="2000" dirty="0"/>
              <a:t>The effective cavity impedance now becomes (with </a:t>
            </a:r>
            <a:r>
              <a:rPr lang="en-US" sz="2000" i="1" dirty="0">
                <a:latin typeface="Symbol" panose="05050102010706020507" pitchFamily="18" charset="2"/>
              </a:rPr>
              <a:t>t</a:t>
            </a:r>
            <a:r>
              <a:rPr lang="en-US" sz="2000" i="1" dirty="0"/>
              <a:t>’ </a:t>
            </a:r>
            <a:r>
              <a:rPr lang="en-US" sz="2000" dirty="0"/>
              <a:t>=2.8 </a:t>
            </a:r>
            <a:r>
              <a:rPr lang="en-US" sz="2000" dirty="0" err="1">
                <a:latin typeface="Symbol" panose="05050102010706020507" pitchFamily="18" charset="2"/>
              </a:rPr>
              <a:t>m</a:t>
            </a:r>
            <a:r>
              <a:rPr lang="en-US" sz="2000" dirty="0" err="1"/>
              <a:t>s</a:t>
            </a:r>
            <a:r>
              <a:rPr lang="en-US" sz="2000" dirty="0"/>
              <a:t>)</a:t>
            </a:r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The impedance is </a:t>
            </a:r>
            <a:r>
              <a:rPr lang="en-US" sz="2000" dirty="0">
                <a:solidFill>
                  <a:schemeClr val="tx2"/>
                </a:solidFill>
              </a:rPr>
              <a:t>further reduced on the </a:t>
            </a:r>
            <a:r>
              <a:rPr lang="en-US" sz="2000" dirty="0" err="1">
                <a:solidFill>
                  <a:schemeClr val="tx2"/>
                </a:solidFill>
              </a:rPr>
              <a:t>betatron</a:t>
            </a:r>
            <a:r>
              <a:rPr lang="en-US" sz="2000" dirty="0">
                <a:solidFill>
                  <a:schemeClr val="tx2"/>
                </a:solidFill>
              </a:rPr>
              <a:t> bands by 10 </a:t>
            </a:r>
            <a:r>
              <a:rPr lang="en-US" sz="2000" dirty="0"/>
              <a:t>(linear)</a:t>
            </a:r>
          </a:p>
          <a:p>
            <a:r>
              <a:rPr lang="en-US" sz="2000" dirty="0"/>
              <a:t>The comb response must be limited to the ± 300 kHz band.</a:t>
            </a:r>
          </a:p>
          <a:p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FE98794-1BE8-7A4F-9546-7B4F1E91B4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HL-LHC WP2/WP4 meeting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280BA6-38B3-C942-BD3F-088C0C44B4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9" name="Rectangle 4">
            <a:extLst>
              <a:ext uri="{FF2B5EF4-FFF2-40B4-BE49-F238E27FC236}">
                <a16:creationId xmlns:a16="http://schemas.microsoft.com/office/drawing/2014/main" id="{68EA4EBA-5542-3A14-D74F-6DEDC1DF93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19672" y="1556792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2" name="Rectangle 4">
            <a:extLst>
              <a:ext uri="{FF2B5EF4-FFF2-40B4-BE49-F238E27FC236}">
                <a16:creationId xmlns:a16="http://schemas.microsoft.com/office/drawing/2014/main" id="{A0159BAF-C89A-22D6-5115-E6F8B09525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7500" y="546405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203F8DD6-59D1-0961-EE15-36605DAEDB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87823" y="2824624"/>
            <a:ext cx="12465647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5D95C9D-ED5C-CA42-F113-3B94B07E5EF2}"/>
              </a:ext>
            </a:extLst>
          </p:cNvPr>
          <p:cNvSpPr txBox="1"/>
          <p:nvPr/>
        </p:nvSpPr>
        <p:spPr>
          <a:xfrm>
            <a:off x="3863947" y="3284829"/>
            <a:ext cx="7727894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300" b="0" i="0" u="none" strike="noStrike" dirty="0">
                <a:latin typeface="Inherited"/>
              </a:rPr>
              <a:t> </a:t>
            </a:r>
            <a:endParaRPr lang="en-US" dirty="0"/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4C951075-AC6C-5CA7-7402-CEEFBC569B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7033" y="1738524"/>
            <a:ext cx="9179512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" name="Rectangle 4">
            <a:extLst>
              <a:ext uri="{FF2B5EF4-FFF2-40B4-BE49-F238E27FC236}">
                <a16:creationId xmlns:a16="http://schemas.microsoft.com/office/drawing/2014/main" id="{DE551C17-C9AC-6285-2AFC-487753B277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2638" y="4242131"/>
            <a:ext cx="988593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" name="Rectangle 2">
            <a:extLst>
              <a:ext uri="{FF2B5EF4-FFF2-40B4-BE49-F238E27FC236}">
                <a16:creationId xmlns:a16="http://schemas.microsoft.com/office/drawing/2014/main" id="{49666182-3ED1-8E30-195D-F439C6AD11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03648" y="1406724"/>
            <a:ext cx="9958708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9" name="Object 18">
            <a:extLst>
              <a:ext uri="{FF2B5EF4-FFF2-40B4-BE49-F238E27FC236}">
                <a16:creationId xmlns:a16="http://schemas.microsoft.com/office/drawing/2014/main" id="{418D497D-243B-9C25-45D0-F0B6AF14500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94411804"/>
              </p:ext>
            </p:extLst>
          </p:nvPr>
        </p:nvGraphicFramePr>
        <p:xfrm>
          <a:off x="1424045" y="1134732"/>
          <a:ext cx="3843705" cy="6645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2806700" imgH="482600" progId="Equation.DSMT4">
                  <p:embed/>
                </p:oleObj>
              </mc:Choice>
              <mc:Fallback>
                <p:oleObj name="Equation" r:id="rId2" imgW="2806700" imgH="4826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24045" y="1134732"/>
                        <a:ext cx="3843705" cy="66450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1" name="Picture 20">
            <a:extLst>
              <a:ext uri="{FF2B5EF4-FFF2-40B4-BE49-F238E27FC236}">
                <a16:creationId xmlns:a16="http://schemas.microsoft.com/office/drawing/2014/main" id="{30DBDD26-0626-0647-09B1-08CA8499A6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89935" y="2627149"/>
            <a:ext cx="3628551" cy="3154421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00F4D7FA-8117-C36D-94C1-B97C45C6C78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2732" y="2649569"/>
            <a:ext cx="4981395" cy="2980322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93323035-3487-AA9F-58C5-3A6E467AFC4F}"/>
              </a:ext>
            </a:extLst>
          </p:cNvPr>
          <p:cNvSpPr txBox="1"/>
          <p:nvPr/>
        </p:nvSpPr>
        <p:spPr>
          <a:xfrm>
            <a:off x="0" y="5530955"/>
            <a:ext cx="8686800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Comic Sans MS" panose="030F0702030302020204" pitchFamily="66" charset="0"/>
              </a:rPr>
              <a:t>Reduction of the modulus of the transverse impedance with:</a:t>
            </a:r>
          </a:p>
          <a:p>
            <a:r>
              <a:rPr lang="en-GB" sz="1600" dirty="0">
                <a:latin typeface="Comic Sans MS" panose="030F0702030302020204" pitchFamily="66" charset="0"/>
              </a:rPr>
              <a:t>No feedback (blue),  RF Feedback  (orange), RF and comb Feedback  (green).</a:t>
            </a:r>
          </a:p>
        </p:txBody>
      </p:sp>
    </p:spTree>
    <p:extLst>
      <p:ext uri="{BB962C8B-B14F-4D97-AF65-F5344CB8AC3E}">
        <p14:creationId xmlns:p14="http://schemas.microsoft.com/office/powerpoint/2010/main" val="23319692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B9D181-6953-E944-A9B9-85F6E347A2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7F127E-6685-6D4B-8F1E-075F2294E7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8328" y="1300404"/>
            <a:ext cx="8208472" cy="5008916"/>
          </a:xfrm>
        </p:spPr>
        <p:txBody>
          <a:bodyPr>
            <a:normAutofit/>
          </a:bodyPr>
          <a:lstStyle/>
          <a:p>
            <a:r>
              <a:rPr lang="en-US" sz="2000" dirty="0"/>
              <a:t>With the combination of RF feedback and </a:t>
            </a:r>
            <a:r>
              <a:rPr lang="en-US" sz="2000" dirty="0" err="1"/>
              <a:t>Betatron</a:t>
            </a:r>
            <a:r>
              <a:rPr lang="en-US" sz="2000" dirty="0"/>
              <a:t> Comb we can </a:t>
            </a:r>
            <a:r>
              <a:rPr lang="en-US" sz="2000" dirty="0">
                <a:solidFill>
                  <a:schemeClr val="tx2"/>
                </a:solidFill>
              </a:rPr>
              <a:t>reduce the impedance by 1500 </a:t>
            </a:r>
            <a:r>
              <a:rPr lang="en-US" sz="2000" dirty="0"/>
              <a:t>(linear) on the </a:t>
            </a:r>
            <a:r>
              <a:rPr lang="en-US" sz="2000" dirty="0" err="1"/>
              <a:t>betatron</a:t>
            </a:r>
            <a:r>
              <a:rPr lang="en-US" sz="2000" dirty="0"/>
              <a:t> bands</a:t>
            </a:r>
          </a:p>
          <a:p>
            <a:r>
              <a:rPr lang="en-US" sz="2000" dirty="0"/>
              <a:t>What are the limits?</a:t>
            </a:r>
          </a:p>
          <a:p>
            <a:pPr lvl="1"/>
            <a:r>
              <a:rPr lang="en-US" sz="1600" dirty="0"/>
              <a:t>With the proposed comb response, increasing the gain calls for a reduction of the notch BW. We have 50 Hz SSBW, to be compared to a rms tune spread of 33 Hz (</a:t>
            </a:r>
            <a:r>
              <a:rPr lang="en-US" sz="1600" dirty="0">
                <a:latin typeface="Symbol" panose="05050102010706020507" pitchFamily="18" charset="2"/>
              </a:rPr>
              <a:t>s</a:t>
            </a:r>
            <a:r>
              <a:rPr lang="en-US" sz="1600" baseline="-25000" dirty="0">
                <a:latin typeface="Symbol" panose="05050102010706020507" pitchFamily="18" charset="2"/>
              </a:rPr>
              <a:t>b</a:t>
            </a:r>
            <a:r>
              <a:rPr lang="en-US" sz="1600" dirty="0"/>
              <a:t>=0.003)</a:t>
            </a:r>
          </a:p>
          <a:p>
            <a:pPr lvl="1"/>
            <a:endParaRPr lang="en-US" sz="1600" dirty="0"/>
          </a:p>
          <a:p>
            <a:pPr lvl="1"/>
            <a:endParaRPr lang="en-US" sz="1600" dirty="0"/>
          </a:p>
          <a:p>
            <a:pPr lvl="1"/>
            <a:endParaRPr lang="en-US" sz="1600" dirty="0"/>
          </a:p>
          <a:p>
            <a:pPr lvl="1"/>
            <a:endParaRPr lang="en-US" sz="1600" dirty="0"/>
          </a:p>
          <a:p>
            <a:pPr lvl="1"/>
            <a:endParaRPr lang="en-US" sz="1600" dirty="0"/>
          </a:p>
          <a:p>
            <a:pPr lvl="1"/>
            <a:endParaRPr lang="en-US" sz="1600" dirty="0"/>
          </a:p>
          <a:p>
            <a:pPr lvl="1"/>
            <a:endParaRPr lang="en-US" sz="1600" dirty="0"/>
          </a:p>
          <a:p>
            <a:pPr lvl="1"/>
            <a:r>
              <a:rPr lang="en-US" sz="1600" dirty="0"/>
              <a:t>The </a:t>
            </a:r>
            <a:r>
              <a:rPr lang="en-US" sz="1600" dirty="0" err="1">
                <a:solidFill>
                  <a:schemeClr val="tx2"/>
                </a:solidFill>
              </a:rPr>
              <a:t>betatron</a:t>
            </a:r>
            <a:r>
              <a:rPr lang="en-US" sz="1600" dirty="0">
                <a:solidFill>
                  <a:schemeClr val="tx2"/>
                </a:solidFill>
              </a:rPr>
              <a:t> tune must be known with high accuracy </a:t>
            </a:r>
            <a:r>
              <a:rPr lang="en-US" sz="1600" dirty="0"/>
              <a:t>(0.005?) so that the notches remain aligned with the tune distribution. We would change the comb filter coefficients via a function. If 0.005 is not reachable we could use a more complex comb providing wider notch BW.</a:t>
            </a:r>
          </a:p>
          <a:p>
            <a:pPr marL="457200" lvl="1" indent="0">
              <a:buNone/>
            </a:pPr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FE98794-1BE8-7A4F-9546-7B4F1E91B4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HL-LHC WP2/WP4 meeting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280BA6-38B3-C942-BD3F-088C0C44B4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C989617-D395-14BA-226F-C64D47942898}"/>
              </a:ext>
            </a:extLst>
          </p:cNvPr>
          <p:cNvSpPr txBox="1"/>
          <p:nvPr/>
        </p:nvSpPr>
        <p:spPr>
          <a:xfrm>
            <a:off x="746387" y="3637748"/>
            <a:ext cx="4049970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Comic Sans MS" panose="030F0702030302020204" pitchFamily="66" charset="0"/>
              </a:rPr>
              <a:t>Enlargement of the modulus of the transverse impedance within one </a:t>
            </a:r>
            <a:r>
              <a:rPr lang="en-GB" sz="1400" dirty="0" err="1">
                <a:latin typeface="Comic Sans MS" panose="030F0702030302020204" pitchFamily="66" charset="0"/>
              </a:rPr>
              <a:t>betatron</a:t>
            </a:r>
            <a:r>
              <a:rPr lang="en-GB" sz="1400" dirty="0">
                <a:latin typeface="Comic Sans MS" panose="030F0702030302020204" pitchFamily="66" charset="0"/>
              </a:rPr>
              <a:t> notch.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D107CBB-6E32-09F5-522C-701B3AEFD0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2040" y="2996952"/>
            <a:ext cx="3436746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84455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B9D181-6953-E944-A9B9-85F6E347A2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Back-up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FE98794-1BE8-7A4F-9546-7B4F1E91B4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HL-LHC WP2/WP4 meeting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280BA6-38B3-C942-BD3F-088C0C44B4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E902446-2F6A-3833-4FC6-4B75433737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219201"/>
            <a:ext cx="7920000" cy="184976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BFFF06F-379E-B5F2-F25D-3174CB54D9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1063203"/>
            <a:ext cx="3810330" cy="401151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DD418DC-1BB5-48A8-454C-15BC3F1C05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11424" y="1166844"/>
            <a:ext cx="3651821" cy="3804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1420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4:3 format</Description0>
    <Note xmlns="8946e33d-fd2f-4ae4-8ee9-d90c129cdf9e">For external collaborators: you may replace the CERN logo by your home institute logo if needed
https://edms.cern.ch/document/1586452/</Note>
  </documentManagement>
</p:properties>
</file>

<file path=customXml/itemProps1.xml><?xml version="1.0" encoding="utf-8"?>
<ds:datastoreItem xmlns:ds="http://schemas.openxmlformats.org/officeDocument/2006/customXml" ds:itemID="{9A55C745-3429-4486-A126-60D7C77FAA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B3DAAED-59EA-473F-8797-807F21F6E6D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DA649C1-7B00-4ECC-98F2-E673362ECA3E}">
  <ds:schemaRefs>
    <ds:schemaRef ds:uri="http://purl.org/dc/elements/1.1/"/>
    <ds:schemaRef ds:uri="http://schemas.microsoft.com/office/2006/documentManagement/types"/>
    <ds:schemaRef ds:uri="8946e33d-fd2f-4ae4-8ee9-d90c129cdf9e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6191</TotalTime>
  <Words>671</Words>
  <Application>Microsoft Office PowerPoint</Application>
  <PresentationFormat>On-screen Show (4:3)</PresentationFormat>
  <Paragraphs>124</Paragraphs>
  <Slides>9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Arial</vt:lpstr>
      <vt:lpstr>Calibri</vt:lpstr>
      <vt:lpstr>Comic Sans MS</vt:lpstr>
      <vt:lpstr>Inherited</vt:lpstr>
      <vt:lpstr>Symbol</vt:lpstr>
      <vt:lpstr>Wingdings</vt:lpstr>
      <vt:lpstr>Thème Office</vt:lpstr>
      <vt:lpstr>Equation</vt:lpstr>
      <vt:lpstr>Crab Cavity impedance at the fundamental Update on the RF comb filter  </vt:lpstr>
      <vt:lpstr>Crab Cavity impedance at the fundamental</vt:lpstr>
      <vt:lpstr>RF feedback (1/2)</vt:lpstr>
      <vt:lpstr>RF feedback (2/2)</vt:lpstr>
      <vt:lpstr>Comb filter (1/3)</vt:lpstr>
      <vt:lpstr>Comb filter (2/3)</vt:lpstr>
      <vt:lpstr>Comb filter (3/3)</vt:lpstr>
      <vt:lpstr>Conclusion</vt:lpstr>
      <vt:lpstr>Back-up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HiLumi-Pres-Template-4-3-2logo-v2</dc:title>
  <dc:creator>André-Pierre OLIVIER</dc:creator>
  <cp:lastModifiedBy>Philippe Baudrenghien</cp:lastModifiedBy>
  <cp:revision>703</cp:revision>
  <cp:lastPrinted>2019-06-18T09:17:42Z</cp:lastPrinted>
  <dcterms:created xsi:type="dcterms:W3CDTF">2016-02-12T10:02:27Z</dcterms:created>
  <dcterms:modified xsi:type="dcterms:W3CDTF">2022-11-21T16:40:42Z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