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73" r:id="rId4"/>
    <p:sldId id="272" r:id="rId5"/>
    <p:sldId id="274" r:id="rId6"/>
    <p:sldId id="276" r:id="rId7"/>
    <p:sldId id="277" r:id="rId8"/>
    <p:sldId id="278" r:id="rId9"/>
    <p:sldId id="279" r:id="rId10"/>
    <p:sldId id="265" r:id="rId11"/>
    <p:sldId id="263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78"/>
    <p:restoredTop sz="70884"/>
  </p:normalViewPr>
  <p:slideViewPr>
    <p:cSldViewPr snapToGrid="0">
      <p:cViewPr varScale="1">
        <p:scale>
          <a:sx n="89" d="100"/>
          <a:sy n="89" d="100"/>
        </p:scale>
        <p:origin x="115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=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1108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4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5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2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8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9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0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1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4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6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5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69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0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2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7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8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1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0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0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6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1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2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3" name="Footer Placeholder 4"/>
          <p:cNvSpPr txBox="1"/>
          <p:nvPr/>
        </p:nvSpPr>
        <p:spPr>
          <a:xfrm>
            <a:off x="4304981" y="6400413"/>
            <a:ext cx="648078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SPS CC phase scan</a:t>
            </a:r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4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65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Run4 DA studies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pac2019/papers/mopgw094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pac2019/papers/mopgw094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Crab cavity phase scan in the SPS</a:t>
            </a:r>
            <a:endParaRPr dirty="0"/>
          </a:p>
        </p:txBody>
      </p:sp>
      <p:sp>
        <p:nvSpPr>
          <p:cNvPr id="266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8" cy="8037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/>
              <a:t>S. </a:t>
            </a:r>
            <a:r>
              <a:rPr dirty="0" err="1"/>
              <a:t>Kostoglou</a:t>
            </a:r>
            <a:r>
              <a:rPr dirty="0"/>
              <a:t>, H. </a:t>
            </a:r>
            <a:r>
              <a:rPr dirty="0" err="1"/>
              <a:t>Bartosik</a:t>
            </a:r>
            <a:r>
              <a:rPr dirty="0"/>
              <a:t>, </a:t>
            </a:r>
            <a:r>
              <a:rPr lang="en-US" dirty="0"/>
              <a:t>, P. </a:t>
            </a:r>
            <a:r>
              <a:rPr lang="en-US" dirty="0" err="1"/>
              <a:t>Baudrenghien</a:t>
            </a:r>
            <a:r>
              <a:rPr lang="en-US" dirty="0"/>
              <a:t>, R. </a:t>
            </a:r>
            <a:r>
              <a:rPr lang="en-US" dirty="0" err="1"/>
              <a:t>Calaga</a:t>
            </a:r>
            <a:r>
              <a:rPr lang="en-US" dirty="0"/>
              <a:t>, </a:t>
            </a:r>
            <a:r>
              <a:rPr lang="en-US" dirty="0" err="1"/>
              <a:t>T.Levens</a:t>
            </a:r>
            <a:r>
              <a:rPr lang="en-US" dirty="0"/>
              <a:t>, R. Tomas Garcia, </a:t>
            </a:r>
            <a:r>
              <a:rPr lang="en-US" dirty="0" err="1"/>
              <a:t>N.Triantafyllou</a:t>
            </a:r>
            <a:r>
              <a:rPr lang="en-US" dirty="0"/>
              <a:t> </a:t>
            </a:r>
          </a:p>
          <a:p>
            <a:r>
              <a:rPr lang="en-US" b="1" dirty="0"/>
              <a:t>All scripts are from L. Carver</a:t>
            </a:r>
            <a:endParaRPr b="1" dirty="0"/>
          </a:p>
        </p:txBody>
      </p:sp>
      <p:sp>
        <p:nvSpPr>
          <p:cNvPr id="267" name="Text"/>
          <p:cNvSpPr txBox="1"/>
          <p:nvPr/>
        </p:nvSpPr>
        <p:spPr>
          <a:xfrm>
            <a:off x="5880025" y="3299389"/>
            <a:ext cx="431950" cy="259222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0BBDB2-FAE4-A837-58B6-5B41583FD8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56" y="1484306"/>
            <a:ext cx="5657144" cy="39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72591E-C1EC-ECF3-9EF2-9940E947F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9984" y="1484306"/>
            <a:ext cx="5657142" cy="3960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3B2F51B-8919-28C6-42FB-18B57AECD89E}"/>
              </a:ext>
            </a:extLst>
          </p:cNvPr>
          <p:cNvSpPr txBox="1"/>
          <p:nvPr/>
        </p:nvSpPr>
        <p:spPr>
          <a:xfrm>
            <a:off x="1139252" y="1241251"/>
            <a:ext cx="4362137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Example of offset at one BPM location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F5CEA1-BFF4-0A06-A9A9-4F61EEFAD84E}"/>
              </a:ext>
            </a:extLst>
          </p:cNvPr>
          <p:cNvSpPr txBox="1"/>
          <p:nvPr/>
        </p:nvSpPr>
        <p:spPr>
          <a:xfrm>
            <a:off x="7265350" y="1241251"/>
            <a:ext cx="3596733" cy="27699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Voltage fit from BPMs’ signal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45B17D-C64C-433B-06C9-A5FC63059E31}"/>
              </a:ext>
            </a:extLst>
          </p:cNvPr>
          <p:cNvSpPr txBox="1"/>
          <p:nvPr/>
        </p:nvSpPr>
        <p:spPr>
          <a:xfrm>
            <a:off x="6755898" y="5373694"/>
            <a:ext cx="3955229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Needs to be multipled by a factor of 2, which yields ~1 MV cavity voltage</a:t>
            </a:r>
          </a:p>
        </p:txBody>
      </p:sp>
      <p:sp>
        <p:nvSpPr>
          <p:cNvPr id="9" name="Introduction">
            <a:extLst>
              <a:ext uri="{FF2B5EF4-FFF2-40B4-BE49-F238E27FC236}">
                <a16:creationId xmlns:a16="http://schemas.microsoft.com/office/drawing/2014/main" id="{D169B2E0-8501-F79A-488B-04090A9D88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BPMs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389652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unescans for EOL with pre-existing optics in HL-LHC v1.5 repository, all scenarios are feasible with 250 μrad, 100 A octupoles, 1e11ppb: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60604" indent="-260604" defTabSz="694944">
              <a:spcBef>
                <a:spcPts val="1300"/>
              </a:spcBef>
              <a:buSzPct val="100000"/>
              <a:buFont typeface="Arial"/>
              <a:buChar char="•"/>
              <a:defRPr sz="1596" b="0"/>
            </a:pPr>
            <a:r>
              <a:rPr lang="en-US" sz="2200" b="0" dirty="0" err="1"/>
              <a:t>HeadTail</a:t>
            </a:r>
            <a:r>
              <a:rPr lang="en-US" sz="2200" b="0" dirty="0"/>
              <a:t> measurements do not agree with 1MV expectation: </a:t>
            </a:r>
          </a:p>
          <a:p>
            <a:pPr marL="720899" lvl="1" indent="-342900" defTabSz="694944">
              <a:spcBef>
                <a:spcPts val="1300"/>
              </a:spcBef>
              <a:buFont typeface="Wingdings" pitchFamily="2" charset="2"/>
              <a:buChar char="Ø"/>
              <a:defRPr sz="1596" b="0"/>
            </a:pPr>
            <a:r>
              <a:rPr lang="en-US" sz="2200" b="0" dirty="0"/>
              <a:t>A factor of 2 discrepancy in the fitted cavity voltage from the </a:t>
            </a:r>
            <a:r>
              <a:rPr lang="en-US" sz="2200" b="0" dirty="0" err="1"/>
              <a:t>headtail</a:t>
            </a:r>
            <a:r>
              <a:rPr lang="en-US" sz="2200" b="0" dirty="0"/>
              <a:t> monitor that is currently not understood.</a:t>
            </a:r>
          </a:p>
          <a:p>
            <a:pPr marL="720899" lvl="1" indent="-342900" defTabSz="694944">
              <a:spcBef>
                <a:spcPts val="1300"/>
              </a:spcBef>
              <a:buFont typeface="Wingdings" pitchFamily="2" charset="2"/>
              <a:buChar char="Ø"/>
              <a:defRPr sz="1596" b="0"/>
            </a:pPr>
            <a:r>
              <a:rPr lang="en-US" sz="2200" b="0" dirty="0"/>
              <a:t>Not an issue in the past MDs.</a:t>
            </a:r>
          </a:p>
          <a:p>
            <a:pPr marL="720899" lvl="1" indent="-342900" defTabSz="694944">
              <a:spcBef>
                <a:spcPts val="1300"/>
              </a:spcBef>
              <a:buFont typeface="Wingdings" pitchFamily="2" charset="2"/>
              <a:buChar char="Ø"/>
              <a:defRPr sz="1596" b="0"/>
            </a:pPr>
            <a:r>
              <a:rPr lang="en-US" sz="2200" b="0" dirty="0"/>
              <a:t>Updated all the relevant parameters in the scripts (Q20 optics, energy and </a:t>
            </a:r>
            <a:r>
              <a:rPr lang="en-US" sz="2200" b="0" dirty="0" err="1"/>
              <a:t>headtail</a:t>
            </a:r>
            <a:r>
              <a:rPr lang="en-US" sz="2200" b="0" dirty="0"/>
              <a:t> calibration factor).</a:t>
            </a:r>
          </a:p>
          <a:p>
            <a:pPr marL="260604" indent="-260604" defTabSz="694944">
              <a:spcBef>
                <a:spcPts val="1300"/>
              </a:spcBef>
              <a:buFont typeface="Arial"/>
              <a:buChar char="•"/>
              <a:defRPr sz="1596" b="0"/>
            </a:pPr>
            <a:r>
              <a:rPr lang="en-US" sz="2200" b="0" dirty="0"/>
              <a:t>BPM measurements agree with 1MV expectation (to be confirmed):</a:t>
            </a:r>
          </a:p>
          <a:p>
            <a:pPr marL="720899" lvl="1" indent="-342900" defTabSz="694944">
              <a:spcBef>
                <a:spcPts val="1300"/>
              </a:spcBef>
              <a:buFont typeface="Wingdings" pitchFamily="2" charset="2"/>
              <a:buChar char="Ø"/>
              <a:defRPr sz="1596" b="0"/>
            </a:pPr>
            <a:r>
              <a:rPr lang="en-US" sz="2200" b="0" dirty="0"/>
              <a:t>Used orbit measurements to reconstruct cavity voltage.</a:t>
            </a:r>
          </a:p>
          <a:p>
            <a:pPr marL="720899" lvl="1" indent="-342900" defTabSz="694944">
              <a:spcBef>
                <a:spcPts val="1300"/>
              </a:spcBef>
              <a:buFont typeface="Wingdings" pitchFamily="2" charset="2"/>
              <a:buChar char="Ø"/>
              <a:defRPr sz="1596" b="0"/>
            </a:pPr>
            <a:r>
              <a:rPr lang="en-US" sz="2200" b="0" dirty="0"/>
              <a:t>Missing data from the first 10 minutes of the phase scan.</a:t>
            </a:r>
          </a:p>
          <a:p>
            <a:pPr marL="720899" lvl="1" indent="-342900" defTabSz="694944">
              <a:spcBef>
                <a:spcPts val="1300"/>
              </a:spcBef>
              <a:buFont typeface="Wingdings" pitchFamily="2" charset="2"/>
              <a:buChar char="Ø"/>
              <a:defRPr sz="1596" b="0"/>
            </a:pPr>
            <a:r>
              <a:rPr lang="en-US" sz="2200" b="0" dirty="0"/>
              <a:t>Voltage fit yields a cavity voltage of 0.5 MV x 2 =1 MV (to be confirmed with BI If this reduction factor is still valid). </a:t>
            </a:r>
          </a:p>
          <a:p>
            <a:pPr marL="638603" lvl="1" indent="-260604" defTabSz="694944">
              <a:spcBef>
                <a:spcPts val="1300"/>
              </a:spcBef>
              <a:buFont typeface="Arial"/>
              <a:buChar char="•"/>
              <a:defRPr sz="1596" b="0"/>
            </a:pPr>
            <a:endParaRPr b="1" dirty="0"/>
          </a:p>
        </p:txBody>
      </p:sp>
      <p:sp>
        <p:nvSpPr>
          <p:cNvPr id="303" name="Conclusions &amp; next step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Conclusion</a:t>
            </a:r>
            <a:r>
              <a:rPr lang="en-US" dirty="0"/>
              <a:t>s</a:t>
            </a:r>
            <a:endParaRPr dirty="0"/>
          </a:p>
        </p:txBody>
      </p:sp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o study alternative scenarios for HL-LHC such as flat optics.…"/>
          <p:cNvSpPr txBox="1">
            <a:spLocks noGrp="1"/>
          </p:cNvSpPr>
          <p:nvPr>
            <p:ph type="body" idx="1"/>
          </p:nvPr>
        </p:nvSpPr>
        <p:spPr>
          <a:xfrm>
            <a:off x="407989" y="1145754"/>
            <a:ext cx="11376025" cy="50550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400" dirty="0"/>
              <a:t>First step in Crab Cavity MD on RF multipoles (28/09) was to perform a phase scan to reconstruct cavity voltage and phase.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400" dirty="0"/>
              <a:t>Data from </a:t>
            </a:r>
            <a:r>
              <a:rPr lang="en-US" sz="2400" dirty="0" err="1"/>
              <a:t>HeadTail</a:t>
            </a:r>
            <a:r>
              <a:rPr lang="en-US" sz="2400" dirty="0"/>
              <a:t> monitor (resolves intra-bunch motion) and BPMs (from orbit→ kick → voltage)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400" dirty="0" err="1"/>
              <a:t>HeadTail</a:t>
            </a:r>
            <a:r>
              <a:rPr lang="en-US" sz="2400" dirty="0"/>
              <a:t> measurements were used in the past SPS CC MDs for the phase scan. However, parameters were different in this MD:</a:t>
            </a:r>
          </a:p>
          <a:p>
            <a:pPr marL="720899" lvl="1" indent="-342900">
              <a:buFont typeface="Arial"/>
              <a:buChar char="•"/>
              <a:defRPr b="0"/>
            </a:pPr>
            <a:r>
              <a:rPr lang="en-US" sz="2400" dirty="0"/>
              <a:t>Bunch intensity: 1e11 ppb (vs ~3e10)</a:t>
            </a:r>
          </a:p>
          <a:p>
            <a:pPr marL="720899" lvl="1" indent="-342900">
              <a:buFont typeface="Arial"/>
              <a:buChar char="•"/>
              <a:defRPr b="0"/>
            </a:pPr>
            <a:r>
              <a:rPr lang="en-US" sz="2400" dirty="0"/>
              <a:t>Bunch length: 3 ns</a:t>
            </a:r>
          </a:p>
          <a:p>
            <a:pPr marL="720899" lvl="1" indent="-342900">
              <a:buFont typeface="Arial"/>
              <a:buChar char="•"/>
              <a:defRPr b="0"/>
            </a:pPr>
            <a:r>
              <a:rPr lang="en-US" sz="2400" dirty="0"/>
              <a:t>Energy: 26 GeV (vs 270 GeV)</a:t>
            </a:r>
          </a:p>
          <a:p>
            <a:pPr marL="720899" lvl="1" indent="-342900">
              <a:buFont typeface="Arial"/>
              <a:buChar char="•"/>
              <a:defRPr b="0"/>
            </a:pPr>
            <a:r>
              <a:rPr lang="en-US" sz="2400" dirty="0"/>
              <a:t>Q20 optics (vs Q26)</a:t>
            </a:r>
            <a:endParaRPr sz="2400" dirty="0"/>
          </a:p>
        </p:txBody>
      </p:sp>
      <p:sp>
        <p:nvSpPr>
          <p:cNvPr id="270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Introduction</a:t>
            </a:r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o study alternative scenarios for HL-LHC such as flat optics.…"/>
          <p:cNvSpPr txBox="1">
            <a:spLocks noGrp="1"/>
          </p:cNvSpPr>
          <p:nvPr>
            <p:ph type="body" idx="1"/>
          </p:nvPr>
        </p:nvSpPr>
        <p:spPr>
          <a:xfrm>
            <a:off x="407989" y="1004434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300" dirty="0"/>
              <a:t>Phase of only CC1 was modified, estimated voltage at 1 MV.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300" dirty="0"/>
              <a:t>13 Phase scan steps and then a sinusoidal fit is applied to compute cavity voltage and phase :</a:t>
            </a:r>
          </a:p>
          <a:p>
            <a:pPr>
              <a:buSzPct val="100000"/>
              <a:defRPr b="0"/>
            </a:pPr>
            <a:endParaRPr sz="2400" dirty="0"/>
          </a:p>
        </p:txBody>
      </p:sp>
      <p:sp>
        <p:nvSpPr>
          <p:cNvPr id="270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Introduction</a:t>
            </a:r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942334EC-15B4-44A9-1E8B-EF34E8B4DA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613050"/>
              </p:ext>
            </p:extLst>
          </p:nvPr>
        </p:nvGraphicFramePr>
        <p:xfrm>
          <a:off x="1642650" y="2216574"/>
          <a:ext cx="4213866" cy="41605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06933">
                  <a:extLst>
                    <a:ext uri="{9D8B030D-6E8A-4147-A177-3AD203B41FA5}">
                      <a16:colId xmlns:a16="http://schemas.microsoft.com/office/drawing/2014/main" val="931176188"/>
                    </a:ext>
                  </a:extLst>
                </a:gridCol>
                <a:gridCol w="2106933">
                  <a:extLst>
                    <a:ext uri="{9D8B030D-6E8A-4147-A177-3AD203B41FA5}">
                      <a16:colId xmlns:a16="http://schemas.microsoft.com/office/drawing/2014/main" val="2967766699"/>
                    </a:ext>
                  </a:extLst>
                </a:gridCol>
              </a:tblGrid>
              <a:tr h="253218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Phase (deg)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/>
                        <a:t>Time (CET)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4858628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09:47:00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9179739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09:50:38</a:t>
                      </a:r>
                      <a:endParaRPr lang="en-GB" sz="1500" b="0" dirty="0"/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6343626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09:53:45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2333929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09:54:48</a:t>
                      </a:r>
                      <a:endParaRPr lang="en-GB" sz="1500" b="0" dirty="0"/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5430351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09:56:21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8170323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09:57:55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1800530"/>
                  </a:ext>
                </a:extLst>
              </a:tr>
              <a:tr h="434089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09:59:29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868790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3BFF070-491D-05D3-12C8-70F1342BEE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614385"/>
              </p:ext>
            </p:extLst>
          </p:nvPr>
        </p:nvGraphicFramePr>
        <p:xfrm>
          <a:off x="6269378" y="2561726"/>
          <a:ext cx="5101774" cy="3291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550887">
                  <a:extLst>
                    <a:ext uri="{9D8B030D-6E8A-4147-A177-3AD203B41FA5}">
                      <a16:colId xmlns:a16="http://schemas.microsoft.com/office/drawing/2014/main" val="2080042904"/>
                    </a:ext>
                  </a:extLst>
                </a:gridCol>
                <a:gridCol w="2550887">
                  <a:extLst>
                    <a:ext uri="{9D8B030D-6E8A-4147-A177-3AD203B41FA5}">
                      <a16:colId xmlns:a16="http://schemas.microsoft.com/office/drawing/2014/main" val="79921173"/>
                    </a:ext>
                  </a:extLst>
                </a:gridCol>
              </a:tblGrid>
              <a:tr h="464691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-30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10:01:02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0440539"/>
                  </a:ext>
                </a:extLst>
              </a:tr>
              <a:tr h="464691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-60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10:02:36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456323"/>
                  </a:ext>
                </a:extLst>
              </a:tr>
              <a:tr h="464691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-90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10:05:12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1613447"/>
                  </a:ext>
                </a:extLst>
              </a:tr>
              <a:tr h="464691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-120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10:06:14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1370024"/>
                  </a:ext>
                </a:extLst>
              </a:tr>
              <a:tr h="464691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-150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10:07:48</a:t>
                      </a:r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0166326"/>
                  </a:ext>
                </a:extLst>
              </a:tr>
              <a:tr h="464691">
                <a:tc>
                  <a:txBody>
                    <a:bodyPr/>
                    <a:lstStyle/>
                    <a:p>
                      <a:pPr algn="ctr"/>
                      <a:r>
                        <a:rPr lang="en-CH" sz="1500" b="0" dirty="0"/>
                        <a:t>-180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500" b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FillTx/>
                          <a:sym typeface="Arial"/>
                        </a:rPr>
                        <a:t>2022-09-28 10:11:26</a:t>
                      </a:r>
                      <a:endParaRPr lang="en-GB" sz="1500" b="0" dirty="0"/>
                    </a:p>
                    <a:p>
                      <a:pPr algn="ctr"/>
                      <a:endParaRPr lang="en-CH" sz="15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971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37824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o study alternative scenarios for HL-LHC such as flat optics.…"/>
          <p:cNvSpPr txBox="1">
            <a:spLocks noGrp="1"/>
          </p:cNvSpPr>
          <p:nvPr>
            <p:ph type="body" idx="1"/>
          </p:nvPr>
        </p:nvSpPr>
        <p:spPr>
          <a:xfrm>
            <a:off x="285774" y="992670"/>
            <a:ext cx="11376025" cy="460851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400" dirty="0"/>
              <a:t>Updated beta-functions, phase advances, energy.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>
              <a:buSzPct val="100000"/>
              <a:defRPr b="0"/>
            </a:pPr>
            <a:endParaRPr lang="en-US" sz="2400" dirty="0"/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400" dirty="0"/>
              <a:t>Updated calibration factor (from arbitrary units to mm):</a:t>
            </a:r>
          </a:p>
          <a:p>
            <a:pPr marL="720899" lvl="1" indent="-342900">
              <a:buFont typeface="Wingdings" pitchFamily="2" charset="2"/>
              <a:buChar char="Ø"/>
              <a:defRPr b="0"/>
            </a:pPr>
            <a:r>
              <a:rPr lang="en-US" sz="2400" dirty="0"/>
              <a:t>C=0.1037 for ~3e10 ppb </a:t>
            </a:r>
          </a:p>
          <a:p>
            <a:pPr marL="720899" lvl="1" indent="-342900">
              <a:buFont typeface="Wingdings" pitchFamily="2" charset="2"/>
              <a:buChar char="Ø"/>
              <a:defRPr b="0"/>
            </a:pPr>
            <a:r>
              <a:rPr lang="en-US" sz="2400" dirty="0"/>
              <a:t>C=0.1037·10</a:t>
            </a:r>
            <a:r>
              <a:rPr lang="en-US" sz="2400" baseline="30000" dirty="0"/>
              <a:t>10/20</a:t>
            </a:r>
            <a:r>
              <a:rPr lang="en-US" sz="2400" dirty="0"/>
              <a:t>= 0.3279 for ~1e11 ppb from T. </a:t>
            </a:r>
            <a:r>
              <a:rPr lang="en-US" sz="2400" dirty="0" err="1"/>
              <a:t>Levens</a:t>
            </a:r>
            <a:endParaRPr lang="en-US" sz="2400" baseline="30000" dirty="0"/>
          </a:p>
          <a:p>
            <a:pPr marL="720899" lvl="1" indent="-342900">
              <a:buFont typeface="Arial"/>
              <a:buChar char="•"/>
              <a:defRPr b="0"/>
            </a:pPr>
            <a:endParaRPr sz="2400" dirty="0"/>
          </a:p>
        </p:txBody>
      </p:sp>
      <p:sp>
        <p:nvSpPr>
          <p:cNvPr id="270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</a:t>
            </a:r>
            <a:r>
              <a:rPr lang="en-US" dirty="0" err="1"/>
              <a:t>headtail</a:t>
            </a:r>
            <a:r>
              <a:rPr lang="en-US" dirty="0"/>
              <a:t> monitor</a:t>
            </a:r>
            <a:endParaRPr dirty="0"/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C4B663-C241-D8E9-8043-0DC1B456AB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598746"/>
            <a:ext cx="7343750" cy="213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8334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Introdu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</a:t>
            </a:r>
            <a:r>
              <a:rPr lang="en-US" dirty="0" err="1"/>
              <a:t>headtail</a:t>
            </a:r>
            <a:r>
              <a:rPr lang="en-US" dirty="0"/>
              <a:t> monitor</a:t>
            </a:r>
            <a:endParaRPr dirty="0"/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B0F6F4-75ED-E5CC-4403-4E5302E07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825" y="1662479"/>
            <a:ext cx="6309960" cy="4416972"/>
          </a:xfrm>
          <a:prstGeom prst="rect">
            <a:avLst/>
          </a:prstGeom>
        </p:spPr>
      </p:pic>
      <p:sp>
        <p:nvSpPr>
          <p:cNvPr id="4" name="To study alternative scenarios for HL-LHC such as flat optics.…">
            <a:extLst>
              <a:ext uri="{FF2B5EF4-FFF2-40B4-BE49-F238E27FC236}">
                <a16:creationId xmlns:a16="http://schemas.microsoft.com/office/drawing/2014/main" id="{77D7A4BD-65B0-2121-602A-A8863765B7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85774" y="1069789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sz="2400" dirty="0"/>
              <a:t>Voltage fit yields 2 MV instead of 1 MV with an angle of 40 degrees.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lang="en-US" sz="2400" dirty="0"/>
          </a:p>
          <a:p>
            <a:pPr>
              <a:buSzPct val="100000"/>
              <a:defRPr b="0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367739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BF4659-95E1-7C17-3F70-E30D6C17E8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68" y="2262453"/>
            <a:ext cx="5536726" cy="9646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468474-E96D-1C57-9725-9A9A4D89EE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7211" y="5428772"/>
            <a:ext cx="2829885" cy="4441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B4EA99-D654-9594-8CDA-9319971DC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977" y="3802229"/>
            <a:ext cx="3239234" cy="820902"/>
          </a:xfrm>
          <a:prstGeom prst="rect">
            <a:avLst/>
          </a:prstGeom>
        </p:spPr>
      </p:pic>
      <p:sp>
        <p:nvSpPr>
          <p:cNvPr id="4" name="Introduction">
            <a:extLst>
              <a:ext uri="{FF2B5EF4-FFF2-40B4-BE49-F238E27FC236}">
                <a16:creationId xmlns:a16="http://schemas.microsoft.com/office/drawing/2014/main" id="{0CA4378D-9581-9814-1813-4DBE89058A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BPMs</a:t>
            </a:r>
            <a:endParaRPr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AB79858-9CE3-B5CA-F3E6-8B5FD4A4872A}"/>
              </a:ext>
            </a:extLst>
          </p:cNvPr>
          <p:cNvCxnSpPr>
            <a:cxnSpLocks/>
          </p:cNvCxnSpPr>
          <p:nvPr/>
        </p:nvCxnSpPr>
        <p:spPr>
          <a:xfrm>
            <a:off x="4247977" y="3263712"/>
            <a:ext cx="511310" cy="428777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DC54031-27DE-73D1-A6E5-C6E4AF092FA4}"/>
              </a:ext>
            </a:extLst>
          </p:cNvPr>
          <p:cNvCxnSpPr/>
          <p:nvPr/>
        </p:nvCxnSpPr>
        <p:spPr>
          <a:xfrm>
            <a:off x="7212764" y="4829968"/>
            <a:ext cx="782198" cy="462709"/>
          </a:xfrm>
          <a:prstGeom prst="straightConnector1">
            <a:avLst/>
          </a:prstGeom>
          <a:noFill/>
          <a:ln w="3810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30EB90E-10C5-31CA-986A-7ACE317D5FBF}"/>
              </a:ext>
            </a:extLst>
          </p:cNvPr>
          <p:cNvSpPr/>
          <p:nvPr/>
        </p:nvSpPr>
        <p:spPr>
          <a:xfrm>
            <a:off x="231354" y="2262453"/>
            <a:ext cx="5864646" cy="964681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0A36DA6-3C8A-6CF4-33B4-CAA8AEFA0C75}"/>
              </a:ext>
            </a:extLst>
          </p:cNvPr>
          <p:cNvSpPr/>
          <p:nvPr/>
        </p:nvSpPr>
        <p:spPr>
          <a:xfrm>
            <a:off x="4247976" y="3768190"/>
            <a:ext cx="2964787" cy="964681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8193DB9-5FE6-D9A0-B992-93F2C05020F7}"/>
              </a:ext>
            </a:extLst>
          </p:cNvPr>
          <p:cNvSpPr/>
          <p:nvPr/>
        </p:nvSpPr>
        <p:spPr>
          <a:xfrm>
            <a:off x="7419759" y="5410189"/>
            <a:ext cx="2897337" cy="462710"/>
          </a:xfrm>
          <a:prstGeom prst="roundRect">
            <a:avLst/>
          </a:prstGeom>
          <a:noFill/>
          <a:ln w="28575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To study alternative scenarios for HL-LHC such as flat optics.…">
            <a:extLst>
              <a:ext uri="{FF2B5EF4-FFF2-40B4-BE49-F238E27FC236}">
                <a16:creationId xmlns:a16="http://schemas.microsoft.com/office/drawing/2014/main" id="{7188C990-2E4B-530D-BDA7-335587457AF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9" y="909217"/>
            <a:ext cx="11376025" cy="4608514"/>
          </a:xfrm>
          <a:prstGeom prst="rect">
            <a:avLst/>
          </a:prstGeom>
        </p:spPr>
        <p:txBody>
          <a:bodyPr/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From orbit → equivalent kick → voltage for each phase scan time point.</a:t>
            </a:r>
          </a:p>
        </p:txBody>
      </p:sp>
    </p:spTree>
    <p:extLst>
      <p:ext uri="{BB962C8B-B14F-4D97-AF65-F5344CB8AC3E}">
        <p14:creationId xmlns:p14="http://schemas.microsoft.com/office/powerpoint/2010/main" val="173112937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" name="Introduction">
            <a:extLst>
              <a:ext uri="{FF2B5EF4-FFF2-40B4-BE49-F238E27FC236}">
                <a16:creationId xmlns:a16="http://schemas.microsoft.com/office/drawing/2014/main" id="{0CA4378D-9581-9814-1813-4DBE89058A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BPMs</a:t>
            </a:r>
            <a:endParaRPr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DF28FE6-B828-6944-19D0-6E54C203A8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656324"/>
            <a:ext cx="7772400" cy="2480389"/>
          </a:xfrm>
          <a:prstGeom prst="rect">
            <a:avLst/>
          </a:prstGeom>
        </p:spPr>
      </p:pic>
      <p:sp>
        <p:nvSpPr>
          <p:cNvPr id="19" name="To study alternative scenarios for HL-LHC such as flat optics.…">
            <a:extLst>
              <a:ext uri="{FF2B5EF4-FFF2-40B4-BE49-F238E27FC236}">
                <a16:creationId xmlns:a16="http://schemas.microsoft.com/office/drawing/2014/main" id="{0C67DF69-61BC-B3DA-77CE-134053CD861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9" y="909217"/>
            <a:ext cx="11376025" cy="4608514"/>
          </a:xfrm>
          <a:prstGeom prst="rect">
            <a:avLst/>
          </a:prstGeom>
        </p:spPr>
        <p:txBody>
          <a:bodyPr/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From orbit → equivalent kick → voltage for each phase scan time point.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Data available only from 09:58 onwards (no data for 0, 30, 60, 90, 120, 150 deg. scan)</a:t>
            </a:r>
          </a:p>
          <a:p>
            <a:pPr>
              <a:buSzPct val="100000"/>
              <a:defRPr b="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618091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o study alternative scenarios for HL-LHC such as flat optics.…"/>
          <p:cNvSpPr txBox="1">
            <a:spLocks noGrp="1"/>
          </p:cNvSpPr>
          <p:nvPr>
            <p:ph type="body" idx="1"/>
          </p:nvPr>
        </p:nvSpPr>
        <p:spPr>
          <a:xfrm>
            <a:off x="407989" y="909217"/>
            <a:ext cx="11376025" cy="4608514"/>
          </a:xfrm>
          <a:prstGeom prst="rect">
            <a:avLst/>
          </a:prstGeom>
        </p:spPr>
        <p:txBody>
          <a:bodyPr/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From orbit → equivalent kick → voltage for each phase scan time point.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Data available only from 09:58 onwards (no data for 0, 30, 60, 90, 120, 150 deg. scan)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In the past, signal from MOPOS BPMs was attenuated depending on the bunch length due to BPM filtering.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endParaRPr dirty="0"/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4" name="Introduction">
            <a:extLst>
              <a:ext uri="{FF2B5EF4-FFF2-40B4-BE49-F238E27FC236}">
                <a16:creationId xmlns:a16="http://schemas.microsoft.com/office/drawing/2014/main" id="{0CA4378D-9581-9814-1813-4DBE89058A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BPMs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581826-6667-1049-A16D-18458AA9D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031" y="2414559"/>
            <a:ext cx="3595023" cy="43391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1D7251-CA89-8A7F-E045-5E7F2F722FE2}"/>
              </a:ext>
            </a:extLst>
          </p:cNvPr>
          <p:cNvSpPr txBox="1"/>
          <p:nvPr/>
        </p:nvSpPr>
        <p:spPr>
          <a:xfrm>
            <a:off x="3953386" y="3545712"/>
            <a:ext cx="195165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400" b="1" dirty="0">
                <a:hlinkClick r:id="rId3"/>
              </a:rPr>
              <a:t>Paper from L. Carver</a:t>
            </a:r>
            <a:endParaRPr lang="en-CH" sz="1400" b="1" dirty="0"/>
          </a:p>
        </p:txBody>
      </p:sp>
    </p:spTree>
    <p:extLst>
      <p:ext uri="{BB962C8B-B14F-4D97-AF65-F5344CB8AC3E}">
        <p14:creationId xmlns:p14="http://schemas.microsoft.com/office/powerpoint/2010/main" val="223554199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o study alternative scenarios for HL-LHC such as flat optics.…"/>
          <p:cNvSpPr txBox="1">
            <a:spLocks noGrp="1"/>
          </p:cNvSpPr>
          <p:nvPr>
            <p:ph type="body" idx="1"/>
          </p:nvPr>
        </p:nvSpPr>
        <p:spPr>
          <a:xfrm>
            <a:off x="407989" y="909217"/>
            <a:ext cx="11376025" cy="4608514"/>
          </a:xfrm>
          <a:prstGeom prst="rect">
            <a:avLst/>
          </a:prstGeom>
        </p:spPr>
        <p:txBody>
          <a:bodyPr/>
          <a:lstStyle/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From orbit → equivalent kick → voltage for each phase scan time point.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Data available only from 09:58 onwards (no data for 0, 30, 60, 90, 120, 150 deg. scan)</a:t>
            </a:r>
          </a:p>
          <a:p>
            <a:pPr marL="342900" indent="-342900">
              <a:buSzPct val="100000"/>
              <a:buFont typeface="Arial"/>
              <a:buChar char="•"/>
              <a:defRPr b="0"/>
            </a:pPr>
            <a:r>
              <a:rPr lang="en-US" dirty="0"/>
              <a:t>In the past, signal from MOPOS BPMs was attenuated depending on the bunch length due to BPM filtering. </a:t>
            </a:r>
            <a:endParaRPr dirty="0"/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4" name="Introduction">
            <a:extLst>
              <a:ext uri="{FF2B5EF4-FFF2-40B4-BE49-F238E27FC236}">
                <a16:creationId xmlns:a16="http://schemas.microsoft.com/office/drawing/2014/main" id="{0CA4378D-9581-9814-1813-4DBE89058A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Voltage &amp; phase from BPMs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84CB07-1883-BD2D-1B9A-47910D3AF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031" y="2414559"/>
            <a:ext cx="3595023" cy="4339182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E22D3D3-E4B8-0C73-531B-861534FDF6B3}"/>
              </a:ext>
            </a:extLst>
          </p:cNvPr>
          <p:cNvCxnSpPr>
            <a:cxnSpLocks/>
          </p:cNvCxnSpPr>
          <p:nvPr/>
        </p:nvCxnSpPr>
        <p:spPr>
          <a:xfrm flipV="1">
            <a:off x="5971142" y="5320287"/>
            <a:ext cx="0" cy="197444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9F542D-EC56-D784-13F3-75A0845B7C05}"/>
              </a:ext>
            </a:extLst>
          </p:cNvPr>
          <p:cNvCxnSpPr>
            <a:cxnSpLocks/>
          </p:cNvCxnSpPr>
          <p:nvPr/>
        </p:nvCxnSpPr>
        <p:spPr>
          <a:xfrm flipH="1">
            <a:off x="3798983" y="5320287"/>
            <a:ext cx="2172159" cy="0"/>
          </a:xfrm>
          <a:prstGeom prst="line">
            <a:avLst/>
          </a:prstGeom>
          <a:noFill/>
          <a:ln w="38100" cap="flat">
            <a:solidFill>
              <a:schemeClr val="accent1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4EB8526-FA75-6DAB-6C5F-C504DB99326F}"/>
              </a:ext>
            </a:extLst>
          </p:cNvPr>
          <p:cNvSpPr txBox="1"/>
          <p:nvPr/>
        </p:nvSpPr>
        <p:spPr>
          <a:xfrm>
            <a:off x="3953386" y="3545712"/>
            <a:ext cx="1951655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400" b="1" dirty="0">
                <a:hlinkClick r:id="rId3"/>
              </a:rPr>
              <a:t>Paper from L. Carver</a:t>
            </a:r>
            <a:endParaRPr lang="en-CH" sz="1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A60DC8-7214-CE21-51AF-3A101BD79184}"/>
              </a:ext>
            </a:extLst>
          </p:cNvPr>
          <p:cNvSpPr txBox="1"/>
          <p:nvPr/>
        </p:nvSpPr>
        <p:spPr>
          <a:xfrm>
            <a:off x="7212444" y="3407212"/>
            <a:ext cx="3363749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If this is still the case with ALPS, expecting signal attenuation by a factor of 2.</a:t>
            </a:r>
          </a:p>
        </p:txBody>
      </p:sp>
    </p:spTree>
    <p:extLst>
      <p:ext uri="{BB962C8B-B14F-4D97-AF65-F5344CB8AC3E}">
        <p14:creationId xmlns:p14="http://schemas.microsoft.com/office/powerpoint/2010/main" val="37094449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674</Words>
  <Application>Microsoft Macintosh PowerPoint</Application>
  <PresentationFormat>Widescreen</PresentationFormat>
  <Paragraphs>96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Crab cavity phase scan in the SPS</vt:lpstr>
      <vt:lpstr>Introduction</vt:lpstr>
      <vt:lpstr>Introduction</vt:lpstr>
      <vt:lpstr>Voltage &amp; phase from headtail monitor</vt:lpstr>
      <vt:lpstr>Voltage &amp; phase from headtail monitor</vt:lpstr>
      <vt:lpstr>Voltage &amp; phase from BPMs</vt:lpstr>
      <vt:lpstr>Voltage &amp; phase from BPMs</vt:lpstr>
      <vt:lpstr>Voltage &amp; phase from BPMs</vt:lpstr>
      <vt:lpstr>Voltage &amp; phase from BPMs</vt:lpstr>
      <vt:lpstr>Voltage &amp; phase from BPMs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Crab cavity phase scan in the SPS</dc:title>
  <cp:lastModifiedBy>Microsoft Office User</cp:lastModifiedBy>
  <cp:revision>18</cp:revision>
  <dcterms:modified xsi:type="dcterms:W3CDTF">2022-11-22T08:00:06Z</dcterms:modified>
</cp:coreProperties>
</file>