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11" r:id="rId2"/>
  </p:sldMasterIdLst>
  <p:notesMasterIdLst>
    <p:notesMasterId r:id="rId53"/>
  </p:notesMasterIdLst>
  <p:handoutMasterIdLst>
    <p:handoutMasterId r:id="rId54"/>
  </p:handoutMasterIdLst>
  <p:sldIdLst>
    <p:sldId id="259" r:id="rId3"/>
    <p:sldId id="1011" r:id="rId4"/>
    <p:sldId id="1342" r:id="rId5"/>
    <p:sldId id="1214" r:id="rId6"/>
    <p:sldId id="21247" r:id="rId7"/>
    <p:sldId id="1349" r:id="rId8"/>
    <p:sldId id="4243" r:id="rId9"/>
    <p:sldId id="1346" r:id="rId10"/>
    <p:sldId id="21239" r:id="rId11"/>
    <p:sldId id="2050" r:id="rId12"/>
    <p:sldId id="21248" r:id="rId13"/>
    <p:sldId id="1252" r:id="rId14"/>
    <p:sldId id="4193" r:id="rId15"/>
    <p:sldId id="1224" r:id="rId16"/>
    <p:sldId id="4198" r:id="rId17"/>
    <p:sldId id="355" r:id="rId18"/>
    <p:sldId id="21240" r:id="rId19"/>
    <p:sldId id="21249" r:id="rId20"/>
    <p:sldId id="1215" r:id="rId21"/>
    <p:sldId id="1260" r:id="rId22"/>
    <p:sldId id="4241" r:id="rId23"/>
    <p:sldId id="1244" r:id="rId24"/>
    <p:sldId id="4167" r:id="rId25"/>
    <p:sldId id="21250" r:id="rId26"/>
    <p:sldId id="1029" r:id="rId27"/>
    <p:sldId id="21241" r:id="rId28"/>
    <p:sldId id="1226" r:id="rId29"/>
    <p:sldId id="1250" r:id="rId30"/>
    <p:sldId id="21244" r:id="rId31"/>
    <p:sldId id="2057" r:id="rId32"/>
    <p:sldId id="21245" r:id="rId33"/>
    <p:sldId id="21243" r:id="rId34"/>
    <p:sldId id="21251" r:id="rId35"/>
    <p:sldId id="544" r:id="rId36"/>
    <p:sldId id="258" r:id="rId37"/>
    <p:sldId id="4218" r:id="rId38"/>
    <p:sldId id="4220" r:id="rId39"/>
    <p:sldId id="4223" r:id="rId40"/>
    <p:sldId id="4227" r:id="rId41"/>
    <p:sldId id="1014" r:id="rId42"/>
    <p:sldId id="21253" r:id="rId43"/>
    <p:sldId id="21252" r:id="rId44"/>
    <p:sldId id="2061" r:id="rId45"/>
    <p:sldId id="21237" r:id="rId46"/>
    <p:sldId id="2049" r:id="rId47"/>
    <p:sldId id="2053" r:id="rId48"/>
    <p:sldId id="21238" r:id="rId49"/>
    <p:sldId id="2051" r:id="rId50"/>
    <p:sldId id="4187" r:id="rId51"/>
    <p:sldId id="288"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0033A0"/>
    <a:srgbClr val="2F2F2F"/>
    <a:srgbClr val="0155C0"/>
    <a:srgbClr val="CBFFB4"/>
    <a:srgbClr val="B5FF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962"/>
    <p:restoredTop sz="89837"/>
  </p:normalViewPr>
  <p:slideViewPr>
    <p:cSldViewPr snapToObjects="1">
      <p:cViewPr varScale="1">
        <p:scale>
          <a:sx n="82" d="100"/>
          <a:sy n="82" d="100"/>
        </p:scale>
        <p:origin x="200" y="122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notesViewPr>
    <p:cSldViewPr snapToObjects="1" showGuides="1">
      <p:cViewPr varScale="1">
        <p:scale>
          <a:sx n="97" d="100"/>
          <a:sy n="97" d="100"/>
        </p:scale>
        <p:origin x="5144"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8/31/23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8/31/23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900752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66E60615-4945-417D-9487-68445D82FEFC}" type="slidenum">
              <a:rPr lang="en-GB" smtClean="0">
                <a:solidFill>
                  <a:srgbClr val="000000"/>
                </a:solidFill>
                <a:latin typeface="Arial" charset="0"/>
              </a:rPr>
              <a:pPr/>
              <a:t>25</a:t>
            </a:fld>
            <a:endParaRPr lang="en-GB">
              <a:solidFill>
                <a:srgbClr val="000000"/>
              </a:solidFill>
              <a:latin typeface="Arial" charset="0"/>
            </a:endParaRPr>
          </a:p>
        </p:txBody>
      </p:sp>
      <p:sp>
        <p:nvSpPr>
          <p:cNvPr id="72707" name="Rectangle 2"/>
          <p:cNvSpPr>
            <a:spLocks noGrp="1" noRot="1" noChangeAspect="1" noChangeArrowheads="1" noTextEdit="1"/>
          </p:cNvSpPr>
          <p:nvPr>
            <p:ph type="sldImg"/>
          </p:nvPr>
        </p:nvSpPr>
        <p:spPr>
          <a:xfrm>
            <a:off x="95250" y="746125"/>
            <a:ext cx="6610350" cy="3719513"/>
          </a:xfrm>
          <a:ln/>
        </p:spPr>
      </p:sp>
      <p:sp>
        <p:nvSpPr>
          <p:cNvPr id="72708" name="Rectangle 3"/>
          <p:cNvSpPr>
            <a:spLocks noGrp="1" noChangeArrowheads="1"/>
          </p:cNvSpPr>
          <p:nvPr>
            <p:ph type="body" idx="1"/>
          </p:nvPr>
        </p:nvSpPr>
        <p:spPr>
          <a:noFill/>
          <a:ln/>
        </p:spPr>
        <p:txBody>
          <a:bodyPr/>
          <a:lstStyle/>
          <a:p>
            <a:pPr eaLnBrk="1" hangingPunct="1"/>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2413604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EBDC04-82DE-414C-8AF1-057005818799}"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1519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8444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17834113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34</a:t>
            </a:fld>
            <a:endParaRPr lang="en-US"/>
          </a:p>
        </p:txBody>
      </p:sp>
    </p:spTree>
    <p:extLst>
      <p:ext uri="{BB962C8B-B14F-4D97-AF65-F5344CB8AC3E}">
        <p14:creationId xmlns:p14="http://schemas.microsoft.com/office/powerpoint/2010/main" val="11505957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43</a:t>
            </a:fld>
            <a:endParaRPr lang="en-US"/>
          </a:p>
        </p:txBody>
      </p:sp>
    </p:spTree>
    <p:extLst>
      <p:ext uri="{BB962C8B-B14F-4D97-AF65-F5344CB8AC3E}">
        <p14:creationId xmlns:p14="http://schemas.microsoft.com/office/powerpoint/2010/main" val="3135573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44</a:t>
            </a:fld>
            <a:endParaRPr lang="en-US"/>
          </a:p>
        </p:txBody>
      </p:sp>
    </p:spTree>
    <p:extLst>
      <p:ext uri="{BB962C8B-B14F-4D97-AF65-F5344CB8AC3E}">
        <p14:creationId xmlns:p14="http://schemas.microsoft.com/office/powerpoint/2010/main" val="33964743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45</a:t>
            </a:fld>
            <a:endParaRPr lang="en-US"/>
          </a:p>
        </p:txBody>
      </p:sp>
    </p:spTree>
    <p:extLst>
      <p:ext uri="{BB962C8B-B14F-4D97-AF65-F5344CB8AC3E}">
        <p14:creationId xmlns:p14="http://schemas.microsoft.com/office/powerpoint/2010/main" val="1986481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46</a:t>
            </a:fld>
            <a:endParaRPr lang="en-US"/>
          </a:p>
        </p:txBody>
      </p:sp>
    </p:spTree>
    <p:extLst>
      <p:ext uri="{BB962C8B-B14F-4D97-AF65-F5344CB8AC3E}">
        <p14:creationId xmlns:p14="http://schemas.microsoft.com/office/powerpoint/2010/main" val="1774384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Helvetica" charset="0"/>
                <a:ea typeface="ＭＳ Ｐゴシック" charset="0"/>
                <a:cs typeface="ＭＳ Ｐゴシック" charset="0"/>
              </a:defRPr>
            </a:lvl1pPr>
            <a:lvl2pPr marL="757066" indent="-291179">
              <a:defRPr sz="2400">
                <a:solidFill>
                  <a:schemeClr val="tx1"/>
                </a:solidFill>
                <a:latin typeface="Helvetica" charset="0"/>
                <a:ea typeface="ＭＳ Ｐゴシック" charset="0"/>
              </a:defRPr>
            </a:lvl2pPr>
            <a:lvl3pPr marL="1164717" indent="-232943">
              <a:defRPr sz="2400">
                <a:solidFill>
                  <a:schemeClr val="tx1"/>
                </a:solidFill>
                <a:latin typeface="Helvetica" charset="0"/>
                <a:ea typeface="ＭＳ Ｐゴシック" charset="0"/>
              </a:defRPr>
            </a:lvl3pPr>
            <a:lvl4pPr marL="1630604" indent="-232943">
              <a:defRPr sz="2400">
                <a:solidFill>
                  <a:schemeClr val="tx1"/>
                </a:solidFill>
                <a:latin typeface="Helvetica" charset="0"/>
                <a:ea typeface="ＭＳ Ｐゴシック" charset="0"/>
              </a:defRPr>
            </a:lvl4pPr>
            <a:lvl5pPr marL="2096491" indent="-232943">
              <a:defRPr sz="2400">
                <a:solidFill>
                  <a:schemeClr val="tx1"/>
                </a:solidFill>
                <a:latin typeface="Helvetica" charset="0"/>
                <a:ea typeface="ＭＳ Ｐゴシック" charset="0"/>
              </a:defRPr>
            </a:lvl5pPr>
            <a:lvl6pPr marL="2562377" indent="-232943" eaLnBrk="0" fontAlgn="base" hangingPunct="0">
              <a:spcBef>
                <a:spcPct val="0"/>
              </a:spcBef>
              <a:spcAft>
                <a:spcPct val="0"/>
              </a:spcAft>
              <a:defRPr sz="2400">
                <a:solidFill>
                  <a:schemeClr val="tx1"/>
                </a:solidFill>
                <a:latin typeface="Helvetica" charset="0"/>
                <a:ea typeface="ＭＳ Ｐゴシック" charset="0"/>
              </a:defRPr>
            </a:lvl6pPr>
            <a:lvl7pPr marL="3028264" indent="-232943" eaLnBrk="0" fontAlgn="base" hangingPunct="0">
              <a:spcBef>
                <a:spcPct val="0"/>
              </a:spcBef>
              <a:spcAft>
                <a:spcPct val="0"/>
              </a:spcAft>
              <a:defRPr sz="2400">
                <a:solidFill>
                  <a:schemeClr val="tx1"/>
                </a:solidFill>
                <a:latin typeface="Helvetica" charset="0"/>
                <a:ea typeface="ＭＳ Ｐゴシック" charset="0"/>
              </a:defRPr>
            </a:lvl7pPr>
            <a:lvl8pPr marL="3494151" indent="-232943" eaLnBrk="0" fontAlgn="base" hangingPunct="0">
              <a:spcBef>
                <a:spcPct val="0"/>
              </a:spcBef>
              <a:spcAft>
                <a:spcPct val="0"/>
              </a:spcAft>
              <a:defRPr sz="2400">
                <a:solidFill>
                  <a:schemeClr val="tx1"/>
                </a:solidFill>
                <a:latin typeface="Helvetica" charset="0"/>
                <a:ea typeface="ＭＳ Ｐゴシック" charset="0"/>
              </a:defRPr>
            </a:lvl8pPr>
            <a:lvl9pPr marL="3960038" indent="-232943" eaLnBrk="0" fontAlgn="base" hangingPunct="0">
              <a:spcBef>
                <a:spcPct val="0"/>
              </a:spcBef>
              <a:spcAft>
                <a:spcPct val="0"/>
              </a:spcAft>
              <a:defRPr sz="2400">
                <a:solidFill>
                  <a:schemeClr val="tx1"/>
                </a:solidFill>
                <a:latin typeface="Helvetica" charset="0"/>
                <a:ea typeface="ＭＳ Ｐゴシック" charset="0"/>
              </a:defRPr>
            </a:lvl9pPr>
          </a:lstStyle>
          <a:p>
            <a:fld id="{A971B0D3-4A62-CE48-A3EE-6ADAC5D6A28A}" type="slidenum">
              <a:rPr lang="en-US" sz="1200">
                <a:solidFill>
                  <a:srgbClr val="000000"/>
                </a:solidFill>
                <a:latin typeface="Times" charset="0"/>
              </a:rPr>
              <a:pPr/>
              <a:t>2</a:t>
            </a:fld>
            <a:endParaRPr lang="en-US" sz="1200">
              <a:solidFill>
                <a:srgbClr val="000000"/>
              </a:solidFill>
              <a:latin typeface="Times" charset="0"/>
            </a:endParaRPr>
          </a:p>
        </p:txBody>
      </p:sp>
      <p:sp>
        <p:nvSpPr>
          <p:cNvPr id="64514" name="Rectangle 1026"/>
          <p:cNvSpPr>
            <a:spLocks noGrp="1" noRot="1" noChangeAspect="1" noChangeArrowheads="1" noTextEdit="1"/>
          </p:cNvSpPr>
          <p:nvPr>
            <p:ph type="sldImg"/>
          </p:nvPr>
        </p:nvSpPr>
        <p:spPr>
          <a:xfrm>
            <a:off x="90488" y="744538"/>
            <a:ext cx="6618287" cy="3724275"/>
          </a:xfrm>
          <a:solidFill>
            <a:srgbClr val="FFFFFF"/>
          </a:solidFill>
          <a:ln/>
        </p:spPr>
      </p:sp>
      <p:sp>
        <p:nvSpPr>
          <p:cNvPr id="64515" name="Rectangle 1027"/>
          <p:cNvSpPr>
            <a:spLocks noGrp="1" noChangeArrowheads="1"/>
          </p:cNvSpPr>
          <p:nvPr>
            <p:ph type="body" idx="1"/>
          </p:nvPr>
        </p:nvSpPr>
        <p:spPr>
          <a:xfrm>
            <a:off x="906357" y="4717630"/>
            <a:ext cx="4984962" cy="446597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pPr eaLnBrk="1" hangingPunct="1"/>
            <a:endParaRPr lang="en-GB">
              <a:latin typeface="Times" charset="0"/>
              <a:ea typeface="ＭＳ Ｐゴシック" charset="0"/>
              <a:cs typeface="ＭＳ Ｐゴシック" charset="0"/>
            </a:endParaRPr>
          </a:p>
        </p:txBody>
      </p:sp>
    </p:spTree>
    <p:extLst>
      <p:ext uri="{BB962C8B-B14F-4D97-AF65-F5344CB8AC3E}">
        <p14:creationId xmlns:p14="http://schemas.microsoft.com/office/powerpoint/2010/main" val="2023958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47</a:t>
            </a:fld>
            <a:endParaRPr lang="en-US"/>
          </a:p>
        </p:txBody>
      </p:sp>
    </p:spTree>
    <p:extLst>
      <p:ext uri="{BB962C8B-B14F-4D97-AF65-F5344CB8AC3E}">
        <p14:creationId xmlns:p14="http://schemas.microsoft.com/office/powerpoint/2010/main" val="42472410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48</a:t>
            </a:fld>
            <a:endParaRPr lang="en-US"/>
          </a:p>
        </p:txBody>
      </p:sp>
    </p:spTree>
    <p:extLst>
      <p:ext uri="{BB962C8B-B14F-4D97-AF65-F5344CB8AC3E}">
        <p14:creationId xmlns:p14="http://schemas.microsoft.com/office/powerpoint/2010/main" val="3875455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49</a:t>
            </a:fld>
            <a:endParaRPr lang="en-US"/>
          </a:p>
        </p:txBody>
      </p:sp>
    </p:spTree>
    <p:extLst>
      <p:ext uri="{BB962C8B-B14F-4D97-AF65-F5344CB8AC3E}">
        <p14:creationId xmlns:p14="http://schemas.microsoft.com/office/powerpoint/2010/main" val="141091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Add SuperKEKb </a:t>
            </a:r>
          </a:p>
        </p:txBody>
      </p:sp>
      <p:sp>
        <p:nvSpPr>
          <p:cNvPr id="4" name="Slide Number Placeholder 3"/>
          <p:cNvSpPr>
            <a:spLocks noGrp="1"/>
          </p:cNvSpPr>
          <p:nvPr>
            <p:ph type="sldNum" sz="quarter" idx="5"/>
          </p:nvPr>
        </p:nvSpPr>
        <p:spPr/>
        <p:txBody>
          <a:bodyPr/>
          <a:lstStyle/>
          <a:p>
            <a:pPr>
              <a:defRPr/>
            </a:pPr>
            <a:fld id="{EF8A115F-B9CE-439E-B08C-4DE178A014FB}" type="slidenum">
              <a:rPr lang="en-US" smtClean="0"/>
              <a:pPr>
                <a:defRPr/>
              </a:pPr>
              <a:t>3</a:t>
            </a:fld>
            <a:endParaRPr lang="en-US"/>
          </a:p>
        </p:txBody>
      </p:sp>
    </p:spTree>
    <p:extLst>
      <p:ext uri="{BB962C8B-B14F-4D97-AF65-F5344CB8AC3E}">
        <p14:creationId xmlns:p14="http://schemas.microsoft.com/office/powerpoint/2010/main" val="3611366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716453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Change FCC picture </a:t>
            </a:r>
          </a:p>
        </p:txBody>
      </p:sp>
      <p:sp>
        <p:nvSpPr>
          <p:cNvPr id="4" name="Slide Number Placeholder 3"/>
          <p:cNvSpPr>
            <a:spLocks noGrp="1"/>
          </p:cNvSpPr>
          <p:nvPr>
            <p:ph type="sldNum" sz="quarter" idx="5"/>
          </p:nvPr>
        </p:nvSpPr>
        <p:spPr/>
        <p:txBody>
          <a:bodyPr/>
          <a:lstStyle/>
          <a:p>
            <a:pPr>
              <a:defRPr/>
            </a:pPr>
            <a:fld id="{EF8A115F-B9CE-439E-B08C-4DE178A014FB}" type="slidenum">
              <a:rPr lang="en-US" smtClean="0"/>
              <a:pPr>
                <a:defRPr/>
              </a:pPr>
              <a:t>6</a:t>
            </a:fld>
            <a:endParaRPr lang="en-US"/>
          </a:p>
        </p:txBody>
      </p:sp>
    </p:spTree>
    <p:extLst>
      <p:ext uri="{BB962C8B-B14F-4D97-AF65-F5344CB8AC3E}">
        <p14:creationId xmlns:p14="http://schemas.microsoft.com/office/powerpoint/2010/main" val="245563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F8A115F-B9CE-439E-B08C-4DE178A014FB}" type="slidenum">
              <a:rPr lang="en-US" smtClean="0"/>
              <a:pPr>
                <a:defRPr/>
              </a:pPr>
              <a:t>8</a:t>
            </a:fld>
            <a:endParaRPr lang="en-US"/>
          </a:p>
        </p:txBody>
      </p:sp>
    </p:spTree>
    <p:extLst>
      <p:ext uri="{BB962C8B-B14F-4D97-AF65-F5344CB8AC3E}">
        <p14:creationId xmlns:p14="http://schemas.microsoft.com/office/powerpoint/2010/main" val="1461201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515260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5557468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 – some degradation in beam quality so not fully constant  </a:t>
            </a:r>
          </a:p>
          <a:p>
            <a:r>
              <a:rPr lang="en-US" dirty="0"/>
              <a:t>Muon – same improvement with energy (linear), plus optimization of bunch length and betafunction possible with energy providing another E dependence (divided by power) </a:t>
            </a:r>
          </a:p>
        </p:txBody>
      </p:sp>
      <p:sp>
        <p:nvSpPr>
          <p:cNvPr id="4" name="Slide Number Placeholder 3"/>
          <p:cNvSpPr>
            <a:spLocks noGrp="1"/>
          </p:cNvSpPr>
          <p:nvPr>
            <p:ph type="sldNum" sz="quarter" idx="5"/>
          </p:nvPr>
        </p:nvSpPr>
        <p:spPr/>
        <p:txBody>
          <a:bodyPr/>
          <a:lstStyle/>
          <a:p>
            <a:fld id="{9BE482A1-C57B-4646-B465-83AF9B114B9C}" type="slidenum">
              <a:rPr lang="en-US" smtClean="0"/>
              <a:t>16</a:t>
            </a:fld>
            <a:endParaRPr lang="en-US"/>
          </a:p>
        </p:txBody>
      </p:sp>
    </p:spTree>
    <p:extLst>
      <p:ext uri="{BB962C8B-B14F-4D97-AF65-F5344CB8AC3E}">
        <p14:creationId xmlns:p14="http://schemas.microsoft.com/office/powerpoint/2010/main" val="33093679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24.04.23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24.04.23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24.04.23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24.04.23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24.04.23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24.04.23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24.04.23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24.04.23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de-CH"/>
              <a:t>24.04.23</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4027672734"/>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lvl1pPr marL="457189" indent="-457189">
              <a:buClr>
                <a:schemeClr val="tx1"/>
              </a:buClr>
              <a:buFont typeface="Arial"/>
              <a:buChar char="•"/>
              <a:defRPr sz="2667">
                <a:solidFill>
                  <a:srgbClr val="000000"/>
                </a:solidFill>
                <a:latin typeface="+mn-lt"/>
              </a:defRPr>
            </a:lvl1pPr>
            <a:lvl2pPr marL="990575" indent="-380990">
              <a:buClr>
                <a:schemeClr val="tx1"/>
              </a:buClr>
              <a:buFont typeface="Arial"/>
              <a:buChar char="•"/>
              <a:defRPr sz="2667">
                <a:solidFill>
                  <a:srgbClr val="000000"/>
                </a:solidFill>
                <a:latin typeface="+mn-lt"/>
              </a:defRPr>
            </a:lvl2pPr>
            <a:lvl3pPr marL="1523962" indent="-304792">
              <a:buClr>
                <a:schemeClr val="tx1"/>
              </a:buClr>
              <a:buFont typeface="Arial"/>
              <a:buChar char="•"/>
              <a:defRPr sz="2667">
                <a:solidFill>
                  <a:srgbClr val="000000"/>
                </a:solidFill>
                <a:latin typeface="+mn-lt"/>
              </a:defRPr>
            </a:lvl3pPr>
            <a:lvl4pPr marL="2133547" indent="-304792">
              <a:buClr>
                <a:schemeClr val="tx1"/>
              </a:buClr>
              <a:buFont typeface="Arial"/>
              <a:buChar char="•"/>
              <a:defRPr sz="2667">
                <a:solidFill>
                  <a:srgbClr val="000000"/>
                </a:solidFill>
                <a:latin typeface="+mn-lt"/>
              </a:defRPr>
            </a:lvl4pPr>
            <a:lvl5pPr marL="2743131" indent="-304792">
              <a:buClr>
                <a:schemeClr val="tx1"/>
              </a:buClr>
              <a:buFont typeface="Arial"/>
              <a:buChar char="•"/>
              <a:defRPr sz="2667">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239349" y="6597353"/>
            <a:ext cx="10022251" cy="306687"/>
          </a:xfrm>
          <a:prstGeom prst="rect">
            <a:avLst/>
          </a:prstGeom>
        </p:spPr>
        <p:txBody>
          <a:bodyPr lIns="0" tIns="0" rIns="0" bIns="0"/>
          <a:lstStyle>
            <a:lvl1pPr algn="ctr">
              <a:defRPr sz="1600">
                <a:latin typeface="Calibri"/>
                <a:cs typeface="Calibri"/>
              </a:defRPr>
            </a:lvl1pPr>
          </a:lstStyle>
          <a:p>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753567"/>
          </a:xfrm>
          <a:prstGeom prst="rect">
            <a:avLst/>
          </a:prstGeom>
        </p:spPr>
        <p:txBody>
          <a:bodyPr vert="horz" lIns="0" tIns="0" rIns="0" bIns="0"/>
          <a:lstStyle>
            <a:lvl1pPr>
              <a:defRPr sz="48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865866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Slide - 1 Column 2">
  <p:cSld name="Text Slide - 1 Column 2">
    <p:bg>
      <p:bgPr>
        <a:solidFill>
          <a:schemeClr val="lt1"/>
        </a:solidFill>
        <a:effectLst/>
      </p:bgPr>
    </p:bg>
    <p:spTree>
      <p:nvGrpSpPr>
        <p:cNvPr id="1" name="Shape 133"/>
        <p:cNvGrpSpPr/>
        <p:nvPr/>
      </p:nvGrpSpPr>
      <p:grpSpPr>
        <a:xfrm>
          <a:off x="0" y="0"/>
          <a:ext cx="0" cy="0"/>
          <a:chOff x="0" y="0"/>
          <a:chExt cx="0" cy="0"/>
        </a:xfrm>
      </p:grpSpPr>
      <p:sp>
        <p:nvSpPr>
          <p:cNvPr id="134" name="Google Shape;134;g1b318c8bf29_0_57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35" name="Google Shape;135;g1b318c8bf29_0_57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36" name="Google Shape;136;g1b318c8bf29_0_57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7" name="Google Shape;137;g1b318c8bf29_0_57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8" name="Google Shape;138;g1b318c8bf29_0_57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9" name="Google Shape;139;g1b318c8bf29_0_57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489441424"/>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126"/>
        <p:cNvGrpSpPr/>
        <p:nvPr/>
      </p:nvGrpSpPr>
      <p:grpSpPr>
        <a:xfrm>
          <a:off x="0" y="0"/>
          <a:ext cx="0" cy="0"/>
          <a:chOff x="0" y="0"/>
          <a:chExt cx="0" cy="0"/>
        </a:xfrm>
      </p:grpSpPr>
      <p:sp>
        <p:nvSpPr>
          <p:cNvPr id="127" name="Google Shape;127;g1b318c8bf29_0_23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28" name="Google Shape;128;g1b318c8bf29_0_2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29" name="Google Shape;129;g1b318c8bf29_0_23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0" name="Google Shape;130;g1b318c8bf29_0_23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1" name="Google Shape;131;g1b318c8bf29_0_2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2" name="Google Shape;132;g1b318c8bf29_0_23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3927117405"/>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194198943"/>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Content">
    <p:spTree>
      <p:nvGrpSpPr>
        <p:cNvPr id="1" name=""/>
        <p:cNvGrpSpPr/>
        <p:nvPr/>
      </p:nvGrpSpPr>
      <p:grpSpPr>
        <a:xfrm>
          <a:off x="0" y="0"/>
          <a:ext cx="0" cy="0"/>
          <a:chOff x="0" y="0"/>
          <a:chExt cx="0" cy="0"/>
        </a:xfrm>
      </p:grpSpPr>
      <p:sp>
        <p:nvSpPr>
          <p:cNvPr id="27" name="Click to edit Master title style"/>
          <p:cNvSpPr txBox="1">
            <a:spLocks noGrp="1"/>
          </p:cNvSpPr>
          <p:nvPr>
            <p:ph type="title" hasCustomPrompt="1"/>
          </p:nvPr>
        </p:nvSpPr>
        <p:spPr>
          <a:xfrm>
            <a:off x="122585" y="76200"/>
            <a:ext cx="11946831" cy="751751"/>
          </a:xfrm>
          <a:prstGeom prst="rect">
            <a:avLst/>
          </a:prstGeom>
        </p:spPr>
        <p:txBody>
          <a:bodyPr>
            <a:normAutofit/>
          </a:bodyPr>
          <a:lstStyle>
            <a:lvl1pPr marL="544286" indent="-544286">
              <a:defRPr sz="4000" b="0">
                <a:latin typeface="Lava Devanagari Bold"/>
                <a:ea typeface="Lava Devanagari Bold"/>
                <a:cs typeface="Lava Devanagari Bold"/>
                <a:sym typeface="Lava Devanagari Bold"/>
              </a:defRPr>
            </a:lvl1pPr>
          </a:lstStyle>
          <a:p>
            <a:r>
              <a:t>Click to edit Master title style</a:t>
            </a:r>
          </a:p>
        </p:txBody>
      </p:sp>
      <p:sp>
        <p:nvSpPr>
          <p:cNvPr id="28" name="Body Level One…"/>
          <p:cNvSpPr txBox="1">
            <a:spLocks noGrp="1"/>
          </p:cNvSpPr>
          <p:nvPr>
            <p:ph type="body" idx="1"/>
          </p:nvPr>
        </p:nvSpPr>
        <p:spPr>
          <a:xfrm>
            <a:off x="407987" y="1231179"/>
            <a:ext cx="11376026" cy="5354193"/>
          </a:xfrm>
          <a:prstGeom prst="rect">
            <a:avLst/>
          </a:prstGeom>
        </p:spPr>
        <p:txBody>
          <a:bodyPr>
            <a:normAutofit/>
          </a:bodyPr>
          <a:lstStyle>
            <a:lvl1pPr marL="239486" indent="-239486">
              <a:buSzPct val="100000"/>
              <a:buChar char=""/>
              <a:defRPr sz="1900" b="0">
                <a:solidFill>
                  <a:srgbClr val="000000"/>
                </a:solidFill>
                <a:latin typeface="Calibri"/>
                <a:ea typeface="Calibri"/>
                <a:cs typeface="Calibri"/>
                <a:sym typeface="Calibri"/>
              </a:defRPr>
            </a:lvl1pPr>
            <a:lvl2pPr marL="624600" indent="-396000">
              <a:defRPr sz="1900" b="0">
                <a:solidFill>
                  <a:srgbClr val="000000"/>
                </a:solidFill>
                <a:latin typeface="Calibri"/>
                <a:ea typeface="Calibri"/>
                <a:cs typeface="Calibri"/>
                <a:sym typeface="Calibri"/>
              </a:defRPr>
            </a:lvl2pPr>
            <a:lvl3pPr marL="876494" indent="-419294">
              <a:defRPr sz="1900" b="0">
                <a:solidFill>
                  <a:srgbClr val="000000"/>
                </a:solidFill>
                <a:latin typeface="Calibri"/>
                <a:ea typeface="Calibri"/>
                <a:cs typeface="Calibri"/>
                <a:sym typeface="Calibri"/>
              </a:defRPr>
            </a:lvl3pPr>
            <a:lvl4pPr marL="1131300" indent="-445500">
              <a:defRPr sz="1900" b="0">
                <a:solidFill>
                  <a:srgbClr val="000000"/>
                </a:solidFill>
                <a:latin typeface="Calibri"/>
                <a:ea typeface="Calibri"/>
                <a:cs typeface="Calibri"/>
                <a:sym typeface="Calibri"/>
              </a:defRPr>
            </a:lvl4pPr>
            <a:lvl5pPr marL="1228725" indent="-314325">
              <a:defRPr sz="1900" b="0">
                <a:solidFill>
                  <a:srgbClr val="000000"/>
                </a:solidFill>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29" name="Slide Number"/>
          <p:cNvSpPr txBox="1">
            <a:spLocks noGrp="1"/>
          </p:cNvSpPr>
          <p:nvPr>
            <p:ph type="sldNum" sz="quarter" idx="2"/>
          </p:nvPr>
        </p:nvSpPr>
        <p:spPr>
          <a:xfrm>
            <a:off x="11498997" y="6509209"/>
            <a:ext cx="662197" cy="317042"/>
          </a:xfrm>
          <a:prstGeom prst="rect">
            <a:avLst/>
          </a:prstGeom>
          <a:solidFill>
            <a:srgbClr val="D5D5D5"/>
          </a:solidFill>
          <a:ln w="50800">
            <a:solidFill>
              <a:srgbClr val="000000"/>
            </a:solidFill>
          </a:ln>
        </p:spPr>
        <p:txBody>
          <a:bodyPr wrap="square"/>
          <a:lstStyle>
            <a:lvl1pPr algn="l"/>
          </a:lstStyle>
          <a:p>
            <a:fld id="{86CB4B4D-7CA3-9044-876B-883B54F8677D}" type="slidenum">
              <a:t>‹#›</a:t>
            </a:fld>
            <a:endParaRPr/>
          </a:p>
        </p:txBody>
      </p:sp>
    </p:spTree>
    <p:extLst>
      <p:ext uri="{BB962C8B-B14F-4D97-AF65-F5344CB8AC3E}">
        <p14:creationId xmlns:p14="http://schemas.microsoft.com/office/powerpoint/2010/main" val="248436721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4" name="Content Placeholder 2"/>
          <p:cNvSpPr txBox="1">
            <a:spLocks/>
          </p:cNvSpPr>
          <p:nvPr/>
        </p:nvSpPr>
        <p:spPr bwMode="auto">
          <a:xfrm>
            <a:off x="232882" y="762000"/>
            <a:ext cx="11654367" cy="5654675"/>
          </a:xfrm>
          <a:prstGeom prst="rect">
            <a:avLst/>
          </a:prstGeom>
          <a:noFill/>
          <a:ln w="9525">
            <a:noFill/>
            <a:miter lim="800000"/>
            <a:headEnd/>
            <a:tailEnd/>
          </a:ln>
        </p:spPr>
        <p:txBody>
          <a:bodyPr lIns="91405" tIns="45702" rIns="91405" bIns="45702"/>
          <a:lstStyle>
            <a:lvl1pPr>
              <a:buClr>
                <a:srgbClr val="062572"/>
              </a:buClr>
              <a:buSzPct val="150000"/>
              <a:buFont typeface="Arial"/>
              <a:buChar char="•"/>
              <a:defRPr sz="2400">
                <a:solidFill>
                  <a:srgbClr val="062572"/>
                </a:solidFill>
                <a:latin typeface="Helvetica"/>
                <a:cs typeface="Helvetica"/>
              </a:defRPr>
            </a:lvl1pPr>
            <a:lvl2pPr>
              <a:buClr>
                <a:srgbClr val="062572"/>
              </a:buClr>
              <a:buSzPct val="150000"/>
              <a:buFont typeface="Lucida Grande"/>
              <a:buChar char="-"/>
              <a:defRPr sz="2000">
                <a:latin typeface="Helvetica"/>
                <a:cs typeface="Helvetica"/>
              </a:defRPr>
            </a:lvl2pPr>
            <a:lvl3pPr>
              <a:buClr>
                <a:srgbClr val="062572"/>
              </a:buClr>
              <a:buSzPct val="150000"/>
              <a:buFont typeface="Lucida Grande"/>
              <a:buChar char="-"/>
              <a:defRPr sz="1600">
                <a:latin typeface="Helvetica"/>
                <a:cs typeface="Helvetica"/>
              </a:defRPr>
            </a:lvl3pPr>
            <a:lvl4pPr>
              <a:buClr>
                <a:srgbClr val="062572"/>
              </a:buClr>
              <a:buSzPct val="150000"/>
              <a:buFont typeface="Arial"/>
              <a:buChar char="•"/>
              <a:defRPr>
                <a:latin typeface="Helvetica"/>
                <a:cs typeface="Helvetica"/>
              </a:defRPr>
            </a:lvl4pPr>
            <a:lvl5pPr>
              <a:buClr>
                <a:srgbClr val="062572"/>
              </a:buClr>
              <a:buSzPct val="150000"/>
              <a:buFont typeface="Arial"/>
              <a:buChar char="•"/>
              <a:defRPr>
                <a:latin typeface="Helvetica"/>
                <a:cs typeface="Helvetica"/>
              </a:defRPr>
            </a:lvl5pPr>
          </a:lstStyle>
          <a:p>
            <a:pPr marL="227013" indent="-227013" eaLnBrk="0" hangingPunct="0">
              <a:spcBef>
                <a:spcPts val="1800"/>
              </a:spcBef>
              <a:defRPr/>
            </a:pPr>
            <a:endParaRPr lang="en-US" sz="1600" dirty="0">
              <a:solidFill>
                <a:srgbClr val="000000"/>
              </a:solidFill>
              <a:latin typeface="Trebuchet MS"/>
              <a:ea typeface="ＭＳ Ｐゴシック" pitchFamily="-108" charset="-128"/>
              <a:cs typeface="Trebuchet MS"/>
            </a:endParaRPr>
          </a:p>
        </p:txBody>
      </p:sp>
      <p:sp>
        <p:nvSpPr>
          <p:cNvPr id="5" name="Content Placeholder 2"/>
          <p:cNvSpPr txBox="1">
            <a:spLocks/>
          </p:cNvSpPr>
          <p:nvPr userDrawn="1"/>
        </p:nvSpPr>
        <p:spPr bwMode="auto">
          <a:xfrm>
            <a:off x="232882" y="762000"/>
            <a:ext cx="11654367" cy="5654675"/>
          </a:xfrm>
          <a:prstGeom prst="rect">
            <a:avLst/>
          </a:prstGeom>
          <a:noFill/>
          <a:ln w="9525">
            <a:noFill/>
            <a:miter lim="800000"/>
            <a:headEnd/>
            <a:tailEnd/>
          </a:ln>
        </p:spPr>
        <p:txBody>
          <a:bodyPr lIns="91405" tIns="45702" rIns="91405" bIns="45702"/>
          <a:lstStyle>
            <a:lvl1pPr marL="227013" indent="-227013"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ts val="1800"/>
              </a:spcBef>
              <a:buClr>
                <a:srgbClr val="062572"/>
              </a:buClr>
              <a:buSzPct val="150000"/>
              <a:buFont typeface="Arial" charset="0"/>
              <a:buChar char="•"/>
              <a:defRPr/>
            </a:pPr>
            <a:endParaRPr lang="en-US" sz="1600">
              <a:solidFill>
                <a:srgbClr val="000000"/>
              </a:solidFill>
              <a:latin typeface="Trebuchet MS" charset="0"/>
              <a:cs typeface="Trebuchet MS" charset="0"/>
            </a:endParaRPr>
          </a:p>
        </p:txBody>
      </p:sp>
      <p:sp>
        <p:nvSpPr>
          <p:cNvPr id="7" name="Title 22"/>
          <p:cNvSpPr>
            <a:spLocks noGrp="1"/>
          </p:cNvSpPr>
          <p:nvPr>
            <p:ph type="title"/>
          </p:nvPr>
        </p:nvSpPr>
        <p:spPr>
          <a:xfrm>
            <a:off x="0" y="0"/>
            <a:ext cx="12192000" cy="609600"/>
          </a:xfrm>
          <a:prstGeom prst="rect">
            <a:avLst/>
          </a:prstGeom>
          <a:gradFill flip="none">
            <a:gsLst>
              <a:gs pos="0">
                <a:srgbClr val="051C53"/>
              </a:gs>
              <a:gs pos="100000">
                <a:srgbClr val="083297"/>
              </a:gs>
            </a:gsLst>
            <a:lin scaled="0"/>
            <a:tileRect/>
          </a:gradFill>
          <a:ln>
            <a:solidFill>
              <a:srgbClr val="051C53"/>
            </a:solidFill>
          </a:ln>
        </p:spPr>
        <p:txBody>
          <a:bodyPr wrap="none" bIns="80766" rtlCol="0">
            <a:noAutofit/>
          </a:bodyPr>
          <a:lstStyle>
            <a:lvl1pPr algn="l">
              <a:defRPr i="0">
                <a:solidFill>
                  <a:schemeClr val="bg1"/>
                </a:solidFill>
              </a:defRPr>
            </a:lvl1pPr>
          </a:lstStyle>
          <a:p>
            <a:r>
              <a:rPr lang="en-US" dirty="0"/>
              <a:t>Click to edit Master title style</a:t>
            </a:r>
          </a:p>
        </p:txBody>
      </p:sp>
      <p:sp>
        <p:nvSpPr>
          <p:cNvPr id="18" name="Content Placeholder 17"/>
          <p:cNvSpPr>
            <a:spLocks noGrp="1"/>
          </p:cNvSpPr>
          <p:nvPr>
            <p:ph sz="quarter" idx="12"/>
          </p:nvPr>
        </p:nvSpPr>
        <p:spPr>
          <a:xfrm>
            <a:off x="216032" y="774830"/>
            <a:ext cx="11654111" cy="5654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3"/>
          </p:nvPr>
        </p:nvSpPr>
        <p:spPr>
          <a:xfrm>
            <a:off x="4337051" y="6611938"/>
            <a:ext cx="3556000" cy="252412"/>
          </a:xfrm>
          <a:prstGeom prst="rect">
            <a:avLst/>
          </a:prstGeom>
        </p:spPr>
        <p:txBody>
          <a:bodyPr/>
          <a:lstStyle>
            <a:lvl1pPr algn="ctr">
              <a:defRPr sz="1100">
                <a:solidFill>
                  <a:srgbClr val="FFFFFF"/>
                </a:solidFill>
                <a:latin typeface="Arial" pitchFamily="-107" charset="0"/>
                <a:ea typeface="ＭＳ Ｐゴシック" pitchFamily="-107" charset="-128"/>
                <a:cs typeface="ＭＳ Ｐゴシック" pitchFamily="-107" charset="-128"/>
              </a:defRPr>
            </a:lvl1pPr>
          </a:lstStyle>
          <a:p>
            <a:pPr>
              <a:defRPr/>
            </a:pPr>
            <a:r>
              <a:rPr lang="en-US"/>
              <a:t>SFU</a:t>
            </a:r>
            <a:endParaRPr lang="en-US" dirty="0"/>
          </a:p>
        </p:txBody>
      </p:sp>
      <p:sp>
        <p:nvSpPr>
          <p:cNvPr id="8" name="Footer Placeholder 4"/>
          <p:cNvSpPr>
            <a:spLocks noGrp="1"/>
          </p:cNvSpPr>
          <p:nvPr>
            <p:ph type="ftr" sz="quarter" idx="14"/>
          </p:nvPr>
        </p:nvSpPr>
        <p:spPr>
          <a:xfrm>
            <a:off x="0" y="6611938"/>
            <a:ext cx="4320117" cy="252412"/>
          </a:xfrm>
          <a:prstGeom prst="rect">
            <a:avLst/>
          </a:prstGeom>
        </p:spPr>
        <p:txBody>
          <a:bodyPr/>
          <a:lstStyle>
            <a:lvl1pPr algn="ctr">
              <a:defRPr sz="1100">
                <a:solidFill>
                  <a:schemeClr val="bg1"/>
                </a:solidFill>
                <a:latin typeface="Arial" pitchFamily="-107" charset="0"/>
                <a:ea typeface="ＭＳ Ｐゴシック" pitchFamily="-107" charset="-128"/>
                <a:cs typeface="ＭＳ Ｐゴシック" pitchFamily="-107" charset="-128"/>
              </a:defRPr>
            </a:lvl1pPr>
          </a:lstStyle>
          <a:p>
            <a:pPr>
              <a:defRPr/>
            </a:pPr>
            <a:r>
              <a:rPr lang="en-US">
                <a:solidFill>
                  <a:srgbClr val="FFFFFF"/>
                </a:solidFill>
              </a:rPr>
              <a:t>Bernd Stelzer</a:t>
            </a:r>
          </a:p>
        </p:txBody>
      </p:sp>
      <p:sp>
        <p:nvSpPr>
          <p:cNvPr id="9" name="Slide Number Placeholder 5"/>
          <p:cNvSpPr>
            <a:spLocks noGrp="1"/>
          </p:cNvSpPr>
          <p:nvPr>
            <p:ph type="sldNum" sz="quarter" idx="15"/>
          </p:nvPr>
        </p:nvSpPr>
        <p:spPr>
          <a:xfrm>
            <a:off x="7909984" y="6605588"/>
            <a:ext cx="4298949" cy="252412"/>
          </a:xfrm>
          <a:prstGeom prst="rect">
            <a:avLst/>
          </a:prstGeom>
        </p:spPr>
        <p:txBody>
          <a:bodyPr/>
          <a:lstStyle>
            <a:lvl1pPr>
              <a:defRPr/>
            </a:lvl1pPr>
          </a:lstStyle>
          <a:p>
            <a:pPr>
              <a:defRPr/>
            </a:pPr>
            <a:r>
              <a:rPr lang="en-US" dirty="0">
                <a:solidFill>
                  <a:srgbClr val="FFFFFF"/>
                </a:solidFill>
              </a:rPr>
              <a:t>						  </a:t>
            </a:r>
            <a:fld id="{6F7828C5-567B-E94D-A5A5-C877F05D9924}" type="slidenum">
              <a:rPr lang="en-US" sz="1400">
                <a:solidFill>
                  <a:srgbClr val="FFFFFF"/>
                </a:solidFill>
              </a:rPr>
              <a:pPr>
                <a:defRPr/>
              </a:pPr>
              <a:t>‹#›</a:t>
            </a:fld>
            <a:endParaRPr lang="en-US" sz="1400" dirty="0">
              <a:solidFill>
                <a:srgbClr val="FFFFFF"/>
              </a:solidFill>
            </a:endParaRPr>
          </a:p>
        </p:txBody>
      </p:sp>
    </p:spTree>
    <p:extLst>
      <p:ext uri="{BB962C8B-B14F-4D97-AF65-F5344CB8AC3E}">
        <p14:creationId xmlns:p14="http://schemas.microsoft.com/office/powerpoint/2010/main" val="1692702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4" name="Content Placeholder 2"/>
          <p:cNvSpPr txBox="1">
            <a:spLocks/>
          </p:cNvSpPr>
          <p:nvPr/>
        </p:nvSpPr>
        <p:spPr bwMode="auto">
          <a:xfrm>
            <a:off x="232882" y="762000"/>
            <a:ext cx="11654367" cy="5654675"/>
          </a:xfrm>
          <a:prstGeom prst="rect">
            <a:avLst/>
          </a:prstGeom>
          <a:noFill/>
          <a:ln w="9525">
            <a:noFill/>
            <a:miter lim="800000"/>
            <a:headEnd/>
            <a:tailEnd/>
          </a:ln>
        </p:spPr>
        <p:txBody>
          <a:bodyPr lIns="91405" tIns="45702" rIns="91405" bIns="45702"/>
          <a:lstStyle>
            <a:lvl1pPr>
              <a:buClr>
                <a:srgbClr val="062572"/>
              </a:buClr>
              <a:buSzPct val="150000"/>
              <a:buFont typeface="Arial"/>
              <a:buChar char="•"/>
              <a:defRPr sz="2400">
                <a:solidFill>
                  <a:srgbClr val="062572"/>
                </a:solidFill>
                <a:latin typeface="Helvetica"/>
                <a:cs typeface="Helvetica"/>
              </a:defRPr>
            </a:lvl1pPr>
            <a:lvl2pPr>
              <a:buClr>
                <a:srgbClr val="062572"/>
              </a:buClr>
              <a:buSzPct val="150000"/>
              <a:buFont typeface="Lucida Grande"/>
              <a:buChar char="-"/>
              <a:defRPr sz="2000">
                <a:latin typeface="Helvetica"/>
                <a:cs typeface="Helvetica"/>
              </a:defRPr>
            </a:lvl2pPr>
            <a:lvl3pPr>
              <a:buClr>
                <a:srgbClr val="062572"/>
              </a:buClr>
              <a:buSzPct val="150000"/>
              <a:buFont typeface="Lucida Grande"/>
              <a:buChar char="-"/>
              <a:defRPr sz="1600">
                <a:latin typeface="Helvetica"/>
                <a:cs typeface="Helvetica"/>
              </a:defRPr>
            </a:lvl3pPr>
            <a:lvl4pPr>
              <a:buClr>
                <a:srgbClr val="062572"/>
              </a:buClr>
              <a:buSzPct val="150000"/>
              <a:buFont typeface="Arial"/>
              <a:buChar char="•"/>
              <a:defRPr>
                <a:latin typeface="Helvetica"/>
                <a:cs typeface="Helvetica"/>
              </a:defRPr>
            </a:lvl4pPr>
            <a:lvl5pPr>
              <a:buClr>
                <a:srgbClr val="062572"/>
              </a:buClr>
              <a:buSzPct val="150000"/>
              <a:buFont typeface="Arial"/>
              <a:buChar char="•"/>
              <a:defRPr>
                <a:latin typeface="Helvetica"/>
                <a:cs typeface="Helvetica"/>
              </a:defRPr>
            </a:lvl5pPr>
          </a:lstStyle>
          <a:p>
            <a:pPr marL="227013" indent="-227013" eaLnBrk="0" hangingPunct="0">
              <a:spcBef>
                <a:spcPts val="1800"/>
              </a:spcBef>
              <a:defRPr/>
            </a:pPr>
            <a:endParaRPr lang="en-US" sz="1600" dirty="0">
              <a:solidFill>
                <a:srgbClr val="000000"/>
              </a:solidFill>
              <a:latin typeface="Trebuchet MS"/>
              <a:ea typeface="ＭＳ Ｐゴシック" pitchFamily="-108" charset="-128"/>
              <a:cs typeface="Trebuchet MS"/>
            </a:endParaRPr>
          </a:p>
        </p:txBody>
      </p:sp>
      <p:sp>
        <p:nvSpPr>
          <p:cNvPr id="5" name="Content Placeholder 2"/>
          <p:cNvSpPr txBox="1">
            <a:spLocks/>
          </p:cNvSpPr>
          <p:nvPr userDrawn="1"/>
        </p:nvSpPr>
        <p:spPr bwMode="auto">
          <a:xfrm>
            <a:off x="232882" y="762000"/>
            <a:ext cx="11654367" cy="5654675"/>
          </a:xfrm>
          <a:prstGeom prst="rect">
            <a:avLst/>
          </a:prstGeom>
          <a:noFill/>
          <a:ln w="9525">
            <a:noFill/>
            <a:miter lim="800000"/>
            <a:headEnd/>
            <a:tailEnd/>
          </a:ln>
        </p:spPr>
        <p:txBody>
          <a:bodyPr lIns="91405" tIns="45702" rIns="91405" bIns="45702"/>
          <a:lstStyle>
            <a:lvl1pPr marL="227013" indent="-227013"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ts val="1800"/>
              </a:spcBef>
              <a:buClr>
                <a:srgbClr val="062572"/>
              </a:buClr>
              <a:buSzPct val="150000"/>
              <a:buFont typeface="Arial" charset="0"/>
              <a:buChar char="•"/>
              <a:defRPr/>
            </a:pPr>
            <a:endParaRPr lang="en-US" sz="1600">
              <a:solidFill>
                <a:srgbClr val="000000"/>
              </a:solidFill>
              <a:latin typeface="Trebuchet MS" charset="0"/>
              <a:cs typeface="Trebuchet MS" charset="0"/>
            </a:endParaRPr>
          </a:p>
        </p:txBody>
      </p:sp>
      <p:sp>
        <p:nvSpPr>
          <p:cNvPr id="7" name="Title 22"/>
          <p:cNvSpPr>
            <a:spLocks noGrp="1"/>
          </p:cNvSpPr>
          <p:nvPr>
            <p:ph type="title"/>
          </p:nvPr>
        </p:nvSpPr>
        <p:spPr>
          <a:xfrm>
            <a:off x="0" y="0"/>
            <a:ext cx="12192000" cy="609600"/>
          </a:xfrm>
          <a:prstGeom prst="rect">
            <a:avLst/>
          </a:prstGeom>
          <a:gradFill flip="none">
            <a:gsLst>
              <a:gs pos="0">
                <a:srgbClr val="051C53"/>
              </a:gs>
              <a:gs pos="100000">
                <a:srgbClr val="083297"/>
              </a:gs>
            </a:gsLst>
            <a:lin scaled="0"/>
            <a:tileRect/>
          </a:gradFill>
          <a:ln>
            <a:solidFill>
              <a:srgbClr val="051C53"/>
            </a:solidFill>
          </a:ln>
        </p:spPr>
        <p:txBody>
          <a:bodyPr wrap="none" bIns="80766" rtlCol="0">
            <a:noAutofit/>
          </a:bodyPr>
          <a:lstStyle>
            <a:lvl1pPr algn="l">
              <a:defRPr i="0">
                <a:solidFill>
                  <a:schemeClr val="bg1"/>
                </a:solidFill>
              </a:defRPr>
            </a:lvl1pPr>
          </a:lstStyle>
          <a:p>
            <a:r>
              <a:rPr lang="en-US" dirty="0"/>
              <a:t>Click to edit Master title style</a:t>
            </a:r>
          </a:p>
        </p:txBody>
      </p:sp>
      <p:sp>
        <p:nvSpPr>
          <p:cNvPr id="18" name="Content Placeholder 17"/>
          <p:cNvSpPr>
            <a:spLocks noGrp="1"/>
          </p:cNvSpPr>
          <p:nvPr>
            <p:ph sz="quarter" idx="12"/>
          </p:nvPr>
        </p:nvSpPr>
        <p:spPr>
          <a:xfrm>
            <a:off x="216032" y="774830"/>
            <a:ext cx="11654111" cy="5654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3"/>
          </p:nvPr>
        </p:nvSpPr>
        <p:spPr>
          <a:xfrm>
            <a:off x="4337051" y="6611938"/>
            <a:ext cx="3556000" cy="252412"/>
          </a:xfrm>
          <a:prstGeom prst="rect">
            <a:avLst/>
          </a:prstGeom>
        </p:spPr>
        <p:txBody>
          <a:bodyPr/>
          <a:lstStyle>
            <a:lvl1pPr algn="ctr">
              <a:defRPr sz="1100">
                <a:solidFill>
                  <a:srgbClr val="FFFFFF"/>
                </a:solidFill>
                <a:latin typeface="Arial" pitchFamily="-107" charset="0"/>
                <a:ea typeface="ＭＳ Ｐゴシック" pitchFamily="-107" charset="-128"/>
                <a:cs typeface="ＭＳ Ｐゴシック" pitchFamily="-107" charset="-128"/>
              </a:defRPr>
            </a:lvl1pPr>
          </a:lstStyle>
          <a:p>
            <a:pPr>
              <a:defRPr/>
            </a:pPr>
            <a:r>
              <a:rPr lang="en-US"/>
              <a:t>SFU</a:t>
            </a:r>
            <a:endParaRPr lang="en-US" dirty="0"/>
          </a:p>
        </p:txBody>
      </p:sp>
      <p:sp>
        <p:nvSpPr>
          <p:cNvPr id="8" name="Footer Placeholder 4"/>
          <p:cNvSpPr>
            <a:spLocks noGrp="1"/>
          </p:cNvSpPr>
          <p:nvPr>
            <p:ph type="ftr" sz="quarter" idx="14"/>
          </p:nvPr>
        </p:nvSpPr>
        <p:spPr>
          <a:xfrm>
            <a:off x="0" y="6611938"/>
            <a:ext cx="4320117" cy="252412"/>
          </a:xfrm>
          <a:prstGeom prst="rect">
            <a:avLst/>
          </a:prstGeom>
        </p:spPr>
        <p:txBody>
          <a:bodyPr/>
          <a:lstStyle>
            <a:lvl1pPr algn="ctr">
              <a:defRPr sz="1100">
                <a:solidFill>
                  <a:schemeClr val="bg1"/>
                </a:solidFill>
                <a:latin typeface="Arial" pitchFamily="-107" charset="0"/>
                <a:ea typeface="ＭＳ Ｐゴシック" pitchFamily="-107" charset="-128"/>
                <a:cs typeface="ＭＳ Ｐゴシック" pitchFamily="-107" charset="-128"/>
              </a:defRPr>
            </a:lvl1pPr>
          </a:lstStyle>
          <a:p>
            <a:pPr>
              <a:defRPr/>
            </a:pPr>
            <a:r>
              <a:rPr lang="en-US">
                <a:solidFill>
                  <a:srgbClr val="FFFFFF"/>
                </a:solidFill>
              </a:rPr>
              <a:t>Bernd Stelzer</a:t>
            </a:r>
          </a:p>
        </p:txBody>
      </p:sp>
      <p:sp>
        <p:nvSpPr>
          <p:cNvPr id="9" name="Slide Number Placeholder 5"/>
          <p:cNvSpPr>
            <a:spLocks noGrp="1"/>
          </p:cNvSpPr>
          <p:nvPr>
            <p:ph type="sldNum" sz="quarter" idx="15"/>
          </p:nvPr>
        </p:nvSpPr>
        <p:spPr>
          <a:xfrm>
            <a:off x="7909984" y="6605588"/>
            <a:ext cx="4298949" cy="252412"/>
          </a:xfrm>
          <a:prstGeom prst="rect">
            <a:avLst/>
          </a:prstGeom>
        </p:spPr>
        <p:txBody>
          <a:bodyPr/>
          <a:lstStyle>
            <a:lvl1pPr>
              <a:defRPr/>
            </a:lvl1pPr>
          </a:lstStyle>
          <a:p>
            <a:pPr>
              <a:defRPr/>
            </a:pPr>
            <a:r>
              <a:rPr lang="en-US" dirty="0">
                <a:solidFill>
                  <a:srgbClr val="FFFFFF"/>
                </a:solidFill>
              </a:rPr>
              <a:t>						  </a:t>
            </a:r>
            <a:fld id="{6F7828C5-567B-E94D-A5A5-C877F05D9924}" type="slidenum">
              <a:rPr lang="en-US" sz="1400">
                <a:solidFill>
                  <a:srgbClr val="FFFFFF"/>
                </a:solidFill>
              </a:rPr>
              <a:pPr>
                <a:defRPr/>
              </a:pPr>
              <a:t>‹#›</a:t>
            </a:fld>
            <a:endParaRPr lang="en-US" sz="1400" dirty="0">
              <a:solidFill>
                <a:srgbClr val="FFFFFF"/>
              </a:solidFill>
            </a:endParaRPr>
          </a:p>
        </p:txBody>
      </p:sp>
    </p:spTree>
    <p:extLst>
      <p:ext uri="{BB962C8B-B14F-4D97-AF65-F5344CB8AC3E}">
        <p14:creationId xmlns:p14="http://schemas.microsoft.com/office/powerpoint/2010/main" val="2241587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4" name="Content Placeholder 2"/>
          <p:cNvSpPr txBox="1">
            <a:spLocks/>
          </p:cNvSpPr>
          <p:nvPr/>
        </p:nvSpPr>
        <p:spPr bwMode="auto">
          <a:xfrm>
            <a:off x="232882" y="762000"/>
            <a:ext cx="11654367" cy="5654675"/>
          </a:xfrm>
          <a:prstGeom prst="rect">
            <a:avLst/>
          </a:prstGeom>
          <a:noFill/>
          <a:ln w="9525">
            <a:noFill/>
            <a:miter lim="800000"/>
            <a:headEnd/>
            <a:tailEnd/>
          </a:ln>
        </p:spPr>
        <p:txBody>
          <a:bodyPr lIns="91405" tIns="45702" rIns="91405" bIns="45702"/>
          <a:lstStyle>
            <a:lvl1pPr>
              <a:buClr>
                <a:srgbClr val="062572"/>
              </a:buClr>
              <a:buSzPct val="150000"/>
              <a:buFont typeface="Arial"/>
              <a:buChar char="•"/>
              <a:defRPr sz="2400">
                <a:solidFill>
                  <a:srgbClr val="062572"/>
                </a:solidFill>
                <a:latin typeface="Helvetica"/>
                <a:cs typeface="Helvetica"/>
              </a:defRPr>
            </a:lvl1pPr>
            <a:lvl2pPr>
              <a:buClr>
                <a:srgbClr val="062572"/>
              </a:buClr>
              <a:buSzPct val="150000"/>
              <a:buFont typeface="Lucida Grande"/>
              <a:buChar char="-"/>
              <a:defRPr sz="2000">
                <a:latin typeface="Helvetica"/>
                <a:cs typeface="Helvetica"/>
              </a:defRPr>
            </a:lvl2pPr>
            <a:lvl3pPr>
              <a:buClr>
                <a:srgbClr val="062572"/>
              </a:buClr>
              <a:buSzPct val="150000"/>
              <a:buFont typeface="Lucida Grande"/>
              <a:buChar char="-"/>
              <a:defRPr sz="1600">
                <a:latin typeface="Helvetica"/>
                <a:cs typeface="Helvetica"/>
              </a:defRPr>
            </a:lvl3pPr>
            <a:lvl4pPr>
              <a:buClr>
                <a:srgbClr val="062572"/>
              </a:buClr>
              <a:buSzPct val="150000"/>
              <a:buFont typeface="Arial"/>
              <a:buChar char="•"/>
              <a:defRPr>
                <a:latin typeface="Helvetica"/>
                <a:cs typeface="Helvetica"/>
              </a:defRPr>
            </a:lvl4pPr>
            <a:lvl5pPr>
              <a:buClr>
                <a:srgbClr val="062572"/>
              </a:buClr>
              <a:buSzPct val="150000"/>
              <a:buFont typeface="Arial"/>
              <a:buChar char="•"/>
              <a:defRPr>
                <a:latin typeface="Helvetica"/>
                <a:cs typeface="Helvetica"/>
              </a:defRPr>
            </a:lvl5pPr>
          </a:lstStyle>
          <a:p>
            <a:pPr marL="227013" indent="-227013" eaLnBrk="0" hangingPunct="0">
              <a:spcBef>
                <a:spcPts val="1800"/>
              </a:spcBef>
              <a:defRPr/>
            </a:pPr>
            <a:endParaRPr lang="en-US" sz="1600" dirty="0">
              <a:solidFill>
                <a:srgbClr val="000000"/>
              </a:solidFill>
              <a:latin typeface="Trebuchet MS"/>
              <a:ea typeface="ＭＳ Ｐゴシック" pitchFamily="-108" charset="-128"/>
              <a:cs typeface="Trebuchet MS"/>
            </a:endParaRPr>
          </a:p>
        </p:txBody>
      </p:sp>
      <p:sp>
        <p:nvSpPr>
          <p:cNvPr id="5" name="Content Placeholder 2"/>
          <p:cNvSpPr txBox="1">
            <a:spLocks/>
          </p:cNvSpPr>
          <p:nvPr userDrawn="1"/>
        </p:nvSpPr>
        <p:spPr bwMode="auto">
          <a:xfrm>
            <a:off x="232882" y="762000"/>
            <a:ext cx="11654367" cy="5654675"/>
          </a:xfrm>
          <a:prstGeom prst="rect">
            <a:avLst/>
          </a:prstGeom>
          <a:noFill/>
          <a:ln w="9525">
            <a:noFill/>
            <a:miter lim="800000"/>
            <a:headEnd/>
            <a:tailEnd/>
          </a:ln>
        </p:spPr>
        <p:txBody>
          <a:bodyPr lIns="91405" tIns="45702" rIns="91405" bIns="45702"/>
          <a:lstStyle>
            <a:lvl1pPr marL="227013" indent="-227013"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ts val="1800"/>
              </a:spcBef>
              <a:buClr>
                <a:srgbClr val="062572"/>
              </a:buClr>
              <a:buSzPct val="150000"/>
              <a:buFont typeface="Arial" charset="0"/>
              <a:buChar char="•"/>
              <a:defRPr/>
            </a:pPr>
            <a:endParaRPr lang="en-US" sz="1600">
              <a:solidFill>
                <a:srgbClr val="000000"/>
              </a:solidFill>
              <a:latin typeface="Trebuchet MS" charset="0"/>
              <a:cs typeface="Trebuchet MS" charset="0"/>
            </a:endParaRPr>
          </a:p>
        </p:txBody>
      </p:sp>
      <p:sp>
        <p:nvSpPr>
          <p:cNvPr id="7" name="Title 22"/>
          <p:cNvSpPr>
            <a:spLocks noGrp="1"/>
          </p:cNvSpPr>
          <p:nvPr>
            <p:ph type="title"/>
          </p:nvPr>
        </p:nvSpPr>
        <p:spPr>
          <a:xfrm>
            <a:off x="0" y="0"/>
            <a:ext cx="12192000" cy="609600"/>
          </a:xfrm>
          <a:prstGeom prst="rect">
            <a:avLst/>
          </a:prstGeom>
          <a:gradFill flip="none">
            <a:gsLst>
              <a:gs pos="0">
                <a:srgbClr val="051C53"/>
              </a:gs>
              <a:gs pos="100000">
                <a:srgbClr val="083297"/>
              </a:gs>
            </a:gsLst>
            <a:lin scaled="0"/>
            <a:tileRect/>
          </a:gradFill>
          <a:ln>
            <a:solidFill>
              <a:srgbClr val="051C53"/>
            </a:solidFill>
          </a:ln>
        </p:spPr>
        <p:txBody>
          <a:bodyPr wrap="none" bIns="80766" rtlCol="0">
            <a:noAutofit/>
          </a:bodyPr>
          <a:lstStyle>
            <a:lvl1pPr algn="l">
              <a:defRPr i="0">
                <a:solidFill>
                  <a:schemeClr val="bg1"/>
                </a:solidFill>
              </a:defRPr>
            </a:lvl1pPr>
          </a:lstStyle>
          <a:p>
            <a:r>
              <a:rPr lang="en-US" dirty="0"/>
              <a:t>Click to edit Master title style</a:t>
            </a:r>
          </a:p>
        </p:txBody>
      </p:sp>
      <p:sp>
        <p:nvSpPr>
          <p:cNvPr id="18" name="Content Placeholder 17"/>
          <p:cNvSpPr>
            <a:spLocks noGrp="1"/>
          </p:cNvSpPr>
          <p:nvPr>
            <p:ph sz="quarter" idx="12"/>
          </p:nvPr>
        </p:nvSpPr>
        <p:spPr>
          <a:xfrm>
            <a:off x="216032" y="774830"/>
            <a:ext cx="11654111" cy="5654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3"/>
          </p:nvPr>
        </p:nvSpPr>
        <p:spPr>
          <a:xfrm>
            <a:off x="4337051" y="6611938"/>
            <a:ext cx="3556000" cy="252412"/>
          </a:xfrm>
          <a:prstGeom prst="rect">
            <a:avLst/>
          </a:prstGeom>
        </p:spPr>
        <p:txBody>
          <a:bodyPr/>
          <a:lstStyle>
            <a:lvl1pPr algn="ctr">
              <a:defRPr sz="1100">
                <a:solidFill>
                  <a:srgbClr val="FFFFFF"/>
                </a:solidFill>
                <a:latin typeface="Arial" pitchFamily="-107" charset="0"/>
                <a:ea typeface="ＭＳ Ｐゴシック" pitchFamily="-107" charset="-128"/>
                <a:cs typeface="ＭＳ Ｐゴシック" pitchFamily="-107" charset="-128"/>
              </a:defRPr>
            </a:lvl1pPr>
          </a:lstStyle>
          <a:p>
            <a:pPr>
              <a:defRPr/>
            </a:pPr>
            <a:r>
              <a:rPr lang="en-US"/>
              <a:t>SFU</a:t>
            </a:r>
            <a:endParaRPr lang="en-US" dirty="0"/>
          </a:p>
        </p:txBody>
      </p:sp>
      <p:sp>
        <p:nvSpPr>
          <p:cNvPr id="8" name="Footer Placeholder 4"/>
          <p:cNvSpPr>
            <a:spLocks noGrp="1"/>
          </p:cNvSpPr>
          <p:nvPr>
            <p:ph type="ftr" sz="quarter" idx="14"/>
          </p:nvPr>
        </p:nvSpPr>
        <p:spPr>
          <a:xfrm>
            <a:off x="0" y="6611938"/>
            <a:ext cx="4320117" cy="252412"/>
          </a:xfrm>
          <a:prstGeom prst="rect">
            <a:avLst/>
          </a:prstGeom>
        </p:spPr>
        <p:txBody>
          <a:bodyPr/>
          <a:lstStyle>
            <a:lvl1pPr algn="ctr">
              <a:defRPr sz="1100">
                <a:solidFill>
                  <a:schemeClr val="bg1"/>
                </a:solidFill>
                <a:latin typeface="Arial" pitchFamily="-107" charset="0"/>
                <a:ea typeface="ＭＳ Ｐゴシック" pitchFamily="-107" charset="-128"/>
                <a:cs typeface="ＭＳ Ｐゴシック" pitchFamily="-107" charset="-128"/>
              </a:defRPr>
            </a:lvl1pPr>
          </a:lstStyle>
          <a:p>
            <a:pPr>
              <a:defRPr/>
            </a:pPr>
            <a:r>
              <a:rPr lang="en-US">
                <a:solidFill>
                  <a:srgbClr val="FFFFFF"/>
                </a:solidFill>
              </a:rPr>
              <a:t>Bernd Stelzer</a:t>
            </a:r>
          </a:p>
        </p:txBody>
      </p:sp>
      <p:sp>
        <p:nvSpPr>
          <p:cNvPr id="9" name="Slide Number Placeholder 5"/>
          <p:cNvSpPr>
            <a:spLocks noGrp="1"/>
          </p:cNvSpPr>
          <p:nvPr>
            <p:ph type="sldNum" sz="quarter" idx="15"/>
          </p:nvPr>
        </p:nvSpPr>
        <p:spPr>
          <a:xfrm>
            <a:off x="7909984" y="6605588"/>
            <a:ext cx="4298949" cy="252412"/>
          </a:xfrm>
          <a:prstGeom prst="rect">
            <a:avLst/>
          </a:prstGeom>
        </p:spPr>
        <p:txBody>
          <a:bodyPr/>
          <a:lstStyle>
            <a:lvl1pPr>
              <a:defRPr/>
            </a:lvl1pPr>
          </a:lstStyle>
          <a:p>
            <a:pPr>
              <a:defRPr/>
            </a:pPr>
            <a:r>
              <a:rPr lang="en-US" dirty="0">
                <a:solidFill>
                  <a:srgbClr val="FFFFFF"/>
                </a:solidFill>
              </a:rPr>
              <a:t>						  </a:t>
            </a:r>
            <a:fld id="{6F7828C5-567B-E94D-A5A5-C877F05D9924}" type="slidenum">
              <a:rPr lang="en-US" sz="1400">
                <a:solidFill>
                  <a:srgbClr val="FFFFFF"/>
                </a:solidFill>
              </a:rPr>
              <a:pPr>
                <a:defRPr/>
              </a:pPr>
              <a:t>‹#›</a:t>
            </a:fld>
            <a:endParaRPr lang="en-US" sz="1400" dirty="0">
              <a:solidFill>
                <a:srgbClr val="FFFFFF"/>
              </a:solidFill>
            </a:endParaRPr>
          </a:p>
        </p:txBody>
      </p:sp>
    </p:spTree>
    <p:extLst>
      <p:ext uri="{BB962C8B-B14F-4D97-AF65-F5344CB8AC3E}">
        <p14:creationId xmlns:p14="http://schemas.microsoft.com/office/powerpoint/2010/main" val="11458578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4" name="Content Placeholder 2"/>
          <p:cNvSpPr txBox="1">
            <a:spLocks/>
          </p:cNvSpPr>
          <p:nvPr/>
        </p:nvSpPr>
        <p:spPr bwMode="auto">
          <a:xfrm>
            <a:off x="232882" y="762000"/>
            <a:ext cx="11654367" cy="5654675"/>
          </a:xfrm>
          <a:prstGeom prst="rect">
            <a:avLst/>
          </a:prstGeom>
          <a:noFill/>
          <a:ln w="9525">
            <a:noFill/>
            <a:miter lim="800000"/>
            <a:headEnd/>
            <a:tailEnd/>
          </a:ln>
        </p:spPr>
        <p:txBody>
          <a:bodyPr lIns="91405" tIns="45702" rIns="91405" bIns="45702"/>
          <a:lstStyle>
            <a:lvl1pPr>
              <a:buClr>
                <a:srgbClr val="062572"/>
              </a:buClr>
              <a:buSzPct val="150000"/>
              <a:buFont typeface="Arial"/>
              <a:buChar char="•"/>
              <a:defRPr sz="2400">
                <a:solidFill>
                  <a:srgbClr val="062572"/>
                </a:solidFill>
                <a:latin typeface="Helvetica"/>
                <a:cs typeface="Helvetica"/>
              </a:defRPr>
            </a:lvl1pPr>
            <a:lvl2pPr>
              <a:buClr>
                <a:srgbClr val="062572"/>
              </a:buClr>
              <a:buSzPct val="150000"/>
              <a:buFont typeface="Lucida Grande"/>
              <a:buChar char="-"/>
              <a:defRPr sz="2000">
                <a:latin typeface="Helvetica"/>
                <a:cs typeface="Helvetica"/>
              </a:defRPr>
            </a:lvl2pPr>
            <a:lvl3pPr>
              <a:buClr>
                <a:srgbClr val="062572"/>
              </a:buClr>
              <a:buSzPct val="150000"/>
              <a:buFont typeface="Lucida Grande"/>
              <a:buChar char="-"/>
              <a:defRPr sz="1600">
                <a:latin typeface="Helvetica"/>
                <a:cs typeface="Helvetica"/>
              </a:defRPr>
            </a:lvl3pPr>
            <a:lvl4pPr>
              <a:buClr>
                <a:srgbClr val="062572"/>
              </a:buClr>
              <a:buSzPct val="150000"/>
              <a:buFont typeface="Arial"/>
              <a:buChar char="•"/>
              <a:defRPr>
                <a:latin typeface="Helvetica"/>
                <a:cs typeface="Helvetica"/>
              </a:defRPr>
            </a:lvl4pPr>
            <a:lvl5pPr>
              <a:buClr>
                <a:srgbClr val="062572"/>
              </a:buClr>
              <a:buSzPct val="150000"/>
              <a:buFont typeface="Arial"/>
              <a:buChar char="•"/>
              <a:defRPr>
                <a:latin typeface="Helvetica"/>
                <a:cs typeface="Helvetica"/>
              </a:defRPr>
            </a:lvl5pPr>
          </a:lstStyle>
          <a:p>
            <a:pPr marL="227013" indent="-227013" eaLnBrk="0" hangingPunct="0">
              <a:spcBef>
                <a:spcPts val="1800"/>
              </a:spcBef>
              <a:defRPr/>
            </a:pPr>
            <a:endParaRPr lang="en-US" sz="1600" dirty="0">
              <a:solidFill>
                <a:srgbClr val="000000"/>
              </a:solidFill>
              <a:latin typeface="Trebuchet MS"/>
              <a:ea typeface="ＭＳ Ｐゴシック" pitchFamily="-108" charset="-128"/>
              <a:cs typeface="Trebuchet MS"/>
            </a:endParaRPr>
          </a:p>
        </p:txBody>
      </p:sp>
      <p:sp>
        <p:nvSpPr>
          <p:cNvPr id="5" name="Content Placeholder 2"/>
          <p:cNvSpPr txBox="1">
            <a:spLocks/>
          </p:cNvSpPr>
          <p:nvPr userDrawn="1"/>
        </p:nvSpPr>
        <p:spPr bwMode="auto">
          <a:xfrm>
            <a:off x="232882" y="762000"/>
            <a:ext cx="11654367" cy="5654675"/>
          </a:xfrm>
          <a:prstGeom prst="rect">
            <a:avLst/>
          </a:prstGeom>
          <a:noFill/>
          <a:ln w="9525">
            <a:noFill/>
            <a:miter lim="800000"/>
            <a:headEnd/>
            <a:tailEnd/>
          </a:ln>
        </p:spPr>
        <p:txBody>
          <a:bodyPr lIns="91405" tIns="45702" rIns="91405" bIns="45702"/>
          <a:lstStyle>
            <a:lvl1pPr marL="227013" indent="-227013"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ts val="1800"/>
              </a:spcBef>
              <a:buClr>
                <a:srgbClr val="062572"/>
              </a:buClr>
              <a:buSzPct val="150000"/>
              <a:buFont typeface="Arial" charset="0"/>
              <a:buChar char="•"/>
              <a:defRPr/>
            </a:pPr>
            <a:endParaRPr lang="en-US" sz="1600">
              <a:solidFill>
                <a:srgbClr val="000000"/>
              </a:solidFill>
              <a:latin typeface="Trebuchet MS" charset="0"/>
              <a:cs typeface="Trebuchet MS" charset="0"/>
            </a:endParaRPr>
          </a:p>
        </p:txBody>
      </p:sp>
      <p:sp>
        <p:nvSpPr>
          <p:cNvPr id="7" name="Title 22"/>
          <p:cNvSpPr>
            <a:spLocks noGrp="1"/>
          </p:cNvSpPr>
          <p:nvPr>
            <p:ph type="title"/>
          </p:nvPr>
        </p:nvSpPr>
        <p:spPr>
          <a:xfrm>
            <a:off x="0" y="0"/>
            <a:ext cx="12192000" cy="609600"/>
          </a:xfrm>
          <a:prstGeom prst="rect">
            <a:avLst/>
          </a:prstGeom>
          <a:gradFill flip="none">
            <a:gsLst>
              <a:gs pos="0">
                <a:srgbClr val="051C53"/>
              </a:gs>
              <a:gs pos="100000">
                <a:srgbClr val="083297"/>
              </a:gs>
            </a:gsLst>
            <a:lin scaled="0"/>
            <a:tileRect/>
          </a:gradFill>
          <a:ln>
            <a:solidFill>
              <a:srgbClr val="051C53"/>
            </a:solidFill>
          </a:ln>
        </p:spPr>
        <p:txBody>
          <a:bodyPr wrap="none" bIns="80766" rtlCol="0">
            <a:noAutofit/>
          </a:bodyPr>
          <a:lstStyle>
            <a:lvl1pPr algn="l">
              <a:defRPr i="0">
                <a:solidFill>
                  <a:schemeClr val="bg1"/>
                </a:solidFill>
              </a:defRPr>
            </a:lvl1pPr>
          </a:lstStyle>
          <a:p>
            <a:r>
              <a:rPr lang="en-US" dirty="0"/>
              <a:t>Click to edit Master title style</a:t>
            </a:r>
          </a:p>
        </p:txBody>
      </p:sp>
      <p:sp>
        <p:nvSpPr>
          <p:cNvPr id="18" name="Content Placeholder 17"/>
          <p:cNvSpPr>
            <a:spLocks noGrp="1"/>
          </p:cNvSpPr>
          <p:nvPr>
            <p:ph sz="quarter" idx="12"/>
          </p:nvPr>
        </p:nvSpPr>
        <p:spPr>
          <a:xfrm>
            <a:off x="216032" y="774830"/>
            <a:ext cx="11654111" cy="5654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3"/>
          </p:nvPr>
        </p:nvSpPr>
        <p:spPr>
          <a:xfrm>
            <a:off x="4337051" y="6611938"/>
            <a:ext cx="3556000" cy="252412"/>
          </a:xfrm>
          <a:prstGeom prst="rect">
            <a:avLst/>
          </a:prstGeom>
        </p:spPr>
        <p:txBody>
          <a:bodyPr/>
          <a:lstStyle>
            <a:lvl1pPr algn="ctr">
              <a:defRPr sz="1100">
                <a:solidFill>
                  <a:srgbClr val="FFFFFF"/>
                </a:solidFill>
                <a:latin typeface="Arial" pitchFamily="-107" charset="0"/>
                <a:ea typeface="ＭＳ Ｐゴシック" pitchFamily="-107" charset="-128"/>
                <a:cs typeface="ＭＳ Ｐゴシック" pitchFamily="-107" charset="-128"/>
              </a:defRPr>
            </a:lvl1pPr>
          </a:lstStyle>
          <a:p>
            <a:pPr>
              <a:defRPr/>
            </a:pPr>
            <a:r>
              <a:rPr lang="en-US"/>
              <a:t>SFU</a:t>
            </a:r>
            <a:endParaRPr lang="en-US" dirty="0"/>
          </a:p>
        </p:txBody>
      </p:sp>
      <p:sp>
        <p:nvSpPr>
          <p:cNvPr id="8" name="Footer Placeholder 4"/>
          <p:cNvSpPr>
            <a:spLocks noGrp="1"/>
          </p:cNvSpPr>
          <p:nvPr>
            <p:ph type="ftr" sz="quarter" idx="14"/>
          </p:nvPr>
        </p:nvSpPr>
        <p:spPr>
          <a:xfrm>
            <a:off x="0" y="6611938"/>
            <a:ext cx="4320117" cy="252412"/>
          </a:xfrm>
          <a:prstGeom prst="rect">
            <a:avLst/>
          </a:prstGeom>
        </p:spPr>
        <p:txBody>
          <a:bodyPr/>
          <a:lstStyle>
            <a:lvl1pPr algn="ctr">
              <a:defRPr sz="1100">
                <a:solidFill>
                  <a:schemeClr val="bg1"/>
                </a:solidFill>
                <a:latin typeface="Arial" pitchFamily="-107" charset="0"/>
                <a:ea typeface="ＭＳ Ｐゴシック" pitchFamily="-107" charset="-128"/>
                <a:cs typeface="ＭＳ Ｐゴシック" pitchFamily="-107" charset="-128"/>
              </a:defRPr>
            </a:lvl1pPr>
          </a:lstStyle>
          <a:p>
            <a:pPr>
              <a:defRPr/>
            </a:pPr>
            <a:r>
              <a:rPr lang="en-US">
                <a:solidFill>
                  <a:srgbClr val="FFFFFF"/>
                </a:solidFill>
              </a:rPr>
              <a:t>Bernd Stelzer</a:t>
            </a:r>
          </a:p>
        </p:txBody>
      </p:sp>
      <p:sp>
        <p:nvSpPr>
          <p:cNvPr id="9" name="Slide Number Placeholder 5"/>
          <p:cNvSpPr>
            <a:spLocks noGrp="1"/>
          </p:cNvSpPr>
          <p:nvPr>
            <p:ph type="sldNum" sz="quarter" idx="15"/>
          </p:nvPr>
        </p:nvSpPr>
        <p:spPr>
          <a:xfrm>
            <a:off x="7909984" y="6605588"/>
            <a:ext cx="4298949" cy="252412"/>
          </a:xfrm>
          <a:prstGeom prst="rect">
            <a:avLst/>
          </a:prstGeom>
        </p:spPr>
        <p:txBody>
          <a:bodyPr/>
          <a:lstStyle>
            <a:lvl1pPr>
              <a:defRPr/>
            </a:lvl1pPr>
          </a:lstStyle>
          <a:p>
            <a:pPr>
              <a:defRPr/>
            </a:pPr>
            <a:r>
              <a:rPr lang="en-US" dirty="0">
                <a:solidFill>
                  <a:srgbClr val="FFFFFF"/>
                </a:solidFill>
              </a:rPr>
              <a:t>						  </a:t>
            </a:r>
            <a:fld id="{6F7828C5-567B-E94D-A5A5-C877F05D9924}" type="slidenum">
              <a:rPr lang="en-US" sz="1400">
                <a:solidFill>
                  <a:srgbClr val="FFFFFF"/>
                </a:solidFill>
              </a:rPr>
              <a:pPr>
                <a:defRPr/>
              </a:pPr>
              <a:t>‹#›</a:t>
            </a:fld>
            <a:endParaRPr lang="en-US" sz="1400" dirty="0">
              <a:solidFill>
                <a:srgbClr val="FFFFFF"/>
              </a:solidFill>
            </a:endParaRPr>
          </a:p>
        </p:txBody>
      </p:sp>
    </p:spTree>
    <p:extLst>
      <p:ext uri="{BB962C8B-B14F-4D97-AF65-F5344CB8AC3E}">
        <p14:creationId xmlns:p14="http://schemas.microsoft.com/office/powerpoint/2010/main" val="18288053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4" name="Content Placeholder 2"/>
          <p:cNvSpPr txBox="1">
            <a:spLocks/>
          </p:cNvSpPr>
          <p:nvPr/>
        </p:nvSpPr>
        <p:spPr bwMode="auto">
          <a:xfrm>
            <a:off x="232882" y="762000"/>
            <a:ext cx="11654367" cy="5654675"/>
          </a:xfrm>
          <a:prstGeom prst="rect">
            <a:avLst/>
          </a:prstGeom>
          <a:noFill/>
          <a:ln w="9525">
            <a:noFill/>
            <a:miter lim="800000"/>
            <a:headEnd/>
            <a:tailEnd/>
          </a:ln>
        </p:spPr>
        <p:txBody>
          <a:bodyPr lIns="91405" tIns="45702" rIns="91405" bIns="45702"/>
          <a:lstStyle>
            <a:lvl1pPr>
              <a:buClr>
                <a:srgbClr val="062572"/>
              </a:buClr>
              <a:buSzPct val="150000"/>
              <a:buFont typeface="Arial"/>
              <a:buChar char="•"/>
              <a:defRPr sz="2400">
                <a:solidFill>
                  <a:srgbClr val="062572"/>
                </a:solidFill>
                <a:latin typeface="Helvetica"/>
                <a:cs typeface="Helvetica"/>
              </a:defRPr>
            </a:lvl1pPr>
            <a:lvl2pPr>
              <a:buClr>
                <a:srgbClr val="062572"/>
              </a:buClr>
              <a:buSzPct val="150000"/>
              <a:buFont typeface="Lucida Grande"/>
              <a:buChar char="-"/>
              <a:defRPr sz="2000">
                <a:latin typeface="Helvetica"/>
                <a:cs typeface="Helvetica"/>
              </a:defRPr>
            </a:lvl2pPr>
            <a:lvl3pPr>
              <a:buClr>
                <a:srgbClr val="062572"/>
              </a:buClr>
              <a:buSzPct val="150000"/>
              <a:buFont typeface="Lucida Grande"/>
              <a:buChar char="-"/>
              <a:defRPr sz="1600">
                <a:latin typeface="Helvetica"/>
                <a:cs typeface="Helvetica"/>
              </a:defRPr>
            </a:lvl3pPr>
            <a:lvl4pPr>
              <a:buClr>
                <a:srgbClr val="062572"/>
              </a:buClr>
              <a:buSzPct val="150000"/>
              <a:buFont typeface="Arial"/>
              <a:buChar char="•"/>
              <a:defRPr>
                <a:latin typeface="Helvetica"/>
                <a:cs typeface="Helvetica"/>
              </a:defRPr>
            </a:lvl4pPr>
            <a:lvl5pPr>
              <a:buClr>
                <a:srgbClr val="062572"/>
              </a:buClr>
              <a:buSzPct val="150000"/>
              <a:buFont typeface="Arial"/>
              <a:buChar char="•"/>
              <a:defRPr>
                <a:latin typeface="Helvetica"/>
                <a:cs typeface="Helvetica"/>
              </a:defRPr>
            </a:lvl5pPr>
          </a:lstStyle>
          <a:p>
            <a:pPr marL="227013" indent="-227013" eaLnBrk="0" hangingPunct="0">
              <a:spcBef>
                <a:spcPts val="1800"/>
              </a:spcBef>
              <a:defRPr/>
            </a:pPr>
            <a:endParaRPr lang="en-US" sz="1600" dirty="0">
              <a:solidFill>
                <a:srgbClr val="000000"/>
              </a:solidFill>
              <a:latin typeface="Trebuchet MS"/>
              <a:ea typeface="ＭＳ Ｐゴシック" pitchFamily="-108" charset="-128"/>
              <a:cs typeface="Trebuchet MS"/>
            </a:endParaRPr>
          </a:p>
        </p:txBody>
      </p:sp>
      <p:sp>
        <p:nvSpPr>
          <p:cNvPr id="5" name="Content Placeholder 2"/>
          <p:cNvSpPr txBox="1">
            <a:spLocks/>
          </p:cNvSpPr>
          <p:nvPr userDrawn="1"/>
        </p:nvSpPr>
        <p:spPr bwMode="auto">
          <a:xfrm>
            <a:off x="232882" y="762000"/>
            <a:ext cx="11654367" cy="5654675"/>
          </a:xfrm>
          <a:prstGeom prst="rect">
            <a:avLst/>
          </a:prstGeom>
          <a:noFill/>
          <a:ln w="9525">
            <a:noFill/>
            <a:miter lim="800000"/>
            <a:headEnd/>
            <a:tailEnd/>
          </a:ln>
        </p:spPr>
        <p:txBody>
          <a:bodyPr lIns="91405" tIns="45702" rIns="91405" bIns="45702"/>
          <a:lstStyle>
            <a:lvl1pPr marL="227013" indent="-227013"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ts val="1800"/>
              </a:spcBef>
              <a:buClr>
                <a:srgbClr val="062572"/>
              </a:buClr>
              <a:buSzPct val="150000"/>
              <a:buFont typeface="Arial" charset="0"/>
              <a:buChar char="•"/>
              <a:defRPr/>
            </a:pPr>
            <a:endParaRPr lang="en-US" sz="1600">
              <a:solidFill>
                <a:srgbClr val="000000"/>
              </a:solidFill>
              <a:latin typeface="Trebuchet MS" charset="0"/>
              <a:cs typeface="Trebuchet MS" charset="0"/>
            </a:endParaRPr>
          </a:p>
        </p:txBody>
      </p:sp>
      <p:sp>
        <p:nvSpPr>
          <p:cNvPr id="7" name="Title 22"/>
          <p:cNvSpPr>
            <a:spLocks noGrp="1"/>
          </p:cNvSpPr>
          <p:nvPr>
            <p:ph type="title"/>
          </p:nvPr>
        </p:nvSpPr>
        <p:spPr>
          <a:xfrm>
            <a:off x="0" y="0"/>
            <a:ext cx="12192000" cy="609600"/>
          </a:xfrm>
          <a:prstGeom prst="rect">
            <a:avLst/>
          </a:prstGeom>
          <a:gradFill flip="none">
            <a:gsLst>
              <a:gs pos="0">
                <a:srgbClr val="051C53"/>
              </a:gs>
              <a:gs pos="100000">
                <a:srgbClr val="083297"/>
              </a:gs>
            </a:gsLst>
            <a:lin scaled="0"/>
            <a:tileRect/>
          </a:gradFill>
          <a:ln>
            <a:solidFill>
              <a:srgbClr val="051C53"/>
            </a:solidFill>
          </a:ln>
        </p:spPr>
        <p:txBody>
          <a:bodyPr wrap="none" bIns="80766" rtlCol="0">
            <a:noAutofit/>
          </a:bodyPr>
          <a:lstStyle>
            <a:lvl1pPr algn="l">
              <a:defRPr i="0">
                <a:solidFill>
                  <a:schemeClr val="bg1"/>
                </a:solidFill>
              </a:defRPr>
            </a:lvl1pPr>
          </a:lstStyle>
          <a:p>
            <a:r>
              <a:rPr lang="en-US" dirty="0"/>
              <a:t>Click to edit Master title style</a:t>
            </a:r>
          </a:p>
        </p:txBody>
      </p:sp>
      <p:sp>
        <p:nvSpPr>
          <p:cNvPr id="18" name="Content Placeholder 17"/>
          <p:cNvSpPr>
            <a:spLocks noGrp="1"/>
          </p:cNvSpPr>
          <p:nvPr>
            <p:ph sz="quarter" idx="12"/>
          </p:nvPr>
        </p:nvSpPr>
        <p:spPr>
          <a:xfrm>
            <a:off x="216032" y="774830"/>
            <a:ext cx="11654111" cy="5654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3"/>
          </p:nvPr>
        </p:nvSpPr>
        <p:spPr>
          <a:xfrm>
            <a:off x="4337051" y="6611938"/>
            <a:ext cx="3556000" cy="252412"/>
          </a:xfrm>
          <a:prstGeom prst="rect">
            <a:avLst/>
          </a:prstGeom>
        </p:spPr>
        <p:txBody>
          <a:bodyPr/>
          <a:lstStyle>
            <a:lvl1pPr algn="ctr">
              <a:defRPr sz="1100">
                <a:solidFill>
                  <a:srgbClr val="FFFFFF"/>
                </a:solidFill>
                <a:latin typeface="Arial" pitchFamily="-107" charset="0"/>
                <a:ea typeface="ＭＳ Ｐゴシック" pitchFamily="-107" charset="-128"/>
                <a:cs typeface="ＭＳ Ｐゴシック" pitchFamily="-107" charset="-128"/>
              </a:defRPr>
            </a:lvl1pPr>
          </a:lstStyle>
          <a:p>
            <a:pPr>
              <a:defRPr/>
            </a:pPr>
            <a:r>
              <a:rPr lang="en-US"/>
              <a:t>SFU</a:t>
            </a:r>
            <a:endParaRPr lang="en-US" dirty="0"/>
          </a:p>
        </p:txBody>
      </p:sp>
      <p:sp>
        <p:nvSpPr>
          <p:cNvPr id="8" name="Footer Placeholder 4"/>
          <p:cNvSpPr>
            <a:spLocks noGrp="1"/>
          </p:cNvSpPr>
          <p:nvPr>
            <p:ph type="ftr" sz="quarter" idx="14"/>
          </p:nvPr>
        </p:nvSpPr>
        <p:spPr>
          <a:xfrm>
            <a:off x="0" y="6611938"/>
            <a:ext cx="4320117" cy="252412"/>
          </a:xfrm>
          <a:prstGeom prst="rect">
            <a:avLst/>
          </a:prstGeom>
        </p:spPr>
        <p:txBody>
          <a:bodyPr/>
          <a:lstStyle>
            <a:lvl1pPr algn="ctr">
              <a:defRPr sz="1100">
                <a:solidFill>
                  <a:schemeClr val="bg1"/>
                </a:solidFill>
                <a:latin typeface="Arial" pitchFamily="-107" charset="0"/>
                <a:ea typeface="ＭＳ Ｐゴシック" pitchFamily="-107" charset="-128"/>
                <a:cs typeface="ＭＳ Ｐゴシック" pitchFamily="-107" charset="-128"/>
              </a:defRPr>
            </a:lvl1pPr>
          </a:lstStyle>
          <a:p>
            <a:pPr>
              <a:defRPr/>
            </a:pPr>
            <a:r>
              <a:rPr lang="en-US">
                <a:solidFill>
                  <a:srgbClr val="FFFFFF"/>
                </a:solidFill>
              </a:rPr>
              <a:t>Bernd Stelzer</a:t>
            </a:r>
          </a:p>
        </p:txBody>
      </p:sp>
      <p:sp>
        <p:nvSpPr>
          <p:cNvPr id="9" name="Slide Number Placeholder 5"/>
          <p:cNvSpPr>
            <a:spLocks noGrp="1"/>
          </p:cNvSpPr>
          <p:nvPr>
            <p:ph type="sldNum" sz="quarter" idx="15"/>
          </p:nvPr>
        </p:nvSpPr>
        <p:spPr>
          <a:xfrm>
            <a:off x="7909984" y="6605588"/>
            <a:ext cx="4298949" cy="252412"/>
          </a:xfrm>
          <a:prstGeom prst="rect">
            <a:avLst/>
          </a:prstGeom>
        </p:spPr>
        <p:txBody>
          <a:bodyPr/>
          <a:lstStyle>
            <a:lvl1pPr>
              <a:defRPr/>
            </a:lvl1pPr>
          </a:lstStyle>
          <a:p>
            <a:pPr>
              <a:defRPr/>
            </a:pPr>
            <a:r>
              <a:rPr lang="en-US" dirty="0">
                <a:solidFill>
                  <a:srgbClr val="FFFFFF"/>
                </a:solidFill>
              </a:rPr>
              <a:t>						  </a:t>
            </a:r>
            <a:fld id="{6F7828C5-567B-E94D-A5A5-C877F05D9924}" type="slidenum">
              <a:rPr lang="en-US" sz="1400">
                <a:solidFill>
                  <a:srgbClr val="FFFFFF"/>
                </a:solidFill>
              </a:rPr>
              <a:pPr>
                <a:defRPr/>
              </a:pPr>
              <a:t>‹#›</a:t>
            </a:fld>
            <a:endParaRPr lang="en-US" sz="1400" dirty="0">
              <a:solidFill>
                <a:srgbClr val="FFFFFF"/>
              </a:solidFill>
            </a:endParaRPr>
          </a:p>
        </p:txBody>
      </p:sp>
    </p:spTree>
    <p:extLst>
      <p:ext uri="{BB962C8B-B14F-4D97-AF65-F5344CB8AC3E}">
        <p14:creationId xmlns:p14="http://schemas.microsoft.com/office/powerpoint/2010/main" val="34714592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ccueil">
    <p:spTree>
      <p:nvGrpSpPr>
        <p:cNvPr id="1" name=""/>
        <p:cNvGrpSpPr/>
        <p:nvPr/>
      </p:nvGrpSpPr>
      <p:grpSpPr>
        <a:xfrm>
          <a:off x="0" y="0"/>
          <a:ext cx="0" cy="0"/>
          <a:chOff x="0" y="0"/>
          <a:chExt cx="0" cy="0"/>
        </a:xfrm>
      </p:grpSpPr>
      <p:sp>
        <p:nvSpPr>
          <p:cNvPr id="5" name="Rectangle 4"/>
          <p:cNvSpPr/>
          <p:nvPr userDrawn="1"/>
        </p:nvSpPr>
        <p:spPr>
          <a:xfrm>
            <a:off x="3" y="5971213"/>
            <a:ext cx="12191999"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pic>
        <p:nvPicPr>
          <p:cNvPr id="6" name="Picture 8" descr="fondCEA1.jp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7" y="-40641"/>
            <a:ext cx="12205547" cy="6011852"/>
          </a:xfrm>
          <a:prstGeom prst="rect">
            <a:avLst/>
          </a:prstGeom>
        </p:spPr>
      </p:pic>
      <p:pic>
        <p:nvPicPr>
          <p:cNvPr id="8" name="Picture 9" descr="cea_logo_small2.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304235" y="1861048"/>
            <a:ext cx="2589696" cy="1585387"/>
          </a:xfrm>
          <a:prstGeom prst="rect">
            <a:avLst/>
          </a:prstGeom>
          <a:effectLst>
            <a:outerShdw blurRad="517525" dist="38100" dir="2700000" algn="tl" rotWithShape="0">
              <a:srgbClr val="000000">
                <a:alpha val="33000"/>
              </a:srgbClr>
            </a:outerShdw>
          </a:effectLst>
        </p:spPr>
      </p:pic>
      <p:sp>
        <p:nvSpPr>
          <p:cNvPr id="10" name="Titre 3"/>
          <p:cNvSpPr txBox="1">
            <a:spLocks/>
          </p:cNvSpPr>
          <p:nvPr userDrawn="1"/>
        </p:nvSpPr>
        <p:spPr>
          <a:xfrm>
            <a:off x="1124368" y="3757134"/>
            <a:ext cx="10480896" cy="350340"/>
          </a:xfrm>
          <a:prstGeom prst="rect">
            <a:avLst/>
          </a:prstGeom>
        </p:spPr>
        <p:txBody>
          <a:bodyPr lIns="127723" tIns="63862" rIns="127723" bIns="63862">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fr-FR" sz="1700" noProof="0" dirty="0">
                <a:solidFill>
                  <a:schemeClr val="bg1"/>
                </a:solidFill>
                <a:latin typeface="Calibri"/>
                <a:cs typeface="Calibri"/>
              </a:rPr>
              <a:t>DE LA RECHERCHE À L’INDUSTRIE</a:t>
            </a:r>
          </a:p>
        </p:txBody>
      </p:sp>
      <p:sp>
        <p:nvSpPr>
          <p:cNvPr id="11" name="ZoneTexte 10"/>
          <p:cNvSpPr txBox="1"/>
          <p:nvPr userDrawn="1"/>
        </p:nvSpPr>
        <p:spPr>
          <a:xfrm>
            <a:off x="1113036" y="6158144"/>
            <a:ext cx="10376440"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13" name="Espace réservé du texte 12"/>
          <p:cNvSpPr>
            <a:spLocks noGrp="1"/>
          </p:cNvSpPr>
          <p:nvPr>
            <p:ph type="body" sz="quarter" idx="10" hasCustomPrompt="1"/>
          </p:nvPr>
        </p:nvSpPr>
        <p:spPr>
          <a:xfrm>
            <a:off x="1124369" y="4461091"/>
            <a:ext cx="8763803" cy="599869"/>
          </a:xfrm>
        </p:spPr>
        <p:txBody>
          <a:bodyPr wrap="square">
            <a:spAutoFit/>
          </a:bodyPr>
          <a:lstStyle>
            <a:lvl1pPr marL="0" indent="0">
              <a:buFontTx/>
              <a:buNone/>
              <a:defRPr sz="3400" b="1">
                <a:solidFill>
                  <a:schemeClr val="bg1"/>
                </a:solidFill>
              </a:defRPr>
            </a:lvl1pPr>
          </a:lstStyle>
          <a:p>
            <a:pPr lvl="0"/>
            <a:r>
              <a:rPr lang="fr-FR" noProof="0" dirty="0"/>
              <a:t>TITRE À VENIR</a:t>
            </a:r>
          </a:p>
        </p:txBody>
      </p:sp>
      <p:sp>
        <p:nvSpPr>
          <p:cNvPr id="18" name="Espace réservé du texte 12"/>
          <p:cNvSpPr>
            <a:spLocks noGrp="1"/>
          </p:cNvSpPr>
          <p:nvPr>
            <p:ph type="body" sz="quarter" idx="11" hasCustomPrompt="1"/>
          </p:nvPr>
        </p:nvSpPr>
        <p:spPr>
          <a:xfrm>
            <a:off x="1124369" y="5122103"/>
            <a:ext cx="3922680" cy="309021"/>
          </a:xfrm>
        </p:spPr>
        <p:txBody>
          <a:bodyPr wrap="square">
            <a:spAutoFit/>
          </a:bodyPr>
          <a:lstStyle>
            <a:lvl1pPr marL="0" indent="0">
              <a:buFontTx/>
              <a:buNone/>
              <a:defRPr sz="1300" b="0">
                <a:solidFill>
                  <a:schemeClr val="bg1"/>
                </a:solidFill>
              </a:defRPr>
            </a:lvl1pPr>
          </a:lstStyle>
          <a:p>
            <a:pPr lvl="0"/>
            <a:fld id="{ED1C4103-FF01-4613-BB77-A54429AC18D2}" type="datetime4">
              <a:rPr lang="fr-FR" noProof="0" smtClean="0"/>
              <a:t>20 mai 2019</a:t>
            </a:fld>
            <a:endParaRPr lang="fr-FR" noProof="0" dirty="0"/>
          </a:p>
        </p:txBody>
      </p:sp>
      <p:sp>
        <p:nvSpPr>
          <p:cNvPr id="9" name="Espace réservé du texte 12"/>
          <p:cNvSpPr>
            <a:spLocks noGrp="1"/>
          </p:cNvSpPr>
          <p:nvPr>
            <p:ph type="body" sz="quarter" idx="12" hasCustomPrompt="1"/>
          </p:nvPr>
        </p:nvSpPr>
        <p:spPr>
          <a:xfrm>
            <a:off x="1113036" y="5469234"/>
            <a:ext cx="3922680" cy="378270"/>
          </a:xfrm>
        </p:spPr>
        <p:txBody>
          <a:bodyPr wrap="square">
            <a:spAutoFit/>
          </a:bodyPr>
          <a:lstStyle>
            <a:lvl1pPr marL="0" indent="0">
              <a:buFontTx/>
              <a:buNone/>
              <a:defRPr sz="1800" b="0">
                <a:solidFill>
                  <a:schemeClr val="bg1"/>
                </a:solidFill>
              </a:defRPr>
            </a:lvl1pPr>
          </a:lstStyle>
          <a:p>
            <a:pPr lvl="0"/>
            <a:r>
              <a:rPr lang="fr-FR" noProof="0" dirty="0"/>
              <a:t>Auteur</a:t>
            </a:r>
          </a:p>
        </p:txBody>
      </p:sp>
    </p:spTree>
    <p:extLst>
      <p:ext uri="{BB962C8B-B14F-4D97-AF65-F5344CB8AC3E}">
        <p14:creationId xmlns:p14="http://schemas.microsoft.com/office/powerpoint/2010/main" val="35707358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ccueil avec contenu">
    <p:spTree>
      <p:nvGrpSpPr>
        <p:cNvPr id="1" name=""/>
        <p:cNvGrpSpPr/>
        <p:nvPr/>
      </p:nvGrpSpPr>
      <p:grpSpPr>
        <a:xfrm>
          <a:off x="0" y="0"/>
          <a:ext cx="0" cy="0"/>
          <a:chOff x="0" y="0"/>
          <a:chExt cx="0" cy="0"/>
        </a:xfrm>
      </p:grpSpPr>
      <p:sp>
        <p:nvSpPr>
          <p:cNvPr id="4" name="Rectangle 3"/>
          <p:cNvSpPr/>
          <p:nvPr userDrawn="1"/>
        </p:nvSpPr>
        <p:spPr>
          <a:xfrm>
            <a:off x="3" y="5971213"/>
            <a:ext cx="12191999"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pic>
        <p:nvPicPr>
          <p:cNvPr id="5" name="Picture 8" descr="fondCEA1.jp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7" y="-40641"/>
            <a:ext cx="12205547" cy="6011852"/>
          </a:xfrm>
          <a:prstGeom prst="rect">
            <a:avLst/>
          </a:prstGeom>
        </p:spPr>
      </p:pic>
      <p:pic>
        <p:nvPicPr>
          <p:cNvPr id="12" name="Picture 9" descr="cea_logo_small2.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304235" y="1861048"/>
            <a:ext cx="2589696" cy="1585387"/>
          </a:xfrm>
          <a:prstGeom prst="rect">
            <a:avLst/>
          </a:prstGeom>
          <a:effectLst>
            <a:outerShdw blurRad="517525" dist="38100" dir="2700000" algn="tl" rotWithShape="0">
              <a:srgbClr val="000000">
                <a:alpha val="33000"/>
              </a:srgbClr>
            </a:outerShdw>
          </a:effectLst>
        </p:spPr>
      </p:pic>
      <p:sp>
        <p:nvSpPr>
          <p:cNvPr id="15" name="Espace réservé du texte 12"/>
          <p:cNvSpPr>
            <a:spLocks noGrp="1"/>
          </p:cNvSpPr>
          <p:nvPr>
            <p:ph type="body" sz="quarter" idx="10" hasCustomPrompt="1"/>
          </p:nvPr>
        </p:nvSpPr>
        <p:spPr>
          <a:xfrm>
            <a:off x="1124369" y="4461091"/>
            <a:ext cx="8763803" cy="599869"/>
          </a:xfrm>
        </p:spPr>
        <p:txBody>
          <a:bodyPr wrap="square">
            <a:spAutoFit/>
          </a:bodyPr>
          <a:lstStyle>
            <a:lvl1pPr marL="0" indent="0">
              <a:buFontTx/>
              <a:buNone/>
              <a:defRPr sz="3400" b="1">
                <a:solidFill>
                  <a:schemeClr val="bg1"/>
                </a:solidFill>
              </a:defRPr>
            </a:lvl1pPr>
          </a:lstStyle>
          <a:p>
            <a:pPr lvl="0"/>
            <a:r>
              <a:rPr lang="fr-FR" noProof="0" dirty="0"/>
              <a:t>TITRE À VENIR</a:t>
            </a:r>
          </a:p>
        </p:txBody>
      </p:sp>
      <p:sp>
        <p:nvSpPr>
          <p:cNvPr id="17" name="Titre 3"/>
          <p:cNvSpPr txBox="1">
            <a:spLocks/>
          </p:cNvSpPr>
          <p:nvPr userDrawn="1"/>
        </p:nvSpPr>
        <p:spPr>
          <a:xfrm>
            <a:off x="1124368" y="3757134"/>
            <a:ext cx="10480896" cy="350340"/>
          </a:xfrm>
          <a:prstGeom prst="rect">
            <a:avLst/>
          </a:prstGeom>
        </p:spPr>
        <p:txBody>
          <a:bodyPr lIns="127723" tIns="63862" rIns="127723" bIns="63862">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fr-FR" sz="1700" noProof="0" dirty="0">
                <a:solidFill>
                  <a:schemeClr val="bg1"/>
                </a:solidFill>
                <a:latin typeface="Calibri"/>
                <a:cs typeface="Calibri"/>
              </a:rPr>
              <a:t>DE LA RECHERCHE À L’INDUSTRIE</a:t>
            </a:r>
          </a:p>
        </p:txBody>
      </p:sp>
      <p:sp>
        <p:nvSpPr>
          <p:cNvPr id="18" name="ZoneTexte 10"/>
          <p:cNvSpPr txBox="1"/>
          <p:nvPr userDrawn="1"/>
        </p:nvSpPr>
        <p:spPr>
          <a:xfrm>
            <a:off x="1113036" y="6158143"/>
            <a:ext cx="10376440"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19" name="Espace réservé du texte 12"/>
          <p:cNvSpPr>
            <a:spLocks noGrp="1"/>
          </p:cNvSpPr>
          <p:nvPr>
            <p:ph type="body" sz="quarter" idx="12" hasCustomPrompt="1"/>
          </p:nvPr>
        </p:nvSpPr>
        <p:spPr>
          <a:xfrm>
            <a:off x="1124369" y="5122103"/>
            <a:ext cx="3922680" cy="309021"/>
          </a:xfrm>
        </p:spPr>
        <p:txBody>
          <a:bodyPr wrap="square">
            <a:spAutoFit/>
          </a:bodyPr>
          <a:lstStyle>
            <a:lvl1pPr marL="0" indent="0">
              <a:buFontTx/>
              <a:buNone/>
              <a:defRPr sz="1300" b="0">
                <a:solidFill>
                  <a:schemeClr val="bg1"/>
                </a:solidFill>
              </a:defRPr>
            </a:lvl1pPr>
          </a:lstStyle>
          <a:p>
            <a:pPr lvl="0"/>
            <a:fld id="{B5559CBA-976B-4265-9B41-694881203DBF}" type="datetime4">
              <a:rPr lang="fr-FR" noProof="0" smtClean="0"/>
              <a:t>20 mai 2019</a:t>
            </a:fld>
            <a:endParaRPr lang="fr-FR" noProof="0" dirty="0"/>
          </a:p>
        </p:txBody>
      </p:sp>
      <p:sp>
        <p:nvSpPr>
          <p:cNvPr id="7" name="Espace réservé du contenu 6"/>
          <p:cNvSpPr>
            <a:spLocks noGrp="1"/>
          </p:cNvSpPr>
          <p:nvPr>
            <p:ph sz="quarter" idx="13"/>
          </p:nvPr>
        </p:nvSpPr>
        <p:spPr>
          <a:xfrm>
            <a:off x="6829779" y="1143001"/>
            <a:ext cx="3668184" cy="163194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0" name="Espace réservé du texte 12"/>
          <p:cNvSpPr>
            <a:spLocks noGrp="1"/>
          </p:cNvSpPr>
          <p:nvPr>
            <p:ph type="body" sz="quarter" idx="14" hasCustomPrompt="1"/>
          </p:nvPr>
        </p:nvSpPr>
        <p:spPr>
          <a:xfrm>
            <a:off x="1113036" y="5469234"/>
            <a:ext cx="3922680" cy="378270"/>
          </a:xfrm>
        </p:spPr>
        <p:txBody>
          <a:bodyPr wrap="square">
            <a:spAutoFit/>
          </a:bodyPr>
          <a:lstStyle>
            <a:lvl1pPr marL="0" indent="0">
              <a:buFontTx/>
              <a:buNone/>
              <a:defRPr sz="1800" b="0">
                <a:solidFill>
                  <a:schemeClr val="bg1"/>
                </a:solidFill>
              </a:defRPr>
            </a:lvl1pPr>
          </a:lstStyle>
          <a:p>
            <a:pPr lvl="0"/>
            <a:r>
              <a:rPr lang="fr-FR" noProof="0" dirty="0"/>
              <a:t>Auteur</a:t>
            </a:r>
          </a:p>
        </p:txBody>
      </p:sp>
    </p:spTree>
    <p:extLst>
      <p:ext uri="{BB962C8B-B14F-4D97-AF65-F5344CB8AC3E}">
        <p14:creationId xmlns:p14="http://schemas.microsoft.com/office/powerpoint/2010/main" val="32867683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ous-titre avec contenu">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0"/>
          </p:nvPr>
        </p:nvSpPr>
        <p:spPr/>
        <p:txBody>
          <a:bodyPr/>
          <a:lstStyle/>
          <a:p>
            <a:pPr algn="ctr"/>
            <a:fld id="{854A34C9-9A4B-6445-85E1-F779B5E87362}" type="slidenum">
              <a:rPr lang="fr-FR" sz="1000" noProof="0" smtClean="0">
                <a:solidFill>
                  <a:schemeClr val="bg1"/>
                </a:solidFill>
                <a:latin typeface="Arial" charset="0"/>
                <a:ea typeface="Arial" charset="0"/>
                <a:cs typeface="Arial" charset="0"/>
              </a:rPr>
              <a:pPr algn="ctr"/>
              <a:t>‹#›</a:t>
            </a:fld>
            <a:endParaRPr lang="fr-FR" sz="1000" noProof="0" dirty="0">
              <a:solidFill>
                <a:schemeClr val="bg1"/>
              </a:solidFill>
              <a:latin typeface="Arial" charset="0"/>
              <a:ea typeface="Arial" charset="0"/>
              <a:cs typeface="Arial" charset="0"/>
            </a:endParaRPr>
          </a:p>
        </p:txBody>
      </p:sp>
      <p:pic>
        <p:nvPicPr>
          <p:cNvPr id="4" name="Picture 1" descr="fondCEA3.jp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37412"/>
            <a:ext cx="12192000" cy="5998464"/>
          </a:xfrm>
          <a:prstGeom prst="rect">
            <a:avLst/>
          </a:prstGeom>
        </p:spPr>
      </p:pic>
      <p:sp>
        <p:nvSpPr>
          <p:cNvPr id="6" name="Espace réservé du texte 5"/>
          <p:cNvSpPr>
            <a:spLocks noGrp="1"/>
          </p:cNvSpPr>
          <p:nvPr>
            <p:ph type="body" sz="quarter" idx="11" hasCustomPrompt="1"/>
          </p:nvPr>
        </p:nvSpPr>
        <p:spPr>
          <a:xfrm>
            <a:off x="1127570" y="4801465"/>
            <a:ext cx="2139247" cy="249299"/>
          </a:xfrm>
        </p:spPr>
        <p:txBody>
          <a:bodyPr wrap="square" tIns="0" bIns="0">
            <a:spAutoFit/>
          </a:bodyPr>
          <a:lstStyle>
            <a:lvl1pPr marL="0" indent="0">
              <a:buFontTx/>
              <a:buNone/>
              <a:defRPr/>
            </a:lvl1pPr>
          </a:lstStyle>
          <a:p>
            <a:pPr lvl="0"/>
            <a:r>
              <a:rPr lang="fr-FR" noProof="0" dirty="0"/>
              <a:t>Partie 1</a:t>
            </a:r>
          </a:p>
        </p:txBody>
      </p:sp>
      <p:sp>
        <p:nvSpPr>
          <p:cNvPr id="9" name="Rectangle 8"/>
          <p:cNvSpPr/>
          <p:nvPr userDrawn="1"/>
        </p:nvSpPr>
        <p:spPr>
          <a:xfrm>
            <a:off x="3" y="5961053"/>
            <a:ext cx="12191999"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sp>
        <p:nvSpPr>
          <p:cNvPr id="16" name="ZoneTexte 10"/>
          <p:cNvSpPr txBox="1"/>
          <p:nvPr userDrawn="1"/>
        </p:nvSpPr>
        <p:spPr>
          <a:xfrm>
            <a:off x="1113036" y="6158143"/>
            <a:ext cx="10376440"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10" name="Espace réservé du contenu 9"/>
          <p:cNvSpPr>
            <a:spLocks noGrp="1"/>
          </p:cNvSpPr>
          <p:nvPr>
            <p:ph sz="quarter" idx="14"/>
          </p:nvPr>
        </p:nvSpPr>
        <p:spPr>
          <a:xfrm>
            <a:off x="1422400" y="473604"/>
            <a:ext cx="4673600" cy="138264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485376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éfaut avec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1" cap="none" baseline="0"/>
            </a:lvl1pPr>
          </a:lstStyle>
          <a:p>
            <a:r>
              <a:rPr lang="fr-FR" noProof="0"/>
              <a:t>Modifiez le style du titre</a:t>
            </a:r>
            <a:endParaRPr lang="fr-FR" noProof="0" dirty="0"/>
          </a:p>
        </p:txBody>
      </p:sp>
      <p:sp>
        <p:nvSpPr>
          <p:cNvPr id="3" name="Espace réservé du numéro de diapositive 2"/>
          <p:cNvSpPr>
            <a:spLocks noGrp="1"/>
          </p:cNvSpPr>
          <p:nvPr>
            <p:ph type="sldNum" sz="quarter" idx="10"/>
          </p:nvPr>
        </p:nvSpPr>
        <p:spPr/>
        <p:txBody>
          <a:bodyPr/>
          <a:lstStyle/>
          <a:p>
            <a:pPr algn="ctr"/>
            <a:fld id="{854A34C9-9A4B-6445-85E1-F779B5E87362}" type="slidenum">
              <a:rPr lang="fr-FR" sz="1000" noProof="0" smtClean="0">
                <a:solidFill>
                  <a:schemeClr val="bg1"/>
                </a:solidFill>
                <a:latin typeface="Arial" charset="0"/>
                <a:ea typeface="Arial" charset="0"/>
                <a:cs typeface="Arial" charset="0"/>
              </a:rPr>
              <a:pPr algn="ctr"/>
              <a:t>‹#›</a:t>
            </a:fld>
            <a:endParaRPr lang="fr-FR" sz="1000" noProof="0" dirty="0">
              <a:solidFill>
                <a:schemeClr val="bg1"/>
              </a:solidFill>
              <a:latin typeface="Arial" charset="0"/>
              <a:ea typeface="Arial" charset="0"/>
              <a:cs typeface="Arial" charset="0"/>
            </a:endParaRPr>
          </a:p>
        </p:txBody>
      </p:sp>
      <p:sp>
        <p:nvSpPr>
          <p:cNvPr id="4" name="Text Placeholder 2"/>
          <p:cNvSpPr>
            <a:spLocks noGrp="1"/>
          </p:cNvSpPr>
          <p:nvPr>
            <p:ph idx="1"/>
          </p:nvPr>
        </p:nvSpPr>
        <p:spPr>
          <a:xfrm>
            <a:off x="881099" y="1630412"/>
            <a:ext cx="10515600" cy="1236967"/>
          </a:xfrm>
          <a:prstGeom prst="rect">
            <a:avLst/>
          </a:prstGeom>
        </p:spPr>
        <p:txBody>
          <a:bodyPr vert="horz" lIns="127723" tIns="63862" rIns="127723" bIns="63862" rtlCol="0">
            <a:spAutoFit/>
          </a:bodyPr>
          <a:lstStyle>
            <a:lvl1pPr>
              <a:lnSpc>
                <a:spcPct val="100000"/>
              </a:lnSpc>
              <a:spcBef>
                <a:spcPts val="0"/>
              </a:spcBef>
              <a:defRPr sz="1800"/>
            </a:lvl1pPr>
            <a:lvl2pPr>
              <a:lnSpc>
                <a:spcPct val="100000"/>
              </a:lnSpc>
              <a:spcBef>
                <a:spcPts val="0"/>
              </a:spcBef>
              <a:defRPr sz="1600"/>
            </a:lvl2pPr>
            <a:lvl3pPr>
              <a:lnSpc>
                <a:spcPct val="100000"/>
              </a:lnSpc>
              <a:spcBef>
                <a:spcPts val="0"/>
              </a:spcBef>
              <a:defRPr sz="1400"/>
            </a:lvl3pPr>
            <a:lvl4pPr marL="1676370" indent="-239481">
              <a:lnSpc>
                <a:spcPct val="100000"/>
              </a:lnSpc>
              <a:spcBef>
                <a:spcPts val="0"/>
              </a:spcBef>
              <a:buFont typeface="Calibri" panose="020F0502020204030204" pitchFamily="34" charset="0"/>
              <a:buChar char="-"/>
              <a:defRPr sz="1200"/>
            </a:lvl4pPr>
            <a:lvl5pPr marL="2155332" indent="-239481">
              <a:lnSpc>
                <a:spcPct val="100000"/>
              </a:lnSpc>
              <a:spcBef>
                <a:spcPts val="0"/>
              </a:spcBef>
              <a:buFont typeface="Wingdings" panose="05000000000000000000" pitchFamily="2" charset="2"/>
              <a:buChar char="§"/>
              <a:defRPr sz="1200"/>
            </a:lvl5pPr>
          </a:lstStyle>
          <a:p>
            <a:pPr lvl="0"/>
            <a:r>
              <a:rPr lang="fr-FR" noProof="0"/>
              <a:t>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
        <p:nvSpPr>
          <p:cNvPr id="5" name="Espace réservé du texte 2"/>
          <p:cNvSpPr>
            <a:spLocks noGrp="1"/>
          </p:cNvSpPr>
          <p:nvPr>
            <p:ph type="body" sz="quarter" idx="12" hasCustomPrompt="1"/>
          </p:nvPr>
        </p:nvSpPr>
        <p:spPr>
          <a:xfrm>
            <a:off x="881100" y="1067647"/>
            <a:ext cx="10565835" cy="378270"/>
          </a:xfrm>
        </p:spPr>
        <p:txBody>
          <a:bodyPr wrap="square">
            <a:spAutoFit/>
          </a:bodyPr>
          <a:lstStyle>
            <a:lvl1pPr marL="0" indent="0">
              <a:buFontTx/>
              <a:buNone/>
              <a:defRPr sz="1800"/>
            </a:lvl1pPr>
          </a:lstStyle>
          <a:p>
            <a:pPr lvl="0"/>
            <a:r>
              <a:rPr lang="fr-FR" noProof="0" dirty="0"/>
              <a:t>Texte simple de la diapositive</a:t>
            </a:r>
          </a:p>
        </p:txBody>
      </p:sp>
    </p:spTree>
    <p:extLst>
      <p:ext uri="{BB962C8B-B14F-4D97-AF65-F5344CB8AC3E}">
        <p14:creationId xmlns:p14="http://schemas.microsoft.com/office/powerpoint/2010/main" val="32321118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éfaut avec tit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1" cap="none" baseline="0"/>
            </a:lvl1pPr>
          </a:lstStyle>
          <a:p>
            <a:r>
              <a:rPr lang="fr-FR" noProof="0"/>
              <a:t>Modifiez le style du titre</a:t>
            </a:r>
            <a:endParaRPr lang="fr-FR" noProof="0" dirty="0"/>
          </a:p>
        </p:txBody>
      </p:sp>
      <p:sp>
        <p:nvSpPr>
          <p:cNvPr id="3" name="Espace réservé du numéro de diapositive 2"/>
          <p:cNvSpPr>
            <a:spLocks noGrp="1"/>
          </p:cNvSpPr>
          <p:nvPr>
            <p:ph type="sldNum" sz="quarter" idx="10"/>
          </p:nvPr>
        </p:nvSpPr>
        <p:spPr/>
        <p:txBody>
          <a:bodyPr/>
          <a:lstStyle/>
          <a:p>
            <a:pPr algn="ctr"/>
            <a:fld id="{854A34C9-9A4B-6445-85E1-F779B5E87362}" type="slidenum">
              <a:rPr lang="fr-FR" sz="1000" noProof="0" smtClean="0">
                <a:solidFill>
                  <a:schemeClr val="bg1"/>
                </a:solidFill>
                <a:latin typeface="Arial" charset="0"/>
                <a:ea typeface="Arial" charset="0"/>
                <a:cs typeface="Arial" charset="0"/>
              </a:rPr>
              <a:pPr algn="ctr"/>
              <a:t>‹#›</a:t>
            </a:fld>
            <a:endParaRPr lang="fr-FR" sz="1000" noProof="0" dirty="0">
              <a:solidFill>
                <a:schemeClr val="bg1"/>
              </a:solidFill>
              <a:latin typeface="Arial" charset="0"/>
              <a:ea typeface="Arial" charset="0"/>
              <a:cs typeface="Arial" charset="0"/>
            </a:endParaRPr>
          </a:p>
        </p:txBody>
      </p:sp>
      <p:sp>
        <p:nvSpPr>
          <p:cNvPr id="5" name="Espace réservé du texte 2"/>
          <p:cNvSpPr>
            <a:spLocks noGrp="1"/>
          </p:cNvSpPr>
          <p:nvPr>
            <p:ph type="body" sz="quarter" idx="12" hasCustomPrompt="1"/>
          </p:nvPr>
        </p:nvSpPr>
        <p:spPr>
          <a:xfrm>
            <a:off x="881100" y="1067647"/>
            <a:ext cx="10565835" cy="378270"/>
          </a:xfrm>
        </p:spPr>
        <p:txBody>
          <a:bodyPr wrap="square">
            <a:spAutoFit/>
          </a:bodyPr>
          <a:lstStyle>
            <a:lvl1pPr marL="0" indent="0">
              <a:buFontTx/>
              <a:buNone/>
              <a:defRPr sz="1800"/>
            </a:lvl1pPr>
          </a:lstStyle>
          <a:p>
            <a:pPr lvl="0"/>
            <a:r>
              <a:rPr lang="fr-FR" noProof="0" dirty="0"/>
              <a:t>Texte simple de la diapositive</a:t>
            </a:r>
          </a:p>
        </p:txBody>
      </p:sp>
      <p:pic>
        <p:nvPicPr>
          <p:cNvPr id="4" name="Imag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78259" y="13647"/>
            <a:ext cx="723331" cy="723331"/>
          </a:xfrm>
          <a:prstGeom prst="rect">
            <a:avLst/>
          </a:prstGeom>
        </p:spPr>
      </p:pic>
    </p:spTree>
    <p:extLst>
      <p:ext uri="{BB962C8B-B14F-4D97-AF65-F5344CB8AC3E}">
        <p14:creationId xmlns:p14="http://schemas.microsoft.com/office/powerpoint/2010/main" val="41398726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Ouverture de chapitre avec champ photo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A0520F-F2B4-4144-B2A0-D31492DE5858}"/>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990C283F-3F6C-463B-B6FF-C5A1120E751C}"/>
              </a:ext>
            </a:extLst>
          </p:cNvPr>
          <p:cNvSpPr>
            <a:spLocks noGrp="1"/>
          </p:cNvSpPr>
          <p:nvPr>
            <p:ph type="sldNum" sz="quarter" idx="10"/>
          </p:nvPr>
        </p:nvSpPr>
        <p:spPr/>
        <p:txBody>
          <a:bodyPr/>
          <a:lstStyle/>
          <a:p>
            <a:pPr algn="ctr"/>
            <a:fld id="{53F0B3ED-4F75-49BF-B028-1A262D3A6E64}" type="slidenum">
              <a:rPr lang="fr-FR" sz="1000" smtClean="0">
                <a:solidFill>
                  <a:schemeClr val="bg1"/>
                </a:solidFill>
                <a:latin typeface="Arial" charset="0"/>
                <a:ea typeface="Arial" charset="0"/>
                <a:cs typeface="Arial" charset="0"/>
              </a:rPr>
              <a:t>‹#›</a:t>
            </a:fld>
            <a:endParaRPr lang="fr-FR" sz="1000" dirty="0">
              <a:solidFill>
                <a:schemeClr val="bg1"/>
              </a:solidFill>
              <a:latin typeface="Arial" charset="0"/>
              <a:ea typeface="Arial" charset="0"/>
              <a:cs typeface="Arial" charset="0"/>
            </a:endParaRPr>
          </a:p>
        </p:txBody>
      </p:sp>
      <p:pic>
        <p:nvPicPr>
          <p:cNvPr id="16" name="Image 15">
            <a:extLst>
              <a:ext uri="{FF2B5EF4-FFF2-40B4-BE49-F238E27FC236}">
                <a16:creationId xmlns:a16="http://schemas.microsoft.com/office/drawing/2014/main" id="{EA0235D1-1CA4-4813-8F9E-8EA6F5F9245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58065"/>
            <a:ext cx="12192000" cy="5808504"/>
          </a:xfrm>
          <a:prstGeom prst="rect">
            <a:avLst/>
          </a:prstGeom>
        </p:spPr>
      </p:pic>
      <p:sp>
        <p:nvSpPr>
          <p:cNvPr id="27" name="Titre 4">
            <a:extLst>
              <a:ext uri="{FF2B5EF4-FFF2-40B4-BE49-F238E27FC236}">
                <a16:creationId xmlns:a16="http://schemas.microsoft.com/office/drawing/2014/main" id="{9EB6429C-6B7C-4EE1-B9DC-E41E0338FCE4}"/>
              </a:ext>
            </a:extLst>
          </p:cNvPr>
          <p:cNvSpPr txBox="1">
            <a:spLocks/>
          </p:cNvSpPr>
          <p:nvPr userDrawn="1"/>
        </p:nvSpPr>
        <p:spPr>
          <a:xfrm>
            <a:off x="6096001" y="2824703"/>
            <a:ext cx="4933951" cy="1198561"/>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fr-FR" sz="3733" b="1" dirty="0">
              <a:solidFill>
                <a:srgbClr val="C00000"/>
              </a:solidFill>
              <a:latin typeface="Calibri" charset="0"/>
              <a:ea typeface="Calibri" charset="0"/>
              <a:cs typeface="Calibri" charset="0"/>
            </a:endParaRPr>
          </a:p>
        </p:txBody>
      </p:sp>
      <p:sp>
        <p:nvSpPr>
          <p:cNvPr id="29" name="Espace réservé pour une image  28">
            <a:extLst>
              <a:ext uri="{FF2B5EF4-FFF2-40B4-BE49-F238E27FC236}">
                <a16:creationId xmlns:a16="http://schemas.microsoft.com/office/drawing/2014/main" id="{00B39465-DFB6-4F0B-AD93-34B67A43F556}"/>
              </a:ext>
            </a:extLst>
          </p:cNvPr>
          <p:cNvSpPr>
            <a:spLocks noGrp="1" noChangeAspect="1"/>
          </p:cNvSpPr>
          <p:nvPr>
            <p:ph type="pic" sz="quarter" idx="11"/>
          </p:nvPr>
        </p:nvSpPr>
        <p:spPr>
          <a:xfrm>
            <a:off x="175259" y="1835213"/>
            <a:ext cx="2029261" cy="1126167"/>
          </a:xfrm>
        </p:spPr>
        <p:txBody>
          <a:bodyPr/>
          <a:lstStyle/>
          <a:p>
            <a:r>
              <a:rPr lang="fr-FR"/>
              <a:t>Cliquez sur l'icône pour ajouter une image</a:t>
            </a:r>
            <a:endParaRPr lang="fr-FR" dirty="0"/>
          </a:p>
        </p:txBody>
      </p:sp>
      <p:sp>
        <p:nvSpPr>
          <p:cNvPr id="31" name="Espace réservé pour une image  30">
            <a:extLst>
              <a:ext uri="{FF2B5EF4-FFF2-40B4-BE49-F238E27FC236}">
                <a16:creationId xmlns:a16="http://schemas.microsoft.com/office/drawing/2014/main" id="{05215E8A-C584-469C-8777-F84DF88AD457}"/>
              </a:ext>
            </a:extLst>
          </p:cNvPr>
          <p:cNvSpPr>
            <a:spLocks noGrp="1" noChangeAspect="1"/>
          </p:cNvSpPr>
          <p:nvPr>
            <p:ph type="pic" sz="quarter" idx="12"/>
          </p:nvPr>
        </p:nvSpPr>
        <p:spPr>
          <a:xfrm>
            <a:off x="2336050" y="1835213"/>
            <a:ext cx="1971551" cy="1126167"/>
          </a:xfrm>
        </p:spPr>
        <p:txBody>
          <a:bodyPr/>
          <a:lstStyle/>
          <a:p>
            <a:r>
              <a:rPr lang="fr-FR"/>
              <a:t>Cliquez sur l'icône pour ajouter une image</a:t>
            </a:r>
            <a:endParaRPr lang="fr-FR" dirty="0"/>
          </a:p>
        </p:txBody>
      </p:sp>
      <p:sp>
        <p:nvSpPr>
          <p:cNvPr id="33" name="Espace réservé pour une image  32">
            <a:extLst>
              <a:ext uri="{FF2B5EF4-FFF2-40B4-BE49-F238E27FC236}">
                <a16:creationId xmlns:a16="http://schemas.microsoft.com/office/drawing/2014/main" id="{F295F236-0258-44BD-A085-BC26E990060E}"/>
              </a:ext>
            </a:extLst>
          </p:cNvPr>
          <p:cNvSpPr>
            <a:spLocks noGrp="1" noChangeAspect="1"/>
          </p:cNvSpPr>
          <p:nvPr>
            <p:ph type="pic" sz="quarter" idx="13"/>
          </p:nvPr>
        </p:nvSpPr>
        <p:spPr>
          <a:xfrm>
            <a:off x="4446232" y="1835151"/>
            <a:ext cx="1571453" cy="1375466"/>
          </a:xfrm>
        </p:spPr>
        <p:txBody>
          <a:bodyPr/>
          <a:lstStyle/>
          <a:p>
            <a:r>
              <a:rPr lang="fr-FR"/>
              <a:t>Cliquez sur l'icône pour ajouter une image</a:t>
            </a:r>
          </a:p>
        </p:txBody>
      </p:sp>
      <p:sp>
        <p:nvSpPr>
          <p:cNvPr id="35" name="Espace réservé pour une image  34">
            <a:extLst>
              <a:ext uri="{FF2B5EF4-FFF2-40B4-BE49-F238E27FC236}">
                <a16:creationId xmlns:a16="http://schemas.microsoft.com/office/drawing/2014/main" id="{10F23775-F583-446B-ADBA-A32E31D6D2FB}"/>
              </a:ext>
            </a:extLst>
          </p:cNvPr>
          <p:cNvSpPr>
            <a:spLocks noGrp="1" noChangeAspect="1"/>
          </p:cNvSpPr>
          <p:nvPr>
            <p:ph type="pic" sz="quarter" idx="14"/>
          </p:nvPr>
        </p:nvSpPr>
        <p:spPr>
          <a:xfrm>
            <a:off x="4437705" y="3298825"/>
            <a:ext cx="1579355" cy="1375466"/>
          </a:xfrm>
        </p:spPr>
        <p:txBody>
          <a:bodyPr/>
          <a:lstStyle/>
          <a:p>
            <a:r>
              <a:rPr lang="fr-FR"/>
              <a:t>Cliquez sur l'icône pour ajouter une image</a:t>
            </a:r>
          </a:p>
        </p:txBody>
      </p:sp>
      <p:sp>
        <p:nvSpPr>
          <p:cNvPr id="37" name="Espace réservé pour une image  36">
            <a:extLst>
              <a:ext uri="{FF2B5EF4-FFF2-40B4-BE49-F238E27FC236}">
                <a16:creationId xmlns:a16="http://schemas.microsoft.com/office/drawing/2014/main" id="{CBB53359-B79D-4793-A0BA-531D16C92DB5}"/>
              </a:ext>
            </a:extLst>
          </p:cNvPr>
          <p:cNvSpPr>
            <a:spLocks noGrp="1" noChangeAspect="1"/>
          </p:cNvSpPr>
          <p:nvPr>
            <p:ph type="pic" sz="quarter" idx="15"/>
          </p:nvPr>
        </p:nvSpPr>
        <p:spPr>
          <a:xfrm>
            <a:off x="2343153" y="3201989"/>
            <a:ext cx="1955921" cy="1126167"/>
          </a:xfrm>
        </p:spPr>
        <p:txBody>
          <a:bodyPr/>
          <a:lstStyle/>
          <a:p>
            <a:r>
              <a:rPr lang="fr-FR"/>
              <a:t>Cliquez sur l'icône pour ajouter une image</a:t>
            </a:r>
          </a:p>
        </p:txBody>
      </p:sp>
      <p:sp>
        <p:nvSpPr>
          <p:cNvPr id="39" name="Espace réservé pour une image  38">
            <a:extLst>
              <a:ext uri="{FF2B5EF4-FFF2-40B4-BE49-F238E27FC236}">
                <a16:creationId xmlns:a16="http://schemas.microsoft.com/office/drawing/2014/main" id="{7629CC81-1DE8-42E7-8943-496B487C7A15}"/>
              </a:ext>
            </a:extLst>
          </p:cNvPr>
          <p:cNvSpPr>
            <a:spLocks noGrp="1" noChangeAspect="1"/>
          </p:cNvSpPr>
          <p:nvPr>
            <p:ph type="pic" sz="quarter" idx="16"/>
          </p:nvPr>
        </p:nvSpPr>
        <p:spPr>
          <a:xfrm>
            <a:off x="175684" y="3968620"/>
            <a:ext cx="2023533" cy="1126167"/>
          </a:xfrm>
        </p:spPr>
        <p:txBody>
          <a:bodyPr/>
          <a:lstStyle/>
          <a:p>
            <a:r>
              <a:rPr lang="fr-FR"/>
              <a:t>Cliquez sur l'icône pour ajouter une image</a:t>
            </a:r>
            <a:endParaRPr lang="fr-FR" dirty="0"/>
          </a:p>
        </p:txBody>
      </p:sp>
      <p:sp>
        <p:nvSpPr>
          <p:cNvPr id="41" name="Espace réservé pour une image  40">
            <a:extLst>
              <a:ext uri="{FF2B5EF4-FFF2-40B4-BE49-F238E27FC236}">
                <a16:creationId xmlns:a16="http://schemas.microsoft.com/office/drawing/2014/main" id="{3D9A0616-6187-42B8-A49C-5704495AFA0F}"/>
              </a:ext>
            </a:extLst>
          </p:cNvPr>
          <p:cNvSpPr>
            <a:spLocks noGrp="1" noChangeAspect="1"/>
          </p:cNvSpPr>
          <p:nvPr>
            <p:ph type="pic" sz="quarter" idx="17"/>
          </p:nvPr>
        </p:nvSpPr>
        <p:spPr>
          <a:xfrm>
            <a:off x="175684" y="4673601"/>
            <a:ext cx="2023533" cy="1126167"/>
          </a:xfrm>
        </p:spPr>
        <p:txBody>
          <a:bodyPr/>
          <a:lstStyle/>
          <a:p>
            <a:r>
              <a:rPr lang="fr-FR"/>
              <a:t>Cliquez sur l'icône pour ajouter une image</a:t>
            </a:r>
          </a:p>
        </p:txBody>
      </p:sp>
      <p:sp>
        <p:nvSpPr>
          <p:cNvPr id="43" name="Espace réservé pour une image  42">
            <a:extLst>
              <a:ext uri="{FF2B5EF4-FFF2-40B4-BE49-F238E27FC236}">
                <a16:creationId xmlns:a16="http://schemas.microsoft.com/office/drawing/2014/main" id="{10BA3FEF-381F-4AA8-9215-136F5361141D}"/>
              </a:ext>
            </a:extLst>
          </p:cNvPr>
          <p:cNvSpPr>
            <a:spLocks noGrp="1" noChangeAspect="1"/>
          </p:cNvSpPr>
          <p:nvPr>
            <p:ph type="pic" sz="quarter" idx="18"/>
          </p:nvPr>
        </p:nvSpPr>
        <p:spPr>
          <a:xfrm>
            <a:off x="2336049" y="3968619"/>
            <a:ext cx="1955800" cy="1126167"/>
          </a:xfrm>
        </p:spPr>
        <p:txBody>
          <a:bodyPr/>
          <a:lstStyle/>
          <a:p>
            <a:r>
              <a:rPr lang="fr-FR"/>
              <a:t>Cliquez sur l'icône pour ajouter une image</a:t>
            </a:r>
          </a:p>
        </p:txBody>
      </p:sp>
      <p:sp>
        <p:nvSpPr>
          <p:cNvPr id="45" name="Espace réservé pour une image  44">
            <a:extLst>
              <a:ext uri="{FF2B5EF4-FFF2-40B4-BE49-F238E27FC236}">
                <a16:creationId xmlns:a16="http://schemas.microsoft.com/office/drawing/2014/main" id="{8FD27BC5-345B-4477-941A-3575E8185B4F}"/>
              </a:ext>
            </a:extLst>
          </p:cNvPr>
          <p:cNvSpPr>
            <a:spLocks noGrp="1" noChangeAspect="1"/>
          </p:cNvSpPr>
          <p:nvPr>
            <p:ph type="pic" sz="quarter" idx="19"/>
          </p:nvPr>
        </p:nvSpPr>
        <p:spPr>
          <a:xfrm>
            <a:off x="4425952" y="4619627"/>
            <a:ext cx="1591733" cy="1375466"/>
          </a:xfrm>
        </p:spPr>
        <p:txBody>
          <a:bodyPr/>
          <a:lstStyle/>
          <a:p>
            <a:r>
              <a:rPr lang="fr-FR"/>
              <a:t>Cliquez sur l'icône pour ajouter une image</a:t>
            </a:r>
          </a:p>
        </p:txBody>
      </p:sp>
    </p:spTree>
    <p:extLst>
      <p:ext uri="{BB962C8B-B14F-4D97-AF65-F5344CB8AC3E}">
        <p14:creationId xmlns:p14="http://schemas.microsoft.com/office/powerpoint/2010/main" val="930485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24.04.23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Ouverture de chapitre avec champ photos 2">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DD946C-1F13-4F67-B8D1-64EF5CF71ABB}"/>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DC37902D-B358-44BD-9A3B-CD8E2882EA2D}"/>
              </a:ext>
            </a:extLst>
          </p:cNvPr>
          <p:cNvSpPr>
            <a:spLocks noGrp="1"/>
          </p:cNvSpPr>
          <p:nvPr>
            <p:ph type="sldNum" sz="quarter" idx="10"/>
          </p:nvPr>
        </p:nvSpPr>
        <p:spPr/>
        <p:txBody>
          <a:bodyPr/>
          <a:lstStyle/>
          <a:p>
            <a:pPr algn="ctr"/>
            <a:fld id="{53F0B3ED-4F75-49BF-B028-1A262D3A6E64}" type="slidenum">
              <a:rPr lang="fr-FR" sz="1000" smtClean="0">
                <a:solidFill>
                  <a:schemeClr val="bg1"/>
                </a:solidFill>
                <a:latin typeface="Arial" charset="0"/>
                <a:ea typeface="Arial" charset="0"/>
                <a:cs typeface="Arial" charset="0"/>
              </a:rPr>
              <a:t>‹#›</a:t>
            </a:fld>
            <a:endParaRPr lang="fr-FR" sz="1000" dirty="0">
              <a:solidFill>
                <a:schemeClr val="bg1"/>
              </a:solidFill>
              <a:latin typeface="Arial" charset="0"/>
              <a:ea typeface="Arial" charset="0"/>
              <a:cs typeface="Arial" charset="0"/>
            </a:endParaRPr>
          </a:p>
        </p:txBody>
      </p:sp>
      <p:pic>
        <p:nvPicPr>
          <p:cNvPr id="4" name="Image 3">
            <a:extLst>
              <a:ext uri="{FF2B5EF4-FFF2-40B4-BE49-F238E27FC236}">
                <a16:creationId xmlns:a16="http://schemas.microsoft.com/office/drawing/2014/main" id="{187ADA7C-03B8-49D0-A935-DE3625BD6FA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58065"/>
            <a:ext cx="12192000" cy="5808504"/>
          </a:xfrm>
          <a:prstGeom prst="rect">
            <a:avLst/>
          </a:prstGeom>
        </p:spPr>
      </p:pic>
      <p:sp>
        <p:nvSpPr>
          <p:cNvPr id="15" name="Titre 4">
            <a:extLst>
              <a:ext uri="{FF2B5EF4-FFF2-40B4-BE49-F238E27FC236}">
                <a16:creationId xmlns:a16="http://schemas.microsoft.com/office/drawing/2014/main" id="{72E9C4E7-2BF2-4AB8-9707-825FA5757113}"/>
              </a:ext>
            </a:extLst>
          </p:cNvPr>
          <p:cNvSpPr txBox="1">
            <a:spLocks/>
          </p:cNvSpPr>
          <p:nvPr userDrawn="1"/>
        </p:nvSpPr>
        <p:spPr>
          <a:xfrm>
            <a:off x="6096001" y="2824703"/>
            <a:ext cx="4933951" cy="1198561"/>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fr-FR" sz="3733" b="1" dirty="0">
              <a:solidFill>
                <a:srgbClr val="C00000"/>
              </a:solidFill>
              <a:latin typeface="Calibri" charset="0"/>
              <a:ea typeface="Calibri" charset="0"/>
              <a:cs typeface="Calibri" charset="0"/>
            </a:endParaRPr>
          </a:p>
        </p:txBody>
      </p:sp>
      <p:sp>
        <p:nvSpPr>
          <p:cNvPr id="19" name="Espace réservé du contenu 18">
            <a:extLst>
              <a:ext uri="{FF2B5EF4-FFF2-40B4-BE49-F238E27FC236}">
                <a16:creationId xmlns:a16="http://schemas.microsoft.com/office/drawing/2014/main" id="{E6D00721-9CE1-4CF1-AD6A-47E2B8CCCC48}"/>
              </a:ext>
            </a:extLst>
          </p:cNvPr>
          <p:cNvSpPr>
            <a:spLocks noGrp="1"/>
          </p:cNvSpPr>
          <p:nvPr>
            <p:ph sz="quarter" idx="11"/>
          </p:nvPr>
        </p:nvSpPr>
        <p:spPr>
          <a:xfrm>
            <a:off x="175684" y="1835150"/>
            <a:ext cx="5842000" cy="138264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737942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Ouverture gris avec contenu">
    <p:spTree>
      <p:nvGrpSpPr>
        <p:cNvPr id="1" name=""/>
        <p:cNvGrpSpPr/>
        <p:nvPr/>
      </p:nvGrpSpPr>
      <p:grpSpPr>
        <a:xfrm>
          <a:off x="0" y="0"/>
          <a:ext cx="0" cy="0"/>
          <a:chOff x="0" y="0"/>
          <a:chExt cx="0" cy="0"/>
        </a:xfrm>
      </p:grpSpPr>
      <p:pic>
        <p:nvPicPr>
          <p:cNvPr id="2" name="Picture 1" descr="fond_ppt2.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36218"/>
            <a:ext cx="12192000" cy="6021547"/>
          </a:xfrm>
          <a:prstGeom prst="rect">
            <a:avLst/>
          </a:prstGeom>
        </p:spPr>
      </p:pic>
      <p:sp>
        <p:nvSpPr>
          <p:cNvPr id="3" name="Espace réservé du numéro de diapositive 2"/>
          <p:cNvSpPr>
            <a:spLocks noGrp="1"/>
          </p:cNvSpPr>
          <p:nvPr>
            <p:ph type="sldNum" sz="quarter" idx="10"/>
          </p:nvPr>
        </p:nvSpPr>
        <p:spPr/>
        <p:txBody>
          <a:bodyPr/>
          <a:lstStyle/>
          <a:p>
            <a:pPr algn="ctr"/>
            <a:fld id="{854A34C9-9A4B-6445-85E1-F779B5E87362}" type="slidenum">
              <a:rPr lang="fr-FR" sz="1000" noProof="0" smtClean="0">
                <a:solidFill>
                  <a:schemeClr val="bg1"/>
                </a:solidFill>
                <a:latin typeface="Arial" charset="0"/>
                <a:ea typeface="Arial" charset="0"/>
                <a:cs typeface="Arial" charset="0"/>
              </a:rPr>
              <a:pPr algn="ctr"/>
              <a:t>‹#›</a:t>
            </a:fld>
            <a:endParaRPr lang="fr-FR" sz="1000" noProof="0" dirty="0">
              <a:solidFill>
                <a:schemeClr val="bg1"/>
              </a:solidFill>
              <a:latin typeface="Arial" charset="0"/>
              <a:ea typeface="Arial" charset="0"/>
              <a:cs typeface="Arial" charset="0"/>
            </a:endParaRPr>
          </a:p>
        </p:txBody>
      </p:sp>
      <p:sp>
        <p:nvSpPr>
          <p:cNvPr id="9" name="Rectangle 8"/>
          <p:cNvSpPr/>
          <p:nvPr userDrawn="1"/>
        </p:nvSpPr>
        <p:spPr>
          <a:xfrm>
            <a:off x="3" y="5961053"/>
            <a:ext cx="12191999"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sp>
        <p:nvSpPr>
          <p:cNvPr id="11" name="ZoneTexte 10"/>
          <p:cNvSpPr txBox="1"/>
          <p:nvPr userDrawn="1"/>
        </p:nvSpPr>
        <p:spPr>
          <a:xfrm>
            <a:off x="1113036" y="6158143"/>
            <a:ext cx="10376440"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12" name="Espace réservé du texte 5"/>
          <p:cNvSpPr>
            <a:spLocks noGrp="1"/>
          </p:cNvSpPr>
          <p:nvPr>
            <p:ph type="body" sz="quarter" idx="11" hasCustomPrompt="1"/>
          </p:nvPr>
        </p:nvSpPr>
        <p:spPr>
          <a:xfrm>
            <a:off x="1127570" y="4801465"/>
            <a:ext cx="2139247" cy="249299"/>
          </a:xfrm>
        </p:spPr>
        <p:txBody>
          <a:bodyPr wrap="square" tIns="0" bIns="0">
            <a:spAutoFit/>
          </a:bodyPr>
          <a:lstStyle>
            <a:lvl1pPr marL="0" indent="0">
              <a:buFontTx/>
              <a:buNone/>
              <a:defRPr>
                <a:solidFill>
                  <a:srgbClr val="FFFFFF"/>
                </a:solidFill>
              </a:defRPr>
            </a:lvl1pPr>
          </a:lstStyle>
          <a:p>
            <a:pPr lvl="0"/>
            <a:r>
              <a:rPr lang="fr-FR" noProof="0" dirty="0"/>
              <a:t>Partie 1</a:t>
            </a:r>
          </a:p>
        </p:txBody>
      </p:sp>
      <p:sp>
        <p:nvSpPr>
          <p:cNvPr id="5" name="Espace réservé du contenu 4"/>
          <p:cNvSpPr>
            <a:spLocks noGrp="1"/>
          </p:cNvSpPr>
          <p:nvPr>
            <p:ph sz="quarter" idx="13"/>
          </p:nvPr>
        </p:nvSpPr>
        <p:spPr>
          <a:xfrm>
            <a:off x="984189" y="617538"/>
            <a:ext cx="5317067" cy="138264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9767900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4" name="Espace réservé du titre 1"/>
          <p:cNvSpPr>
            <a:spLocks noGrp="1"/>
          </p:cNvSpPr>
          <p:nvPr>
            <p:ph type="title"/>
          </p:nvPr>
        </p:nvSpPr>
        <p:spPr>
          <a:xfrm>
            <a:off x="1476587" y="196178"/>
            <a:ext cx="10972800" cy="379192"/>
          </a:xfrm>
          <a:prstGeom prst="rect">
            <a:avLst/>
          </a:prstGeom>
        </p:spPr>
        <p:txBody>
          <a:bodyPr vert="horz" lIns="127723" tIns="50285" rIns="127723" bIns="50285" rtlCol="0" anchor="ctr">
            <a:spAutoFit/>
          </a:bodyPr>
          <a:lstStyle>
            <a:lvl1pPr>
              <a:defRPr cap="none" baseline="0"/>
            </a:lvl1pPr>
          </a:lstStyle>
          <a:p>
            <a:r>
              <a:rPr lang="fr-FR" noProof="0"/>
              <a:t>Modifiez le style du titre</a:t>
            </a:r>
            <a:endParaRPr lang="fr-FR" noProof="0" dirty="0"/>
          </a:p>
        </p:txBody>
      </p:sp>
      <p:sp>
        <p:nvSpPr>
          <p:cNvPr id="2" name="Espace réservé du numéro de diapositive 1"/>
          <p:cNvSpPr>
            <a:spLocks noGrp="1"/>
          </p:cNvSpPr>
          <p:nvPr>
            <p:ph type="sldNum" sz="quarter" idx="10"/>
          </p:nvPr>
        </p:nvSpPr>
        <p:spPr/>
        <p:txBody>
          <a:bodyPr/>
          <a:lstStyle/>
          <a:p>
            <a:pPr algn="ctr"/>
            <a:fld id="{53F0B3ED-4F75-49BF-B028-1A262D3A6E64}" type="slidenum">
              <a:rPr lang="fr-FR" sz="1000" smtClean="0">
                <a:solidFill>
                  <a:schemeClr val="bg1"/>
                </a:solidFill>
                <a:latin typeface="Arial" charset="0"/>
                <a:ea typeface="Arial" charset="0"/>
                <a:cs typeface="Arial" charset="0"/>
              </a:rPr>
              <a:t>‹#›</a:t>
            </a:fld>
            <a:endParaRPr lang="fr-FR" sz="10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0603514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Liste d'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DDA024-CC5C-49D4-9EDE-B13C9CE4F869}"/>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76952101-6F0D-4470-B900-D7C009A8362C}"/>
              </a:ext>
            </a:extLst>
          </p:cNvPr>
          <p:cNvSpPr>
            <a:spLocks noGrp="1"/>
          </p:cNvSpPr>
          <p:nvPr>
            <p:ph type="sldNum" sz="quarter" idx="10"/>
          </p:nvPr>
        </p:nvSpPr>
        <p:spPr/>
        <p:txBody>
          <a:bodyPr/>
          <a:lstStyle/>
          <a:p>
            <a:pPr algn="ctr"/>
            <a:fld id="{53F0B3ED-4F75-49BF-B028-1A262D3A6E64}" type="slidenum">
              <a:rPr lang="fr-FR" sz="1000" smtClean="0">
                <a:solidFill>
                  <a:schemeClr val="bg1"/>
                </a:solidFill>
                <a:latin typeface="Arial" charset="0"/>
                <a:ea typeface="Arial" charset="0"/>
                <a:cs typeface="Arial" charset="0"/>
              </a:rPr>
              <a:t>‹#›</a:t>
            </a:fld>
            <a:endParaRPr lang="fr-FR" sz="1000" dirty="0">
              <a:solidFill>
                <a:schemeClr val="bg1"/>
              </a:solidFill>
              <a:latin typeface="Arial" charset="0"/>
              <a:ea typeface="Arial" charset="0"/>
              <a:cs typeface="Arial" charset="0"/>
            </a:endParaRPr>
          </a:p>
        </p:txBody>
      </p:sp>
      <p:sp>
        <p:nvSpPr>
          <p:cNvPr id="5" name="Espace réservé pour une image  4">
            <a:extLst>
              <a:ext uri="{FF2B5EF4-FFF2-40B4-BE49-F238E27FC236}">
                <a16:creationId xmlns:a16="http://schemas.microsoft.com/office/drawing/2014/main" id="{60769C5C-EDFB-44C6-A754-7FD9C1B5A1AC}"/>
              </a:ext>
            </a:extLst>
          </p:cNvPr>
          <p:cNvSpPr>
            <a:spLocks noGrp="1"/>
          </p:cNvSpPr>
          <p:nvPr>
            <p:ph type="pic" sz="quarter" idx="11"/>
          </p:nvPr>
        </p:nvSpPr>
        <p:spPr>
          <a:xfrm>
            <a:off x="4530989" y="1358085"/>
            <a:ext cx="1447800" cy="1874064"/>
          </a:xfrm>
        </p:spPr>
        <p:txBody>
          <a:bodyPr/>
          <a:lstStyle/>
          <a:p>
            <a:r>
              <a:rPr lang="fr-FR"/>
              <a:t>Cliquez sur l'icône pour ajouter une image</a:t>
            </a:r>
          </a:p>
        </p:txBody>
      </p:sp>
      <p:sp>
        <p:nvSpPr>
          <p:cNvPr id="6" name="Espace réservé pour une image  4">
            <a:extLst>
              <a:ext uri="{FF2B5EF4-FFF2-40B4-BE49-F238E27FC236}">
                <a16:creationId xmlns:a16="http://schemas.microsoft.com/office/drawing/2014/main" id="{CE83B8F1-3CFD-4C6F-B77B-684EE09D6FEC}"/>
              </a:ext>
            </a:extLst>
          </p:cNvPr>
          <p:cNvSpPr>
            <a:spLocks noGrp="1"/>
          </p:cNvSpPr>
          <p:nvPr>
            <p:ph type="pic" sz="quarter" idx="12"/>
          </p:nvPr>
        </p:nvSpPr>
        <p:spPr>
          <a:xfrm>
            <a:off x="6191595" y="1358085"/>
            <a:ext cx="1447800" cy="1874064"/>
          </a:xfrm>
        </p:spPr>
        <p:txBody>
          <a:bodyPr/>
          <a:lstStyle/>
          <a:p>
            <a:r>
              <a:rPr lang="fr-FR"/>
              <a:t>Cliquez sur l'icône pour ajouter une image</a:t>
            </a:r>
          </a:p>
        </p:txBody>
      </p:sp>
      <p:sp>
        <p:nvSpPr>
          <p:cNvPr id="8" name="Espace réservé du texte 7">
            <a:extLst>
              <a:ext uri="{FF2B5EF4-FFF2-40B4-BE49-F238E27FC236}">
                <a16:creationId xmlns:a16="http://schemas.microsoft.com/office/drawing/2014/main" id="{81F07BDA-5AB0-410C-A329-8C06350E1EDE}"/>
              </a:ext>
            </a:extLst>
          </p:cNvPr>
          <p:cNvSpPr>
            <a:spLocks noGrp="1"/>
          </p:cNvSpPr>
          <p:nvPr>
            <p:ph type="body" sz="quarter" idx="13"/>
          </p:nvPr>
        </p:nvSpPr>
        <p:spPr>
          <a:xfrm>
            <a:off x="1241637" y="1358085"/>
            <a:ext cx="3145367" cy="747089"/>
          </a:xfrm>
        </p:spPr>
        <p:txBody>
          <a:bodyPr/>
          <a:lstStyle>
            <a:lvl1pPr>
              <a:defRPr sz="1400"/>
            </a:lvl1pPr>
            <a:lvl2pPr>
              <a:defRPr sz="1200"/>
            </a:lvl2pPr>
            <a:lvl5pPr marL="1915851" indent="0">
              <a:buNone/>
              <a:defRPr/>
            </a:lvl5pPr>
          </a:lstStyle>
          <a:p>
            <a:pPr lvl="0"/>
            <a:r>
              <a:rPr lang="fr-FR"/>
              <a:t>Modifier les styles du texte du masque</a:t>
            </a:r>
          </a:p>
          <a:p>
            <a:pPr lvl="1"/>
            <a:r>
              <a:rPr lang="fr-FR"/>
              <a:t>Deuxième niveau</a:t>
            </a:r>
          </a:p>
        </p:txBody>
      </p:sp>
      <p:cxnSp>
        <p:nvCxnSpPr>
          <p:cNvPr id="10" name="Connecteur droit 9">
            <a:extLst>
              <a:ext uri="{FF2B5EF4-FFF2-40B4-BE49-F238E27FC236}">
                <a16:creationId xmlns:a16="http://schemas.microsoft.com/office/drawing/2014/main" id="{F95E4514-E62C-42B5-BE1E-5F1CD3D2A789}"/>
              </a:ext>
            </a:extLst>
          </p:cNvPr>
          <p:cNvCxnSpPr/>
          <p:nvPr userDrawn="1"/>
        </p:nvCxnSpPr>
        <p:spPr>
          <a:xfrm flipH="1">
            <a:off x="1219203" y="2332809"/>
            <a:ext cx="4759587" cy="0"/>
          </a:xfrm>
          <a:prstGeom prst="line">
            <a:avLst/>
          </a:prstGeom>
          <a:ln w="19050">
            <a:solidFill>
              <a:srgbClr val="548235"/>
            </a:solidFill>
          </a:ln>
        </p:spPr>
        <p:style>
          <a:lnRef idx="1">
            <a:schemeClr val="accent2"/>
          </a:lnRef>
          <a:fillRef idx="0">
            <a:schemeClr val="accent2"/>
          </a:fillRef>
          <a:effectRef idx="0">
            <a:schemeClr val="accent2"/>
          </a:effectRef>
          <a:fontRef idx="minor">
            <a:schemeClr val="tx1"/>
          </a:fontRef>
        </p:style>
      </p:cxnSp>
      <p:sp>
        <p:nvSpPr>
          <p:cNvPr id="11" name="Espace réservé du texte 7">
            <a:extLst>
              <a:ext uri="{FF2B5EF4-FFF2-40B4-BE49-F238E27FC236}">
                <a16:creationId xmlns:a16="http://schemas.microsoft.com/office/drawing/2014/main" id="{5C946E34-2083-434D-8404-8F5AEE71F02C}"/>
              </a:ext>
            </a:extLst>
          </p:cNvPr>
          <p:cNvSpPr>
            <a:spLocks noGrp="1"/>
          </p:cNvSpPr>
          <p:nvPr>
            <p:ph type="body" sz="quarter" idx="14"/>
          </p:nvPr>
        </p:nvSpPr>
        <p:spPr>
          <a:xfrm>
            <a:off x="7765237" y="1358085"/>
            <a:ext cx="3145367" cy="747089"/>
          </a:xfrm>
        </p:spPr>
        <p:txBody>
          <a:bodyPr/>
          <a:lstStyle>
            <a:lvl1pPr>
              <a:defRPr sz="1400"/>
            </a:lvl1pPr>
            <a:lvl2pPr>
              <a:defRPr sz="1200"/>
            </a:lvl2pPr>
            <a:lvl5pPr marL="1915851" indent="0">
              <a:buNone/>
              <a:defRPr/>
            </a:lvl5pPr>
          </a:lstStyle>
          <a:p>
            <a:pPr lvl="0"/>
            <a:r>
              <a:rPr lang="fr-FR"/>
              <a:t>Modifier les styles du texte du masque</a:t>
            </a:r>
          </a:p>
          <a:p>
            <a:pPr lvl="1"/>
            <a:r>
              <a:rPr lang="fr-FR"/>
              <a:t>Deuxième niveau</a:t>
            </a:r>
          </a:p>
        </p:txBody>
      </p:sp>
      <p:cxnSp>
        <p:nvCxnSpPr>
          <p:cNvPr id="12" name="Connecteur droit 11">
            <a:extLst>
              <a:ext uri="{FF2B5EF4-FFF2-40B4-BE49-F238E27FC236}">
                <a16:creationId xmlns:a16="http://schemas.microsoft.com/office/drawing/2014/main" id="{6653795C-036F-4780-863C-5F5B75D45AC9}"/>
              </a:ext>
            </a:extLst>
          </p:cNvPr>
          <p:cNvCxnSpPr/>
          <p:nvPr userDrawn="1"/>
        </p:nvCxnSpPr>
        <p:spPr>
          <a:xfrm flipH="1">
            <a:off x="6191595" y="2332809"/>
            <a:ext cx="4759587" cy="0"/>
          </a:xfrm>
          <a:prstGeom prst="line">
            <a:avLst/>
          </a:prstGeom>
          <a:ln w="19050">
            <a:solidFill>
              <a:srgbClr val="548235"/>
            </a:solidFill>
          </a:ln>
        </p:spPr>
        <p:style>
          <a:lnRef idx="1">
            <a:schemeClr val="accent2"/>
          </a:lnRef>
          <a:fillRef idx="0">
            <a:schemeClr val="accent2"/>
          </a:fillRef>
          <a:effectRef idx="0">
            <a:schemeClr val="accent2"/>
          </a:effectRef>
          <a:fontRef idx="minor">
            <a:schemeClr val="tx1"/>
          </a:fontRef>
        </p:style>
      </p:cxnSp>
      <p:sp>
        <p:nvSpPr>
          <p:cNvPr id="13" name="Espace réservé pour une image  4">
            <a:extLst>
              <a:ext uri="{FF2B5EF4-FFF2-40B4-BE49-F238E27FC236}">
                <a16:creationId xmlns:a16="http://schemas.microsoft.com/office/drawing/2014/main" id="{6076C443-2E06-4281-8B05-53A67256EEBA}"/>
              </a:ext>
            </a:extLst>
          </p:cNvPr>
          <p:cNvSpPr>
            <a:spLocks noGrp="1"/>
          </p:cNvSpPr>
          <p:nvPr>
            <p:ph type="pic" sz="quarter" idx="15"/>
          </p:nvPr>
        </p:nvSpPr>
        <p:spPr>
          <a:xfrm>
            <a:off x="4530989" y="2628160"/>
            <a:ext cx="1447800" cy="1874064"/>
          </a:xfrm>
        </p:spPr>
        <p:txBody>
          <a:bodyPr/>
          <a:lstStyle/>
          <a:p>
            <a:r>
              <a:rPr lang="fr-FR"/>
              <a:t>Cliquez sur l'icône pour ajouter une image</a:t>
            </a:r>
          </a:p>
        </p:txBody>
      </p:sp>
      <p:sp>
        <p:nvSpPr>
          <p:cNvPr id="14" name="Espace réservé pour une image  4">
            <a:extLst>
              <a:ext uri="{FF2B5EF4-FFF2-40B4-BE49-F238E27FC236}">
                <a16:creationId xmlns:a16="http://schemas.microsoft.com/office/drawing/2014/main" id="{AAFC24E1-75A5-4390-A26C-B3DE9FF20EE3}"/>
              </a:ext>
            </a:extLst>
          </p:cNvPr>
          <p:cNvSpPr>
            <a:spLocks noGrp="1"/>
          </p:cNvSpPr>
          <p:nvPr>
            <p:ph type="pic" sz="quarter" idx="16"/>
          </p:nvPr>
        </p:nvSpPr>
        <p:spPr>
          <a:xfrm>
            <a:off x="6191595" y="2628160"/>
            <a:ext cx="1447800" cy="1874064"/>
          </a:xfrm>
        </p:spPr>
        <p:txBody>
          <a:bodyPr/>
          <a:lstStyle/>
          <a:p>
            <a:r>
              <a:rPr lang="fr-FR"/>
              <a:t>Cliquez sur l'icône pour ajouter une image</a:t>
            </a:r>
          </a:p>
        </p:txBody>
      </p:sp>
      <p:sp>
        <p:nvSpPr>
          <p:cNvPr id="15" name="Espace réservé du texte 7">
            <a:extLst>
              <a:ext uri="{FF2B5EF4-FFF2-40B4-BE49-F238E27FC236}">
                <a16:creationId xmlns:a16="http://schemas.microsoft.com/office/drawing/2014/main" id="{67AD350B-6F89-4863-9328-41F1D93BBC1F}"/>
              </a:ext>
            </a:extLst>
          </p:cNvPr>
          <p:cNvSpPr>
            <a:spLocks noGrp="1"/>
          </p:cNvSpPr>
          <p:nvPr>
            <p:ph type="body" sz="quarter" idx="17"/>
          </p:nvPr>
        </p:nvSpPr>
        <p:spPr>
          <a:xfrm>
            <a:off x="1241637" y="2628160"/>
            <a:ext cx="3145367" cy="747089"/>
          </a:xfrm>
        </p:spPr>
        <p:txBody>
          <a:bodyPr/>
          <a:lstStyle>
            <a:lvl1pPr>
              <a:defRPr sz="1400"/>
            </a:lvl1pPr>
            <a:lvl2pPr>
              <a:defRPr sz="1200"/>
            </a:lvl2pPr>
            <a:lvl5pPr marL="1915851" indent="0">
              <a:buNone/>
              <a:defRPr/>
            </a:lvl5pPr>
          </a:lstStyle>
          <a:p>
            <a:pPr lvl="0"/>
            <a:r>
              <a:rPr lang="fr-FR"/>
              <a:t>Modifier les styles du texte du masque</a:t>
            </a:r>
          </a:p>
          <a:p>
            <a:pPr lvl="1"/>
            <a:r>
              <a:rPr lang="fr-FR"/>
              <a:t>Deuxième niveau</a:t>
            </a:r>
          </a:p>
        </p:txBody>
      </p:sp>
      <p:cxnSp>
        <p:nvCxnSpPr>
          <p:cNvPr id="16" name="Connecteur droit 15">
            <a:extLst>
              <a:ext uri="{FF2B5EF4-FFF2-40B4-BE49-F238E27FC236}">
                <a16:creationId xmlns:a16="http://schemas.microsoft.com/office/drawing/2014/main" id="{7B1C8393-42C9-4E5B-B22A-7A1C80B3392B}"/>
              </a:ext>
            </a:extLst>
          </p:cNvPr>
          <p:cNvCxnSpPr/>
          <p:nvPr userDrawn="1"/>
        </p:nvCxnSpPr>
        <p:spPr>
          <a:xfrm flipH="1">
            <a:off x="1219203" y="3602884"/>
            <a:ext cx="4759587" cy="0"/>
          </a:xfrm>
          <a:prstGeom prst="line">
            <a:avLst/>
          </a:prstGeom>
          <a:ln w="19050">
            <a:solidFill>
              <a:srgbClr val="548235"/>
            </a:solidFill>
          </a:ln>
        </p:spPr>
        <p:style>
          <a:lnRef idx="1">
            <a:schemeClr val="accent2"/>
          </a:lnRef>
          <a:fillRef idx="0">
            <a:schemeClr val="accent2"/>
          </a:fillRef>
          <a:effectRef idx="0">
            <a:schemeClr val="accent2"/>
          </a:effectRef>
          <a:fontRef idx="minor">
            <a:schemeClr val="tx1"/>
          </a:fontRef>
        </p:style>
      </p:cxnSp>
      <p:sp>
        <p:nvSpPr>
          <p:cNvPr id="17" name="Espace réservé du texte 7">
            <a:extLst>
              <a:ext uri="{FF2B5EF4-FFF2-40B4-BE49-F238E27FC236}">
                <a16:creationId xmlns:a16="http://schemas.microsoft.com/office/drawing/2014/main" id="{EADC8B10-F914-44B6-855C-77AEF500D416}"/>
              </a:ext>
            </a:extLst>
          </p:cNvPr>
          <p:cNvSpPr>
            <a:spLocks noGrp="1"/>
          </p:cNvSpPr>
          <p:nvPr>
            <p:ph type="body" sz="quarter" idx="18"/>
          </p:nvPr>
        </p:nvSpPr>
        <p:spPr>
          <a:xfrm>
            <a:off x="7765237" y="2634550"/>
            <a:ext cx="3145367" cy="747089"/>
          </a:xfrm>
        </p:spPr>
        <p:txBody>
          <a:bodyPr/>
          <a:lstStyle>
            <a:lvl1pPr>
              <a:defRPr sz="1400"/>
            </a:lvl1pPr>
            <a:lvl2pPr>
              <a:defRPr sz="1200"/>
            </a:lvl2pPr>
            <a:lvl5pPr marL="1915851" indent="0">
              <a:buNone/>
              <a:defRPr/>
            </a:lvl5pPr>
          </a:lstStyle>
          <a:p>
            <a:pPr lvl="0"/>
            <a:r>
              <a:rPr lang="fr-FR"/>
              <a:t>Modifier les styles du texte du masque</a:t>
            </a:r>
          </a:p>
          <a:p>
            <a:pPr lvl="1"/>
            <a:r>
              <a:rPr lang="fr-FR"/>
              <a:t>Deuxième niveau</a:t>
            </a:r>
          </a:p>
        </p:txBody>
      </p:sp>
      <p:cxnSp>
        <p:nvCxnSpPr>
          <p:cNvPr id="18" name="Connecteur droit 17">
            <a:extLst>
              <a:ext uri="{FF2B5EF4-FFF2-40B4-BE49-F238E27FC236}">
                <a16:creationId xmlns:a16="http://schemas.microsoft.com/office/drawing/2014/main" id="{6674119E-EE06-45F8-B404-7D969C8F47C0}"/>
              </a:ext>
            </a:extLst>
          </p:cNvPr>
          <p:cNvCxnSpPr/>
          <p:nvPr userDrawn="1"/>
        </p:nvCxnSpPr>
        <p:spPr>
          <a:xfrm flipH="1">
            <a:off x="6191595" y="3602884"/>
            <a:ext cx="4759587" cy="0"/>
          </a:xfrm>
          <a:prstGeom prst="line">
            <a:avLst/>
          </a:prstGeom>
          <a:ln w="19050">
            <a:solidFill>
              <a:srgbClr val="548235"/>
            </a:solidFill>
          </a:ln>
        </p:spPr>
        <p:style>
          <a:lnRef idx="1">
            <a:schemeClr val="accent2"/>
          </a:lnRef>
          <a:fillRef idx="0">
            <a:schemeClr val="accent2"/>
          </a:fillRef>
          <a:effectRef idx="0">
            <a:schemeClr val="accent2"/>
          </a:effectRef>
          <a:fontRef idx="minor">
            <a:schemeClr val="tx1"/>
          </a:fontRef>
        </p:style>
      </p:cxnSp>
      <p:sp>
        <p:nvSpPr>
          <p:cNvPr id="19" name="Espace réservé pour une image  4">
            <a:extLst>
              <a:ext uri="{FF2B5EF4-FFF2-40B4-BE49-F238E27FC236}">
                <a16:creationId xmlns:a16="http://schemas.microsoft.com/office/drawing/2014/main" id="{2E8B88C5-9DD3-4342-8110-493B6A4046ED}"/>
              </a:ext>
            </a:extLst>
          </p:cNvPr>
          <p:cNvSpPr>
            <a:spLocks noGrp="1"/>
          </p:cNvSpPr>
          <p:nvPr>
            <p:ph type="pic" sz="quarter" idx="19"/>
          </p:nvPr>
        </p:nvSpPr>
        <p:spPr>
          <a:xfrm>
            <a:off x="4530989" y="3878368"/>
            <a:ext cx="1447800" cy="1874064"/>
          </a:xfrm>
        </p:spPr>
        <p:txBody>
          <a:bodyPr/>
          <a:lstStyle/>
          <a:p>
            <a:r>
              <a:rPr lang="fr-FR"/>
              <a:t>Cliquez sur l'icône pour ajouter une image</a:t>
            </a:r>
          </a:p>
        </p:txBody>
      </p:sp>
      <p:sp>
        <p:nvSpPr>
          <p:cNvPr id="20" name="Espace réservé pour une image  4">
            <a:extLst>
              <a:ext uri="{FF2B5EF4-FFF2-40B4-BE49-F238E27FC236}">
                <a16:creationId xmlns:a16="http://schemas.microsoft.com/office/drawing/2014/main" id="{11DFD99F-CCC2-490B-9103-83A0C7B5BF9E}"/>
              </a:ext>
            </a:extLst>
          </p:cNvPr>
          <p:cNvSpPr>
            <a:spLocks noGrp="1"/>
          </p:cNvSpPr>
          <p:nvPr>
            <p:ph type="pic" sz="quarter" idx="20"/>
          </p:nvPr>
        </p:nvSpPr>
        <p:spPr>
          <a:xfrm>
            <a:off x="6191595" y="3878368"/>
            <a:ext cx="1447800" cy="1874064"/>
          </a:xfrm>
        </p:spPr>
        <p:txBody>
          <a:bodyPr/>
          <a:lstStyle/>
          <a:p>
            <a:r>
              <a:rPr lang="fr-FR"/>
              <a:t>Cliquez sur l'icône pour ajouter une image</a:t>
            </a:r>
          </a:p>
        </p:txBody>
      </p:sp>
      <p:sp>
        <p:nvSpPr>
          <p:cNvPr id="21" name="Espace réservé du texte 7">
            <a:extLst>
              <a:ext uri="{FF2B5EF4-FFF2-40B4-BE49-F238E27FC236}">
                <a16:creationId xmlns:a16="http://schemas.microsoft.com/office/drawing/2014/main" id="{105DF51F-34C2-49EC-92D0-D81C49BE61DF}"/>
              </a:ext>
            </a:extLst>
          </p:cNvPr>
          <p:cNvSpPr>
            <a:spLocks noGrp="1"/>
          </p:cNvSpPr>
          <p:nvPr>
            <p:ph type="body" sz="quarter" idx="21"/>
          </p:nvPr>
        </p:nvSpPr>
        <p:spPr>
          <a:xfrm>
            <a:off x="1241637" y="3878368"/>
            <a:ext cx="3145367" cy="747089"/>
          </a:xfrm>
        </p:spPr>
        <p:txBody>
          <a:bodyPr/>
          <a:lstStyle>
            <a:lvl1pPr>
              <a:defRPr sz="1400"/>
            </a:lvl1pPr>
            <a:lvl2pPr>
              <a:defRPr sz="1200"/>
            </a:lvl2pPr>
            <a:lvl5pPr marL="1915851" indent="0">
              <a:buNone/>
              <a:defRPr/>
            </a:lvl5pPr>
          </a:lstStyle>
          <a:p>
            <a:pPr lvl="0"/>
            <a:r>
              <a:rPr lang="fr-FR"/>
              <a:t>Modifier les styles du texte du masque</a:t>
            </a:r>
          </a:p>
          <a:p>
            <a:pPr lvl="1"/>
            <a:r>
              <a:rPr lang="fr-FR"/>
              <a:t>Deuxième niveau</a:t>
            </a:r>
          </a:p>
        </p:txBody>
      </p:sp>
      <p:cxnSp>
        <p:nvCxnSpPr>
          <p:cNvPr id="22" name="Connecteur droit 21">
            <a:extLst>
              <a:ext uri="{FF2B5EF4-FFF2-40B4-BE49-F238E27FC236}">
                <a16:creationId xmlns:a16="http://schemas.microsoft.com/office/drawing/2014/main" id="{A75A8DBD-F5B7-405E-B653-6D5F7E42EB8D}"/>
              </a:ext>
            </a:extLst>
          </p:cNvPr>
          <p:cNvCxnSpPr/>
          <p:nvPr userDrawn="1"/>
        </p:nvCxnSpPr>
        <p:spPr>
          <a:xfrm flipH="1">
            <a:off x="1219203" y="4853092"/>
            <a:ext cx="4759587" cy="0"/>
          </a:xfrm>
          <a:prstGeom prst="line">
            <a:avLst/>
          </a:prstGeom>
          <a:ln w="19050">
            <a:solidFill>
              <a:srgbClr val="548235"/>
            </a:solidFill>
          </a:ln>
        </p:spPr>
        <p:style>
          <a:lnRef idx="1">
            <a:schemeClr val="accent2"/>
          </a:lnRef>
          <a:fillRef idx="0">
            <a:schemeClr val="accent2"/>
          </a:fillRef>
          <a:effectRef idx="0">
            <a:schemeClr val="accent2"/>
          </a:effectRef>
          <a:fontRef idx="minor">
            <a:schemeClr val="tx1"/>
          </a:fontRef>
        </p:style>
      </p:cxnSp>
      <p:sp>
        <p:nvSpPr>
          <p:cNvPr id="23" name="Espace réservé du texte 7">
            <a:extLst>
              <a:ext uri="{FF2B5EF4-FFF2-40B4-BE49-F238E27FC236}">
                <a16:creationId xmlns:a16="http://schemas.microsoft.com/office/drawing/2014/main" id="{A402FF8C-DB59-4608-B517-7FD56431411A}"/>
              </a:ext>
            </a:extLst>
          </p:cNvPr>
          <p:cNvSpPr>
            <a:spLocks noGrp="1"/>
          </p:cNvSpPr>
          <p:nvPr>
            <p:ph type="body" sz="quarter" idx="22"/>
          </p:nvPr>
        </p:nvSpPr>
        <p:spPr>
          <a:xfrm>
            <a:off x="7765236" y="3866242"/>
            <a:ext cx="3145368" cy="747089"/>
          </a:xfrm>
        </p:spPr>
        <p:txBody>
          <a:bodyPr/>
          <a:lstStyle>
            <a:lvl1pPr>
              <a:defRPr sz="1400"/>
            </a:lvl1pPr>
            <a:lvl2pPr>
              <a:defRPr sz="1200"/>
            </a:lvl2pPr>
            <a:lvl5pPr marL="1915851" indent="0">
              <a:buNone/>
              <a:defRPr/>
            </a:lvl5pPr>
          </a:lstStyle>
          <a:p>
            <a:pPr lvl="0"/>
            <a:r>
              <a:rPr lang="fr-FR"/>
              <a:t>Modifier les styles du texte du masque</a:t>
            </a:r>
          </a:p>
          <a:p>
            <a:pPr lvl="1"/>
            <a:r>
              <a:rPr lang="fr-FR"/>
              <a:t>Deuxième niveau</a:t>
            </a:r>
          </a:p>
        </p:txBody>
      </p:sp>
      <p:cxnSp>
        <p:nvCxnSpPr>
          <p:cNvPr id="24" name="Connecteur droit 23">
            <a:extLst>
              <a:ext uri="{FF2B5EF4-FFF2-40B4-BE49-F238E27FC236}">
                <a16:creationId xmlns:a16="http://schemas.microsoft.com/office/drawing/2014/main" id="{7D552D8A-671C-4599-8FC0-D56624B966E2}"/>
              </a:ext>
            </a:extLst>
          </p:cNvPr>
          <p:cNvCxnSpPr/>
          <p:nvPr userDrawn="1"/>
        </p:nvCxnSpPr>
        <p:spPr>
          <a:xfrm flipH="1">
            <a:off x="6191595" y="4853092"/>
            <a:ext cx="4759587" cy="0"/>
          </a:xfrm>
          <a:prstGeom prst="line">
            <a:avLst/>
          </a:prstGeom>
          <a:ln w="19050">
            <a:solidFill>
              <a:srgbClr val="548235"/>
            </a:solidFill>
          </a:ln>
        </p:spPr>
        <p:style>
          <a:lnRef idx="1">
            <a:schemeClr val="accent2"/>
          </a:lnRef>
          <a:fillRef idx="0">
            <a:schemeClr val="accent2"/>
          </a:fillRef>
          <a:effectRef idx="0">
            <a:schemeClr val="accent2"/>
          </a:effectRef>
          <a:fontRef idx="minor">
            <a:schemeClr val="tx1"/>
          </a:fontRef>
        </p:style>
      </p:cxnSp>
      <p:sp>
        <p:nvSpPr>
          <p:cNvPr id="25" name="Espace réservé pour une image  4">
            <a:extLst>
              <a:ext uri="{FF2B5EF4-FFF2-40B4-BE49-F238E27FC236}">
                <a16:creationId xmlns:a16="http://schemas.microsoft.com/office/drawing/2014/main" id="{979E6621-7EBD-4E8A-9D3F-98667422C622}"/>
              </a:ext>
            </a:extLst>
          </p:cNvPr>
          <p:cNvSpPr>
            <a:spLocks noGrp="1"/>
          </p:cNvSpPr>
          <p:nvPr>
            <p:ph type="pic" sz="quarter" idx="23"/>
          </p:nvPr>
        </p:nvSpPr>
        <p:spPr>
          <a:xfrm>
            <a:off x="4530989" y="5128575"/>
            <a:ext cx="1447800" cy="1874064"/>
          </a:xfrm>
        </p:spPr>
        <p:txBody>
          <a:bodyPr/>
          <a:lstStyle/>
          <a:p>
            <a:r>
              <a:rPr lang="fr-FR"/>
              <a:t>Cliquez sur l'icône pour ajouter une image</a:t>
            </a:r>
          </a:p>
        </p:txBody>
      </p:sp>
      <p:sp>
        <p:nvSpPr>
          <p:cNvPr id="26" name="Espace réservé pour une image  4">
            <a:extLst>
              <a:ext uri="{FF2B5EF4-FFF2-40B4-BE49-F238E27FC236}">
                <a16:creationId xmlns:a16="http://schemas.microsoft.com/office/drawing/2014/main" id="{4EB9FABD-311A-46B5-803C-4468714878B6}"/>
              </a:ext>
            </a:extLst>
          </p:cNvPr>
          <p:cNvSpPr>
            <a:spLocks noGrp="1"/>
          </p:cNvSpPr>
          <p:nvPr>
            <p:ph type="pic" sz="quarter" idx="24"/>
          </p:nvPr>
        </p:nvSpPr>
        <p:spPr>
          <a:xfrm>
            <a:off x="6191595" y="5128575"/>
            <a:ext cx="1447800" cy="1874064"/>
          </a:xfrm>
        </p:spPr>
        <p:txBody>
          <a:bodyPr/>
          <a:lstStyle/>
          <a:p>
            <a:r>
              <a:rPr lang="fr-FR"/>
              <a:t>Cliquez sur l'icône pour ajouter une image</a:t>
            </a:r>
          </a:p>
        </p:txBody>
      </p:sp>
      <p:sp>
        <p:nvSpPr>
          <p:cNvPr id="27" name="Espace réservé du texte 7">
            <a:extLst>
              <a:ext uri="{FF2B5EF4-FFF2-40B4-BE49-F238E27FC236}">
                <a16:creationId xmlns:a16="http://schemas.microsoft.com/office/drawing/2014/main" id="{B039882E-C7D2-4A10-8D17-525FEF966617}"/>
              </a:ext>
            </a:extLst>
          </p:cNvPr>
          <p:cNvSpPr>
            <a:spLocks noGrp="1"/>
          </p:cNvSpPr>
          <p:nvPr>
            <p:ph type="body" sz="quarter" idx="25"/>
          </p:nvPr>
        </p:nvSpPr>
        <p:spPr>
          <a:xfrm>
            <a:off x="1241637" y="5128575"/>
            <a:ext cx="3145367" cy="747089"/>
          </a:xfrm>
        </p:spPr>
        <p:txBody>
          <a:bodyPr/>
          <a:lstStyle>
            <a:lvl1pPr>
              <a:defRPr sz="1400"/>
            </a:lvl1pPr>
            <a:lvl2pPr>
              <a:defRPr sz="1200"/>
            </a:lvl2pPr>
            <a:lvl5pPr marL="1915851" indent="0">
              <a:buNone/>
              <a:defRPr/>
            </a:lvl5pPr>
          </a:lstStyle>
          <a:p>
            <a:pPr lvl="0"/>
            <a:r>
              <a:rPr lang="fr-FR"/>
              <a:t>Modifier les styles du texte du masque</a:t>
            </a:r>
          </a:p>
          <a:p>
            <a:pPr lvl="1"/>
            <a:r>
              <a:rPr lang="fr-FR"/>
              <a:t>Deuxième niveau</a:t>
            </a:r>
          </a:p>
        </p:txBody>
      </p:sp>
      <p:cxnSp>
        <p:nvCxnSpPr>
          <p:cNvPr id="28" name="Connecteur droit 27">
            <a:extLst>
              <a:ext uri="{FF2B5EF4-FFF2-40B4-BE49-F238E27FC236}">
                <a16:creationId xmlns:a16="http://schemas.microsoft.com/office/drawing/2014/main" id="{40312D7E-F5FE-4ADB-8526-4D9ED88C5C15}"/>
              </a:ext>
            </a:extLst>
          </p:cNvPr>
          <p:cNvCxnSpPr/>
          <p:nvPr userDrawn="1"/>
        </p:nvCxnSpPr>
        <p:spPr>
          <a:xfrm flipH="1">
            <a:off x="1219203" y="6103299"/>
            <a:ext cx="4759587" cy="0"/>
          </a:xfrm>
          <a:prstGeom prst="line">
            <a:avLst/>
          </a:prstGeom>
          <a:ln w="19050">
            <a:solidFill>
              <a:srgbClr val="548235"/>
            </a:solidFill>
          </a:ln>
        </p:spPr>
        <p:style>
          <a:lnRef idx="1">
            <a:schemeClr val="accent2"/>
          </a:lnRef>
          <a:fillRef idx="0">
            <a:schemeClr val="accent2"/>
          </a:fillRef>
          <a:effectRef idx="0">
            <a:schemeClr val="accent2"/>
          </a:effectRef>
          <a:fontRef idx="minor">
            <a:schemeClr val="tx1"/>
          </a:fontRef>
        </p:style>
      </p:cxnSp>
      <p:sp>
        <p:nvSpPr>
          <p:cNvPr id="29" name="Espace réservé du texte 7">
            <a:extLst>
              <a:ext uri="{FF2B5EF4-FFF2-40B4-BE49-F238E27FC236}">
                <a16:creationId xmlns:a16="http://schemas.microsoft.com/office/drawing/2014/main" id="{6AD72B51-7D15-4502-B762-932C85FC8940}"/>
              </a:ext>
            </a:extLst>
          </p:cNvPr>
          <p:cNvSpPr>
            <a:spLocks noGrp="1"/>
          </p:cNvSpPr>
          <p:nvPr>
            <p:ph type="body" sz="quarter" idx="26"/>
          </p:nvPr>
        </p:nvSpPr>
        <p:spPr>
          <a:xfrm>
            <a:off x="7765237" y="5128575"/>
            <a:ext cx="3145367" cy="747089"/>
          </a:xfrm>
        </p:spPr>
        <p:txBody>
          <a:bodyPr/>
          <a:lstStyle>
            <a:lvl1pPr>
              <a:defRPr sz="1400"/>
            </a:lvl1pPr>
            <a:lvl2pPr>
              <a:defRPr sz="1200"/>
            </a:lvl2pPr>
            <a:lvl5pPr marL="1915851" indent="0">
              <a:buNone/>
              <a:defRPr/>
            </a:lvl5pPr>
          </a:lstStyle>
          <a:p>
            <a:pPr lvl="0"/>
            <a:r>
              <a:rPr lang="fr-FR"/>
              <a:t>Modifier les styles du texte du masque</a:t>
            </a:r>
          </a:p>
          <a:p>
            <a:pPr lvl="1"/>
            <a:r>
              <a:rPr lang="fr-FR"/>
              <a:t>Deuxième niveau</a:t>
            </a:r>
          </a:p>
        </p:txBody>
      </p:sp>
      <p:cxnSp>
        <p:nvCxnSpPr>
          <p:cNvPr id="30" name="Connecteur droit 29">
            <a:extLst>
              <a:ext uri="{FF2B5EF4-FFF2-40B4-BE49-F238E27FC236}">
                <a16:creationId xmlns:a16="http://schemas.microsoft.com/office/drawing/2014/main" id="{13D9F259-C0D9-40E4-B155-CD1D47C48F43}"/>
              </a:ext>
            </a:extLst>
          </p:cNvPr>
          <p:cNvCxnSpPr/>
          <p:nvPr userDrawn="1"/>
        </p:nvCxnSpPr>
        <p:spPr>
          <a:xfrm flipH="1">
            <a:off x="6191595" y="6103299"/>
            <a:ext cx="4759587" cy="0"/>
          </a:xfrm>
          <a:prstGeom prst="line">
            <a:avLst/>
          </a:prstGeom>
          <a:ln w="19050">
            <a:solidFill>
              <a:srgbClr val="548235"/>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8890702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Remerciements">
    <p:spTree>
      <p:nvGrpSpPr>
        <p:cNvPr id="1" name=""/>
        <p:cNvGrpSpPr/>
        <p:nvPr/>
      </p:nvGrpSpPr>
      <p:grpSpPr>
        <a:xfrm>
          <a:off x="0" y="0"/>
          <a:ext cx="0" cy="0"/>
          <a:chOff x="0" y="0"/>
          <a:chExt cx="0" cy="0"/>
        </a:xfrm>
      </p:grpSpPr>
      <p:sp>
        <p:nvSpPr>
          <p:cNvPr id="5" name="Rectangle 4"/>
          <p:cNvSpPr/>
          <p:nvPr userDrawn="1"/>
        </p:nvSpPr>
        <p:spPr>
          <a:xfrm>
            <a:off x="3" y="5961053"/>
            <a:ext cx="12191999"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pic>
        <p:nvPicPr>
          <p:cNvPr id="6" name="Picture 1" descr="fondCEA3.jp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37412"/>
            <a:ext cx="12192000" cy="5998464"/>
          </a:xfrm>
          <a:prstGeom prst="rect">
            <a:avLst/>
          </a:prstGeom>
        </p:spPr>
      </p:pic>
      <p:sp>
        <p:nvSpPr>
          <p:cNvPr id="9" name="Titre 1"/>
          <p:cNvSpPr>
            <a:spLocks noGrp="1"/>
          </p:cNvSpPr>
          <p:nvPr>
            <p:ph type="title" hasCustomPrompt="1"/>
          </p:nvPr>
        </p:nvSpPr>
        <p:spPr>
          <a:xfrm>
            <a:off x="4359965" y="2277417"/>
            <a:ext cx="6354635" cy="624772"/>
          </a:xfrm>
          <a:prstGeom prst="rect">
            <a:avLst/>
          </a:prstGeom>
        </p:spPr>
        <p:txBody>
          <a:bodyPr wrap="square">
            <a:spAutoFit/>
          </a:bodyPr>
          <a:lstStyle>
            <a:lvl1pPr marL="0" marR="0" indent="0" algn="l" defTabSz="957925" rtl="0" eaLnBrk="1" fontAlgn="auto" latinLnBrk="0" hangingPunct="1">
              <a:lnSpc>
                <a:spcPct val="100000"/>
              </a:lnSpc>
              <a:spcBef>
                <a:spcPct val="0"/>
              </a:spcBef>
              <a:spcAft>
                <a:spcPts val="0"/>
              </a:spcAft>
              <a:buClrTx/>
              <a:buSzTx/>
              <a:buFontTx/>
              <a:buNone/>
              <a:tabLst/>
              <a:defRPr lang="fr-FR" sz="3400" kern="1200" dirty="0" smtClean="0">
                <a:solidFill>
                  <a:schemeClr val="bg1"/>
                </a:solidFill>
                <a:latin typeface="Calibri"/>
                <a:ea typeface="+mn-ea"/>
                <a:cs typeface="Calibri"/>
              </a:defRPr>
            </a:lvl1pPr>
          </a:lstStyle>
          <a:p>
            <a:r>
              <a:rPr lang="fr-FR" noProof="0" dirty="0"/>
              <a:t>Merci de votre attention</a:t>
            </a:r>
          </a:p>
        </p:txBody>
      </p:sp>
      <p:sp>
        <p:nvSpPr>
          <p:cNvPr id="10" name="Espace réservé du texte 18"/>
          <p:cNvSpPr>
            <a:spLocks noGrp="1"/>
          </p:cNvSpPr>
          <p:nvPr>
            <p:ph type="body" sz="quarter" idx="10" hasCustomPrompt="1"/>
          </p:nvPr>
        </p:nvSpPr>
        <p:spPr>
          <a:xfrm>
            <a:off x="1322359" y="4403564"/>
            <a:ext cx="9130864" cy="267471"/>
          </a:xfrm>
        </p:spPr>
        <p:txBody>
          <a:bodyPr>
            <a:spAutoFit/>
          </a:bodyPr>
          <a:lstStyle>
            <a:lvl1pPr marL="0" indent="0">
              <a:buFontTx/>
              <a:buNone/>
              <a:defRPr sz="1100" baseline="0">
                <a:solidFill>
                  <a:schemeClr val="tx1">
                    <a:lumMod val="75000"/>
                    <a:lumOff val="25000"/>
                  </a:schemeClr>
                </a:solidFill>
              </a:defRPr>
            </a:lvl1pPr>
          </a:lstStyle>
          <a:p>
            <a:r>
              <a:rPr lang="fr-FR" sz="1000" b="1" noProof="0" dirty="0">
                <a:solidFill>
                  <a:schemeClr val="tx1"/>
                </a:solidFill>
                <a:latin typeface="Calibri"/>
                <a:cs typeface="Calibri"/>
              </a:rPr>
              <a:t>Crédits photos </a:t>
            </a:r>
            <a:r>
              <a:rPr lang="fr-FR" sz="1000" noProof="0" dirty="0">
                <a:solidFill>
                  <a:schemeClr val="tx1"/>
                </a:solidFill>
                <a:latin typeface="Calibri"/>
                <a:cs typeface="Calibri"/>
              </a:rPr>
              <a:t>:</a:t>
            </a:r>
          </a:p>
        </p:txBody>
      </p:sp>
      <p:sp>
        <p:nvSpPr>
          <p:cNvPr id="11" name="Espace réservé du texte 20"/>
          <p:cNvSpPr>
            <a:spLocks noGrp="1"/>
          </p:cNvSpPr>
          <p:nvPr>
            <p:ph type="body" sz="quarter" idx="12" hasCustomPrompt="1"/>
          </p:nvPr>
        </p:nvSpPr>
        <p:spPr>
          <a:xfrm>
            <a:off x="4359965" y="3140287"/>
            <a:ext cx="6285653" cy="405970"/>
          </a:xfrm>
        </p:spPr>
        <p:txBody>
          <a:bodyPr>
            <a:spAutoFit/>
          </a:bodyPr>
          <a:lstStyle>
            <a:lvl1pPr marL="0" indent="0">
              <a:buFontTx/>
              <a:buNone/>
              <a:defRPr lang="fr-FR" sz="2000" kern="1200" smtClean="0">
                <a:solidFill>
                  <a:schemeClr val="bg1"/>
                </a:solidFill>
                <a:latin typeface="Calibri"/>
                <a:cs typeface="Calibri"/>
              </a:defRPr>
            </a:lvl1pPr>
          </a:lstStyle>
          <a:p>
            <a:pPr lvl="0"/>
            <a:r>
              <a:rPr lang="fr-FR" sz="2000" kern="1200" noProof="0" dirty="0">
                <a:solidFill>
                  <a:schemeClr val="bg1"/>
                </a:solidFill>
                <a:latin typeface="Calibri"/>
                <a:ea typeface="+mn-ea"/>
                <a:cs typeface="Calibri"/>
              </a:rPr>
              <a:t>Mise à jour 20 mai 2019</a:t>
            </a:r>
            <a:endParaRPr lang="fr-FR" noProof="0" dirty="0"/>
          </a:p>
        </p:txBody>
      </p:sp>
      <p:sp>
        <p:nvSpPr>
          <p:cNvPr id="12" name="ZoneTexte 10"/>
          <p:cNvSpPr txBox="1"/>
          <p:nvPr userDrawn="1"/>
        </p:nvSpPr>
        <p:spPr>
          <a:xfrm>
            <a:off x="1113036" y="6158143"/>
            <a:ext cx="10376440"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pic>
        <p:nvPicPr>
          <p:cNvPr id="13" name="Picture 9" descr="cea_logo_small2.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304235" y="1861048"/>
            <a:ext cx="2589696" cy="1585387"/>
          </a:xfrm>
          <a:prstGeom prst="rect">
            <a:avLst/>
          </a:prstGeom>
          <a:effectLst>
            <a:outerShdw blurRad="517525" dist="38100" dir="2700000" algn="tl" rotWithShape="0">
              <a:srgbClr val="000000">
                <a:alpha val="33000"/>
              </a:srgbClr>
            </a:outerShdw>
          </a:effectLst>
        </p:spPr>
      </p:pic>
      <p:sp>
        <p:nvSpPr>
          <p:cNvPr id="14" name="Espace réservé du texte 12"/>
          <p:cNvSpPr>
            <a:spLocks noGrp="1"/>
          </p:cNvSpPr>
          <p:nvPr>
            <p:ph type="body" sz="quarter" idx="13" hasCustomPrompt="1"/>
          </p:nvPr>
        </p:nvSpPr>
        <p:spPr>
          <a:xfrm>
            <a:off x="4339916" y="3564234"/>
            <a:ext cx="3922680" cy="378270"/>
          </a:xfrm>
        </p:spPr>
        <p:txBody>
          <a:bodyPr wrap="square">
            <a:spAutoFit/>
          </a:bodyPr>
          <a:lstStyle>
            <a:lvl1pPr marL="0" indent="0">
              <a:buFontTx/>
              <a:buNone/>
              <a:defRPr sz="1800" b="0">
                <a:solidFill>
                  <a:schemeClr val="bg1"/>
                </a:solidFill>
              </a:defRPr>
            </a:lvl1pPr>
          </a:lstStyle>
          <a:p>
            <a:pPr lvl="0"/>
            <a:r>
              <a:rPr lang="fr-FR" noProof="0" dirty="0"/>
              <a:t>Auteur</a:t>
            </a:r>
          </a:p>
        </p:txBody>
      </p:sp>
    </p:spTree>
    <p:extLst>
      <p:ext uri="{BB962C8B-B14F-4D97-AF65-F5344CB8AC3E}">
        <p14:creationId xmlns:p14="http://schemas.microsoft.com/office/powerpoint/2010/main" val="25116282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nnexes">
    <p:spTree>
      <p:nvGrpSpPr>
        <p:cNvPr id="1" name=""/>
        <p:cNvGrpSpPr/>
        <p:nvPr/>
      </p:nvGrpSpPr>
      <p:grpSpPr>
        <a:xfrm>
          <a:off x="0" y="0"/>
          <a:ext cx="0" cy="0"/>
          <a:chOff x="0" y="0"/>
          <a:chExt cx="0" cy="0"/>
        </a:xfrm>
      </p:grpSpPr>
      <p:sp>
        <p:nvSpPr>
          <p:cNvPr id="5" name="Rectangle 4"/>
          <p:cNvSpPr/>
          <p:nvPr userDrawn="1"/>
        </p:nvSpPr>
        <p:spPr>
          <a:xfrm>
            <a:off x="3" y="5961053"/>
            <a:ext cx="12191999" cy="896948"/>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fr-FR" sz="2500" noProof="0" dirty="0">
                <a:solidFill>
                  <a:schemeClr val="accent1"/>
                </a:solidFill>
              </a:rPr>
              <a:t> </a:t>
            </a:r>
          </a:p>
        </p:txBody>
      </p:sp>
      <p:pic>
        <p:nvPicPr>
          <p:cNvPr id="6" name="Picture 8" descr="fondCEA1.jp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30480"/>
            <a:ext cx="12192000" cy="5998464"/>
          </a:xfrm>
          <a:prstGeom prst="rect">
            <a:avLst/>
          </a:prstGeom>
        </p:spPr>
      </p:pic>
      <p:pic>
        <p:nvPicPr>
          <p:cNvPr id="13" name="Picture 9" descr="cea_logo_small2.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304235" y="1861048"/>
            <a:ext cx="2589696" cy="1585387"/>
          </a:xfrm>
          <a:prstGeom prst="rect">
            <a:avLst/>
          </a:prstGeom>
          <a:effectLst>
            <a:outerShdw blurRad="517525" dist="38100" dir="2700000" algn="tl" rotWithShape="0">
              <a:srgbClr val="000000">
                <a:alpha val="33000"/>
              </a:srgbClr>
            </a:outerShdw>
          </a:effectLst>
        </p:spPr>
      </p:pic>
      <p:sp>
        <p:nvSpPr>
          <p:cNvPr id="16" name="Titre 3"/>
          <p:cNvSpPr txBox="1">
            <a:spLocks/>
          </p:cNvSpPr>
          <p:nvPr userDrawn="1"/>
        </p:nvSpPr>
        <p:spPr>
          <a:xfrm>
            <a:off x="1124368" y="3757134"/>
            <a:ext cx="10480896" cy="350340"/>
          </a:xfrm>
          <a:prstGeom prst="rect">
            <a:avLst/>
          </a:prstGeom>
        </p:spPr>
        <p:txBody>
          <a:bodyPr lIns="127723" tIns="63862" rIns="127723" bIns="63862">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fr-FR" sz="1700" noProof="0" dirty="0">
                <a:solidFill>
                  <a:schemeClr val="bg1"/>
                </a:solidFill>
                <a:latin typeface="Calibri"/>
                <a:cs typeface="Calibri"/>
              </a:rPr>
              <a:t>DE LA RECHERCHE À L’INDUSTRIE</a:t>
            </a:r>
          </a:p>
        </p:txBody>
      </p:sp>
      <p:sp>
        <p:nvSpPr>
          <p:cNvPr id="18" name="Espace réservé du texte 12"/>
          <p:cNvSpPr>
            <a:spLocks noGrp="1"/>
          </p:cNvSpPr>
          <p:nvPr>
            <p:ph type="body" sz="quarter" idx="10" hasCustomPrompt="1"/>
          </p:nvPr>
        </p:nvSpPr>
        <p:spPr>
          <a:xfrm>
            <a:off x="1124369" y="4461091"/>
            <a:ext cx="8763803" cy="599869"/>
          </a:xfrm>
        </p:spPr>
        <p:txBody>
          <a:bodyPr wrap="square">
            <a:spAutoFit/>
          </a:bodyPr>
          <a:lstStyle>
            <a:lvl1pPr marL="0" indent="0">
              <a:buFontTx/>
              <a:buNone/>
              <a:defRPr sz="3400" b="1">
                <a:solidFill>
                  <a:schemeClr val="bg1"/>
                </a:solidFill>
              </a:defRPr>
            </a:lvl1pPr>
          </a:lstStyle>
          <a:p>
            <a:pPr lvl="0"/>
            <a:r>
              <a:rPr lang="fr-FR" noProof="0" dirty="0"/>
              <a:t>Annexes</a:t>
            </a:r>
          </a:p>
        </p:txBody>
      </p:sp>
      <p:sp>
        <p:nvSpPr>
          <p:cNvPr id="19" name="ZoneTexte 10"/>
          <p:cNvSpPr txBox="1"/>
          <p:nvPr userDrawn="1"/>
        </p:nvSpPr>
        <p:spPr>
          <a:xfrm>
            <a:off x="1113036" y="6158143"/>
            <a:ext cx="10376440" cy="452137"/>
          </a:xfrm>
          <a:prstGeom prst="rect">
            <a:avLst/>
          </a:prstGeom>
          <a:noFill/>
        </p:spPr>
        <p:txBody>
          <a:bodyPr wrap="square" lIns="127723" tIns="63862" rIns="127723" bIns="63862" rtlCol="0">
            <a:spAutoFit/>
          </a:bodyPr>
          <a:lstStyle/>
          <a:p>
            <a:pPr algn="l">
              <a:lnSpc>
                <a:spcPct val="140000"/>
              </a:lnSpc>
            </a:pPr>
            <a:r>
              <a:rPr lang="fr-FR" sz="1500" kern="0" noProof="0" dirty="0">
                <a:solidFill>
                  <a:schemeClr val="tx1">
                    <a:lumMod val="85000"/>
                    <a:lumOff val="15000"/>
                  </a:schemeClr>
                </a:solidFill>
                <a:latin typeface="Calibri"/>
                <a:cs typeface="Calibri"/>
              </a:rPr>
              <a:t>Commissariat à l’énergie atomique et aux énergies alternatives - </a:t>
            </a:r>
            <a:r>
              <a:rPr lang="fr-FR" sz="1500" kern="0" noProof="0" dirty="0">
                <a:solidFill>
                  <a:srgbClr val="A50119"/>
                </a:solidFill>
                <a:latin typeface="Calibri"/>
                <a:cs typeface="Calibri"/>
              </a:rPr>
              <a:t>www.cea.fr</a:t>
            </a:r>
          </a:p>
        </p:txBody>
      </p:sp>
      <p:sp>
        <p:nvSpPr>
          <p:cNvPr id="20" name="Espace réservé du texte 12"/>
          <p:cNvSpPr>
            <a:spLocks noGrp="1"/>
          </p:cNvSpPr>
          <p:nvPr>
            <p:ph type="body" sz="quarter" idx="11" hasCustomPrompt="1"/>
          </p:nvPr>
        </p:nvSpPr>
        <p:spPr>
          <a:xfrm>
            <a:off x="1124369" y="5122103"/>
            <a:ext cx="3922680" cy="309021"/>
          </a:xfrm>
        </p:spPr>
        <p:txBody>
          <a:bodyPr wrap="square">
            <a:spAutoFit/>
          </a:bodyPr>
          <a:lstStyle>
            <a:lvl1pPr marL="0" indent="0">
              <a:buFontTx/>
              <a:buNone/>
              <a:defRPr sz="1300" b="0">
                <a:solidFill>
                  <a:schemeClr val="bg1"/>
                </a:solidFill>
              </a:defRPr>
            </a:lvl1pPr>
          </a:lstStyle>
          <a:p>
            <a:pPr lvl="0"/>
            <a:r>
              <a:rPr lang="fr-FR" noProof="0" dirty="0"/>
              <a:t>13 mai 2019</a:t>
            </a:r>
          </a:p>
        </p:txBody>
      </p:sp>
    </p:spTree>
    <p:extLst>
      <p:ext uri="{BB962C8B-B14F-4D97-AF65-F5344CB8AC3E}">
        <p14:creationId xmlns:p14="http://schemas.microsoft.com/office/powerpoint/2010/main" val="9034169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03706404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cSld name="1_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14731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exte">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68001" y="1256885"/>
            <a:ext cx="10896619" cy="4968552"/>
          </a:xfrm>
          <a:prstGeom prst="rect">
            <a:avLst/>
          </a:prstGeom>
        </p:spPr>
        <p:txBody>
          <a:bodyPr/>
          <a:lstStyle>
            <a:lvl1pPr>
              <a:spcAft>
                <a:spcPts val="600"/>
              </a:spcAft>
              <a:defRPr cap="none" baseline="0">
                <a:latin typeface="Verdana" pitchFamily="34" charset="0"/>
                <a:ea typeface="Verdana" pitchFamily="34" charset="0"/>
                <a:cs typeface="Verdana" pitchFamily="34" charset="0"/>
              </a:defRPr>
            </a:lvl1pPr>
            <a:lvl2pPr marL="270000" indent="-270000">
              <a:lnSpc>
                <a:spcPct val="100000"/>
              </a:lnSpc>
              <a:spcAft>
                <a:spcPts val="400"/>
              </a:spcAft>
              <a:buSzPct val="60000"/>
              <a:defRPr sz="1800">
                <a:latin typeface="Verdana" pitchFamily="34" charset="0"/>
                <a:ea typeface="Verdana" pitchFamily="34" charset="0"/>
                <a:cs typeface="Verdana" pitchFamily="34" charset="0"/>
              </a:defRPr>
            </a:lvl2pPr>
            <a:lvl3pPr marL="360000">
              <a:lnSpc>
                <a:spcPct val="100000"/>
              </a:lnSpc>
              <a:defRPr>
                <a:latin typeface="Verdana" pitchFamily="34" charset="0"/>
                <a:ea typeface="Verdana" pitchFamily="34" charset="0"/>
                <a:cs typeface="Verdana" pitchFamily="34" charset="0"/>
              </a:defRPr>
            </a:lvl3pPr>
            <a:lvl4pPr marL="628650" indent="-276225">
              <a:lnSpc>
                <a:spcPct val="100000"/>
              </a:lnSpc>
              <a:spcBef>
                <a:spcPts val="200"/>
              </a:spcBef>
              <a:spcAft>
                <a:spcPts val="400"/>
              </a:spcAft>
              <a:buSzPct val="30000"/>
              <a:defRPr sz="1400">
                <a:latin typeface="Verdana" pitchFamily="34" charset="0"/>
                <a:ea typeface="Verdana" pitchFamily="34" charset="0"/>
                <a:cs typeface="Verdana" pitchFamily="34" charset="0"/>
              </a:defRPr>
            </a:lvl4pPr>
            <a:lvl5pPr marL="630000" indent="0">
              <a:lnSpc>
                <a:spcPct val="100000"/>
              </a:lnSpc>
              <a:defRPr sz="1200">
                <a:latin typeface="Verdana" pitchFamily="34" charset="0"/>
                <a:ea typeface="Verdana" pitchFamily="34" charset="0"/>
                <a:cs typeface="Verdana" pitchFamily="34" charset="0"/>
              </a:defRPr>
            </a:lvl5pPr>
            <a:lvl6pPr marL="809625" indent="-180975">
              <a:spcBef>
                <a:spcPts val="0"/>
              </a:spcBef>
              <a:defRPr sz="1200" baseline="0"/>
            </a:lvl6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p>
        </p:txBody>
      </p:sp>
      <p:sp>
        <p:nvSpPr>
          <p:cNvPr id="6" name="Espace réservé du titre 1"/>
          <p:cNvSpPr>
            <a:spLocks noGrp="1"/>
          </p:cNvSpPr>
          <p:nvPr>
            <p:ph type="title"/>
          </p:nvPr>
        </p:nvSpPr>
        <p:spPr>
          <a:xfrm>
            <a:off x="1842805" y="52752"/>
            <a:ext cx="9053728" cy="908720"/>
          </a:xfrm>
          <a:prstGeom prst="rect">
            <a:avLst/>
          </a:prstGeom>
        </p:spPr>
        <p:txBody>
          <a:bodyPr vert="horz" lIns="0" tIns="0" rIns="0" bIns="0" rtlCol="0" anchor="ctr" anchorCtr="0">
            <a:noAutofit/>
          </a:bodyPr>
          <a:lstStyle>
            <a:lvl1pPr>
              <a:defRPr sz="2400" cap="small" baseline="0"/>
            </a:lvl1pPr>
          </a:lstStyle>
          <a:p>
            <a:r>
              <a:rPr lang="fr-FR" dirty="0"/>
              <a:t>Cliquez pour modifier le style du titre</a:t>
            </a:r>
          </a:p>
        </p:txBody>
      </p:sp>
      <p:sp>
        <p:nvSpPr>
          <p:cNvPr id="30" name="Espace réservé du pied de page 4"/>
          <p:cNvSpPr>
            <a:spLocks noGrp="1"/>
          </p:cNvSpPr>
          <p:nvPr>
            <p:ph type="ftr" sz="quarter" idx="3"/>
          </p:nvPr>
        </p:nvSpPr>
        <p:spPr>
          <a:xfrm>
            <a:off x="768003" y="6465733"/>
            <a:ext cx="3465333" cy="324000"/>
          </a:xfrm>
          <a:prstGeom prst="rect">
            <a:avLst/>
          </a:prstGeom>
        </p:spPr>
        <p:txBody>
          <a:bodyPr vert="horz" lIns="0" tIns="0" rIns="0" bIns="0" rtlCol="0" anchor="ctr"/>
          <a:lstStyle>
            <a:lvl1pPr algn="l">
              <a:defRPr sz="1000">
                <a:solidFill>
                  <a:srgbClr val="666666"/>
                </a:solidFill>
              </a:defRPr>
            </a:lvl1pPr>
          </a:lstStyle>
          <a:p>
            <a:endParaRPr lang="fr-FR" dirty="0">
              <a:solidFill>
                <a:srgbClr val="FF0000"/>
              </a:solidFill>
            </a:endParaRPr>
          </a:p>
        </p:txBody>
      </p:sp>
      <p:sp>
        <p:nvSpPr>
          <p:cNvPr id="31" name="Espace réservé du numéro de diapositive 5"/>
          <p:cNvSpPr>
            <a:spLocks noGrp="1"/>
          </p:cNvSpPr>
          <p:nvPr>
            <p:ph type="sldNum" sz="quarter" idx="4"/>
          </p:nvPr>
        </p:nvSpPr>
        <p:spPr>
          <a:xfrm>
            <a:off x="10645423" y="6465733"/>
            <a:ext cx="1019196" cy="324000"/>
          </a:xfrm>
          <a:prstGeom prst="rect">
            <a:avLst/>
          </a:prstGeom>
        </p:spPr>
        <p:txBody>
          <a:bodyPr vert="horz" lIns="0" tIns="0" rIns="0" bIns="0" rtlCol="0" anchor="ctr"/>
          <a:lstStyle>
            <a:lvl1pPr algn="r">
              <a:defRPr sz="1000">
                <a:solidFill>
                  <a:srgbClr val="666666"/>
                </a:solidFill>
              </a:defRPr>
            </a:lvl1pPr>
          </a:lstStyle>
          <a:p>
            <a:r>
              <a:rPr lang="fr-FR" dirty="0"/>
              <a:t>Page </a:t>
            </a:r>
            <a:fld id="{AEFB9B6D-867A-40B8-ACB0-35CC9F272C9C}" type="slidenum">
              <a:rPr lang="fr-FR" smtClean="0"/>
              <a:pPr/>
              <a:t>‹#›</a:t>
            </a:fld>
            <a:endParaRPr lang="fr-FR" dirty="0"/>
          </a:p>
        </p:txBody>
      </p:sp>
      <p:sp>
        <p:nvSpPr>
          <p:cNvPr id="32" name="Espace réservé de la date 6"/>
          <p:cNvSpPr>
            <a:spLocks noGrp="1"/>
          </p:cNvSpPr>
          <p:nvPr>
            <p:ph type="dt" sz="half" idx="2"/>
          </p:nvPr>
        </p:nvSpPr>
        <p:spPr>
          <a:xfrm>
            <a:off x="4482717" y="6063437"/>
            <a:ext cx="5508976" cy="324000"/>
          </a:xfrm>
          <a:prstGeom prst="rect">
            <a:avLst/>
          </a:prstGeom>
        </p:spPr>
        <p:txBody>
          <a:bodyPr vert="horz" lIns="0" tIns="0" rIns="0" bIns="0" rtlCol="0" anchor="ctr"/>
          <a:lstStyle>
            <a:lvl1pPr algn="ctr">
              <a:defRPr sz="1000" b="0">
                <a:solidFill>
                  <a:srgbClr val="666666"/>
                </a:solidFill>
              </a:defRPr>
            </a:lvl1pPr>
          </a:lstStyle>
          <a:p>
            <a:endParaRPr lang="fr-FR" dirty="0"/>
          </a:p>
        </p:txBody>
      </p:sp>
    </p:spTree>
    <p:extLst>
      <p:ext uri="{BB962C8B-B14F-4D97-AF65-F5344CB8AC3E}">
        <p14:creationId xmlns:p14="http://schemas.microsoft.com/office/powerpoint/2010/main" val="22657531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Page vier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015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24.04.23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Défaut avec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1" cap="none" baseline="0"/>
            </a:lvl1pPr>
          </a:lstStyle>
          <a:p>
            <a:r>
              <a:rPr lang="fr-FR" noProof="0"/>
              <a:t>Modifiez le style du titre</a:t>
            </a:r>
            <a:endParaRPr lang="fr-FR" noProof="0" dirty="0"/>
          </a:p>
        </p:txBody>
      </p:sp>
      <p:sp>
        <p:nvSpPr>
          <p:cNvPr id="3" name="Espace réservé du numéro de diapositive 2"/>
          <p:cNvSpPr>
            <a:spLocks noGrp="1"/>
          </p:cNvSpPr>
          <p:nvPr>
            <p:ph type="sldNum" sz="quarter" idx="10"/>
          </p:nvPr>
        </p:nvSpPr>
        <p:spPr/>
        <p:txBody>
          <a:bodyPr/>
          <a:lstStyle/>
          <a:p>
            <a:pPr algn="ctr"/>
            <a:fld id="{854A34C9-9A4B-6445-85E1-F779B5E87362}" type="slidenum">
              <a:rPr lang="fr-FR" sz="1000" noProof="0" smtClean="0">
                <a:solidFill>
                  <a:schemeClr val="bg1"/>
                </a:solidFill>
                <a:latin typeface="Arial" charset="0"/>
                <a:ea typeface="Arial" charset="0"/>
                <a:cs typeface="Arial" charset="0"/>
              </a:rPr>
              <a:pPr algn="ctr"/>
              <a:t>‹#›</a:t>
            </a:fld>
            <a:endParaRPr lang="fr-FR" sz="1000" noProof="0" dirty="0">
              <a:solidFill>
                <a:schemeClr val="bg1"/>
              </a:solidFill>
              <a:latin typeface="Arial" charset="0"/>
              <a:ea typeface="Arial" charset="0"/>
              <a:cs typeface="Arial" charset="0"/>
            </a:endParaRPr>
          </a:p>
        </p:txBody>
      </p:sp>
      <p:sp>
        <p:nvSpPr>
          <p:cNvPr id="4" name="Text Placeholder 2"/>
          <p:cNvSpPr>
            <a:spLocks noGrp="1"/>
          </p:cNvSpPr>
          <p:nvPr>
            <p:ph idx="1"/>
          </p:nvPr>
        </p:nvSpPr>
        <p:spPr>
          <a:xfrm>
            <a:off x="881099" y="1630412"/>
            <a:ext cx="10515600" cy="1288263"/>
          </a:xfrm>
          <a:prstGeom prst="rect">
            <a:avLst/>
          </a:prstGeom>
        </p:spPr>
        <p:txBody>
          <a:bodyPr vert="horz" lIns="127723" tIns="63862" rIns="127723" bIns="63862" rtlCol="0">
            <a:spAutoFit/>
          </a:bodyPr>
          <a:lstStyle>
            <a:lvl1pPr>
              <a:lnSpc>
                <a:spcPct val="100000"/>
              </a:lnSpc>
              <a:spcBef>
                <a:spcPts val="0"/>
              </a:spcBef>
              <a:defRPr sz="1800"/>
            </a:lvl1pPr>
            <a:lvl2pPr>
              <a:lnSpc>
                <a:spcPct val="100000"/>
              </a:lnSpc>
              <a:spcBef>
                <a:spcPts val="0"/>
              </a:spcBef>
              <a:defRPr sz="1600"/>
            </a:lvl2pPr>
            <a:lvl3pPr>
              <a:lnSpc>
                <a:spcPct val="100000"/>
              </a:lnSpc>
              <a:spcBef>
                <a:spcPts val="0"/>
              </a:spcBef>
              <a:defRPr sz="1400"/>
            </a:lvl3pPr>
            <a:lvl4pPr marL="1676370" indent="-239481">
              <a:lnSpc>
                <a:spcPct val="100000"/>
              </a:lnSpc>
              <a:spcBef>
                <a:spcPts val="0"/>
              </a:spcBef>
              <a:buFont typeface="Calibri" panose="020F0502020204030204" pitchFamily="34" charset="0"/>
              <a:buChar char="-"/>
              <a:defRPr sz="1200"/>
            </a:lvl4pPr>
            <a:lvl5pPr marL="2155332" indent="-239481">
              <a:lnSpc>
                <a:spcPct val="100000"/>
              </a:lnSpc>
              <a:spcBef>
                <a:spcPts val="0"/>
              </a:spcBef>
              <a:buFont typeface="Wingdings" panose="05000000000000000000" pitchFamily="2" charset="2"/>
              <a:buChar char="§"/>
              <a:defRPr sz="1200"/>
            </a:lvl5pPr>
          </a:lstStyle>
          <a:p>
            <a:pPr lvl="0"/>
            <a:r>
              <a:rPr lang="fr-FR" noProof="0"/>
              <a:t>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
        <p:nvSpPr>
          <p:cNvPr id="5" name="Espace réservé du texte 2"/>
          <p:cNvSpPr>
            <a:spLocks noGrp="1"/>
          </p:cNvSpPr>
          <p:nvPr>
            <p:ph type="body" sz="quarter" idx="12" hasCustomPrompt="1"/>
          </p:nvPr>
        </p:nvSpPr>
        <p:spPr>
          <a:xfrm>
            <a:off x="881100" y="1067647"/>
            <a:ext cx="10565835" cy="378270"/>
          </a:xfrm>
        </p:spPr>
        <p:txBody>
          <a:bodyPr wrap="square">
            <a:spAutoFit/>
          </a:bodyPr>
          <a:lstStyle>
            <a:lvl1pPr marL="0" indent="0">
              <a:buFontTx/>
              <a:buNone/>
              <a:defRPr sz="1800"/>
            </a:lvl1pPr>
          </a:lstStyle>
          <a:p>
            <a:pPr lvl="0"/>
            <a:r>
              <a:rPr lang="fr-FR" noProof="0" dirty="0"/>
              <a:t>Texte simple de la diapositive</a:t>
            </a:r>
          </a:p>
        </p:txBody>
      </p:sp>
    </p:spTree>
    <p:extLst>
      <p:ext uri="{BB962C8B-B14F-4D97-AF65-F5344CB8AC3E}">
        <p14:creationId xmlns:p14="http://schemas.microsoft.com/office/powerpoint/2010/main" val="217937761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99" name="Title Text"/>
          <p:cNvSpPr txBox="1">
            <a:spLocks noGrp="1"/>
          </p:cNvSpPr>
          <p:nvPr>
            <p:ph type="title"/>
          </p:nvPr>
        </p:nvSpPr>
        <p:spPr>
          <a:prstGeom prst="rect">
            <a:avLst/>
          </a:prstGeom>
        </p:spPr>
        <p:txBody>
          <a:bodyPr/>
          <a:lstStyle/>
          <a:p>
            <a:r>
              <a:t>Title Text</a:t>
            </a:r>
          </a:p>
        </p:txBody>
      </p:sp>
      <p:sp>
        <p:nvSpPr>
          <p:cNvPr id="10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Footer Placeholder 1">
            <a:extLst>
              <a:ext uri="{FF2B5EF4-FFF2-40B4-BE49-F238E27FC236}">
                <a16:creationId xmlns:a16="http://schemas.microsoft.com/office/drawing/2014/main" id="{1B6A6B61-7A88-7C40-88F4-5248427439B2}"/>
              </a:ext>
            </a:extLst>
          </p:cNvPr>
          <p:cNvSpPr>
            <a:spLocks noGrp="1"/>
          </p:cNvSpPr>
          <p:nvPr>
            <p:ph type="ftr" sz="quarter" idx="10"/>
          </p:nvPr>
        </p:nvSpPr>
        <p:spPr>
          <a:xfrm>
            <a:off x="2028092" y="6438003"/>
            <a:ext cx="7142363" cy="365125"/>
          </a:xfrm>
        </p:spPr>
        <p:txBody>
          <a:bodyPr/>
          <a:lstStyle>
            <a:lvl1pPr>
              <a:defRPr sz="1100" baseline="0">
                <a:solidFill>
                  <a:schemeClr val="bg1"/>
                </a:solidFill>
              </a:defRPr>
            </a:lvl1pPr>
          </a:lstStyle>
          <a:p>
            <a:r>
              <a:rPr lang="en-US"/>
              <a:t>Global plans for high-field magnets  -  Soren Prestemon  -  FCC Week June 28, 2021</a:t>
            </a:r>
            <a:endParaRPr lang="en-US" dirty="0"/>
          </a:p>
        </p:txBody>
      </p:sp>
    </p:spTree>
    <p:extLst>
      <p:ext uri="{BB962C8B-B14F-4D97-AF65-F5344CB8AC3E}">
        <p14:creationId xmlns:p14="http://schemas.microsoft.com/office/powerpoint/2010/main" val="502036295"/>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854413"/>
            <a:ext cx="9144000" cy="655550"/>
          </a:xfrm>
        </p:spPr>
        <p:txBody>
          <a:bodyPr anchor="b"/>
          <a:lstStyle>
            <a:lvl1pPr algn="ctr">
              <a:defRPr sz="4500"/>
            </a:lvl1pPr>
          </a:lstStyle>
          <a:p>
            <a:r>
              <a:rPr lang="fr-FR"/>
              <a:t>Modifiez le style du titre</a:t>
            </a:r>
          </a:p>
        </p:txBody>
      </p:sp>
      <p:sp>
        <p:nvSpPr>
          <p:cNvPr id="3" name="Sous-titre 2"/>
          <p:cNvSpPr>
            <a:spLocks noGrp="1"/>
          </p:cNvSpPr>
          <p:nvPr>
            <p:ph type="subTitle" idx="1"/>
          </p:nvPr>
        </p:nvSpPr>
        <p:spPr>
          <a:xfrm>
            <a:off x="1524000" y="3602038"/>
            <a:ext cx="9144000" cy="378270"/>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p>
        </p:txBody>
      </p:sp>
      <p:sp>
        <p:nvSpPr>
          <p:cNvPr id="4" name="Espace réservé de la date 3"/>
          <p:cNvSpPr>
            <a:spLocks noGrp="1"/>
          </p:cNvSpPr>
          <p:nvPr>
            <p:ph type="dt" sz="half" idx="10"/>
          </p:nvPr>
        </p:nvSpPr>
        <p:spPr>
          <a:xfrm>
            <a:off x="838200" y="6356352"/>
            <a:ext cx="2743200" cy="365125"/>
          </a:xfrm>
          <a:prstGeom prst="rect">
            <a:avLst/>
          </a:prstGeom>
        </p:spPr>
        <p:txBody>
          <a:bodyPr/>
          <a:lstStyle/>
          <a:p>
            <a:fld id="{D375A1EA-8F23-4C65-83CF-C6914E5388C0}" type="datetimeFigureOut">
              <a:rPr lang="fr-FR" smtClean="0"/>
              <a:t>31/08/2023</a:t>
            </a:fld>
            <a:endParaRPr lang="fr-FR"/>
          </a:p>
        </p:txBody>
      </p:sp>
      <p:sp>
        <p:nvSpPr>
          <p:cNvPr id="5" name="Espace réservé du pied de page 4"/>
          <p:cNvSpPr>
            <a:spLocks noGrp="1"/>
          </p:cNvSpPr>
          <p:nvPr>
            <p:ph type="ftr" sz="quarter" idx="11"/>
          </p:nvPr>
        </p:nvSpPr>
        <p:spPr>
          <a:xfrm>
            <a:off x="4038600" y="6356352"/>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610600" y="6356352"/>
            <a:ext cx="2743200" cy="276999"/>
          </a:xfrm>
          <a:prstGeom prst="rect">
            <a:avLst/>
          </a:prstGeom>
        </p:spPr>
        <p:txBody>
          <a:bodyPr/>
          <a:lstStyle/>
          <a:p>
            <a:fld id="{11F4AFA5-8CB1-4326-AA10-92C22F9711C5}" type="slidenum">
              <a:rPr lang="fr-FR" smtClean="0"/>
              <a:t>‹#›</a:t>
            </a:fld>
            <a:endParaRPr lang="fr-FR"/>
          </a:p>
        </p:txBody>
      </p:sp>
    </p:spTree>
    <p:extLst>
      <p:ext uri="{BB962C8B-B14F-4D97-AF65-F5344CB8AC3E}">
        <p14:creationId xmlns:p14="http://schemas.microsoft.com/office/powerpoint/2010/main" val="19926354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PhAnim="0"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r>
              <a:rPr lang="en-US"/>
              <a:t>01/06/2021</a:t>
            </a:r>
          </a:p>
        </p:txBody>
      </p:sp>
      <p:sp>
        <p:nvSpPr>
          <p:cNvPr id="7" name="Footer Placeholder 11"/>
          <p:cNvSpPr>
            <a:spLocks noGrp="1"/>
          </p:cNvSpPr>
          <p:nvPr>
            <p:ph type="ftr" sz="quarter" idx="11"/>
          </p:nvPr>
        </p:nvSpPr>
        <p:spPr bwMode="auto"/>
        <p:txBody>
          <a:bodyPr/>
          <a:lstStyle/>
          <a:p>
            <a:pPr>
              <a:defRPr/>
            </a:pPr>
            <a:r>
              <a:rPr lang="en-US"/>
              <a:t>H.Felice | High Field Accelerator Magnets - Roadmap Preparation</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0411746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2232432"/>
          </a:xfrm>
          <a:prstGeom prst="rect">
            <a:avLst/>
          </a:prstGeom>
        </p:spPr>
        <p:txBody>
          <a:bodyPr/>
          <a:lstStyle>
            <a:lvl1pPr marL="457189" indent="-457189">
              <a:buClr>
                <a:schemeClr val="tx1"/>
              </a:buClr>
              <a:buFont typeface="Arial"/>
              <a:buChar char="•"/>
              <a:defRPr sz="2667">
                <a:solidFill>
                  <a:srgbClr val="000000"/>
                </a:solidFill>
                <a:latin typeface="+mn-lt"/>
              </a:defRPr>
            </a:lvl1pPr>
            <a:lvl2pPr marL="990575" indent="-380990">
              <a:buClr>
                <a:schemeClr val="tx1"/>
              </a:buClr>
              <a:buFont typeface="Arial"/>
              <a:buChar char="•"/>
              <a:defRPr sz="2667">
                <a:solidFill>
                  <a:srgbClr val="000000"/>
                </a:solidFill>
                <a:latin typeface="+mn-lt"/>
              </a:defRPr>
            </a:lvl2pPr>
            <a:lvl3pPr marL="1523962" indent="-304792">
              <a:buClr>
                <a:schemeClr val="tx1"/>
              </a:buClr>
              <a:buFont typeface="Arial"/>
              <a:buChar char="•"/>
              <a:defRPr sz="2667">
                <a:solidFill>
                  <a:srgbClr val="000000"/>
                </a:solidFill>
                <a:latin typeface="+mn-lt"/>
              </a:defRPr>
            </a:lvl3pPr>
            <a:lvl4pPr marL="2133547" indent="-304792">
              <a:buClr>
                <a:schemeClr val="tx1"/>
              </a:buClr>
              <a:buFont typeface="Arial"/>
              <a:buChar char="•"/>
              <a:defRPr sz="2667">
                <a:solidFill>
                  <a:srgbClr val="000000"/>
                </a:solidFill>
                <a:latin typeface="+mn-lt"/>
              </a:defRPr>
            </a:lvl4pPr>
            <a:lvl5pPr marL="2743131" indent="-304792">
              <a:buClr>
                <a:schemeClr val="tx1"/>
              </a:buClr>
              <a:buFont typeface="Arial"/>
              <a:buChar char="•"/>
              <a:defRPr sz="2667">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239349" y="6597353"/>
            <a:ext cx="10022251" cy="306687"/>
          </a:xfrm>
          <a:prstGeom prst="rect">
            <a:avLst/>
          </a:prstGeom>
        </p:spPr>
        <p:txBody>
          <a:bodyPr lIns="0" tIns="0" rIns="0" bIns="0"/>
          <a:lstStyle>
            <a:lvl1pPr algn="ctr">
              <a:defRPr sz="1600">
                <a:latin typeface="Calibri"/>
                <a:cs typeface="Calibri"/>
              </a:defRPr>
            </a:lvl1pPr>
          </a:lstStyle>
          <a:p>
            <a:r>
              <a:rPr lang="en-US"/>
              <a:t>D. Schulte                        Muon Collider Status, Annual Meeting, Orsay, June 2023 </a:t>
            </a:r>
            <a:endParaRPr lang="en-GB" dirty="0"/>
          </a:p>
        </p:txBody>
      </p:sp>
      <p:sp>
        <p:nvSpPr>
          <p:cNvPr id="9" name="Espace réservé du numéro de diapositive 5"/>
          <p:cNvSpPr>
            <a:spLocks noGrp="1"/>
          </p:cNvSpPr>
          <p:nvPr>
            <p:ph type="sldNum" sz="quarter" idx="4"/>
          </p:nvPr>
        </p:nvSpPr>
        <p:spPr>
          <a:xfrm>
            <a:off x="10464800" y="6552199"/>
            <a:ext cx="609600" cy="338554"/>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356485"/>
            <a:ext cx="9042400" cy="590931"/>
          </a:xfrm>
          <a:prstGeom prst="rect">
            <a:avLst/>
          </a:prstGeom>
        </p:spPr>
        <p:txBody>
          <a:bodyPr vert="horz" lIns="0" tIns="0" rIns="0" bIns="0"/>
          <a:lstStyle>
            <a:lvl1pPr>
              <a:defRPr sz="48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22156372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2467297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ext &amp; graphic (white background)">
    <p:spTree>
      <p:nvGrpSpPr>
        <p:cNvPr id="1" name=""/>
        <p:cNvGrpSpPr/>
        <p:nvPr/>
      </p:nvGrpSpPr>
      <p:grpSpPr>
        <a:xfrm>
          <a:off x="0" y="0"/>
          <a:ext cx="0" cy="0"/>
          <a:chOff x="0" y="0"/>
          <a:chExt cx="0" cy="0"/>
        </a:xfrm>
      </p:grpSpPr>
      <p:sp>
        <p:nvSpPr>
          <p:cNvPr id="2" name="Title 1"/>
          <p:cNvSpPr>
            <a:spLocks noGrp="1"/>
          </p:cNvSpPr>
          <p:nvPr>
            <p:ph type="title"/>
          </p:nvPr>
        </p:nvSpPr>
        <p:spPr>
          <a:xfrm>
            <a:off x="540000" y="540000"/>
            <a:ext cx="11112000" cy="324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540000" y="1620000"/>
            <a:ext cx="5449638" cy="4140000"/>
          </a:xfrm>
        </p:spPr>
        <p:txBody>
          <a:bodyPr anchor="ctr" anchorCtr="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7" name="Date Placeholder 6">
            <a:extLst>
              <a:ext uri="{FF2B5EF4-FFF2-40B4-BE49-F238E27FC236}">
                <a16:creationId xmlns:a16="http://schemas.microsoft.com/office/drawing/2014/main" id="{78688919-E234-42AA-92AE-3C26DD2F4227}"/>
              </a:ext>
            </a:extLst>
          </p:cNvPr>
          <p:cNvSpPr>
            <a:spLocks noGrp="1"/>
          </p:cNvSpPr>
          <p:nvPr>
            <p:ph type="dt" sz="half" idx="10"/>
          </p:nvPr>
        </p:nvSpPr>
        <p:spPr/>
        <p:txBody>
          <a:bodyPr/>
          <a:lstStyle/>
          <a:p>
            <a:fld id="{F98B6C13-2867-41EB-A894-020571790519}" type="datetime1">
              <a:rPr lang="en-GB" noProof="0" smtClean="0"/>
              <a:t>31/08/2023</a:t>
            </a:fld>
            <a:endParaRPr lang="en-GB" noProof="0"/>
          </a:p>
        </p:txBody>
      </p:sp>
      <p:sp>
        <p:nvSpPr>
          <p:cNvPr id="8" name="Footer Placeholder 7">
            <a:extLst>
              <a:ext uri="{FF2B5EF4-FFF2-40B4-BE49-F238E27FC236}">
                <a16:creationId xmlns:a16="http://schemas.microsoft.com/office/drawing/2014/main" id="{84C93AF6-C1DC-4BAF-A2C6-2C711470C1EA}"/>
              </a:ext>
            </a:extLst>
          </p:cNvPr>
          <p:cNvSpPr>
            <a:spLocks noGrp="1"/>
          </p:cNvSpPr>
          <p:nvPr>
            <p:ph type="ftr" sz="quarter" idx="11"/>
          </p:nvPr>
        </p:nvSpPr>
        <p:spPr/>
        <p:txBody>
          <a:bodyPr/>
          <a:lstStyle/>
          <a:p>
            <a:r>
              <a:rPr lang="en-GB" noProof="0"/>
              <a:t>© 2022 Tokamak Energy  Private and Confidential</a:t>
            </a:r>
          </a:p>
        </p:txBody>
      </p:sp>
      <p:sp>
        <p:nvSpPr>
          <p:cNvPr id="9" name="Slide Number Placeholder 8">
            <a:extLst>
              <a:ext uri="{FF2B5EF4-FFF2-40B4-BE49-F238E27FC236}">
                <a16:creationId xmlns:a16="http://schemas.microsoft.com/office/drawing/2014/main" id="{A950F5AD-6CA0-4A01-B76E-2C5F74AB978F}"/>
              </a:ext>
            </a:extLst>
          </p:cNvPr>
          <p:cNvSpPr>
            <a:spLocks noGrp="1"/>
          </p:cNvSpPr>
          <p:nvPr>
            <p:ph type="sldNum" sz="quarter" idx="12"/>
          </p:nvPr>
        </p:nvSpPr>
        <p:spPr/>
        <p:txBody>
          <a:bodyPr/>
          <a:lstStyle/>
          <a:p>
            <a:fld id="{0B868178-02AE-42FC-958D-6B8F13B60175}" type="slidenum">
              <a:rPr lang="en-GB" noProof="0" smtClean="0"/>
              <a:pPr/>
              <a:t>‹#›</a:t>
            </a:fld>
            <a:endParaRPr lang="en-GB" noProof="0"/>
          </a:p>
        </p:txBody>
      </p:sp>
      <p:sp>
        <p:nvSpPr>
          <p:cNvPr id="6" name="Text Placeholder 5">
            <a:extLst>
              <a:ext uri="{FF2B5EF4-FFF2-40B4-BE49-F238E27FC236}">
                <a16:creationId xmlns:a16="http://schemas.microsoft.com/office/drawing/2014/main" id="{F3836918-43F4-B2EA-2ABE-F1D96D89D40C}"/>
              </a:ext>
            </a:extLst>
          </p:cNvPr>
          <p:cNvSpPr>
            <a:spLocks noGrp="1"/>
          </p:cNvSpPr>
          <p:nvPr>
            <p:ph type="body" sz="quarter" idx="13"/>
          </p:nvPr>
        </p:nvSpPr>
        <p:spPr>
          <a:xfrm>
            <a:off x="540000" y="900000"/>
            <a:ext cx="11113200" cy="288000"/>
          </a:xfrm>
        </p:spPr>
        <p:txBody>
          <a:bodyPr/>
          <a:lstStyle>
            <a:lvl1pPr>
              <a:lnSpc>
                <a:spcPct val="85000"/>
              </a:lnSpc>
              <a:spcAft>
                <a:spcPts val="0"/>
              </a:spcAft>
              <a:defRPr sz="1600">
                <a:solidFill>
                  <a:schemeClr val="tx2"/>
                </a:solidFill>
              </a:defRPr>
            </a:lvl1pPr>
          </a:lstStyle>
          <a:p>
            <a:pPr lvl="0"/>
            <a:r>
              <a:rPr lang="en-US"/>
              <a:t>Click to edit Master text styles</a:t>
            </a:r>
          </a:p>
        </p:txBody>
      </p:sp>
      <p:sp>
        <p:nvSpPr>
          <p:cNvPr id="11" name="Text Placeholder 9">
            <a:extLst>
              <a:ext uri="{FF2B5EF4-FFF2-40B4-BE49-F238E27FC236}">
                <a16:creationId xmlns:a16="http://schemas.microsoft.com/office/drawing/2014/main" id="{BCC266E4-5821-C037-11A5-41F145EDA462}"/>
              </a:ext>
            </a:extLst>
          </p:cNvPr>
          <p:cNvSpPr>
            <a:spLocks noGrp="1"/>
          </p:cNvSpPr>
          <p:nvPr>
            <p:ph type="body" sz="quarter" idx="14" hasCustomPrompt="1"/>
          </p:nvPr>
        </p:nvSpPr>
        <p:spPr>
          <a:xfrm>
            <a:off x="6480000" y="6165850"/>
            <a:ext cx="5170663" cy="152150"/>
          </a:xfrm>
        </p:spPr>
        <p:txBody>
          <a:bodyPr anchor="b" anchorCtr="0"/>
          <a:lstStyle>
            <a:lvl1pPr algn="r">
              <a:defRPr sz="600"/>
            </a:lvl1pPr>
          </a:lstStyle>
          <a:p>
            <a:pPr lvl="0"/>
            <a:r>
              <a:rPr lang="en-US" dirty="0"/>
              <a:t>Insert Source if required</a:t>
            </a:r>
            <a:endParaRPr lang="en-GB" dirty="0"/>
          </a:p>
        </p:txBody>
      </p:sp>
      <p:sp>
        <p:nvSpPr>
          <p:cNvPr id="12" name="Content Placeholder 11">
            <a:extLst>
              <a:ext uri="{FF2B5EF4-FFF2-40B4-BE49-F238E27FC236}">
                <a16:creationId xmlns:a16="http://schemas.microsoft.com/office/drawing/2014/main" id="{DDA59058-486D-F3D4-F1D8-29C4ECE097CC}"/>
              </a:ext>
            </a:extLst>
          </p:cNvPr>
          <p:cNvSpPr>
            <a:spLocks noGrp="1"/>
          </p:cNvSpPr>
          <p:nvPr>
            <p:ph sz="quarter" idx="15" hasCustomPrompt="1"/>
          </p:nvPr>
        </p:nvSpPr>
        <p:spPr>
          <a:xfrm>
            <a:off x="6200775" y="1620000"/>
            <a:ext cx="5449888" cy="4140000"/>
          </a:xfrm>
        </p:spPr>
        <p:txBody>
          <a:bodyPr/>
          <a:lstStyle>
            <a:lvl1pPr>
              <a:defRPr/>
            </a:lvl1pPr>
          </a:lstStyle>
          <a:p>
            <a:pPr lvl="0"/>
            <a:r>
              <a:rPr lang="en-US" dirty="0"/>
              <a:t>Click on icon to insert image/chart/graphic</a:t>
            </a:r>
            <a:endParaRPr lang="en-GB" dirty="0"/>
          </a:p>
        </p:txBody>
      </p:sp>
    </p:spTree>
    <p:extLst>
      <p:ext uri="{BB962C8B-B14F-4D97-AF65-F5344CB8AC3E}">
        <p14:creationId xmlns:p14="http://schemas.microsoft.com/office/powerpoint/2010/main" val="4707213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04801" y="971551"/>
            <a:ext cx="11563351" cy="16691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304800" y="334920"/>
            <a:ext cx="11582400" cy="344710"/>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2436" y="6504213"/>
            <a:ext cx="1817208" cy="353787"/>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June 9, 2023</a:t>
            </a:r>
            <a:endParaRPr lang="en-US" dirty="0"/>
          </a:p>
        </p:txBody>
      </p:sp>
      <p:sp>
        <p:nvSpPr>
          <p:cNvPr id="9" name="Footer Placeholder 4"/>
          <p:cNvSpPr>
            <a:spLocks noGrp="1"/>
          </p:cNvSpPr>
          <p:nvPr>
            <p:ph type="ftr" sz="quarter" idx="3"/>
          </p:nvPr>
        </p:nvSpPr>
        <p:spPr>
          <a:xfrm>
            <a:off x="3823170" y="6504214"/>
            <a:ext cx="6567124" cy="237285"/>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FCChh &amp; Magnets | Vladimir Shiltsev</a:t>
            </a:r>
            <a:endParaRPr lang="en-US" b="1" dirty="0"/>
          </a:p>
        </p:txBody>
      </p:sp>
      <p:sp>
        <p:nvSpPr>
          <p:cNvPr id="10" name="Slide Number Placeholder 5"/>
          <p:cNvSpPr>
            <a:spLocks noGrp="1"/>
          </p:cNvSpPr>
          <p:nvPr>
            <p:ph type="sldNum" sz="quarter" idx="4"/>
          </p:nvPr>
        </p:nvSpPr>
        <p:spPr>
          <a:xfrm>
            <a:off x="296333" y="6504214"/>
            <a:ext cx="552451" cy="184666"/>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0225385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659940"/>
            <a:ext cx="9956800" cy="372396"/>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1825846"/>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1825846"/>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400414"/>
            <a:ext cx="668565" cy="276999"/>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grpSp>
        <p:nvGrpSpPr>
          <p:cNvPr id="29" name="Group 28">
            <a:extLst>
              <a:ext uri="{FF2B5EF4-FFF2-40B4-BE49-F238E27FC236}">
                <a16:creationId xmlns:a16="http://schemas.microsoft.com/office/drawing/2014/main" id="{AD8C595A-D25E-4704-FF45-3588D303C303}"/>
              </a:ext>
            </a:extLst>
          </p:cNvPr>
          <p:cNvGrpSpPr/>
          <p:nvPr userDrawn="1"/>
        </p:nvGrpSpPr>
        <p:grpSpPr>
          <a:xfrm>
            <a:off x="1419954" y="5786595"/>
            <a:ext cx="694660" cy="520995"/>
            <a:chOff x="2527200" y="393270"/>
            <a:chExt cx="4125600" cy="4125600"/>
          </a:xfrm>
        </p:grpSpPr>
        <p:sp>
          <p:nvSpPr>
            <p:cNvPr id="30" name="Oval 29">
              <a:extLst>
                <a:ext uri="{FF2B5EF4-FFF2-40B4-BE49-F238E27FC236}">
                  <a16:creationId xmlns:a16="http://schemas.microsoft.com/office/drawing/2014/main" id="{E4CF3CC1-D46D-1182-ABA3-593EADAB8019}"/>
                </a:ext>
              </a:extLst>
            </p:cNvPr>
            <p:cNvSpPr/>
            <p:nvPr/>
          </p:nvSpPr>
          <p:spPr>
            <a:xfrm>
              <a:off x="2527200" y="393270"/>
              <a:ext cx="4125600" cy="4125600"/>
            </a:xfrm>
            <a:prstGeom prst="ellipse">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a:p>
          </p:txBody>
        </p:sp>
        <p:cxnSp>
          <p:nvCxnSpPr>
            <p:cNvPr id="31" name="Straight Connector 30">
              <a:extLst>
                <a:ext uri="{FF2B5EF4-FFF2-40B4-BE49-F238E27FC236}">
                  <a16:creationId xmlns:a16="http://schemas.microsoft.com/office/drawing/2014/main" id="{00FE00CA-9A87-2FC3-EEA2-E10F7BCEAB85}"/>
                </a:ext>
              </a:extLst>
            </p:cNvPr>
            <p:cNvCxnSpPr>
              <a:cxnSpLocks/>
              <a:stCxn id="30" idx="0"/>
              <a:endCxn id="30" idx="4"/>
            </p:cNvCxnSpPr>
            <p:nvPr/>
          </p:nvCxnSpPr>
          <p:spPr>
            <a:xfrm>
              <a:off x="4590000" y="393270"/>
              <a:ext cx="0" cy="4125600"/>
            </a:xfrm>
            <a:prstGeom prst="line">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cxnSp>
        <p:grpSp>
          <p:nvGrpSpPr>
            <p:cNvPr id="32" name="Group 31">
              <a:extLst>
                <a:ext uri="{FF2B5EF4-FFF2-40B4-BE49-F238E27FC236}">
                  <a16:creationId xmlns:a16="http://schemas.microsoft.com/office/drawing/2014/main" id="{A304F7EE-FABE-9FCE-8A96-A5A1AFF4397E}"/>
                </a:ext>
              </a:extLst>
            </p:cNvPr>
            <p:cNvGrpSpPr/>
            <p:nvPr/>
          </p:nvGrpSpPr>
          <p:grpSpPr>
            <a:xfrm>
              <a:off x="3567240" y="436974"/>
              <a:ext cx="932673" cy="4038384"/>
              <a:chOff x="3567240" y="436974"/>
              <a:chExt cx="932673" cy="4038384"/>
            </a:xfrm>
          </p:grpSpPr>
          <p:grpSp>
            <p:nvGrpSpPr>
              <p:cNvPr id="42" name="Group 41">
                <a:extLst>
                  <a:ext uri="{FF2B5EF4-FFF2-40B4-BE49-F238E27FC236}">
                    <a16:creationId xmlns:a16="http://schemas.microsoft.com/office/drawing/2014/main" id="{1242C05C-A906-BF4F-11DA-206614A30797}"/>
                  </a:ext>
                </a:extLst>
              </p:cNvPr>
              <p:cNvGrpSpPr/>
              <p:nvPr/>
            </p:nvGrpSpPr>
            <p:grpSpPr>
              <a:xfrm>
                <a:off x="3567601" y="436974"/>
                <a:ext cx="932312" cy="2030544"/>
                <a:chOff x="3567601" y="436974"/>
                <a:chExt cx="932312" cy="2030544"/>
              </a:xfrm>
            </p:grpSpPr>
            <p:sp>
              <p:nvSpPr>
                <p:cNvPr id="47" name="Freeform 46">
                  <a:extLst>
                    <a:ext uri="{FF2B5EF4-FFF2-40B4-BE49-F238E27FC236}">
                      <a16:creationId xmlns:a16="http://schemas.microsoft.com/office/drawing/2014/main" id="{D6E1D732-27E9-18B4-775D-0DFB8BE2EE64}"/>
                    </a:ext>
                  </a:extLst>
                </p:cNvPr>
                <p:cNvSpPr/>
                <p:nvPr/>
              </p:nvSpPr>
              <p:spPr>
                <a:xfrm>
                  <a:off x="4238448" y="436974"/>
                  <a:ext cx="261465" cy="2030544"/>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0495"/>
                    <a:gd name="connsiteY0" fmla="*/ 0 h 2096646"/>
                    <a:gd name="connsiteX1" fmla="*/ 28203 w 260495"/>
                    <a:gd name="connsiteY1" fmla="*/ 1255610 h 2096646"/>
                    <a:gd name="connsiteX2" fmla="*/ 260495 w 260495"/>
                    <a:gd name="connsiteY2" fmla="*/ 2096646 h 2096646"/>
                    <a:gd name="connsiteX0" fmla="*/ 8640 w 260495"/>
                    <a:gd name="connsiteY0" fmla="*/ 0 h 2096646"/>
                    <a:gd name="connsiteX1" fmla="*/ 28203 w 260495"/>
                    <a:gd name="connsiteY1" fmla="*/ 1255610 h 2096646"/>
                    <a:gd name="connsiteX2" fmla="*/ 260495 w 260495"/>
                    <a:gd name="connsiteY2" fmla="*/ 2096646 h 2096646"/>
                    <a:gd name="connsiteX0" fmla="*/ 10701 w 258884"/>
                    <a:gd name="connsiteY0" fmla="*/ 0 h 2026872"/>
                    <a:gd name="connsiteX1" fmla="*/ 26592 w 258884"/>
                    <a:gd name="connsiteY1" fmla="*/ 1185836 h 2026872"/>
                    <a:gd name="connsiteX2" fmla="*/ 258884 w 258884"/>
                    <a:gd name="connsiteY2" fmla="*/ 2026872 h 2026872"/>
                    <a:gd name="connsiteX0" fmla="*/ 13223 w 261406"/>
                    <a:gd name="connsiteY0" fmla="*/ 0 h 2026872"/>
                    <a:gd name="connsiteX1" fmla="*/ 29114 w 261406"/>
                    <a:gd name="connsiteY1" fmla="*/ 1185836 h 2026872"/>
                    <a:gd name="connsiteX2" fmla="*/ 261406 w 261406"/>
                    <a:gd name="connsiteY2" fmla="*/ 2026872 h 2026872"/>
                    <a:gd name="connsiteX0" fmla="*/ 13223 w 261406"/>
                    <a:gd name="connsiteY0" fmla="*/ 0 h 2030544"/>
                    <a:gd name="connsiteX1" fmla="*/ 29114 w 261406"/>
                    <a:gd name="connsiteY1" fmla="*/ 1185836 h 2030544"/>
                    <a:gd name="connsiteX2" fmla="*/ 261406 w 261406"/>
                    <a:gd name="connsiteY2" fmla="*/ 2030544 h 2030544"/>
                    <a:gd name="connsiteX0" fmla="*/ 13223 w 261644"/>
                    <a:gd name="connsiteY0" fmla="*/ 0 h 2030544"/>
                    <a:gd name="connsiteX1" fmla="*/ 29114 w 261644"/>
                    <a:gd name="connsiteY1" fmla="*/ 1185836 h 2030544"/>
                    <a:gd name="connsiteX2" fmla="*/ 261406 w 261644"/>
                    <a:gd name="connsiteY2" fmla="*/ 2030544 h 2030544"/>
                    <a:gd name="connsiteX0" fmla="*/ 13223 w 261465"/>
                    <a:gd name="connsiteY0" fmla="*/ 0 h 2030544"/>
                    <a:gd name="connsiteX1" fmla="*/ 29114 w 261465"/>
                    <a:gd name="connsiteY1" fmla="*/ 1185836 h 2030544"/>
                    <a:gd name="connsiteX2" fmla="*/ 261406 w 261465"/>
                    <a:gd name="connsiteY2" fmla="*/ 2030544 h 2030544"/>
                  </a:gdLst>
                  <a:ahLst/>
                  <a:cxnLst>
                    <a:cxn ang="0">
                      <a:pos x="connsiteX0" y="connsiteY0"/>
                    </a:cxn>
                    <a:cxn ang="0">
                      <a:pos x="connsiteX1" y="connsiteY1"/>
                    </a:cxn>
                    <a:cxn ang="0">
                      <a:pos x="connsiteX2" y="connsiteY2"/>
                    </a:cxn>
                  </a:cxnLst>
                  <a:rect l="l" t="t" r="r" b="b"/>
                  <a:pathLst>
                    <a:path w="261465" h="2030544">
                      <a:moveTo>
                        <a:pt x="13223" y="0"/>
                      </a:moveTo>
                      <a:cubicBezTo>
                        <a:pt x="3478" y="432867"/>
                        <a:pt x="-17481" y="991084"/>
                        <a:pt x="29114" y="1185836"/>
                      </a:cubicBezTo>
                      <a:cubicBezTo>
                        <a:pt x="111895" y="1517639"/>
                        <a:pt x="264917" y="1770571"/>
                        <a:pt x="261406" y="2030544"/>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dirty="0"/>
                </a:p>
              </p:txBody>
            </p:sp>
            <p:sp>
              <p:nvSpPr>
                <p:cNvPr id="48" name="Freeform 47">
                  <a:extLst>
                    <a:ext uri="{FF2B5EF4-FFF2-40B4-BE49-F238E27FC236}">
                      <a16:creationId xmlns:a16="http://schemas.microsoft.com/office/drawing/2014/main" id="{DD1EA940-9002-4522-BE31-55529988A561}"/>
                    </a:ext>
                  </a:extLst>
                </p:cNvPr>
                <p:cNvSpPr/>
                <p:nvPr/>
              </p:nvSpPr>
              <p:spPr>
                <a:xfrm>
                  <a:off x="3913680" y="518571"/>
                  <a:ext cx="506924" cy="1938738"/>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511389"/>
                    <a:gd name="connsiteY0" fmla="*/ 0 h 1938738"/>
                    <a:gd name="connsiteX1" fmla="*/ 39606 w 511389"/>
                    <a:gd name="connsiteY1" fmla="*/ 1134424 h 1938738"/>
                    <a:gd name="connsiteX2" fmla="*/ 506924 w 511389"/>
                    <a:gd name="connsiteY2" fmla="*/ 1938738 h 1938738"/>
                    <a:gd name="connsiteX0" fmla="*/ 1681 w 508652"/>
                    <a:gd name="connsiteY0" fmla="*/ 0 h 1938738"/>
                    <a:gd name="connsiteX1" fmla="*/ 39606 w 508652"/>
                    <a:gd name="connsiteY1" fmla="*/ 1134424 h 1938738"/>
                    <a:gd name="connsiteX2" fmla="*/ 506924 w 508652"/>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Lst>
                  <a:ahLst/>
                  <a:cxnLst>
                    <a:cxn ang="0">
                      <a:pos x="connsiteX0" y="connsiteY0"/>
                    </a:cxn>
                    <a:cxn ang="0">
                      <a:pos x="connsiteX1" y="connsiteY1"/>
                    </a:cxn>
                    <a:cxn ang="0">
                      <a:pos x="connsiteX2" y="connsiteY2"/>
                    </a:cxn>
                  </a:cxnLst>
                  <a:rect l="l" t="t" r="r" b="b"/>
                  <a:pathLst>
                    <a:path w="506924" h="1938738">
                      <a:moveTo>
                        <a:pt x="1681" y="0"/>
                      </a:moveTo>
                      <a:cubicBezTo>
                        <a:pt x="-719" y="388800"/>
                        <a:pt x="-6989" y="939672"/>
                        <a:pt x="39606" y="1134424"/>
                      </a:cubicBezTo>
                      <a:cubicBezTo>
                        <a:pt x="93009" y="1315664"/>
                        <a:pt x="506763" y="1579612"/>
                        <a:pt x="506924" y="1938738"/>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a:p>
              </p:txBody>
            </p:sp>
            <p:sp>
              <p:nvSpPr>
                <p:cNvPr id="49" name="Freeform 48">
                  <a:extLst>
                    <a:ext uri="{FF2B5EF4-FFF2-40B4-BE49-F238E27FC236}">
                      <a16:creationId xmlns:a16="http://schemas.microsoft.com/office/drawing/2014/main" id="{F99EA90C-1DF6-2C3E-ABE8-C0CFF5CA3538}"/>
                    </a:ext>
                  </a:extLst>
                </p:cNvPr>
                <p:cNvSpPr/>
                <p:nvPr/>
              </p:nvSpPr>
              <p:spPr>
                <a:xfrm>
                  <a:off x="3567601" y="643872"/>
                  <a:ext cx="769197" cy="181388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767657"/>
                    <a:gd name="connsiteY0" fmla="*/ 0 h 1813880"/>
                    <a:gd name="connsiteX1" fmla="*/ 39606 w 767657"/>
                    <a:gd name="connsiteY1" fmla="*/ 1134424 h 1813880"/>
                    <a:gd name="connsiteX2" fmla="*/ 767657 w 767657"/>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9458 w 775434"/>
                    <a:gd name="connsiteY0" fmla="*/ 0 h 1813880"/>
                    <a:gd name="connsiteX1" fmla="*/ 69417 w 775434"/>
                    <a:gd name="connsiteY1" fmla="*/ 969171 h 1813880"/>
                    <a:gd name="connsiteX2" fmla="*/ 775434 w 775434"/>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 name="connsiteX0" fmla="*/ 3221 w 770815"/>
                    <a:gd name="connsiteY0" fmla="*/ 0 h 1813880"/>
                    <a:gd name="connsiteX1" fmla="*/ 63180 w 770815"/>
                    <a:gd name="connsiteY1" fmla="*/ 969171 h 1813880"/>
                    <a:gd name="connsiteX2" fmla="*/ 769197 w 770815"/>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Lst>
                  <a:ahLst/>
                  <a:cxnLst>
                    <a:cxn ang="0">
                      <a:pos x="connsiteX0" y="connsiteY0"/>
                    </a:cxn>
                    <a:cxn ang="0">
                      <a:pos x="connsiteX1" y="connsiteY1"/>
                    </a:cxn>
                    <a:cxn ang="0">
                      <a:pos x="connsiteX2" y="connsiteY2"/>
                    </a:cxn>
                  </a:cxnLst>
                  <a:rect l="l" t="t" r="r" b="b"/>
                  <a:pathLst>
                    <a:path w="769197" h="1813880">
                      <a:moveTo>
                        <a:pt x="3221" y="0"/>
                      </a:moveTo>
                      <a:cubicBezTo>
                        <a:pt x="821" y="388800"/>
                        <a:pt x="-16465" y="711990"/>
                        <a:pt x="63180" y="969171"/>
                      </a:cubicBezTo>
                      <a:cubicBezTo>
                        <a:pt x="212063" y="1297302"/>
                        <a:pt x="750676" y="1395999"/>
                        <a:pt x="769197" y="1813880"/>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a:p>
              </p:txBody>
            </p:sp>
          </p:grpSp>
          <p:grpSp>
            <p:nvGrpSpPr>
              <p:cNvPr id="43" name="Group 42">
                <a:extLst>
                  <a:ext uri="{FF2B5EF4-FFF2-40B4-BE49-F238E27FC236}">
                    <a16:creationId xmlns:a16="http://schemas.microsoft.com/office/drawing/2014/main" id="{FCEAA753-FC9D-6A01-5B2C-10C5A7E8B7F1}"/>
                  </a:ext>
                </a:extLst>
              </p:cNvPr>
              <p:cNvGrpSpPr/>
              <p:nvPr/>
            </p:nvGrpSpPr>
            <p:grpSpPr>
              <a:xfrm flipV="1">
                <a:off x="3567240" y="2444814"/>
                <a:ext cx="932312" cy="2030544"/>
                <a:chOff x="3567601" y="436974"/>
                <a:chExt cx="932312" cy="2030544"/>
              </a:xfrm>
            </p:grpSpPr>
            <p:sp>
              <p:nvSpPr>
                <p:cNvPr id="44" name="Freeform 43">
                  <a:extLst>
                    <a:ext uri="{FF2B5EF4-FFF2-40B4-BE49-F238E27FC236}">
                      <a16:creationId xmlns:a16="http://schemas.microsoft.com/office/drawing/2014/main" id="{05D66492-1934-D58F-9D05-A213EF6F24BA}"/>
                    </a:ext>
                  </a:extLst>
                </p:cNvPr>
                <p:cNvSpPr/>
                <p:nvPr/>
              </p:nvSpPr>
              <p:spPr>
                <a:xfrm>
                  <a:off x="4238448" y="436974"/>
                  <a:ext cx="261465" cy="2030544"/>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0495"/>
                    <a:gd name="connsiteY0" fmla="*/ 0 h 2096646"/>
                    <a:gd name="connsiteX1" fmla="*/ 28203 w 260495"/>
                    <a:gd name="connsiteY1" fmla="*/ 1255610 h 2096646"/>
                    <a:gd name="connsiteX2" fmla="*/ 260495 w 260495"/>
                    <a:gd name="connsiteY2" fmla="*/ 2096646 h 2096646"/>
                    <a:gd name="connsiteX0" fmla="*/ 8640 w 260495"/>
                    <a:gd name="connsiteY0" fmla="*/ 0 h 2096646"/>
                    <a:gd name="connsiteX1" fmla="*/ 28203 w 260495"/>
                    <a:gd name="connsiteY1" fmla="*/ 1255610 h 2096646"/>
                    <a:gd name="connsiteX2" fmla="*/ 260495 w 260495"/>
                    <a:gd name="connsiteY2" fmla="*/ 2096646 h 2096646"/>
                    <a:gd name="connsiteX0" fmla="*/ 10701 w 258884"/>
                    <a:gd name="connsiteY0" fmla="*/ 0 h 2026872"/>
                    <a:gd name="connsiteX1" fmla="*/ 26592 w 258884"/>
                    <a:gd name="connsiteY1" fmla="*/ 1185836 h 2026872"/>
                    <a:gd name="connsiteX2" fmla="*/ 258884 w 258884"/>
                    <a:gd name="connsiteY2" fmla="*/ 2026872 h 2026872"/>
                    <a:gd name="connsiteX0" fmla="*/ 13223 w 261406"/>
                    <a:gd name="connsiteY0" fmla="*/ 0 h 2026872"/>
                    <a:gd name="connsiteX1" fmla="*/ 29114 w 261406"/>
                    <a:gd name="connsiteY1" fmla="*/ 1185836 h 2026872"/>
                    <a:gd name="connsiteX2" fmla="*/ 261406 w 261406"/>
                    <a:gd name="connsiteY2" fmla="*/ 2026872 h 2026872"/>
                    <a:gd name="connsiteX0" fmla="*/ 13223 w 261406"/>
                    <a:gd name="connsiteY0" fmla="*/ 0 h 2030544"/>
                    <a:gd name="connsiteX1" fmla="*/ 29114 w 261406"/>
                    <a:gd name="connsiteY1" fmla="*/ 1185836 h 2030544"/>
                    <a:gd name="connsiteX2" fmla="*/ 261406 w 261406"/>
                    <a:gd name="connsiteY2" fmla="*/ 2030544 h 2030544"/>
                    <a:gd name="connsiteX0" fmla="*/ 13223 w 261644"/>
                    <a:gd name="connsiteY0" fmla="*/ 0 h 2030544"/>
                    <a:gd name="connsiteX1" fmla="*/ 29114 w 261644"/>
                    <a:gd name="connsiteY1" fmla="*/ 1185836 h 2030544"/>
                    <a:gd name="connsiteX2" fmla="*/ 261406 w 261644"/>
                    <a:gd name="connsiteY2" fmla="*/ 2030544 h 2030544"/>
                    <a:gd name="connsiteX0" fmla="*/ 13223 w 261465"/>
                    <a:gd name="connsiteY0" fmla="*/ 0 h 2030544"/>
                    <a:gd name="connsiteX1" fmla="*/ 29114 w 261465"/>
                    <a:gd name="connsiteY1" fmla="*/ 1185836 h 2030544"/>
                    <a:gd name="connsiteX2" fmla="*/ 261406 w 261465"/>
                    <a:gd name="connsiteY2" fmla="*/ 2030544 h 2030544"/>
                  </a:gdLst>
                  <a:ahLst/>
                  <a:cxnLst>
                    <a:cxn ang="0">
                      <a:pos x="connsiteX0" y="connsiteY0"/>
                    </a:cxn>
                    <a:cxn ang="0">
                      <a:pos x="connsiteX1" y="connsiteY1"/>
                    </a:cxn>
                    <a:cxn ang="0">
                      <a:pos x="connsiteX2" y="connsiteY2"/>
                    </a:cxn>
                  </a:cxnLst>
                  <a:rect l="l" t="t" r="r" b="b"/>
                  <a:pathLst>
                    <a:path w="261465" h="2030544">
                      <a:moveTo>
                        <a:pt x="13223" y="0"/>
                      </a:moveTo>
                      <a:cubicBezTo>
                        <a:pt x="3478" y="432867"/>
                        <a:pt x="-17481" y="991084"/>
                        <a:pt x="29114" y="1185836"/>
                      </a:cubicBezTo>
                      <a:cubicBezTo>
                        <a:pt x="111895" y="1517639"/>
                        <a:pt x="264917" y="1770571"/>
                        <a:pt x="261406" y="2030544"/>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dirty="0"/>
                </a:p>
              </p:txBody>
            </p:sp>
            <p:sp>
              <p:nvSpPr>
                <p:cNvPr id="45" name="Freeform 44">
                  <a:extLst>
                    <a:ext uri="{FF2B5EF4-FFF2-40B4-BE49-F238E27FC236}">
                      <a16:creationId xmlns:a16="http://schemas.microsoft.com/office/drawing/2014/main" id="{2E4E3785-B035-7032-A870-F4142E902CEB}"/>
                    </a:ext>
                  </a:extLst>
                </p:cNvPr>
                <p:cNvSpPr/>
                <p:nvPr/>
              </p:nvSpPr>
              <p:spPr>
                <a:xfrm>
                  <a:off x="3913680" y="518571"/>
                  <a:ext cx="506924" cy="1938738"/>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511389"/>
                    <a:gd name="connsiteY0" fmla="*/ 0 h 1938738"/>
                    <a:gd name="connsiteX1" fmla="*/ 39606 w 511389"/>
                    <a:gd name="connsiteY1" fmla="*/ 1134424 h 1938738"/>
                    <a:gd name="connsiteX2" fmla="*/ 506924 w 511389"/>
                    <a:gd name="connsiteY2" fmla="*/ 1938738 h 1938738"/>
                    <a:gd name="connsiteX0" fmla="*/ 1681 w 508652"/>
                    <a:gd name="connsiteY0" fmla="*/ 0 h 1938738"/>
                    <a:gd name="connsiteX1" fmla="*/ 39606 w 508652"/>
                    <a:gd name="connsiteY1" fmla="*/ 1134424 h 1938738"/>
                    <a:gd name="connsiteX2" fmla="*/ 506924 w 508652"/>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Lst>
                  <a:ahLst/>
                  <a:cxnLst>
                    <a:cxn ang="0">
                      <a:pos x="connsiteX0" y="connsiteY0"/>
                    </a:cxn>
                    <a:cxn ang="0">
                      <a:pos x="connsiteX1" y="connsiteY1"/>
                    </a:cxn>
                    <a:cxn ang="0">
                      <a:pos x="connsiteX2" y="connsiteY2"/>
                    </a:cxn>
                  </a:cxnLst>
                  <a:rect l="l" t="t" r="r" b="b"/>
                  <a:pathLst>
                    <a:path w="506924" h="1938738">
                      <a:moveTo>
                        <a:pt x="1681" y="0"/>
                      </a:moveTo>
                      <a:cubicBezTo>
                        <a:pt x="-719" y="388800"/>
                        <a:pt x="-6989" y="939672"/>
                        <a:pt x="39606" y="1134424"/>
                      </a:cubicBezTo>
                      <a:cubicBezTo>
                        <a:pt x="93009" y="1315664"/>
                        <a:pt x="506763" y="1579612"/>
                        <a:pt x="506924" y="1938738"/>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a:p>
              </p:txBody>
            </p:sp>
            <p:sp>
              <p:nvSpPr>
                <p:cNvPr id="46" name="Freeform 45">
                  <a:extLst>
                    <a:ext uri="{FF2B5EF4-FFF2-40B4-BE49-F238E27FC236}">
                      <a16:creationId xmlns:a16="http://schemas.microsoft.com/office/drawing/2014/main" id="{5A792023-15F7-AFBB-99BF-4A30222B7BCE}"/>
                    </a:ext>
                  </a:extLst>
                </p:cNvPr>
                <p:cNvSpPr/>
                <p:nvPr/>
              </p:nvSpPr>
              <p:spPr>
                <a:xfrm>
                  <a:off x="3567601" y="643872"/>
                  <a:ext cx="769197" cy="181388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767657"/>
                    <a:gd name="connsiteY0" fmla="*/ 0 h 1813880"/>
                    <a:gd name="connsiteX1" fmla="*/ 39606 w 767657"/>
                    <a:gd name="connsiteY1" fmla="*/ 1134424 h 1813880"/>
                    <a:gd name="connsiteX2" fmla="*/ 767657 w 767657"/>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9458 w 775434"/>
                    <a:gd name="connsiteY0" fmla="*/ 0 h 1813880"/>
                    <a:gd name="connsiteX1" fmla="*/ 69417 w 775434"/>
                    <a:gd name="connsiteY1" fmla="*/ 969171 h 1813880"/>
                    <a:gd name="connsiteX2" fmla="*/ 775434 w 775434"/>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 name="connsiteX0" fmla="*/ 3221 w 770815"/>
                    <a:gd name="connsiteY0" fmla="*/ 0 h 1813880"/>
                    <a:gd name="connsiteX1" fmla="*/ 63180 w 770815"/>
                    <a:gd name="connsiteY1" fmla="*/ 969171 h 1813880"/>
                    <a:gd name="connsiteX2" fmla="*/ 769197 w 770815"/>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Lst>
                  <a:ahLst/>
                  <a:cxnLst>
                    <a:cxn ang="0">
                      <a:pos x="connsiteX0" y="connsiteY0"/>
                    </a:cxn>
                    <a:cxn ang="0">
                      <a:pos x="connsiteX1" y="connsiteY1"/>
                    </a:cxn>
                    <a:cxn ang="0">
                      <a:pos x="connsiteX2" y="connsiteY2"/>
                    </a:cxn>
                  </a:cxnLst>
                  <a:rect l="l" t="t" r="r" b="b"/>
                  <a:pathLst>
                    <a:path w="769197" h="1813880">
                      <a:moveTo>
                        <a:pt x="3221" y="0"/>
                      </a:moveTo>
                      <a:cubicBezTo>
                        <a:pt x="821" y="388800"/>
                        <a:pt x="-16465" y="711990"/>
                        <a:pt x="63180" y="969171"/>
                      </a:cubicBezTo>
                      <a:cubicBezTo>
                        <a:pt x="212063" y="1297302"/>
                        <a:pt x="750676" y="1395999"/>
                        <a:pt x="769197" y="1813880"/>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a:p>
              </p:txBody>
            </p:sp>
          </p:grpSp>
        </p:grpSp>
        <p:grpSp>
          <p:nvGrpSpPr>
            <p:cNvPr id="33" name="Group 32">
              <a:extLst>
                <a:ext uri="{FF2B5EF4-FFF2-40B4-BE49-F238E27FC236}">
                  <a16:creationId xmlns:a16="http://schemas.microsoft.com/office/drawing/2014/main" id="{0E4D280A-A776-9C3C-CD98-64F52E8622F6}"/>
                </a:ext>
              </a:extLst>
            </p:cNvPr>
            <p:cNvGrpSpPr/>
            <p:nvPr/>
          </p:nvGrpSpPr>
          <p:grpSpPr>
            <a:xfrm flipH="1">
              <a:off x="4669663" y="410956"/>
              <a:ext cx="932673" cy="4064090"/>
              <a:chOff x="3567240" y="411268"/>
              <a:chExt cx="932673" cy="4064090"/>
            </a:xfrm>
          </p:grpSpPr>
          <p:grpSp>
            <p:nvGrpSpPr>
              <p:cNvPr id="34" name="Group 33">
                <a:extLst>
                  <a:ext uri="{FF2B5EF4-FFF2-40B4-BE49-F238E27FC236}">
                    <a16:creationId xmlns:a16="http://schemas.microsoft.com/office/drawing/2014/main" id="{604DF3B9-C6FD-6883-B1DA-D37DEF408EF1}"/>
                  </a:ext>
                </a:extLst>
              </p:cNvPr>
              <p:cNvGrpSpPr/>
              <p:nvPr/>
            </p:nvGrpSpPr>
            <p:grpSpPr>
              <a:xfrm>
                <a:off x="3567601" y="411268"/>
                <a:ext cx="932312" cy="2056250"/>
                <a:chOff x="3567601" y="411268"/>
                <a:chExt cx="932312" cy="2056250"/>
              </a:xfrm>
            </p:grpSpPr>
            <p:sp>
              <p:nvSpPr>
                <p:cNvPr id="39" name="Freeform 38">
                  <a:extLst>
                    <a:ext uri="{FF2B5EF4-FFF2-40B4-BE49-F238E27FC236}">
                      <a16:creationId xmlns:a16="http://schemas.microsoft.com/office/drawing/2014/main" id="{A8120D05-EA32-E3EA-360D-2C7E314465BB}"/>
                    </a:ext>
                  </a:extLst>
                </p:cNvPr>
                <p:cNvSpPr/>
                <p:nvPr/>
              </p:nvSpPr>
              <p:spPr>
                <a:xfrm>
                  <a:off x="4238448" y="411268"/>
                  <a:ext cx="261465" cy="205625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0495"/>
                    <a:gd name="connsiteY0" fmla="*/ 0 h 2096646"/>
                    <a:gd name="connsiteX1" fmla="*/ 28203 w 260495"/>
                    <a:gd name="connsiteY1" fmla="*/ 1255610 h 2096646"/>
                    <a:gd name="connsiteX2" fmla="*/ 260495 w 260495"/>
                    <a:gd name="connsiteY2" fmla="*/ 2096646 h 2096646"/>
                    <a:gd name="connsiteX0" fmla="*/ 8640 w 260495"/>
                    <a:gd name="connsiteY0" fmla="*/ 0 h 2096646"/>
                    <a:gd name="connsiteX1" fmla="*/ 28203 w 260495"/>
                    <a:gd name="connsiteY1" fmla="*/ 1255610 h 2096646"/>
                    <a:gd name="connsiteX2" fmla="*/ 260495 w 260495"/>
                    <a:gd name="connsiteY2" fmla="*/ 2096646 h 2096646"/>
                    <a:gd name="connsiteX0" fmla="*/ 10701 w 258884"/>
                    <a:gd name="connsiteY0" fmla="*/ 0 h 2026872"/>
                    <a:gd name="connsiteX1" fmla="*/ 26592 w 258884"/>
                    <a:gd name="connsiteY1" fmla="*/ 1185836 h 2026872"/>
                    <a:gd name="connsiteX2" fmla="*/ 258884 w 258884"/>
                    <a:gd name="connsiteY2" fmla="*/ 2026872 h 2026872"/>
                    <a:gd name="connsiteX0" fmla="*/ 13223 w 261406"/>
                    <a:gd name="connsiteY0" fmla="*/ 0 h 2026872"/>
                    <a:gd name="connsiteX1" fmla="*/ 29114 w 261406"/>
                    <a:gd name="connsiteY1" fmla="*/ 1185836 h 2026872"/>
                    <a:gd name="connsiteX2" fmla="*/ 261406 w 261406"/>
                    <a:gd name="connsiteY2" fmla="*/ 2026872 h 2026872"/>
                    <a:gd name="connsiteX0" fmla="*/ 13223 w 261406"/>
                    <a:gd name="connsiteY0" fmla="*/ 0 h 2030544"/>
                    <a:gd name="connsiteX1" fmla="*/ 29114 w 261406"/>
                    <a:gd name="connsiteY1" fmla="*/ 1185836 h 2030544"/>
                    <a:gd name="connsiteX2" fmla="*/ 261406 w 261406"/>
                    <a:gd name="connsiteY2" fmla="*/ 2030544 h 2030544"/>
                    <a:gd name="connsiteX0" fmla="*/ 13223 w 261644"/>
                    <a:gd name="connsiteY0" fmla="*/ 0 h 2030544"/>
                    <a:gd name="connsiteX1" fmla="*/ 29114 w 261644"/>
                    <a:gd name="connsiteY1" fmla="*/ 1185836 h 2030544"/>
                    <a:gd name="connsiteX2" fmla="*/ 261406 w 261644"/>
                    <a:gd name="connsiteY2" fmla="*/ 2030544 h 2030544"/>
                    <a:gd name="connsiteX0" fmla="*/ 13223 w 261465"/>
                    <a:gd name="connsiteY0" fmla="*/ 0 h 2030544"/>
                    <a:gd name="connsiteX1" fmla="*/ 29114 w 261465"/>
                    <a:gd name="connsiteY1" fmla="*/ 1185836 h 2030544"/>
                    <a:gd name="connsiteX2" fmla="*/ 261406 w 261465"/>
                    <a:gd name="connsiteY2" fmla="*/ 2030544 h 2030544"/>
                    <a:gd name="connsiteX0" fmla="*/ 13223 w 261465"/>
                    <a:gd name="connsiteY0" fmla="*/ 0 h 2056250"/>
                    <a:gd name="connsiteX1" fmla="*/ 29114 w 261465"/>
                    <a:gd name="connsiteY1" fmla="*/ 1211542 h 2056250"/>
                    <a:gd name="connsiteX2" fmla="*/ 261406 w 261465"/>
                    <a:gd name="connsiteY2" fmla="*/ 2056250 h 2056250"/>
                  </a:gdLst>
                  <a:ahLst/>
                  <a:cxnLst>
                    <a:cxn ang="0">
                      <a:pos x="connsiteX0" y="connsiteY0"/>
                    </a:cxn>
                    <a:cxn ang="0">
                      <a:pos x="connsiteX1" y="connsiteY1"/>
                    </a:cxn>
                    <a:cxn ang="0">
                      <a:pos x="connsiteX2" y="connsiteY2"/>
                    </a:cxn>
                  </a:cxnLst>
                  <a:rect l="l" t="t" r="r" b="b"/>
                  <a:pathLst>
                    <a:path w="261465" h="2056250">
                      <a:moveTo>
                        <a:pt x="13223" y="0"/>
                      </a:moveTo>
                      <a:cubicBezTo>
                        <a:pt x="3478" y="432867"/>
                        <a:pt x="-17481" y="1016790"/>
                        <a:pt x="29114" y="1211542"/>
                      </a:cubicBezTo>
                      <a:cubicBezTo>
                        <a:pt x="111895" y="1543345"/>
                        <a:pt x="264917" y="1796277"/>
                        <a:pt x="261406" y="2056250"/>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dirty="0"/>
                </a:p>
              </p:txBody>
            </p:sp>
            <p:sp>
              <p:nvSpPr>
                <p:cNvPr id="40" name="Freeform 39">
                  <a:extLst>
                    <a:ext uri="{FF2B5EF4-FFF2-40B4-BE49-F238E27FC236}">
                      <a16:creationId xmlns:a16="http://schemas.microsoft.com/office/drawing/2014/main" id="{6169F0F8-6B6A-2306-7FB4-C6CEEDE13B19}"/>
                    </a:ext>
                  </a:extLst>
                </p:cNvPr>
                <p:cNvSpPr/>
                <p:nvPr/>
              </p:nvSpPr>
              <p:spPr>
                <a:xfrm>
                  <a:off x="3916488" y="492865"/>
                  <a:ext cx="504117" cy="1964444"/>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511389"/>
                    <a:gd name="connsiteY0" fmla="*/ 0 h 1938738"/>
                    <a:gd name="connsiteX1" fmla="*/ 39606 w 511389"/>
                    <a:gd name="connsiteY1" fmla="*/ 1134424 h 1938738"/>
                    <a:gd name="connsiteX2" fmla="*/ 506924 w 511389"/>
                    <a:gd name="connsiteY2" fmla="*/ 1938738 h 1938738"/>
                    <a:gd name="connsiteX0" fmla="*/ 1681 w 508652"/>
                    <a:gd name="connsiteY0" fmla="*/ 0 h 1938738"/>
                    <a:gd name="connsiteX1" fmla="*/ 39606 w 508652"/>
                    <a:gd name="connsiteY1" fmla="*/ 1134424 h 1938738"/>
                    <a:gd name="connsiteX2" fmla="*/ 506924 w 508652"/>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2546 w 504117"/>
                    <a:gd name="connsiteY0" fmla="*/ 0 h 1964444"/>
                    <a:gd name="connsiteX1" fmla="*/ 36799 w 504117"/>
                    <a:gd name="connsiteY1" fmla="*/ 1160130 h 1964444"/>
                    <a:gd name="connsiteX2" fmla="*/ 504117 w 504117"/>
                    <a:gd name="connsiteY2" fmla="*/ 1964444 h 1964444"/>
                  </a:gdLst>
                  <a:ahLst/>
                  <a:cxnLst>
                    <a:cxn ang="0">
                      <a:pos x="connsiteX0" y="connsiteY0"/>
                    </a:cxn>
                    <a:cxn ang="0">
                      <a:pos x="connsiteX1" y="connsiteY1"/>
                    </a:cxn>
                    <a:cxn ang="0">
                      <a:pos x="connsiteX2" y="connsiteY2"/>
                    </a:cxn>
                  </a:cxnLst>
                  <a:rect l="l" t="t" r="r" b="b"/>
                  <a:pathLst>
                    <a:path w="504117" h="1964444">
                      <a:moveTo>
                        <a:pt x="2546" y="0"/>
                      </a:moveTo>
                      <a:cubicBezTo>
                        <a:pt x="146" y="388800"/>
                        <a:pt x="-9796" y="965378"/>
                        <a:pt x="36799" y="1160130"/>
                      </a:cubicBezTo>
                      <a:cubicBezTo>
                        <a:pt x="90202" y="1341370"/>
                        <a:pt x="503956" y="1605318"/>
                        <a:pt x="504117" y="1964444"/>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a:p>
              </p:txBody>
            </p:sp>
            <p:sp>
              <p:nvSpPr>
                <p:cNvPr id="41" name="Freeform 40">
                  <a:extLst>
                    <a:ext uri="{FF2B5EF4-FFF2-40B4-BE49-F238E27FC236}">
                      <a16:creationId xmlns:a16="http://schemas.microsoft.com/office/drawing/2014/main" id="{8C857924-8073-47FE-502B-AF6D9D35855E}"/>
                    </a:ext>
                  </a:extLst>
                </p:cNvPr>
                <p:cNvSpPr/>
                <p:nvPr/>
              </p:nvSpPr>
              <p:spPr>
                <a:xfrm>
                  <a:off x="3567601" y="643872"/>
                  <a:ext cx="769197" cy="181388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767657"/>
                    <a:gd name="connsiteY0" fmla="*/ 0 h 1813880"/>
                    <a:gd name="connsiteX1" fmla="*/ 39606 w 767657"/>
                    <a:gd name="connsiteY1" fmla="*/ 1134424 h 1813880"/>
                    <a:gd name="connsiteX2" fmla="*/ 767657 w 767657"/>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9458 w 775434"/>
                    <a:gd name="connsiteY0" fmla="*/ 0 h 1813880"/>
                    <a:gd name="connsiteX1" fmla="*/ 69417 w 775434"/>
                    <a:gd name="connsiteY1" fmla="*/ 969171 h 1813880"/>
                    <a:gd name="connsiteX2" fmla="*/ 775434 w 775434"/>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 name="connsiteX0" fmla="*/ 3221 w 770815"/>
                    <a:gd name="connsiteY0" fmla="*/ 0 h 1813880"/>
                    <a:gd name="connsiteX1" fmla="*/ 63180 w 770815"/>
                    <a:gd name="connsiteY1" fmla="*/ 969171 h 1813880"/>
                    <a:gd name="connsiteX2" fmla="*/ 769197 w 770815"/>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Lst>
                  <a:ahLst/>
                  <a:cxnLst>
                    <a:cxn ang="0">
                      <a:pos x="connsiteX0" y="connsiteY0"/>
                    </a:cxn>
                    <a:cxn ang="0">
                      <a:pos x="connsiteX1" y="connsiteY1"/>
                    </a:cxn>
                    <a:cxn ang="0">
                      <a:pos x="connsiteX2" y="connsiteY2"/>
                    </a:cxn>
                  </a:cxnLst>
                  <a:rect l="l" t="t" r="r" b="b"/>
                  <a:pathLst>
                    <a:path w="769197" h="1813880">
                      <a:moveTo>
                        <a:pt x="3221" y="0"/>
                      </a:moveTo>
                      <a:cubicBezTo>
                        <a:pt x="821" y="388800"/>
                        <a:pt x="-16465" y="711990"/>
                        <a:pt x="63180" y="969171"/>
                      </a:cubicBezTo>
                      <a:cubicBezTo>
                        <a:pt x="212063" y="1297302"/>
                        <a:pt x="750676" y="1395999"/>
                        <a:pt x="769197" y="1813880"/>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a:p>
              </p:txBody>
            </p:sp>
          </p:grpSp>
          <p:grpSp>
            <p:nvGrpSpPr>
              <p:cNvPr id="35" name="Group 34">
                <a:extLst>
                  <a:ext uri="{FF2B5EF4-FFF2-40B4-BE49-F238E27FC236}">
                    <a16:creationId xmlns:a16="http://schemas.microsoft.com/office/drawing/2014/main" id="{7C87E276-DBC0-0C48-79FE-9C639F33CFD7}"/>
                  </a:ext>
                </a:extLst>
              </p:cNvPr>
              <p:cNvGrpSpPr/>
              <p:nvPr/>
            </p:nvGrpSpPr>
            <p:grpSpPr>
              <a:xfrm flipV="1">
                <a:off x="3567240" y="2444814"/>
                <a:ext cx="932312" cy="2030544"/>
                <a:chOff x="3567601" y="436974"/>
                <a:chExt cx="932312" cy="2030544"/>
              </a:xfrm>
            </p:grpSpPr>
            <p:sp>
              <p:nvSpPr>
                <p:cNvPr id="36" name="Freeform 35">
                  <a:extLst>
                    <a:ext uri="{FF2B5EF4-FFF2-40B4-BE49-F238E27FC236}">
                      <a16:creationId xmlns:a16="http://schemas.microsoft.com/office/drawing/2014/main" id="{047E65AB-DCD9-482A-8C34-C34DF9D394F3}"/>
                    </a:ext>
                  </a:extLst>
                </p:cNvPr>
                <p:cNvSpPr/>
                <p:nvPr/>
              </p:nvSpPr>
              <p:spPr>
                <a:xfrm>
                  <a:off x="4238448" y="436974"/>
                  <a:ext cx="261465" cy="2030544"/>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0495"/>
                    <a:gd name="connsiteY0" fmla="*/ 0 h 2096646"/>
                    <a:gd name="connsiteX1" fmla="*/ 28203 w 260495"/>
                    <a:gd name="connsiteY1" fmla="*/ 1255610 h 2096646"/>
                    <a:gd name="connsiteX2" fmla="*/ 260495 w 260495"/>
                    <a:gd name="connsiteY2" fmla="*/ 2096646 h 2096646"/>
                    <a:gd name="connsiteX0" fmla="*/ 8640 w 260495"/>
                    <a:gd name="connsiteY0" fmla="*/ 0 h 2096646"/>
                    <a:gd name="connsiteX1" fmla="*/ 28203 w 260495"/>
                    <a:gd name="connsiteY1" fmla="*/ 1255610 h 2096646"/>
                    <a:gd name="connsiteX2" fmla="*/ 260495 w 260495"/>
                    <a:gd name="connsiteY2" fmla="*/ 2096646 h 2096646"/>
                    <a:gd name="connsiteX0" fmla="*/ 10701 w 258884"/>
                    <a:gd name="connsiteY0" fmla="*/ 0 h 2026872"/>
                    <a:gd name="connsiteX1" fmla="*/ 26592 w 258884"/>
                    <a:gd name="connsiteY1" fmla="*/ 1185836 h 2026872"/>
                    <a:gd name="connsiteX2" fmla="*/ 258884 w 258884"/>
                    <a:gd name="connsiteY2" fmla="*/ 2026872 h 2026872"/>
                    <a:gd name="connsiteX0" fmla="*/ 13223 w 261406"/>
                    <a:gd name="connsiteY0" fmla="*/ 0 h 2026872"/>
                    <a:gd name="connsiteX1" fmla="*/ 29114 w 261406"/>
                    <a:gd name="connsiteY1" fmla="*/ 1185836 h 2026872"/>
                    <a:gd name="connsiteX2" fmla="*/ 261406 w 261406"/>
                    <a:gd name="connsiteY2" fmla="*/ 2026872 h 2026872"/>
                    <a:gd name="connsiteX0" fmla="*/ 13223 w 261406"/>
                    <a:gd name="connsiteY0" fmla="*/ 0 h 2030544"/>
                    <a:gd name="connsiteX1" fmla="*/ 29114 w 261406"/>
                    <a:gd name="connsiteY1" fmla="*/ 1185836 h 2030544"/>
                    <a:gd name="connsiteX2" fmla="*/ 261406 w 261406"/>
                    <a:gd name="connsiteY2" fmla="*/ 2030544 h 2030544"/>
                    <a:gd name="connsiteX0" fmla="*/ 13223 w 261644"/>
                    <a:gd name="connsiteY0" fmla="*/ 0 h 2030544"/>
                    <a:gd name="connsiteX1" fmla="*/ 29114 w 261644"/>
                    <a:gd name="connsiteY1" fmla="*/ 1185836 h 2030544"/>
                    <a:gd name="connsiteX2" fmla="*/ 261406 w 261644"/>
                    <a:gd name="connsiteY2" fmla="*/ 2030544 h 2030544"/>
                    <a:gd name="connsiteX0" fmla="*/ 13223 w 261465"/>
                    <a:gd name="connsiteY0" fmla="*/ 0 h 2030544"/>
                    <a:gd name="connsiteX1" fmla="*/ 29114 w 261465"/>
                    <a:gd name="connsiteY1" fmla="*/ 1185836 h 2030544"/>
                    <a:gd name="connsiteX2" fmla="*/ 261406 w 261465"/>
                    <a:gd name="connsiteY2" fmla="*/ 2030544 h 2030544"/>
                  </a:gdLst>
                  <a:ahLst/>
                  <a:cxnLst>
                    <a:cxn ang="0">
                      <a:pos x="connsiteX0" y="connsiteY0"/>
                    </a:cxn>
                    <a:cxn ang="0">
                      <a:pos x="connsiteX1" y="connsiteY1"/>
                    </a:cxn>
                    <a:cxn ang="0">
                      <a:pos x="connsiteX2" y="connsiteY2"/>
                    </a:cxn>
                  </a:cxnLst>
                  <a:rect l="l" t="t" r="r" b="b"/>
                  <a:pathLst>
                    <a:path w="261465" h="2030544">
                      <a:moveTo>
                        <a:pt x="13223" y="0"/>
                      </a:moveTo>
                      <a:cubicBezTo>
                        <a:pt x="3478" y="432867"/>
                        <a:pt x="-17481" y="991084"/>
                        <a:pt x="29114" y="1185836"/>
                      </a:cubicBezTo>
                      <a:cubicBezTo>
                        <a:pt x="111895" y="1517639"/>
                        <a:pt x="264917" y="1770571"/>
                        <a:pt x="261406" y="2030544"/>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dirty="0"/>
                </a:p>
              </p:txBody>
            </p:sp>
            <p:sp>
              <p:nvSpPr>
                <p:cNvPr id="37" name="Freeform 36">
                  <a:extLst>
                    <a:ext uri="{FF2B5EF4-FFF2-40B4-BE49-F238E27FC236}">
                      <a16:creationId xmlns:a16="http://schemas.microsoft.com/office/drawing/2014/main" id="{2E690E21-02C0-FEC8-0AB7-8E9CD1CE9D84}"/>
                    </a:ext>
                  </a:extLst>
                </p:cNvPr>
                <p:cNvSpPr/>
                <p:nvPr/>
              </p:nvSpPr>
              <p:spPr>
                <a:xfrm>
                  <a:off x="3913680" y="518571"/>
                  <a:ext cx="506924" cy="1938738"/>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511389"/>
                    <a:gd name="connsiteY0" fmla="*/ 0 h 1938738"/>
                    <a:gd name="connsiteX1" fmla="*/ 39606 w 511389"/>
                    <a:gd name="connsiteY1" fmla="*/ 1134424 h 1938738"/>
                    <a:gd name="connsiteX2" fmla="*/ 506924 w 511389"/>
                    <a:gd name="connsiteY2" fmla="*/ 1938738 h 1938738"/>
                    <a:gd name="connsiteX0" fmla="*/ 1681 w 508652"/>
                    <a:gd name="connsiteY0" fmla="*/ 0 h 1938738"/>
                    <a:gd name="connsiteX1" fmla="*/ 39606 w 508652"/>
                    <a:gd name="connsiteY1" fmla="*/ 1134424 h 1938738"/>
                    <a:gd name="connsiteX2" fmla="*/ 506924 w 508652"/>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Lst>
                  <a:ahLst/>
                  <a:cxnLst>
                    <a:cxn ang="0">
                      <a:pos x="connsiteX0" y="connsiteY0"/>
                    </a:cxn>
                    <a:cxn ang="0">
                      <a:pos x="connsiteX1" y="connsiteY1"/>
                    </a:cxn>
                    <a:cxn ang="0">
                      <a:pos x="connsiteX2" y="connsiteY2"/>
                    </a:cxn>
                  </a:cxnLst>
                  <a:rect l="l" t="t" r="r" b="b"/>
                  <a:pathLst>
                    <a:path w="506924" h="1938738">
                      <a:moveTo>
                        <a:pt x="1681" y="0"/>
                      </a:moveTo>
                      <a:cubicBezTo>
                        <a:pt x="-719" y="388800"/>
                        <a:pt x="-6989" y="939672"/>
                        <a:pt x="39606" y="1134424"/>
                      </a:cubicBezTo>
                      <a:cubicBezTo>
                        <a:pt x="93009" y="1315664"/>
                        <a:pt x="506763" y="1579612"/>
                        <a:pt x="506924" y="1938738"/>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a:p>
              </p:txBody>
            </p:sp>
            <p:sp>
              <p:nvSpPr>
                <p:cNvPr id="38" name="Freeform 37">
                  <a:extLst>
                    <a:ext uri="{FF2B5EF4-FFF2-40B4-BE49-F238E27FC236}">
                      <a16:creationId xmlns:a16="http://schemas.microsoft.com/office/drawing/2014/main" id="{ECA7E8B8-597B-F4A9-4A80-710AFE579D12}"/>
                    </a:ext>
                  </a:extLst>
                </p:cNvPr>
                <p:cNvSpPr/>
                <p:nvPr/>
              </p:nvSpPr>
              <p:spPr>
                <a:xfrm>
                  <a:off x="3567601" y="643872"/>
                  <a:ext cx="769197" cy="181388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767657"/>
                    <a:gd name="connsiteY0" fmla="*/ 0 h 1813880"/>
                    <a:gd name="connsiteX1" fmla="*/ 39606 w 767657"/>
                    <a:gd name="connsiteY1" fmla="*/ 1134424 h 1813880"/>
                    <a:gd name="connsiteX2" fmla="*/ 767657 w 767657"/>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9458 w 775434"/>
                    <a:gd name="connsiteY0" fmla="*/ 0 h 1813880"/>
                    <a:gd name="connsiteX1" fmla="*/ 69417 w 775434"/>
                    <a:gd name="connsiteY1" fmla="*/ 969171 h 1813880"/>
                    <a:gd name="connsiteX2" fmla="*/ 775434 w 775434"/>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 name="connsiteX0" fmla="*/ 3221 w 770815"/>
                    <a:gd name="connsiteY0" fmla="*/ 0 h 1813880"/>
                    <a:gd name="connsiteX1" fmla="*/ 63180 w 770815"/>
                    <a:gd name="connsiteY1" fmla="*/ 969171 h 1813880"/>
                    <a:gd name="connsiteX2" fmla="*/ 769197 w 770815"/>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Lst>
                  <a:ahLst/>
                  <a:cxnLst>
                    <a:cxn ang="0">
                      <a:pos x="connsiteX0" y="connsiteY0"/>
                    </a:cxn>
                    <a:cxn ang="0">
                      <a:pos x="connsiteX1" y="connsiteY1"/>
                    </a:cxn>
                    <a:cxn ang="0">
                      <a:pos x="connsiteX2" y="connsiteY2"/>
                    </a:cxn>
                  </a:cxnLst>
                  <a:rect l="l" t="t" r="r" b="b"/>
                  <a:pathLst>
                    <a:path w="769197" h="1813880">
                      <a:moveTo>
                        <a:pt x="3221" y="0"/>
                      </a:moveTo>
                      <a:cubicBezTo>
                        <a:pt x="821" y="388800"/>
                        <a:pt x="-16465" y="711990"/>
                        <a:pt x="63180" y="969171"/>
                      </a:cubicBezTo>
                      <a:cubicBezTo>
                        <a:pt x="212063" y="1297302"/>
                        <a:pt x="750676" y="1395999"/>
                        <a:pt x="769197" y="1813880"/>
                      </a:cubicBezTo>
                    </a:path>
                  </a:pathLst>
                </a:cu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800"/>
                </a:p>
              </p:txBody>
            </p:sp>
          </p:grpSp>
        </p:grpSp>
      </p:grpSp>
      <p:sp>
        <p:nvSpPr>
          <p:cNvPr id="50" name="TextBox 49">
            <a:extLst>
              <a:ext uri="{FF2B5EF4-FFF2-40B4-BE49-F238E27FC236}">
                <a16:creationId xmlns:a16="http://schemas.microsoft.com/office/drawing/2014/main" id="{967E826E-7AA0-AB28-0E53-F81B17AAF5EB}"/>
              </a:ext>
            </a:extLst>
          </p:cNvPr>
          <p:cNvSpPr txBox="1"/>
          <p:nvPr userDrawn="1"/>
        </p:nvSpPr>
        <p:spPr>
          <a:xfrm>
            <a:off x="2463932" y="5847038"/>
            <a:ext cx="723275" cy="400110"/>
          </a:xfrm>
          <a:prstGeom prst="rect">
            <a:avLst/>
          </a:prstGeom>
          <a:noFill/>
        </p:spPr>
        <p:txBody>
          <a:bodyPr wrap="none" rtlCol="0">
            <a:spAutoFit/>
          </a:bodyPr>
          <a:lstStyle/>
          <a:p>
            <a:pPr algn="ctr"/>
            <a:r>
              <a:rPr lang="en-CH" sz="2000" dirty="0">
                <a:latin typeface="Roboto Slab" pitchFamily="2" charset="0"/>
                <a:ea typeface="Roboto Slab" pitchFamily="2" charset="0"/>
                <a:cs typeface="Times New Roman" panose="02020603050405020304" pitchFamily="18" charset="0"/>
              </a:rPr>
              <a:t>HFM</a:t>
            </a:r>
            <a:endParaRPr lang="en-CH" sz="1000" dirty="0">
              <a:latin typeface="Roboto Slab" pitchFamily="2" charset="0"/>
              <a:ea typeface="Roboto Slab" pitchFamily="2" charset="0"/>
              <a:cs typeface="Times New Roman" panose="02020603050405020304" pitchFamily="18" charset="0"/>
            </a:endParaRPr>
          </a:p>
        </p:txBody>
      </p:sp>
      <p:sp>
        <p:nvSpPr>
          <p:cNvPr id="51" name="TextBox 50">
            <a:extLst>
              <a:ext uri="{FF2B5EF4-FFF2-40B4-BE49-F238E27FC236}">
                <a16:creationId xmlns:a16="http://schemas.microsoft.com/office/drawing/2014/main" id="{2EF9F67F-64C8-A3F9-0668-4BDC81BDA0C3}"/>
              </a:ext>
            </a:extLst>
          </p:cNvPr>
          <p:cNvSpPr txBox="1"/>
          <p:nvPr userDrawn="1"/>
        </p:nvSpPr>
        <p:spPr>
          <a:xfrm>
            <a:off x="2318519" y="6184970"/>
            <a:ext cx="1067920" cy="215444"/>
          </a:xfrm>
          <a:prstGeom prst="rect">
            <a:avLst/>
          </a:prstGeom>
          <a:noFill/>
        </p:spPr>
        <p:txBody>
          <a:bodyPr wrap="none" rtlCol="0">
            <a:spAutoFit/>
          </a:bodyPr>
          <a:lstStyle/>
          <a:p>
            <a:pPr algn="ctr"/>
            <a:r>
              <a:rPr lang="en-CH" sz="800" dirty="0">
                <a:latin typeface="Roboto Slab" pitchFamily="2" charset="0"/>
                <a:ea typeface="Roboto Slab" pitchFamily="2" charset="0"/>
                <a:cs typeface="Times New Roman" panose="02020603050405020304" pitchFamily="18" charset="0"/>
              </a:rPr>
              <a:t>High Field Magnets</a:t>
            </a:r>
          </a:p>
        </p:txBody>
      </p:sp>
    </p:spTree>
    <p:extLst>
      <p:ext uri="{BB962C8B-B14F-4D97-AF65-F5344CB8AC3E}">
        <p14:creationId xmlns:p14="http://schemas.microsoft.com/office/powerpoint/2010/main" val="2785545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24.04.23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24.04.23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24.04.23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24.04.23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emf"/><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26" Type="http://schemas.openxmlformats.org/officeDocument/2006/relationships/theme" Target="../theme/theme2.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slideLayout" Target="../slideLayouts/slideLayout58.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slideLayout" Target="../slideLayouts/slideLayout57.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slideLayout" Target="../slideLayouts/slideLayout56.xml"/><Relationship Id="rId28" Type="http://schemas.openxmlformats.org/officeDocument/2006/relationships/image" Target="../media/image6.png"/><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de-CH" noProof="0"/>
              <a:t>24.04.23</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3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 id="2147483679" r:id="rId24"/>
    <p:sldLayoutId id="2147483683" r:id="rId25"/>
    <p:sldLayoutId id="2147483684" r:id="rId26"/>
    <p:sldLayoutId id="2147483698" r:id="rId27"/>
    <p:sldLayoutId id="2147483699" r:id="rId28"/>
    <p:sldLayoutId id="2147483701" r:id="rId29"/>
    <p:sldLayoutId id="2147483702" r:id="rId30"/>
    <p:sldLayoutId id="2147483703" r:id="rId31"/>
    <p:sldLayoutId id="2147483706" r:id="rId32"/>
    <p:sldLayoutId id="2147483707" r:id="rId33"/>
  </p:sldLayoutIdLst>
  <p:hf hdr="0" ft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3" y="1293436"/>
            <a:ext cx="10515600" cy="1382648"/>
          </a:xfrm>
          <a:prstGeom prst="rect">
            <a:avLst/>
          </a:prstGeom>
        </p:spPr>
        <p:txBody>
          <a:bodyPr vert="horz" lIns="127723" tIns="63862" rIns="127723" bIns="63862" rtlCol="0">
            <a:sp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Rectangle 6"/>
          <p:cNvSpPr/>
          <p:nvPr/>
        </p:nvSpPr>
        <p:spPr>
          <a:xfrm>
            <a:off x="0" y="6625818"/>
            <a:ext cx="12192000" cy="234077"/>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en-US" sz="2500" dirty="0">
                <a:solidFill>
                  <a:schemeClr val="accent1"/>
                </a:solidFill>
              </a:rPr>
              <a:t> </a:t>
            </a:r>
          </a:p>
        </p:txBody>
      </p:sp>
      <p:sp>
        <p:nvSpPr>
          <p:cNvPr id="8" name="Rectangle 7"/>
          <p:cNvSpPr/>
          <p:nvPr/>
        </p:nvSpPr>
        <p:spPr>
          <a:xfrm>
            <a:off x="3" y="-25706"/>
            <a:ext cx="12191999" cy="791941"/>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r>
              <a:rPr lang="en-US" sz="2500" dirty="0">
                <a:solidFill>
                  <a:schemeClr val="accent1"/>
                </a:solidFill>
              </a:rPr>
              <a:t> </a:t>
            </a:r>
          </a:p>
        </p:txBody>
      </p:sp>
      <p:sp>
        <p:nvSpPr>
          <p:cNvPr id="9" name="Rectangle 8"/>
          <p:cNvSpPr/>
          <p:nvPr/>
        </p:nvSpPr>
        <p:spPr>
          <a:xfrm>
            <a:off x="10898035" y="6627317"/>
            <a:ext cx="1293967" cy="235568"/>
          </a:xfrm>
          <a:prstGeom prst="rect">
            <a:avLst/>
          </a:prstGeom>
          <a:solidFill>
            <a:srgbClr val="B115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endParaRPr lang="en-US" sz="2500">
              <a:solidFill>
                <a:schemeClr val="accent1"/>
              </a:solidFill>
            </a:endParaRPr>
          </a:p>
        </p:txBody>
      </p:sp>
      <p:sp>
        <p:nvSpPr>
          <p:cNvPr id="10" name="Rectangle 9"/>
          <p:cNvSpPr/>
          <p:nvPr/>
        </p:nvSpPr>
        <p:spPr>
          <a:xfrm>
            <a:off x="-11288" y="-25707"/>
            <a:ext cx="1053519" cy="791942"/>
          </a:xfrm>
          <a:prstGeom prst="rect">
            <a:avLst/>
          </a:prstGeom>
          <a:solidFill>
            <a:srgbClr val="C1172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7723" tIns="63862" rIns="127723" bIns="63862" rtlCol="0" anchor="ctr"/>
          <a:lstStyle/>
          <a:p>
            <a:pPr algn="ctr"/>
            <a:endParaRPr lang="en-US" sz="2500">
              <a:solidFill>
                <a:schemeClr val="accent1"/>
              </a:solidFill>
            </a:endParaRPr>
          </a:p>
        </p:txBody>
      </p:sp>
      <p:sp>
        <p:nvSpPr>
          <p:cNvPr id="12" name="Slide Number Placeholder 2"/>
          <p:cNvSpPr>
            <a:spLocks noGrp="1"/>
          </p:cNvSpPr>
          <p:nvPr>
            <p:ph type="sldNum" sz="quarter" idx="4"/>
          </p:nvPr>
        </p:nvSpPr>
        <p:spPr>
          <a:xfrm>
            <a:off x="11157188" y="6665909"/>
            <a:ext cx="837259" cy="153888"/>
          </a:xfrm>
          <a:prstGeom prst="rect">
            <a:avLst/>
          </a:prstGeom>
        </p:spPr>
        <p:txBody>
          <a:bodyPr lIns="72000" tIns="0" rIns="72000" bIns="0">
            <a:spAutoFit/>
          </a:bodyPr>
          <a:lstStyle>
            <a:lvl1pPr>
              <a:defRPr/>
            </a:lvl1pPr>
          </a:lstStyle>
          <a:p>
            <a:pPr algn="ctr"/>
            <a:endParaRPr lang="fr-FR" sz="1000" dirty="0">
              <a:solidFill>
                <a:schemeClr val="bg1"/>
              </a:solidFill>
              <a:latin typeface="Arial" charset="0"/>
              <a:ea typeface="Arial" charset="0"/>
              <a:cs typeface="Arial" charset="0"/>
            </a:endParaRPr>
          </a:p>
        </p:txBody>
      </p:sp>
      <p:pic>
        <p:nvPicPr>
          <p:cNvPr id="13" name="Picture 25" descr="cea_logo_typo2_small.png"/>
          <p:cNvPicPr>
            <a:picLocks noChangeAspect="1"/>
          </p:cNvPicPr>
          <p:nvPr/>
        </p:nvPicPr>
        <p:blipFill>
          <a:blip r:embed="rId27" cstate="email">
            <a:extLst>
              <a:ext uri="{28A0092B-C50C-407E-A947-70E740481C1C}">
                <a14:useLocalDpi xmlns:a14="http://schemas.microsoft.com/office/drawing/2010/main"/>
              </a:ext>
            </a:extLst>
          </a:blip>
          <a:stretch>
            <a:fillRect/>
          </a:stretch>
        </p:blipFill>
        <p:spPr>
          <a:xfrm>
            <a:off x="204412" y="175757"/>
            <a:ext cx="617622" cy="397590"/>
          </a:xfrm>
          <a:prstGeom prst="rect">
            <a:avLst/>
          </a:prstGeom>
        </p:spPr>
      </p:pic>
      <p:sp>
        <p:nvSpPr>
          <p:cNvPr id="2" name="Espace réservé du titre 1"/>
          <p:cNvSpPr>
            <a:spLocks noGrp="1"/>
          </p:cNvSpPr>
          <p:nvPr>
            <p:ph type="title"/>
          </p:nvPr>
        </p:nvSpPr>
        <p:spPr>
          <a:xfrm>
            <a:off x="1476588" y="196179"/>
            <a:ext cx="5860499" cy="379192"/>
          </a:xfrm>
          <a:prstGeom prst="rect">
            <a:avLst/>
          </a:prstGeom>
        </p:spPr>
        <p:txBody>
          <a:bodyPr vert="horz" wrap="square" lIns="127723" tIns="50285" rIns="127723" bIns="50285" rtlCol="0" anchor="ctr">
            <a:spAutoFit/>
          </a:bodyPr>
          <a:lstStyle/>
          <a:p>
            <a:r>
              <a:rPr lang="fr-FR" dirty="0"/>
              <a:t>Modifiez le style du titre</a:t>
            </a:r>
          </a:p>
        </p:txBody>
      </p:sp>
      <p:sp>
        <p:nvSpPr>
          <p:cNvPr id="17" name="Rectangle 16"/>
          <p:cNvSpPr/>
          <p:nvPr/>
        </p:nvSpPr>
        <p:spPr>
          <a:xfrm>
            <a:off x="128869" y="6635131"/>
            <a:ext cx="5509931" cy="215444"/>
          </a:xfrm>
          <a:prstGeom prst="rect">
            <a:avLst/>
          </a:prstGeom>
        </p:spPr>
        <p:txBody>
          <a:bodyPr wrap="square" lIns="72000" tIns="0" rIns="72000" bIns="0">
            <a:spAutoFit/>
          </a:bodyPr>
          <a:lstStyle/>
          <a:p>
            <a:pPr>
              <a:lnSpc>
                <a:spcPct val="140000"/>
              </a:lnSpc>
            </a:pPr>
            <a:r>
              <a:rPr lang="fr-FR" sz="1000" kern="0" dirty="0">
                <a:solidFill>
                  <a:schemeClr val="bg1">
                    <a:lumMod val="50000"/>
                  </a:schemeClr>
                </a:solidFill>
                <a:latin typeface="Calibri"/>
                <a:cs typeface="Calibri"/>
              </a:rPr>
              <a:t>Commissariat à l’énergie atomique et aux énergies alternatives</a:t>
            </a:r>
          </a:p>
        </p:txBody>
      </p:sp>
      <p:sp>
        <p:nvSpPr>
          <p:cNvPr id="4" name="Espace réservé du pied de page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pic>
        <p:nvPicPr>
          <p:cNvPr id="14" name="Image 13"/>
          <p:cNvPicPr>
            <a:picLocks noChangeAspect="1"/>
          </p:cNvPicPr>
          <p:nvPr userDrawn="1"/>
        </p:nvPicPr>
        <p:blipFill>
          <a:blip r:embed="rId28" cstate="email">
            <a:extLst>
              <a:ext uri="{28A0092B-C50C-407E-A947-70E740481C1C}">
                <a14:useLocalDpi xmlns:a14="http://schemas.microsoft.com/office/drawing/2010/main"/>
              </a:ext>
            </a:extLst>
          </a:blip>
          <a:stretch>
            <a:fillRect/>
          </a:stretch>
        </p:blipFill>
        <p:spPr>
          <a:xfrm>
            <a:off x="11378259" y="13647"/>
            <a:ext cx="723331" cy="723331"/>
          </a:xfrm>
          <a:prstGeom prst="rect">
            <a:avLst/>
          </a:prstGeom>
        </p:spPr>
      </p:pic>
    </p:spTree>
    <p:extLst>
      <p:ext uri="{BB962C8B-B14F-4D97-AF65-F5344CB8AC3E}">
        <p14:creationId xmlns:p14="http://schemas.microsoft.com/office/powerpoint/2010/main" val="144667093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 id="2147483734" r:id="rId23"/>
    <p:sldLayoutId id="2147483735" r:id="rId24"/>
    <p:sldLayoutId id="2147483736" r:id="rId25"/>
  </p:sldLayoutIdLst>
  <p:hf hdr="0" ftr="0" dt="0"/>
  <p:txStyles>
    <p:titleStyle>
      <a:lvl1pPr marL="0" algn="l" defTabSz="957925" rtl="0" eaLnBrk="1" latinLnBrk="0" hangingPunct="1">
        <a:lnSpc>
          <a:spcPct val="80000"/>
        </a:lnSpc>
        <a:spcBef>
          <a:spcPct val="0"/>
        </a:spcBef>
        <a:buNone/>
        <a:defRPr lang="fr-FR" sz="2200" b="1" kern="1200" cap="none" baseline="0" dirty="0">
          <a:solidFill>
            <a:schemeClr val="bg2">
              <a:lumMod val="50000"/>
            </a:schemeClr>
          </a:solidFill>
          <a:latin typeface="Calibri"/>
          <a:ea typeface="+mj-ea"/>
          <a:cs typeface="+mj-cs"/>
        </a:defRPr>
      </a:lvl1pPr>
    </p:titleStyle>
    <p:bodyStyle>
      <a:lvl1pPr marL="239481" indent="-239481" algn="l" defTabSz="957925" rtl="0" eaLnBrk="1" latinLnBrk="0" hangingPunct="1">
        <a:lnSpc>
          <a:spcPct val="90000"/>
        </a:lnSpc>
        <a:spcBef>
          <a:spcPts val="1048"/>
        </a:spcBef>
        <a:buClr>
          <a:srgbClr val="548235"/>
        </a:buClr>
        <a:buSzPct val="80000"/>
        <a:buFont typeface="Wingdings 3" panose="05040102010807070707" pitchFamily="18" charset="2"/>
        <a:buChar char=""/>
        <a:defRPr sz="1800" b="1" kern="1200">
          <a:solidFill>
            <a:schemeClr val="bg2">
              <a:lumMod val="50000"/>
            </a:schemeClr>
          </a:solidFill>
          <a:latin typeface="Calibri" charset="0"/>
          <a:ea typeface="Calibri" charset="0"/>
          <a:cs typeface="Calibri" charset="0"/>
        </a:defRPr>
      </a:lvl1pPr>
      <a:lvl2pPr marL="718444" indent="-239481" algn="l" defTabSz="957925" rtl="0" eaLnBrk="1" latinLnBrk="0" hangingPunct="1">
        <a:lnSpc>
          <a:spcPct val="90000"/>
        </a:lnSpc>
        <a:spcBef>
          <a:spcPts val="524"/>
        </a:spcBef>
        <a:buClr>
          <a:srgbClr val="548235"/>
        </a:buClr>
        <a:buFont typeface="Calibri" panose="020F0502020204030204" pitchFamily="34" charset="0"/>
        <a:buChar char="-"/>
        <a:defRPr sz="1600" kern="1200">
          <a:solidFill>
            <a:schemeClr val="bg2">
              <a:lumMod val="50000"/>
            </a:schemeClr>
          </a:solidFill>
          <a:latin typeface="Calibri" charset="0"/>
          <a:ea typeface="Calibri" charset="0"/>
          <a:cs typeface="Calibri" charset="0"/>
        </a:defRPr>
      </a:lvl2pPr>
      <a:lvl3pPr marL="1197407" indent="-239481" algn="l" defTabSz="957925" rtl="0" eaLnBrk="1" latinLnBrk="0" hangingPunct="1">
        <a:lnSpc>
          <a:spcPct val="90000"/>
        </a:lnSpc>
        <a:spcBef>
          <a:spcPts val="524"/>
        </a:spcBef>
        <a:buClr>
          <a:srgbClr val="548235"/>
        </a:buClr>
        <a:buFont typeface="Wingdings" panose="05000000000000000000" pitchFamily="2" charset="2"/>
        <a:buChar char="§"/>
        <a:defRPr sz="1400" kern="1200">
          <a:solidFill>
            <a:schemeClr val="bg2">
              <a:lumMod val="50000"/>
            </a:schemeClr>
          </a:solidFill>
          <a:latin typeface="Calibri" charset="0"/>
          <a:ea typeface="Calibri" charset="0"/>
          <a:cs typeface="Calibri" charset="0"/>
        </a:defRPr>
      </a:lvl3pPr>
      <a:lvl4pPr marL="1676370" indent="-239481" algn="l" defTabSz="957925" rtl="0" eaLnBrk="1" latinLnBrk="0" hangingPunct="1">
        <a:lnSpc>
          <a:spcPct val="90000"/>
        </a:lnSpc>
        <a:spcBef>
          <a:spcPts val="524"/>
        </a:spcBef>
        <a:buClr>
          <a:srgbClr val="548235"/>
        </a:buClr>
        <a:buFont typeface="Calibri" panose="020F0502020204030204" pitchFamily="34" charset="0"/>
        <a:buChar char="-"/>
        <a:defRPr sz="1200" kern="1200">
          <a:solidFill>
            <a:schemeClr val="bg2">
              <a:lumMod val="50000"/>
            </a:schemeClr>
          </a:solidFill>
          <a:latin typeface="Calibri" charset="0"/>
          <a:ea typeface="Calibri" charset="0"/>
          <a:cs typeface="Calibri" charset="0"/>
        </a:defRPr>
      </a:lvl4pPr>
      <a:lvl5pPr marL="2155332" indent="-239481" algn="l" defTabSz="957925" rtl="0" eaLnBrk="1" latinLnBrk="0" hangingPunct="1">
        <a:lnSpc>
          <a:spcPct val="90000"/>
        </a:lnSpc>
        <a:spcBef>
          <a:spcPts val="524"/>
        </a:spcBef>
        <a:buClr>
          <a:srgbClr val="548235"/>
        </a:buClr>
        <a:buFont typeface="Wingdings" panose="05000000000000000000" pitchFamily="2" charset="2"/>
        <a:buChar char="§"/>
        <a:defRPr sz="1200" kern="1200">
          <a:solidFill>
            <a:schemeClr val="bg2">
              <a:lumMod val="50000"/>
            </a:schemeClr>
          </a:solidFill>
          <a:latin typeface="Calibri" charset="0"/>
          <a:ea typeface="Calibri" charset="0"/>
          <a:cs typeface="Calibri" charset="0"/>
        </a:defRPr>
      </a:lvl5pPr>
      <a:lvl6pPr marL="2634295" indent="-239481" algn="l" defTabSz="957925"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6pPr>
      <a:lvl7pPr marL="3113258" indent="-239481" algn="l" defTabSz="957925"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7pPr>
      <a:lvl8pPr marL="3592220" indent="-239481" algn="l" defTabSz="957925"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8pPr>
      <a:lvl9pPr marL="4071183" indent="-239481" algn="l" defTabSz="957925" rtl="0" eaLnBrk="1" latinLnBrk="0" hangingPunct="1">
        <a:lnSpc>
          <a:spcPct val="90000"/>
        </a:lnSpc>
        <a:spcBef>
          <a:spcPts val="524"/>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57925" rtl="0" eaLnBrk="1" latinLnBrk="0" hangingPunct="1">
        <a:defRPr sz="1900" kern="1200">
          <a:solidFill>
            <a:schemeClr val="tx1"/>
          </a:solidFill>
          <a:latin typeface="+mn-lt"/>
          <a:ea typeface="+mn-ea"/>
          <a:cs typeface="+mn-cs"/>
        </a:defRPr>
      </a:lvl1pPr>
      <a:lvl2pPr marL="478963" algn="l" defTabSz="957925" rtl="0" eaLnBrk="1" latinLnBrk="0" hangingPunct="1">
        <a:defRPr sz="1900" kern="1200">
          <a:solidFill>
            <a:schemeClr val="tx1"/>
          </a:solidFill>
          <a:latin typeface="+mn-lt"/>
          <a:ea typeface="+mn-ea"/>
          <a:cs typeface="+mn-cs"/>
        </a:defRPr>
      </a:lvl2pPr>
      <a:lvl3pPr marL="957925" algn="l" defTabSz="957925" rtl="0" eaLnBrk="1" latinLnBrk="0" hangingPunct="1">
        <a:defRPr sz="1900" kern="1200">
          <a:solidFill>
            <a:schemeClr val="tx1"/>
          </a:solidFill>
          <a:latin typeface="+mn-lt"/>
          <a:ea typeface="+mn-ea"/>
          <a:cs typeface="+mn-cs"/>
        </a:defRPr>
      </a:lvl3pPr>
      <a:lvl4pPr marL="1436888" algn="l" defTabSz="957925" rtl="0" eaLnBrk="1" latinLnBrk="0" hangingPunct="1">
        <a:defRPr sz="1900" kern="1200">
          <a:solidFill>
            <a:schemeClr val="tx1"/>
          </a:solidFill>
          <a:latin typeface="+mn-lt"/>
          <a:ea typeface="+mn-ea"/>
          <a:cs typeface="+mn-cs"/>
        </a:defRPr>
      </a:lvl4pPr>
      <a:lvl5pPr marL="1915851" algn="l" defTabSz="957925" rtl="0" eaLnBrk="1" latinLnBrk="0" hangingPunct="1">
        <a:defRPr sz="1900" kern="1200">
          <a:solidFill>
            <a:schemeClr val="tx1"/>
          </a:solidFill>
          <a:latin typeface="+mn-lt"/>
          <a:ea typeface="+mn-ea"/>
          <a:cs typeface="+mn-cs"/>
        </a:defRPr>
      </a:lvl5pPr>
      <a:lvl6pPr marL="2394814" algn="l" defTabSz="957925" rtl="0" eaLnBrk="1" latinLnBrk="0" hangingPunct="1">
        <a:defRPr sz="1900" kern="1200">
          <a:solidFill>
            <a:schemeClr val="tx1"/>
          </a:solidFill>
          <a:latin typeface="+mn-lt"/>
          <a:ea typeface="+mn-ea"/>
          <a:cs typeface="+mn-cs"/>
        </a:defRPr>
      </a:lvl6pPr>
      <a:lvl7pPr marL="2873776" algn="l" defTabSz="957925" rtl="0" eaLnBrk="1" latinLnBrk="0" hangingPunct="1">
        <a:defRPr sz="1900" kern="1200">
          <a:solidFill>
            <a:schemeClr val="tx1"/>
          </a:solidFill>
          <a:latin typeface="+mn-lt"/>
          <a:ea typeface="+mn-ea"/>
          <a:cs typeface="+mn-cs"/>
        </a:defRPr>
      </a:lvl7pPr>
      <a:lvl8pPr marL="3352739" algn="l" defTabSz="957925" rtl="0" eaLnBrk="1" latinLnBrk="0" hangingPunct="1">
        <a:defRPr sz="1900" kern="1200">
          <a:solidFill>
            <a:schemeClr val="tx1"/>
          </a:solidFill>
          <a:latin typeface="+mn-lt"/>
          <a:ea typeface="+mn-ea"/>
          <a:cs typeface="+mn-cs"/>
        </a:defRPr>
      </a:lvl8pPr>
      <a:lvl9pPr marL="3831702" algn="l" defTabSz="957925"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8.xml"/><Relationship Id="rId1" Type="http://schemas.openxmlformats.org/officeDocument/2006/relationships/slideLayout" Target="../slideLayouts/slideLayout23.xml"/><Relationship Id="rId4" Type="http://schemas.openxmlformats.org/officeDocument/2006/relationships/image" Target="../media/image43.emf"/></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0.xml"/><Relationship Id="rId5" Type="http://schemas.openxmlformats.org/officeDocument/2006/relationships/image" Target="../media/image46.e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emf"/><Relationship Id="rId7" Type="http://schemas.openxmlformats.org/officeDocument/2006/relationships/image" Target="../media/image54.jpeg"/><Relationship Id="rId2" Type="http://schemas.openxmlformats.org/officeDocument/2006/relationships/oleObject" Target="../embeddings/oleObject2.bin"/><Relationship Id="rId1" Type="http://schemas.openxmlformats.org/officeDocument/2006/relationships/slideLayout" Target="../slideLayouts/slideLayout29.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0.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1.xml"/><Relationship Id="rId5" Type="http://schemas.openxmlformats.org/officeDocument/2006/relationships/image" Target="../media/image61.png"/><Relationship Id="rId4" Type="http://schemas.openxmlformats.org/officeDocument/2006/relationships/image" Target="../media/image60.png"/></Relationships>
</file>

<file path=ppt/slides/_rels/slide22.xml.rels><?xml version="1.0" encoding="UTF-8" standalone="yes"?>
<Relationships xmlns="http://schemas.openxmlformats.org/package/2006/relationships"><Relationship Id="rId3" Type="http://schemas.openxmlformats.org/officeDocument/2006/relationships/image" Target="../media/image63.gif"/><Relationship Id="rId2" Type="http://schemas.openxmlformats.org/officeDocument/2006/relationships/image" Target="../media/image62.png"/><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slideLayout" Target="../slideLayouts/slideLayout23.xml"/><Relationship Id="rId5" Type="http://schemas.openxmlformats.org/officeDocument/2006/relationships/image" Target="../media/image67.emf"/><Relationship Id="rId4" Type="http://schemas.openxmlformats.org/officeDocument/2006/relationships/image" Target="../media/image66.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notesSlide" Target="../notesSlides/notesSlide10.xml"/><Relationship Id="rId1" Type="http://schemas.openxmlformats.org/officeDocument/2006/relationships/slideLayout" Target="../slideLayouts/slideLayout33.xml"/><Relationship Id="rId4" Type="http://schemas.openxmlformats.org/officeDocument/2006/relationships/image" Target="../media/image69.emf"/></Relationships>
</file>

<file path=ppt/slides/_rels/slide26.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3.emf"/><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72.emf"/><Relationship Id="rId5" Type="http://schemas.openxmlformats.org/officeDocument/2006/relationships/hyperlink" Target="https://link.springer.com/article/10.1140/epjst/e2019-900087-0" TargetMode="External"/><Relationship Id="rId4" Type="http://schemas.openxmlformats.org/officeDocument/2006/relationships/image" Target="../media/image71.png"/></Relationships>
</file>

<file path=ppt/slides/_rels/slide27.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12.xml"/><Relationship Id="rId1" Type="http://schemas.openxmlformats.org/officeDocument/2006/relationships/slideLayout" Target="../slideLayouts/slideLayout21.xml"/><Relationship Id="rId6" Type="http://schemas.openxmlformats.org/officeDocument/2006/relationships/hyperlink" Target="https://indico.cern.ch/event/808335/contributions/3365150/" TargetMode="External"/><Relationship Id="rId5" Type="http://schemas.openxmlformats.org/officeDocument/2006/relationships/image" Target="../media/image75.png"/><Relationship Id="rId4" Type="http://schemas.openxmlformats.org/officeDocument/2006/relationships/image" Target="../media/image76.png"/></Relationships>
</file>

<file path=ppt/slides/_rels/slide28.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jpeg"/><Relationship Id="rId2" Type="http://schemas.openxmlformats.org/officeDocument/2006/relationships/notesSlide" Target="../notesSlides/notesSlide13.xml"/><Relationship Id="rId1" Type="http://schemas.openxmlformats.org/officeDocument/2006/relationships/slideLayout" Target="../slideLayouts/slideLayout21.xml"/><Relationship Id="rId6" Type="http://schemas.openxmlformats.org/officeDocument/2006/relationships/image" Target="../media/image80.png"/><Relationship Id="rId5" Type="http://schemas.openxmlformats.org/officeDocument/2006/relationships/image" Target="../media/image79.emf"/><Relationship Id="rId4" Type="http://schemas.openxmlformats.org/officeDocument/2006/relationships/image" Target="../media/image78.jpeg"/><Relationship Id="rId9" Type="http://schemas.openxmlformats.org/officeDocument/2006/relationships/hyperlink" Target="https://indico.cern.ch/event/808335/contributions/3365150/"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image" Target="../media/image83.emf"/><Relationship Id="rId1" Type="http://schemas.openxmlformats.org/officeDocument/2006/relationships/slideLayout" Target="../slideLayouts/slideLayout21.xml"/><Relationship Id="rId5" Type="http://schemas.openxmlformats.org/officeDocument/2006/relationships/hyperlink" Target="https://indico.cern.ch/event/1221962/contributions/5325537/attachments/2697611/4696644/INFIERI%202023_HFM_Pierre-Vedrine_presentation%20v2.pptx" TargetMode="External"/><Relationship Id="rId4" Type="http://schemas.openxmlformats.org/officeDocument/2006/relationships/image" Target="../media/image85.emf"/></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7.xml"/><Relationship Id="rId6" Type="http://schemas.openxmlformats.org/officeDocument/2006/relationships/image" Target="../media/image19.emf"/><Relationship Id="rId5" Type="http://schemas.openxmlformats.org/officeDocument/2006/relationships/image" Target="../media/image18.jpeg"/><Relationship Id="rId4" Type="http://schemas.openxmlformats.org/officeDocument/2006/relationships/image" Target="../media/image17.jpeg"/></Relationships>
</file>

<file path=ppt/slides/_rels/slide3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31.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90.emf"/><Relationship Id="rId1" Type="http://schemas.openxmlformats.org/officeDocument/2006/relationships/slideLayout" Target="../slideLayouts/slideLayout21.xml"/><Relationship Id="rId5" Type="http://schemas.openxmlformats.org/officeDocument/2006/relationships/image" Target="../media/image92.emf"/><Relationship Id="rId4" Type="http://schemas.openxmlformats.org/officeDocument/2006/relationships/image" Target="../media/image91.emf"/></Relationships>
</file>

<file path=ppt/slides/_rels/slide32.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image" Target="../media/image93.emf"/><Relationship Id="rId1" Type="http://schemas.openxmlformats.org/officeDocument/2006/relationships/slideLayout" Target="../slideLayouts/slideLayout7.xml"/><Relationship Id="rId4" Type="http://schemas.openxmlformats.org/officeDocument/2006/relationships/image" Target="../media/image9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notesSlide" Target="../notesSlides/notesSlide15.xml"/><Relationship Id="rId1" Type="http://schemas.openxmlformats.org/officeDocument/2006/relationships/slideLayout" Target="../slideLayouts/slideLayout24.xml"/><Relationship Id="rId4" Type="http://schemas.openxmlformats.org/officeDocument/2006/relationships/image" Target="../media/image97.png"/></Relationships>
</file>

<file path=ppt/slides/_rels/slide3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8.xml"/><Relationship Id="rId5" Type="http://schemas.openxmlformats.org/officeDocument/2006/relationships/image" Target="../media/image102.png"/><Relationship Id="rId4" Type="http://schemas.openxmlformats.org/officeDocument/2006/relationships/image" Target="../media/image101.png"/></Relationships>
</file>

<file path=ppt/slides/_rels/slide3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8.xml"/><Relationship Id="rId6" Type="http://schemas.openxmlformats.org/officeDocument/2006/relationships/image" Target="../media/image107.png"/><Relationship Id="rId5" Type="http://schemas.openxmlformats.org/officeDocument/2006/relationships/image" Target="../media/image106.tif"/><Relationship Id="rId4" Type="http://schemas.openxmlformats.org/officeDocument/2006/relationships/image" Target="../media/image105.jpeg"/></Relationships>
</file>

<file path=ppt/slides/_rels/slide38.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image" Target="../media/image108.png"/><Relationship Id="rId1" Type="http://schemas.openxmlformats.org/officeDocument/2006/relationships/slideLayout" Target="../slideLayouts/slideLayout28.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3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8.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0.xml"/><Relationship Id="rId5" Type="http://schemas.openxmlformats.org/officeDocument/2006/relationships/image" Target="../media/image23.png"/><Relationship Id="rId4" Type="http://schemas.openxmlformats.org/officeDocument/2006/relationships/image" Target="../media/image22.png"/></Relationships>
</file>

<file path=ppt/slides/_rels/slide4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54.xml"/></Relationships>
</file>

<file path=ppt/slides/_rels/slide41.xml.rels><?xml version="1.0" encoding="UTF-8" standalone="yes"?>
<Relationships xmlns="http://schemas.openxmlformats.org/package/2006/relationships"><Relationship Id="rId2" Type="http://schemas.openxmlformats.org/officeDocument/2006/relationships/image" Target="../media/image121.tiff"/><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23.png"/></Relationships>
</file>

<file path=ppt/slides/_rels/slide4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25.png"/></Relationships>
</file>

<file path=ppt/slides/_rels/slide45.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8.xml"/><Relationship Id="rId1" Type="http://schemas.openxmlformats.org/officeDocument/2006/relationships/slideLayout" Target="../slideLayouts/slideLayout20.xml"/><Relationship Id="rId4" Type="http://schemas.openxmlformats.org/officeDocument/2006/relationships/image" Target="../media/image127.png"/></Relationships>
</file>

<file path=ppt/slides/_rels/slide46.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3" Type="http://schemas.openxmlformats.org/officeDocument/2006/relationships/image" Target="../media/image129.emf"/><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30.emf"/></Relationships>
</file>

<file path=ppt/slides/_rels/slide48.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2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emf"/></Relationships>
</file>

<file path=ppt/slides/_rels/slide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4.xml"/><Relationship Id="rId4" Type="http://schemas.openxmlformats.org/officeDocument/2006/relationships/image" Target="../media/image32.emf"/></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2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1.xml"/><Relationship Id="rId4" Type="http://schemas.openxmlformats.org/officeDocument/2006/relationships/image" Target="../media/image3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429000"/>
            <a:ext cx="6768133" cy="2153265"/>
          </a:xfrm>
        </p:spPr>
        <p:txBody>
          <a:bodyPr/>
          <a:lstStyle/>
          <a:p>
            <a:r>
              <a:rPr lang="en-US" sz="3200" b="1" i="0" u="none" strike="noStrike" dirty="0">
                <a:effectLst/>
                <a:latin typeface="Roboto" panose="02000000000000000000" pitchFamily="2" charset="0"/>
              </a:rPr>
              <a:t>High Energy Muon and Hadron Collider Projects - within the overall future accelerator panorama</a:t>
            </a:r>
            <a:endParaRPr lang="en-US" sz="16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00252"/>
            <a:ext cx="5183956" cy="803787"/>
          </a:xfrm>
        </p:spPr>
        <p:txBody>
          <a:bodyPr/>
          <a:lstStyle/>
          <a:p>
            <a:pPr algn="l"/>
            <a:r>
              <a:rPr lang="en-US" sz="1800" dirty="0"/>
              <a:t>Steinar Stapnes, CERN  </a:t>
            </a:r>
          </a:p>
          <a:p>
            <a:pPr algn="l"/>
            <a:r>
              <a:rPr lang="en-US" sz="1800" dirty="0"/>
              <a:t>Sao Paulo 31.08.2023</a:t>
            </a:r>
          </a:p>
        </p:txBody>
      </p:sp>
      <p:sp>
        <p:nvSpPr>
          <p:cNvPr id="4" name="TextBox 3">
            <a:extLst>
              <a:ext uri="{FF2B5EF4-FFF2-40B4-BE49-F238E27FC236}">
                <a16:creationId xmlns:a16="http://schemas.microsoft.com/office/drawing/2014/main" id="{BFEBC3E9-0C41-CB18-9433-E145B74A9E61}"/>
              </a:ext>
            </a:extLst>
          </p:cNvPr>
          <p:cNvSpPr txBox="1"/>
          <p:nvPr/>
        </p:nvSpPr>
        <p:spPr>
          <a:xfrm>
            <a:off x="7439472" y="4624817"/>
            <a:ext cx="4752528" cy="2954655"/>
          </a:xfrm>
          <a:prstGeom prst="rect">
            <a:avLst/>
          </a:prstGeom>
          <a:noFill/>
        </p:spPr>
        <p:txBody>
          <a:bodyPr wrap="square" lIns="0" tIns="0" rIns="0" bIns="0" rtlCol="0">
            <a:spAutoFit/>
          </a:bodyPr>
          <a:lstStyle/>
          <a:p>
            <a:pPr algn="l"/>
            <a:r>
              <a:rPr lang="en-GB" sz="2000" b="1" dirty="0">
                <a:solidFill>
                  <a:schemeClr val="bg1"/>
                </a:solidFill>
              </a:rPr>
              <a:t>Outline</a:t>
            </a:r>
          </a:p>
          <a:p>
            <a:pPr marL="285750" indent="-285750" algn="l">
              <a:buFont typeface="Arial" panose="020B0604020202020204" pitchFamily="34" charset="0"/>
              <a:buChar char="•"/>
            </a:pPr>
            <a:r>
              <a:rPr lang="en-GB" b="1" dirty="0">
                <a:solidFill>
                  <a:schemeClr val="bg1"/>
                </a:solidFill>
              </a:rPr>
              <a:t>Introduction </a:t>
            </a:r>
          </a:p>
          <a:p>
            <a:pPr marL="285750" indent="-285750" algn="l">
              <a:buFont typeface="Arial" panose="020B0604020202020204" pitchFamily="34" charset="0"/>
              <a:buChar char="•"/>
            </a:pPr>
            <a:r>
              <a:rPr lang="en-GB" b="1" dirty="0">
                <a:solidFill>
                  <a:schemeClr val="bg1"/>
                </a:solidFill>
              </a:rPr>
              <a:t>Scope 1: </a:t>
            </a:r>
            <a:r>
              <a:rPr lang="en-GB" b="1" dirty="0" err="1">
                <a:solidFill>
                  <a:schemeClr val="bg1"/>
                </a:solidFill>
              </a:rPr>
              <a:t>e+e</a:t>
            </a:r>
            <a:r>
              <a:rPr lang="en-GB" b="1" dirty="0">
                <a:solidFill>
                  <a:schemeClr val="bg1"/>
                </a:solidFill>
              </a:rPr>
              <a:t>- Higgs factories</a:t>
            </a:r>
          </a:p>
          <a:p>
            <a:pPr marL="285750" indent="-285750" algn="l">
              <a:buFont typeface="Arial" panose="020B0604020202020204" pitchFamily="34" charset="0"/>
              <a:buChar char="•"/>
            </a:pPr>
            <a:r>
              <a:rPr lang="en-GB" b="1" dirty="0">
                <a:solidFill>
                  <a:schemeClr val="bg1"/>
                </a:solidFill>
              </a:rPr>
              <a:t>Scope 2: Beyond Higgs factories</a:t>
            </a:r>
          </a:p>
          <a:p>
            <a:pPr marL="285750" indent="-285750" algn="l">
              <a:buFont typeface="Arial" panose="020B0604020202020204" pitchFamily="34" charset="0"/>
              <a:buChar char="•"/>
            </a:pPr>
            <a:r>
              <a:rPr lang="en-GB" b="1" dirty="0">
                <a:solidFill>
                  <a:schemeClr val="bg1"/>
                </a:solidFill>
              </a:rPr>
              <a:t>Some accelerator concepts </a:t>
            </a:r>
          </a:p>
          <a:p>
            <a:pPr marL="285750" indent="-285750" algn="l">
              <a:buFont typeface="Arial" panose="020B0604020202020204" pitchFamily="34" charset="0"/>
              <a:buChar char="•"/>
            </a:pPr>
            <a:r>
              <a:rPr lang="en-GB" b="1" dirty="0">
                <a:solidFill>
                  <a:schemeClr val="bg1"/>
                </a:solidFill>
              </a:rPr>
              <a:t>Proton and muon colliders </a:t>
            </a:r>
          </a:p>
          <a:p>
            <a:pPr marL="285750" indent="-285750" algn="l">
              <a:buFont typeface="Arial" panose="020B0604020202020204" pitchFamily="34" charset="0"/>
              <a:buChar char="•"/>
            </a:pPr>
            <a:r>
              <a:rPr lang="en-GB" b="1" dirty="0">
                <a:solidFill>
                  <a:schemeClr val="bg1"/>
                </a:solidFill>
              </a:rPr>
              <a:t>General challenges and main points  </a:t>
            </a:r>
          </a:p>
          <a:p>
            <a:pPr algn="l"/>
            <a:endParaRPr lang="en-GB" sz="1600" b="1" dirty="0">
              <a:solidFill>
                <a:schemeClr val="bg1"/>
              </a:solidFill>
            </a:endParaRPr>
          </a:p>
          <a:p>
            <a:pPr algn="l"/>
            <a:endParaRPr lang="en-GB" sz="1600" b="1" dirty="0">
              <a:solidFill>
                <a:schemeClr val="bg1"/>
              </a:solidFill>
            </a:endParaRPr>
          </a:p>
          <a:p>
            <a:pPr algn="l"/>
            <a:endParaRPr lang="en-GB" sz="1600" dirty="0">
              <a:solidFill>
                <a:schemeClr val="bg1"/>
              </a:solidFill>
            </a:endParaRPr>
          </a:p>
          <a:p>
            <a:pPr algn="l"/>
            <a:endParaRPr lang="en-GB" sz="1600" dirty="0">
              <a:solidFill>
                <a:schemeClr val="bg1"/>
              </a:solidFil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7038-5404-DA8E-8484-63CF1151BFAF}"/>
              </a:ext>
            </a:extLst>
          </p:cNvPr>
          <p:cNvSpPr>
            <a:spLocks noGrp="1"/>
          </p:cNvSpPr>
          <p:nvPr>
            <p:ph type="title"/>
          </p:nvPr>
        </p:nvSpPr>
        <p:spPr>
          <a:xfrm>
            <a:off x="479377" y="373593"/>
            <a:ext cx="11304636" cy="1065742"/>
          </a:xfrm>
        </p:spPr>
        <p:txBody>
          <a:bodyPr/>
          <a:lstStyle/>
          <a:p>
            <a:r>
              <a:rPr lang="en-GB" sz="3200" dirty="0"/>
              <a:t>Timelines in Snowmass Energy Frontier summary </a:t>
            </a:r>
          </a:p>
        </p:txBody>
      </p:sp>
      <p:sp>
        <p:nvSpPr>
          <p:cNvPr id="3" name="Date Placeholder 2">
            <a:extLst>
              <a:ext uri="{FF2B5EF4-FFF2-40B4-BE49-F238E27FC236}">
                <a16:creationId xmlns:a16="http://schemas.microsoft.com/office/drawing/2014/main" id="{5A0644F1-FBC5-DE47-06AE-03E185166CC5}"/>
              </a:ext>
            </a:extLst>
          </p:cNvPr>
          <p:cNvSpPr>
            <a:spLocks noGrp="1"/>
          </p:cNvSpPr>
          <p:nvPr>
            <p:ph type="dt" sz="half" idx="10"/>
          </p:nvPr>
        </p:nvSpPr>
        <p:spPr/>
        <p:txBody>
          <a:bodyPr/>
          <a:lstStyle/>
          <a:p>
            <a:r>
              <a:rPr lang="de-CH" dirty="0"/>
              <a:t>24.04.23</a:t>
            </a:r>
            <a:endParaRPr lang="en-US" dirty="0"/>
          </a:p>
        </p:txBody>
      </p:sp>
      <p:sp>
        <p:nvSpPr>
          <p:cNvPr id="5" name="Slide Number Placeholder 4">
            <a:extLst>
              <a:ext uri="{FF2B5EF4-FFF2-40B4-BE49-F238E27FC236}">
                <a16:creationId xmlns:a16="http://schemas.microsoft.com/office/drawing/2014/main" id="{4DC6FF9F-9876-C747-4EF0-9BA8410C82D7}"/>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6" name="Picture 5">
            <a:extLst>
              <a:ext uri="{FF2B5EF4-FFF2-40B4-BE49-F238E27FC236}">
                <a16:creationId xmlns:a16="http://schemas.microsoft.com/office/drawing/2014/main" id="{A5A1CFBA-4726-B20B-D6A3-F53FDB1936C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79377" y="1052736"/>
            <a:ext cx="5616624" cy="3178058"/>
          </a:xfrm>
          <a:prstGeom prst="rect">
            <a:avLst/>
          </a:prstGeom>
          <a:ln>
            <a:solidFill>
              <a:srgbClr val="2F2F2F"/>
            </a:solidFill>
          </a:ln>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E8B1C0D6-B9BD-EE53-738B-89A116D778F0}"/>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284796" y="1060825"/>
            <a:ext cx="5625704" cy="3169969"/>
          </a:xfrm>
          <a:prstGeom prst="rect">
            <a:avLst/>
          </a:prstGeom>
          <a:ln>
            <a:solidFill>
              <a:srgbClr val="2F2F2F"/>
            </a:solidFill>
          </a:ln>
          <a:effectLst>
            <a:outerShdw blurRad="63500" sx="102000" sy="102000" algn="ctr" rotWithShape="0">
              <a:prstClr val="black">
                <a:alpha val="40000"/>
              </a:prstClr>
            </a:outerShdw>
          </a:effectLst>
        </p:spPr>
      </p:pic>
      <p:sp>
        <p:nvSpPr>
          <p:cNvPr id="8" name="TextBox 7">
            <a:extLst>
              <a:ext uri="{FF2B5EF4-FFF2-40B4-BE49-F238E27FC236}">
                <a16:creationId xmlns:a16="http://schemas.microsoft.com/office/drawing/2014/main" id="{BDE5D766-A8CA-950D-D686-1F4BC657B58F}"/>
              </a:ext>
            </a:extLst>
          </p:cNvPr>
          <p:cNvSpPr txBox="1"/>
          <p:nvPr/>
        </p:nvSpPr>
        <p:spPr>
          <a:xfrm>
            <a:off x="740718" y="4488611"/>
            <a:ext cx="10827889" cy="1938992"/>
          </a:xfrm>
          <a:prstGeom prst="rect">
            <a:avLst/>
          </a:prstGeom>
          <a:solidFill>
            <a:schemeClr val="bg1"/>
          </a:solidFill>
        </p:spPr>
        <p:txBody>
          <a:bodyPr wrap="square" lIns="0" tIns="0" rIns="0" bIns="0" rtlCol="0">
            <a:spAutoFit/>
          </a:bodyPr>
          <a:lstStyle/>
          <a:p>
            <a:pPr algn="l"/>
            <a:r>
              <a:rPr lang="en-GB" dirty="0">
                <a:solidFill>
                  <a:srgbClr val="303030"/>
                </a:solidFill>
              </a:rPr>
              <a:t>Comments: </a:t>
            </a:r>
          </a:p>
          <a:p>
            <a:pPr marL="171450" indent="-171450" algn="l">
              <a:buFont typeface="Arial" panose="020B0604020202020204" pitchFamily="34" charset="0"/>
              <a:buChar char="•"/>
            </a:pPr>
            <a:r>
              <a:rPr lang="en-GB" sz="1600" dirty="0">
                <a:solidFill>
                  <a:srgbClr val="303030"/>
                </a:solidFill>
              </a:rPr>
              <a:t>Timelines are technologically limited – except for the CERN projects that are linked to completion of the HL-LHC</a:t>
            </a:r>
          </a:p>
          <a:p>
            <a:pPr marL="171450" indent="-171450" algn="l">
              <a:buFont typeface="Arial" panose="020B0604020202020204" pitchFamily="34" charset="0"/>
              <a:buChar char="•"/>
            </a:pPr>
            <a:r>
              <a:rPr lang="en-GB" sz="1600" dirty="0">
                <a:solidFill>
                  <a:srgbClr val="303030"/>
                </a:solidFill>
              </a:rPr>
              <a:t>CEPC and ILC schedules are mature, but the projects need to pass approval processes in the near future to maintain these schedules</a:t>
            </a:r>
          </a:p>
          <a:p>
            <a:pPr marL="171450" indent="-171450" algn="l">
              <a:buFont typeface="Arial" panose="020B0604020202020204" pitchFamily="34" charset="0"/>
              <a:buChar char="•"/>
            </a:pPr>
            <a:r>
              <a:rPr lang="en-GB" sz="1600" dirty="0">
                <a:solidFill>
                  <a:srgbClr val="303030"/>
                </a:solidFill>
              </a:rPr>
              <a:t>CCC and MC are less well defined but R&amp;D and project development on the shown timescales is reasonable, CCC can also upgrade ILC</a:t>
            </a:r>
          </a:p>
          <a:p>
            <a:pPr marL="171450" indent="-171450" algn="l">
              <a:buFont typeface="Arial" panose="020B0604020202020204" pitchFamily="34" charset="0"/>
              <a:buChar char="•"/>
            </a:pPr>
            <a:endParaRPr lang="en-GB" sz="1400" dirty="0">
              <a:solidFill>
                <a:srgbClr val="303030"/>
              </a:solidFill>
            </a:endParaRPr>
          </a:p>
          <a:p>
            <a:pPr marL="171450" indent="-171450" algn="l">
              <a:buFont typeface="Arial" panose="020B0604020202020204" pitchFamily="34" charset="0"/>
              <a:buChar char="•"/>
            </a:pPr>
            <a:r>
              <a:rPr lang="en-GB" sz="1400" dirty="0">
                <a:solidFill>
                  <a:srgbClr val="303030"/>
                </a:solidFill>
              </a:rPr>
              <a:t>From </a:t>
            </a:r>
            <a:r>
              <a:rPr lang="en-GB" sz="1400" b="0" dirty="0">
                <a:solidFill>
                  <a:srgbClr val="303030"/>
                </a:solidFill>
                <a:latin typeface="+mn-lt"/>
              </a:rPr>
              <a:t>Meenakshi </a:t>
            </a:r>
            <a:r>
              <a:rPr lang="en-GB" sz="1400" b="0" dirty="0" err="1">
                <a:solidFill>
                  <a:srgbClr val="303030"/>
                </a:solidFill>
                <a:latin typeface="+mn-lt"/>
              </a:rPr>
              <a:t>Narain</a:t>
            </a:r>
            <a:r>
              <a:rPr lang="en-GB" sz="1400" b="0" dirty="0">
                <a:solidFill>
                  <a:srgbClr val="303030"/>
                </a:solidFill>
                <a:latin typeface="+mn-lt"/>
              </a:rPr>
              <a:t> “EF summary” Snowmass</a:t>
            </a:r>
            <a:endParaRPr lang="en-GB" sz="1400" dirty="0">
              <a:solidFill>
                <a:srgbClr val="303030"/>
              </a:solidFill>
            </a:endParaRPr>
          </a:p>
        </p:txBody>
      </p:sp>
    </p:spTree>
    <p:extLst>
      <p:ext uri="{BB962C8B-B14F-4D97-AF65-F5344CB8AC3E}">
        <p14:creationId xmlns:p14="http://schemas.microsoft.com/office/powerpoint/2010/main" val="1714155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60E93FD-B5B9-52BE-64F6-40F19D681328}"/>
              </a:ext>
            </a:extLst>
          </p:cNvPr>
          <p:cNvSpPr>
            <a:spLocks noGrp="1"/>
          </p:cNvSpPr>
          <p:nvPr>
            <p:ph type="dt" sz="half" idx="10"/>
          </p:nvPr>
        </p:nvSpPr>
        <p:spPr/>
        <p:txBody>
          <a:bodyPr/>
          <a:lstStyle/>
          <a:p>
            <a:r>
              <a:rPr lang="de-CH"/>
              <a:t>24.04.23</a:t>
            </a:r>
            <a:endParaRPr lang="en-US" dirty="0"/>
          </a:p>
        </p:txBody>
      </p:sp>
      <p:sp>
        <p:nvSpPr>
          <p:cNvPr id="4" name="Slide Number Placeholder 3">
            <a:extLst>
              <a:ext uri="{FF2B5EF4-FFF2-40B4-BE49-F238E27FC236}">
                <a16:creationId xmlns:a16="http://schemas.microsoft.com/office/drawing/2014/main" id="{AFCEEEFB-6108-BC55-96CE-07A68680DB0E}"/>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5" name="TextBox 4">
            <a:extLst>
              <a:ext uri="{FF2B5EF4-FFF2-40B4-BE49-F238E27FC236}">
                <a16:creationId xmlns:a16="http://schemas.microsoft.com/office/drawing/2014/main" id="{99FCB294-4A3D-0194-5CA4-9B850BE88289}"/>
              </a:ext>
            </a:extLst>
          </p:cNvPr>
          <p:cNvSpPr txBox="1"/>
          <p:nvPr/>
        </p:nvSpPr>
        <p:spPr>
          <a:xfrm>
            <a:off x="2927648" y="1424624"/>
            <a:ext cx="5832648" cy="3631763"/>
          </a:xfrm>
          <a:prstGeom prst="rect">
            <a:avLst/>
          </a:prstGeom>
          <a:noFill/>
        </p:spPr>
        <p:txBody>
          <a:bodyPr wrap="square" lIns="0" tIns="0" rIns="0" bIns="0" rtlCol="0">
            <a:spAutoFit/>
          </a:bodyPr>
          <a:lstStyle/>
          <a:p>
            <a:pPr algn="l"/>
            <a:r>
              <a:rPr lang="en-GB" sz="2800" b="1" dirty="0">
                <a:solidFill>
                  <a:srgbClr val="303030"/>
                </a:solidFill>
              </a:rPr>
              <a:t>Outline</a:t>
            </a:r>
          </a:p>
          <a:p>
            <a:pPr marL="285750" indent="-285750" algn="l">
              <a:buFont typeface="Arial" panose="020B0604020202020204" pitchFamily="34" charset="0"/>
              <a:buChar char="•"/>
            </a:pPr>
            <a:r>
              <a:rPr lang="en-GB" sz="2400" b="1" dirty="0">
                <a:solidFill>
                  <a:schemeClr val="accent4"/>
                </a:solidFill>
              </a:rPr>
              <a:t>Introduction </a:t>
            </a:r>
          </a:p>
          <a:p>
            <a:pPr marL="285750" indent="-285750" algn="l">
              <a:buFont typeface="Arial" panose="020B0604020202020204" pitchFamily="34" charset="0"/>
              <a:buChar char="•"/>
            </a:pPr>
            <a:r>
              <a:rPr lang="en-GB" sz="2400" b="1" dirty="0">
                <a:solidFill>
                  <a:schemeClr val="accent4"/>
                </a:solidFill>
              </a:rPr>
              <a:t>Scope 1: </a:t>
            </a:r>
            <a:r>
              <a:rPr lang="en-GB" sz="2400" b="1" dirty="0" err="1">
                <a:solidFill>
                  <a:schemeClr val="accent4"/>
                </a:solidFill>
              </a:rPr>
              <a:t>e+e</a:t>
            </a:r>
            <a:r>
              <a:rPr lang="en-GB" sz="2400" b="1" dirty="0">
                <a:solidFill>
                  <a:schemeClr val="accent4"/>
                </a:solidFill>
              </a:rPr>
              <a:t>- Higgs factories</a:t>
            </a:r>
          </a:p>
          <a:p>
            <a:pPr marL="285750" indent="-285750" algn="l">
              <a:buFont typeface="Arial" panose="020B0604020202020204" pitchFamily="34" charset="0"/>
              <a:buChar char="•"/>
            </a:pPr>
            <a:r>
              <a:rPr lang="en-GB" sz="2400" b="1" dirty="0">
                <a:solidFill>
                  <a:srgbClr val="303030"/>
                </a:solidFill>
              </a:rPr>
              <a:t>Scope 2: Beyond Higgs factories</a:t>
            </a:r>
          </a:p>
          <a:p>
            <a:pPr marL="285750" indent="-285750" algn="l">
              <a:buFont typeface="Arial" panose="020B0604020202020204" pitchFamily="34" charset="0"/>
              <a:buChar char="•"/>
            </a:pPr>
            <a:r>
              <a:rPr lang="en-GB" sz="2400" b="1" dirty="0">
                <a:solidFill>
                  <a:schemeClr val="accent4"/>
                </a:solidFill>
              </a:rPr>
              <a:t>Some accelerator concepts </a:t>
            </a:r>
          </a:p>
          <a:p>
            <a:pPr marL="285750" indent="-285750" algn="l">
              <a:buFont typeface="Arial" panose="020B0604020202020204" pitchFamily="34" charset="0"/>
              <a:buChar char="•"/>
            </a:pPr>
            <a:r>
              <a:rPr lang="en-GB" sz="2400" b="1" dirty="0">
                <a:solidFill>
                  <a:schemeClr val="accent4"/>
                </a:solidFill>
              </a:rPr>
              <a:t>Proton and muon colliders </a:t>
            </a:r>
          </a:p>
          <a:p>
            <a:pPr marL="285750" indent="-285750" algn="l">
              <a:buFont typeface="Arial" panose="020B0604020202020204" pitchFamily="34" charset="0"/>
              <a:buChar char="•"/>
            </a:pPr>
            <a:r>
              <a:rPr lang="en-GB" sz="2400" b="1" dirty="0">
                <a:solidFill>
                  <a:schemeClr val="accent4"/>
                </a:solidFill>
              </a:rPr>
              <a:t>General challenges and main points</a:t>
            </a:r>
          </a:p>
          <a:p>
            <a:pPr algn="l"/>
            <a:endParaRPr lang="en-GB" sz="1600" b="1" dirty="0">
              <a:solidFill>
                <a:srgbClr val="303030"/>
              </a:solidFill>
            </a:endParaRPr>
          </a:p>
          <a:p>
            <a:pPr algn="l"/>
            <a:endParaRPr lang="en-GB" sz="1600" b="1" dirty="0">
              <a:solidFill>
                <a:srgbClr val="303030"/>
              </a:solidFill>
            </a:endParaRPr>
          </a:p>
          <a:p>
            <a:pPr algn="l"/>
            <a:endParaRPr lang="en-GB" sz="1600" dirty="0">
              <a:solidFill>
                <a:srgbClr val="303030"/>
              </a:solidFill>
            </a:endParaRPr>
          </a:p>
          <a:p>
            <a:pPr algn="l"/>
            <a:endParaRPr lang="en-GB" sz="1600" dirty="0">
              <a:solidFill>
                <a:srgbClr val="303030"/>
              </a:solidFill>
            </a:endParaRPr>
          </a:p>
        </p:txBody>
      </p:sp>
    </p:spTree>
    <p:extLst>
      <p:ext uri="{BB962C8B-B14F-4D97-AF65-F5344CB8AC3E}">
        <p14:creationId xmlns:p14="http://schemas.microsoft.com/office/powerpoint/2010/main" val="3923646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BFDF65-6D7C-DBC9-224D-256B915D18C1}"/>
              </a:ext>
            </a:extLst>
          </p:cNvPr>
          <p:cNvSpPr>
            <a:spLocks noGrp="1"/>
          </p:cNvSpPr>
          <p:nvPr>
            <p:ph type="title"/>
          </p:nvPr>
        </p:nvSpPr>
        <p:spPr>
          <a:xfrm>
            <a:off x="591556" y="486813"/>
            <a:ext cx="11376025" cy="1065742"/>
          </a:xfrm>
        </p:spPr>
        <p:txBody>
          <a:bodyPr/>
          <a:lstStyle/>
          <a:p>
            <a:r>
              <a:rPr lang="en-GB" sz="3200" dirty="0">
                <a:solidFill>
                  <a:schemeClr val="tx1"/>
                </a:solidFill>
              </a:rPr>
              <a:t>Scope 2: Beyond Higgs Factories (BHF) </a:t>
            </a:r>
            <a:br>
              <a:rPr lang="en-GB" sz="3200" dirty="0">
                <a:solidFill>
                  <a:schemeClr val="tx1"/>
                </a:solidFill>
              </a:rPr>
            </a:br>
            <a:r>
              <a:rPr lang="en-GB" sz="2400" b="0" dirty="0">
                <a:solidFill>
                  <a:schemeClr val="tx1"/>
                </a:solidFill>
              </a:rPr>
              <a:t>- ref presentation Tuesday by Carlos Wagner about physics - </a:t>
            </a:r>
            <a:br>
              <a:rPr lang="en-GB" dirty="0">
                <a:solidFill>
                  <a:srgbClr val="303030"/>
                </a:solidFill>
              </a:rPr>
            </a:br>
            <a:endParaRPr lang="en-GB" dirty="0">
              <a:solidFill>
                <a:srgbClr val="303030"/>
              </a:solidFill>
            </a:endParaRPr>
          </a:p>
        </p:txBody>
      </p:sp>
      <p:sp>
        <p:nvSpPr>
          <p:cNvPr id="2" name="Date Placeholder 1">
            <a:extLst>
              <a:ext uri="{FF2B5EF4-FFF2-40B4-BE49-F238E27FC236}">
                <a16:creationId xmlns:a16="http://schemas.microsoft.com/office/drawing/2014/main" id="{28D0D219-8006-F74A-BDB1-75ED56A3212A}"/>
              </a:ext>
            </a:extLst>
          </p:cNvPr>
          <p:cNvSpPr>
            <a:spLocks noGrp="1"/>
          </p:cNvSpPr>
          <p:nvPr>
            <p:ph type="dt" sz="half" idx="10"/>
          </p:nvPr>
        </p:nvSpPr>
        <p:spPr/>
        <p:txBody>
          <a:bodyPr/>
          <a:lstStyle/>
          <a:p>
            <a:r>
              <a:rPr lang="en-US"/>
              <a:t>Elba September 2019 </a:t>
            </a:r>
          </a:p>
        </p:txBody>
      </p:sp>
      <p:sp>
        <p:nvSpPr>
          <p:cNvPr id="4" name="Slide Number Placeholder 3">
            <a:extLst>
              <a:ext uri="{FF2B5EF4-FFF2-40B4-BE49-F238E27FC236}">
                <a16:creationId xmlns:a16="http://schemas.microsoft.com/office/drawing/2014/main" id="{131246B1-2595-234C-86BB-5474995FA158}"/>
              </a:ext>
            </a:extLst>
          </p:cNvPr>
          <p:cNvSpPr>
            <a:spLocks noGrp="1"/>
          </p:cNvSpPr>
          <p:nvPr>
            <p:ph type="sldNum" sz="quarter" idx="11"/>
          </p:nvPr>
        </p:nvSpPr>
        <p:spPr/>
        <p:txBody>
          <a:bodyPr/>
          <a:lstStyle/>
          <a:p>
            <a:fld id="{E66BB354-06AB-8C42-85C8-FB76A158A213}" type="slidenum">
              <a:rPr lang="en-US" smtClean="0"/>
              <a:t>12</a:t>
            </a:fld>
            <a:endParaRPr lang="en-US"/>
          </a:p>
        </p:txBody>
      </p:sp>
      <p:sp>
        <p:nvSpPr>
          <p:cNvPr id="3" name="Footer Placeholder 2">
            <a:extLst>
              <a:ext uri="{FF2B5EF4-FFF2-40B4-BE49-F238E27FC236}">
                <a16:creationId xmlns:a16="http://schemas.microsoft.com/office/drawing/2014/main" id="{FDC0F542-6294-A846-86B8-EF9D528C6E44}"/>
              </a:ext>
            </a:extLst>
          </p:cNvPr>
          <p:cNvSpPr>
            <a:spLocks noGrp="1"/>
          </p:cNvSpPr>
          <p:nvPr>
            <p:ph type="ftr" sz="quarter" idx="12"/>
          </p:nvPr>
        </p:nvSpPr>
        <p:spPr/>
        <p:txBody>
          <a:bodyPr/>
          <a:lstStyle/>
          <a:p>
            <a:r>
              <a:rPr lang="en-US"/>
              <a:t>Steinar Stapnes</a:t>
            </a:r>
          </a:p>
        </p:txBody>
      </p:sp>
      <p:sp>
        <p:nvSpPr>
          <p:cNvPr id="6" name="TextBox 5">
            <a:extLst>
              <a:ext uri="{FF2B5EF4-FFF2-40B4-BE49-F238E27FC236}">
                <a16:creationId xmlns:a16="http://schemas.microsoft.com/office/drawing/2014/main" id="{B80A9B0F-CF3C-1143-BA8A-544B028B390C}"/>
              </a:ext>
            </a:extLst>
          </p:cNvPr>
          <p:cNvSpPr txBox="1"/>
          <p:nvPr/>
        </p:nvSpPr>
        <p:spPr>
          <a:xfrm>
            <a:off x="479376" y="1577035"/>
            <a:ext cx="10251440" cy="5078313"/>
          </a:xfrm>
          <a:prstGeom prst="rect">
            <a:avLst/>
          </a:prstGeom>
          <a:noFill/>
        </p:spPr>
        <p:txBody>
          <a:bodyPr wrap="square" rtlCol="0">
            <a:spAutoFit/>
          </a:bodyPr>
          <a:lstStyle/>
          <a:p>
            <a:r>
              <a:rPr lang="en-US" dirty="0">
                <a:solidFill>
                  <a:srgbClr val="303030"/>
                </a:solidFill>
              </a:rPr>
              <a:t>Beyond Higgs-factories we want a proton collider at least at 100 </a:t>
            </a:r>
            <a:r>
              <a:rPr lang="en-US" dirty="0" err="1">
                <a:solidFill>
                  <a:srgbClr val="303030"/>
                </a:solidFill>
              </a:rPr>
              <a:t>TeV</a:t>
            </a:r>
            <a:r>
              <a:rPr lang="en-US" dirty="0">
                <a:solidFill>
                  <a:srgbClr val="303030"/>
                </a:solidFill>
              </a:rPr>
              <a:t> (the more the better), and lepton colliders towards 10 </a:t>
            </a:r>
            <a:r>
              <a:rPr lang="en-US" dirty="0" err="1">
                <a:solidFill>
                  <a:srgbClr val="303030"/>
                </a:solidFill>
              </a:rPr>
              <a:t>TeV</a:t>
            </a:r>
            <a:r>
              <a:rPr lang="en-US" dirty="0">
                <a:solidFill>
                  <a:srgbClr val="303030"/>
                </a:solidFill>
              </a:rPr>
              <a:t> (also here more is better) </a:t>
            </a:r>
          </a:p>
          <a:p>
            <a:r>
              <a:rPr lang="en-US" dirty="0">
                <a:solidFill>
                  <a:srgbClr val="303030"/>
                </a:solidFill>
              </a:rPr>
              <a:t>In all cases luminosities at least around ~10</a:t>
            </a:r>
            <a:r>
              <a:rPr lang="en-US" baseline="30000" dirty="0">
                <a:solidFill>
                  <a:srgbClr val="303030"/>
                </a:solidFill>
              </a:rPr>
              <a:t>35</a:t>
            </a:r>
            <a:r>
              <a:rPr lang="en-US" dirty="0">
                <a:solidFill>
                  <a:srgbClr val="303030"/>
                </a:solidFill>
              </a:rPr>
              <a:t> cm</a:t>
            </a:r>
            <a:r>
              <a:rPr lang="en-US" baseline="30000" dirty="0">
                <a:solidFill>
                  <a:srgbClr val="303030"/>
                </a:solidFill>
              </a:rPr>
              <a:t>-2</a:t>
            </a:r>
            <a:r>
              <a:rPr lang="en-US" dirty="0">
                <a:solidFill>
                  <a:srgbClr val="303030"/>
                </a:solidFill>
              </a:rPr>
              <a:t> s</a:t>
            </a:r>
            <a:r>
              <a:rPr lang="en-US" baseline="30000" dirty="0">
                <a:solidFill>
                  <a:srgbClr val="303030"/>
                </a:solidFill>
              </a:rPr>
              <a:t>-1</a:t>
            </a:r>
            <a:r>
              <a:rPr lang="en-US" dirty="0">
                <a:solidFill>
                  <a:srgbClr val="303030"/>
                </a:solidFill>
              </a:rPr>
              <a:t> are needed </a:t>
            </a:r>
          </a:p>
          <a:p>
            <a:endParaRPr lang="en-US" dirty="0">
              <a:solidFill>
                <a:srgbClr val="303030"/>
              </a:solidFill>
            </a:endParaRPr>
          </a:p>
          <a:p>
            <a:r>
              <a:rPr lang="en-US" dirty="0">
                <a:solidFill>
                  <a:srgbClr val="303030"/>
                </a:solidFill>
              </a:rPr>
              <a:t>Note: the experimental conditions are different, the clean nature of </a:t>
            </a:r>
            <a:r>
              <a:rPr lang="en-US" dirty="0" err="1">
                <a:solidFill>
                  <a:srgbClr val="303030"/>
                </a:solidFill>
              </a:rPr>
              <a:t>e+e</a:t>
            </a:r>
            <a:r>
              <a:rPr lang="en-US" dirty="0">
                <a:solidFill>
                  <a:srgbClr val="303030"/>
                </a:solidFill>
              </a:rPr>
              <a:t>- collisions would give advantages but reaching ~10 </a:t>
            </a:r>
            <a:r>
              <a:rPr lang="en-US" dirty="0" err="1">
                <a:solidFill>
                  <a:srgbClr val="303030"/>
                </a:solidFill>
              </a:rPr>
              <a:t>TeV</a:t>
            </a:r>
            <a:r>
              <a:rPr lang="en-US" dirty="0">
                <a:solidFill>
                  <a:srgbClr val="303030"/>
                </a:solidFill>
              </a:rPr>
              <a:t> difficult, the muon collider background looks manageable and hadron collisions are notoriously difficult with large pileup, but with a lot of LHC and HL LHC experience giving confidence</a:t>
            </a:r>
            <a:endParaRPr lang="en-US" dirty="0"/>
          </a:p>
          <a:p>
            <a:endParaRPr lang="en-US" dirty="0">
              <a:latin typeface="Avenir" panose="02000503020000020003" pitchFamily="2" charset="0"/>
            </a:endParaRPr>
          </a:p>
          <a:p>
            <a:endParaRPr lang="en-US" dirty="0">
              <a:latin typeface="Avenir" panose="02000503020000020003" pitchFamily="2" charset="0"/>
            </a:endParaRPr>
          </a:p>
          <a:p>
            <a:endParaRPr lang="en-US" dirty="0">
              <a:latin typeface="Avenir" panose="02000503020000020003" pitchFamily="2" charset="0"/>
            </a:endParaRPr>
          </a:p>
          <a:p>
            <a:endParaRPr lang="en-US" dirty="0">
              <a:latin typeface="Avenir" panose="02000503020000020003" pitchFamily="2" charset="0"/>
            </a:endParaRPr>
          </a:p>
          <a:p>
            <a:endParaRPr lang="en-US" dirty="0">
              <a:latin typeface="Avenir" panose="02000503020000020003" pitchFamily="2" charset="0"/>
            </a:endParaRPr>
          </a:p>
          <a:p>
            <a:endParaRPr lang="en-US" dirty="0">
              <a:latin typeface="Avenir" panose="02000503020000020003" pitchFamily="2" charset="0"/>
            </a:endParaRPr>
          </a:p>
          <a:p>
            <a:endParaRPr lang="en-US" dirty="0">
              <a:latin typeface="Avenir" panose="02000503020000020003" pitchFamily="2" charset="0"/>
            </a:endParaRPr>
          </a:p>
          <a:p>
            <a:endParaRPr lang="en-US" b="1" dirty="0">
              <a:latin typeface="Avenir" panose="02000503020000020003" pitchFamily="2" charset="0"/>
            </a:endParaRPr>
          </a:p>
          <a:p>
            <a:pPr algn="ctr"/>
            <a:r>
              <a:rPr lang="en-US" b="1" dirty="0">
                <a:latin typeface="Avenir" panose="02000503020000020003" pitchFamily="2" charset="0"/>
              </a:rPr>
              <a:t>How close – or rather how far away – are we from these goals ?</a:t>
            </a:r>
          </a:p>
          <a:p>
            <a:endParaRPr lang="en-US" dirty="0"/>
          </a:p>
        </p:txBody>
      </p:sp>
    </p:spTree>
    <p:extLst>
      <p:ext uri="{BB962C8B-B14F-4D97-AF65-F5344CB8AC3E}">
        <p14:creationId xmlns:p14="http://schemas.microsoft.com/office/powerpoint/2010/main" val="2411522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C6D1974-0A97-1863-2C3D-A03962936959}"/>
              </a:ext>
            </a:extLst>
          </p:cNvPr>
          <p:cNvSpPr>
            <a:spLocks noGrp="1"/>
          </p:cNvSpPr>
          <p:nvPr>
            <p:ph type="title"/>
          </p:nvPr>
        </p:nvSpPr>
        <p:spPr>
          <a:xfrm>
            <a:off x="623392" y="313106"/>
            <a:ext cx="11165408" cy="1065742"/>
          </a:xfrm>
        </p:spPr>
        <p:txBody>
          <a:bodyPr/>
          <a:lstStyle/>
          <a:p>
            <a:r>
              <a:rPr lang="en-GB" sz="3200" dirty="0"/>
              <a:t>Circular machines, </a:t>
            </a:r>
            <a:r>
              <a:rPr lang="en-GB" sz="3200" dirty="0" err="1"/>
              <a:t>e+e</a:t>
            </a:r>
            <a:r>
              <a:rPr lang="en-GB" sz="3200" dirty="0"/>
              <a:t>- and later hadrons  </a:t>
            </a:r>
          </a:p>
        </p:txBody>
      </p:sp>
      <p:sp>
        <p:nvSpPr>
          <p:cNvPr id="2" name="Date Placeholder 1">
            <a:extLst>
              <a:ext uri="{FF2B5EF4-FFF2-40B4-BE49-F238E27FC236}">
                <a16:creationId xmlns:a16="http://schemas.microsoft.com/office/drawing/2014/main" id="{20E6B50F-10B2-BC03-BE73-CFD8306D7685}"/>
              </a:ext>
            </a:extLst>
          </p:cNvPr>
          <p:cNvSpPr>
            <a:spLocks noGrp="1"/>
          </p:cNvSpPr>
          <p:nvPr>
            <p:ph type="dt" sz="half" idx="10"/>
          </p:nvPr>
        </p:nvSpPr>
        <p:spPr/>
        <p:txBody>
          <a:bodyPr/>
          <a:lstStyle/>
          <a:p>
            <a:r>
              <a:rPr lang="de-CH"/>
              <a:t>24.04.23</a:t>
            </a:r>
            <a:endParaRPr lang="en-US" dirty="0"/>
          </a:p>
        </p:txBody>
      </p:sp>
      <p:sp>
        <p:nvSpPr>
          <p:cNvPr id="4" name="Slide Number Placeholder 3">
            <a:extLst>
              <a:ext uri="{FF2B5EF4-FFF2-40B4-BE49-F238E27FC236}">
                <a16:creationId xmlns:a16="http://schemas.microsoft.com/office/drawing/2014/main" id="{FC4BE848-1E0F-73A1-DA17-06FDC66AB09E}"/>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9" name="Picture 8">
            <a:extLst>
              <a:ext uri="{FF2B5EF4-FFF2-40B4-BE49-F238E27FC236}">
                <a16:creationId xmlns:a16="http://schemas.microsoft.com/office/drawing/2014/main" id="{8C80C35F-A5DA-C3DD-B387-466FC17942DB}"/>
              </a:ext>
            </a:extLst>
          </p:cNvPr>
          <p:cNvPicPr>
            <a:picLocks noChangeAspect="1"/>
          </p:cNvPicPr>
          <p:nvPr/>
        </p:nvPicPr>
        <p:blipFill>
          <a:blip r:embed="rId3"/>
          <a:stretch>
            <a:fillRect/>
          </a:stretch>
        </p:blipFill>
        <p:spPr>
          <a:xfrm>
            <a:off x="5901175" y="1119751"/>
            <a:ext cx="4900712" cy="2756651"/>
          </a:xfrm>
          <a:prstGeom prst="rect">
            <a:avLst/>
          </a:prstGeom>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pic>
      <p:pic>
        <p:nvPicPr>
          <p:cNvPr id="10" name="Picture 9">
            <a:extLst>
              <a:ext uri="{FF2B5EF4-FFF2-40B4-BE49-F238E27FC236}">
                <a16:creationId xmlns:a16="http://schemas.microsoft.com/office/drawing/2014/main" id="{78C16BBC-6E5A-E45C-BB08-DFDDE92810B7}"/>
              </a:ext>
            </a:extLst>
          </p:cNvPr>
          <p:cNvPicPr>
            <a:picLocks noChangeAspect="1"/>
          </p:cNvPicPr>
          <p:nvPr/>
        </p:nvPicPr>
        <p:blipFill>
          <a:blip r:embed="rId4"/>
          <a:stretch>
            <a:fillRect/>
          </a:stretch>
        </p:blipFill>
        <p:spPr>
          <a:xfrm>
            <a:off x="379282" y="1124744"/>
            <a:ext cx="4924630" cy="2770104"/>
          </a:xfrm>
          <a:prstGeom prst="rect">
            <a:avLst/>
          </a:prstGeom>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pic>
      <p:sp>
        <p:nvSpPr>
          <p:cNvPr id="7" name="Content Placeholder 6">
            <a:extLst>
              <a:ext uri="{FF2B5EF4-FFF2-40B4-BE49-F238E27FC236}">
                <a16:creationId xmlns:a16="http://schemas.microsoft.com/office/drawing/2014/main" id="{A8C6BC50-11CC-0D99-4124-C3B9073DCCF6}"/>
              </a:ext>
            </a:extLst>
          </p:cNvPr>
          <p:cNvSpPr>
            <a:spLocks noGrp="1"/>
          </p:cNvSpPr>
          <p:nvPr>
            <p:ph idx="1"/>
          </p:nvPr>
        </p:nvSpPr>
        <p:spPr>
          <a:xfrm>
            <a:off x="375505" y="4074093"/>
            <a:ext cx="11376024" cy="4608512"/>
          </a:xfrm>
        </p:spPr>
        <p:txBody>
          <a:bodyPr/>
          <a:lstStyle/>
          <a:p>
            <a:r>
              <a:rPr lang="en-GB" b="0" dirty="0"/>
              <a:t>In both cases the initial civil engineering, and to the extend possible tunnels and caverns are prepared for replacing the initial Higgs factories (</a:t>
            </a:r>
            <a:r>
              <a:rPr lang="en-GB" b="0" dirty="0" err="1"/>
              <a:t>e+e</a:t>
            </a:r>
            <a:r>
              <a:rPr lang="en-GB" b="0" dirty="0"/>
              <a:t>-) with proton-proton colliders </a:t>
            </a:r>
          </a:p>
          <a:p>
            <a:r>
              <a:rPr lang="en-GB" b="0" dirty="0"/>
              <a:t>FCC-</a:t>
            </a:r>
            <a:r>
              <a:rPr lang="en-GB" b="0" dirty="0" err="1"/>
              <a:t>hh</a:t>
            </a:r>
            <a:r>
              <a:rPr lang="en-GB" b="0" dirty="0"/>
              <a:t> and </a:t>
            </a:r>
            <a:r>
              <a:rPr lang="en-GB" b="0" dirty="0" err="1"/>
              <a:t>SppC</a:t>
            </a:r>
            <a:r>
              <a:rPr lang="en-GB" b="0" dirty="0"/>
              <a:t> </a:t>
            </a:r>
          </a:p>
          <a:p>
            <a:r>
              <a:rPr lang="en-GB" b="0" dirty="0"/>
              <a:t>(see presentation in a moment about CEPC - &gt; </a:t>
            </a:r>
            <a:r>
              <a:rPr lang="en-GB" b="0" dirty="0" err="1"/>
              <a:t>SppC</a:t>
            </a:r>
            <a:r>
              <a:rPr lang="en-GB" b="0" dirty="0"/>
              <a:t> by Prof. Tang) </a:t>
            </a:r>
          </a:p>
          <a:p>
            <a:endParaRPr lang="en-GB" dirty="0"/>
          </a:p>
        </p:txBody>
      </p:sp>
    </p:spTree>
    <p:extLst>
      <p:ext uri="{BB962C8B-B14F-4D97-AF65-F5344CB8AC3E}">
        <p14:creationId xmlns:p14="http://schemas.microsoft.com/office/powerpoint/2010/main" val="174126795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227112"/>
            <a:ext cx="12192000" cy="609600"/>
          </a:xfrm>
          <a:noFill/>
          <a:ln>
            <a:noFill/>
          </a:ln>
        </p:spPr>
        <p:txBody>
          <a:bodyPr/>
          <a:lstStyle/>
          <a:p>
            <a:pPr eaLnBrk="1" hangingPunct="1">
              <a:defRPr/>
            </a:pPr>
            <a:r>
              <a:rPr lang="en-US" sz="3200" dirty="0">
                <a:solidFill>
                  <a:schemeClr val="accent1"/>
                </a:solidFill>
                <a:latin typeface="+mn-lt"/>
                <a:cs typeface="Calibri" panose="020F0502020204030204" pitchFamily="34" charset="0"/>
              </a:rPr>
              <a:t>      Energy reach of circular accelerators</a:t>
            </a:r>
          </a:p>
        </p:txBody>
      </p:sp>
      <p:pic>
        <p:nvPicPr>
          <p:cNvPr id="2662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27448" y="795337"/>
            <a:ext cx="3810000" cy="1719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6629"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16254" y="798881"/>
            <a:ext cx="3276600" cy="1868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6" name="Rectangle 3"/>
          <p:cNvSpPr txBox="1">
            <a:spLocks noChangeArrowheads="1"/>
          </p:cNvSpPr>
          <p:nvPr/>
        </p:nvSpPr>
        <p:spPr>
          <a:xfrm>
            <a:off x="563724" y="2380129"/>
            <a:ext cx="11064552" cy="4419600"/>
          </a:xfrm>
          <a:prstGeom prst="rect">
            <a:avLst/>
          </a:prstGeom>
        </p:spPr>
        <p:txBody>
          <a:bodyPr vert="horz">
            <a:normAutofit fontScale="85000" lnSpcReduction="1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defRPr/>
            </a:pPr>
            <a:endParaRPr lang="en-US" sz="1600" dirty="0">
              <a:cs typeface="Calibri" panose="020F0502020204030204" pitchFamily="34" charset="0"/>
            </a:endParaRPr>
          </a:p>
          <a:p>
            <a:pPr marL="36576" indent="0">
              <a:buNone/>
              <a:defRPr/>
            </a:pPr>
            <a:r>
              <a:rPr lang="en-US" sz="1900" dirty="0">
                <a:solidFill>
                  <a:srgbClr val="303030"/>
                </a:solidFill>
                <a:cs typeface="Calibri" panose="020F0502020204030204" pitchFamily="34" charset="0"/>
              </a:rPr>
              <a:t>The technological limit on the electrical field in an RF cavity (breakdown)</a:t>
            </a:r>
          </a:p>
          <a:p>
            <a:pPr marL="36576" indent="0">
              <a:buNone/>
              <a:defRPr/>
            </a:pPr>
            <a:r>
              <a:rPr lang="en-US" sz="1900" dirty="0">
                <a:solidFill>
                  <a:srgbClr val="303030"/>
                </a:solidFill>
                <a:cs typeface="Calibri" panose="020F0502020204030204" pitchFamily="34" charset="0"/>
              </a:rPr>
              <a:t>Gives a limited </a:t>
            </a:r>
            <a:r>
              <a:rPr lang="en-US" sz="1900" dirty="0">
                <a:solidFill>
                  <a:srgbClr val="303030"/>
                </a:solidFill>
                <a:cs typeface="Calibri" panose="020F0502020204030204" pitchFamily="34" charset="0"/>
                <a:sym typeface="Symbol" charset="0"/>
              </a:rPr>
              <a:t>E per distance</a:t>
            </a:r>
          </a:p>
          <a:p>
            <a:pPr marL="36576" indent="0">
              <a:buNone/>
              <a:defRPr/>
            </a:pPr>
            <a:r>
              <a:rPr lang="en-US" sz="1900" dirty="0">
                <a:solidFill>
                  <a:srgbClr val="303030"/>
                </a:solidFill>
                <a:cs typeface="Calibri" panose="020F0502020204030204" pitchFamily="34" charset="0"/>
                <a:sym typeface="Symbol" charset="0"/>
              </a:rPr>
              <a:t> Circular accelerators, in order to re-use the same RF cavity</a:t>
            </a:r>
          </a:p>
          <a:p>
            <a:pPr marL="36576" indent="0">
              <a:buNone/>
              <a:defRPr/>
            </a:pPr>
            <a:r>
              <a:rPr lang="en-US" sz="1900" dirty="0">
                <a:solidFill>
                  <a:srgbClr val="303030"/>
                </a:solidFill>
                <a:cs typeface="Calibri" panose="020F0502020204030204" pitchFamily="34" charset="0"/>
                <a:sym typeface="Symbol" charset="0"/>
              </a:rPr>
              <a:t>       </a:t>
            </a:r>
          </a:p>
          <a:p>
            <a:pPr marL="36576" indent="0">
              <a:buNone/>
              <a:defRPr/>
            </a:pPr>
            <a:r>
              <a:rPr lang="en-US" sz="1900" dirty="0">
                <a:solidFill>
                  <a:srgbClr val="303030"/>
                </a:solidFill>
                <a:cs typeface="Calibri" panose="020F0502020204030204" pitchFamily="34" charset="0"/>
                <a:sym typeface="Symbol" charset="0"/>
              </a:rPr>
              <a:t>This requires a bending field F</a:t>
            </a:r>
            <a:r>
              <a:rPr lang="en-US" sz="1900" baseline="-25000" dirty="0">
                <a:solidFill>
                  <a:srgbClr val="303030"/>
                </a:solidFill>
                <a:cs typeface="Calibri" panose="020F0502020204030204" pitchFamily="34" charset="0"/>
                <a:sym typeface="Symbol" charset="0"/>
              </a:rPr>
              <a:t>B</a:t>
            </a:r>
            <a:r>
              <a:rPr lang="en-US" sz="1900" dirty="0">
                <a:solidFill>
                  <a:srgbClr val="303030"/>
                </a:solidFill>
                <a:cs typeface="Calibri" panose="020F0502020204030204" pitchFamily="34" charset="0"/>
                <a:sym typeface="Symbol" charset="0"/>
              </a:rPr>
              <a:t> in order to follow a circular trajectory</a:t>
            </a:r>
          </a:p>
          <a:p>
            <a:pPr marL="36576" indent="0">
              <a:buNone/>
              <a:defRPr/>
            </a:pPr>
            <a:r>
              <a:rPr lang="en-US" sz="1900" dirty="0">
                <a:solidFill>
                  <a:srgbClr val="303030"/>
                </a:solidFill>
                <a:cs typeface="Calibri" panose="020F0502020204030204" pitchFamily="34" charset="0"/>
                <a:sym typeface="Symbol" charset="0"/>
              </a:rPr>
              <a:t>In circular arc sections the magnetic field must provide the desired radius,</a:t>
            </a:r>
          </a:p>
          <a:p>
            <a:pPr marL="36576" indent="0">
              <a:buNone/>
              <a:defRPr/>
            </a:pPr>
            <a:endParaRPr lang="en-US" sz="1900" dirty="0">
              <a:solidFill>
                <a:srgbClr val="303030"/>
              </a:solidFill>
              <a:cs typeface="Calibri" panose="020F0502020204030204" pitchFamily="34" charset="0"/>
              <a:sym typeface="Symbol" charset="0"/>
            </a:endParaRPr>
          </a:p>
          <a:p>
            <a:pPr marL="36576" indent="0">
              <a:buNone/>
              <a:defRPr/>
            </a:pPr>
            <a:endParaRPr lang="en-US" sz="1900" dirty="0">
              <a:solidFill>
                <a:srgbClr val="303030"/>
              </a:solidFill>
              <a:cs typeface="Calibri" panose="020F0502020204030204" pitchFamily="34" charset="0"/>
              <a:sym typeface="Symbol" charset="0"/>
            </a:endParaRPr>
          </a:p>
          <a:p>
            <a:pPr marL="36576" indent="0">
              <a:buNone/>
              <a:defRPr/>
            </a:pPr>
            <a:r>
              <a:rPr lang="en-US" sz="1900" dirty="0">
                <a:solidFill>
                  <a:srgbClr val="303030"/>
                </a:solidFill>
                <a:cs typeface="Calibri" panose="020F0502020204030204" pitchFamily="34" charset="0"/>
                <a:sym typeface="Symbol" charset="0"/>
              </a:rPr>
              <a:t>and the energy achievable is limited by radius (i.e. cost) and bending field</a:t>
            </a:r>
          </a:p>
          <a:p>
            <a:pPr marL="36576" indent="0">
              <a:buNone/>
              <a:defRPr/>
            </a:pPr>
            <a:r>
              <a:rPr lang="en-US" sz="1900" dirty="0">
                <a:solidFill>
                  <a:srgbClr val="303030"/>
                </a:solidFill>
                <a:cs typeface="Calibri" panose="020F0502020204030204" pitchFamily="34" charset="0"/>
                <a:sym typeface="Symbol" charset="0"/>
              </a:rPr>
              <a:t>(other effects as radiation losses in super conducting magnets and overall beam power represent additional challenges for future circular hadron machines) </a:t>
            </a:r>
          </a:p>
          <a:p>
            <a:pPr marL="36576" indent="0">
              <a:buNone/>
              <a:defRPr/>
            </a:pPr>
            <a:endParaRPr lang="en-US" sz="1900" dirty="0">
              <a:solidFill>
                <a:srgbClr val="303030"/>
              </a:solidFill>
              <a:cs typeface="Calibri" panose="020F0502020204030204" pitchFamily="34" charset="0"/>
              <a:sym typeface="Symbol" charset="0"/>
            </a:endParaRPr>
          </a:p>
          <a:p>
            <a:pPr marL="36576" indent="0">
              <a:buNone/>
              <a:defRPr/>
            </a:pPr>
            <a:r>
              <a:rPr lang="en-US" sz="1900" dirty="0">
                <a:solidFill>
                  <a:srgbClr val="303030"/>
                </a:solidFill>
                <a:cs typeface="Calibri" panose="020F0502020204030204" pitchFamily="34" charset="0"/>
                <a:sym typeface="Symbol" charset="0"/>
              </a:rPr>
              <a:t>These considerations are applicable for other particles as electrons and muons as well. For electrons the synchrotron radiation is much more limiting such that the magnet strength achievable are not an issues </a:t>
            </a:r>
          </a:p>
          <a:p>
            <a:pPr marL="36576" indent="0">
              <a:buNone/>
              <a:defRPr/>
            </a:pPr>
            <a:r>
              <a:rPr lang="en-US" sz="1900" dirty="0">
                <a:solidFill>
                  <a:srgbClr val="303030"/>
                </a:solidFill>
                <a:cs typeface="Calibri" panose="020F0502020204030204" pitchFamily="34" charset="0"/>
                <a:sym typeface="Symbol" charset="0"/>
              </a:rPr>
              <a:t>(the FCC-</a:t>
            </a:r>
            <a:r>
              <a:rPr lang="en-US" sz="1900" dirty="0" err="1">
                <a:solidFill>
                  <a:srgbClr val="303030"/>
                </a:solidFill>
                <a:cs typeface="Calibri" panose="020F0502020204030204" pitchFamily="34" charset="0"/>
                <a:sym typeface="Symbol" charset="0"/>
              </a:rPr>
              <a:t>ee</a:t>
            </a:r>
            <a:r>
              <a:rPr lang="en-US" sz="1900" dirty="0">
                <a:solidFill>
                  <a:srgbClr val="303030"/>
                </a:solidFill>
                <a:cs typeface="Calibri" panose="020F0502020204030204" pitchFamily="34" charset="0"/>
                <a:sym typeface="Symbol" charset="0"/>
              </a:rPr>
              <a:t> and CEPC machines are limited to ~350 GeV as </a:t>
            </a:r>
            <a:r>
              <a:rPr lang="en-US" sz="1900" dirty="0" err="1">
                <a:solidFill>
                  <a:srgbClr val="303030"/>
                </a:solidFill>
                <a:cs typeface="Calibri" panose="020F0502020204030204" pitchFamily="34" charset="0"/>
                <a:sym typeface="Symbol" charset="0"/>
              </a:rPr>
              <a:t>e+e</a:t>
            </a:r>
            <a:r>
              <a:rPr lang="en-US" sz="1900" dirty="0">
                <a:solidFill>
                  <a:srgbClr val="303030"/>
                </a:solidFill>
                <a:cs typeface="Calibri" panose="020F0502020204030204" pitchFamily="34" charset="0"/>
                <a:sym typeface="Symbol" charset="0"/>
              </a:rPr>
              <a:t>- colliders, while aiming for ~100 </a:t>
            </a:r>
            <a:r>
              <a:rPr lang="en-US" sz="1900" dirty="0" err="1">
                <a:solidFill>
                  <a:srgbClr val="303030"/>
                </a:solidFill>
                <a:cs typeface="Calibri" panose="020F0502020204030204" pitchFamily="34" charset="0"/>
                <a:sym typeface="Symbol" charset="0"/>
              </a:rPr>
              <a:t>TeV</a:t>
            </a:r>
            <a:r>
              <a:rPr lang="en-US" sz="1900" dirty="0">
                <a:solidFill>
                  <a:srgbClr val="303030"/>
                </a:solidFill>
                <a:cs typeface="Calibri" panose="020F0502020204030204" pitchFamily="34" charset="0"/>
                <a:sym typeface="Symbol" charset="0"/>
              </a:rPr>
              <a:t> with protons)</a:t>
            </a:r>
          </a:p>
          <a:p>
            <a:pPr marL="36576" indent="0">
              <a:buNone/>
              <a:defRPr/>
            </a:pPr>
            <a:endParaRPr lang="en-US" sz="1600" dirty="0">
              <a:solidFill>
                <a:srgbClr val="303030"/>
              </a:solidFill>
              <a:cs typeface="Calibri" panose="020F0502020204030204" pitchFamily="34" charset="0"/>
              <a:sym typeface="Symbol" charset="0"/>
            </a:endParaRPr>
          </a:p>
          <a:p>
            <a:pPr marL="36576" indent="0">
              <a:buNone/>
              <a:defRPr/>
            </a:pPr>
            <a:endParaRPr lang="en-US" sz="1600" dirty="0">
              <a:solidFill>
                <a:srgbClr val="303030"/>
              </a:solidFill>
              <a:cs typeface="Calibri" panose="020F0502020204030204" pitchFamily="34" charset="0"/>
              <a:sym typeface="Symbol" charset="0"/>
            </a:endParaRPr>
          </a:p>
          <a:p>
            <a:pPr marL="36576" indent="0">
              <a:buNone/>
              <a:defRPr/>
            </a:pPr>
            <a:endParaRPr lang="en-US" sz="1800" dirty="0">
              <a:solidFill>
                <a:srgbClr val="303030"/>
              </a:solidFill>
              <a:cs typeface="Calibri" panose="020F0502020204030204" pitchFamily="34" charset="0"/>
              <a:sym typeface="Symbol" charset="0"/>
            </a:endParaRPr>
          </a:p>
          <a:p>
            <a:pPr marL="36576" indent="0">
              <a:buNone/>
              <a:defRPr/>
            </a:pPr>
            <a:endParaRPr lang="en-US" sz="1800" dirty="0">
              <a:cs typeface="Calibri" panose="020F0502020204030204" pitchFamily="34" charset="0"/>
              <a:sym typeface="Symbol" charset="0"/>
            </a:endParaRPr>
          </a:p>
          <a:p>
            <a:pPr marL="36576" indent="0">
              <a:buNone/>
              <a:defRPr/>
            </a:pPr>
            <a:endParaRPr lang="en-US" sz="1800" dirty="0">
              <a:cs typeface="Calibri" panose="020F0502020204030204" pitchFamily="34" charset="0"/>
              <a:sym typeface="Symbol" charset="0"/>
            </a:endParaRPr>
          </a:p>
        </p:txBody>
      </p:sp>
      <p:graphicFrame>
        <p:nvGraphicFramePr>
          <p:cNvPr id="7" name="Content Placeholder 6"/>
          <p:cNvGraphicFramePr>
            <a:graphicFrameLocks noGrp="1" noChangeAspect="1"/>
          </p:cNvGraphicFramePr>
          <p:nvPr>
            <p:ph sz="quarter" idx="4294967295"/>
            <p:extLst>
              <p:ext uri="{D42A27DB-BD31-4B8C-83A1-F6EECF244321}">
                <p14:modId xmlns:p14="http://schemas.microsoft.com/office/powerpoint/2010/main" val="2322032041"/>
              </p:ext>
            </p:extLst>
          </p:nvPr>
        </p:nvGraphicFramePr>
        <p:xfrm>
          <a:off x="4007768" y="4293096"/>
          <a:ext cx="792832" cy="493058"/>
        </p:xfrm>
        <a:graphic>
          <a:graphicData uri="http://schemas.openxmlformats.org/presentationml/2006/ole">
            <mc:AlternateContent xmlns:mc="http://schemas.openxmlformats.org/markup-compatibility/2006">
              <mc:Choice xmlns:v="urn:schemas-microsoft-com:vml" Requires="v">
                <p:oleObj name="Equation" r:id="rId4" imgW="495300" imgH="431800" progId="Equation.3">
                  <p:embed/>
                </p:oleObj>
              </mc:Choice>
              <mc:Fallback>
                <p:oleObj name="Equation" r:id="rId4" imgW="495300" imgH="431800" progId="Equation.3">
                  <p:embed/>
                  <p:pic>
                    <p:nvPicPr>
                      <p:cNvPr id="7" name="Content Placeholder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7768" y="4293096"/>
                        <a:ext cx="792832" cy="493058"/>
                      </a:xfrm>
                      <a:prstGeom prst="rect">
                        <a:avLst/>
                      </a:prstGeom>
                      <a:noFill/>
                      <a:ln>
                        <a:noFill/>
                      </a:ln>
                      <a:effectLst/>
                    </p:spPr>
                  </p:pic>
                </p:oleObj>
              </mc:Fallback>
            </mc:AlternateContent>
          </a:graphicData>
        </a:graphic>
      </p:graphicFrame>
      <p:sp>
        <p:nvSpPr>
          <p:cNvPr id="2" name="TextBox 1">
            <a:extLst>
              <a:ext uri="{FF2B5EF4-FFF2-40B4-BE49-F238E27FC236}">
                <a16:creationId xmlns:a16="http://schemas.microsoft.com/office/drawing/2014/main" id="{EC4B4781-C2F3-DC6A-DA2C-6E267A9B8854}"/>
              </a:ext>
            </a:extLst>
          </p:cNvPr>
          <p:cNvSpPr txBox="1"/>
          <p:nvPr/>
        </p:nvSpPr>
        <p:spPr>
          <a:xfrm>
            <a:off x="9048328" y="3700447"/>
            <a:ext cx="2927648" cy="1384995"/>
          </a:xfrm>
          <a:prstGeom prst="rect">
            <a:avLst/>
          </a:prstGeom>
          <a:noFill/>
        </p:spPr>
        <p:txBody>
          <a:bodyPr wrap="square" lIns="0" tIns="0" rIns="0" bIns="0" rtlCol="0">
            <a:spAutoFit/>
          </a:bodyPr>
          <a:lstStyle/>
          <a:p>
            <a:pPr algn="l"/>
            <a:r>
              <a:rPr lang="en-GB" dirty="0"/>
              <a:t>Hence the importance of high field magnet development as presented yesterday by </a:t>
            </a:r>
            <a:r>
              <a:rPr lang="en-GB" dirty="0" err="1"/>
              <a:t>P.Vedrine</a:t>
            </a:r>
            <a:endParaRPr lang="en-GB" dirty="0"/>
          </a:p>
          <a:p>
            <a:pPr algn="l"/>
            <a:endParaRPr lang="en-GB" dirty="0"/>
          </a:p>
        </p:txBody>
      </p:sp>
    </p:spTree>
    <p:extLst>
      <p:ext uri="{BB962C8B-B14F-4D97-AF65-F5344CB8AC3E}">
        <p14:creationId xmlns:p14="http://schemas.microsoft.com/office/powerpoint/2010/main" val="3572213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BCBBB-EF83-0E55-6E31-FEC08646C24F}"/>
              </a:ext>
            </a:extLst>
          </p:cNvPr>
          <p:cNvSpPr>
            <a:spLocks noGrp="1"/>
          </p:cNvSpPr>
          <p:nvPr>
            <p:ph type="title"/>
          </p:nvPr>
        </p:nvSpPr>
        <p:spPr>
          <a:xfrm>
            <a:off x="479376" y="260648"/>
            <a:ext cx="11196384" cy="1065742"/>
          </a:xfrm>
        </p:spPr>
        <p:txBody>
          <a:bodyPr/>
          <a:lstStyle/>
          <a:p>
            <a:r>
              <a:rPr lang="en-GB" sz="3200" dirty="0"/>
              <a:t>Linear Colliders, for Higgs, top and later 1-3 </a:t>
            </a:r>
            <a:r>
              <a:rPr lang="en-GB" sz="3200" dirty="0" err="1"/>
              <a:t>TeV</a:t>
            </a:r>
            <a:endParaRPr lang="en-GB" sz="3200" dirty="0"/>
          </a:p>
        </p:txBody>
      </p:sp>
      <p:sp>
        <p:nvSpPr>
          <p:cNvPr id="4" name="Date Placeholder 3">
            <a:extLst>
              <a:ext uri="{FF2B5EF4-FFF2-40B4-BE49-F238E27FC236}">
                <a16:creationId xmlns:a16="http://schemas.microsoft.com/office/drawing/2014/main" id="{FAD876BF-4504-2C2A-7893-ADDBE12A24FC}"/>
              </a:ext>
            </a:extLst>
          </p:cNvPr>
          <p:cNvSpPr>
            <a:spLocks noGrp="1"/>
          </p:cNvSpPr>
          <p:nvPr>
            <p:ph type="dt" sz="half" idx="10"/>
          </p:nvPr>
        </p:nvSpPr>
        <p:spPr/>
        <p:txBody>
          <a:bodyPr/>
          <a:lstStyle/>
          <a:p>
            <a:r>
              <a:rPr lang="de-CH"/>
              <a:t>24.04.23</a:t>
            </a:r>
            <a:endParaRPr lang="en-GB"/>
          </a:p>
        </p:txBody>
      </p:sp>
      <p:sp>
        <p:nvSpPr>
          <p:cNvPr id="5" name="Slide Number Placeholder 4">
            <a:extLst>
              <a:ext uri="{FF2B5EF4-FFF2-40B4-BE49-F238E27FC236}">
                <a16:creationId xmlns:a16="http://schemas.microsoft.com/office/drawing/2014/main" id="{0BDF5DFD-D68B-78DA-F48B-C61D1580A356}"/>
              </a:ext>
            </a:extLst>
          </p:cNvPr>
          <p:cNvSpPr>
            <a:spLocks noGrp="1"/>
          </p:cNvSpPr>
          <p:nvPr>
            <p:ph type="sldNum" sz="quarter" idx="12"/>
          </p:nvPr>
        </p:nvSpPr>
        <p:spPr/>
        <p:txBody>
          <a:bodyPr/>
          <a:lstStyle/>
          <a:p>
            <a:fld id="{25D7037B-0BB8-45C5-8146-88985930D00E}" type="slidenum">
              <a:rPr lang="en-GB" smtClean="0"/>
              <a:t>15</a:t>
            </a:fld>
            <a:endParaRPr lang="en-GB"/>
          </a:p>
        </p:txBody>
      </p:sp>
      <p:pic>
        <p:nvPicPr>
          <p:cNvPr id="6" name="Picture 5">
            <a:extLst>
              <a:ext uri="{FF2B5EF4-FFF2-40B4-BE49-F238E27FC236}">
                <a16:creationId xmlns:a16="http://schemas.microsoft.com/office/drawing/2014/main" id="{E04CF3A6-F8A1-7F37-71B8-890C9DD7AEEA}"/>
              </a:ext>
            </a:extLst>
          </p:cNvPr>
          <p:cNvPicPr>
            <a:picLocks noChangeAspect="1"/>
          </p:cNvPicPr>
          <p:nvPr/>
        </p:nvPicPr>
        <p:blipFill>
          <a:blip r:embed="rId2"/>
          <a:stretch>
            <a:fillRect/>
          </a:stretch>
        </p:blipFill>
        <p:spPr>
          <a:xfrm>
            <a:off x="230819" y="980728"/>
            <a:ext cx="5073093" cy="2853615"/>
          </a:xfrm>
          <a:prstGeom prst="rect">
            <a:avLst/>
          </a:prstGeom>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pic>
      <p:pic>
        <p:nvPicPr>
          <p:cNvPr id="7" name="Picture 6">
            <a:extLst>
              <a:ext uri="{FF2B5EF4-FFF2-40B4-BE49-F238E27FC236}">
                <a16:creationId xmlns:a16="http://schemas.microsoft.com/office/drawing/2014/main" id="{985C3159-8B94-B185-74B4-6A170002B605}"/>
              </a:ext>
            </a:extLst>
          </p:cNvPr>
          <p:cNvPicPr>
            <a:picLocks noChangeAspect="1"/>
          </p:cNvPicPr>
          <p:nvPr/>
        </p:nvPicPr>
        <p:blipFill>
          <a:blip r:embed="rId3"/>
          <a:stretch>
            <a:fillRect/>
          </a:stretch>
        </p:blipFill>
        <p:spPr>
          <a:xfrm>
            <a:off x="230818" y="3906471"/>
            <a:ext cx="5073093" cy="2853615"/>
          </a:xfrm>
          <a:prstGeom prst="rect">
            <a:avLst/>
          </a:prstGeom>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pic>
      <p:sp>
        <p:nvSpPr>
          <p:cNvPr id="9" name="Content Placeholder 5">
            <a:extLst>
              <a:ext uri="{FF2B5EF4-FFF2-40B4-BE49-F238E27FC236}">
                <a16:creationId xmlns:a16="http://schemas.microsoft.com/office/drawing/2014/main" id="{AC8A049A-49CC-3252-C23D-61835D652032}"/>
              </a:ext>
            </a:extLst>
          </p:cNvPr>
          <p:cNvSpPr txBox="1">
            <a:spLocks/>
          </p:cNvSpPr>
          <p:nvPr/>
        </p:nvSpPr>
        <p:spPr>
          <a:xfrm>
            <a:off x="5937121" y="980728"/>
            <a:ext cx="5723776" cy="5481672"/>
          </a:xfrm>
          <a:prstGeom prst="rect">
            <a:avLst/>
          </a:prstGeom>
          <a:solidFill>
            <a:schemeClr val="bg1"/>
          </a:solidFill>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t>Both CLIC and ILC can be extended in energy, by lengthening, higher gradients (in fact CLIC is primarily designed for 3 </a:t>
            </a:r>
            <a:r>
              <a:rPr lang="en-GB" sz="1800" dirty="0" err="1"/>
              <a:t>TeV</a:t>
            </a:r>
            <a:r>
              <a:rPr lang="en-GB" sz="1800" dirty="0"/>
              <a:t> with a very extendable </a:t>
            </a:r>
            <a:r>
              <a:rPr lang="en-GB" sz="1800" dirty="0" err="1"/>
              <a:t>drivebeam</a:t>
            </a:r>
            <a:r>
              <a:rPr lang="en-GB" sz="1800" dirty="0"/>
              <a:t>).</a:t>
            </a:r>
          </a:p>
          <a:p>
            <a:r>
              <a:rPr lang="en-GB" sz="1800" b="0" dirty="0"/>
              <a:t>C3 also foresees extending in energy to above 500 GeV and can in principle go further </a:t>
            </a:r>
          </a:p>
          <a:p>
            <a:r>
              <a:rPr lang="en-GB" sz="1800" b="0" dirty="0"/>
              <a:t>HALVH is somewhat extendable </a:t>
            </a:r>
          </a:p>
          <a:p>
            <a:r>
              <a:rPr lang="en-GB" sz="1800" b="0" dirty="0"/>
              <a:t>There is no real design beyond 3 </a:t>
            </a:r>
            <a:r>
              <a:rPr lang="en-GB" sz="1800" b="0" dirty="0" err="1"/>
              <a:t>TeV</a:t>
            </a:r>
            <a:r>
              <a:rPr lang="en-GB" sz="1800" b="0" dirty="0"/>
              <a:t> for </a:t>
            </a:r>
            <a:r>
              <a:rPr lang="en-GB" sz="1800" b="0" dirty="0" err="1"/>
              <a:t>e+e</a:t>
            </a:r>
            <a:r>
              <a:rPr lang="en-GB" sz="1800" b="0" dirty="0"/>
              <a:t>- colliders </a:t>
            </a:r>
          </a:p>
          <a:p>
            <a:r>
              <a:rPr lang="en-GB" sz="1800" b="0" dirty="0"/>
              <a:t>Plasma acceleration promising for electrons, positrons less so currently </a:t>
            </a:r>
          </a:p>
          <a:p>
            <a:r>
              <a:rPr lang="en-GB" sz="1800" b="0" dirty="0"/>
              <a:t>Issues like RF efficiency increasingly important – for any acceleration technology </a:t>
            </a:r>
          </a:p>
          <a:p>
            <a:r>
              <a:rPr lang="en-GB" sz="1800" b="0" dirty="0"/>
              <a:t>CLIC at 3 </a:t>
            </a:r>
            <a:r>
              <a:rPr lang="en-GB" sz="1800" b="0" dirty="0" err="1"/>
              <a:t>TeV</a:t>
            </a:r>
            <a:r>
              <a:rPr lang="en-GB" sz="1800" b="0" dirty="0"/>
              <a:t> is around 500 MW (~2.5 </a:t>
            </a:r>
            <a:r>
              <a:rPr lang="en-GB" sz="1800" b="0" dirty="0" err="1"/>
              <a:t>TWh</a:t>
            </a:r>
            <a:r>
              <a:rPr lang="en-GB" sz="1800" b="0" dirty="0"/>
              <a:t> annually).</a:t>
            </a:r>
          </a:p>
          <a:p>
            <a:r>
              <a:rPr lang="en-GB" sz="1800" b="0" dirty="0"/>
              <a:t>.. but there are also other limitations (see next slide) </a:t>
            </a:r>
          </a:p>
          <a:p>
            <a:endParaRPr lang="en-GB" sz="1600" b="0" dirty="0"/>
          </a:p>
          <a:p>
            <a:endParaRPr lang="en-GB" sz="1600" b="0" dirty="0"/>
          </a:p>
          <a:p>
            <a:endParaRPr lang="en-GB" sz="1600" b="0" dirty="0"/>
          </a:p>
          <a:p>
            <a:endParaRPr lang="en-GB" sz="1600" b="0" dirty="0"/>
          </a:p>
          <a:p>
            <a:endParaRPr lang="en-GB" sz="1600" b="0" dirty="0"/>
          </a:p>
          <a:p>
            <a:endParaRPr lang="en-GB" sz="1600" b="0" dirty="0"/>
          </a:p>
          <a:p>
            <a:r>
              <a:rPr lang="en-GB" sz="1600" b="0" dirty="0"/>
              <a:t> </a:t>
            </a:r>
          </a:p>
          <a:p>
            <a:endParaRPr lang="en-GB" sz="1600" b="0" dirty="0"/>
          </a:p>
          <a:p>
            <a:endParaRPr lang="en-GB" sz="1600" b="0" dirty="0"/>
          </a:p>
          <a:p>
            <a:endParaRPr lang="en-GB" sz="1600" b="0" dirty="0"/>
          </a:p>
          <a:p>
            <a:endParaRPr lang="en-GB" sz="1600" b="0" dirty="0"/>
          </a:p>
          <a:p>
            <a:endParaRPr lang="en-GB" sz="1600" b="0" dirty="0"/>
          </a:p>
          <a:p>
            <a:endParaRPr lang="en-GB" sz="1600" b="0" dirty="0"/>
          </a:p>
          <a:p>
            <a:endParaRPr lang="en-GB" sz="1600" b="0" dirty="0"/>
          </a:p>
          <a:p>
            <a:endParaRPr lang="en-GB" sz="1600" b="0" dirty="0"/>
          </a:p>
          <a:p>
            <a:endParaRPr lang="en-GB" sz="1600" b="0" dirty="0"/>
          </a:p>
          <a:p>
            <a:endParaRPr lang="en-GB" sz="1600" b="0" dirty="0"/>
          </a:p>
          <a:p>
            <a:endParaRPr lang="en-GB" sz="1600" b="0" dirty="0"/>
          </a:p>
          <a:p>
            <a:r>
              <a:rPr lang="en-GB" sz="1600" dirty="0"/>
              <a:t> </a:t>
            </a:r>
          </a:p>
          <a:p>
            <a:endParaRPr lang="en-GB" sz="1600" dirty="0"/>
          </a:p>
          <a:p>
            <a:r>
              <a:rPr lang="en-GB" sz="1600" dirty="0"/>
              <a:t> </a:t>
            </a:r>
          </a:p>
          <a:p>
            <a:endParaRPr lang="en-GB" sz="1600" b="0" dirty="0"/>
          </a:p>
          <a:p>
            <a:r>
              <a:rPr lang="en-GB" sz="1600" b="0" dirty="0"/>
              <a:t>-&gt; Efficient RF systems, luminosities optimisation (luminosity for a given beam power)</a:t>
            </a:r>
          </a:p>
          <a:p>
            <a:r>
              <a:rPr lang="en-GB" sz="1600" dirty="0"/>
              <a:t>For the hadron machines:</a:t>
            </a:r>
          </a:p>
          <a:p>
            <a:r>
              <a:rPr lang="en-GB" sz="1600" b="0" dirty="0"/>
              <a:t>Embedded carbon in many heavy elements </a:t>
            </a:r>
          </a:p>
          <a:p>
            <a:r>
              <a:rPr lang="en-GB" sz="1600" b="0" dirty="0"/>
              <a:t>High Field magnets very demanding, beyond performance and cost concerns also the power consumption is very high (including cryo-system) </a:t>
            </a:r>
          </a:p>
          <a:p>
            <a:r>
              <a:rPr lang="en-GB" sz="1600" b="0" dirty="0"/>
              <a:t>-&gt; HFM research, e.g. HTS to operate at higher temperatures </a:t>
            </a:r>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r>
              <a:rPr lang="en-GB" sz="1600" dirty="0"/>
              <a:t> </a:t>
            </a:r>
          </a:p>
          <a:p>
            <a:endParaRPr lang="en-GB" sz="1600" dirty="0"/>
          </a:p>
          <a:p>
            <a:endParaRPr lang="en-GB" sz="1600" dirty="0"/>
          </a:p>
          <a:p>
            <a:endParaRPr lang="en-GB" sz="1600" dirty="0"/>
          </a:p>
          <a:p>
            <a:endParaRPr lang="en-GB" sz="1600"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56963539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1424" y="188640"/>
            <a:ext cx="8949680" cy="577273"/>
          </a:xfrm>
        </p:spPr>
        <p:txBody>
          <a:bodyPr>
            <a:normAutofit/>
          </a:bodyPr>
          <a:lstStyle/>
          <a:p>
            <a:r>
              <a:rPr lang="en-US" sz="3600" dirty="0">
                <a:latin typeface="+mn-lt"/>
              </a:rPr>
              <a:t>Muon collider </a:t>
            </a:r>
            <a:endParaRPr lang="en-US" dirty="0">
              <a:latin typeface="+mn-lt"/>
            </a:endParaRPr>
          </a:p>
        </p:txBody>
      </p:sp>
      <p:sp>
        <p:nvSpPr>
          <p:cNvPr id="6" name="Slide Number Placeholder 5"/>
          <p:cNvSpPr>
            <a:spLocks noGrp="1"/>
          </p:cNvSpPr>
          <p:nvPr>
            <p:ph type="sldNum" sz="quarter" idx="12"/>
          </p:nvPr>
        </p:nvSpPr>
        <p:spPr>
          <a:xfrm>
            <a:off x="10757850" y="6470887"/>
            <a:ext cx="681254" cy="365125"/>
          </a:xfrm>
        </p:spPr>
        <p:txBody>
          <a:bodyPr/>
          <a:lstStyle/>
          <a:p>
            <a:fld id="{3478A56A-6164-B14D-A8F7-980D09C4DD92}" type="slidenum">
              <a:rPr lang="en-US" smtClean="0"/>
              <a:pPr/>
              <a:t>16</a:t>
            </a:fld>
            <a:endParaRPr lang="en-US"/>
          </a:p>
        </p:txBody>
      </p:sp>
      <p:sp>
        <p:nvSpPr>
          <p:cNvPr id="7" name="TextBox 6"/>
          <p:cNvSpPr txBox="1"/>
          <p:nvPr/>
        </p:nvSpPr>
        <p:spPr>
          <a:xfrm>
            <a:off x="911424" y="1132918"/>
            <a:ext cx="2830284" cy="2031325"/>
          </a:xfrm>
          <a:prstGeom prst="rect">
            <a:avLst/>
          </a:prstGeom>
          <a:noFill/>
        </p:spPr>
        <p:txBody>
          <a:bodyPr wrap="square" rtlCol="0">
            <a:spAutoFit/>
          </a:bodyPr>
          <a:lstStyle/>
          <a:p>
            <a:r>
              <a:rPr lang="en-US" dirty="0">
                <a:solidFill>
                  <a:srgbClr val="303030"/>
                </a:solidFill>
              </a:rPr>
              <a:t>The luminosity per beam power is about constant in linear colliders</a:t>
            </a:r>
          </a:p>
          <a:p>
            <a:endParaRPr lang="en-US" dirty="0">
              <a:solidFill>
                <a:srgbClr val="303030"/>
              </a:solidFill>
            </a:endParaRPr>
          </a:p>
          <a:p>
            <a:r>
              <a:rPr lang="en-US" dirty="0">
                <a:solidFill>
                  <a:srgbClr val="303030"/>
                </a:solidFill>
              </a:rPr>
              <a:t>It can increase in </a:t>
            </a:r>
            <a:r>
              <a:rPr lang="en-US" dirty="0" err="1">
                <a:solidFill>
                  <a:srgbClr val="303030"/>
                </a:solidFill>
              </a:rPr>
              <a:t>muon</a:t>
            </a:r>
            <a:r>
              <a:rPr lang="en-US" dirty="0">
                <a:solidFill>
                  <a:srgbClr val="303030"/>
                </a:solidFill>
              </a:rPr>
              <a:t> colliders</a:t>
            </a:r>
          </a:p>
          <a:p>
            <a:endParaRPr lang="en-US" dirty="0"/>
          </a:p>
        </p:txBody>
      </p:sp>
      <p:pic>
        <p:nvPicPr>
          <p:cNvPr id="3" name="Picture 2" descr="efficiency.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62628" y="548680"/>
            <a:ext cx="5841884" cy="4089319"/>
          </a:xfrm>
          <a:prstGeom prst="rect">
            <a:avLst/>
          </a:prstGeom>
        </p:spPr>
      </p:pic>
      <p:sp>
        <p:nvSpPr>
          <p:cNvPr id="8" name="TextBox 7"/>
          <p:cNvSpPr txBox="1"/>
          <p:nvPr/>
        </p:nvSpPr>
        <p:spPr>
          <a:xfrm>
            <a:off x="911425" y="3645024"/>
            <a:ext cx="7429266" cy="2585323"/>
          </a:xfrm>
          <a:prstGeom prst="rect">
            <a:avLst/>
          </a:prstGeom>
          <a:noFill/>
        </p:spPr>
        <p:txBody>
          <a:bodyPr wrap="square" rtlCol="0">
            <a:spAutoFit/>
          </a:bodyPr>
          <a:lstStyle/>
          <a:p>
            <a:r>
              <a:rPr lang="en-US" dirty="0">
                <a:solidFill>
                  <a:srgbClr val="303030"/>
                </a:solidFill>
              </a:rPr>
              <a:t>Strategy CLIC:</a:t>
            </a:r>
          </a:p>
          <a:p>
            <a:r>
              <a:rPr lang="en-US" dirty="0">
                <a:solidFill>
                  <a:srgbClr val="303030"/>
                </a:solidFill>
              </a:rPr>
              <a:t>Keep all parameters at IP constant</a:t>
            </a:r>
          </a:p>
          <a:p>
            <a:r>
              <a:rPr lang="en-US" dirty="0">
                <a:solidFill>
                  <a:srgbClr val="303030"/>
                </a:solidFill>
              </a:rPr>
              <a:t>(charge, norm. </a:t>
            </a:r>
            <a:r>
              <a:rPr lang="en-US" dirty="0" err="1">
                <a:solidFill>
                  <a:srgbClr val="303030"/>
                </a:solidFill>
              </a:rPr>
              <a:t>emittances</a:t>
            </a:r>
            <a:r>
              <a:rPr lang="en-US" dirty="0">
                <a:solidFill>
                  <a:srgbClr val="303030"/>
                </a:solidFill>
              </a:rPr>
              <a:t>, </a:t>
            </a:r>
            <a:r>
              <a:rPr lang="en-US" dirty="0" err="1">
                <a:solidFill>
                  <a:srgbClr val="303030"/>
                </a:solidFill>
              </a:rPr>
              <a:t>betafunctions</a:t>
            </a:r>
            <a:r>
              <a:rPr lang="en-US" dirty="0">
                <a:solidFill>
                  <a:srgbClr val="303030"/>
                </a:solidFill>
              </a:rPr>
              <a:t>, bunch length)</a:t>
            </a:r>
          </a:p>
          <a:p>
            <a:pPr marL="285750" indent="-285750">
              <a:buFont typeface="Symbol" charset="0"/>
              <a:buChar char=""/>
            </a:pPr>
            <a:r>
              <a:rPr lang="en-US" dirty="0">
                <a:solidFill>
                  <a:srgbClr val="303030"/>
                </a:solidFill>
              </a:rPr>
              <a:t>Linear increase of luminosity with energy (beam size reduction)</a:t>
            </a:r>
          </a:p>
          <a:p>
            <a:endParaRPr lang="en-US" dirty="0">
              <a:solidFill>
                <a:srgbClr val="303030"/>
              </a:solidFill>
            </a:endParaRPr>
          </a:p>
          <a:p>
            <a:r>
              <a:rPr lang="en-US" dirty="0">
                <a:solidFill>
                  <a:srgbClr val="303030"/>
                </a:solidFill>
              </a:rPr>
              <a:t>Strategy </a:t>
            </a:r>
            <a:r>
              <a:rPr lang="en-US" dirty="0" err="1">
                <a:solidFill>
                  <a:srgbClr val="303030"/>
                </a:solidFill>
              </a:rPr>
              <a:t>muon</a:t>
            </a:r>
            <a:r>
              <a:rPr lang="en-US" dirty="0">
                <a:solidFill>
                  <a:srgbClr val="303030"/>
                </a:solidFill>
              </a:rPr>
              <a:t> collider:</a:t>
            </a:r>
          </a:p>
          <a:p>
            <a:r>
              <a:rPr lang="en-US" dirty="0">
                <a:solidFill>
                  <a:srgbClr val="303030"/>
                </a:solidFill>
              </a:rPr>
              <a:t>Keep all parameters at IP constant</a:t>
            </a:r>
          </a:p>
          <a:p>
            <a:r>
              <a:rPr lang="en-US" dirty="0">
                <a:solidFill>
                  <a:srgbClr val="303030"/>
                </a:solidFill>
              </a:rPr>
              <a:t>With exception of bunch length and </a:t>
            </a:r>
            <a:r>
              <a:rPr lang="en-US" dirty="0" err="1">
                <a:solidFill>
                  <a:srgbClr val="303030"/>
                </a:solidFill>
              </a:rPr>
              <a:t>betafunction</a:t>
            </a:r>
            <a:endParaRPr lang="en-US" dirty="0">
              <a:solidFill>
                <a:srgbClr val="303030"/>
              </a:solidFill>
            </a:endParaRPr>
          </a:p>
          <a:p>
            <a:pPr marL="285750" indent="-285750">
              <a:buFont typeface="Symbol" charset="0"/>
              <a:buChar char=""/>
            </a:pPr>
            <a:r>
              <a:rPr lang="en-US" dirty="0">
                <a:solidFill>
                  <a:srgbClr val="303030"/>
                </a:solidFill>
              </a:rPr>
              <a:t>Quadratic increase of luminosity with energy (beam size reduction</a:t>
            </a:r>
            <a:r>
              <a:rPr lang="en-US" dirty="0"/>
              <a:t>)</a:t>
            </a:r>
          </a:p>
        </p:txBody>
      </p:sp>
      <p:sp>
        <p:nvSpPr>
          <p:cNvPr id="10" name="Footer Placeholder 13">
            <a:extLst>
              <a:ext uri="{FF2B5EF4-FFF2-40B4-BE49-F238E27FC236}">
                <a16:creationId xmlns:a16="http://schemas.microsoft.com/office/drawing/2014/main" id="{6F5F3DEF-11B5-4847-83A3-1B4193B354CA}"/>
              </a:ext>
            </a:extLst>
          </p:cNvPr>
          <p:cNvSpPr>
            <a:spLocks noGrp="1"/>
          </p:cNvSpPr>
          <p:nvPr>
            <p:ph type="ftr" sz="quarter" idx="11"/>
          </p:nvPr>
        </p:nvSpPr>
        <p:spPr>
          <a:xfrm>
            <a:off x="3576376" y="6597352"/>
            <a:ext cx="4339856" cy="365125"/>
          </a:xfrm>
        </p:spPr>
        <p:txBody>
          <a:bodyPr/>
          <a:lstStyle/>
          <a:p>
            <a:r>
              <a:rPr lang="en-US" dirty="0"/>
              <a:t>Slide from talk by D. Schulte in the SPC, June 2019</a:t>
            </a:r>
          </a:p>
        </p:txBody>
      </p:sp>
    </p:spTree>
    <p:extLst>
      <p:ext uri="{BB962C8B-B14F-4D97-AF65-F5344CB8AC3E}">
        <p14:creationId xmlns:p14="http://schemas.microsoft.com/office/powerpoint/2010/main" val="1889329187"/>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5FD9C0-1E14-46B1-37B3-3ECD77A02F25}"/>
              </a:ext>
            </a:extLst>
          </p:cNvPr>
          <p:cNvSpPr>
            <a:spLocks noGrp="1"/>
          </p:cNvSpPr>
          <p:nvPr>
            <p:ph idx="1"/>
          </p:nvPr>
        </p:nvSpPr>
        <p:spPr>
          <a:xfrm>
            <a:off x="1271464" y="620688"/>
            <a:ext cx="8856984" cy="4608512"/>
          </a:xfrm>
        </p:spPr>
        <p:txBody>
          <a:bodyPr/>
          <a:lstStyle/>
          <a:p>
            <a:pPr algn="ctr"/>
            <a:r>
              <a:rPr lang="en-GB" b="0" dirty="0"/>
              <a:t>This bring us to proton and muon colliders (in the title of the talk) as primary candidates for very high energy colliders </a:t>
            </a:r>
          </a:p>
          <a:p>
            <a:pPr algn="ctr"/>
            <a:r>
              <a:rPr lang="en-US" sz="2400" b="1" i="0" u="none" strike="noStrike" dirty="0">
                <a:solidFill>
                  <a:srgbClr val="303030"/>
                </a:solidFill>
                <a:effectLst/>
                <a:latin typeface="Roboto" panose="02000000000000000000" pitchFamily="2" charset="0"/>
              </a:rPr>
              <a:t>“High Energy Muon and Hadron Collider Projects - within the overall future accelerator panorama”</a:t>
            </a:r>
            <a:endParaRPr lang="en-GB" sz="2400" dirty="0">
              <a:solidFill>
                <a:srgbClr val="303030"/>
              </a:solidFill>
            </a:endParaRPr>
          </a:p>
          <a:p>
            <a:pPr algn="ctr"/>
            <a:endParaRPr lang="en-GB" b="0" dirty="0"/>
          </a:p>
          <a:p>
            <a:pPr algn="ctr"/>
            <a:endParaRPr lang="en-GB" b="0" dirty="0"/>
          </a:p>
          <a:p>
            <a:pPr algn="ctr"/>
            <a:r>
              <a:rPr lang="en-GB" b="0" dirty="0"/>
              <a:t>Not excluding linear colliders can make transformative improvements, plasma acceleration is radically more compact than “conventional” RF while most other technology changes in our field are gradual </a:t>
            </a:r>
          </a:p>
          <a:p>
            <a:pPr algn="ctr"/>
            <a:r>
              <a:rPr lang="en-GB" b="0" dirty="0"/>
              <a:t>Some reminders and concepts are useful first</a:t>
            </a:r>
          </a:p>
          <a:p>
            <a:endParaRPr lang="en-GB" dirty="0"/>
          </a:p>
        </p:txBody>
      </p:sp>
      <p:sp>
        <p:nvSpPr>
          <p:cNvPr id="4" name="Date Placeholder 3">
            <a:extLst>
              <a:ext uri="{FF2B5EF4-FFF2-40B4-BE49-F238E27FC236}">
                <a16:creationId xmlns:a16="http://schemas.microsoft.com/office/drawing/2014/main" id="{CCD7385B-FDDB-BE0E-8D1B-8077F8A64CFE}"/>
              </a:ext>
            </a:extLst>
          </p:cNvPr>
          <p:cNvSpPr>
            <a:spLocks noGrp="1"/>
          </p:cNvSpPr>
          <p:nvPr>
            <p:ph type="dt" sz="half" idx="10"/>
          </p:nvPr>
        </p:nvSpPr>
        <p:spPr/>
        <p:txBody>
          <a:bodyPr/>
          <a:lstStyle/>
          <a:p>
            <a:r>
              <a:rPr lang="de-CH"/>
              <a:t>24.04.23</a:t>
            </a:r>
            <a:endParaRPr lang="en-GB"/>
          </a:p>
        </p:txBody>
      </p:sp>
      <p:sp>
        <p:nvSpPr>
          <p:cNvPr id="5" name="Slide Number Placeholder 4">
            <a:extLst>
              <a:ext uri="{FF2B5EF4-FFF2-40B4-BE49-F238E27FC236}">
                <a16:creationId xmlns:a16="http://schemas.microsoft.com/office/drawing/2014/main" id="{F109AE44-7DA2-D8DC-408D-CE893FD2CCA5}"/>
              </a:ext>
            </a:extLst>
          </p:cNvPr>
          <p:cNvSpPr>
            <a:spLocks noGrp="1"/>
          </p:cNvSpPr>
          <p:nvPr>
            <p:ph type="sldNum" sz="quarter" idx="12"/>
          </p:nvPr>
        </p:nvSpPr>
        <p:spPr/>
        <p:txBody>
          <a:bodyPr/>
          <a:lstStyle/>
          <a:p>
            <a:fld id="{25D7037B-0BB8-45C5-8146-88985930D00E}" type="slidenum">
              <a:rPr lang="en-GB" smtClean="0"/>
              <a:t>17</a:t>
            </a:fld>
            <a:endParaRPr lang="en-GB"/>
          </a:p>
        </p:txBody>
      </p:sp>
    </p:spTree>
    <p:extLst>
      <p:ext uri="{BB962C8B-B14F-4D97-AF65-F5344CB8AC3E}">
        <p14:creationId xmlns:p14="http://schemas.microsoft.com/office/powerpoint/2010/main" val="283814677"/>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60E93FD-B5B9-52BE-64F6-40F19D681328}"/>
              </a:ext>
            </a:extLst>
          </p:cNvPr>
          <p:cNvSpPr>
            <a:spLocks noGrp="1"/>
          </p:cNvSpPr>
          <p:nvPr>
            <p:ph type="dt" sz="half" idx="10"/>
          </p:nvPr>
        </p:nvSpPr>
        <p:spPr/>
        <p:txBody>
          <a:bodyPr/>
          <a:lstStyle/>
          <a:p>
            <a:r>
              <a:rPr lang="de-CH"/>
              <a:t>24.04.23</a:t>
            </a:r>
            <a:endParaRPr lang="en-US" dirty="0"/>
          </a:p>
        </p:txBody>
      </p:sp>
      <p:sp>
        <p:nvSpPr>
          <p:cNvPr id="4" name="Slide Number Placeholder 3">
            <a:extLst>
              <a:ext uri="{FF2B5EF4-FFF2-40B4-BE49-F238E27FC236}">
                <a16:creationId xmlns:a16="http://schemas.microsoft.com/office/drawing/2014/main" id="{AFCEEEFB-6108-BC55-96CE-07A68680DB0E}"/>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5" name="TextBox 4">
            <a:extLst>
              <a:ext uri="{FF2B5EF4-FFF2-40B4-BE49-F238E27FC236}">
                <a16:creationId xmlns:a16="http://schemas.microsoft.com/office/drawing/2014/main" id="{99FCB294-4A3D-0194-5CA4-9B850BE88289}"/>
              </a:ext>
            </a:extLst>
          </p:cNvPr>
          <p:cNvSpPr txBox="1"/>
          <p:nvPr/>
        </p:nvSpPr>
        <p:spPr>
          <a:xfrm>
            <a:off x="2927648" y="1424624"/>
            <a:ext cx="5832648" cy="3631763"/>
          </a:xfrm>
          <a:prstGeom prst="rect">
            <a:avLst/>
          </a:prstGeom>
          <a:noFill/>
        </p:spPr>
        <p:txBody>
          <a:bodyPr wrap="square" lIns="0" tIns="0" rIns="0" bIns="0" rtlCol="0">
            <a:spAutoFit/>
          </a:bodyPr>
          <a:lstStyle/>
          <a:p>
            <a:pPr algn="l"/>
            <a:r>
              <a:rPr lang="en-GB" sz="2800" b="1" dirty="0">
                <a:solidFill>
                  <a:srgbClr val="303030"/>
                </a:solidFill>
              </a:rPr>
              <a:t>Outline</a:t>
            </a:r>
          </a:p>
          <a:p>
            <a:pPr marL="285750" indent="-285750" algn="l">
              <a:buFont typeface="Arial" panose="020B0604020202020204" pitchFamily="34" charset="0"/>
              <a:buChar char="•"/>
            </a:pPr>
            <a:r>
              <a:rPr lang="en-GB" sz="2400" b="1" dirty="0">
                <a:solidFill>
                  <a:schemeClr val="accent4"/>
                </a:solidFill>
              </a:rPr>
              <a:t>Introduction </a:t>
            </a:r>
          </a:p>
          <a:p>
            <a:pPr marL="285750" indent="-285750" algn="l">
              <a:buFont typeface="Arial" panose="020B0604020202020204" pitchFamily="34" charset="0"/>
              <a:buChar char="•"/>
            </a:pPr>
            <a:r>
              <a:rPr lang="en-GB" sz="2400" b="1" dirty="0">
                <a:solidFill>
                  <a:schemeClr val="accent4"/>
                </a:solidFill>
              </a:rPr>
              <a:t>Scope 1: </a:t>
            </a:r>
            <a:r>
              <a:rPr lang="en-GB" sz="2400" b="1" dirty="0" err="1">
                <a:solidFill>
                  <a:schemeClr val="accent4"/>
                </a:solidFill>
              </a:rPr>
              <a:t>e+e</a:t>
            </a:r>
            <a:r>
              <a:rPr lang="en-GB" sz="2400" b="1" dirty="0">
                <a:solidFill>
                  <a:schemeClr val="accent4"/>
                </a:solidFill>
              </a:rPr>
              <a:t>- Higgs factories</a:t>
            </a:r>
          </a:p>
          <a:p>
            <a:pPr marL="285750" indent="-285750" algn="l">
              <a:buFont typeface="Arial" panose="020B0604020202020204" pitchFamily="34" charset="0"/>
              <a:buChar char="•"/>
            </a:pPr>
            <a:r>
              <a:rPr lang="en-GB" sz="2400" b="1" dirty="0">
                <a:solidFill>
                  <a:schemeClr val="accent4"/>
                </a:solidFill>
              </a:rPr>
              <a:t>Scope 2: Beyond Higgs factories</a:t>
            </a:r>
          </a:p>
          <a:p>
            <a:pPr marL="285750" indent="-285750" algn="l">
              <a:buFont typeface="Arial" panose="020B0604020202020204" pitchFamily="34" charset="0"/>
              <a:buChar char="•"/>
            </a:pPr>
            <a:r>
              <a:rPr lang="en-GB" sz="2400" b="1" dirty="0">
                <a:solidFill>
                  <a:srgbClr val="303030"/>
                </a:solidFill>
              </a:rPr>
              <a:t>Some accelerator concepts </a:t>
            </a:r>
          </a:p>
          <a:p>
            <a:pPr marL="285750" indent="-285750" algn="l">
              <a:buFont typeface="Arial" panose="020B0604020202020204" pitchFamily="34" charset="0"/>
              <a:buChar char="•"/>
            </a:pPr>
            <a:r>
              <a:rPr lang="en-GB" sz="2400" b="1" dirty="0">
                <a:solidFill>
                  <a:schemeClr val="accent4"/>
                </a:solidFill>
              </a:rPr>
              <a:t>Proton and muon colliders </a:t>
            </a:r>
          </a:p>
          <a:p>
            <a:pPr marL="285750" indent="-285750" algn="l">
              <a:buFont typeface="Arial" panose="020B0604020202020204" pitchFamily="34" charset="0"/>
              <a:buChar char="•"/>
            </a:pPr>
            <a:r>
              <a:rPr lang="en-GB" sz="2400" b="1" dirty="0">
                <a:solidFill>
                  <a:schemeClr val="accent4"/>
                </a:solidFill>
              </a:rPr>
              <a:t>General challenges and main points</a:t>
            </a:r>
          </a:p>
          <a:p>
            <a:pPr algn="l"/>
            <a:endParaRPr lang="en-GB" sz="1600" b="1" dirty="0">
              <a:solidFill>
                <a:srgbClr val="303030"/>
              </a:solidFill>
            </a:endParaRPr>
          </a:p>
          <a:p>
            <a:pPr algn="l"/>
            <a:endParaRPr lang="en-GB" sz="1600" b="1" dirty="0">
              <a:solidFill>
                <a:srgbClr val="303030"/>
              </a:solidFill>
            </a:endParaRPr>
          </a:p>
          <a:p>
            <a:pPr algn="l"/>
            <a:endParaRPr lang="en-GB" sz="1600" dirty="0">
              <a:solidFill>
                <a:srgbClr val="303030"/>
              </a:solidFill>
            </a:endParaRPr>
          </a:p>
          <a:p>
            <a:pPr algn="l"/>
            <a:endParaRPr lang="en-GB" sz="1600" dirty="0">
              <a:solidFill>
                <a:srgbClr val="303030"/>
              </a:solidFill>
            </a:endParaRPr>
          </a:p>
        </p:txBody>
      </p:sp>
    </p:spTree>
    <p:extLst>
      <p:ext uri="{BB962C8B-B14F-4D97-AF65-F5344CB8AC3E}">
        <p14:creationId xmlns:p14="http://schemas.microsoft.com/office/powerpoint/2010/main" val="2252958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767408" y="227112"/>
            <a:ext cx="9656226" cy="609600"/>
          </a:xfrm>
          <a:noFill/>
          <a:ln>
            <a:noFill/>
          </a:ln>
        </p:spPr>
        <p:txBody>
          <a:bodyPr/>
          <a:lstStyle/>
          <a:p>
            <a:pPr eaLnBrk="1" hangingPunct="1">
              <a:defRPr/>
            </a:pPr>
            <a:r>
              <a:rPr lang="en-US" sz="3200" dirty="0">
                <a:solidFill>
                  <a:srgbClr val="0033A0"/>
                </a:solidFill>
                <a:latin typeface="+mn-lt"/>
                <a:cs typeface="Calibri" panose="020F0502020204030204" pitchFamily="34" charset="0"/>
              </a:rPr>
              <a:t>Lorentz equation</a:t>
            </a:r>
          </a:p>
        </p:txBody>
      </p:sp>
      <p:sp>
        <p:nvSpPr>
          <p:cNvPr id="17414" name="Rectangle 6"/>
          <p:cNvSpPr>
            <a:spLocks noGrp="1" noChangeArrowheads="1"/>
          </p:cNvSpPr>
          <p:nvPr>
            <p:ph type="body" idx="4294967295"/>
          </p:nvPr>
        </p:nvSpPr>
        <p:spPr>
          <a:xfrm>
            <a:off x="839416" y="885691"/>
            <a:ext cx="5904655" cy="4703549"/>
          </a:xfrm>
          <a:prstGeom prst="rect">
            <a:avLst/>
          </a:prstGeom>
        </p:spPr>
        <p:txBody>
          <a:bodyPr>
            <a:noAutofit/>
          </a:bodyPr>
          <a:lstStyle/>
          <a:p>
            <a:pPr eaLnBrk="1" hangingPunct="1">
              <a:defRPr/>
            </a:pPr>
            <a:r>
              <a:rPr lang="en-US" sz="1600" dirty="0">
                <a:cs typeface="Calibri" panose="020F0502020204030204" pitchFamily="34" charset="0"/>
              </a:rPr>
              <a:t>The two main tasks of an accelerator</a:t>
            </a:r>
          </a:p>
          <a:p>
            <a:pPr lvl="1" eaLnBrk="1" hangingPunct="1">
              <a:defRPr/>
            </a:pPr>
            <a:r>
              <a:rPr lang="en-US" sz="1600" dirty="0">
                <a:cs typeface="Calibri" panose="020F0502020204030204" pitchFamily="34" charset="0"/>
              </a:rPr>
              <a:t>Increase the particle energy</a:t>
            </a:r>
          </a:p>
          <a:p>
            <a:pPr lvl="1" eaLnBrk="1" hangingPunct="1">
              <a:defRPr/>
            </a:pPr>
            <a:r>
              <a:rPr lang="en-US" sz="1600" dirty="0">
                <a:cs typeface="Calibri" panose="020F0502020204030204" pitchFamily="34" charset="0"/>
              </a:rPr>
              <a:t>Change the particle direction (follow a given trajectory, focusing “bunches” of particles)</a:t>
            </a:r>
          </a:p>
          <a:p>
            <a:pPr eaLnBrk="1" hangingPunct="1">
              <a:defRPr/>
            </a:pPr>
            <a:r>
              <a:rPr lang="en-US" sz="1600" dirty="0">
                <a:cs typeface="Calibri" panose="020F0502020204030204" pitchFamily="34" charset="0"/>
              </a:rPr>
              <a:t>Lorentz equation:</a:t>
            </a:r>
          </a:p>
          <a:p>
            <a:pPr eaLnBrk="1" hangingPunct="1">
              <a:defRPr/>
            </a:pPr>
            <a:endParaRPr lang="en-US" sz="1600" dirty="0">
              <a:cs typeface="Calibri" panose="020F0502020204030204" pitchFamily="34" charset="0"/>
            </a:endParaRPr>
          </a:p>
          <a:p>
            <a:pPr eaLnBrk="1" hangingPunct="1">
              <a:defRPr/>
            </a:pPr>
            <a:r>
              <a:rPr lang="en-US" sz="1600" dirty="0">
                <a:cs typeface="Calibri" panose="020F0502020204030204" pitchFamily="34" charset="0"/>
              </a:rPr>
              <a:t>F</a:t>
            </a:r>
            <a:r>
              <a:rPr lang="en-US" sz="1600" baseline="-25000" dirty="0">
                <a:cs typeface="Calibri" panose="020F0502020204030204" pitchFamily="34" charset="0"/>
              </a:rPr>
              <a:t>B</a:t>
            </a:r>
            <a:r>
              <a:rPr lang="en-US" sz="1600" dirty="0">
                <a:cs typeface="Calibri" panose="020F0502020204030204" pitchFamily="34" charset="0"/>
              </a:rPr>
              <a:t> </a:t>
            </a:r>
            <a:r>
              <a:rPr lang="en-US" sz="1600" dirty="0">
                <a:cs typeface="Calibri" panose="020F0502020204030204" pitchFamily="34" charset="0"/>
                <a:sym typeface="Symbol" charset="0"/>
              </a:rPr>
              <a:t></a:t>
            </a:r>
            <a:r>
              <a:rPr lang="en-US" sz="1600" dirty="0">
                <a:cs typeface="Calibri" panose="020F0502020204030204" pitchFamily="34" charset="0"/>
              </a:rPr>
              <a:t> v   </a:t>
            </a:r>
            <a:r>
              <a:rPr lang="en-US" sz="1600" dirty="0">
                <a:cs typeface="Calibri" panose="020F0502020204030204" pitchFamily="34" charset="0"/>
                <a:sym typeface="Symbol" charset="0"/>
              </a:rPr>
              <a:t> </a:t>
            </a:r>
            <a:r>
              <a:rPr lang="en-US" sz="1600" dirty="0">
                <a:cs typeface="Calibri" panose="020F0502020204030204" pitchFamily="34" charset="0"/>
              </a:rPr>
              <a:t>F</a:t>
            </a:r>
            <a:r>
              <a:rPr lang="en-US" sz="1600" baseline="-25000" dirty="0">
                <a:cs typeface="Calibri" panose="020F0502020204030204" pitchFamily="34" charset="0"/>
              </a:rPr>
              <a:t>B</a:t>
            </a:r>
            <a:r>
              <a:rPr lang="en-US" sz="1600" dirty="0">
                <a:cs typeface="Calibri" panose="020F0502020204030204" pitchFamily="34" charset="0"/>
                <a:sym typeface="Symbol" charset="0"/>
              </a:rPr>
              <a:t>  does no work on the particle</a:t>
            </a:r>
          </a:p>
          <a:p>
            <a:pPr lvl="1" eaLnBrk="1" hangingPunct="1">
              <a:defRPr/>
            </a:pPr>
            <a:r>
              <a:rPr lang="en-US" sz="1600" dirty="0">
                <a:cs typeface="Calibri" panose="020F0502020204030204" pitchFamily="34" charset="0"/>
              </a:rPr>
              <a:t>Only F</a:t>
            </a:r>
            <a:r>
              <a:rPr lang="en-US" sz="1600" baseline="-25000" dirty="0">
                <a:cs typeface="Calibri" panose="020F0502020204030204" pitchFamily="34" charset="0"/>
              </a:rPr>
              <a:t>E</a:t>
            </a:r>
            <a:r>
              <a:rPr lang="en-US" sz="1600" dirty="0">
                <a:cs typeface="Calibri" panose="020F0502020204030204" pitchFamily="34" charset="0"/>
                <a:sym typeface="Symbol" charset="0"/>
              </a:rPr>
              <a:t> can increase the particle energy</a:t>
            </a:r>
          </a:p>
          <a:p>
            <a:pPr eaLnBrk="1" hangingPunct="1">
              <a:lnSpc>
                <a:spcPct val="90000"/>
              </a:lnSpc>
              <a:defRPr/>
            </a:pPr>
            <a:r>
              <a:rPr lang="en-US" sz="1600" dirty="0">
                <a:cs typeface="Calibri" panose="020F0502020204030204" pitchFamily="34" charset="0"/>
              </a:rPr>
              <a:t>F</a:t>
            </a:r>
            <a:r>
              <a:rPr lang="en-US" sz="1600" baseline="-25000" dirty="0">
                <a:cs typeface="Calibri" panose="020F0502020204030204" pitchFamily="34" charset="0"/>
              </a:rPr>
              <a:t>E</a:t>
            </a:r>
            <a:r>
              <a:rPr lang="en-US" sz="1600" dirty="0">
                <a:cs typeface="Calibri" panose="020F0502020204030204" pitchFamily="34" charset="0"/>
              </a:rPr>
              <a:t> or F</a:t>
            </a:r>
            <a:r>
              <a:rPr lang="en-US" sz="1600" baseline="-25000" dirty="0">
                <a:cs typeface="Calibri" panose="020F0502020204030204" pitchFamily="34" charset="0"/>
              </a:rPr>
              <a:t>B</a:t>
            </a:r>
            <a:r>
              <a:rPr lang="en-US" sz="1600" dirty="0">
                <a:cs typeface="Calibri" panose="020F0502020204030204" pitchFamily="34" charset="0"/>
              </a:rPr>
              <a:t> for deflection?  v </a:t>
            </a:r>
            <a:r>
              <a:rPr lang="en-US" sz="1600" dirty="0">
                <a:cs typeface="Calibri" panose="020F0502020204030204" pitchFamily="34" charset="0"/>
                <a:sym typeface="Symbol" charset="0"/>
              </a:rPr>
              <a:t> c  </a:t>
            </a:r>
            <a:r>
              <a:rPr lang="en-US" sz="1600" dirty="0">
                <a:cs typeface="Calibri" panose="020F0502020204030204" pitchFamily="34" charset="0"/>
              </a:rPr>
              <a:t>Magnetic field of 1 T (feasible) same bending power as en electric field of 3</a:t>
            </a:r>
            <a:r>
              <a:rPr lang="en-US" sz="1600" dirty="0">
                <a:cs typeface="Calibri" panose="020F0502020204030204" pitchFamily="34" charset="0"/>
                <a:sym typeface="Symbol" charset="0"/>
              </a:rPr>
              <a:t></a:t>
            </a:r>
            <a:r>
              <a:rPr lang="en-US" sz="1600" dirty="0">
                <a:cs typeface="Calibri" panose="020F0502020204030204" pitchFamily="34" charset="0"/>
              </a:rPr>
              <a:t>10</a:t>
            </a:r>
            <a:r>
              <a:rPr lang="en-US" sz="1600" baseline="30000" dirty="0">
                <a:cs typeface="Calibri" panose="020F0502020204030204" pitchFamily="34" charset="0"/>
              </a:rPr>
              <a:t>8</a:t>
            </a:r>
            <a:r>
              <a:rPr lang="en-US" sz="1600" dirty="0">
                <a:cs typeface="Calibri" panose="020F0502020204030204" pitchFamily="34" charset="0"/>
              </a:rPr>
              <a:t> V/m (NOT feasible)</a:t>
            </a:r>
          </a:p>
          <a:p>
            <a:pPr lvl="1" eaLnBrk="1" hangingPunct="1">
              <a:defRPr/>
            </a:pPr>
            <a:r>
              <a:rPr lang="en-US" sz="1600" dirty="0">
                <a:cs typeface="Calibri" panose="020F0502020204030204" pitchFamily="34" charset="0"/>
              </a:rPr>
              <a:t>F</a:t>
            </a:r>
            <a:r>
              <a:rPr lang="en-US" sz="1600" baseline="-25000" dirty="0">
                <a:cs typeface="Calibri" panose="020F0502020204030204" pitchFamily="34" charset="0"/>
              </a:rPr>
              <a:t>B</a:t>
            </a:r>
            <a:r>
              <a:rPr lang="en-US" sz="1600" dirty="0">
                <a:cs typeface="Calibri" panose="020F0502020204030204" pitchFamily="34" charset="0"/>
              </a:rPr>
              <a:t> is by far the most effective in order to change the particle direction (steering, focusing) </a:t>
            </a:r>
            <a:endParaRPr lang="en-US" sz="1600" baseline="-25000" dirty="0">
              <a:cs typeface="Calibri" panose="020F0502020204030204" pitchFamily="34" charset="0"/>
            </a:endParaRPr>
          </a:p>
        </p:txBody>
      </p:sp>
      <p:graphicFrame>
        <p:nvGraphicFramePr>
          <p:cNvPr id="41987" name="Object 4"/>
          <p:cNvGraphicFramePr>
            <a:graphicFrameLocks noGrp="1" noChangeAspect="1"/>
          </p:cNvGraphicFramePr>
          <p:nvPr>
            <p:ph idx="4294967295"/>
            <p:extLst>
              <p:ext uri="{D42A27DB-BD31-4B8C-83A1-F6EECF244321}">
                <p14:modId xmlns:p14="http://schemas.microsoft.com/office/powerpoint/2010/main" val="3683150386"/>
              </p:ext>
            </p:extLst>
          </p:nvPr>
        </p:nvGraphicFramePr>
        <p:xfrm>
          <a:off x="1858921" y="2712441"/>
          <a:ext cx="3566761" cy="651938"/>
        </p:xfrm>
        <a:graphic>
          <a:graphicData uri="http://schemas.openxmlformats.org/presentationml/2006/ole">
            <mc:AlternateContent xmlns:mc="http://schemas.openxmlformats.org/markup-compatibility/2006">
              <mc:Choice xmlns:v="urn:schemas-microsoft-com:vml" Requires="v">
                <p:oleObj name="Equation" r:id="rId2" imgW="2362200" imgH="431800" progId="Equation.3">
                  <p:embed/>
                </p:oleObj>
              </mc:Choice>
              <mc:Fallback>
                <p:oleObj name="Equation" r:id="rId2" imgW="2362200" imgH="431800" progId="Equation.3">
                  <p:embed/>
                  <p:pic>
                    <p:nvPicPr>
                      <p:cNvPr id="41987" name="Object 4"/>
                      <p:cNvPicPr>
                        <a:picLocks noChangeAspect="1" noChangeArrowheads="1"/>
                      </p:cNvPicPr>
                      <p:nvPr/>
                    </p:nvPicPr>
                    <p:blipFill>
                      <a:blip r:embed="rId3"/>
                      <a:srcRect/>
                      <a:stretch>
                        <a:fillRect/>
                      </a:stretch>
                    </p:blipFill>
                    <p:spPr bwMode="auto">
                      <a:xfrm>
                        <a:off x="1858921" y="2712441"/>
                        <a:ext cx="3566761" cy="651938"/>
                      </a:xfrm>
                      <a:prstGeom prst="rect">
                        <a:avLst/>
                      </a:prstGeom>
                      <a:noFill/>
                      <a:ln>
                        <a:noFill/>
                      </a:ln>
                      <a:effectLst/>
                    </p:spPr>
                  </p:pic>
                </p:oleObj>
              </mc:Fallback>
            </mc:AlternateContent>
          </a:graphicData>
        </a:graphic>
      </p:graphicFrame>
      <p:pic>
        <p:nvPicPr>
          <p:cNvPr id="5"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95142" y="4529688"/>
            <a:ext cx="3105314" cy="2328311"/>
          </a:xfrm>
          <a:prstGeom prst="rect">
            <a:avLst/>
          </a:prstGeom>
          <a:noFill/>
          <a:ln w="12700" cap="sq">
            <a:solidFill>
              <a:srgbClr val="000000"/>
            </a:solidFill>
            <a:miter lim="800000"/>
            <a:headEnd type="none" w="sm" len="sm"/>
            <a:tailEnd type="none" w="sm" len="sm"/>
          </a:ln>
          <a:extLst>
            <a:ext uri="{909E8E84-426E-40dd-AFC4-6F175D3DCCD1}">
              <a14:hiddenFill xmlns:a14="http://schemas.microsoft.com/office/drawing/2010/main" xmlns="">
                <a:solidFill>
                  <a:srgbClr val="FFFFFF"/>
                </a:solidFill>
              </a14:hiddenFill>
            </a:ext>
          </a:extLst>
        </p:spPr>
      </p:pic>
      <p:pic>
        <p:nvPicPr>
          <p:cNvPr id="6"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065456" y="2821156"/>
            <a:ext cx="1689056" cy="1595191"/>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6" descr="FN0272H.jp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5400000">
            <a:off x="9833830" y="3975278"/>
            <a:ext cx="2777704" cy="1685148"/>
          </a:xfrm>
          <a:prstGeom prst="rect">
            <a:avLst/>
          </a:prstGeom>
        </p:spPr>
      </p:pic>
      <p:pic>
        <p:nvPicPr>
          <p:cNvPr id="8" name="Picture 7" descr="TD18#2 before installation to Nextef IMG_0346.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048878" y="37428"/>
            <a:ext cx="2864318" cy="1640439"/>
          </a:xfrm>
          <a:prstGeom prst="rect">
            <a:avLst/>
          </a:prstGeom>
        </p:spPr>
      </p:pic>
      <p:sp>
        <p:nvSpPr>
          <p:cNvPr id="9" name="Slide Number Placeholder 8"/>
          <p:cNvSpPr>
            <a:spLocks noGrp="1"/>
          </p:cNvSpPr>
          <p:nvPr>
            <p:ph type="sldNum" sz="quarter" idx="15"/>
          </p:nvPr>
        </p:nvSpPr>
        <p:spPr/>
        <p:txBody>
          <a:bodyPr/>
          <a:lstStyle/>
          <a:p>
            <a:pPr>
              <a:defRPr/>
            </a:pPr>
            <a:r>
              <a:rPr lang="en-US">
                <a:solidFill>
                  <a:srgbClr val="FFFFFF"/>
                </a:solidFill>
              </a:rPr>
              <a:t>						  </a:t>
            </a:r>
            <a:fld id="{6F7828C5-567B-E94D-A5A5-C877F05D9924}" type="slidenum">
              <a:rPr lang="en-US" sz="1400">
                <a:solidFill>
                  <a:srgbClr val="FFFFFF"/>
                </a:solidFill>
              </a:rPr>
              <a:pPr>
                <a:defRPr/>
              </a:pPr>
              <a:t>19</a:t>
            </a:fld>
            <a:endParaRPr lang="en-US" sz="1400" dirty="0">
              <a:solidFill>
                <a:srgbClr val="FFFFFF"/>
              </a:solidFill>
            </a:endParaRPr>
          </a:p>
        </p:txBody>
      </p:sp>
      <p:pic>
        <p:nvPicPr>
          <p:cNvPr id="2" name="Immagine 17" descr="Immagine che contiene legno, interno, pavimento&#10;&#10;Descrizione generata automaticamente">
            <a:extLst>
              <a:ext uri="{FF2B5EF4-FFF2-40B4-BE49-F238E27FC236}">
                <a16:creationId xmlns:a16="http://schemas.microsoft.com/office/drawing/2014/main" id="{C27FBD1C-0E1E-B638-D768-B32722DD7917}"/>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10023619" y="1837146"/>
            <a:ext cx="2036311" cy="1527233"/>
          </a:xfrm>
          <a:prstGeom prst="rect">
            <a:avLst/>
          </a:prstGeom>
        </p:spPr>
      </p:pic>
      <p:pic>
        <p:nvPicPr>
          <p:cNvPr id="3" name="Picture 2">
            <a:extLst>
              <a:ext uri="{FF2B5EF4-FFF2-40B4-BE49-F238E27FC236}">
                <a16:creationId xmlns:a16="http://schemas.microsoft.com/office/drawing/2014/main" id="{873611E2-3A0A-91C9-84BA-990EE8AE41B0}"/>
              </a:ext>
            </a:extLst>
          </p:cNvPr>
          <p:cNvPicPr>
            <a:picLocks noChangeAspect="1"/>
          </p:cNvPicPr>
          <p:nvPr/>
        </p:nvPicPr>
        <p:blipFill>
          <a:blip r:embed="rId9"/>
          <a:stretch>
            <a:fillRect/>
          </a:stretch>
        </p:blipFill>
        <p:spPr>
          <a:xfrm>
            <a:off x="10318237" y="114225"/>
            <a:ext cx="1226227" cy="1581656"/>
          </a:xfrm>
          <a:prstGeom prst="rect">
            <a:avLst/>
          </a:prstGeom>
        </p:spPr>
      </p:pic>
    </p:spTree>
    <p:extLst>
      <p:ext uri="{BB962C8B-B14F-4D97-AF65-F5344CB8AC3E}">
        <p14:creationId xmlns:p14="http://schemas.microsoft.com/office/powerpoint/2010/main" val="156512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1026"/>
          <p:cNvSpPr>
            <a:spLocks noGrp="1" noChangeArrowheads="1"/>
          </p:cNvSpPr>
          <p:nvPr>
            <p:ph type="title"/>
          </p:nvPr>
        </p:nvSpPr>
        <p:spPr>
          <a:xfrm>
            <a:off x="476400" y="190500"/>
            <a:ext cx="10156998" cy="1143000"/>
          </a:xfrm>
          <a:noFill/>
        </p:spPr>
        <p:txBody>
          <a:bodyPr/>
          <a:lstStyle/>
          <a:p>
            <a:pPr eaLnBrk="1" hangingPunct="1"/>
            <a:r>
              <a:rPr lang="en-US" sz="3200" dirty="0">
                <a:solidFill>
                  <a:schemeClr val="tx1"/>
                </a:solidFill>
                <a:latin typeface="Arial" panose="020B0604020202020204" pitchFamily="34" charset="0"/>
                <a:ea typeface="ＭＳ Ｐゴシック" charset="0"/>
                <a:cs typeface="Arial" panose="020B0604020202020204" pitchFamily="34" charset="0"/>
              </a:rPr>
              <a:t> Higgs and Beyond the Standard Model  </a:t>
            </a:r>
          </a:p>
        </p:txBody>
      </p:sp>
      <p:pic>
        <p:nvPicPr>
          <p:cNvPr id="63491" name="Picture 102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89361" y="891576"/>
            <a:ext cx="2324191" cy="167332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9290527" y="961546"/>
            <a:ext cx="2788077" cy="1483869"/>
          </a:xfrm>
          <a:prstGeom prst="rect">
            <a:avLst/>
          </a:prstGeom>
          <a:ln>
            <a:noFill/>
          </a:ln>
          <a:effectLst/>
        </p:spPr>
      </p:pic>
      <p:sp>
        <p:nvSpPr>
          <p:cNvPr id="4" name="TextBox 3"/>
          <p:cNvSpPr txBox="1"/>
          <p:nvPr/>
        </p:nvSpPr>
        <p:spPr>
          <a:xfrm>
            <a:off x="4007768" y="3132449"/>
            <a:ext cx="3276599" cy="286232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Many unknowns:</a:t>
            </a:r>
          </a:p>
          <a:p>
            <a:pPr marL="285750" indent="-285750">
              <a:buFont typeface="Arial"/>
              <a:buChar char="•"/>
            </a:pPr>
            <a:r>
              <a:rPr lang="en-US" dirty="0" err="1">
                <a:latin typeface="Arial" panose="020B0604020202020204" pitchFamily="34" charset="0"/>
                <a:cs typeface="Arial" panose="020B0604020202020204" pitchFamily="34" charset="0"/>
              </a:rPr>
              <a:t>Flavour</a:t>
            </a:r>
            <a:r>
              <a:rPr lang="en-US" dirty="0">
                <a:latin typeface="Arial" panose="020B0604020202020204" pitchFamily="34" charset="0"/>
                <a:cs typeface="Arial" panose="020B0604020202020204" pitchFamily="34" charset="0"/>
              </a:rPr>
              <a:t> structure</a:t>
            </a:r>
          </a:p>
          <a:p>
            <a:pPr marL="285750" indent="-285750">
              <a:buFont typeface="Arial"/>
              <a:buChar char="•"/>
            </a:pPr>
            <a:r>
              <a:rPr lang="en-US" dirty="0">
                <a:latin typeface="Arial" panose="020B0604020202020204" pitchFamily="34" charset="0"/>
                <a:cs typeface="Arial" panose="020B0604020202020204" pitchFamily="34" charset="0"/>
              </a:rPr>
              <a:t>Matter-antimatter</a:t>
            </a:r>
          </a:p>
          <a:p>
            <a:pPr marL="285750" indent="-285750">
              <a:buFont typeface="Arial"/>
              <a:buChar char="•"/>
            </a:pPr>
            <a:r>
              <a:rPr lang="en-US" dirty="0">
                <a:latin typeface="Arial" panose="020B0604020202020204" pitchFamily="34" charset="0"/>
                <a:cs typeface="Arial" panose="020B0604020202020204" pitchFamily="34" charset="0"/>
              </a:rPr>
              <a:t>Why is the Higgs so light ? </a:t>
            </a:r>
          </a:p>
          <a:p>
            <a:pPr marL="285750" indent="-285750">
              <a:buFont typeface="Arial"/>
              <a:buChar char="•"/>
            </a:pPr>
            <a:r>
              <a:rPr lang="en-US" dirty="0" err="1">
                <a:latin typeface="Arial" panose="020B0604020202020204" pitchFamily="34" charset="0"/>
                <a:cs typeface="Arial" panose="020B0604020202020204" pitchFamily="34" charset="0"/>
              </a:rPr>
              <a:t>etc</a:t>
            </a:r>
            <a:r>
              <a:rPr lang="en-US" dirty="0">
                <a:latin typeface="Arial" panose="020B0604020202020204" pitchFamily="34" charset="0"/>
                <a:cs typeface="Arial" panose="020B0604020202020204" pitchFamily="34" charset="0"/>
              </a:rPr>
              <a:t> </a:t>
            </a:r>
          </a:p>
          <a:p>
            <a:endParaRPr lang="en-US" dirty="0">
              <a:latin typeface="Arial" panose="020B0604020202020204" pitchFamily="34" charset="0"/>
              <a:cs typeface="Arial" panose="020B0604020202020204" pitchFamily="34" charset="0"/>
            </a:endParaRPr>
          </a:p>
          <a:p>
            <a:pPr marL="285750" indent="-285750">
              <a:buFont typeface="Arial"/>
              <a:buChar char="•"/>
            </a:pPr>
            <a:r>
              <a:rPr lang="en-US" dirty="0">
                <a:solidFill>
                  <a:srgbClr val="C00000"/>
                </a:solidFill>
                <a:latin typeface="Arial" panose="020B0604020202020204" pitchFamily="34" charset="0"/>
                <a:cs typeface="Arial" panose="020B0604020202020204" pitchFamily="34" charset="0"/>
              </a:rPr>
              <a:t>General Relativity versus Quantum Field Theories</a:t>
            </a:r>
          </a:p>
          <a:p>
            <a:endParaRPr lang="en-US" dirty="0">
              <a:solidFill>
                <a:srgbClr val="C00000"/>
              </a:solidFill>
              <a:latin typeface="Arial" panose="020B0604020202020204" pitchFamily="34" charset="0"/>
              <a:cs typeface="Arial" panose="020B0604020202020204" pitchFamily="34" charset="0"/>
            </a:endParaRPr>
          </a:p>
          <a:p>
            <a:pPr marL="285750" indent="-285750">
              <a:buFont typeface="Arial"/>
              <a:buChar char="•"/>
            </a:pPr>
            <a:r>
              <a:rPr lang="en-US" dirty="0">
                <a:solidFill>
                  <a:srgbClr val="C00000"/>
                </a:solidFill>
                <a:latin typeface="Arial" panose="020B0604020202020204" pitchFamily="34" charset="0"/>
                <a:cs typeface="Arial" panose="020B0604020202020204" pitchFamily="34" charset="0"/>
              </a:rPr>
              <a:t>Dark Matter and Energy </a:t>
            </a:r>
          </a:p>
        </p:txBody>
      </p:sp>
      <p:pic>
        <p:nvPicPr>
          <p:cNvPr id="12" name="Picture 10" descr="080998_Universe_Content_320">
            <a:extLst>
              <a:ext uri="{FF2B5EF4-FFF2-40B4-BE49-F238E27FC236}">
                <a16:creationId xmlns:a16="http://schemas.microsoft.com/office/drawing/2014/main" id="{9500CA43-1659-0A43-B47C-27872562482D}"/>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616280" y="2911388"/>
            <a:ext cx="2794779" cy="3946612"/>
          </a:xfrm>
          <a:prstGeom prst="rect">
            <a:avLst/>
          </a:prstGeom>
          <a:noFill/>
          <a:ln w="9525">
            <a:noFill/>
            <a:miter lim="800000"/>
            <a:headEnd/>
            <a:tailEnd/>
          </a:ln>
          <a:effectLst/>
          <a:extLst>
            <a:ext uri="{909E8E84-426E-40dd-AFC4-6F175D3DCCD1}">
              <a14:hiddenFill xmlns=""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2ED7499-88FD-234F-AE4B-9C9BA6C5551D}"/>
              </a:ext>
            </a:extLst>
          </p:cNvPr>
          <p:cNvSpPr txBox="1"/>
          <p:nvPr/>
        </p:nvSpPr>
        <p:spPr>
          <a:xfrm>
            <a:off x="441057" y="3377446"/>
            <a:ext cx="2476397" cy="15292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US" u="none" strike="noStrike" cap="none" spc="0" normalizeH="0" baseline="0" dirty="0">
                <a:ln>
                  <a:noFill/>
                </a:ln>
                <a:solidFill>
                  <a:srgbClr val="000000"/>
                </a:solidFill>
                <a:effectLst/>
                <a:uFillTx/>
                <a:latin typeface="Arial" panose="020B0604020202020204" pitchFamily="34" charset="0"/>
                <a:ea typeface="Avenir Book"/>
                <a:cs typeface="Arial" panose="020B0604020202020204" pitchFamily="34" charset="0"/>
                <a:sym typeface="Avenir Book"/>
              </a:rPr>
              <a:t>The Higgs is new, it is special, we believe studying it in detail can be a</a:t>
            </a:r>
            <a:r>
              <a:rPr lang="en-US" dirty="0">
                <a:solidFill>
                  <a:srgbClr val="000000"/>
                </a:solidFill>
                <a:latin typeface="Arial" panose="020B0604020202020204" pitchFamily="34" charset="0"/>
                <a:ea typeface="Avenir Book"/>
                <a:cs typeface="Arial" panose="020B0604020202020204" pitchFamily="34" charset="0"/>
                <a:sym typeface="Avenir Book"/>
              </a:rPr>
              <a:t> portal to new physics</a:t>
            </a:r>
            <a:endParaRPr kumimoji="0" lang="en-US" u="none" strike="noStrike" cap="none" spc="0" normalizeH="0" baseline="0" dirty="0">
              <a:ln>
                <a:noFill/>
              </a:ln>
              <a:solidFill>
                <a:srgbClr val="000000"/>
              </a:solidFill>
              <a:effectLst/>
              <a:uFillTx/>
              <a:latin typeface="Arial" panose="020B0604020202020204" pitchFamily="34" charset="0"/>
              <a:ea typeface="Avenir Book"/>
              <a:cs typeface="Arial" panose="020B0604020202020204" pitchFamily="34" charset="0"/>
              <a:sym typeface="Avenir Book"/>
            </a:endParaRPr>
          </a:p>
        </p:txBody>
      </p:sp>
      <p:pic>
        <p:nvPicPr>
          <p:cNvPr id="5" name="Picture 7">
            <a:extLst>
              <a:ext uri="{FF2B5EF4-FFF2-40B4-BE49-F238E27FC236}">
                <a16:creationId xmlns:a16="http://schemas.microsoft.com/office/drawing/2014/main" id="{693D5299-DEC0-7FA6-A209-9158EE22A0E7}"/>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6400" y="1002200"/>
            <a:ext cx="2338917" cy="1994752"/>
          </a:xfrm>
          <a:prstGeom prst="rect">
            <a:avLst/>
          </a:prstGeom>
          <a:noFill/>
          <a:ln w="9525">
            <a:noFill/>
            <a:miter lim="800000"/>
            <a:headEnd/>
            <a:tailEnd/>
          </a:ln>
          <a:effectLst/>
        </p:spPr>
      </p:pic>
    </p:spTree>
    <p:extLst>
      <p:ext uri="{BB962C8B-B14F-4D97-AF65-F5344CB8AC3E}">
        <p14:creationId xmlns:p14="http://schemas.microsoft.com/office/powerpoint/2010/main" val="3567177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528736" y="260648"/>
            <a:ext cx="12192000" cy="609600"/>
          </a:xfrm>
          <a:noFill/>
          <a:ln>
            <a:noFill/>
          </a:ln>
        </p:spPr>
        <p:txBody>
          <a:bodyPr/>
          <a:lstStyle/>
          <a:p>
            <a:pPr eaLnBrk="1" hangingPunct="1"/>
            <a:r>
              <a:rPr lang="en-US" sz="3200" dirty="0">
                <a:solidFill>
                  <a:schemeClr val="tx1"/>
                </a:solidFill>
                <a:latin typeface="Calibri" panose="020F0502020204030204" pitchFamily="34" charset="0"/>
                <a:cs typeface="Calibri" panose="020F0502020204030204" pitchFamily="34" charset="0"/>
              </a:rPr>
              <a:t>The Lattice of an accelerator</a:t>
            </a:r>
          </a:p>
        </p:txBody>
      </p:sp>
      <p:sp>
        <p:nvSpPr>
          <p:cNvPr id="25602" name="Rectangle 3"/>
          <p:cNvSpPr>
            <a:spLocks noGrp="1" noChangeArrowheads="1"/>
          </p:cNvSpPr>
          <p:nvPr>
            <p:ph type="body" idx="4294967295"/>
          </p:nvPr>
        </p:nvSpPr>
        <p:spPr>
          <a:xfrm>
            <a:off x="1981200" y="1215008"/>
            <a:ext cx="8229600" cy="4525963"/>
          </a:xfrm>
          <a:prstGeom prst="rect">
            <a:avLst/>
          </a:prstGeom>
        </p:spPr>
        <p:txBody>
          <a:bodyPr/>
          <a:lstStyle/>
          <a:p>
            <a:pPr eaLnBrk="1" hangingPunct="1"/>
            <a:r>
              <a:rPr lang="en-US" sz="2000" dirty="0">
                <a:latin typeface="Calibri" panose="020F0502020204030204" pitchFamily="34" charset="0"/>
                <a:cs typeface="Calibri" panose="020F0502020204030204" pitchFamily="34" charset="0"/>
              </a:rPr>
              <a:t>An accelerator is composed of bending magnets, focusing magnets and usually also </a:t>
            </a:r>
            <a:r>
              <a:rPr lang="en-US" sz="2000" dirty="0" err="1">
                <a:latin typeface="Calibri" panose="020F0502020204030204" pitchFamily="34" charset="0"/>
                <a:cs typeface="Calibri" panose="020F0502020204030204" pitchFamily="34" charset="0"/>
              </a:rPr>
              <a:t>sextupole</a:t>
            </a:r>
            <a:r>
              <a:rPr lang="en-US" sz="2000" dirty="0">
                <a:latin typeface="Calibri" panose="020F0502020204030204" pitchFamily="34" charset="0"/>
                <a:cs typeface="Calibri" panose="020F0502020204030204" pitchFamily="34" charset="0"/>
              </a:rPr>
              <a:t> magnets, bending (dipole magnets) the performance driver for energy reach </a:t>
            </a:r>
          </a:p>
          <a:p>
            <a:endParaRPr lang="en-US" sz="2000" dirty="0">
              <a:latin typeface="Calibri" panose="020F0502020204030204" pitchFamily="34" charset="0"/>
              <a:cs typeface="Calibri" panose="020F0502020204030204" pitchFamily="34" charset="0"/>
            </a:endParaRPr>
          </a:p>
          <a:p>
            <a:pPr eaLnBrk="1" hangingPunct="1"/>
            <a:r>
              <a:rPr lang="en-US" sz="2000" dirty="0">
                <a:latin typeface="Calibri" panose="020F0502020204030204" pitchFamily="34" charset="0"/>
                <a:cs typeface="Calibri" panose="020F0502020204030204" pitchFamily="34" charset="0"/>
              </a:rPr>
              <a:t>The ensemble of magnets in the accelerator constitutes the </a:t>
            </a:r>
            <a:r>
              <a:rPr lang="ja-JP" altLang="en-US" sz="2000" dirty="0">
                <a:latin typeface="Calibri" panose="020F0502020204030204" pitchFamily="34" charset="0"/>
                <a:cs typeface="Calibri" panose="020F0502020204030204" pitchFamily="34" charset="0"/>
              </a:rPr>
              <a:t>“</a:t>
            </a:r>
            <a:r>
              <a:rPr lang="en-US" altLang="ja-JP" sz="2000" dirty="0">
                <a:latin typeface="Calibri" panose="020F0502020204030204" pitchFamily="34" charset="0"/>
                <a:cs typeface="Calibri" panose="020F0502020204030204" pitchFamily="34" charset="0"/>
              </a:rPr>
              <a:t>accelerator lattice</a:t>
            </a:r>
            <a:r>
              <a:rPr lang="ja-JP" altLang="en-US" sz="2000">
                <a:latin typeface="Calibri" panose="020F0502020204030204" pitchFamily="34" charset="0"/>
                <a:cs typeface="Calibri" panose="020F0502020204030204" pitchFamily="34" charset="0"/>
              </a:rPr>
              <a:t>”</a:t>
            </a:r>
            <a:endParaRPr lang="en-US" altLang="ja-JP" sz="2000" dirty="0">
              <a:latin typeface="Calibri" panose="020F0502020204030204" pitchFamily="34" charset="0"/>
              <a:cs typeface="Calibri" panose="020F0502020204030204" pitchFamily="34" charset="0"/>
            </a:endParaRPr>
          </a:p>
          <a:p>
            <a:pPr eaLnBrk="1" hangingPunct="1"/>
            <a:endParaRPr lang="en-US" sz="2000" dirty="0">
              <a:latin typeface="Calibri" panose="020F0502020204030204" pitchFamily="34" charset="0"/>
              <a:cs typeface="Calibri" panose="020F0502020204030204" pitchFamily="34" charset="0"/>
            </a:endParaRPr>
          </a:p>
        </p:txBody>
      </p:sp>
      <p:pic>
        <p:nvPicPr>
          <p:cNvPr id="25603"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95600" y="2820888"/>
            <a:ext cx="7209244" cy="320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17588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06469ED-70B2-9F70-EB04-C88F352F1F13}"/>
              </a:ext>
            </a:extLst>
          </p:cNvPr>
          <p:cNvSpPr>
            <a:spLocks noGrp="1"/>
          </p:cNvSpPr>
          <p:nvPr>
            <p:ph type="dt" sz="half" idx="10"/>
          </p:nvPr>
        </p:nvSpPr>
        <p:spPr/>
        <p:txBody>
          <a:bodyPr/>
          <a:lstStyle/>
          <a:p>
            <a:r>
              <a:rPr lang="de-CH"/>
              <a:t>24.04.23</a:t>
            </a:r>
            <a:endParaRPr lang="en-GB"/>
          </a:p>
        </p:txBody>
      </p:sp>
      <p:sp>
        <p:nvSpPr>
          <p:cNvPr id="5" name="Slide Number Placeholder 4">
            <a:extLst>
              <a:ext uri="{FF2B5EF4-FFF2-40B4-BE49-F238E27FC236}">
                <a16:creationId xmlns:a16="http://schemas.microsoft.com/office/drawing/2014/main" id="{9B897D22-9A84-E6DB-0CA9-84BC0820DFAC}"/>
              </a:ext>
            </a:extLst>
          </p:cNvPr>
          <p:cNvSpPr>
            <a:spLocks noGrp="1"/>
          </p:cNvSpPr>
          <p:nvPr>
            <p:ph type="sldNum" sz="quarter" idx="12"/>
          </p:nvPr>
        </p:nvSpPr>
        <p:spPr/>
        <p:txBody>
          <a:bodyPr/>
          <a:lstStyle/>
          <a:p>
            <a:fld id="{25D7037B-0BB8-45C5-8146-88985930D00E}" type="slidenum">
              <a:rPr lang="en-GB" smtClean="0"/>
              <a:t>21</a:t>
            </a:fld>
            <a:endParaRPr lang="en-GB"/>
          </a:p>
        </p:txBody>
      </p:sp>
      <p:pic>
        <p:nvPicPr>
          <p:cNvPr id="7" name="Picture 6">
            <a:extLst>
              <a:ext uri="{FF2B5EF4-FFF2-40B4-BE49-F238E27FC236}">
                <a16:creationId xmlns:a16="http://schemas.microsoft.com/office/drawing/2014/main" id="{0686AC88-B51C-A175-4A40-749A73E4FC0F}"/>
              </a:ext>
            </a:extLst>
          </p:cNvPr>
          <p:cNvPicPr>
            <a:picLocks noChangeAspect="1"/>
          </p:cNvPicPr>
          <p:nvPr/>
        </p:nvPicPr>
        <p:blipFill>
          <a:blip r:embed="rId2"/>
          <a:stretch>
            <a:fillRect/>
          </a:stretch>
        </p:blipFill>
        <p:spPr>
          <a:xfrm>
            <a:off x="806252" y="742897"/>
            <a:ext cx="4373820" cy="2830119"/>
          </a:xfrm>
          <a:prstGeom prst="rect">
            <a:avLst/>
          </a:prstGeom>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AA43A8AE-622A-5EE0-B559-C974760CED11}"/>
              </a:ext>
            </a:extLst>
          </p:cNvPr>
          <p:cNvPicPr>
            <a:picLocks noChangeAspect="1"/>
          </p:cNvPicPr>
          <p:nvPr/>
        </p:nvPicPr>
        <p:blipFill>
          <a:blip r:embed="rId3"/>
          <a:stretch>
            <a:fillRect/>
          </a:stretch>
        </p:blipFill>
        <p:spPr>
          <a:xfrm>
            <a:off x="839416" y="3789040"/>
            <a:ext cx="4347550" cy="3017003"/>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1E1C2F7F-059A-67FA-D7F2-2D50B3DCA3DA}"/>
              </a:ext>
            </a:extLst>
          </p:cNvPr>
          <p:cNvPicPr>
            <a:picLocks noChangeAspect="1"/>
          </p:cNvPicPr>
          <p:nvPr/>
        </p:nvPicPr>
        <p:blipFill>
          <a:blip r:embed="rId4"/>
          <a:stretch>
            <a:fillRect/>
          </a:stretch>
        </p:blipFill>
        <p:spPr>
          <a:xfrm>
            <a:off x="6095999" y="3832342"/>
            <a:ext cx="4295719" cy="2981034"/>
          </a:xfrm>
          <a:prstGeom prst="rect">
            <a:avLst/>
          </a:prstGeom>
          <a:effectLst>
            <a:outerShdw blurRad="63500" sx="102000" sy="102000" algn="ctr" rotWithShape="0">
              <a:prstClr val="black">
                <a:alpha val="40000"/>
              </a:prstClr>
            </a:outerShdw>
          </a:effectLst>
        </p:spPr>
      </p:pic>
      <p:pic>
        <p:nvPicPr>
          <p:cNvPr id="2" name="Picture 1">
            <a:extLst>
              <a:ext uri="{FF2B5EF4-FFF2-40B4-BE49-F238E27FC236}">
                <a16:creationId xmlns:a16="http://schemas.microsoft.com/office/drawing/2014/main" id="{50262E56-2CB1-E271-23AA-BC8D3515F162}"/>
              </a:ext>
            </a:extLst>
          </p:cNvPr>
          <p:cNvPicPr>
            <a:picLocks noChangeAspect="1"/>
          </p:cNvPicPr>
          <p:nvPr/>
        </p:nvPicPr>
        <p:blipFill>
          <a:blip r:embed="rId5"/>
          <a:stretch>
            <a:fillRect/>
          </a:stretch>
        </p:blipFill>
        <p:spPr>
          <a:xfrm>
            <a:off x="6070303" y="771337"/>
            <a:ext cx="4321415" cy="2873687"/>
          </a:xfrm>
          <a:prstGeom prst="rect">
            <a:avLst/>
          </a:prstGeom>
          <a:effectLst>
            <a:outerShdw blurRad="63500" sx="102000" sy="102000" algn="ctr" rotWithShape="0">
              <a:prstClr val="black">
                <a:alpha val="40000"/>
              </a:prstClr>
            </a:outerShdw>
          </a:effectLst>
        </p:spPr>
      </p:pic>
      <p:sp>
        <p:nvSpPr>
          <p:cNvPr id="3" name="Rectangle 2">
            <a:extLst>
              <a:ext uri="{FF2B5EF4-FFF2-40B4-BE49-F238E27FC236}">
                <a16:creationId xmlns:a16="http://schemas.microsoft.com/office/drawing/2014/main" id="{F0259BDD-F865-AABC-E406-8641BD493899}"/>
              </a:ext>
            </a:extLst>
          </p:cNvPr>
          <p:cNvSpPr txBox="1">
            <a:spLocks noChangeArrowheads="1"/>
          </p:cNvSpPr>
          <p:nvPr/>
        </p:nvSpPr>
        <p:spPr>
          <a:xfrm>
            <a:off x="551384" y="200149"/>
            <a:ext cx="8077200" cy="677862"/>
          </a:xfrm>
          <a:prstGeom prst="rect">
            <a:avLst/>
          </a:prstGeom>
          <a:noFill/>
          <a:ln>
            <a:noFill/>
          </a:ln>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cs typeface="Calibri" panose="020F0502020204030204" pitchFamily="34" charset="0"/>
              </a:rPr>
              <a:t>The elements </a:t>
            </a:r>
          </a:p>
        </p:txBody>
      </p:sp>
    </p:spTree>
    <p:extLst>
      <p:ext uri="{BB962C8B-B14F-4D97-AF65-F5344CB8AC3E}">
        <p14:creationId xmlns:p14="http://schemas.microsoft.com/office/powerpoint/2010/main" val="30540486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551384" y="200149"/>
            <a:ext cx="8077200" cy="677862"/>
          </a:xfrm>
          <a:noFill/>
          <a:ln>
            <a:noFill/>
          </a:ln>
        </p:spPr>
        <p:txBody>
          <a:bodyPr/>
          <a:lstStyle/>
          <a:p>
            <a:pPr eaLnBrk="1" hangingPunct="1"/>
            <a:r>
              <a:rPr lang="en-US" sz="3200" dirty="0">
                <a:solidFill>
                  <a:schemeClr val="tx1"/>
                </a:solidFill>
                <a:cs typeface="Calibri" panose="020F0502020204030204" pitchFamily="34" charset="0"/>
              </a:rPr>
              <a:t>Phase stability in a synchrotron</a:t>
            </a:r>
          </a:p>
        </p:txBody>
      </p:sp>
      <p:sp>
        <p:nvSpPr>
          <p:cNvPr id="59394" name="Rectangle 3"/>
          <p:cNvSpPr>
            <a:spLocks noGrp="1" noChangeArrowheads="1"/>
          </p:cNvSpPr>
          <p:nvPr>
            <p:ph type="body" idx="4294967295"/>
          </p:nvPr>
        </p:nvSpPr>
        <p:spPr>
          <a:xfrm>
            <a:off x="407368" y="908719"/>
            <a:ext cx="8363272" cy="5749131"/>
          </a:xfrm>
          <a:prstGeom prst="rect">
            <a:avLst/>
          </a:prstGeom>
          <a:solidFill>
            <a:schemeClr val="bg1"/>
          </a:solidFill>
        </p:spPr>
        <p:txBody>
          <a:bodyPr>
            <a:noAutofit/>
          </a:bodyPr>
          <a:lstStyle/>
          <a:p>
            <a:pPr eaLnBrk="1" hangingPunct="1">
              <a:lnSpc>
                <a:spcPct val="80000"/>
              </a:lnSpc>
            </a:pPr>
            <a:r>
              <a:rPr lang="en-US" sz="1800" dirty="0">
                <a:latin typeface="+mj-lt"/>
                <a:cs typeface="Calibri" panose="020F0502020204030204" pitchFamily="34" charset="0"/>
              </a:rPr>
              <a:t> h&gt;0: velocity increase dominates, </a:t>
            </a:r>
            <a:r>
              <a:rPr lang="en-US" sz="1800" dirty="0" err="1">
                <a:latin typeface="+mj-lt"/>
                <a:cs typeface="Calibri" panose="020F0502020204030204" pitchFamily="34" charset="0"/>
              </a:rPr>
              <a:t>f</a:t>
            </a:r>
            <a:r>
              <a:rPr lang="en-US" sz="1800" baseline="-25000" dirty="0" err="1">
                <a:latin typeface="+mj-lt"/>
                <a:cs typeface="Calibri" panose="020F0502020204030204" pitchFamily="34" charset="0"/>
              </a:rPr>
              <a:t>r</a:t>
            </a:r>
            <a:r>
              <a:rPr lang="en-US" sz="1800" dirty="0">
                <a:latin typeface="+mj-lt"/>
                <a:cs typeface="Calibri" panose="020F0502020204030204" pitchFamily="34" charset="0"/>
              </a:rPr>
              <a:t> increases</a:t>
            </a:r>
          </a:p>
          <a:p>
            <a:pPr eaLnBrk="1" hangingPunct="1">
              <a:lnSpc>
                <a:spcPct val="80000"/>
              </a:lnSpc>
            </a:pPr>
            <a:endParaRPr lang="en-US" sz="1800" dirty="0">
              <a:latin typeface="+mj-lt"/>
              <a:cs typeface="Calibri" panose="020F0502020204030204" pitchFamily="34" charset="0"/>
            </a:endParaRPr>
          </a:p>
          <a:p>
            <a:pPr eaLnBrk="1" hangingPunct="1">
              <a:lnSpc>
                <a:spcPct val="80000"/>
              </a:lnSpc>
            </a:pPr>
            <a:endParaRPr lang="en-US" sz="1800" dirty="0">
              <a:latin typeface="+mj-lt"/>
              <a:cs typeface="Calibri" panose="020F0502020204030204" pitchFamily="34" charset="0"/>
            </a:endParaRPr>
          </a:p>
          <a:p>
            <a:pPr eaLnBrk="1" hangingPunct="1">
              <a:lnSpc>
                <a:spcPct val="80000"/>
              </a:lnSpc>
            </a:pPr>
            <a:endParaRPr lang="en-US" sz="1800" dirty="0">
              <a:latin typeface="+mj-lt"/>
              <a:cs typeface="Calibri" panose="020F0502020204030204" pitchFamily="34" charset="0"/>
            </a:endParaRPr>
          </a:p>
          <a:p>
            <a:pPr eaLnBrk="1" hangingPunct="1">
              <a:lnSpc>
                <a:spcPct val="80000"/>
              </a:lnSpc>
            </a:pPr>
            <a:endParaRPr lang="en-US" sz="1800" dirty="0">
              <a:latin typeface="+mj-lt"/>
              <a:cs typeface="Calibri" panose="020F0502020204030204" pitchFamily="34" charset="0"/>
            </a:endParaRPr>
          </a:p>
          <a:p>
            <a:pPr eaLnBrk="1" hangingPunct="1">
              <a:lnSpc>
                <a:spcPct val="80000"/>
              </a:lnSpc>
            </a:pPr>
            <a:endParaRPr lang="en-US" sz="1800" dirty="0">
              <a:latin typeface="+mj-lt"/>
              <a:cs typeface="Calibri" panose="020F0502020204030204" pitchFamily="34" charset="0"/>
            </a:endParaRPr>
          </a:p>
          <a:p>
            <a:pPr eaLnBrk="1" hangingPunct="1">
              <a:lnSpc>
                <a:spcPct val="80000"/>
              </a:lnSpc>
            </a:pPr>
            <a:endParaRPr lang="en-US" sz="1800" dirty="0">
              <a:latin typeface="+mj-lt"/>
              <a:cs typeface="Calibri" panose="020F0502020204030204" pitchFamily="34" charset="0"/>
            </a:endParaRPr>
          </a:p>
          <a:p>
            <a:pPr eaLnBrk="1" hangingPunct="1">
              <a:lnSpc>
                <a:spcPct val="80000"/>
              </a:lnSpc>
            </a:pPr>
            <a:r>
              <a:rPr lang="en-US" sz="1800" dirty="0">
                <a:latin typeface="+mj-lt"/>
                <a:cs typeface="Calibri" panose="020F0502020204030204" pitchFamily="34" charset="0"/>
              </a:rPr>
              <a:t>Synchronous particle stable for 0º&lt;f</a:t>
            </a:r>
            <a:r>
              <a:rPr lang="en-US" sz="1800" baseline="-25000" dirty="0">
                <a:latin typeface="+mj-lt"/>
                <a:cs typeface="Calibri" panose="020F0502020204030204" pitchFamily="34" charset="0"/>
              </a:rPr>
              <a:t>s</a:t>
            </a:r>
            <a:r>
              <a:rPr lang="en-US" sz="1800" dirty="0">
                <a:latin typeface="+mj-lt"/>
                <a:cs typeface="Calibri" panose="020F0502020204030204" pitchFamily="34" charset="0"/>
              </a:rPr>
              <a:t>&lt;90º</a:t>
            </a:r>
          </a:p>
          <a:p>
            <a:pPr lvl="1" eaLnBrk="1" hangingPunct="1">
              <a:lnSpc>
                <a:spcPct val="80000"/>
              </a:lnSpc>
            </a:pPr>
            <a:r>
              <a:rPr lang="en-US" sz="1400" dirty="0">
                <a:latin typeface="+mj-lt"/>
                <a:ea typeface="Arial" charset="0"/>
                <a:cs typeface="Calibri" panose="020F0502020204030204" pitchFamily="34" charset="0"/>
              </a:rPr>
              <a:t>A particle N</a:t>
            </a:r>
            <a:r>
              <a:rPr lang="en-US" sz="1400" baseline="-25000" dirty="0">
                <a:latin typeface="+mj-lt"/>
                <a:ea typeface="Arial" charset="0"/>
                <a:cs typeface="Calibri" panose="020F0502020204030204" pitchFamily="34" charset="0"/>
              </a:rPr>
              <a:t>1</a:t>
            </a:r>
            <a:r>
              <a:rPr lang="en-US" sz="1400" dirty="0">
                <a:latin typeface="+mj-lt"/>
                <a:ea typeface="Arial" charset="0"/>
                <a:cs typeface="Calibri" panose="020F0502020204030204" pitchFamily="34" charset="0"/>
              </a:rPr>
              <a:t> arriving early with f=</a:t>
            </a:r>
            <a:r>
              <a:rPr lang="en-US" sz="1400" baseline="-25000" dirty="0">
                <a:latin typeface="+mj-lt"/>
                <a:ea typeface="Arial" charset="0"/>
                <a:cs typeface="Calibri" panose="020F0502020204030204" pitchFamily="34" charset="0"/>
              </a:rPr>
              <a:t> </a:t>
            </a:r>
            <a:r>
              <a:rPr lang="en-US" sz="1400" dirty="0">
                <a:latin typeface="+mj-lt"/>
                <a:ea typeface="Arial" charset="0"/>
                <a:cs typeface="Calibri" panose="020F0502020204030204" pitchFamily="34" charset="0"/>
              </a:rPr>
              <a:t>f</a:t>
            </a:r>
            <a:r>
              <a:rPr lang="en-US" sz="1400" baseline="-25000" dirty="0">
                <a:latin typeface="+mj-lt"/>
                <a:ea typeface="Arial" charset="0"/>
                <a:cs typeface="Calibri" panose="020F0502020204030204" pitchFamily="34" charset="0"/>
              </a:rPr>
              <a:t>s</a:t>
            </a:r>
            <a:r>
              <a:rPr lang="en-US" sz="1400" dirty="0">
                <a:latin typeface="+mj-lt"/>
                <a:ea typeface="Arial" charset="0"/>
                <a:cs typeface="Calibri" panose="020F0502020204030204" pitchFamily="34" charset="0"/>
              </a:rPr>
              <a:t>-</a:t>
            </a:r>
            <a:r>
              <a:rPr lang="en-US" sz="1400" dirty="0" err="1">
                <a:latin typeface="+mj-lt"/>
                <a:ea typeface="Arial" charset="0"/>
                <a:cs typeface="Calibri" panose="020F0502020204030204" pitchFamily="34" charset="0"/>
              </a:rPr>
              <a:t>Df</a:t>
            </a:r>
            <a:r>
              <a:rPr lang="en-US" sz="1400" dirty="0">
                <a:latin typeface="+mj-lt"/>
                <a:ea typeface="Arial" charset="0"/>
                <a:cs typeface="Calibri" panose="020F0502020204030204" pitchFamily="34" charset="0"/>
              </a:rPr>
              <a:t> will get a lower energy kick, and arrive relatively later next pass</a:t>
            </a:r>
          </a:p>
          <a:p>
            <a:pPr lvl="1" eaLnBrk="1" hangingPunct="1">
              <a:lnSpc>
                <a:spcPct val="80000"/>
              </a:lnSpc>
            </a:pPr>
            <a:r>
              <a:rPr lang="en-US" sz="1400" dirty="0">
                <a:latin typeface="+mj-lt"/>
                <a:ea typeface="Arial" charset="0"/>
                <a:cs typeface="Calibri" panose="020F0502020204030204" pitchFamily="34" charset="0"/>
              </a:rPr>
              <a:t>A particle M</a:t>
            </a:r>
            <a:r>
              <a:rPr lang="en-US" sz="1400" baseline="-25000" dirty="0">
                <a:latin typeface="+mj-lt"/>
                <a:ea typeface="Arial" charset="0"/>
                <a:cs typeface="Calibri" panose="020F0502020204030204" pitchFamily="34" charset="0"/>
              </a:rPr>
              <a:t>1</a:t>
            </a:r>
            <a:r>
              <a:rPr lang="en-US" sz="1400" dirty="0">
                <a:latin typeface="+mj-lt"/>
                <a:ea typeface="Arial" charset="0"/>
                <a:cs typeface="Calibri" panose="020F0502020204030204" pitchFamily="34" charset="0"/>
              </a:rPr>
              <a:t> arriving late with f=</a:t>
            </a:r>
            <a:r>
              <a:rPr lang="en-US" sz="1400" baseline="-25000" dirty="0">
                <a:latin typeface="+mj-lt"/>
                <a:ea typeface="Arial" charset="0"/>
                <a:cs typeface="Calibri" panose="020F0502020204030204" pitchFamily="34" charset="0"/>
              </a:rPr>
              <a:t> </a:t>
            </a:r>
            <a:r>
              <a:rPr lang="en-US" sz="1400" dirty="0" err="1">
                <a:latin typeface="+mj-lt"/>
                <a:ea typeface="Arial" charset="0"/>
                <a:cs typeface="Calibri" panose="020F0502020204030204" pitchFamily="34" charset="0"/>
              </a:rPr>
              <a:t>f</a:t>
            </a:r>
            <a:r>
              <a:rPr lang="en-US" sz="1400" baseline="-25000" dirty="0" err="1">
                <a:latin typeface="+mj-lt"/>
                <a:ea typeface="Arial" charset="0"/>
                <a:cs typeface="Calibri" panose="020F0502020204030204" pitchFamily="34" charset="0"/>
              </a:rPr>
              <a:t>s</a:t>
            </a:r>
            <a:r>
              <a:rPr lang="en-US" sz="1400" dirty="0" err="1">
                <a:latin typeface="+mj-lt"/>
                <a:ea typeface="Arial" charset="0"/>
                <a:cs typeface="Calibri" panose="020F0502020204030204" pitchFamily="34" charset="0"/>
              </a:rPr>
              <a:t>+Df</a:t>
            </a:r>
            <a:r>
              <a:rPr lang="en-US" sz="1400" dirty="0">
                <a:latin typeface="+mj-lt"/>
                <a:ea typeface="Arial" charset="0"/>
                <a:cs typeface="Calibri" panose="020F0502020204030204" pitchFamily="34" charset="0"/>
              </a:rPr>
              <a:t> will get a higher energy kick, and arrive relatively earlier next pass</a:t>
            </a:r>
            <a:endParaRPr lang="en-US" dirty="0">
              <a:latin typeface="+mj-lt"/>
              <a:ea typeface="Arial" charset="0"/>
              <a:cs typeface="Calibri" panose="020F0502020204030204" pitchFamily="34" charset="0"/>
            </a:endParaRPr>
          </a:p>
          <a:p>
            <a:pPr eaLnBrk="1" hangingPunct="1">
              <a:lnSpc>
                <a:spcPct val="80000"/>
              </a:lnSpc>
            </a:pPr>
            <a:r>
              <a:rPr lang="en-US" sz="1800" dirty="0">
                <a:latin typeface="+mj-lt"/>
                <a:cs typeface="Calibri" panose="020F0502020204030204" pitchFamily="34" charset="0"/>
              </a:rPr>
              <a:t> h&lt;0: stability for 90º&lt;f</a:t>
            </a:r>
            <a:r>
              <a:rPr lang="en-US" sz="1800" baseline="-25000" dirty="0">
                <a:latin typeface="+mj-lt"/>
                <a:cs typeface="Calibri" panose="020F0502020204030204" pitchFamily="34" charset="0"/>
              </a:rPr>
              <a:t>s</a:t>
            </a:r>
            <a:r>
              <a:rPr lang="en-US" sz="1800" dirty="0">
                <a:latin typeface="+mj-lt"/>
                <a:cs typeface="Calibri" panose="020F0502020204030204" pitchFamily="34" charset="0"/>
              </a:rPr>
              <a:t>&lt;180º</a:t>
            </a:r>
          </a:p>
          <a:p>
            <a:pPr eaLnBrk="1" hangingPunct="1">
              <a:lnSpc>
                <a:spcPct val="80000"/>
              </a:lnSpc>
            </a:pPr>
            <a:r>
              <a:rPr lang="en-US" sz="1800" dirty="0">
                <a:latin typeface="+mj-lt"/>
                <a:cs typeface="Calibri" panose="020F0502020204030204" pitchFamily="34" charset="0"/>
              </a:rPr>
              <a:t> h=0 at the transition energy.  When the synchrotron reaches this energy, the RF phase needs to be switched rapidly from f</a:t>
            </a:r>
            <a:r>
              <a:rPr lang="en-US" sz="1800" baseline="-25000" dirty="0">
                <a:latin typeface="+mj-lt"/>
                <a:cs typeface="Calibri" panose="020F0502020204030204" pitchFamily="34" charset="0"/>
              </a:rPr>
              <a:t>s</a:t>
            </a:r>
            <a:r>
              <a:rPr lang="en-US" sz="1800" dirty="0">
                <a:latin typeface="+mj-lt"/>
                <a:cs typeface="Calibri" panose="020F0502020204030204" pitchFamily="34" charset="0"/>
              </a:rPr>
              <a:t> to 180-f</a:t>
            </a:r>
            <a:r>
              <a:rPr lang="en-US" sz="1800" baseline="-25000" dirty="0">
                <a:latin typeface="+mj-lt"/>
                <a:cs typeface="Calibri" panose="020F0502020204030204" pitchFamily="34" charset="0"/>
              </a:rPr>
              <a:t>s</a:t>
            </a:r>
            <a:endParaRPr lang="en-US" sz="1800" dirty="0">
              <a:latin typeface="+mj-lt"/>
              <a:cs typeface="Calibri" panose="020F0502020204030204" pitchFamily="34" charset="0"/>
            </a:endParaRPr>
          </a:p>
          <a:p>
            <a:pPr lvl="1" eaLnBrk="1" hangingPunct="1">
              <a:lnSpc>
                <a:spcPct val="80000"/>
              </a:lnSpc>
              <a:buFontTx/>
              <a:buNone/>
            </a:pPr>
            <a:endParaRPr lang="en-US" dirty="0">
              <a:latin typeface="+mj-lt"/>
              <a:ea typeface="Arial" charset="0"/>
              <a:cs typeface="Calibri" panose="020F0502020204030204" pitchFamily="34" charset="0"/>
            </a:endParaRPr>
          </a:p>
          <a:p>
            <a:pPr eaLnBrk="1" hangingPunct="1">
              <a:lnSpc>
                <a:spcPct val="80000"/>
              </a:lnSpc>
            </a:pPr>
            <a:endParaRPr lang="en-US" sz="1800" dirty="0">
              <a:latin typeface="+mj-lt"/>
              <a:cs typeface="Calibri" panose="020F0502020204030204" pitchFamily="34" charset="0"/>
            </a:endParaRPr>
          </a:p>
        </p:txBody>
      </p:sp>
      <p:pic>
        <p:nvPicPr>
          <p:cNvPr id="59395"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3224" y="1524001"/>
            <a:ext cx="5638800" cy="2501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2" descr="\\CERN\dfs\Workspaces\w\Wuensch\Talks\2013\Linear collider school 2013\Animations\from Kyrre\test2.gif">
            <a:extLst>
              <a:ext uri="{FF2B5EF4-FFF2-40B4-BE49-F238E27FC236}">
                <a16:creationId xmlns:a16="http://schemas.microsoft.com/office/drawing/2014/main" id="{F3523CA2-6B9A-2FB8-637F-4D98ECA8260D}"/>
              </a:ext>
            </a:extLst>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282808" y="396180"/>
            <a:ext cx="4043455" cy="30328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Picture 2" descr="\\CERN\dfs\Workspaces\w\Wuensch\Talks\2013\Linear collider school 2013\Animations\from Kyrre\test2.gif">
            <a:extLst>
              <a:ext uri="{FF2B5EF4-FFF2-40B4-BE49-F238E27FC236}">
                <a16:creationId xmlns:a16="http://schemas.microsoft.com/office/drawing/2014/main" id="{661AEB8B-0B57-D9D0-0200-F9100B25DD5E}"/>
              </a:ext>
            </a:extLst>
          </p:cNvPr>
          <p:cNvSpPr>
            <a:spLocks noChangeAspect="1" noChangeArrowheads="1"/>
          </p:cNvSpPr>
          <p:nvPr/>
        </p:nvSpPr>
        <p:spPr bwMode="auto">
          <a:xfrm>
            <a:off x="7140748" y="575048"/>
            <a:ext cx="3953742" cy="29650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mj-lt"/>
            </a:endParaRPr>
          </a:p>
        </p:txBody>
      </p:sp>
      <p:sp>
        <p:nvSpPr>
          <p:cNvPr id="4" name="TextBox 1">
            <a:extLst>
              <a:ext uri="{FF2B5EF4-FFF2-40B4-BE49-F238E27FC236}">
                <a16:creationId xmlns:a16="http://schemas.microsoft.com/office/drawing/2014/main" id="{5509656C-5B21-1694-42A1-FBD7357506ED}"/>
              </a:ext>
            </a:extLst>
          </p:cNvPr>
          <p:cNvSpPr txBox="1">
            <a:spLocks noChangeArrowheads="1"/>
          </p:cNvSpPr>
          <p:nvPr/>
        </p:nvSpPr>
        <p:spPr bwMode="auto">
          <a:xfrm>
            <a:off x="7466856" y="3700946"/>
            <a:ext cx="4696019"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r>
              <a:rPr lang="en-US" sz="1800" dirty="0">
                <a:latin typeface="+mj-lt"/>
                <a:cs typeface="Calibri" panose="020F0502020204030204" pitchFamily="34" charset="0"/>
              </a:rPr>
              <a:t>Animation from </a:t>
            </a:r>
            <a:r>
              <a:rPr lang="en-US" sz="1800" dirty="0" err="1">
                <a:latin typeface="+mj-lt"/>
                <a:cs typeface="Calibri" panose="020F0502020204030204" pitchFamily="34" charset="0"/>
              </a:rPr>
              <a:t>Kyrre</a:t>
            </a:r>
            <a:r>
              <a:rPr lang="en-US" sz="1800" dirty="0">
                <a:latin typeface="+mj-lt"/>
                <a:cs typeface="Calibri" panose="020F0502020204030204" pitchFamily="34" charset="0"/>
              </a:rPr>
              <a:t> </a:t>
            </a:r>
            <a:r>
              <a:rPr lang="en-US" sz="1800" dirty="0" err="1">
                <a:latin typeface="+mj-lt"/>
                <a:cs typeface="Calibri" panose="020F0502020204030204" pitchFamily="34" charset="0"/>
              </a:rPr>
              <a:t>Sjøbæk</a:t>
            </a:r>
            <a:r>
              <a:rPr lang="en-US" sz="1800" dirty="0">
                <a:latin typeface="+mj-lt"/>
                <a:cs typeface="Calibri" panose="020F0502020204030204" pitchFamily="34" charset="0"/>
              </a:rPr>
              <a:t>, showing optimal phasing of a beam (red) in a periodic loaded structure.</a:t>
            </a:r>
          </a:p>
        </p:txBody>
      </p:sp>
    </p:spTree>
    <p:extLst>
      <p:ext uri="{BB962C8B-B14F-4D97-AF65-F5344CB8AC3E}">
        <p14:creationId xmlns:p14="http://schemas.microsoft.com/office/powerpoint/2010/main" val="2861013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D24989E-04AC-E731-AF5E-222FDF2EAB42}"/>
              </a:ext>
            </a:extLst>
          </p:cNvPr>
          <p:cNvPicPr>
            <a:picLocks noChangeAspect="1"/>
          </p:cNvPicPr>
          <p:nvPr/>
        </p:nvPicPr>
        <p:blipFill>
          <a:blip r:embed="rId2"/>
          <a:stretch>
            <a:fillRect/>
          </a:stretch>
        </p:blipFill>
        <p:spPr>
          <a:xfrm>
            <a:off x="6629400" y="777767"/>
            <a:ext cx="3683000" cy="2762250"/>
          </a:xfrm>
          <a:prstGeom prst="rect">
            <a:avLst/>
          </a:prstGeom>
          <a:effectLst>
            <a:outerShdw blurRad="63500" sx="102000" sy="102000" algn="ctr" rotWithShape="0">
              <a:prstClr val="black">
                <a:alpha val="40000"/>
              </a:prstClr>
            </a:outerShdw>
          </a:effectLst>
        </p:spPr>
      </p:pic>
      <p:pic>
        <p:nvPicPr>
          <p:cNvPr id="6" name="Picture 5">
            <a:extLst>
              <a:ext uri="{FF2B5EF4-FFF2-40B4-BE49-F238E27FC236}">
                <a16:creationId xmlns:a16="http://schemas.microsoft.com/office/drawing/2014/main" id="{214D7342-FECD-6957-5D9F-5AAF242AC3DD}"/>
              </a:ext>
            </a:extLst>
          </p:cNvPr>
          <p:cNvPicPr>
            <a:picLocks noChangeAspect="1"/>
          </p:cNvPicPr>
          <p:nvPr/>
        </p:nvPicPr>
        <p:blipFill>
          <a:blip r:embed="rId3"/>
          <a:stretch>
            <a:fillRect/>
          </a:stretch>
        </p:blipFill>
        <p:spPr>
          <a:xfrm>
            <a:off x="1099439" y="764704"/>
            <a:ext cx="3700417" cy="2775313"/>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86854920-E60F-FD2B-EC56-626A2766304B}"/>
              </a:ext>
            </a:extLst>
          </p:cNvPr>
          <p:cNvPicPr>
            <a:picLocks noChangeAspect="1"/>
          </p:cNvPicPr>
          <p:nvPr/>
        </p:nvPicPr>
        <p:blipFill>
          <a:blip r:embed="rId4"/>
          <a:stretch>
            <a:fillRect/>
          </a:stretch>
        </p:blipFill>
        <p:spPr>
          <a:xfrm>
            <a:off x="1069198" y="4003204"/>
            <a:ext cx="3700417" cy="2775313"/>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DF814E37-FC26-C6F4-0404-B0BE555F808B}"/>
              </a:ext>
            </a:extLst>
          </p:cNvPr>
          <p:cNvPicPr>
            <a:picLocks noChangeAspect="1"/>
          </p:cNvPicPr>
          <p:nvPr/>
        </p:nvPicPr>
        <p:blipFill>
          <a:blip r:embed="rId5"/>
          <a:stretch>
            <a:fillRect/>
          </a:stretch>
        </p:blipFill>
        <p:spPr>
          <a:xfrm>
            <a:off x="6629400" y="4035316"/>
            <a:ext cx="3657600" cy="2743200"/>
          </a:xfrm>
          <a:prstGeom prst="rect">
            <a:avLst/>
          </a:prstGeom>
          <a:effectLst>
            <a:outerShdw blurRad="63500" sx="102000" sy="102000" algn="ctr" rotWithShape="0">
              <a:prstClr val="black">
                <a:alpha val="40000"/>
              </a:prstClr>
            </a:outerShdw>
          </a:effectLst>
        </p:spPr>
      </p:pic>
      <p:sp>
        <p:nvSpPr>
          <p:cNvPr id="2" name="Rectangle 2">
            <a:extLst>
              <a:ext uri="{FF2B5EF4-FFF2-40B4-BE49-F238E27FC236}">
                <a16:creationId xmlns:a16="http://schemas.microsoft.com/office/drawing/2014/main" id="{E31B4936-5F0C-97F5-D93B-9CBC6557FDAD}"/>
              </a:ext>
            </a:extLst>
          </p:cNvPr>
          <p:cNvSpPr>
            <a:spLocks noGrp="1" noChangeArrowheads="1"/>
          </p:cNvSpPr>
          <p:nvPr>
            <p:ph type="title"/>
          </p:nvPr>
        </p:nvSpPr>
        <p:spPr>
          <a:xfrm>
            <a:off x="983432" y="230858"/>
            <a:ext cx="8077200" cy="677862"/>
          </a:xfrm>
          <a:noFill/>
          <a:ln>
            <a:noFill/>
          </a:ln>
        </p:spPr>
        <p:txBody>
          <a:bodyPr/>
          <a:lstStyle/>
          <a:p>
            <a:pPr eaLnBrk="1" hangingPunct="1"/>
            <a:r>
              <a:rPr lang="en-US" sz="3200" dirty="0">
                <a:cs typeface="Calibri" panose="020F0502020204030204" pitchFamily="34" charset="0"/>
              </a:rPr>
              <a:t>Bunches in collision </a:t>
            </a:r>
            <a:endParaRPr lang="en-US" sz="3200" dirty="0">
              <a:solidFill>
                <a:schemeClr val="tx1"/>
              </a:solidFill>
              <a:cs typeface="Calibri" panose="020F0502020204030204" pitchFamily="34" charset="0"/>
            </a:endParaRPr>
          </a:p>
        </p:txBody>
      </p:sp>
    </p:spTree>
    <p:extLst>
      <p:ext uri="{BB962C8B-B14F-4D97-AF65-F5344CB8AC3E}">
        <p14:creationId xmlns:p14="http://schemas.microsoft.com/office/powerpoint/2010/main" val="3613519450"/>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60E93FD-B5B9-52BE-64F6-40F19D681328}"/>
              </a:ext>
            </a:extLst>
          </p:cNvPr>
          <p:cNvSpPr>
            <a:spLocks noGrp="1"/>
          </p:cNvSpPr>
          <p:nvPr>
            <p:ph type="dt" sz="half" idx="10"/>
          </p:nvPr>
        </p:nvSpPr>
        <p:spPr/>
        <p:txBody>
          <a:bodyPr/>
          <a:lstStyle/>
          <a:p>
            <a:r>
              <a:rPr lang="de-CH"/>
              <a:t>24.04.23</a:t>
            </a:r>
            <a:endParaRPr lang="en-US" dirty="0"/>
          </a:p>
        </p:txBody>
      </p:sp>
      <p:sp>
        <p:nvSpPr>
          <p:cNvPr id="4" name="Slide Number Placeholder 3">
            <a:extLst>
              <a:ext uri="{FF2B5EF4-FFF2-40B4-BE49-F238E27FC236}">
                <a16:creationId xmlns:a16="http://schemas.microsoft.com/office/drawing/2014/main" id="{AFCEEEFB-6108-BC55-96CE-07A68680DB0E}"/>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5" name="TextBox 4">
            <a:extLst>
              <a:ext uri="{FF2B5EF4-FFF2-40B4-BE49-F238E27FC236}">
                <a16:creationId xmlns:a16="http://schemas.microsoft.com/office/drawing/2014/main" id="{99FCB294-4A3D-0194-5CA4-9B850BE88289}"/>
              </a:ext>
            </a:extLst>
          </p:cNvPr>
          <p:cNvSpPr txBox="1"/>
          <p:nvPr/>
        </p:nvSpPr>
        <p:spPr>
          <a:xfrm>
            <a:off x="2927648" y="1424624"/>
            <a:ext cx="5832648" cy="3631763"/>
          </a:xfrm>
          <a:prstGeom prst="rect">
            <a:avLst/>
          </a:prstGeom>
          <a:noFill/>
        </p:spPr>
        <p:txBody>
          <a:bodyPr wrap="square" lIns="0" tIns="0" rIns="0" bIns="0" rtlCol="0">
            <a:spAutoFit/>
          </a:bodyPr>
          <a:lstStyle/>
          <a:p>
            <a:pPr algn="l"/>
            <a:r>
              <a:rPr lang="en-GB" sz="2800" b="1" dirty="0">
                <a:solidFill>
                  <a:srgbClr val="303030"/>
                </a:solidFill>
              </a:rPr>
              <a:t>Outline</a:t>
            </a:r>
          </a:p>
          <a:p>
            <a:pPr marL="285750" indent="-285750" algn="l">
              <a:buFont typeface="Arial" panose="020B0604020202020204" pitchFamily="34" charset="0"/>
              <a:buChar char="•"/>
            </a:pPr>
            <a:r>
              <a:rPr lang="en-GB" sz="2400" b="1" dirty="0">
                <a:solidFill>
                  <a:schemeClr val="accent4"/>
                </a:solidFill>
              </a:rPr>
              <a:t>Introduction </a:t>
            </a:r>
          </a:p>
          <a:p>
            <a:pPr marL="285750" indent="-285750" algn="l">
              <a:buFont typeface="Arial" panose="020B0604020202020204" pitchFamily="34" charset="0"/>
              <a:buChar char="•"/>
            </a:pPr>
            <a:r>
              <a:rPr lang="en-GB" sz="2400" b="1" dirty="0">
                <a:solidFill>
                  <a:schemeClr val="accent4"/>
                </a:solidFill>
              </a:rPr>
              <a:t>Scope 1: </a:t>
            </a:r>
            <a:r>
              <a:rPr lang="en-GB" sz="2400" b="1" dirty="0" err="1">
                <a:solidFill>
                  <a:schemeClr val="accent4"/>
                </a:solidFill>
              </a:rPr>
              <a:t>e+e</a:t>
            </a:r>
            <a:r>
              <a:rPr lang="en-GB" sz="2400" b="1" dirty="0">
                <a:solidFill>
                  <a:schemeClr val="accent4"/>
                </a:solidFill>
              </a:rPr>
              <a:t>- Higgs factories</a:t>
            </a:r>
          </a:p>
          <a:p>
            <a:pPr marL="285750" indent="-285750" algn="l">
              <a:buFont typeface="Arial" panose="020B0604020202020204" pitchFamily="34" charset="0"/>
              <a:buChar char="•"/>
            </a:pPr>
            <a:r>
              <a:rPr lang="en-GB" sz="2400" b="1" dirty="0">
                <a:solidFill>
                  <a:schemeClr val="accent4"/>
                </a:solidFill>
              </a:rPr>
              <a:t>Scope 2: Beyond Higgs factories</a:t>
            </a:r>
          </a:p>
          <a:p>
            <a:pPr marL="285750" indent="-285750" algn="l">
              <a:buFont typeface="Arial" panose="020B0604020202020204" pitchFamily="34" charset="0"/>
              <a:buChar char="•"/>
            </a:pPr>
            <a:r>
              <a:rPr lang="en-GB" sz="2400" b="1" dirty="0">
                <a:solidFill>
                  <a:schemeClr val="accent4"/>
                </a:solidFill>
              </a:rPr>
              <a:t>Some accelerator concepts </a:t>
            </a:r>
          </a:p>
          <a:p>
            <a:pPr marL="285750" indent="-285750" algn="l">
              <a:buFont typeface="Arial" panose="020B0604020202020204" pitchFamily="34" charset="0"/>
              <a:buChar char="•"/>
            </a:pPr>
            <a:r>
              <a:rPr lang="en-GB" sz="2400" b="1" dirty="0">
                <a:solidFill>
                  <a:srgbClr val="303030"/>
                </a:solidFill>
              </a:rPr>
              <a:t>Proton</a:t>
            </a:r>
            <a:r>
              <a:rPr lang="en-GB" sz="2400" b="1" dirty="0">
                <a:solidFill>
                  <a:schemeClr val="accent4"/>
                </a:solidFill>
              </a:rPr>
              <a:t> and muon </a:t>
            </a:r>
            <a:r>
              <a:rPr lang="en-GB" sz="2400" b="1" dirty="0">
                <a:solidFill>
                  <a:srgbClr val="303030"/>
                </a:solidFill>
              </a:rPr>
              <a:t>colliders </a:t>
            </a:r>
          </a:p>
          <a:p>
            <a:pPr marL="285750" indent="-285750" algn="l">
              <a:buFont typeface="Arial" panose="020B0604020202020204" pitchFamily="34" charset="0"/>
              <a:buChar char="•"/>
            </a:pPr>
            <a:r>
              <a:rPr lang="en-GB" sz="2400" b="1" dirty="0">
                <a:solidFill>
                  <a:schemeClr val="accent4"/>
                </a:solidFill>
              </a:rPr>
              <a:t>General challenges and main points</a:t>
            </a:r>
          </a:p>
          <a:p>
            <a:pPr algn="l"/>
            <a:endParaRPr lang="en-GB" sz="1600" b="1" dirty="0">
              <a:solidFill>
                <a:srgbClr val="303030"/>
              </a:solidFill>
            </a:endParaRPr>
          </a:p>
          <a:p>
            <a:pPr algn="l"/>
            <a:endParaRPr lang="en-GB" sz="1600" b="1" dirty="0">
              <a:solidFill>
                <a:srgbClr val="303030"/>
              </a:solidFill>
            </a:endParaRPr>
          </a:p>
          <a:p>
            <a:pPr algn="l"/>
            <a:endParaRPr lang="en-GB" sz="1600" dirty="0">
              <a:solidFill>
                <a:srgbClr val="303030"/>
              </a:solidFill>
            </a:endParaRPr>
          </a:p>
          <a:p>
            <a:pPr algn="l"/>
            <a:endParaRPr lang="en-GB" sz="1600" dirty="0">
              <a:solidFill>
                <a:srgbClr val="303030"/>
              </a:solidFill>
            </a:endParaRPr>
          </a:p>
        </p:txBody>
      </p:sp>
    </p:spTree>
    <p:extLst>
      <p:ext uri="{BB962C8B-B14F-4D97-AF65-F5344CB8AC3E}">
        <p14:creationId xmlns:p14="http://schemas.microsoft.com/office/powerpoint/2010/main" val="3373979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5"/>
          <p:cNvSpPr>
            <a:spLocks noChangeArrowheads="1"/>
          </p:cNvSpPr>
          <p:nvPr/>
        </p:nvSpPr>
        <p:spPr bwMode="auto">
          <a:xfrm>
            <a:off x="283385" y="2468365"/>
            <a:ext cx="5292318" cy="3293209"/>
          </a:xfrm>
          <a:prstGeom prst="rect">
            <a:avLst/>
          </a:prstGeom>
          <a:noFill/>
          <a:ln w="9525">
            <a:noFill/>
            <a:miter lim="800000"/>
            <a:headEnd/>
            <a:tailEnd/>
          </a:ln>
        </p:spPr>
        <p:txBody>
          <a:bodyPr wrap="square">
            <a:spAutoFit/>
          </a:bodyPr>
          <a:lstStyle/>
          <a:p>
            <a:pPr marL="971550" indent="-971550">
              <a:tabLst>
                <a:tab pos="1139825" algn="l"/>
              </a:tabLst>
            </a:pPr>
            <a:r>
              <a:rPr lang="en-GB" sz="1600" dirty="0">
                <a:solidFill>
                  <a:srgbClr val="051C53"/>
                </a:solidFill>
                <a:ea typeface="ＭＳ Ｐゴシック" pitchFamily="20" charset="-128"/>
                <a:cs typeface="Calibri"/>
              </a:rPr>
              <a:t>1983 	 :	First studies for the LHC project</a:t>
            </a:r>
          </a:p>
          <a:p>
            <a:pPr marL="971550" indent="-971550">
              <a:buAutoNum type="arabicPlain" startAt="1988"/>
              <a:tabLst>
                <a:tab pos="1139825" algn="l"/>
              </a:tabLst>
            </a:pPr>
            <a:r>
              <a:rPr lang="en-GB" sz="1600" dirty="0">
                <a:solidFill>
                  <a:srgbClr val="051C53"/>
                </a:solidFill>
                <a:ea typeface="ＭＳ Ｐゴシック" pitchFamily="20" charset="-128"/>
                <a:cs typeface="Calibri"/>
              </a:rPr>
              <a:t> :	First magnet model  (feasibility)</a:t>
            </a:r>
          </a:p>
          <a:p>
            <a:pPr marL="993775" indent="-993775">
              <a:tabLst>
                <a:tab pos="1139825" algn="l"/>
              </a:tabLst>
            </a:pPr>
            <a:r>
              <a:rPr lang="en-GB" sz="1600" dirty="0">
                <a:solidFill>
                  <a:srgbClr val="051C53"/>
                </a:solidFill>
                <a:ea typeface="ＭＳ Ｐゴシック" pitchFamily="20" charset="-128"/>
                <a:cs typeface="Calibri"/>
              </a:rPr>
              <a:t>1989-1994	:  Approval process   </a:t>
            </a:r>
          </a:p>
          <a:p>
            <a:pPr marL="993775" indent="-993775">
              <a:tabLst>
                <a:tab pos="1139825" algn="l"/>
              </a:tabLst>
            </a:pPr>
            <a:r>
              <a:rPr lang="en-GB" sz="1600" dirty="0">
                <a:solidFill>
                  <a:srgbClr val="051C53"/>
                </a:solidFill>
                <a:ea typeface="ＭＳ Ｐゴシック" pitchFamily="20" charset="-128"/>
                <a:cs typeface="Calibri"/>
              </a:rPr>
              <a:t>1996-1999	:	Series production industrialisation</a:t>
            </a:r>
          </a:p>
          <a:p>
            <a:pPr marL="993775" indent="-993775">
              <a:tabLst>
                <a:tab pos="1139825" algn="l"/>
              </a:tabLst>
            </a:pPr>
            <a:r>
              <a:rPr lang="en-GB" sz="1600" dirty="0">
                <a:solidFill>
                  <a:srgbClr val="051C53"/>
                </a:solidFill>
                <a:ea typeface="ＭＳ Ｐゴシック" pitchFamily="20" charset="-128"/>
                <a:cs typeface="Calibri"/>
              </a:rPr>
              <a:t>1998	:	Declaration of Public Utility &amp; Start of </a:t>
            </a:r>
          </a:p>
          <a:p>
            <a:pPr marL="993775" indent="-993775">
              <a:tabLst>
                <a:tab pos="1139825" algn="l"/>
              </a:tabLst>
            </a:pPr>
            <a:r>
              <a:rPr lang="en-GB" sz="1600" dirty="0">
                <a:solidFill>
                  <a:srgbClr val="051C53"/>
                </a:solidFill>
                <a:ea typeface="ＭＳ Ｐゴシック" pitchFamily="20" charset="-128"/>
                <a:cs typeface="Calibri"/>
              </a:rPr>
              <a:t>                         civil engineering	</a:t>
            </a:r>
          </a:p>
          <a:p>
            <a:pPr marL="971550" indent="-971550">
              <a:tabLst>
                <a:tab pos="1139825" algn="l"/>
              </a:tabLst>
            </a:pPr>
            <a:r>
              <a:rPr lang="en-GB" sz="1600" dirty="0">
                <a:solidFill>
                  <a:srgbClr val="051C53"/>
                </a:solidFill>
                <a:ea typeface="ＭＳ Ｐゴシック" pitchFamily="20" charset="-128"/>
                <a:cs typeface="Calibri"/>
              </a:rPr>
              <a:t>1998-2000  :Placement of the main production 	contracts</a:t>
            </a:r>
          </a:p>
          <a:p>
            <a:pPr marL="971550" indent="-971550">
              <a:tabLst>
                <a:tab pos="1139825" algn="l"/>
              </a:tabLst>
            </a:pPr>
            <a:r>
              <a:rPr lang="en-GB" sz="1600" dirty="0">
                <a:solidFill>
                  <a:srgbClr val="051C53"/>
                </a:solidFill>
                <a:ea typeface="ＭＳ Ｐゴシック" pitchFamily="20" charset="-128"/>
                <a:cs typeface="Calibri"/>
              </a:rPr>
              <a:t>2004	:  Start of the LHC installation</a:t>
            </a:r>
          </a:p>
          <a:p>
            <a:pPr marL="971550" indent="-971550">
              <a:tabLst>
                <a:tab pos="1147763" algn="l"/>
              </a:tabLst>
            </a:pPr>
            <a:r>
              <a:rPr lang="en-GB" sz="1600" dirty="0">
                <a:solidFill>
                  <a:srgbClr val="051C53"/>
                </a:solidFill>
                <a:ea typeface="ＭＳ Ｐゴシック" pitchFamily="20" charset="-128"/>
                <a:cs typeface="Calibri"/>
              </a:rPr>
              <a:t>2005-2007  :	Magnets Installation in the tunnel</a:t>
            </a:r>
          </a:p>
          <a:p>
            <a:pPr marL="985838" indent="-985838">
              <a:tabLst>
                <a:tab pos="1147763" algn="l"/>
              </a:tabLst>
            </a:pPr>
            <a:r>
              <a:rPr lang="en-GB" sz="1600" dirty="0">
                <a:solidFill>
                  <a:srgbClr val="051C53"/>
                </a:solidFill>
                <a:ea typeface="ＭＳ Ｐゴシック" pitchFamily="20" charset="-128"/>
                <a:cs typeface="Calibri"/>
              </a:rPr>
              <a:t>2006-2008	:	Hardware commissioning</a:t>
            </a:r>
          </a:p>
          <a:p>
            <a:pPr marL="985838" indent="-985838">
              <a:tabLst>
                <a:tab pos="1147763" algn="l"/>
              </a:tabLst>
            </a:pPr>
            <a:r>
              <a:rPr lang="en-GB" sz="1600" dirty="0">
                <a:solidFill>
                  <a:srgbClr val="051C53"/>
                </a:solidFill>
                <a:ea typeface="ＭＳ Ｐゴシック" pitchFamily="20" charset="-128"/>
                <a:cs typeface="Calibri"/>
              </a:rPr>
              <a:t>2008-2009	:	Beam commissioning and repair </a:t>
            </a:r>
            <a:r>
              <a:rPr lang="en-GB" sz="1600" dirty="0">
                <a:solidFill>
                  <a:srgbClr val="008000"/>
                </a:solidFill>
                <a:ea typeface="ＭＳ Ｐゴシック" pitchFamily="20" charset="-128"/>
                <a:cs typeface="Calibri"/>
              </a:rPr>
              <a:t>	</a:t>
            </a:r>
          </a:p>
          <a:p>
            <a:pPr marL="971550" indent="-971550">
              <a:tabLst>
                <a:tab pos="1139825" algn="l"/>
              </a:tabLst>
            </a:pPr>
            <a:r>
              <a:rPr lang="en-GB" sz="1600" dirty="0">
                <a:solidFill>
                  <a:srgbClr val="0000FF"/>
                </a:solidFill>
                <a:ea typeface="ＭＳ Ｐゴシック" pitchFamily="20" charset="-128"/>
                <a:cs typeface="Calibri"/>
              </a:rPr>
              <a:t>2009-2040  :Physics exploitation and HL upgrade </a:t>
            </a:r>
          </a:p>
        </p:txBody>
      </p:sp>
      <p:sp>
        <p:nvSpPr>
          <p:cNvPr id="23555" name="Text Box 3"/>
          <p:cNvSpPr txBox="1">
            <a:spLocks noChangeArrowheads="1"/>
          </p:cNvSpPr>
          <p:nvPr/>
        </p:nvSpPr>
        <p:spPr bwMode="auto">
          <a:xfrm>
            <a:off x="167432" y="812766"/>
            <a:ext cx="4041049" cy="1089529"/>
          </a:xfrm>
          <a:prstGeom prst="rect">
            <a:avLst/>
          </a:prstGeom>
          <a:noFill/>
          <a:ln w="9525">
            <a:noFill/>
            <a:miter lim="800000"/>
            <a:headEnd/>
            <a:tailEnd/>
          </a:ln>
        </p:spPr>
        <p:txBody>
          <a:bodyPr wrap="square">
            <a:spAutoFit/>
          </a:bodyPr>
          <a:lstStyle/>
          <a:p>
            <a:pPr algn="ctr">
              <a:lnSpc>
                <a:spcPct val="90000"/>
              </a:lnSpc>
            </a:pPr>
            <a:r>
              <a:rPr lang="en-GB" sz="2400" b="1" dirty="0">
                <a:solidFill>
                  <a:srgbClr val="303030"/>
                </a:solidFill>
                <a:ea typeface="ＭＳ Ｐゴシック" pitchFamily="20" charset="-128"/>
                <a:cs typeface="Calibri"/>
              </a:rPr>
              <a:t>14 </a:t>
            </a:r>
            <a:r>
              <a:rPr lang="en-GB" sz="2400" b="1" dirty="0" err="1">
                <a:solidFill>
                  <a:srgbClr val="303030"/>
                </a:solidFill>
                <a:ea typeface="ＭＳ Ｐゴシック" pitchFamily="20" charset="-128"/>
                <a:cs typeface="Calibri"/>
              </a:rPr>
              <a:t>TeV</a:t>
            </a:r>
            <a:r>
              <a:rPr lang="en-GB" sz="2400" b="1" dirty="0">
                <a:solidFill>
                  <a:srgbClr val="303030"/>
                </a:solidFill>
                <a:ea typeface="ＭＳ Ｐゴシック" pitchFamily="20" charset="-128"/>
                <a:cs typeface="Calibri"/>
              </a:rPr>
              <a:t>  proton-proton collider built in the LEP tunnel</a:t>
            </a:r>
          </a:p>
        </p:txBody>
      </p:sp>
      <p:pic>
        <p:nvPicPr>
          <p:cNvPr id="8"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43872" y="1006700"/>
            <a:ext cx="4061314" cy="4844600"/>
          </a:xfrm>
          <a:prstGeom prst="rect">
            <a:avLst/>
          </a:prstGeom>
          <a:noFill/>
          <a:ln w="57150" algn="ctr">
            <a:noFill/>
            <a:miter lim="800000"/>
            <a:headEnd/>
            <a:tailEnd/>
          </a:ln>
        </p:spPr>
      </p:pic>
      <p:sp>
        <p:nvSpPr>
          <p:cNvPr id="2" name="TextBox 1"/>
          <p:cNvSpPr txBox="1"/>
          <p:nvPr/>
        </p:nvSpPr>
        <p:spPr>
          <a:xfrm>
            <a:off x="377560" y="2000664"/>
            <a:ext cx="3749744" cy="369332"/>
          </a:xfrm>
          <a:prstGeom prst="rect">
            <a:avLst/>
          </a:prstGeom>
          <a:noFill/>
        </p:spPr>
        <p:txBody>
          <a:bodyPr wrap="none" rtlCol="0">
            <a:spAutoFit/>
          </a:bodyPr>
          <a:lstStyle/>
          <a:p>
            <a:r>
              <a:rPr lang="fr-FR" dirty="0">
                <a:solidFill>
                  <a:srgbClr val="0C377B"/>
                </a:solidFill>
                <a:cs typeface="Calibri"/>
              </a:rPr>
              <a:t>Lead-Lead (Lead-proton) collisions</a:t>
            </a:r>
          </a:p>
        </p:txBody>
      </p:sp>
      <p:sp>
        <p:nvSpPr>
          <p:cNvPr id="3" name="Title 2"/>
          <p:cNvSpPr>
            <a:spLocks noGrp="1"/>
          </p:cNvSpPr>
          <p:nvPr>
            <p:ph type="title"/>
          </p:nvPr>
        </p:nvSpPr>
        <p:spPr>
          <a:xfrm>
            <a:off x="335360" y="194582"/>
            <a:ext cx="11712624" cy="609600"/>
          </a:xfrm>
          <a:noFill/>
          <a:ln>
            <a:noFill/>
          </a:ln>
        </p:spPr>
        <p:txBody>
          <a:bodyPr/>
          <a:lstStyle/>
          <a:p>
            <a:r>
              <a:rPr lang="en-US" sz="3200" dirty="0">
                <a:solidFill>
                  <a:schemeClr val="tx1"/>
                </a:solidFill>
                <a:latin typeface="+mn-lt"/>
                <a:cs typeface="Calibri"/>
              </a:rPr>
              <a:t> Hadron colliders – LHC: the ultimate proof of concept </a:t>
            </a:r>
            <a:br>
              <a:rPr lang="en-US" sz="3200" dirty="0">
                <a:solidFill>
                  <a:srgbClr val="002060"/>
                </a:solidFill>
                <a:latin typeface="+mn-lt"/>
                <a:cs typeface="Calibri"/>
              </a:rPr>
            </a:br>
            <a:endParaRPr lang="en-US" sz="3200" dirty="0">
              <a:solidFill>
                <a:srgbClr val="002060"/>
              </a:solidFill>
              <a:latin typeface="+mn-lt"/>
              <a:cs typeface="Calibri"/>
            </a:endParaRPr>
          </a:p>
        </p:txBody>
      </p:sp>
      <p:pic>
        <p:nvPicPr>
          <p:cNvPr id="5" name="Picture 4">
            <a:extLst>
              <a:ext uri="{FF2B5EF4-FFF2-40B4-BE49-F238E27FC236}">
                <a16:creationId xmlns:a16="http://schemas.microsoft.com/office/drawing/2014/main" id="{9B8EFB5A-4AB1-1C90-B35C-94E27EEB1841}"/>
              </a:ext>
            </a:extLst>
          </p:cNvPr>
          <p:cNvPicPr>
            <a:picLocks noChangeAspect="1"/>
          </p:cNvPicPr>
          <p:nvPr/>
        </p:nvPicPr>
        <p:blipFill>
          <a:blip r:embed="rId4"/>
          <a:stretch>
            <a:fillRect/>
          </a:stretch>
        </p:blipFill>
        <p:spPr>
          <a:xfrm>
            <a:off x="9122305" y="1006700"/>
            <a:ext cx="3068191" cy="2329788"/>
          </a:xfrm>
          <a:prstGeom prst="rect">
            <a:avLst/>
          </a:prstGeom>
        </p:spPr>
      </p:pic>
    </p:spTree>
    <p:extLst>
      <p:ext uri="{BB962C8B-B14F-4D97-AF65-F5344CB8AC3E}">
        <p14:creationId xmlns:p14="http://schemas.microsoft.com/office/powerpoint/2010/main" val="28059181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EF330B8-AD61-1189-65B1-4525C65653B9}"/>
              </a:ext>
            </a:extLst>
          </p:cNvPr>
          <p:cNvSpPr>
            <a:spLocks noGrp="1"/>
          </p:cNvSpPr>
          <p:nvPr>
            <p:ph idx="1"/>
          </p:nvPr>
        </p:nvSpPr>
        <p:spPr>
          <a:xfrm>
            <a:off x="3553347" y="1024349"/>
            <a:ext cx="3900396" cy="4608512"/>
          </a:xfrm>
        </p:spPr>
        <p:txBody>
          <a:bodyPr/>
          <a:lstStyle/>
          <a:p>
            <a:r>
              <a:rPr lang="en-GB" sz="1600" b="0" dirty="0"/>
              <a:t>The basic design was pursued strongly towards towards the European Strategy process update in 2018-19, and the main design and technical issues identified </a:t>
            </a:r>
          </a:p>
          <a:p>
            <a:pPr marL="285750" indent="-285750">
              <a:buFont typeface="Arial" panose="020B0604020202020204" pitchFamily="34" charset="0"/>
              <a:buChar char="•"/>
            </a:pPr>
            <a:r>
              <a:rPr lang="en-GB" sz="1600" b="0" dirty="0"/>
              <a:t>Will show some slides on the CDR studies – magnets recognised as critical</a:t>
            </a:r>
          </a:p>
          <a:p>
            <a:pPr marL="285750" indent="-285750">
              <a:buFont typeface="Arial" panose="020B0604020202020204" pitchFamily="34" charset="0"/>
              <a:buChar char="•"/>
            </a:pPr>
            <a:r>
              <a:rPr lang="en-GB" sz="1600" b="0" dirty="0"/>
              <a:t>The High Field Magnet studies (was covered yesterday by </a:t>
            </a:r>
            <a:r>
              <a:rPr lang="en-GB" sz="1600" b="0" dirty="0" err="1"/>
              <a:t>P.Vedrine</a:t>
            </a:r>
            <a:r>
              <a:rPr lang="en-GB" sz="1600" b="0" dirty="0"/>
              <a:t>)</a:t>
            </a:r>
          </a:p>
          <a:p>
            <a:r>
              <a:rPr lang="en-GB" sz="1600" b="0" dirty="0"/>
              <a:t>During the last 3-4 years a much more detailed design of the FCC-</a:t>
            </a:r>
            <a:r>
              <a:rPr lang="en-GB" sz="1600" b="0" dirty="0" err="1"/>
              <a:t>ee</a:t>
            </a:r>
            <a:r>
              <a:rPr lang="en-GB" sz="1600" b="0" dirty="0"/>
              <a:t> has been made, and the FCC-</a:t>
            </a:r>
            <a:r>
              <a:rPr lang="en-GB" sz="1600" b="0" dirty="0" err="1"/>
              <a:t>hh</a:t>
            </a:r>
            <a:r>
              <a:rPr lang="en-GB" sz="1600" b="0" dirty="0"/>
              <a:t> design is being updated to match/adapt to these changes </a:t>
            </a:r>
          </a:p>
          <a:p>
            <a:pPr marL="285750" indent="-285750">
              <a:spcBef>
                <a:spcPts val="600"/>
              </a:spcBef>
              <a:buFont typeface="Arial" panose="020B0604020202020204" pitchFamily="34" charset="0"/>
              <a:buChar char="•"/>
            </a:pPr>
            <a:r>
              <a:rPr lang="en-GB" sz="1600" b="0" dirty="0"/>
              <a:t>Change of circumference and hence lattice </a:t>
            </a:r>
          </a:p>
          <a:p>
            <a:pPr marL="285750" indent="-285750">
              <a:spcBef>
                <a:spcPts val="600"/>
              </a:spcBef>
              <a:buFont typeface="Arial" panose="020B0604020202020204" pitchFamily="34" charset="0"/>
              <a:buChar char="•"/>
            </a:pPr>
            <a:r>
              <a:rPr lang="en-GB" sz="1600" b="0" dirty="0"/>
              <a:t>More work of the injector and technical studies </a:t>
            </a:r>
          </a:p>
          <a:p>
            <a:pPr marL="285750" indent="-285750">
              <a:spcBef>
                <a:spcPts val="600"/>
              </a:spcBef>
              <a:buFont typeface="Arial" panose="020B0604020202020204" pitchFamily="34" charset="0"/>
              <a:buChar char="•"/>
            </a:pPr>
            <a:r>
              <a:rPr lang="en-GB" sz="1600" b="0" dirty="0"/>
              <a:t>Will show some examples</a:t>
            </a:r>
          </a:p>
        </p:txBody>
      </p:sp>
      <p:sp>
        <p:nvSpPr>
          <p:cNvPr id="4" name="Title 3">
            <a:extLst>
              <a:ext uri="{FF2B5EF4-FFF2-40B4-BE49-F238E27FC236}">
                <a16:creationId xmlns:a16="http://schemas.microsoft.com/office/drawing/2014/main" id="{5E582722-EF0C-34E6-A25B-E0568215623B}"/>
              </a:ext>
            </a:extLst>
          </p:cNvPr>
          <p:cNvSpPr>
            <a:spLocks noGrp="1"/>
          </p:cNvSpPr>
          <p:nvPr>
            <p:ph type="title"/>
          </p:nvPr>
        </p:nvSpPr>
        <p:spPr>
          <a:xfrm>
            <a:off x="407988" y="260648"/>
            <a:ext cx="11376026" cy="642124"/>
          </a:xfrm>
        </p:spPr>
        <p:txBody>
          <a:bodyPr/>
          <a:lstStyle/>
          <a:p>
            <a:r>
              <a:rPr lang="en-GB" sz="3200" dirty="0"/>
              <a:t>FCC-</a:t>
            </a:r>
            <a:r>
              <a:rPr lang="en-GB" sz="3200" dirty="0" err="1"/>
              <a:t>hh</a:t>
            </a:r>
            <a:r>
              <a:rPr lang="en-GB" sz="3200" dirty="0"/>
              <a:t> – conceptual design reports in 2018 </a:t>
            </a:r>
          </a:p>
        </p:txBody>
      </p:sp>
      <p:sp>
        <p:nvSpPr>
          <p:cNvPr id="2" name="Date Placeholder 1">
            <a:extLst>
              <a:ext uri="{FF2B5EF4-FFF2-40B4-BE49-F238E27FC236}">
                <a16:creationId xmlns:a16="http://schemas.microsoft.com/office/drawing/2014/main" id="{69312B00-060E-FC69-55DC-503D8FB4880B}"/>
              </a:ext>
            </a:extLst>
          </p:cNvPr>
          <p:cNvSpPr>
            <a:spLocks noGrp="1"/>
          </p:cNvSpPr>
          <p:nvPr>
            <p:ph type="dt" sz="half" idx="10"/>
          </p:nvPr>
        </p:nvSpPr>
        <p:spPr/>
        <p:txBody>
          <a:bodyPr/>
          <a:lstStyle/>
          <a:p>
            <a:r>
              <a:rPr lang="de-CH"/>
              <a:t>24.04.23</a:t>
            </a:r>
            <a:endParaRPr lang="en-US" dirty="0"/>
          </a:p>
        </p:txBody>
      </p:sp>
      <p:sp>
        <p:nvSpPr>
          <p:cNvPr id="3" name="Slide Number Placeholder 2">
            <a:extLst>
              <a:ext uri="{FF2B5EF4-FFF2-40B4-BE49-F238E27FC236}">
                <a16:creationId xmlns:a16="http://schemas.microsoft.com/office/drawing/2014/main" id="{2FE8E5F3-9459-3279-8E2C-E5F90FC71589}"/>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6" name="Picture 5">
            <a:extLst>
              <a:ext uri="{FF2B5EF4-FFF2-40B4-BE49-F238E27FC236}">
                <a16:creationId xmlns:a16="http://schemas.microsoft.com/office/drawing/2014/main" id="{6AA1D114-5999-B334-FFE8-FD861A4A2793}"/>
              </a:ext>
            </a:extLst>
          </p:cNvPr>
          <p:cNvPicPr>
            <a:picLocks noChangeAspect="1"/>
          </p:cNvPicPr>
          <p:nvPr/>
        </p:nvPicPr>
        <p:blipFill>
          <a:blip r:embed="rId3"/>
          <a:stretch>
            <a:fillRect/>
          </a:stretch>
        </p:blipFill>
        <p:spPr>
          <a:xfrm>
            <a:off x="7795130" y="908720"/>
            <a:ext cx="3653043" cy="2031092"/>
          </a:xfrm>
          <a:prstGeom prst="rect">
            <a:avLst/>
          </a:prstGeom>
        </p:spPr>
      </p:pic>
      <p:pic>
        <p:nvPicPr>
          <p:cNvPr id="7" name="Picture 6">
            <a:extLst>
              <a:ext uri="{FF2B5EF4-FFF2-40B4-BE49-F238E27FC236}">
                <a16:creationId xmlns:a16="http://schemas.microsoft.com/office/drawing/2014/main" id="{078CC3B5-BC3D-7E0E-E23F-360B6EEF1159}"/>
              </a:ext>
            </a:extLst>
          </p:cNvPr>
          <p:cNvPicPr>
            <a:picLocks noChangeAspect="1"/>
          </p:cNvPicPr>
          <p:nvPr/>
        </p:nvPicPr>
        <p:blipFill>
          <a:blip r:embed="rId4"/>
          <a:stretch>
            <a:fillRect/>
          </a:stretch>
        </p:blipFill>
        <p:spPr>
          <a:xfrm>
            <a:off x="6000" y="903448"/>
            <a:ext cx="3299994" cy="1856246"/>
          </a:xfrm>
          <a:prstGeom prst="rect">
            <a:avLst/>
          </a:prstGeom>
        </p:spPr>
      </p:pic>
      <p:sp>
        <p:nvSpPr>
          <p:cNvPr id="9" name="TextBox 8">
            <a:extLst>
              <a:ext uri="{FF2B5EF4-FFF2-40B4-BE49-F238E27FC236}">
                <a16:creationId xmlns:a16="http://schemas.microsoft.com/office/drawing/2014/main" id="{0908642F-BAE0-1207-3A4E-69978F427E07}"/>
              </a:ext>
            </a:extLst>
          </p:cNvPr>
          <p:cNvSpPr txBox="1"/>
          <p:nvPr/>
        </p:nvSpPr>
        <p:spPr>
          <a:xfrm>
            <a:off x="7795130" y="2647424"/>
            <a:ext cx="4248472" cy="584775"/>
          </a:xfrm>
          <a:prstGeom prst="rect">
            <a:avLst/>
          </a:prstGeom>
          <a:noFill/>
        </p:spPr>
        <p:txBody>
          <a:bodyPr wrap="square">
            <a:spAutoFit/>
          </a:bodyPr>
          <a:lstStyle/>
          <a:p>
            <a:endParaRPr lang="en-GB" sz="1800" b="0" dirty="0">
              <a:hlinkClick r:id="rId5"/>
            </a:endParaRPr>
          </a:p>
          <a:p>
            <a:r>
              <a:rPr lang="en-GB" sz="1400" b="0" dirty="0">
                <a:hlinkClick r:id="rId5"/>
              </a:rPr>
              <a:t>Link to the CDR</a:t>
            </a:r>
            <a:endParaRPr lang="en-GB" sz="1400" b="0" dirty="0"/>
          </a:p>
        </p:txBody>
      </p:sp>
      <p:pic>
        <p:nvPicPr>
          <p:cNvPr id="10" name="Picture 9">
            <a:extLst>
              <a:ext uri="{FF2B5EF4-FFF2-40B4-BE49-F238E27FC236}">
                <a16:creationId xmlns:a16="http://schemas.microsoft.com/office/drawing/2014/main" id="{605D5DA5-3EA5-9819-7DF6-92B12A90FAC5}"/>
              </a:ext>
            </a:extLst>
          </p:cNvPr>
          <p:cNvPicPr>
            <a:picLocks noChangeAspect="1"/>
          </p:cNvPicPr>
          <p:nvPr/>
        </p:nvPicPr>
        <p:blipFill>
          <a:blip r:embed="rId6"/>
          <a:stretch>
            <a:fillRect/>
          </a:stretch>
        </p:blipFill>
        <p:spPr>
          <a:xfrm>
            <a:off x="7453743" y="3446591"/>
            <a:ext cx="4524438" cy="2830127"/>
          </a:xfrm>
          <a:prstGeom prst="rect">
            <a:avLst/>
          </a:prstGeom>
        </p:spPr>
      </p:pic>
      <p:pic>
        <p:nvPicPr>
          <p:cNvPr id="17" name="Picture 16">
            <a:extLst>
              <a:ext uri="{FF2B5EF4-FFF2-40B4-BE49-F238E27FC236}">
                <a16:creationId xmlns:a16="http://schemas.microsoft.com/office/drawing/2014/main" id="{0BE20FB9-737D-0481-DACC-D7A6B2DFAE3C}"/>
              </a:ext>
            </a:extLst>
          </p:cNvPr>
          <p:cNvPicPr>
            <a:picLocks noChangeAspect="1"/>
          </p:cNvPicPr>
          <p:nvPr/>
        </p:nvPicPr>
        <p:blipFill>
          <a:blip r:embed="rId7"/>
          <a:stretch>
            <a:fillRect/>
          </a:stretch>
        </p:blipFill>
        <p:spPr>
          <a:xfrm>
            <a:off x="-12503" y="3104452"/>
            <a:ext cx="3507121" cy="1856246"/>
          </a:xfrm>
          <a:prstGeom prst="rect">
            <a:avLst/>
          </a:prstGeom>
        </p:spPr>
      </p:pic>
    </p:spTree>
    <p:extLst>
      <p:ext uri="{BB962C8B-B14F-4D97-AF65-F5344CB8AC3E}">
        <p14:creationId xmlns:p14="http://schemas.microsoft.com/office/powerpoint/2010/main" val="100038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a:xfrm>
            <a:off x="0" y="0"/>
            <a:ext cx="10992544" cy="1008112"/>
          </a:xfrm>
          <a:prstGeom prst="rect">
            <a:avLst/>
          </a:prstGeom>
          <a:no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lvl="0">
              <a:defRPr/>
            </a:pPr>
            <a:r>
              <a:rPr lang="en-US" sz="3200" kern="0" dirty="0">
                <a:solidFill>
                  <a:schemeClr val="tx1"/>
                </a:solidFill>
                <a:latin typeface="+mn-lt"/>
                <a:cs typeface="Arial" panose="020B0604020202020204" pitchFamily="34" charset="0"/>
              </a:rPr>
              <a:t>2018: Circular hadron colliders -  FCC-</a:t>
            </a:r>
            <a:r>
              <a:rPr lang="en-US" sz="3200" kern="0" dirty="0" err="1">
                <a:solidFill>
                  <a:schemeClr val="tx1"/>
                </a:solidFill>
                <a:latin typeface="+mn-lt"/>
                <a:cs typeface="Arial" panose="020B0604020202020204" pitchFamily="34" charset="0"/>
              </a:rPr>
              <a:t>hh</a:t>
            </a:r>
            <a:r>
              <a:rPr lang="en-US" sz="3200" kern="0" dirty="0">
                <a:solidFill>
                  <a:schemeClr val="tx1"/>
                </a:solidFill>
                <a:latin typeface="+mn-lt"/>
                <a:cs typeface="Arial" panose="020B0604020202020204" pitchFamily="34" charset="0"/>
              </a:rPr>
              <a:t> and </a:t>
            </a:r>
            <a:r>
              <a:rPr lang="en-US" sz="3200" kern="0" dirty="0" err="1">
                <a:solidFill>
                  <a:schemeClr val="tx1"/>
                </a:solidFill>
                <a:latin typeface="+mn-lt"/>
                <a:cs typeface="Arial" panose="020B0604020202020204" pitchFamily="34" charset="0"/>
              </a:rPr>
              <a:t>SppC</a:t>
            </a:r>
            <a:endParaRPr lang="en-US" sz="3200" kern="0" dirty="0">
              <a:solidFill>
                <a:schemeClr val="tx1"/>
              </a:solidFill>
              <a:latin typeface="+mn-lt"/>
            </a:endParaRPr>
          </a:p>
        </p:txBody>
      </p:sp>
      <p:pic>
        <p:nvPicPr>
          <p:cNvPr id="58" name="Picture 57" descr="layout_c.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91544" y="2427853"/>
            <a:ext cx="3888432" cy="4050450"/>
          </a:xfrm>
          <a:prstGeom prst="rect">
            <a:avLst/>
          </a:prstGeom>
        </p:spPr>
      </p:pic>
      <mc:AlternateContent xmlns:mc="http://schemas.openxmlformats.org/markup-compatibility/2006" xmlns:a14="http://schemas.microsoft.com/office/drawing/2010/main">
        <mc:Choice Requires="a14">
          <p:sp>
            <p:nvSpPr>
              <p:cNvPr id="60" name="TextBox 59"/>
              <p:cNvSpPr txBox="1"/>
              <p:nvPr/>
            </p:nvSpPr>
            <p:spPr>
              <a:xfrm>
                <a:off x="551384" y="1004535"/>
                <a:ext cx="10585176" cy="1015663"/>
              </a:xfrm>
              <a:prstGeom prst="rect">
                <a:avLst/>
              </a:prstGeom>
              <a:noFill/>
            </p:spPr>
            <p:txBody>
              <a:bodyPr wrap="square">
                <a:spAutoFit/>
              </a:bodyPr>
              <a:lstStyle>
                <a:defPPr>
                  <a:defRPr lang="en-US"/>
                </a:defPPr>
                <a:lvl1pPr lvl="0">
                  <a:defRPr kumimoji="0" sz="2400" b="1" i="0" u="none" strike="noStrike" kern="0" cap="none" spc="0" normalizeH="0" baseline="0">
                    <a:ln>
                      <a:noFill/>
                    </a:ln>
                    <a:solidFill>
                      <a:srgbClr val="4472C4">
                        <a:lumMod val="75000"/>
                      </a:srgbClr>
                    </a:solidFill>
                    <a:effectLst/>
                    <a:uLnTx/>
                    <a:uFillTx/>
                  </a:defRPr>
                </a:lvl1pPr>
              </a:lstStyle>
              <a:p>
                <a:r>
                  <a:rPr lang="de-DE" sz="2000" dirty="0" err="1"/>
                  <a:t>Circumference</a:t>
                </a:r>
                <a:r>
                  <a:rPr lang="de-DE" sz="2000" dirty="0"/>
                  <a:t> </a:t>
                </a:r>
                <a14:m>
                  <m:oMath xmlns:m="http://schemas.openxmlformats.org/officeDocument/2006/math">
                    <m:r>
                      <a:rPr lang="de-DE" sz="2000" dirty="0">
                        <a:latin typeface="Cambria Math" panose="02040503050406030204" pitchFamily="18" charset="0"/>
                      </a:rPr>
                      <m:t>~</m:t>
                    </m:r>
                  </m:oMath>
                </a14:m>
                <a:r>
                  <a:rPr lang="de-DE" sz="2000" dirty="0"/>
                  <a:t>100 km, </a:t>
                </a:r>
                <a:r>
                  <a:rPr lang="en-GB" sz="2000" dirty="0"/>
                  <a:t>two high-luminosity experiments up to 3</a:t>
                </a:r>
                <a:r>
                  <a:rPr lang="en-US" sz="2000" dirty="0"/>
                  <a:t> (1) x 10</a:t>
                </a:r>
                <a:r>
                  <a:rPr lang="en-US" sz="2000" baseline="30000" dirty="0"/>
                  <a:t>35</a:t>
                </a:r>
                <a:r>
                  <a:rPr lang="en-US" sz="2000" dirty="0"/>
                  <a:t> cm</a:t>
                </a:r>
                <a:r>
                  <a:rPr lang="en-US" sz="2000" baseline="30000" dirty="0"/>
                  <a:t>-2</a:t>
                </a:r>
                <a:r>
                  <a:rPr lang="en-US" sz="2000" dirty="0"/>
                  <a:t>s</a:t>
                </a:r>
                <a:r>
                  <a:rPr lang="en-US" sz="2000" baseline="30000" dirty="0"/>
                  <a:t>-1</a:t>
                </a:r>
                <a:r>
                  <a:rPr lang="en-GB" sz="2000" dirty="0"/>
                  <a:t>, </a:t>
                </a:r>
                <a:r>
                  <a:rPr lang="en-GB" sz="2000" b="0" dirty="0">
                    <a:solidFill>
                      <a:srgbClr val="000000"/>
                    </a:solidFill>
                  </a:rPr>
                  <a:t>two additional experiments possibly combined with </a:t>
                </a:r>
                <a:r>
                  <a:rPr lang="de-DE" sz="2000" b="0" dirty="0">
                    <a:solidFill>
                      <a:srgbClr val="000000"/>
                    </a:solidFill>
                  </a:rPr>
                  <a:t>injection section, </a:t>
                </a:r>
                <a:r>
                  <a:rPr lang="en-GB" sz="2000" b="0" dirty="0">
                    <a:solidFill>
                      <a:srgbClr val="000000"/>
                    </a:solidFill>
                  </a:rPr>
                  <a:t>collimation insertions (</a:t>
                </a:r>
                <a:r>
                  <a:rPr lang="en-GB" sz="2000" b="0" dirty="0" err="1">
                    <a:solidFill>
                      <a:srgbClr val="000000"/>
                    </a:solidFill>
                  </a:rPr>
                  <a:t>betatron</a:t>
                </a:r>
                <a:r>
                  <a:rPr lang="en-GB" sz="2000" b="0" dirty="0">
                    <a:solidFill>
                      <a:srgbClr val="000000"/>
                    </a:solidFill>
                  </a:rPr>
                  <a:t> and momentum cleaning), extraction/dump insertion, RF insertion</a:t>
                </a:r>
                <a:endParaRPr lang="de-DE" sz="2000" dirty="0"/>
              </a:p>
            </p:txBody>
          </p:sp>
        </mc:Choice>
        <mc:Fallback xmlns="">
          <p:sp>
            <p:nvSpPr>
              <p:cNvPr id="60" name="TextBox 59"/>
              <p:cNvSpPr txBox="1">
                <a:spLocks noRot="1" noChangeAspect="1" noMove="1" noResize="1" noEditPoints="1" noAdjustHandles="1" noChangeArrowheads="1" noChangeShapeType="1" noTextEdit="1"/>
              </p:cNvSpPr>
              <p:nvPr/>
            </p:nvSpPr>
            <p:spPr>
              <a:xfrm>
                <a:off x="551384" y="1004535"/>
                <a:ext cx="10585176" cy="1015663"/>
              </a:xfrm>
              <a:prstGeom prst="rect">
                <a:avLst/>
              </a:prstGeom>
              <a:blipFill>
                <a:blip r:embed="rId4"/>
                <a:stretch>
                  <a:fillRect l="-600" t="-3750" b="-11250"/>
                </a:stretch>
              </a:blipFill>
            </p:spPr>
            <p:txBody>
              <a:bodyPr/>
              <a:lstStyle/>
              <a:p>
                <a:r>
                  <a:rPr lang="en-GB">
                    <a:noFill/>
                  </a:rPr>
                  <a:t> </a:t>
                </a:r>
              </a:p>
            </p:txBody>
          </p:sp>
        </mc:Fallback>
      </mc:AlternateContent>
      <p:pic>
        <p:nvPicPr>
          <p:cNvPr id="2" name="Picture 1"/>
          <p:cNvPicPr>
            <a:picLocks noChangeAspect="1"/>
          </p:cNvPicPr>
          <p:nvPr/>
        </p:nvPicPr>
        <p:blipFill rotWithShape="1">
          <a:blip r:embed="rId5" cstate="print">
            <a:extLst>
              <a:ext uri="{28A0092B-C50C-407E-A947-70E740481C1C}">
                <a14:useLocalDpi xmlns:a14="http://schemas.microsoft.com/office/drawing/2010/main"/>
              </a:ext>
            </a:extLst>
          </a:blip>
          <a:srcRect t="8639"/>
          <a:stretch/>
        </p:blipFill>
        <p:spPr>
          <a:xfrm>
            <a:off x="5903393" y="2688968"/>
            <a:ext cx="4218020" cy="3618402"/>
          </a:xfrm>
          <a:prstGeom prst="rect">
            <a:avLst/>
          </a:prstGeom>
        </p:spPr>
      </p:pic>
      <p:sp>
        <p:nvSpPr>
          <p:cNvPr id="3" name="TextBox 2"/>
          <p:cNvSpPr txBox="1"/>
          <p:nvPr/>
        </p:nvSpPr>
        <p:spPr>
          <a:xfrm>
            <a:off x="283639" y="3345082"/>
            <a:ext cx="1424266" cy="461665"/>
          </a:xfrm>
          <a:prstGeom prst="rect">
            <a:avLst/>
          </a:prstGeom>
          <a:noFill/>
        </p:spPr>
        <p:txBody>
          <a:bodyPr wrap="square" rtlCol="0">
            <a:spAutoFit/>
          </a:bodyPr>
          <a:lstStyle/>
          <a:p>
            <a:r>
              <a:rPr lang="en-US" sz="2400" b="1" dirty="0">
                <a:solidFill>
                  <a:srgbClr val="000000"/>
                </a:solidFill>
              </a:rPr>
              <a:t>FCC-</a:t>
            </a:r>
            <a:r>
              <a:rPr lang="en-US" sz="2400" b="1" dirty="0" err="1">
                <a:solidFill>
                  <a:srgbClr val="000000"/>
                </a:solidFill>
              </a:rPr>
              <a:t>hh</a:t>
            </a:r>
            <a:endParaRPr lang="en-GB" sz="2400" b="1" dirty="0">
              <a:solidFill>
                <a:srgbClr val="000000"/>
              </a:solidFill>
            </a:endParaRPr>
          </a:p>
        </p:txBody>
      </p:sp>
      <p:sp>
        <p:nvSpPr>
          <p:cNvPr id="7" name="TextBox 6"/>
          <p:cNvSpPr txBox="1"/>
          <p:nvPr/>
        </p:nvSpPr>
        <p:spPr>
          <a:xfrm>
            <a:off x="10272464" y="3291949"/>
            <a:ext cx="1424266" cy="461665"/>
          </a:xfrm>
          <a:prstGeom prst="rect">
            <a:avLst/>
          </a:prstGeom>
          <a:noFill/>
        </p:spPr>
        <p:txBody>
          <a:bodyPr wrap="square" rtlCol="0">
            <a:spAutoFit/>
          </a:bodyPr>
          <a:lstStyle/>
          <a:p>
            <a:r>
              <a:rPr lang="en-US" sz="2400" b="1" dirty="0" err="1">
                <a:solidFill>
                  <a:srgbClr val="000000"/>
                </a:solidFill>
              </a:rPr>
              <a:t>SppC</a:t>
            </a:r>
            <a:endParaRPr lang="en-GB" sz="2400" b="1" dirty="0">
              <a:solidFill>
                <a:srgbClr val="000000"/>
              </a:solidFill>
            </a:endParaRPr>
          </a:p>
        </p:txBody>
      </p:sp>
      <p:sp>
        <p:nvSpPr>
          <p:cNvPr id="5" name="TextBox 4"/>
          <p:cNvSpPr txBox="1"/>
          <p:nvPr/>
        </p:nvSpPr>
        <p:spPr>
          <a:xfrm>
            <a:off x="10055941" y="3796005"/>
            <a:ext cx="1944715" cy="1754326"/>
          </a:xfrm>
          <a:prstGeom prst="rect">
            <a:avLst/>
          </a:prstGeom>
          <a:noFill/>
        </p:spPr>
        <p:txBody>
          <a:bodyPr wrap="square" rtlCol="0">
            <a:spAutoFit/>
          </a:bodyPr>
          <a:lstStyle/>
          <a:p>
            <a:r>
              <a:rPr lang="en-US" dirty="0"/>
              <a:t>new injector chain,</a:t>
            </a:r>
          </a:p>
          <a:p>
            <a:endParaRPr lang="en-US" dirty="0"/>
          </a:p>
          <a:p>
            <a:r>
              <a:rPr lang="en-US" dirty="0"/>
              <a:t>simultaneous operation with </a:t>
            </a:r>
            <a:r>
              <a:rPr lang="en-US" dirty="0" err="1"/>
              <a:t>e+e</a:t>
            </a:r>
            <a:r>
              <a:rPr lang="en-US" dirty="0"/>
              <a:t>- collider </a:t>
            </a:r>
          </a:p>
        </p:txBody>
      </p:sp>
      <p:sp>
        <p:nvSpPr>
          <p:cNvPr id="9" name="TextBox 8"/>
          <p:cNvSpPr txBox="1"/>
          <p:nvPr/>
        </p:nvSpPr>
        <p:spPr>
          <a:xfrm>
            <a:off x="47328" y="3940021"/>
            <a:ext cx="2057780" cy="2585323"/>
          </a:xfrm>
          <a:prstGeom prst="rect">
            <a:avLst/>
          </a:prstGeom>
          <a:noFill/>
        </p:spPr>
        <p:txBody>
          <a:bodyPr wrap="square" rtlCol="0">
            <a:spAutoFit/>
          </a:bodyPr>
          <a:lstStyle/>
          <a:p>
            <a:r>
              <a:rPr lang="en-US" dirty="0"/>
              <a:t>based on existing CERN injector chain,</a:t>
            </a:r>
          </a:p>
          <a:p>
            <a:endParaRPr lang="en-US" dirty="0"/>
          </a:p>
          <a:p>
            <a:r>
              <a:rPr lang="en-US" dirty="0"/>
              <a:t>Luminosity goal </a:t>
            </a:r>
            <a:r>
              <a:rPr lang="de-DE" dirty="0"/>
              <a:t>~20 ab-1 per main IP within 25 years</a:t>
            </a:r>
          </a:p>
          <a:p>
            <a:endParaRPr lang="en-US" dirty="0"/>
          </a:p>
          <a:p>
            <a:endParaRPr lang="en-US" dirty="0"/>
          </a:p>
        </p:txBody>
      </p:sp>
      <p:sp>
        <p:nvSpPr>
          <p:cNvPr id="16" name="Content Placeholder 2"/>
          <p:cNvSpPr txBox="1">
            <a:spLocks/>
          </p:cNvSpPr>
          <p:nvPr/>
        </p:nvSpPr>
        <p:spPr>
          <a:xfrm>
            <a:off x="9824391" y="2258211"/>
            <a:ext cx="2304256" cy="430757"/>
          </a:xfrm>
          <a:prstGeom prst="rect">
            <a:avLst/>
          </a:prstGeom>
          <a:solidFill>
            <a:srgbClr val="70AD47">
              <a:lumMod val="40000"/>
              <a:lumOff val="60000"/>
            </a:srgbClr>
          </a:solidFill>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marR="0" lvl="0" indent="0" algn="l" defTabSz="914400" rtl="0" eaLnBrk="1" fontAlgn="auto" latinLnBrk="0" hangingPunct="1">
              <a:lnSpc>
                <a:spcPct val="100000"/>
              </a:lnSpc>
              <a:spcBef>
                <a:spcPts val="1200"/>
              </a:spcBef>
              <a:spcAft>
                <a:spcPts val="0"/>
              </a:spcAft>
              <a:buClr>
                <a:srgbClr val="0C377B"/>
              </a:buClr>
              <a:buSzPct val="80000"/>
              <a:buFont typeface="Arial"/>
              <a:buNone/>
              <a:tabLst/>
              <a:defRPr/>
            </a:pPr>
            <a:r>
              <a:rPr kumimoji="0" lang="en-US" sz="1200" b="1" i="0" u="none" strike="noStrike" kern="1200" cap="none" spc="0" normalizeH="0" baseline="0" noProof="0" dirty="0">
                <a:ln>
                  <a:noFill/>
                </a:ln>
                <a:solidFill>
                  <a:prstClr val="black"/>
                </a:solidFill>
                <a:effectLst/>
                <a:uLnTx/>
                <a:uFillTx/>
              </a:rPr>
              <a:t>values in brackets refer to  CEPC</a:t>
            </a:r>
          </a:p>
        </p:txBody>
      </p:sp>
      <p:sp>
        <p:nvSpPr>
          <p:cNvPr id="4" name="TextBox 3">
            <a:extLst>
              <a:ext uri="{FF2B5EF4-FFF2-40B4-BE49-F238E27FC236}">
                <a16:creationId xmlns:a16="http://schemas.microsoft.com/office/drawing/2014/main" id="{6E8CC459-E819-014F-AFE1-310C9DA1103E}"/>
              </a:ext>
            </a:extLst>
          </p:cNvPr>
          <p:cNvSpPr txBox="1"/>
          <p:nvPr/>
        </p:nvSpPr>
        <p:spPr>
          <a:xfrm>
            <a:off x="8585200" y="6538261"/>
            <a:ext cx="2787814" cy="338554"/>
          </a:xfrm>
          <a:prstGeom prst="rect">
            <a:avLst/>
          </a:prstGeom>
          <a:noFill/>
        </p:spPr>
        <p:txBody>
          <a:bodyPr wrap="none" rtlCol="0">
            <a:spAutoFit/>
          </a:bodyPr>
          <a:lstStyle/>
          <a:p>
            <a:r>
              <a:rPr lang="en-US" sz="1600" dirty="0">
                <a:solidFill>
                  <a:schemeClr val="bg1"/>
                </a:solidFill>
              </a:rPr>
              <a:t>Slide from </a:t>
            </a:r>
            <a:r>
              <a:rPr lang="en-US" sz="1600" dirty="0" err="1">
                <a:solidFill>
                  <a:schemeClr val="bg1"/>
                </a:solidFill>
              </a:rPr>
              <a:t>M.Benedikt</a:t>
            </a:r>
            <a:r>
              <a:rPr lang="en-US" sz="1600" dirty="0">
                <a:solidFill>
                  <a:schemeClr val="bg1"/>
                </a:solidFill>
              </a:rPr>
              <a:t>: </a:t>
            </a:r>
            <a:r>
              <a:rPr lang="en-US" sz="1600" dirty="0">
                <a:solidFill>
                  <a:schemeClr val="bg1"/>
                </a:solidFill>
                <a:hlinkClick r:id="rId6">
                  <a:extLst>
                    <a:ext uri="{A12FA001-AC4F-418D-AE19-62706E023703}">
                      <ahyp:hlinkClr xmlns:ahyp="http://schemas.microsoft.com/office/drawing/2018/hyperlinkcolor" val="tx"/>
                    </a:ext>
                  </a:extLst>
                </a:hlinkClick>
              </a:rPr>
              <a:t>Link</a:t>
            </a:r>
            <a:r>
              <a:rPr lang="en-US" sz="1600" dirty="0">
                <a:solidFill>
                  <a:schemeClr val="bg1"/>
                </a:solidFill>
              </a:rPr>
              <a:t> </a:t>
            </a:r>
          </a:p>
        </p:txBody>
      </p:sp>
      <p:sp>
        <p:nvSpPr>
          <p:cNvPr id="6" name="TextBox 5">
            <a:extLst>
              <a:ext uri="{FF2B5EF4-FFF2-40B4-BE49-F238E27FC236}">
                <a16:creationId xmlns:a16="http://schemas.microsoft.com/office/drawing/2014/main" id="{D06C1204-5144-860B-5170-CCA7F052F68C}"/>
              </a:ext>
            </a:extLst>
          </p:cNvPr>
          <p:cNvSpPr txBox="1"/>
          <p:nvPr/>
        </p:nvSpPr>
        <p:spPr>
          <a:xfrm>
            <a:off x="5933812" y="6414907"/>
            <a:ext cx="6258188" cy="276999"/>
          </a:xfrm>
          <a:prstGeom prst="rect">
            <a:avLst/>
          </a:prstGeom>
          <a:solidFill>
            <a:schemeClr val="accent1">
              <a:lumMod val="20000"/>
              <a:lumOff val="80000"/>
            </a:schemeClr>
          </a:solidFill>
        </p:spPr>
        <p:txBody>
          <a:bodyPr wrap="none" lIns="0" tIns="0" rIns="0" bIns="0" rtlCol="0">
            <a:spAutoFit/>
          </a:bodyPr>
          <a:lstStyle/>
          <a:p>
            <a:pPr algn="l"/>
            <a:r>
              <a:rPr lang="en-GB" dirty="0"/>
              <a:t>For more recent studies of the </a:t>
            </a:r>
            <a:r>
              <a:rPr lang="en-GB" dirty="0" err="1"/>
              <a:t>SppC</a:t>
            </a:r>
            <a:r>
              <a:rPr lang="en-GB" dirty="0"/>
              <a:t> see next talk by </a:t>
            </a:r>
            <a:r>
              <a:rPr lang="en-GB" dirty="0" err="1"/>
              <a:t>J.Tang</a:t>
            </a:r>
            <a:r>
              <a:rPr lang="en-GB" dirty="0"/>
              <a:t>  </a:t>
            </a:r>
          </a:p>
        </p:txBody>
      </p:sp>
    </p:spTree>
    <p:extLst>
      <p:ext uri="{BB962C8B-B14F-4D97-AF65-F5344CB8AC3E}">
        <p14:creationId xmlns:p14="http://schemas.microsoft.com/office/powerpoint/2010/main" val="16494699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35360" y="0"/>
            <a:ext cx="11856640" cy="1008112"/>
          </a:xfrm>
          <a:prstGeom prst="rect">
            <a:avLst/>
          </a:prstGeom>
          <a:no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i="0" u="none" strike="noStrike" kern="0" cap="none" spc="0" normalizeH="0" baseline="0" noProof="0" dirty="0">
                <a:ln>
                  <a:noFill/>
                </a:ln>
                <a:solidFill>
                  <a:schemeClr val="tx1"/>
                </a:solidFill>
                <a:effectLst/>
                <a:uLnTx/>
                <a:uFillTx/>
                <a:latin typeface="+mn-lt"/>
                <a:cs typeface="Arial" panose="020B0604020202020204" pitchFamily="34" charset="0"/>
              </a:rPr>
              <a:t>2018: </a:t>
            </a:r>
            <a:r>
              <a:rPr kumimoji="0" lang="en-US" sz="3200" i="0" u="none" strike="noStrike" kern="0" cap="none" spc="0" normalizeH="0" baseline="0" dirty="0">
                <a:ln>
                  <a:noFill/>
                </a:ln>
                <a:solidFill>
                  <a:schemeClr val="tx1"/>
                </a:solidFill>
                <a:effectLst/>
                <a:uLnTx/>
                <a:uFillTx/>
                <a:latin typeface="+mn-lt"/>
                <a:cs typeface="Arial" panose="020B0604020202020204" pitchFamily="34" charset="0"/>
              </a:rPr>
              <a:t>C</a:t>
            </a:r>
            <a:r>
              <a:rPr lang="en-US" sz="3200" kern="0" noProof="0" dirty="0" err="1">
                <a:solidFill>
                  <a:schemeClr val="tx1"/>
                </a:solidFill>
                <a:latin typeface="+mn-lt"/>
                <a:cs typeface="Arial" panose="020B0604020202020204" pitchFamily="34" charset="0"/>
              </a:rPr>
              <a:t>hallenges</a:t>
            </a:r>
            <a:r>
              <a:rPr lang="en-US" sz="3200" kern="0" noProof="0" dirty="0">
                <a:solidFill>
                  <a:schemeClr val="tx1"/>
                </a:solidFill>
                <a:latin typeface="+mn-lt"/>
                <a:cs typeface="Arial" panose="020B0604020202020204" pitchFamily="34" charset="0"/>
              </a:rPr>
              <a:t> for hadron colliders</a:t>
            </a:r>
            <a:endParaRPr kumimoji="0" lang="en-US" sz="3200" i="0" u="none" strike="noStrike" kern="0" cap="none" spc="0" normalizeH="0" baseline="0" noProof="0" dirty="0">
              <a:ln>
                <a:noFill/>
              </a:ln>
              <a:solidFill>
                <a:schemeClr val="tx1"/>
              </a:solidFill>
              <a:effectLst/>
              <a:uLnTx/>
              <a:uFillTx/>
              <a:latin typeface="+mn-lt"/>
              <a:cs typeface="Arial" panose="020B0604020202020204" pitchFamily="34" charset="0"/>
            </a:endParaRPr>
          </a:p>
        </p:txBody>
      </p:sp>
      <p:sp>
        <p:nvSpPr>
          <p:cNvPr id="11" name="Rectangle 10"/>
          <p:cNvSpPr/>
          <p:nvPr/>
        </p:nvSpPr>
        <p:spPr>
          <a:xfrm>
            <a:off x="108845" y="888290"/>
            <a:ext cx="6130586" cy="1384995"/>
          </a:xfrm>
          <a:prstGeom prst="rect">
            <a:avLst/>
          </a:prstGeom>
          <a:noFill/>
        </p:spPr>
        <p:txBody>
          <a:bodyPr wrap="square">
            <a:spAutoFit/>
          </a:bodyP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kern="0" dirty="0">
                <a:solidFill>
                  <a:srgbClr val="303030"/>
                </a:solidFill>
              </a:rPr>
              <a:t>H</a:t>
            </a:r>
            <a:r>
              <a:rPr kumimoji="0" lang="en-US" b="1" i="0" u="none" strike="noStrike" kern="0" cap="none" spc="0" normalizeH="0" baseline="0" noProof="0" dirty="0" err="1">
                <a:ln>
                  <a:noFill/>
                </a:ln>
                <a:solidFill>
                  <a:srgbClr val="303030"/>
                </a:solidFill>
                <a:effectLst/>
                <a:uLnTx/>
                <a:uFillTx/>
              </a:rPr>
              <a:t>igh</a:t>
            </a:r>
            <a:r>
              <a:rPr kumimoji="0" lang="en-US" b="1" i="0" u="none" strike="noStrike" kern="0" cap="none" spc="0" normalizeH="0" noProof="0" dirty="0">
                <a:ln>
                  <a:noFill/>
                </a:ln>
                <a:solidFill>
                  <a:srgbClr val="303030"/>
                </a:solidFill>
                <a:effectLst/>
                <a:uLnTx/>
                <a:uFillTx/>
              </a:rPr>
              <a:t> </a:t>
            </a:r>
            <a:r>
              <a:rPr lang="en-US" b="1" kern="0" dirty="0">
                <a:solidFill>
                  <a:srgbClr val="303030"/>
                </a:solidFill>
              </a:rPr>
              <a:t>stored energy in the </a:t>
            </a:r>
            <a:r>
              <a:rPr kumimoji="0" lang="en-US" b="1" i="0" u="none" strike="noStrike" kern="0" cap="none" spc="0" normalizeH="0" noProof="0" dirty="0">
                <a:ln>
                  <a:noFill/>
                </a:ln>
                <a:solidFill>
                  <a:srgbClr val="303030"/>
                </a:solidFill>
                <a:effectLst/>
                <a:uLnTx/>
                <a:uFillTx/>
              </a:rPr>
              <a:t>beam ~8-9 GJ</a:t>
            </a:r>
          </a:p>
          <a:p>
            <a:pPr marL="628650" lvl="1" indent="-171450">
              <a:buFont typeface="Arial" panose="020B0604020202020204" pitchFamily="34" charset="0"/>
              <a:buChar char="•"/>
              <a:defRPr/>
            </a:pPr>
            <a:r>
              <a:rPr lang="en-US" sz="1600" kern="0" baseline="0" dirty="0">
                <a:solidFill>
                  <a:srgbClr val="303030"/>
                </a:solidFill>
              </a:rPr>
              <a:t>Beam handling</a:t>
            </a:r>
            <a:r>
              <a:rPr lang="en-US" sz="1600" kern="0" dirty="0">
                <a:solidFill>
                  <a:srgbClr val="303030"/>
                </a:solidFill>
              </a:rPr>
              <a:t> and dumping</a:t>
            </a:r>
          </a:p>
          <a:p>
            <a:pPr marL="628650" lvl="1" indent="-171450">
              <a:buFont typeface="Arial" panose="020B0604020202020204" pitchFamily="34" charset="0"/>
              <a:buChar char="•"/>
              <a:defRPr/>
            </a:pPr>
            <a:r>
              <a:rPr lang="en-US" sz="1600" kern="0" dirty="0">
                <a:solidFill>
                  <a:srgbClr val="303030"/>
                </a:solidFill>
              </a:rPr>
              <a:t>Collimation cleaning system optimization</a:t>
            </a:r>
          </a:p>
          <a:p>
            <a:pPr marL="628650" lvl="1" indent="-171450">
              <a:buFont typeface="Arial" panose="020B0604020202020204" pitchFamily="34" charset="0"/>
              <a:buChar char="•"/>
              <a:defRPr/>
            </a:pPr>
            <a:r>
              <a:rPr lang="en-US" sz="1600" dirty="0">
                <a:solidFill>
                  <a:srgbClr val="303030"/>
                </a:solidFill>
              </a:rPr>
              <a:t>K</a:t>
            </a:r>
            <a:r>
              <a:rPr lang="en-US" sz="1600" dirty="0">
                <a:solidFill>
                  <a:srgbClr val="303030"/>
                </a:solidFill>
                <a:effectLst/>
              </a:rPr>
              <a:t>inetic energy of Airbus A380 (empty) at 880 km/h </a:t>
            </a:r>
          </a:p>
          <a:p>
            <a:pPr marL="628650" lvl="1" indent="-171450">
              <a:buFont typeface="Arial" panose="020B0604020202020204" pitchFamily="34" charset="0"/>
              <a:buChar char="•"/>
              <a:defRPr/>
            </a:pPr>
            <a:endParaRPr lang="en-US" sz="1600" kern="0" dirty="0">
              <a:solidFill>
                <a:srgbClr val="303030"/>
              </a:solidFill>
            </a:endParaRPr>
          </a:p>
        </p:txBody>
      </p:sp>
      <p:sp>
        <p:nvSpPr>
          <p:cNvPr id="12" name="Rectangle 11"/>
          <p:cNvSpPr/>
          <p:nvPr/>
        </p:nvSpPr>
        <p:spPr>
          <a:xfrm>
            <a:off x="5735960" y="1124744"/>
            <a:ext cx="6346610" cy="615553"/>
          </a:xfrm>
          <a:prstGeom prst="rect">
            <a:avLst/>
          </a:prstGeom>
          <a:noFill/>
        </p:spPr>
        <p:txBody>
          <a:bodyPr wrap="square">
            <a:spAutoFit/>
          </a:bodyP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kern="0" dirty="0">
                <a:solidFill>
                  <a:srgbClr val="303030"/>
                </a:solidFill>
              </a:rPr>
              <a:t>H</a:t>
            </a:r>
            <a:r>
              <a:rPr kumimoji="0" lang="en-US" b="1" i="0" u="none" strike="noStrike" kern="0" cap="none" spc="0" normalizeH="0" baseline="0" noProof="0" dirty="0" err="1">
                <a:ln>
                  <a:noFill/>
                </a:ln>
                <a:solidFill>
                  <a:srgbClr val="303030"/>
                </a:solidFill>
                <a:effectLst/>
                <a:uLnTx/>
                <a:uFillTx/>
              </a:rPr>
              <a:t>igh</a:t>
            </a:r>
            <a:r>
              <a:rPr kumimoji="0" lang="en-US" b="1" i="0" u="none" strike="noStrike" kern="0" cap="none" spc="0" normalizeH="0" noProof="0" dirty="0">
                <a:ln>
                  <a:noFill/>
                </a:ln>
                <a:solidFill>
                  <a:srgbClr val="303030"/>
                </a:solidFill>
                <a:effectLst/>
                <a:uLnTx/>
                <a:uFillTx/>
              </a:rPr>
              <a:t> synchrotron radiation inside magnets several MW</a:t>
            </a:r>
          </a:p>
          <a:p>
            <a:pPr marL="628650" lvl="1" indent="-171450">
              <a:buFont typeface="Arial" panose="020B0604020202020204" pitchFamily="34" charset="0"/>
              <a:buChar char="•"/>
              <a:defRPr/>
            </a:pPr>
            <a:r>
              <a:rPr lang="en-US" sz="1600" b="1" kern="0" baseline="0" dirty="0">
                <a:solidFill>
                  <a:srgbClr val="303030"/>
                </a:solidFill>
              </a:rPr>
              <a:t>Beam screen</a:t>
            </a:r>
            <a:r>
              <a:rPr lang="en-US" sz="1600" b="1" kern="0" dirty="0">
                <a:solidFill>
                  <a:srgbClr val="303030"/>
                </a:solidFill>
              </a:rPr>
              <a:t> design and cryogenic efficiency</a:t>
            </a:r>
            <a:endParaRPr kumimoji="0" lang="en-US" sz="1600" b="1" i="0" u="none" strike="noStrike" kern="0" cap="none" spc="0" normalizeH="0" baseline="0" noProof="0" dirty="0">
              <a:ln>
                <a:noFill/>
              </a:ln>
              <a:solidFill>
                <a:srgbClr val="303030"/>
              </a:solidFill>
              <a:effectLst/>
              <a:uLnTx/>
              <a:uFillTx/>
            </a:endParaRPr>
          </a:p>
        </p:txBody>
      </p:sp>
      <p:pic>
        <p:nvPicPr>
          <p:cNvPr id="14" name="Picture 13"/>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869641" y="1894907"/>
            <a:ext cx="2448272" cy="2511861"/>
          </a:xfrm>
          <a:prstGeom prst="rect">
            <a:avLst/>
          </a:prstGeom>
          <a:noFill/>
        </p:spPr>
      </p:pic>
      <p:pic>
        <p:nvPicPr>
          <p:cNvPr id="15" name="Picture 2" descr="http://cds.cern.ch/record/2260679/files/DSC_7494.jpg?subformat=icon-1440"/>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5937876" y="4785841"/>
            <a:ext cx="6134788" cy="1307455"/>
          </a:xfrm>
          <a:prstGeom prst="rect">
            <a:avLst/>
          </a:prstGeom>
          <a:noFill/>
        </p:spPr>
      </p:pic>
      <p:pic>
        <p:nvPicPr>
          <p:cNvPr id="3" name="Picture 2"/>
          <p:cNvPicPr>
            <a:picLocks noChangeAspect="1"/>
          </p:cNvPicPr>
          <p:nvPr/>
        </p:nvPicPr>
        <p:blipFill>
          <a:blip r:embed="rId5"/>
          <a:stretch>
            <a:fillRect/>
          </a:stretch>
        </p:blipFill>
        <p:spPr>
          <a:xfrm>
            <a:off x="8213192" y="2000376"/>
            <a:ext cx="3797370" cy="2466945"/>
          </a:xfrm>
          <a:prstGeom prst="rect">
            <a:avLst/>
          </a:prstGeom>
          <a:noFill/>
        </p:spPr>
      </p:pic>
      <p:pic>
        <p:nvPicPr>
          <p:cNvPr id="17" name="Picture 16"/>
          <p:cNvPicPr>
            <a:picLocks noChangeAspect="1"/>
          </p:cNvPicPr>
          <p:nvPr/>
        </p:nvPicPr>
        <p:blipFill>
          <a:blip r:embed="rId6"/>
          <a:stretch>
            <a:fillRect/>
          </a:stretch>
        </p:blipFill>
        <p:spPr>
          <a:xfrm>
            <a:off x="2877934" y="2826514"/>
            <a:ext cx="3010027" cy="3042520"/>
          </a:xfrm>
          <a:prstGeom prst="rect">
            <a:avLst/>
          </a:prstGeom>
          <a:noFill/>
        </p:spPr>
      </p:pic>
      <p:grpSp>
        <p:nvGrpSpPr>
          <p:cNvPr id="4" name="Group 3"/>
          <p:cNvGrpSpPr/>
          <p:nvPr/>
        </p:nvGrpSpPr>
        <p:grpSpPr>
          <a:xfrm>
            <a:off x="3182776" y="4889348"/>
            <a:ext cx="1153770" cy="861584"/>
            <a:chOff x="1125806" y="4700624"/>
            <a:chExt cx="1153770" cy="861584"/>
          </a:xfrm>
          <a:noFill/>
        </p:grpSpPr>
        <p:sp>
          <p:nvSpPr>
            <p:cNvPr id="20" name="TextBox 19"/>
            <p:cNvSpPr txBox="1"/>
            <p:nvPr/>
          </p:nvSpPr>
          <p:spPr>
            <a:xfrm>
              <a:off x="1125806" y="4700624"/>
              <a:ext cx="1153770" cy="861584"/>
            </a:xfrm>
            <a:prstGeom prst="rect">
              <a:avLst/>
            </a:prstGeom>
            <a:grpFill/>
            <a:ln>
              <a:noFill/>
            </a:ln>
            <a:effectLst/>
          </p:spPr>
          <p:txBody>
            <a:bodyPr lIns="90000" tIns="45000" rIns="90000" bIns="45000"/>
            <a:lstStyle>
              <a:defPPr>
                <a:defRPr lang="en-US"/>
              </a:defPPr>
              <a:lvl1pPr>
                <a:defRPr sz="1600" b="1">
                  <a:solidFill>
                    <a:prstClr val="black"/>
                  </a:solidFill>
                  <a:latin typeface="Calibri" panose="020F0502020204030204"/>
                </a:defRPr>
              </a:lvl1pPr>
            </a:lstStyle>
            <a:p>
              <a:r>
                <a:rPr lang="en-US" sz="1400" dirty="0">
                  <a:solidFill>
                    <a:srgbClr val="303030"/>
                  </a:solidFill>
                  <a:latin typeface="+mn-lt"/>
                </a:rPr>
                <a:t>LHC</a:t>
              </a:r>
              <a:r>
                <a:rPr lang="en-US" dirty="0">
                  <a:solidFill>
                    <a:srgbClr val="303030"/>
                  </a:solidFill>
                  <a:latin typeface="+mn-lt"/>
                </a:rPr>
                <a:t> pattern</a:t>
              </a:r>
            </a:p>
          </p:txBody>
        </p:sp>
        <p:pic>
          <p:nvPicPr>
            <p:cNvPr id="19" name="Picture 18" descr="2007_nominalTDE_XY.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366045" y="5022929"/>
              <a:ext cx="708822" cy="499233"/>
            </a:xfrm>
            <a:prstGeom prst="rect">
              <a:avLst/>
            </a:prstGeom>
            <a:grpFill/>
          </p:spPr>
        </p:pic>
      </p:grpSp>
      <p:sp>
        <p:nvSpPr>
          <p:cNvPr id="21" name="TextBox 20"/>
          <p:cNvSpPr txBox="1"/>
          <p:nvPr/>
        </p:nvSpPr>
        <p:spPr>
          <a:xfrm>
            <a:off x="3354775" y="2163435"/>
            <a:ext cx="1995410" cy="352332"/>
          </a:xfrm>
          <a:prstGeom prst="rect">
            <a:avLst/>
          </a:prstGeom>
          <a:noFill/>
          <a:ln>
            <a:noFill/>
          </a:ln>
          <a:effectLst/>
        </p:spPr>
        <p:txBody>
          <a:bodyPr lIns="90000" tIns="45000" rIns="90000" bIns="45000"/>
          <a:lstStyle>
            <a:defPPr>
              <a:defRPr lang="en-US"/>
            </a:defPPr>
            <a:lvl1pPr>
              <a:defRPr sz="1600" b="1">
                <a:solidFill>
                  <a:prstClr val="black"/>
                </a:solidFill>
                <a:latin typeface="Calibri" panose="020F0502020204030204"/>
              </a:defRPr>
            </a:lvl1pPr>
          </a:lstStyle>
          <a:p>
            <a:r>
              <a:rPr lang="en-US" sz="1800" dirty="0">
                <a:solidFill>
                  <a:srgbClr val="303030"/>
                </a:solidFill>
                <a:latin typeface="+mn-lt"/>
              </a:rPr>
              <a:t>FCC dump pattern</a:t>
            </a:r>
          </a:p>
        </p:txBody>
      </p:sp>
      <p:pic>
        <p:nvPicPr>
          <p:cNvPr id="26" name="Picture 25"/>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19336" y="3128637"/>
            <a:ext cx="2526389" cy="1497963"/>
          </a:xfrm>
          <a:prstGeom prst="rect">
            <a:avLst/>
          </a:prstGeom>
          <a:noFill/>
        </p:spPr>
      </p:pic>
      <p:sp>
        <p:nvSpPr>
          <p:cNvPr id="29" name="CustomShape 12"/>
          <p:cNvSpPr/>
          <p:nvPr/>
        </p:nvSpPr>
        <p:spPr>
          <a:xfrm>
            <a:off x="136597" y="2097872"/>
            <a:ext cx="2698723" cy="241736"/>
          </a:xfrm>
          <a:prstGeom prst="rect">
            <a:avLst/>
          </a:prstGeom>
          <a:noFill/>
          <a:ln>
            <a:noFill/>
          </a:ln>
          <a:effectLst/>
        </p:spPr>
        <p:txBody>
          <a:bodyPr lIns="90000" tIns="45000" rIns="90000" bIns="45000"/>
          <a:lstStyle/>
          <a:p>
            <a:pPr>
              <a:defRPr/>
            </a:pPr>
            <a:r>
              <a:rPr lang="en-US" b="1" dirty="0">
                <a:solidFill>
                  <a:srgbClr val="303030"/>
                </a:solidFill>
              </a:rPr>
              <a:t>FCC Secondary Collimator</a:t>
            </a:r>
          </a:p>
        </p:txBody>
      </p:sp>
      <p:sp>
        <p:nvSpPr>
          <p:cNvPr id="25" name="Rectangle 24"/>
          <p:cNvSpPr/>
          <p:nvPr/>
        </p:nvSpPr>
        <p:spPr>
          <a:xfrm>
            <a:off x="142189" y="2617748"/>
            <a:ext cx="1705339" cy="52322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1" normalizeH="0" baseline="0" noProof="0" dirty="0">
                <a:ln>
                  <a:noFill/>
                </a:ln>
                <a:solidFill>
                  <a:srgbClr val="303030"/>
                </a:solidFill>
                <a:effectLst/>
                <a:uLnTx/>
                <a:uFill>
                  <a:solidFill>
                    <a:srgbClr val="FFFFFF"/>
                  </a:solidFill>
                </a:uFill>
                <a:cs typeface="Calibri" panose="020F0502020204030204" pitchFamily="34" charset="0"/>
              </a:rPr>
              <a:t>max power density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1" normalizeH="0" baseline="0" noProof="0" dirty="0">
                <a:ln>
                  <a:noFill/>
                </a:ln>
                <a:solidFill>
                  <a:srgbClr val="303030"/>
                </a:solidFill>
                <a:effectLst/>
                <a:uLnTx/>
                <a:uFill>
                  <a:solidFill>
                    <a:srgbClr val="FFFFFF"/>
                  </a:solidFill>
                </a:uFill>
                <a:cs typeface="Calibri" panose="020F0502020204030204" pitchFamily="34" charset="0"/>
              </a:rPr>
              <a:t>115 </a:t>
            </a:r>
            <a:r>
              <a:rPr kumimoji="0" lang="en-GB" sz="1400" b="0" i="0" u="none" strike="noStrike" kern="0" cap="none" spc="0" normalizeH="0" baseline="0" noProof="0" dirty="0">
                <a:ln>
                  <a:noFill/>
                </a:ln>
                <a:solidFill>
                  <a:srgbClr val="303030"/>
                </a:solidFill>
                <a:effectLst/>
                <a:uLnTx/>
                <a:uFillTx/>
              </a:rPr>
              <a:t>Wcm</a:t>
            </a:r>
            <a:r>
              <a:rPr kumimoji="0" lang="en-GB" sz="1400" b="0" i="0" u="none" strike="noStrike" kern="0" cap="none" spc="0" normalizeH="0" baseline="30000" noProof="0" dirty="0">
                <a:ln>
                  <a:noFill/>
                </a:ln>
                <a:solidFill>
                  <a:srgbClr val="303030"/>
                </a:solidFill>
                <a:effectLst/>
                <a:uLnTx/>
                <a:uFillTx/>
              </a:rPr>
              <a:t>-3</a:t>
            </a:r>
            <a:endParaRPr kumimoji="0" lang="en-US" sz="1400" b="0" i="0" u="none" strike="noStrike" kern="0" cap="none" spc="0" normalizeH="0" baseline="0" noProof="0" dirty="0">
              <a:ln>
                <a:noFill/>
              </a:ln>
              <a:solidFill>
                <a:srgbClr val="303030"/>
              </a:solidFill>
              <a:effectLst/>
              <a:uLnTx/>
              <a:uFillTx/>
            </a:endParaRPr>
          </a:p>
        </p:txBody>
      </p:sp>
      <p:sp>
        <p:nvSpPr>
          <p:cNvPr id="2" name="Rectangle 1"/>
          <p:cNvSpPr/>
          <p:nvPr/>
        </p:nvSpPr>
        <p:spPr>
          <a:xfrm>
            <a:off x="7530881" y="4427820"/>
            <a:ext cx="2813591" cy="369332"/>
          </a:xfrm>
          <a:prstGeom prst="rect">
            <a:avLst/>
          </a:prstGeom>
          <a:noFill/>
        </p:spPr>
        <p:txBody>
          <a:bodyPr wrap="none">
            <a:spAutoFit/>
          </a:bodyPr>
          <a:lstStyle/>
          <a:p>
            <a:r>
              <a:rPr lang="en-US" b="1" kern="0" dirty="0">
                <a:solidFill>
                  <a:srgbClr val="303030"/>
                </a:solidFill>
              </a:rPr>
              <a:t>Beam screen prototype </a:t>
            </a:r>
            <a:endParaRPr lang="en-GB" dirty="0">
              <a:solidFill>
                <a:srgbClr val="303030"/>
              </a:solidFill>
            </a:endParaRPr>
          </a:p>
        </p:txBody>
      </p:sp>
      <p:sp>
        <p:nvSpPr>
          <p:cNvPr id="18" name="TextBox 17"/>
          <p:cNvSpPr txBox="1"/>
          <p:nvPr/>
        </p:nvSpPr>
        <p:spPr>
          <a:xfrm>
            <a:off x="0" y="6281367"/>
            <a:ext cx="12192000" cy="369332"/>
          </a:xfrm>
          <a:prstGeom prst="rect">
            <a:avLst/>
          </a:prstGeom>
          <a:noFill/>
        </p:spPr>
        <p:txBody>
          <a:bodyPr wrap="square" rtlCol="0">
            <a:spAutoFit/>
          </a:bodyPr>
          <a:lstStyle/>
          <a:p>
            <a:pPr marL="171450" indent="-171450">
              <a:buFont typeface="Arial" panose="020B0604020202020204" pitchFamily="34" charset="0"/>
              <a:buChar char="•"/>
              <a:defRPr/>
            </a:pPr>
            <a:r>
              <a:rPr lang="en-US" b="1" kern="0" dirty="0"/>
              <a:t>R&amp;D on new materials, kickers &amp; generators, vacuum systems, cryogenic system, electron lenses, ….</a:t>
            </a:r>
          </a:p>
        </p:txBody>
      </p:sp>
      <p:sp>
        <p:nvSpPr>
          <p:cNvPr id="22" name="TextBox 21">
            <a:extLst>
              <a:ext uri="{FF2B5EF4-FFF2-40B4-BE49-F238E27FC236}">
                <a16:creationId xmlns:a16="http://schemas.microsoft.com/office/drawing/2014/main" id="{7BB21B36-5425-6045-90F7-43A6229427D2}"/>
              </a:ext>
            </a:extLst>
          </p:cNvPr>
          <p:cNvSpPr txBox="1"/>
          <p:nvPr/>
        </p:nvSpPr>
        <p:spPr>
          <a:xfrm>
            <a:off x="8585200" y="6538261"/>
            <a:ext cx="2787814" cy="338554"/>
          </a:xfrm>
          <a:prstGeom prst="rect">
            <a:avLst/>
          </a:prstGeom>
          <a:noFill/>
        </p:spPr>
        <p:txBody>
          <a:bodyPr wrap="none" rtlCol="0">
            <a:spAutoFit/>
          </a:bodyPr>
          <a:lstStyle/>
          <a:p>
            <a:r>
              <a:rPr lang="en-US" sz="1600" dirty="0">
                <a:solidFill>
                  <a:srgbClr val="303030"/>
                </a:solidFill>
              </a:rPr>
              <a:t>Slide from </a:t>
            </a:r>
            <a:r>
              <a:rPr lang="en-US" sz="1600" dirty="0" err="1">
                <a:solidFill>
                  <a:srgbClr val="303030"/>
                </a:solidFill>
              </a:rPr>
              <a:t>M.Benedikt</a:t>
            </a:r>
            <a:r>
              <a:rPr lang="en-US" sz="1600" dirty="0">
                <a:solidFill>
                  <a:srgbClr val="303030"/>
                </a:solidFill>
              </a:rPr>
              <a:t>: </a:t>
            </a:r>
            <a:r>
              <a:rPr lang="en-US" sz="1600" dirty="0">
                <a:solidFill>
                  <a:srgbClr val="303030"/>
                </a:solidFill>
                <a:hlinkClick r:id="rId9">
                  <a:extLst>
                    <a:ext uri="{A12FA001-AC4F-418D-AE19-62706E023703}">
                      <ahyp:hlinkClr xmlns:ahyp="http://schemas.microsoft.com/office/drawing/2018/hyperlinkcolor" val="tx"/>
                    </a:ext>
                  </a:extLst>
                </a:hlinkClick>
              </a:rPr>
              <a:t>Link</a:t>
            </a:r>
            <a:r>
              <a:rPr lang="en-US" sz="1600" dirty="0">
                <a:solidFill>
                  <a:srgbClr val="303030"/>
                </a:solidFill>
              </a:rPr>
              <a:t> </a:t>
            </a:r>
          </a:p>
        </p:txBody>
      </p:sp>
    </p:spTree>
    <p:extLst>
      <p:ext uri="{BB962C8B-B14F-4D97-AF65-F5344CB8AC3E}">
        <p14:creationId xmlns:p14="http://schemas.microsoft.com/office/powerpoint/2010/main" val="24144535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CCC20A-D698-43FE-A2E4-040E90E2AFE1}"/>
              </a:ext>
            </a:extLst>
          </p:cNvPr>
          <p:cNvSpPr>
            <a:spLocks noGrp="1"/>
          </p:cNvSpPr>
          <p:nvPr>
            <p:ph type="dt" sz="half" idx="10"/>
          </p:nvPr>
        </p:nvSpPr>
        <p:spPr/>
        <p:txBody>
          <a:bodyPr/>
          <a:lstStyle/>
          <a:p>
            <a:r>
              <a:rPr lang="de-CH"/>
              <a:t>24.04.23</a:t>
            </a:r>
            <a:endParaRPr lang="en-US" dirty="0"/>
          </a:p>
        </p:txBody>
      </p:sp>
      <p:sp>
        <p:nvSpPr>
          <p:cNvPr id="3" name="Slide Number Placeholder 2">
            <a:extLst>
              <a:ext uri="{FF2B5EF4-FFF2-40B4-BE49-F238E27FC236}">
                <a16:creationId xmlns:a16="http://schemas.microsoft.com/office/drawing/2014/main" id="{01938C95-BF3D-2F7B-EC02-EDEEAA868524}"/>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4" name="Picture 3">
            <a:extLst>
              <a:ext uri="{FF2B5EF4-FFF2-40B4-BE49-F238E27FC236}">
                <a16:creationId xmlns:a16="http://schemas.microsoft.com/office/drawing/2014/main" id="{B09513F8-29E4-7DF7-B618-1C57F4D45EBA}"/>
              </a:ext>
            </a:extLst>
          </p:cNvPr>
          <p:cNvPicPr>
            <a:picLocks noChangeAspect="1"/>
          </p:cNvPicPr>
          <p:nvPr/>
        </p:nvPicPr>
        <p:blipFill>
          <a:blip r:embed="rId2"/>
          <a:stretch>
            <a:fillRect/>
          </a:stretch>
        </p:blipFill>
        <p:spPr>
          <a:xfrm>
            <a:off x="435129" y="3544288"/>
            <a:ext cx="5038328" cy="2834059"/>
          </a:xfrm>
          <a:prstGeom prst="rect">
            <a:avLst/>
          </a:prstGeom>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6D7CD863-EB82-1C66-3B09-E051366BA7E3}"/>
              </a:ext>
            </a:extLst>
          </p:cNvPr>
          <p:cNvPicPr>
            <a:picLocks noChangeAspect="1"/>
          </p:cNvPicPr>
          <p:nvPr/>
        </p:nvPicPr>
        <p:blipFill>
          <a:blip r:embed="rId3"/>
          <a:stretch>
            <a:fillRect/>
          </a:stretch>
        </p:blipFill>
        <p:spPr>
          <a:xfrm>
            <a:off x="6449872" y="3544288"/>
            <a:ext cx="5038331" cy="2834061"/>
          </a:xfrm>
          <a:prstGeom prst="rect">
            <a:avLst/>
          </a:prstGeom>
          <a:effectLst>
            <a:outerShdw blurRad="63500" sx="102000" sy="102000" algn="ctr" rotWithShape="0">
              <a:prstClr val="black">
                <a:alpha val="40000"/>
              </a:prstClr>
            </a:outerShdw>
          </a:effectLst>
        </p:spPr>
      </p:pic>
      <p:pic>
        <p:nvPicPr>
          <p:cNvPr id="6" name="Picture 5">
            <a:extLst>
              <a:ext uri="{FF2B5EF4-FFF2-40B4-BE49-F238E27FC236}">
                <a16:creationId xmlns:a16="http://schemas.microsoft.com/office/drawing/2014/main" id="{25D51817-4E43-3AEE-E042-B83B54B07D72}"/>
              </a:ext>
            </a:extLst>
          </p:cNvPr>
          <p:cNvPicPr>
            <a:picLocks noChangeAspect="1"/>
          </p:cNvPicPr>
          <p:nvPr/>
        </p:nvPicPr>
        <p:blipFill>
          <a:blip r:embed="rId4"/>
          <a:stretch>
            <a:fillRect/>
          </a:stretch>
        </p:blipFill>
        <p:spPr>
          <a:xfrm>
            <a:off x="6456040" y="260648"/>
            <a:ext cx="5038328" cy="2834060"/>
          </a:xfrm>
          <a:prstGeom prst="rect">
            <a:avLst/>
          </a:prstGeom>
          <a:effectLst>
            <a:outerShdw blurRad="63500" sx="102000" sy="102000" algn="ctr" rotWithShape="0">
              <a:prstClr val="black">
                <a:alpha val="40000"/>
              </a:prstClr>
            </a:outerShdw>
          </a:effectLst>
        </p:spPr>
      </p:pic>
      <p:sp>
        <p:nvSpPr>
          <p:cNvPr id="7" name="TextBox 6">
            <a:extLst>
              <a:ext uri="{FF2B5EF4-FFF2-40B4-BE49-F238E27FC236}">
                <a16:creationId xmlns:a16="http://schemas.microsoft.com/office/drawing/2014/main" id="{56B81BF3-535F-1752-E5CF-737EFD76C13A}"/>
              </a:ext>
            </a:extLst>
          </p:cNvPr>
          <p:cNvSpPr txBox="1"/>
          <p:nvPr/>
        </p:nvSpPr>
        <p:spPr>
          <a:xfrm>
            <a:off x="404093" y="1094073"/>
            <a:ext cx="5300832" cy="1846659"/>
          </a:xfrm>
          <a:prstGeom prst="rect">
            <a:avLst/>
          </a:prstGeom>
          <a:noFill/>
        </p:spPr>
        <p:txBody>
          <a:bodyPr wrap="square" lIns="0" tIns="0" rIns="0" bIns="0" rtlCol="0">
            <a:spAutoFit/>
          </a:bodyPr>
          <a:lstStyle/>
          <a:p>
            <a:pPr algn="l"/>
            <a:r>
              <a:rPr lang="en-GB" sz="2400" dirty="0">
                <a:solidFill>
                  <a:srgbClr val="303030"/>
                </a:solidFill>
              </a:rPr>
              <a:t>High field magnets, crucially important for the hadron colliders energy reach, costs and power consumption </a:t>
            </a:r>
          </a:p>
          <a:p>
            <a:pPr algn="l"/>
            <a:endParaRPr lang="en-GB" sz="2400" dirty="0">
              <a:solidFill>
                <a:srgbClr val="303030"/>
              </a:solidFill>
            </a:endParaRPr>
          </a:p>
          <a:p>
            <a:pPr algn="l"/>
            <a:r>
              <a:rPr lang="en-GB" sz="2400" dirty="0">
                <a:solidFill>
                  <a:srgbClr val="303030"/>
                </a:solidFill>
              </a:rPr>
              <a:t>See talk of </a:t>
            </a:r>
            <a:r>
              <a:rPr lang="en-GB" sz="2400" dirty="0" err="1">
                <a:solidFill>
                  <a:srgbClr val="303030"/>
                </a:solidFill>
              </a:rPr>
              <a:t>P.Vedrine</a:t>
            </a:r>
            <a:r>
              <a:rPr lang="en-GB" sz="2400" dirty="0">
                <a:solidFill>
                  <a:srgbClr val="303030"/>
                </a:solidFill>
              </a:rPr>
              <a:t> yesterday (</a:t>
            </a:r>
            <a:r>
              <a:rPr lang="en-GB" sz="2400" dirty="0">
                <a:solidFill>
                  <a:srgbClr val="303030"/>
                </a:solidFill>
                <a:hlinkClick r:id="rId5">
                  <a:extLst>
                    <a:ext uri="{A12FA001-AC4F-418D-AE19-62706E023703}">
                      <ahyp:hlinkClr xmlns:ahyp="http://schemas.microsoft.com/office/drawing/2018/hyperlinkcolor" val="tx"/>
                    </a:ext>
                  </a:extLst>
                </a:hlinkClick>
              </a:rPr>
              <a:t>LINK</a:t>
            </a:r>
            <a:r>
              <a:rPr lang="en-GB" sz="2400" dirty="0">
                <a:solidFill>
                  <a:srgbClr val="303030"/>
                </a:solidFill>
              </a:rPr>
              <a:t>) </a:t>
            </a:r>
          </a:p>
        </p:txBody>
      </p:sp>
      <p:sp>
        <p:nvSpPr>
          <p:cNvPr id="8" name="Title 1">
            <a:extLst>
              <a:ext uri="{FF2B5EF4-FFF2-40B4-BE49-F238E27FC236}">
                <a16:creationId xmlns:a16="http://schemas.microsoft.com/office/drawing/2014/main" id="{4A24CA33-AE43-E273-5E75-2D3784947453}"/>
              </a:ext>
            </a:extLst>
          </p:cNvPr>
          <p:cNvSpPr txBox="1">
            <a:spLocks/>
          </p:cNvSpPr>
          <p:nvPr/>
        </p:nvSpPr>
        <p:spPr>
          <a:xfrm>
            <a:off x="435128" y="0"/>
            <a:ext cx="11756871" cy="1008112"/>
          </a:xfrm>
          <a:prstGeom prst="rect">
            <a:avLst/>
          </a:prstGeom>
          <a:no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i="0" u="none" strike="noStrike" kern="0" cap="none" spc="0" normalizeH="0" baseline="0" noProof="0" dirty="0">
                <a:ln>
                  <a:noFill/>
                </a:ln>
                <a:solidFill>
                  <a:schemeClr val="tx1"/>
                </a:solidFill>
                <a:effectLst/>
                <a:uLnTx/>
                <a:uFillTx/>
                <a:latin typeface="+mn-lt"/>
                <a:cs typeface="Arial" panose="020B0604020202020204" pitchFamily="34" charset="0"/>
              </a:rPr>
              <a:t>High Field Magnets</a:t>
            </a:r>
          </a:p>
        </p:txBody>
      </p:sp>
    </p:spTree>
    <p:extLst>
      <p:ext uri="{BB962C8B-B14F-4D97-AF65-F5344CB8AC3E}">
        <p14:creationId xmlns:p14="http://schemas.microsoft.com/office/powerpoint/2010/main" val="3407176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813520-1B62-0242-881B-37C2BD5BC648}"/>
              </a:ext>
            </a:extLst>
          </p:cNvPr>
          <p:cNvSpPr>
            <a:spLocks noGrp="1"/>
          </p:cNvSpPr>
          <p:nvPr>
            <p:ph type="sldNum" sz="quarter" idx="2"/>
          </p:nvPr>
        </p:nvSpPr>
        <p:spPr>
          <a:xfrm>
            <a:off x="11870850" y="6713698"/>
            <a:ext cx="291746" cy="288604"/>
          </a:xfrm>
        </p:spPr>
        <p:txBody>
          <a:bodyPr/>
          <a:lstStyle/>
          <a:p>
            <a:fld id="{86CB4B4D-7CA3-9044-876B-883B54F8677D}" type="slidenum">
              <a:rPr lang="en-US" smtClean="0"/>
              <a:t>3</a:t>
            </a:fld>
            <a:endParaRPr lang="en-US" dirty="0"/>
          </a:p>
        </p:txBody>
      </p:sp>
      <p:pic>
        <p:nvPicPr>
          <p:cNvPr id="5" name="Picture 4">
            <a:extLst>
              <a:ext uri="{FF2B5EF4-FFF2-40B4-BE49-F238E27FC236}">
                <a16:creationId xmlns:a16="http://schemas.microsoft.com/office/drawing/2014/main" id="{CBAC6AB0-E6B9-5077-BE9B-FE16DDE5C3A3}"/>
              </a:ext>
            </a:extLst>
          </p:cNvPr>
          <p:cNvPicPr>
            <a:picLocks noChangeAspect="1"/>
          </p:cNvPicPr>
          <p:nvPr/>
        </p:nvPicPr>
        <p:blipFill>
          <a:blip r:embed="rId3"/>
          <a:stretch>
            <a:fillRect/>
          </a:stretch>
        </p:blipFill>
        <p:spPr>
          <a:xfrm>
            <a:off x="8623300" y="3968555"/>
            <a:ext cx="2818152" cy="1654261"/>
          </a:xfrm>
          <a:prstGeom prst="rect">
            <a:avLst/>
          </a:prstGeom>
        </p:spPr>
      </p:pic>
      <p:pic>
        <p:nvPicPr>
          <p:cNvPr id="7" name="Picture 2">
            <a:extLst>
              <a:ext uri="{FF2B5EF4-FFF2-40B4-BE49-F238E27FC236}">
                <a16:creationId xmlns:a16="http://schemas.microsoft.com/office/drawing/2014/main" id="{4E54515C-0E54-5DBC-A219-46D50E1CED85}"/>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1" y="1052516"/>
            <a:ext cx="4320773" cy="3240580"/>
          </a:xfrm>
          <a:prstGeom prst="rect">
            <a:avLst/>
          </a:prstGeom>
          <a:noFill/>
          <a:ln w="9525">
            <a:noFill/>
            <a:miter lim="800000"/>
            <a:headEnd/>
            <a:tailEnd/>
          </a:ln>
        </p:spPr>
      </p:pic>
      <p:pic>
        <p:nvPicPr>
          <p:cNvPr id="9" name="Picture 8">
            <a:extLst>
              <a:ext uri="{FF2B5EF4-FFF2-40B4-BE49-F238E27FC236}">
                <a16:creationId xmlns:a16="http://schemas.microsoft.com/office/drawing/2014/main" id="{CFB1E00D-5556-22F2-5413-D810FBE8E90B}"/>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p:blipFill>
        <p:spPr bwMode="auto">
          <a:xfrm>
            <a:off x="7968075" y="1052515"/>
            <a:ext cx="4128602" cy="1867929"/>
          </a:xfrm>
          <a:prstGeom prst="rect">
            <a:avLst/>
          </a:prstGeom>
          <a:noFill/>
          <a:ln w="9525">
            <a:noFill/>
            <a:miter lim="800000"/>
            <a:headEnd/>
            <a:tailEnd/>
          </a:ln>
        </p:spPr>
      </p:pic>
      <p:pic>
        <p:nvPicPr>
          <p:cNvPr id="10" name="Picture 9">
            <a:extLst>
              <a:ext uri="{FF2B5EF4-FFF2-40B4-BE49-F238E27FC236}">
                <a16:creationId xmlns:a16="http://schemas.microsoft.com/office/drawing/2014/main" id="{385554C2-7C44-1C72-885F-33A0B8E44911}"/>
              </a:ext>
            </a:extLst>
          </p:cNvPr>
          <p:cNvPicPr>
            <a:picLocks noChangeAspect="1"/>
          </p:cNvPicPr>
          <p:nvPr/>
        </p:nvPicPr>
        <p:blipFill>
          <a:blip r:embed="rId6"/>
          <a:stretch>
            <a:fillRect/>
          </a:stretch>
        </p:blipFill>
        <p:spPr>
          <a:xfrm>
            <a:off x="5015880" y="1034479"/>
            <a:ext cx="2736304" cy="1885965"/>
          </a:xfrm>
          <a:prstGeom prst="rect">
            <a:avLst/>
          </a:prstGeom>
        </p:spPr>
      </p:pic>
      <p:sp>
        <p:nvSpPr>
          <p:cNvPr id="11" name="TextBox 10">
            <a:extLst>
              <a:ext uri="{FF2B5EF4-FFF2-40B4-BE49-F238E27FC236}">
                <a16:creationId xmlns:a16="http://schemas.microsoft.com/office/drawing/2014/main" id="{19ABAB65-E550-5299-917E-BE71B86934D6}"/>
              </a:ext>
            </a:extLst>
          </p:cNvPr>
          <p:cNvSpPr txBox="1"/>
          <p:nvPr/>
        </p:nvSpPr>
        <p:spPr>
          <a:xfrm>
            <a:off x="407368" y="5685865"/>
            <a:ext cx="2885405" cy="276999"/>
          </a:xfrm>
          <a:prstGeom prst="rect">
            <a:avLst/>
          </a:prstGeom>
          <a:noFill/>
        </p:spPr>
        <p:txBody>
          <a:bodyPr wrap="none" lIns="0" tIns="0" rIns="0" bIns="0" rtlCol="0">
            <a:spAutoFit/>
          </a:bodyPr>
          <a:lstStyle/>
          <a:p>
            <a:pPr algn="l"/>
            <a:r>
              <a:rPr lang="en-GB" dirty="0"/>
              <a:t>Colliders and proton drivers </a:t>
            </a:r>
          </a:p>
        </p:txBody>
      </p:sp>
      <p:sp>
        <p:nvSpPr>
          <p:cNvPr id="13" name="Rectangle 1026">
            <a:extLst>
              <a:ext uri="{FF2B5EF4-FFF2-40B4-BE49-F238E27FC236}">
                <a16:creationId xmlns:a16="http://schemas.microsoft.com/office/drawing/2014/main" id="{70C5AF8C-9C11-C629-702E-7C47A0DF7413}"/>
              </a:ext>
            </a:extLst>
          </p:cNvPr>
          <p:cNvSpPr>
            <a:spLocks noGrp="1" noChangeArrowheads="1"/>
          </p:cNvSpPr>
          <p:nvPr>
            <p:ph type="title"/>
          </p:nvPr>
        </p:nvSpPr>
        <p:spPr>
          <a:xfrm>
            <a:off x="551384" y="260648"/>
            <a:ext cx="10156998" cy="1143000"/>
          </a:xfrm>
          <a:noFill/>
        </p:spPr>
        <p:txBody>
          <a:bodyPr/>
          <a:lstStyle/>
          <a:p>
            <a:pPr eaLnBrk="1" hangingPunct="1"/>
            <a:r>
              <a:rPr lang="en-US" sz="3200" dirty="0">
                <a:solidFill>
                  <a:schemeClr val="tx1"/>
                </a:solidFill>
                <a:latin typeface="Arial" panose="020B0604020202020204" pitchFamily="34" charset="0"/>
                <a:ea typeface="ＭＳ Ｐゴシック" charset="0"/>
                <a:cs typeface="Arial" panose="020B0604020202020204" pitchFamily="34" charset="0"/>
              </a:rPr>
              <a:t>Some of our existing tools  </a:t>
            </a:r>
          </a:p>
        </p:txBody>
      </p:sp>
      <p:pic>
        <p:nvPicPr>
          <p:cNvPr id="14" name="Picture 13">
            <a:extLst>
              <a:ext uri="{FF2B5EF4-FFF2-40B4-BE49-F238E27FC236}">
                <a16:creationId xmlns:a16="http://schemas.microsoft.com/office/drawing/2014/main" id="{7D084597-6BE2-F46B-9A7F-5EC6FF4EE053}"/>
              </a:ext>
            </a:extLst>
          </p:cNvPr>
          <p:cNvPicPr>
            <a:picLocks noChangeAspect="1"/>
          </p:cNvPicPr>
          <p:nvPr/>
        </p:nvPicPr>
        <p:blipFill>
          <a:blip r:embed="rId7"/>
          <a:stretch>
            <a:fillRect/>
          </a:stretch>
        </p:blipFill>
        <p:spPr>
          <a:xfrm>
            <a:off x="5371720" y="4005843"/>
            <a:ext cx="2804112" cy="1655405"/>
          </a:xfrm>
          <a:prstGeom prst="rect">
            <a:avLst/>
          </a:prstGeom>
        </p:spPr>
      </p:pic>
    </p:spTree>
    <p:extLst>
      <p:ext uri="{BB962C8B-B14F-4D97-AF65-F5344CB8AC3E}">
        <p14:creationId xmlns:p14="http://schemas.microsoft.com/office/powerpoint/2010/main" val="2873339570"/>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56FDFCA-7A7B-6A7A-EAE7-0E78223FCF4E}"/>
              </a:ext>
            </a:extLst>
          </p:cNvPr>
          <p:cNvSpPr>
            <a:spLocks noGrp="1"/>
          </p:cNvSpPr>
          <p:nvPr>
            <p:ph type="title"/>
          </p:nvPr>
        </p:nvSpPr>
        <p:spPr>
          <a:xfrm>
            <a:off x="407988" y="373593"/>
            <a:ext cx="11376025" cy="1065742"/>
          </a:xfrm>
        </p:spPr>
        <p:txBody>
          <a:bodyPr anchor="t">
            <a:normAutofit/>
          </a:bodyPr>
          <a:lstStyle/>
          <a:p>
            <a:r>
              <a:rPr lang="en-GB" sz="3200" dirty="0"/>
              <a:t>FCC feasibility study </a:t>
            </a:r>
          </a:p>
        </p:txBody>
      </p:sp>
      <p:sp>
        <p:nvSpPr>
          <p:cNvPr id="13" name="Content Placeholder 2">
            <a:extLst>
              <a:ext uri="{FF2B5EF4-FFF2-40B4-BE49-F238E27FC236}">
                <a16:creationId xmlns:a16="http://schemas.microsoft.com/office/drawing/2014/main" id="{D87E41FF-035E-463B-C833-A74CB841BFA3}"/>
              </a:ext>
            </a:extLst>
          </p:cNvPr>
          <p:cNvSpPr>
            <a:spLocks noGrp="1"/>
          </p:cNvSpPr>
          <p:nvPr>
            <p:ph sz="half" idx="1"/>
          </p:nvPr>
        </p:nvSpPr>
        <p:spPr>
          <a:xfrm>
            <a:off x="403227" y="980727"/>
            <a:ext cx="5836789" cy="5503679"/>
          </a:xfrm>
        </p:spPr>
        <p:txBody>
          <a:bodyPr/>
          <a:lstStyle/>
          <a:p>
            <a:r>
              <a:rPr lang="en-US" sz="1800" b="0" dirty="0">
                <a:solidFill>
                  <a:srgbClr val="303030"/>
                </a:solidFill>
                <a:effectLst/>
              </a:rPr>
              <a:t>Main activities: </a:t>
            </a:r>
          </a:p>
          <a:p>
            <a:pPr marL="285750" indent="-285750">
              <a:buFont typeface="Arial" panose="020B0604020202020204" pitchFamily="34" charset="0"/>
              <a:buChar char="•"/>
            </a:pPr>
            <a:r>
              <a:rPr lang="en-US" sz="1800" b="0" dirty="0">
                <a:solidFill>
                  <a:srgbClr val="303030"/>
                </a:solidFill>
              </a:rPr>
              <a:t>D</a:t>
            </a:r>
            <a:r>
              <a:rPr lang="en-US" sz="1800" b="0" dirty="0">
                <a:solidFill>
                  <a:srgbClr val="303030"/>
                </a:solidFill>
                <a:effectLst/>
              </a:rPr>
              <a:t>eveloping &amp; confirming concrete implementation scenario, in collaboration with host state authorities, including environmental impact analysis </a:t>
            </a:r>
          </a:p>
          <a:p>
            <a:pPr marL="285750" indent="-285750">
              <a:spcBef>
                <a:spcPts val="600"/>
              </a:spcBef>
              <a:buFont typeface="Arial" panose="020B0604020202020204" pitchFamily="34" charset="0"/>
              <a:buChar char="•"/>
            </a:pPr>
            <a:r>
              <a:rPr lang="en-US" sz="1800" b="0" dirty="0">
                <a:solidFill>
                  <a:srgbClr val="303030"/>
                </a:solidFill>
              </a:rPr>
              <a:t>G</a:t>
            </a:r>
            <a:r>
              <a:rPr lang="en-US" sz="1800" b="0" dirty="0">
                <a:solidFill>
                  <a:srgbClr val="303030"/>
                </a:solidFill>
                <a:effectLst/>
              </a:rPr>
              <a:t>lobal collaboration, supported by the EC H2020 Design Study FCCIS and Swiss CHART. </a:t>
            </a:r>
            <a:endParaRPr lang="en-US" sz="1800" b="0" dirty="0">
              <a:solidFill>
                <a:srgbClr val="303030"/>
              </a:solidFill>
            </a:endParaRPr>
          </a:p>
          <a:p>
            <a:pPr marL="285750" indent="-285750">
              <a:spcBef>
                <a:spcPts val="600"/>
              </a:spcBef>
              <a:buFont typeface="Arial" panose="020B0604020202020204" pitchFamily="34" charset="0"/>
              <a:buChar char="•"/>
            </a:pPr>
            <a:r>
              <a:rPr lang="en-US" sz="1800" b="0" dirty="0">
                <a:solidFill>
                  <a:srgbClr val="303030"/>
                </a:solidFill>
                <a:effectLst/>
              </a:rPr>
              <a:t>Goals: </a:t>
            </a:r>
          </a:p>
          <a:p>
            <a:pPr marL="609600" lvl="1" indent="-285750">
              <a:spcBef>
                <a:spcPts val="600"/>
              </a:spcBef>
              <a:buFont typeface="Arial" panose="020B0604020202020204" pitchFamily="34" charset="0"/>
              <a:buChar char="•"/>
            </a:pPr>
            <a:r>
              <a:rPr lang="en-US" b="0" dirty="0">
                <a:solidFill>
                  <a:srgbClr val="303030"/>
                </a:solidFill>
              </a:rPr>
              <a:t>D</a:t>
            </a:r>
            <a:r>
              <a:rPr lang="en-US" b="0" dirty="0">
                <a:solidFill>
                  <a:srgbClr val="303030"/>
                </a:solidFill>
                <a:effectLst/>
              </a:rPr>
              <a:t>emonstrate feasibility by 2025/2</a:t>
            </a:r>
          </a:p>
          <a:p>
            <a:pPr marL="609600" lvl="1" indent="-285750">
              <a:spcBef>
                <a:spcPts val="600"/>
              </a:spcBef>
              <a:buFont typeface="Arial" panose="020B0604020202020204" pitchFamily="34" charset="0"/>
              <a:buChar char="•"/>
            </a:pPr>
            <a:r>
              <a:rPr lang="en-US" b="0" dirty="0">
                <a:solidFill>
                  <a:srgbClr val="303030"/>
                </a:solidFill>
                <a:effectLst/>
              </a:rPr>
              <a:t>Next milestone is the mid-term review</a:t>
            </a:r>
            <a:r>
              <a:rPr lang="en-US" dirty="0">
                <a:solidFill>
                  <a:srgbClr val="303030"/>
                </a:solidFill>
              </a:rPr>
              <a:t> this year </a:t>
            </a:r>
            <a:endParaRPr lang="en-US" b="0" dirty="0">
              <a:solidFill>
                <a:srgbClr val="303030"/>
              </a:solidFill>
              <a:effectLst/>
            </a:endParaRPr>
          </a:p>
          <a:p>
            <a:pPr marL="609600" lvl="1" indent="-285750">
              <a:spcBef>
                <a:spcPts val="600"/>
              </a:spcBef>
              <a:buFont typeface="Arial" panose="020B0604020202020204" pitchFamily="34" charset="0"/>
              <a:buChar char="•"/>
            </a:pPr>
            <a:r>
              <a:rPr lang="en-GB" altLang="root" dirty="0">
                <a:solidFill>
                  <a:srgbClr val="303030"/>
                </a:solidFill>
              </a:rPr>
              <a:t>CE Cost &amp; construction schedule underway </a:t>
            </a:r>
            <a:r>
              <a:rPr lang="en-US" b="0" dirty="0">
                <a:solidFill>
                  <a:srgbClr val="303030"/>
                </a:solidFill>
                <a:effectLst/>
              </a:rPr>
              <a:t> </a:t>
            </a:r>
          </a:p>
          <a:p>
            <a:r>
              <a:rPr lang="en-US" sz="1800" b="0" dirty="0">
                <a:solidFill>
                  <a:srgbClr val="001E5E"/>
                </a:solidFill>
                <a:effectLst/>
              </a:rPr>
              <a:t> </a:t>
            </a:r>
            <a:endParaRPr lang="en-US" b="0" dirty="0">
              <a:effectLst/>
            </a:endParaRPr>
          </a:p>
          <a:p>
            <a:endParaRPr lang="en-US" dirty="0"/>
          </a:p>
        </p:txBody>
      </p:sp>
      <p:pic>
        <p:nvPicPr>
          <p:cNvPr id="8" name="Picture 7" descr="Diagram&#10;&#10;Description automatically generated">
            <a:extLst>
              <a:ext uri="{FF2B5EF4-FFF2-40B4-BE49-F238E27FC236}">
                <a16:creationId xmlns:a16="http://schemas.microsoft.com/office/drawing/2014/main" id="{4353EE68-1ECF-0ABA-582D-6860B29FA9C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25776" y="58437"/>
            <a:ext cx="4774655" cy="3163206"/>
          </a:xfrm>
          <a:prstGeom prst="rect">
            <a:avLst/>
          </a:prstGeom>
          <a:noFill/>
        </p:spPr>
      </p:pic>
      <p:sp>
        <p:nvSpPr>
          <p:cNvPr id="3" name="Date Placeholder 2">
            <a:extLst>
              <a:ext uri="{FF2B5EF4-FFF2-40B4-BE49-F238E27FC236}">
                <a16:creationId xmlns:a16="http://schemas.microsoft.com/office/drawing/2014/main" id="{0F48E6E6-65B2-8C4E-535B-5A83E84264BD}"/>
              </a:ext>
            </a:extLst>
          </p:cNvPr>
          <p:cNvSpPr>
            <a:spLocks noGrp="1"/>
          </p:cNvSpPr>
          <p:nvPr>
            <p:ph type="dt" sz="half" idx="10"/>
          </p:nvPr>
        </p:nvSpPr>
        <p:spPr>
          <a:xfrm>
            <a:off x="2495600" y="6378349"/>
            <a:ext cx="1620788" cy="365125"/>
          </a:xfrm>
        </p:spPr>
        <p:txBody>
          <a:bodyPr anchor="ctr">
            <a:normAutofit/>
          </a:bodyPr>
          <a:lstStyle/>
          <a:p>
            <a:pPr>
              <a:spcAft>
                <a:spcPts val="600"/>
              </a:spcAft>
            </a:pPr>
            <a:r>
              <a:rPr lang="de-CH"/>
              <a:t>24.04.23</a:t>
            </a:r>
            <a:endParaRPr lang="en-US"/>
          </a:p>
        </p:txBody>
      </p:sp>
      <p:sp>
        <p:nvSpPr>
          <p:cNvPr id="5" name="Slide Number Placeholder 4">
            <a:extLst>
              <a:ext uri="{FF2B5EF4-FFF2-40B4-BE49-F238E27FC236}">
                <a16:creationId xmlns:a16="http://schemas.microsoft.com/office/drawing/2014/main" id="{996280A7-01E5-4BB8-9BB8-43770791604D}"/>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30</a:t>
            </a:fld>
            <a:endParaRPr lang="en-US"/>
          </a:p>
        </p:txBody>
      </p:sp>
      <p:pic>
        <p:nvPicPr>
          <p:cNvPr id="11" name="Picture 10" descr="A close-up of a pen&#10;&#10;Description automatically generated with low confidence">
            <a:extLst>
              <a:ext uri="{FF2B5EF4-FFF2-40B4-BE49-F238E27FC236}">
                <a16:creationId xmlns:a16="http://schemas.microsoft.com/office/drawing/2014/main" id="{4F92584C-BF9E-50AF-16EC-B794DA8C2AF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50661" y="131612"/>
            <a:ext cx="2138282" cy="1205376"/>
          </a:xfrm>
          <a:prstGeom prst="rect">
            <a:avLst/>
          </a:prstGeom>
        </p:spPr>
      </p:pic>
      <p:pic>
        <p:nvPicPr>
          <p:cNvPr id="12" name="Picture 11">
            <a:extLst>
              <a:ext uri="{FF2B5EF4-FFF2-40B4-BE49-F238E27FC236}">
                <a16:creationId xmlns:a16="http://schemas.microsoft.com/office/drawing/2014/main" id="{FAB2BBB2-16F3-B39C-3F5D-4BD2B9993575}"/>
              </a:ext>
            </a:extLst>
          </p:cNvPr>
          <p:cNvPicPr>
            <a:picLocks noChangeAspect="1"/>
          </p:cNvPicPr>
          <p:nvPr/>
        </p:nvPicPr>
        <p:blipFill>
          <a:blip r:embed="rId5"/>
          <a:stretch>
            <a:fillRect/>
          </a:stretch>
        </p:blipFill>
        <p:spPr>
          <a:xfrm>
            <a:off x="7069163" y="3240854"/>
            <a:ext cx="5087879" cy="1114579"/>
          </a:xfrm>
          <a:prstGeom prst="rect">
            <a:avLst/>
          </a:prstGeom>
        </p:spPr>
      </p:pic>
      <p:pic>
        <p:nvPicPr>
          <p:cNvPr id="14" name="Picture 13" descr="Diagram&#10;&#10;Description automatically generated with medium confidence">
            <a:extLst>
              <a:ext uri="{FF2B5EF4-FFF2-40B4-BE49-F238E27FC236}">
                <a16:creationId xmlns:a16="http://schemas.microsoft.com/office/drawing/2014/main" id="{C7980D3E-27BF-BCF7-F545-52F6AADFD7F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27950" t="11373" r="31100" b="7753"/>
          <a:stretch/>
        </p:blipFill>
        <p:spPr>
          <a:xfrm>
            <a:off x="6099030" y="1323156"/>
            <a:ext cx="2019807" cy="2195717"/>
          </a:xfrm>
          <a:prstGeom prst="rect">
            <a:avLst/>
          </a:prstGeom>
        </p:spPr>
      </p:pic>
      <p:sp>
        <p:nvSpPr>
          <p:cNvPr id="15" name="TextBox 3">
            <a:extLst>
              <a:ext uri="{FF2B5EF4-FFF2-40B4-BE49-F238E27FC236}">
                <a16:creationId xmlns:a16="http://schemas.microsoft.com/office/drawing/2014/main" id="{AB692D74-701F-9DFF-A998-FF410EC48FE4}"/>
              </a:ext>
            </a:extLst>
          </p:cNvPr>
          <p:cNvSpPr txBox="1">
            <a:spLocks noChangeArrowheads="1"/>
          </p:cNvSpPr>
          <p:nvPr/>
        </p:nvSpPr>
        <p:spPr bwMode="auto">
          <a:xfrm>
            <a:off x="7278960" y="4468436"/>
            <a:ext cx="4668284" cy="2275038"/>
          </a:xfrm>
          <a:prstGeom prst="rect">
            <a:avLst/>
          </a:prstGeom>
          <a:solidFill>
            <a:schemeClr val="accent2">
              <a:lumMod val="20000"/>
              <a:lumOff val="80000"/>
            </a:schemeClr>
          </a:solidFill>
        </p:spPr>
        <p:txBody>
          <a:bodyPr lIns="108000" rIns="36000" anchor="t"/>
          <a:lstStyle>
            <a:defPPr>
              <a:defRPr lang="en-US"/>
            </a:defPPr>
            <a:lvl1pPr indent="0">
              <a:lnSpc>
                <a:spcPct val="100000"/>
              </a:lnSpc>
              <a:spcBef>
                <a:spcPts val="1000"/>
              </a:spcBef>
              <a:buFont typeface="Arial" panose="020B0604020202020204" pitchFamily="34" charset="0"/>
              <a:buNone/>
              <a:defRPr>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eaLnBrk="1" fontAlgn="auto" hangingPunct="1">
              <a:spcBef>
                <a:spcPts val="0"/>
              </a:spcBef>
              <a:defRPr/>
            </a:pPr>
            <a:r>
              <a:rPr lang="en-GB" altLang="root" dirty="0">
                <a:solidFill>
                  <a:srgbClr val="303030"/>
                </a:solidFill>
                <a:latin typeface="+mn-lt"/>
              </a:rPr>
              <a:t>Progress on underground design </a:t>
            </a:r>
          </a:p>
          <a:p>
            <a:pPr marL="285750" indent="-285750">
              <a:spcBef>
                <a:spcPts val="0"/>
              </a:spcBef>
              <a:buFont typeface="Arial" panose="020B0604020202020204" pitchFamily="34" charset="0"/>
              <a:buChar char="•"/>
              <a:defRPr/>
            </a:pPr>
            <a:r>
              <a:rPr lang="en-GB" altLang="root" dirty="0">
                <a:solidFill>
                  <a:srgbClr val="303030"/>
                </a:solidFill>
                <a:latin typeface="+mn-lt"/>
              </a:rPr>
              <a:t>90.6km alignment, PA31-3.0</a:t>
            </a:r>
          </a:p>
          <a:p>
            <a:pPr marL="285750" indent="-285750">
              <a:spcBef>
                <a:spcPts val="0"/>
              </a:spcBef>
              <a:buFont typeface="Arial" panose="020B0604020202020204" pitchFamily="34" charset="0"/>
              <a:buChar char="•"/>
              <a:defRPr/>
            </a:pPr>
            <a:r>
              <a:rPr lang="en-GB" altLang="root" dirty="0">
                <a:solidFill>
                  <a:srgbClr val="303030"/>
                </a:solidFill>
                <a:latin typeface="+mn-lt"/>
              </a:rPr>
              <a:t>Integration studies (klystrons, alcoves, caverns, beam dump)</a:t>
            </a:r>
          </a:p>
          <a:p>
            <a:pPr marL="285750" indent="-285750">
              <a:spcBef>
                <a:spcPts val="0"/>
              </a:spcBef>
              <a:buFont typeface="Arial" panose="020B0604020202020204" pitchFamily="34" charset="0"/>
              <a:buChar char="•"/>
              <a:defRPr/>
            </a:pPr>
            <a:r>
              <a:rPr lang="en-GB" altLang="root" dirty="0">
                <a:solidFill>
                  <a:srgbClr val="303030"/>
                </a:solidFill>
                <a:latin typeface="+mn-lt"/>
              </a:rPr>
              <a:t>8 point baseline design frozen</a:t>
            </a:r>
          </a:p>
          <a:p>
            <a:pPr marL="285750" indent="-285750">
              <a:spcBef>
                <a:spcPts val="0"/>
              </a:spcBef>
              <a:buFont typeface="Arial" panose="020B0604020202020204" pitchFamily="34" charset="0"/>
              <a:buChar char="•"/>
              <a:defRPr/>
            </a:pPr>
            <a:r>
              <a:rPr lang="en-GB" altLang="root" dirty="0">
                <a:solidFill>
                  <a:srgbClr val="303030"/>
                </a:solidFill>
                <a:latin typeface="+mn-lt"/>
              </a:rPr>
              <a:t>Excavated materials study</a:t>
            </a:r>
          </a:p>
          <a:p>
            <a:pPr eaLnBrk="1" fontAlgn="auto" hangingPunct="1">
              <a:spcBef>
                <a:spcPts val="0"/>
              </a:spcBef>
              <a:spcAft>
                <a:spcPts val="0"/>
              </a:spcAft>
              <a:defRPr/>
            </a:pPr>
            <a:endParaRPr lang="en-GB" altLang="root" dirty="0">
              <a:solidFill>
                <a:srgbClr val="303030"/>
              </a:solidFill>
              <a:latin typeface="+mj-lt"/>
            </a:endParaRPr>
          </a:p>
          <a:p>
            <a:pPr eaLnBrk="1" fontAlgn="auto" hangingPunct="1">
              <a:spcBef>
                <a:spcPts val="0"/>
              </a:spcBef>
              <a:spcAft>
                <a:spcPts val="0"/>
              </a:spcAft>
              <a:defRPr/>
            </a:pPr>
            <a:r>
              <a:rPr lang="en-GB" altLang="root" dirty="0">
                <a:solidFill>
                  <a:srgbClr val="303030"/>
                </a:solidFill>
                <a:latin typeface="+mj-lt"/>
              </a:rPr>
              <a:t>This leads to changes for FCC-</a:t>
            </a:r>
            <a:r>
              <a:rPr lang="en-GB" altLang="root" dirty="0" err="1">
                <a:solidFill>
                  <a:srgbClr val="303030"/>
                </a:solidFill>
                <a:latin typeface="+mj-lt"/>
              </a:rPr>
              <a:t>hh</a:t>
            </a:r>
            <a:r>
              <a:rPr lang="en-GB" altLang="root" dirty="0">
                <a:solidFill>
                  <a:srgbClr val="303030"/>
                </a:solidFill>
                <a:latin typeface="+mj-lt"/>
              </a:rPr>
              <a:t> </a:t>
            </a:r>
          </a:p>
        </p:txBody>
      </p:sp>
    </p:spTree>
    <p:extLst>
      <p:ext uri="{BB962C8B-B14F-4D97-AF65-F5344CB8AC3E}">
        <p14:creationId xmlns:p14="http://schemas.microsoft.com/office/powerpoint/2010/main" val="2433441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4CCFFC-75C1-5538-F633-DBD8FA6203DC}"/>
              </a:ext>
            </a:extLst>
          </p:cNvPr>
          <p:cNvSpPr>
            <a:spLocks noGrp="1"/>
          </p:cNvSpPr>
          <p:nvPr>
            <p:ph type="dt" sz="half" idx="10"/>
          </p:nvPr>
        </p:nvSpPr>
        <p:spPr/>
        <p:txBody>
          <a:bodyPr/>
          <a:lstStyle/>
          <a:p>
            <a:r>
              <a:rPr lang="de-CH"/>
              <a:t>24.04.23</a:t>
            </a:r>
            <a:endParaRPr lang="en-US" dirty="0"/>
          </a:p>
        </p:txBody>
      </p:sp>
      <p:sp>
        <p:nvSpPr>
          <p:cNvPr id="3" name="Slide Number Placeholder 2">
            <a:extLst>
              <a:ext uri="{FF2B5EF4-FFF2-40B4-BE49-F238E27FC236}">
                <a16:creationId xmlns:a16="http://schemas.microsoft.com/office/drawing/2014/main" id="{7255F6D3-654D-856D-39FA-119050BF27F2}"/>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4" name="Picture 3">
            <a:extLst>
              <a:ext uri="{FF2B5EF4-FFF2-40B4-BE49-F238E27FC236}">
                <a16:creationId xmlns:a16="http://schemas.microsoft.com/office/drawing/2014/main" id="{E7B5F21D-A0B7-71D9-795E-8A8EA4833D0C}"/>
              </a:ext>
            </a:extLst>
          </p:cNvPr>
          <p:cNvPicPr>
            <a:picLocks noChangeAspect="1"/>
          </p:cNvPicPr>
          <p:nvPr/>
        </p:nvPicPr>
        <p:blipFill>
          <a:blip r:embed="rId2"/>
          <a:stretch>
            <a:fillRect/>
          </a:stretch>
        </p:blipFill>
        <p:spPr>
          <a:xfrm>
            <a:off x="22701" y="1423195"/>
            <a:ext cx="6456462" cy="3291530"/>
          </a:xfrm>
          <a:prstGeom prst="rect">
            <a:avLst/>
          </a:prstGeom>
        </p:spPr>
      </p:pic>
      <p:pic>
        <p:nvPicPr>
          <p:cNvPr id="5" name="Picture 4">
            <a:extLst>
              <a:ext uri="{FF2B5EF4-FFF2-40B4-BE49-F238E27FC236}">
                <a16:creationId xmlns:a16="http://schemas.microsoft.com/office/drawing/2014/main" id="{140F1D10-DEB2-1809-6C2E-1FC0D31B1B9B}"/>
              </a:ext>
            </a:extLst>
          </p:cNvPr>
          <p:cNvPicPr>
            <a:picLocks noChangeAspect="1"/>
          </p:cNvPicPr>
          <p:nvPr/>
        </p:nvPicPr>
        <p:blipFill>
          <a:blip r:embed="rId3"/>
          <a:stretch>
            <a:fillRect/>
          </a:stretch>
        </p:blipFill>
        <p:spPr>
          <a:xfrm>
            <a:off x="1" y="0"/>
            <a:ext cx="2063552" cy="1290793"/>
          </a:xfrm>
          <a:prstGeom prst="rect">
            <a:avLst/>
          </a:prstGeom>
        </p:spPr>
      </p:pic>
      <p:pic>
        <p:nvPicPr>
          <p:cNvPr id="6" name="Picture 5">
            <a:extLst>
              <a:ext uri="{FF2B5EF4-FFF2-40B4-BE49-F238E27FC236}">
                <a16:creationId xmlns:a16="http://schemas.microsoft.com/office/drawing/2014/main" id="{8E1A19A0-1EBE-DAD7-8BB1-054C1B8D26AE}"/>
              </a:ext>
            </a:extLst>
          </p:cNvPr>
          <p:cNvPicPr>
            <a:picLocks noChangeAspect="1"/>
          </p:cNvPicPr>
          <p:nvPr/>
        </p:nvPicPr>
        <p:blipFill>
          <a:blip r:embed="rId4"/>
          <a:stretch>
            <a:fillRect/>
          </a:stretch>
        </p:blipFill>
        <p:spPr>
          <a:xfrm>
            <a:off x="7083019" y="57864"/>
            <a:ext cx="5087888" cy="2861938"/>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10E8F90E-8F3E-B388-96F5-0513F347934E}"/>
              </a:ext>
            </a:extLst>
          </p:cNvPr>
          <p:cNvPicPr>
            <a:picLocks noChangeAspect="1"/>
          </p:cNvPicPr>
          <p:nvPr/>
        </p:nvPicPr>
        <p:blipFill>
          <a:blip r:embed="rId5"/>
          <a:stretch>
            <a:fillRect/>
          </a:stretch>
        </p:blipFill>
        <p:spPr>
          <a:xfrm>
            <a:off x="7060654" y="3068960"/>
            <a:ext cx="5087888" cy="2861938"/>
          </a:xfrm>
          <a:prstGeom prst="rect">
            <a:avLst/>
          </a:prstGeom>
          <a:effectLst>
            <a:outerShdw blurRad="63500" sx="102000" sy="102000" algn="ctr" rotWithShape="0">
              <a:prstClr val="black">
                <a:alpha val="40000"/>
              </a:prstClr>
            </a:outerShdw>
          </a:effectLst>
        </p:spPr>
      </p:pic>
      <p:sp>
        <p:nvSpPr>
          <p:cNvPr id="8" name="Title 6">
            <a:extLst>
              <a:ext uri="{FF2B5EF4-FFF2-40B4-BE49-F238E27FC236}">
                <a16:creationId xmlns:a16="http://schemas.microsoft.com/office/drawing/2014/main" id="{253CA129-FC91-3B38-5D73-6A3B599A030D}"/>
              </a:ext>
            </a:extLst>
          </p:cNvPr>
          <p:cNvSpPr txBox="1">
            <a:spLocks/>
          </p:cNvSpPr>
          <p:nvPr/>
        </p:nvSpPr>
        <p:spPr>
          <a:xfrm>
            <a:off x="2341273" y="200571"/>
            <a:ext cx="9432429" cy="1065742"/>
          </a:xfrm>
          <a:prstGeom prst="rect">
            <a:avLst/>
          </a:prstGeom>
        </p:spPr>
        <p:txBody>
          <a:bodyPr anchor="t">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3200" dirty="0"/>
              <a:t>FCC-</a:t>
            </a:r>
            <a:r>
              <a:rPr lang="en-GB" sz="3200" dirty="0" err="1"/>
              <a:t>hh</a:t>
            </a:r>
            <a:r>
              <a:rPr lang="en-GB" sz="3200" dirty="0"/>
              <a:t> updates  </a:t>
            </a:r>
          </a:p>
        </p:txBody>
      </p:sp>
    </p:spTree>
    <p:extLst>
      <p:ext uri="{BB962C8B-B14F-4D97-AF65-F5344CB8AC3E}">
        <p14:creationId xmlns:p14="http://schemas.microsoft.com/office/powerpoint/2010/main" val="17965714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D27CACD-1AD6-3A82-9EA0-22AE4F61735A}"/>
              </a:ext>
            </a:extLst>
          </p:cNvPr>
          <p:cNvSpPr>
            <a:spLocks noGrp="1"/>
          </p:cNvSpPr>
          <p:nvPr>
            <p:ph type="title"/>
          </p:nvPr>
        </p:nvSpPr>
        <p:spPr>
          <a:xfrm>
            <a:off x="637923" y="342965"/>
            <a:ext cx="11376025" cy="1065742"/>
          </a:xfrm>
        </p:spPr>
        <p:txBody>
          <a:bodyPr/>
          <a:lstStyle/>
          <a:p>
            <a:r>
              <a:rPr lang="en-GB" sz="3200" dirty="0">
                <a:solidFill>
                  <a:srgbClr val="0033A0"/>
                </a:solidFill>
              </a:rPr>
              <a:t>FCC-</a:t>
            </a:r>
            <a:r>
              <a:rPr lang="en-GB" sz="3200" dirty="0" err="1">
                <a:solidFill>
                  <a:srgbClr val="0033A0"/>
                </a:solidFill>
              </a:rPr>
              <a:t>hh</a:t>
            </a:r>
            <a:r>
              <a:rPr lang="en-GB" sz="3200" dirty="0">
                <a:solidFill>
                  <a:srgbClr val="0033A0"/>
                </a:solidFill>
              </a:rPr>
              <a:t> technical update examples </a:t>
            </a:r>
            <a:br>
              <a:rPr lang="en-GB" dirty="0"/>
            </a:br>
            <a:endParaRPr lang="en-GB" dirty="0"/>
          </a:p>
        </p:txBody>
      </p:sp>
      <p:sp>
        <p:nvSpPr>
          <p:cNvPr id="5" name="Date Placeholder 4">
            <a:extLst>
              <a:ext uri="{FF2B5EF4-FFF2-40B4-BE49-F238E27FC236}">
                <a16:creationId xmlns:a16="http://schemas.microsoft.com/office/drawing/2014/main" id="{8F2FA6AF-7D42-A0EA-8044-574AEE6D896A}"/>
              </a:ext>
            </a:extLst>
          </p:cNvPr>
          <p:cNvSpPr>
            <a:spLocks noGrp="1"/>
          </p:cNvSpPr>
          <p:nvPr>
            <p:ph type="dt" sz="half" idx="10"/>
          </p:nvPr>
        </p:nvSpPr>
        <p:spPr/>
        <p:txBody>
          <a:bodyPr/>
          <a:lstStyle/>
          <a:p>
            <a:r>
              <a:rPr lang="de-CH"/>
              <a:t>24.04.23</a:t>
            </a:r>
            <a:endParaRPr lang="en-US" dirty="0"/>
          </a:p>
        </p:txBody>
      </p:sp>
      <p:sp>
        <p:nvSpPr>
          <p:cNvPr id="6" name="Slide Number Placeholder 5">
            <a:extLst>
              <a:ext uri="{FF2B5EF4-FFF2-40B4-BE49-F238E27FC236}">
                <a16:creationId xmlns:a16="http://schemas.microsoft.com/office/drawing/2014/main" id="{E1C5363D-3EC9-B0BF-E02C-726BB30670C4}"/>
              </a:ext>
            </a:extLst>
          </p:cNvPr>
          <p:cNvSpPr>
            <a:spLocks noGrp="1"/>
          </p:cNvSpPr>
          <p:nvPr>
            <p:ph type="sldNum" sz="quarter" idx="11"/>
          </p:nvPr>
        </p:nvSpPr>
        <p:spPr/>
        <p:txBody>
          <a:bodyPr/>
          <a:lstStyle/>
          <a:p>
            <a:fld id="{36B5EA5A-BC32-A742-B11B-8E7414D5B535}" type="slidenum">
              <a:rPr lang="en-US" smtClean="0"/>
              <a:pPr/>
              <a:t>32</a:t>
            </a:fld>
            <a:endParaRPr lang="en-US" dirty="0"/>
          </a:p>
        </p:txBody>
      </p:sp>
      <p:pic>
        <p:nvPicPr>
          <p:cNvPr id="10" name="Picture 9">
            <a:extLst>
              <a:ext uri="{FF2B5EF4-FFF2-40B4-BE49-F238E27FC236}">
                <a16:creationId xmlns:a16="http://schemas.microsoft.com/office/drawing/2014/main" id="{2358C449-098B-C82C-9BB8-E026ACD0209F}"/>
              </a:ext>
            </a:extLst>
          </p:cNvPr>
          <p:cNvPicPr>
            <a:picLocks noChangeAspect="1"/>
          </p:cNvPicPr>
          <p:nvPr/>
        </p:nvPicPr>
        <p:blipFill>
          <a:blip r:embed="rId2"/>
          <a:stretch>
            <a:fillRect/>
          </a:stretch>
        </p:blipFill>
        <p:spPr>
          <a:xfrm>
            <a:off x="6449538" y="1080714"/>
            <a:ext cx="5336141" cy="3001579"/>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92E0F0B7-D99B-5A88-0FC9-DACA305F5092}"/>
              </a:ext>
            </a:extLst>
          </p:cNvPr>
          <p:cNvPicPr>
            <a:picLocks noChangeAspect="1"/>
          </p:cNvPicPr>
          <p:nvPr/>
        </p:nvPicPr>
        <p:blipFill>
          <a:blip r:embed="rId3"/>
          <a:stretch>
            <a:fillRect/>
          </a:stretch>
        </p:blipFill>
        <p:spPr>
          <a:xfrm>
            <a:off x="637923" y="1091389"/>
            <a:ext cx="5336141" cy="3001579"/>
          </a:xfrm>
          <a:prstGeom prst="rect">
            <a:avLst/>
          </a:prstGeom>
          <a:effectLst>
            <a:outerShdw blurRad="63500" sx="102000" sy="102000" algn="ctr" rotWithShape="0">
              <a:prstClr val="black">
                <a:alpha val="40000"/>
              </a:prstClr>
            </a:outerShdw>
          </a:effectLst>
        </p:spPr>
      </p:pic>
      <p:pic>
        <p:nvPicPr>
          <p:cNvPr id="12" name="Picture 2" descr="A picture containing diagram&#10;&#10;Description automatically generated">
            <a:extLst>
              <a:ext uri="{FF2B5EF4-FFF2-40B4-BE49-F238E27FC236}">
                <a16:creationId xmlns:a16="http://schemas.microsoft.com/office/drawing/2014/main" id="{F5820466-4720-9DB9-DCB1-654634159399}"/>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442" y="4117154"/>
            <a:ext cx="3962457" cy="26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a:extLst>
              <a:ext uri="{FF2B5EF4-FFF2-40B4-BE49-F238E27FC236}">
                <a16:creationId xmlns:a16="http://schemas.microsoft.com/office/drawing/2014/main" id="{B5B209FD-32C5-A40F-18EB-0F668780AFAC}"/>
              </a:ext>
            </a:extLst>
          </p:cNvPr>
          <p:cNvSpPr txBox="1"/>
          <p:nvPr/>
        </p:nvSpPr>
        <p:spPr>
          <a:xfrm>
            <a:off x="5445913" y="4830717"/>
            <a:ext cx="3744416" cy="830997"/>
          </a:xfrm>
          <a:prstGeom prst="rect">
            <a:avLst/>
          </a:prstGeom>
          <a:solidFill>
            <a:schemeClr val="accent1">
              <a:lumMod val="20000"/>
              <a:lumOff val="80000"/>
            </a:schemeClr>
          </a:solidFill>
        </p:spPr>
        <p:txBody>
          <a:bodyPr wrap="square" lIns="0" tIns="0" rIns="0" bIns="0" rtlCol="0">
            <a:spAutoFit/>
          </a:bodyPr>
          <a:lstStyle/>
          <a:p>
            <a:pPr algn="l"/>
            <a:r>
              <a:rPr lang="en-GB" dirty="0">
                <a:solidFill>
                  <a:srgbClr val="303030"/>
                </a:solidFill>
              </a:rPr>
              <a:t>HFM remain the main performance, costs and power consumption drivers </a:t>
            </a:r>
          </a:p>
        </p:txBody>
      </p:sp>
    </p:spTree>
    <p:extLst>
      <p:ext uri="{BB962C8B-B14F-4D97-AF65-F5344CB8AC3E}">
        <p14:creationId xmlns:p14="http://schemas.microsoft.com/office/powerpoint/2010/main" val="13375857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60E93FD-B5B9-52BE-64F6-40F19D681328}"/>
              </a:ext>
            </a:extLst>
          </p:cNvPr>
          <p:cNvSpPr>
            <a:spLocks noGrp="1"/>
          </p:cNvSpPr>
          <p:nvPr>
            <p:ph type="dt" sz="half" idx="10"/>
          </p:nvPr>
        </p:nvSpPr>
        <p:spPr/>
        <p:txBody>
          <a:bodyPr/>
          <a:lstStyle/>
          <a:p>
            <a:r>
              <a:rPr lang="de-CH"/>
              <a:t>24.04.23</a:t>
            </a:r>
            <a:endParaRPr lang="en-US" dirty="0"/>
          </a:p>
        </p:txBody>
      </p:sp>
      <p:sp>
        <p:nvSpPr>
          <p:cNvPr id="4" name="Slide Number Placeholder 3">
            <a:extLst>
              <a:ext uri="{FF2B5EF4-FFF2-40B4-BE49-F238E27FC236}">
                <a16:creationId xmlns:a16="http://schemas.microsoft.com/office/drawing/2014/main" id="{AFCEEEFB-6108-BC55-96CE-07A68680DB0E}"/>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5" name="TextBox 4">
            <a:extLst>
              <a:ext uri="{FF2B5EF4-FFF2-40B4-BE49-F238E27FC236}">
                <a16:creationId xmlns:a16="http://schemas.microsoft.com/office/drawing/2014/main" id="{99FCB294-4A3D-0194-5CA4-9B850BE88289}"/>
              </a:ext>
            </a:extLst>
          </p:cNvPr>
          <p:cNvSpPr txBox="1"/>
          <p:nvPr/>
        </p:nvSpPr>
        <p:spPr>
          <a:xfrm>
            <a:off x="2927648" y="1424624"/>
            <a:ext cx="5832648" cy="3631763"/>
          </a:xfrm>
          <a:prstGeom prst="rect">
            <a:avLst/>
          </a:prstGeom>
          <a:noFill/>
        </p:spPr>
        <p:txBody>
          <a:bodyPr wrap="square" lIns="0" tIns="0" rIns="0" bIns="0" rtlCol="0">
            <a:spAutoFit/>
          </a:bodyPr>
          <a:lstStyle/>
          <a:p>
            <a:pPr algn="l"/>
            <a:r>
              <a:rPr lang="en-GB" sz="2800" b="1" dirty="0">
                <a:solidFill>
                  <a:srgbClr val="303030"/>
                </a:solidFill>
              </a:rPr>
              <a:t>Outline</a:t>
            </a:r>
          </a:p>
          <a:p>
            <a:pPr marL="285750" indent="-285750" algn="l">
              <a:buFont typeface="Arial" panose="020B0604020202020204" pitchFamily="34" charset="0"/>
              <a:buChar char="•"/>
            </a:pPr>
            <a:r>
              <a:rPr lang="en-GB" sz="2400" b="1" dirty="0">
                <a:solidFill>
                  <a:schemeClr val="accent4"/>
                </a:solidFill>
              </a:rPr>
              <a:t>Introduction </a:t>
            </a:r>
          </a:p>
          <a:p>
            <a:pPr marL="285750" indent="-285750" algn="l">
              <a:buFont typeface="Arial" panose="020B0604020202020204" pitchFamily="34" charset="0"/>
              <a:buChar char="•"/>
            </a:pPr>
            <a:r>
              <a:rPr lang="en-GB" sz="2400" b="1" dirty="0">
                <a:solidFill>
                  <a:schemeClr val="accent4"/>
                </a:solidFill>
              </a:rPr>
              <a:t>Scope 1: </a:t>
            </a:r>
            <a:r>
              <a:rPr lang="en-GB" sz="2400" b="1" dirty="0" err="1">
                <a:solidFill>
                  <a:schemeClr val="accent4"/>
                </a:solidFill>
              </a:rPr>
              <a:t>e+e</a:t>
            </a:r>
            <a:r>
              <a:rPr lang="en-GB" sz="2400" b="1" dirty="0">
                <a:solidFill>
                  <a:schemeClr val="accent4"/>
                </a:solidFill>
              </a:rPr>
              <a:t>- Higgs factories</a:t>
            </a:r>
          </a:p>
          <a:p>
            <a:pPr marL="285750" indent="-285750" algn="l">
              <a:buFont typeface="Arial" panose="020B0604020202020204" pitchFamily="34" charset="0"/>
              <a:buChar char="•"/>
            </a:pPr>
            <a:r>
              <a:rPr lang="en-GB" sz="2400" b="1" dirty="0">
                <a:solidFill>
                  <a:schemeClr val="accent4"/>
                </a:solidFill>
              </a:rPr>
              <a:t>Scope 2: Beyond Higgs factories</a:t>
            </a:r>
          </a:p>
          <a:p>
            <a:pPr marL="285750" indent="-285750" algn="l">
              <a:buFont typeface="Arial" panose="020B0604020202020204" pitchFamily="34" charset="0"/>
              <a:buChar char="•"/>
            </a:pPr>
            <a:r>
              <a:rPr lang="en-GB" sz="2400" b="1" dirty="0">
                <a:solidFill>
                  <a:schemeClr val="accent4"/>
                </a:solidFill>
              </a:rPr>
              <a:t>Some accelerator concepts </a:t>
            </a:r>
          </a:p>
          <a:p>
            <a:pPr marL="285750" indent="-285750" algn="l">
              <a:buFont typeface="Arial" panose="020B0604020202020204" pitchFamily="34" charset="0"/>
              <a:buChar char="•"/>
            </a:pPr>
            <a:r>
              <a:rPr lang="en-GB" sz="2400" b="1" dirty="0">
                <a:solidFill>
                  <a:schemeClr val="accent4"/>
                </a:solidFill>
              </a:rPr>
              <a:t>Proton and </a:t>
            </a:r>
            <a:r>
              <a:rPr lang="en-GB" sz="2400" b="1" dirty="0">
                <a:solidFill>
                  <a:srgbClr val="303030"/>
                </a:solidFill>
              </a:rPr>
              <a:t>muon colliders </a:t>
            </a:r>
          </a:p>
          <a:p>
            <a:pPr marL="285750" indent="-285750" algn="l">
              <a:buFont typeface="Arial" panose="020B0604020202020204" pitchFamily="34" charset="0"/>
              <a:buChar char="•"/>
            </a:pPr>
            <a:r>
              <a:rPr lang="en-GB" sz="2400" b="1" dirty="0">
                <a:solidFill>
                  <a:schemeClr val="accent4"/>
                </a:solidFill>
              </a:rPr>
              <a:t>General challenges and main points</a:t>
            </a:r>
          </a:p>
          <a:p>
            <a:pPr algn="l"/>
            <a:endParaRPr lang="en-GB" sz="1600" b="1" dirty="0">
              <a:solidFill>
                <a:srgbClr val="303030"/>
              </a:solidFill>
            </a:endParaRPr>
          </a:p>
          <a:p>
            <a:pPr algn="l"/>
            <a:endParaRPr lang="en-GB" sz="1600" b="1" dirty="0">
              <a:solidFill>
                <a:srgbClr val="303030"/>
              </a:solidFill>
            </a:endParaRPr>
          </a:p>
          <a:p>
            <a:pPr algn="l"/>
            <a:endParaRPr lang="en-GB" sz="1600" dirty="0">
              <a:solidFill>
                <a:srgbClr val="303030"/>
              </a:solidFill>
            </a:endParaRPr>
          </a:p>
          <a:p>
            <a:pPr algn="l"/>
            <a:endParaRPr lang="en-GB" sz="1600" dirty="0">
              <a:solidFill>
                <a:srgbClr val="303030"/>
              </a:solidFill>
            </a:endParaRPr>
          </a:p>
        </p:txBody>
      </p:sp>
    </p:spTree>
    <p:extLst>
      <p:ext uri="{BB962C8B-B14F-4D97-AF65-F5344CB8AC3E}">
        <p14:creationId xmlns:p14="http://schemas.microsoft.com/office/powerpoint/2010/main" val="26775833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695400" y="260648"/>
            <a:ext cx="11305256" cy="576064"/>
          </a:xfrm>
        </p:spPr>
        <p:txBody>
          <a:bodyPr/>
          <a:lstStyle/>
          <a:p>
            <a:r>
              <a:rPr lang="en-GB" sz="3200" b="1" dirty="0">
                <a:solidFill>
                  <a:srgbClr val="0033A0"/>
                </a:solidFill>
                <a:cs typeface="Calibri"/>
              </a:rPr>
              <a:t>A muon collider addressing size, luminosity, power </a:t>
            </a:r>
            <a:br>
              <a:rPr lang="en-GB" sz="3200" b="1" dirty="0">
                <a:cs typeface="Calibri"/>
              </a:rPr>
            </a:br>
            <a:endParaRPr lang="en-GB" sz="3200" b="1" dirty="0">
              <a:cs typeface="Calibri"/>
            </a:endParaRPr>
          </a:p>
        </p:txBody>
      </p:sp>
      <p:sp>
        <p:nvSpPr>
          <p:cNvPr id="5" name="Espace réservé du numéro de diapositive 3"/>
          <p:cNvSpPr txBox="1">
            <a:spLocks/>
          </p:cNvSpPr>
          <p:nvPr/>
        </p:nvSpPr>
        <p:spPr>
          <a:xfrm>
            <a:off x="10176768" y="6073743"/>
            <a:ext cx="609600" cy="365125"/>
          </a:xfrm>
          <a:prstGeom prst="rect">
            <a:avLst/>
          </a:prstGeom>
        </p:spPr>
        <p:txBody>
          <a:bodyPr vert="horz" lIns="121920" tIns="60960" rIns="121920" bIns="6096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a:latin typeface="+mn-lt"/>
              </a:rPr>
              <a:pPr/>
              <a:t>34</a:t>
            </a:fld>
            <a:endParaRPr lang="en-GB" dirty="0">
              <a:latin typeface="+mn-lt"/>
            </a:endParaRPr>
          </a:p>
        </p:txBody>
      </p:sp>
      <p:sp>
        <p:nvSpPr>
          <p:cNvPr id="2" name="Slide Number Placeholder 1"/>
          <p:cNvSpPr>
            <a:spLocks noGrp="1"/>
          </p:cNvSpPr>
          <p:nvPr>
            <p:ph type="sldNum" sz="quarter" idx="4"/>
          </p:nvPr>
        </p:nvSpPr>
        <p:spPr/>
        <p:txBody>
          <a:bodyPr/>
          <a:lstStyle/>
          <a:p>
            <a:fld id="{974172A1-1CBF-0B40-9234-7D4D80EC19EA}" type="slidenum">
              <a:rPr lang="en-GB" sz="1200" smtClean="0">
                <a:latin typeface="+mn-lt"/>
              </a:rPr>
              <a:pPr/>
              <a:t>34</a:t>
            </a:fld>
            <a:endParaRPr lang="en-GB" sz="1200" dirty="0">
              <a:latin typeface="+mn-lt"/>
            </a:endParaRPr>
          </a:p>
        </p:txBody>
      </p:sp>
      <p:sp>
        <p:nvSpPr>
          <p:cNvPr id="3" name="TextBox 2">
            <a:extLst>
              <a:ext uri="{FF2B5EF4-FFF2-40B4-BE49-F238E27FC236}">
                <a16:creationId xmlns:a16="http://schemas.microsoft.com/office/drawing/2014/main" id="{BE4B7C45-296F-B844-0D37-10D44784125B}"/>
              </a:ext>
            </a:extLst>
          </p:cNvPr>
          <p:cNvSpPr txBox="1"/>
          <p:nvPr/>
        </p:nvSpPr>
        <p:spPr>
          <a:xfrm>
            <a:off x="8424912" y="1196752"/>
            <a:ext cx="3503712" cy="553998"/>
          </a:xfrm>
          <a:prstGeom prst="rect">
            <a:avLst/>
          </a:prstGeom>
          <a:noFill/>
        </p:spPr>
        <p:txBody>
          <a:bodyPr wrap="square" lIns="0" tIns="0" rIns="0" bIns="0" rtlCol="0">
            <a:spAutoFit/>
          </a:bodyPr>
          <a:lstStyle/>
          <a:p>
            <a:pPr algn="l"/>
            <a:r>
              <a:rPr lang="en-GB" dirty="0">
                <a:solidFill>
                  <a:srgbClr val="303030"/>
                </a:solidFill>
              </a:rPr>
              <a:t>Comparing to FCC ~100km and CLIC 3 </a:t>
            </a:r>
            <a:r>
              <a:rPr lang="en-GB" dirty="0" err="1">
                <a:solidFill>
                  <a:srgbClr val="303030"/>
                </a:solidFill>
              </a:rPr>
              <a:t>TeV</a:t>
            </a:r>
            <a:r>
              <a:rPr lang="en-GB" dirty="0">
                <a:solidFill>
                  <a:srgbClr val="303030"/>
                </a:solidFill>
              </a:rPr>
              <a:t> ~50km</a:t>
            </a:r>
          </a:p>
        </p:txBody>
      </p:sp>
      <p:pic>
        <p:nvPicPr>
          <p:cNvPr id="4" name="Picture 3">
            <a:extLst>
              <a:ext uri="{FF2B5EF4-FFF2-40B4-BE49-F238E27FC236}">
                <a16:creationId xmlns:a16="http://schemas.microsoft.com/office/drawing/2014/main" id="{D6BA8678-659F-64ED-7A68-B3BFA67BE361}"/>
              </a:ext>
            </a:extLst>
          </p:cNvPr>
          <p:cNvPicPr>
            <a:picLocks noChangeAspect="1"/>
          </p:cNvPicPr>
          <p:nvPr/>
        </p:nvPicPr>
        <p:blipFill>
          <a:blip r:embed="rId3"/>
          <a:stretch>
            <a:fillRect/>
          </a:stretch>
        </p:blipFill>
        <p:spPr>
          <a:xfrm>
            <a:off x="712314" y="974361"/>
            <a:ext cx="7344816" cy="2454639"/>
          </a:xfrm>
          <a:prstGeom prst="rect">
            <a:avLst/>
          </a:prstGeom>
        </p:spPr>
      </p:pic>
      <p:pic>
        <p:nvPicPr>
          <p:cNvPr id="6" name="image2.png">
            <a:extLst>
              <a:ext uri="{FF2B5EF4-FFF2-40B4-BE49-F238E27FC236}">
                <a16:creationId xmlns:a16="http://schemas.microsoft.com/office/drawing/2014/main" id="{60EED74B-6D24-4B58-1D2A-5D757736BE76}"/>
              </a:ext>
            </a:extLst>
          </p:cNvPr>
          <p:cNvPicPr/>
          <p:nvPr/>
        </p:nvPicPr>
        <p:blipFill>
          <a:blip r:embed="rId4"/>
          <a:srcRect/>
          <a:stretch>
            <a:fillRect/>
          </a:stretch>
        </p:blipFill>
        <p:spPr>
          <a:xfrm>
            <a:off x="307670" y="3494352"/>
            <a:ext cx="5588912" cy="2643964"/>
          </a:xfrm>
          <a:prstGeom prst="rect">
            <a:avLst/>
          </a:prstGeom>
          <a:ln/>
        </p:spPr>
        <p:style>
          <a:lnRef idx="2">
            <a:schemeClr val="accent1"/>
          </a:lnRef>
          <a:fillRef idx="1">
            <a:schemeClr val="lt1"/>
          </a:fillRef>
          <a:effectRef idx="0">
            <a:schemeClr val="accent1"/>
          </a:effectRef>
          <a:fontRef idx="minor">
            <a:schemeClr val="dk1"/>
          </a:fontRef>
        </p:style>
      </p:pic>
      <p:graphicFrame>
        <p:nvGraphicFramePr>
          <p:cNvPr id="8" name="Table 5">
            <a:extLst>
              <a:ext uri="{FF2B5EF4-FFF2-40B4-BE49-F238E27FC236}">
                <a16:creationId xmlns:a16="http://schemas.microsoft.com/office/drawing/2014/main" id="{6671F6D9-755C-F9D1-DA14-DE8718CC1CF2}"/>
              </a:ext>
            </a:extLst>
          </p:cNvPr>
          <p:cNvGraphicFramePr/>
          <p:nvPr>
            <p:extLst>
              <p:ext uri="{D42A27DB-BD31-4B8C-83A1-F6EECF244321}">
                <p14:modId xmlns:p14="http://schemas.microsoft.com/office/powerpoint/2010/main" val="2519724502"/>
              </p:ext>
            </p:extLst>
          </p:nvPr>
        </p:nvGraphicFramePr>
        <p:xfrm>
          <a:off x="6969468" y="2565308"/>
          <a:ext cx="5188415" cy="4258702"/>
        </p:xfrm>
        <a:graphic>
          <a:graphicData uri="http://schemas.openxmlformats.org/drawingml/2006/table">
            <a:tbl>
              <a:tblPr firstRow="1" bandRow="1">
                <a:tableStyleId>{284E427A-3D55-4303-BF80-6455036E1DE7}</a:tableStyleId>
              </a:tblPr>
              <a:tblGrid>
                <a:gridCol w="1110529">
                  <a:extLst>
                    <a:ext uri="{9D8B030D-6E8A-4147-A177-3AD203B41FA5}">
                      <a16:colId xmlns:a16="http://schemas.microsoft.com/office/drawing/2014/main" val="20000"/>
                    </a:ext>
                  </a:extLst>
                </a:gridCol>
                <a:gridCol w="1143420">
                  <a:extLst>
                    <a:ext uri="{9D8B030D-6E8A-4147-A177-3AD203B41FA5}">
                      <a16:colId xmlns:a16="http://schemas.microsoft.com/office/drawing/2014/main" val="20001"/>
                    </a:ext>
                  </a:extLst>
                </a:gridCol>
                <a:gridCol w="1014048">
                  <a:extLst>
                    <a:ext uri="{9D8B030D-6E8A-4147-A177-3AD203B41FA5}">
                      <a16:colId xmlns:a16="http://schemas.microsoft.com/office/drawing/2014/main" val="20002"/>
                    </a:ext>
                  </a:extLst>
                </a:gridCol>
                <a:gridCol w="968810">
                  <a:extLst>
                    <a:ext uri="{9D8B030D-6E8A-4147-A177-3AD203B41FA5}">
                      <a16:colId xmlns:a16="http://schemas.microsoft.com/office/drawing/2014/main" val="20003"/>
                    </a:ext>
                  </a:extLst>
                </a:gridCol>
                <a:gridCol w="951608">
                  <a:extLst>
                    <a:ext uri="{9D8B030D-6E8A-4147-A177-3AD203B41FA5}">
                      <a16:colId xmlns:a16="http://schemas.microsoft.com/office/drawing/2014/main" val="20004"/>
                    </a:ext>
                  </a:extLst>
                </a:gridCol>
              </a:tblGrid>
              <a:tr h="332789">
                <a:tc>
                  <a:txBody>
                    <a:bodyPr/>
                    <a:lstStyle/>
                    <a:p>
                      <a:pPr marL="0" indent="0" defTabSz="457200">
                        <a:buSzTx/>
                        <a:buNone/>
                        <a:defRPr sz="1800" b="0"/>
                      </a:pPr>
                      <a:r>
                        <a:rPr sz="1600" b="1">
                          <a:solidFill>
                            <a:srgbClr val="FFFFFF"/>
                          </a:solidFill>
                          <a:sym typeface="Calibri"/>
                        </a:rPr>
                        <a:t>Parameter</a:t>
                      </a:r>
                      <a:endParaRPr sz="1600" b="1">
                        <a:solidFill>
                          <a:srgbClr val="FFFF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b="0"/>
                      </a:pPr>
                      <a:r>
                        <a:rPr sz="1600" b="1">
                          <a:solidFill>
                            <a:srgbClr val="FFFFFF"/>
                          </a:solidFill>
                          <a:sym typeface="Calibri"/>
                        </a:rPr>
                        <a:t>Unit</a:t>
                      </a:r>
                      <a:endParaRPr sz="1600" b="1">
                        <a:solidFill>
                          <a:srgbClr val="FFFF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b="0"/>
                      </a:pPr>
                      <a:r>
                        <a:rPr sz="1600" b="1">
                          <a:sym typeface="Calibri"/>
                        </a:rPr>
                        <a:t>3 TeV</a:t>
                      </a:r>
                      <a:endParaRPr sz="1600" b="1">
                        <a:latin typeface="Calibri"/>
                        <a:ea typeface="Calibri"/>
                        <a:cs typeface="Calibri"/>
                        <a:sym typeface="Calibri"/>
                      </a:endParaRPr>
                    </a:p>
                  </a:txBody>
                  <a:tcPr marL="25146" marR="25146" marT="25146" marB="25146" horzOverflow="overflow"/>
                </a:tc>
                <a:tc>
                  <a:txBody>
                    <a:bodyPr/>
                    <a:lstStyle/>
                    <a:p>
                      <a:pPr marL="0" indent="0" defTabSz="457200">
                        <a:buSzTx/>
                        <a:buNone/>
                        <a:defRPr sz="1800" b="0"/>
                      </a:pPr>
                      <a:r>
                        <a:rPr sz="1600" b="1">
                          <a:sym typeface="Calibri"/>
                        </a:rPr>
                        <a:t>10 TeV</a:t>
                      </a:r>
                      <a:endParaRPr sz="1600" b="1">
                        <a:latin typeface="Calibri"/>
                        <a:ea typeface="Calibri"/>
                        <a:cs typeface="Calibri"/>
                        <a:sym typeface="Calibri"/>
                      </a:endParaRPr>
                    </a:p>
                  </a:txBody>
                  <a:tcPr marL="25146" marR="25146" marT="25146" marB="25146" horzOverflow="overflow"/>
                </a:tc>
                <a:tc>
                  <a:txBody>
                    <a:bodyPr/>
                    <a:lstStyle/>
                    <a:p>
                      <a:pPr marL="0" indent="0" defTabSz="457200">
                        <a:buSzTx/>
                        <a:buNone/>
                        <a:defRPr sz="1800" b="0"/>
                      </a:pPr>
                      <a:r>
                        <a:rPr sz="1600" b="1">
                          <a:sym typeface="Calibri"/>
                        </a:rPr>
                        <a:t>14 TeV</a:t>
                      </a:r>
                      <a:endParaRPr sz="1600" b="1">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0"/>
                  </a:ext>
                </a:extLst>
              </a:tr>
              <a:tr h="332789">
                <a:tc>
                  <a:txBody>
                    <a:bodyPr/>
                    <a:lstStyle/>
                    <a:p>
                      <a:pPr marL="0" indent="0" defTabSz="457200">
                        <a:buSzTx/>
                        <a:buNone/>
                        <a:defRPr sz="1800"/>
                      </a:pPr>
                      <a:r>
                        <a:rPr sz="1600" b="1">
                          <a:sym typeface="Calibri"/>
                        </a:rPr>
                        <a:t>L</a:t>
                      </a:r>
                      <a:endParaRPr sz="1600" b="1">
                        <a:latin typeface="Calibri"/>
                        <a:ea typeface="Calibri"/>
                        <a:cs typeface="Calibri"/>
                        <a:sym typeface="Calibri"/>
                      </a:endParaRPr>
                    </a:p>
                  </a:txBody>
                  <a:tcPr marL="25146" marR="25146" marT="25146" marB="25146" horzOverflow="overflow"/>
                </a:tc>
                <a:tc>
                  <a:txBody>
                    <a:bodyPr/>
                    <a:lstStyle/>
                    <a:p>
                      <a:pPr marL="0" indent="0" defTabSz="457200">
                        <a:buSzTx/>
                        <a:buNone/>
                        <a:defRPr sz="3200" b="1">
                          <a:latin typeface="Calibri"/>
                          <a:ea typeface="Calibri"/>
                          <a:cs typeface="Calibri"/>
                          <a:sym typeface="Calibri"/>
                        </a:defRPr>
                      </a:pPr>
                      <a:r>
                        <a:rPr sz="1600"/>
                        <a:t>10</a:t>
                      </a:r>
                      <a:r>
                        <a:rPr sz="1600" baseline="31125"/>
                        <a:t>34</a:t>
                      </a:r>
                      <a:r>
                        <a:rPr sz="1600"/>
                        <a:t> cm</a:t>
                      </a:r>
                      <a:r>
                        <a:rPr sz="1600" baseline="31125"/>
                        <a:t>-2</a:t>
                      </a:r>
                      <a:r>
                        <a:rPr sz="1600"/>
                        <a:t>s</a:t>
                      </a:r>
                      <a:r>
                        <a:rPr sz="1600" baseline="31125"/>
                        <a:t>-1</a:t>
                      </a:r>
                    </a:p>
                  </a:txBody>
                  <a:tcPr marL="25146" marR="25146" marT="25146" marB="25146" horzOverflow="overflow"/>
                </a:tc>
                <a:tc>
                  <a:txBody>
                    <a:bodyPr/>
                    <a:lstStyle/>
                    <a:p>
                      <a:pPr marL="0" indent="0" defTabSz="457200">
                        <a:buSzTx/>
                        <a:buNone/>
                        <a:defRPr sz="1800"/>
                      </a:pPr>
                      <a:r>
                        <a:rPr sz="1600" b="1">
                          <a:sym typeface="Calibri"/>
                        </a:rPr>
                        <a:t>1.8</a:t>
                      </a:r>
                      <a:endParaRPr sz="1600" b="1">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b="1">
                          <a:sym typeface="Calibri"/>
                        </a:rPr>
                        <a:t>20</a:t>
                      </a:r>
                      <a:endParaRPr sz="1600" b="1">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b="1">
                          <a:sym typeface="Calibri"/>
                        </a:rPr>
                        <a:t>40</a:t>
                      </a:r>
                      <a:endParaRPr sz="1600" b="1">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1"/>
                  </a:ext>
                </a:extLst>
              </a:tr>
              <a:tr h="317259">
                <a:tc>
                  <a:txBody>
                    <a:bodyPr/>
                    <a:lstStyle/>
                    <a:p>
                      <a:pPr marL="0" indent="0" defTabSz="457200">
                        <a:buSzTx/>
                        <a:buNone/>
                        <a:defRPr sz="1800"/>
                      </a:pPr>
                      <a:r>
                        <a:rPr sz="1600">
                          <a:solidFill>
                            <a:srgbClr val="0000FF"/>
                          </a:solidFill>
                          <a:sym typeface="Calibri"/>
                        </a:rPr>
                        <a:t>N</a:t>
                      </a:r>
                      <a:endParaRPr sz="1600">
                        <a:solidFill>
                          <a:srgbClr val="0000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3200">
                          <a:solidFill>
                            <a:srgbClr val="0000FF"/>
                          </a:solidFill>
                          <a:latin typeface="Calibri"/>
                          <a:ea typeface="Calibri"/>
                          <a:cs typeface="Calibri"/>
                          <a:sym typeface="Calibri"/>
                        </a:defRPr>
                      </a:pPr>
                      <a:r>
                        <a:rPr sz="1600"/>
                        <a:t>10</a:t>
                      </a:r>
                      <a:r>
                        <a:rPr sz="1600" baseline="31125"/>
                        <a:t>12</a:t>
                      </a:r>
                    </a:p>
                  </a:txBody>
                  <a:tcPr marL="25146" marR="25146" marT="25146" marB="25146" horzOverflow="overflow"/>
                </a:tc>
                <a:tc>
                  <a:txBody>
                    <a:bodyPr/>
                    <a:lstStyle/>
                    <a:p>
                      <a:pPr marL="0" indent="0" defTabSz="457200">
                        <a:buSzTx/>
                        <a:buNone/>
                        <a:defRPr sz="1800"/>
                      </a:pPr>
                      <a:r>
                        <a:rPr sz="1600">
                          <a:solidFill>
                            <a:srgbClr val="0000FF"/>
                          </a:solidFill>
                          <a:sym typeface="Calibri"/>
                        </a:rPr>
                        <a:t>2.2</a:t>
                      </a:r>
                      <a:endParaRPr sz="1600">
                        <a:solidFill>
                          <a:srgbClr val="0000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0000FF"/>
                          </a:solidFill>
                          <a:sym typeface="Calibri"/>
                        </a:rPr>
                        <a:t>1.8</a:t>
                      </a:r>
                      <a:endParaRPr sz="1600">
                        <a:solidFill>
                          <a:srgbClr val="0000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0000FF"/>
                          </a:solidFill>
                          <a:sym typeface="Calibri"/>
                        </a:rPr>
                        <a:t>1.8</a:t>
                      </a:r>
                      <a:endParaRPr sz="1600">
                        <a:solidFill>
                          <a:srgbClr val="0000FF"/>
                        </a:solidFill>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2"/>
                  </a:ext>
                </a:extLst>
              </a:tr>
              <a:tr h="337914">
                <a:tc>
                  <a:txBody>
                    <a:bodyPr/>
                    <a:lstStyle/>
                    <a:p>
                      <a:pPr marL="0" indent="0" defTabSz="457200">
                        <a:buSzTx/>
                        <a:buNone/>
                        <a:defRPr sz="3200">
                          <a:solidFill>
                            <a:srgbClr val="0000FF"/>
                          </a:solidFill>
                          <a:latin typeface="Calibri"/>
                          <a:ea typeface="Calibri"/>
                          <a:cs typeface="Calibri"/>
                          <a:sym typeface="Calibri"/>
                        </a:defRPr>
                      </a:pPr>
                      <a:r>
                        <a:rPr sz="1600" dirty="0" err="1"/>
                        <a:t>f</a:t>
                      </a:r>
                      <a:r>
                        <a:rPr sz="1600" baseline="-14312" dirty="0" err="1"/>
                        <a:t>r</a:t>
                      </a:r>
                      <a:endParaRPr sz="1600" baseline="-14312" dirty="0"/>
                    </a:p>
                  </a:txBody>
                  <a:tcPr marL="25146" marR="25146" marT="25146" marB="25146" horzOverflow="overflow"/>
                </a:tc>
                <a:tc>
                  <a:txBody>
                    <a:bodyPr/>
                    <a:lstStyle/>
                    <a:p>
                      <a:pPr marL="0" indent="0" defTabSz="457200">
                        <a:buSzTx/>
                        <a:buNone/>
                        <a:defRPr sz="1800"/>
                      </a:pPr>
                      <a:r>
                        <a:rPr sz="1600">
                          <a:solidFill>
                            <a:srgbClr val="0000FF"/>
                          </a:solidFill>
                          <a:sym typeface="Calibri"/>
                        </a:rPr>
                        <a:t>Hz</a:t>
                      </a:r>
                      <a:endParaRPr sz="1600">
                        <a:solidFill>
                          <a:srgbClr val="0000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0000FF"/>
                          </a:solidFill>
                          <a:sym typeface="Calibri"/>
                        </a:rPr>
                        <a:t>5</a:t>
                      </a:r>
                      <a:endParaRPr sz="1600">
                        <a:solidFill>
                          <a:srgbClr val="0000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0000FF"/>
                          </a:solidFill>
                          <a:sym typeface="Calibri"/>
                        </a:rPr>
                        <a:t>5</a:t>
                      </a:r>
                      <a:endParaRPr sz="1600">
                        <a:solidFill>
                          <a:srgbClr val="0000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0000FF"/>
                          </a:solidFill>
                          <a:sym typeface="Calibri"/>
                        </a:rPr>
                        <a:t>5</a:t>
                      </a:r>
                      <a:endParaRPr sz="1600">
                        <a:solidFill>
                          <a:srgbClr val="0000FF"/>
                        </a:solidFill>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3"/>
                  </a:ext>
                </a:extLst>
              </a:tr>
              <a:tr h="337914">
                <a:tc>
                  <a:txBody>
                    <a:bodyPr/>
                    <a:lstStyle/>
                    <a:p>
                      <a:pPr marL="0" indent="0" defTabSz="457200">
                        <a:buSzTx/>
                        <a:buNone/>
                        <a:defRPr sz="3200">
                          <a:solidFill>
                            <a:srgbClr val="0000FF"/>
                          </a:solidFill>
                          <a:latin typeface="Calibri"/>
                          <a:ea typeface="Calibri"/>
                          <a:cs typeface="Calibri"/>
                          <a:sym typeface="Calibri"/>
                        </a:defRPr>
                      </a:pPr>
                      <a:r>
                        <a:rPr sz="1600"/>
                        <a:t>P</a:t>
                      </a:r>
                      <a:r>
                        <a:rPr sz="1600" baseline="-14312"/>
                        <a:t>beam</a:t>
                      </a:r>
                    </a:p>
                  </a:txBody>
                  <a:tcPr marL="25146" marR="25146" marT="25146" marB="25146" horzOverflow="overflow"/>
                </a:tc>
                <a:tc>
                  <a:txBody>
                    <a:bodyPr/>
                    <a:lstStyle/>
                    <a:p>
                      <a:pPr marL="0" indent="0" defTabSz="457200">
                        <a:buSzTx/>
                        <a:buNone/>
                        <a:defRPr sz="1800"/>
                      </a:pPr>
                      <a:r>
                        <a:rPr sz="1600">
                          <a:solidFill>
                            <a:srgbClr val="0000FF"/>
                          </a:solidFill>
                          <a:sym typeface="Calibri"/>
                        </a:rPr>
                        <a:t>MW</a:t>
                      </a:r>
                      <a:endParaRPr sz="1600">
                        <a:solidFill>
                          <a:srgbClr val="0000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0000FF"/>
                          </a:solidFill>
                          <a:sym typeface="Calibri"/>
                        </a:rPr>
                        <a:t>5.3</a:t>
                      </a:r>
                      <a:endParaRPr sz="1600">
                        <a:solidFill>
                          <a:srgbClr val="0000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0000FF"/>
                          </a:solidFill>
                          <a:sym typeface="Calibri"/>
                        </a:rPr>
                        <a:t>14.4</a:t>
                      </a:r>
                      <a:endParaRPr sz="1600">
                        <a:solidFill>
                          <a:srgbClr val="0000FF"/>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0000FF"/>
                          </a:solidFill>
                          <a:sym typeface="Calibri"/>
                        </a:rPr>
                        <a:t>20</a:t>
                      </a:r>
                      <a:endParaRPr sz="1600">
                        <a:solidFill>
                          <a:srgbClr val="0000FF"/>
                        </a:solidFill>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4"/>
                  </a:ext>
                </a:extLst>
              </a:tr>
              <a:tr h="317259">
                <a:tc>
                  <a:txBody>
                    <a:bodyPr/>
                    <a:lstStyle/>
                    <a:p>
                      <a:pPr marL="0" indent="0" defTabSz="457200">
                        <a:buSzTx/>
                        <a:buNone/>
                        <a:defRPr sz="1800"/>
                      </a:pPr>
                      <a:r>
                        <a:rPr sz="1600">
                          <a:sym typeface="Calibri"/>
                        </a:rPr>
                        <a:t>C</a:t>
                      </a:r>
                      <a:endParaRPr sz="1600">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ym typeface="Calibri"/>
                        </a:rPr>
                        <a:t>km</a:t>
                      </a:r>
                      <a:endParaRPr sz="1600">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ym typeface="Calibri"/>
                        </a:rPr>
                        <a:t>4.5</a:t>
                      </a:r>
                      <a:endParaRPr sz="1600">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ym typeface="Calibri"/>
                        </a:rPr>
                        <a:t>10</a:t>
                      </a:r>
                      <a:endParaRPr sz="1600">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ym typeface="Calibri"/>
                        </a:rPr>
                        <a:t>14</a:t>
                      </a:r>
                      <a:endParaRPr sz="1600">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5"/>
                  </a:ext>
                </a:extLst>
              </a:tr>
              <a:tr h="317259">
                <a:tc>
                  <a:txBody>
                    <a:bodyPr/>
                    <a:lstStyle/>
                    <a:p>
                      <a:pPr marL="0" indent="0" defTabSz="457200">
                        <a:buSzTx/>
                        <a:buNone/>
                        <a:defRPr sz="1800"/>
                      </a:pPr>
                      <a:r>
                        <a:rPr sz="1600">
                          <a:sym typeface="Calibri"/>
                        </a:rPr>
                        <a:t>&lt;B&gt;</a:t>
                      </a:r>
                      <a:endParaRPr sz="1600">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ym typeface="Calibri"/>
                        </a:rPr>
                        <a:t>T</a:t>
                      </a:r>
                      <a:endParaRPr sz="1600">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ym typeface="Calibri"/>
                        </a:rPr>
                        <a:t>7</a:t>
                      </a:r>
                      <a:endParaRPr sz="1600">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ym typeface="Calibri"/>
                        </a:rPr>
                        <a:t>10.5</a:t>
                      </a:r>
                      <a:endParaRPr sz="1600">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ym typeface="Calibri"/>
                        </a:rPr>
                        <a:t>10.5</a:t>
                      </a:r>
                      <a:endParaRPr sz="1600">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6"/>
                  </a:ext>
                </a:extLst>
              </a:tr>
              <a:tr h="337914">
                <a:tc>
                  <a:txBody>
                    <a:bodyPr/>
                    <a:lstStyle/>
                    <a:p>
                      <a:pPr marL="0" indent="0" defTabSz="457200">
                        <a:buSzTx/>
                        <a:buNone/>
                        <a:defRPr sz="3200">
                          <a:solidFill>
                            <a:srgbClr val="FF0000"/>
                          </a:solidFill>
                          <a:latin typeface="Calibri"/>
                          <a:ea typeface="Calibri"/>
                          <a:cs typeface="Calibri"/>
                          <a:sym typeface="Calibri"/>
                        </a:defRPr>
                      </a:pPr>
                      <a:r>
                        <a:rPr sz="1600"/>
                        <a:t>σ</a:t>
                      </a:r>
                      <a:r>
                        <a:rPr sz="1600" baseline="-14312"/>
                        <a:t>δ</a:t>
                      </a:r>
                    </a:p>
                  </a:txBody>
                  <a:tcPr marL="25146" marR="25146" marT="25146" marB="25146" horzOverflow="overflow"/>
                </a:tc>
                <a:tc>
                  <a:txBody>
                    <a:bodyPr/>
                    <a:lstStyle/>
                    <a:p>
                      <a:pPr marL="0" indent="0" defTabSz="457200">
                        <a:buSzTx/>
                        <a:buNone/>
                        <a:defRPr sz="1800"/>
                      </a:pPr>
                      <a:r>
                        <a:rPr sz="1600">
                          <a:solidFill>
                            <a:srgbClr val="FF0000"/>
                          </a:solidFill>
                          <a:sym typeface="Calibri"/>
                        </a:rPr>
                        <a:t>%</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0.1</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0.1</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0.1</a:t>
                      </a:r>
                      <a:endParaRPr sz="1600">
                        <a:solidFill>
                          <a:srgbClr val="FF0000"/>
                        </a:solidFill>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7"/>
                  </a:ext>
                </a:extLst>
              </a:tr>
              <a:tr h="337914">
                <a:tc>
                  <a:txBody>
                    <a:bodyPr/>
                    <a:lstStyle/>
                    <a:p>
                      <a:pPr marL="0" indent="0" defTabSz="457200">
                        <a:buSzTx/>
                        <a:buNone/>
                        <a:defRPr sz="3200">
                          <a:solidFill>
                            <a:srgbClr val="FF0000"/>
                          </a:solidFill>
                          <a:latin typeface="Calibri"/>
                          <a:ea typeface="Calibri"/>
                          <a:cs typeface="Calibri"/>
                          <a:sym typeface="Calibri"/>
                        </a:defRPr>
                      </a:pPr>
                      <a:r>
                        <a:rPr sz="1600"/>
                        <a:t>σ</a:t>
                      </a:r>
                      <a:r>
                        <a:rPr sz="1600" baseline="-14312"/>
                        <a:t>z</a:t>
                      </a:r>
                    </a:p>
                  </a:txBody>
                  <a:tcPr marL="25146" marR="25146" marT="25146" marB="25146" horzOverflow="overflow"/>
                </a:tc>
                <a:tc>
                  <a:txBody>
                    <a:bodyPr/>
                    <a:lstStyle/>
                    <a:p>
                      <a:pPr marL="0" indent="0" defTabSz="457200">
                        <a:buSzTx/>
                        <a:buNone/>
                        <a:defRPr sz="1800"/>
                      </a:pPr>
                      <a:r>
                        <a:rPr sz="1600" dirty="0">
                          <a:solidFill>
                            <a:srgbClr val="FF0000"/>
                          </a:solidFill>
                          <a:sym typeface="Calibri"/>
                        </a:rPr>
                        <a:t>mm</a:t>
                      </a:r>
                      <a:endParaRPr sz="1600" dirty="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5</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1.5</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1.07</a:t>
                      </a:r>
                      <a:endParaRPr sz="1600">
                        <a:solidFill>
                          <a:srgbClr val="FF0000"/>
                        </a:solidFill>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8"/>
                  </a:ext>
                </a:extLst>
              </a:tr>
              <a:tr h="317259">
                <a:tc>
                  <a:txBody>
                    <a:bodyPr/>
                    <a:lstStyle/>
                    <a:p>
                      <a:pPr marL="0" indent="0" defTabSz="457200">
                        <a:buSzTx/>
                        <a:buNone/>
                        <a:defRPr sz="1800"/>
                      </a:pPr>
                      <a:r>
                        <a:rPr sz="1600">
                          <a:solidFill>
                            <a:srgbClr val="FF0000"/>
                          </a:solidFill>
                          <a:sym typeface="Calibri"/>
                        </a:rPr>
                        <a:t>β</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mm</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5</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1.5</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1.07</a:t>
                      </a:r>
                      <a:endParaRPr sz="1600">
                        <a:solidFill>
                          <a:srgbClr val="FF0000"/>
                        </a:solidFill>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09"/>
                  </a:ext>
                </a:extLst>
              </a:tr>
              <a:tr h="317259">
                <a:tc>
                  <a:txBody>
                    <a:bodyPr/>
                    <a:lstStyle/>
                    <a:p>
                      <a:pPr marL="0" indent="0" defTabSz="457200">
                        <a:buSzTx/>
                        <a:buNone/>
                        <a:defRPr sz="3200">
                          <a:solidFill>
                            <a:srgbClr val="FF0000"/>
                          </a:solidFill>
                          <a:latin typeface="Calibri"/>
                          <a:ea typeface="Calibri"/>
                          <a:cs typeface="Calibri"/>
                          <a:sym typeface="Calibri"/>
                        </a:defRPr>
                      </a:pPr>
                      <a:r>
                        <a:rPr sz="1600"/>
                        <a:t>ε</a:t>
                      </a:r>
                      <a:r>
                        <a:rPr sz="1600" baseline="-14312"/>
                        <a:t>L</a:t>
                      </a:r>
                    </a:p>
                  </a:txBody>
                  <a:tcPr marL="25146" marR="25146" marT="25146" marB="25146" horzOverflow="overflow"/>
                </a:tc>
                <a:tc>
                  <a:txBody>
                    <a:bodyPr/>
                    <a:lstStyle/>
                    <a:p>
                      <a:pPr marL="0" indent="0" defTabSz="457200">
                        <a:buSzTx/>
                        <a:buNone/>
                        <a:defRPr sz="1800"/>
                      </a:pPr>
                      <a:r>
                        <a:rPr sz="1600">
                          <a:solidFill>
                            <a:srgbClr val="FF0000"/>
                          </a:solidFill>
                          <a:sym typeface="Calibri"/>
                        </a:rPr>
                        <a:t>MeV m</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7.5</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7.5</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7.5</a:t>
                      </a:r>
                      <a:endParaRPr sz="1600">
                        <a:solidFill>
                          <a:srgbClr val="FF0000"/>
                        </a:solidFill>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10"/>
                  </a:ext>
                </a:extLst>
              </a:tr>
              <a:tr h="317259">
                <a:tc>
                  <a:txBody>
                    <a:bodyPr/>
                    <a:lstStyle/>
                    <a:p>
                      <a:pPr marL="0" indent="0" defTabSz="457200">
                        <a:buSzTx/>
                        <a:buNone/>
                        <a:defRPr sz="1800"/>
                      </a:pPr>
                      <a:r>
                        <a:rPr sz="1600">
                          <a:solidFill>
                            <a:srgbClr val="FF0000"/>
                          </a:solidFill>
                          <a:sym typeface="Calibri"/>
                        </a:rPr>
                        <a:t>ε</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dirty="0" err="1">
                          <a:solidFill>
                            <a:srgbClr val="FF0000"/>
                          </a:solidFill>
                          <a:sym typeface="Calibri"/>
                        </a:rPr>
                        <a:t>μm</a:t>
                      </a:r>
                      <a:endParaRPr sz="1600" dirty="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25</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25</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25</a:t>
                      </a:r>
                      <a:endParaRPr sz="1600">
                        <a:solidFill>
                          <a:srgbClr val="FF0000"/>
                        </a:solidFill>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11"/>
                  </a:ext>
                </a:extLst>
              </a:tr>
              <a:tr h="337914">
                <a:tc>
                  <a:txBody>
                    <a:bodyPr/>
                    <a:lstStyle/>
                    <a:p>
                      <a:pPr marL="0" indent="0" defTabSz="457200">
                        <a:buSzTx/>
                        <a:buNone/>
                        <a:defRPr sz="3200">
                          <a:solidFill>
                            <a:srgbClr val="FF0000"/>
                          </a:solidFill>
                          <a:latin typeface="Calibri"/>
                          <a:ea typeface="Calibri"/>
                          <a:cs typeface="Calibri"/>
                          <a:sym typeface="Calibri"/>
                        </a:defRPr>
                      </a:pPr>
                      <a:r>
                        <a:rPr sz="1600"/>
                        <a:t>σ</a:t>
                      </a:r>
                      <a:r>
                        <a:rPr sz="1600" baseline="-14312"/>
                        <a:t>x,y</a:t>
                      </a:r>
                    </a:p>
                  </a:txBody>
                  <a:tcPr marL="25146" marR="25146" marT="25146" marB="25146" horzOverflow="overflow"/>
                </a:tc>
                <a:tc>
                  <a:txBody>
                    <a:bodyPr/>
                    <a:lstStyle/>
                    <a:p>
                      <a:pPr marL="0" indent="0" defTabSz="457200">
                        <a:buSzTx/>
                        <a:buNone/>
                        <a:defRPr sz="1800"/>
                      </a:pPr>
                      <a:r>
                        <a:rPr sz="1600">
                          <a:solidFill>
                            <a:srgbClr val="FF0000"/>
                          </a:solidFill>
                          <a:sym typeface="Calibri"/>
                        </a:rPr>
                        <a:t>μm</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3.0</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a:solidFill>
                            <a:srgbClr val="FF0000"/>
                          </a:solidFill>
                          <a:sym typeface="Calibri"/>
                        </a:rPr>
                        <a:t>0.9</a:t>
                      </a:r>
                      <a:endParaRPr sz="1600">
                        <a:solidFill>
                          <a:srgbClr val="FF0000"/>
                        </a:solidFill>
                        <a:latin typeface="Calibri"/>
                        <a:ea typeface="Calibri"/>
                        <a:cs typeface="Calibri"/>
                        <a:sym typeface="Calibri"/>
                      </a:endParaRPr>
                    </a:p>
                  </a:txBody>
                  <a:tcPr marL="25146" marR="25146" marT="25146" marB="25146" horzOverflow="overflow"/>
                </a:tc>
                <a:tc>
                  <a:txBody>
                    <a:bodyPr/>
                    <a:lstStyle/>
                    <a:p>
                      <a:pPr marL="0" indent="0" defTabSz="457200">
                        <a:buSzTx/>
                        <a:buNone/>
                        <a:defRPr sz="1800"/>
                      </a:pPr>
                      <a:r>
                        <a:rPr sz="1600" dirty="0">
                          <a:solidFill>
                            <a:srgbClr val="FF0000"/>
                          </a:solidFill>
                          <a:sym typeface="Calibri"/>
                        </a:rPr>
                        <a:t>0.63</a:t>
                      </a:r>
                      <a:endParaRPr sz="1600" dirty="0">
                        <a:solidFill>
                          <a:srgbClr val="FF0000"/>
                        </a:solidFill>
                        <a:latin typeface="Calibri"/>
                        <a:ea typeface="Calibri"/>
                        <a:cs typeface="Calibri"/>
                        <a:sym typeface="Calibri"/>
                      </a:endParaRPr>
                    </a:p>
                  </a:txBody>
                  <a:tcPr marL="25146" marR="25146" marT="25146" marB="25146" horzOverflow="overflow"/>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7831876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Introduction"/>
          <p:cNvSpPr txBox="1">
            <a:spLocks noGrp="1"/>
          </p:cNvSpPr>
          <p:nvPr>
            <p:ph type="title"/>
          </p:nvPr>
        </p:nvSpPr>
        <p:spPr>
          <a:xfrm>
            <a:off x="263352" y="156969"/>
            <a:ext cx="11806064" cy="751751"/>
          </a:xfrm>
          <a:prstGeom prst="rect">
            <a:avLst/>
          </a:prstGeom>
        </p:spPr>
        <p:txBody>
          <a:bodyPr>
            <a:normAutofit/>
          </a:bodyPr>
          <a:lstStyle>
            <a:lvl1pPr marL="870857" indent="-870857"/>
          </a:lstStyle>
          <a:p>
            <a:r>
              <a:rPr lang="en-US" sz="3200" b="1" dirty="0">
                <a:latin typeface="Arial" panose="020B0604020202020204" pitchFamily="34" charset="0"/>
                <a:cs typeface="Arial" panose="020B0604020202020204" pitchFamily="34" charset="0"/>
              </a:rPr>
              <a:t>Overview of the muon collider systems</a:t>
            </a:r>
            <a:endParaRPr sz="3200" b="1" dirty="0">
              <a:latin typeface="Arial" panose="020B0604020202020204" pitchFamily="34" charset="0"/>
              <a:cs typeface="Arial" panose="020B0604020202020204" pitchFamily="34" charset="0"/>
            </a:endParaRPr>
          </a:p>
        </p:txBody>
      </p:sp>
      <p:pic>
        <p:nvPicPr>
          <p:cNvPr id="114" name="Screenshot 2023-07-18 at 10.19.16.png" descr="Screenshot 2023-07-18 at 10.19.16.png"/>
          <p:cNvPicPr>
            <a:picLocks noChangeAspect="1"/>
          </p:cNvPicPr>
          <p:nvPr/>
        </p:nvPicPr>
        <p:blipFill>
          <a:blip r:embed="rId2"/>
          <a:stretch>
            <a:fillRect/>
          </a:stretch>
        </p:blipFill>
        <p:spPr>
          <a:xfrm>
            <a:off x="57424" y="742950"/>
            <a:ext cx="12077152" cy="2545581"/>
          </a:xfrm>
          <a:prstGeom prst="rect">
            <a:avLst/>
          </a:prstGeom>
          <a:ln w="12700">
            <a:miter lim="400000"/>
          </a:ln>
        </p:spPr>
      </p:pic>
      <p:sp>
        <p:nvSpPr>
          <p:cNvPr id="115" name="High power proton beam (short intense bunches) and low repetition rate on target."/>
          <p:cNvSpPr txBox="1"/>
          <p:nvPr/>
        </p:nvSpPr>
        <p:spPr>
          <a:xfrm>
            <a:off x="107174" y="3355289"/>
            <a:ext cx="4310012" cy="928459"/>
          </a:xfrm>
          <a:prstGeom prst="rect">
            <a:avLst/>
          </a:prstGeom>
          <a:solidFill>
            <a:srgbClr val="DAD9D9"/>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marL="546100" indent="-546100" algn="l" defTabSz="1828800">
              <a:spcBef>
                <a:spcPts val="3600"/>
              </a:spcBef>
              <a:buSzPct val="150000"/>
              <a:buChar char="•"/>
              <a:defRPr sz="3800">
                <a:latin typeface="Calibri"/>
                <a:ea typeface="Calibri"/>
                <a:cs typeface="Calibri"/>
                <a:sym typeface="Calibri"/>
              </a:defRPr>
            </a:lvl1pPr>
          </a:lstStyle>
          <a:p>
            <a:pPr marL="268288" indent="-268288"/>
            <a:r>
              <a:rPr sz="1900" dirty="0"/>
              <a:t>High power proton beam (short intense bunches) and low repetition rate on target. </a:t>
            </a:r>
          </a:p>
        </p:txBody>
      </p:sp>
      <p:sp>
        <p:nvSpPr>
          <p:cNvPr id="116" name="Target and capture channel, protons produce pions which decay into muons.…"/>
          <p:cNvSpPr txBox="1"/>
          <p:nvPr/>
        </p:nvSpPr>
        <p:spPr>
          <a:xfrm>
            <a:off x="104859" y="4433561"/>
            <a:ext cx="4312326" cy="1451679"/>
          </a:xfrm>
          <a:prstGeom prst="rect">
            <a:avLst/>
          </a:prstGeom>
          <a:solidFill>
            <a:srgbClr val="DEE6F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p>
            <a:pPr marL="273050" indent="-273050">
              <a:spcBef>
                <a:spcPts val="1800"/>
              </a:spcBef>
              <a:buSzPct val="150000"/>
              <a:buChar char="•"/>
              <a:defRPr sz="3800">
                <a:latin typeface="Calibri"/>
                <a:ea typeface="Calibri"/>
                <a:cs typeface="Calibri"/>
                <a:sym typeface="Calibri"/>
              </a:defRPr>
            </a:pPr>
            <a:r>
              <a:rPr sz="1900"/>
              <a:t>Target and capture channel, protons produce pions which decay into muons. </a:t>
            </a:r>
          </a:p>
          <a:p>
            <a:pPr marL="273050" indent="-273050">
              <a:spcBef>
                <a:spcPts val="1800"/>
              </a:spcBef>
              <a:buSzPct val="150000"/>
              <a:buChar char="•"/>
              <a:defRPr sz="3800">
                <a:latin typeface="Calibri"/>
                <a:ea typeface="Calibri"/>
                <a:cs typeface="Calibri"/>
                <a:sym typeface="Calibri"/>
              </a:defRPr>
            </a:pPr>
            <a:r>
              <a:rPr sz="1900"/>
              <a:t>Large energy spread μ beam split to sequence of bunches.</a:t>
            </a:r>
          </a:p>
        </p:txBody>
      </p:sp>
      <p:sp>
        <p:nvSpPr>
          <p:cNvPr id="117" name="Stages of muon ionisation cooling in matter.…"/>
          <p:cNvSpPr txBox="1"/>
          <p:nvPr/>
        </p:nvSpPr>
        <p:spPr>
          <a:xfrm>
            <a:off x="4448838" y="3333718"/>
            <a:ext cx="2908232" cy="1451679"/>
          </a:xfrm>
          <a:prstGeom prst="rect">
            <a:avLst/>
          </a:prstGeom>
          <a:solidFill>
            <a:srgbClr val="F3F196"/>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p>
            <a:pPr marL="273050" indent="-273050">
              <a:spcBef>
                <a:spcPts val="1800"/>
              </a:spcBef>
              <a:buSzPct val="150000"/>
              <a:buChar char="•"/>
              <a:defRPr sz="3800">
                <a:latin typeface="Calibri"/>
                <a:ea typeface="Calibri"/>
                <a:cs typeface="Calibri"/>
                <a:sym typeface="Calibri"/>
              </a:defRPr>
            </a:pPr>
            <a:r>
              <a:rPr sz="1900"/>
              <a:t>Stages of muon ionisation cooling in matter.</a:t>
            </a:r>
          </a:p>
          <a:p>
            <a:pPr marL="273050" indent="-273050">
              <a:spcBef>
                <a:spcPts val="1800"/>
              </a:spcBef>
              <a:buSzPct val="150000"/>
              <a:buChar char="•"/>
              <a:defRPr sz="3800">
                <a:latin typeface="Calibri"/>
                <a:ea typeface="Calibri"/>
                <a:cs typeface="Calibri"/>
                <a:sym typeface="Calibri"/>
              </a:defRPr>
            </a:pPr>
            <a:r>
              <a:rPr sz="1900"/>
              <a:t>Merging of μ bunches into one bunch. </a:t>
            </a:r>
          </a:p>
        </p:txBody>
      </p:sp>
      <p:sp>
        <p:nvSpPr>
          <p:cNvPr id="118" name="Low energy acceleration with recirculating linacs.…"/>
          <p:cNvSpPr txBox="1"/>
          <p:nvPr/>
        </p:nvSpPr>
        <p:spPr>
          <a:xfrm>
            <a:off x="7388723" y="3333718"/>
            <a:ext cx="4719222" cy="1451679"/>
          </a:xfrm>
          <a:prstGeom prst="rect">
            <a:avLst/>
          </a:prstGeom>
          <a:solidFill>
            <a:srgbClr val="F0DEDB"/>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p>
            <a:pPr marL="273050" indent="-273050">
              <a:spcBef>
                <a:spcPts val="1800"/>
              </a:spcBef>
              <a:buSzPct val="150000"/>
              <a:buChar char="•"/>
              <a:defRPr sz="3800">
                <a:latin typeface="Calibri"/>
                <a:ea typeface="Calibri"/>
                <a:cs typeface="Calibri"/>
                <a:sym typeface="Calibri"/>
              </a:defRPr>
            </a:pPr>
            <a:r>
              <a:rPr sz="1900"/>
              <a:t>Low energy acceleration with recirculating linacs.</a:t>
            </a:r>
          </a:p>
          <a:p>
            <a:pPr marL="273050" indent="-273050">
              <a:spcBef>
                <a:spcPts val="1800"/>
              </a:spcBef>
              <a:buSzPct val="150000"/>
              <a:buChar char="•"/>
              <a:defRPr sz="3800">
                <a:latin typeface="Calibri"/>
                <a:ea typeface="Calibri"/>
                <a:cs typeface="Calibri"/>
                <a:sym typeface="Calibri"/>
              </a:defRPr>
            </a:pPr>
            <a:r>
              <a:rPr sz="1900"/>
              <a:t>Acceleration to collision energy in a sequence of pulsed synchrotrons.</a:t>
            </a:r>
          </a:p>
        </p:txBody>
      </p:sp>
      <p:sp>
        <p:nvSpPr>
          <p:cNvPr id="119" name="Collider packed with high field magnets to minimise circumference and maximise luminosity."/>
          <p:cNvSpPr txBox="1"/>
          <p:nvPr/>
        </p:nvSpPr>
        <p:spPr>
          <a:xfrm>
            <a:off x="7388723" y="4940823"/>
            <a:ext cx="4719222" cy="928459"/>
          </a:xfrm>
          <a:prstGeom prst="rect">
            <a:avLst/>
          </a:prstGeom>
          <a:solidFill>
            <a:srgbClr val="EBF0D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marL="546100" indent="-546100" algn="l" defTabSz="1828800">
              <a:spcBef>
                <a:spcPts val="3600"/>
              </a:spcBef>
              <a:buSzPct val="150000"/>
              <a:buChar char="•"/>
              <a:defRPr sz="3800">
                <a:latin typeface="Calibri"/>
                <a:ea typeface="Calibri"/>
                <a:cs typeface="Calibri"/>
                <a:sym typeface="Calibri"/>
              </a:defRPr>
            </a:lvl1pPr>
          </a:lstStyle>
          <a:p>
            <a:r>
              <a:rPr sz="1900" dirty="0"/>
              <a:t>Collider packed with high field magnets to </a:t>
            </a:r>
            <a:r>
              <a:rPr sz="1900" dirty="0" err="1"/>
              <a:t>minimise</a:t>
            </a:r>
            <a:r>
              <a:rPr sz="1900" dirty="0"/>
              <a:t> circumference and </a:t>
            </a:r>
            <a:r>
              <a:rPr sz="1900" dirty="0" err="1"/>
              <a:t>maximise</a:t>
            </a:r>
            <a:r>
              <a:rPr sz="1900" dirty="0"/>
              <a:t> luminosity.</a:t>
            </a:r>
          </a:p>
        </p:txBody>
      </p:sp>
      <p:sp>
        <p:nvSpPr>
          <p:cNvPr id="121" name="Short muon life-time —&gt; Ionization cooling, fast acceleration, high RF gradients and high field magnets!"/>
          <p:cNvSpPr txBox="1"/>
          <p:nvPr/>
        </p:nvSpPr>
        <p:spPr>
          <a:xfrm>
            <a:off x="3097683" y="6116939"/>
            <a:ext cx="6015684" cy="697627"/>
          </a:xfrm>
          <a:prstGeom prst="rect">
            <a:avLst/>
          </a:prstGeom>
          <a:solidFill>
            <a:schemeClr val="accent2">
              <a:lumMod val="20000"/>
              <a:lumOff val="80000"/>
            </a:schemeClr>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spAutoFit/>
          </a:bodyPr>
          <a:lstStyle>
            <a:lvl1pPr algn="l" defTabSz="1828800">
              <a:spcBef>
                <a:spcPts val="3600"/>
              </a:spcBef>
              <a:defRPr sz="4200">
                <a:latin typeface="Calibri"/>
                <a:ea typeface="Calibri"/>
                <a:cs typeface="Calibri"/>
                <a:sym typeface="Calibri"/>
              </a:defRPr>
            </a:lvl1pPr>
          </a:lstStyle>
          <a:p>
            <a:r>
              <a:rPr sz="2100" dirty="0"/>
              <a:t>Short muon life-time —&gt; Ionization cooling, fast acceleration, high RF gradients and high field magnets! </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Muon Production and Capture"/>
          <p:cNvSpPr txBox="1">
            <a:spLocks noGrp="1"/>
          </p:cNvSpPr>
          <p:nvPr>
            <p:ph type="title"/>
          </p:nvPr>
        </p:nvSpPr>
        <p:spPr>
          <a:xfrm>
            <a:off x="359818" y="251737"/>
            <a:ext cx="11710213" cy="751751"/>
          </a:xfrm>
          <a:prstGeom prst="rect">
            <a:avLst/>
          </a:prstGeom>
        </p:spPr>
        <p:txBody>
          <a:bodyPr>
            <a:normAutofit/>
          </a:bodyPr>
          <a:lstStyle>
            <a:lvl1pPr marL="870857" indent="-870857"/>
          </a:lstStyle>
          <a:p>
            <a:r>
              <a:rPr sz="3200" b="1" dirty="0">
                <a:latin typeface="Arial" panose="020B0604020202020204" pitchFamily="34" charset="0"/>
                <a:cs typeface="Arial" panose="020B0604020202020204" pitchFamily="34" charset="0"/>
              </a:rPr>
              <a:t>Muon Production and Capture</a:t>
            </a:r>
          </a:p>
        </p:txBody>
      </p:sp>
      <p:pic>
        <p:nvPicPr>
          <p:cNvPr id="171" name="Screenshot 2023-07-18 at 12.49.44.png" descr="Screenshot 2023-07-18 at 12.49.44.png"/>
          <p:cNvPicPr>
            <a:picLocks noChangeAspect="1"/>
          </p:cNvPicPr>
          <p:nvPr/>
        </p:nvPicPr>
        <p:blipFill>
          <a:blip r:embed="rId2"/>
          <a:stretch>
            <a:fillRect/>
          </a:stretch>
        </p:blipFill>
        <p:spPr>
          <a:xfrm>
            <a:off x="9340305" y="2604"/>
            <a:ext cx="2841005" cy="1913941"/>
          </a:xfrm>
          <a:prstGeom prst="rect">
            <a:avLst/>
          </a:prstGeom>
          <a:ln w="12700">
            <a:miter lim="400000"/>
          </a:ln>
        </p:spPr>
      </p:pic>
      <p:pic>
        <p:nvPicPr>
          <p:cNvPr id="172" name="Screenshot 2023-07-18 at 12.39.26.png" descr="Screenshot 2023-07-18 at 12.39.26.png"/>
          <p:cNvPicPr>
            <a:picLocks noChangeAspect="1"/>
          </p:cNvPicPr>
          <p:nvPr/>
        </p:nvPicPr>
        <p:blipFill>
          <a:blip r:embed="rId3"/>
          <a:stretch>
            <a:fillRect/>
          </a:stretch>
        </p:blipFill>
        <p:spPr>
          <a:xfrm>
            <a:off x="359203" y="858652"/>
            <a:ext cx="6024830" cy="3814717"/>
          </a:xfrm>
          <a:prstGeom prst="rect">
            <a:avLst/>
          </a:prstGeom>
          <a:ln w="12700">
            <a:miter lim="400000"/>
          </a:ln>
        </p:spPr>
      </p:pic>
      <p:pic>
        <p:nvPicPr>
          <p:cNvPr id="179" name="Screenshot 2022-05-03 at 13.08.56.png" descr="Screenshot 2022-05-03 at 13.08.56.png"/>
          <p:cNvPicPr>
            <a:picLocks noChangeAspect="1"/>
          </p:cNvPicPr>
          <p:nvPr/>
        </p:nvPicPr>
        <p:blipFill>
          <a:blip r:embed="rId4"/>
          <a:stretch>
            <a:fillRect/>
          </a:stretch>
        </p:blipFill>
        <p:spPr>
          <a:xfrm>
            <a:off x="10015810" y="3651031"/>
            <a:ext cx="2173120" cy="2863406"/>
          </a:xfrm>
          <a:prstGeom prst="rect">
            <a:avLst/>
          </a:prstGeom>
          <a:ln w="12700">
            <a:miter lim="400000"/>
          </a:ln>
        </p:spPr>
      </p:pic>
      <p:pic>
        <p:nvPicPr>
          <p:cNvPr id="2" name="Screenshot 2023-07-19 at 14.11.40.png" descr="Screenshot 2023-07-19 at 14.11.40.png">
            <a:extLst>
              <a:ext uri="{FF2B5EF4-FFF2-40B4-BE49-F238E27FC236}">
                <a16:creationId xmlns:a16="http://schemas.microsoft.com/office/drawing/2014/main" id="{8B23D506-5F53-8493-B2A3-2C9DAAF3442D}"/>
              </a:ext>
            </a:extLst>
          </p:cNvPr>
          <p:cNvPicPr>
            <a:picLocks noChangeAspect="1"/>
          </p:cNvPicPr>
          <p:nvPr/>
        </p:nvPicPr>
        <p:blipFill>
          <a:blip r:embed="rId5"/>
          <a:stretch>
            <a:fillRect/>
          </a:stretch>
        </p:blipFill>
        <p:spPr>
          <a:xfrm>
            <a:off x="155891" y="4952394"/>
            <a:ext cx="8654336" cy="2093907"/>
          </a:xfrm>
          <a:prstGeom prst="rect">
            <a:avLst/>
          </a:prstGeom>
          <a:ln w="12700">
            <a:miter lim="400000"/>
          </a:ln>
        </p:spPr>
      </p:pic>
      <p:sp>
        <p:nvSpPr>
          <p:cNvPr id="3" name="Proton complex:…">
            <a:extLst>
              <a:ext uri="{FF2B5EF4-FFF2-40B4-BE49-F238E27FC236}">
                <a16:creationId xmlns:a16="http://schemas.microsoft.com/office/drawing/2014/main" id="{35CF43B6-B590-617A-54AD-BD8F933917A3}"/>
              </a:ext>
            </a:extLst>
          </p:cNvPr>
          <p:cNvSpPr txBox="1"/>
          <p:nvPr/>
        </p:nvSpPr>
        <p:spPr>
          <a:xfrm>
            <a:off x="6384033" y="1968476"/>
            <a:ext cx="5797277" cy="2754600"/>
          </a:xfrm>
          <a:prstGeom prst="rect">
            <a:avLst/>
          </a:prstGeom>
          <a:solidFill>
            <a:srgbClr val="D5D5D5"/>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2860" tIns="22860" rIns="22860" bIns="22860" numCol="1" anchor="t">
            <a:spAutoFit/>
          </a:bodyPr>
          <a:lstStyle/>
          <a:p>
            <a:pPr defTabSz="228600">
              <a:spcBef>
                <a:spcPts val="150"/>
              </a:spcBef>
              <a:defRPr sz="3800" b="1">
                <a:latin typeface="Calibri"/>
                <a:ea typeface="Calibri"/>
                <a:cs typeface="Calibri"/>
                <a:sym typeface="Calibri"/>
              </a:defRPr>
            </a:pPr>
            <a:r>
              <a:rPr sz="1900" dirty="0"/>
              <a:t>Proton complex:</a:t>
            </a:r>
          </a:p>
          <a:p>
            <a:pPr marL="235816" indent="-235816" defTabSz="228600">
              <a:spcBef>
                <a:spcPts val="150"/>
              </a:spcBef>
              <a:buSzPct val="150000"/>
              <a:buChar char="•"/>
              <a:defRPr sz="3800">
                <a:latin typeface="Calibri"/>
                <a:ea typeface="Calibri"/>
                <a:cs typeface="Calibri"/>
                <a:sym typeface="Calibri"/>
              </a:defRPr>
            </a:pPr>
            <a:r>
              <a:rPr sz="1900" dirty="0"/>
              <a:t>Baseline lattice for accumulator-compressor based on neutrino factory lattice. </a:t>
            </a:r>
          </a:p>
          <a:p>
            <a:pPr marL="235816" indent="-235816" defTabSz="228600">
              <a:spcBef>
                <a:spcPts val="150"/>
              </a:spcBef>
              <a:buSzPct val="150000"/>
              <a:buChar char="•"/>
              <a:defRPr sz="3800">
                <a:latin typeface="Calibri"/>
                <a:ea typeface="Calibri"/>
                <a:cs typeface="Calibri"/>
                <a:sym typeface="Calibri"/>
              </a:defRPr>
            </a:pPr>
            <a:r>
              <a:rPr sz="1900" dirty="0"/>
              <a:t>Work ongoing on limitations to accommodate the 2MW beam at 5Hz.</a:t>
            </a:r>
          </a:p>
          <a:p>
            <a:pPr defTabSz="228600">
              <a:spcBef>
                <a:spcPts val="150"/>
              </a:spcBef>
              <a:defRPr sz="3800">
                <a:latin typeface="Calibri"/>
                <a:ea typeface="Calibri"/>
                <a:cs typeface="Calibri"/>
                <a:sym typeface="Calibri"/>
              </a:defRPr>
            </a:pPr>
            <a:r>
              <a:rPr sz="1900" b="1" dirty="0"/>
              <a:t>Studying 2 MW target</a:t>
            </a:r>
            <a:r>
              <a:rPr sz="1900" dirty="0"/>
              <a:t>:</a:t>
            </a:r>
          </a:p>
          <a:p>
            <a:pPr marL="235816" indent="-235816" defTabSz="228600">
              <a:buSzPct val="150000"/>
              <a:buChar char="•"/>
              <a:defRPr sz="3800">
                <a:latin typeface="Calibri"/>
                <a:ea typeface="Calibri"/>
                <a:cs typeface="Calibri"/>
                <a:sym typeface="Calibri"/>
              </a:defRPr>
            </a:pPr>
            <a:r>
              <a:rPr sz="1900" dirty="0"/>
              <a:t>Stress in target, shielding, vessel and window being studied.</a:t>
            </a:r>
          </a:p>
          <a:p>
            <a:pPr marL="235816" indent="-235816" defTabSz="228600">
              <a:buSzPct val="150000"/>
              <a:buChar char="•"/>
              <a:defRPr sz="3800">
                <a:latin typeface="Calibri"/>
                <a:ea typeface="Calibri"/>
                <a:cs typeface="Calibri"/>
                <a:sym typeface="Calibri"/>
              </a:defRPr>
            </a:pPr>
            <a:r>
              <a:rPr sz="1900" dirty="0"/>
              <a:t>Studies </a:t>
            </a:r>
            <a:r>
              <a:rPr lang="en-US" sz="1900" dirty="0"/>
              <a:t>of </a:t>
            </a:r>
            <a:r>
              <a:rPr sz="1900" dirty="0"/>
              <a:t>HTS solenoids ongoing.</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Muon Cooling"/>
          <p:cNvSpPr txBox="1">
            <a:spLocks noGrp="1"/>
          </p:cNvSpPr>
          <p:nvPr>
            <p:ph type="title"/>
          </p:nvPr>
        </p:nvSpPr>
        <p:spPr>
          <a:xfrm>
            <a:off x="623392" y="188640"/>
            <a:ext cx="11446024" cy="751751"/>
          </a:xfrm>
          <a:prstGeom prst="rect">
            <a:avLst/>
          </a:prstGeom>
        </p:spPr>
        <p:txBody>
          <a:bodyPr>
            <a:normAutofit/>
          </a:bodyPr>
          <a:lstStyle>
            <a:lvl1pPr marL="870857" indent="-870857"/>
          </a:lstStyle>
          <a:p>
            <a:r>
              <a:rPr sz="3200" b="1" dirty="0">
                <a:latin typeface="Arial" panose="020B0604020202020204" pitchFamily="34" charset="0"/>
                <a:cs typeface="Arial" panose="020B0604020202020204" pitchFamily="34" charset="0"/>
              </a:rPr>
              <a:t>Muon Cooling</a:t>
            </a:r>
          </a:p>
        </p:txBody>
      </p:sp>
      <p:pic>
        <p:nvPicPr>
          <p:cNvPr id="194" name="Screenshot 2023-07-18 at 16.29.37.png" descr="Screenshot 2023-07-18 at 16.29.37.png"/>
          <p:cNvPicPr>
            <a:picLocks noChangeAspect="1"/>
          </p:cNvPicPr>
          <p:nvPr/>
        </p:nvPicPr>
        <p:blipFill>
          <a:blip r:embed="rId2"/>
          <a:stretch>
            <a:fillRect/>
          </a:stretch>
        </p:blipFill>
        <p:spPr>
          <a:xfrm>
            <a:off x="10234770" y="-6500"/>
            <a:ext cx="1951614" cy="1906749"/>
          </a:xfrm>
          <a:prstGeom prst="rect">
            <a:avLst/>
          </a:prstGeom>
          <a:ln w="12700">
            <a:miter lim="400000"/>
          </a:ln>
        </p:spPr>
      </p:pic>
      <p:sp>
        <p:nvSpPr>
          <p:cNvPr id="195" name="Rectangle"/>
          <p:cNvSpPr/>
          <p:nvPr/>
        </p:nvSpPr>
        <p:spPr>
          <a:xfrm>
            <a:off x="4338425" y="4786379"/>
            <a:ext cx="2454176" cy="751751"/>
          </a:xfrm>
          <a:prstGeom prst="rect">
            <a:avLst/>
          </a:prstGeom>
          <a:solidFill>
            <a:srgbClr val="FFFFFF"/>
          </a:solidFill>
          <a:ln w="12700">
            <a:miter lim="400000"/>
          </a:ln>
        </p:spPr>
        <p:txBody>
          <a:bodyPr lIns="25400" tIns="25400" rIns="25400" bIns="25400" anchor="ctr"/>
          <a:lstStyle/>
          <a:p>
            <a:pPr defTabSz="565150">
              <a:defRPr sz="3200">
                <a:solidFill>
                  <a:srgbClr val="FFFFFF"/>
                </a:solidFill>
                <a:latin typeface="Graphik"/>
                <a:ea typeface="Graphik"/>
                <a:cs typeface="Graphik"/>
                <a:sym typeface="Graphik"/>
              </a:defRPr>
            </a:pPr>
            <a:endParaRPr sz="1600"/>
          </a:p>
        </p:txBody>
      </p:sp>
      <p:sp>
        <p:nvSpPr>
          <p:cNvPr id="196" name="Rectangle"/>
          <p:cNvSpPr/>
          <p:nvPr/>
        </p:nvSpPr>
        <p:spPr>
          <a:xfrm>
            <a:off x="47328" y="5817617"/>
            <a:ext cx="7298383" cy="15449"/>
          </a:xfrm>
          <a:prstGeom prst="rect">
            <a:avLst/>
          </a:prstGeom>
          <a:solidFill>
            <a:srgbClr val="FFFFFF"/>
          </a:solidFill>
          <a:ln w="12700">
            <a:miter lim="400000"/>
          </a:ln>
        </p:spPr>
        <p:txBody>
          <a:bodyPr lIns="25400" tIns="25400" rIns="25400" bIns="25400" anchor="ctr"/>
          <a:lstStyle/>
          <a:p>
            <a:pPr defTabSz="565150">
              <a:defRPr sz="3200">
                <a:solidFill>
                  <a:srgbClr val="FFFFFF"/>
                </a:solidFill>
                <a:latin typeface="Graphik"/>
                <a:ea typeface="Graphik"/>
                <a:cs typeface="Graphik"/>
                <a:sym typeface="Graphik"/>
              </a:defRPr>
            </a:pPr>
            <a:endParaRPr sz="1600"/>
          </a:p>
        </p:txBody>
      </p:sp>
      <p:sp>
        <p:nvSpPr>
          <p:cNvPr id="198" name="Short muon lifetime —&gt; Ionisation cooling only option"/>
          <p:cNvSpPr txBox="1"/>
          <p:nvPr/>
        </p:nvSpPr>
        <p:spPr>
          <a:xfrm>
            <a:off x="2828588" y="678275"/>
            <a:ext cx="6093074" cy="374461"/>
          </a:xfrm>
          <a:prstGeom prst="rect">
            <a:avLst/>
          </a:prstGeom>
          <a:solidFill>
            <a:schemeClr val="accent2">
              <a:lumMod val="20000"/>
              <a:lumOff val="80000"/>
            </a:schemeClr>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spAutoFit/>
          </a:bodyPr>
          <a:lstStyle/>
          <a:p>
            <a:pPr defTabSz="228600">
              <a:spcBef>
                <a:spcPts val="200"/>
              </a:spcBef>
              <a:defRPr sz="4200">
                <a:latin typeface="Calibri"/>
                <a:ea typeface="Calibri"/>
                <a:cs typeface="Calibri"/>
                <a:sym typeface="Calibri"/>
              </a:defRPr>
            </a:pPr>
            <a:r>
              <a:rPr sz="2100" dirty="0"/>
              <a:t>Short muon lifetime —&gt; </a:t>
            </a:r>
            <a:r>
              <a:rPr sz="2100" b="1" dirty="0" err="1"/>
              <a:t>Ionisation</a:t>
            </a:r>
            <a:r>
              <a:rPr sz="2100" b="1" dirty="0"/>
              <a:t> cooling only option</a:t>
            </a:r>
          </a:p>
        </p:txBody>
      </p:sp>
      <p:sp>
        <p:nvSpPr>
          <p:cNvPr id="201" name="Absorber: reduction of longitudinal and transverse momentum.…"/>
          <p:cNvSpPr txBox="1"/>
          <p:nvPr/>
        </p:nvSpPr>
        <p:spPr>
          <a:xfrm>
            <a:off x="807624" y="5242173"/>
            <a:ext cx="8888775" cy="1615827"/>
          </a:xfrm>
          <a:prstGeom prst="rect">
            <a:avLst/>
          </a:prstGeom>
          <a:solidFill>
            <a:srgbClr val="D5D5D5"/>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spAutoFit/>
          </a:bodyPr>
          <a:lstStyle/>
          <a:p>
            <a:pPr defTabSz="228600">
              <a:spcBef>
                <a:spcPts val="200"/>
              </a:spcBef>
              <a:defRPr sz="3800">
                <a:latin typeface="Calibri"/>
                <a:ea typeface="Calibri"/>
                <a:cs typeface="Calibri"/>
                <a:sym typeface="Calibri"/>
              </a:defRPr>
            </a:pPr>
            <a:r>
              <a:rPr sz="1900" b="1" dirty="0"/>
              <a:t>Absorber: </a:t>
            </a:r>
            <a:r>
              <a:rPr sz="1900" dirty="0"/>
              <a:t>reduction of longitudinal and transverse momentum</a:t>
            </a:r>
            <a:endParaRPr lang="en-US" sz="1900" dirty="0"/>
          </a:p>
          <a:p>
            <a:pPr defTabSz="228600">
              <a:spcBef>
                <a:spcPts val="200"/>
              </a:spcBef>
              <a:defRPr sz="3800">
                <a:latin typeface="Calibri"/>
                <a:ea typeface="Calibri"/>
                <a:cs typeface="Calibri"/>
                <a:sym typeface="Calibri"/>
              </a:defRPr>
            </a:pPr>
            <a:r>
              <a:rPr lang="en-US" sz="1900" b="1" dirty="0"/>
              <a:t>High Field solenoids: </a:t>
            </a:r>
            <a:r>
              <a:rPr lang="en-US" sz="1900" dirty="0"/>
              <a:t>30-40 or above T</a:t>
            </a:r>
            <a:endParaRPr sz="1900" dirty="0"/>
          </a:p>
          <a:p>
            <a:pPr defTabSz="228600">
              <a:spcBef>
                <a:spcPts val="150"/>
              </a:spcBef>
              <a:defRPr sz="3800">
                <a:latin typeface="Calibri"/>
                <a:ea typeface="Calibri"/>
                <a:cs typeface="Calibri"/>
                <a:sym typeface="Calibri"/>
              </a:defRPr>
            </a:pPr>
            <a:r>
              <a:rPr sz="1900" b="1" dirty="0"/>
              <a:t>Scattering: </a:t>
            </a:r>
            <a:r>
              <a:rPr sz="1900" dirty="0"/>
              <a:t>beam blow-up —&gt; need for strong solenoids and low Z absorbers.</a:t>
            </a:r>
          </a:p>
          <a:p>
            <a:pPr defTabSz="228600">
              <a:spcBef>
                <a:spcPts val="150"/>
              </a:spcBef>
              <a:defRPr sz="3800">
                <a:latin typeface="Calibri"/>
                <a:ea typeface="Calibri"/>
                <a:cs typeface="Calibri"/>
                <a:sym typeface="Calibri"/>
              </a:defRPr>
            </a:pPr>
            <a:r>
              <a:rPr sz="1900" b="1" dirty="0"/>
              <a:t>Cavities: </a:t>
            </a:r>
            <a:r>
              <a:rPr sz="1900" dirty="0"/>
              <a:t>acceleration,</a:t>
            </a:r>
            <a:r>
              <a:rPr lang="en-US" sz="1900" dirty="0"/>
              <a:t> RF in magnetic field, </a:t>
            </a:r>
            <a:r>
              <a:rPr sz="1900" dirty="0"/>
              <a:t> i.e., increase of only longitudinal momentum.</a:t>
            </a:r>
          </a:p>
          <a:p>
            <a:pPr defTabSz="228600">
              <a:spcBef>
                <a:spcPts val="150"/>
              </a:spcBef>
              <a:defRPr sz="3800">
                <a:latin typeface="Calibri"/>
                <a:ea typeface="Calibri"/>
                <a:cs typeface="Calibri"/>
                <a:sym typeface="Calibri"/>
              </a:defRPr>
            </a:pPr>
            <a:r>
              <a:rPr sz="1900" b="1" dirty="0"/>
              <a:t>Net effect: </a:t>
            </a:r>
            <a:r>
              <a:rPr sz="1900" dirty="0"/>
              <a:t>reduction of transverse momentum and thus beam cooling.</a:t>
            </a:r>
          </a:p>
        </p:txBody>
      </p:sp>
      <p:pic>
        <p:nvPicPr>
          <p:cNvPr id="203" name="Grafik 7" descr="Grafik 7"/>
          <p:cNvPicPr>
            <a:picLocks noChangeAspect="1"/>
          </p:cNvPicPr>
          <p:nvPr/>
        </p:nvPicPr>
        <p:blipFill>
          <a:blip r:embed="rId3"/>
          <a:stretch>
            <a:fillRect/>
          </a:stretch>
        </p:blipFill>
        <p:spPr>
          <a:xfrm>
            <a:off x="484243" y="1173591"/>
            <a:ext cx="10354678" cy="1575583"/>
          </a:xfrm>
          <a:prstGeom prst="rect">
            <a:avLst/>
          </a:prstGeom>
          <a:ln w="12700">
            <a:miter lim="400000"/>
          </a:ln>
        </p:spPr>
      </p:pic>
      <p:sp>
        <p:nvSpPr>
          <p:cNvPr id="204" name="B. Stechauner"/>
          <p:cNvSpPr txBox="1"/>
          <p:nvPr/>
        </p:nvSpPr>
        <p:spPr>
          <a:xfrm>
            <a:off x="10487150" y="2051371"/>
            <a:ext cx="1194663" cy="282129"/>
          </a:xfrm>
          <a:prstGeom prst="rect">
            <a:avLst/>
          </a:prstGeom>
          <a:solidFill>
            <a:schemeClr val="accent1">
              <a:hueOff val="-245591"/>
              <a:satOff val="13830"/>
              <a:lumOff val="17557"/>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algn="l">
              <a:defRPr sz="3000" b="1">
                <a:latin typeface="Calibri"/>
                <a:ea typeface="Calibri"/>
                <a:cs typeface="Calibri"/>
                <a:sym typeface="Calibri"/>
              </a:defRPr>
            </a:lvl1pPr>
          </a:lstStyle>
          <a:p>
            <a:r>
              <a:rPr sz="1500" dirty="0"/>
              <a:t>B. </a:t>
            </a:r>
            <a:r>
              <a:rPr sz="1500" dirty="0" err="1"/>
              <a:t>Stechauner</a:t>
            </a:r>
            <a:endParaRPr sz="1500" dirty="0"/>
          </a:p>
        </p:txBody>
      </p:sp>
      <p:pic>
        <p:nvPicPr>
          <p:cNvPr id="2" name="Picture 22" descr="Picture 22">
            <a:extLst>
              <a:ext uri="{FF2B5EF4-FFF2-40B4-BE49-F238E27FC236}">
                <a16:creationId xmlns:a16="http://schemas.microsoft.com/office/drawing/2014/main" id="{20AAB15B-7CF9-19DE-DED6-7BA136CAB945}"/>
              </a:ext>
            </a:extLst>
          </p:cNvPr>
          <p:cNvPicPr>
            <a:picLocks noChangeAspect="1"/>
          </p:cNvPicPr>
          <p:nvPr/>
        </p:nvPicPr>
        <p:blipFill>
          <a:blip r:embed="rId4"/>
          <a:stretch>
            <a:fillRect/>
          </a:stretch>
        </p:blipFill>
        <p:spPr>
          <a:xfrm>
            <a:off x="939641" y="3086370"/>
            <a:ext cx="2744287" cy="2075953"/>
          </a:xfrm>
          <a:prstGeom prst="rect">
            <a:avLst/>
          </a:prstGeom>
          <a:ln>
            <a:solidFill>
              <a:srgbClr val="BFBFBF"/>
            </a:solidFill>
          </a:ln>
        </p:spPr>
      </p:pic>
      <p:sp>
        <p:nvSpPr>
          <p:cNvPr id="3" name="TextBox 23">
            <a:extLst>
              <a:ext uri="{FF2B5EF4-FFF2-40B4-BE49-F238E27FC236}">
                <a16:creationId xmlns:a16="http://schemas.microsoft.com/office/drawing/2014/main" id="{28E3E35F-E718-F8DF-EB93-4370FF986343}"/>
              </a:ext>
            </a:extLst>
          </p:cNvPr>
          <p:cNvSpPr txBox="1"/>
          <p:nvPr/>
        </p:nvSpPr>
        <p:spPr>
          <a:xfrm>
            <a:off x="1348568" y="3618277"/>
            <a:ext cx="1951614" cy="9740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115" tIns="25115" rIns="25115" bIns="25115">
            <a:spAutoFit/>
          </a:bodyPr>
          <a:lstStyle/>
          <a:p>
            <a:pPr defTabSz="228600">
              <a:defRPr sz="3000" b="1">
                <a:solidFill>
                  <a:srgbClr val="FFFFFF"/>
                </a:solidFill>
                <a:latin typeface="Calibri"/>
                <a:ea typeface="Calibri"/>
                <a:cs typeface="Calibri"/>
                <a:sym typeface="Calibri"/>
              </a:defRPr>
            </a:pPr>
            <a:r>
              <a:rPr sz="1500" dirty="0" err="1"/>
              <a:t>MuCool</a:t>
            </a:r>
            <a:r>
              <a:rPr sz="1500" dirty="0"/>
              <a:t> demonstrated &gt;50 MV/m in 5 T</a:t>
            </a:r>
          </a:p>
          <a:p>
            <a:pPr marL="156968" indent="-156968" defTabSz="228600">
              <a:buSzPct val="100000"/>
              <a:buFont typeface="Arial"/>
              <a:buChar char="•"/>
              <a:defRPr sz="3000" b="1">
                <a:solidFill>
                  <a:srgbClr val="FFFFFF"/>
                </a:solidFill>
                <a:latin typeface="Calibri"/>
                <a:ea typeface="Calibri"/>
                <a:cs typeface="Calibri"/>
                <a:sym typeface="Calibri"/>
              </a:defRPr>
            </a:pPr>
            <a:r>
              <a:rPr sz="1500" dirty="0"/>
              <a:t>H2-filled copper</a:t>
            </a:r>
          </a:p>
          <a:p>
            <a:pPr marL="156968" indent="-156968" defTabSz="228600">
              <a:buSzPct val="100000"/>
              <a:buFont typeface="Arial"/>
              <a:buChar char="•"/>
              <a:defRPr sz="3000" b="1">
                <a:solidFill>
                  <a:srgbClr val="FFFFFF"/>
                </a:solidFill>
                <a:latin typeface="Calibri"/>
                <a:ea typeface="Calibri"/>
                <a:cs typeface="Calibri"/>
                <a:sym typeface="Calibri"/>
              </a:defRPr>
            </a:pPr>
            <a:r>
              <a:rPr sz="1500" dirty="0"/>
              <a:t>Be end caps</a:t>
            </a:r>
          </a:p>
        </p:txBody>
      </p:sp>
      <p:pic>
        <p:nvPicPr>
          <p:cNvPr id="4" name="Picture 25" descr="Picture 25">
            <a:extLst>
              <a:ext uri="{FF2B5EF4-FFF2-40B4-BE49-F238E27FC236}">
                <a16:creationId xmlns:a16="http://schemas.microsoft.com/office/drawing/2014/main" id="{49BAF5ED-10EF-DBAD-9349-D3310A9DB1C0}"/>
              </a:ext>
            </a:extLst>
          </p:cNvPr>
          <p:cNvPicPr>
            <a:picLocks noChangeAspect="1"/>
          </p:cNvPicPr>
          <p:nvPr/>
        </p:nvPicPr>
        <p:blipFill>
          <a:blip r:embed="rId5"/>
          <a:stretch>
            <a:fillRect/>
          </a:stretch>
        </p:blipFill>
        <p:spPr>
          <a:xfrm>
            <a:off x="8726690" y="2924944"/>
            <a:ext cx="1169720" cy="2376264"/>
          </a:xfrm>
          <a:prstGeom prst="rect">
            <a:avLst/>
          </a:prstGeom>
          <a:ln w="12700">
            <a:miter lim="400000"/>
          </a:ln>
        </p:spPr>
      </p:pic>
      <p:pic>
        <p:nvPicPr>
          <p:cNvPr id="5" name="Screenshot 2023-07-19 at 16.49.16.png" descr="Screenshot 2023-07-19 at 16.49.16.png">
            <a:extLst>
              <a:ext uri="{FF2B5EF4-FFF2-40B4-BE49-F238E27FC236}">
                <a16:creationId xmlns:a16="http://schemas.microsoft.com/office/drawing/2014/main" id="{495AE713-604E-5B0F-5674-B7565A1DEDFB}"/>
              </a:ext>
            </a:extLst>
          </p:cNvPr>
          <p:cNvPicPr>
            <a:picLocks noChangeAspect="1"/>
          </p:cNvPicPr>
          <p:nvPr/>
        </p:nvPicPr>
        <p:blipFill>
          <a:blip r:embed="rId6"/>
          <a:stretch>
            <a:fillRect/>
          </a:stretch>
        </p:blipFill>
        <p:spPr>
          <a:xfrm>
            <a:off x="4366890" y="3276747"/>
            <a:ext cx="3016469" cy="1816144"/>
          </a:xfrm>
          <a:prstGeom prst="rect">
            <a:avLst/>
          </a:prstGeom>
          <a:ln w="12700">
            <a:miter lim="400000"/>
          </a:ln>
        </p:spPr>
      </p:pic>
      <p:sp>
        <p:nvSpPr>
          <p:cNvPr id="6" name="6D cooling">
            <a:extLst>
              <a:ext uri="{FF2B5EF4-FFF2-40B4-BE49-F238E27FC236}">
                <a16:creationId xmlns:a16="http://schemas.microsoft.com/office/drawing/2014/main" id="{3135FF06-D26D-AC3C-7204-325D0AD3A906}"/>
              </a:ext>
            </a:extLst>
          </p:cNvPr>
          <p:cNvSpPr txBox="1"/>
          <p:nvPr/>
        </p:nvSpPr>
        <p:spPr>
          <a:xfrm>
            <a:off x="5252012" y="2818347"/>
            <a:ext cx="1388329" cy="420628"/>
          </a:xfrm>
          <a:prstGeom prst="rect">
            <a:avLst/>
          </a:prstGeom>
          <a:solidFill>
            <a:schemeClr val="accent6">
              <a:satOff val="32461"/>
              <a:lumOff val="20828"/>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l" defTabSz="457200">
              <a:lnSpc>
                <a:spcPct val="100000"/>
              </a:lnSpc>
              <a:defRPr sz="4800" b="1">
                <a:latin typeface="Calibri"/>
                <a:ea typeface="Calibri"/>
                <a:cs typeface="Calibri"/>
                <a:sym typeface="Calibri"/>
              </a:defRPr>
            </a:lvl1pPr>
          </a:lstStyle>
          <a:p>
            <a:r>
              <a:rPr sz="2400" dirty="0">
                <a:solidFill>
                  <a:schemeClr val="bg1"/>
                </a:solidFill>
              </a:rPr>
              <a:t>6D cooling</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Acceleration"/>
          <p:cNvSpPr txBox="1">
            <a:spLocks noGrp="1"/>
          </p:cNvSpPr>
          <p:nvPr>
            <p:ph type="title"/>
          </p:nvPr>
        </p:nvSpPr>
        <p:spPr>
          <a:xfrm>
            <a:off x="269083" y="300985"/>
            <a:ext cx="9947721" cy="751751"/>
          </a:xfrm>
          <a:prstGeom prst="rect">
            <a:avLst/>
          </a:prstGeom>
        </p:spPr>
        <p:txBody>
          <a:bodyPr>
            <a:normAutofit/>
          </a:bodyPr>
          <a:lstStyle>
            <a:lvl1pPr marL="870857" indent="-870857"/>
          </a:lstStyle>
          <a:p>
            <a:r>
              <a:rPr sz="3200" b="1" dirty="0">
                <a:latin typeface="Arial" panose="020B0604020202020204" pitchFamily="34" charset="0"/>
                <a:cs typeface="Arial" panose="020B0604020202020204" pitchFamily="34" charset="0"/>
              </a:rPr>
              <a:t>Acceleration</a:t>
            </a:r>
          </a:p>
        </p:txBody>
      </p:sp>
      <p:sp>
        <p:nvSpPr>
          <p:cNvPr id="267" name="Use of high (average) RF gradients to accelerate single μ+/μ- bunch.…"/>
          <p:cNvSpPr txBox="1"/>
          <p:nvPr/>
        </p:nvSpPr>
        <p:spPr>
          <a:xfrm>
            <a:off x="122585" y="4645483"/>
            <a:ext cx="11966838" cy="2098010"/>
          </a:xfrm>
          <a:prstGeom prst="rect">
            <a:avLst/>
          </a:prstGeom>
          <a:solidFill>
            <a:srgbClr val="D5D5D5"/>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spAutoFit/>
          </a:bodyPr>
          <a:lstStyle/>
          <a:p>
            <a:pPr marL="235816" indent="-235816">
              <a:buSzPct val="150000"/>
              <a:buChar char="•"/>
              <a:defRPr sz="3800">
                <a:latin typeface="Calibri"/>
                <a:ea typeface="Calibri"/>
                <a:cs typeface="Calibri"/>
                <a:sym typeface="Calibri"/>
              </a:defRPr>
            </a:pPr>
            <a:r>
              <a:rPr sz="1900" dirty="0"/>
              <a:t>Use of high (average) RF gradients to accelerate single </a:t>
            </a:r>
            <a:r>
              <a:rPr sz="1900" dirty="0" err="1"/>
              <a:t>μ</a:t>
            </a:r>
            <a:r>
              <a:rPr sz="1900" baseline="31999" dirty="0"/>
              <a:t>+</a:t>
            </a:r>
            <a:r>
              <a:rPr sz="1900" dirty="0"/>
              <a:t>/</a:t>
            </a:r>
            <a:r>
              <a:rPr sz="1900" dirty="0" err="1"/>
              <a:t>μ</a:t>
            </a:r>
            <a:r>
              <a:rPr sz="1900" baseline="31999" dirty="0"/>
              <a:t>-</a:t>
            </a:r>
            <a:r>
              <a:rPr sz="1900" dirty="0"/>
              <a:t> bunch.</a:t>
            </a:r>
          </a:p>
          <a:p>
            <a:pPr marL="235816" indent="-235816">
              <a:buSzPct val="150000"/>
              <a:buChar char="•"/>
              <a:defRPr sz="3800">
                <a:latin typeface="Calibri"/>
                <a:ea typeface="Calibri"/>
                <a:cs typeface="Calibri"/>
                <a:sym typeface="Calibri"/>
              </a:defRPr>
            </a:pPr>
            <a:r>
              <a:rPr sz="1900" dirty="0"/>
              <a:t>Start with re-circulating linacs (RCL).</a:t>
            </a:r>
          </a:p>
          <a:p>
            <a:pPr marL="235816" indent="-235816">
              <a:buSzPct val="150000"/>
              <a:buChar char="•"/>
              <a:defRPr sz="3800">
                <a:latin typeface="Calibri"/>
                <a:ea typeface="Calibri"/>
                <a:cs typeface="Calibri"/>
                <a:sym typeface="Calibri"/>
              </a:defRPr>
            </a:pPr>
            <a:r>
              <a:rPr sz="1900" dirty="0"/>
              <a:t>Followed by rapid cycling synchrotrons (RCS) </a:t>
            </a:r>
          </a:p>
          <a:p>
            <a:pPr marL="508866" lvl="1" indent="-235816">
              <a:buSzPct val="150000"/>
              <a:buChar char="•"/>
              <a:defRPr sz="3800">
                <a:latin typeface="Calibri"/>
                <a:ea typeface="Calibri"/>
                <a:cs typeface="Calibri"/>
                <a:sym typeface="Calibri"/>
              </a:defRPr>
            </a:pPr>
            <a:r>
              <a:rPr sz="1900" dirty="0"/>
              <a:t>acceleration within few tens of turns</a:t>
            </a:r>
            <a:r>
              <a:rPr lang="en-US" sz="1900" dirty="0"/>
              <a:t>, </a:t>
            </a:r>
            <a:r>
              <a:rPr sz="1900" dirty="0"/>
              <a:t>studies based on Tesla cavities</a:t>
            </a:r>
          </a:p>
          <a:p>
            <a:pPr marL="508866" lvl="1" indent="-235816">
              <a:buSzPct val="150000"/>
              <a:buChar char="•"/>
              <a:defRPr sz="3800">
                <a:latin typeface="Calibri"/>
                <a:ea typeface="Calibri"/>
                <a:cs typeface="Calibri"/>
                <a:sym typeface="Calibri"/>
              </a:defRPr>
            </a:pPr>
            <a:r>
              <a:rPr sz="1900" dirty="0"/>
              <a:t>hybrid RCSs have fast ramping normal conducting and constant superconducting dipoles</a:t>
            </a:r>
            <a:endParaRPr lang="en-US" sz="1900" dirty="0"/>
          </a:p>
          <a:p>
            <a:pPr marL="508866" lvl="1" indent="-235816">
              <a:buSzPct val="150000"/>
              <a:buChar char="•"/>
              <a:defRPr sz="3800">
                <a:latin typeface="Calibri"/>
                <a:ea typeface="Calibri"/>
                <a:cs typeface="Calibri"/>
                <a:sym typeface="Calibri"/>
              </a:defRPr>
            </a:pPr>
            <a:r>
              <a:rPr lang="en-US" sz="1900" dirty="0"/>
              <a:t>the</a:t>
            </a:r>
            <a:r>
              <a:rPr lang="en-CH" sz="1900" dirty="0"/>
              <a:t> </a:t>
            </a:r>
            <a:r>
              <a:rPr lang="en-US" sz="1900" dirty="0"/>
              <a:t>fast-ramping magnet system and energy management are expected to be important cost and power drivers</a:t>
            </a:r>
          </a:p>
          <a:p>
            <a:pPr marL="508866" lvl="1" indent="-235816">
              <a:buSzPct val="150000"/>
              <a:buChar char="•"/>
              <a:defRPr sz="3800">
                <a:latin typeface="Calibri"/>
                <a:ea typeface="Calibri"/>
                <a:cs typeface="Calibri"/>
                <a:sym typeface="Calibri"/>
              </a:defRPr>
            </a:pPr>
            <a:r>
              <a:rPr sz="1900" dirty="0"/>
              <a:t>FFAs a possible alternative.</a:t>
            </a:r>
          </a:p>
        </p:txBody>
      </p:sp>
      <p:pic>
        <p:nvPicPr>
          <p:cNvPr id="269" name="Screenshot 2023-07-20 at 09.23.41.png" descr="Screenshot 2023-07-20 at 09.23.41.png"/>
          <p:cNvPicPr>
            <a:picLocks noChangeAspect="1"/>
          </p:cNvPicPr>
          <p:nvPr/>
        </p:nvPicPr>
        <p:blipFill>
          <a:blip r:embed="rId2"/>
          <a:stretch>
            <a:fillRect/>
          </a:stretch>
        </p:blipFill>
        <p:spPr>
          <a:xfrm>
            <a:off x="10201815" y="-6350"/>
            <a:ext cx="1974311" cy="1906748"/>
          </a:xfrm>
          <a:prstGeom prst="rect">
            <a:avLst/>
          </a:prstGeom>
          <a:ln w="12700">
            <a:miter lim="400000"/>
          </a:ln>
        </p:spPr>
      </p:pic>
      <p:pic>
        <p:nvPicPr>
          <p:cNvPr id="270" name="Screenshot 2023-07-20 at 09.26.15.png" descr="Screenshot 2023-07-20 at 09.26.15.png"/>
          <p:cNvPicPr>
            <a:picLocks noChangeAspect="1"/>
          </p:cNvPicPr>
          <p:nvPr/>
        </p:nvPicPr>
        <p:blipFill>
          <a:blip r:embed="rId3"/>
          <a:stretch>
            <a:fillRect/>
          </a:stretch>
        </p:blipFill>
        <p:spPr>
          <a:xfrm>
            <a:off x="269083" y="2310282"/>
            <a:ext cx="2889251" cy="704850"/>
          </a:xfrm>
          <a:prstGeom prst="rect">
            <a:avLst/>
          </a:prstGeom>
          <a:ln w="12700">
            <a:miter lim="400000"/>
          </a:ln>
        </p:spPr>
      </p:pic>
      <p:pic>
        <p:nvPicPr>
          <p:cNvPr id="271" name="Screenshot 2023-07-20 at 09.39.49.png" descr="Screenshot 2023-07-20 at 09.39.49.png"/>
          <p:cNvPicPr>
            <a:picLocks noChangeAspect="1"/>
          </p:cNvPicPr>
          <p:nvPr/>
        </p:nvPicPr>
        <p:blipFill>
          <a:blip r:embed="rId4"/>
          <a:stretch>
            <a:fillRect/>
          </a:stretch>
        </p:blipFill>
        <p:spPr>
          <a:xfrm>
            <a:off x="3451490" y="1933839"/>
            <a:ext cx="6100894" cy="1457736"/>
          </a:xfrm>
          <a:prstGeom prst="rect">
            <a:avLst/>
          </a:prstGeom>
          <a:ln w="12700">
            <a:miter lim="400000"/>
          </a:ln>
        </p:spPr>
      </p:pic>
      <p:sp>
        <p:nvSpPr>
          <p:cNvPr id="272" name="Line"/>
          <p:cNvSpPr/>
          <p:nvPr/>
        </p:nvSpPr>
        <p:spPr>
          <a:xfrm>
            <a:off x="3167858" y="2662707"/>
            <a:ext cx="535365" cy="0"/>
          </a:xfrm>
          <a:prstGeom prst="line">
            <a:avLst/>
          </a:prstGeom>
          <a:ln w="76200">
            <a:solidFill>
              <a:srgbClr val="000000"/>
            </a:solidFill>
            <a:miter lim="400000"/>
            <a:tailEnd type="triangle"/>
          </a:ln>
        </p:spPr>
        <p:txBody>
          <a:bodyPr lIns="25400" tIns="25400" rIns="25400" bIns="25400" anchor="ctr"/>
          <a:lstStyle/>
          <a:p>
            <a:endParaRPr sz="900"/>
          </a:p>
        </p:txBody>
      </p:sp>
      <p:sp>
        <p:nvSpPr>
          <p:cNvPr id="273" name="Initial acceleration to 0.06TeV"/>
          <p:cNvSpPr txBox="1"/>
          <p:nvPr/>
        </p:nvSpPr>
        <p:spPr>
          <a:xfrm>
            <a:off x="218695" y="1984429"/>
            <a:ext cx="2977546" cy="343684"/>
          </a:xfrm>
          <a:prstGeom prst="rect">
            <a:avLst/>
          </a:prstGeom>
          <a:ln w="38100">
            <a:solidFill>
              <a:srgbClr val="00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lgn="l">
              <a:defRPr sz="3800">
                <a:latin typeface="Calibri"/>
                <a:ea typeface="Calibri"/>
                <a:cs typeface="Calibri"/>
                <a:sym typeface="Calibri"/>
              </a:defRPr>
            </a:lvl1pPr>
          </a:lstStyle>
          <a:p>
            <a:r>
              <a:rPr sz="1900"/>
              <a:t>Initial acceleration to 0.06TeV</a:t>
            </a:r>
          </a:p>
        </p:txBody>
      </p:sp>
      <p:grpSp>
        <p:nvGrpSpPr>
          <p:cNvPr id="276" name="Re-Circulating Linacs"/>
          <p:cNvGrpSpPr/>
          <p:nvPr/>
        </p:nvGrpSpPr>
        <p:grpSpPr>
          <a:xfrm>
            <a:off x="632517" y="3480523"/>
            <a:ext cx="2162382" cy="372196"/>
            <a:chOff x="0" y="0"/>
            <a:chExt cx="4324763" cy="744389"/>
          </a:xfrm>
        </p:grpSpPr>
        <p:sp>
          <p:nvSpPr>
            <p:cNvPr id="275" name="Re-Circulating Linacs"/>
            <p:cNvSpPr txBox="1"/>
            <p:nvPr/>
          </p:nvSpPr>
          <p:spPr>
            <a:xfrm>
              <a:off x="38100" y="28512"/>
              <a:ext cx="4248563" cy="687365"/>
            </a:xfrm>
            <a:prstGeom prst="rect">
              <a:avLst/>
            </a:prstGeom>
            <a:solidFill>
              <a:schemeClr val="accent3">
                <a:hueOff val="571091"/>
                <a:satOff val="15926"/>
                <a:lumOff val="22314"/>
              </a:schemeClr>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spAutoFit/>
            </a:bodyPr>
            <a:lstStyle>
              <a:lvl1pPr algn="l">
                <a:defRPr sz="3800">
                  <a:latin typeface="Calibri"/>
                  <a:ea typeface="Calibri"/>
                  <a:cs typeface="Calibri"/>
                  <a:sym typeface="Calibri"/>
                </a:defRPr>
              </a:lvl1pPr>
            </a:lstStyle>
            <a:p>
              <a:r>
                <a:rPr sz="1900"/>
                <a:t>Re-Circulating Linacs</a:t>
              </a:r>
            </a:p>
          </p:txBody>
        </p:sp>
        <p:pic>
          <p:nvPicPr>
            <p:cNvPr id="274" name="Re-Circulating Linacs Re-Circulating Linacs" descr="Re-Circulating Linacs Re-Circulating Linacs"/>
            <p:cNvPicPr>
              <a:picLocks/>
            </p:cNvPicPr>
            <p:nvPr/>
          </p:nvPicPr>
          <p:blipFill>
            <a:blip r:embed="rId5"/>
            <a:stretch>
              <a:fillRect/>
            </a:stretch>
          </p:blipFill>
          <p:spPr>
            <a:xfrm>
              <a:off x="0" y="0"/>
              <a:ext cx="4324763" cy="744389"/>
            </a:xfrm>
            <a:prstGeom prst="rect">
              <a:avLst/>
            </a:prstGeom>
            <a:effectLst/>
          </p:spPr>
        </p:pic>
      </p:grpSp>
      <p:grpSp>
        <p:nvGrpSpPr>
          <p:cNvPr id="279" name="Rapid Cycling Sychrotron"/>
          <p:cNvGrpSpPr/>
          <p:nvPr/>
        </p:nvGrpSpPr>
        <p:grpSpPr>
          <a:xfrm>
            <a:off x="4599356" y="3480522"/>
            <a:ext cx="2792787" cy="379883"/>
            <a:chOff x="0" y="0"/>
            <a:chExt cx="5108555" cy="744389"/>
          </a:xfrm>
        </p:grpSpPr>
        <p:sp>
          <p:nvSpPr>
            <p:cNvPr id="278" name="Rapid Cycling Sychrotron"/>
            <p:cNvSpPr txBox="1"/>
            <p:nvPr/>
          </p:nvSpPr>
          <p:spPr>
            <a:xfrm>
              <a:off x="38100" y="28512"/>
              <a:ext cx="5032355" cy="687365"/>
            </a:xfrm>
            <a:prstGeom prst="rect">
              <a:avLst/>
            </a:prstGeom>
            <a:solidFill>
              <a:schemeClr val="accent1">
                <a:hueOff val="-245591"/>
                <a:satOff val="13830"/>
                <a:lumOff val="17557"/>
              </a:schemeClr>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spAutoFit/>
            </a:bodyPr>
            <a:lstStyle>
              <a:lvl1pPr algn="l">
                <a:defRPr sz="3800">
                  <a:latin typeface="Calibri"/>
                  <a:ea typeface="Calibri"/>
                  <a:cs typeface="Calibri"/>
                  <a:sym typeface="Calibri"/>
                </a:defRPr>
              </a:lvl1pPr>
            </a:lstStyle>
            <a:p>
              <a:r>
                <a:rPr sz="1900">
                  <a:solidFill>
                    <a:schemeClr val="bg1"/>
                  </a:solidFill>
                </a:rPr>
                <a:t>Rapid Cycling Sychrotron</a:t>
              </a:r>
            </a:p>
          </p:txBody>
        </p:sp>
        <p:pic>
          <p:nvPicPr>
            <p:cNvPr id="277" name="Rapid Cycling Sychrotron Rapid Cycling Sychrotron" descr="Rapid Cycling Sychrotron Rapid Cycling Sychrotron"/>
            <p:cNvPicPr>
              <a:picLocks/>
            </p:cNvPicPr>
            <p:nvPr/>
          </p:nvPicPr>
          <p:blipFill>
            <a:blip r:embed="rId6"/>
            <a:stretch>
              <a:fillRect/>
            </a:stretch>
          </p:blipFill>
          <p:spPr>
            <a:xfrm>
              <a:off x="0" y="0"/>
              <a:ext cx="5108555" cy="744389"/>
            </a:xfrm>
            <a:prstGeom prst="rect">
              <a:avLst/>
            </a:prstGeom>
            <a:effectLst/>
          </p:spPr>
        </p:pic>
      </p:grpSp>
      <p:grpSp>
        <p:nvGrpSpPr>
          <p:cNvPr id="282" name="Fast acceleration to avoid significant muon losses due to decay"/>
          <p:cNvGrpSpPr/>
          <p:nvPr/>
        </p:nvGrpSpPr>
        <p:grpSpPr>
          <a:xfrm>
            <a:off x="1645632" y="1340768"/>
            <a:ext cx="6899908" cy="398340"/>
            <a:chOff x="0" y="0"/>
            <a:chExt cx="13799814" cy="796677"/>
          </a:xfrm>
        </p:grpSpPr>
        <p:sp>
          <p:nvSpPr>
            <p:cNvPr id="281" name="Fast acceleration to avoid significant muon losses due to decay"/>
            <p:cNvSpPr txBox="1"/>
            <p:nvPr/>
          </p:nvSpPr>
          <p:spPr>
            <a:xfrm>
              <a:off x="38100" y="23878"/>
              <a:ext cx="13761714" cy="748919"/>
            </a:xfrm>
            <a:prstGeom prst="rect">
              <a:avLst/>
            </a:prstGeom>
            <a:solidFill>
              <a:schemeClr val="accent4">
                <a:hueOff val="349036"/>
                <a:lumOff val="17111"/>
              </a:schemeClr>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numCol="1" anchor="ctr">
              <a:spAutoFit/>
            </a:bodyPr>
            <a:lstStyle>
              <a:lvl1pPr algn="l">
                <a:defRPr sz="4200">
                  <a:latin typeface="Calibri"/>
                  <a:ea typeface="Calibri"/>
                  <a:cs typeface="Calibri"/>
                  <a:sym typeface="Calibri"/>
                </a:defRPr>
              </a:lvl1pPr>
            </a:lstStyle>
            <a:p>
              <a:r>
                <a:rPr sz="2100"/>
                <a:t>Fast acceleration to avoid significant muon losses due to decay</a:t>
              </a:r>
            </a:p>
          </p:txBody>
        </p:sp>
        <p:pic>
          <p:nvPicPr>
            <p:cNvPr id="280" name="Fast acceleration to avoid significant muon losses due to decay Fast acceleration to avoid significant muon losses due to decay" descr="Fast acceleration to avoid significant muon losses due to decay Fast acceleration to avoid significant muon losses due to decay"/>
            <p:cNvPicPr>
              <a:picLocks/>
            </p:cNvPicPr>
            <p:nvPr/>
          </p:nvPicPr>
          <p:blipFill>
            <a:blip r:embed="rId7"/>
            <a:stretch>
              <a:fillRect/>
            </a:stretch>
          </p:blipFill>
          <p:spPr>
            <a:xfrm>
              <a:off x="0" y="0"/>
              <a:ext cx="13779848" cy="796677"/>
            </a:xfrm>
            <a:prstGeom prst="rect">
              <a:avLst/>
            </a:prstGeom>
            <a:effectLst/>
          </p:spPr>
        </p:pic>
      </p:gr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Muon Collider Ring - radiation due to  muon decay"/>
          <p:cNvSpPr txBox="1">
            <a:spLocks noGrp="1"/>
          </p:cNvSpPr>
          <p:nvPr>
            <p:ph type="title"/>
          </p:nvPr>
        </p:nvSpPr>
        <p:spPr>
          <a:xfrm>
            <a:off x="122585" y="156969"/>
            <a:ext cx="10912029" cy="751751"/>
          </a:xfrm>
          <a:prstGeom prst="rect">
            <a:avLst/>
          </a:prstGeom>
        </p:spPr>
        <p:txBody>
          <a:bodyPr>
            <a:normAutofit/>
          </a:bodyPr>
          <a:lstStyle/>
          <a:p>
            <a:pPr marL="357051" indent="-357051" defTabSz="749808">
              <a:defRPr sz="6560"/>
            </a:pPr>
            <a:r>
              <a:rPr sz="3200" b="1" dirty="0">
                <a:solidFill>
                  <a:schemeClr val="accent1"/>
                </a:solidFill>
                <a:latin typeface="+mn-lt"/>
              </a:rPr>
              <a:t>Muon Collider Ring - radiation due to  muon decay</a:t>
            </a:r>
          </a:p>
        </p:txBody>
      </p:sp>
      <p:pic>
        <p:nvPicPr>
          <p:cNvPr id="340" name="Screenshot 2023-07-20 at 09.24.03.png" descr="Screenshot 2023-07-20 at 09.24.03.png"/>
          <p:cNvPicPr>
            <a:picLocks noChangeAspect="1"/>
          </p:cNvPicPr>
          <p:nvPr/>
        </p:nvPicPr>
        <p:blipFill>
          <a:blip r:embed="rId2"/>
          <a:stretch>
            <a:fillRect/>
          </a:stretch>
        </p:blipFill>
        <p:spPr>
          <a:xfrm>
            <a:off x="11007996" y="874"/>
            <a:ext cx="1178581" cy="1906749"/>
          </a:xfrm>
          <a:prstGeom prst="rect">
            <a:avLst/>
          </a:prstGeom>
          <a:ln w="12700">
            <a:miter lim="400000"/>
          </a:ln>
        </p:spPr>
      </p:pic>
      <p:pic>
        <p:nvPicPr>
          <p:cNvPr id="341" name="Screenshot 2023-07-21 at 12.43.05.png" descr="Screenshot 2023-07-21 at 12.43.05.png"/>
          <p:cNvPicPr>
            <a:picLocks noChangeAspect="1"/>
          </p:cNvPicPr>
          <p:nvPr/>
        </p:nvPicPr>
        <p:blipFill>
          <a:blip r:embed="rId3"/>
          <a:stretch>
            <a:fillRect/>
          </a:stretch>
        </p:blipFill>
        <p:spPr>
          <a:xfrm>
            <a:off x="8342158" y="1042496"/>
            <a:ext cx="2002314" cy="2153840"/>
          </a:xfrm>
          <a:prstGeom prst="rect">
            <a:avLst/>
          </a:prstGeom>
          <a:ln w="12700">
            <a:miter lim="400000"/>
          </a:ln>
        </p:spPr>
      </p:pic>
      <p:pic>
        <p:nvPicPr>
          <p:cNvPr id="344" name="Screenshot 2023-07-21 at 12.51.42.png" descr="Screenshot 2023-07-21 at 12.51.42.png"/>
          <p:cNvPicPr>
            <a:picLocks noChangeAspect="1"/>
          </p:cNvPicPr>
          <p:nvPr/>
        </p:nvPicPr>
        <p:blipFill>
          <a:blip r:embed="rId4"/>
          <a:stretch>
            <a:fillRect/>
          </a:stretch>
        </p:blipFill>
        <p:spPr>
          <a:xfrm>
            <a:off x="36527" y="5531617"/>
            <a:ext cx="8191267" cy="1365212"/>
          </a:xfrm>
          <a:prstGeom prst="rect">
            <a:avLst/>
          </a:prstGeom>
          <a:ln w="12700">
            <a:miter lim="400000"/>
          </a:ln>
        </p:spPr>
      </p:pic>
      <p:sp>
        <p:nvSpPr>
          <p:cNvPr id="346" name="Due to photons and e-/e+:…"/>
          <p:cNvSpPr txBox="1"/>
          <p:nvPr/>
        </p:nvSpPr>
        <p:spPr>
          <a:xfrm>
            <a:off x="168974" y="1786367"/>
            <a:ext cx="7749961" cy="1228541"/>
          </a:xfrm>
          <a:prstGeom prst="rect">
            <a:avLst/>
          </a:prstGeom>
          <a:solidFill>
            <a:srgbClr val="D5D5D5"/>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spAutoFit/>
          </a:bodyPr>
          <a:lstStyle/>
          <a:p>
            <a:pPr algn="l">
              <a:defRPr sz="3800" b="1">
                <a:latin typeface="Calibri"/>
                <a:ea typeface="Calibri"/>
                <a:cs typeface="Calibri"/>
                <a:sym typeface="Calibri"/>
              </a:defRPr>
            </a:pPr>
            <a:r>
              <a:rPr lang="en-US" sz="1900" dirty="0"/>
              <a:t>Radiation d</a:t>
            </a:r>
            <a:r>
              <a:rPr sz="1900" dirty="0"/>
              <a:t>ue to photons and e</a:t>
            </a:r>
            <a:r>
              <a:rPr sz="1900" baseline="31999" dirty="0"/>
              <a:t>-</a:t>
            </a:r>
            <a:r>
              <a:rPr sz="1900" dirty="0"/>
              <a:t>/e</a:t>
            </a:r>
            <a:r>
              <a:rPr sz="1950" baseline="31999" dirty="0"/>
              <a:t>+</a:t>
            </a:r>
            <a:r>
              <a:rPr sz="1950" dirty="0"/>
              <a:t>:</a:t>
            </a:r>
          </a:p>
          <a:p>
            <a:pPr marL="235816" indent="-235816">
              <a:buSzPct val="150000"/>
              <a:buChar char="•"/>
              <a:defRPr sz="3800">
                <a:latin typeface="Calibri"/>
                <a:ea typeface="Calibri"/>
                <a:cs typeface="Calibri"/>
                <a:sym typeface="Calibri"/>
              </a:defRPr>
            </a:pPr>
            <a:r>
              <a:rPr sz="1900" dirty="0"/>
              <a:t>Residual power “leaking” into cold mass.</a:t>
            </a:r>
          </a:p>
          <a:p>
            <a:pPr marL="235816" indent="-235816">
              <a:buSzPct val="150000"/>
              <a:buChar char="•"/>
              <a:defRPr sz="3800">
                <a:latin typeface="Calibri"/>
                <a:ea typeface="Calibri"/>
                <a:cs typeface="Calibri"/>
                <a:sym typeface="Calibri"/>
              </a:defRPr>
            </a:pPr>
            <a:r>
              <a:rPr sz="1900" dirty="0" err="1"/>
              <a:t>Cryo</a:t>
            </a:r>
            <a:r>
              <a:rPr sz="1900" dirty="0"/>
              <a:t> load, radiation damage etc. “under control” with 30-40mm absorber.</a:t>
            </a:r>
          </a:p>
          <a:p>
            <a:pPr marL="235816" indent="-235816">
              <a:buSzPct val="150000"/>
              <a:buChar char="•"/>
              <a:defRPr sz="3800">
                <a:latin typeface="Calibri"/>
                <a:ea typeface="Calibri"/>
                <a:cs typeface="Calibri"/>
                <a:sym typeface="Calibri"/>
              </a:defRPr>
            </a:pPr>
            <a:r>
              <a:rPr lang="en-US" sz="1900" dirty="0"/>
              <a:t>W absorber to intercept most of shower</a:t>
            </a:r>
            <a:r>
              <a:rPr lang="en-US" sz="1950" baseline="31999" dirty="0"/>
              <a:t> </a:t>
            </a:r>
            <a:r>
              <a:rPr lang="en-US" sz="1900" dirty="0"/>
              <a:t>(~500 W/m for 10km).</a:t>
            </a:r>
          </a:p>
        </p:txBody>
      </p:sp>
      <p:sp>
        <p:nvSpPr>
          <p:cNvPr id="349" name="Due to neutrinos:…"/>
          <p:cNvSpPr txBox="1"/>
          <p:nvPr/>
        </p:nvSpPr>
        <p:spPr>
          <a:xfrm>
            <a:off x="168974" y="3422683"/>
            <a:ext cx="10715616" cy="1805623"/>
          </a:xfrm>
          <a:prstGeom prst="rect">
            <a:avLst/>
          </a:prstGeom>
          <a:solidFill>
            <a:srgbClr val="D5D5D5"/>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spAutoFit/>
          </a:bodyPr>
          <a:lstStyle/>
          <a:p>
            <a:pPr algn="l">
              <a:defRPr sz="3800" b="1">
                <a:latin typeface="Calibri"/>
                <a:ea typeface="Calibri"/>
                <a:cs typeface="Calibri"/>
                <a:sym typeface="Calibri"/>
              </a:defRPr>
            </a:pPr>
            <a:r>
              <a:rPr sz="1900" dirty="0"/>
              <a:t>Due to neutrinos:</a:t>
            </a:r>
          </a:p>
          <a:p>
            <a:pPr marL="235816" indent="-235816">
              <a:buSzPct val="150000"/>
              <a:buChar char="•"/>
              <a:defRPr sz="3800">
                <a:latin typeface="Calibri"/>
                <a:ea typeface="Calibri"/>
                <a:cs typeface="Calibri"/>
                <a:sym typeface="Calibri"/>
              </a:defRPr>
            </a:pPr>
            <a:r>
              <a:rPr sz="1900" dirty="0"/>
              <a:t>Showers generated by neutrinos close the earth surface</a:t>
            </a:r>
          </a:p>
          <a:p>
            <a:pPr marL="508866" lvl="1" indent="-235816">
              <a:buSzPct val="150000"/>
              <a:buChar char="•"/>
              <a:defRPr sz="3800">
                <a:latin typeface="Calibri"/>
                <a:ea typeface="Calibri"/>
                <a:cs typeface="Calibri"/>
                <a:sym typeface="Calibri"/>
              </a:defRPr>
            </a:pPr>
            <a:r>
              <a:rPr sz="1900" dirty="0"/>
              <a:t>extensive use of dipoles and combined function magnets for evenly distribute the neutrino radiation</a:t>
            </a:r>
          </a:p>
          <a:p>
            <a:pPr marL="508866" lvl="1" indent="-235816">
              <a:buSzPct val="150000"/>
              <a:buChar char="•"/>
              <a:defRPr sz="3800">
                <a:latin typeface="Calibri"/>
                <a:ea typeface="Calibri"/>
                <a:cs typeface="Calibri"/>
                <a:sym typeface="Calibri"/>
              </a:defRPr>
            </a:pPr>
            <a:r>
              <a:rPr sz="1900" dirty="0"/>
              <a:t>wobbling of machine in vertical direction (modulation within ±1 </a:t>
            </a:r>
            <a:r>
              <a:rPr sz="1900" dirty="0" err="1"/>
              <a:t>mrad</a:t>
            </a:r>
            <a:r>
              <a:rPr sz="1900" dirty="0"/>
              <a:t> reduce peak dose by factor ~100)</a:t>
            </a:r>
          </a:p>
          <a:p>
            <a:pPr marL="508866" lvl="1" indent="-235816">
              <a:buSzPct val="150000"/>
              <a:buChar char="•"/>
              <a:defRPr sz="3800">
                <a:latin typeface="Calibri"/>
                <a:ea typeface="Calibri"/>
                <a:cs typeface="Calibri"/>
                <a:sym typeface="Calibri"/>
              </a:defRPr>
            </a:pPr>
            <a:r>
              <a:rPr sz="1900" dirty="0"/>
              <a:t>positioning such that neutrinos from IR reach earth surface in uncritical areas.</a:t>
            </a:r>
          </a:p>
          <a:p>
            <a:pPr marL="235816" indent="-235816">
              <a:buSzPct val="150000"/>
              <a:buChar char="•"/>
              <a:defRPr sz="3800">
                <a:latin typeface="Calibri"/>
                <a:ea typeface="Calibri"/>
                <a:cs typeface="Calibri"/>
                <a:sym typeface="Calibri"/>
              </a:defRPr>
            </a:pPr>
            <a:r>
              <a:rPr sz="1900" dirty="0"/>
              <a:t>Strong increase of maximum dose with muon energy.</a:t>
            </a:r>
          </a:p>
        </p:txBody>
      </p:sp>
      <p:sp>
        <p:nvSpPr>
          <p:cNvPr id="356" name="C. Carli et al."/>
          <p:cNvSpPr txBox="1"/>
          <p:nvPr/>
        </p:nvSpPr>
        <p:spPr>
          <a:xfrm>
            <a:off x="5169289" y="6468399"/>
            <a:ext cx="1101794" cy="512961"/>
          </a:xfrm>
          <a:prstGeom prst="rect">
            <a:avLst/>
          </a:prstGeom>
          <a:solidFill>
            <a:schemeClr val="accent1">
              <a:hueOff val="-245591"/>
              <a:satOff val="13830"/>
              <a:lumOff val="17557"/>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algn="l">
              <a:defRPr sz="3000" b="1">
                <a:latin typeface="Calibri"/>
                <a:ea typeface="Calibri"/>
                <a:cs typeface="Calibri"/>
                <a:sym typeface="Calibri"/>
              </a:defRPr>
            </a:lvl1pPr>
          </a:lstStyle>
          <a:p>
            <a:r>
              <a:rPr sz="1500" dirty="0">
                <a:latin typeface="+mn-lt"/>
              </a:rPr>
              <a:t>C. Carli et al.</a:t>
            </a:r>
          </a:p>
        </p:txBody>
      </p:sp>
      <p:sp>
        <p:nvSpPr>
          <p:cNvPr id="357" name="A. Lechner et al."/>
          <p:cNvSpPr txBox="1"/>
          <p:nvPr/>
        </p:nvSpPr>
        <p:spPr>
          <a:xfrm>
            <a:off x="9220589" y="525549"/>
            <a:ext cx="1375092" cy="512961"/>
          </a:xfrm>
          <a:prstGeom prst="rect">
            <a:avLst/>
          </a:prstGeom>
          <a:solidFill>
            <a:schemeClr val="accent1">
              <a:hueOff val="-245591"/>
              <a:satOff val="13830"/>
              <a:lumOff val="17557"/>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spAutoFit/>
          </a:bodyPr>
          <a:lstStyle>
            <a:lvl1pPr algn="l">
              <a:defRPr sz="3000" b="1">
                <a:latin typeface="Calibri"/>
                <a:ea typeface="Calibri"/>
                <a:cs typeface="Calibri"/>
                <a:sym typeface="Calibri"/>
              </a:defRPr>
            </a:lvl1pPr>
          </a:lstStyle>
          <a:p>
            <a:r>
              <a:rPr sz="1500">
                <a:latin typeface="+mn-lt"/>
              </a:rPr>
              <a:t>A. Lechner et al.</a:t>
            </a:r>
          </a:p>
        </p:txBody>
      </p:sp>
      <p:pic>
        <p:nvPicPr>
          <p:cNvPr id="2" name="Picture 1">
            <a:extLst>
              <a:ext uri="{FF2B5EF4-FFF2-40B4-BE49-F238E27FC236}">
                <a16:creationId xmlns:a16="http://schemas.microsoft.com/office/drawing/2014/main" id="{971CC367-19B6-C919-121A-E743BE70F8F8}"/>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8737230" y="4754246"/>
            <a:ext cx="3285796" cy="1400813"/>
          </a:xfrm>
          <a:prstGeom prst="rect">
            <a:avLst/>
          </a:prstGeom>
        </p:spPr>
      </p:pic>
      <p:sp>
        <p:nvSpPr>
          <p:cNvPr id="3" name="Due to photons and e-/e+:…">
            <a:extLst>
              <a:ext uri="{FF2B5EF4-FFF2-40B4-BE49-F238E27FC236}">
                <a16:creationId xmlns:a16="http://schemas.microsoft.com/office/drawing/2014/main" id="{128275B6-10A2-2797-7F85-B768DE75FB92}"/>
              </a:ext>
            </a:extLst>
          </p:cNvPr>
          <p:cNvSpPr txBox="1"/>
          <p:nvPr/>
        </p:nvSpPr>
        <p:spPr>
          <a:xfrm>
            <a:off x="179906" y="790909"/>
            <a:ext cx="7739029" cy="351378"/>
          </a:xfrm>
          <a:prstGeom prst="rect">
            <a:avLst/>
          </a:prstGeom>
          <a:solidFill>
            <a:srgbClr val="D5D5D5"/>
          </a:solid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numCol="1" anchor="ctr">
            <a:spAutoFit/>
          </a:bodyPr>
          <a:lstStyle/>
          <a:p>
            <a:pPr algn="l">
              <a:defRPr sz="3800" b="1">
                <a:latin typeface="Calibri"/>
                <a:ea typeface="Calibri"/>
                <a:cs typeface="Calibri"/>
                <a:sym typeface="Calibri"/>
              </a:defRPr>
            </a:pPr>
            <a:r>
              <a:rPr lang="en-US" sz="1900" dirty="0"/>
              <a:t>Beam-parameters and lattice design challenging</a:t>
            </a:r>
            <a:endParaRPr sz="1950" dirty="0"/>
          </a:p>
        </p:txBody>
      </p:sp>
      <p:pic>
        <p:nvPicPr>
          <p:cNvPr id="4" name="Picture 5" descr="Picture 5">
            <a:extLst>
              <a:ext uri="{FF2B5EF4-FFF2-40B4-BE49-F238E27FC236}">
                <a16:creationId xmlns:a16="http://schemas.microsoft.com/office/drawing/2014/main" id="{5299F284-EBFA-468F-7C33-A293199C329B}"/>
              </a:ext>
            </a:extLst>
          </p:cNvPr>
          <p:cNvPicPr>
            <a:picLocks noChangeAspect="1"/>
          </p:cNvPicPr>
          <p:nvPr/>
        </p:nvPicPr>
        <p:blipFill>
          <a:blip r:embed="rId6"/>
          <a:stretch>
            <a:fillRect/>
          </a:stretch>
        </p:blipFill>
        <p:spPr>
          <a:xfrm>
            <a:off x="5803325" y="603321"/>
            <a:ext cx="2437775" cy="1737419"/>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040936" y="4443680"/>
            <a:ext cx="2098294" cy="2098294"/>
          </a:xfrm>
          <a:prstGeom prst="rect">
            <a:avLst/>
          </a:prstGeom>
        </p:spPr>
      </p:pic>
      <p:sp>
        <p:nvSpPr>
          <p:cNvPr id="141314" name="Rectangle 2"/>
          <p:cNvSpPr>
            <a:spLocks noGrp="1" noChangeArrowheads="1"/>
          </p:cNvSpPr>
          <p:nvPr>
            <p:ph type="title"/>
          </p:nvPr>
        </p:nvSpPr>
        <p:spPr>
          <a:xfrm>
            <a:off x="695400" y="351949"/>
            <a:ext cx="10002205" cy="609441"/>
          </a:xfrm>
          <a:noFill/>
          <a:ln>
            <a:noFill/>
          </a:ln>
        </p:spPr>
        <p:txBody>
          <a:bodyPr/>
          <a:lstStyle/>
          <a:p>
            <a:pPr eaLnBrk="1" hangingPunct="1">
              <a:defRPr/>
            </a:pPr>
            <a:r>
              <a:rPr lang="en-US" sz="3200" dirty="0">
                <a:latin typeface="+mn-lt"/>
                <a:cs typeface="Calibri"/>
              </a:rPr>
              <a:t>Particle types to accelerate</a:t>
            </a:r>
          </a:p>
        </p:txBody>
      </p:sp>
      <p:sp>
        <p:nvSpPr>
          <p:cNvPr id="141315" name="Rectangle 3"/>
          <p:cNvSpPr>
            <a:spLocks noGrp="1" noChangeArrowheads="1"/>
          </p:cNvSpPr>
          <p:nvPr>
            <p:ph type="body" idx="4294967295"/>
          </p:nvPr>
        </p:nvSpPr>
        <p:spPr>
          <a:xfrm>
            <a:off x="623392" y="1196752"/>
            <a:ext cx="6789269" cy="5248275"/>
          </a:xfrm>
          <a:prstGeom prst="rect">
            <a:avLst/>
          </a:prstGeom>
        </p:spPr>
        <p:txBody>
          <a:bodyPr>
            <a:normAutofit fontScale="55000" lnSpcReduction="20000"/>
          </a:bodyPr>
          <a:lstStyle/>
          <a:p>
            <a:pPr marL="36576" indent="0">
              <a:buNone/>
              <a:defRPr/>
            </a:pPr>
            <a:r>
              <a:rPr lang="en-US" sz="3400" dirty="0">
                <a:cs typeface="Calibri"/>
              </a:rPr>
              <a:t>Not so many choices: </a:t>
            </a:r>
          </a:p>
          <a:p>
            <a:pPr lvl="1">
              <a:defRPr/>
            </a:pPr>
            <a:r>
              <a:rPr lang="en-US" sz="3400" dirty="0">
                <a:cs typeface="Calibri"/>
              </a:rPr>
              <a:t>Need stable charges particles: protons, electrons, (muons), ions – most used: electrons (and positrons) and protons </a:t>
            </a:r>
          </a:p>
          <a:p>
            <a:pPr lvl="1">
              <a:defRPr/>
            </a:pPr>
            <a:r>
              <a:rPr lang="en-US" sz="3400" dirty="0">
                <a:cs typeface="Calibri"/>
              </a:rPr>
              <a:t>Secondary beams: photons, </a:t>
            </a:r>
            <a:r>
              <a:rPr lang="en-US" sz="3400" dirty="0" err="1">
                <a:cs typeface="Calibri"/>
              </a:rPr>
              <a:t>pions</a:t>
            </a:r>
            <a:r>
              <a:rPr lang="en-US" sz="3400" dirty="0">
                <a:cs typeface="Calibri"/>
              </a:rPr>
              <a:t>, kaons, neutrons, neutrinos, …..    </a:t>
            </a:r>
          </a:p>
          <a:p>
            <a:pPr marL="36576" indent="0">
              <a:buNone/>
              <a:defRPr/>
            </a:pPr>
            <a:r>
              <a:rPr lang="en-US" sz="3400" dirty="0">
                <a:cs typeface="Calibri"/>
              </a:rPr>
              <a:t>Proton collisions: compound particles</a:t>
            </a:r>
          </a:p>
          <a:p>
            <a:pPr lvl="1" eaLnBrk="1" hangingPunct="1">
              <a:defRPr/>
            </a:pPr>
            <a:r>
              <a:rPr lang="en-US" sz="3400" dirty="0">
                <a:cs typeface="Calibri"/>
              </a:rPr>
              <a:t>Mix of quarks, anti-quarks and gluons: variety of processes</a:t>
            </a:r>
          </a:p>
          <a:p>
            <a:pPr lvl="1" eaLnBrk="1" hangingPunct="1">
              <a:defRPr/>
            </a:pPr>
            <a:r>
              <a:rPr lang="en-US" sz="3400" dirty="0">
                <a:cs typeface="Calibri"/>
              </a:rPr>
              <a:t>Parton energy spread</a:t>
            </a:r>
          </a:p>
          <a:p>
            <a:pPr lvl="1" eaLnBrk="1" hangingPunct="1">
              <a:defRPr/>
            </a:pPr>
            <a:r>
              <a:rPr lang="en-US" sz="3400" dirty="0">
                <a:cs typeface="Calibri"/>
              </a:rPr>
              <a:t>QCD processes large background sources  </a:t>
            </a:r>
          </a:p>
          <a:p>
            <a:pPr marL="36576" indent="0">
              <a:buNone/>
              <a:defRPr/>
            </a:pPr>
            <a:r>
              <a:rPr lang="en-US" sz="3400" dirty="0">
                <a:solidFill>
                  <a:srgbClr val="303030"/>
                </a:solidFill>
                <a:cs typeface="Calibri"/>
              </a:rPr>
              <a:t>Electron/positron collisions: elementary particles</a:t>
            </a:r>
          </a:p>
          <a:p>
            <a:pPr lvl="1">
              <a:defRPr/>
            </a:pPr>
            <a:r>
              <a:rPr lang="en-US" sz="3400" dirty="0">
                <a:solidFill>
                  <a:srgbClr val="303030"/>
                </a:solidFill>
                <a:cs typeface="Calibri"/>
              </a:rPr>
              <a:t>Collision process known</a:t>
            </a:r>
          </a:p>
          <a:p>
            <a:pPr lvl="1">
              <a:defRPr/>
            </a:pPr>
            <a:r>
              <a:rPr lang="en-US" sz="3400" dirty="0">
                <a:solidFill>
                  <a:srgbClr val="303030"/>
                </a:solidFill>
                <a:cs typeface="Calibri"/>
              </a:rPr>
              <a:t>Well defined energy</a:t>
            </a:r>
          </a:p>
          <a:p>
            <a:pPr lvl="1">
              <a:defRPr/>
            </a:pPr>
            <a:r>
              <a:rPr lang="en-US" sz="3400" dirty="0">
                <a:solidFill>
                  <a:srgbClr val="303030"/>
                </a:solidFill>
                <a:cs typeface="Calibri"/>
              </a:rPr>
              <a:t>Background from other physics limited </a:t>
            </a:r>
          </a:p>
          <a:p>
            <a:pPr lvl="1">
              <a:defRPr/>
            </a:pPr>
            <a:endParaRPr lang="en-US" sz="3400" dirty="0">
              <a:solidFill>
                <a:srgbClr val="303030"/>
              </a:solidFill>
              <a:cs typeface="Calibri"/>
            </a:endParaRPr>
          </a:p>
          <a:p>
            <a:pPr marL="0" lvl="1" indent="0">
              <a:buNone/>
              <a:defRPr/>
            </a:pPr>
            <a:r>
              <a:rPr lang="en-US" sz="3400" b="1" dirty="0">
                <a:solidFill>
                  <a:srgbClr val="303030"/>
                </a:solidFill>
                <a:cs typeface="Calibri"/>
              </a:rPr>
              <a:t>Muons: elementary particle, but lifetime only 2.2 𝜇s </a:t>
            </a:r>
          </a:p>
          <a:p>
            <a:pPr marL="448056" lvl="1" indent="0">
              <a:buNone/>
              <a:defRPr/>
            </a:pPr>
            <a:endParaRPr lang="en-US" sz="1800" dirty="0"/>
          </a:p>
          <a:p>
            <a:pPr marL="448056" lvl="1" indent="0">
              <a:buNone/>
              <a:defRPr/>
            </a:pPr>
            <a:endParaRPr lang="en-US" sz="1800" dirty="0"/>
          </a:p>
          <a:p>
            <a:pPr marL="36576" indent="0">
              <a:buNone/>
              <a:defRPr/>
            </a:pPr>
            <a:endParaRPr lang="en-US" sz="1800" dirty="0"/>
          </a:p>
          <a:p>
            <a:pPr marL="36576" indent="0">
              <a:buNone/>
              <a:defRPr/>
            </a:pPr>
            <a:endParaRPr lang="en-US" sz="1800" dirty="0"/>
          </a:p>
        </p:txBody>
      </p:sp>
      <p:sp>
        <p:nvSpPr>
          <p:cNvPr id="3" name="Slide Number Placeholder 2">
            <a:extLst>
              <a:ext uri="{FF2B5EF4-FFF2-40B4-BE49-F238E27FC236}">
                <a16:creationId xmlns:a16="http://schemas.microsoft.com/office/drawing/2014/main" id="{5E5D4CA8-7126-0148-8753-61660EF1C0B0}"/>
              </a:ext>
            </a:extLst>
          </p:cNvPr>
          <p:cNvSpPr>
            <a:spLocks noGrp="1"/>
          </p:cNvSpPr>
          <p:nvPr>
            <p:ph type="sldNum" sz="quarter" idx="4294967295"/>
          </p:nvPr>
        </p:nvSpPr>
        <p:spPr>
          <a:xfrm>
            <a:off x="11879471" y="6989028"/>
            <a:ext cx="292100" cy="288925"/>
          </a:xfrm>
        </p:spPr>
        <p:txBody>
          <a:bodyPr/>
          <a:lstStyle/>
          <a:p>
            <a:fld id="{86CB4B4D-7CA3-9044-876B-883B54F8677D}" type="slidenum">
              <a:rPr lang="en-US" smtClean="0"/>
              <a:t>4</a:t>
            </a:fld>
            <a:endParaRPr lang="en-US"/>
          </a:p>
        </p:txBody>
      </p:sp>
      <p:pic>
        <p:nvPicPr>
          <p:cNvPr id="6" name="Picture 1029" descr="11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98972" y="1352126"/>
            <a:ext cx="2893829" cy="1895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7" name="Group 6"/>
          <p:cNvGrpSpPr/>
          <p:nvPr/>
        </p:nvGrpSpPr>
        <p:grpSpPr>
          <a:xfrm>
            <a:off x="8099230" y="5912166"/>
            <a:ext cx="2283856" cy="584775"/>
            <a:chOff x="6880845" y="6177226"/>
            <a:chExt cx="1970744" cy="584775"/>
          </a:xfrm>
          <a:solidFill>
            <a:schemeClr val="bg1"/>
          </a:solidFill>
        </p:grpSpPr>
        <p:sp>
          <p:nvSpPr>
            <p:cNvPr id="8" name="TextBox 7"/>
            <p:cNvSpPr txBox="1"/>
            <p:nvPr/>
          </p:nvSpPr>
          <p:spPr>
            <a:xfrm>
              <a:off x="6880845" y="6177226"/>
              <a:ext cx="1261786" cy="584775"/>
            </a:xfrm>
            <a:prstGeom prst="rect">
              <a:avLst/>
            </a:prstGeom>
            <a:grpFill/>
            <a:ln>
              <a:noFill/>
            </a:ln>
          </p:spPr>
          <p:txBody>
            <a:bodyPr wrap="none" rtlCol="0">
              <a:spAutoFit/>
            </a:bodyPr>
            <a:lstStyle/>
            <a:p>
              <a:pPr algn="ctr"/>
              <a:r>
                <a:rPr lang="en-US" sz="1600" dirty="0">
                  <a:solidFill>
                    <a:srgbClr val="008000"/>
                  </a:solidFill>
                </a:rPr>
                <a:t>proton mass</a:t>
              </a:r>
            </a:p>
            <a:p>
              <a:pPr algn="ctr"/>
              <a:r>
                <a:rPr lang="en-US" sz="1600" dirty="0">
                  <a:solidFill>
                    <a:srgbClr val="008000"/>
                  </a:solidFill>
                </a:rPr>
                <a:t>electron mass</a:t>
              </a:r>
            </a:p>
          </p:txBody>
        </p:sp>
        <p:sp>
          <p:nvSpPr>
            <p:cNvPr id="9" name="TextBox 8"/>
            <p:cNvSpPr txBox="1"/>
            <p:nvPr/>
          </p:nvSpPr>
          <p:spPr>
            <a:xfrm>
              <a:off x="8152779" y="6329626"/>
              <a:ext cx="698810" cy="338554"/>
            </a:xfrm>
            <a:prstGeom prst="rect">
              <a:avLst/>
            </a:prstGeom>
            <a:grpFill/>
          </p:spPr>
          <p:txBody>
            <a:bodyPr wrap="none" rtlCol="0">
              <a:spAutoFit/>
            </a:bodyPr>
            <a:lstStyle/>
            <a:p>
              <a:r>
                <a:rPr lang="en-US" sz="1600" dirty="0">
                  <a:solidFill>
                    <a:srgbClr val="008000"/>
                  </a:solidFill>
                  <a:ea typeface="ＭＳ ゴシック"/>
                  <a:cs typeface="ＭＳ ゴシック"/>
                </a:rPr>
                <a:t>≈</a:t>
              </a:r>
              <a:r>
                <a:rPr lang="en-US" sz="1600" dirty="0">
                  <a:solidFill>
                    <a:srgbClr val="008000"/>
                  </a:solidFill>
                </a:rPr>
                <a:t> 2000</a:t>
              </a:r>
            </a:p>
          </p:txBody>
        </p:sp>
        <p:cxnSp>
          <p:nvCxnSpPr>
            <p:cNvPr id="10" name="Straight Connector 9"/>
            <p:cNvCxnSpPr/>
            <p:nvPr/>
          </p:nvCxnSpPr>
          <p:spPr>
            <a:xfrm>
              <a:off x="6903469" y="6482026"/>
              <a:ext cx="1162800" cy="0"/>
            </a:xfrm>
            <a:prstGeom prst="line">
              <a:avLst/>
            </a:prstGeom>
            <a:grpFill/>
            <a:ln w="19050" cmpd="sng">
              <a:solidFill>
                <a:srgbClr val="008000"/>
              </a:solidFill>
            </a:ln>
          </p:spPr>
          <p:style>
            <a:lnRef idx="2">
              <a:schemeClr val="accent1"/>
            </a:lnRef>
            <a:fillRef idx="0">
              <a:schemeClr val="accent1"/>
            </a:fillRef>
            <a:effectRef idx="1">
              <a:schemeClr val="accent1"/>
            </a:effectRef>
            <a:fontRef idx="minor">
              <a:schemeClr val="tx1"/>
            </a:fontRef>
          </p:style>
        </p:cxnSp>
      </p:grpSp>
      <p:pic>
        <p:nvPicPr>
          <p:cNvPr id="2" name="Picture 1"/>
          <p:cNvPicPr>
            <a:picLocks noChangeAspect="1"/>
          </p:cNvPicPr>
          <p:nvPr/>
        </p:nvPicPr>
        <p:blipFill>
          <a:blip r:embed="rId5"/>
          <a:stretch>
            <a:fillRect/>
          </a:stretch>
        </p:blipFill>
        <p:spPr>
          <a:xfrm>
            <a:off x="7826125" y="3247743"/>
            <a:ext cx="2762923" cy="1776165"/>
          </a:xfrm>
          <a:prstGeom prst="rect">
            <a:avLst/>
          </a:prstGeom>
        </p:spPr>
      </p:pic>
      <p:cxnSp>
        <p:nvCxnSpPr>
          <p:cNvPr id="5" name="Straight Arrow Connector 4"/>
          <p:cNvCxnSpPr/>
          <p:nvPr/>
        </p:nvCxnSpPr>
        <p:spPr>
          <a:xfrm>
            <a:off x="8569873" y="5441782"/>
            <a:ext cx="43542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9241158" y="5441782"/>
            <a:ext cx="40821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57162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19BDA097-2C73-5760-5763-8FBEDCAB1B01}"/>
              </a:ext>
            </a:extLst>
          </p:cNvPr>
          <p:cNvSpPr>
            <a:spLocks noGrp="1"/>
          </p:cNvSpPr>
          <p:nvPr>
            <p:ph type="title"/>
          </p:nvPr>
        </p:nvSpPr>
        <p:spPr>
          <a:xfrm>
            <a:off x="1783365" y="250840"/>
            <a:ext cx="8796130" cy="277640"/>
          </a:xfrm>
        </p:spPr>
        <p:txBody>
          <a:bodyPr/>
          <a:lstStyle/>
          <a:p>
            <a:r>
              <a:rPr lang="en-US" sz="2200" b="1" cap="small" dirty="0">
                <a:solidFill>
                  <a:schemeClr val="bg2">
                    <a:lumMod val="50000"/>
                  </a:schemeClr>
                </a:solidFill>
              </a:rPr>
              <a:t>Muon Collider Magnets</a:t>
            </a:r>
          </a:p>
        </p:txBody>
      </p:sp>
      <p:pic>
        <p:nvPicPr>
          <p:cNvPr id="7" name="Image 6"/>
          <p:cNvPicPr>
            <a:picLocks noChangeAspect="1"/>
          </p:cNvPicPr>
          <p:nvPr/>
        </p:nvPicPr>
        <p:blipFill>
          <a:blip r:embed="rId2"/>
          <a:stretch>
            <a:fillRect/>
          </a:stretch>
        </p:blipFill>
        <p:spPr>
          <a:xfrm>
            <a:off x="5675339" y="3294876"/>
            <a:ext cx="841321" cy="268247"/>
          </a:xfrm>
          <a:prstGeom prst="rect">
            <a:avLst/>
          </a:prstGeom>
        </p:spPr>
      </p:pic>
      <p:sp>
        <p:nvSpPr>
          <p:cNvPr id="8" name="Espace réservé du numéro de diapositive 3"/>
          <p:cNvSpPr txBox="1">
            <a:spLocks/>
          </p:cNvSpPr>
          <p:nvPr/>
        </p:nvSpPr>
        <p:spPr>
          <a:xfrm>
            <a:off x="11157188" y="6665909"/>
            <a:ext cx="837259" cy="153888"/>
          </a:xfrm>
          <a:prstGeom prst="rect">
            <a:avLst/>
          </a:prstGeom>
        </p:spPr>
        <p:txBody>
          <a:bodyPr lIns="72000" tIns="0" rIns="72000" bIns="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prstClr val="white"/>
                </a:solidFill>
                <a:effectLst/>
                <a:uLnTx/>
                <a:uFillTx/>
                <a:latin typeface="Arial" charset="0"/>
                <a:ea typeface="Arial" charset="0"/>
                <a:cs typeface="Arial" charset="0"/>
              </a:rPr>
              <a:t>Page </a:t>
            </a:r>
            <a:fld id="{53F0B3ED-4F75-49BF-B028-1A262D3A6E64}" type="slidenum">
              <a:rPr kumimoji="0" lang="fr-FR" sz="1000" b="0" i="0" u="none" strike="noStrike" kern="1200" cap="none" spc="0" normalizeH="0" baseline="0" noProof="0" smtClean="0">
                <a:ln>
                  <a:noFill/>
                </a:ln>
                <a:solidFill>
                  <a:prstClr val="white"/>
                </a:solidFill>
                <a:effectLst/>
                <a:uLnTx/>
                <a:uFillTx/>
                <a:latin typeface="Arial" charset="0"/>
                <a:ea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kumimoji="0" lang="fr-FR" sz="1000" b="0" i="0" u="none" strike="noStrike" kern="1200" cap="none" spc="0" normalizeH="0" baseline="0" noProof="0" dirty="0">
              <a:ln>
                <a:noFill/>
              </a:ln>
              <a:solidFill>
                <a:prstClr val="white"/>
              </a:solidFill>
              <a:effectLst/>
              <a:uLnTx/>
              <a:uFillTx/>
              <a:latin typeface="Arial" charset="0"/>
              <a:ea typeface="Arial" charset="0"/>
              <a:cs typeface="Arial" charset="0"/>
            </a:endParaRPr>
          </a:p>
        </p:txBody>
      </p:sp>
      <p:pic>
        <p:nvPicPr>
          <p:cNvPr id="9" name="Image 8"/>
          <p:cNvPicPr>
            <a:picLocks noChangeAspect="1"/>
          </p:cNvPicPr>
          <p:nvPr/>
        </p:nvPicPr>
        <p:blipFill>
          <a:blip r:embed="rId3"/>
          <a:stretch>
            <a:fillRect/>
          </a:stretch>
        </p:blipFill>
        <p:spPr>
          <a:xfrm>
            <a:off x="1070042" y="825219"/>
            <a:ext cx="9210593" cy="5757446"/>
          </a:xfrm>
          <a:prstGeom prst="rect">
            <a:avLst/>
          </a:prstGeom>
        </p:spPr>
      </p:pic>
    </p:spTree>
    <p:extLst>
      <p:ext uri="{BB962C8B-B14F-4D97-AF65-F5344CB8AC3E}">
        <p14:creationId xmlns:p14="http://schemas.microsoft.com/office/powerpoint/2010/main" val="2101380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1371" y="244518"/>
            <a:ext cx="10338229" cy="753567"/>
          </a:xfrm>
        </p:spPr>
        <p:txBody>
          <a:bodyPr/>
          <a:lstStyle/>
          <a:p>
            <a:r>
              <a:rPr lang="en-US" sz="3200" b="1" dirty="0">
                <a:solidFill>
                  <a:srgbClr val="0033A0"/>
                </a:solidFill>
                <a:latin typeface="+mn-lt"/>
                <a:cs typeface="Calibri"/>
              </a:rPr>
              <a:t>Cooling Test Facility </a:t>
            </a:r>
          </a:p>
        </p:txBody>
      </p:sp>
      <p:grpSp>
        <p:nvGrpSpPr>
          <p:cNvPr id="5" name="Group 4"/>
          <p:cNvGrpSpPr/>
          <p:nvPr/>
        </p:nvGrpSpPr>
        <p:grpSpPr>
          <a:xfrm flipH="1">
            <a:off x="496468" y="926759"/>
            <a:ext cx="10273132" cy="2849601"/>
            <a:chOff x="6690667" y="1538101"/>
            <a:chExt cx="4528060" cy="984672"/>
          </a:xfrm>
        </p:grpSpPr>
        <p:sp>
          <p:nvSpPr>
            <p:cNvPr id="6" name="Rectangle 5"/>
            <p:cNvSpPr/>
            <p:nvPr/>
          </p:nvSpPr>
          <p:spPr bwMode="auto">
            <a:xfrm rot="5400000">
              <a:off x="9294383" y="1992754"/>
              <a:ext cx="144000" cy="360000"/>
            </a:xfrm>
            <a:prstGeom prst="rect">
              <a:avLst/>
            </a:prstGeom>
            <a:solidFill>
              <a:srgbClr val="00B0F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33" b="1" dirty="0">
                <a:solidFill>
                  <a:schemeClr val="tx1">
                    <a:lumMod val="50000"/>
                  </a:schemeClr>
                </a:solidFill>
              </a:endParaRPr>
            </a:p>
          </p:txBody>
        </p:sp>
        <p:sp>
          <p:nvSpPr>
            <p:cNvPr id="7" name="Rectangle 6"/>
            <p:cNvSpPr/>
            <p:nvPr/>
          </p:nvSpPr>
          <p:spPr bwMode="auto">
            <a:xfrm rot="5400000">
              <a:off x="8186873" y="1272754"/>
              <a:ext cx="144000" cy="1800000"/>
            </a:xfrm>
            <a:prstGeom prst="rect">
              <a:avLst/>
            </a:prstGeom>
            <a:solidFill>
              <a:srgbClr val="00B0F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33" b="1" dirty="0">
                <a:solidFill>
                  <a:schemeClr val="tx1">
                    <a:lumMod val="50000"/>
                  </a:schemeClr>
                </a:solidFill>
              </a:endParaRPr>
            </a:p>
          </p:txBody>
        </p:sp>
        <p:sp>
          <p:nvSpPr>
            <p:cNvPr id="8" name="Rectangle 7"/>
            <p:cNvSpPr/>
            <p:nvPr/>
          </p:nvSpPr>
          <p:spPr bwMode="auto">
            <a:xfrm rot="5400000">
              <a:off x="7172841" y="2082754"/>
              <a:ext cx="144000" cy="180000"/>
            </a:xfrm>
            <a:prstGeom prst="rect">
              <a:avLst/>
            </a:prstGeom>
            <a:solidFill>
              <a:srgbClr val="00B0F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33" b="1" dirty="0">
                <a:solidFill>
                  <a:schemeClr val="tx1">
                    <a:lumMod val="50000"/>
                  </a:schemeClr>
                </a:solidFill>
              </a:endParaRPr>
            </a:p>
          </p:txBody>
        </p:sp>
        <p:sp>
          <p:nvSpPr>
            <p:cNvPr id="9" name="Rectangle 8"/>
            <p:cNvSpPr/>
            <p:nvPr/>
          </p:nvSpPr>
          <p:spPr bwMode="auto">
            <a:xfrm rot="5400000">
              <a:off x="10068330" y="1990746"/>
              <a:ext cx="144000" cy="360000"/>
            </a:xfrm>
            <a:prstGeom prst="rect">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33" b="1" dirty="0">
                <a:solidFill>
                  <a:schemeClr val="tx1">
                    <a:lumMod val="50000"/>
                  </a:schemeClr>
                </a:solidFill>
              </a:endParaRPr>
            </a:p>
          </p:txBody>
        </p:sp>
        <p:sp>
          <p:nvSpPr>
            <p:cNvPr id="10" name="Rectangle 9"/>
            <p:cNvSpPr/>
            <p:nvPr/>
          </p:nvSpPr>
          <p:spPr bwMode="auto">
            <a:xfrm rot="5400000">
              <a:off x="9681893" y="1992754"/>
              <a:ext cx="144000" cy="360000"/>
            </a:xfrm>
            <a:prstGeom prst="rect">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33" b="1" dirty="0">
                <a:solidFill>
                  <a:schemeClr val="tx1">
                    <a:lumMod val="50000"/>
                  </a:schemeClr>
                </a:solidFill>
              </a:endParaRPr>
            </a:p>
          </p:txBody>
        </p:sp>
        <p:sp>
          <p:nvSpPr>
            <p:cNvPr id="11" name="TextBox 10"/>
            <p:cNvSpPr txBox="1"/>
            <p:nvPr/>
          </p:nvSpPr>
          <p:spPr>
            <a:xfrm>
              <a:off x="9358099" y="1538101"/>
              <a:ext cx="1860628" cy="429039"/>
            </a:xfrm>
            <a:prstGeom prst="rect">
              <a:avLst/>
            </a:prstGeom>
            <a:noFill/>
          </p:spPr>
          <p:txBody>
            <a:bodyPr wrap="square" rtlCol="0">
              <a:spAutoFit/>
            </a:bodyPr>
            <a:lstStyle/>
            <a:p>
              <a:r>
                <a:rPr lang="en-GB" sz="1867" b="1" dirty="0">
                  <a:solidFill>
                    <a:schemeClr val="tx1">
                      <a:lumMod val="50000"/>
                    </a:schemeClr>
                  </a:solidFill>
                  <a:cs typeface="Calibri"/>
                </a:rPr>
                <a:t>Target</a:t>
              </a:r>
            </a:p>
            <a:p>
              <a:r>
                <a:rPr lang="en-GB" sz="1867" dirty="0">
                  <a:solidFill>
                    <a:schemeClr val="tx1">
                      <a:lumMod val="50000"/>
                    </a:schemeClr>
                  </a:solidFill>
                  <a:cs typeface="Calibri"/>
                </a:rPr>
                <a:t>+ horn (1</a:t>
              </a:r>
              <a:r>
                <a:rPr lang="en-GB" sz="1867" baseline="30000" dirty="0">
                  <a:solidFill>
                    <a:schemeClr val="tx1">
                      <a:lumMod val="50000"/>
                    </a:schemeClr>
                  </a:solidFill>
                  <a:cs typeface="Calibri"/>
                </a:rPr>
                <a:t>st</a:t>
              </a:r>
              <a:r>
                <a:rPr lang="en-GB" sz="1867" dirty="0">
                  <a:solidFill>
                    <a:schemeClr val="tx1">
                      <a:lumMod val="50000"/>
                    </a:schemeClr>
                  </a:solidFill>
                  <a:cs typeface="Calibri"/>
                </a:rPr>
                <a:t> phase) /</a:t>
              </a:r>
            </a:p>
            <a:p>
              <a:r>
                <a:rPr lang="en-GB" sz="1867" dirty="0">
                  <a:solidFill>
                    <a:schemeClr val="tx1">
                      <a:lumMod val="50000"/>
                    </a:schemeClr>
                  </a:solidFill>
                  <a:cs typeface="Calibri"/>
                </a:rPr>
                <a:t>+ superconducting solenoid (2</a:t>
              </a:r>
              <a:r>
                <a:rPr lang="en-GB" sz="1867" baseline="30000" dirty="0">
                  <a:solidFill>
                    <a:schemeClr val="tx1">
                      <a:lumMod val="50000"/>
                    </a:schemeClr>
                  </a:solidFill>
                  <a:cs typeface="Calibri"/>
                </a:rPr>
                <a:t>nd</a:t>
              </a:r>
              <a:r>
                <a:rPr lang="en-GB" sz="1867" dirty="0">
                  <a:solidFill>
                    <a:schemeClr val="tx1">
                      <a:lumMod val="50000"/>
                    </a:schemeClr>
                  </a:solidFill>
                  <a:cs typeface="Calibri"/>
                </a:rPr>
                <a:t> phase)</a:t>
              </a:r>
            </a:p>
          </p:txBody>
        </p:sp>
        <p:sp>
          <p:nvSpPr>
            <p:cNvPr id="12" name="TextBox 11"/>
            <p:cNvSpPr txBox="1"/>
            <p:nvPr/>
          </p:nvSpPr>
          <p:spPr>
            <a:xfrm>
              <a:off x="8933539" y="2391584"/>
              <a:ext cx="1800000" cy="131189"/>
            </a:xfrm>
            <a:prstGeom prst="rect">
              <a:avLst/>
            </a:prstGeom>
            <a:noFill/>
          </p:spPr>
          <p:txBody>
            <a:bodyPr wrap="square" rtlCol="0">
              <a:spAutoFit/>
            </a:bodyPr>
            <a:lstStyle/>
            <a:p>
              <a:r>
                <a:rPr lang="en-GB" sz="1867" b="1" dirty="0">
                  <a:solidFill>
                    <a:schemeClr val="tx1">
                      <a:lumMod val="50000"/>
                    </a:schemeClr>
                  </a:solidFill>
                  <a:cs typeface="Calibri"/>
                </a:rPr>
                <a:t>Momentum selection </a:t>
              </a:r>
              <a:r>
                <a:rPr lang="en-GB" sz="1867" dirty="0">
                  <a:solidFill>
                    <a:schemeClr val="tx1">
                      <a:lumMod val="50000"/>
                    </a:schemeClr>
                  </a:solidFill>
                  <a:cs typeface="Calibri"/>
                </a:rPr>
                <a:t>chicane, 10 m</a:t>
              </a:r>
            </a:p>
          </p:txBody>
        </p:sp>
        <p:sp>
          <p:nvSpPr>
            <p:cNvPr id="13" name="TextBox 12"/>
            <p:cNvSpPr txBox="1"/>
            <p:nvPr/>
          </p:nvSpPr>
          <p:spPr>
            <a:xfrm>
              <a:off x="8044853" y="1571278"/>
              <a:ext cx="1311868" cy="329756"/>
            </a:xfrm>
            <a:prstGeom prst="rect">
              <a:avLst/>
            </a:prstGeom>
            <a:noFill/>
          </p:spPr>
          <p:txBody>
            <a:bodyPr wrap="square" rtlCol="0">
              <a:spAutoFit/>
            </a:bodyPr>
            <a:lstStyle/>
            <a:p>
              <a:r>
                <a:rPr lang="en-GB" sz="1867" b="1" dirty="0">
                  <a:solidFill>
                    <a:schemeClr val="tx1">
                      <a:lumMod val="50000"/>
                    </a:schemeClr>
                  </a:solidFill>
                  <a:cs typeface="Calibri"/>
                </a:rPr>
                <a:t>Collimation</a:t>
              </a:r>
              <a:r>
                <a:rPr lang="en-GB" sz="1867" dirty="0">
                  <a:solidFill>
                    <a:schemeClr val="tx1">
                      <a:lumMod val="50000"/>
                    </a:schemeClr>
                  </a:solidFill>
                  <a:cs typeface="Calibri"/>
                </a:rPr>
                <a:t> and </a:t>
              </a:r>
              <a:r>
                <a:rPr lang="en-GB" sz="1867" b="1" dirty="0">
                  <a:solidFill>
                    <a:schemeClr val="tx1">
                      <a:lumMod val="50000"/>
                    </a:schemeClr>
                  </a:solidFill>
                  <a:cs typeface="Calibri"/>
                </a:rPr>
                <a:t>upstream diagnostics </a:t>
              </a:r>
              <a:r>
                <a:rPr lang="en-GB" sz="1867" dirty="0">
                  <a:solidFill>
                    <a:schemeClr val="tx1">
                      <a:lumMod val="50000"/>
                    </a:schemeClr>
                  </a:solidFill>
                  <a:cs typeface="Calibri"/>
                </a:rPr>
                <a:t>area, 10 m</a:t>
              </a:r>
            </a:p>
          </p:txBody>
        </p:sp>
        <p:sp>
          <p:nvSpPr>
            <p:cNvPr id="14" name="TextBox 13"/>
            <p:cNvSpPr txBox="1"/>
            <p:nvPr/>
          </p:nvSpPr>
          <p:spPr>
            <a:xfrm>
              <a:off x="7663987" y="2391584"/>
              <a:ext cx="1109430" cy="131189"/>
            </a:xfrm>
            <a:prstGeom prst="rect">
              <a:avLst/>
            </a:prstGeom>
            <a:noFill/>
          </p:spPr>
          <p:txBody>
            <a:bodyPr wrap="square" rtlCol="0">
              <a:spAutoFit/>
            </a:bodyPr>
            <a:lstStyle/>
            <a:p>
              <a:r>
                <a:rPr lang="en-GB" sz="1867" b="1" dirty="0">
                  <a:solidFill>
                    <a:schemeClr val="tx1">
                      <a:lumMod val="50000"/>
                    </a:schemeClr>
                  </a:solidFill>
                  <a:cs typeface="Calibri"/>
                </a:rPr>
                <a:t>Cooling area, </a:t>
              </a:r>
              <a:r>
                <a:rPr lang="en-GB" sz="1867" dirty="0">
                  <a:solidFill>
                    <a:schemeClr val="tx1">
                      <a:lumMod val="50000"/>
                    </a:schemeClr>
                  </a:solidFill>
                  <a:cs typeface="Calibri"/>
                </a:rPr>
                <a:t>50 m</a:t>
              </a:r>
            </a:p>
          </p:txBody>
        </p:sp>
        <p:sp>
          <p:nvSpPr>
            <p:cNvPr id="15" name="TextBox 14"/>
            <p:cNvSpPr txBox="1"/>
            <p:nvPr/>
          </p:nvSpPr>
          <p:spPr>
            <a:xfrm>
              <a:off x="6690667" y="1571278"/>
              <a:ext cx="1047166" cy="329756"/>
            </a:xfrm>
            <a:prstGeom prst="rect">
              <a:avLst/>
            </a:prstGeom>
            <a:noFill/>
          </p:spPr>
          <p:txBody>
            <a:bodyPr wrap="square" rtlCol="0">
              <a:spAutoFit/>
            </a:bodyPr>
            <a:lstStyle/>
            <a:p>
              <a:r>
                <a:rPr lang="en-GB" sz="1867" b="1" dirty="0">
                  <a:solidFill>
                    <a:schemeClr val="tx1">
                      <a:lumMod val="50000"/>
                    </a:schemeClr>
                  </a:solidFill>
                  <a:cs typeface="Calibri"/>
                </a:rPr>
                <a:t>Downstream diagnostics </a:t>
              </a:r>
              <a:r>
                <a:rPr lang="en-GB" sz="1867" dirty="0">
                  <a:solidFill>
                    <a:schemeClr val="tx1">
                      <a:lumMod val="50000"/>
                    </a:schemeClr>
                  </a:solidFill>
                  <a:cs typeface="Calibri"/>
                </a:rPr>
                <a:t>area, 5 m</a:t>
              </a:r>
            </a:p>
          </p:txBody>
        </p:sp>
        <p:cxnSp>
          <p:nvCxnSpPr>
            <p:cNvPr id="16" name="Straight Arrow Connector 15"/>
            <p:cNvCxnSpPr/>
            <p:nvPr/>
          </p:nvCxnSpPr>
          <p:spPr bwMode="auto">
            <a:xfrm>
              <a:off x="7241269" y="1852919"/>
              <a:ext cx="0" cy="216000"/>
            </a:xfrm>
            <a:prstGeom prst="straightConnector1">
              <a:avLst/>
            </a:prstGeom>
            <a:ln>
              <a:solidFill>
                <a:srgbClr val="00B0F0"/>
              </a:solidFill>
              <a:headEnd type="none" w="med" len="med"/>
              <a:tailEnd type="oval" w="med" len="med"/>
            </a:ln>
          </p:spPr>
          <p:style>
            <a:lnRef idx="2">
              <a:schemeClr val="accent4"/>
            </a:lnRef>
            <a:fillRef idx="0">
              <a:schemeClr val="accent4"/>
            </a:fillRef>
            <a:effectRef idx="1">
              <a:schemeClr val="accent4"/>
            </a:effectRef>
            <a:fontRef idx="minor">
              <a:schemeClr val="tx1"/>
            </a:fontRef>
          </p:style>
        </p:cxnSp>
        <p:cxnSp>
          <p:nvCxnSpPr>
            <p:cNvPr id="17" name="Straight Arrow Connector 16"/>
            <p:cNvCxnSpPr/>
            <p:nvPr/>
          </p:nvCxnSpPr>
          <p:spPr bwMode="auto">
            <a:xfrm>
              <a:off x="9264352" y="1869862"/>
              <a:ext cx="0" cy="216000"/>
            </a:xfrm>
            <a:prstGeom prst="straightConnector1">
              <a:avLst/>
            </a:prstGeom>
            <a:ln>
              <a:solidFill>
                <a:srgbClr val="00B0F0"/>
              </a:solidFill>
              <a:headEnd type="none" w="med" len="med"/>
              <a:tailEnd type="oval" w="med" len="med"/>
            </a:ln>
          </p:spPr>
          <p:style>
            <a:lnRef idx="2">
              <a:schemeClr val="accent4"/>
            </a:lnRef>
            <a:fillRef idx="0">
              <a:schemeClr val="accent4"/>
            </a:fillRef>
            <a:effectRef idx="1">
              <a:schemeClr val="accent4"/>
            </a:effectRef>
            <a:fontRef idx="minor">
              <a:schemeClr val="tx1"/>
            </a:fontRef>
          </p:style>
        </p:cxnSp>
        <p:cxnSp>
          <p:nvCxnSpPr>
            <p:cNvPr id="18" name="Straight Arrow Connector 17"/>
            <p:cNvCxnSpPr/>
            <p:nvPr/>
          </p:nvCxnSpPr>
          <p:spPr bwMode="auto">
            <a:xfrm flipH="1" flipV="1">
              <a:off x="8228821" y="2258879"/>
              <a:ext cx="0" cy="109728"/>
            </a:xfrm>
            <a:prstGeom prst="straightConnector1">
              <a:avLst/>
            </a:prstGeom>
            <a:ln>
              <a:solidFill>
                <a:srgbClr val="00B0F0"/>
              </a:solidFill>
              <a:headEnd type="none" w="med" len="med"/>
              <a:tailEnd type="oval" w="med" len="med"/>
            </a:ln>
          </p:spPr>
          <p:style>
            <a:lnRef idx="2">
              <a:schemeClr val="accent4"/>
            </a:lnRef>
            <a:fillRef idx="0">
              <a:schemeClr val="accent4"/>
            </a:fillRef>
            <a:effectRef idx="1">
              <a:schemeClr val="accent4"/>
            </a:effectRef>
            <a:fontRef idx="minor">
              <a:schemeClr val="tx1"/>
            </a:fontRef>
          </p:style>
        </p:cxnSp>
        <p:cxnSp>
          <p:nvCxnSpPr>
            <p:cNvPr id="19" name="Straight Arrow Connector 18"/>
            <p:cNvCxnSpPr/>
            <p:nvPr/>
          </p:nvCxnSpPr>
          <p:spPr bwMode="auto">
            <a:xfrm flipH="1">
              <a:off x="10153816" y="1880010"/>
              <a:ext cx="0" cy="184910"/>
            </a:xfrm>
            <a:prstGeom prst="straightConnector1">
              <a:avLst/>
            </a:prstGeom>
            <a:ln>
              <a:solidFill>
                <a:srgbClr val="FFC000"/>
              </a:solidFill>
              <a:headEnd type="none" w="med" len="med"/>
              <a:tailEnd type="oval" w="med" len="med"/>
            </a:ln>
          </p:spPr>
          <p:style>
            <a:lnRef idx="2">
              <a:schemeClr val="accent3"/>
            </a:lnRef>
            <a:fillRef idx="0">
              <a:schemeClr val="accent3"/>
            </a:fillRef>
            <a:effectRef idx="1">
              <a:schemeClr val="accent3"/>
            </a:effectRef>
            <a:fontRef idx="minor">
              <a:schemeClr val="tx1"/>
            </a:fontRef>
          </p:style>
        </p:cxnSp>
        <p:cxnSp>
          <p:nvCxnSpPr>
            <p:cNvPr id="20" name="Straight Arrow Connector 19"/>
            <p:cNvCxnSpPr/>
            <p:nvPr/>
          </p:nvCxnSpPr>
          <p:spPr bwMode="auto">
            <a:xfrm flipH="1" flipV="1">
              <a:off x="9768408" y="2266335"/>
              <a:ext cx="0" cy="102272"/>
            </a:xfrm>
            <a:prstGeom prst="straightConnector1">
              <a:avLst/>
            </a:prstGeom>
            <a:ln>
              <a:solidFill>
                <a:srgbClr val="00B050"/>
              </a:solidFill>
              <a:headEnd type="none" w="med" len="med"/>
              <a:tailEnd type="oval" w="med" len="med"/>
            </a:ln>
          </p:spPr>
          <p:style>
            <a:lnRef idx="2">
              <a:schemeClr val="accent3"/>
            </a:lnRef>
            <a:fillRef idx="0">
              <a:schemeClr val="accent3"/>
            </a:fillRef>
            <a:effectRef idx="1">
              <a:schemeClr val="accent3"/>
            </a:effectRef>
            <a:fontRef idx="minor">
              <a:schemeClr val="tx1"/>
            </a:fontRef>
          </p:style>
        </p:cxnSp>
        <p:cxnSp>
          <p:nvCxnSpPr>
            <p:cNvPr id="21" name="Straight Arrow Connector 20"/>
            <p:cNvCxnSpPr/>
            <p:nvPr/>
          </p:nvCxnSpPr>
          <p:spPr bwMode="auto">
            <a:xfrm flipH="1">
              <a:off x="10363792" y="2170410"/>
              <a:ext cx="539865" cy="0"/>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sp>
        <p:nvSpPr>
          <p:cNvPr id="22" name="TextBox 21"/>
          <p:cNvSpPr txBox="1"/>
          <p:nvPr/>
        </p:nvSpPr>
        <p:spPr>
          <a:xfrm>
            <a:off x="10769600" y="4362780"/>
            <a:ext cx="1261884" cy="379656"/>
          </a:xfrm>
          <a:prstGeom prst="rect">
            <a:avLst/>
          </a:prstGeom>
          <a:solidFill>
            <a:schemeClr val="tx2">
              <a:lumMod val="20000"/>
              <a:lumOff val="80000"/>
            </a:schemeClr>
          </a:solidFill>
        </p:spPr>
        <p:txBody>
          <a:bodyPr wrap="none" rtlCol="0">
            <a:spAutoFit/>
          </a:bodyPr>
          <a:lstStyle/>
          <a:p>
            <a:r>
              <a:rPr lang="en-US" sz="1867" dirty="0"/>
              <a:t>C. Rogers</a:t>
            </a:r>
          </a:p>
        </p:txBody>
      </p:sp>
      <p:sp>
        <p:nvSpPr>
          <p:cNvPr id="23" name="TextBox 22"/>
          <p:cNvSpPr txBox="1"/>
          <p:nvPr/>
        </p:nvSpPr>
        <p:spPr>
          <a:xfrm>
            <a:off x="165912" y="4156780"/>
            <a:ext cx="4608512" cy="1754326"/>
          </a:xfrm>
          <a:prstGeom prst="rect">
            <a:avLst/>
          </a:prstGeom>
          <a:noFill/>
        </p:spPr>
        <p:txBody>
          <a:bodyPr wrap="square" rtlCol="0">
            <a:spAutoFit/>
          </a:bodyPr>
          <a:lstStyle/>
          <a:p>
            <a:r>
              <a:rPr lang="en-US" dirty="0">
                <a:solidFill>
                  <a:srgbClr val="303030"/>
                </a:solidFill>
                <a:cs typeface="Calibri"/>
              </a:rPr>
              <a:t>Look for an existing proton beam with significant power. </a:t>
            </a:r>
          </a:p>
          <a:p>
            <a:endParaRPr lang="en-US" dirty="0">
              <a:solidFill>
                <a:srgbClr val="303030"/>
              </a:solidFill>
              <a:cs typeface="Calibri"/>
            </a:endParaRPr>
          </a:p>
          <a:p>
            <a:r>
              <a:rPr lang="en-US" dirty="0">
                <a:solidFill>
                  <a:srgbClr val="303030"/>
                </a:solidFill>
                <a:cs typeface="Calibri"/>
              </a:rPr>
              <a:t>Different sites are being considered</a:t>
            </a:r>
          </a:p>
          <a:p>
            <a:pPr marL="380990" indent="-380990">
              <a:buFont typeface="Arial"/>
              <a:buChar char="•"/>
            </a:pPr>
            <a:r>
              <a:rPr lang="en-US" dirty="0">
                <a:solidFill>
                  <a:srgbClr val="303030"/>
                </a:solidFill>
                <a:cs typeface="Calibri"/>
              </a:rPr>
              <a:t>CERN, FNAL, ESS are being discussed</a:t>
            </a:r>
          </a:p>
          <a:p>
            <a:pPr marL="380990" indent="-380990">
              <a:buFont typeface="Arial"/>
              <a:buChar char="•"/>
            </a:pPr>
            <a:r>
              <a:rPr lang="en-US" dirty="0">
                <a:solidFill>
                  <a:srgbClr val="303030"/>
                </a:solidFill>
                <a:cs typeface="Calibri"/>
              </a:rPr>
              <a:t>J-PARC also interesting as option</a:t>
            </a:r>
          </a:p>
        </p:txBody>
      </p:sp>
      <p:pic>
        <p:nvPicPr>
          <p:cNvPr id="24" name="Picture 23" descr="p0.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7862" y="3795380"/>
            <a:ext cx="7347265" cy="2441932"/>
          </a:xfrm>
          <a:prstGeom prst="rect">
            <a:avLst/>
          </a:prstGeom>
        </p:spPr>
      </p:pic>
      <p:sp>
        <p:nvSpPr>
          <p:cNvPr id="2" name="Slide Number Placeholder 1">
            <a:extLst>
              <a:ext uri="{FF2B5EF4-FFF2-40B4-BE49-F238E27FC236}">
                <a16:creationId xmlns:a16="http://schemas.microsoft.com/office/drawing/2014/main" id="{4D426CB3-F1F8-DD56-4636-5D69845855DA}"/>
              </a:ext>
            </a:extLst>
          </p:cNvPr>
          <p:cNvSpPr>
            <a:spLocks noGrp="1"/>
          </p:cNvSpPr>
          <p:nvPr>
            <p:ph type="sldNum" sz="quarter" idx="4"/>
          </p:nvPr>
        </p:nvSpPr>
        <p:spPr/>
        <p:txBody>
          <a:bodyPr/>
          <a:lstStyle/>
          <a:p>
            <a:fld id="{974172A1-1CBF-0B40-9234-7D4D80EC19EA}" type="slidenum">
              <a:rPr lang="en-GB" smtClean="0">
                <a:latin typeface="+mn-lt"/>
              </a:rPr>
              <a:pPr/>
              <a:t>41</a:t>
            </a:fld>
            <a:endParaRPr lang="en-GB" dirty="0">
              <a:latin typeface="+mn-lt"/>
            </a:endParaRPr>
          </a:p>
        </p:txBody>
      </p:sp>
    </p:spTree>
    <p:extLst>
      <p:ext uri="{BB962C8B-B14F-4D97-AF65-F5344CB8AC3E}">
        <p14:creationId xmlns:p14="http://schemas.microsoft.com/office/powerpoint/2010/main" val="35860291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60E93FD-B5B9-52BE-64F6-40F19D681328}"/>
              </a:ext>
            </a:extLst>
          </p:cNvPr>
          <p:cNvSpPr>
            <a:spLocks noGrp="1"/>
          </p:cNvSpPr>
          <p:nvPr>
            <p:ph type="dt" sz="half" idx="10"/>
          </p:nvPr>
        </p:nvSpPr>
        <p:spPr/>
        <p:txBody>
          <a:bodyPr/>
          <a:lstStyle/>
          <a:p>
            <a:r>
              <a:rPr lang="de-CH"/>
              <a:t>24.04.23</a:t>
            </a:r>
            <a:endParaRPr lang="en-US" dirty="0"/>
          </a:p>
        </p:txBody>
      </p:sp>
      <p:sp>
        <p:nvSpPr>
          <p:cNvPr id="4" name="Slide Number Placeholder 3">
            <a:extLst>
              <a:ext uri="{FF2B5EF4-FFF2-40B4-BE49-F238E27FC236}">
                <a16:creationId xmlns:a16="http://schemas.microsoft.com/office/drawing/2014/main" id="{AFCEEEFB-6108-BC55-96CE-07A68680DB0E}"/>
              </a:ext>
            </a:extLst>
          </p:cNvPr>
          <p:cNvSpPr>
            <a:spLocks noGrp="1"/>
          </p:cNvSpPr>
          <p:nvPr>
            <p:ph type="sldNum" sz="quarter" idx="12"/>
          </p:nvPr>
        </p:nvSpPr>
        <p:spPr/>
        <p:txBody>
          <a:bodyPr/>
          <a:lstStyle/>
          <a:p>
            <a:fld id="{36B5EA5A-BC32-A742-B11B-8E7414D5B535}" type="slidenum">
              <a:rPr lang="en-US" smtClean="0"/>
              <a:pPr/>
              <a:t>42</a:t>
            </a:fld>
            <a:endParaRPr lang="en-US" dirty="0"/>
          </a:p>
        </p:txBody>
      </p:sp>
      <p:sp>
        <p:nvSpPr>
          <p:cNvPr id="5" name="TextBox 4">
            <a:extLst>
              <a:ext uri="{FF2B5EF4-FFF2-40B4-BE49-F238E27FC236}">
                <a16:creationId xmlns:a16="http://schemas.microsoft.com/office/drawing/2014/main" id="{99FCB294-4A3D-0194-5CA4-9B850BE88289}"/>
              </a:ext>
            </a:extLst>
          </p:cNvPr>
          <p:cNvSpPr txBox="1"/>
          <p:nvPr/>
        </p:nvSpPr>
        <p:spPr>
          <a:xfrm>
            <a:off x="2927648" y="1424624"/>
            <a:ext cx="5832648" cy="3631763"/>
          </a:xfrm>
          <a:prstGeom prst="rect">
            <a:avLst/>
          </a:prstGeom>
          <a:noFill/>
        </p:spPr>
        <p:txBody>
          <a:bodyPr wrap="square" lIns="0" tIns="0" rIns="0" bIns="0" rtlCol="0">
            <a:spAutoFit/>
          </a:bodyPr>
          <a:lstStyle/>
          <a:p>
            <a:pPr algn="l"/>
            <a:r>
              <a:rPr lang="en-GB" sz="2800" b="1" dirty="0">
                <a:solidFill>
                  <a:srgbClr val="303030"/>
                </a:solidFill>
              </a:rPr>
              <a:t>Outline</a:t>
            </a:r>
          </a:p>
          <a:p>
            <a:pPr marL="285750" indent="-285750" algn="l">
              <a:buFont typeface="Arial" panose="020B0604020202020204" pitchFamily="34" charset="0"/>
              <a:buChar char="•"/>
            </a:pPr>
            <a:r>
              <a:rPr lang="en-GB" sz="2400" b="1" dirty="0">
                <a:solidFill>
                  <a:schemeClr val="accent4"/>
                </a:solidFill>
              </a:rPr>
              <a:t>Introduction </a:t>
            </a:r>
          </a:p>
          <a:p>
            <a:pPr marL="285750" indent="-285750" algn="l">
              <a:buFont typeface="Arial" panose="020B0604020202020204" pitchFamily="34" charset="0"/>
              <a:buChar char="•"/>
            </a:pPr>
            <a:r>
              <a:rPr lang="en-GB" sz="2400" b="1" dirty="0">
                <a:solidFill>
                  <a:schemeClr val="accent4"/>
                </a:solidFill>
              </a:rPr>
              <a:t>Scope 1: </a:t>
            </a:r>
            <a:r>
              <a:rPr lang="en-GB" sz="2400" b="1" dirty="0" err="1">
                <a:solidFill>
                  <a:schemeClr val="accent4"/>
                </a:solidFill>
              </a:rPr>
              <a:t>e+e</a:t>
            </a:r>
            <a:r>
              <a:rPr lang="en-GB" sz="2400" b="1" dirty="0">
                <a:solidFill>
                  <a:schemeClr val="accent4"/>
                </a:solidFill>
              </a:rPr>
              <a:t>- Higgs factories</a:t>
            </a:r>
          </a:p>
          <a:p>
            <a:pPr marL="285750" indent="-285750" algn="l">
              <a:buFont typeface="Arial" panose="020B0604020202020204" pitchFamily="34" charset="0"/>
              <a:buChar char="•"/>
            </a:pPr>
            <a:r>
              <a:rPr lang="en-GB" sz="2400" b="1" dirty="0">
                <a:solidFill>
                  <a:schemeClr val="accent4"/>
                </a:solidFill>
              </a:rPr>
              <a:t>Scope 2: Beyond Higgs factories</a:t>
            </a:r>
          </a:p>
          <a:p>
            <a:pPr marL="285750" indent="-285750" algn="l">
              <a:buFont typeface="Arial" panose="020B0604020202020204" pitchFamily="34" charset="0"/>
              <a:buChar char="•"/>
            </a:pPr>
            <a:r>
              <a:rPr lang="en-GB" sz="2400" b="1" dirty="0">
                <a:solidFill>
                  <a:schemeClr val="accent4"/>
                </a:solidFill>
              </a:rPr>
              <a:t>Some accelerator concepts </a:t>
            </a:r>
          </a:p>
          <a:p>
            <a:pPr marL="285750" indent="-285750" algn="l">
              <a:buFont typeface="Arial" panose="020B0604020202020204" pitchFamily="34" charset="0"/>
              <a:buChar char="•"/>
            </a:pPr>
            <a:r>
              <a:rPr lang="en-GB" sz="2400" b="1" dirty="0">
                <a:solidFill>
                  <a:schemeClr val="accent4"/>
                </a:solidFill>
              </a:rPr>
              <a:t>Proton and muon colliders </a:t>
            </a:r>
          </a:p>
          <a:p>
            <a:pPr marL="285750" indent="-285750" algn="l">
              <a:buFont typeface="Arial" panose="020B0604020202020204" pitchFamily="34" charset="0"/>
              <a:buChar char="•"/>
            </a:pPr>
            <a:r>
              <a:rPr lang="en-GB" sz="2400" b="1" dirty="0">
                <a:solidFill>
                  <a:srgbClr val="303030"/>
                </a:solidFill>
              </a:rPr>
              <a:t>General challenges and main points</a:t>
            </a:r>
          </a:p>
          <a:p>
            <a:pPr algn="l"/>
            <a:endParaRPr lang="en-GB" sz="1600" b="1" dirty="0">
              <a:solidFill>
                <a:srgbClr val="303030"/>
              </a:solidFill>
            </a:endParaRPr>
          </a:p>
          <a:p>
            <a:pPr algn="l"/>
            <a:endParaRPr lang="en-GB" sz="1600" b="1" dirty="0">
              <a:solidFill>
                <a:srgbClr val="303030"/>
              </a:solidFill>
            </a:endParaRPr>
          </a:p>
          <a:p>
            <a:pPr algn="l"/>
            <a:endParaRPr lang="en-GB" sz="1600" dirty="0">
              <a:solidFill>
                <a:srgbClr val="303030"/>
              </a:solidFill>
            </a:endParaRPr>
          </a:p>
          <a:p>
            <a:pPr algn="l"/>
            <a:endParaRPr lang="en-GB" sz="1600" dirty="0">
              <a:solidFill>
                <a:srgbClr val="303030"/>
              </a:solidFill>
            </a:endParaRPr>
          </a:p>
        </p:txBody>
      </p:sp>
    </p:spTree>
    <p:extLst>
      <p:ext uri="{BB962C8B-B14F-4D97-AF65-F5344CB8AC3E}">
        <p14:creationId xmlns:p14="http://schemas.microsoft.com/office/powerpoint/2010/main" val="32201269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E964F-AC54-A0CB-D3EE-A120FD98B5A3}"/>
              </a:ext>
            </a:extLst>
          </p:cNvPr>
          <p:cNvSpPr>
            <a:spLocks noGrp="1"/>
          </p:cNvSpPr>
          <p:nvPr>
            <p:ph type="title"/>
          </p:nvPr>
        </p:nvSpPr>
        <p:spPr>
          <a:xfrm>
            <a:off x="407987" y="232742"/>
            <a:ext cx="11376025" cy="1065742"/>
          </a:xfrm>
        </p:spPr>
        <p:txBody>
          <a:bodyPr anchor="t">
            <a:normAutofit/>
          </a:bodyPr>
          <a:lstStyle/>
          <a:p>
            <a:r>
              <a:rPr lang="en-GB" sz="3200" dirty="0"/>
              <a:t>Power and energy </a:t>
            </a:r>
          </a:p>
        </p:txBody>
      </p:sp>
      <p:sp>
        <p:nvSpPr>
          <p:cNvPr id="3" name="Date Placeholder 2">
            <a:extLst>
              <a:ext uri="{FF2B5EF4-FFF2-40B4-BE49-F238E27FC236}">
                <a16:creationId xmlns:a16="http://schemas.microsoft.com/office/drawing/2014/main" id="{4D14C232-49DC-B706-2704-DE4D3115596B}"/>
              </a:ext>
            </a:extLst>
          </p:cNvPr>
          <p:cNvSpPr>
            <a:spLocks noGrp="1"/>
          </p:cNvSpPr>
          <p:nvPr>
            <p:ph type="dt" sz="half" idx="10"/>
          </p:nvPr>
        </p:nvSpPr>
        <p:spPr>
          <a:xfrm>
            <a:off x="2495600" y="6378349"/>
            <a:ext cx="1620788" cy="365125"/>
          </a:xfrm>
        </p:spPr>
        <p:txBody>
          <a:bodyPr anchor="ctr">
            <a:normAutofit/>
          </a:bodyPr>
          <a:lstStyle/>
          <a:p>
            <a:pPr>
              <a:spcAft>
                <a:spcPts val="600"/>
              </a:spcAft>
            </a:pPr>
            <a:r>
              <a:rPr lang="de-CH"/>
              <a:t>24.04.23</a:t>
            </a:r>
            <a:endParaRPr lang="en-US"/>
          </a:p>
        </p:txBody>
      </p:sp>
      <p:sp>
        <p:nvSpPr>
          <p:cNvPr id="6" name="Slide Number Placeholder 5">
            <a:extLst>
              <a:ext uri="{FF2B5EF4-FFF2-40B4-BE49-F238E27FC236}">
                <a16:creationId xmlns:a16="http://schemas.microsoft.com/office/drawing/2014/main" id="{52F8F31E-9792-93DF-9910-4923CBBB4969}"/>
              </a:ext>
            </a:extLst>
          </p:cNvPr>
          <p:cNvSpPr>
            <a:spLocks noGrp="1"/>
          </p:cNvSpPr>
          <p:nvPr>
            <p:ph type="sldNum" sz="quarter" idx="12"/>
          </p:nvPr>
        </p:nvSpPr>
        <p:spPr/>
        <p:txBody>
          <a:bodyPr/>
          <a:lstStyle/>
          <a:p>
            <a:fld id="{36B5EA5A-BC32-A742-B11B-8E7414D5B535}" type="slidenum">
              <a:rPr lang="en-US" smtClean="0"/>
              <a:pPr/>
              <a:t>43</a:t>
            </a:fld>
            <a:endParaRPr lang="en-US" dirty="0"/>
          </a:p>
        </p:txBody>
      </p:sp>
      <p:grpSp>
        <p:nvGrpSpPr>
          <p:cNvPr id="13" name="Group 12">
            <a:extLst>
              <a:ext uri="{FF2B5EF4-FFF2-40B4-BE49-F238E27FC236}">
                <a16:creationId xmlns:a16="http://schemas.microsoft.com/office/drawing/2014/main" id="{04B5F14E-0E73-040B-3C09-4956D6D40F30}"/>
              </a:ext>
            </a:extLst>
          </p:cNvPr>
          <p:cNvGrpSpPr/>
          <p:nvPr/>
        </p:nvGrpSpPr>
        <p:grpSpPr>
          <a:xfrm>
            <a:off x="4943872" y="332656"/>
            <a:ext cx="7026312" cy="5845356"/>
            <a:chOff x="4943872" y="332656"/>
            <a:chExt cx="7026312" cy="5845356"/>
          </a:xfrm>
        </p:grpSpPr>
        <p:pic>
          <p:nvPicPr>
            <p:cNvPr id="23" name="Picture 22">
              <a:extLst>
                <a:ext uri="{FF2B5EF4-FFF2-40B4-BE49-F238E27FC236}">
                  <a16:creationId xmlns:a16="http://schemas.microsoft.com/office/drawing/2014/main" id="{8062EA63-7A27-BEEE-D497-C3AAC42D2609}"/>
                </a:ext>
              </a:extLst>
            </p:cNvPr>
            <p:cNvPicPr>
              <a:picLocks noChangeAspect="1"/>
            </p:cNvPicPr>
            <p:nvPr/>
          </p:nvPicPr>
          <p:blipFill>
            <a:blip r:embed="rId3"/>
            <a:stretch>
              <a:fillRect/>
            </a:stretch>
          </p:blipFill>
          <p:spPr>
            <a:xfrm>
              <a:off x="4943872" y="332656"/>
              <a:ext cx="7026312" cy="5845356"/>
            </a:xfrm>
            <a:prstGeom prst="rect">
              <a:avLst/>
            </a:prstGeom>
          </p:spPr>
        </p:pic>
        <p:cxnSp>
          <p:nvCxnSpPr>
            <p:cNvPr id="8" name="Straight Connector 7">
              <a:extLst>
                <a:ext uri="{FF2B5EF4-FFF2-40B4-BE49-F238E27FC236}">
                  <a16:creationId xmlns:a16="http://schemas.microsoft.com/office/drawing/2014/main" id="{30C87A44-0EA9-10A7-54A9-BD666C02EF9C}"/>
                </a:ext>
              </a:extLst>
            </p:cNvPr>
            <p:cNvCxnSpPr>
              <a:cxnSpLocks/>
            </p:cNvCxnSpPr>
            <p:nvPr/>
          </p:nvCxnSpPr>
          <p:spPr>
            <a:xfrm>
              <a:off x="5029200" y="2103280"/>
              <a:ext cx="6832800" cy="29576"/>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D8C68DD-82BE-BC99-4090-0F43F01E6C63}"/>
                </a:ext>
              </a:extLst>
            </p:cNvPr>
            <p:cNvCxnSpPr>
              <a:cxnSpLocks/>
            </p:cNvCxnSpPr>
            <p:nvPr/>
          </p:nvCxnSpPr>
          <p:spPr>
            <a:xfrm>
              <a:off x="5076000" y="5343640"/>
              <a:ext cx="6825600" cy="29576"/>
            </a:xfrm>
            <a:prstGeom prst="line">
              <a:avLst/>
            </a:prstGeom>
            <a:ln w="9525"/>
          </p:spPr>
          <p:style>
            <a:lnRef idx="1">
              <a:schemeClr val="accent1"/>
            </a:lnRef>
            <a:fillRef idx="0">
              <a:schemeClr val="accent1"/>
            </a:fillRef>
            <a:effectRef idx="0">
              <a:schemeClr val="accent1"/>
            </a:effectRef>
            <a:fontRef idx="minor">
              <a:schemeClr val="tx1"/>
            </a:fontRef>
          </p:style>
        </p:cxnSp>
      </p:grpSp>
      <p:pic>
        <p:nvPicPr>
          <p:cNvPr id="4" name="Picture 3">
            <a:extLst>
              <a:ext uri="{FF2B5EF4-FFF2-40B4-BE49-F238E27FC236}">
                <a16:creationId xmlns:a16="http://schemas.microsoft.com/office/drawing/2014/main" id="{65575DD7-B395-E139-4A0D-833D29B2EDAF}"/>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14444" y="1044609"/>
            <a:ext cx="3449308" cy="2210725"/>
          </a:xfrm>
          <a:prstGeom prst="rect">
            <a:avLst/>
          </a:prstGeom>
        </p:spPr>
      </p:pic>
      <p:sp>
        <p:nvSpPr>
          <p:cNvPr id="5" name="TextBox 4">
            <a:extLst>
              <a:ext uri="{FF2B5EF4-FFF2-40B4-BE49-F238E27FC236}">
                <a16:creationId xmlns:a16="http://schemas.microsoft.com/office/drawing/2014/main" id="{A99CBFDA-7E4A-0958-ECB5-8124302FE55C}"/>
              </a:ext>
            </a:extLst>
          </p:cNvPr>
          <p:cNvSpPr txBox="1"/>
          <p:nvPr/>
        </p:nvSpPr>
        <p:spPr>
          <a:xfrm>
            <a:off x="448900" y="3596506"/>
            <a:ext cx="4269594" cy="2769989"/>
          </a:xfrm>
          <a:prstGeom prst="rect">
            <a:avLst/>
          </a:prstGeom>
          <a:solidFill>
            <a:schemeClr val="bg1"/>
          </a:solidFill>
        </p:spPr>
        <p:txBody>
          <a:bodyPr wrap="square" lIns="0" tIns="0" rIns="0" bIns="0" rtlCol="0">
            <a:spAutoFit/>
          </a:bodyPr>
          <a:lstStyle/>
          <a:p>
            <a:pPr algn="l"/>
            <a:r>
              <a:rPr lang="en-GB" dirty="0"/>
              <a:t>100 MW corresponds to ~0.6 </a:t>
            </a:r>
            <a:r>
              <a:rPr lang="en-GB" dirty="0" err="1"/>
              <a:t>TWh</a:t>
            </a:r>
            <a:r>
              <a:rPr lang="en-GB" dirty="0"/>
              <a:t> with the running scenario on the left </a:t>
            </a:r>
          </a:p>
          <a:p>
            <a:pPr algn="l"/>
            <a:endParaRPr lang="en-GB" dirty="0"/>
          </a:p>
          <a:p>
            <a:pPr algn="l"/>
            <a:r>
              <a:rPr lang="en-GB" dirty="0"/>
              <a:t>1 </a:t>
            </a:r>
            <a:r>
              <a:rPr lang="en-GB" dirty="0" err="1"/>
              <a:t>TWh</a:t>
            </a:r>
            <a:r>
              <a:rPr lang="en-GB" dirty="0"/>
              <a:t> very roughly 100 MCHF</a:t>
            </a:r>
          </a:p>
          <a:p>
            <a:pPr algn="l"/>
            <a:endParaRPr lang="en-GB" dirty="0"/>
          </a:p>
          <a:p>
            <a:pPr algn="l"/>
            <a:r>
              <a:rPr lang="en-GB" dirty="0"/>
              <a:t>Power/energy is generally associated with carbon footprint but we can probably access and adapt to use of green energy by ~2050 (nuclear, sun, wind, hydro, thermal …)</a:t>
            </a:r>
          </a:p>
        </p:txBody>
      </p:sp>
    </p:spTree>
    <p:extLst>
      <p:ext uri="{BB962C8B-B14F-4D97-AF65-F5344CB8AC3E}">
        <p14:creationId xmlns:p14="http://schemas.microsoft.com/office/powerpoint/2010/main" val="14389655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68C160D-E9BB-EDF1-1EED-C4289934BB67}"/>
              </a:ext>
            </a:extLst>
          </p:cNvPr>
          <p:cNvSpPr>
            <a:spLocks noGrp="1"/>
          </p:cNvSpPr>
          <p:nvPr>
            <p:ph type="title"/>
          </p:nvPr>
        </p:nvSpPr>
        <p:spPr>
          <a:xfrm>
            <a:off x="407987" y="289958"/>
            <a:ext cx="11376025" cy="1065742"/>
          </a:xfrm>
        </p:spPr>
        <p:txBody>
          <a:bodyPr/>
          <a:lstStyle/>
          <a:p>
            <a:r>
              <a:rPr lang="en-GB" sz="3200" dirty="0"/>
              <a:t>Sustainable facilities </a:t>
            </a:r>
          </a:p>
        </p:txBody>
      </p:sp>
      <p:sp>
        <p:nvSpPr>
          <p:cNvPr id="8" name="Date Placeholder 7">
            <a:extLst>
              <a:ext uri="{FF2B5EF4-FFF2-40B4-BE49-F238E27FC236}">
                <a16:creationId xmlns:a16="http://schemas.microsoft.com/office/drawing/2014/main" id="{86C4D3BD-2AE5-E44B-24C3-79B34C603AD8}"/>
              </a:ext>
            </a:extLst>
          </p:cNvPr>
          <p:cNvSpPr>
            <a:spLocks noGrp="1"/>
          </p:cNvSpPr>
          <p:nvPr>
            <p:ph type="dt" sz="half" idx="10"/>
          </p:nvPr>
        </p:nvSpPr>
        <p:spPr/>
        <p:txBody>
          <a:bodyPr/>
          <a:lstStyle/>
          <a:p>
            <a:r>
              <a:rPr lang="de-CH"/>
              <a:t>24.08.23</a:t>
            </a:r>
            <a:endParaRPr lang="en-US" dirty="0"/>
          </a:p>
        </p:txBody>
      </p:sp>
      <p:sp>
        <p:nvSpPr>
          <p:cNvPr id="9" name="Footer Placeholder 8">
            <a:extLst>
              <a:ext uri="{FF2B5EF4-FFF2-40B4-BE49-F238E27FC236}">
                <a16:creationId xmlns:a16="http://schemas.microsoft.com/office/drawing/2014/main" id="{E5E1709E-58D4-1174-0752-E8011258B93D}"/>
              </a:ext>
            </a:extLst>
          </p:cNvPr>
          <p:cNvSpPr>
            <a:spLocks noGrp="1"/>
          </p:cNvSpPr>
          <p:nvPr>
            <p:ph type="ftr" sz="quarter" idx="11"/>
          </p:nvPr>
        </p:nvSpPr>
        <p:spPr/>
        <p:txBody>
          <a:bodyPr/>
          <a:lstStyle/>
          <a:p>
            <a:r>
              <a:rPr lang="en-US"/>
              <a:t>Steinar Stapnes - Accelerator R&amp;D</a:t>
            </a:r>
            <a:endParaRPr lang="en-US" dirty="0"/>
          </a:p>
        </p:txBody>
      </p:sp>
      <p:pic>
        <p:nvPicPr>
          <p:cNvPr id="17" name="Picture 2">
            <a:extLst>
              <a:ext uri="{FF2B5EF4-FFF2-40B4-BE49-F238E27FC236}">
                <a16:creationId xmlns:a16="http://schemas.microsoft.com/office/drawing/2014/main" id="{FCBB8D8E-363D-38A8-FF51-65D573D2CECB}"/>
              </a:ext>
            </a:extLst>
          </p:cNvPr>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l="5367" r="6627"/>
          <a:stretch/>
        </p:blipFill>
        <p:spPr bwMode="auto">
          <a:xfrm>
            <a:off x="3647728" y="1043733"/>
            <a:ext cx="5721590" cy="359954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3CC8A345-AF56-3C5A-05E4-C759BC7558C8}"/>
              </a:ext>
            </a:extLst>
          </p:cNvPr>
          <p:cNvSpPr>
            <a:spLocks noGrp="1"/>
          </p:cNvSpPr>
          <p:nvPr>
            <p:ph type="sldNum" sz="quarter" idx="12"/>
          </p:nvPr>
        </p:nvSpPr>
        <p:spPr/>
        <p:txBody>
          <a:bodyPr/>
          <a:lstStyle/>
          <a:p>
            <a:fld id="{36B5EA5A-BC32-A742-B11B-8E7414D5B535}" type="slidenum">
              <a:rPr lang="en-US" smtClean="0"/>
              <a:pPr/>
              <a:t>44</a:t>
            </a:fld>
            <a:endParaRPr lang="en-US" dirty="0"/>
          </a:p>
        </p:txBody>
      </p:sp>
      <p:pic>
        <p:nvPicPr>
          <p:cNvPr id="3" name="Picture 2">
            <a:extLst>
              <a:ext uri="{FF2B5EF4-FFF2-40B4-BE49-F238E27FC236}">
                <a16:creationId xmlns:a16="http://schemas.microsoft.com/office/drawing/2014/main" id="{58564907-CDE5-BEBD-E243-97CA5B18CBAB}"/>
              </a:ext>
            </a:extLst>
          </p:cNvPr>
          <p:cNvPicPr>
            <a:picLocks noChangeAspect="1"/>
          </p:cNvPicPr>
          <p:nvPr/>
        </p:nvPicPr>
        <p:blipFill>
          <a:blip r:embed="rId4"/>
          <a:stretch>
            <a:fillRect/>
          </a:stretch>
        </p:blipFill>
        <p:spPr>
          <a:xfrm>
            <a:off x="8573388" y="2649030"/>
            <a:ext cx="3600400" cy="4183322"/>
          </a:xfrm>
          <a:prstGeom prst="rect">
            <a:avLst/>
          </a:prstGeom>
        </p:spPr>
      </p:pic>
      <p:sp>
        <p:nvSpPr>
          <p:cNvPr id="4" name="TextBox 3">
            <a:extLst>
              <a:ext uri="{FF2B5EF4-FFF2-40B4-BE49-F238E27FC236}">
                <a16:creationId xmlns:a16="http://schemas.microsoft.com/office/drawing/2014/main" id="{F4C7A934-51BB-D0B1-C86E-E4ECEDA2CAE4}"/>
              </a:ext>
            </a:extLst>
          </p:cNvPr>
          <p:cNvSpPr txBox="1"/>
          <p:nvPr/>
        </p:nvSpPr>
        <p:spPr>
          <a:xfrm>
            <a:off x="5735960" y="4579778"/>
            <a:ext cx="2664296" cy="1384995"/>
          </a:xfrm>
          <a:prstGeom prst="rect">
            <a:avLst/>
          </a:prstGeom>
          <a:noFill/>
          <a:ln>
            <a:noFill/>
          </a:ln>
        </p:spPr>
        <p:txBody>
          <a:bodyPr wrap="square" lIns="0" tIns="0" rIns="0" bIns="0" rtlCol="0">
            <a:spAutoFit/>
          </a:bodyPr>
          <a:lstStyle/>
          <a:p>
            <a:pPr algn="l"/>
            <a:r>
              <a:rPr lang="en-GB" dirty="0"/>
              <a:t>“Not enough to look at operation power and guess the CO2 from this power in ~2050 in your favourite country” </a:t>
            </a:r>
          </a:p>
        </p:txBody>
      </p:sp>
      <p:sp>
        <p:nvSpPr>
          <p:cNvPr id="25" name="Oval 24">
            <a:extLst>
              <a:ext uri="{FF2B5EF4-FFF2-40B4-BE49-F238E27FC236}">
                <a16:creationId xmlns:a16="http://schemas.microsoft.com/office/drawing/2014/main" id="{4536F099-0092-1050-99CB-ADCB37A16DEA}"/>
              </a:ext>
            </a:extLst>
          </p:cNvPr>
          <p:cNvSpPr/>
          <p:nvPr/>
        </p:nvSpPr>
        <p:spPr>
          <a:xfrm>
            <a:off x="5519936" y="3212976"/>
            <a:ext cx="1440160" cy="36004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98C4B860-8EA5-C651-2CD6-1CECE2C55A99}"/>
              </a:ext>
            </a:extLst>
          </p:cNvPr>
          <p:cNvSpPr/>
          <p:nvPr/>
        </p:nvSpPr>
        <p:spPr>
          <a:xfrm>
            <a:off x="8573388" y="2911736"/>
            <a:ext cx="3600400" cy="36004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ontent Placeholder 5">
            <a:extLst>
              <a:ext uri="{FF2B5EF4-FFF2-40B4-BE49-F238E27FC236}">
                <a16:creationId xmlns:a16="http://schemas.microsoft.com/office/drawing/2014/main" id="{B458A18C-37C0-F30C-1F3E-AB4178C9EDCE}"/>
              </a:ext>
            </a:extLst>
          </p:cNvPr>
          <p:cNvSpPr>
            <a:spLocks noGrp="1"/>
          </p:cNvSpPr>
          <p:nvPr>
            <p:ph idx="1"/>
          </p:nvPr>
        </p:nvSpPr>
        <p:spPr>
          <a:xfrm>
            <a:off x="407987" y="1196752"/>
            <a:ext cx="3821113" cy="5148832"/>
          </a:xfrm>
        </p:spPr>
        <p:txBody>
          <a:bodyPr/>
          <a:lstStyle/>
          <a:p>
            <a:pPr>
              <a:spcBef>
                <a:spcPts val="0"/>
              </a:spcBef>
            </a:pPr>
            <a:r>
              <a:rPr lang="en-GB" sz="1800" b="0" dirty="0"/>
              <a:t>Optimize with respect to:</a:t>
            </a:r>
          </a:p>
          <a:p>
            <a:pPr marL="285750" indent="-285750">
              <a:spcBef>
                <a:spcPts val="0"/>
              </a:spcBef>
              <a:buFont typeface="Arial" panose="020B0604020202020204" pitchFamily="34" charset="0"/>
              <a:buChar char="•"/>
            </a:pPr>
            <a:r>
              <a:rPr lang="en-GB" sz="1800" b="0" dirty="0"/>
              <a:t>Energy reach, luminosities, experimental conditions </a:t>
            </a:r>
          </a:p>
          <a:p>
            <a:pPr marL="285750" indent="-285750">
              <a:spcBef>
                <a:spcPts val="0"/>
              </a:spcBef>
              <a:buFont typeface="Arial" panose="020B0604020202020204" pitchFamily="34" charset="0"/>
              <a:buChar char="•"/>
            </a:pPr>
            <a:r>
              <a:rPr lang="en-GB" sz="1800" b="0" dirty="0"/>
              <a:t>Facility size and schedule</a:t>
            </a:r>
          </a:p>
          <a:p>
            <a:pPr marL="285750" indent="-285750">
              <a:spcBef>
                <a:spcPts val="0"/>
              </a:spcBef>
              <a:buFont typeface="Arial" panose="020B0604020202020204" pitchFamily="34" charset="0"/>
              <a:buChar char="•"/>
            </a:pPr>
            <a:r>
              <a:rPr lang="en-GB" sz="1800" b="0" dirty="0"/>
              <a:t>Costs and Power </a:t>
            </a:r>
          </a:p>
          <a:p>
            <a:pPr marL="285750" indent="-285750">
              <a:spcBef>
                <a:spcPts val="0"/>
              </a:spcBef>
              <a:buFont typeface="Arial" panose="020B0604020202020204" pitchFamily="34" charset="0"/>
              <a:buChar char="•"/>
            </a:pPr>
            <a:r>
              <a:rPr lang="en-GB" sz="1800" b="0" dirty="0">
                <a:solidFill>
                  <a:schemeClr val="tx1"/>
                </a:solidFill>
              </a:rPr>
              <a:t>Environmental Impact and Sustainability (we are learning what this means)</a:t>
            </a:r>
          </a:p>
          <a:p>
            <a:pPr marL="285750" indent="-285750">
              <a:spcBef>
                <a:spcPts val="0"/>
              </a:spcBef>
              <a:buFont typeface="Arial" panose="020B0604020202020204" pitchFamily="34" charset="0"/>
              <a:buChar char="•"/>
            </a:pPr>
            <a:endParaRPr lang="en-GB" sz="1800" b="0" dirty="0">
              <a:solidFill>
                <a:schemeClr val="tx1"/>
              </a:solidFill>
            </a:endParaRPr>
          </a:p>
          <a:p>
            <a:pPr marL="285750" indent="-285750">
              <a:spcBef>
                <a:spcPts val="0"/>
              </a:spcBef>
              <a:buFont typeface="Arial" panose="020B0604020202020204" pitchFamily="34" charset="0"/>
              <a:buChar char="•"/>
            </a:pPr>
            <a:endParaRPr lang="en-GB" sz="1800" b="0" dirty="0">
              <a:solidFill>
                <a:schemeClr val="tx1"/>
              </a:solidFill>
            </a:endParaRPr>
          </a:p>
          <a:p>
            <a:pPr marL="285750" indent="-285750">
              <a:spcBef>
                <a:spcPts val="0"/>
              </a:spcBef>
              <a:buFont typeface="Arial" panose="020B0604020202020204" pitchFamily="34" charset="0"/>
              <a:buChar char="•"/>
            </a:pPr>
            <a:endParaRPr lang="en-GB" sz="1800" b="0" dirty="0">
              <a:solidFill>
                <a:schemeClr val="tx1"/>
              </a:solidFill>
            </a:endParaRPr>
          </a:p>
          <a:p>
            <a:pPr marL="285750" indent="-285750">
              <a:spcBef>
                <a:spcPts val="0"/>
              </a:spcBef>
              <a:buFont typeface="Arial" panose="020B0604020202020204" pitchFamily="34" charset="0"/>
              <a:buChar char="•"/>
            </a:pPr>
            <a:endParaRPr lang="en-GB" sz="1800" b="0" dirty="0">
              <a:solidFill>
                <a:schemeClr val="tx1"/>
              </a:solidFill>
            </a:endParaRPr>
          </a:p>
          <a:p>
            <a:pPr marL="285750" indent="-285750">
              <a:spcBef>
                <a:spcPts val="0"/>
              </a:spcBef>
              <a:buFont typeface="Arial" panose="020B0604020202020204" pitchFamily="34" charset="0"/>
              <a:buChar char="•"/>
            </a:pPr>
            <a:endParaRPr lang="en-GB" sz="1800" b="0" dirty="0">
              <a:solidFill>
                <a:schemeClr val="tx1"/>
              </a:solidFill>
            </a:endParaRPr>
          </a:p>
          <a:p>
            <a:pPr marL="285750" indent="-285750">
              <a:spcBef>
                <a:spcPts val="0"/>
              </a:spcBef>
              <a:buFont typeface="Arial" panose="020B0604020202020204" pitchFamily="34" charset="0"/>
              <a:buChar char="•"/>
            </a:pPr>
            <a:endParaRPr lang="en-GB" sz="1800" b="0" dirty="0">
              <a:solidFill>
                <a:schemeClr val="tx1"/>
              </a:solidFill>
            </a:endParaRPr>
          </a:p>
          <a:p>
            <a:pPr>
              <a:spcBef>
                <a:spcPts val="0"/>
              </a:spcBef>
            </a:pPr>
            <a:r>
              <a:rPr lang="en-GB" sz="1800" b="0" dirty="0">
                <a:solidFill>
                  <a:schemeClr val="tx1"/>
                </a:solidFill>
              </a:rPr>
              <a:t>Keep in mind: This is not only more constraints but also a new opportunity for R&amp;D, new ideas, collaboration </a:t>
            </a:r>
          </a:p>
          <a:p>
            <a:pPr>
              <a:spcBef>
                <a:spcPts val="0"/>
              </a:spcBef>
            </a:pPr>
            <a:endParaRPr lang="en-GB" b="0"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0026139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7038-5404-DA8E-8484-63CF1151BFAF}"/>
              </a:ext>
            </a:extLst>
          </p:cNvPr>
          <p:cNvSpPr>
            <a:spLocks noGrp="1"/>
          </p:cNvSpPr>
          <p:nvPr>
            <p:ph type="title"/>
          </p:nvPr>
        </p:nvSpPr>
        <p:spPr/>
        <p:txBody>
          <a:bodyPr/>
          <a:lstStyle/>
          <a:p>
            <a:r>
              <a:rPr lang="en-GB" sz="3200" dirty="0"/>
              <a:t>Personnel estimate and cost – for Higgs factories </a:t>
            </a:r>
          </a:p>
        </p:txBody>
      </p:sp>
      <p:sp>
        <p:nvSpPr>
          <p:cNvPr id="3" name="Date Placeholder 2">
            <a:extLst>
              <a:ext uri="{FF2B5EF4-FFF2-40B4-BE49-F238E27FC236}">
                <a16:creationId xmlns:a16="http://schemas.microsoft.com/office/drawing/2014/main" id="{5A0644F1-FBC5-DE47-06AE-03E185166CC5}"/>
              </a:ext>
            </a:extLst>
          </p:cNvPr>
          <p:cNvSpPr>
            <a:spLocks noGrp="1"/>
          </p:cNvSpPr>
          <p:nvPr>
            <p:ph type="dt" sz="half" idx="10"/>
          </p:nvPr>
        </p:nvSpPr>
        <p:spPr/>
        <p:txBody>
          <a:bodyPr/>
          <a:lstStyle/>
          <a:p>
            <a:r>
              <a:rPr lang="de-CH"/>
              <a:t>24.04.23</a:t>
            </a:r>
            <a:endParaRPr lang="en-US" dirty="0"/>
          </a:p>
        </p:txBody>
      </p:sp>
      <p:pic>
        <p:nvPicPr>
          <p:cNvPr id="6" name="Picture 5">
            <a:extLst>
              <a:ext uri="{FF2B5EF4-FFF2-40B4-BE49-F238E27FC236}">
                <a16:creationId xmlns:a16="http://schemas.microsoft.com/office/drawing/2014/main" id="{FBABB5A1-CDD0-FF30-AA64-A7962323F51D}"/>
              </a:ext>
            </a:extLst>
          </p:cNvPr>
          <p:cNvPicPr>
            <a:picLocks noChangeAspect="1"/>
          </p:cNvPicPr>
          <p:nvPr/>
        </p:nvPicPr>
        <p:blipFill>
          <a:blip r:embed="rId3"/>
          <a:stretch>
            <a:fillRect/>
          </a:stretch>
        </p:blipFill>
        <p:spPr>
          <a:xfrm>
            <a:off x="551384" y="1268760"/>
            <a:ext cx="5057030" cy="3744147"/>
          </a:xfrm>
          <a:prstGeom prst="rect">
            <a:avLst/>
          </a:prstGeom>
        </p:spPr>
      </p:pic>
      <p:sp>
        <p:nvSpPr>
          <p:cNvPr id="10" name="TextBox 9">
            <a:extLst>
              <a:ext uri="{FF2B5EF4-FFF2-40B4-BE49-F238E27FC236}">
                <a16:creationId xmlns:a16="http://schemas.microsoft.com/office/drawing/2014/main" id="{4788EFDF-FD26-BEB6-FF03-FDE63FFFE7C3}"/>
              </a:ext>
            </a:extLst>
          </p:cNvPr>
          <p:cNvSpPr txBox="1"/>
          <p:nvPr/>
        </p:nvSpPr>
        <p:spPr>
          <a:xfrm>
            <a:off x="1271464" y="4941168"/>
            <a:ext cx="2255426" cy="184666"/>
          </a:xfrm>
          <a:prstGeom prst="rect">
            <a:avLst/>
          </a:prstGeom>
          <a:noFill/>
        </p:spPr>
        <p:txBody>
          <a:bodyPr wrap="none" lIns="0" tIns="0" rIns="0" bIns="0" rtlCol="0">
            <a:spAutoFit/>
          </a:bodyPr>
          <a:lstStyle/>
          <a:p>
            <a:pPr algn="l"/>
            <a:r>
              <a:rPr lang="en-GB" sz="1200" dirty="0">
                <a:solidFill>
                  <a:schemeClr val="accent1">
                    <a:lumMod val="50000"/>
                  </a:schemeClr>
                </a:solidFill>
              </a:rPr>
              <a:t>One </a:t>
            </a:r>
            <a:r>
              <a:rPr lang="en-GB" sz="1200" dirty="0" err="1">
                <a:solidFill>
                  <a:schemeClr val="accent1">
                    <a:lumMod val="50000"/>
                  </a:schemeClr>
                </a:solidFill>
              </a:rPr>
              <a:t>FTEy</a:t>
            </a:r>
            <a:r>
              <a:rPr lang="en-GB" sz="1200" dirty="0">
                <a:solidFill>
                  <a:schemeClr val="accent1">
                    <a:lumMod val="50000"/>
                  </a:schemeClr>
                </a:solidFill>
              </a:rPr>
              <a:t> estimated to 200kUS$</a:t>
            </a:r>
          </a:p>
        </p:txBody>
      </p:sp>
      <p:pic>
        <p:nvPicPr>
          <p:cNvPr id="11" name="Picture 10">
            <a:extLst>
              <a:ext uri="{FF2B5EF4-FFF2-40B4-BE49-F238E27FC236}">
                <a16:creationId xmlns:a16="http://schemas.microsoft.com/office/drawing/2014/main" id="{4FC4CFCC-559A-54E2-8918-AEC78638C365}"/>
              </a:ext>
            </a:extLst>
          </p:cNvPr>
          <p:cNvPicPr>
            <a:picLocks noChangeAspect="1"/>
          </p:cNvPicPr>
          <p:nvPr/>
        </p:nvPicPr>
        <p:blipFill>
          <a:blip r:embed="rId4"/>
          <a:stretch>
            <a:fillRect/>
          </a:stretch>
        </p:blipFill>
        <p:spPr>
          <a:xfrm>
            <a:off x="5744318" y="921991"/>
            <a:ext cx="6111131" cy="4667249"/>
          </a:xfrm>
          <a:prstGeom prst="rect">
            <a:avLst/>
          </a:prstGeom>
        </p:spPr>
      </p:pic>
      <p:sp>
        <p:nvSpPr>
          <p:cNvPr id="7" name="Slide Number Placeholder 6">
            <a:extLst>
              <a:ext uri="{FF2B5EF4-FFF2-40B4-BE49-F238E27FC236}">
                <a16:creationId xmlns:a16="http://schemas.microsoft.com/office/drawing/2014/main" id="{5E124B41-34B7-04DE-097D-DAD8FC901051}"/>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Tree>
    <p:extLst>
      <p:ext uri="{BB962C8B-B14F-4D97-AF65-F5344CB8AC3E}">
        <p14:creationId xmlns:p14="http://schemas.microsoft.com/office/powerpoint/2010/main" val="9166698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49B98-FFAB-9573-DE4B-8C3BD689EE70}"/>
              </a:ext>
            </a:extLst>
          </p:cNvPr>
          <p:cNvSpPr>
            <a:spLocks noGrp="1"/>
          </p:cNvSpPr>
          <p:nvPr>
            <p:ph type="title"/>
          </p:nvPr>
        </p:nvSpPr>
        <p:spPr>
          <a:xfrm>
            <a:off x="407988" y="373593"/>
            <a:ext cx="10440539" cy="1065742"/>
          </a:xfrm>
        </p:spPr>
        <p:txBody>
          <a:bodyPr/>
          <a:lstStyle/>
          <a:p>
            <a:r>
              <a:rPr lang="en-GB" sz="3200" dirty="0"/>
              <a:t>Higher energy projects – and costs</a:t>
            </a:r>
          </a:p>
        </p:txBody>
      </p:sp>
      <p:sp>
        <p:nvSpPr>
          <p:cNvPr id="3" name="Date Placeholder 2">
            <a:extLst>
              <a:ext uri="{FF2B5EF4-FFF2-40B4-BE49-F238E27FC236}">
                <a16:creationId xmlns:a16="http://schemas.microsoft.com/office/drawing/2014/main" id="{DE1F91B4-7A71-B506-E684-8B3E7BDCA70B}"/>
              </a:ext>
            </a:extLst>
          </p:cNvPr>
          <p:cNvSpPr>
            <a:spLocks noGrp="1"/>
          </p:cNvSpPr>
          <p:nvPr>
            <p:ph type="dt" sz="half" idx="10"/>
          </p:nvPr>
        </p:nvSpPr>
        <p:spPr/>
        <p:txBody>
          <a:bodyPr/>
          <a:lstStyle/>
          <a:p>
            <a:r>
              <a:rPr lang="de-CH"/>
              <a:t>24.04.23</a:t>
            </a:r>
            <a:endParaRPr lang="en-US" dirty="0"/>
          </a:p>
        </p:txBody>
      </p:sp>
      <p:pic>
        <p:nvPicPr>
          <p:cNvPr id="16" name="Picture 15">
            <a:extLst>
              <a:ext uri="{FF2B5EF4-FFF2-40B4-BE49-F238E27FC236}">
                <a16:creationId xmlns:a16="http://schemas.microsoft.com/office/drawing/2014/main" id="{C4000DC4-44B5-C263-1E01-018B052AAFD1}"/>
              </a:ext>
            </a:extLst>
          </p:cNvPr>
          <p:cNvPicPr>
            <a:picLocks noChangeAspect="1"/>
          </p:cNvPicPr>
          <p:nvPr/>
        </p:nvPicPr>
        <p:blipFill>
          <a:blip r:embed="rId3"/>
          <a:stretch>
            <a:fillRect/>
          </a:stretch>
        </p:blipFill>
        <p:spPr>
          <a:xfrm>
            <a:off x="3863752" y="1340768"/>
            <a:ext cx="7772400" cy="4665029"/>
          </a:xfrm>
          <a:prstGeom prst="rect">
            <a:avLst/>
          </a:prstGeom>
        </p:spPr>
      </p:pic>
      <p:sp>
        <p:nvSpPr>
          <p:cNvPr id="6" name="Slide Number Placeholder 5">
            <a:extLst>
              <a:ext uri="{FF2B5EF4-FFF2-40B4-BE49-F238E27FC236}">
                <a16:creationId xmlns:a16="http://schemas.microsoft.com/office/drawing/2014/main" id="{42A7FC48-7406-4F7F-D279-12ED9A4A0DC3}"/>
              </a:ext>
            </a:extLst>
          </p:cNvPr>
          <p:cNvSpPr>
            <a:spLocks noGrp="1"/>
          </p:cNvSpPr>
          <p:nvPr>
            <p:ph type="sldNum" sz="quarter" idx="12"/>
          </p:nvPr>
        </p:nvSpPr>
        <p:spPr/>
        <p:txBody>
          <a:bodyPr/>
          <a:lstStyle/>
          <a:p>
            <a:fld id="{36B5EA5A-BC32-A742-B11B-8E7414D5B535}" type="slidenum">
              <a:rPr lang="en-US" smtClean="0"/>
              <a:pPr/>
              <a:t>46</a:t>
            </a:fld>
            <a:endParaRPr lang="en-US" dirty="0"/>
          </a:p>
        </p:txBody>
      </p:sp>
    </p:spTree>
    <p:extLst>
      <p:ext uri="{BB962C8B-B14F-4D97-AF65-F5344CB8AC3E}">
        <p14:creationId xmlns:p14="http://schemas.microsoft.com/office/powerpoint/2010/main" val="5901107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68C160D-E9BB-EDF1-1EED-C4289934BB67}"/>
              </a:ext>
            </a:extLst>
          </p:cNvPr>
          <p:cNvSpPr>
            <a:spLocks noGrp="1"/>
          </p:cNvSpPr>
          <p:nvPr>
            <p:ph type="title"/>
          </p:nvPr>
        </p:nvSpPr>
        <p:spPr/>
        <p:txBody>
          <a:bodyPr/>
          <a:lstStyle/>
          <a:p>
            <a:r>
              <a:rPr lang="en-GB" sz="3200" dirty="0"/>
              <a:t>Impact on/from – and collaboration with – other fields </a:t>
            </a:r>
          </a:p>
        </p:txBody>
      </p:sp>
      <p:sp>
        <p:nvSpPr>
          <p:cNvPr id="9" name="Footer Placeholder 8">
            <a:extLst>
              <a:ext uri="{FF2B5EF4-FFF2-40B4-BE49-F238E27FC236}">
                <a16:creationId xmlns:a16="http://schemas.microsoft.com/office/drawing/2014/main" id="{E5E1709E-58D4-1174-0752-E8011258B93D}"/>
              </a:ext>
            </a:extLst>
          </p:cNvPr>
          <p:cNvSpPr>
            <a:spLocks noGrp="1"/>
          </p:cNvSpPr>
          <p:nvPr>
            <p:ph type="ftr" sz="quarter" idx="11"/>
          </p:nvPr>
        </p:nvSpPr>
        <p:spPr/>
        <p:txBody>
          <a:bodyPr/>
          <a:lstStyle/>
          <a:p>
            <a:r>
              <a:rPr lang="en-US"/>
              <a:t>Steinar Stapnes - Accelerator R&amp;D</a:t>
            </a:r>
            <a:endParaRPr lang="en-US" dirty="0"/>
          </a:p>
        </p:txBody>
      </p:sp>
      <p:sp>
        <p:nvSpPr>
          <p:cNvPr id="10" name="Slide Number Placeholder 9">
            <a:extLst>
              <a:ext uri="{FF2B5EF4-FFF2-40B4-BE49-F238E27FC236}">
                <a16:creationId xmlns:a16="http://schemas.microsoft.com/office/drawing/2014/main" id="{21D73EF1-D363-9D24-FB00-C54BAEA82895}"/>
              </a:ext>
            </a:extLst>
          </p:cNvPr>
          <p:cNvSpPr>
            <a:spLocks noGrp="1"/>
          </p:cNvSpPr>
          <p:nvPr>
            <p:ph type="sldNum" sz="quarter" idx="12"/>
          </p:nvPr>
        </p:nvSpPr>
        <p:spPr/>
        <p:txBody>
          <a:bodyPr/>
          <a:lstStyle/>
          <a:p>
            <a:fld id="{36B5EA5A-BC32-A742-B11B-8E7414D5B535}" type="slidenum">
              <a:rPr lang="en-US" smtClean="0"/>
              <a:pPr/>
              <a:t>47</a:t>
            </a:fld>
            <a:endParaRPr lang="en-US" dirty="0"/>
          </a:p>
        </p:txBody>
      </p:sp>
      <p:sp>
        <p:nvSpPr>
          <p:cNvPr id="12" name="TextBox 11">
            <a:extLst>
              <a:ext uri="{FF2B5EF4-FFF2-40B4-BE49-F238E27FC236}">
                <a16:creationId xmlns:a16="http://schemas.microsoft.com/office/drawing/2014/main" id="{31050DF3-7973-54D4-5D9F-6246B81D1840}"/>
              </a:ext>
            </a:extLst>
          </p:cNvPr>
          <p:cNvSpPr txBox="1"/>
          <p:nvPr/>
        </p:nvSpPr>
        <p:spPr>
          <a:xfrm>
            <a:off x="407987" y="1028343"/>
            <a:ext cx="6099586" cy="5078313"/>
          </a:xfrm>
          <a:prstGeom prst="rect">
            <a:avLst/>
          </a:prstGeom>
          <a:noFill/>
        </p:spPr>
        <p:txBody>
          <a:bodyPr wrap="square">
            <a:spAutoFit/>
          </a:bodyPr>
          <a:lstStyle/>
          <a:p>
            <a:r>
              <a:rPr lang="en-GB" dirty="0">
                <a:solidFill>
                  <a:schemeClr val="tx2"/>
                </a:solidFill>
              </a:rPr>
              <a:t>Landscape of accelerators </a:t>
            </a:r>
          </a:p>
          <a:p>
            <a:pPr marL="285750" indent="-285750">
              <a:buFont typeface="Arial" panose="020B0604020202020204" pitchFamily="34" charset="0"/>
              <a:buChar char="•"/>
            </a:pPr>
            <a:r>
              <a:rPr lang="en-GB" dirty="0">
                <a:solidFill>
                  <a:schemeClr val="tx2"/>
                </a:solidFill>
              </a:rPr>
              <a:t>The large markets are medical and industrial small accelerators (dominated by electron linacs and ion implantation) </a:t>
            </a:r>
          </a:p>
          <a:p>
            <a:pPr marL="285750" indent="-285750">
              <a:buFont typeface="Arial" panose="020B0604020202020204" pitchFamily="34" charset="0"/>
              <a:buChar char="•"/>
            </a:pPr>
            <a:r>
              <a:rPr lang="en-GB" dirty="0">
                <a:solidFill>
                  <a:schemeClr val="tx2"/>
                </a:solidFill>
              </a:rPr>
              <a:t>Material and life-sciences: Synchrotron-sources (new or upgrades) and FELs, ESS (0.5 - 2B projects)  </a:t>
            </a:r>
          </a:p>
          <a:p>
            <a:pPr marL="285750" indent="-285750">
              <a:buFont typeface="Arial" panose="020B0604020202020204" pitchFamily="34" charset="0"/>
              <a:buChar char="•"/>
            </a:pPr>
            <a:r>
              <a:rPr lang="en-GB" dirty="0">
                <a:solidFill>
                  <a:schemeClr val="tx2"/>
                </a:solidFill>
              </a:rPr>
              <a:t>Research in particle and nuclear physics, LHC and HL, </a:t>
            </a:r>
            <a:r>
              <a:rPr lang="en-GB" dirty="0" err="1">
                <a:solidFill>
                  <a:schemeClr val="tx2"/>
                </a:solidFill>
              </a:rPr>
              <a:t>EiC</a:t>
            </a:r>
            <a:r>
              <a:rPr lang="en-GB" dirty="0">
                <a:solidFill>
                  <a:schemeClr val="tx2"/>
                </a:solidFill>
              </a:rPr>
              <a:t>, Neutrino “Factories”, Future colliders … </a:t>
            </a:r>
          </a:p>
          <a:p>
            <a:endParaRPr lang="en-GB" dirty="0">
              <a:solidFill>
                <a:schemeClr val="tx2"/>
              </a:solidFill>
            </a:endParaRPr>
          </a:p>
          <a:p>
            <a:r>
              <a:rPr lang="en-GB" dirty="0">
                <a:solidFill>
                  <a:schemeClr val="tx2"/>
                </a:solidFill>
              </a:rPr>
              <a:t>Whenever possible we benefit strongly from aligning to overall accelerator landscape – connected industry, connected laboratories </a:t>
            </a:r>
          </a:p>
          <a:p>
            <a:endParaRPr lang="en-GB" dirty="0">
              <a:solidFill>
                <a:schemeClr val="tx2"/>
              </a:solidFill>
            </a:endParaRPr>
          </a:p>
          <a:p>
            <a:r>
              <a:rPr lang="en-GB" dirty="0">
                <a:solidFill>
                  <a:schemeClr val="tx2"/>
                </a:solidFill>
              </a:rPr>
              <a:t>In some cases we can link to use of “our” key technologies in other fields, e.g. energy sector with HF magnets a very good example (fusion, power generators, etc) </a:t>
            </a:r>
          </a:p>
          <a:p>
            <a:endParaRPr lang="en-GB" dirty="0">
              <a:solidFill>
                <a:schemeClr val="tx2"/>
              </a:solidFill>
            </a:endParaRPr>
          </a:p>
        </p:txBody>
      </p:sp>
      <p:pic>
        <p:nvPicPr>
          <p:cNvPr id="13" name="Picture 12">
            <a:extLst>
              <a:ext uri="{FF2B5EF4-FFF2-40B4-BE49-F238E27FC236}">
                <a16:creationId xmlns:a16="http://schemas.microsoft.com/office/drawing/2014/main" id="{213012A4-388E-64B7-0B5D-F5770B1B5753}"/>
              </a:ext>
            </a:extLst>
          </p:cNvPr>
          <p:cNvPicPr>
            <a:picLocks noChangeAspect="1"/>
          </p:cNvPicPr>
          <p:nvPr/>
        </p:nvPicPr>
        <p:blipFill>
          <a:blip r:embed="rId3"/>
          <a:stretch>
            <a:fillRect/>
          </a:stretch>
        </p:blipFill>
        <p:spPr>
          <a:xfrm>
            <a:off x="6892142" y="4005203"/>
            <a:ext cx="4556031" cy="2240049"/>
          </a:xfrm>
          <a:prstGeom prst="rect">
            <a:avLst/>
          </a:prstGeom>
        </p:spPr>
      </p:pic>
      <p:pic>
        <p:nvPicPr>
          <p:cNvPr id="16" name="Picture 15">
            <a:extLst>
              <a:ext uri="{FF2B5EF4-FFF2-40B4-BE49-F238E27FC236}">
                <a16:creationId xmlns:a16="http://schemas.microsoft.com/office/drawing/2014/main" id="{B79E2308-6CC2-96CA-7C6D-A797D9617E5A}"/>
              </a:ext>
            </a:extLst>
          </p:cNvPr>
          <p:cNvPicPr>
            <a:picLocks noChangeAspect="1"/>
          </p:cNvPicPr>
          <p:nvPr/>
        </p:nvPicPr>
        <p:blipFill>
          <a:blip r:embed="rId4"/>
          <a:stretch>
            <a:fillRect/>
          </a:stretch>
        </p:blipFill>
        <p:spPr>
          <a:xfrm>
            <a:off x="6744072" y="847565"/>
            <a:ext cx="4571366" cy="3127426"/>
          </a:xfrm>
          <a:prstGeom prst="rect">
            <a:avLst/>
          </a:prstGeom>
        </p:spPr>
      </p:pic>
      <p:sp>
        <p:nvSpPr>
          <p:cNvPr id="19" name="Date Placeholder 18">
            <a:extLst>
              <a:ext uri="{FF2B5EF4-FFF2-40B4-BE49-F238E27FC236}">
                <a16:creationId xmlns:a16="http://schemas.microsoft.com/office/drawing/2014/main" id="{942B336A-FFCA-B747-D7C6-DCBC68526ACD}"/>
              </a:ext>
            </a:extLst>
          </p:cNvPr>
          <p:cNvSpPr>
            <a:spLocks noGrp="1"/>
          </p:cNvSpPr>
          <p:nvPr>
            <p:ph type="dt" sz="half" idx="10"/>
          </p:nvPr>
        </p:nvSpPr>
        <p:spPr/>
        <p:txBody>
          <a:bodyPr/>
          <a:lstStyle/>
          <a:p>
            <a:r>
              <a:rPr lang="de-CH" dirty="0"/>
              <a:t>24.08.23</a:t>
            </a:r>
            <a:endParaRPr lang="en-US" dirty="0"/>
          </a:p>
        </p:txBody>
      </p:sp>
    </p:spTree>
    <p:extLst>
      <p:ext uri="{BB962C8B-B14F-4D97-AF65-F5344CB8AC3E}">
        <p14:creationId xmlns:p14="http://schemas.microsoft.com/office/powerpoint/2010/main" val="13102175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7038-5404-DA8E-8484-63CF1151BFAF}"/>
              </a:ext>
            </a:extLst>
          </p:cNvPr>
          <p:cNvSpPr>
            <a:spLocks noGrp="1"/>
          </p:cNvSpPr>
          <p:nvPr>
            <p:ph type="title"/>
          </p:nvPr>
        </p:nvSpPr>
        <p:spPr/>
        <p:txBody>
          <a:bodyPr/>
          <a:lstStyle/>
          <a:p>
            <a:r>
              <a:rPr lang="en-GB" sz="3200" dirty="0"/>
              <a:t>Summary</a:t>
            </a:r>
          </a:p>
        </p:txBody>
      </p:sp>
      <p:sp>
        <p:nvSpPr>
          <p:cNvPr id="6" name="Content Placeholder 5">
            <a:extLst>
              <a:ext uri="{FF2B5EF4-FFF2-40B4-BE49-F238E27FC236}">
                <a16:creationId xmlns:a16="http://schemas.microsoft.com/office/drawing/2014/main" id="{AF72305F-71AD-FED5-4731-DAED9816595F}"/>
              </a:ext>
            </a:extLst>
          </p:cNvPr>
          <p:cNvSpPr>
            <a:spLocks noGrp="1"/>
          </p:cNvSpPr>
          <p:nvPr>
            <p:ph idx="1"/>
          </p:nvPr>
        </p:nvSpPr>
        <p:spPr>
          <a:xfrm>
            <a:off x="415700" y="906464"/>
            <a:ext cx="6832428" cy="5690888"/>
          </a:xfrm>
          <a:solidFill>
            <a:schemeClr val="bg1"/>
          </a:solidFill>
        </p:spPr>
        <p:txBody>
          <a:bodyPr/>
          <a:lstStyle/>
          <a:p>
            <a:pPr>
              <a:spcBef>
                <a:spcPts val="0"/>
              </a:spcBef>
              <a:spcAft>
                <a:spcPts val="0"/>
              </a:spcAft>
            </a:pPr>
            <a:r>
              <a:rPr lang="en-GB" sz="2000" b="0" dirty="0"/>
              <a:t>Higgs-factories are well in reach technically – much needed</a:t>
            </a:r>
          </a:p>
          <a:p>
            <a:pPr>
              <a:spcBef>
                <a:spcPts val="300"/>
              </a:spcBef>
            </a:pPr>
            <a:endParaRPr lang="en-GB" sz="2000" b="0" dirty="0"/>
          </a:p>
          <a:p>
            <a:pPr>
              <a:spcBef>
                <a:spcPts val="300"/>
              </a:spcBef>
            </a:pPr>
            <a:r>
              <a:rPr lang="en-GB" sz="2000" b="0" dirty="0"/>
              <a:t>Beyond this a hadron collider and/or muon collider are ambitious and very interesting opportunities:</a:t>
            </a:r>
          </a:p>
          <a:p>
            <a:pPr marL="285750" indent="-285750">
              <a:spcBef>
                <a:spcPts val="300"/>
              </a:spcBef>
              <a:buFontTx/>
              <a:buChar char="-"/>
            </a:pPr>
            <a:r>
              <a:rPr lang="en-GB" sz="2000" b="0" dirty="0"/>
              <a:t>for the hadron collider the magnets are crucial, drives energy reach, cost and power </a:t>
            </a:r>
          </a:p>
          <a:p>
            <a:pPr marL="285750" indent="-285750">
              <a:spcBef>
                <a:spcPts val="300"/>
              </a:spcBef>
              <a:buFontTx/>
              <a:buChar char="-"/>
            </a:pPr>
            <a:r>
              <a:rPr lang="en-GB" sz="2000" b="0" dirty="0"/>
              <a:t>for the muon collider a wider range of challenges, cooling, RF and and also magnets  </a:t>
            </a:r>
          </a:p>
          <a:p>
            <a:pPr>
              <a:spcBef>
                <a:spcPts val="0"/>
              </a:spcBef>
              <a:spcAft>
                <a:spcPts val="0"/>
              </a:spcAft>
            </a:pPr>
            <a:endParaRPr lang="en-GB" sz="2000" b="0" dirty="0"/>
          </a:p>
          <a:p>
            <a:pPr>
              <a:spcBef>
                <a:spcPts val="0"/>
              </a:spcBef>
              <a:spcAft>
                <a:spcPts val="0"/>
              </a:spcAft>
            </a:pPr>
            <a:r>
              <a:rPr lang="en-GB" sz="2000" b="0" dirty="0"/>
              <a:t>LC </a:t>
            </a:r>
            <a:r>
              <a:rPr lang="en-GB" sz="2000" b="0" dirty="0" err="1"/>
              <a:t>e+e</a:t>
            </a:r>
            <a:r>
              <a:rPr lang="en-GB" sz="2000" b="0" dirty="0"/>
              <a:t>- can be pushed to ~3 </a:t>
            </a:r>
            <a:r>
              <a:rPr lang="en-GB" sz="2000" b="0" dirty="0" err="1"/>
              <a:t>TeV</a:t>
            </a:r>
            <a:r>
              <a:rPr lang="en-GB" sz="2000" b="0" dirty="0"/>
              <a:t>.</a:t>
            </a:r>
          </a:p>
          <a:p>
            <a:pPr>
              <a:spcBef>
                <a:spcPts val="0"/>
              </a:spcBef>
              <a:spcAft>
                <a:spcPts val="0"/>
              </a:spcAft>
            </a:pPr>
            <a:r>
              <a:rPr lang="en-GB" sz="2000" b="0" dirty="0"/>
              <a:t>Unclear (to me at least) if realistic 10 </a:t>
            </a:r>
            <a:r>
              <a:rPr lang="en-GB" sz="2000" b="0" dirty="0" err="1"/>
              <a:t>TeV</a:t>
            </a:r>
            <a:r>
              <a:rPr lang="en-GB" sz="2000" b="0" dirty="0"/>
              <a:t> </a:t>
            </a:r>
            <a:r>
              <a:rPr lang="en-GB" sz="2000" b="0" dirty="0" err="1"/>
              <a:t>e+e</a:t>
            </a:r>
            <a:r>
              <a:rPr lang="en-GB" sz="2000" b="0" dirty="0"/>
              <a:t>- collider concepts can be established, even though plasma acceleration can provide very high gradients</a:t>
            </a:r>
          </a:p>
          <a:p>
            <a:pPr>
              <a:spcBef>
                <a:spcPts val="0"/>
              </a:spcBef>
              <a:spcAft>
                <a:spcPts val="0"/>
              </a:spcAft>
            </a:pPr>
            <a:endParaRPr lang="en-GB" sz="2000" b="0" dirty="0"/>
          </a:p>
          <a:p>
            <a:pPr>
              <a:spcBef>
                <a:spcPts val="0"/>
              </a:spcBef>
              <a:spcAft>
                <a:spcPts val="0"/>
              </a:spcAft>
            </a:pPr>
            <a:r>
              <a:rPr lang="en-GB" sz="2000" b="0" dirty="0"/>
              <a:t>Resources needed are large, and sustainability issues will need to be a part of the design throughout</a:t>
            </a:r>
          </a:p>
          <a:p>
            <a:pPr>
              <a:spcBef>
                <a:spcPts val="0"/>
              </a:spcBef>
              <a:spcAft>
                <a:spcPts val="0"/>
              </a:spcAft>
            </a:pPr>
            <a:endParaRPr lang="en-GB" sz="2000" b="0" dirty="0"/>
          </a:p>
          <a:p>
            <a:pPr>
              <a:spcBef>
                <a:spcPts val="0"/>
              </a:spcBef>
              <a:spcAft>
                <a:spcPts val="0"/>
              </a:spcAft>
            </a:pPr>
            <a:r>
              <a:rPr lang="en-GB" sz="2000" b="0" dirty="0"/>
              <a:t>Many opportunities for students and young scientists, these project studies are open collaborations </a:t>
            </a:r>
          </a:p>
          <a:p>
            <a:endParaRPr lang="en-GB" b="0" dirty="0"/>
          </a:p>
          <a:p>
            <a:endParaRPr lang="en-GB" b="0" dirty="0"/>
          </a:p>
          <a:p>
            <a:endParaRPr lang="en-GB" b="0" dirty="0"/>
          </a:p>
          <a:p>
            <a:endParaRPr lang="en-GB" b="0" dirty="0"/>
          </a:p>
          <a:p>
            <a:endParaRPr lang="en-GB" dirty="0"/>
          </a:p>
        </p:txBody>
      </p:sp>
      <p:sp>
        <p:nvSpPr>
          <p:cNvPr id="3" name="Date Placeholder 2">
            <a:extLst>
              <a:ext uri="{FF2B5EF4-FFF2-40B4-BE49-F238E27FC236}">
                <a16:creationId xmlns:a16="http://schemas.microsoft.com/office/drawing/2014/main" id="{5A0644F1-FBC5-DE47-06AE-03E185166CC5}"/>
              </a:ext>
            </a:extLst>
          </p:cNvPr>
          <p:cNvSpPr>
            <a:spLocks noGrp="1"/>
          </p:cNvSpPr>
          <p:nvPr>
            <p:ph type="dt" sz="half" idx="10"/>
          </p:nvPr>
        </p:nvSpPr>
        <p:spPr/>
        <p:txBody>
          <a:bodyPr/>
          <a:lstStyle/>
          <a:p>
            <a:r>
              <a:rPr lang="de-CH"/>
              <a:t>24.04.23</a:t>
            </a:r>
            <a:endParaRPr lang="en-US" dirty="0"/>
          </a:p>
        </p:txBody>
      </p:sp>
      <p:sp>
        <p:nvSpPr>
          <p:cNvPr id="5" name="Slide Number Placeholder 4">
            <a:extLst>
              <a:ext uri="{FF2B5EF4-FFF2-40B4-BE49-F238E27FC236}">
                <a16:creationId xmlns:a16="http://schemas.microsoft.com/office/drawing/2014/main" id="{4DC6FF9F-9876-C747-4EF0-9BA8410C82D7}"/>
              </a:ext>
            </a:extLst>
          </p:cNvPr>
          <p:cNvSpPr>
            <a:spLocks noGrp="1"/>
          </p:cNvSpPr>
          <p:nvPr>
            <p:ph type="sldNum" sz="quarter" idx="12"/>
          </p:nvPr>
        </p:nvSpPr>
        <p:spPr/>
        <p:txBody>
          <a:bodyPr/>
          <a:lstStyle/>
          <a:p>
            <a:fld id="{36B5EA5A-BC32-A742-B11B-8E7414D5B535}" type="slidenum">
              <a:rPr lang="en-US" smtClean="0"/>
              <a:pPr/>
              <a:t>48</a:t>
            </a:fld>
            <a:endParaRPr lang="en-US" dirty="0"/>
          </a:p>
        </p:txBody>
      </p:sp>
      <p:pic>
        <p:nvPicPr>
          <p:cNvPr id="4" name="Picture 3">
            <a:extLst>
              <a:ext uri="{FF2B5EF4-FFF2-40B4-BE49-F238E27FC236}">
                <a16:creationId xmlns:a16="http://schemas.microsoft.com/office/drawing/2014/main" id="{AD95F3B3-0B82-E2D2-B19B-EAF1ECD5BF8C}"/>
              </a:ext>
            </a:extLst>
          </p:cNvPr>
          <p:cNvPicPr>
            <a:picLocks noChangeAspect="1"/>
          </p:cNvPicPr>
          <p:nvPr/>
        </p:nvPicPr>
        <p:blipFill>
          <a:blip r:embed="rId3"/>
          <a:stretch>
            <a:fillRect/>
          </a:stretch>
        </p:blipFill>
        <p:spPr>
          <a:xfrm>
            <a:off x="7274828" y="992067"/>
            <a:ext cx="4855525" cy="5243192"/>
          </a:xfrm>
          <a:prstGeom prst="rect">
            <a:avLst/>
          </a:prstGeom>
        </p:spPr>
      </p:pic>
      <p:sp>
        <p:nvSpPr>
          <p:cNvPr id="7" name="TextBox 6">
            <a:extLst>
              <a:ext uri="{FF2B5EF4-FFF2-40B4-BE49-F238E27FC236}">
                <a16:creationId xmlns:a16="http://schemas.microsoft.com/office/drawing/2014/main" id="{FA646EB0-E3FC-E696-2BBB-710C281024A3}"/>
              </a:ext>
            </a:extLst>
          </p:cNvPr>
          <p:cNvSpPr txBox="1"/>
          <p:nvPr/>
        </p:nvSpPr>
        <p:spPr>
          <a:xfrm rot="16200000">
            <a:off x="8833495" y="1121537"/>
            <a:ext cx="1549617" cy="3693319"/>
          </a:xfrm>
          <a:prstGeom prst="rect">
            <a:avLst/>
          </a:prstGeom>
          <a:noFill/>
        </p:spPr>
        <p:txBody>
          <a:bodyPr wrap="square" rtlCol="0">
            <a:spAutoFit/>
          </a:bodyPr>
          <a:lstStyle/>
          <a:p>
            <a:r>
              <a:rPr lang="en-US" dirty="0">
                <a:solidFill>
                  <a:schemeClr val="bg1"/>
                </a:solidFill>
              </a:rPr>
              <a:t>Proton road  </a:t>
            </a:r>
          </a:p>
          <a:p>
            <a:endParaRPr lang="en-US" dirty="0">
              <a:solidFill>
                <a:schemeClr val="bg1"/>
              </a:solidFill>
            </a:endParaRPr>
          </a:p>
          <a:p>
            <a:endParaRPr lang="en-US" dirty="0">
              <a:solidFill>
                <a:schemeClr val="bg1"/>
              </a:solidFill>
            </a:endParaRPr>
          </a:p>
          <a:p>
            <a:r>
              <a:rPr lang="en-US" dirty="0">
                <a:solidFill>
                  <a:schemeClr val="bg1"/>
                </a:solidFill>
              </a:rPr>
              <a:t>   </a:t>
            </a:r>
          </a:p>
          <a:p>
            <a:endParaRPr lang="en-US" dirty="0">
              <a:solidFill>
                <a:schemeClr val="bg1"/>
              </a:solidFill>
            </a:endParaRPr>
          </a:p>
          <a:p>
            <a:endParaRPr lang="en-US" dirty="0">
              <a:solidFill>
                <a:schemeClr val="bg1"/>
              </a:solidFill>
            </a:endParaRPr>
          </a:p>
          <a:p>
            <a:r>
              <a:rPr lang="en-US" dirty="0">
                <a:solidFill>
                  <a:schemeClr val="bg1"/>
                </a:solidFill>
              </a:rPr>
              <a:t>Electron road </a:t>
            </a:r>
          </a:p>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r>
              <a:rPr lang="en-US" dirty="0">
                <a:solidFill>
                  <a:schemeClr val="bg1"/>
                </a:solidFill>
              </a:rPr>
              <a:t>Muon road  </a:t>
            </a:r>
          </a:p>
        </p:txBody>
      </p:sp>
      <p:sp>
        <p:nvSpPr>
          <p:cNvPr id="8" name="TextBox 7">
            <a:extLst>
              <a:ext uri="{FF2B5EF4-FFF2-40B4-BE49-F238E27FC236}">
                <a16:creationId xmlns:a16="http://schemas.microsoft.com/office/drawing/2014/main" id="{F19F2CCC-A712-712E-0B50-FA75B1544449}"/>
              </a:ext>
            </a:extLst>
          </p:cNvPr>
          <p:cNvSpPr txBox="1"/>
          <p:nvPr/>
        </p:nvSpPr>
        <p:spPr>
          <a:xfrm>
            <a:off x="7248128" y="6381328"/>
            <a:ext cx="5066259" cy="372090"/>
          </a:xfrm>
          <a:prstGeom prst="rect">
            <a:avLst/>
          </a:prstGeom>
          <a:noFill/>
        </p:spPr>
        <p:txBody>
          <a:bodyPr wrap="none" rtlCol="0">
            <a:spAutoFit/>
          </a:bodyPr>
          <a:lstStyle/>
          <a:p>
            <a:r>
              <a:rPr lang="en-US" dirty="0">
                <a:latin typeface="Avenir" panose="02000503020000020003" pitchFamily="2" charset="0"/>
              </a:rPr>
              <a:t>We are not in a position to ignore any of them </a:t>
            </a:r>
          </a:p>
        </p:txBody>
      </p:sp>
    </p:spTree>
    <p:extLst>
      <p:ext uri="{BB962C8B-B14F-4D97-AF65-F5344CB8AC3E}">
        <p14:creationId xmlns:p14="http://schemas.microsoft.com/office/powerpoint/2010/main" val="10249074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A0373-59BF-B6B0-E3C5-AA6EF211DEE8}"/>
              </a:ext>
            </a:extLst>
          </p:cNvPr>
          <p:cNvSpPr>
            <a:spLocks noGrp="1"/>
          </p:cNvSpPr>
          <p:nvPr>
            <p:ph type="title"/>
          </p:nvPr>
        </p:nvSpPr>
        <p:spPr>
          <a:xfrm>
            <a:off x="1343472" y="260648"/>
            <a:ext cx="9764074" cy="5544616"/>
          </a:xfrm>
        </p:spPr>
        <p:txBody>
          <a:bodyPr/>
          <a:lstStyle/>
          <a:p>
            <a:pPr algn="ctr"/>
            <a:r>
              <a:rPr lang="en-GB" dirty="0"/>
              <a:t>Most of the slides/information from:</a:t>
            </a:r>
            <a:br>
              <a:rPr lang="en-GB" dirty="0"/>
            </a:br>
            <a:br>
              <a:rPr lang="en-GB" sz="2400" dirty="0"/>
            </a:br>
            <a:r>
              <a:rPr lang="en-GB" sz="2000" b="0" dirty="0">
                <a:solidFill>
                  <a:schemeClr val="tx1">
                    <a:lumMod val="75000"/>
                  </a:schemeClr>
                </a:solidFill>
                <a:latin typeface="+mn-lt"/>
              </a:rPr>
              <a:t>The Snowmass Implementation Task Force (chair </a:t>
            </a:r>
            <a:r>
              <a:rPr lang="en-GB" sz="2000" b="0" dirty="0" err="1">
                <a:solidFill>
                  <a:schemeClr val="tx1">
                    <a:lumMod val="75000"/>
                  </a:schemeClr>
                </a:solidFill>
                <a:latin typeface="+mn-lt"/>
              </a:rPr>
              <a:t>T.Roser</a:t>
            </a:r>
            <a:r>
              <a:rPr lang="en-GB" sz="2000" b="0" dirty="0">
                <a:solidFill>
                  <a:schemeClr val="tx1">
                    <a:lumMod val="75000"/>
                  </a:schemeClr>
                </a:solidFill>
                <a:latin typeface="+mn-lt"/>
              </a:rPr>
              <a:t>)</a:t>
            </a:r>
            <a:br>
              <a:rPr lang="en-GB" sz="2000" b="0" dirty="0">
                <a:solidFill>
                  <a:schemeClr val="tx1">
                    <a:lumMod val="75000"/>
                  </a:schemeClr>
                </a:solidFill>
                <a:latin typeface="+mn-lt"/>
              </a:rPr>
            </a:br>
            <a:br>
              <a:rPr lang="en-GB" sz="2000" b="0" dirty="0">
                <a:solidFill>
                  <a:schemeClr val="tx1">
                    <a:lumMod val="75000"/>
                  </a:schemeClr>
                </a:solidFill>
                <a:latin typeface="+mn-lt"/>
              </a:rPr>
            </a:br>
            <a:r>
              <a:rPr lang="en-GB" sz="2000" b="0" dirty="0" err="1">
                <a:solidFill>
                  <a:schemeClr val="tx1">
                    <a:lumMod val="75000"/>
                  </a:schemeClr>
                </a:solidFill>
                <a:latin typeface="+mn-lt"/>
              </a:rPr>
              <a:t>M.Benedikt</a:t>
            </a:r>
            <a:r>
              <a:rPr lang="en-GB" sz="2000" b="0" dirty="0">
                <a:solidFill>
                  <a:schemeClr val="tx1">
                    <a:lumMod val="75000"/>
                  </a:schemeClr>
                </a:solidFill>
                <a:latin typeface="+mn-lt"/>
              </a:rPr>
              <a:t>, </a:t>
            </a:r>
            <a:r>
              <a:rPr lang="en-GB" sz="2000" b="0" dirty="0" err="1">
                <a:solidFill>
                  <a:schemeClr val="tx1">
                    <a:lumMod val="75000"/>
                  </a:schemeClr>
                </a:solidFill>
                <a:latin typeface="+mn-lt"/>
              </a:rPr>
              <a:t>T.Raubenheimer</a:t>
            </a:r>
            <a:r>
              <a:rPr lang="en-GB" sz="2000" b="0" dirty="0">
                <a:solidFill>
                  <a:schemeClr val="tx1">
                    <a:lumMod val="75000"/>
                  </a:schemeClr>
                </a:solidFill>
                <a:latin typeface="+mn-lt"/>
              </a:rPr>
              <a:t>, M.</a:t>
            </a:r>
            <a:r>
              <a:rPr lang="en-US" sz="2000" b="0" dirty="0" err="1">
                <a:solidFill>
                  <a:schemeClr val="tx1">
                    <a:lumMod val="75000"/>
                  </a:schemeClr>
                </a:solidFill>
                <a:latin typeface="+mn-lt"/>
              </a:rPr>
              <a:t>Giovannozzi</a:t>
            </a:r>
            <a:br>
              <a:rPr lang="en-US" sz="2000" b="0" dirty="0">
                <a:solidFill>
                  <a:schemeClr val="tx1">
                    <a:lumMod val="75000"/>
                  </a:schemeClr>
                </a:solidFill>
                <a:latin typeface="+mn-lt"/>
              </a:rPr>
            </a:br>
            <a:r>
              <a:rPr lang="en-GB" sz="2000" b="0" dirty="0" err="1">
                <a:solidFill>
                  <a:schemeClr val="tx1">
                    <a:lumMod val="75000"/>
                  </a:schemeClr>
                </a:solidFill>
                <a:latin typeface="+mn-lt"/>
              </a:rPr>
              <a:t>D.Schulte</a:t>
            </a:r>
            <a:r>
              <a:rPr lang="en-GB" sz="2000" b="0" dirty="0">
                <a:solidFill>
                  <a:schemeClr val="tx1">
                    <a:lumMod val="75000"/>
                  </a:schemeClr>
                </a:solidFill>
                <a:latin typeface="+mn-lt"/>
              </a:rPr>
              <a:t>, </a:t>
            </a:r>
            <a:r>
              <a:rPr lang="en-GB" sz="2000" b="0" dirty="0" err="1">
                <a:solidFill>
                  <a:schemeClr val="tx1">
                    <a:lumMod val="75000"/>
                  </a:schemeClr>
                </a:solidFill>
                <a:latin typeface="+mn-lt"/>
              </a:rPr>
              <a:t>K.Skoufaris</a:t>
            </a:r>
            <a:r>
              <a:rPr lang="en-GB" sz="2000" b="0" dirty="0">
                <a:solidFill>
                  <a:schemeClr val="tx1">
                    <a:lumMod val="75000"/>
                  </a:schemeClr>
                </a:solidFill>
                <a:latin typeface="+mn-lt"/>
              </a:rPr>
              <a:t>  </a:t>
            </a:r>
            <a:br>
              <a:rPr lang="en-US" sz="1100" dirty="0">
                <a:solidFill>
                  <a:srgbClr val="000000"/>
                </a:solidFill>
                <a:effectLst/>
                <a:latin typeface="Helvetica Neue" panose="02000503000000020004" pitchFamily="2" charset="0"/>
              </a:rPr>
            </a:br>
            <a:br>
              <a:rPr lang="en-GB" sz="2000" b="0" dirty="0">
                <a:solidFill>
                  <a:schemeClr val="tx1">
                    <a:lumMod val="75000"/>
                  </a:schemeClr>
                </a:solidFill>
                <a:latin typeface="+mn-lt"/>
              </a:rPr>
            </a:br>
            <a:r>
              <a:rPr lang="en-GB" sz="2000" b="0" dirty="0" err="1">
                <a:solidFill>
                  <a:schemeClr val="tx1">
                    <a:lumMod val="75000"/>
                  </a:schemeClr>
                </a:solidFill>
                <a:latin typeface="+mn-lt"/>
              </a:rPr>
              <a:t>B.List</a:t>
            </a:r>
            <a:r>
              <a:rPr lang="en-GB" sz="2000" b="0" dirty="0">
                <a:solidFill>
                  <a:schemeClr val="tx1">
                    <a:lumMod val="75000"/>
                  </a:schemeClr>
                </a:solidFill>
                <a:latin typeface="+mn-lt"/>
              </a:rPr>
              <a:t> and ARUP team </a:t>
            </a:r>
            <a:br>
              <a:rPr lang="en-GB" sz="2000" b="0" dirty="0">
                <a:solidFill>
                  <a:schemeClr val="tx1">
                    <a:lumMod val="75000"/>
                  </a:schemeClr>
                </a:solidFill>
                <a:latin typeface="+mn-lt"/>
              </a:rPr>
            </a:br>
            <a:r>
              <a:rPr lang="en-GB" sz="2000" b="0" dirty="0" err="1">
                <a:solidFill>
                  <a:schemeClr val="tx1">
                    <a:lumMod val="75000"/>
                  </a:schemeClr>
                </a:solidFill>
                <a:latin typeface="+mn-lt"/>
              </a:rPr>
              <a:t>E.Adli</a:t>
            </a:r>
            <a:r>
              <a:rPr lang="en-GB" sz="2000" b="0" dirty="0">
                <a:solidFill>
                  <a:schemeClr val="tx1">
                    <a:lumMod val="75000"/>
                  </a:schemeClr>
                </a:solidFill>
                <a:latin typeface="+mn-lt"/>
              </a:rPr>
              <a:t> </a:t>
            </a:r>
            <a:br>
              <a:rPr lang="en-GB" sz="2000" b="0" dirty="0">
                <a:solidFill>
                  <a:schemeClr val="tx1">
                    <a:lumMod val="75000"/>
                  </a:schemeClr>
                </a:solidFill>
                <a:latin typeface="+mn-lt"/>
              </a:rPr>
            </a:br>
            <a:r>
              <a:rPr lang="en-GB" sz="2000" b="0" dirty="0" err="1">
                <a:solidFill>
                  <a:schemeClr val="tx1">
                    <a:lumMod val="75000"/>
                  </a:schemeClr>
                </a:solidFill>
                <a:latin typeface="+mn-lt"/>
              </a:rPr>
              <a:t>M.Narain</a:t>
            </a:r>
            <a:br>
              <a:rPr lang="en-GB" sz="2000" b="0" dirty="0">
                <a:solidFill>
                  <a:schemeClr val="tx1">
                    <a:lumMod val="75000"/>
                  </a:schemeClr>
                </a:solidFill>
                <a:latin typeface="+mn-lt"/>
              </a:rPr>
            </a:br>
            <a:br>
              <a:rPr lang="en-GB" sz="2000" b="0" dirty="0">
                <a:solidFill>
                  <a:schemeClr val="tx1">
                    <a:lumMod val="75000"/>
                  </a:schemeClr>
                </a:solidFill>
                <a:latin typeface="+mn-lt"/>
              </a:rPr>
            </a:br>
            <a:r>
              <a:rPr lang="en-GB" sz="2000" b="0" dirty="0">
                <a:solidFill>
                  <a:schemeClr val="tx1">
                    <a:lumMod val="75000"/>
                  </a:schemeClr>
                </a:solidFill>
                <a:latin typeface="+mn-lt"/>
              </a:rPr>
              <a:t>Earlier talks in the school, in particular Carlos Wagner (physics) and Pierre Vedrine (high field magnets)</a:t>
            </a:r>
            <a:br>
              <a:rPr lang="en-GB" sz="2000" b="0" dirty="0">
                <a:solidFill>
                  <a:schemeClr val="tx1">
                    <a:lumMod val="75000"/>
                  </a:schemeClr>
                </a:solidFill>
                <a:latin typeface="+mn-lt"/>
              </a:rPr>
            </a:br>
            <a:br>
              <a:rPr lang="en-GB" sz="2000" b="0" dirty="0">
                <a:latin typeface="+mn-lt"/>
              </a:rPr>
            </a:br>
            <a:r>
              <a:rPr lang="en-GB" sz="2000" b="0" dirty="0">
                <a:latin typeface="+mn-lt"/>
              </a:rPr>
              <a:t>…. </a:t>
            </a:r>
            <a:br>
              <a:rPr lang="en-GB" sz="2000" b="0" dirty="0">
                <a:latin typeface="+mn-lt"/>
              </a:rPr>
            </a:br>
            <a:br>
              <a:rPr lang="en-GB" sz="2000" b="0" dirty="0">
                <a:latin typeface="+mn-lt"/>
              </a:rPr>
            </a:br>
            <a:br>
              <a:rPr lang="en-GB" sz="2000" b="0" dirty="0">
                <a:latin typeface="+mn-lt"/>
              </a:rPr>
            </a:br>
            <a:r>
              <a:rPr lang="en-GB" sz="2000" b="0" dirty="0">
                <a:latin typeface="+mn-lt"/>
              </a:rPr>
              <a:t>THANKS </a:t>
            </a:r>
            <a:endParaRPr lang="en-GB" dirty="0">
              <a:latin typeface="+mn-lt"/>
            </a:endParaRPr>
          </a:p>
        </p:txBody>
      </p:sp>
      <p:sp>
        <p:nvSpPr>
          <p:cNvPr id="3" name="Date Placeholder 2">
            <a:extLst>
              <a:ext uri="{FF2B5EF4-FFF2-40B4-BE49-F238E27FC236}">
                <a16:creationId xmlns:a16="http://schemas.microsoft.com/office/drawing/2014/main" id="{598999B8-217A-8EDC-F201-792953C26EB4}"/>
              </a:ext>
            </a:extLst>
          </p:cNvPr>
          <p:cNvSpPr>
            <a:spLocks noGrp="1"/>
          </p:cNvSpPr>
          <p:nvPr>
            <p:ph type="dt" sz="half" idx="10"/>
          </p:nvPr>
        </p:nvSpPr>
        <p:spPr/>
        <p:txBody>
          <a:bodyPr/>
          <a:lstStyle/>
          <a:p>
            <a:r>
              <a:rPr lang="de-CH"/>
              <a:t>24.04.23</a:t>
            </a:r>
            <a:endParaRPr lang="en-US" dirty="0"/>
          </a:p>
        </p:txBody>
      </p:sp>
      <p:sp>
        <p:nvSpPr>
          <p:cNvPr id="5" name="Slide Number Placeholder 4">
            <a:extLst>
              <a:ext uri="{FF2B5EF4-FFF2-40B4-BE49-F238E27FC236}">
                <a16:creationId xmlns:a16="http://schemas.microsoft.com/office/drawing/2014/main" id="{48FBC7F4-836E-9281-03EE-5F0F19377207}"/>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Tree>
    <p:extLst>
      <p:ext uri="{BB962C8B-B14F-4D97-AF65-F5344CB8AC3E}">
        <p14:creationId xmlns:p14="http://schemas.microsoft.com/office/powerpoint/2010/main" val="706270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60E93FD-B5B9-52BE-64F6-40F19D681328}"/>
              </a:ext>
            </a:extLst>
          </p:cNvPr>
          <p:cNvSpPr>
            <a:spLocks noGrp="1"/>
          </p:cNvSpPr>
          <p:nvPr>
            <p:ph type="dt" sz="half" idx="10"/>
          </p:nvPr>
        </p:nvSpPr>
        <p:spPr/>
        <p:txBody>
          <a:bodyPr/>
          <a:lstStyle/>
          <a:p>
            <a:r>
              <a:rPr lang="de-CH"/>
              <a:t>24.04.23</a:t>
            </a:r>
            <a:endParaRPr lang="en-US" dirty="0"/>
          </a:p>
        </p:txBody>
      </p:sp>
      <p:sp>
        <p:nvSpPr>
          <p:cNvPr id="4" name="Slide Number Placeholder 3">
            <a:extLst>
              <a:ext uri="{FF2B5EF4-FFF2-40B4-BE49-F238E27FC236}">
                <a16:creationId xmlns:a16="http://schemas.microsoft.com/office/drawing/2014/main" id="{AFCEEEFB-6108-BC55-96CE-07A68680DB0E}"/>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5" name="TextBox 4">
            <a:extLst>
              <a:ext uri="{FF2B5EF4-FFF2-40B4-BE49-F238E27FC236}">
                <a16:creationId xmlns:a16="http://schemas.microsoft.com/office/drawing/2014/main" id="{99FCB294-4A3D-0194-5CA4-9B850BE88289}"/>
              </a:ext>
            </a:extLst>
          </p:cNvPr>
          <p:cNvSpPr txBox="1"/>
          <p:nvPr/>
        </p:nvSpPr>
        <p:spPr>
          <a:xfrm>
            <a:off x="2927648" y="1424624"/>
            <a:ext cx="5832648" cy="3631763"/>
          </a:xfrm>
          <a:prstGeom prst="rect">
            <a:avLst/>
          </a:prstGeom>
          <a:noFill/>
        </p:spPr>
        <p:txBody>
          <a:bodyPr wrap="square" lIns="0" tIns="0" rIns="0" bIns="0" rtlCol="0">
            <a:spAutoFit/>
          </a:bodyPr>
          <a:lstStyle/>
          <a:p>
            <a:pPr algn="l"/>
            <a:r>
              <a:rPr lang="en-GB" sz="2800" b="1" dirty="0">
                <a:solidFill>
                  <a:srgbClr val="303030"/>
                </a:solidFill>
              </a:rPr>
              <a:t>Outline</a:t>
            </a:r>
          </a:p>
          <a:p>
            <a:pPr marL="285750" indent="-285750" algn="l">
              <a:buFont typeface="Arial" panose="020B0604020202020204" pitchFamily="34" charset="0"/>
              <a:buChar char="•"/>
            </a:pPr>
            <a:r>
              <a:rPr lang="en-GB" sz="2400" b="1" dirty="0">
                <a:solidFill>
                  <a:schemeClr val="accent4"/>
                </a:solidFill>
              </a:rPr>
              <a:t>Introduction </a:t>
            </a:r>
          </a:p>
          <a:p>
            <a:pPr marL="285750" indent="-285750" algn="l">
              <a:buFont typeface="Arial" panose="020B0604020202020204" pitchFamily="34" charset="0"/>
              <a:buChar char="•"/>
            </a:pPr>
            <a:r>
              <a:rPr lang="en-GB" sz="2400" b="1" dirty="0">
                <a:solidFill>
                  <a:srgbClr val="303030"/>
                </a:solidFill>
              </a:rPr>
              <a:t>Scope 1: </a:t>
            </a:r>
            <a:r>
              <a:rPr lang="en-GB" sz="2400" b="1" dirty="0" err="1">
                <a:solidFill>
                  <a:srgbClr val="303030"/>
                </a:solidFill>
              </a:rPr>
              <a:t>e+e</a:t>
            </a:r>
            <a:r>
              <a:rPr lang="en-GB" sz="2400" b="1" dirty="0">
                <a:solidFill>
                  <a:srgbClr val="303030"/>
                </a:solidFill>
              </a:rPr>
              <a:t>- Higgs factories</a:t>
            </a:r>
          </a:p>
          <a:p>
            <a:pPr marL="285750" indent="-285750" algn="l">
              <a:buFont typeface="Arial" panose="020B0604020202020204" pitchFamily="34" charset="0"/>
              <a:buChar char="•"/>
            </a:pPr>
            <a:r>
              <a:rPr lang="en-GB" sz="2400" b="1" dirty="0">
                <a:solidFill>
                  <a:schemeClr val="accent4"/>
                </a:solidFill>
              </a:rPr>
              <a:t>Scope 2: Beyond Higgs factories</a:t>
            </a:r>
          </a:p>
          <a:p>
            <a:pPr marL="285750" indent="-285750" algn="l">
              <a:buFont typeface="Arial" panose="020B0604020202020204" pitchFamily="34" charset="0"/>
              <a:buChar char="•"/>
            </a:pPr>
            <a:r>
              <a:rPr lang="en-GB" sz="2400" b="1" dirty="0">
                <a:solidFill>
                  <a:schemeClr val="accent4"/>
                </a:solidFill>
              </a:rPr>
              <a:t>Some accelerator concepts </a:t>
            </a:r>
          </a:p>
          <a:p>
            <a:pPr marL="285750" indent="-285750" algn="l">
              <a:buFont typeface="Arial" panose="020B0604020202020204" pitchFamily="34" charset="0"/>
              <a:buChar char="•"/>
            </a:pPr>
            <a:r>
              <a:rPr lang="en-GB" sz="2400" b="1" dirty="0">
                <a:solidFill>
                  <a:schemeClr val="accent4"/>
                </a:solidFill>
              </a:rPr>
              <a:t>Proton and muon colliders </a:t>
            </a:r>
          </a:p>
          <a:p>
            <a:pPr marL="285750" indent="-285750" algn="l">
              <a:buFont typeface="Arial" panose="020B0604020202020204" pitchFamily="34" charset="0"/>
              <a:buChar char="•"/>
            </a:pPr>
            <a:r>
              <a:rPr lang="en-GB" sz="2400" b="1" dirty="0">
                <a:solidFill>
                  <a:schemeClr val="accent4"/>
                </a:solidFill>
              </a:rPr>
              <a:t>General challenges and main points</a:t>
            </a:r>
          </a:p>
          <a:p>
            <a:pPr algn="l"/>
            <a:endParaRPr lang="en-GB" sz="1600" b="1" dirty="0">
              <a:solidFill>
                <a:srgbClr val="303030"/>
              </a:solidFill>
            </a:endParaRPr>
          </a:p>
          <a:p>
            <a:pPr algn="l"/>
            <a:endParaRPr lang="en-GB" sz="1600" b="1" dirty="0">
              <a:solidFill>
                <a:srgbClr val="303030"/>
              </a:solidFill>
            </a:endParaRPr>
          </a:p>
          <a:p>
            <a:pPr algn="l"/>
            <a:endParaRPr lang="en-GB" sz="1600" dirty="0">
              <a:solidFill>
                <a:srgbClr val="303030"/>
              </a:solidFill>
            </a:endParaRPr>
          </a:p>
          <a:p>
            <a:pPr algn="l"/>
            <a:endParaRPr lang="en-GB" sz="1600" dirty="0">
              <a:solidFill>
                <a:srgbClr val="303030"/>
              </a:solidFill>
            </a:endParaRPr>
          </a:p>
        </p:txBody>
      </p:sp>
    </p:spTree>
    <p:extLst>
      <p:ext uri="{BB962C8B-B14F-4D97-AF65-F5344CB8AC3E}">
        <p14:creationId xmlns:p14="http://schemas.microsoft.com/office/powerpoint/2010/main" val="26187264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EA7036-A2CD-7945-A70E-1C596B7106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52" y="1429852"/>
            <a:ext cx="1676400" cy="2443567"/>
          </a:xfrm>
          <a:prstGeom prst="rect">
            <a:avLst/>
          </a:prstGeom>
        </p:spPr>
      </p:pic>
      <p:pic>
        <p:nvPicPr>
          <p:cNvPr id="6" name="Picture 5">
            <a:extLst>
              <a:ext uri="{FF2B5EF4-FFF2-40B4-BE49-F238E27FC236}">
                <a16:creationId xmlns:a16="http://schemas.microsoft.com/office/drawing/2014/main" id="{EE83CE5C-750B-974C-B6DD-99637D74312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7200" y="-32473"/>
            <a:ext cx="3962400" cy="1743456"/>
          </a:xfrm>
          <a:prstGeom prst="rect">
            <a:avLst/>
          </a:prstGeom>
        </p:spPr>
      </p:pic>
      <p:pic>
        <p:nvPicPr>
          <p:cNvPr id="8" name="Picture 7">
            <a:extLst>
              <a:ext uri="{FF2B5EF4-FFF2-40B4-BE49-F238E27FC236}">
                <a16:creationId xmlns:a16="http://schemas.microsoft.com/office/drawing/2014/main" id="{513917B5-CB6F-CA41-B163-3A1983649051}"/>
              </a:ext>
            </a:extLst>
          </p:cNvPr>
          <p:cNvPicPr>
            <a:picLocks noChangeAspect="1"/>
          </p:cNvPicPr>
          <p:nvPr/>
        </p:nvPicPr>
        <p:blipFill>
          <a:blip r:embed="rId5"/>
          <a:stretch>
            <a:fillRect/>
          </a:stretch>
        </p:blipFill>
        <p:spPr>
          <a:xfrm>
            <a:off x="1" y="6237311"/>
            <a:ext cx="2879717" cy="620687"/>
          </a:xfrm>
          <a:prstGeom prst="rect">
            <a:avLst/>
          </a:prstGeom>
        </p:spPr>
      </p:pic>
      <p:pic>
        <p:nvPicPr>
          <p:cNvPr id="17" name="Picture 21">
            <a:extLst>
              <a:ext uri="{FF2B5EF4-FFF2-40B4-BE49-F238E27FC236}">
                <a16:creationId xmlns:a16="http://schemas.microsoft.com/office/drawing/2014/main" id="{8079FEA7-2A89-9347-8794-34ECA3C6313C}"/>
              </a:ext>
            </a:extLst>
          </p:cNvPr>
          <p:cNvPicPr preferRelativeResize="0">
            <a:picLocks noChangeAspect="1"/>
          </p:cNvPicPr>
          <p:nvPr/>
        </p:nvPicPr>
        <p:blipFill rotWithShape="1">
          <a:blip r:embed="rId6" cstate="screen">
            <a:extLst>
              <a:ext uri="{28A0092B-C50C-407E-A947-70E740481C1C}">
                <a14:useLocalDpi xmlns:a14="http://schemas.microsoft.com/office/drawing/2010/main"/>
              </a:ext>
            </a:extLst>
          </a:blip>
          <a:srcRect/>
          <a:stretch/>
        </p:blipFill>
        <p:spPr bwMode="auto">
          <a:xfrm>
            <a:off x="-24077" y="4425384"/>
            <a:ext cx="2887773" cy="181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a16="http://schemas.microsoft.com/office/drawing/2014/main" id="{6E88178C-FBEF-3540-9CEC-11E7276BD437}"/>
              </a:ext>
            </a:extLst>
          </p:cNvPr>
          <p:cNvSpPr/>
          <p:nvPr/>
        </p:nvSpPr>
        <p:spPr>
          <a:xfrm>
            <a:off x="1752600" y="1642018"/>
            <a:ext cx="7151712" cy="4401205"/>
          </a:xfrm>
          <a:prstGeom prst="rect">
            <a:avLst/>
          </a:prstGeom>
        </p:spPr>
        <p:txBody>
          <a:bodyPr wrap="square">
            <a:spAutoFit/>
          </a:bodyPr>
          <a:lstStyle/>
          <a:p>
            <a:pPr lvl="0">
              <a:defRPr/>
            </a:pPr>
            <a:r>
              <a:rPr lang="en-US" altLang="en-US" sz="2000" dirty="0">
                <a:solidFill>
                  <a:schemeClr val="accent6">
                    <a:lumMod val="50000"/>
                  </a:schemeClr>
                </a:solidFill>
                <a:latin typeface="Avenir Medium" panose="02000503020000020003" pitchFamily="2" charset="0"/>
                <a:ea typeface="ＭＳ Ｐゴシック" charset="-128"/>
              </a:rPr>
              <a:t>Need </a:t>
            </a:r>
            <a:r>
              <a:rPr lang="en-US" altLang="en-US" sz="2000" dirty="0" err="1">
                <a:solidFill>
                  <a:schemeClr val="accent6">
                    <a:lumMod val="50000"/>
                  </a:schemeClr>
                </a:solidFill>
                <a:latin typeface="Avenir Medium" panose="02000503020000020003" pitchFamily="2" charset="0"/>
                <a:ea typeface="ＭＳ Ｐゴシック" charset="-128"/>
              </a:rPr>
              <a:t>e+e</a:t>
            </a:r>
            <a:r>
              <a:rPr lang="en-US" altLang="en-US" sz="2000" dirty="0">
                <a:solidFill>
                  <a:schemeClr val="accent6">
                    <a:lumMod val="50000"/>
                  </a:schemeClr>
                </a:solidFill>
                <a:latin typeface="Avenir Medium" panose="02000503020000020003" pitchFamily="2" charset="0"/>
                <a:ea typeface="ＭＳ Ｐゴシック" charset="-128"/>
              </a:rPr>
              <a:t>- collisions at least at 250 GeV, </a:t>
            </a:r>
          </a:p>
          <a:p>
            <a:pPr lvl="0">
              <a:defRPr/>
            </a:pPr>
            <a:r>
              <a:rPr lang="en-US" altLang="en-US" sz="2000" dirty="0">
                <a:solidFill>
                  <a:schemeClr val="accent6">
                    <a:lumMod val="50000"/>
                  </a:schemeClr>
                </a:solidFill>
                <a:latin typeface="Avenir Medium" panose="02000503020000020003" pitchFamily="2" charset="0"/>
                <a:ea typeface="ＭＳ Ｐゴシック" charset="-128"/>
              </a:rPr>
              <a:t>four alternatives: </a:t>
            </a:r>
          </a:p>
          <a:p>
            <a:pPr lvl="0">
              <a:defRPr/>
            </a:pPr>
            <a:r>
              <a:rPr lang="en-US" altLang="en-US" sz="2000" dirty="0">
                <a:solidFill>
                  <a:schemeClr val="accent6">
                    <a:lumMod val="50000"/>
                  </a:schemeClr>
                </a:solidFill>
                <a:latin typeface="Avenir Medium" panose="02000503020000020003" pitchFamily="2" charset="0"/>
                <a:ea typeface="ＭＳ Ｐゴシック" charset="-128"/>
              </a:rPr>
              <a:t> </a:t>
            </a:r>
          </a:p>
          <a:p>
            <a:pPr lvl="0">
              <a:defRPr/>
            </a:pPr>
            <a:r>
              <a:rPr lang="en-US" altLang="en-US" sz="2000" dirty="0">
                <a:solidFill>
                  <a:schemeClr val="accent6">
                    <a:lumMod val="50000"/>
                  </a:schemeClr>
                </a:solidFill>
                <a:latin typeface="Avenir Medium" panose="02000503020000020003" pitchFamily="2" charset="0"/>
                <a:ea typeface="ＭＳ Ｐゴシック" charset="-128"/>
              </a:rPr>
              <a:t>ILC in Japan (linear)                FCC at CERN (ring)</a:t>
            </a:r>
          </a:p>
          <a:p>
            <a:pPr lvl="0">
              <a:defRPr/>
            </a:pPr>
            <a:r>
              <a:rPr lang="en-US" altLang="en-US" sz="2000" dirty="0">
                <a:solidFill>
                  <a:schemeClr val="accent6">
                    <a:lumMod val="50000"/>
                  </a:schemeClr>
                </a:solidFill>
                <a:latin typeface="Avenir Medium" panose="02000503020000020003" pitchFamily="2" charset="0"/>
                <a:ea typeface="ＭＳ Ｐゴシック" charset="-128"/>
              </a:rPr>
              <a:t>CLIC at CERN (linear)             CEPC in China (ring) </a:t>
            </a:r>
          </a:p>
          <a:p>
            <a:pPr lvl="0">
              <a:defRPr/>
            </a:pPr>
            <a:endParaRPr lang="en-US" altLang="en-US" sz="2000" dirty="0">
              <a:solidFill>
                <a:schemeClr val="accent6">
                  <a:lumMod val="50000"/>
                </a:schemeClr>
              </a:solidFill>
              <a:latin typeface="Avenir Medium" panose="02000503020000020003" pitchFamily="2" charset="0"/>
              <a:ea typeface="ＭＳ Ｐゴシック" charset="-128"/>
            </a:endParaRPr>
          </a:p>
          <a:p>
            <a:pPr lvl="0">
              <a:defRPr/>
            </a:pPr>
            <a:r>
              <a:rPr lang="en-US" altLang="en-US" sz="2000" dirty="0">
                <a:solidFill>
                  <a:schemeClr val="accent6">
                    <a:lumMod val="50000"/>
                  </a:schemeClr>
                </a:solidFill>
                <a:latin typeface="Avenir Medium" panose="02000503020000020003" pitchFamily="2" charset="0"/>
                <a:ea typeface="ＭＳ Ｐゴシック" charset="-128"/>
              </a:rPr>
              <a:t>                      Linear colliders: 13 (Higgs) -&gt; 50 (max) km for 	         higher energies later</a:t>
            </a:r>
          </a:p>
          <a:p>
            <a:pPr lvl="0">
              <a:defRPr/>
            </a:pPr>
            <a:endParaRPr lang="en-US" altLang="en-US" sz="2000" dirty="0">
              <a:solidFill>
                <a:schemeClr val="accent6">
                  <a:lumMod val="50000"/>
                </a:schemeClr>
              </a:solidFill>
              <a:latin typeface="Avenir Medium" panose="02000503020000020003" pitchFamily="2" charset="0"/>
              <a:ea typeface="ＭＳ Ｐゴシック" charset="-128"/>
            </a:endParaRPr>
          </a:p>
          <a:p>
            <a:pPr lvl="0">
              <a:defRPr/>
            </a:pPr>
            <a:r>
              <a:rPr lang="en-US" altLang="en-US" sz="2000" dirty="0">
                <a:solidFill>
                  <a:schemeClr val="accent6">
                    <a:lumMod val="50000"/>
                  </a:schemeClr>
                </a:solidFill>
                <a:latin typeface="Avenir Medium" panose="02000503020000020003" pitchFamily="2" charset="0"/>
                <a:ea typeface="ＭＳ Ｐゴシック" charset="-128"/>
              </a:rPr>
              <a:t>                      Rings ~100km, can be used for protons </a:t>
            </a:r>
          </a:p>
          <a:p>
            <a:pPr lvl="0">
              <a:defRPr/>
            </a:pPr>
            <a:r>
              <a:rPr lang="en-US" altLang="en-US" sz="2000" dirty="0">
                <a:solidFill>
                  <a:schemeClr val="accent6">
                    <a:lumMod val="50000"/>
                  </a:schemeClr>
                </a:solidFill>
                <a:latin typeface="Avenir Medium" panose="02000503020000020003" pitchFamily="2" charset="0"/>
                <a:ea typeface="ＭＳ Ｐゴシック" charset="-128"/>
              </a:rPr>
              <a:t>                      after </a:t>
            </a:r>
          </a:p>
          <a:p>
            <a:pPr lvl="0">
              <a:defRPr/>
            </a:pPr>
            <a:r>
              <a:rPr lang="en-US" altLang="en-US" sz="2000" dirty="0">
                <a:solidFill>
                  <a:schemeClr val="accent6">
                    <a:lumMod val="50000"/>
                  </a:schemeClr>
                </a:solidFill>
                <a:latin typeface="Avenir Medium" panose="02000503020000020003" pitchFamily="2" charset="0"/>
                <a:ea typeface="ＭＳ Ｐゴシック" charset="-128"/>
              </a:rPr>
              <a:t>		</a:t>
            </a:r>
          </a:p>
          <a:p>
            <a:pPr lvl="0">
              <a:defRPr/>
            </a:pPr>
            <a:r>
              <a:rPr lang="en-US" altLang="en-US" sz="2000" dirty="0">
                <a:solidFill>
                  <a:schemeClr val="accent6">
                    <a:lumMod val="50000"/>
                  </a:schemeClr>
                </a:solidFill>
                <a:latin typeface="Avenir Medium" panose="02000503020000020003" pitchFamily="2" charset="0"/>
                <a:ea typeface="ＭＳ Ｐゴシック" charset="-128"/>
              </a:rPr>
              <a:t>                      </a:t>
            </a:r>
          </a:p>
          <a:p>
            <a:pPr lvl="0" algn="ctr">
              <a:defRPr/>
            </a:pPr>
            <a:r>
              <a:rPr lang="en-US" altLang="en-US" sz="2000" dirty="0">
                <a:solidFill>
                  <a:schemeClr val="accent6">
                    <a:lumMod val="50000"/>
                  </a:schemeClr>
                </a:solidFill>
                <a:latin typeface="Avenir Medium" panose="02000503020000020003" pitchFamily="2" charset="0"/>
                <a:ea typeface="ＭＳ Ｐゴシック" charset="-128"/>
              </a:rPr>
              <a:t>	</a:t>
            </a:r>
          </a:p>
        </p:txBody>
      </p:sp>
      <p:sp>
        <p:nvSpPr>
          <p:cNvPr id="18" name="Rectangle 17">
            <a:extLst>
              <a:ext uri="{FF2B5EF4-FFF2-40B4-BE49-F238E27FC236}">
                <a16:creationId xmlns:a16="http://schemas.microsoft.com/office/drawing/2014/main" id="{08340028-B856-C445-A63B-B4899CA7F354}"/>
              </a:ext>
            </a:extLst>
          </p:cNvPr>
          <p:cNvSpPr/>
          <p:nvPr/>
        </p:nvSpPr>
        <p:spPr>
          <a:xfrm>
            <a:off x="4343400" y="133923"/>
            <a:ext cx="3886200" cy="1077218"/>
          </a:xfrm>
          <a:prstGeom prst="rect">
            <a:avLst/>
          </a:prstGeom>
        </p:spPr>
        <p:txBody>
          <a:bodyPr wrap="square">
            <a:spAutoFit/>
          </a:bodyPr>
          <a:lstStyle/>
          <a:p>
            <a:pPr algn="ctr"/>
            <a:r>
              <a:rPr lang="en-US" altLang="en-US" sz="3200" b="1" dirty="0">
                <a:solidFill>
                  <a:schemeClr val="accent1"/>
                </a:solidFill>
                <a:latin typeface="Avenir Medium" panose="02000503020000020003" pitchFamily="2" charset="0"/>
                <a:ea typeface="ＭＳ Ｐゴシック" charset="-128"/>
              </a:rPr>
              <a:t>Scope 1: A Higgs factory</a:t>
            </a:r>
            <a:endParaRPr lang="en-US" sz="3200" b="1" dirty="0">
              <a:solidFill>
                <a:schemeClr val="accent1"/>
              </a:solidFill>
            </a:endParaRPr>
          </a:p>
        </p:txBody>
      </p:sp>
      <p:sp>
        <p:nvSpPr>
          <p:cNvPr id="2" name="Slide Number Placeholder 1">
            <a:extLst>
              <a:ext uri="{FF2B5EF4-FFF2-40B4-BE49-F238E27FC236}">
                <a16:creationId xmlns:a16="http://schemas.microsoft.com/office/drawing/2014/main" id="{0A22C6AA-FD9F-344A-9A9B-EA520DF4620D}"/>
              </a:ext>
            </a:extLst>
          </p:cNvPr>
          <p:cNvSpPr>
            <a:spLocks noGrp="1"/>
          </p:cNvSpPr>
          <p:nvPr>
            <p:ph type="sldNum" sz="quarter" idx="12"/>
          </p:nvPr>
        </p:nvSpPr>
        <p:spPr/>
        <p:txBody>
          <a:bodyPr/>
          <a:lstStyle/>
          <a:p>
            <a:fld id="{3E279AD4-72CF-EC44-9441-674EB9296360}" type="slidenum">
              <a:rPr lang="en-GB" altLang="en-US" smtClean="0"/>
              <a:pPr/>
              <a:t>6</a:t>
            </a:fld>
            <a:endParaRPr lang="en-GB" altLang="en-US"/>
          </a:p>
        </p:txBody>
      </p:sp>
      <p:pic>
        <p:nvPicPr>
          <p:cNvPr id="3" name="Picture 2" descr="A map of land with a circle and lines&#10;&#10;Description automatically generated">
            <a:extLst>
              <a:ext uri="{FF2B5EF4-FFF2-40B4-BE49-F238E27FC236}">
                <a16:creationId xmlns:a16="http://schemas.microsoft.com/office/drawing/2014/main" id="{1183C22E-FA20-ED6C-9FA9-005171CCCAD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15188" y="328658"/>
            <a:ext cx="3962400" cy="1846808"/>
          </a:xfrm>
          <a:prstGeom prst="rect">
            <a:avLst/>
          </a:prstGeom>
        </p:spPr>
      </p:pic>
      <p:pic>
        <p:nvPicPr>
          <p:cNvPr id="4" name="Picture 3">
            <a:extLst>
              <a:ext uri="{FF2B5EF4-FFF2-40B4-BE49-F238E27FC236}">
                <a16:creationId xmlns:a16="http://schemas.microsoft.com/office/drawing/2014/main" id="{B7A0D776-190D-407D-7AF5-21AF45117E02}"/>
              </a:ext>
            </a:extLst>
          </p:cNvPr>
          <p:cNvPicPr>
            <a:picLocks noChangeAspect="1"/>
          </p:cNvPicPr>
          <p:nvPr/>
        </p:nvPicPr>
        <p:blipFill>
          <a:blip r:embed="rId8"/>
          <a:stretch>
            <a:fillRect/>
          </a:stretch>
        </p:blipFill>
        <p:spPr>
          <a:xfrm>
            <a:off x="8263432" y="4581130"/>
            <a:ext cx="3904508" cy="2276868"/>
          </a:xfrm>
          <a:prstGeom prst="rect">
            <a:avLst/>
          </a:prstGeom>
        </p:spPr>
      </p:pic>
    </p:spTree>
    <p:extLst>
      <p:ext uri="{BB962C8B-B14F-4D97-AF65-F5344CB8AC3E}">
        <p14:creationId xmlns:p14="http://schemas.microsoft.com/office/powerpoint/2010/main" val="2456226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535152-6E31-9EAE-4B09-F537A6280E16}"/>
              </a:ext>
            </a:extLst>
          </p:cNvPr>
          <p:cNvSpPr>
            <a:spLocks noGrp="1"/>
          </p:cNvSpPr>
          <p:nvPr>
            <p:ph type="title"/>
          </p:nvPr>
        </p:nvSpPr>
        <p:spPr>
          <a:xfrm>
            <a:off x="551384" y="373593"/>
            <a:ext cx="11232629" cy="1065742"/>
          </a:xfrm>
        </p:spPr>
        <p:txBody>
          <a:bodyPr/>
          <a:lstStyle/>
          <a:p>
            <a:r>
              <a:rPr lang="en-GB" sz="3200" dirty="0"/>
              <a:t>New ideas being developed </a:t>
            </a:r>
          </a:p>
        </p:txBody>
      </p:sp>
      <p:sp>
        <p:nvSpPr>
          <p:cNvPr id="4" name="Date Placeholder 3">
            <a:extLst>
              <a:ext uri="{FF2B5EF4-FFF2-40B4-BE49-F238E27FC236}">
                <a16:creationId xmlns:a16="http://schemas.microsoft.com/office/drawing/2014/main" id="{D771BE58-8ED7-0DFF-54A6-0881CD61C2B6}"/>
              </a:ext>
            </a:extLst>
          </p:cNvPr>
          <p:cNvSpPr>
            <a:spLocks noGrp="1"/>
          </p:cNvSpPr>
          <p:nvPr>
            <p:ph type="dt" sz="half" idx="10"/>
          </p:nvPr>
        </p:nvSpPr>
        <p:spPr/>
        <p:txBody>
          <a:bodyPr/>
          <a:lstStyle/>
          <a:p>
            <a:r>
              <a:rPr lang="de-CH"/>
              <a:t>24.04.23</a:t>
            </a:r>
            <a:endParaRPr lang="en-US" dirty="0"/>
          </a:p>
        </p:txBody>
      </p:sp>
      <p:sp>
        <p:nvSpPr>
          <p:cNvPr id="5" name="Slide Number Placeholder 4">
            <a:extLst>
              <a:ext uri="{FF2B5EF4-FFF2-40B4-BE49-F238E27FC236}">
                <a16:creationId xmlns:a16="http://schemas.microsoft.com/office/drawing/2014/main" id="{06D3B7D3-D05A-3E5B-5636-23F9EB3267AF}"/>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6" name="Picture 5">
            <a:extLst>
              <a:ext uri="{FF2B5EF4-FFF2-40B4-BE49-F238E27FC236}">
                <a16:creationId xmlns:a16="http://schemas.microsoft.com/office/drawing/2014/main" id="{433F3890-058C-D1A8-6F9B-77996A213826}"/>
              </a:ext>
            </a:extLst>
          </p:cNvPr>
          <p:cNvPicPr>
            <a:picLocks noChangeAspect="1"/>
          </p:cNvPicPr>
          <p:nvPr/>
        </p:nvPicPr>
        <p:blipFill>
          <a:blip r:embed="rId2"/>
          <a:stretch>
            <a:fillRect/>
          </a:stretch>
        </p:blipFill>
        <p:spPr>
          <a:xfrm>
            <a:off x="434369" y="928918"/>
            <a:ext cx="5229584" cy="2941640"/>
          </a:xfrm>
          <a:prstGeom prst="rect">
            <a:avLst/>
          </a:prstGeom>
          <a:effectLst>
            <a:outerShdw blurRad="63500" sx="102000" sy="102000" algn="ctr" rotWithShape="0">
              <a:prstClr val="black">
                <a:alpha val="40000"/>
              </a:prstClr>
            </a:outerShdw>
          </a:effectLst>
        </p:spPr>
      </p:pic>
      <p:pic>
        <p:nvPicPr>
          <p:cNvPr id="9" name="Picture 8">
            <a:extLst>
              <a:ext uri="{FF2B5EF4-FFF2-40B4-BE49-F238E27FC236}">
                <a16:creationId xmlns:a16="http://schemas.microsoft.com/office/drawing/2014/main" id="{F1B2F4D1-AFA1-E4DC-FACD-737E7A2FEC7C}"/>
              </a:ext>
            </a:extLst>
          </p:cNvPr>
          <p:cNvPicPr>
            <a:picLocks noChangeAspect="1"/>
          </p:cNvPicPr>
          <p:nvPr/>
        </p:nvPicPr>
        <p:blipFill>
          <a:blip r:embed="rId3"/>
          <a:stretch>
            <a:fillRect/>
          </a:stretch>
        </p:blipFill>
        <p:spPr>
          <a:xfrm>
            <a:off x="2711624" y="4140079"/>
            <a:ext cx="4752528" cy="2673297"/>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5539A7F0-5B40-7B59-EEBA-C62A2F960101}"/>
              </a:ext>
            </a:extLst>
          </p:cNvPr>
          <p:cNvPicPr>
            <a:picLocks noChangeAspect="1"/>
          </p:cNvPicPr>
          <p:nvPr/>
        </p:nvPicPr>
        <p:blipFill>
          <a:blip r:embed="rId4"/>
          <a:stretch>
            <a:fillRect/>
          </a:stretch>
        </p:blipFill>
        <p:spPr>
          <a:xfrm>
            <a:off x="7824192" y="377495"/>
            <a:ext cx="4181407" cy="4472288"/>
          </a:xfrm>
          <a:prstGeom prst="rect">
            <a:avLst/>
          </a:prstGeom>
          <a:solidFill>
            <a:schemeClr val="bg1"/>
          </a:solidFill>
          <a:effectLst>
            <a:outerShdw blurRad="63500" sx="102000" sy="102000" algn="ctr" rotWithShape="0">
              <a:prstClr val="black">
                <a:alpha val="41000"/>
              </a:prstClr>
            </a:outerShdw>
          </a:effectLst>
        </p:spPr>
      </p:pic>
    </p:spTree>
    <p:extLst>
      <p:ext uri="{BB962C8B-B14F-4D97-AF65-F5344CB8AC3E}">
        <p14:creationId xmlns:p14="http://schemas.microsoft.com/office/powerpoint/2010/main" val="3785268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7D36573-8104-D049-ADF4-7FAE28072889}"/>
              </a:ext>
            </a:extLst>
          </p:cNvPr>
          <p:cNvSpPr txBox="1"/>
          <p:nvPr/>
        </p:nvSpPr>
        <p:spPr>
          <a:xfrm>
            <a:off x="695400" y="1056385"/>
            <a:ext cx="11093400" cy="53764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lang="en-US" sz="2000" dirty="0">
                <a:solidFill>
                  <a:srgbClr val="000000"/>
                </a:solidFill>
                <a:ea typeface="Avenir Book"/>
                <a:cs typeface="Avenir Book"/>
                <a:sym typeface="Avenir Book"/>
              </a:rPr>
              <a:t>H</a:t>
            </a:r>
            <a:r>
              <a:rPr kumimoji="0" lang="en-US" sz="2000" u="none" strike="noStrike" cap="none" spc="0" normalizeH="0" baseline="0" dirty="0">
                <a:ln>
                  <a:noFill/>
                </a:ln>
                <a:solidFill>
                  <a:srgbClr val="000000"/>
                </a:solidFill>
                <a:effectLst/>
                <a:uFillTx/>
                <a:ea typeface="Avenir Book"/>
                <a:cs typeface="Avenir Book"/>
                <a:sym typeface="Avenir Book"/>
              </a:rPr>
              <a:t>igh energy limited by how </a:t>
            </a:r>
            <a:r>
              <a:rPr lang="en-US" sz="2000" dirty="0">
                <a:solidFill>
                  <a:srgbClr val="000000"/>
                </a:solidFill>
                <a:ea typeface="Avenir Book"/>
                <a:cs typeface="Avenir Book"/>
                <a:sym typeface="Avenir Book"/>
              </a:rPr>
              <a:t>strong</a:t>
            </a:r>
            <a:r>
              <a:rPr kumimoji="0" lang="en-US" sz="2000" u="none" strike="noStrike" cap="none" spc="0" normalizeH="0" baseline="0" dirty="0">
                <a:ln>
                  <a:noFill/>
                </a:ln>
                <a:solidFill>
                  <a:srgbClr val="000000"/>
                </a:solidFill>
                <a:effectLst/>
                <a:uFillTx/>
                <a:ea typeface="Avenir Book"/>
                <a:cs typeface="Avenir Book"/>
                <a:sym typeface="Avenir Book"/>
              </a:rPr>
              <a:t> electric fields you can have inside metallic structures: </a:t>
            </a:r>
          </a:p>
          <a:p>
            <a:pPr marL="342900" marR="0" indent="-3429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kumimoji="0" lang="en-US" sz="2000" u="none" strike="noStrike" cap="none" spc="0" normalizeH="0" baseline="0" dirty="0">
                <a:ln>
                  <a:noFill/>
                </a:ln>
                <a:solidFill>
                  <a:srgbClr val="000000"/>
                </a:solidFill>
                <a:effectLst/>
                <a:uFillTx/>
                <a:ea typeface="Avenir Book"/>
                <a:cs typeface="Avenir Book"/>
                <a:sym typeface="Avenir Book"/>
              </a:rPr>
              <a:t>Make accelerators circular, then we become limited by magnetic fields for bending – as in LHC, accelerating protons </a:t>
            </a:r>
          </a:p>
          <a:p>
            <a:pPr marL="342900" marR="0" indent="-3429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US" sz="2000" dirty="0">
                <a:solidFill>
                  <a:srgbClr val="000000"/>
                </a:solidFill>
                <a:ea typeface="Avenir Book"/>
                <a:cs typeface="Avenir Book"/>
                <a:sym typeface="Avenir Book"/>
              </a:rPr>
              <a:t>It also allows us to re-collide “bunches” for hours (moderns machines are ”topped” up)</a:t>
            </a:r>
            <a:endParaRPr kumimoji="0" lang="en-US" sz="2000" u="none" strike="noStrike" cap="none" spc="0" normalizeH="0" baseline="0" dirty="0">
              <a:ln>
                <a:noFill/>
              </a:ln>
              <a:solidFill>
                <a:srgbClr val="000000"/>
              </a:solidFill>
              <a:effectLst/>
              <a:uFillTx/>
              <a:ea typeface="Avenir Book"/>
              <a:cs typeface="Avenir Book"/>
              <a:sym typeface="Avenir Book"/>
            </a:endParaRPr>
          </a:p>
          <a:p>
            <a:pPr marL="0" marR="0" indent="0" algn="l" defTabSz="821531" rtl="0" fontAlgn="auto" latinLnBrk="0" hangingPunct="0">
              <a:lnSpc>
                <a:spcPct val="100000"/>
              </a:lnSpc>
              <a:spcBef>
                <a:spcPts val="0"/>
              </a:spcBef>
              <a:spcAft>
                <a:spcPts val="0"/>
              </a:spcAft>
              <a:buClrTx/>
              <a:buSzTx/>
              <a:buFontTx/>
              <a:buNone/>
              <a:tabLst/>
            </a:pPr>
            <a:endParaRPr lang="en-US" sz="2000" dirty="0">
              <a:solidFill>
                <a:srgbClr val="000000"/>
              </a:solidFill>
              <a:ea typeface="Avenir Book"/>
              <a:cs typeface="Avenir Book"/>
              <a:sym typeface="Avenir Book"/>
            </a:endParaRPr>
          </a:p>
          <a:p>
            <a:pPr marL="0" marR="0" indent="0" algn="l" defTabSz="821531" rtl="0" fontAlgn="auto" latinLnBrk="0" hangingPunct="0">
              <a:lnSpc>
                <a:spcPct val="100000"/>
              </a:lnSpc>
              <a:spcBef>
                <a:spcPts val="0"/>
              </a:spcBef>
              <a:spcAft>
                <a:spcPts val="0"/>
              </a:spcAft>
              <a:buClrTx/>
              <a:buSzTx/>
              <a:buFontTx/>
              <a:buNone/>
              <a:tabLst/>
            </a:pPr>
            <a:r>
              <a:rPr kumimoji="0" lang="en-US" sz="2000" u="none" strike="noStrike" cap="none" spc="0" normalizeH="0" baseline="0" dirty="0">
                <a:ln>
                  <a:noFill/>
                </a:ln>
                <a:solidFill>
                  <a:srgbClr val="000000"/>
                </a:solidFill>
                <a:effectLst/>
                <a:uFillTx/>
                <a:ea typeface="Avenir Book"/>
                <a:cs typeface="Avenir Book"/>
                <a:sym typeface="Avenir Book"/>
              </a:rPr>
              <a:t>For electrons we are limited by synchrotron radiation when bending a particle</a:t>
            </a:r>
            <a:r>
              <a:rPr lang="en-US" sz="2000" dirty="0">
                <a:solidFill>
                  <a:srgbClr val="000000"/>
                </a:solidFill>
                <a:ea typeface="Avenir Book"/>
                <a:cs typeface="Avenir Book"/>
                <a:sym typeface="Avenir Book"/>
              </a:rPr>
              <a:t>, at some point cannot provide enough energy in a circle to compensate for these losses, go back to linear accelerators (CLIC/ILC designed for 3/1 </a:t>
            </a:r>
            <a:r>
              <a:rPr lang="en-US" sz="2000" dirty="0" err="1">
                <a:solidFill>
                  <a:srgbClr val="000000"/>
                </a:solidFill>
                <a:ea typeface="Avenir Book"/>
                <a:cs typeface="Avenir Book"/>
                <a:sym typeface="Avenir Book"/>
              </a:rPr>
              <a:t>TeV</a:t>
            </a:r>
            <a:r>
              <a:rPr lang="en-US" sz="2000" dirty="0">
                <a:solidFill>
                  <a:srgbClr val="000000"/>
                </a:solidFill>
                <a:ea typeface="Avenir Book"/>
                <a:cs typeface="Avenir Book"/>
                <a:sym typeface="Avenir Book"/>
              </a:rPr>
              <a:t> at ~50km)</a:t>
            </a:r>
          </a:p>
          <a:p>
            <a:pPr marL="0" marR="0" indent="0" algn="l" defTabSz="821531" rtl="0" fontAlgn="auto" latinLnBrk="0" hangingPunct="0">
              <a:lnSpc>
                <a:spcPct val="100000"/>
              </a:lnSpc>
              <a:spcBef>
                <a:spcPts val="0"/>
              </a:spcBef>
              <a:spcAft>
                <a:spcPts val="0"/>
              </a:spcAft>
              <a:buClrTx/>
              <a:buSzTx/>
              <a:buFontTx/>
              <a:buNone/>
              <a:tabLst/>
            </a:pPr>
            <a:endParaRPr lang="en-US" sz="2000" dirty="0">
              <a:solidFill>
                <a:srgbClr val="000000"/>
              </a:solidFill>
              <a:ea typeface="Avenir Book"/>
              <a:cs typeface="Avenir Book"/>
              <a:sym typeface="Avenir Book"/>
            </a:endParaRPr>
          </a:p>
          <a:p>
            <a:pPr marL="0" marR="0" indent="0" algn="l" defTabSz="821531" rtl="0" fontAlgn="auto" latinLnBrk="0" hangingPunct="0">
              <a:lnSpc>
                <a:spcPct val="100000"/>
              </a:lnSpc>
              <a:spcBef>
                <a:spcPts val="0"/>
              </a:spcBef>
              <a:spcAft>
                <a:spcPts val="0"/>
              </a:spcAft>
              <a:buClrTx/>
              <a:buSzTx/>
              <a:buFontTx/>
              <a:buNone/>
              <a:tabLst/>
            </a:pPr>
            <a:r>
              <a:rPr lang="en-US" sz="2000" dirty="0">
                <a:solidFill>
                  <a:srgbClr val="000000"/>
                </a:solidFill>
                <a:ea typeface="Avenir Book"/>
                <a:cs typeface="Avenir Book"/>
                <a:sym typeface="Avenir Book"/>
              </a:rPr>
              <a:t>CLIC is ~11km (380 GeV), ILC ~20km (250 GeV),  FCC/CEPC ~100km (~350 GeV)</a:t>
            </a:r>
          </a:p>
          <a:p>
            <a:pPr marL="0" marR="0" indent="0" algn="l" defTabSz="821531" rtl="0" fontAlgn="auto" latinLnBrk="0" hangingPunct="0">
              <a:lnSpc>
                <a:spcPct val="100000"/>
              </a:lnSpc>
              <a:spcBef>
                <a:spcPts val="0"/>
              </a:spcBef>
              <a:spcAft>
                <a:spcPts val="0"/>
              </a:spcAft>
              <a:buClrTx/>
              <a:buSzTx/>
              <a:buFontTx/>
              <a:buNone/>
              <a:tabLst/>
            </a:pPr>
            <a:endParaRPr kumimoji="0" lang="en-US" sz="2000" u="none" strike="noStrike" cap="none" spc="0" normalizeH="0" baseline="0" dirty="0">
              <a:ln>
                <a:noFill/>
              </a:ln>
              <a:solidFill>
                <a:srgbClr val="000000"/>
              </a:solidFill>
              <a:effectLst/>
              <a:uFillTx/>
              <a:ea typeface="Avenir Book"/>
              <a:cs typeface="Avenir Book"/>
              <a:sym typeface="Avenir Book"/>
            </a:endParaRPr>
          </a:p>
          <a:p>
            <a:pPr marL="0" marR="0" indent="0" algn="l" defTabSz="821531" rtl="0" fontAlgn="auto" latinLnBrk="0" hangingPunct="0">
              <a:lnSpc>
                <a:spcPct val="100000"/>
              </a:lnSpc>
              <a:spcBef>
                <a:spcPts val="0"/>
              </a:spcBef>
              <a:spcAft>
                <a:spcPts val="0"/>
              </a:spcAft>
              <a:buClrTx/>
              <a:buSzTx/>
              <a:buFontTx/>
              <a:buNone/>
              <a:tabLst/>
            </a:pPr>
            <a:endParaRPr lang="en-US" sz="2000" dirty="0">
              <a:solidFill>
                <a:srgbClr val="000000"/>
              </a:solidFill>
              <a:ea typeface="Avenir Book"/>
              <a:cs typeface="Avenir Book"/>
              <a:sym typeface="Avenir Book"/>
            </a:endParaRPr>
          </a:p>
          <a:p>
            <a:pPr marL="0" marR="0" indent="0" algn="l" defTabSz="821531" rtl="0" fontAlgn="auto" latinLnBrk="0" hangingPunct="0">
              <a:lnSpc>
                <a:spcPct val="100000"/>
              </a:lnSpc>
              <a:spcBef>
                <a:spcPts val="0"/>
              </a:spcBef>
              <a:spcAft>
                <a:spcPts val="0"/>
              </a:spcAft>
              <a:buClrTx/>
              <a:buSzTx/>
              <a:buFontTx/>
              <a:buNone/>
              <a:tabLst/>
            </a:pPr>
            <a:endParaRPr kumimoji="0" lang="en-US" sz="2000" u="none" strike="noStrike" cap="none" spc="0" normalizeH="0" baseline="0" dirty="0">
              <a:ln>
                <a:noFill/>
              </a:ln>
              <a:solidFill>
                <a:srgbClr val="000000"/>
              </a:solidFill>
              <a:effectLst/>
              <a:uFillTx/>
              <a:ea typeface="Avenir Book"/>
              <a:cs typeface="Avenir Book"/>
              <a:sym typeface="Avenir Book"/>
            </a:endParaRPr>
          </a:p>
          <a:p>
            <a:pPr marL="0" marR="0" indent="0" algn="l" defTabSz="821531" rtl="0" fontAlgn="auto" latinLnBrk="0" hangingPunct="0">
              <a:lnSpc>
                <a:spcPct val="100000"/>
              </a:lnSpc>
              <a:spcBef>
                <a:spcPts val="0"/>
              </a:spcBef>
              <a:spcAft>
                <a:spcPts val="0"/>
              </a:spcAft>
              <a:buClrTx/>
              <a:buSzTx/>
              <a:buFontTx/>
              <a:buNone/>
              <a:tabLst/>
            </a:pPr>
            <a:endParaRPr kumimoji="0" lang="en-US" sz="2000" u="none" strike="noStrike" cap="none" spc="0" normalizeH="0" baseline="0" dirty="0">
              <a:ln>
                <a:noFill/>
              </a:ln>
              <a:solidFill>
                <a:srgbClr val="000000"/>
              </a:solidFill>
              <a:effectLst/>
              <a:uFillTx/>
              <a:ea typeface="Avenir Book"/>
              <a:cs typeface="Avenir Book"/>
              <a:sym typeface="Avenir Book"/>
            </a:endParaRPr>
          </a:p>
          <a:p>
            <a:pPr marL="0" marR="0" indent="0" algn="l" defTabSz="821531" rtl="0" fontAlgn="auto" latinLnBrk="0" hangingPunct="0">
              <a:lnSpc>
                <a:spcPct val="100000"/>
              </a:lnSpc>
              <a:spcBef>
                <a:spcPts val="0"/>
              </a:spcBef>
              <a:spcAft>
                <a:spcPts val="0"/>
              </a:spcAft>
              <a:buClrTx/>
              <a:buSzTx/>
              <a:buFontTx/>
              <a:buNone/>
              <a:tabLst/>
            </a:pPr>
            <a:endParaRPr lang="en-US" sz="2000" dirty="0">
              <a:solidFill>
                <a:srgbClr val="000000"/>
              </a:solidFill>
              <a:ea typeface="Avenir Book"/>
              <a:cs typeface="Avenir Book"/>
              <a:sym typeface="Avenir Book"/>
            </a:endParaRPr>
          </a:p>
          <a:p>
            <a:pPr marL="0" marR="0" indent="0" algn="l" defTabSz="821531" rtl="0" fontAlgn="auto" latinLnBrk="0" hangingPunct="0">
              <a:lnSpc>
                <a:spcPct val="100000"/>
              </a:lnSpc>
              <a:spcBef>
                <a:spcPts val="0"/>
              </a:spcBef>
              <a:spcAft>
                <a:spcPts val="0"/>
              </a:spcAft>
              <a:buClrTx/>
              <a:buSzTx/>
              <a:buFontTx/>
              <a:buNone/>
              <a:tabLst/>
            </a:pPr>
            <a:endParaRPr lang="en-US" sz="2000" dirty="0">
              <a:solidFill>
                <a:srgbClr val="000000"/>
              </a:solidFill>
              <a:ea typeface="Avenir Book"/>
              <a:cs typeface="Avenir Book"/>
              <a:sym typeface="Avenir Book"/>
            </a:endParaRPr>
          </a:p>
          <a:p>
            <a:pPr marL="0" marR="0" indent="0" algn="l" defTabSz="821531" rtl="0" fontAlgn="auto" latinLnBrk="0" hangingPunct="0">
              <a:lnSpc>
                <a:spcPct val="100000"/>
              </a:lnSpc>
              <a:spcBef>
                <a:spcPts val="0"/>
              </a:spcBef>
              <a:spcAft>
                <a:spcPts val="0"/>
              </a:spcAft>
              <a:buClrTx/>
              <a:buSzTx/>
              <a:buFontTx/>
              <a:buNone/>
              <a:tabLst/>
            </a:pPr>
            <a:endParaRPr lang="en-US" sz="2000" dirty="0">
              <a:solidFill>
                <a:srgbClr val="000000"/>
              </a:solidFill>
              <a:ea typeface="Avenir Book"/>
              <a:cs typeface="Avenir Book"/>
              <a:sym typeface="Avenir Book"/>
            </a:endParaRPr>
          </a:p>
        </p:txBody>
      </p:sp>
      <p:grpSp>
        <p:nvGrpSpPr>
          <p:cNvPr id="7" name="Group 5">
            <a:extLst>
              <a:ext uri="{FF2B5EF4-FFF2-40B4-BE49-F238E27FC236}">
                <a16:creationId xmlns:a16="http://schemas.microsoft.com/office/drawing/2014/main" id="{C0B77A4D-1FB0-874F-BF80-1745541A033C}"/>
              </a:ext>
            </a:extLst>
          </p:cNvPr>
          <p:cNvGrpSpPr>
            <a:grpSpLocks/>
          </p:cNvGrpSpPr>
          <p:nvPr/>
        </p:nvGrpSpPr>
        <p:grpSpPr bwMode="auto">
          <a:xfrm>
            <a:off x="767408" y="4605206"/>
            <a:ext cx="2651125" cy="841375"/>
            <a:chOff x="3270" y="1577"/>
            <a:chExt cx="1670" cy="530"/>
          </a:xfrm>
        </p:grpSpPr>
        <p:pic>
          <p:nvPicPr>
            <p:cNvPr id="8" name="Picture 6">
              <a:extLst>
                <a:ext uri="{FF2B5EF4-FFF2-40B4-BE49-F238E27FC236}">
                  <a16:creationId xmlns:a16="http://schemas.microsoft.com/office/drawing/2014/main" id="{4E031BB6-6C1A-CE4B-BD69-0576517A96B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00" y="1584"/>
              <a:ext cx="1340" cy="5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9" name="Picture 7">
              <a:extLst>
                <a:ext uri="{FF2B5EF4-FFF2-40B4-BE49-F238E27FC236}">
                  <a16:creationId xmlns:a16="http://schemas.microsoft.com/office/drawing/2014/main" id="{11EFFCF5-071E-CE49-902F-05A52B618BC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70" y="1577"/>
              <a:ext cx="338" cy="5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grpSp>
      <p:sp>
        <p:nvSpPr>
          <p:cNvPr id="2" name="Slide Number Placeholder 1">
            <a:extLst>
              <a:ext uri="{FF2B5EF4-FFF2-40B4-BE49-F238E27FC236}">
                <a16:creationId xmlns:a16="http://schemas.microsoft.com/office/drawing/2014/main" id="{F120A1D7-19C0-3D41-BBAB-FCF74A3F73B1}"/>
              </a:ext>
            </a:extLst>
          </p:cNvPr>
          <p:cNvSpPr>
            <a:spLocks noGrp="1"/>
          </p:cNvSpPr>
          <p:nvPr>
            <p:ph type="sldNum" sz="quarter" idx="12"/>
          </p:nvPr>
        </p:nvSpPr>
        <p:spPr/>
        <p:txBody>
          <a:bodyPr/>
          <a:lstStyle/>
          <a:p>
            <a:fld id="{86CB4B4D-7CA3-9044-876B-883B54F8677D}" type="slidenum">
              <a:rPr lang="en-US" smtClean="0"/>
              <a:t>8</a:t>
            </a:fld>
            <a:endParaRPr lang="en-US" dirty="0"/>
          </a:p>
        </p:txBody>
      </p:sp>
      <p:sp>
        <p:nvSpPr>
          <p:cNvPr id="10" name="Title 9">
            <a:extLst>
              <a:ext uri="{FF2B5EF4-FFF2-40B4-BE49-F238E27FC236}">
                <a16:creationId xmlns:a16="http://schemas.microsoft.com/office/drawing/2014/main" id="{9B380191-A5F1-EA42-8891-601B8585E78C}"/>
              </a:ext>
            </a:extLst>
          </p:cNvPr>
          <p:cNvSpPr>
            <a:spLocks noGrp="1"/>
          </p:cNvSpPr>
          <p:nvPr>
            <p:ph type="title" idx="4294967295"/>
          </p:nvPr>
        </p:nvSpPr>
        <p:spPr>
          <a:xfrm>
            <a:off x="695400" y="319435"/>
            <a:ext cx="8115306" cy="949325"/>
          </a:xfrm>
        </p:spPr>
        <p:txBody>
          <a:bodyPr/>
          <a:lstStyle/>
          <a:p>
            <a:r>
              <a:rPr lang="en-US" sz="3200" dirty="0">
                <a:latin typeface="+mn-lt"/>
              </a:rPr>
              <a:t>Circular versus linear </a:t>
            </a:r>
          </a:p>
        </p:txBody>
      </p:sp>
      <p:pic>
        <p:nvPicPr>
          <p:cNvPr id="12" name="Picture 8">
            <a:extLst>
              <a:ext uri="{FF2B5EF4-FFF2-40B4-BE49-F238E27FC236}">
                <a16:creationId xmlns:a16="http://schemas.microsoft.com/office/drawing/2014/main" id="{63CF1FE0-9EE7-6940-9B78-250C0C8CF460}"/>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065600" y="4520319"/>
            <a:ext cx="3448212" cy="1011150"/>
          </a:xfrm>
          <a:prstGeom prst="rect">
            <a:avLst/>
          </a:prstGeom>
          <a:solidFill>
            <a:srgbClr val="FFFFFF"/>
          </a:solidFill>
          <a:ln>
            <a:noFill/>
          </a:ln>
          <a:effectLst/>
        </p:spPr>
      </p:pic>
      <p:pic>
        <p:nvPicPr>
          <p:cNvPr id="3" name="Picture 2">
            <a:extLst>
              <a:ext uri="{FF2B5EF4-FFF2-40B4-BE49-F238E27FC236}">
                <a16:creationId xmlns:a16="http://schemas.microsoft.com/office/drawing/2014/main" id="{193ABF09-32C1-2247-9386-795EBEA64C90}"/>
              </a:ext>
            </a:extLst>
          </p:cNvPr>
          <p:cNvPicPr>
            <a:picLocks noChangeAspect="1"/>
          </p:cNvPicPr>
          <p:nvPr/>
        </p:nvPicPr>
        <p:blipFill>
          <a:blip r:embed="rId6"/>
          <a:stretch>
            <a:fillRect/>
          </a:stretch>
        </p:blipFill>
        <p:spPr>
          <a:xfrm>
            <a:off x="8362598" y="4293096"/>
            <a:ext cx="3257889" cy="2455877"/>
          </a:xfrm>
          <a:prstGeom prst="rect">
            <a:avLst/>
          </a:prstGeom>
        </p:spPr>
      </p:pic>
    </p:spTree>
    <p:extLst>
      <p:ext uri="{BB962C8B-B14F-4D97-AF65-F5344CB8AC3E}">
        <p14:creationId xmlns:p14="http://schemas.microsoft.com/office/powerpoint/2010/main" val="366129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263D37-1344-C5D1-DE28-C73B5AB95BBA}"/>
              </a:ext>
            </a:extLst>
          </p:cNvPr>
          <p:cNvSpPr>
            <a:spLocks noGrp="1"/>
          </p:cNvSpPr>
          <p:nvPr>
            <p:ph type="dt" sz="half" idx="10"/>
          </p:nvPr>
        </p:nvSpPr>
        <p:spPr/>
        <p:txBody>
          <a:bodyPr/>
          <a:lstStyle/>
          <a:p>
            <a:r>
              <a:rPr lang="de-CH"/>
              <a:t>24.04.23</a:t>
            </a:r>
            <a:endParaRPr lang="en-US" dirty="0"/>
          </a:p>
        </p:txBody>
      </p:sp>
      <p:sp>
        <p:nvSpPr>
          <p:cNvPr id="3" name="Slide Number Placeholder 2">
            <a:extLst>
              <a:ext uri="{FF2B5EF4-FFF2-40B4-BE49-F238E27FC236}">
                <a16:creationId xmlns:a16="http://schemas.microsoft.com/office/drawing/2014/main" id="{B1A4899E-4338-931F-0C31-2012F4E81095}"/>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4" name="Picture 3">
            <a:extLst>
              <a:ext uri="{FF2B5EF4-FFF2-40B4-BE49-F238E27FC236}">
                <a16:creationId xmlns:a16="http://schemas.microsoft.com/office/drawing/2014/main" id="{706850EF-8A70-3425-59C9-72E7F3C34016}"/>
              </a:ext>
            </a:extLst>
          </p:cNvPr>
          <p:cNvPicPr>
            <a:picLocks noChangeAspect="1"/>
          </p:cNvPicPr>
          <p:nvPr/>
        </p:nvPicPr>
        <p:blipFill>
          <a:blip r:embed="rId2"/>
          <a:stretch>
            <a:fillRect/>
          </a:stretch>
        </p:blipFill>
        <p:spPr>
          <a:xfrm>
            <a:off x="589011" y="937289"/>
            <a:ext cx="4910313" cy="2762051"/>
          </a:xfrm>
          <a:prstGeom prst="rect">
            <a:avLst/>
          </a:prstGeom>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3DBFF858-E4D1-B6DD-269D-C2A48220C72B}"/>
              </a:ext>
            </a:extLst>
          </p:cNvPr>
          <p:cNvPicPr>
            <a:picLocks noChangeAspect="1"/>
          </p:cNvPicPr>
          <p:nvPr/>
        </p:nvPicPr>
        <p:blipFill>
          <a:blip r:embed="rId3"/>
          <a:stretch>
            <a:fillRect/>
          </a:stretch>
        </p:blipFill>
        <p:spPr>
          <a:xfrm>
            <a:off x="6692678" y="969260"/>
            <a:ext cx="4526270" cy="2546027"/>
          </a:xfrm>
          <a:prstGeom prst="rect">
            <a:avLst/>
          </a:prstGeom>
          <a:effectLst>
            <a:outerShdw blurRad="63500" sx="102000" sy="102000" algn="ctr" rotWithShape="0">
              <a:prstClr val="black">
                <a:alpha val="40000"/>
              </a:prstClr>
            </a:outerShdw>
          </a:effectLst>
        </p:spPr>
      </p:pic>
      <p:pic>
        <p:nvPicPr>
          <p:cNvPr id="6" name="Picture 5">
            <a:extLst>
              <a:ext uri="{FF2B5EF4-FFF2-40B4-BE49-F238E27FC236}">
                <a16:creationId xmlns:a16="http://schemas.microsoft.com/office/drawing/2014/main" id="{EE6053B5-9336-EC5E-ABA1-1D213B92E0BA}"/>
              </a:ext>
            </a:extLst>
          </p:cNvPr>
          <p:cNvPicPr>
            <a:picLocks noChangeAspect="1"/>
          </p:cNvPicPr>
          <p:nvPr/>
        </p:nvPicPr>
        <p:blipFill>
          <a:blip r:embed="rId4"/>
          <a:stretch>
            <a:fillRect/>
          </a:stretch>
        </p:blipFill>
        <p:spPr>
          <a:xfrm>
            <a:off x="6056215" y="3902427"/>
            <a:ext cx="5050750" cy="2841047"/>
          </a:xfrm>
          <a:prstGeom prst="rect">
            <a:avLst/>
          </a:prstGeom>
          <a:effectLst>
            <a:outerShdw blurRad="63500" sx="102000" sy="102000" algn="ctr" rotWithShape="0">
              <a:prstClr val="black">
                <a:alpha val="40000"/>
              </a:prstClr>
            </a:outerShdw>
          </a:effectLst>
        </p:spPr>
      </p:pic>
      <p:sp>
        <p:nvSpPr>
          <p:cNvPr id="7" name="TextBox 6">
            <a:extLst>
              <a:ext uri="{FF2B5EF4-FFF2-40B4-BE49-F238E27FC236}">
                <a16:creationId xmlns:a16="http://schemas.microsoft.com/office/drawing/2014/main" id="{0275AD4B-679B-CFAB-4EBA-FA59F22F2006}"/>
              </a:ext>
            </a:extLst>
          </p:cNvPr>
          <p:cNvSpPr txBox="1"/>
          <p:nvPr/>
        </p:nvSpPr>
        <p:spPr>
          <a:xfrm>
            <a:off x="250263" y="260648"/>
            <a:ext cx="13694609" cy="430887"/>
          </a:xfrm>
          <a:prstGeom prst="rect">
            <a:avLst/>
          </a:prstGeom>
          <a:noFill/>
        </p:spPr>
        <p:txBody>
          <a:bodyPr wrap="square" lIns="0" tIns="0" rIns="0" bIns="0" rtlCol="0">
            <a:spAutoFit/>
          </a:bodyPr>
          <a:lstStyle/>
          <a:p>
            <a:pPr algn="l"/>
            <a:r>
              <a:rPr lang="en-GB" sz="2800" b="1" dirty="0"/>
              <a:t>Several large electron linac and ring projects outside particle physics </a:t>
            </a:r>
          </a:p>
        </p:txBody>
      </p:sp>
      <p:sp>
        <p:nvSpPr>
          <p:cNvPr id="8" name="TextBox 7">
            <a:extLst>
              <a:ext uri="{FF2B5EF4-FFF2-40B4-BE49-F238E27FC236}">
                <a16:creationId xmlns:a16="http://schemas.microsoft.com/office/drawing/2014/main" id="{A098A8A5-92BF-CFDE-9FCA-CDFE8473001B}"/>
              </a:ext>
            </a:extLst>
          </p:cNvPr>
          <p:cNvSpPr txBox="1"/>
          <p:nvPr/>
        </p:nvSpPr>
        <p:spPr>
          <a:xfrm>
            <a:off x="839417" y="4221088"/>
            <a:ext cx="3888431" cy="830997"/>
          </a:xfrm>
          <a:prstGeom prst="rect">
            <a:avLst/>
          </a:prstGeom>
          <a:noFill/>
        </p:spPr>
        <p:txBody>
          <a:bodyPr wrap="square" lIns="0" tIns="0" rIns="0" bIns="0" rtlCol="0">
            <a:spAutoFit/>
          </a:bodyPr>
          <a:lstStyle/>
          <a:p>
            <a:pPr algn="l"/>
            <a:r>
              <a:rPr lang="en-GB" dirty="0">
                <a:solidFill>
                  <a:srgbClr val="303030"/>
                </a:solidFill>
              </a:rPr>
              <a:t>Electron accelerators providing a lot of technical expertise, industry support – but not colliders </a:t>
            </a:r>
          </a:p>
        </p:txBody>
      </p:sp>
    </p:spTree>
    <p:extLst>
      <p:ext uri="{BB962C8B-B14F-4D97-AF65-F5344CB8AC3E}">
        <p14:creationId xmlns:p14="http://schemas.microsoft.com/office/powerpoint/2010/main" val="289781229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Template CEA 2019 Défaut">
  <a:themeElements>
    <a:clrScheme name="CEA Défaut">
      <a:dk1>
        <a:srgbClr val="3F3F3F"/>
      </a:dk1>
      <a:lt1>
        <a:sysClr val="window" lastClr="FFFFFF"/>
      </a:lt1>
      <a:dk2>
        <a:srgbClr val="44546A"/>
      </a:dk2>
      <a:lt2>
        <a:srgbClr val="E7E6E6"/>
      </a:lt2>
      <a:accent1>
        <a:srgbClr val="92D050"/>
      </a:accent1>
      <a:accent2>
        <a:srgbClr val="008BBC"/>
      </a:accent2>
      <a:accent3>
        <a:srgbClr val="D81142"/>
      </a:accent3>
      <a:accent4>
        <a:srgbClr val="FFC000"/>
      </a:accent4>
      <a:accent5>
        <a:srgbClr val="218380"/>
      </a:accent5>
      <a:accent6>
        <a:srgbClr val="8F2D56"/>
      </a:accent6>
      <a:hlink>
        <a:srgbClr val="2E75B5"/>
      </a:hlink>
      <a:folHlink>
        <a:srgbClr val="954F72"/>
      </a:folHlink>
    </a:clrScheme>
    <a:fontScheme name="CEA">
      <a:majorFont>
        <a:latin typeface="Calibri"/>
        <a:ea typeface=""/>
        <a:cs typeface=""/>
      </a:majorFont>
      <a:minorFont>
        <a:latin typeface="Calibri"/>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800" dirty="0"/>
        </a:defPPr>
      </a:lstStyle>
    </a:txDef>
  </a:objectDefaults>
  <a:extraClrSchemeLst/>
  <a:extLst>
    <a:ext uri="{05A4C25C-085E-4340-85A3-A5531E510DB2}">
      <thm15:themeFamily xmlns:thm15="http://schemas.microsoft.com/office/thememl/2012/main" name="Template PP CEA 4-3.pptx" id="{017B0BBD-D478-416D-9408-C3E5553B88B8}" vid="{9A88B8C1-4942-46D3-9391-C2B501F07E8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14729</TotalTime>
  <Words>3643</Words>
  <Application>Microsoft Macintosh PowerPoint</Application>
  <PresentationFormat>Widescreen</PresentationFormat>
  <Paragraphs>647</Paragraphs>
  <Slides>50</Slides>
  <Notes>22</Notes>
  <HiddenSlides>0</HiddenSlides>
  <MMClips>0</MMClips>
  <ScaleCrop>false</ScaleCrop>
  <HeadingPairs>
    <vt:vector size="8" baseType="variant">
      <vt:variant>
        <vt:lpstr>Fonts Used</vt:lpstr>
      </vt:variant>
      <vt:variant>
        <vt:i4>19</vt:i4>
      </vt:variant>
      <vt:variant>
        <vt:lpstr>Theme</vt:lpstr>
      </vt:variant>
      <vt:variant>
        <vt:i4>2</vt:i4>
      </vt:variant>
      <vt:variant>
        <vt:lpstr>Embedded OLE Servers</vt:lpstr>
      </vt:variant>
      <vt:variant>
        <vt:i4>1</vt:i4>
      </vt:variant>
      <vt:variant>
        <vt:lpstr>Slide Titles</vt:lpstr>
      </vt:variant>
      <vt:variant>
        <vt:i4>50</vt:i4>
      </vt:variant>
    </vt:vector>
  </HeadingPairs>
  <TitlesOfParts>
    <vt:vector size="72" baseType="lpstr">
      <vt:lpstr>Arial</vt:lpstr>
      <vt:lpstr>Arial Narrow</vt:lpstr>
      <vt:lpstr>Avenir</vt:lpstr>
      <vt:lpstr>Avenir Medium</vt:lpstr>
      <vt:lpstr>Calibri</vt:lpstr>
      <vt:lpstr>Cambria Math</vt:lpstr>
      <vt:lpstr>Graphik</vt:lpstr>
      <vt:lpstr>Helvetica</vt:lpstr>
      <vt:lpstr>Helvetica Neue</vt:lpstr>
      <vt:lpstr>Lato</vt:lpstr>
      <vt:lpstr>Lava Devanagari Bold</vt:lpstr>
      <vt:lpstr>Roboto</vt:lpstr>
      <vt:lpstr>Roboto Slab</vt:lpstr>
      <vt:lpstr>Symbol</vt:lpstr>
      <vt:lpstr>Times</vt:lpstr>
      <vt:lpstr>Trebuchet MS</vt:lpstr>
      <vt:lpstr>Verdana</vt:lpstr>
      <vt:lpstr>Wingdings</vt:lpstr>
      <vt:lpstr>Wingdings 3</vt:lpstr>
      <vt:lpstr>Office Theme</vt:lpstr>
      <vt:lpstr>Template CEA 2019 Défaut</vt:lpstr>
      <vt:lpstr>Equation</vt:lpstr>
      <vt:lpstr>High Energy Muon and Hadron Collider Projects - within the overall future accelerator panorama</vt:lpstr>
      <vt:lpstr> Higgs and Beyond the Standard Model  </vt:lpstr>
      <vt:lpstr>Some of our existing tools  </vt:lpstr>
      <vt:lpstr>Particle types to accelerate</vt:lpstr>
      <vt:lpstr>PowerPoint Presentation</vt:lpstr>
      <vt:lpstr>PowerPoint Presentation</vt:lpstr>
      <vt:lpstr>New ideas being developed </vt:lpstr>
      <vt:lpstr>Circular versus linear </vt:lpstr>
      <vt:lpstr>PowerPoint Presentation</vt:lpstr>
      <vt:lpstr>Timelines in Snowmass Energy Frontier summary </vt:lpstr>
      <vt:lpstr>PowerPoint Presentation</vt:lpstr>
      <vt:lpstr>Scope 2: Beyond Higgs Factories (BHF)  - ref presentation Tuesday by Carlos Wagner about physics -  </vt:lpstr>
      <vt:lpstr>Circular machines, e+e- and later hadrons  </vt:lpstr>
      <vt:lpstr>      Energy reach of circular accelerators</vt:lpstr>
      <vt:lpstr>Linear Colliders, for Higgs, top and later 1-3 TeV</vt:lpstr>
      <vt:lpstr>Muon collider </vt:lpstr>
      <vt:lpstr>PowerPoint Presentation</vt:lpstr>
      <vt:lpstr>PowerPoint Presentation</vt:lpstr>
      <vt:lpstr>Lorentz equation</vt:lpstr>
      <vt:lpstr>The Lattice of an accelerator</vt:lpstr>
      <vt:lpstr>PowerPoint Presentation</vt:lpstr>
      <vt:lpstr>Phase stability in a synchrotron</vt:lpstr>
      <vt:lpstr>Bunches in collision </vt:lpstr>
      <vt:lpstr>PowerPoint Presentation</vt:lpstr>
      <vt:lpstr> Hadron colliders – LHC: the ultimate proof of concept  </vt:lpstr>
      <vt:lpstr>FCC-hh – conceptual design reports in 2018 </vt:lpstr>
      <vt:lpstr>PowerPoint Presentation</vt:lpstr>
      <vt:lpstr>PowerPoint Presentation</vt:lpstr>
      <vt:lpstr>PowerPoint Presentation</vt:lpstr>
      <vt:lpstr>FCC feasibility study </vt:lpstr>
      <vt:lpstr>PowerPoint Presentation</vt:lpstr>
      <vt:lpstr>FCC-hh technical update examples  </vt:lpstr>
      <vt:lpstr>PowerPoint Presentation</vt:lpstr>
      <vt:lpstr>A muon collider addressing size, luminosity, power  </vt:lpstr>
      <vt:lpstr>Overview of the muon collider systems</vt:lpstr>
      <vt:lpstr>Muon Production and Capture</vt:lpstr>
      <vt:lpstr>Muon Cooling</vt:lpstr>
      <vt:lpstr>Acceleration</vt:lpstr>
      <vt:lpstr>Muon Collider Ring - radiation due to  muon decay</vt:lpstr>
      <vt:lpstr>Muon Collider Magnets</vt:lpstr>
      <vt:lpstr>Cooling Test Facility </vt:lpstr>
      <vt:lpstr>PowerPoint Presentation</vt:lpstr>
      <vt:lpstr>Power and energy </vt:lpstr>
      <vt:lpstr>Sustainable facilities </vt:lpstr>
      <vt:lpstr>Personnel estimate and cost – for Higgs factories </vt:lpstr>
      <vt:lpstr>Higher energy projects – and costs</vt:lpstr>
      <vt:lpstr>Impact on/from – and collaboration with – other fields </vt:lpstr>
      <vt:lpstr>Summary</vt:lpstr>
      <vt:lpstr>Most of the slides/information from:  The Snowmass Implementation Task Force (chair T.Roser)  M.Benedikt, T.Raubenheimer, M.Giovannozzi D.Schulte, K.Skoufaris    B.List and ARUP team  E.Adli  M.Narain  Earlier talks in the school, in particular Carlos Wagner (physics) and Pierre Vedrine (high field magnets)  ….    THANKS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Steinar Stapnes</dc:creator>
  <cp:lastModifiedBy>Steinar Stapnes</cp:lastModifiedBy>
  <cp:revision>161</cp:revision>
  <cp:lastPrinted>2020-01-30T13:49:18Z</cp:lastPrinted>
  <dcterms:created xsi:type="dcterms:W3CDTF">2023-01-21T14:55:59Z</dcterms:created>
  <dcterms:modified xsi:type="dcterms:W3CDTF">2023-08-31T17:59:45Z</dcterms:modified>
</cp:coreProperties>
</file>