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  <p:sldMasterId id="2147483804" r:id="rId13"/>
  </p:sldMasterIdLst>
  <p:notesMasterIdLst>
    <p:notesMasterId r:id="rId52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291"/>
  </p:normalViewPr>
  <p:slideViewPr>
    <p:cSldViewPr snapToGrid="0" snapToObjects="1">
      <p:cViewPr varScale="1">
        <p:scale>
          <a:sx n="121" d="100"/>
          <a:sy n="121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53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t-BR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53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533" name="PlaceHolder 4"/>
          <p:cNvSpPr>
            <a:spLocks noGrp="1"/>
          </p:cNvSpPr>
          <p:nvPr>
            <p:ph type="dt" idx="3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pt-BR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34" name="PlaceHolder 5"/>
          <p:cNvSpPr>
            <a:spLocks noGrp="1"/>
          </p:cNvSpPr>
          <p:nvPr>
            <p:ph type="ftr" idx="3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535" name="PlaceHolder 6"/>
          <p:cNvSpPr>
            <a:spLocks noGrp="1"/>
          </p:cNvSpPr>
          <p:nvPr>
            <p:ph type="sldNum" idx="3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pt-BR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B24EDFAF-CB8F-4F16-AA8F-BC45F768EC31}" type="slidenum">
              <a:rPr lang="pt-BR" sz="1400" b="0" strike="noStrike" spc="-1">
                <a:latin typeface="Times New Roman"/>
              </a:rPr>
              <a:t>‹N°›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3160" cy="3082680"/>
          </a:xfrm>
          <a:prstGeom prst="rect">
            <a:avLst/>
          </a:prstGeom>
          <a:ln w="0">
            <a:noFill/>
          </a:ln>
        </p:spPr>
      </p:sp>
      <p:sp>
        <p:nvSpPr>
          <p:cNvPr id="8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1" strike="noStrike" spc="-1">
                <a:solidFill>
                  <a:srgbClr val="000000"/>
                </a:solidFill>
                <a:latin typeface="Arial"/>
              </a:rPr>
              <a:t>Especificação das fontes: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0" i="1" strike="noStrike" spc="-1">
                <a:solidFill>
                  <a:srgbClr val="000000"/>
                </a:solidFill>
                <a:latin typeface="Arial"/>
              </a:rPr>
              <a:t>Título: </a:t>
            </a: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Montserrat, negrito ativado, tamanho 72.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0" i="1" strike="noStrike" spc="-1">
                <a:solidFill>
                  <a:srgbClr val="000000"/>
                </a:solidFill>
                <a:latin typeface="Arial"/>
              </a:rPr>
              <a:t>Nome: </a:t>
            </a: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Montserrat, tamanho 44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0" i="1" strike="noStrike" spc="-1">
                <a:solidFill>
                  <a:srgbClr val="000000"/>
                </a:solidFill>
                <a:latin typeface="Arial"/>
              </a:rPr>
              <a:t>Cargo: </a:t>
            </a: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Montserrat, italic, tamanho 28.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1" strike="noStrike" spc="-1">
                <a:solidFill>
                  <a:srgbClr val="000000"/>
                </a:solidFill>
                <a:latin typeface="Arial"/>
              </a:rPr>
              <a:t>Como baixar e instalar a fonte: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A fonte Montserrat está disponível para baixar em: https://fonts.google.com/specimen/Montserrat</a:t>
            </a:r>
            <a:endParaRPr lang="pt-BR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Para instalar as fontes é só seguir o simples e rápido passo-a-passo em: https://www.tecmundo.com.br/word/2351-instalando-novos-tipos-de-letras-fontes-.htm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839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DE90B16F-0BBF-47C2-99D1-A9C851D5135F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31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256E22-9247-497C-BEE6-EE030EED00B0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2B59F39-1484-4A26-8CED-C8DA0E11CA00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2623971D-BB41-4693-A4A8-CB6B27EBD9D6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9809ECBB-CD8C-463A-B9AB-7A38950A9E0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3EC596BF-150B-40D4-9107-505D570C81A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6E922179-85AC-494C-948E-65998223812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306D39D4-E2B3-438A-8260-94143D124D0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B5C66D8B-79C9-4D28-8CE7-94E664E1EB74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9B9C6EC0-6001-46E1-BCD9-5F705E99155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FBED1097-636F-432C-9F44-BF0BF32B1D60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4730A6F1-5A8A-406C-8621-BE5DE43E8670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966AC0B3-6A76-40C7-B8D8-D4D294A48967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2C07DE9-3D03-4A83-A406-22D4AE00A7E8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31707A00-8418-4468-A4D9-F3AD38D61ED1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B4F7B20F-C939-410B-9479-CF9365C4694D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73C1BA28-903F-408B-A798-9E6B0310CED0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E4EA5006-E4D1-4FC4-A61D-ECC3BD2D12DC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27EBA0A7-8FB2-47F5-AF00-BE3AF13803FC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C8338669-4C6F-469F-830D-7AD1CCECDDD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A4E07FE4-59F7-46A6-AC0D-E57553FBF4E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06CC6C22-5796-4985-981F-2A1B5CB074B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F87A3C3E-F2C4-4578-97F9-6EEBA1BAE772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47CBCCD0-98C9-4317-A38D-D57A81FEDD35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53635D0-EB4F-4607-956A-4DC9AA95B433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5B73F6A3-0FDA-428C-A121-7EB7EF07550B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283BC9A5-6ACC-4CCB-9F93-5192FB912AFD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EB8D4B67-45D6-47B1-9FDB-16485A16BABF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2947B5C6-736B-4F95-9495-5D3E2EE4629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BFFA15C5-899D-4F57-A5BB-E9A8397D7080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B970E53A-4C56-401E-A28D-91D0006A187B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C5F9294E-01A0-44D0-B558-4199F55277F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6574D828-1DFA-4AD1-93CC-AD1D7CF3229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A924F147-2B20-4775-AA15-73EE004F765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E26FF9EE-40D9-44F3-A453-411ECF5B5E6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3255A1D-9564-4EDF-895D-036901C3A5A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F40D6A79-9B36-4AFD-8662-54985157299E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EB37B562-4D90-4BC2-BAF0-C880820CC528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4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5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E69B4CEC-6CE3-4509-A406-C70043328355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FB9EFA95-CD09-4E48-8847-AB017BC38773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A5AF6E18-6768-462A-925E-EBD0ED8E7D6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5BA8EB4C-265B-46C4-B036-7470549CFFA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329578A1-EB11-4388-8992-E427DB41BE9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DB9ED98D-9CED-4A94-9700-9460098EBC7A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3E7CF420-2B48-4D8E-B98D-61161E76B17D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C3585F46-CAE9-4903-B285-49D6B1C637D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7CA095C-4062-46B3-B95F-A3E632C92401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52F09D19-7AA6-43F7-AEC7-0838B3357BC5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CC687FF5-9B56-45B2-BA71-D55E0820B8F2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08F0D039-E1CE-403F-B4B5-C39089A04C00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5EA2D5E2-DEF7-4436-A07B-8F13668913E3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8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9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9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55DF3174-FAB6-42D6-9D8E-2F16B9EE1B25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9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9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0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A0F88D6-F09A-4A6B-8155-DAED5014820F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0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0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B47A6B4-FC67-4BC9-8A3E-0EE26E8089C6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CD0C8F7-A2C3-44B8-B927-055B35532B04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B5A0339-C828-4994-BD18-DAC532C53185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EB391ED-27DB-43A5-A447-12CCACA010AD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34A5F1-551B-4CE5-88AB-6F9B2A72CC66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4BB7DC2-3716-4782-B47D-E7E37FC04A7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8923E60-C685-4A30-889E-8C0603E6769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DD2FEE2-2C52-4A8F-BBC8-20A49BC551F1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615241E-A3E3-4BDC-BCFF-7EAD30A6D528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62B9E8D-7679-406D-B81A-E909BA653D16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952E0C3-A62F-40F0-873E-5B369FD3C13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2B6EE6B-77D1-4B73-979C-91FBBAD7964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7E8FF678-D218-4886-8846-873E82C45F74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207D1C3-B2D5-45CC-ADF7-085281645FF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30CDC74-6789-4E95-B36E-15B3B14182E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67D325D-05E2-46C5-904D-8B51A725CFF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8207086-71CC-4BC3-8AD7-43862BB7C02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71F4434-FC9B-484D-974E-576EC54403FE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64AB534-C511-47CE-ADAF-DD926FEBB58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7B9BF82-A216-4E50-A574-AD3959E34405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0F25678-12EE-4DED-9BC7-FE164744F87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4A0E2B4-6555-43DA-836F-4109F788E310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9EC3CBF-E3C4-4A71-8CD5-E4EA9FF92BA4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CA7E18B-F40D-4A80-9EFE-7F174076EAA0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C34189A-04C3-4AF9-B5BE-16B8897537E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743553DF-307A-4DDC-8AE8-5F5267CAEFF2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3324D12-F123-4F97-8960-E1EE9A3AB14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A34CEF0-C9C3-4CBA-91C0-CC68C0995FB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91F9063-FC00-4444-A97A-B275FF9A77B3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5996EE0-ED9B-4D62-8175-DF5DA415DFF3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FBA3E8-BCA4-49E5-A2C4-56CA66761BB4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C0B8D04-BF4C-4F34-8296-512A3CF9948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B1D8AB7-5257-4475-A8C0-6FE7F7CEEFCD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461BFD0-9721-42BC-85B9-E886F2F478F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0E7DE40-92B7-48ED-83B7-65794F34CFA3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D895CFF-D159-4420-928A-134C3DB45D1F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415F518-3EEA-4EF1-ABC9-E119450B67FD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62C744A-0911-4B3E-B1FE-CFC13DC1336C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33F2A6B8-1C51-4988-BAF9-2824D94DA215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6A74FE4-ABBD-4B00-B7F8-19C625E9D876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3C1A0CA5-D8AA-41D5-A5A1-1D2F3FBDA6C1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AFD3452C-C946-43F5-B24F-FE1741357AAF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848F95F-6188-4AAA-87C7-55F82748B03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B333E72-08C1-4D0A-BCC0-AB12D4A70B8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B2366A8-B6F6-41EB-8B16-6CFA0EC467E5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5D8C6C16-C3B5-487F-A66B-42B3F75579D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CABAFBCE-5772-4B55-BF99-1ABD39FA431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5AC02DC8-233D-4D70-84AC-9848C35B8268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6EE144C-B76F-4060-BBD3-A0F370EC56C3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B717332C-FE2B-4C30-A737-2CD85D7BB44F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466FB368-2B0C-4CEA-8003-9610C477D1DA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23DCF35F-142C-4853-8552-84EC79A72B3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3C29BBE9-5D8D-47DB-B234-37E0EDF117A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2CC266B7-B52C-4579-8C80-AB1E63655763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9BC36389-B47B-4F46-B72E-1092DF0C101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C467688D-8845-47DE-92F5-E7E01F15849F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F6C0AA5C-3A1B-4088-9B3A-D55FB4FCC96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F5EFFF53-2384-4D32-897D-1F3A37114BB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776D7CB7-0294-4CC1-9428-D99C5701451E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7201935-BC71-4D33-AEF7-62C19062C05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5D252B2B-672C-4F08-8EC0-917DB4119AF1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725EFA41-8E26-4F05-B3A1-2699762563B1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CF7DC9A3-8F8D-4CB1-B7D7-15643350204A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FE867BAE-C6E5-4C4C-BF8E-7A16629D6DF4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324B095F-1EB3-4128-87A7-FDA1BF581D8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15A6741E-DB3F-4991-AD27-B098499DB23E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82FCDBF6-2443-4EE4-8833-98D570CBC94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9C0A68A6-BF28-4A91-AAE4-B2F6B45C718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48F92BD5-C720-4580-AB38-DE4EDF46B5C1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47C19829-FD50-4164-AC65-690CDAF5E6C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7BED51D-2D7B-426D-BED0-B3546999A77E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E7053A72-FA26-4CA7-AAD5-EF3A4153299D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7C7ADDEC-1063-4009-BA68-17C938B95E21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34BA0E6A-4CC4-4F06-B337-42A5D22ED4E4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293E1BD6-797C-48FD-A531-D5A745D3871C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3D03A30A-4931-4D49-B317-D91317A1C980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1FEAE9C-A042-4B3E-8376-AA8A91989DF1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D857127E-6FF1-4FD6-9F20-B39ABE0AF793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BFAA8AC7-FA89-421F-833E-2AEAAE534CB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534525BD-1CF0-4142-A87D-DB59B5457002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F84B280-05F8-433D-A6AA-18DDA9EC624D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371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pt-BR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pt-BR" sz="1200" b="0" strike="noStrike" spc="-1">
              <a:latin typeface="Times New Roman"/>
            </a:endParaRPr>
          </a:p>
        </p:txBody>
      </p:sp>
      <p:sp>
        <p:nvSpPr>
          <p:cNvPr id="372" name="PlaceHolder 5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73" name="PlaceHolder 6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40C5F75-C2D0-4B92-B182-B0D8998194FE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412" name="PlaceHolder 3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pt-BR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pt-BR" sz="1200" b="0" strike="noStrike" spc="-1">
              <a:latin typeface="Times New Roman"/>
            </a:endParaRPr>
          </a:p>
        </p:txBody>
      </p:sp>
      <p:sp>
        <p:nvSpPr>
          <p:cNvPr id="413" name="PlaceHolder 4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14" name="PlaceHolder 5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E4CF9FB0-04C2-4A9F-B73B-4B48899D11F1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pt-BR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pt-BR" sz="1200" b="0" strike="noStrike" spc="-1">
              <a:latin typeface="Times New Roman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53" name="PlaceHolder 3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834C079-5C82-481C-A9A7-BFEDBA1B75FA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0A61006-A3AE-4AA4-B7DF-18819AC612AE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B6648F0-30A9-4643-8136-429284C39DFD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ftr" idx="10"/>
          </p:nvPr>
        </p:nvSpPr>
        <p:spPr>
          <a:xfrm>
            <a:off x="4169160" y="6246720"/>
            <a:ext cx="38620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sldNum" idx="11"/>
          </p:nvPr>
        </p:nvSpPr>
        <p:spPr>
          <a:xfrm>
            <a:off x="8740800" y="6246720"/>
            <a:ext cx="28378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363FAE4-703A-432D-B005-84D0E5E6ED73}" type="slidenum">
              <a: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‹N°›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 idx="12"/>
          </p:nvPr>
        </p:nvSpPr>
        <p:spPr>
          <a:xfrm>
            <a:off x="609480" y="6246720"/>
            <a:ext cx="28378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167" name="PlaceHolder 4"/>
          <p:cNvSpPr>
            <a:spLocks noGrp="1"/>
          </p:cNvSpPr>
          <p:nvPr>
            <p:ph type="ftr" idx="13"/>
          </p:nvPr>
        </p:nvSpPr>
        <p:spPr>
          <a:xfrm>
            <a:off x="4169160" y="6246720"/>
            <a:ext cx="38620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sldNum" idx="14"/>
          </p:nvPr>
        </p:nvSpPr>
        <p:spPr>
          <a:xfrm>
            <a:off x="8740800" y="6246720"/>
            <a:ext cx="28378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6BA9604-311D-4D0B-AE8F-AF5E7D3E7313}" type="slidenum">
              <a:rPr lang="pt-B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‹N°›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dt" idx="15"/>
          </p:nvPr>
        </p:nvSpPr>
        <p:spPr>
          <a:xfrm>
            <a:off x="609480" y="6246720"/>
            <a:ext cx="2837880" cy="470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209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10" name="PlaceHolder 5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43E1587-A801-4D5E-8839-5F971F98EBF2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211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49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709027D-1AB6-448E-B2C5-C60E419F000F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5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5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pt-BR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pt-B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28" name="PlaceHolder 2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B5F2191-E9B5-4C7D-A13A-EBC0514204D3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pt-BR" sz="1400" b="0" strike="noStrike" spc="-1">
                <a:latin typeface="Times New Roman"/>
              </a:defRPr>
            </a:lvl1pPr>
          </a:lstStyle>
          <a:p>
            <a:r>
              <a:rPr lang="pt-B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3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pt-B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3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Picture 4"/>
          <p:cNvPicPr/>
          <p:nvPr/>
        </p:nvPicPr>
        <p:blipFill>
          <a:blip r:embed="rId2">
            <a:alphaModFix amt="31000"/>
          </a:blip>
          <a:srcRect t="31595" r="-2"/>
          <a:stretch/>
        </p:blipFill>
        <p:spPr>
          <a:xfrm>
            <a:off x="0" y="0"/>
            <a:ext cx="12188160" cy="6857280"/>
          </a:xfrm>
          <a:prstGeom prst="rect">
            <a:avLst/>
          </a:prstGeom>
          <a:ln w="0">
            <a:noFill/>
          </a:ln>
        </p:spPr>
      </p:pic>
      <p:sp>
        <p:nvSpPr>
          <p:cNvPr id="537" name="Rectangle 46"/>
          <p:cNvSpPr/>
          <p:nvPr/>
        </p:nvSpPr>
        <p:spPr>
          <a:xfrm>
            <a:off x="0" y="0"/>
            <a:ext cx="12188160" cy="68572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38" name="Picture 24"/>
          <p:cNvPicPr/>
          <p:nvPr/>
        </p:nvPicPr>
        <p:blipFill>
          <a:blip r:embed="rId2">
            <a:alphaModFix amt="31000"/>
          </a:blip>
          <a:srcRect t="31595" r="-2"/>
          <a:stretch/>
        </p:blipFill>
        <p:spPr>
          <a:xfrm>
            <a:off x="360" y="360"/>
            <a:ext cx="12188520" cy="6857640"/>
          </a:xfrm>
          <a:prstGeom prst="rect">
            <a:avLst/>
          </a:prstGeom>
          <a:ln w="0">
            <a:noFill/>
          </a:ln>
        </p:spPr>
      </p:pic>
      <p:sp>
        <p:nvSpPr>
          <p:cNvPr id="53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10175760" cy="306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rgbClr val="FFFFFF"/>
                </a:solidFill>
                <a:latin typeface="Calibri"/>
                <a:ea typeface="DejaVu Sans"/>
              </a:rPr>
              <a:t>Artificial Intelligence: Challenges and Opportunities</a:t>
            </a:r>
            <a:br>
              <a:rPr sz="6000"/>
            </a:br>
            <a:r>
              <a:rPr lang="en-US" sz="6000" b="0" strike="noStrike" spc="-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endParaRPr lang="pt-BR" sz="6000" b="0" strike="noStrike" spc="-1">
              <a:latin typeface="Arial"/>
            </a:endParaRPr>
          </a:p>
        </p:txBody>
      </p:sp>
      <p:sp>
        <p:nvSpPr>
          <p:cNvPr id="540" name="PlaceHolder 2"/>
          <p:cNvSpPr>
            <a:spLocks noGrp="1"/>
          </p:cNvSpPr>
          <p:nvPr>
            <p:ph type="subTitle"/>
          </p:nvPr>
        </p:nvSpPr>
        <p:spPr>
          <a:xfrm>
            <a:off x="1527120" y="4599360"/>
            <a:ext cx="9143280" cy="153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900" b="1" strike="noStrike" spc="-1">
                <a:solidFill>
                  <a:srgbClr val="FFFFFF"/>
                </a:solidFill>
                <a:latin typeface="Calibri"/>
                <a:ea typeface="DejaVu Sans"/>
              </a:rPr>
              <a:t>Marcelo Finger</a:t>
            </a:r>
            <a:endParaRPr lang="pt-BR" sz="19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Full Prefessor, Computer Science, IME-USP</a:t>
            </a:r>
            <a:endParaRPr lang="pt-BR" sz="18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Principal Investigator, USP-IBM-Fapesp C4AI -- Center for Artificial Intelligence</a:t>
            </a:r>
            <a:endParaRPr lang="pt-BR" sz="18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September 2023</a:t>
            </a:r>
            <a:endParaRPr lang="pt-BR" sz="18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4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900" b="0" strike="noStrike" spc="-1">
              <a:latin typeface="Arial"/>
            </a:endParaRPr>
          </a:p>
        </p:txBody>
      </p:sp>
      <p:sp>
        <p:nvSpPr>
          <p:cNvPr id="541" name="sketchy line 2"/>
          <p:cNvSpPr/>
          <p:nvPr/>
        </p:nvSpPr>
        <p:spPr>
          <a:xfrm>
            <a:off x="3974040" y="4368600"/>
            <a:ext cx="4242960" cy="17640"/>
          </a:xfrm>
          <a:custGeom>
            <a:avLst/>
            <a:gdLst/>
            <a:ahLst/>
            <a:cxnLst/>
            <a:rect l="l" t="t" r="r" b="b"/>
            <a:pathLst>
              <a:path w="4243589" h="18288" fill="none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Retângulo 10"/>
          <p:cNvSpPr/>
          <p:nvPr/>
        </p:nvSpPr>
        <p:spPr>
          <a:xfrm>
            <a:off x="6513120" y="1559520"/>
            <a:ext cx="5450400" cy="3863880"/>
          </a:xfrm>
          <a:prstGeom prst="rect">
            <a:avLst/>
          </a:prstGeom>
          <a:solidFill>
            <a:srgbClr val="4F81BD"/>
          </a:solidFill>
          <a:ln>
            <a:noFill/>
          </a:ln>
          <a:effectLst>
            <a:outerShdw blurRad="63360" sx="102000" sy="102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9" name="Título 15"/>
          <p:cNvSpPr/>
          <p:nvPr/>
        </p:nvSpPr>
        <p:spPr>
          <a:xfrm>
            <a:off x="6638040" y="1755720"/>
            <a:ext cx="5141520" cy="123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3200" b="0" strike="noStrike" spc="-1">
                <a:solidFill>
                  <a:srgbClr val="FFFFFF"/>
                </a:solidFill>
                <a:latin typeface="Arial"/>
                <a:ea typeface="DejaVu Sans"/>
              </a:rPr>
              <a:t>The First Winter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600" name="Content Placeholder 1"/>
          <p:cNvSpPr/>
          <p:nvPr/>
        </p:nvSpPr>
        <p:spPr>
          <a:xfrm>
            <a:off x="6796080" y="2991240"/>
            <a:ext cx="4575600" cy="279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AI is plagued by a cycle Hype-Winter-Hype</a:t>
            </a:r>
            <a:endParaRPr lang="pt-BR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Hype = Interest + $$$</a:t>
            </a:r>
            <a:endParaRPr lang="pt-BR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Winter =  little </a:t>
            </a:r>
            <a:r>
              <a:rPr lang="pt-BR" sz="1200" b="0" strike="noStrike" spc="-1">
                <a:solidFill>
                  <a:srgbClr val="FFFFFF"/>
                </a:solidFill>
                <a:latin typeface="Arial"/>
                <a:ea typeface="DejaVu Sans"/>
              </a:rPr>
              <a:t>$$$</a:t>
            </a:r>
            <a:endParaRPr lang="pt-BR" sz="1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Symbolic AI, Probabilistic AI, Classificatory AI, Generative AI</a:t>
            </a:r>
            <a:r>
              <a:rPr lang="pt-BR" sz="1200" b="0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pt-BR" sz="1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2800" b="0" strike="noStrike" spc="-1">
              <a:latin typeface="Arial"/>
            </a:endParaRPr>
          </a:p>
        </p:txBody>
      </p:sp>
      <p:pic>
        <p:nvPicPr>
          <p:cNvPr id="601" name="Picture 23" descr="USP abre inscrições para doutorado em Estatística e Ciência da Computação –  CONRE-3 | Conselho Regional de Estatística 3ª Região"/>
          <p:cNvPicPr/>
          <p:nvPr/>
        </p:nvPicPr>
        <p:blipFill>
          <a:blip r:embed="rId2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  <p:pic>
        <p:nvPicPr>
          <p:cNvPr id="602" name="Image 601"/>
          <p:cNvPicPr/>
          <p:nvPr/>
        </p:nvPicPr>
        <p:blipFill>
          <a:blip r:embed="rId3"/>
          <a:stretch/>
        </p:blipFill>
        <p:spPr>
          <a:xfrm>
            <a:off x="191880" y="1800000"/>
            <a:ext cx="6107760" cy="341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Retângulo 1"/>
          <p:cNvSpPr/>
          <p:nvPr/>
        </p:nvSpPr>
        <p:spPr>
          <a:xfrm>
            <a:off x="681480" y="1722600"/>
            <a:ext cx="4902840" cy="3410280"/>
          </a:xfrm>
          <a:prstGeom prst="rect">
            <a:avLst/>
          </a:prstGeom>
          <a:solidFill>
            <a:schemeClr val="accent1"/>
          </a:solidFill>
          <a:ln>
            <a:solidFill>
              <a:srgbClr val="4F81BD"/>
            </a:solidFill>
          </a:ln>
          <a:effectLst>
            <a:outerShdw blurRad="50760" dist="38160" dir="16200000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4" name="PlaceHolder 1"/>
          <p:cNvSpPr>
            <a:spLocks noGrp="1"/>
          </p:cNvSpPr>
          <p:nvPr>
            <p:ph type="title"/>
          </p:nvPr>
        </p:nvSpPr>
        <p:spPr>
          <a:xfrm>
            <a:off x="1044360" y="2630160"/>
            <a:ext cx="417780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FFFFFF"/>
                </a:solidFill>
                <a:latin typeface="Arial"/>
                <a:ea typeface="DejaVu Sans"/>
              </a:rPr>
              <a:t>The rebirth of Neural Nets...</a:t>
            </a:r>
            <a:endParaRPr lang="pt-BR" sz="4400" b="0" strike="noStrike" spc="-1">
              <a:latin typeface="Arial"/>
            </a:endParaRPr>
          </a:p>
        </p:txBody>
      </p:sp>
      <p:sp>
        <p:nvSpPr>
          <p:cNvPr id="605" name="Espaço Reservado para Conteúdo 8"/>
          <p:cNvSpPr/>
          <p:nvPr/>
        </p:nvSpPr>
        <p:spPr>
          <a:xfrm>
            <a:off x="6632280" y="1266120"/>
            <a:ext cx="4358880" cy="2021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170" b="0" strike="noStrike" spc="-1">
                <a:solidFill>
                  <a:srgbClr val="000000"/>
                </a:solidFill>
                <a:latin typeface="Arial"/>
                <a:ea typeface="DejaVu Sans"/>
              </a:rPr>
              <a:t>In </a:t>
            </a:r>
            <a:r>
              <a:rPr lang="pt-BR" sz="2170" b="1" strike="noStrike" spc="-1">
                <a:solidFill>
                  <a:srgbClr val="000000"/>
                </a:solidFill>
                <a:latin typeface="Arial"/>
                <a:ea typeface="DejaVu Sans"/>
              </a:rPr>
              <a:t>1986</a:t>
            </a:r>
            <a:r>
              <a:rPr lang="pt-BR" sz="2170" b="0" strike="noStrike" spc="-1">
                <a:solidFill>
                  <a:srgbClr val="000000"/>
                </a:solidFill>
                <a:latin typeface="Arial"/>
                <a:ea typeface="DejaVu Sans"/>
              </a:rPr>
              <a:t>, Hinton popularizes the </a:t>
            </a:r>
            <a:r>
              <a:rPr lang="pt-BR" sz="2170" b="1" strike="noStrike" spc="-1">
                <a:solidFill>
                  <a:srgbClr val="000000"/>
                </a:solidFill>
                <a:latin typeface="Arial"/>
                <a:ea typeface="DejaVu Sans"/>
              </a:rPr>
              <a:t>backpropagation algorithm</a:t>
            </a:r>
            <a:r>
              <a:rPr lang="pt-BR" sz="2170" b="0" strike="noStrike" spc="-1">
                <a:solidFill>
                  <a:srgbClr val="000000"/>
                </a:solidFill>
                <a:latin typeface="Arial"/>
                <a:ea typeface="DejaVu Sans"/>
              </a:rPr>
              <a:t>: training multilayer neural networks</a:t>
            </a:r>
            <a:endParaRPr lang="pt-BR" sz="217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800" b="0" strike="noStrike" spc="-1">
              <a:latin typeface="Arial"/>
            </a:endParaRPr>
          </a:p>
        </p:txBody>
      </p:sp>
      <p:pic>
        <p:nvPicPr>
          <p:cNvPr id="606" name="Imagem 3" descr="Gráfico, Diagrama&#10;&#10;Descrição gerada automaticamente"/>
          <p:cNvPicPr/>
          <p:nvPr/>
        </p:nvPicPr>
        <p:blipFill>
          <a:blip r:embed="rId2"/>
          <a:stretch/>
        </p:blipFill>
        <p:spPr>
          <a:xfrm>
            <a:off x="6679800" y="3288960"/>
            <a:ext cx="4466160" cy="2608560"/>
          </a:xfrm>
          <a:prstGeom prst="rect">
            <a:avLst/>
          </a:prstGeom>
          <a:ln w="0">
            <a:noFill/>
          </a:ln>
        </p:spPr>
      </p:pic>
      <p:pic>
        <p:nvPicPr>
          <p:cNvPr id="607" name="Picture 14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Espaço Reservado para Conteúdo 9"/>
          <p:cNvSpPr/>
          <p:nvPr/>
        </p:nvSpPr>
        <p:spPr>
          <a:xfrm>
            <a:off x="1120320" y="2057760"/>
            <a:ext cx="4095360" cy="273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Backpropagation requires much more memory and processing power than what was available in the 80s and 90s</a:t>
            </a:r>
            <a:endParaRPr lang="pt-BR" sz="2400" b="0" strike="noStrike" spc="-1">
              <a:latin typeface="Arial"/>
            </a:endParaRPr>
          </a:p>
        </p:txBody>
      </p:sp>
      <p:sp>
        <p:nvSpPr>
          <p:cNvPr id="609" name="Retângulo 3"/>
          <p:cNvSpPr/>
          <p:nvPr/>
        </p:nvSpPr>
        <p:spPr>
          <a:xfrm>
            <a:off x="6014520" y="1722600"/>
            <a:ext cx="4902840" cy="3410280"/>
          </a:xfrm>
          <a:prstGeom prst="rect">
            <a:avLst/>
          </a:prstGeom>
          <a:solidFill>
            <a:schemeClr val="accent1"/>
          </a:solidFill>
          <a:ln>
            <a:solidFill>
              <a:srgbClr val="4F81BD"/>
            </a:solidFill>
          </a:ln>
          <a:effectLst>
            <a:outerShdw blurRad="50760" dist="38160" dir="16200000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0" name="Título 11"/>
          <p:cNvSpPr/>
          <p:nvPr/>
        </p:nvSpPr>
        <p:spPr>
          <a:xfrm>
            <a:off x="6498360" y="2551680"/>
            <a:ext cx="4177800" cy="11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FFFFFF"/>
                </a:solidFill>
                <a:latin typeface="Arial"/>
                <a:ea typeface="DejaVu Sans"/>
              </a:rPr>
              <a:t>… that then die again </a:t>
            </a:r>
            <a:endParaRPr lang="pt-BR" sz="4400" b="0" strike="noStrike" spc="-1">
              <a:latin typeface="Arial"/>
            </a:endParaRPr>
          </a:p>
        </p:txBody>
      </p:sp>
      <p:pic>
        <p:nvPicPr>
          <p:cNvPr id="611" name="Picture 15" descr="USP abre inscrições para doutorado em Estatística e Ciência da Computação –  CONRE-3 | Conselho Regional de Estatística 3ª Região"/>
          <p:cNvPicPr/>
          <p:nvPr/>
        </p:nvPicPr>
        <p:blipFill>
          <a:blip r:embed="rId2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Título 12"/>
          <p:cNvSpPr/>
          <p:nvPr/>
        </p:nvSpPr>
        <p:spPr>
          <a:xfrm>
            <a:off x="950400" y="1812240"/>
            <a:ext cx="3974400" cy="21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000" b="0" strike="noStrike" spc="-1">
                <a:solidFill>
                  <a:srgbClr val="262626"/>
                </a:solidFill>
                <a:latin typeface="Arial"/>
                <a:ea typeface="DejaVu Sans"/>
              </a:rPr>
              <a:t>New Winter</a:t>
            </a:r>
            <a:endParaRPr lang="pt-BR" sz="4000" b="0" strike="noStrike" spc="-1">
              <a:latin typeface="Arial"/>
            </a:endParaRPr>
          </a:p>
        </p:txBody>
      </p:sp>
      <p:sp>
        <p:nvSpPr>
          <p:cNvPr id="613" name="Espaço Reservado para Conteúdo 10"/>
          <p:cNvSpPr/>
          <p:nvPr/>
        </p:nvSpPr>
        <p:spPr>
          <a:xfrm>
            <a:off x="6485400" y="1822680"/>
            <a:ext cx="4707360" cy="34495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r>
              <a:rPr lang="pt-BR" sz="2170" b="0" strike="noStrike" spc="-1">
                <a:solidFill>
                  <a:srgbClr val="000000"/>
                </a:solidFill>
                <a:latin typeface="Arial"/>
                <a:ea typeface="DejaVu Sans"/>
              </a:rPr>
              <a:t>Japanese 5th Generation project fails: official termination of the project in 1995, after spending more than ¥50 billion</a:t>
            </a:r>
            <a:endParaRPr lang="pt-BR" sz="217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r>
              <a:rPr lang="pt-BR" sz="2170" b="0" strike="noStrike" spc="-1">
                <a:solidFill>
                  <a:srgbClr val="000000"/>
                </a:solidFill>
                <a:latin typeface="Arial"/>
                <a:ea typeface="DejaVu Sans"/>
              </a:rPr>
              <a:t>Again, expectations about Artificial Intelligence lead to disappointment</a:t>
            </a:r>
            <a:endParaRPr lang="pt-BR" sz="217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2170" b="0" strike="noStrike" spc="-1">
              <a:latin typeface="Arial"/>
            </a:endParaRPr>
          </a:p>
        </p:txBody>
      </p:sp>
      <p:sp>
        <p:nvSpPr>
          <p:cNvPr id="614" name="Retângulo 6"/>
          <p:cNvSpPr/>
          <p:nvPr/>
        </p:nvSpPr>
        <p:spPr>
          <a:xfrm>
            <a:off x="539640" y="548280"/>
            <a:ext cx="11039400" cy="272160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5" name="Retângulo 7"/>
          <p:cNvSpPr/>
          <p:nvPr/>
        </p:nvSpPr>
        <p:spPr>
          <a:xfrm>
            <a:off x="539640" y="5915160"/>
            <a:ext cx="11039400" cy="358200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6" name="Conector reto 2"/>
          <p:cNvSpPr/>
          <p:nvPr/>
        </p:nvSpPr>
        <p:spPr>
          <a:xfrm>
            <a:off x="5706000" y="1237680"/>
            <a:ext cx="360" cy="4196520"/>
          </a:xfrm>
          <a:prstGeom prst="line">
            <a:avLst/>
          </a:prstGeom>
          <a:ln w="57150"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6956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And times goes by</a:t>
            </a:r>
            <a:endParaRPr lang="pt-BR" sz="4400" b="0" strike="noStrike" spc="-1">
              <a:latin typeface="Arial"/>
            </a:endParaRPr>
          </a:p>
        </p:txBody>
      </p:sp>
      <p:grpSp>
        <p:nvGrpSpPr>
          <p:cNvPr id="618" name="Diagram 1"/>
          <p:cNvGrpSpPr/>
          <p:nvPr/>
        </p:nvGrpSpPr>
        <p:grpSpPr>
          <a:xfrm>
            <a:off x="948600" y="2112120"/>
            <a:ext cx="10430280" cy="3519000"/>
            <a:chOff x="948600" y="2112120"/>
            <a:chExt cx="10430280" cy="3519000"/>
          </a:xfrm>
        </p:grpSpPr>
        <p:sp>
          <p:nvSpPr>
            <p:cNvPr id="619" name="Rectangle 618"/>
            <p:cNvSpPr/>
            <p:nvPr/>
          </p:nvSpPr>
          <p:spPr>
            <a:xfrm>
              <a:off x="948600" y="2112120"/>
              <a:ext cx="10430280" cy="351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0" name="Ellipse 619"/>
            <p:cNvSpPr/>
            <p:nvPr/>
          </p:nvSpPr>
          <p:spPr>
            <a:xfrm>
              <a:off x="1633320" y="2212920"/>
              <a:ext cx="1866960" cy="1866240"/>
            </a:xfrm>
            <a:prstGeom prst="ellipse">
              <a:avLst/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1" name="Rectangle 620"/>
            <p:cNvSpPr/>
            <p:nvPr/>
          </p:nvSpPr>
          <p:spPr>
            <a:xfrm>
              <a:off x="2031480" y="2610720"/>
              <a:ext cx="1070640" cy="107064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2" name="Rectangle 621"/>
            <p:cNvSpPr/>
            <p:nvPr/>
          </p:nvSpPr>
          <p:spPr>
            <a:xfrm>
              <a:off x="1036440" y="4661640"/>
              <a:ext cx="3060720" cy="870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561"/>
                </a:spcAft>
                <a:buNone/>
                <a:tabLst>
                  <a:tab pos="0" algn="l"/>
                </a:tabLst>
              </a:pPr>
              <a:r>
                <a:rPr lang="pt-BR" sz="1800" b="0" strike="noStrike" cap="all" spc="-1">
                  <a:solidFill>
                    <a:srgbClr val="000000"/>
                  </a:solidFill>
                  <a:latin typeface="Arial"/>
                  <a:ea typeface="DejaVu Sans"/>
                </a:rPr>
                <a:t>Microcomputers spread</a:t>
              </a:r>
              <a:endParaRPr lang="pt-BR" sz="1800" b="0" strike="noStrike" spc="-1">
                <a:latin typeface="Arial"/>
              </a:endParaRPr>
            </a:p>
          </p:txBody>
        </p:sp>
        <p:sp>
          <p:nvSpPr>
            <p:cNvPr id="623" name="Ellipse 622"/>
            <p:cNvSpPr/>
            <p:nvPr/>
          </p:nvSpPr>
          <p:spPr>
            <a:xfrm>
              <a:off x="5230800" y="2212920"/>
              <a:ext cx="1866600" cy="1866240"/>
            </a:xfrm>
            <a:prstGeom prst="ellipse">
              <a:avLst/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4" name="Rectangle 623"/>
            <p:cNvSpPr/>
            <p:nvPr/>
          </p:nvSpPr>
          <p:spPr>
            <a:xfrm>
              <a:off x="5628600" y="2610720"/>
              <a:ext cx="1071000" cy="107064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5" name="Rectangle 624"/>
            <p:cNvSpPr/>
            <p:nvPr/>
          </p:nvSpPr>
          <p:spPr>
            <a:xfrm>
              <a:off x="4633920" y="4661640"/>
              <a:ext cx="3060360" cy="870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561"/>
                </a:spcAft>
                <a:buNone/>
                <a:tabLst>
                  <a:tab pos="0" algn="l"/>
                </a:tabLst>
              </a:pPr>
              <a:r>
                <a:rPr lang="pt-BR" sz="1600" b="0" strike="noStrike" cap="all" spc="-1">
                  <a:solidFill>
                    <a:srgbClr val="000000"/>
                  </a:solidFill>
                  <a:latin typeface="Arial"/>
                  <a:ea typeface="DejaVu Sans"/>
                </a:rPr>
                <a:t>As well as computeR games</a:t>
              </a:r>
              <a:endParaRPr lang="pt-BR" sz="1600" b="0" strike="noStrike" spc="-1">
                <a:latin typeface="Arial"/>
              </a:endParaRPr>
            </a:p>
          </p:txBody>
        </p:sp>
        <p:sp>
          <p:nvSpPr>
            <p:cNvPr id="626" name="Ellipse 625"/>
            <p:cNvSpPr/>
            <p:nvPr/>
          </p:nvSpPr>
          <p:spPr>
            <a:xfrm>
              <a:off x="8827920" y="2212920"/>
              <a:ext cx="1866960" cy="1866240"/>
            </a:xfrm>
            <a:prstGeom prst="ellipse">
              <a:avLst/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7" name="Rectangle 626"/>
            <p:cNvSpPr/>
            <p:nvPr/>
          </p:nvSpPr>
          <p:spPr>
            <a:xfrm>
              <a:off x="9226080" y="2610720"/>
              <a:ext cx="1070640" cy="107064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8" name="Rectangle 627"/>
            <p:cNvSpPr/>
            <p:nvPr/>
          </p:nvSpPr>
          <p:spPr>
            <a:xfrm>
              <a:off x="8231040" y="4661640"/>
              <a:ext cx="3060720" cy="870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561"/>
                </a:spcAft>
                <a:buNone/>
                <a:tabLst>
                  <a:tab pos="0" algn="l"/>
                </a:tabLst>
              </a:pPr>
              <a:r>
                <a:rPr lang="pt-BR" sz="1600" b="0" strike="noStrike" cap="all" spc="-1">
                  <a:solidFill>
                    <a:srgbClr val="000000"/>
                  </a:solidFill>
                  <a:latin typeface="Arial"/>
                  <a:ea typeface="DejaVu Sans"/>
                </a:rPr>
                <a:t>And the demand for video cards (GPUs)</a:t>
              </a:r>
              <a:endParaRPr lang="pt-BR" sz="1600" b="0" strike="noStrike" spc="-1">
                <a:latin typeface="Arial"/>
              </a:endParaRPr>
            </a:p>
          </p:txBody>
        </p:sp>
      </p:grpSp>
      <p:pic>
        <p:nvPicPr>
          <p:cNvPr id="629" name="Picture 16" descr="USP abre inscrições para doutorado em Estatística e Ciência da Computação –  CONRE-3 | Conselho Regional de Estatística 3ª Região"/>
          <p:cNvPicPr/>
          <p:nvPr/>
        </p:nvPicPr>
        <p:blipFill>
          <a:blip r:embed="rId5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Título 13"/>
          <p:cNvSpPr/>
          <p:nvPr/>
        </p:nvSpPr>
        <p:spPr>
          <a:xfrm>
            <a:off x="5106600" y="1670760"/>
            <a:ext cx="5430960" cy="283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Modernidade</a:t>
            </a:r>
            <a:br>
              <a:rPr sz="4400"/>
            </a:br>
            <a:endParaRPr lang="pt-BR" sz="4400" b="0" strike="noStrike" spc="-1">
              <a:latin typeface="Arial"/>
            </a:endParaRPr>
          </a:p>
        </p:txBody>
      </p:sp>
      <p:pic>
        <p:nvPicPr>
          <p:cNvPr id="631" name="Picture 17"/>
          <p:cNvPicPr/>
          <p:nvPr/>
        </p:nvPicPr>
        <p:blipFill>
          <a:blip r:embed="rId2"/>
          <a:stretch/>
        </p:blipFill>
        <p:spPr>
          <a:xfrm>
            <a:off x="849600" y="1582560"/>
            <a:ext cx="3514320" cy="3691080"/>
          </a:xfrm>
          <a:prstGeom prst="rect">
            <a:avLst/>
          </a:prstGeom>
          <a:ln w="0">
            <a:noFill/>
          </a:ln>
        </p:spPr>
      </p:pic>
      <p:pic>
        <p:nvPicPr>
          <p:cNvPr id="632" name="Picture 18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Rectangle 130"/>
          <p:cNvSpPr/>
          <p:nvPr/>
        </p:nvSpPr>
        <p:spPr>
          <a:xfrm>
            <a:off x="0" y="7920"/>
            <a:ext cx="12190680" cy="685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479160" y="1070280"/>
            <a:ext cx="3937680" cy="5581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algn="r">
              <a:lnSpc>
                <a:spcPct val="90000"/>
              </a:lnSpc>
              <a:buNone/>
            </a:pPr>
            <a:r>
              <a:rPr lang="pt-BR" sz="4600" b="0" strike="noStrike" spc="-1">
                <a:solidFill>
                  <a:srgbClr val="000000"/>
                </a:solidFill>
                <a:latin typeface="Arial"/>
                <a:ea typeface="DejaVu Sans"/>
              </a:rPr>
              <a:t>The Birth of Deep Learning</a:t>
            </a:r>
            <a:endParaRPr lang="pt-BR" sz="4600" b="0" strike="noStrike" spc="-1">
              <a:latin typeface="Arial"/>
            </a:endParaRPr>
          </a:p>
        </p:txBody>
      </p:sp>
      <p:sp>
        <p:nvSpPr>
          <p:cNvPr id="635" name="Straight Connector 2"/>
          <p:cNvSpPr/>
          <p:nvPr/>
        </p:nvSpPr>
        <p:spPr>
          <a:xfrm>
            <a:off x="4727880" y="1131840"/>
            <a:ext cx="360" cy="5717160"/>
          </a:xfrm>
          <a:prstGeom prst="line">
            <a:avLst/>
          </a:prstGeom>
          <a:ln w="25400" cap="sq">
            <a:solidFill>
              <a:srgbClr val="4F81BD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36" name="Diagram 4"/>
          <p:cNvGrpSpPr/>
          <p:nvPr/>
        </p:nvGrpSpPr>
        <p:grpSpPr>
          <a:xfrm>
            <a:off x="5108400" y="676440"/>
            <a:ext cx="6244920" cy="5587560"/>
            <a:chOff x="5108400" y="676440"/>
            <a:chExt cx="6244920" cy="5587560"/>
          </a:xfrm>
        </p:grpSpPr>
        <p:sp>
          <p:nvSpPr>
            <p:cNvPr id="637" name="Rectangle 636"/>
            <p:cNvSpPr/>
            <p:nvPr/>
          </p:nvSpPr>
          <p:spPr>
            <a:xfrm>
              <a:off x="5108400" y="676440"/>
              <a:ext cx="6243840" cy="558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8" name="Rectangle à coins arrondis 637"/>
            <p:cNvSpPr/>
            <p:nvPr/>
          </p:nvSpPr>
          <p:spPr>
            <a:xfrm>
              <a:off x="5108400" y="677520"/>
              <a:ext cx="6244920" cy="1595520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9" name="Rectangle 638"/>
            <p:cNvSpPr/>
            <p:nvPr/>
          </p:nvSpPr>
          <p:spPr>
            <a:xfrm>
              <a:off x="5591520" y="1036440"/>
              <a:ext cx="877320" cy="87732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0" name="Rectangle 639"/>
            <p:cNvSpPr/>
            <p:nvPr/>
          </p:nvSpPr>
          <p:spPr>
            <a:xfrm>
              <a:off x="6952320" y="677520"/>
              <a:ext cx="4400280" cy="159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9680" tIns="139680" rIns="139680" bIns="139680" numCol="1" spcCol="144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66"/>
                </a:spcAft>
                <a:buNone/>
                <a:tabLst>
                  <a:tab pos="0" algn="l"/>
                </a:tabLst>
              </a:pPr>
              <a:r>
                <a:rPr lang="pt-BR" sz="19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Hardware technology evolution</a:t>
              </a:r>
              <a:endParaRPr lang="pt-BR" sz="1900" b="0" strike="noStrike" spc="-1">
                <a:latin typeface="Arial"/>
              </a:endParaRPr>
            </a:p>
          </p:txBody>
        </p:sp>
        <p:sp>
          <p:nvSpPr>
            <p:cNvPr id="641" name="Rectangle à coins arrondis 640"/>
            <p:cNvSpPr/>
            <p:nvPr/>
          </p:nvSpPr>
          <p:spPr>
            <a:xfrm>
              <a:off x="5108400" y="2672640"/>
              <a:ext cx="6244920" cy="159588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2" name="Rectangle 641"/>
            <p:cNvSpPr/>
            <p:nvPr/>
          </p:nvSpPr>
          <p:spPr>
            <a:xfrm>
              <a:off x="5591520" y="3031920"/>
              <a:ext cx="877320" cy="87732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3" name="Rectangle 642"/>
            <p:cNvSpPr/>
            <p:nvPr/>
          </p:nvSpPr>
          <p:spPr>
            <a:xfrm>
              <a:off x="6952320" y="2672640"/>
              <a:ext cx="4400280" cy="1595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9680" tIns="139680" rIns="139680" bIns="139680" numCol="1" spcCol="144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66"/>
                </a:spcAft>
                <a:buNone/>
                <a:tabLst>
                  <a:tab pos="0" algn="l"/>
                </a:tabLst>
              </a:pPr>
              <a:r>
                <a:rPr lang="pt-BR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GPUs begin to provide the computational capacity for training neural networks</a:t>
              </a:r>
              <a:endParaRPr lang="pt-BR" sz="1800" b="0" strike="noStrike" spc="-1">
                <a:latin typeface="Arial"/>
              </a:endParaRPr>
            </a:p>
          </p:txBody>
        </p:sp>
        <p:sp>
          <p:nvSpPr>
            <p:cNvPr id="644" name="Rectangle à coins arrondis 643"/>
            <p:cNvSpPr/>
            <p:nvPr/>
          </p:nvSpPr>
          <p:spPr>
            <a:xfrm>
              <a:off x="5108400" y="4668480"/>
              <a:ext cx="6244920" cy="1595520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5" name="Rectangle 644"/>
            <p:cNvSpPr/>
            <p:nvPr/>
          </p:nvSpPr>
          <p:spPr>
            <a:xfrm>
              <a:off x="5591520" y="5027760"/>
              <a:ext cx="877320" cy="87732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6" name="Rectangle 645"/>
            <p:cNvSpPr/>
            <p:nvPr/>
          </p:nvSpPr>
          <p:spPr>
            <a:xfrm>
              <a:off x="6952320" y="4668480"/>
              <a:ext cx="4400280" cy="159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9680" tIns="139680" rIns="139680" bIns="139680" numCol="1" spcCol="144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66"/>
                </a:spcAft>
                <a:buNone/>
                <a:tabLst>
                  <a:tab pos="0" algn="l"/>
                </a:tabLst>
              </a:pPr>
              <a:r>
                <a:rPr lang="pt-BR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The Internet now makes data available for training: the birth of Big Data</a:t>
              </a:r>
              <a:endParaRPr lang="pt-BR" sz="1800" b="0" strike="noStrike" spc="-1">
                <a:latin typeface="Arial"/>
              </a:endParaRPr>
            </a:p>
          </p:txBody>
        </p:sp>
      </p:grpSp>
      <p:pic>
        <p:nvPicPr>
          <p:cNvPr id="647" name="Picture 19" descr="USP abre inscrições para doutorado em Estatística e Ciência da Computação –  CONRE-3 | Conselho Regional de Estatística 3ª Região"/>
          <p:cNvPicPr/>
          <p:nvPr/>
        </p:nvPicPr>
        <p:blipFill>
          <a:blip r:embed="rId5"/>
          <a:stretch/>
        </p:blipFill>
        <p:spPr>
          <a:xfrm>
            <a:off x="614880" y="614556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Retângulo 8"/>
          <p:cNvSpPr/>
          <p:nvPr/>
        </p:nvSpPr>
        <p:spPr>
          <a:xfrm>
            <a:off x="696960" y="755640"/>
            <a:ext cx="4303080" cy="534456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760" dist="38160" dir="16200000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9" name="PlaceHolder 7"/>
          <p:cNvSpPr/>
          <p:nvPr/>
        </p:nvSpPr>
        <p:spPr>
          <a:xfrm>
            <a:off x="871200" y="974520"/>
            <a:ext cx="3953880" cy="134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600" b="1" strike="noStrike" spc="-1">
                <a:solidFill>
                  <a:srgbClr val="FFFFFF"/>
                </a:solidFill>
                <a:latin typeface="Arial"/>
                <a:ea typeface="DejaVu Sans"/>
              </a:rPr>
              <a:t>New Neural Architectures</a:t>
            </a:r>
            <a:endParaRPr lang="pt-BR" sz="3600" b="0" strike="noStrike" spc="-1">
              <a:latin typeface="Arial"/>
            </a:endParaRPr>
          </a:p>
        </p:txBody>
      </p:sp>
      <p:sp>
        <p:nvSpPr>
          <p:cNvPr id="650" name="PlaceHolder 8"/>
          <p:cNvSpPr/>
          <p:nvPr/>
        </p:nvSpPr>
        <p:spPr>
          <a:xfrm>
            <a:off x="605880" y="2328840"/>
            <a:ext cx="4303080" cy="377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170" b="0" strike="noStrike" spc="-1">
                <a:solidFill>
                  <a:srgbClr val="FFFFFF"/>
                </a:solidFill>
                <a:latin typeface="Arial"/>
                <a:ea typeface="DejaVu Sans"/>
              </a:rPr>
              <a:t>Recurrent neural networks</a:t>
            </a:r>
            <a:endParaRPr lang="pt-BR" sz="2170" b="0" strike="noStrike" spc="-1">
              <a:latin typeface="Arial"/>
            </a:endParaRPr>
          </a:p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170" b="0" strike="noStrike" spc="-1">
                <a:solidFill>
                  <a:srgbClr val="FFFFFF"/>
                </a:solidFill>
                <a:latin typeface="Arial"/>
                <a:ea typeface="DejaVu Sans"/>
              </a:rPr>
              <a:t>LSTM (Word Processing)</a:t>
            </a:r>
            <a:endParaRPr lang="pt-BR" sz="2170" b="0" strike="noStrike" spc="-1">
              <a:latin typeface="Arial"/>
            </a:endParaRPr>
          </a:p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170" b="0" strike="noStrike" spc="-1">
                <a:solidFill>
                  <a:srgbClr val="FFFFFF"/>
                </a:solidFill>
                <a:latin typeface="Arial"/>
                <a:ea typeface="DejaVu Sans"/>
              </a:rPr>
              <a:t>Convolutional networks (images and video)</a:t>
            </a:r>
            <a:endParaRPr lang="pt-BR" sz="2170" b="0" strike="noStrike" spc="-1">
              <a:latin typeface="Arial"/>
            </a:endParaRPr>
          </a:p>
        </p:txBody>
      </p:sp>
      <p:pic>
        <p:nvPicPr>
          <p:cNvPr id="651" name="Imagem 1"/>
          <p:cNvPicPr/>
          <p:nvPr/>
        </p:nvPicPr>
        <p:blipFill>
          <a:blip r:embed="rId2"/>
          <a:stretch/>
        </p:blipFill>
        <p:spPr>
          <a:xfrm>
            <a:off x="5422320" y="1287360"/>
            <a:ext cx="5984640" cy="4060440"/>
          </a:xfrm>
          <a:prstGeom prst="rect">
            <a:avLst/>
          </a:prstGeom>
          <a:ln w="0">
            <a:noFill/>
          </a:ln>
        </p:spPr>
      </p:pic>
      <p:pic>
        <p:nvPicPr>
          <p:cNvPr id="652" name="Picture 20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69560" cy="1142640"/>
          </a:xfrm>
          <a:prstGeom prst="rect">
            <a:avLst/>
          </a:prstGeom>
          <a:solidFill>
            <a:srgbClr val="F79646"/>
          </a:soli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FFFFFF"/>
                </a:solidFill>
                <a:latin typeface="Arial"/>
                <a:ea typeface="DejaVu Sans"/>
              </a:rPr>
              <a:t>Advances in Translation</a:t>
            </a:r>
            <a:endParaRPr lang="pt-BR" sz="4400" b="0" strike="noStrike" spc="-1">
              <a:latin typeface="Arial"/>
            </a:endParaRPr>
          </a:p>
        </p:txBody>
      </p:sp>
      <p:sp>
        <p:nvSpPr>
          <p:cNvPr id="654" name="PlaceHolder 2"/>
          <p:cNvSpPr>
            <a:spLocks noGrp="1"/>
          </p:cNvSpPr>
          <p:nvPr>
            <p:ph/>
          </p:nvPr>
        </p:nvSpPr>
        <p:spPr>
          <a:xfrm>
            <a:off x="609480" y="5356800"/>
            <a:ext cx="10970280" cy="1226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08000" indent="-228600" algn="ctr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Seq2seq Model (2014)</a:t>
            </a:r>
            <a:endParaRPr lang="pt-BR" sz="2000" b="0" strike="noStrike" spc="-1">
              <a:latin typeface="Arial"/>
            </a:endParaRPr>
          </a:p>
        </p:txBody>
      </p:sp>
      <p:pic>
        <p:nvPicPr>
          <p:cNvPr id="655" name="Imagem 5"/>
          <p:cNvPicPr/>
          <p:nvPr/>
        </p:nvPicPr>
        <p:blipFill>
          <a:blip r:embed="rId2"/>
          <a:stretch/>
        </p:blipFill>
        <p:spPr>
          <a:xfrm>
            <a:off x="1939680" y="2113560"/>
            <a:ext cx="8475120" cy="2922480"/>
          </a:xfrm>
          <a:prstGeom prst="rect">
            <a:avLst/>
          </a:prstGeom>
          <a:ln w="0">
            <a:noFill/>
          </a:ln>
        </p:spPr>
      </p:pic>
      <p:pic>
        <p:nvPicPr>
          <p:cNvPr id="656" name="Picture 21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69560" cy="1142640"/>
          </a:xfrm>
          <a:prstGeom prst="rect">
            <a:avLst/>
          </a:prstGeom>
          <a:solidFill>
            <a:srgbClr val="F79646"/>
          </a:solidFill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FFFFFF"/>
                </a:solidFill>
                <a:latin typeface="Arial"/>
                <a:ea typeface="DejaVu Sans"/>
              </a:rPr>
              <a:t>Other advances</a:t>
            </a:r>
            <a:endParaRPr lang="pt-BR" sz="4400" b="0" strike="noStrike" spc="-1">
              <a:latin typeface="Arial"/>
            </a:endParaRPr>
          </a:p>
        </p:txBody>
      </p:sp>
      <p:sp>
        <p:nvSpPr>
          <p:cNvPr id="658" name="PlaceHolder 2"/>
          <p:cNvSpPr>
            <a:spLocks noGrp="1"/>
          </p:cNvSpPr>
          <p:nvPr>
            <p:ph/>
          </p:nvPr>
        </p:nvSpPr>
        <p:spPr>
          <a:xfrm>
            <a:off x="533520" y="2152440"/>
            <a:ext cx="10970280" cy="3975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Seq2seq with </a:t>
            </a:r>
            <a:r>
              <a:rPr lang="pt-BR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neural atention</a:t>
            </a: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 (input/output correlation)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pt-BR" sz="24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Free Software for Neural Nets: TensorFlow/Google (2015), PyTorch/Facebook (2016)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pt-BR" sz="2400" b="0" strike="noStrike" spc="-1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Explosion in neural models </a:t>
            </a:r>
            <a:endParaRPr lang="pt-BR" sz="2400" b="0" strike="noStrike" spc="-1">
              <a:latin typeface="Arial"/>
            </a:endParaRPr>
          </a:p>
        </p:txBody>
      </p:sp>
      <p:pic>
        <p:nvPicPr>
          <p:cNvPr id="659" name="Picture 22" descr="USP abre inscrições para doutorado em Estatística e Ciência da Computação –  CONRE-3 | Conselho Regional de Estatística 3ª Região"/>
          <p:cNvPicPr/>
          <p:nvPr/>
        </p:nvPicPr>
        <p:blipFill>
          <a:blip r:embed="rId2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Rectangle 81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558360" y="1365480"/>
            <a:ext cx="10977840" cy="356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</a:rPr>
              <a:t>Context</a:t>
            </a:r>
            <a:endParaRPr lang="pt-BR" sz="6000" b="0" strike="noStrike" spc="-1">
              <a:latin typeface="Arial"/>
            </a:endParaRPr>
          </a:p>
        </p:txBody>
      </p:sp>
      <p:sp>
        <p:nvSpPr>
          <p:cNvPr id="544" name="Rectangle 5"/>
          <p:cNvSpPr/>
          <p:nvPr/>
        </p:nvSpPr>
        <p:spPr>
          <a:xfrm>
            <a:off x="0" y="1913400"/>
            <a:ext cx="127440" cy="2468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5" name="Rectangle 6"/>
          <p:cNvSpPr/>
          <p:nvPr/>
        </p:nvSpPr>
        <p:spPr>
          <a:xfrm>
            <a:off x="650880" y="5831280"/>
            <a:ext cx="10926360" cy="1764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46" name="Picture 5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279520" y="5856480"/>
            <a:ext cx="590400" cy="81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0" name="Imagem 2"/>
          <p:cNvPicPr/>
          <p:nvPr/>
        </p:nvPicPr>
        <p:blipFill>
          <a:blip r:embed="rId2"/>
          <a:srcRect t="1706" b="9482"/>
          <a:stretch/>
        </p:blipFill>
        <p:spPr>
          <a:xfrm>
            <a:off x="5142240" y="1156680"/>
            <a:ext cx="5685120" cy="4863960"/>
          </a:xfrm>
          <a:prstGeom prst="rect">
            <a:avLst/>
          </a:prstGeom>
          <a:ln w="0">
            <a:noFill/>
          </a:ln>
        </p:spPr>
      </p:pic>
      <p:sp>
        <p:nvSpPr>
          <p:cNvPr id="661" name="Retângulo 11"/>
          <p:cNvSpPr/>
          <p:nvPr/>
        </p:nvSpPr>
        <p:spPr>
          <a:xfrm>
            <a:off x="705960" y="502560"/>
            <a:ext cx="4188240" cy="58507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2" name="PlaceHolder 1"/>
          <p:cNvSpPr>
            <a:spLocks noGrp="1"/>
          </p:cNvSpPr>
          <p:nvPr>
            <p:ph type="title"/>
          </p:nvPr>
        </p:nvSpPr>
        <p:spPr>
          <a:xfrm>
            <a:off x="937440" y="708120"/>
            <a:ext cx="3736800" cy="178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3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Transformers</a:t>
            </a:r>
            <a:endParaRPr lang="pt-BR" sz="3300" b="0" strike="noStrike" spc="-1">
              <a:latin typeface="Arial"/>
            </a:endParaRPr>
          </a:p>
        </p:txBody>
      </p:sp>
      <p:sp>
        <p:nvSpPr>
          <p:cNvPr id="663" name="PlaceHolder 2"/>
          <p:cNvSpPr>
            <a:spLocks noGrp="1"/>
          </p:cNvSpPr>
          <p:nvPr>
            <p:ph/>
          </p:nvPr>
        </p:nvSpPr>
        <p:spPr>
          <a:xfrm>
            <a:off x="639720" y="2342520"/>
            <a:ext cx="3968280" cy="3544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2017 </a:t>
            </a:r>
            <a:r>
              <a:rPr lang="en-US" sz="2000" b="0" strike="noStrike" spc="-1">
                <a:solidFill>
                  <a:srgbClr val="FFFFFF"/>
                </a:solidFill>
                <a:latin typeface="Arial"/>
                <a:ea typeface="DejaVu Sans"/>
              </a:rPr>
              <a:t>(pre-history: &lt; 2017)</a:t>
            </a:r>
            <a:endParaRPr lang="pt-B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pt-BR" sz="2400" b="0" strike="noStrike" spc="-1">
              <a:latin typeface="Arial"/>
            </a:endParaRPr>
          </a:p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Attention, Encoder, Decoder without recurrence</a:t>
            </a:r>
            <a:endParaRPr lang="pt-BR" sz="2400" b="0" strike="noStrike" spc="-1">
              <a:latin typeface="Arial"/>
            </a:endParaRPr>
          </a:p>
          <a:p>
            <a:pPr marL="432000" indent="-2286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Machine learning ABOVE expectations</a:t>
            </a:r>
            <a:endParaRPr lang="pt-BR" sz="2400" b="0" strike="noStrike" spc="-1">
              <a:latin typeface="Arial"/>
            </a:endParaRPr>
          </a:p>
        </p:txBody>
      </p:sp>
      <p:pic>
        <p:nvPicPr>
          <p:cNvPr id="664" name="Picture 12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Rectangle 17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6" name="PlaceHolder 1"/>
          <p:cNvSpPr>
            <a:spLocks noGrp="1"/>
          </p:cNvSpPr>
          <p:nvPr>
            <p:ph type="title"/>
          </p:nvPr>
        </p:nvSpPr>
        <p:spPr>
          <a:xfrm>
            <a:off x="5080320" y="1076400"/>
            <a:ext cx="6271920" cy="153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Several questions are being raised</a:t>
            </a:r>
            <a:endParaRPr lang="pt-BR" sz="4000" b="0" strike="noStrike" spc="-1">
              <a:latin typeface="Arial"/>
            </a:endParaRPr>
          </a:p>
        </p:txBody>
      </p:sp>
      <p:pic>
        <p:nvPicPr>
          <p:cNvPr id="667" name="Picture 13" descr="Ponto de interrogação em tela de fundo verde pastel"/>
          <p:cNvPicPr/>
          <p:nvPr/>
        </p:nvPicPr>
        <p:blipFill>
          <a:blip r:embed="rId2"/>
          <a:srcRect l="45271" r="5459"/>
          <a:stretch/>
        </p:blipFill>
        <p:spPr>
          <a:xfrm>
            <a:off x="0" y="0"/>
            <a:ext cx="4504680" cy="6857280"/>
          </a:xfrm>
          <a:prstGeom prst="rect">
            <a:avLst/>
          </a:prstGeom>
          <a:ln w="0">
            <a:noFill/>
          </a:ln>
        </p:spPr>
      </p:pic>
      <p:sp>
        <p:nvSpPr>
          <p:cNvPr id="668" name="!!accent 1"/>
          <p:cNvSpPr/>
          <p:nvPr/>
        </p:nvSpPr>
        <p:spPr>
          <a:xfrm rot="5400000">
            <a:off x="5318640" y="363240"/>
            <a:ext cx="72360" cy="5479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9" name="Rectangle 18"/>
          <p:cNvSpPr/>
          <p:nvPr/>
        </p:nvSpPr>
        <p:spPr>
          <a:xfrm>
            <a:off x="5099400" y="2935440"/>
            <a:ext cx="6217200" cy="1764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0" name="Retângulo 12"/>
          <p:cNvSpPr/>
          <p:nvPr/>
        </p:nvSpPr>
        <p:spPr>
          <a:xfrm>
            <a:off x="5283360" y="5496480"/>
            <a:ext cx="6450840" cy="923760"/>
          </a:xfrm>
          <a:prstGeom prst="rect">
            <a:avLst/>
          </a:prstGeom>
          <a:solidFill>
            <a:srgbClr val="E8D1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1" name="PlaceHolder 2"/>
          <p:cNvSpPr>
            <a:spLocks noGrp="1"/>
          </p:cNvSpPr>
          <p:nvPr>
            <p:ph/>
          </p:nvPr>
        </p:nvSpPr>
        <p:spPr>
          <a:xfrm>
            <a:off x="5099400" y="3031560"/>
            <a:ext cx="6755400" cy="2427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84000"/>
          </a:bodyPr>
          <a:lstStyle/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Unknown/unpredictable behavior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Need for “Prompt Engineering”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Ethical issues, regulatory inexperience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Generation of Deepfakes and Fakenews</a:t>
            </a: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1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</p:txBody>
      </p:sp>
      <p:sp>
        <p:nvSpPr>
          <p:cNvPr id="672" name="CaixaDeTexto 1"/>
          <p:cNvSpPr/>
          <p:nvPr/>
        </p:nvSpPr>
        <p:spPr>
          <a:xfrm>
            <a:off x="5429520" y="5460120"/>
            <a:ext cx="609516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Only the BigTechs 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(OpenAI, Microsoft, Google, Meta, Amazon, Anthropic, Inflection)</a:t>
            </a:r>
            <a:r>
              <a:rPr lang="pt-B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are capable of AI development?</a:t>
            </a:r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Rectangle 10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4" name="Freeform: Shape 7"/>
          <p:cNvSpPr/>
          <p:nvPr/>
        </p:nvSpPr>
        <p:spPr>
          <a:xfrm>
            <a:off x="0" y="0"/>
            <a:ext cx="8451720" cy="6857280"/>
          </a:xfrm>
          <a:custGeom>
            <a:avLst/>
            <a:gdLst/>
            <a:ahLst/>
            <a:cxnLst/>
            <a:rect l="l" t="t" r="r" b="b"/>
            <a:pathLst>
              <a:path w="8452322" h="6858000">
                <a:moveTo>
                  <a:pt x="0" y="0"/>
                </a:moveTo>
                <a:lnTo>
                  <a:pt x="7447992" y="0"/>
                </a:lnTo>
                <a:lnTo>
                  <a:pt x="7501089" y="79009"/>
                </a:lnTo>
                <a:cubicBezTo>
                  <a:pt x="8098524" y="1013167"/>
                  <a:pt x="8452322" y="2172770"/>
                  <a:pt x="8452322" y="3429001"/>
                </a:cubicBezTo>
                <a:cubicBezTo>
                  <a:pt x="8452322" y="4685233"/>
                  <a:pt x="8098524" y="5844836"/>
                  <a:pt x="7501089" y="6778993"/>
                </a:cubicBezTo>
                <a:lnTo>
                  <a:pt x="744799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5076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5" name="Freeform: Shape 8"/>
          <p:cNvSpPr/>
          <p:nvPr/>
        </p:nvSpPr>
        <p:spPr>
          <a:xfrm>
            <a:off x="0" y="0"/>
            <a:ext cx="8442720" cy="6857280"/>
          </a:xfrm>
          <a:custGeom>
            <a:avLst/>
            <a:gdLst/>
            <a:ahLst/>
            <a:cxnLst/>
            <a:rect l="l" t="t" r="r" b="b"/>
            <a:pathLst>
              <a:path w="8443572" h="6858000">
                <a:moveTo>
                  <a:pt x="0" y="0"/>
                </a:moveTo>
                <a:lnTo>
                  <a:pt x="7439242" y="0"/>
                </a:lnTo>
                <a:lnTo>
                  <a:pt x="7492339" y="79009"/>
                </a:lnTo>
                <a:cubicBezTo>
                  <a:pt x="8089774" y="1013167"/>
                  <a:pt x="8443572" y="2172770"/>
                  <a:pt x="8443572" y="3429001"/>
                </a:cubicBezTo>
                <a:cubicBezTo>
                  <a:pt x="8443572" y="4685233"/>
                  <a:pt x="8089774" y="5844836"/>
                  <a:pt x="7492339" y="6778993"/>
                </a:cubicBezTo>
                <a:lnTo>
                  <a:pt x="743924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6" name="Título 5"/>
          <p:cNvSpPr/>
          <p:nvPr/>
        </p:nvSpPr>
        <p:spPr>
          <a:xfrm>
            <a:off x="617040" y="1238400"/>
            <a:ext cx="8566920" cy="438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spcAft>
                <a:spcPts val="601"/>
              </a:spcAft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Local Development of</a:t>
            </a:r>
            <a:endParaRPr lang="pt-BR" sz="6000" b="0" strike="noStrike" spc="-1">
              <a:latin typeface="Arial"/>
            </a:endParaRPr>
          </a:p>
          <a:p>
            <a:pPr>
              <a:lnSpc>
                <a:spcPct val="90000"/>
              </a:lnSpc>
              <a:spcAft>
                <a:spcPts val="601"/>
              </a:spcAft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Artificial intelligence</a:t>
            </a:r>
            <a:endParaRPr lang="pt-BR" sz="6000" b="0" strike="noStrike" spc="-1">
              <a:latin typeface="Arial"/>
            </a:endParaRPr>
          </a:p>
        </p:txBody>
      </p:sp>
      <p:sp>
        <p:nvSpPr>
          <p:cNvPr id="677" name="Rectangle 12"/>
          <p:cNvSpPr/>
          <p:nvPr/>
        </p:nvSpPr>
        <p:spPr>
          <a:xfrm>
            <a:off x="0" y="2827800"/>
            <a:ext cx="127440" cy="118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78" name="Picture 8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279520" y="5856480"/>
            <a:ext cx="590400" cy="81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Retângulo 4"/>
          <p:cNvSpPr/>
          <p:nvPr/>
        </p:nvSpPr>
        <p:spPr>
          <a:xfrm>
            <a:off x="181080" y="155160"/>
            <a:ext cx="11774160" cy="6537960"/>
          </a:xfrm>
          <a:prstGeom prst="rect">
            <a:avLst/>
          </a:prstGeom>
          <a:solidFill>
            <a:srgbClr val="E8D1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0" name="Retângulo: Cantos Arredondados 2"/>
          <p:cNvSpPr/>
          <p:nvPr/>
        </p:nvSpPr>
        <p:spPr>
          <a:xfrm>
            <a:off x="838080" y="1596240"/>
            <a:ext cx="10544040" cy="466596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1" strike="noStrike" spc="-1">
                <a:solidFill>
                  <a:srgbClr val="000000"/>
                </a:solidFill>
                <a:latin typeface="Calibri"/>
                <a:ea typeface="DejaVu Sans"/>
              </a:rPr>
              <a:t>How to tackle problems with AI?</a:t>
            </a:r>
            <a:endParaRPr lang="pt-BR" sz="4400" b="0" strike="noStrike" spc="-1">
              <a:latin typeface="Arial"/>
            </a:endParaRPr>
          </a:p>
        </p:txBody>
      </p:sp>
      <p:grpSp>
        <p:nvGrpSpPr>
          <p:cNvPr id="682" name="Espaço Reservado para Conteúdo 1"/>
          <p:cNvGrpSpPr/>
          <p:nvPr/>
        </p:nvGrpSpPr>
        <p:grpSpPr>
          <a:xfrm>
            <a:off x="838080" y="1485720"/>
            <a:ext cx="10514880" cy="5006520"/>
            <a:chOff x="838080" y="1485720"/>
            <a:chExt cx="10514880" cy="5006520"/>
          </a:xfrm>
        </p:grpSpPr>
        <p:sp>
          <p:nvSpPr>
            <p:cNvPr id="683" name="Rectangle 682"/>
            <p:cNvSpPr/>
            <p:nvPr/>
          </p:nvSpPr>
          <p:spPr>
            <a:xfrm>
              <a:off x="838080" y="1485720"/>
              <a:ext cx="10514880" cy="5006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4" name="Rectangle 683"/>
            <p:cNvSpPr/>
            <p:nvPr/>
          </p:nvSpPr>
          <p:spPr>
            <a:xfrm>
              <a:off x="1559520" y="2242800"/>
              <a:ext cx="760320" cy="76032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5" name="Rectangle 684"/>
            <p:cNvSpPr/>
            <p:nvPr/>
          </p:nvSpPr>
          <p:spPr>
            <a:xfrm>
              <a:off x="852480" y="3101040"/>
              <a:ext cx="2174040" cy="56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What it does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686" name="Rectangle 685"/>
            <p:cNvSpPr/>
            <p:nvPr/>
          </p:nvSpPr>
          <p:spPr>
            <a:xfrm>
              <a:off x="852480" y="4326840"/>
              <a:ext cx="2174040" cy="78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7" name="Rectangle 686"/>
            <p:cNvSpPr/>
            <p:nvPr/>
          </p:nvSpPr>
          <p:spPr>
            <a:xfrm>
              <a:off x="4114800" y="2242800"/>
              <a:ext cx="760320" cy="76032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8" name="Rectangle 687"/>
            <p:cNvSpPr/>
            <p:nvPr/>
          </p:nvSpPr>
          <p:spPr>
            <a:xfrm>
              <a:off x="3407760" y="3101040"/>
              <a:ext cx="2174040" cy="56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How it does it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689" name="Rectangle 688"/>
            <p:cNvSpPr/>
            <p:nvPr/>
          </p:nvSpPr>
          <p:spPr>
            <a:xfrm>
              <a:off x="3407760" y="4326840"/>
              <a:ext cx="2174040" cy="78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0" name="Rectangle 689"/>
            <p:cNvSpPr/>
            <p:nvPr/>
          </p:nvSpPr>
          <p:spPr>
            <a:xfrm>
              <a:off x="6993000" y="2248920"/>
              <a:ext cx="760320" cy="76032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1" name="Rectangle 690"/>
            <p:cNvSpPr/>
            <p:nvPr/>
          </p:nvSpPr>
          <p:spPr>
            <a:xfrm>
              <a:off x="6286320" y="3106800"/>
              <a:ext cx="2174040" cy="56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What I wish it would do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692" name="Rectangle 691"/>
            <p:cNvSpPr/>
            <p:nvPr/>
          </p:nvSpPr>
          <p:spPr>
            <a:xfrm>
              <a:off x="5963400" y="3664080"/>
              <a:ext cx="2820240" cy="886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Make sense of data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Predict events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Classify situations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Dynamic adjustment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Detect exceptional states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Automate processes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Etc..</a:t>
              </a:r>
              <a:endParaRPr lang="pt-BR" sz="1700" b="0" strike="noStrike" spc="-1">
                <a:latin typeface="Arial"/>
              </a:endParaRPr>
            </a:p>
          </p:txBody>
        </p:sp>
        <p:sp>
          <p:nvSpPr>
            <p:cNvPr id="693" name="Rectangle 692"/>
            <p:cNvSpPr/>
            <p:nvPr/>
          </p:nvSpPr>
          <p:spPr>
            <a:xfrm>
              <a:off x="9871560" y="2174040"/>
              <a:ext cx="760320" cy="760320"/>
            </a:xfrm>
            <a:prstGeom prst="rect">
              <a:avLst/>
            </a:prstGeom>
            <a:blipFill rotWithShape="0">
              <a:blip r:embed="rId5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4" name="Rectangle 693"/>
            <p:cNvSpPr/>
            <p:nvPr/>
          </p:nvSpPr>
          <p:spPr>
            <a:xfrm>
              <a:off x="9164520" y="3032280"/>
              <a:ext cx="2174040" cy="56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Is it risk or oportunity?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695" name="Rectangle 694"/>
            <p:cNvSpPr/>
            <p:nvPr/>
          </p:nvSpPr>
          <p:spPr>
            <a:xfrm>
              <a:off x="9323640" y="3796920"/>
              <a:ext cx="1868400" cy="1063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Is ethics being considered?  </a:t>
              </a: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endParaRPr lang="pt-BR" sz="17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595"/>
                </a:spcAft>
                <a:buNone/>
                <a:tabLst>
                  <a:tab pos="0" algn="l"/>
                </a:tabLst>
              </a:pPr>
              <a:r>
                <a:rPr lang="pt-BR" sz="17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Is there an applicable regulation?</a:t>
              </a:r>
              <a:endParaRPr lang="pt-BR" sz="1700" b="0" strike="noStrike" spc="-1">
                <a:latin typeface="Arial"/>
              </a:endParaRPr>
            </a:p>
          </p:txBody>
        </p:sp>
      </p:grpSp>
      <p:pic>
        <p:nvPicPr>
          <p:cNvPr id="696" name="Picture 9" descr="IME-USP – Instituto de Matemática e Estatística da Universidade de São Paulo"/>
          <p:cNvPicPr/>
          <p:nvPr/>
        </p:nvPicPr>
        <p:blipFill>
          <a:blip r:embed="rId6"/>
          <a:stretch/>
        </p:blipFill>
        <p:spPr>
          <a:xfrm>
            <a:off x="11279520" y="5856480"/>
            <a:ext cx="590400" cy="81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Rectangle 281"/>
          <p:cNvSpPr/>
          <p:nvPr/>
        </p:nvSpPr>
        <p:spPr>
          <a:xfrm>
            <a:off x="0" y="0"/>
            <a:ext cx="1218708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8" name="Rectangle 19"/>
          <p:cNvSpPr/>
          <p:nvPr/>
        </p:nvSpPr>
        <p:spPr>
          <a:xfrm>
            <a:off x="187560" y="181440"/>
            <a:ext cx="11821680" cy="6499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99" name="Picture 25" descr="Lupa em tela de fundo clara"/>
          <p:cNvPicPr/>
          <p:nvPr/>
        </p:nvPicPr>
        <p:blipFill>
          <a:blip r:embed="rId2">
            <a:alphaModFix amt="80000"/>
          </a:blip>
          <a:srcRect b="17642"/>
          <a:stretch/>
        </p:blipFill>
        <p:spPr>
          <a:xfrm>
            <a:off x="181080" y="182880"/>
            <a:ext cx="11821680" cy="6498000"/>
          </a:xfrm>
          <a:prstGeom prst="rect">
            <a:avLst/>
          </a:prstGeom>
          <a:ln w="0">
            <a:noFill/>
          </a:ln>
        </p:spPr>
      </p:pic>
      <p:sp>
        <p:nvSpPr>
          <p:cNvPr id="700" name="PlaceHolder 1"/>
          <p:cNvSpPr>
            <a:spLocks noGrp="1"/>
          </p:cNvSpPr>
          <p:nvPr>
            <p:ph type="title"/>
          </p:nvPr>
        </p:nvSpPr>
        <p:spPr>
          <a:xfrm>
            <a:off x="531000" y="-745560"/>
            <a:ext cx="10163520" cy="2804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800" b="1" strike="noStrike" spc="-1">
                <a:solidFill>
                  <a:srgbClr val="404040"/>
                </a:solidFill>
                <a:latin typeface="Calibri"/>
                <a:ea typeface="DejaVu Sans"/>
              </a:rPr>
              <a:t>What is AI for</a:t>
            </a:r>
            <a:endParaRPr lang="pt-BR" sz="4800" b="0" strike="noStrike" spc="-1">
              <a:latin typeface="Arial"/>
            </a:endParaRPr>
          </a:p>
        </p:txBody>
      </p:sp>
      <p:sp>
        <p:nvSpPr>
          <p:cNvPr id="701" name="PlaceHolder 2"/>
          <p:cNvSpPr>
            <a:spLocks noGrp="1"/>
          </p:cNvSpPr>
          <p:nvPr>
            <p:ph type="subTitle"/>
          </p:nvPr>
        </p:nvSpPr>
        <p:spPr>
          <a:xfrm>
            <a:off x="524520" y="2061720"/>
            <a:ext cx="10163520" cy="3975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Data Classification 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Ex. Diagnostic assistant, outlier 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detection 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9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Estimation  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Ex. Demand prediction (Uber)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9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Event forecasting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Ex: film recommendation, asthma attack</a:t>
            </a:r>
            <a:endParaRPr lang="pt-BR" sz="2400" b="0" strike="noStrike" spc="-1">
              <a:latin typeface="Arial"/>
            </a:endParaRPr>
          </a:p>
        </p:txBody>
      </p:sp>
      <p:pic>
        <p:nvPicPr>
          <p:cNvPr id="702" name="Picture 26" descr="IME-USP – Instituto de Matemática e Estatística da Universidade de São Paulo"/>
          <p:cNvPicPr/>
          <p:nvPr/>
        </p:nvPicPr>
        <p:blipFill>
          <a:blip r:embed="rId3"/>
          <a:stretch/>
        </p:blipFill>
        <p:spPr>
          <a:xfrm>
            <a:off x="11302200" y="583488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Rectangle 44"/>
          <p:cNvSpPr/>
          <p:nvPr/>
        </p:nvSpPr>
        <p:spPr>
          <a:xfrm>
            <a:off x="321480" y="320040"/>
            <a:ext cx="11548440" cy="6217560"/>
          </a:xfrm>
          <a:prstGeom prst="rect">
            <a:avLst/>
          </a:prstGeom>
          <a:solidFill>
            <a:schemeClr val="tx1">
              <a:alpha val="10000"/>
            </a:schemeClr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838080" y="963360"/>
            <a:ext cx="3642120" cy="4930560"/>
          </a:xfrm>
          <a:prstGeom prst="rect">
            <a:avLst/>
          </a:prstGeom>
          <a:solidFill>
            <a:srgbClr val="E8D179"/>
          </a:solidFill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1"/>
              </a:spcAft>
              <a:buNone/>
            </a:pPr>
            <a:r>
              <a:rPr lang="pt-BR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Generative AI</a:t>
            </a:r>
            <a:br>
              <a:rPr sz="4000"/>
            </a:br>
            <a:r>
              <a:rPr lang="pt-BR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(GPT and its competitors)</a:t>
            </a:r>
            <a:endParaRPr lang="pt-BR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5" name="Straight Connector 3"/>
          <p:cNvSpPr/>
          <p:nvPr/>
        </p:nvSpPr>
        <p:spPr>
          <a:xfrm>
            <a:off x="4654080" y="2057400"/>
            <a:ext cx="360" cy="2743200"/>
          </a:xfrm>
          <a:prstGeom prst="line">
            <a:avLst/>
          </a:prstGeom>
          <a:ln w="19050">
            <a:solidFill>
              <a:srgbClr val="000000">
                <a:lumMod val="85000"/>
                <a:lumOff val="1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6" name="PlaceHolder 2"/>
          <p:cNvSpPr>
            <a:spLocks noGrp="1"/>
          </p:cNvSpPr>
          <p:nvPr>
            <p:ph/>
          </p:nvPr>
        </p:nvSpPr>
        <p:spPr>
          <a:xfrm>
            <a:off x="4975920" y="963360"/>
            <a:ext cx="6250680" cy="2304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76000"/>
          </a:bodyPr>
          <a:lstStyle/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Improper uses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Chatbots não são oráculos!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ChatGPT, Bard  are not oracles!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They generate false information and hallucinate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Their performance should be rigorously verified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Interactions that start in the wrong way are hard to correct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 So </a:t>
            </a:r>
            <a:r>
              <a:rPr lang="en-GB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unreliable for decision making  </a:t>
            </a:r>
            <a:endParaRPr lang="pt-B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7" name="PlaceHolder 3"/>
          <p:cNvSpPr>
            <a:spLocks noGrp="1"/>
          </p:cNvSpPr>
          <p:nvPr>
            <p:ph/>
          </p:nvPr>
        </p:nvSpPr>
        <p:spPr>
          <a:xfrm>
            <a:off x="4975920" y="3589920"/>
            <a:ext cx="6250680" cy="2304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en-GB" sz="1800" b="1" strike="noStrike" spc="-1">
                <a:solidFill>
                  <a:srgbClr val="404040"/>
                </a:solidFill>
                <a:latin typeface="Arial"/>
                <a:ea typeface="DejaVu Sans"/>
              </a:rPr>
              <a:t>Proper Uses</a:t>
            </a:r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text, email, letter, memo, etc, generation.</a:t>
            </a: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Infomation extraction</a:t>
            </a: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Sumarization</a:t>
            </a: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  <a:p>
            <a:pPr marL="138240" indent="-13824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Regulation, etc.</a:t>
            </a: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08" name="Picture 27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226960" y="5638320"/>
            <a:ext cx="592920" cy="813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Rectangle 2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0" name="Rectangle 23"/>
          <p:cNvSpPr/>
          <p:nvPr/>
        </p:nvSpPr>
        <p:spPr>
          <a:xfrm>
            <a:off x="558360" y="259920"/>
            <a:ext cx="11167200" cy="5932800"/>
          </a:xfrm>
          <a:prstGeom prst="rect">
            <a:avLst/>
          </a:prstGeom>
          <a:solidFill>
            <a:schemeClr val="bg1"/>
          </a:solidFill>
          <a:ln>
            <a:solidFill>
              <a:srgbClr val="DEDEDE"/>
            </a:solidFill>
          </a:ln>
          <a:effectLst>
            <a:outerShdw blurRad="50760" dist="37674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1" name="PlaceHolder 1"/>
          <p:cNvSpPr>
            <a:spLocks noGrp="1"/>
          </p:cNvSpPr>
          <p:nvPr>
            <p:ph type="title"/>
          </p:nvPr>
        </p:nvSpPr>
        <p:spPr>
          <a:xfrm>
            <a:off x="1115640" y="509400"/>
            <a:ext cx="10231920" cy="1014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Pre-Requisites For AI Development</a:t>
            </a:r>
            <a:endParaRPr lang="pt-BR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2" name="Rectangle 27"/>
          <p:cNvSpPr/>
          <p:nvPr/>
        </p:nvSpPr>
        <p:spPr>
          <a:xfrm>
            <a:off x="498960" y="658440"/>
            <a:ext cx="127800" cy="70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13" name="Picture 28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134440" y="5846760"/>
            <a:ext cx="590760" cy="811800"/>
          </a:xfrm>
          <a:prstGeom prst="rect">
            <a:avLst/>
          </a:prstGeom>
          <a:ln w="0">
            <a:noFill/>
          </a:ln>
        </p:spPr>
      </p:pic>
      <p:grpSp>
        <p:nvGrpSpPr>
          <p:cNvPr id="714" name="Espaço Reservado para Conteúdo 7"/>
          <p:cNvGrpSpPr/>
          <p:nvPr/>
        </p:nvGrpSpPr>
        <p:grpSpPr>
          <a:xfrm>
            <a:off x="1115640" y="1673280"/>
            <a:ext cx="10231920" cy="4334040"/>
            <a:chOff x="1115640" y="1673280"/>
            <a:chExt cx="10231920" cy="4334040"/>
          </a:xfrm>
        </p:grpSpPr>
        <p:sp>
          <p:nvSpPr>
            <p:cNvPr id="715" name="Rectangle 714"/>
            <p:cNvSpPr/>
            <p:nvPr/>
          </p:nvSpPr>
          <p:spPr>
            <a:xfrm>
              <a:off x="1115640" y="1673280"/>
              <a:ext cx="10231920" cy="4334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6" name="Rectangle avec coin diagonal arrondi 715"/>
            <p:cNvSpPr/>
            <p:nvPr/>
          </p:nvSpPr>
          <p:spPr>
            <a:xfrm>
              <a:off x="1736280" y="2265480"/>
              <a:ext cx="1852560" cy="1852560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7" name="Rectangle 716"/>
            <p:cNvSpPr/>
            <p:nvPr/>
          </p:nvSpPr>
          <p:spPr>
            <a:xfrm>
              <a:off x="2130840" y="2660400"/>
              <a:ext cx="1062720" cy="106272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8" name="Rectangle 717"/>
            <p:cNvSpPr/>
            <p:nvPr/>
          </p:nvSpPr>
          <p:spPr>
            <a:xfrm>
              <a:off x="1143720" y="4695480"/>
              <a:ext cx="3037320" cy="719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981"/>
                </a:spcAft>
                <a:buNone/>
                <a:tabLst>
                  <a:tab pos="0" algn="l"/>
                </a:tabLst>
              </a:pPr>
              <a:r>
                <a:rPr lang="en-GB" sz="2800" b="0" strike="noStrike" cap="all" spc="-1">
                  <a:solidFill>
                    <a:srgbClr val="000000"/>
                  </a:solidFill>
                  <a:latin typeface="Calibri"/>
                </a:rPr>
                <a:t>Ethical professionals</a:t>
              </a:r>
              <a:endParaRPr lang="pt-BR" sz="2800" b="0" strike="noStrike" spc="-1">
                <a:latin typeface="Arial"/>
              </a:endParaRPr>
            </a:p>
          </p:txBody>
        </p:sp>
        <p:sp>
          <p:nvSpPr>
            <p:cNvPr id="719" name="Rectangle avec coin diagonal arrondi 718"/>
            <p:cNvSpPr/>
            <p:nvPr/>
          </p:nvSpPr>
          <p:spPr>
            <a:xfrm>
              <a:off x="5305320" y="2265480"/>
              <a:ext cx="1852560" cy="1852560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0" name="Rectangle 719"/>
            <p:cNvSpPr/>
            <p:nvPr/>
          </p:nvSpPr>
          <p:spPr>
            <a:xfrm>
              <a:off x="5700240" y="2660400"/>
              <a:ext cx="1062720" cy="106272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1" name="Rectangle 720"/>
            <p:cNvSpPr/>
            <p:nvPr/>
          </p:nvSpPr>
          <p:spPr>
            <a:xfrm>
              <a:off x="4712760" y="4695480"/>
              <a:ext cx="3037320" cy="719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981"/>
                </a:spcAft>
                <a:buNone/>
                <a:tabLst>
                  <a:tab pos="0" algn="l"/>
                </a:tabLst>
              </a:pPr>
              <a:r>
                <a:rPr lang="en-GB" sz="2800" b="0" strike="noStrike" cap="all" spc="-1">
                  <a:solidFill>
                    <a:srgbClr val="000000"/>
                  </a:solidFill>
                  <a:latin typeface="Calibri"/>
                </a:rPr>
                <a:t>Data</a:t>
              </a:r>
              <a:endParaRPr lang="pt-BR" sz="2800" b="0" strike="noStrike" spc="-1">
                <a:latin typeface="Arial"/>
              </a:endParaRPr>
            </a:p>
          </p:txBody>
        </p:sp>
        <p:sp>
          <p:nvSpPr>
            <p:cNvPr id="722" name="Rectangle avec coin diagonal arrondi 721"/>
            <p:cNvSpPr/>
            <p:nvPr/>
          </p:nvSpPr>
          <p:spPr>
            <a:xfrm>
              <a:off x="8874360" y="2265480"/>
              <a:ext cx="1852560" cy="1852560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chemeClr val="accent4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3" name="Rectangle 722"/>
            <p:cNvSpPr/>
            <p:nvPr/>
          </p:nvSpPr>
          <p:spPr>
            <a:xfrm>
              <a:off x="9269280" y="2660400"/>
              <a:ext cx="1062720" cy="1062720"/>
            </a:xfrm>
            <a:prstGeom prst="rect">
              <a:avLst/>
            </a:prstGeom>
            <a:blipFill rotWithShape="0">
              <a:blip r:embed="rId5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4" name="Rectangle 723"/>
            <p:cNvSpPr/>
            <p:nvPr/>
          </p:nvSpPr>
          <p:spPr>
            <a:xfrm>
              <a:off x="8281800" y="4695480"/>
              <a:ext cx="3037320" cy="719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numCol="1" spcCol="1440" anchor="t">
              <a:noAutofit/>
            </a:bodyPr>
            <a:lstStyle/>
            <a:p>
              <a:pPr algn="ctr">
                <a:lnSpc>
                  <a:spcPct val="100000"/>
                </a:lnSpc>
                <a:spcAft>
                  <a:spcPts val="981"/>
                </a:spcAft>
                <a:buNone/>
                <a:tabLst>
                  <a:tab pos="0" algn="l"/>
                </a:tabLst>
              </a:pPr>
              <a:r>
                <a:rPr lang="en-GB" sz="2800" b="0" strike="noStrike" cap="all" spc="-1">
                  <a:solidFill>
                    <a:srgbClr val="000000"/>
                  </a:solidFill>
                  <a:latin typeface="Calibri"/>
                </a:rPr>
                <a:t>Algorithms </a:t>
              </a:r>
              <a:endParaRPr lang="pt-BR" sz="2800" b="0" strike="noStrike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Rectangle 45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6" name="PlaceHolder 1"/>
          <p:cNvSpPr>
            <a:spLocks noGrp="1"/>
          </p:cNvSpPr>
          <p:nvPr>
            <p:ph type="title"/>
          </p:nvPr>
        </p:nvSpPr>
        <p:spPr>
          <a:xfrm>
            <a:off x="838080" y="557280"/>
            <a:ext cx="10515240" cy="1133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pt-BR" sz="4000" b="1" strike="noStrike" spc="-1">
                <a:solidFill>
                  <a:srgbClr val="000000"/>
                </a:solidFill>
                <a:latin typeface="Calibri"/>
              </a:rPr>
              <a:t>AI and Future Jobs</a:t>
            </a:r>
            <a:endParaRPr lang="pt-BR" sz="4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27" name="Picture 29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061360" y="5798880"/>
            <a:ext cx="590760" cy="811800"/>
          </a:xfrm>
          <a:prstGeom prst="rect">
            <a:avLst/>
          </a:prstGeom>
          <a:ln w="0">
            <a:noFill/>
          </a:ln>
        </p:spPr>
      </p:pic>
      <p:grpSp>
        <p:nvGrpSpPr>
          <p:cNvPr id="728" name="Espaço Reservado para Conteúdo 12"/>
          <p:cNvGrpSpPr/>
          <p:nvPr/>
        </p:nvGrpSpPr>
        <p:grpSpPr>
          <a:xfrm>
            <a:off x="1311480" y="1661040"/>
            <a:ext cx="9565200" cy="3535200"/>
            <a:chOff x="1311480" y="1661040"/>
            <a:chExt cx="9565200" cy="3535200"/>
          </a:xfrm>
        </p:grpSpPr>
        <p:sp>
          <p:nvSpPr>
            <p:cNvPr id="729" name="Rectangle 728"/>
            <p:cNvSpPr/>
            <p:nvPr/>
          </p:nvSpPr>
          <p:spPr>
            <a:xfrm>
              <a:off x="1311480" y="1661040"/>
              <a:ext cx="9565200" cy="3535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0" name="Forme libre 729"/>
            <p:cNvSpPr/>
            <p:nvPr/>
          </p:nvSpPr>
          <p:spPr>
            <a:xfrm>
              <a:off x="4289040" y="2358000"/>
              <a:ext cx="537480" cy="91080"/>
            </a:xfrm>
            <a:custGeom>
              <a:avLst/>
              <a:gdLst/>
              <a:ahLst/>
              <a:cxnLst/>
              <a:rect l="l" t="t" r="r" b="b"/>
              <a:pathLst>
                <a:path w="537686" h="91440">
                  <a:moveTo>
                    <a:pt x="0" y="45720"/>
                  </a:moveTo>
                  <a:lnTo>
                    <a:pt x="537686" y="45720"/>
                  </a:lnTo>
                </a:path>
              </a:pathLst>
            </a:custGeom>
            <a:noFill/>
            <a:ln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tailEnd type="arrow" w="med" len="med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1" name="Rectangle 730"/>
            <p:cNvSpPr/>
            <p:nvPr/>
          </p:nvSpPr>
          <p:spPr>
            <a:xfrm>
              <a:off x="1819800" y="166248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Data Colection and Generation for AI training</a:t>
              </a:r>
              <a:endParaRPr lang="pt-BR" sz="2200" b="0" strike="noStrike" spc="-1">
                <a:latin typeface="Arial"/>
              </a:endParaRPr>
            </a:p>
          </p:txBody>
        </p:sp>
        <p:sp>
          <p:nvSpPr>
            <p:cNvPr id="732" name="Forme libre 731"/>
            <p:cNvSpPr/>
            <p:nvPr/>
          </p:nvSpPr>
          <p:spPr>
            <a:xfrm>
              <a:off x="7328160" y="2358000"/>
              <a:ext cx="537480" cy="91080"/>
            </a:xfrm>
            <a:custGeom>
              <a:avLst/>
              <a:gdLst/>
              <a:ahLst/>
              <a:cxnLst/>
              <a:rect l="l" t="t" r="r" b="b"/>
              <a:pathLst>
                <a:path w="537686" h="91440">
                  <a:moveTo>
                    <a:pt x="0" y="45720"/>
                  </a:moveTo>
                  <a:lnTo>
                    <a:pt x="537686" y="45720"/>
                  </a:lnTo>
                </a:path>
              </a:pathLst>
            </a:custGeom>
            <a:noFill/>
            <a:ln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tailEnd type="arrow" w="med" len="med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3" name="Rectangle 732"/>
            <p:cNvSpPr/>
            <p:nvPr/>
          </p:nvSpPr>
          <p:spPr>
            <a:xfrm>
              <a:off x="4858920" y="166248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Analysis, pre-processing of data [&gt;70%]</a:t>
              </a:r>
              <a:endParaRPr lang="pt-BR" sz="2200" b="0" strike="noStrike" spc="-1">
                <a:latin typeface="Arial"/>
              </a:endParaRPr>
            </a:p>
          </p:txBody>
        </p:sp>
        <p:sp>
          <p:nvSpPr>
            <p:cNvPr id="734" name="Forme libre 733"/>
            <p:cNvSpPr/>
            <p:nvPr/>
          </p:nvSpPr>
          <p:spPr>
            <a:xfrm>
              <a:off x="3055320" y="3143160"/>
              <a:ext cx="6077880" cy="537480"/>
            </a:xfrm>
            <a:custGeom>
              <a:avLst/>
              <a:gdLst/>
              <a:ahLst/>
              <a:cxnLst/>
              <a:rect l="l" t="t" r="r" b="b"/>
              <a:pathLst>
                <a:path w="6078198" h="537686">
                  <a:moveTo>
                    <a:pt x="6078198" y="0"/>
                  </a:moveTo>
                  <a:lnTo>
                    <a:pt x="6078198" y="285943"/>
                  </a:lnTo>
                  <a:lnTo>
                    <a:pt x="0" y="285943"/>
                  </a:lnTo>
                  <a:lnTo>
                    <a:pt x="0" y="537686"/>
                  </a:lnTo>
                </a:path>
              </a:pathLst>
            </a:custGeom>
            <a:noFill/>
            <a:ln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tailEnd type="arrow" w="med" len="med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5" name="Rectangle 734"/>
            <p:cNvSpPr/>
            <p:nvPr/>
          </p:nvSpPr>
          <p:spPr>
            <a:xfrm>
              <a:off x="7898040" y="166248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Design and implementation of inteligent modules </a:t>
              </a:r>
              <a:endParaRPr lang="pt-BR" sz="2200" b="0" strike="noStrike" spc="-1">
                <a:latin typeface="Arial"/>
              </a:endParaRPr>
            </a:p>
          </p:txBody>
        </p:sp>
        <p:sp>
          <p:nvSpPr>
            <p:cNvPr id="736" name="Forme libre 735"/>
            <p:cNvSpPr/>
            <p:nvPr/>
          </p:nvSpPr>
          <p:spPr>
            <a:xfrm>
              <a:off x="4289040" y="4408560"/>
              <a:ext cx="537480" cy="91080"/>
            </a:xfrm>
            <a:custGeom>
              <a:avLst/>
              <a:gdLst/>
              <a:ahLst/>
              <a:cxnLst/>
              <a:rect l="l" t="t" r="r" b="b"/>
              <a:pathLst>
                <a:path w="537686" h="91440">
                  <a:moveTo>
                    <a:pt x="0" y="45720"/>
                  </a:moveTo>
                  <a:lnTo>
                    <a:pt x="537686" y="45720"/>
                  </a:lnTo>
                </a:path>
              </a:pathLst>
            </a:custGeom>
            <a:noFill/>
            <a:ln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tailEnd type="arrow" w="med" len="med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7" name="Rectangle 736"/>
            <p:cNvSpPr/>
            <p:nvPr/>
          </p:nvSpPr>
          <p:spPr>
            <a:xfrm>
              <a:off x="1819800" y="371304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Inserting AI in large systems. Using AI </a:t>
              </a:r>
              <a:endParaRPr lang="pt-BR" sz="2200" b="0" strike="noStrike" spc="-1">
                <a:latin typeface="Arial"/>
              </a:endParaRPr>
            </a:p>
          </p:txBody>
        </p:sp>
        <p:sp>
          <p:nvSpPr>
            <p:cNvPr id="738" name="Forme libre 737"/>
            <p:cNvSpPr/>
            <p:nvPr/>
          </p:nvSpPr>
          <p:spPr>
            <a:xfrm>
              <a:off x="7328160" y="4408560"/>
              <a:ext cx="537480" cy="91080"/>
            </a:xfrm>
            <a:custGeom>
              <a:avLst/>
              <a:gdLst/>
              <a:ahLst/>
              <a:cxnLst/>
              <a:rect l="l" t="t" r="r" b="b"/>
              <a:pathLst>
                <a:path w="537686" h="91440">
                  <a:moveTo>
                    <a:pt x="0" y="45720"/>
                  </a:moveTo>
                  <a:lnTo>
                    <a:pt x="537686" y="45720"/>
                  </a:lnTo>
                </a:path>
              </a:pathLst>
            </a:custGeom>
            <a:noFill/>
            <a:ln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tailEnd type="arrow" w="med" len="med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9" name="Rectangle 738"/>
            <p:cNvSpPr/>
            <p:nvPr/>
          </p:nvSpPr>
          <p:spPr>
            <a:xfrm>
              <a:off x="4858920" y="371304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Legislation and “Cibernetic Vigilance”</a:t>
              </a:r>
              <a:endParaRPr lang="pt-BR" sz="2200" b="0" strike="noStrike" spc="-1">
                <a:latin typeface="Arial"/>
              </a:endParaRPr>
            </a:p>
          </p:txBody>
        </p:sp>
        <p:sp>
          <p:nvSpPr>
            <p:cNvPr id="740" name="Rectangle 739"/>
            <p:cNvSpPr/>
            <p:nvPr/>
          </p:nvSpPr>
          <p:spPr>
            <a:xfrm>
              <a:off x="7898040" y="3713040"/>
              <a:ext cx="2470320" cy="1482120"/>
            </a:xfrm>
            <a:prstGeom prst="rect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960" tIns="127080" rIns="120960" bIns="12708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771"/>
                </a:spcAft>
                <a:buNone/>
                <a:tabLst>
                  <a:tab pos="0" algn="l"/>
                </a:tabLst>
              </a:pPr>
              <a:r>
                <a:rPr lang="pt-BR" sz="2200" b="0" strike="noStrike" spc="-1">
                  <a:solidFill>
                    <a:srgbClr val="FFFFFF"/>
                  </a:solidFill>
                  <a:latin typeface="Calibri"/>
                </a:rPr>
                <a:t>Education for AI </a:t>
              </a:r>
              <a:endParaRPr lang="pt-BR" sz="2200" b="0" strike="noStrike" spc="-1">
                <a:latin typeface="Arial"/>
              </a:endParaRPr>
            </a:p>
          </p:txBody>
        </p:sp>
      </p:grpSp>
      <p:sp>
        <p:nvSpPr>
          <p:cNvPr id="741" name="CaixaDeTexto 3"/>
          <p:cNvSpPr/>
          <p:nvPr/>
        </p:nvSpPr>
        <p:spPr>
          <a:xfrm>
            <a:off x="3119040" y="5606640"/>
            <a:ext cx="64411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pt-BR" sz="3600" b="1" strike="noStrike" spc="-1">
                <a:solidFill>
                  <a:srgbClr val="000000"/>
                </a:solidFill>
                <a:latin typeface="Calibri"/>
              </a:rPr>
              <a:t>What we do will be the future</a:t>
            </a:r>
            <a:endParaRPr lang="pt-BR" sz="3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Rectangle 2054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3" name="PlaceHolder 1"/>
          <p:cNvSpPr>
            <a:spLocks noGrp="1"/>
          </p:cNvSpPr>
          <p:nvPr>
            <p:ph type="title"/>
          </p:nvPr>
        </p:nvSpPr>
        <p:spPr>
          <a:xfrm>
            <a:off x="631080" y="640800"/>
            <a:ext cx="3418200" cy="5581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5400" b="1" strike="noStrike" spc="-1">
                <a:solidFill>
                  <a:srgbClr val="404040"/>
                </a:solidFill>
                <a:latin typeface="Calibri"/>
                <a:ea typeface="DejaVu Sans"/>
              </a:rPr>
              <a:t>Sitting on a treasure </a:t>
            </a:r>
            <a:br>
              <a:rPr sz="5400"/>
            </a:br>
            <a:endParaRPr lang="pt-BR" sz="5400" b="0" strike="noStrike" spc="-1">
              <a:latin typeface="Arial"/>
            </a:endParaRPr>
          </a:p>
        </p:txBody>
      </p:sp>
      <p:sp>
        <p:nvSpPr>
          <p:cNvPr id="744" name="sketch line"/>
          <p:cNvSpPr/>
          <p:nvPr/>
        </p:nvSpPr>
        <p:spPr>
          <a:xfrm flipH="1">
            <a:off x="4265640" y="631080"/>
            <a:ext cx="16560" cy="5588640"/>
          </a:xfrm>
          <a:custGeom>
            <a:avLst/>
            <a:gdLst/>
            <a:ahLst/>
            <a:cxnLst/>
            <a:rect l="l" t="t" r="r" b="b"/>
            <a:pathLst>
              <a:path w="18288" h="5590381" fill="none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rgbClr val="ED7D3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45" name="Picture 2"/>
          <p:cNvPicPr/>
          <p:nvPr/>
        </p:nvPicPr>
        <p:blipFill>
          <a:blip r:embed="rId2"/>
          <a:srcRect l="12102" b="9332"/>
          <a:stretch/>
        </p:blipFill>
        <p:spPr>
          <a:xfrm>
            <a:off x="5252400" y="631080"/>
            <a:ext cx="4696920" cy="3911760"/>
          </a:xfrm>
          <a:prstGeom prst="rect">
            <a:avLst/>
          </a:prstGeom>
          <a:ln w="0">
            <a:noFill/>
          </a:ln>
        </p:spPr>
      </p:pic>
      <p:sp>
        <p:nvSpPr>
          <p:cNvPr id="746" name="PlaceHolder 2"/>
          <p:cNvSpPr>
            <a:spLocks noGrp="1"/>
          </p:cNvSpPr>
          <p:nvPr>
            <p:ph/>
          </p:nvPr>
        </p:nvSpPr>
        <p:spPr>
          <a:xfrm>
            <a:off x="4654440" y="4798440"/>
            <a:ext cx="6892920" cy="142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Not only the </a:t>
            </a: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BigTechs may develop AI</a:t>
            </a:r>
            <a:endParaRPr lang="pt-BR" sz="2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AI is not exclusive for english speakers!</a:t>
            </a:r>
            <a:endParaRPr lang="pt-BR" sz="2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200" b="0" strike="noStrike" spc="-1">
              <a:latin typeface="Arial"/>
            </a:endParaRPr>
          </a:p>
        </p:txBody>
      </p:sp>
      <p:pic>
        <p:nvPicPr>
          <p:cNvPr id="747" name="Picture 2" descr="IME-USP – Instituto de Matemática e Estatística da Universidade de São Paulo"/>
          <p:cNvPicPr/>
          <p:nvPr/>
        </p:nvPicPr>
        <p:blipFill>
          <a:blip r:embed="rId3"/>
          <a:stretch/>
        </p:blipFill>
        <p:spPr>
          <a:xfrm>
            <a:off x="11305800" y="590652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Rectangle 7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9" name="PlaceHolder 1"/>
          <p:cNvSpPr>
            <a:spLocks noGrp="1"/>
          </p:cNvSpPr>
          <p:nvPr>
            <p:ph type="title"/>
          </p:nvPr>
        </p:nvSpPr>
        <p:spPr>
          <a:xfrm>
            <a:off x="838080" y="669960"/>
            <a:ext cx="4507200" cy="132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 algn="r">
              <a:lnSpc>
                <a:spcPct val="90000"/>
              </a:lnSpc>
              <a:buNone/>
            </a:pPr>
            <a:r>
              <a:rPr lang="pt-BR" sz="4400" b="1" strike="noStrike" spc="-1">
                <a:solidFill>
                  <a:srgbClr val="FFFFFF"/>
                </a:solidFill>
                <a:latin typeface="Arial"/>
                <a:ea typeface="DejaVu Sans"/>
              </a:rPr>
              <a:t>Data is an Investment</a:t>
            </a:r>
            <a:endParaRPr lang="pt-BR" sz="4400" b="0" strike="noStrike" spc="-1">
              <a:latin typeface="Arial"/>
            </a:endParaRPr>
          </a:p>
        </p:txBody>
      </p:sp>
      <p:sp>
        <p:nvSpPr>
          <p:cNvPr id="750" name="Straight Connector 9"/>
          <p:cNvSpPr/>
          <p:nvPr/>
        </p:nvSpPr>
        <p:spPr>
          <a:xfrm flipH="1">
            <a:off x="126000" y="2026080"/>
            <a:ext cx="5221080" cy="36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1" name="PlaceHolder 2"/>
          <p:cNvSpPr>
            <a:spLocks noGrp="1"/>
          </p:cNvSpPr>
          <p:nvPr>
            <p:ph/>
          </p:nvPr>
        </p:nvSpPr>
        <p:spPr>
          <a:xfrm>
            <a:off x="1392840" y="2399040"/>
            <a:ext cx="9405000" cy="352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- Data require colection, cleanig, storage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- Processing and Training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  <a:ea typeface="DejaVu Sans"/>
              </a:rPr>
              <a:t>- Culture creation in which “data is part of the routine”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- All this requires $$$</a:t>
            </a:r>
            <a:endParaRPr lang="pt-BR" sz="2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endParaRPr lang="pt-BR" sz="20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567"/>
              </a:spcBef>
              <a:spcAft>
                <a:spcPts val="567"/>
              </a:spcAft>
              <a:buNone/>
              <a:tabLst>
                <a:tab pos="0" algn="l"/>
              </a:tabLst>
            </a:pPr>
            <a:r>
              <a:rPr lang="en-GB" sz="3200" b="1" strike="noStrike" spc="-1">
                <a:solidFill>
                  <a:srgbClr val="FFFFFF"/>
                </a:solidFill>
                <a:latin typeface="Arial"/>
                <a:ea typeface="DejaVu Sans"/>
              </a:rPr>
              <a:t>Only those who see value in its use will enter the world of AI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752" name="Rectangle 11"/>
          <p:cNvSpPr/>
          <p:nvPr/>
        </p:nvSpPr>
        <p:spPr>
          <a:xfrm>
            <a:off x="126360" y="115200"/>
            <a:ext cx="11937960" cy="6625800"/>
          </a:xfrm>
          <a:prstGeom prst="rect">
            <a:avLst/>
          </a:prstGeom>
          <a:noFill/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53" name="Picture 2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364840" y="578664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Rectangle 65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8" name="Freeform: Shape 5"/>
          <p:cNvSpPr/>
          <p:nvPr/>
        </p:nvSpPr>
        <p:spPr>
          <a:xfrm>
            <a:off x="0" y="0"/>
            <a:ext cx="4455000" cy="6857280"/>
          </a:xfrm>
          <a:custGeom>
            <a:avLst/>
            <a:gdLst/>
            <a:ahLst/>
            <a:cxnLst/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8892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9" name="Freeform: Shape 6"/>
          <p:cNvSpPr/>
          <p:nvPr/>
        </p:nvSpPr>
        <p:spPr>
          <a:xfrm>
            <a:off x="0" y="0"/>
            <a:ext cx="4445640" cy="6857280"/>
          </a:xfrm>
          <a:custGeom>
            <a:avLst/>
            <a:gdLst/>
            <a:ahLst/>
            <a:cxnLst/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0" name="PlaceHolder 1"/>
          <p:cNvSpPr>
            <a:spLocks noGrp="1"/>
          </p:cNvSpPr>
          <p:nvPr>
            <p:ph type="title"/>
          </p:nvPr>
        </p:nvSpPr>
        <p:spPr>
          <a:xfrm>
            <a:off x="371160" y="721440"/>
            <a:ext cx="5043600" cy="216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Artificial Intelligence is having a strong impact on society</a:t>
            </a:r>
            <a:endParaRPr lang="pt-BR" sz="4000" b="0" strike="noStrike" spc="-1">
              <a:latin typeface="Arial"/>
            </a:endParaRPr>
          </a:p>
        </p:txBody>
      </p:sp>
      <p:sp>
        <p:nvSpPr>
          <p:cNvPr id="551" name="Rectangle 1"/>
          <p:cNvSpPr/>
          <p:nvPr/>
        </p:nvSpPr>
        <p:spPr>
          <a:xfrm>
            <a:off x="0" y="1426680"/>
            <a:ext cx="127440" cy="653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2" name="Rectangle 2"/>
          <p:cNvSpPr/>
          <p:nvPr/>
        </p:nvSpPr>
        <p:spPr>
          <a:xfrm>
            <a:off x="396000" y="2443320"/>
            <a:ext cx="3382560" cy="1764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3" name="PlaceHolder 2"/>
          <p:cNvSpPr>
            <a:spLocks noGrp="1"/>
          </p:cNvSpPr>
          <p:nvPr>
            <p:ph/>
          </p:nvPr>
        </p:nvSpPr>
        <p:spPr>
          <a:xfrm>
            <a:off x="371160" y="2718000"/>
            <a:ext cx="4495320" cy="3206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7000"/>
          </a:bodyPr>
          <a:lstStyle/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pt-BR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Impacted Areas</a:t>
            </a:r>
            <a:endParaRPr lang="pt-BR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	Science and Business</a:t>
            </a:r>
            <a:endParaRPr lang="pt-BR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The Culprits</a:t>
            </a:r>
            <a:endParaRPr lang="pt-BR" sz="2000" b="0" strike="noStrike" spc="-1">
              <a:latin typeface="Arial"/>
            </a:endParaRPr>
          </a:p>
          <a:p>
            <a:pPr marL="948600" indent="-4572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ChatGPT  – OpenAI / Facebook</a:t>
            </a:r>
            <a:endParaRPr lang="pt-BR" sz="2000" b="0" strike="noStrike" spc="-1">
              <a:latin typeface="Arial"/>
            </a:endParaRPr>
          </a:p>
          <a:p>
            <a:pPr marL="948600" indent="-4572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Bard         – Google</a:t>
            </a:r>
            <a:endParaRPr lang="pt-BR" sz="2000" b="0" strike="noStrike" spc="-1">
              <a:latin typeface="Arial"/>
            </a:endParaRPr>
          </a:p>
          <a:p>
            <a:pPr marL="948600" indent="-4572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LLaMA     – Meta/Facebook</a:t>
            </a:r>
            <a:endParaRPr lang="pt-BR" sz="2000" b="0" strike="noStrike" spc="-1">
              <a:latin typeface="Arial"/>
            </a:endParaRPr>
          </a:p>
          <a:p>
            <a:pPr marL="4914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000" b="0" strike="noStrike" spc="-1">
              <a:latin typeface="Arial"/>
            </a:endParaRPr>
          </a:p>
          <a:p>
            <a:pPr marL="948600" indent="-4572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Transformers</a:t>
            </a:r>
            <a:endParaRPr lang="pt-BR" sz="2000" b="0" strike="noStrike" spc="-1">
              <a:latin typeface="Arial"/>
            </a:endParaRPr>
          </a:p>
        </p:txBody>
      </p:sp>
      <p:pic>
        <p:nvPicPr>
          <p:cNvPr id="554" name="Picture 1" descr="Um na multidão"/>
          <p:cNvPicPr/>
          <p:nvPr/>
        </p:nvPicPr>
        <p:blipFill>
          <a:blip r:embed="rId2"/>
          <a:srcRect l="16858" r="8144" b="2"/>
          <a:stretch/>
        </p:blipFill>
        <p:spPr>
          <a:xfrm>
            <a:off x="5724000" y="841320"/>
            <a:ext cx="5275440" cy="5275440"/>
          </a:xfrm>
          <a:prstGeom prst="rect">
            <a:avLst/>
          </a:prstGeom>
          <a:ln w="0">
            <a:noFill/>
          </a:ln>
        </p:spPr>
      </p:pic>
      <p:pic>
        <p:nvPicPr>
          <p:cNvPr id="555" name="Picture 6" descr="IME-USP – Instituto de Matemática e Estatística da Universidade de São Paulo"/>
          <p:cNvPicPr/>
          <p:nvPr/>
        </p:nvPicPr>
        <p:blipFill>
          <a:blip r:embed="rId3"/>
          <a:stretch/>
        </p:blipFill>
        <p:spPr>
          <a:xfrm>
            <a:off x="11411640" y="5925240"/>
            <a:ext cx="590400" cy="81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Rectangle 3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5" name="Freeform: Shape 9"/>
          <p:cNvSpPr/>
          <p:nvPr/>
        </p:nvSpPr>
        <p:spPr>
          <a:xfrm>
            <a:off x="0" y="0"/>
            <a:ext cx="8452080" cy="6857640"/>
          </a:xfrm>
          <a:custGeom>
            <a:avLst/>
            <a:gdLst/>
            <a:ahLst/>
            <a:cxnLst/>
            <a:rect l="l" t="t" r="r" b="b"/>
            <a:pathLst>
              <a:path w="8452322" h="6858000">
                <a:moveTo>
                  <a:pt x="0" y="0"/>
                </a:moveTo>
                <a:lnTo>
                  <a:pt x="7447992" y="0"/>
                </a:lnTo>
                <a:lnTo>
                  <a:pt x="7501089" y="79009"/>
                </a:lnTo>
                <a:cubicBezTo>
                  <a:pt x="8098524" y="1013167"/>
                  <a:pt x="8452322" y="2172770"/>
                  <a:pt x="8452322" y="3429001"/>
                </a:cubicBezTo>
                <a:cubicBezTo>
                  <a:pt x="8452322" y="4685233"/>
                  <a:pt x="8098524" y="5844836"/>
                  <a:pt x="7501089" y="6778993"/>
                </a:cubicBezTo>
                <a:lnTo>
                  <a:pt x="744799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5076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6" name="Freeform: Shape 11"/>
          <p:cNvSpPr/>
          <p:nvPr/>
        </p:nvSpPr>
        <p:spPr>
          <a:xfrm>
            <a:off x="0" y="0"/>
            <a:ext cx="8443080" cy="6857640"/>
          </a:xfrm>
          <a:custGeom>
            <a:avLst/>
            <a:gdLst/>
            <a:ahLst/>
            <a:cxnLst/>
            <a:rect l="l" t="t" r="r" b="b"/>
            <a:pathLst>
              <a:path w="8443572" h="6858000">
                <a:moveTo>
                  <a:pt x="0" y="0"/>
                </a:moveTo>
                <a:lnTo>
                  <a:pt x="7439242" y="0"/>
                </a:lnTo>
                <a:lnTo>
                  <a:pt x="7492339" y="79009"/>
                </a:lnTo>
                <a:cubicBezTo>
                  <a:pt x="8089774" y="1013167"/>
                  <a:pt x="8443572" y="2172770"/>
                  <a:pt x="8443572" y="3429001"/>
                </a:cubicBezTo>
                <a:cubicBezTo>
                  <a:pt x="8443572" y="4685233"/>
                  <a:pt x="8089774" y="5844836"/>
                  <a:pt x="7492339" y="6778993"/>
                </a:cubicBezTo>
                <a:lnTo>
                  <a:pt x="743924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7" name="PlaceHolder 1"/>
          <p:cNvSpPr>
            <a:spLocks noGrp="1"/>
          </p:cNvSpPr>
          <p:nvPr>
            <p:ph type="title"/>
          </p:nvPr>
        </p:nvSpPr>
        <p:spPr>
          <a:xfrm>
            <a:off x="617040" y="1238400"/>
            <a:ext cx="7002720" cy="4381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</a:rPr>
              <a:t>Methodology for Artificial Intelligence in Practice</a:t>
            </a:r>
            <a:endParaRPr lang="pt-B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8" name="Rectangle 33"/>
          <p:cNvSpPr/>
          <p:nvPr/>
        </p:nvSpPr>
        <p:spPr>
          <a:xfrm>
            <a:off x="0" y="2827800"/>
            <a:ext cx="127800" cy="1188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59" name="Picture 31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019600" y="5792400"/>
            <a:ext cx="590760" cy="811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Rectangle 3092"/>
          <p:cNvSpPr/>
          <p:nvPr/>
        </p:nvSpPr>
        <p:spPr>
          <a:xfrm>
            <a:off x="0" y="0"/>
            <a:ext cx="1218708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1" name="Picture 2"/>
          <p:cNvSpPr/>
          <p:nvPr/>
        </p:nvSpPr>
        <p:spPr>
          <a:xfrm>
            <a:off x="576000" y="0"/>
            <a:ext cx="11035080" cy="5867640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2" name="PlaceHolder 1"/>
          <p:cNvSpPr>
            <a:spLocks noGrp="1"/>
          </p:cNvSpPr>
          <p:nvPr>
            <p:ph/>
          </p:nvPr>
        </p:nvSpPr>
        <p:spPr>
          <a:xfrm>
            <a:off x="2311200" y="5506560"/>
            <a:ext cx="7794720" cy="1006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4000" b="1" strike="noStrike" spc="-1">
                <a:solidFill>
                  <a:srgbClr val="404040"/>
                </a:solidFill>
                <a:latin typeface="Arial"/>
                <a:ea typeface="DejaVu Sans"/>
              </a:rPr>
              <a:t>How to develop AI with</a:t>
            </a:r>
            <a:endParaRPr lang="pt-BR" sz="4000" b="0" strike="noStrike" spc="-1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4000" b="1" strike="noStrike" spc="-1">
                <a:solidFill>
                  <a:srgbClr val="404040"/>
                </a:solidFill>
                <a:latin typeface="Arial"/>
                <a:ea typeface="DejaVu Sans"/>
              </a:rPr>
              <a:t>one’s own data???</a:t>
            </a:r>
            <a:endParaRPr lang="pt-BR" sz="4000" b="0" strike="noStrike" spc="-1">
              <a:latin typeface="Arial"/>
            </a:endParaRPr>
          </a:p>
        </p:txBody>
      </p:sp>
      <p:pic>
        <p:nvPicPr>
          <p:cNvPr id="763" name="Picture 2" descr="IME-USP – Instituto de Matemática e Estatística da Universidade de São Paulo"/>
          <p:cNvPicPr/>
          <p:nvPr/>
        </p:nvPicPr>
        <p:blipFill>
          <a:blip r:embed="rId4"/>
          <a:stretch/>
        </p:blipFill>
        <p:spPr>
          <a:xfrm>
            <a:off x="11305800" y="590652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PlaceHolder 1"/>
          <p:cNvSpPr>
            <a:spLocks noGrp="1"/>
          </p:cNvSpPr>
          <p:nvPr>
            <p:ph type="title"/>
          </p:nvPr>
        </p:nvSpPr>
        <p:spPr>
          <a:xfrm>
            <a:off x="724320" y="710640"/>
            <a:ext cx="4734360" cy="1450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800" b="1" strike="noStrike" spc="-1">
                <a:solidFill>
                  <a:srgbClr val="000000"/>
                </a:solidFill>
                <a:latin typeface="Calibri"/>
                <a:ea typeface="DejaVu Sans"/>
              </a:rPr>
              <a:t>Algorithms </a:t>
            </a:r>
            <a:br>
              <a:rPr sz="4800"/>
            </a:br>
            <a:r>
              <a:rPr lang="pt-BR" sz="4800" b="1" strike="noStrike" spc="-1">
                <a:solidFill>
                  <a:srgbClr val="000000"/>
                </a:solidFill>
                <a:latin typeface="Calibri"/>
                <a:ea typeface="DejaVu Sans"/>
              </a:rPr>
              <a:t>for Serious AI</a:t>
            </a:r>
            <a:endParaRPr lang="pt-BR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5" name="Rectangle 20"/>
          <p:cNvSpPr/>
          <p:nvPr/>
        </p:nvSpPr>
        <p:spPr>
          <a:xfrm>
            <a:off x="1155600" y="2349360"/>
            <a:ext cx="454680" cy="4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6" name="PlaceHolder 2"/>
          <p:cNvSpPr>
            <a:spLocks noGrp="1"/>
          </p:cNvSpPr>
          <p:nvPr>
            <p:ph/>
          </p:nvPr>
        </p:nvSpPr>
        <p:spPr>
          <a:xfrm>
            <a:off x="288720" y="2769480"/>
            <a:ext cx="5605560" cy="361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Transformers [2017], GPT – only the second part  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 power lies on the </a:t>
            </a:r>
            <a:r>
              <a:rPr lang="en-GB" sz="2800" b="1" strike="noStrike" spc="-1">
                <a:solidFill>
                  <a:srgbClr val="000000"/>
                </a:solidFill>
                <a:latin typeface="Calibri"/>
                <a:ea typeface="DejaVu Sans"/>
              </a:rPr>
              <a:t>data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32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How to take advantadge of all that </a:t>
            </a:r>
            <a:r>
              <a:rPr lang="en-GB" sz="3200" b="1" i="1" strike="noStrike" spc="-1">
                <a:solidFill>
                  <a:srgbClr val="000000"/>
                </a:solidFill>
                <a:latin typeface="Calibri"/>
                <a:ea typeface="DejaVu Sans"/>
              </a:rPr>
              <a:t>power?</a:t>
            </a:r>
            <a:r>
              <a:rPr lang="en-GB" sz="32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t-BR" sz="32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7" name="Rectangle 29"/>
          <p:cNvSpPr/>
          <p:nvPr/>
        </p:nvSpPr>
        <p:spPr>
          <a:xfrm>
            <a:off x="6095880" y="0"/>
            <a:ext cx="6093360" cy="6855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68" name="Imagem 4"/>
          <p:cNvPicPr/>
          <p:nvPr/>
        </p:nvPicPr>
        <p:blipFill>
          <a:blip r:embed="rId2"/>
          <a:stretch/>
        </p:blipFill>
        <p:spPr>
          <a:xfrm>
            <a:off x="6095880" y="0"/>
            <a:ext cx="6095880" cy="6857640"/>
          </a:xfrm>
          <a:prstGeom prst="rect">
            <a:avLst/>
          </a:prstGeom>
          <a:ln w="0">
            <a:noFill/>
          </a:ln>
        </p:spPr>
      </p:pic>
      <p:pic>
        <p:nvPicPr>
          <p:cNvPr id="769" name="Picture 30" descr="IME-USP – Instituto de Matemática e Estatística da Universidade de São Paulo"/>
          <p:cNvPicPr/>
          <p:nvPr/>
        </p:nvPicPr>
        <p:blipFill>
          <a:blip r:embed="rId3"/>
          <a:stretch/>
        </p:blipFill>
        <p:spPr>
          <a:xfrm>
            <a:off x="11305800" y="5906520"/>
            <a:ext cx="590760" cy="811800"/>
          </a:xfrm>
          <a:prstGeom prst="rect">
            <a:avLst/>
          </a:prstGeom>
          <a:ln w="0">
            <a:noFill/>
          </a:ln>
        </p:spPr>
      </p:pic>
      <p:sp>
        <p:nvSpPr>
          <p:cNvPr id="770" name="Conector reto 3"/>
          <p:cNvSpPr/>
          <p:nvPr/>
        </p:nvSpPr>
        <p:spPr>
          <a:xfrm>
            <a:off x="6095880" y="426600"/>
            <a:ext cx="360" cy="5954040"/>
          </a:xfrm>
          <a:prstGeom prst="line">
            <a:avLst/>
          </a:prstGeom>
          <a:ln w="5715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Rectangle 8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2" name="Freeform: Shape 10"/>
          <p:cNvSpPr/>
          <p:nvPr/>
        </p:nvSpPr>
        <p:spPr>
          <a:xfrm>
            <a:off x="0" y="0"/>
            <a:ext cx="4817160" cy="6856200"/>
          </a:xfrm>
          <a:custGeom>
            <a:avLst/>
            <a:gdLst/>
            <a:ahLst/>
            <a:cxnLst/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8892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3" name="Freeform: Shape 12"/>
          <p:cNvSpPr/>
          <p:nvPr/>
        </p:nvSpPr>
        <p:spPr>
          <a:xfrm>
            <a:off x="0" y="0"/>
            <a:ext cx="4809600" cy="6856200"/>
          </a:xfrm>
          <a:custGeom>
            <a:avLst/>
            <a:gdLst/>
            <a:ahLst/>
            <a:cxnLst/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4" name="PlaceHolder 1"/>
          <p:cNvSpPr>
            <a:spLocks noGrp="1"/>
          </p:cNvSpPr>
          <p:nvPr>
            <p:ph type="title"/>
          </p:nvPr>
        </p:nvSpPr>
        <p:spPr>
          <a:xfrm>
            <a:off x="621720" y="1161360"/>
            <a:ext cx="3601080" cy="4524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800" b="1" strike="noStrike" spc="-1">
                <a:solidFill>
                  <a:srgbClr val="404040"/>
                </a:solidFill>
                <a:latin typeface="Calibri"/>
              </a:rPr>
              <a:t>AI Employment Methodology </a:t>
            </a:r>
            <a:endParaRPr lang="pt-BR" sz="4800" b="0" strike="noStrike" spc="-1">
              <a:latin typeface="Arial"/>
            </a:endParaRPr>
          </a:p>
        </p:txBody>
      </p:sp>
      <p:sp>
        <p:nvSpPr>
          <p:cNvPr id="775" name="Rectangle 14"/>
          <p:cNvSpPr/>
          <p:nvPr/>
        </p:nvSpPr>
        <p:spPr>
          <a:xfrm>
            <a:off x="0" y="3081600"/>
            <a:ext cx="126360" cy="702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76" name="Espaço Reservado para Conteúdo 2"/>
          <p:cNvGrpSpPr/>
          <p:nvPr/>
        </p:nvGrpSpPr>
        <p:grpSpPr>
          <a:xfrm>
            <a:off x="4860000" y="28800"/>
            <a:ext cx="7029720" cy="6693480"/>
            <a:chOff x="4860000" y="28800"/>
            <a:chExt cx="7029720" cy="6693480"/>
          </a:xfrm>
        </p:grpSpPr>
        <p:sp>
          <p:nvSpPr>
            <p:cNvPr id="777" name="Rectangle 776"/>
            <p:cNvSpPr/>
            <p:nvPr/>
          </p:nvSpPr>
          <p:spPr>
            <a:xfrm>
              <a:off x="5091120" y="28800"/>
              <a:ext cx="6567480" cy="5511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8" name="Rectangle à coins arrondis 777"/>
            <p:cNvSpPr/>
            <p:nvPr/>
          </p:nvSpPr>
          <p:spPr>
            <a:xfrm>
              <a:off x="4860000" y="29484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9" name="Rectangle 778"/>
            <p:cNvSpPr/>
            <p:nvPr/>
          </p:nvSpPr>
          <p:spPr>
            <a:xfrm>
              <a:off x="5276520" y="595440"/>
              <a:ext cx="757440" cy="73224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0" name="Rectangle 779"/>
            <p:cNvSpPr/>
            <p:nvPr/>
          </p:nvSpPr>
          <p:spPr>
            <a:xfrm>
              <a:off x="6244920" y="294840"/>
              <a:ext cx="476424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876"/>
                </a:spcAft>
                <a:buNone/>
                <a:tabLst>
                  <a:tab pos="0" algn="l"/>
                </a:tabLst>
              </a:pPr>
              <a:r>
                <a:rPr lang="pt-BR" sz="25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What for do I need data?</a:t>
              </a:r>
              <a:endParaRPr lang="pt-BR" sz="2500" b="0" strike="noStrike" spc="-1">
                <a:latin typeface="Arial"/>
              </a:endParaRPr>
            </a:p>
          </p:txBody>
        </p:sp>
        <p:sp>
          <p:nvSpPr>
            <p:cNvPr id="781" name="Rectangle à coins arrondis 780"/>
            <p:cNvSpPr/>
            <p:nvPr/>
          </p:nvSpPr>
          <p:spPr>
            <a:xfrm>
              <a:off x="4860000" y="194256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2" name="Rectangle 781"/>
            <p:cNvSpPr/>
            <p:nvPr/>
          </p:nvSpPr>
          <p:spPr>
            <a:xfrm>
              <a:off x="5276520" y="2278800"/>
              <a:ext cx="757440" cy="73224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3" name="Rectangle 782"/>
            <p:cNvSpPr/>
            <p:nvPr/>
          </p:nvSpPr>
          <p:spPr>
            <a:xfrm>
              <a:off x="6316200" y="1903320"/>
              <a:ext cx="5234400" cy="1458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How top colect? </a:t>
              </a:r>
              <a:endParaRPr lang="pt-BR" sz="20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There are no “generic data”</a:t>
              </a:r>
              <a:endParaRPr lang="pt-BR" sz="20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Each domain has its own perks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784" name="Rectangle 783"/>
            <p:cNvSpPr/>
            <p:nvPr/>
          </p:nvSpPr>
          <p:spPr>
            <a:xfrm>
              <a:off x="8735760" y="2086560"/>
              <a:ext cx="315396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5" name="Rectangle à coins arrondis 784"/>
            <p:cNvSpPr/>
            <p:nvPr/>
          </p:nvSpPr>
          <p:spPr>
            <a:xfrm>
              <a:off x="4860000" y="369828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6" name="Rectangle 785"/>
            <p:cNvSpPr/>
            <p:nvPr/>
          </p:nvSpPr>
          <p:spPr>
            <a:xfrm>
              <a:off x="5276520" y="4034520"/>
              <a:ext cx="757440" cy="73224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7" name="Rectangle 786"/>
            <p:cNvSpPr/>
            <p:nvPr/>
          </p:nvSpPr>
          <p:spPr>
            <a:xfrm>
              <a:off x="6208920" y="3633840"/>
              <a:ext cx="476388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876"/>
                </a:spcAft>
                <a:buNone/>
                <a:tabLst>
                  <a:tab pos="0" algn="l"/>
                </a:tabLst>
              </a:pPr>
              <a:r>
                <a:rPr lang="pt-BR" sz="25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How to get return on investment?</a:t>
              </a:r>
              <a:endParaRPr lang="pt-BR" sz="2500" b="0" strike="noStrike" spc="-1">
                <a:latin typeface="Arial"/>
              </a:endParaRPr>
            </a:p>
          </p:txBody>
        </p:sp>
        <p:sp>
          <p:nvSpPr>
            <p:cNvPr id="788" name="Rectangle 787"/>
            <p:cNvSpPr/>
            <p:nvPr/>
          </p:nvSpPr>
          <p:spPr>
            <a:xfrm>
              <a:off x="6208920" y="5325840"/>
              <a:ext cx="476388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789" name="Picture 2" descr="IME-USP – Instituto de Matemática e Estatística da Universidade de São Paulo"/>
          <p:cNvPicPr/>
          <p:nvPr/>
        </p:nvPicPr>
        <p:blipFill>
          <a:blip r:embed="rId5"/>
          <a:stretch/>
        </p:blipFill>
        <p:spPr>
          <a:xfrm>
            <a:off x="524160" y="581256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Rectangle 3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1" name="Freeform: Shape 3"/>
          <p:cNvSpPr/>
          <p:nvPr/>
        </p:nvSpPr>
        <p:spPr>
          <a:xfrm>
            <a:off x="0" y="0"/>
            <a:ext cx="4817160" cy="6856200"/>
          </a:xfrm>
          <a:custGeom>
            <a:avLst/>
            <a:gdLst/>
            <a:ahLst/>
            <a:cxnLst/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8892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2" name="Freeform: Shape 4"/>
          <p:cNvSpPr/>
          <p:nvPr/>
        </p:nvSpPr>
        <p:spPr>
          <a:xfrm>
            <a:off x="0" y="72000"/>
            <a:ext cx="4809600" cy="6856200"/>
          </a:xfrm>
          <a:custGeom>
            <a:avLst/>
            <a:gdLst/>
            <a:ahLst/>
            <a:cxnLst/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3" name="PlaceHolder 1"/>
          <p:cNvSpPr>
            <a:spLocks noGrp="1"/>
          </p:cNvSpPr>
          <p:nvPr>
            <p:ph type="title"/>
          </p:nvPr>
        </p:nvSpPr>
        <p:spPr>
          <a:xfrm>
            <a:off x="621720" y="1161360"/>
            <a:ext cx="3601080" cy="4524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800" b="1" strike="noStrike" spc="-1">
                <a:solidFill>
                  <a:srgbClr val="404040"/>
                </a:solidFill>
                <a:latin typeface="Calibri"/>
              </a:rPr>
              <a:t>AI Employment Methodology </a:t>
            </a:r>
            <a:endParaRPr lang="pt-BR" sz="4800" b="0" strike="noStrike" spc="-1">
              <a:latin typeface="Arial"/>
            </a:endParaRPr>
          </a:p>
        </p:txBody>
      </p:sp>
      <p:sp>
        <p:nvSpPr>
          <p:cNvPr id="794" name="Rectangle 4"/>
          <p:cNvSpPr/>
          <p:nvPr/>
        </p:nvSpPr>
        <p:spPr>
          <a:xfrm>
            <a:off x="0" y="3081600"/>
            <a:ext cx="126360" cy="702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95" name="Espaço Reservado para Conteúdo 3"/>
          <p:cNvGrpSpPr/>
          <p:nvPr/>
        </p:nvGrpSpPr>
        <p:grpSpPr>
          <a:xfrm>
            <a:off x="4860000" y="28800"/>
            <a:ext cx="7029720" cy="6693480"/>
            <a:chOff x="4860000" y="28800"/>
            <a:chExt cx="7029720" cy="6693480"/>
          </a:xfrm>
        </p:grpSpPr>
        <p:sp>
          <p:nvSpPr>
            <p:cNvPr id="796" name="Rectangle 795"/>
            <p:cNvSpPr/>
            <p:nvPr/>
          </p:nvSpPr>
          <p:spPr>
            <a:xfrm>
              <a:off x="5091120" y="28800"/>
              <a:ext cx="6567480" cy="5511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7" name="Rectangle à coins arrondis 796"/>
            <p:cNvSpPr/>
            <p:nvPr/>
          </p:nvSpPr>
          <p:spPr>
            <a:xfrm>
              <a:off x="4860000" y="29484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8" name="Rectangle 797"/>
            <p:cNvSpPr/>
            <p:nvPr/>
          </p:nvSpPr>
          <p:spPr>
            <a:xfrm>
              <a:off x="5276520" y="595440"/>
              <a:ext cx="757440" cy="73224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9" name="Rectangle 798"/>
            <p:cNvSpPr/>
            <p:nvPr/>
          </p:nvSpPr>
          <p:spPr>
            <a:xfrm>
              <a:off x="6244920" y="294840"/>
              <a:ext cx="476424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876"/>
                </a:spcAft>
                <a:buNone/>
                <a:tabLst>
                  <a:tab pos="0" algn="l"/>
                </a:tabLst>
              </a:pPr>
              <a:r>
                <a:rPr lang="pt-BR" sz="25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What for do I need data?</a:t>
              </a:r>
              <a:endParaRPr lang="pt-BR" sz="2500" b="0" strike="noStrike" spc="-1">
                <a:latin typeface="Arial"/>
              </a:endParaRPr>
            </a:p>
          </p:txBody>
        </p:sp>
        <p:sp>
          <p:nvSpPr>
            <p:cNvPr id="800" name="Rectangle à coins arrondis 799"/>
            <p:cNvSpPr/>
            <p:nvPr/>
          </p:nvSpPr>
          <p:spPr>
            <a:xfrm>
              <a:off x="4860000" y="194256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1" name="Rectangle 800"/>
            <p:cNvSpPr/>
            <p:nvPr/>
          </p:nvSpPr>
          <p:spPr>
            <a:xfrm>
              <a:off x="5276520" y="2278800"/>
              <a:ext cx="757440" cy="73224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2" name="Rectangle 801"/>
            <p:cNvSpPr/>
            <p:nvPr/>
          </p:nvSpPr>
          <p:spPr>
            <a:xfrm>
              <a:off x="6316200" y="1903320"/>
              <a:ext cx="5234400" cy="1458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How top colect? </a:t>
              </a:r>
              <a:endParaRPr lang="pt-BR" sz="20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There are no “generic data”</a:t>
              </a:r>
              <a:endParaRPr lang="pt-BR" sz="20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spcAft>
                  <a:spcPts val="700"/>
                </a:spcAft>
                <a:buNone/>
                <a:tabLst>
                  <a:tab pos="0" algn="l"/>
                </a:tabLst>
              </a:pPr>
              <a:r>
                <a:rPr lang="pt-BR" sz="20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Each domain has its own perks</a:t>
              </a:r>
              <a:endParaRPr lang="pt-BR" sz="2000" b="0" strike="noStrike" spc="-1">
                <a:latin typeface="Arial"/>
              </a:endParaRPr>
            </a:p>
          </p:txBody>
        </p:sp>
        <p:sp>
          <p:nvSpPr>
            <p:cNvPr id="803" name="Rectangle 802"/>
            <p:cNvSpPr/>
            <p:nvPr/>
          </p:nvSpPr>
          <p:spPr>
            <a:xfrm>
              <a:off x="8735760" y="2086560"/>
              <a:ext cx="315396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4" name="Rectangle à coins arrondis 803"/>
            <p:cNvSpPr/>
            <p:nvPr/>
          </p:nvSpPr>
          <p:spPr>
            <a:xfrm>
              <a:off x="4860000" y="3698280"/>
              <a:ext cx="6567480" cy="1333080"/>
            </a:xfrm>
            <a:prstGeom prst="roundRect">
              <a:avLst>
                <a:gd name="adj" fmla="val 10000"/>
              </a:avLst>
            </a:prstGeom>
            <a:solidFill>
              <a:schemeClr val="accent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5" name="Rectangle 804"/>
            <p:cNvSpPr/>
            <p:nvPr/>
          </p:nvSpPr>
          <p:spPr>
            <a:xfrm>
              <a:off x="5276520" y="4034520"/>
              <a:ext cx="757440" cy="73224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>
              <a:noFill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6" name="Rectangle 805"/>
            <p:cNvSpPr/>
            <p:nvPr/>
          </p:nvSpPr>
          <p:spPr>
            <a:xfrm>
              <a:off x="6208920" y="3633840"/>
              <a:ext cx="476388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876"/>
                </a:spcAft>
                <a:buNone/>
                <a:tabLst>
                  <a:tab pos="0" algn="l"/>
                </a:tabLst>
              </a:pPr>
              <a:r>
                <a:rPr lang="pt-BR" sz="25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How to get return on investment?</a:t>
              </a:r>
              <a:endParaRPr lang="pt-BR" sz="2500" b="0" strike="noStrike" spc="-1">
                <a:latin typeface="Arial"/>
              </a:endParaRPr>
            </a:p>
          </p:txBody>
        </p:sp>
        <p:sp>
          <p:nvSpPr>
            <p:cNvPr id="807" name="Rectangle 806"/>
            <p:cNvSpPr/>
            <p:nvPr/>
          </p:nvSpPr>
          <p:spPr>
            <a:xfrm>
              <a:off x="6208920" y="5325840"/>
              <a:ext cx="4763880" cy="139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808" name="Picture 3" descr="IME-USP – Instituto de Matemática e Estatística da Universidade de São Paulo"/>
          <p:cNvPicPr/>
          <p:nvPr/>
        </p:nvPicPr>
        <p:blipFill>
          <a:blip r:embed="rId5"/>
          <a:stretch/>
        </p:blipFill>
        <p:spPr>
          <a:xfrm>
            <a:off x="524160" y="5812560"/>
            <a:ext cx="591480" cy="812520"/>
          </a:xfrm>
          <a:prstGeom prst="rect">
            <a:avLst/>
          </a:prstGeom>
          <a:ln w="0">
            <a:noFill/>
          </a:ln>
        </p:spPr>
      </p:pic>
      <p:grpSp>
        <p:nvGrpSpPr>
          <p:cNvPr id="809" name="Agrupar 17"/>
          <p:cNvGrpSpPr/>
          <p:nvPr/>
        </p:nvGrpSpPr>
        <p:grpSpPr>
          <a:xfrm>
            <a:off x="4854240" y="5319720"/>
            <a:ext cx="6589080" cy="1412640"/>
            <a:chOff x="4854240" y="5319720"/>
            <a:chExt cx="6589080" cy="1412640"/>
          </a:xfrm>
        </p:grpSpPr>
        <p:sp>
          <p:nvSpPr>
            <p:cNvPr id="810" name="Retângulo: Cantos Arredondados 1"/>
            <p:cNvSpPr/>
            <p:nvPr/>
          </p:nvSpPr>
          <p:spPr>
            <a:xfrm>
              <a:off x="4854240" y="5394240"/>
              <a:ext cx="6589080" cy="1338120"/>
            </a:xfrm>
            <a:prstGeom prst="roundRect">
              <a:avLst>
                <a:gd name="adj" fmla="val 10000"/>
              </a:avLst>
            </a:prstGeom>
            <a:solidFill>
              <a:srgbClr val="BF819E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11" name="Retângulo 13"/>
            <p:cNvSpPr/>
            <p:nvPr/>
          </p:nvSpPr>
          <p:spPr>
            <a:xfrm>
              <a:off x="6213600" y="5319720"/>
              <a:ext cx="4779360" cy="140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7960" tIns="147960" rIns="147960" bIns="147960" numCol="1" spcCol="1440" anchor="ctr">
              <a:noAutofit/>
            </a:bodyPr>
            <a:lstStyle/>
            <a:p>
              <a:pPr>
                <a:lnSpc>
                  <a:spcPct val="100000"/>
                </a:lnSpc>
                <a:spcAft>
                  <a:spcPts val="876"/>
                </a:spcAft>
                <a:buNone/>
                <a:tabLst>
                  <a:tab pos="0" algn="l"/>
                </a:tabLst>
              </a:pPr>
              <a:r>
                <a:rPr lang="pt-BR" sz="25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Where do HUMANS fit in?</a:t>
              </a:r>
              <a:endParaRPr lang="pt-BR" sz="2500" b="0" strike="noStrike" spc="-1">
                <a:latin typeface="Arial"/>
              </a:endParaRPr>
            </a:p>
          </p:txBody>
        </p:sp>
        <p:pic>
          <p:nvPicPr>
            <p:cNvPr id="812" name="Gráfico 1" descr="Homem com preenchimento sólido"/>
            <p:cNvPicPr/>
            <p:nvPr/>
          </p:nvPicPr>
          <p:blipFill>
            <a:blip r:embed="rId6"/>
            <a:stretch/>
          </p:blipFill>
          <p:spPr>
            <a:xfrm>
              <a:off x="5119920" y="5527440"/>
              <a:ext cx="914040" cy="91404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Rectangle 35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4" name="Freeform: Shape 13"/>
          <p:cNvSpPr/>
          <p:nvPr/>
        </p:nvSpPr>
        <p:spPr>
          <a:xfrm>
            <a:off x="0" y="0"/>
            <a:ext cx="8452080" cy="6857640"/>
          </a:xfrm>
          <a:custGeom>
            <a:avLst/>
            <a:gdLst/>
            <a:ahLst/>
            <a:cxnLst/>
            <a:rect l="l" t="t" r="r" b="b"/>
            <a:pathLst>
              <a:path w="8452322" h="6858000">
                <a:moveTo>
                  <a:pt x="0" y="0"/>
                </a:moveTo>
                <a:lnTo>
                  <a:pt x="7447992" y="0"/>
                </a:lnTo>
                <a:lnTo>
                  <a:pt x="7501089" y="79009"/>
                </a:lnTo>
                <a:cubicBezTo>
                  <a:pt x="8098524" y="1013167"/>
                  <a:pt x="8452322" y="2172770"/>
                  <a:pt x="8452322" y="3429001"/>
                </a:cubicBezTo>
                <a:cubicBezTo>
                  <a:pt x="8452322" y="4685233"/>
                  <a:pt x="8098524" y="5844836"/>
                  <a:pt x="7501089" y="6778993"/>
                </a:cubicBezTo>
                <a:lnTo>
                  <a:pt x="744799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EFEFEF"/>
            </a:solidFill>
          </a:ln>
          <a:effectLst>
            <a:outerShdw blurRad="50760" dist="3816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5" name="Freeform: Shape 14"/>
          <p:cNvSpPr/>
          <p:nvPr/>
        </p:nvSpPr>
        <p:spPr>
          <a:xfrm>
            <a:off x="0" y="0"/>
            <a:ext cx="8443080" cy="6857640"/>
          </a:xfrm>
          <a:custGeom>
            <a:avLst/>
            <a:gdLst/>
            <a:ahLst/>
            <a:cxnLst/>
            <a:rect l="l" t="t" r="r" b="b"/>
            <a:pathLst>
              <a:path w="8443572" h="6858000">
                <a:moveTo>
                  <a:pt x="0" y="0"/>
                </a:moveTo>
                <a:lnTo>
                  <a:pt x="7439242" y="0"/>
                </a:lnTo>
                <a:lnTo>
                  <a:pt x="7492339" y="79009"/>
                </a:lnTo>
                <a:cubicBezTo>
                  <a:pt x="8089774" y="1013167"/>
                  <a:pt x="8443572" y="2172770"/>
                  <a:pt x="8443572" y="3429001"/>
                </a:cubicBezTo>
                <a:cubicBezTo>
                  <a:pt x="8443572" y="4685233"/>
                  <a:pt x="8089774" y="5844836"/>
                  <a:pt x="7492339" y="6778993"/>
                </a:cubicBezTo>
                <a:lnTo>
                  <a:pt x="743924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6" name="PlaceHolder 1"/>
          <p:cNvSpPr>
            <a:spLocks noGrp="1"/>
          </p:cNvSpPr>
          <p:nvPr>
            <p:ph type="title"/>
          </p:nvPr>
        </p:nvSpPr>
        <p:spPr>
          <a:xfrm>
            <a:off x="617040" y="1238400"/>
            <a:ext cx="8760600" cy="4381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</a:rPr>
              <a:t>A Few Ongoing Projects</a:t>
            </a:r>
            <a:endParaRPr lang="pt-B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7" name="Rectangle 36"/>
          <p:cNvSpPr/>
          <p:nvPr/>
        </p:nvSpPr>
        <p:spPr>
          <a:xfrm>
            <a:off x="0" y="2827800"/>
            <a:ext cx="127800" cy="1188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18" name="Picture 32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019600" y="5792400"/>
            <a:ext cx="590760" cy="811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Rectangle 273"/>
          <p:cNvSpPr/>
          <p:nvPr/>
        </p:nvSpPr>
        <p:spPr>
          <a:xfrm>
            <a:off x="0" y="0"/>
            <a:ext cx="1218708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0" name="PlaceHolder 1"/>
          <p:cNvSpPr>
            <a:spLocks noGrp="1"/>
          </p:cNvSpPr>
          <p:nvPr>
            <p:ph type="title"/>
          </p:nvPr>
        </p:nvSpPr>
        <p:spPr>
          <a:xfrm>
            <a:off x="841320" y="548640"/>
            <a:ext cx="3598920" cy="5429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3400" b="0" strike="noStrike" spc="-1">
                <a:latin typeface="Calibri"/>
                <a:ea typeface="DejaVu Sans"/>
              </a:rPr>
              <a:t>AI based projects</a:t>
            </a:r>
            <a:br>
              <a:rPr sz="3400"/>
            </a:br>
            <a:r>
              <a:rPr lang="pt-BR" sz="3400" b="0" strike="noStrike" spc="-1">
                <a:latin typeface="Calibri"/>
                <a:ea typeface="DejaVu Sans"/>
              </a:rPr>
              <a:t>in progress</a:t>
            </a:r>
            <a:endParaRPr lang="pt-BR" sz="3400" b="0" strike="noStrike" spc="-1">
              <a:latin typeface="Arial"/>
            </a:endParaRPr>
          </a:p>
        </p:txBody>
      </p:sp>
      <p:sp>
        <p:nvSpPr>
          <p:cNvPr id="821" name="sketch line"/>
          <p:cNvSpPr/>
          <p:nvPr/>
        </p:nvSpPr>
        <p:spPr>
          <a:xfrm rot="5400000">
            <a:off x="2545560" y="3258360"/>
            <a:ext cx="4478760" cy="16560"/>
          </a:xfrm>
          <a:custGeom>
            <a:avLst/>
            <a:gdLst/>
            <a:ahLst/>
            <a:cxnLst/>
            <a:rect l="l" t="t" r="r" b="b"/>
            <a:pathLst>
              <a:path w="4480560" h="18288" fill="none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rgbClr val="ED7D3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2" name="PlaceHolder 2"/>
          <p:cNvSpPr>
            <a:spLocks noGrp="1"/>
          </p:cNvSpPr>
          <p:nvPr>
            <p:ph type="subTitle"/>
          </p:nvPr>
        </p:nvSpPr>
        <p:spPr>
          <a:xfrm>
            <a:off x="5126400" y="552240"/>
            <a:ext cx="6222600" cy="5429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Spira</a:t>
            </a: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 – AI for respiratory insuifficiency  detection bia audio analysis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Cement</a:t>
            </a: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 – AI for Property Predictions; AI for demand forecasting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Carolina </a:t>
            </a: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– language resources for Portuguese. AI for natural language processing and Large Language Models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Brazilian Indigenous languages</a:t>
            </a: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 – AI for studying, translating and preserving indigenous languages</a:t>
            </a:r>
            <a:endParaRPr lang="pt-BR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2400" b="1" strike="noStrike" spc="-1">
                <a:solidFill>
                  <a:srgbClr val="404040"/>
                </a:solidFill>
                <a:latin typeface="Arial"/>
                <a:ea typeface="DejaVu Sans"/>
              </a:rPr>
              <a:t>Literacy</a:t>
            </a:r>
            <a:r>
              <a:rPr lang="pt-BR" sz="2400" b="0" strike="noStrike" spc="-1">
                <a:solidFill>
                  <a:srgbClr val="404040"/>
                </a:solidFill>
                <a:latin typeface="Arial"/>
                <a:ea typeface="DejaVu Sans"/>
              </a:rPr>
              <a:t> – AI for fluency analysis in children's reading</a:t>
            </a:r>
            <a:endParaRPr lang="pt-BR" sz="2400" b="0" strike="noStrike" spc="-1">
              <a:latin typeface="Arial"/>
            </a:endParaRPr>
          </a:p>
        </p:txBody>
      </p:sp>
      <p:pic>
        <p:nvPicPr>
          <p:cNvPr id="823" name="Picture 2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305800" y="590652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Rectangle 37"/>
          <p:cNvSpPr/>
          <p:nvPr/>
        </p:nvSpPr>
        <p:spPr>
          <a:xfrm>
            <a:off x="0" y="0"/>
            <a:ext cx="12191760" cy="6856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5" name="PlaceHolder 1"/>
          <p:cNvSpPr>
            <a:spLocks noGrp="1"/>
          </p:cNvSpPr>
          <p:nvPr>
            <p:ph type="title"/>
          </p:nvPr>
        </p:nvSpPr>
        <p:spPr>
          <a:xfrm>
            <a:off x="793800" y="387000"/>
            <a:ext cx="10065600" cy="129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800" b="1" strike="noStrike" spc="-1">
                <a:solidFill>
                  <a:srgbClr val="000000"/>
                </a:solidFill>
                <a:latin typeface="Calibri"/>
                <a:ea typeface="DejaVu Sans"/>
              </a:rPr>
              <a:t>Conclusions</a:t>
            </a:r>
            <a:endParaRPr lang="pt-BR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6" name="Rectangle 39"/>
          <p:cNvSpPr/>
          <p:nvPr/>
        </p:nvSpPr>
        <p:spPr>
          <a:xfrm flipH="1" flipV="1">
            <a:off x="-720" y="1998720"/>
            <a:ext cx="11454120" cy="78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7" name="Rectangle 40"/>
          <p:cNvSpPr/>
          <p:nvPr/>
        </p:nvSpPr>
        <p:spPr>
          <a:xfrm>
            <a:off x="0" y="2203200"/>
            <a:ext cx="11382840" cy="4267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680" dist="127080" dir="540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8" name="PlaceHolder 2"/>
          <p:cNvSpPr>
            <a:spLocks noGrp="1"/>
          </p:cNvSpPr>
          <p:nvPr>
            <p:ph/>
          </p:nvPr>
        </p:nvSpPr>
        <p:spPr>
          <a:xfrm>
            <a:off x="793800" y="2599560"/>
            <a:ext cx="4530600" cy="3639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83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lang="pt-BR" sz="2800" b="0" strike="noStrike" spc="-1">
                <a:solidFill>
                  <a:srgbClr val="404040"/>
                </a:solidFill>
                <a:latin typeface="Arial"/>
                <a:ea typeface="DejaVu Sans"/>
              </a:rPr>
              <a:t>LLMs – are just another possibility for the applications of Artificial Intelligence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lang="pt-BR" sz="2800" b="0" strike="noStrike" spc="-1">
                <a:solidFill>
                  <a:srgbClr val="404040"/>
                </a:solidFill>
                <a:latin typeface="Arial"/>
                <a:ea typeface="DejaVu Sans"/>
              </a:rPr>
              <a:t>We cannot fail to mention the discussions around </a:t>
            </a:r>
            <a:r>
              <a:rPr lang="pt-BR" sz="2800" b="1" strike="noStrike" spc="-1">
                <a:solidFill>
                  <a:srgbClr val="404040"/>
                </a:solidFill>
                <a:latin typeface="Arial"/>
                <a:ea typeface="DejaVu Sans"/>
              </a:rPr>
              <a:t>ETHICS and the effects on society</a:t>
            </a:r>
            <a:r>
              <a:rPr lang="pt-BR" sz="2800" b="0" strike="noStrike" spc="-1">
                <a:solidFill>
                  <a:srgbClr val="404040"/>
                </a:solidFill>
                <a:latin typeface="Arial"/>
                <a:ea typeface="DejaVu Sans"/>
              </a:rPr>
              <a:t> 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lang="pt-BR" sz="2800" b="1" strike="noStrike" spc="-1">
                <a:solidFill>
                  <a:srgbClr val="404040"/>
                </a:solidFill>
                <a:latin typeface="Arial"/>
                <a:ea typeface="DejaVu Sans"/>
              </a:rPr>
              <a:t>The path to/with AI is just beginning</a:t>
            </a:r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29" name="Picture 33"/>
          <p:cNvPicPr/>
          <p:nvPr/>
        </p:nvPicPr>
        <p:blipFill>
          <a:blip r:embed="rId2">
            <a:alphaModFix amt="31000"/>
          </a:blip>
          <a:srcRect t="12318" r="2" b="2"/>
          <a:stretch/>
        </p:blipFill>
        <p:spPr>
          <a:xfrm>
            <a:off x="5911560" y="2484360"/>
            <a:ext cx="5149800" cy="3713760"/>
          </a:xfrm>
          <a:prstGeom prst="rect">
            <a:avLst/>
          </a:prstGeom>
          <a:ln w="0">
            <a:noFill/>
          </a:ln>
        </p:spPr>
      </p:pic>
      <p:sp>
        <p:nvSpPr>
          <p:cNvPr id="830" name="Rectangle 41"/>
          <p:cNvSpPr/>
          <p:nvPr/>
        </p:nvSpPr>
        <p:spPr>
          <a:xfrm rot="5400000">
            <a:off x="11228400" y="2313000"/>
            <a:ext cx="781200" cy="1519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Rectangle 22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2" name="PlaceHolder 1"/>
          <p:cNvSpPr>
            <a:spLocks noGrp="1"/>
          </p:cNvSpPr>
          <p:nvPr>
            <p:ph type="title"/>
          </p:nvPr>
        </p:nvSpPr>
        <p:spPr>
          <a:xfrm>
            <a:off x="838080" y="1093680"/>
            <a:ext cx="10504800" cy="296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8000" b="1" strike="noStrike" spc="-1">
                <a:solidFill>
                  <a:srgbClr val="404040"/>
                </a:solidFill>
                <a:latin typeface="Calibri"/>
              </a:rPr>
              <a:t>obrigado</a:t>
            </a:r>
            <a:endParaRPr lang="pt-BR" sz="8000" b="0" strike="noStrike" spc="-1">
              <a:latin typeface="Arial"/>
            </a:endParaRPr>
          </a:p>
        </p:txBody>
      </p:sp>
      <p:sp>
        <p:nvSpPr>
          <p:cNvPr id="833" name="PlaceHolder 2"/>
          <p:cNvSpPr>
            <a:spLocks noGrp="1"/>
          </p:cNvSpPr>
          <p:nvPr>
            <p:ph type="subTitle"/>
          </p:nvPr>
        </p:nvSpPr>
        <p:spPr>
          <a:xfrm>
            <a:off x="4879440" y="4528800"/>
            <a:ext cx="3944880" cy="103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3200" b="0" strike="noStrike" spc="-1">
                <a:solidFill>
                  <a:srgbClr val="404040"/>
                </a:solidFill>
                <a:latin typeface="Calibri"/>
              </a:rPr>
              <a:t>Contact:</a:t>
            </a:r>
            <a:endParaRPr lang="pt-BR" sz="32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pt-BR" sz="3200" b="0" strike="noStrike" spc="-1">
                <a:solidFill>
                  <a:srgbClr val="404040"/>
                </a:solidFill>
                <a:latin typeface="Calibri"/>
              </a:rPr>
              <a:t> mfinger@ime. usp.br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834" name="Rectangle 24"/>
          <p:cNvSpPr/>
          <p:nvPr/>
        </p:nvSpPr>
        <p:spPr>
          <a:xfrm>
            <a:off x="841320" y="4331160"/>
            <a:ext cx="10504800" cy="1656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5" name="Rectangle 26"/>
          <p:cNvSpPr/>
          <p:nvPr/>
        </p:nvSpPr>
        <p:spPr>
          <a:xfrm rot="5400000">
            <a:off x="9348480" y="2348640"/>
            <a:ext cx="52920" cy="3944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36" name="Picture 2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9091440" y="4451040"/>
            <a:ext cx="792360" cy="1087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Rectangle 25"/>
          <p:cNvSpPr/>
          <p:nvPr/>
        </p:nvSpPr>
        <p:spPr>
          <a:xfrm>
            <a:off x="0" y="0"/>
            <a:ext cx="1219032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7" name="PlaceHolder 1"/>
          <p:cNvSpPr>
            <a:spLocks noGrp="1"/>
          </p:cNvSpPr>
          <p:nvPr>
            <p:ph type="title"/>
          </p:nvPr>
        </p:nvSpPr>
        <p:spPr>
          <a:xfrm>
            <a:off x="639000" y="639360"/>
            <a:ext cx="3570120" cy="3571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600" b="1" strike="noStrike" spc="-1">
                <a:solidFill>
                  <a:srgbClr val="404040"/>
                </a:solidFill>
                <a:latin typeface="Calibri"/>
              </a:rPr>
              <a:t>GPT 3.5 </a:t>
            </a:r>
            <a:br>
              <a:rPr sz="6600"/>
            </a:br>
            <a:r>
              <a:rPr lang="en-US" sz="6600" b="1" strike="noStrike" spc="-1">
                <a:solidFill>
                  <a:srgbClr val="404040"/>
                </a:solidFill>
                <a:latin typeface="Calibri"/>
              </a:rPr>
              <a:t>Chat GPT </a:t>
            </a:r>
            <a:br>
              <a:rPr sz="6600"/>
            </a:br>
            <a:r>
              <a:rPr lang="en-US" sz="6600" b="1" strike="noStrike" spc="-1">
                <a:solidFill>
                  <a:srgbClr val="404040"/>
                </a:solidFill>
                <a:latin typeface="Calibri"/>
              </a:rPr>
              <a:t>GPT4</a:t>
            </a:r>
            <a:endParaRPr lang="pt-BR" sz="6600" b="0" strike="noStrike" spc="-1">
              <a:latin typeface="Arial"/>
            </a:endParaRPr>
          </a:p>
        </p:txBody>
      </p:sp>
      <p:sp>
        <p:nvSpPr>
          <p:cNvPr id="558" name="sketch line"/>
          <p:cNvSpPr/>
          <p:nvPr/>
        </p:nvSpPr>
        <p:spPr>
          <a:xfrm>
            <a:off x="643320" y="4409280"/>
            <a:ext cx="3253320" cy="16560"/>
          </a:xfrm>
          <a:custGeom>
            <a:avLst/>
            <a:gdLst/>
            <a:ahLst/>
            <a:cxnLst/>
            <a:rect l="l" t="t" r="r" b="b"/>
            <a:pathLst>
              <a:path w="3255095" h="18288" fill="none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rgbClr val="ED7D3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59" name="Imagem 210" descr="Desenho de pessoa com a mão&#10;&#10;Descrição gerada automaticamente com confiança baixa"/>
          <p:cNvPicPr/>
          <p:nvPr/>
        </p:nvPicPr>
        <p:blipFill>
          <a:blip r:embed="rId2"/>
          <a:srcRect l="4225"/>
          <a:stretch/>
        </p:blipFill>
        <p:spPr>
          <a:xfrm>
            <a:off x="4654440" y="993960"/>
            <a:ext cx="7212960" cy="4840920"/>
          </a:xfrm>
          <a:prstGeom prst="rect">
            <a:avLst/>
          </a:prstGeom>
          <a:ln w="0">
            <a:noFill/>
          </a:ln>
        </p:spPr>
      </p:pic>
      <p:pic>
        <p:nvPicPr>
          <p:cNvPr id="560" name="Picture 2" descr="IME-USP – Instituto de Matemática e Estatística da Universidade de São Paulo"/>
          <p:cNvPicPr/>
          <p:nvPr/>
        </p:nvPicPr>
        <p:blipFill>
          <a:blip r:embed="rId3"/>
          <a:stretch/>
        </p:blipFill>
        <p:spPr>
          <a:xfrm>
            <a:off x="11305800" y="590652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Rectangle 26"/>
          <p:cNvSpPr/>
          <p:nvPr/>
        </p:nvSpPr>
        <p:spPr>
          <a:xfrm>
            <a:off x="0" y="0"/>
            <a:ext cx="12187080" cy="68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2" name="Rectangle 28"/>
          <p:cNvSpPr/>
          <p:nvPr/>
        </p:nvSpPr>
        <p:spPr>
          <a:xfrm>
            <a:off x="658440" y="608400"/>
            <a:ext cx="3378240" cy="544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3" name="PlaceHolder 1"/>
          <p:cNvSpPr>
            <a:spLocks noGrp="1"/>
          </p:cNvSpPr>
          <p:nvPr>
            <p:ph type="title"/>
          </p:nvPr>
        </p:nvSpPr>
        <p:spPr>
          <a:xfrm>
            <a:off x="754560" y="1005120"/>
            <a:ext cx="3807720" cy="4425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000" b="1" strike="noStrike" spc="-1">
                <a:solidFill>
                  <a:srgbClr val="FFFFFF"/>
                </a:solidFill>
                <a:latin typeface="Calibri"/>
                <a:ea typeface="DejaVu Sans"/>
              </a:rPr>
              <a:t>The latest </a:t>
            </a:r>
            <a:br>
              <a:rPr sz="4000"/>
            </a:br>
            <a:r>
              <a:rPr lang="pt-BR" sz="4000" b="1" strike="noStrike" spc="-1">
                <a:solidFill>
                  <a:srgbClr val="FFFFFF"/>
                </a:solidFill>
                <a:latin typeface="Calibri"/>
                <a:ea typeface="DejaVu Sans"/>
              </a:rPr>
              <a:t>hype</a:t>
            </a:r>
            <a:br>
              <a:rPr sz="4000"/>
            </a:br>
            <a:r>
              <a:rPr lang="pt-BR" sz="4000" b="1" strike="noStrike" spc="-1">
                <a:solidFill>
                  <a:srgbClr val="FFFFFF"/>
                </a:solidFill>
                <a:latin typeface="Calibri"/>
                <a:ea typeface="DejaVu Sans"/>
              </a:rPr>
              <a:t>is impressive </a:t>
            </a:r>
            <a:endParaRPr lang="pt-BR" sz="4000" b="0" strike="noStrike" spc="-1">
              <a:latin typeface="Arial"/>
            </a:endParaRPr>
          </a:p>
        </p:txBody>
      </p:sp>
      <p:sp>
        <p:nvSpPr>
          <p:cNvPr id="564" name="Rectangle 30"/>
          <p:cNvSpPr/>
          <p:nvPr/>
        </p:nvSpPr>
        <p:spPr>
          <a:xfrm>
            <a:off x="0" y="6053400"/>
            <a:ext cx="12190320" cy="622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5" name="Rectangle 32"/>
          <p:cNvSpPr/>
          <p:nvPr/>
        </p:nvSpPr>
        <p:spPr>
          <a:xfrm rot="5400000">
            <a:off x="-2768760" y="3396960"/>
            <a:ext cx="6856200" cy="622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6" name="Rectangle 34"/>
          <p:cNvSpPr/>
          <p:nvPr/>
        </p:nvSpPr>
        <p:spPr>
          <a:xfrm>
            <a:off x="0" y="544320"/>
            <a:ext cx="12190320" cy="622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67" name="Diagram1"/>
          <p:cNvGrpSpPr/>
          <p:nvPr/>
        </p:nvGrpSpPr>
        <p:grpSpPr>
          <a:xfrm>
            <a:off x="5337000" y="1004760"/>
            <a:ext cx="5800680" cy="4425840"/>
            <a:chOff x="5337000" y="1004760"/>
            <a:chExt cx="5800680" cy="4425840"/>
          </a:xfrm>
        </p:grpSpPr>
        <p:sp>
          <p:nvSpPr>
            <p:cNvPr id="568" name="Rectangle 567"/>
            <p:cNvSpPr/>
            <p:nvPr/>
          </p:nvSpPr>
          <p:spPr>
            <a:xfrm>
              <a:off x="5337000" y="1004760"/>
              <a:ext cx="5798880" cy="4425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9" name="Rectangle 568"/>
            <p:cNvSpPr/>
            <p:nvPr/>
          </p:nvSpPr>
          <p:spPr>
            <a:xfrm>
              <a:off x="5337000" y="4806360"/>
              <a:ext cx="5799600" cy="6228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70640" tIns="623520" rIns="170640" bIns="6235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  <a:buNone/>
                <a:tabLst>
                  <a:tab pos="0" algn="l"/>
                </a:tabLst>
              </a:pPr>
              <a:r>
                <a:rPr lang="en-GB" sz="24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However ...</a:t>
              </a:r>
              <a:endParaRPr lang="pt-BR" sz="2400" b="0" strike="noStrike" spc="-1">
                <a:latin typeface="Arial"/>
              </a:endParaRPr>
            </a:p>
          </p:txBody>
        </p:sp>
        <p:sp>
          <p:nvSpPr>
            <p:cNvPr id="570" name="Rectangle avec flèche vers le haut 569"/>
            <p:cNvSpPr/>
            <p:nvPr/>
          </p:nvSpPr>
          <p:spPr>
            <a:xfrm rot="10800000">
              <a:off x="5338080" y="3857400"/>
              <a:ext cx="5799600" cy="95832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chemeClr val="accent2">
                <a:hueOff val="-363841"/>
                <a:satOff val="-20982"/>
                <a:lumOff val="2157"/>
                <a:alphaOff val="0"/>
              </a:schemeClr>
            </a:solidFill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rot="10800000" lIns="170640" tIns="623520" rIns="170640" bIns="6235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  <a:buNone/>
                <a:tabLst>
                  <a:tab pos="0" algn="l"/>
                </a:tabLst>
              </a:pPr>
              <a:r>
                <a:rPr lang="en-GB" sz="2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Performance seems impressive!</a:t>
              </a:r>
              <a:endParaRPr lang="pt-BR" sz="2400" b="0" strike="noStrike" spc="-1">
                <a:latin typeface="Arial"/>
              </a:endParaRPr>
            </a:p>
          </p:txBody>
        </p:sp>
        <p:sp>
          <p:nvSpPr>
            <p:cNvPr id="571" name="Rectangle avec flèche vers le haut 570"/>
            <p:cNvSpPr/>
            <p:nvPr/>
          </p:nvSpPr>
          <p:spPr>
            <a:xfrm rot="10800000">
              <a:off x="5338080" y="2906640"/>
              <a:ext cx="5799600" cy="95832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chemeClr val="accent2">
                <a:hueOff val="-727682"/>
                <a:satOff val="-41964"/>
                <a:lumOff val="4314"/>
                <a:alphaOff val="0"/>
              </a:schemeClr>
            </a:solidFill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rot="10800000" lIns="170640" tIns="623520" rIns="170640" bIns="6235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  <a:buNone/>
                <a:tabLst>
                  <a:tab pos="0" algn="l"/>
                </a:tabLst>
              </a:pPr>
              <a:r>
                <a:rPr lang="en-GB" sz="2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Microsoft has already investedi U$ 3 billions, promised U$10 bi</a:t>
              </a:r>
              <a:endParaRPr lang="pt-BR" sz="2400" b="0" strike="noStrike" spc="-1">
                <a:latin typeface="Arial"/>
              </a:endParaRPr>
            </a:p>
          </p:txBody>
        </p:sp>
        <p:sp>
          <p:nvSpPr>
            <p:cNvPr id="572" name="Rectangle avec flèche vers le haut 571"/>
            <p:cNvSpPr/>
            <p:nvPr/>
          </p:nvSpPr>
          <p:spPr>
            <a:xfrm rot="10800000">
              <a:off x="5338080" y="1956600"/>
              <a:ext cx="5799600" cy="95832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chemeClr val="accent2">
                <a:hueOff val="-1091522"/>
                <a:satOff val="-62946"/>
                <a:lumOff val="6471"/>
                <a:alphaOff val="0"/>
              </a:schemeClr>
            </a:solidFill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rot="10800000" lIns="170640" tIns="623520" rIns="170640" bIns="6235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  <a:buNone/>
                <a:tabLst>
                  <a:tab pos="0" algn="l"/>
                </a:tabLst>
              </a:pPr>
              <a:r>
                <a:rPr lang="en-GB" sz="2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Cost of hardware for trainig is U$ 350 millions</a:t>
              </a:r>
              <a:endParaRPr lang="pt-BR" sz="2400" b="0" strike="noStrike" spc="-1">
                <a:latin typeface="Arial"/>
              </a:endParaRPr>
            </a:p>
          </p:txBody>
        </p:sp>
        <p:sp>
          <p:nvSpPr>
            <p:cNvPr id="573" name="Rectangle avec flèche vers le haut 572"/>
            <p:cNvSpPr/>
            <p:nvPr/>
          </p:nvSpPr>
          <p:spPr>
            <a:xfrm rot="10800000">
              <a:off x="5338080" y="1006560"/>
              <a:ext cx="5799600" cy="95832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chemeClr val="accent2">
                <a:hueOff val="-1455363"/>
                <a:satOff val="-83928"/>
                <a:lumOff val="8628"/>
                <a:alphaOff val="0"/>
              </a:schemeClr>
            </a:solidFill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rot="10800000" lIns="170640" tIns="623520" rIns="170640" bIns="6235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  <a:buNone/>
                <a:tabLst>
                  <a:tab pos="0" algn="l"/>
                </a:tabLst>
              </a:pPr>
              <a:r>
                <a:rPr lang="en-GB" sz="2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GPT-4 has 170 trillion parameters</a:t>
              </a:r>
              <a:endParaRPr lang="pt-BR" sz="2400" b="0" strike="noStrike" spc="-1">
                <a:latin typeface="Arial"/>
              </a:endParaRPr>
            </a:p>
          </p:txBody>
        </p:sp>
      </p:grpSp>
      <p:pic>
        <p:nvPicPr>
          <p:cNvPr id="574" name="Picture 2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435400" y="5906520"/>
            <a:ext cx="591480" cy="81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Rectangle 38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6" name="PlaceHolder 1"/>
          <p:cNvSpPr>
            <a:spLocks noGrp="1"/>
          </p:cNvSpPr>
          <p:nvPr>
            <p:ph type="title"/>
          </p:nvPr>
        </p:nvSpPr>
        <p:spPr>
          <a:xfrm>
            <a:off x="5080320" y="1076400"/>
            <a:ext cx="6271920" cy="153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Several questions are being raised</a:t>
            </a:r>
            <a:endParaRPr lang="pt-BR" sz="4000" b="0" strike="noStrike" spc="-1">
              <a:latin typeface="Arial"/>
            </a:endParaRPr>
          </a:p>
        </p:txBody>
      </p:sp>
      <p:pic>
        <p:nvPicPr>
          <p:cNvPr id="577" name="Picture 7" descr="Ponto de interrogação em tela de fundo verde pastel"/>
          <p:cNvPicPr/>
          <p:nvPr/>
        </p:nvPicPr>
        <p:blipFill>
          <a:blip r:embed="rId2"/>
          <a:srcRect l="45271" r="5459"/>
          <a:stretch/>
        </p:blipFill>
        <p:spPr>
          <a:xfrm>
            <a:off x="0" y="0"/>
            <a:ext cx="4504680" cy="6857280"/>
          </a:xfrm>
          <a:prstGeom prst="rect">
            <a:avLst/>
          </a:prstGeom>
          <a:ln w="0">
            <a:noFill/>
          </a:ln>
        </p:spPr>
      </p:pic>
      <p:sp>
        <p:nvSpPr>
          <p:cNvPr id="578" name="!!accent 2"/>
          <p:cNvSpPr/>
          <p:nvPr/>
        </p:nvSpPr>
        <p:spPr>
          <a:xfrm rot="5400000">
            <a:off x="5318640" y="363240"/>
            <a:ext cx="72360" cy="5479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9" name="Rectangle 9"/>
          <p:cNvSpPr/>
          <p:nvPr/>
        </p:nvSpPr>
        <p:spPr>
          <a:xfrm>
            <a:off x="5099400" y="2935440"/>
            <a:ext cx="6217200" cy="1764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0" name="Retângulo 2"/>
          <p:cNvSpPr/>
          <p:nvPr/>
        </p:nvSpPr>
        <p:spPr>
          <a:xfrm>
            <a:off x="5283360" y="5496480"/>
            <a:ext cx="6450840" cy="923760"/>
          </a:xfrm>
          <a:prstGeom prst="rect">
            <a:avLst/>
          </a:prstGeom>
          <a:solidFill>
            <a:srgbClr val="E8D1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1" name="PlaceHolder 2"/>
          <p:cNvSpPr>
            <a:spLocks noGrp="1"/>
          </p:cNvSpPr>
          <p:nvPr>
            <p:ph/>
          </p:nvPr>
        </p:nvSpPr>
        <p:spPr>
          <a:xfrm>
            <a:off x="5099400" y="3031560"/>
            <a:ext cx="6755400" cy="2427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84000"/>
          </a:bodyPr>
          <a:lstStyle/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Unknown/unpredictable behavior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Need for “Prompt Engineering”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Ethical issues, regulatory inexperience</a:t>
            </a:r>
            <a:endParaRPr lang="pt-BR" sz="23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300" b="0" strike="noStrike" spc="-1">
                <a:solidFill>
                  <a:srgbClr val="000000"/>
                </a:solidFill>
                <a:latin typeface="Calibri"/>
                <a:ea typeface="DejaVu Sans"/>
              </a:rPr>
              <a:t>Generation of Deepfakes and Fakenews</a:t>
            </a:r>
            <a:endParaRPr lang="pt-BR" sz="23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1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endParaRPr lang="pt-BR" sz="1200" b="0" strike="noStrike" spc="-1">
              <a:latin typeface="Arial"/>
            </a:endParaRPr>
          </a:p>
        </p:txBody>
      </p:sp>
      <p:sp>
        <p:nvSpPr>
          <p:cNvPr id="582" name="CaixaDeTexto 2"/>
          <p:cNvSpPr/>
          <p:nvPr/>
        </p:nvSpPr>
        <p:spPr>
          <a:xfrm>
            <a:off x="5429520" y="5460120"/>
            <a:ext cx="609516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363"/>
              </a:spcBef>
              <a:spcAft>
                <a:spcPts val="363"/>
              </a:spcAft>
              <a:buNone/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Where have all those problems come from?</a:t>
            </a:r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Rectangle 13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4" name="PlaceHolder 1"/>
          <p:cNvSpPr>
            <a:spLocks noGrp="1"/>
          </p:cNvSpPr>
          <p:nvPr>
            <p:ph type="title"/>
          </p:nvPr>
        </p:nvSpPr>
        <p:spPr>
          <a:xfrm>
            <a:off x="558360" y="1365480"/>
            <a:ext cx="10977840" cy="356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6000" b="1" strike="noStrike" spc="-1">
                <a:solidFill>
                  <a:srgbClr val="000000"/>
                </a:solidFill>
                <a:latin typeface="Calibri"/>
              </a:rPr>
              <a:t>Very Brief History of Neural Nets</a:t>
            </a:r>
            <a:endParaRPr lang="pt-BR" sz="6000" b="0" strike="noStrike" spc="-1">
              <a:latin typeface="Arial"/>
            </a:endParaRPr>
          </a:p>
        </p:txBody>
      </p:sp>
      <p:sp>
        <p:nvSpPr>
          <p:cNvPr id="585" name="Rectangle 15"/>
          <p:cNvSpPr/>
          <p:nvPr/>
        </p:nvSpPr>
        <p:spPr>
          <a:xfrm>
            <a:off x="0" y="1913400"/>
            <a:ext cx="127440" cy="2468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6" name="Rectangle 16"/>
          <p:cNvSpPr/>
          <p:nvPr/>
        </p:nvSpPr>
        <p:spPr>
          <a:xfrm>
            <a:off x="650880" y="5831280"/>
            <a:ext cx="10926360" cy="1764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87" name="Picture 10" descr="IME-USP – Instituto de Matemática e Estatística da Universidade de São Paulo"/>
          <p:cNvPicPr/>
          <p:nvPr/>
        </p:nvPicPr>
        <p:blipFill>
          <a:blip r:embed="rId2"/>
          <a:stretch/>
        </p:blipFill>
        <p:spPr>
          <a:xfrm>
            <a:off x="11279520" y="5856480"/>
            <a:ext cx="590400" cy="811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6956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4400" b="0" strike="noStrike" spc="-1">
              <a:latin typeface="Arial"/>
            </a:endParaRPr>
          </a:p>
        </p:txBody>
      </p:sp>
      <p:pic>
        <p:nvPicPr>
          <p:cNvPr id="589" name="Espaço Reservado para Conteúdo 11" descr="Foto em preto e branco de mala no chão&#10;&#10;Descrição gerada automaticamente"/>
          <p:cNvPicPr/>
          <p:nvPr/>
        </p:nvPicPr>
        <p:blipFill>
          <a:blip r:embed="rId2"/>
          <a:srcRect l="22095" r="5901"/>
          <a:stretch/>
        </p:blipFill>
        <p:spPr>
          <a:xfrm>
            <a:off x="0" y="0"/>
            <a:ext cx="12190320" cy="6856200"/>
          </a:xfrm>
          <a:prstGeom prst="rect">
            <a:avLst/>
          </a:prstGeom>
          <a:ln w="0">
            <a:noFill/>
          </a:ln>
        </p:spPr>
      </p:pic>
      <p:sp>
        <p:nvSpPr>
          <p:cNvPr id="590" name="Retângulo 9"/>
          <p:cNvSpPr/>
          <p:nvPr/>
        </p:nvSpPr>
        <p:spPr>
          <a:xfrm>
            <a:off x="732240" y="4883040"/>
            <a:ext cx="11081520" cy="1699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1" name="Título 14"/>
          <p:cNvSpPr/>
          <p:nvPr/>
        </p:nvSpPr>
        <p:spPr>
          <a:xfrm>
            <a:off x="973440" y="4925160"/>
            <a:ext cx="4053960" cy="161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4400" b="0" strike="noStrike" spc="-1">
                <a:solidFill>
                  <a:srgbClr val="FFFFFF"/>
                </a:solidFill>
                <a:latin typeface="Arial"/>
                <a:ea typeface="DejaVu Sans"/>
              </a:rPr>
              <a:t>The birth of AI</a:t>
            </a:r>
            <a:endParaRPr lang="pt-BR" sz="4400" b="0" strike="noStrike" spc="-1">
              <a:latin typeface="Arial"/>
            </a:endParaRPr>
          </a:p>
        </p:txBody>
      </p:sp>
      <p:sp>
        <p:nvSpPr>
          <p:cNvPr id="592" name="Content Placeholder 3"/>
          <p:cNvSpPr/>
          <p:nvPr/>
        </p:nvSpPr>
        <p:spPr>
          <a:xfrm>
            <a:off x="4920120" y="5193720"/>
            <a:ext cx="6685200" cy="127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Dartmouth Workshop </a:t>
            </a:r>
            <a:r>
              <a:rPr lang="pt-BR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1956  </a:t>
            </a: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(AI has a birthdate!) </a:t>
            </a:r>
            <a:endParaRPr lang="pt-BR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Excitement and wonder with the first computer programs</a:t>
            </a:r>
            <a:endParaRPr lang="pt-B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Retângulo 5"/>
          <p:cNvSpPr/>
          <p:nvPr/>
        </p:nvSpPr>
        <p:spPr>
          <a:xfrm>
            <a:off x="6513120" y="1559520"/>
            <a:ext cx="5450400" cy="3863880"/>
          </a:xfrm>
          <a:prstGeom prst="rect">
            <a:avLst/>
          </a:prstGeom>
          <a:solidFill>
            <a:srgbClr val="4F81BD"/>
          </a:solidFill>
          <a:ln>
            <a:noFill/>
          </a:ln>
          <a:effectLst>
            <a:outerShdw blurRad="63360" sx="102000" sy="102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94" name="Espaço Reservado para Conteúdo 6" descr="Foto em preto e branco de homem&#10;&#10;Descrição gerada automaticamente"/>
          <p:cNvPicPr/>
          <p:nvPr/>
        </p:nvPicPr>
        <p:blipFill>
          <a:blip r:embed="rId2"/>
          <a:stretch/>
        </p:blipFill>
        <p:spPr>
          <a:xfrm>
            <a:off x="609480" y="1323720"/>
            <a:ext cx="5450400" cy="4458600"/>
          </a:xfrm>
          <a:prstGeom prst="rect">
            <a:avLst/>
          </a:prstGeom>
          <a:ln w="0">
            <a:noFill/>
          </a:ln>
        </p:spPr>
      </p:pic>
      <p:sp>
        <p:nvSpPr>
          <p:cNvPr id="595" name="Título 8"/>
          <p:cNvSpPr/>
          <p:nvPr/>
        </p:nvSpPr>
        <p:spPr>
          <a:xfrm>
            <a:off x="6638040" y="1755720"/>
            <a:ext cx="5141520" cy="123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3200" b="0" strike="noStrike" spc="-1">
                <a:solidFill>
                  <a:srgbClr val="FFFFFF"/>
                </a:solidFill>
                <a:latin typeface="Arial"/>
                <a:ea typeface="DejaVu Sans"/>
              </a:rPr>
              <a:t>The Initial Hype</a:t>
            </a:r>
            <a:endParaRPr lang="pt-BR" sz="3200" b="0" strike="noStrike" spc="-1">
              <a:latin typeface="Arial"/>
            </a:endParaRPr>
          </a:p>
        </p:txBody>
      </p:sp>
      <p:sp>
        <p:nvSpPr>
          <p:cNvPr id="596" name="Content Placeholder 2"/>
          <p:cNvSpPr/>
          <p:nvPr/>
        </p:nvSpPr>
        <p:spPr>
          <a:xfrm>
            <a:off x="6796080" y="2991240"/>
            <a:ext cx="4575600" cy="279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1957: Perceptron by Frank Rosenblatt</a:t>
            </a:r>
            <a:endParaRPr lang="pt-BR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Coverage in the New York Times and The New Yorker</a:t>
            </a:r>
            <a:endParaRPr lang="pt-BR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pt-BR" sz="2800" b="0" strike="noStrike" spc="-1">
              <a:latin typeface="Arial"/>
            </a:endParaRPr>
          </a:p>
        </p:txBody>
      </p:sp>
      <p:pic>
        <p:nvPicPr>
          <p:cNvPr id="597" name="Picture 11" descr="USP abre inscrições para doutorado em Estatística e Ciência da Computação –  CONRE-3 | Conselho Regional de Estatística 3ª Região"/>
          <p:cNvPicPr/>
          <p:nvPr/>
        </p:nvPicPr>
        <p:blipFill>
          <a:blip r:embed="rId3"/>
          <a:stretch/>
        </p:blipFill>
        <p:spPr>
          <a:xfrm>
            <a:off x="10512000" y="6093000"/>
            <a:ext cx="1098000" cy="506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1091</Words>
  <Application>Microsoft Macintosh PowerPoint</Application>
  <PresentationFormat>Grand écran</PresentationFormat>
  <Paragraphs>200</Paragraphs>
  <Slides>38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13</vt:i4>
      </vt:variant>
      <vt:variant>
        <vt:lpstr>Titres des diapositives</vt:lpstr>
      </vt:variant>
      <vt:variant>
        <vt:i4>38</vt:i4>
      </vt:variant>
    </vt:vector>
  </HeadingPairs>
  <TitlesOfParts>
    <vt:vector size="59" baseType="lpstr">
      <vt:lpstr>Arial</vt:lpstr>
      <vt:lpstr>Calibri</vt:lpstr>
      <vt:lpstr>Calibri Light</vt:lpstr>
      <vt:lpstr>DejaVu Sans</vt:lpstr>
      <vt:lpstr>Noto Sans CJK SC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Artificial Intelligence: Challenges and Opportunities  </vt:lpstr>
      <vt:lpstr>Context</vt:lpstr>
      <vt:lpstr>Artificial Intelligence is having a strong impact on society</vt:lpstr>
      <vt:lpstr>GPT 3.5  Chat GPT  GPT4</vt:lpstr>
      <vt:lpstr>The latest  hype is impressive </vt:lpstr>
      <vt:lpstr>Several questions are being raised</vt:lpstr>
      <vt:lpstr>Very Brief History of Neural Nets</vt:lpstr>
      <vt:lpstr>Présentation PowerPoint</vt:lpstr>
      <vt:lpstr>Présentation PowerPoint</vt:lpstr>
      <vt:lpstr>Présentation PowerPoint</vt:lpstr>
      <vt:lpstr>The rebirth of Neural Nets...</vt:lpstr>
      <vt:lpstr>Présentation PowerPoint</vt:lpstr>
      <vt:lpstr>Présentation PowerPoint</vt:lpstr>
      <vt:lpstr>And times goes by</vt:lpstr>
      <vt:lpstr>Présentation PowerPoint</vt:lpstr>
      <vt:lpstr>The Birth of Deep Learning</vt:lpstr>
      <vt:lpstr>Présentation PowerPoint</vt:lpstr>
      <vt:lpstr>Advances in Translation</vt:lpstr>
      <vt:lpstr>Other advances</vt:lpstr>
      <vt:lpstr>Transformers</vt:lpstr>
      <vt:lpstr>Several questions are being raised</vt:lpstr>
      <vt:lpstr>Présentation PowerPoint</vt:lpstr>
      <vt:lpstr>How to tackle problems with AI?</vt:lpstr>
      <vt:lpstr>What is AI for</vt:lpstr>
      <vt:lpstr>Generative AI (GPT and its competitors)</vt:lpstr>
      <vt:lpstr>Pre-Requisites For AI Development</vt:lpstr>
      <vt:lpstr>AI and Future Jobs</vt:lpstr>
      <vt:lpstr>Sitting on a treasure  </vt:lpstr>
      <vt:lpstr>Data is an Investment</vt:lpstr>
      <vt:lpstr>Methodology for Artificial Intelligence in Practice</vt:lpstr>
      <vt:lpstr>Présentation PowerPoint</vt:lpstr>
      <vt:lpstr>Algorithms  for Serious AI</vt:lpstr>
      <vt:lpstr>AI Employment Methodology </vt:lpstr>
      <vt:lpstr>AI Employment Methodology </vt:lpstr>
      <vt:lpstr>A Few Ongoing Projects</vt:lpstr>
      <vt:lpstr>AI based projects in progress</vt:lpstr>
      <vt:lpstr>Conclusions</vt:lpstr>
      <vt:lpstr>obrigado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Sentado em Cima dos Dados:  Inteligência Artificial e os caminhos possíveis</dc:title>
  <dc:subject/>
  <dc:creator>Diana Csillag</dc:creator>
  <dc:description/>
  <cp:lastModifiedBy>Microsoft Office User</cp:lastModifiedBy>
  <cp:revision>14</cp:revision>
  <dcterms:created xsi:type="dcterms:W3CDTF">2023-06-12T20:23:15Z</dcterms:created>
  <dcterms:modified xsi:type="dcterms:W3CDTF">2023-09-06T03:35:59Z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Widescreen</vt:lpwstr>
  </property>
  <property fmtid="{D5CDD505-2E9C-101B-9397-08002B2CF9AE}" pid="4" name="Slides">
    <vt:i4>13</vt:i4>
  </property>
</Properties>
</file>