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5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6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7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8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78" r:id="rId2"/>
    <p:sldMasterId id="2147484008" r:id="rId3"/>
    <p:sldMasterId id="2147484020" r:id="rId4"/>
    <p:sldMasterId id="2147484182" r:id="rId5"/>
    <p:sldMasterId id="2147484212" r:id="rId6"/>
    <p:sldMasterId id="2147484256" r:id="rId7"/>
    <p:sldMasterId id="2147484286" r:id="rId8"/>
    <p:sldMasterId id="2147484299" r:id="rId9"/>
  </p:sldMasterIdLst>
  <p:notesMasterIdLst>
    <p:notesMasterId r:id="rId43"/>
  </p:notesMasterIdLst>
  <p:handoutMasterIdLst>
    <p:handoutMasterId r:id="rId44"/>
  </p:handoutMasterIdLst>
  <p:sldIdLst>
    <p:sldId id="641" r:id="rId10"/>
    <p:sldId id="700" r:id="rId11"/>
    <p:sldId id="709" r:id="rId12"/>
    <p:sldId id="257" r:id="rId13"/>
    <p:sldId id="710" r:id="rId14"/>
    <p:sldId id="261" r:id="rId15"/>
    <p:sldId id="711" r:id="rId16"/>
    <p:sldId id="712" r:id="rId17"/>
    <p:sldId id="713" r:id="rId18"/>
    <p:sldId id="714" r:id="rId19"/>
    <p:sldId id="715" r:id="rId20"/>
    <p:sldId id="716" r:id="rId21"/>
    <p:sldId id="717" r:id="rId22"/>
    <p:sldId id="695" r:id="rId23"/>
    <p:sldId id="655" r:id="rId24"/>
    <p:sldId id="718" r:id="rId25"/>
    <p:sldId id="719" r:id="rId26"/>
    <p:sldId id="720" r:id="rId27"/>
    <p:sldId id="680" r:id="rId28"/>
    <p:sldId id="632" r:id="rId29"/>
    <p:sldId id="686" r:id="rId30"/>
    <p:sldId id="687" r:id="rId31"/>
    <p:sldId id="688" r:id="rId32"/>
    <p:sldId id="706" r:id="rId33"/>
    <p:sldId id="690" r:id="rId34"/>
    <p:sldId id="691" r:id="rId35"/>
    <p:sldId id="657" r:id="rId36"/>
    <p:sldId id="668" r:id="rId37"/>
    <p:sldId id="707" r:id="rId38"/>
    <p:sldId id="708" r:id="rId39"/>
    <p:sldId id="693" r:id="rId40"/>
    <p:sldId id="721" r:id="rId41"/>
    <p:sldId id="698" r:id="rId42"/>
  </p:sldIdLst>
  <p:sldSz cx="9144000" cy="6858000" type="screen4x3"/>
  <p:notesSz cx="6858000" cy="9926638"/>
  <p:defaultTextStyle>
    <a:defPPr>
      <a:defRPr lang="pt-BR"/>
    </a:defPPr>
    <a:lvl1pPr algn="ctr" rtl="0" fontAlgn="base">
      <a:spcBef>
        <a:spcPct val="50000"/>
      </a:spcBef>
      <a:spcAft>
        <a:spcPct val="0"/>
      </a:spcAft>
      <a:buChar char="•"/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buChar char="•"/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buChar char="•"/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Char char="•"/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Char char="•"/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3333FF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D0A"/>
    <a:srgbClr val="FF5050"/>
    <a:srgbClr val="339933"/>
    <a:srgbClr val="800000"/>
    <a:srgbClr val="990000"/>
    <a:srgbClr val="A50021"/>
    <a:srgbClr val="4DF4F0"/>
    <a:srgbClr val="EEAF1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23" autoAdjust="0"/>
    <p:restoredTop sz="94522" autoAdjust="0"/>
  </p:normalViewPr>
  <p:slideViewPr>
    <p:cSldViewPr snapToGrid="0">
      <p:cViewPr varScale="1">
        <p:scale>
          <a:sx n="117" d="100"/>
          <a:sy n="117" d="100"/>
        </p:scale>
        <p:origin x="132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52"/>
    </p:cViewPr>
  </p:sorterViewPr>
  <p:notesViewPr>
    <p:cSldViewPr snapToGrid="0">
      <p:cViewPr varScale="1">
        <p:scale>
          <a:sx n="62" d="100"/>
          <a:sy n="62" d="100"/>
        </p:scale>
        <p:origin x="-1056" y="-78"/>
      </p:cViewPr>
      <p:guideLst>
        <p:guide orient="horz" pos="31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0" Type="http://schemas.openxmlformats.org/officeDocument/2006/relationships/slide" Target="slides/slide11.xml"/><Relationship Id="rId41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t" anchorCtr="0" compatLnSpc="1">
            <a:prstTxWarp prst="textNoShape">
              <a:avLst/>
            </a:prstTxWarp>
          </a:bodyPr>
          <a:lstStyle>
            <a:lvl1pPr algn="l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t" anchorCtr="0" compatLnSpc="1">
            <a:prstTxWarp prst="textNoShape">
              <a:avLst/>
            </a:prstTxWarp>
          </a:bodyPr>
          <a:lstStyle>
            <a:lvl1pPr algn="r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b" anchorCtr="0" compatLnSpc="1">
            <a:prstTxWarp prst="textNoShape">
              <a:avLst/>
            </a:prstTxWarp>
          </a:bodyPr>
          <a:lstStyle>
            <a:lvl1pPr algn="l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b" anchorCtr="0" compatLnSpc="1">
            <a:prstTxWarp prst="textNoShape">
              <a:avLst/>
            </a:prstTxWarp>
          </a:bodyPr>
          <a:lstStyle>
            <a:lvl1pPr algn="r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9FE38E9-FD78-41F3-AB47-E23268E1894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556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t" anchorCtr="0" compatLnSpc="1">
            <a:prstTxWarp prst="textNoShape">
              <a:avLst/>
            </a:prstTxWarp>
          </a:bodyPr>
          <a:lstStyle>
            <a:lvl1pPr algn="l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t" anchorCtr="0" compatLnSpc="1">
            <a:prstTxWarp prst="textNoShape">
              <a:avLst/>
            </a:prstTxWarp>
          </a:bodyPr>
          <a:lstStyle>
            <a:lvl1pPr algn="r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9325" y="744538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14875"/>
            <a:ext cx="548640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do texto mestre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b" anchorCtr="0" compatLnSpc="1">
            <a:prstTxWarp prst="textNoShape">
              <a:avLst/>
            </a:prstTxWarp>
          </a:bodyPr>
          <a:lstStyle>
            <a:lvl1pPr algn="l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29750"/>
            <a:ext cx="29718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26" tIns="48413" rIns="96826" bIns="48413" numCol="1" anchor="b" anchorCtr="0" compatLnSpc="1">
            <a:prstTxWarp prst="textNoShape">
              <a:avLst/>
            </a:prstTxWarp>
          </a:bodyPr>
          <a:lstStyle>
            <a:lvl1pPr algn="r" defTabSz="968375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D16C267-2E85-45F1-97B4-518453331E1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43723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</a:rPr>
              <a:t>PASI_2003</a:t>
            </a:r>
          </a:p>
        </p:txBody>
      </p:sp>
      <p:sp>
        <p:nvSpPr>
          <p:cNvPr id="675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E316E0C-2E41-4578-AF10-E8711B307F1C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44538"/>
            <a:ext cx="4960938" cy="3722687"/>
          </a:xfrm>
          <a:ln/>
        </p:spPr>
      </p:sp>
      <p:sp>
        <p:nvSpPr>
          <p:cNvPr id="67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14875"/>
            <a:ext cx="5026025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PASI_2003</a:t>
            </a:r>
          </a:p>
        </p:txBody>
      </p:sp>
      <p:sp>
        <p:nvSpPr>
          <p:cNvPr id="686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E7045F-0455-49A7-B026-E404729EB1A8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44538"/>
            <a:ext cx="4960938" cy="3722687"/>
          </a:xfrm>
          <a:ln/>
        </p:spPr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14875"/>
            <a:ext cx="5026025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748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marL="0" marR="0" lvl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PASI_2003</a:t>
            </a:r>
          </a:p>
        </p:txBody>
      </p:sp>
      <p:sp>
        <p:nvSpPr>
          <p:cNvPr id="686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defTabSz="968375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defTabSz="968375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marL="0" marR="0" lvl="0" indent="0" algn="r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E7045F-0455-49A7-B026-E404729EB1A8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8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44538"/>
            <a:ext cx="4960938" cy="3722687"/>
          </a:xfrm>
          <a:ln/>
        </p:spPr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714875"/>
            <a:ext cx="5026025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13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4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10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76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18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7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83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163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PASI_2003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16C267-2E85-45F1-97B4-518453331E1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92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78C3C-30AD-4136-B297-1DA2B18BABF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025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58788-1C6A-4631-AD4E-4B8DC56EB2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592128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36C5-96A0-4F94-8855-96F06CA3F133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273890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A2479-7E52-4ADC-94CC-8065B5F33F3A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475397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FE331-7901-4913-ADBB-885B2DB88542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949989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343BA-C9B9-4F25-B27E-1B5B716E37DE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29163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0A8DB-303A-40A1-BE03-540C857FA9AC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31051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58788-1C6A-4631-AD4E-4B8DC56EB243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2562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A635-1273-4235-B770-AEFA58BA05A1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241866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9AB7E-F21E-4B2F-B57E-FBE1F6C705AB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492782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2FE5C-65AD-4AD6-9886-5B6BF49EE348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48974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332656"/>
            <a:ext cx="6976848" cy="176699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Dinâmica do processo de leitura de memórias quânticas em átomos frios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93592" y="168893"/>
            <a:ext cx="7344816" cy="216024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1835696" y="4365104"/>
            <a:ext cx="4968552" cy="208823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697985"/>
            <a:ext cx="8532000" cy="65900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2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0" lang="pt-BR" dirty="0"/>
              <a:t>Defesa de Tese de Doutorado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979712" y="4509120"/>
            <a:ext cx="4694592" cy="180020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pt-BR"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Aluna:  </a:t>
            </a:r>
            <a:r>
              <a:rPr kumimoji="0" lang="pt-BR" dirty="0" err="1"/>
              <a:t>Milrian</a:t>
            </a:r>
            <a:r>
              <a:rPr kumimoji="0" lang="pt-BR" dirty="0"/>
              <a:t> S. Mendes</a:t>
            </a:r>
          </a:p>
          <a:p>
            <a:pPr lvl="0"/>
            <a:r>
              <a:rPr kumimoji="0" lang="pt-BR" dirty="0"/>
              <a:t>Orientador:  Daniel </a:t>
            </a:r>
            <a:r>
              <a:rPr kumimoji="0" lang="pt-BR" dirty="0" err="1"/>
              <a:t>Felinto</a:t>
            </a:r>
            <a:endParaRPr kumimoji="0" lang="pt-BR" dirty="0"/>
          </a:p>
          <a:p>
            <a:pPr lvl="0"/>
            <a:r>
              <a:rPr kumimoji="0" lang="pt-BR" dirty="0" err="1"/>
              <a:t>Co-orientador</a:t>
            </a:r>
            <a:r>
              <a:rPr kumimoji="0" lang="pt-BR" dirty="0"/>
              <a:t>:  José </a:t>
            </a:r>
            <a:r>
              <a:rPr kumimoji="0" lang="pt-BR" dirty="0" err="1"/>
              <a:t>Tabosa</a:t>
            </a:r>
            <a:endParaRPr kumimoji="0" lang="pt-BR" dirty="0"/>
          </a:p>
          <a:p>
            <a:pPr lvl="0"/>
            <a:r>
              <a:rPr kumimoji="0" lang="pt-BR" dirty="0"/>
              <a:t>21/06/2013</a:t>
            </a:r>
          </a:p>
        </p:txBody>
      </p:sp>
    </p:spTree>
    <p:extLst>
      <p:ext uri="{BB962C8B-B14F-4D97-AF65-F5344CB8AC3E}">
        <p14:creationId xmlns:p14="http://schemas.microsoft.com/office/powerpoint/2010/main" val="602591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A635-1273-4235-B770-AEFA58BA05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897802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ção do Álb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97152"/>
            <a:ext cx="7772400" cy="1362075"/>
          </a:xfrm>
        </p:spPr>
        <p:txBody>
          <a:bodyPr anchor="t">
            <a:noAutofit/>
          </a:bodyPr>
          <a:lstStyle>
            <a:lvl1pPr algn="r" eaLnBrk="1" latinLnBrk="0" hangingPunct="1">
              <a:defRPr kumimoji="0" lang="pt-BR" sz="44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para editar o título mestre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12976"/>
            <a:ext cx="7772400" cy="1500187"/>
          </a:xfrm>
        </p:spPr>
        <p:txBody>
          <a:bodyPr anchor="b"/>
          <a:lstStyle>
            <a:lvl1pPr marL="0" indent="0" algn="r" eaLnBrk="1" latinLnBrk="0" hangingPunct="1">
              <a:buNone/>
              <a:defRPr kumimoji="0" lang="pt-BR"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 dirty="0"/>
              <a:t>Clique para editar o texto mestre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5981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ção do Álbu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9426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 Transpar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100086223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pt-BR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pt-BR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2800"/>
            </a:lvl2pPr>
            <a:lvl3pPr marL="914400" indent="0" eaLnBrk="1" latinLnBrk="0" hangingPunct="1">
              <a:buNone/>
              <a:defRPr kumimoji="0" lang="pt-BR" sz="2400"/>
            </a:lvl3pPr>
            <a:lvl4pPr marL="1371600" indent="0" eaLnBrk="1" latinLnBrk="0" hangingPunct="1">
              <a:buNone/>
              <a:defRPr kumimoji="0" lang="pt-BR" sz="2000"/>
            </a:lvl4pPr>
            <a:lvl5pPr marL="1828800" indent="0" eaLnBrk="1" latinLnBrk="0" hangingPunct="1">
              <a:buNone/>
              <a:defRPr kumimoji="0" lang="pt-BR" sz="2000"/>
            </a:lvl5pPr>
            <a:lvl6pPr marL="2286000" indent="0" eaLnBrk="1" latinLnBrk="0" hangingPunct="1">
              <a:buNone/>
              <a:defRPr kumimoji="0" lang="pt-BR" sz="2000"/>
            </a:lvl6pPr>
            <a:lvl7pPr marL="2743200" indent="0" eaLnBrk="1" latinLnBrk="0" hangingPunct="1">
              <a:buNone/>
              <a:defRPr kumimoji="0" lang="pt-BR" sz="2000"/>
            </a:lvl7pPr>
            <a:lvl8pPr marL="3200400" indent="0" eaLnBrk="1" latinLnBrk="0" hangingPunct="1">
              <a:buNone/>
              <a:defRPr kumimoji="0" lang="pt-BR" sz="2000"/>
            </a:lvl8pPr>
            <a:lvl9pPr marL="3657600" indent="0" eaLnBrk="1" latinLnBrk="0" hangingPunct="1">
              <a:buNone/>
              <a:defRPr kumimoji="0" lang="pt-BR" sz="2000"/>
            </a:lvl9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pt-BR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200"/>
            </a:lvl2pPr>
            <a:lvl3pPr marL="914400" indent="0" eaLnBrk="1" latinLnBrk="0" hangingPunct="1">
              <a:buNone/>
              <a:defRPr kumimoji="0" lang="pt-BR" sz="1000"/>
            </a:lvl3pPr>
            <a:lvl4pPr marL="1371600" indent="0" eaLnBrk="1" latinLnBrk="0" hangingPunct="1">
              <a:buNone/>
              <a:defRPr kumimoji="0" lang="pt-BR" sz="900"/>
            </a:lvl4pPr>
            <a:lvl5pPr marL="1828800" indent="0" eaLnBrk="1" latinLnBrk="0" hangingPunct="1">
              <a:buNone/>
              <a:defRPr kumimoji="0" lang="pt-BR" sz="900"/>
            </a:lvl5pPr>
            <a:lvl6pPr marL="2286000" indent="0" eaLnBrk="1" latinLnBrk="0" hangingPunct="1">
              <a:buNone/>
              <a:defRPr kumimoji="0" lang="pt-BR" sz="900"/>
            </a:lvl6pPr>
            <a:lvl7pPr marL="2743200" indent="0" eaLnBrk="1" latinLnBrk="0" hangingPunct="1">
              <a:buNone/>
              <a:defRPr kumimoji="0" lang="pt-BR" sz="900"/>
            </a:lvl7pPr>
            <a:lvl8pPr marL="3200400" indent="0" eaLnBrk="1" latinLnBrk="0" hangingPunct="1">
              <a:buNone/>
              <a:defRPr kumimoji="0" lang="pt-BR" sz="900"/>
            </a:lvl8pPr>
            <a:lvl9pPr marL="3657600" indent="0" eaLnBrk="1" latinLnBrk="0" hangingPunct="1">
              <a:buNone/>
              <a:defRPr kumimoji="0" lang="pt-BR" sz="900"/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7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pt-BR" sz="28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</a:t>
            </a:r>
          </a:p>
        </p:txBody>
      </p:sp>
    </p:spTree>
    <p:extLst>
      <p:ext uri="{BB962C8B-B14F-4D97-AF65-F5344CB8AC3E}">
        <p14:creationId xmlns:p14="http://schemas.microsoft.com/office/powerpoint/2010/main" val="278550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116632"/>
            <a:ext cx="8273679" cy="720080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117572"/>
            <a:ext cx="870321" cy="719140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88640"/>
            <a:ext cx="5148064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420452426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 com Título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361732450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     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100827516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Superior Paisagem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grpSp>
        <p:nvGrpSpPr>
          <p:cNvPr id="2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180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Superior Instantân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pt-BR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legenda curta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9AB7E-F21E-4B2F-B57E-FBE1F6C705A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087508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Superior Filme d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304144029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Retrato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692696"/>
            <a:ext cx="8273679" cy="144016"/>
          </a:xfrm>
          <a:prstGeom prst="rect">
            <a:avLst/>
          </a:prstGeom>
        </p:spPr>
      </p:pic>
      <p:pic>
        <p:nvPicPr>
          <p:cNvPr id="19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692696"/>
            <a:ext cx="870321" cy="144016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23528" y="116632"/>
            <a:ext cx="7344816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="1" baseline="0">
                <a:solidFill>
                  <a:schemeClr val="accent6"/>
                </a:solidFill>
                <a:latin typeface="Trajan Pro" pitchFamily="18" charset="0"/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223458059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2730660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s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70232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Legendas Colorida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legenda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1098348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273493646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Título e Legenda Gran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BR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estilo de título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de legenda</a:t>
            </a:r>
          </a:p>
        </p:txBody>
      </p:sp>
      <p:grpSp>
        <p:nvGrpSpPr>
          <p:cNvPr id="2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2318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Mi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55505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uperior: 3 Paisagem com 2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58164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Superior: 2 Paisage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1041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2FE5C-65AD-4AD6-9886-5B6BF49EE3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53005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9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 Colorid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28733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âmica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10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dra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35839294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trato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pt-BR"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997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 eaLnBrk="1" latinLnBrk="0" hangingPunct="1">
              <a:buNone/>
              <a:defRPr kumimoji="0" lang="pt-B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 eaLnBrk="1" latinLnBrk="0" hangingPunct="1">
              <a:defRPr kumimoji="0" lang="pt-BR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439062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de Página Inteira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pt-BR" sz="3000" b="1" cap="all"/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pt-BR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1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prstClr val="white"/>
                </a:solidFill>
                <a:latin typeface="Calibri"/>
              </a:rPr>
              <a:t>             </a:t>
            </a:r>
          </a:p>
        </p:txBody>
      </p:sp>
      <p:sp>
        <p:nvSpPr>
          <p:cNvPr id="13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6600"/>
                </a:solidFill>
                <a:latin typeface="Calibri"/>
              </a:rPr>
              <a:t>           </a:t>
            </a:r>
          </a:p>
        </p:txBody>
      </p:sp>
      <p:sp>
        <p:nvSpPr>
          <p:cNvPr id="14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prstClr val="white"/>
                </a:solidFill>
                <a:latin typeface="Calibri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21687943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co com C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22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6CFFF-9440-5E4F-B41C-1903896E036F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48475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D8441-7814-0E40-941F-8361052A8902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62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332656"/>
            <a:ext cx="6976848" cy="176699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Dinâmica do processo de leitura de memórias quânticas em átomos frios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93592" y="168893"/>
            <a:ext cx="7344816" cy="216024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9" name="Rectangle 6"/>
          <p:cNvSpPr/>
          <p:nvPr userDrawn="1"/>
        </p:nvSpPr>
        <p:spPr>
          <a:xfrm>
            <a:off x="1835696" y="4365104"/>
            <a:ext cx="4968552" cy="208823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697985"/>
            <a:ext cx="8532000" cy="65900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2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0" lang="pt-BR" dirty="0"/>
              <a:t>Defesa de Tese de Doutorado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979712" y="4509120"/>
            <a:ext cx="4694592" cy="180020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pt-BR"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Aluna:  </a:t>
            </a:r>
            <a:r>
              <a:rPr kumimoji="0" lang="pt-BR" dirty="0" err="1"/>
              <a:t>Milrian</a:t>
            </a:r>
            <a:r>
              <a:rPr kumimoji="0" lang="pt-BR" dirty="0"/>
              <a:t> S. Mendes</a:t>
            </a:r>
          </a:p>
          <a:p>
            <a:pPr lvl="0"/>
            <a:r>
              <a:rPr kumimoji="0" lang="pt-BR" dirty="0"/>
              <a:t>Orientador:  Daniel </a:t>
            </a:r>
            <a:r>
              <a:rPr kumimoji="0" lang="pt-BR" dirty="0" err="1"/>
              <a:t>Felinto</a:t>
            </a:r>
            <a:endParaRPr kumimoji="0" lang="pt-BR" dirty="0"/>
          </a:p>
          <a:p>
            <a:pPr lvl="0"/>
            <a:r>
              <a:rPr kumimoji="0" lang="pt-BR" dirty="0" err="1"/>
              <a:t>Co-orientador</a:t>
            </a:r>
            <a:r>
              <a:rPr kumimoji="0" lang="pt-BR" dirty="0"/>
              <a:t>:  José </a:t>
            </a:r>
            <a:r>
              <a:rPr kumimoji="0" lang="pt-BR" dirty="0" err="1"/>
              <a:t>Tabosa</a:t>
            </a:r>
            <a:endParaRPr kumimoji="0" lang="pt-BR" dirty="0"/>
          </a:p>
          <a:p>
            <a:pPr lvl="0"/>
            <a:r>
              <a:rPr kumimoji="0" lang="pt-BR" dirty="0"/>
              <a:t>21/06/2013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E098B-5C4D-AA4D-BA05-6D7434FDD2B9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45624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4AC76-E7FC-2A45-BA9A-2E667AE30A81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20809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85C1C-8E81-E945-A873-DA62811E65AB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874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6B1E2-DB91-A443-976F-5547B67B912D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99169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5266-E347-8E49-8CF5-868624B6B503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7309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E797C-028A-6445-829D-AF49083A6E3C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01861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35194-2400-974C-951D-267383D81B7B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4433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C5720-533B-EC47-A075-F7337082A1FB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039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1CEF2-7B86-E744-8308-7838978C72A5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6413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663589-AB25-634C-8C84-F1E52BE2D1AF}" type="slidenum">
              <a:rPr lang="pt-BR">
                <a:solidFill>
                  <a:srgbClr val="000000"/>
                </a:solidFill>
              </a:rPr>
              <a:pPr/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36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ção do Álb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97152"/>
            <a:ext cx="7772400" cy="1362075"/>
          </a:xfrm>
        </p:spPr>
        <p:txBody>
          <a:bodyPr anchor="t">
            <a:noAutofit/>
          </a:bodyPr>
          <a:lstStyle>
            <a:lvl1pPr algn="r" eaLnBrk="1" latinLnBrk="0" hangingPunct="1">
              <a:defRPr kumimoji="0" lang="pt-BR" sz="44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para editar o título mestre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12976"/>
            <a:ext cx="7772400" cy="1500187"/>
          </a:xfrm>
        </p:spPr>
        <p:txBody>
          <a:bodyPr anchor="b"/>
          <a:lstStyle>
            <a:lvl1pPr marL="0" indent="0" algn="r" eaLnBrk="1" latinLnBrk="0" hangingPunct="1">
              <a:buNone/>
              <a:defRPr kumimoji="0" lang="pt-BR"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 dirty="0"/>
              <a:t>Clique para editar o texto mestre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43287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1139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3441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9893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0768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263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183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16538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2273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9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ção do Álbu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815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 Transpar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pt-BR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pt-BR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2800"/>
            </a:lvl2pPr>
            <a:lvl3pPr marL="914400" indent="0" eaLnBrk="1" latinLnBrk="0" hangingPunct="1">
              <a:buNone/>
              <a:defRPr kumimoji="0" lang="pt-BR" sz="2400"/>
            </a:lvl3pPr>
            <a:lvl4pPr marL="1371600" indent="0" eaLnBrk="1" latinLnBrk="0" hangingPunct="1">
              <a:buNone/>
              <a:defRPr kumimoji="0" lang="pt-BR" sz="2000"/>
            </a:lvl4pPr>
            <a:lvl5pPr marL="1828800" indent="0" eaLnBrk="1" latinLnBrk="0" hangingPunct="1">
              <a:buNone/>
              <a:defRPr kumimoji="0" lang="pt-BR" sz="2000"/>
            </a:lvl5pPr>
            <a:lvl6pPr marL="2286000" indent="0" eaLnBrk="1" latinLnBrk="0" hangingPunct="1">
              <a:buNone/>
              <a:defRPr kumimoji="0" lang="pt-BR" sz="2000"/>
            </a:lvl6pPr>
            <a:lvl7pPr marL="2743200" indent="0" eaLnBrk="1" latinLnBrk="0" hangingPunct="1">
              <a:buNone/>
              <a:defRPr kumimoji="0" lang="pt-BR" sz="2000"/>
            </a:lvl7pPr>
            <a:lvl8pPr marL="3200400" indent="0" eaLnBrk="1" latinLnBrk="0" hangingPunct="1">
              <a:buNone/>
              <a:defRPr kumimoji="0" lang="pt-BR" sz="2000"/>
            </a:lvl8pPr>
            <a:lvl9pPr marL="3657600" indent="0" eaLnBrk="1" latinLnBrk="0" hangingPunct="1">
              <a:buNone/>
              <a:defRPr kumimoji="0" lang="pt-BR" sz="2000"/>
            </a:lvl9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pt-BR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200"/>
            </a:lvl2pPr>
            <a:lvl3pPr marL="914400" indent="0" eaLnBrk="1" latinLnBrk="0" hangingPunct="1">
              <a:buNone/>
              <a:defRPr kumimoji="0" lang="pt-BR" sz="1000"/>
            </a:lvl3pPr>
            <a:lvl4pPr marL="1371600" indent="0" eaLnBrk="1" latinLnBrk="0" hangingPunct="1">
              <a:buNone/>
              <a:defRPr kumimoji="0" lang="pt-BR" sz="900"/>
            </a:lvl4pPr>
            <a:lvl5pPr marL="1828800" indent="0" eaLnBrk="1" latinLnBrk="0" hangingPunct="1">
              <a:buNone/>
              <a:defRPr kumimoji="0" lang="pt-BR" sz="900"/>
            </a:lvl5pPr>
            <a:lvl6pPr marL="2286000" indent="0" eaLnBrk="1" latinLnBrk="0" hangingPunct="1">
              <a:buNone/>
              <a:defRPr kumimoji="0" lang="pt-BR" sz="900"/>
            </a:lvl6pPr>
            <a:lvl7pPr marL="2743200" indent="0" eaLnBrk="1" latinLnBrk="0" hangingPunct="1">
              <a:buNone/>
              <a:defRPr kumimoji="0" lang="pt-BR" sz="900"/>
            </a:lvl7pPr>
            <a:lvl8pPr marL="3200400" indent="0" eaLnBrk="1" latinLnBrk="0" hangingPunct="1">
              <a:buNone/>
              <a:defRPr kumimoji="0" lang="pt-BR" sz="900"/>
            </a:lvl8pPr>
            <a:lvl9pPr marL="3657600" indent="0" eaLnBrk="1" latinLnBrk="0" hangingPunct="1">
              <a:buNone/>
              <a:defRPr kumimoji="0" lang="pt-BR" sz="900"/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pt-BR" sz="28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109DD-8980-4B21-A61C-D20306411CE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7382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pic>
        <p:nvPicPr>
          <p:cNvPr id="11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116632"/>
            <a:ext cx="8273679" cy="720080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117572"/>
            <a:ext cx="870321" cy="719140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88640"/>
            <a:ext cx="5148064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 com Título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     Clique para adicionar Título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Superior Paisagem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grpSp>
        <p:nvGrpSpPr>
          <p:cNvPr id="2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pt-BR" dirty="0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Superior Instantân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pt-BR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legenda curta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Superior Filme d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Retrato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692696"/>
            <a:ext cx="8273679" cy="144016"/>
          </a:xfrm>
          <a:prstGeom prst="rect">
            <a:avLst/>
          </a:prstGeom>
        </p:spPr>
      </p:pic>
      <p:pic>
        <p:nvPicPr>
          <p:cNvPr id="19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692696"/>
            <a:ext cx="870321" cy="144016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23528" y="116632"/>
            <a:ext cx="7344816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="1" baseline="0">
                <a:solidFill>
                  <a:schemeClr val="accent6"/>
                </a:solidFill>
                <a:latin typeface="Trajan Pro" pitchFamily="18" charset="0"/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s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Legendas Colorida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legenda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F1925-F9D7-4917-8838-76B139ADA5D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90396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Título e Legenda Gran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BR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estilo de título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de legenda</a:t>
            </a:r>
          </a:p>
        </p:txBody>
      </p:sp>
      <p:grpSp>
        <p:nvGrpSpPr>
          <p:cNvPr id="2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pt-BR" dirty="0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Mi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uperior: 3 Paisagem com 2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Superior: 2 Paisage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 Colorid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âmica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pt-BR" dirty="0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dra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trato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pt-BR"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pt-BR" dirty="0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F1580-B98D-456C-8E05-034FCC9CD0E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91092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 eaLnBrk="1" latinLnBrk="0" hangingPunct="1">
              <a:buNone/>
              <a:defRPr kumimoji="0" lang="pt-B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 eaLnBrk="1" latinLnBrk="0" hangingPunct="1">
              <a:defRPr kumimoji="0" lang="pt-BR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de Página Inteira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pt-BR" sz="3000" b="1" cap="all"/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pt-BR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1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pt-BR" dirty="0"/>
              <a:t>             </a:t>
            </a:r>
          </a:p>
        </p:txBody>
      </p:sp>
      <p:sp>
        <p:nvSpPr>
          <p:cNvPr id="13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pt-BR" dirty="0">
                <a:solidFill>
                  <a:srgbClr val="FF6600"/>
                </a:solidFill>
              </a:rPr>
              <a:t>           </a:t>
            </a:r>
          </a:p>
        </p:txBody>
      </p:sp>
      <p:sp>
        <p:nvSpPr>
          <p:cNvPr id="14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pt-BR" dirty="0"/>
              <a:t>       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co com C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pt-B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248124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3488039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6450011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9241672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3142281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50427592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5116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36C5-96A0-4F94-8855-96F06CA3F13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6103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5243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81176031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048875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1608176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78C3C-30AD-4136-B297-1DA2B18BABFB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332844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109DD-8980-4B21-A61C-D20306411CE0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78806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F1925-F9D7-4917-8838-76B139ADA5D4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56193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F1580-B98D-456C-8E05-034FCC9CD0EF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27774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36C5-96A0-4F94-8855-96F06CA3F133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13220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A2479-7E52-4ADC-94CC-8065B5F33F3A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831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A2479-7E52-4ADC-94CC-8065B5F33F3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995308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FE331-7901-4913-ADBB-885B2DB88542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91820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343BA-C9B9-4F25-B27E-1B5B716E37DE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79985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0A8DB-303A-40A1-BE03-540C857FA9AC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81988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58788-1C6A-4631-AD4E-4B8DC56EB243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976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CA635-1273-4235-B770-AEFA58BA05A1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8762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9AB7E-F21E-4B2F-B57E-FBE1F6C705AB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39150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 preserve="1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2FE5C-65AD-4AD6-9886-5B6BF49EE348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7209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55576" y="332656"/>
            <a:ext cx="6976848" cy="176699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Dinâmica do processo de leitura de memórias quânticas em átomos frios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593592" y="168893"/>
            <a:ext cx="7344816" cy="216024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6"/>
          <p:cNvSpPr/>
          <p:nvPr userDrawn="1"/>
        </p:nvSpPr>
        <p:spPr>
          <a:xfrm>
            <a:off x="1835696" y="4365104"/>
            <a:ext cx="4968552" cy="2088232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2697985"/>
            <a:ext cx="8532000" cy="659007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pt-BR" sz="2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0" lang="pt-BR" dirty="0"/>
              <a:t>Defesa de Tese de Doutorado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979712" y="4509120"/>
            <a:ext cx="4694592" cy="180020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kumimoji="0" lang="pt-BR" sz="2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Aluna:  </a:t>
            </a:r>
            <a:r>
              <a:rPr kumimoji="0" lang="pt-BR" dirty="0" err="1"/>
              <a:t>Milrian</a:t>
            </a:r>
            <a:r>
              <a:rPr kumimoji="0" lang="pt-BR" dirty="0"/>
              <a:t> S. Mendes</a:t>
            </a:r>
          </a:p>
          <a:p>
            <a:pPr lvl="0"/>
            <a:r>
              <a:rPr kumimoji="0" lang="pt-BR" dirty="0"/>
              <a:t>Orientador:  Daniel </a:t>
            </a:r>
            <a:r>
              <a:rPr kumimoji="0" lang="pt-BR" dirty="0" err="1"/>
              <a:t>Felinto</a:t>
            </a:r>
            <a:endParaRPr kumimoji="0" lang="pt-BR" dirty="0"/>
          </a:p>
          <a:p>
            <a:pPr lvl="0"/>
            <a:r>
              <a:rPr kumimoji="0" lang="pt-BR" dirty="0" err="1"/>
              <a:t>Co-orientador</a:t>
            </a:r>
            <a:r>
              <a:rPr kumimoji="0" lang="pt-BR" dirty="0"/>
              <a:t>:  José </a:t>
            </a:r>
            <a:r>
              <a:rPr kumimoji="0" lang="pt-BR" dirty="0" err="1"/>
              <a:t>Tabosa</a:t>
            </a:r>
            <a:endParaRPr kumimoji="0" lang="pt-BR" dirty="0"/>
          </a:p>
          <a:p>
            <a:pPr lvl="0"/>
            <a:r>
              <a:rPr kumimoji="0" lang="pt-BR" dirty="0"/>
              <a:t>21/06/2013</a:t>
            </a:r>
          </a:p>
        </p:txBody>
      </p:sp>
    </p:spTree>
    <p:extLst>
      <p:ext uri="{BB962C8B-B14F-4D97-AF65-F5344CB8AC3E}">
        <p14:creationId xmlns:p14="http://schemas.microsoft.com/office/powerpoint/2010/main" val="330479173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ção do Álbu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Milrian\Pictures\LAB\DSC06141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93"/>
          <a:stretch/>
        </p:blipFill>
        <p:spPr bwMode="auto">
          <a:xfrm>
            <a:off x="0" y="0"/>
            <a:ext cx="853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97152"/>
            <a:ext cx="7772400" cy="1362075"/>
          </a:xfrm>
        </p:spPr>
        <p:txBody>
          <a:bodyPr anchor="t">
            <a:noAutofit/>
          </a:bodyPr>
          <a:lstStyle>
            <a:lvl1pPr algn="r" eaLnBrk="1" latinLnBrk="0" hangingPunct="1">
              <a:defRPr kumimoji="0" lang="pt-BR" sz="44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para editar o título mestre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12976"/>
            <a:ext cx="7772400" cy="1500187"/>
          </a:xfrm>
        </p:spPr>
        <p:txBody>
          <a:bodyPr anchor="b"/>
          <a:lstStyle>
            <a:lvl1pPr marL="0" indent="0" algn="r" eaLnBrk="1" latinLnBrk="0" hangingPunct="1">
              <a:buNone/>
              <a:defRPr kumimoji="0" lang="pt-BR"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 dirty="0"/>
              <a:t>Clique para editar o texto mestre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3122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ção do Álbu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69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FE331-7901-4913-ADBB-885B2DB8854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1701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 Transpare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31675682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pt-BR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pt-BR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2800"/>
            </a:lvl2pPr>
            <a:lvl3pPr marL="914400" indent="0" eaLnBrk="1" latinLnBrk="0" hangingPunct="1">
              <a:buNone/>
              <a:defRPr kumimoji="0" lang="pt-BR" sz="2400"/>
            </a:lvl3pPr>
            <a:lvl4pPr marL="1371600" indent="0" eaLnBrk="1" latinLnBrk="0" hangingPunct="1">
              <a:buNone/>
              <a:defRPr kumimoji="0" lang="pt-BR" sz="2000"/>
            </a:lvl4pPr>
            <a:lvl5pPr marL="1828800" indent="0" eaLnBrk="1" latinLnBrk="0" hangingPunct="1">
              <a:buNone/>
              <a:defRPr kumimoji="0" lang="pt-BR" sz="2000"/>
            </a:lvl5pPr>
            <a:lvl6pPr marL="2286000" indent="0" eaLnBrk="1" latinLnBrk="0" hangingPunct="1">
              <a:buNone/>
              <a:defRPr kumimoji="0" lang="pt-BR" sz="2000"/>
            </a:lvl6pPr>
            <a:lvl7pPr marL="2743200" indent="0" eaLnBrk="1" latinLnBrk="0" hangingPunct="1">
              <a:buNone/>
              <a:defRPr kumimoji="0" lang="pt-BR" sz="2000"/>
            </a:lvl7pPr>
            <a:lvl8pPr marL="3200400" indent="0" eaLnBrk="1" latinLnBrk="0" hangingPunct="1">
              <a:buNone/>
              <a:defRPr kumimoji="0" lang="pt-BR" sz="2000"/>
            </a:lvl8pPr>
            <a:lvl9pPr marL="3657600" indent="0" eaLnBrk="1" latinLnBrk="0" hangingPunct="1">
              <a:buNone/>
              <a:defRPr kumimoji="0" lang="pt-BR" sz="2000"/>
            </a:lvl9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pt-BR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200"/>
            </a:lvl2pPr>
            <a:lvl3pPr marL="914400" indent="0" eaLnBrk="1" latinLnBrk="0" hangingPunct="1">
              <a:buNone/>
              <a:defRPr kumimoji="0" lang="pt-BR" sz="1000"/>
            </a:lvl3pPr>
            <a:lvl4pPr marL="1371600" indent="0" eaLnBrk="1" latinLnBrk="0" hangingPunct="1">
              <a:buNone/>
              <a:defRPr kumimoji="0" lang="pt-BR" sz="900"/>
            </a:lvl4pPr>
            <a:lvl5pPr marL="1828800" indent="0" eaLnBrk="1" latinLnBrk="0" hangingPunct="1">
              <a:buNone/>
              <a:defRPr kumimoji="0" lang="pt-BR" sz="900"/>
            </a:lvl5pPr>
            <a:lvl6pPr marL="2286000" indent="0" eaLnBrk="1" latinLnBrk="0" hangingPunct="1">
              <a:buNone/>
              <a:defRPr kumimoji="0" lang="pt-BR" sz="900"/>
            </a:lvl6pPr>
            <a:lvl7pPr marL="2743200" indent="0" eaLnBrk="1" latinLnBrk="0" hangingPunct="1">
              <a:buNone/>
              <a:defRPr kumimoji="0" lang="pt-BR" sz="900"/>
            </a:lvl7pPr>
            <a:lvl8pPr marL="3200400" indent="0" eaLnBrk="1" latinLnBrk="0" hangingPunct="1">
              <a:buNone/>
              <a:defRPr kumimoji="0" lang="pt-BR" sz="900"/>
            </a:lvl8pPr>
            <a:lvl9pPr marL="3657600" indent="0" eaLnBrk="1" latinLnBrk="0" hangingPunct="1">
              <a:buNone/>
              <a:defRPr kumimoji="0" lang="pt-BR" sz="900"/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59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pt-BR" sz="2800" 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</a:t>
            </a:r>
          </a:p>
        </p:txBody>
      </p:sp>
    </p:spTree>
    <p:extLst>
      <p:ext uri="{BB962C8B-B14F-4D97-AF65-F5344CB8AC3E}">
        <p14:creationId xmlns:p14="http://schemas.microsoft.com/office/powerpoint/2010/main" val="415145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116632"/>
            <a:ext cx="8273679" cy="720080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117572"/>
            <a:ext cx="870321" cy="719140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95536" y="188640"/>
            <a:ext cx="5148064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12085661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isagem com Título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226090959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     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40947909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Superior Paisagem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pt-BR"/>
              <a:t>Clique para adicionar uma legenda</a:t>
            </a:r>
          </a:p>
        </p:txBody>
      </p:sp>
      <p:grpSp>
        <p:nvGrpSpPr>
          <p:cNvPr id="2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272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Superior Instantân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título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pt-BR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legenda curta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377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Superior Filme d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332656"/>
            <a:ext cx="5148064" cy="576064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1861953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Retrato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692696"/>
            <a:ext cx="8273679" cy="144016"/>
          </a:xfrm>
          <a:prstGeom prst="rect">
            <a:avLst/>
          </a:prstGeom>
        </p:spPr>
      </p:pic>
      <p:pic>
        <p:nvPicPr>
          <p:cNvPr id="19" name="Picture 9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3679" y="692696"/>
            <a:ext cx="870321" cy="144016"/>
          </a:xfrm>
          <a:prstGeom prst="rect">
            <a:avLst/>
          </a:prstGeom>
        </p:spPr>
      </p:pic>
      <p:sp>
        <p:nvSpPr>
          <p:cNvPr id="2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23528" y="116632"/>
            <a:ext cx="7344816" cy="576064"/>
          </a:xfrm>
          <a:noFill/>
        </p:spPr>
        <p:txBody>
          <a:bodyPr>
            <a:noAutofit/>
          </a:bodyPr>
          <a:lstStyle>
            <a:lvl1pPr eaLnBrk="1" latinLnBrk="0" hangingPunct="1">
              <a:buNone/>
              <a:defRPr kumimoji="0" lang="pt-BR" sz="3200" b="1" baseline="0">
                <a:solidFill>
                  <a:schemeClr val="accent6"/>
                </a:solidFill>
                <a:latin typeface="Trajan Pro" pitchFamily="18" charset="0"/>
              </a:defRPr>
            </a:lvl1pPr>
          </a:lstStyle>
          <a:p>
            <a:pPr lvl="0"/>
            <a:r>
              <a:rPr kumimoji="0" lang="pt-BR" dirty="0"/>
              <a:t>Clique para adicionar Título</a:t>
            </a:r>
          </a:p>
        </p:txBody>
      </p:sp>
    </p:spTree>
    <p:extLst>
      <p:ext uri="{BB962C8B-B14F-4D97-AF65-F5344CB8AC3E}">
        <p14:creationId xmlns:p14="http://schemas.microsoft.com/office/powerpoint/2010/main" val="1227890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343BA-C9B9-4F25-B27E-1B5B716E37D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162872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Superior Pais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pt-BR" sz="24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pt-BR"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38710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s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45702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Legendas Colorida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legenda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34123043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Superior Retrato com Legenda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pt-BR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344588974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Retrato com Título e Legenda Grand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BR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estilo de título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pt-BR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de legenda</a:t>
            </a:r>
          </a:p>
        </p:txBody>
      </p:sp>
      <p:grpSp>
        <p:nvGrpSpPr>
          <p:cNvPr id="2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4122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Superior Mi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43788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Superior: 3 Paisagem com 2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38791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Superior: 2 Paisagem com 3 Retrato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652139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28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de de Fotos com Legendas Colorid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esquerda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pt-BR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pt-BR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pt-BR"/>
              <a:t>ADICIONAR TÍTULO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pt-BR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pt-BR"/>
              <a:t>Clique para adicionar texto para a imagem à direita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7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0A8DB-303A-40A1-BE03-540C857FA9A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04424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âmica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3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adra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pt-BR"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</p:spTree>
    <p:extLst>
      <p:ext uri="{BB962C8B-B14F-4D97-AF65-F5344CB8AC3E}">
        <p14:creationId xmlns:p14="http://schemas.microsoft.com/office/powerpoint/2010/main" val="125634615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trato com Legenda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pt-BR" sz="20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pt-BR"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pt-BR"/>
              <a:t>Clique para adicionar uma legenda</a:t>
            </a:r>
          </a:p>
        </p:txBody>
      </p:sp>
      <p:grpSp>
        <p:nvGrpSpPr>
          <p:cNvPr id="2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dirty="0">
                <a:solidFill>
                  <a:srgbClr val="FC7500"/>
                </a:solidFill>
                <a:latin typeface="Calibri"/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white"/>
                </a:solidFill>
              </a:rPr>
              <a:pPr/>
              <a:t>9/7/23</a:t>
            </a:fld>
            <a:endParaRPr dirty="0">
              <a:solidFill>
                <a:prstClr val="white"/>
              </a:solidFill>
            </a:endParaRP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endParaRPr dirty="0">
              <a:solidFill>
                <a:prstClr val="white"/>
              </a:solidFill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pt-BR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white"/>
                </a:solidFill>
              </a:rPr>
              <a:pPr/>
              <a:t>‹nº›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890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 eaLnBrk="1" latinLnBrk="0" hangingPunct="1">
              <a:buNone/>
              <a:defRPr kumimoji="0" lang="pt-BR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 dirty="0"/>
              <a:t>Clique no ícone para adicionar uma imagem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 eaLnBrk="1" latinLnBrk="0" hangingPunct="1">
              <a:defRPr kumimoji="0" lang="pt-BR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717607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de Página Inteira com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 eaLnBrk="1" latinLnBrk="0" hangingPunct="1">
              <a:defRPr kumimoji="0" lang="pt-BR" sz="3000" b="1" cap="all"/>
            </a:lvl1pPr>
          </a:lstStyle>
          <a:p>
            <a:pPr eaLnBrk="1" latinLnBrk="0" hangingPunct="1"/>
            <a:r>
              <a:rPr lang="pt-BR"/>
              <a:t>Clique para editar o título mestre</a:t>
            </a:r>
            <a:endParaRPr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 eaLnBrk="1" latinLnBrk="0" hangingPunct="1">
              <a:buNone/>
              <a:defRPr kumimoji="0" lang="pt-BR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pt-BR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pt-BR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pt-BR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pt-BR"/>
              <a:t>Clique para editar o texto mestre</a:t>
            </a:r>
          </a:p>
        </p:txBody>
      </p:sp>
      <p:sp>
        <p:nvSpPr>
          <p:cNvPr id="11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prstClr val="white"/>
                </a:solidFill>
                <a:latin typeface="Calibri"/>
              </a:rPr>
              <a:t>             </a:t>
            </a:r>
          </a:p>
        </p:txBody>
      </p:sp>
      <p:sp>
        <p:nvSpPr>
          <p:cNvPr id="13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srgbClr val="FF6600"/>
                </a:solidFill>
                <a:latin typeface="Calibri"/>
              </a:rPr>
              <a:t>           </a:t>
            </a:r>
          </a:p>
        </p:txBody>
      </p:sp>
      <p:sp>
        <p:nvSpPr>
          <p:cNvPr id="14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solidFill>
                  <a:prstClr val="white"/>
                </a:solidFill>
                <a:latin typeface="Calibri"/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34661143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co com C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994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78C3C-30AD-4136-B297-1DA2B18BABFB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887007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109DD-8980-4B21-A61C-D20306411CE0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245888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F1925-F9D7-4917-8838-76B139ADA5D4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344231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F1580-B98D-456C-8E05-034FCC9CD0EF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016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29" Type="http://schemas.openxmlformats.org/officeDocument/2006/relationships/slideLayout" Target="../slideLayouts/slideLayout4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26" Type="http://schemas.openxmlformats.org/officeDocument/2006/relationships/slideLayout" Target="../slideLayouts/slideLayout92.xml"/><Relationship Id="rId3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87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5" Type="http://schemas.openxmlformats.org/officeDocument/2006/relationships/slideLayout" Target="../slideLayouts/slideLayout91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86.xml"/><Relationship Id="rId29" Type="http://schemas.openxmlformats.org/officeDocument/2006/relationships/slideLayout" Target="../slideLayouts/slideLayout95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24" Type="http://schemas.openxmlformats.org/officeDocument/2006/relationships/slideLayout" Target="../slideLayouts/slideLayout90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23" Type="http://schemas.openxmlformats.org/officeDocument/2006/relationships/slideLayout" Target="../slideLayouts/slideLayout89.xml"/><Relationship Id="rId28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Relationship Id="rId22" Type="http://schemas.openxmlformats.org/officeDocument/2006/relationships/slideLayout" Target="../slideLayouts/slideLayout88.xml"/><Relationship Id="rId27" Type="http://schemas.openxmlformats.org/officeDocument/2006/relationships/slideLayout" Target="../slideLayouts/slideLayout93.xml"/><Relationship Id="rId30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2336804-0AFE-438F-B02E-400D72D900B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pt-BR"/>
              <a:pPr/>
              <a:t>07/09/2023</a:t>
            </a:fld>
            <a:endParaRPr kumimoji="0"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/>
              <a:pPr/>
              <a:t>‹nº›</a:t>
            </a:fld>
            <a:endParaRPr kumimoji="0" lang="pt-BR" dirty="0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BR" dirty="0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  <p:sldLayoutId id="2147483990" r:id="rId12"/>
    <p:sldLayoutId id="2147483991" r:id="rId13"/>
    <p:sldLayoutId id="2147483992" r:id="rId14"/>
    <p:sldLayoutId id="2147483993" r:id="rId15"/>
    <p:sldLayoutId id="2147483994" r:id="rId16"/>
    <p:sldLayoutId id="2147483995" r:id="rId17"/>
    <p:sldLayoutId id="2147483996" r:id="rId18"/>
    <p:sldLayoutId id="2147483997" r:id="rId19"/>
    <p:sldLayoutId id="2147483998" r:id="rId20"/>
    <p:sldLayoutId id="2147483999" r:id="rId21"/>
    <p:sldLayoutId id="2147484000" r:id="rId22"/>
    <p:sldLayoutId id="2147484001" r:id="rId23"/>
    <p:sldLayoutId id="2147484002" r:id="rId24"/>
    <p:sldLayoutId id="2147484003" r:id="rId25"/>
    <p:sldLayoutId id="2147484004" r:id="rId26"/>
    <p:sldLayoutId id="2147484005" r:id="rId27"/>
    <p:sldLayoutId id="2147484006" r:id="rId28"/>
    <p:sldLayoutId id="2147484007" r:id="rId29"/>
  </p:sldLayoutIdLst>
  <p:txStyles>
    <p:titleStyle>
      <a:lvl1pPr algn="ctr" defTabSz="914400" rtl="0" eaLnBrk="1" latinLnBrk="0" hangingPunct="1">
        <a:spcBef>
          <a:spcPct val="0"/>
        </a:spcBef>
        <a:buNone/>
        <a:defRPr kumimoji="0" lang="pt-BR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pt-BR"/>
      </a:defPPr>
      <a:lvl1pPr marL="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620000" y="6553200"/>
            <a:ext cx="15240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743200" y="56388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None/>
              <a:defRPr/>
            </a:pPr>
            <a:endParaRPr lang="de-DE" sz="24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2336804-0AFE-438F-B02E-400D72D900B5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030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86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  <p:sldLayoutId id="2147484197" r:id="rId15"/>
    <p:sldLayoutId id="2147484198" r:id="rId16"/>
    <p:sldLayoutId id="2147484199" r:id="rId17"/>
    <p:sldLayoutId id="2147484200" r:id="rId18"/>
    <p:sldLayoutId id="2147484201" r:id="rId19"/>
    <p:sldLayoutId id="2147484202" r:id="rId20"/>
    <p:sldLayoutId id="2147484203" r:id="rId21"/>
    <p:sldLayoutId id="2147484204" r:id="rId22"/>
    <p:sldLayoutId id="2147484205" r:id="rId23"/>
    <p:sldLayoutId id="2147484206" r:id="rId24"/>
    <p:sldLayoutId id="2147484207" r:id="rId25"/>
    <p:sldLayoutId id="2147484208" r:id="rId26"/>
    <p:sldLayoutId id="2147484209" r:id="rId27"/>
    <p:sldLayoutId id="2147484210" r:id="rId28"/>
    <p:sldLayoutId id="2147484211" r:id="rId29"/>
  </p:sldLayoutIdLst>
  <p:txStyles>
    <p:titleStyle>
      <a:lvl1pPr algn="ctr" defTabSz="914400" rtl="0" eaLnBrk="1" latinLnBrk="0" hangingPunct="1">
        <a:spcBef>
          <a:spcPct val="0"/>
        </a:spcBef>
        <a:buNone/>
        <a:defRPr kumimoji="0" lang="pt-BR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pt-BR"/>
      </a:defPPr>
      <a:lvl1pPr marL="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t-BR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32336804-0AFE-438F-B02E-400D72D900B5}" type="slidenum">
              <a:rPr lang="pt-BR">
                <a:solidFill>
                  <a:srgbClr val="000000"/>
                </a:solidFill>
                <a:latin typeface="Arial"/>
              </a:rPr>
              <a:pPr>
                <a:defRPr/>
              </a:pPr>
              <a:t>‹nº›</a:t>
            </a:fld>
            <a:endParaRPr lang="pt-BR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470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  <p:sldLayoutId id="2147484223" r:id="rId11"/>
    <p:sldLayoutId id="2147484224" r:id="rId12"/>
    <p:sldLayoutId id="214748422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pt-BR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pt-BR"/>
              <a:t>Clique para editar o texto mestre</a:t>
            </a:r>
          </a:p>
          <a:p>
            <a:pPr lvl="1" eaLnBrk="1" latinLnBrk="0" hangingPunct="1"/>
            <a:r>
              <a:rPr kumimoji="0" lang="pt-BR"/>
              <a:t>Segundo nível</a:t>
            </a:r>
          </a:p>
          <a:p>
            <a:pPr lvl="2" eaLnBrk="1" latinLnBrk="0" hangingPunct="1"/>
            <a:r>
              <a:rPr kumimoji="0" lang="pt-BR"/>
              <a:t>Terceiro nível</a:t>
            </a:r>
          </a:p>
          <a:p>
            <a:pPr lvl="3" eaLnBrk="1" latinLnBrk="0" hangingPunct="1"/>
            <a:r>
              <a:rPr kumimoji="0" lang="pt-BR"/>
              <a:t>Quarto nível</a:t>
            </a:r>
          </a:p>
          <a:p>
            <a:pPr lvl="4" eaLnBrk="1" latinLnBrk="0" hangingPunct="1"/>
            <a:r>
              <a:rPr kumimoji="0" lang="pt-BR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9/7/23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pt-BR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BR" dirty="0">
              <a:solidFill>
                <a:srgbClr val="FC7500"/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31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269" r:id="rId13"/>
    <p:sldLayoutId id="2147484270" r:id="rId14"/>
    <p:sldLayoutId id="2147484271" r:id="rId15"/>
    <p:sldLayoutId id="2147484272" r:id="rId16"/>
    <p:sldLayoutId id="2147484273" r:id="rId17"/>
    <p:sldLayoutId id="2147484274" r:id="rId18"/>
    <p:sldLayoutId id="2147484275" r:id="rId19"/>
    <p:sldLayoutId id="2147484276" r:id="rId20"/>
    <p:sldLayoutId id="2147484277" r:id="rId21"/>
    <p:sldLayoutId id="2147484278" r:id="rId22"/>
    <p:sldLayoutId id="2147484279" r:id="rId23"/>
    <p:sldLayoutId id="2147484280" r:id="rId24"/>
    <p:sldLayoutId id="2147484281" r:id="rId25"/>
    <p:sldLayoutId id="2147484282" r:id="rId26"/>
    <p:sldLayoutId id="2147484283" r:id="rId27"/>
    <p:sldLayoutId id="2147484284" r:id="rId28"/>
    <p:sldLayoutId id="2147484285" r:id="rId29"/>
  </p:sldLayoutIdLst>
  <p:txStyles>
    <p:titleStyle>
      <a:lvl1pPr algn="ctr" defTabSz="914400" rtl="0" eaLnBrk="1" latinLnBrk="0" hangingPunct="1">
        <a:spcBef>
          <a:spcPct val="0"/>
        </a:spcBef>
        <a:buNone/>
        <a:defRPr kumimoji="0" lang="pt-BR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pt-BR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pt-BR"/>
      </a:defPPr>
      <a:lvl1pPr marL="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pt-B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pt-BR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pt-BR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9454406-BEB8-9449-8900-FA2F325DEA44}" type="slidenum">
              <a:rPr lang="pt-BR">
                <a:solidFill>
                  <a:srgbClr val="000000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pt-BR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49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9C956-EA2B-074A-86D7-146008CB54C3}" type="datetimeFigureOut">
              <a:rPr lang="en-US" smtClean="0"/>
              <a:t>9/7/23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0C9F-A63B-4345-9840-C5D0492DB7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4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301" r:id="rId2"/>
    <p:sldLayoutId id="2147484302" r:id="rId3"/>
    <p:sldLayoutId id="2147484303" r:id="rId4"/>
    <p:sldLayoutId id="2147484304" r:id="rId5"/>
    <p:sldLayoutId id="2147484305" r:id="rId6"/>
    <p:sldLayoutId id="2147484306" r:id="rId7"/>
    <p:sldLayoutId id="2147484307" r:id="rId8"/>
    <p:sldLayoutId id="2147484308" r:id="rId9"/>
    <p:sldLayoutId id="2147484309" r:id="rId10"/>
    <p:sldLayoutId id="214748431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9.xml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9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6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39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47.png"/><Relationship Id="rId5" Type="http://schemas.openxmlformats.org/officeDocument/2006/relationships/image" Target="../media/image46.wmf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7.png"/><Relationship Id="rId3" Type="http://schemas.openxmlformats.org/officeDocument/2006/relationships/tags" Target="../tags/tag4.xml"/><Relationship Id="rId7" Type="http://schemas.openxmlformats.org/officeDocument/2006/relationships/image" Target="../media/image52.wmf"/><Relationship Id="rId12" Type="http://schemas.openxmlformats.org/officeDocument/2006/relationships/image" Target="../media/image56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6.wmf"/><Relationship Id="rId11" Type="http://schemas.openxmlformats.org/officeDocument/2006/relationships/image" Target="../media/image55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54.wmf"/><Relationship Id="rId4" Type="http://schemas.openxmlformats.org/officeDocument/2006/relationships/tags" Target="../tags/tag5.xml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slideLayout" Target="../slideLayouts/slideLayout107.xml"/><Relationship Id="rId7" Type="http://schemas.openxmlformats.org/officeDocument/2006/relationships/image" Target="../media/image58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59.wmf"/><Relationship Id="rId11" Type="http://schemas.openxmlformats.org/officeDocument/2006/relationships/image" Target="../media/image63.png"/><Relationship Id="rId5" Type="http://schemas.openxmlformats.org/officeDocument/2006/relationships/image" Target="../media/image52.wmf"/><Relationship Id="rId10" Type="http://schemas.openxmlformats.org/officeDocument/2006/relationships/image" Target="../media/image62.png"/><Relationship Id="rId4" Type="http://schemas.openxmlformats.org/officeDocument/2006/relationships/image" Target="../media/image46.wmf"/><Relationship Id="rId9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slideLayout" Target="../slideLayouts/slideLayout107.xml"/><Relationship Id="rId1" Type="http://schemas.openxmlformats.org/officeDocument/2006/relationships/tags" Target="../tags/tag8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10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emf"/><Relationship Id="rId7" Type="http://schemas.openxmlformats.org/officeDocument/2006/relationships/image" Target="../media/image87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10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8.png"/><Relationship Id="rId5" Type="http://schemas.openxmlformats.org/officeDocument/2006/relationships/image" Target="../media/image97.wmf"/><Relationship Id="rId4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7" Type="http://schemas.openxmlformats.org/officeDocument/2006/relationships/image" Target="../media/image104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3.emf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49.xml"/><Relationship Id="rId4" Type="http://schemas.openxmlformats.org/officeDocument/2006/relationships/image" Target="../media/image10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emf"/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149.xml"/><Relationship Id="rId5" Type="http://schemas.openxmlformats.org/officeDocument/2006/relationships/image" Target="../media/image110.emf"/><Relationship Id="rId4" Type="http://schemas.openxmlformats.org/officeDocument/2006/relationships/image" Target="../media/image10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eg"/><Relationship Id="rId3" Type="http://schemas.openxmlformats.org/officeDocument/2006/relationships/image" Target="../media/image111.jpeg"/><Relationship Id="rId7" Type="http://schemas.openxmlformats.org/officeDocument/2006/relationships/image" Target="../media/image1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10" Type="http://schemas.openxmlformats.org/officeDocument/2006/relationships/image" Target="../media/image118.jpeg"/><Relationship Id="rId4" Type="http://schemas.openxmlformats.org/officeDocument/2006/relationships/image" Target="../media/image112.png"/><Relationship Id="rId9" Type="http://schemas.openxmlformats.org/officeDocument/2006/relationships/image" Target="../media/image11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9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9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ChangeArrowheads="1"/>
          </p:cNvSpPr>
          <p:nvPr/>
        </p:nvSpPr>
        <p:spPr bwMode="auto">
          <a:xfrm>
            <a:off x="1400175" y="472391"/>
            <a:ext cx="7772400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quantum networks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093913" y="3414668"/>
            <a:ext cx="64008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FontTx/>
              <a:buNone/>
            </a:pPr>
            <a:r>
              <a:rPr lang="pt-BR" sz="3200" dirty="0">
                <a:solidFill>
                  <a:schemeClr val="tx1"/>
                </a:solidFill>
              </a:rPr>
              <a:t>Daniel Felinto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819400" y="5791200"/>
            <a:ext cx="4702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pt-BR" sz="2000" dirty="0">
                <a:solidFill>
                  <a:schemeClr val="tx1"/>
                </a:solidFill>
                <a:latin typeface="Arial" charset="0"/>
              </a:rPr>
              <a:t>São Paulo, </a:t>
            </a:r>
            <a:r>
              <a:rPr lang="pt-BR" sz="2000" dirty="0" err="1">
                <a:solidFill>
                  <a:schemeClr val="tx1"/>
                </a:solidFill>
                <a:latin typeface="Arial" charset="0"/>
              </a:rPr>
              <a:t>September</a:t>
            </a:r>
            <a:r>
              <a:rPr lang="pt-BR" sz="2000" dirty="0">
                <a:solidFill>
                  <a:schemeClr val="tx1"/>
                </a:solidFill>
                <a:latin typeface="Arial" charset="0"/>
              </a:rPr>
              <a:t> 08 2023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470275" y="3967118"/>
            <a:ext cx="37957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pt-BR" sz="2000" dirty="0">
                <a:solidFill>
                  <a:schemeClr val="tx1"/>
                </a:solidFill>
                <a:latin typeface="Arial" charset="0"/>
              </a:rPr>
              <a:t>Departamento de Física, UFPE 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437314" y="6459562"/>
            <a:ext cx="27066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pt-BR" sz="2000" dirty="0" err="1">
                <a:solidFill>
                  <a:srgbClr val="CC0000"/>
                </a:solidFill>
                <a:latin typeface="Arial" charset="0"/>
              </a:rPr>
              <a:t>daniel.felinto@ufpe.br</a:t>
            </a:r>
            <a:endParaRPr lang="pt-BR" sz="2000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7655" name="Text Box 4"/>
          <p:cNvSpPr txBox="1">
            <a:spLocks noChangeArrowheads="1"/>
          </p:cNvSpPr>
          <p:nvPr/>
        </p:nvSpPr>
        <p:spPr bwMode="auto">
          <a:xfrm>
            <a:off x="1400175" y="0"/>
            <a:ext cx="77438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INFIERI 2023</a:t>
            </a:r>
            <a:endParaRPr lang="pt-BR" sz="2000" b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A5602FF-425B-AA41-82C4-47738EF18722}"/>
              </a:ext>
            </a:extLst>
          </p:cNvPr>
          <p:cNvSpPr txBox="1"/>
          <p:nvPr/>
        </p:nvSpPr>
        <p:spPr>
          <a:xfrm>
            <a:off x="1735213" y="1614457"/>
            <a:ext cx="5702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u="sng" dirty="0">
                <a:solidFill>
                  <a:srgbClr val="C00000"/>
                </a:solidFill>
              </a:rPr>
              <a:t>Development of Quantum Key Distribution Protocols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78187FC-5B4E-8741-87FA-ED9D3827EEBB}"/>
              </a:ext>
            </a:extLst>
          </p:cNvPr>
          <p:cNvSpPr txBox="1"/>
          <p:nvPr/>
        </p:nvSpPr>
        <p:spPr>
          <a:xfrm>
            <a:off x="1405055" y="642286"/>
            <a:ext cx="6556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So far, huge development on a specific communication task (QKD).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8E9D86A-35B7-C84E-B3FE-46BF4B7C114F}"/>
              </a:ext>
            </a:extLst>
          </p:cNvPr>
          <p:cNvSpPr txBox="1"/>
          <p:nvPr/>
        </p:nvSpPr>
        <p:spPr>
          <a:xfrm>
            <a:off x="211873" y="1011618"/>
            <a:ext cx="8274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C00000"/>
                </a:solidFill>
              </a:rPr>
              <a:t>How to move forward?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C6E1D852-85AE-6842-A1C5-EC1223333206}"/>
              </a:ext>
            </a:extLst>
          </p:cNvPr>
          <p:cNvCxnSpPr/>
          <p:nvPr/>
        </p:nvCxnSpPr>
        <p:spPr>
          <a:xfrm>
            <a:off x="0" y="1550018"/>
            <a:ext cx="9144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F4F61DC-C110-ED4B-AA3C-963C9FF784F3}"/>
              </a:ext>
            </a:extLst>
          </p:cNvPr>
          <p:cNvSpPr txBox="1"/>
          <p:nvPr/>
        </p:nvSpPr>
        <p:spPr>
          <a:xfrm>
            <a:off x="-44603" y="2339966"/>
            <a:ext cx="4055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1984: BB84 protocol with single photons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0DDA5142-63D0-2443-A5C3-2B16EE1BCE47}"/>
              </a:ext>
            </a:extLst>
          </p:cNvPr>
          <p:cNvSpPr txBox="1"/>
          <p:nvPr/>
        </p:nvSpPr>
        <p:spPr>
          <a:xfrm>
            <a:off x="-1" y="2870920"/>
            <a:ext cx="4928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>
                <a:solidFill>
                  <a:srgbClr val="C00000"/>
                </a:solidFill>
              </a:rPr>
              <a:t>1990s – 2000s: widespread use of              </a:t>
            </a:r>
          </a:p>
          <a:p>
            <a:pPr algn="l"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                       attenuated laser pulses</a:t>
            </a:r>
          </a:p>
          <a:p>
            <a:pPr algn="l"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   (unsafe alternative to single photons)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5B381200-1D38-824D-86F9-CA591054F3BD}"/>
              </a:ext>
            </a:extLst>
          </p:cNvPr>
          <p:cNvSpPr txBox="1"/>
          <p:nvPr/>
        </p:nvSpPr>
        <p:spPr>
          <a:xfrm>
            <a:off x="10489" y="3914165"/>
            <a:ext cx="4133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>
                <a:solidFill>
                  <a:srgbClr val="C00000"/>
                </a:solidFill>
              </a:rPr>
              <a:t>2005: decoy-state BB84 protocol makes </a:t>
            </a:r>
          </a:p>
          <a:p>
            <a:pPr algn="l"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       attenuated lasers safe for QKD 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1834A796-B0D5-024C-9A0A-E31B774AE3AC}"/>
              </a:ext>
            </a:extLst>
          </p:cNvPr>
          <p:cNvSpPr txBox="1"/>
          <p:nvPr/>
        </p:nvSpPr>
        <p:spPr>
          <a:xfrm>
            <a:off x="-44603" y="5507828"/>
            <a:ext cx="390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C00000"/>
                </a:solidFill>
              </a:rPr>
              <a:t>Use of attenuated laser pulses is nowadays the standard for QKD between 2 sites</a:t>
            </a:r>
          </a:p>
        </p:txBody>
      </p:sp>
      <p:sp>
        <p:nvSpPr>
          <p:cNvPr id="6" name="Seta para Baixo 5">
            <a:extLst>
              <a:ext uri="{FF2B5EF4-FFF2-40B4-BE49-F238E27FC236}">
                <a16:creationId xmlns:a16="http://schemas.microsoft.com/office/drawing/2014/main" id="{88578C87-AFA3-F84D-854B-728CE934D876}"/>
              </a:ext>
            </a:extLst>
          </p:cNvPr>
          <p:cNvSpPr/>
          <p:nvPr/>
        </p:nvSpPr>
        <p:spPr>
          <a:xfrm>
            <a:off x="1505415" y="4716791"/>
            <a:ext cx="401446" cy="679350"/>
          </a:xfrm>
          <a:prstGeom prst="downArrow">
            <a:avLst/>
          </a:prstGeom>
          <a:solidFill>
            <a:srgbClr val="FF0000">
              <a:alpha val="46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566051A-2291-774E-9EB0-85D718D1B8EA}"/>
              </a:ext>
            </a:extLst>
          </p:cNvPr>
          <p:cNvCxnSpPr/>
          <p:nvPr/>
        </p:nvCxnSpPr>
        <p:spPr>
          <a:xfrm>
            <a:off x="4143873" y="2174488"/>
            <a:ext cx="0" cy="468351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315984D5-FD0D-9848-AF4D-A27D3BC89D84}"/>
              </a:ext>
            </a:extLst>
          </p:cNvPr>
          <p:cNvSpPr txBox="1"/>
          <p:nvPr/>
        </p:nvSpPr>
        <p:spPr>
          <a:xfrm>
            <a:off x="4221933" y="2357055"/>
            <a:ext cx="4055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>
                <a:solidFill>
                  <a:srgbClr val="C00000"/>
                </a:solidFill>
              </a:rPr>
              <a:t>1991: </a:t>
            </a:r>
            <a:r>
              <a:rPr lang="en-US" dirty="0" err="1">
                <a:solidFill>
                  <a:srgbClr val="C00000"/>
                </a:solidFill>
              </a:rPr>
              <a:t>Ekert</a:t>
            </a:r>
            <a:r>
              <a:rPr lang="en-US" dirty="0">
                <a:solidFill>
                  <a:srgbClr val="C00000"/>
                </a:solidFill>
              </a:rPr>
              <a:t> protocol with </a:t>
            </a:r>
          </a:p>
          <a:p>
            <a:pPr algn="l"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       quantum entangled photon pairs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B02AC608-CEA5-5840-8C5A-337AB0D68C3D}"/>
              </a:ext>
            </a:extLst>
          </p:cNvPr>
          <p:cNvSpPr txBox="1"/>
          <p:nvPr/>
        </p:nvSpPr>
        <p:spPr>
          <a:xfrm>
            <a:off x="4213170" y="3009419"/>
            <a:ext cx="48490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>
                <a:solidFill>
                  <a:srgbClr val="C00000"/>
                </a:solidFill>
              </a:rPr>
              <a:t>2000: Experimental implementation of </a:t>
            </a:r>
          </a:p>
          <a:p>
            <a:pPr algn="l"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          </a:t>
            </a:r>
            <a:r>
              <a:rPr lang="en-US" dirty="0" err="1">
                <a:solidFill>
                  <a:srgbClr val="C00000"/>
                </a:solidFill>
              </a:rPr>
              <a:t>Ekert</a:t>
            </a:r>
            <a:r>
              <a:rPr lang="en-US" dirty="0">
                <a:solidFill>
                  <a:srgbClr val="C00000"/>
                </a:solidFill>
              </a:rPr>
              <a:t> protocol </a:t>
            </a:r>
            <a:r>
              <a:rPr lang="en-US" sz="1400" dirty="0">
                <a:solidFill>
                  <a:srgbClr val="C00000"/>
                </a:solidFill>
              </a:rPr>
              <a:t>[PRL </a:t>
            </a:r>
            <a:r>
              <a:rPr lang="en-US" sz="1400" b="1" dirty="0">
                <a:solidFill>
                  <a:srgbClr val="C00000"/>
                </a:solidFill>
              </a:rPr>
              <a:t>84</a:t>
            </a:r>
            <a:r>
              <a:rPr lang="en-US" sz="1400" dirty="0">
                <a:solidFill>
                  <a:srgbClr val="C00000"/>
                </a:solidFill>
              </a:rPr>
              <a:t>, 4729 (2000); 4733 (2000); </a:t>
            </a:r>
          </a:p>
          <a:p>
            <a:pPr algn="l">
              <a:spcBef>
                <a:spcPts val="0"/>
              </a:spcBef>
              <a:buNone/>
            </a:pPr>
            <a:r>
              <a:rPr lang="en-US" sz="1400" dirty="0">
                <a:solidFill>
                  <a:srgbClr val="C00000"/>
                </a:solidFill>
              </a:rPr>
              <a:t>                                             4737 (2000)]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3E55DAB2-DA64-264A-8C08-3F9794F8F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1933" y="4012472"/>
            <a:ext cx="4632785" cy="163397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AE5FC8FD-9CFC-3244-9C71-91F9A6773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497" y="5787721"/>
            <a:ext cx="2552106" cy="42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2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9" grpId="0"/>
      <p:bldP spid="20" grpId="0"/>
      <p:bldP spid="21" grpId="0"/>
      <p:bldP spid="22" grpId="0"/>
      <p:bldP spid="6" grpId="0" animBg="1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8E9D86A-35B7-C84E-B3FE-46BF4B7C114F}"/>
              </a:ext>
            </a:extLst>
          </p:cNvPr>
          <p:cNvSpPr txBox="1"/>
          <p:nvPr/>
        </p:nvSpPr>
        <p:spPr>
          <a:xfrm>
            <a:off x="223024" y="578555"/>
            <a:ext cx="8274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C00000"/>
                </a:solidFill>
              </a:rPr>
              <a:t>Entanglement-based quantum communication 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FEAB9995-99C6-E349-8AA7-699D717D7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907" y="1378896"/>
            <a:ext cx="3655891" cy="2958927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B8AA17E7-4956-864F-8D05-F9CDFE4C5247}"/>
              </a:ext>
            </a:extLst>
          </p:cNvPr>
          <p:cNvSpPr txBox="1"/>
          <p:nvPr/>
        </p:nvSpPr>
        <p:spPr>
          <a:xfrm>
            <a:off x="-1" y="3704173"/>
            <a:ext cx="35795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US" sz="1400" dirty="0">
                <a:solidFill>
                  <a:srgbClr val="C00000"/>
                </a:solidFill>
              </a:rPr>
              <a:t>Quantum state cannot be copied (No Cloning), but can be transported from site A to site B if these sites share quantum entanglement</a:t>
            </a:r>
          </a:p>
        </p:txBody>
      </p:sp>
      <p:sp>
        <p:nvSpPr>
          <p:cNvPr id="4" name="Chave Direita 3">
            <a:extLst>
              <a:ext uri="{FF2B5EF4-FFF2-40B4-BE49-F238E27FC236}">
                <a16:creationId xmlns:a16="http://schemas.microsoft.com/office/drawing/2014/main" id="{C577F1D4-3D3A-9F4D-BDEA-8242147B6D7D}"/>
              </a:ext>
            </a:extLst>
          </p:cNvPr>
          <p:cNvSpPr/>
          <p:nvPr/>
        </p:nvSpPr>
        <p:spPr>
          <a:xfrm>
            <a:off x="3579540" y="3705759"/>
            <a:ext cx="151317" cy="705894"/>
          </a:xfrm>
          <a:prstGeom prst="rightBrace">
            <a:avLst>
              <a:gd name="adj1" fmla="val 59453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5E7093B9-8D81-B440-A474-831E6E879A23}"/>
              </a:ext>
            </a:extLst>
          </p:cNvPr>
          <p:cNvSpPr txBox="1"/>
          <p:nvPr/>
        </p:nvSpPr>
        <p:spPr>
          <a:xfrm>
            <a:off x="3771511" y="3750339"/>
            <a:ext cx="3211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Quantum entanglement as a new type of communication channel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7025A94D-53D9-9C4A-B100-3D0E5F35847B}"/>
              </a:ext>
            </a:extLst>
          </p:cNvPr>
          <p:cNvGrpSpPr/>
          <p:nvPr/>
        </p:nvGrpSpPr>
        <p:grpSpPr>
          <a:xfrm>
            <a:off x="100358" y="1187330"/>
            <a:ext cx="8820618" cy="3440426"/>
            <a:chOff x="100358" y="1187330"/>
            <a:chExt cx="8820618" cy="3440426"/>
          </a:xfrm>
        </p:grpSpPr>
        <p:sp>
          <p:nvSpPr>
            <p:cNvPr id="5" name="Retângulo Arredondado 4">
              <a:extLst>
                <a:ext uri="{FF2B5EF4-FFF2-40B4-BE49-F238E27FC236}">
                  <a16:creationId xmlns:a16="http://schemas.microsoft.com/office/drawing/2014/main" id="{D1B81930-24A5-3743-A0E7-CF8CA30EC56B}"/>
                </a:ext>
              </a:extLst>
            </p:cNvPr>
            <p:cNvSpPr/>
            <p:nvPr/>
          </p:nvSpPr>
          <p:spPr>
            <a:xfrm>
              <a:off x="100358" y="1190744"/>
              <a:ext cx="8820618" cy="3437012"/>
            </a:xfrm>
            <a:prstGeom prst="round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A8A776DE-6A05-DE4C-9576-8EE29F52A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7266" y="1653787"/>
              <a:ext cx="4861932" cy="1588929"/>
            </a:xfrm>
            <a:prstGeom prst="rect">
              <a:avLst/>
            </a:prstGeom>
          </p:spPr>
        </p:pic>
        <p:sp>
          <p:nvSpPr>
            <p:cNvPr id="29" name="CaixaDeTexto 28">
              <a:extLst>
                <a:ext uri="{FF2B5EF4-FFF2-40B4-BE49-F238E27FC236}">
                  <a16:creationId xmlns:a16="http://schemas.microsoft.com/office/drawing/2014/main" id="{4F1FB56E-9225-7F4E-BEE6-CC2D57291FB8}"/>
                </a:ext>
              </a:extLst>
            </p:cNvPr>
            <p:cNvSpPr txBox="1"/>
            <p:nvPr/>
          </p:nvSpPr>
          <p:spPr>
            <a:xfrm>
              <a:off x="936701" y="1187330"/>
              <a:ext cx="34791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2000" b="1" dirty="0">
                  <a:solidFill>
                    <a:srgbClr val="C00000"/>
                  </a:solidFill>
                </a:rPr>
                <a:t>Quantum teleportation (1993)</a:t>
              </a:r>
            </a:p>
          </p:txBody>
        </p:sp>
      </p:grp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940CEA03-FBBB-CF44-9A85-874D719A6AC3}"/>
              </a:ext>
            </a:extLst>
          </p:cNvPr>
          <p:cNvSpPr txBox="1"/>
          <p:nvPr/>
        </p:nvSpPr>
        <p:spPr>
          <a:xfrm>
            <a:off x="326005" y="5463217"/>
            <a:ext cx="3579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C00000"/>
                </a:solidFill>
              </a:rPr>
              <a:t>Quantum communication with entangled states is scalable </a:t>
            </a:r>
          </a:p>
          <a:p>
            <a:pPr>
              <a:spcBef>
                <a:spcPts val="0"/>
              </a:spcBef>
              <a:buNone/>
            </a:pPr>
            <a:r>
              <a:rPr lang="en-US" dirty="0">
                <a:solidFill>
                  <a:srgbClr val="C00000"/>
                </a:solidFill>
              </a:rPr>
              <a:t>(not limited by No Cloning theorem)</a:t>
            </a:r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F9AAE15A-BD45-B74A-9DC6-922A0387A9F5}"/>
              </a:ext>
            </a:extLst>
          </p:cNvPr>
          <p:cNvGrpSpPr/>
          <p:nvPr/>
        </p:nvGrpSpPr>
        <p:grpSpPr>
          <a:xfrm>
            <a:off x="-84416" y="4845446"/>
            <a:ext cx="9094601" cy="1923344"/>
            <a:chOff x="-84416" y="4845446"/>
            <a:chExt cx="9094601" cy="1923344"/>
          </a:xfrm>
        </p:grpSpPr>
        <p:pic>
          <p:nvPicPr>
            <p:cNvPr id="13314" name="Picture 2">
              <a:extLst>
                <a:ext uri="{FF2B5EF4-FFF2-40B4-BE49-F238E27FC236}">
                  <a16:creationId xmlns:a16="http://schemas.microsoft.com/office/drawing/2014/main" id="{9C90CAE1-18DD-4B4B-AAB2-8BCA02B01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0308" y="4845446"/>
              <a:ext cx="4496899" cy="1822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E9ADA894-B02C-CC4C-857E-C6EAA577E455}"/>
                </a:ext>
              </a:extLst>
            </p:cNvPr>
            <p:cNvSpPr txBox="1"/>
            <p:nvPr/>
          </p:nvSpPr>
          <p:spPr>
            <a:xfrm>
              <a:off x="-84416" y="4866186"/>
              <a:ext cx="52076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b="1" dirty="0">
                  <a:solidFill>
                    <a:srgbClr val="C00000"/>
                  </a:solidFill>
                </a:rPr>
                <a:t>Quantum repeaters [PRL 81, 5932 (1998)]</a:t>
              </a:r>
            </a:p>
          </p:txBody>
        </p:sp>
        <p:sp>
          <p:nvSpPr>
            <p:cNvPr id="12" name="Retângulo Arredondado 11">
              <a:extLst>
                <a:ext uri="{FF2B5EF4-FFF2-40B4-BE49-F238E27FC236}">
                  <a16:creationId xmlns:a16="http://schemas.microsoft.com/office/drawing/2014/main" id="{99E56285-E1C2-5144-9362-B8880DA96332}"/>
                </a:ext>
              </a:extLst>
            </p:cNvPr>
            <p:cNvSpPr/>
            <p:nvPr/>
          </p:nvSpPr>
          <p:spPr>
            <a:xfrm>
              <a:off x="100358" y="4845446"/>
              <a:ext cx="8909827" cy="1923344"/>
            </a:xfrm>
            <a:prstGeom prst="round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1925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" grpId="0" animBg="1"/>
      <p:bldP spid="28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8" name="Picture 8" descr="CapaScience.gif">
            <a:extLst>
              <a:ext uri="{FF2B5EF4-FFF2-40B4-BE49-F238E27FC236}">
                <a16:creationId xmlns:a16="http://schemas.microsoft.com/office/drawing/2014/main" id="{18674781-0C5D-454B-8F9D-47AD6ECD31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705566"/>
            <a:ext cx="3420707" cy="4350032"/>
          </a:xfrm>
          <a:prstGeom prst="rect">
            <a:avLst/>
          </a:prstGeom>
        </p:spPr>
      </p:pic>
      <p:sp>
        <p:nvSpPr>
          <p:cNvPr id="19" name="TextBox 9">
            <a:extLst>
              <a:ext uri="{FF2B5EF4-FFF2-40B4-BE49-F238E27FC236}">
                <a16:creationId xmlns:a16="http://schemas.microsoft.com/office/drawing/2014/main" id="{81A46504-E713-1F43-8985-297F9CF76224}"/>
              </a:ext>
            </a:extLst>
          </p:cNvPr>
          <p:cNvSpPr txBox="1"/>
          <p:nvPr/>
        </p:nvSpPr>
        <p:spPr>
          <a:xfrm>
            <a:off x="3612997" y="705566"/>
            <a:ext cx="5291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b="1" dirty="0">
                <a:solidFill>
                  <a:srgbClr val="C00000"/>
                </a:solidFill>
                <a:latin typeface="Arial"/>
                <a:ea typeface="ＭＳ Ｐゴシック"/>
              </a:rPr>
              <a:t>China’s </a:t>
            </a:r>
            <a:r>
              <a:rPr lang="en-US" b="1" dirty="0" err="1">
                <a:solidFill>
                  <a:srgbClr val="C00000"/>
                </a:solidFill>
                <a:latin typeface="Arial"/>
                <a:ea typeface="ＭＳ Ｐゴシック"/>
              </a:rPr>
              <a:t>Micius</a:t>
            </a:r>
            <a:r>
              <a:rPr lang="en-US" b="1" dirty="0">
                <a:solidFill>
                  <a:srgbClr val="C00000"/>
                </a:solidFill>
                <a:latin typeface="Arial"/>
                <a:ea typeface="ＭＳ Ｐゴシック"/>
              </a:rPr>
              <a:t> satellite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June 2017: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distribution of quantum entanglement between systems separated by 1200 km.</a:t>
            </a:r>
          </a:p>
        </p:txBody>
      </p:sp>
      <p:grpSp>
        <p:nvGrpSpPr>
          <p:cNvPr id="22" name="Group 1">
            <a:extLst>
              <a:ext uri="{FF2B5EF4-FFF2-40B4-BE49-F238E27FC236}">
                <a16:creationId xmlns:a16="http://schemas.microsoft.com/office/drawing/2014/main" id="{E82C6F3A-6A9A-4D4E-81AF-815840A05586}"/>
              </a:ext>
            </a:extLst>
          </p:cNvPr>
          <p:cNvGrpSpPr/>
          <p:nvPr/>
        </p:nvGrpSpPr>
        <p:grpSpPr>
          <a:xfrm>
            <a:off x="2288984" y="5344156"/>
            <a:ext cx="4956766" cy="1343676"/>
            <a:chOff x="2478555" y="5221832"/>
            <a:chExt cx="4956766" cy="1343676"/>
          </a:xfrm>
        </p:grpSpPr>
        <p:sp>
          <p:nvSpPr>
            <p:cNvPr id="26" name="Right Arrow 13">
              <a:extLst>
                <a:ext uri="{FF2B5EF4-FFF2-40B4-BE49-F238E27FC236}">
                  <a16:creationId xmlns:a16="http://schemas.microsoft.com/office/drawing/2014/main" id="{EE105F91-6E6E-4B4C-BCB9-98889EE3DBF6}"/>
                </a:ext>
              </a:extLst>
            </p:cNvPr>
            <p:cNvSpPr/>
            <p:nvPr/>
          </p:nvSpPr>
          <p:spPr>
            <a:xfrm rot="5400000">
              <a:off x="4083582" y="5318850"/>
              <a:ext cx="776165" cy="582129"/>
            </a:xfrm>
            <a:prstGeom prst="rightArrow">
              <a:avLst/>
            </a:prstGeom>
            <a:solidFill>
              <a:srgbClr val="B2180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7" name="TextBox 14">
              <a:extLst>
                <a:ext uri="{FF2B5EF4-FFF2-40B4-BE49-F238E27FC236}">
                  <a16:creationId xmlns:a16="http://schemas.microsoft.com/office/drawing/2014/main" id="{94925D98-FF88-7443-AE30-0F82BC4E8E8F}"/>
                </a:ext>
              </a:extLst>
            </p:cNvPr>
            <p:cNvSpPr txBox="1"/>
            <p:nvPr/>
          </p:nvSpPr>
          <p:spPr>
            <a:xfrm>
              <a:off x="2478555" y="6103843"/>
              <a:ext cx="49567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Network of satellites up 2030</a:t>
              </a:r>
            </a:p>
          </p:txBody>
        </p:sp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554F8D9D-CD1E-5E44-AF5E-C9A5C91E3138}"/>
              </a:ext>
            </a:extLst>
          </p:cNvPr>
          <p:cNvGrpSpPr/>
          <p:nvPr/>
        </p:nvGrpSpPr>
        <p:grpSpPr>
          <a:xfrm>
            <a:off x="4180600" y="1761694"/>
            <a:ext cx="4160512" cy="3354292"/>
            <a:chOff x="4180600" y="1761694"/>
            <a:chExt cx="4160512" cy="3354292"/>
          </a:xfrm>
        </p:grpSpPr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2B22BAC9-A264-9044-BCC2-04AF09AB38BF}"/>
                </a:ext>
              </a:extLst>
            </p:cNvPr>
            <p:cNvGrpSpPr/>
            <p:nvPr/>
          </p:nvGrpSpPr>
          <p:grpSpPr>
            <a:xfrm>
              <a:off x="4288368" y="1761694"/>
              <a:ext cx="3941177" cy="3293904"/>
              <a:chOff x="4070044" y="1771747"/>
              <a:chExt cx="3941177" cy="3293904"/>
            </a:xfrm>
          </p:grpSpPr>
          <p:pic>
            <p:nvPicPr>
              <p:cNvPr id="6" name="Imagem 5">
                <a:extLst>
                  <a:ext uri="{FF2B5EF4-FFF2-40B4-BE49-F238E27FC236}">
                    <a16:creationId xmlns:a16="http://schemas.microsoft.com/office/drawing/2014/main" id="{48A49F38-494C-484A-99C7-86E4F7621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15731" y="3292762"/>
                <a:ext cx="3121380" cy="1772889"/>
              </a:xfrm>
              <a:prstGeom prst="rect">
                <a:avLst/>
              </a:prstGeom>
            </p:spPr>
          </p:pic>
          <p:pic>
            <p:nvPicPr>
              <p:cNvPr id="8" name="Imagem 7">
                <a:extLst>
                  <a:ext uri="{FF2B5EF4-FFF2-40B4-BE49-F238E27FC236}">
                    <a16:creationId xmlns:a16="http://schemas.microsoft.com/office/drawing/2014/main" id="{29E1E4AA-F121-564C-9D41-A344B5152A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70044" y="1815599"/>
                <a:ext cx="3941177" cy="1414187"/>
              </a:xfrm>
              <a:prstGeom prst="rect">
                <a:avLst/>
              </a:prstGeom>
            </p:spPr>
          </p:pic>
          <p:pic>
            <p:nvPicPr>
              <p:cNvPr id="9" name="Imagem 8">
                <a:extLst>
                  <a:ext uri="{FF2B5EF4-FFF2-40B4-BE49-F238E27FC236}">
                    <a16:creationId xmlns:a16="http://schemas.microsoft.com/office/drawing/2014/main" id="{7304BEE5-0894-854E-8C5E-D9143120B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82421" y="1771747"/>
                <a:ext cx="1828800" cy="177800"/>
              </a:xfrm>
              <a:prstGeom prst="rect">
                <a:avLst/>
              </a:prstGeom>
            </p:spPr>
          </p:pic>
        </p:grp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62D7304B-EB05-DA42-908B-C5BF5131F23C}"/>
                </a:ext>
              </a:extLst>
            </p:cNvPr>
            <p:cNvSpPr/>
            <p:nvPr/>
          </p:nvSpPr>
          <p:spPr>
            <a:xfrm>
              <a:off x="4180600" y="1761694"/>
              <a:ext cx="4160512" cy="3354292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410786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4CF97E0-05D2-C442-9FFB-ED5C72D7F0CF}"/>
              </a:ext>
            </a:extLst>
          </p:cNvPr>
          <p:cNvSpPr txBox="1"/>
          <p:nvPr/>
        </p:nvSpPr>
        <p:spPr>
          <a:xfrm>
            <a:off x="223023" y="549514"/>
            <a:ext cx="82742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C00000"/>
                </a:solidFill>
              </a:rPr>
              <a:t>source of entangled photon pairs:</a:t>
            </a:r>
          </a:p>
          <a:p>
            <a:pPr>
              <a:spcBef>
                <a:spcPts val="0"/>
              </a:spcBef>
              <a:buNone/>
            </a:pPr>
            <a:r>
              <a:rPr lang="en-US" sz="2800" b="1" dirty="0">
                <a:solidFill>
                  <a:srgbClr val="C00000"/>
                </a:solidFill>
              </a:rPr>
              <a:t>Spontaneous Parametric Down-Conversion</a:t>
            </a: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CDBFA731-B1C4-F042-9DF4-D058283402AC}"/>
              </a:ext>
            </a:extLst>
          </p:cNvPr>
          <p:cNvGrpSpPr/>
          <p:nvPr/>
        </p:nvGrpSpPr>
        <p:grpSpPr>
          <a:xfrm>
            <a:off x="1683833" y="1567909"/>
            <a:ext cx="4895384" cy="2757471"/>
            <a:chOff x="1683833" y="1567909"/>
            <a:chExt cx="4895384" cy="2757471"/>
          </a:xfrm>
        </p:grpSpPr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55166D4C-4010-A946-9C81-CB039A340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2251" y="2275795"/>
              <a:ext cx="4538547" cy="2004981"/>
            </a:xfrm>
            <a:prstGeom prst="rect">
              <a:avLst/>
            </a:prstGeom>
          </p:spPr>
        </p:pic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50E4C70E-B8FA-3F4A-84F1-D5B41E6EEC07}"/>
                </a:ext>
              </a:extLst>
            </p:cNvPr>
            <p:cNvSpPr txBox="1"/>
            <p:nvPr/>
          </p:nvSpPr>
          <p:spPr>
            <a:xfrm>
              <a:off x="1683833" y="1567909"/>
              <a:ext cx="48953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rgbClr val="C00000"/>
                  </a:solidFill>
                </a:rPr>
                <a:t>Setup for QKD with quantum entanglement [PRL 84, 4733 (2000)] </a:t>
              </a: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1F4FC3F-D7F7-E449-89BC-3927AC028AE4}"/>
                </a:ext>
              </a:extLst>
            </p:cNvPr>
            <p:cNvSpPr/>
            <p:nvPr/>
          </p:nvSpPr>
          <p:spPr>
            <a:xfrm>
              <a:off x="1683833" y="1612513"/>
              <a:ext cx="4895384" cy="2712867"/>
            </a:xfrm>
            <a:prstGeom prst="rect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798E3275-770D-FA40-B180-AE62EE45ACD3}"/>
              </a:ext>
            </a:extLst>
          </p:cNvPr>
          <p:cNvCxnSpPr>
            <a:cxnSpLocks/>
          </p:cNvCxnSpPr>
          <p:nvPr/>
        </p:nvCxnSpPr>
        <p:spPr>
          <a:xfrm flipV="1">
            <a:off x="2274848" y="3066585"/>
            <a:ext cx="1505415" cy="2178903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9FCECE8C-CBA4-E044-8CBD-75E3D6664D7A}"/>
              </a:ext>
            </a:extLst>
          </p:cNvPr>
          <p:cNvCxnSpPr>
            <a:cxnSpLocks/>
          </p:cNvCxnSpPr>
          <p:nvPr/>
        </p:nvCxnSpPr>
        <p:spPr>
          <a:xfrm flipV="1">
            <a:off x="2274848" y="3299467"/>
            <a:ext cx="1694984" cy="1990624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5D486EE3-5334-1F40-B5EA-E1C50BE0CAA2}"/>
              </a:ext>
            </a:extLst>
          </p:cNvPr>
          <p:cNvSpPr txBox="1"/>
          <p:nvPr/>
        </p:nvSpPr>
        <p:spPr>
          <a:xfrm>
            <a:off x="133810" y="5264256"/>
            <a:ext cx="33676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>
                <a:solidFill>
                  <a:srgbClr val="C00000"/>
                </a:solidFill>
              </a:rPr>
              <a:t>correlated spontaneous emission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A7E6915D-AD25-A949-9919-D620BCDC4E61}"/>
              </a:ext>
            </a:extLst>
          </p:cNvPr>
          <p:cNvSpPr txBox="1"/>
          <p:nvPr/>
        </p:nvSpPr>
        <p:spPr>
          <a:xfrm>
            <a:off x="4036738" y="4584484"/>
            <a:ext cx="489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1" dirty="0">
                <a:solidFill>
                  <a:srgbClr val="C00000"/>
                </a:solidFill>
              </a:rPr>
              <a:t>relatively mundane physical system</a:t>
            </a:r>
          </a:p>
        </p:txBody>
      </p:sp>
      <p:sp>
        <p:nvSpPr>
          <p:cNvPr id="21" name="Seta para Baixo 20">
            <a:extLst>
              <a:ext uri="{FF2B5EF4-FFF2-40B4-BE49-F238E27FC236}">
                <a16:creationId xmlns:a16="http://schemas.microsoft.com/office/drawing/2014/main" id="{21C5E712-80E6-CB46-9E05-ED764080C951}"/>
              </a:ext>
            </a:extLst>
          </p:cNvPr>
          <p:cNvSpPr/>
          <p:nvPr/>
        </p:nvSpPr>
        <p:spPr>
          <a:xfrm>
            <a:off x="6135957" y="5082817"/>
            <a:ext cx="423746" cy="414547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F0F1EFBC-1C89-7E4C-B099-DFB637B31B38}"/>
              </a:ext>
            </a:extLst>
          </p:cNvPr>
          <p:cNvSpPr txBox="1"/>
          <p:nvPr/>
        </p:nvSpPr>
        <p:spPr>
          <a:xfrm>
            <a:off x="4413091" y="5487858"/>
            <a:ext cx="4008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C00000"/>
                </a:solidFill>
              </a:rPr>
              <a:t>tip of the iceberg </a:t>
            </a:r>
          </a:p>
          <a:p>
            <a:pPr>
              <a:spcBef>
                <a:spcPts val="0"/>
              </a:spcBef>
              <a:buNone/>
            </a:pPr>
            <a:r>
              <a:rPr lang="en-US" sz="2800" b="1" dirty="0">
                <a:solidFill>
                  <a:srgbClr val="C00000"/>
                </a:solidFill>
              </a:rPr>
              <a:t>of quantum resources</a:t>
            </a:r>
          </a:p>
        </p:txBody>
      </p:sp>
    </p:spTree>
    <p:extLst>
      <p:ext uri="{BB962C8B-B14F-4D97-AF65-F5344CB8AC3E}">
        <p14:creationId xmlns:p14="http://schemas.microsoft.com/office/powerpoint/2010/main" val="136384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1" grpId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 bwMode="auto">
          <a:xfrm>
            <a:off x="6350003" y="1100669"/>
            <a:ext cx="2675464" cy="3539064"/>
          </a:xfrm>
          <a:prstGeom prst="round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49603" y="3234269"/>
            <a:ext cx="2641601" cy="1371601"/>
          </a:xfrm>
          <a:prstGeom prst="roundRect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1748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31749" name="Conector reto 72"/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" name="Cloud 1"/>
          <p:cNvSpPr/>
          <p:nvPr/>
        </p:nvSpPr>
        <p:spPr bwMode="auto">
          <a:xfrm>
            <a:off x="220134" y="2607716"/>
            <a:ext cx="2167466" cy="1351857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isolated quantum system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608649"/>
            <a:ext cx="2658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Usual quantum mechanical treatment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66538" y="592670"/>
            <a:ext cx="265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More realistic approach </a:t>
            </a:r>
          </a:p>
        </p:txBody>
      </p:sp>
      <p:sp>
        <p:nvSpPr>
          <p:cNvPr id="69" name="Cloud 68"/>
          <p:cNvSpPr/>
          <p:nvPr/>
        </p:nvSpPr>
        <p:spPr bwMode="auto">
          <a:xfrm>
            <a:off x="3302004" y="1168405"/>
            <a:ext cx="2167466" cy="1351857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open quantum system</a:t>
            </a:r>
          </a:p>
        </p:txBody>
      </p:sp>
      <p:sp>
        <p:nvSpPr>
          <p:cNvPr id="6" name="Up-Down Arrow 5"/>
          <p:cNvSpPr/>
          <p:nvPr/>
        </p:nvSpPr>
        <p:spPr bwMode="auto">
          <a:xfrm>
            <a:off x="4267204" y="2641603"/>
            <a:ext cx="304800" cy="524933"/>
          </a:xfrm>
          <a:prstGeom prst="upDownArrow">
            <a:avLst/>
          </a:prstGeom>
          <a:solidFill>
            <a:srgbClr val="FF5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6259" y="3641878"/>
            <a:ext cx="1879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800000"/>
                </a:solidFill>
              </a:rPr>
              <a:t>world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2743200" y="592667"/>
            <a:ext cx="33867" cy="6248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033" y="4810170"/>
            <a:ext cx="309034" cy="597914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483" y="4386307"/>
            <a:ext cx="442383" cy="6598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46400" y="5452537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statistical mixture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master equation</a:t>
            </a:r>
          </a:p>
        </p:txBody>
      </p:sp>
      <p:cxnSp>
        <p:nvCxnSpPr>
          <p:cNvPr id="70" name="Straight Connector 69"/>
          <p:cNvCxnSpPr/>
          <p:nvPr/>
        </p:nvCxnSpPr>
        <p:spPr bwMode="auto">
          <a:xfrm flipH="1">
            <a:off x="6096002" y="609600"/>
            <a:ext cx="33867" cy="624840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Cloud 70"/>
          <p:cNvSpPr/>
          <p:nvPr/>
        </p:nvSpPr>
        <p:spPr bwMode="auto">
          <a:xfrm>
            <a:off x="6891871" y="1490138"/>
            <a:ext cx="1574796" cy="930197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quantum system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350003" y="609605"/>
            <a:ext cx="2658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Even more realistic…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891870" y="3234269"/>
            <a:ext cx="16086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quantum </a:t>
            </a:r>
            <a:r>
              <a:rPr lang="en-US" sz="2800" dirty="0">
                <a:solidFill>
                  <a:srgbClr val="800000"/>
                </a:solidFill>
              </a:rPr>
              <a:t>world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76" name="Picture 7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883" y="4775774"/>
            <a:ext cx="442383" cy="6598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366933" y="5486402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intrinsically multi-partite (quantum information)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8000" y="6079067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addressing an individual system in contact to another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451600" y="6095994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addressing all interacting systems</a:t>
            </a:r>
          </a:p>
        </p:txBody>
      </p:sp>
    </p:spTree>
    <p:extLst>
      <p:ext uri="{BB962C8B-B14F-4D97-AF65-F5344CB8AC3E}">
        <p14:creationId xmlns:p14="http://schemas.microsoft.com/office/powerpoint/2010/main" val="18247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5" grpId="0" animBg="1"/>
      <p:bldP spid="63" grpId="0"/>
      <p:bldP spid="69" grpId="0" animBg="1"/>
      <p:bldP spid="6" grpId="0" animBg="1"/>
      <p:bldP spid="7" grpId="0"/>
      <p:bldP spid="16" grpId="0"/>
      <p:bldP spid="71" grpId="0" animBg="1"/>
      <p:bldP spid="72" grpId="0"/>
      <p:bldP spid="75" grpId="0"/>
      <p:bldP spid="21" grpId="0"/>
      <p:bldP spid="22" grpId="0"/>
      <p:bldP spid="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aixaDeTexto 25">
            <a:extLst>
              <a:ext uri="{FF2B5EF4-FFF2-40B4-BE49-F238E27FC236}">
                <a16:creationId xmlns:a16="http://schemas.microsoft.com/office/drawing/2014/main" id="{1CBDA475-145F-8D41-949C-BC39044DE7A6}"/>
              </a:ext>
            </a:extLst>
          </p:cNvPr>
          <p:cNvSpPr txBox="1"/>
          <p:nvPr/>
        </p:nvSpPr>
        <p:spPr>
          <a:xfrm>
            <a:off x="1138310" y="5339489"/>
            <a:ext cx="7187579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interest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→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simplest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quantum system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to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model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light-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matter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interaction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lvl="0" algn="l">
              <a:spcBef>
                <a:spcPts val="100"/>
              </a:spcBef>
              <a:buNone/>
            </a:pPr>
            <a:r>
              <a:rPr lang="pt-BR" b="1" dirty="0">
                <a:solidFill>
                  <a:srgbClr val="C00000"/>
                </a:solidFill>
              </a:rPr>
              <a:t>               → </a:t>
            </a:r>
            <a:r>
              <a:rPr lang="pt-BR" b="1" dirty="0" err="1">
                <a:solidFill>
                  <a:srgbClr val="C00000"/>
                </a:solidFill>
              </a:rPr>
              <a:t>widely</a:t>
            </a:r>
            <a:r>
              <a:rPr lang="pt-BR" b="1" dirty="0">
                <a:solidFill>
                  <a:srgbClr val="C00000"/>
                </a:solidFill>
              </a:rPr>
              <a:t> </a:t>
            </a:r>
            <a:r>
              <a:rPr lang="pt-BR" b="1" dirty="0" err="1">
                <a:solidFill>
                  <a:srgbClr val="C00000"/>
                </a:solidFill>
              </a:rPr>
              <a:t>applied</a:t>
            </a:r>
            <a:r>
              <a:rPr lang="pt-BR" b="1" dirty="0">
                <a:solidFill>
                  <a:srgbClr val="C00000"/>
                </a:solidFill>
              </a:rPr>
              <a:t> </a:t>
            </a:r>
            <a:r>
              <a:rPr lang="pt-BR" b="1" dirty="0" err="1">
                <a:solidFill>
                  <a:srgbClr val="C00000"/>
                </a:solidFill>
              </a:rPr>
              <a:t>classical</a:t>
            </a:r>
            <a:r>
              <a:rPr lang="pt-BR" b="1" dirty="0">
                <a:solidFill>
                  <a:srgbClr val="C00000"/>
                </a:solidFill>
              </a:rPr>
              <a:t> </a:t>
            </a:r>
            <a:r>
              <a:rPr lang="pt-BR" b="1" dirty="0" err="1">
                <a:solidFill>
                  <a:srgbClr val="C00000"/>
                </a:solidFill>
              </a:rPr>
              <a:t>models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6" name="CaixaDeTexto 105">
            <a:extLst>
              <a:ext uri="{FF2B5EF4-FFF2-40B4-BE49-F238E27FC236}">
                <a16:creationId xmlns:a16="http://schemas.microsoft.com/office/drawing/2014/main" id="{428F8ADA-E36C-6E47-B9D3-9665244AE333}"/>
              </a:ext>
            </a:extLst>
          </p:cNvPr>
          <p:cNvSpPr txBox="1"/>
          <p:nvPr/>
        </p:nvSpPr>
        <p:spPr>
          <a:xfrm>
            <a:off x="973777" y="6013299"/>
            <a:ext cx="7734794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challenges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→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lack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of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structure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prevents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most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filtering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techniques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</a:p>
          <a:p>
            <a:pPr lvl="0" algn="l">
              <a:spcBef>
                <a:spcPts val="100"/>
              </a:spcBef>
              <a:buNone/>
            </a:pPr>
            <a:r>
              <a:rPr lang="pt-BR" dirty="0"/>
              <a:t>                  →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mix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of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different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contributions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may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hide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purely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quantum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effects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D9C0BEED-8089-0148-88CC-9775382E1A4C}"/>
              </a:ext>
            </a:extLst>
          </p:cNvPr>
          <p:cNvGrpSpPr/>
          <p:nvPr/>
        </p:nvGrpSpPr>
        <p:grpSpPr>
          <a:xfrm>
            <a:off x="-2787" y="787752"/>
            <a:ext cx="9144000" cy="4427034"/>
            <a:chOff x="-2787" y="787752"/>
            <a:chExt cx="9144000" cy="4427034"/>
          </a:xfrm>
        </p:grpSpPr>
        <p:grpSp>
          <p:nvGrpSpPr>
            <p:cNvPr id="17" name="Agrupar 16">
              <a:extLst>
                <a:ext uri="{FF2B5EF4-FFF2-40B4-BE49-F238E27FC236}">
                  <a16:creationId xmlns:a16="http://schemas.microsoft.com/office/drawing/2014/main" id="{BE7A1034-1824-2B4C-90C7-9DBEC686C2A6}"/>
                </a:ext>
              </a:extLst>
            </p:cNvPr>
            <p:cNvGrpSpPr/>
            <p:nvPr/>
          </p:nvGrpSpPr>
          <p:grpSpPr>
            <a:xfrm>
              <a:off x="6135825" y="1396676"/>
              <a:ext cx="544286" cy="522514"/>
              <a:chOff x="2547257" y="1785257"/>
              <a:chExt cx="544286" cy="522514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FD4ACB0A-EC61-4641-AF8C-4DC817DF8D37}"/>
                  </a:ext>
                </a:extLst>
              </p:cNvPr>
              <p:cNvSpPr/>
              <p:nvPr/>
            </p:nvSpPr>
            <p:spPr bwMode="auto">
              <a:xfrm>
                <a:off x="2547257" y="1785257"/>
                <a:ext cx="544286" cy="522514"/>
              </a:xfrm>
              <a:prstGeom prst="ellipse">
                <a:avLst/>
              </a:prstGeom>
              <a:solidFill>
                <a:schemeClr val="accent1">
                  <a:alpha val="43000"/>
                </a:schemeClr>
              </a:solidFill>
              <a:ln w="9525" cap="flat" cmpd="sng" algn="ctr">
                <a:solidFill>
                  <a:srgbClr val="0000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1080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9" name="Conector Reto 8">
                <a:extLst>
                  <a:ext uri="{FF2B5EF4-FFF2-40B4-BE49-F238E27FC236}">
                    <a16:creationId xmlns:a16="http://schemas.microsoft.com/office/drawing/2014/main" id="{51F2CE3B-A823-264A-AE4E-A5E19E73F3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97002" y="1923851"/>
                <a:ext cx="244795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9" name="Conector Reto 28">
                <a:extLst>
                  <a:ext uri="{FF2B5EF4-FFF2-40B4-BE49-F238E27FC236}">
                    <a16:creationId xmlns:a16="http://schemas.microsoft.com/office/drawing/2014/main" id="{5E857FD6-3EF5-8346-ADBE-F7F96EB1051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97001" y="2143158"/>
                <a:ext cx="244795" cy="0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934D41-3011-3A4F-AE99-340E0D9DD5E9}"/>
                  </a:ext>
                </a:extLst>
              </p:cNvPr>
              <p:cNvSpPr/>
              <p:nvPr/>
            </p:nvSpPr>
            <p:spPr bwMode="auto">
              <a:xfrm>
                <a:off x="2752490" y="2060851"/>
                <a:ext cx="133815" cy="164613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1080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Agrupar 18">
              <a:extLst>
                <a:ext uri="{FF2B5EF4-FFF2-40B4-BE49-F238E27FC236}">
                  <a16:creationId xmlns:a16="http://schemas.microsoft.com/office/drawing/2014/main" id="{06B40432-C3D8-5E48-924C-101CB77F0FAA}"/>
                </a:ext>
              </a:extLst>
            </p:cNvPr>
            <p:cNvGrpSpPr/>
            <p:nvPr/>
          </p:nvGrpSpPr>
          <p:grpSpPr>
            <a:xfrm>
              <a:off x="1908711" y="787752"/>
              <a:ext cx="7125629" cy="4427034"/>
              <a:chOff x="1908711" y="787752"/>
              <a:chExt cx="7125629" cy="4427034"/>
            </a:xfrm>
          </p:grpSpPr>
          <p:sp>
            <p:nvSpPr>
              <p:cNvPr id="18" name="Nuvem 17">
                <a:extLst>
                  <a:ext uri="{FF2B5EF4-FFF2-40B4-BE49-F238E27FC236}">
                    <a16:creationId xmlns:a16="http://schemas.microsoft.com/office/drawing/2014/main" id="{6765C79E-DAD3-0B4B-BFD5-D07ACA8F5A61}"/>
                  </a:ext>
                </a:extLst>
              </p:cNvPr>
              <p:cNvSpPr/>
              <p:nvPr/>
            </p:nvSpPr>
            <p:spPr bwMode="auto">
              <a:xfrm rot="852476">
                <a:off x="1908711" y="787752"/>
                <a:ext cx="7125629" cy="4427034"/>
              </a:xfrm>
              <a:prstGeom prst="cloud">
                <a:avLst/>
              </a:prstGeom>
              <a:noFill/>
              <a:ln w="9525" cap="flat" cmpd="sng" algn="ctr">
                <a:solidFill>
                  <a:srgbClr val="0000F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1080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grpSp>
            <p:nvGrpSpPr>
              <p:cNvPr id="32" name="Agrupar 31">
                <a:extLst>
                  <a:ext uri="{FF2B5EF4-FFF2-40B4-BE49-F238E27FC236}">
                    <a16:creationId xmlns:a16="http://schemas.microsoft.com/office/drawing/2014/main" id="{1051502D-85CC-6742-B548-AC011392D96F}"/>
                  </a:ext>
                </a:extLst>
              </p:cNvPr>
              <p:cNvGrpSpPr/>
              <p:nvPr/>
            </p:nvGrpSpPr>
            <p:grpSpPr>
              <a:xfrm>
                <a:off x="5012201" y="4516180"/>
                <a:ext cx="544286" cy="522514"/>
                <a:chOff x="2547257" y="1785257"/>
                <a:chExt cx="544286" cy="522514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8243DA32-71EB-0E46-8956-B4319933956D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34" name="Conector Reto 33">
                  <a:extLst>
                    <a:ext uri="{FF2B5EF4-FFF2-40B4-BE49-F238E27FC236}">
                      <a16:creationId xmlns:a16="http://schemas.microsoft.com/office/drawing/2014/main" id="{BC90603E-330A-9A4F-9CAF-2C6FFF37409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5" name="Conector Reto 34">
                  <a:extLst>
                    <a:ext uri="{FF2B5EF4-FFF2-40B4-BE49-F238E27FC236}">
                      <a16:creationId xmlns:a16="http://schemas.microsoft.com/office/drawing/2014/main" id="{CAF117D5-634D-F149-8FE7-C83B7B9E480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7A858CEE-0504-E24B-B088-DABEF1A99CA5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7" name="Agrupar 36">
                <a:extLst>
                  <a:ext uri="{FF2B5EF4-FFF2-40B4-BE49-F238E27FC236}">
                    <a16:creationId xmlns:a16="http://schemas.microsoft.com/office/drawing/2014/main" id="{242A87AD-7B3A-BF4D-8BD7-A4E62B3EFBB5}"/>
                  </a:ext>
                </a:extLst>
              </p:cNvPr>
              <p:cNvGrpSpPr/>
              <p:nvPr/>
            </p:nvGrpSpPr>
            <p:grpSpPr>
              <a:xfrm>
                <a:off x="7853426" y="1699021"/>
                <a:ext cx="544286" cy="522514"/>
                <a:chOff x="2547257" y="1785257"/>
                <a:chExt cx="544286" cy="522514"/>
              </a:xfrm>
            </p:grpSpPr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1BB89C63-0513-7C46-8CCD-91E51F03C0BD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39" name="Conector Reto 38">
                  <a:extLst>
                    <a:ext uri="{FF2B5EF4-FFF2-40B4-BE49-F238E27FC236}">
                      <a16:creationId xmlns:a16="http://schemas.microsoft.com/office/drawing/2014/main" id="{3D13AFE1-E1D4-B54E-92CF-23B4E2570A7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Conector Reto 39">
                  <a:extLst>
                    <a:ext uri="{FF2B5EF4-FFF2-40B4-BE49-F238E27FC236}">
                      <a16:creationId xmlns:a16="http://schemas.microsoft.com/office/drawing/2014/main" id="{EC3FE422-CF34-B54E-9B4A-16D1AE78065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3F6BDEE4-12EE-F848-A6A6-83E4455FF519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2" name="Agrupar 41">
                <a:extLst>
                  <a:ext uri="{FF2B5EF4-FFF2-40B4-BE49-F238E27FC236}">
                    <a16:creationId xmlns:a16="http://schemas.microsoft.com/office/drawing/2014/main" id="{1CD57401-AAD7-6149-B5C3-4B946E4F6107}"/>
                  </a:ext>
                </a:extLst>
              </p:cNvPr>
              <p:cNvGrpSpPr/>
              <p:nvPr/>
            </p:nvGrpSpPr>
            <p:grpSpPr>
              <a:xfrm>
                <a:off x="7731030" y="2975249"/>
                <a:ext cx="544286" cy="522514"/>
                <a:chOff x="2547257" y="1785257"/>
                <a:chExt cx="544286" cy="522514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62B1972E-BA2C-D14E-B132-10421F41D78C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44" name="Conector Reto 43">
                  <a:extLst>
                    <a:ext uri="{FF2B5EF4-FFF2-40B4-BE49-F238E27FC236}">
                      <a16:creationId xmlns:a16="http://schemas.microsoft.com/office/drawing/2014/main" id="{85716F75-25F2-5143-9F2A-D627FBCA193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Conector Reto 44">
                  <a:extLst>
                    <a:ext uri="{FF2B5EF4-FFF2-40B4-BE49-F238E27FC236}">
                      <a16:creationId xmlns:a16="http://schemas.microsoft.com/office/drawing/2014/main" id="{027D3024-634E-7F4B-B468-9EB69D351C2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1027F74-1662-7149-8721-71BA332FBC9B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7" name="Agrupar 46">
                <a:extLst>
                  <a:ext uri="{FF2B5EF4-FFF2-40B4-BE49-F238E27FC236}">
                    <a16:creationId xmlns:a16="http://schemas.microsoft.com/office/drawing/2014/main" id="{E1C0599F-85F8-1A4B-96C7-1445D68D4A05}"/>
                  </a:ext>
                </a:extLst>
              </p:cNvPr>
              <p:cNvGrpSpPr/>
              <p:nvPr/>
            </p:nvGrpSpPr>
            <p:grpSpPr>
              <a:xfrm>
                <a:off x="2614162" y="2009873"/>
                <a:ext cx="544286" cy="522514"/>
                <a:chOff x="2547257" y="1785257"/>
                <a:chExt cx="544286" cy="522514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FF278062-CC46-D345-B2BB-EC8C46685CFB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49" name="Conector Reto 48">
                  <a:extLst>
                    <a:ext uri="{FF2B5EF4-FFF2-40B4-BE49-F238E27FC236}">
                      <a16:creationId xmlns:a16="http://schemas.microsoft.com/office/drawing/2014/main" id="{AFA4B4E3-B8B3-1440-B91D-B57350E6928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Conector Reto 49">
                  <a:extLst>
                    <a:ext uri="{FF2B5EF4-FFF2-40B4-BE49-F238E27FC236}">
                      <a16:creationId xmlns:a16="http://schemas.microsoft.com/office/drawing/2014/main" id="{D18FB778-90D0-6348-9F02-B24989CB263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62D10C64-7A91-6E4B-BF87-C8C0386D9979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2" name="Agrupar 51">
                <a:extLst>
                  <a:ext uri="{FF2B5EF4-FFF2-40B4-BE49-F238E27FC236}">
                    <a16:creationId xmlns:a16="http://schemas.microsoft.com/office/drawing/2014/main" id="{5839DD1F-F9B1-464D-B564-141A7DF92F3F}"/>
                  </a:ext>
                </a:extLst>
              </p:cNvPr>
              <p:cNvGrpSpPr/>
              <p:nvPr/>
            </p:nvGrpSpPr>
            <p:grpSpPr>
              <a:xfrm>
                <a:off x="2886305" y="2945835"/>
                <a:ext cx="544286" cy="522514"/>
                <a:chOff x="2547257" y="1785257"/>
                <a:chExt cx="544286" cy="522514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E7C0970D-909D-754F-A7B0-4DC4A6E870CA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54" name="Conector Reto 53">
                  <a:extLst>
                    <a:ext uri="{FF2B5EF4-FFF2-40B4-BE49-F238E27FC236}">
                      <a16:creationId xmlns:a16="http://schemas.microsoft.com/office/drawing/2014/main" id="{916E926D-C554-4940-8C14-D8B15BF4828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Conector Reto 54">
                  <a:extLst>
                    <a:ext uri="{FF2B5EF4-FFF2-40B4-BE49-F238E27FC236}">
                      <a16:creationId xmlns:a16="http://schemas.microsoft.com/office/drawing/2014/main" id="{E92B3D67-364A-7747-BB72-9F96B4A785B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C0DC2E18-FDB3-8246-8FA2-891D11387342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Agrupar 56">
                <a:extLst>
                  <a:ext uri="{FF2B5EF4-FFF2-40B4-BE49-F238E27FC236}">
                    <a16:creationId xmlns:a16="http://schemas.microsoft.com/office/drawing/2014/main" id="{691A259C-41DE-434C-B295-29F8C741F1C7}"/>
                  </a:ext>
                </a:extLst>
              </p:cNvPr>
              <p:cNvGrpSpPr/>
              <p:nvPr/>
            </p:nvGrpSpPr>
            <p:grpSpPr>
              <a:xfrm>
                <a:off x="3708307" y="1239748"/>
                <a:ext cx="544286" cy="522514"/>
                <a:chOff x="2547257" y="1785257"/>
                <a:chExt cx="544286" cy="522514"/>
              </a:xfrm>
            </p:grpSpPr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6815560D-561F-D04B-A95D-925A212B00E0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59" name="Conector Reto 58">
                  <a:extLst>
                    <a:ext uri="{FF2B5EF4-FFF2-40B4-BE49-F238E27FC236}">
                      <a16:creationId xmlns:a16="http://schemas.microsoft.com/office/drawing/2014/main" id="{5C3A9BE6-4E2C-B448-81D9-D8C00FD8E83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Conector Reto 59">
                  <a:extLst>
                    <a:ext uri="{FF2B5EF4-FFF2-40B4-BE49-F238E27FC236}">
                      <a16:creationId xmlns:a16="http://schemas.microsoft.com/office/drawing/2014/main" id="{851690CE-52A7-3F41-B352-260CD739512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D728A949-E899-9B4D-A40A-E11E87A322C0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2" name="Agrupar 61">
                <a:extLst>
                  <a:ext uri="{FF2B5EF4-FFF2-40B4-BE49-F238E27FC236}">
                    <a16:creationId xmlns:a16="http://schemas.microsoft.com/office/drawing/2014/main" id="{512714DC-AC59-0D43-AF08-6430AD2AE641}"/>
                  </a:ext>
                </a:extLst>
              </p:cNvPr>
              <p:cNvGrpSpPr/>
              <p:nvPr/>
            </p:nvGrpSpPr>
            <p:grpSpPr>
              <a:xfrm>
                <a:off x="3775217" y="3359169"/>
                <a:ext cx="544286" cy="522514"/>
                <a:chOff x="2547257" y="1785257"/>
                <a:chExt cx="544286" cy="522514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747C5FA0-3904-B747-8CC9-FF396B51F26F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65" name="Conector Reto 64">
                  <a:extLst>
                    <a:ext uri="{FF2B5EF4-FFF2-40B4-BE49-F238E27FC236}">
                      <a16:creationId xmlns:a16="http://schemas.microsoft.com/office/drawing/2014/main" id="{9F834DA9-FF9C-CA45-96C5-28201FAC526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Conector Reto 65">
                  <a:extLst>
                    <a:ext uri="{FF2B5EF4-FFF2-40B4-BE49-F238E27FC236}">
                      <a16:creationId xmlns:a16="http://schemas.microsoft.com/office/drawing/2014/main" id="{BF95CC7A-764B-3641-9C5A-A5A4ECE921B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D755139E-222C-D241-8C94-A1CD6EABBBA3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8" name="Agrupar 67">
                <a:extLst>
                  <a:ext uri="{FF2B5EF4-FFF2-40B4-BE49-F238E27FC236}">
                    <a16:creationId xmlns:a16="http://schemas.microsoft.com/office/drawing/2014/main" id="{927F357E-8828-A04A-BDA2-5DF634117567}"/>
                  </a:ext>
                </a:extLst>
              </p:cNvPr>
              <p:cNvGrpSpPr/>
              <p:nvPr/>
            </p:nvGrpSpPr>
            <p:grpSpPr>
              <a:xfrm>
                <a:off x="6833829" y="2020494"/>
                <a:ext cx="544286" cy="522514"/>
                <a:chOff x="2547257" y="1785257"/>
                <a:chExt cx="544286" cy="522514"/>
              </a:xfrm>
            </p:grpSpPr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880ADF3D-9D27-9045-80A6-76E4829BEEDC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77" name="Conector Reto 76">
                  <a:extLst>
                    <a:ext uri="{FF2B5EF4-FFF2-40B4-BE49-F238E27FC236}">
                      <a16:creationId xmlns:a16="http://schemas.microsoft.com/office/drawing/2014/main" id="{57EFD531-D47C-FD49-97D3-5358900B626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79" name="Conector Reto 78">
                  <a:extLst>
                    <a:ext uri="{FF2B5EF4-FFF2-40B4-BE49-F238E27FC236}">
                      <a16:creationId xmlns:a16="http://schemas.microsoft.com/office/drawing/2014/main" id="{AB0FCE82-F0D2-8C4A-B862-D825FC456DE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76B17A84-C45E-DF46-BC37-B4CFFA7BC4BC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1" name="Agrupar 80">
                <a:extLst>
                  <a:ext uri="{FF2B5EF4-FFF2-40B4-BE49-F238E27FC236}">
                    <a16:creationId xmlns:a16="http://schemas.microsoft.com/office/drawing/2014/main" id="{D4A5913D-D3A5-814C-80FC-1F7D1F6AC80C}"/>
                  </a:ext>
                </a:extLst>
              </p:cNvPr>
              <p:cNvGrpSpPr/>
              <p:nvPr/>
            </p:nvGrpSpPr>
            <p:grpSpPr>
              <a:xfrm>
                <a:off x="7089520" y="3729286"/>
                <a:ext cx="544286" cy="522514"/>
                <a:chOff x="2547257" y="1785257"/>
                <a:chExt cx="544286" cy="522514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92FB8E1F-EA9E-AF4C-9AAE-7CB5F102B903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83" name="Conector Reto 82">
                  <a:extLst>
                    <a:ext uri="{FF2B5EF4-FFF2-40B4-BE49-F238E27FC236}">
                      <a16:creationId xmlns:a16="http://schemas.microsoft.com/office/drawing/2014/main" id="{422DD729-5477-CE4F-AECA-CB6B284F03E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4" name="Conector Reto 83">
                  <a:extLst>
                    <a:ext uri="{FF2B5EF4-FFF2-40B4-BE49-F238E27FC236}">
                      <a16:creationId xmlns:a16="http://schemas.microsoft.com/office/drawing/2014/main" id="{4C4D58C6-3E9B-9041-BD41-26E7E69DA4C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11774E08-B4D0-A54A-A647-5D18E9577F59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6" name="Agrupar 85">
                <a:extLst>
                  <a:ext uri="{FF2B5EF4-FFF2-40B4-BE49-F238E27FC236}">
                    <a16:creationId xmlns:a16="http://schemas.microsoft.com/office/drawing/2014/main" id="{322B6A1A-2CA9-A948-8DFF-8CA0983467AB}"/>
                  </a:ext>
                </a:extLst>
              </p:cNvPr>
              <p:cNvGrpSpPr/>
              <p:nvPr/>
            </p:nvGrpSpPr>
            <p:grpSpPr>
              <a:xfrm>
                <a:off x="4785463" y="3001269"/>
                <a:ext cx="544286" cy="522514"/>
                <a:chOff x="2547257" y="1785257"/>
                <a:chExt cx="544286" cy="522514"/>
              </a:xfrm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793BFA3C-3473-194A-B233-AA67E2011746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88" name="Conector Reto 87">
                  <a:extLst>
                    <a:ext uri="{FF2B5EF4-FFF2-40B4-BE49-F238E27FC236}">
                      <a16:creationId xmlns:a16="http://schemas.microsoft.com/office/drawing/2014/main" id="{D9083DA7-83DD-274E-9ACC-1DB14A6AA23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Conector Reto 88">
                  <a:extLst>
                    <a:ext uri="{FF2B5EF4-FFF2-40B4-BE49-F238E27FC236}">
                      <a16:creationId xmlns:a16="http://schemas.microsoft.com/office/drawing/2014/main" id="{BD6711C7-0BE1-0A4F-926D-355C6C1519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925321F2-E8F6-764C-ADDC-D871EBA5EEF5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1" name="Agrupar 90">
                <a:extLst>
                  <a:ext uri="{FF2B5EF4-FFF2-40B4-BE49-F238E27FC236}">
                    <a16:creationId xmlns:a16="http://schemas.microsoft.com/office/drawing/2014/main" id="{398BB554-0680-8043-B4BD-217D62511CD5}"/>
                  </a:ext>
                </a:extLst>
              </p:cNvPr>
              <p:cNvGrpSpPr/>
              <p:nvPr/>
            </p:nvGrpSpPr>
            <p:grpSpPr>
              <a:xfrm>
                <a:off x="5313823" y="1881900"/>
                <a:ext cx="544286" cy="522514"/>
                <a:chOff x="2547257" y="1785257"/>
                <a:chExt cx="544286" cy="522514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366A5840-F363-164D-96D2-B23518C28078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93" name="Conector Reto 92">
                  <a:extLst>
                    <a:ext uri="{FF2B5EF4-FFF2-40B4-BE49-F238E27FC236}">
                      <a16:creationId xmlns:a16="http://schemas.microsoft.com/office/drawing/2014/main" id="{E07BAFE3-5443-6443-BAB2-BA2450F5414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4" name="Conector Reto 93">
                  <a:extLst>
                    <a:ext uri="{FF2B5EF4-FFF2-40B4-BE49-F238E27FC236}">
                      <a16:creationId xmlns:a16="http://schemas.microsoft.com/office/drawing/2014/main" id="{13E510B1-C763-B44B-8FD4-7A831AD42E0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95" name="Oval 94">
                  <a:extLst>
                    <a:ext uri="{FF2B5EF4-FFF2-40B4-BE49-F238E27FC236}">
                      <a16:creationId xmlns:a16="http://schemas.microsoft.com/office/drawing/2014/main" id="{00B6C956-E2F8-DE43-9664-59CE0C68A1DF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6" name="Agrupar 95">
                <a:extLst>
                  <a:ext uri="{FF2B5EF4-FFF2-40B4-BE49-F238E27FC236}">
                    <a16:creationId xmlns:a16="http://schemas.microsoft.com/office/drawing/2014/main" id="{EE4D6F93-6EE0-0047-9A21-521418C93B86}"/>
                  </a:ext>
                </a:extLst>
              </p:cNvPr>
              <p:cNvGrpSpPr/>
              <p:nvPr/>
            </p:nvGrpSpPr>
            <p:grpSpPr>
              <a:xfrm>
                <a:off x="6246932" y="3262526"/>
                <a:ext cx="544286" cy="522514"/>
                <a:chOff x="2547257" y="1785257"/>
                <a:chExt cx="544286" cy="522514"/>
              </a:xfrm>
            </p:grpSpPr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CD1BD66D-AA52-2C4B-B677-2751C7D2C62F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98" name="Conector Reto 97">
                  <a:extLst>
                    <a:ext uri="{FF2B5EF4-FFF2-40B4-BE49-F238E27FC236}">
                      <a16:creationId xmlns:a16="http://schemas.microsoft.com/office/drawing/2014/main" id="{FC83A079-AF8F-E244-B5D5-167773AA4B7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9" name="Conector Reto 98">
                  <a:extLst>
                    <a:ext uri="{FF2B5EF4-FFF2-40B4-BE49-F238E27FC236}">
                      <a16:creationId xmlns:a16="http://schemas.microsoft.com/office/drawing/2014/main" id="{F30CA73A-CCEF-2A42-934A-1CE5E9B36F0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4247083F-ED56-E24B-A670-229B212953BE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1" name="Agrupar 100">
                <a:extLst>
                  <a:ext uri="{FF2B5EF4-FFF2-40B4-BE49-F238E27FC236}">
                    <a16:creationId xmlns:a16="http://schemas.microsoft.com/office/drawing/2014/main" id="{19777C37-E187-FD47-8AD0-0E4E6E7DEA62}"/>
                  </a:ext>
                </a:extLst>
              </p:cNvPr>
              <p:cNvGrpSpPr/>
              <p:nvPr/>
            </p:nvGrpSpPr>
            <p:grpSpPr>
              <a:xfrm>
                <a:off x="4018557" y="2187015"/>
                <a:ext cx="544286" cy="522514"/>
                <a:chOff x="2547257" y="1785257"/>
                <a:chExt cx="544286" cy="522514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8637F024-F9E4-1047-AC68-8158100B81DF}"/>
                    </a:ext>
                  </a:extLst>
                </p:cNvPr>
                <p:cNvSpPr/>
                <p:nvPr/>
              </p:nvSpPr>
              <p:spPr bwMode="auto">
                <a:xfrm>
                  <a:off x="2547257" y="1785257"/>
                  <a:ext cx="544286" cy="522514"/>
                </a:xfrm>
                <a:prstGeom prst="ellipse">
                  <a:avLst/>
                </a:prstGeom>
                <a:solidFill>
                  <a:schemeClr val="accent1">
                    <a:alpha val="43000"/>
                  </a:schemeClr>
                </a:solidFill>
                <a:ln w="9525" cap="flat" cmpd="sng" algn="ctr">
                  <a:solidFill>
                    <a:srgbClr val="0000FF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3" name="Conector Reto 102">
                  <a:extLst>
                    <a:ext uri="{FF2B5EF4-FFF2-40B4-BE49-F238E27FC236}">
                      <a16:creationId xmlns:a16="http://schemas.microsoft.com/office/drawing/2014/main" id="{B0DB39D4-8FFE-0C4D-B870-691AE1BC6A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2" y="1923851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4" name="Conector Reto 103">
                  <a:extLst>
                    <a:ext uri="{FF2B5EF4-FFF2-40B4-BE49-F238E27FC236}">
                      <a16:creationId xmlns:a16="http://schemas.microsoft.com/office/drawing/2014/main" id="{5E544EDF-C899-5840-B58B-578EBEEFD26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697001" y="2143158"/>
                  <a:ext cx="244795" cy="0"/>
                </a:xfrm>
                <a:prstGeom prst="line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ECCE417A-060F-E84B-87AD-F77B2795216E}"/>
                    </a:ext>
                  </a:extLst>
                </p:cNvPr>
                <p:cNvSpPr/>
                <p:nvPr/>
              </p:nvSpPr>
              <p:spPr bwMode="auto">
                <a:xfrm>
                  <a:off x="2752490" y="2060851"/>
                  <a:ext cx="133815" cy="16461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1080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endParaRPr kumimoji="0" lang="pt-BR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5" name="Agrupar 24">
              <a:extLst>
                <a:ext uri="{FF2B5EF4-FFF2-40B4-BE49-F238E27FC236}">
                  <a16:creationId xmlns:a16="http://schemas.microsoft.com/office/drawing/2014/main" id="{4BF50FB7-FCEB-1B46-AFBF-DFC07A1C2294}"/>
                </a:ext>
              </a:extLst>
            </p:cNvPr>
            <p:cNvGrpSpPr/>
            <p:nvPr/>
          </p:nvGrpSpPr>
          <p:grpSpPr>
            <a:xfrm>
              <a:off x="-2787" y="1492897"/>
              <a:ext cx="9144000" cy="2639363"/>
              <a:chOff x="-2787" y="1492897"/>
              <a:chExt cx="9144000" cy="2639363"/>
            </a:xfrm>
          </p:grpSpPr>
          <p:sp>
            <p:nvSpPr>
              <p:cNvPr id="23" name="Retângulo 22">
                <a:extLst>
                  <a:ext uri="{FF2B5EF4-FFF2-40B4-BE49-F238E27FC236}">
                    <a16:creationId xmlns:a16="http://schemas.microsoft.com/office/drawing/2014/main" id="{E3DEC18A-73AA-4044-9BDF-29AA30EDDAF9}"/>
                  </a:ext>
                </a:extLst>
              </p:cNvPr>
              <p:cNvSpPr/>
              <p:nvPr/>
            </p:nvSpPr>
            <p:spPr bwMode="auto">
              <a:xfrm>
                <a:off x="-2787" y="1535270"/>
                <a:ext cx="9144000" cy="2596990"/>
              </a:xfrm>
              <a:prstGeom prst="rect">
                <a:avLst/>
              </a:prstGeom>
              <a:solidFill>
                <a:srgbClr val="C00000">
                  <a:alpha val="16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1080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4" name="CaixaDeTexto 23">
                <a:extLst>
                  <a:ext uri="{FF2B5EF4-FFF2-40B4-BE49-F238E27FC236}">
                    <a16:creationId xmlns:a16="http://schemas.microsoft.com/office/drawing/2014/main" id="{C75CBADF-5BF8-7448-B399-B826A488043E}"/>
                  </a:ext>
                </a:extLst>
              </p:cNvPr>
              <p:cNvSpPr txBox="1"/>
              <p:nvPr/>
            </p:nvSpPr>
            <p:spPr>
              <a:xfrm>
                <a:off x="16943" y="1492897"/>
                <a:ext cx="13485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laser</a:t>
                </a:r>
              </a:p>
            </p:txBody>
          </p:sp>
        </p:grpSp>
        <p:cxnSp>
          <p:nvCxnSpPr>
            <p:cNvPr id="108" name="Curved Connector 30">
              <a:extLst>
                <a:ext uri="{FF2B5EF4-FFF2-40B4-BE49-F238E27FC236}">
                  <a16:creationId xmlns:a16="http://schemas.microsoft.com/office/drawing/2014/main" id="{ADCB4E53-3497-714E-A2B4-E2AE5227471B}"/>
                </a:ext>
              </a:extLst>
            </p:cNvPr>
            <p:cNvCxnSpPr/>
            <p:nvPr/>
          </p:nvCxnSpPr>
          <p:spPr bwMode="auto">
            <a:xfrm rot="5400000">
              <a:off x="1449002" y="4341655"/>
              <a:ext cx="609600" cy="55879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9" name="Curved Connector 30">
              <a:extLst>
                <a:ext uri="{FF2B5EF4-FFF2-40B4-BE49-F238E27FC236}">
                  <a16:creationId xmlns:a16="http://schemas.microsoft.com/office/drawing/2014/main" id="{AA6F8E5E-1E6C-A048-B9EA-627703D002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54272" y="4267136"/>
              <a:ext cx="607388" cy="39990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0" name="Curved Connector 30">
              <a:extLst>
                <a:ext uri="{FF2B5EF4-FFF2-40B4-BE49-F238E27FC236}">
                  <a16:creationId xmlns:a16="http://schemas.microsoft.com/office/drawing/2014/main" id="{E8FE5AAB-09BA-1F47-B9B5-824A2A59D036}"/>
                </a:ext>
              </a:extLst>
            </p:cNvPr>
            <p:cNvCxnSpPr>
              <a:cxnSpLocks/>
            </p:cNvCxnSpPr>
            <p:nvPr/>
          </p:nvCxnSpPr>
          <p:spPr bwMode="auto">
            <a:xfrm rot="10800000">
              <a:off x="1290508" y="2285467"/>
              <a:ext cx="595733" cy="338785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1" name="Curved Connector 30">
              <a:extLst>
                <a:ext uri="{FF2B5EF4-FFF2-40B4-BE49-F238E27FC236}">
                  <a16:creationId xmlns:a16="http://schemas.microsoft.com/office/drawing/2014/main" id="{97329AD0-18FD-E248-9BA7-3226DD241050}"/>
                </a:ext>
              </a:extLst>
            </p:cNvPr>
            <p:cNvCxnSpPr/>
            <p:nvPr/>
          </p:nvCxnSpPr>
          <p:spPr bwMode="auto">
            <a:xfrm rot="5400000">
              <a:off x="5818099" y="2393174"/>
              <a:ext cx="609600" cy="55879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2" name="Curved Connector 30">
              <a:extLst>
                <a:ext uri="{FF2B5EF4-FFF2-40B4-BE49-F238E27FC236}">
                  <a16:creationId xmlns:a16="http://schemas.microsoft.com/office/drawing/2014/main" id="{E62FB835-6D18-2E4C-8DE0-A7EF74C22809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2706137" y="1019252"/>
              <a:ext cx="716091" cy="273574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3" name="Curved Connector 30">
              <a:extLst>
                <a:ext uri="{FF2B5EF4-FFF2-40B4-BE49-F238E27FC236}">
                  <a16:creationId xmlns:a16="http://schemas.microsoft.com/office/drawing/2014/main" id="{58923563-28C8-CF4E-88ED-8D5685FA3139}"/>
                </a:ext>
              </a:extLst>
            </p:cNvPr>
            <p:cNvCxnSpPr/>
            <p:nvPr/>
          </p:nvCxnSpPr>
          <p:spPr bwMode="auto">
            <a:xfrm rot="5400000">
              <a:off x="3894375" y="4357855"/>
              <a:ext cx="609600" cy="55879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4" name="Curved Connector 30">
              <a:extLst>
                <a:ext uri="{FF2B5EF4-FFF2-40B4-BE49-F238E27FC236}">
                  <a16:creationId xmlns:a16="http://schemas.microsoft.com/office/drawing/2014/main" id="{5B5DD680-173A-424A-9616-7AB25BE7BF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548608" y="852686"/>
              <a:ext cx="1033000" cy="309830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5" name="Curved Connector 30">
              <a:extLst>
                <a:ext uri="{FF2B5EF4-FFF2-40B4-BE49-F238E27FC236}">
                  <a16:creationId xmlns:a16="http://schemas.microsoft.com/office/drawing/2014/main" id="{A7821150-A023-4D46-9CB0-0103C53A5332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H="1">
              <a:off x="8210727" y="4428012"/>
              <a:ext cx="726690" cy="26899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6" name="Curved Connector 30">
              <a:extLst>
                <a:ext uri="{FF2B5EF4-FFF2-40B4-BE49-F238E27FC236}">
                  <a16:creationId xmlns:a16="http://schemas.microsoft.com/office/drawing/2014/main" id="{273989F8-EC44-C04A-B57C-E7A6F26106F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4864233" y="1412167"/>
              <a:ext cx="616944" cy="17124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17" name="Curved Connector 30">
              <a:extLst>
                <a:ext uri="{FF2B5EF4-FFF2-40B4-BE49-F238E27FC236}">
                  <a16:creationId xmlns:a16="http://schemas.microsoft.com/office/drawing/2014/main" id="{4D10D728-CA9B-1448-BD93-BB4149A21FE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860684" y="2367775"/>
              <a:ext cx="847887" cy="299351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rgbClr val="FF5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07" name="Retângulo 70">
            <a:extLst>
              <a:ext uri="{FF2B5EF4-FFF2-40B4-BE49-F238E27FC236}">
                <a16:creationId xmlns:a16="http://schemas.microsoft.com/office/drawing/2014/main" id="{8C891ED2-3657-4249-A3D7-F9C61CDCD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2.(a)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Rayleigh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18" name="Conector reto 72">
            <a:extLst>
              <a:ext uri="{FF2B5EF4-FFF2-40B4-BE49-F238E27FC236}">
                <a16:creationId xmlns:a16="http://schemas.microsoft.com/office/drawing/2014/main" id="{20B1F8B9-CE72-E14B-B148-C17E0136663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7106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Agrupar 58">
            <a:extLst>
              <a:ext uri="{FF2B5EF4-FFF2-40B4-BE49-F238E27FC236}">
                <a16:creationId xmlns:a16="http://schemas.microsoft.com/office/drawing/2014/main" id="{836AB01B-892F-3C4E-9199-80EA5DA07BF2}"/>
              </a:ext>
            </a:extLst>
          </p:cNvPr>
          <p:cNvGrpSpPr/>
          <p:nvPr/>
        </p:nvGrpSpPr>
        <p:grpSpPr>
          <a:xfrm>
            <a:off x="189571" y="487959"/>
            <a:ext cx="9266663" cy="4259437"/>
            <a:chOff x="189571" y="487959"/>
            <a:chExt cx="9266663" cy="4259437"/>
          </a:xfrm>
        </p:grpSpPr>
        <p:pic>
          <p:nvPicPr>
            <p:cNvPr id="54" name="Imagem 53">
              <a:extLst>
                <a:ext uri="{FF2B5EF4-FFF2-40B4-BE49-F238E27FC236}">
                  <a16:creationId xmlns:a16="http://schemas.microsoft.com/office/drawing/2014/main" id="{68BE8E29-4FF6-214C-B0EB-0DEE11443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571" y="843563"/>
              <a:ext cx="8831766" cy="3903833"/>
            </a:xfrm>
            <a:prstGeom prst="rect">
              <a:avLst/>
            </a:prstGeom>
          </p:spPr>
        </p:pic>
        <p:sp>
          <p:nvSpPr>
            <p:cNvPr id="55" name="CaixaDeTexto 54">
              <a:extLst>
                <a:ext uri="{FF2B5EF4-FFF2-40B4-BE49-F238E27FC236}">
                  <a16:creationId xmlns:a16="http://schemas.microsoft.com/office/drawing/2014/main" id="{3BE8219D-ACF9-8D4A-A05D-C98FE7D5D602}"/>
                </a:ext>
              </a:extLst>
            </p:cNvPr>
            <p:cNvSpPr txBox="1"/>
            <p:nvPr/>
          </p:nvSpPr>
          <p:spPr>
            <a:xfrm>
              <a:off x="5218771" y="487959"/>
              <a:ext cx="42374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Hanbury</a:t>
              </a: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-Brown-</a:t>
              </a: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Twiss</a:t>
              </a: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(HBT) </a:t>
              </a: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interferometer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pic>
        <p:nvPicPr>
          <p:cNvPr id="41" name="Imagem 40">
            <a:extLst>
              <a:ext uri="{FF2B5EF4-FFF2-40B4-BE49-F238E27FC236}">
                <a16:creationId xmlns:a16="http://schemas.microsoft.com/office/drawing/2014/main" id="{F90ED30C-9E7C-4941-A81A-D1BBCA629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747" y="1013920"/>
            <a:ext cx="3501483" cy="1768570"/>
          </a:xfrm>
          <a:prstGeom prst="rect">
            <a:avLst/>
          </a:prstGeom>
        </p:spPr>
      </p:pic>
      <p:pic>
        <p:nvPicPr>
          <p:cNvPr id="57" name="Imagem 56">
            <a:extLst>
              <a:ext uri="{FF2B5EF4-FFF2-40B4-BE49-F238E27FC236}">
                <a16:creationId xmlns:a16="http://schemas.microsoft.com/office/drawing/2014/main" id="{EECDD226-F98A-B84C-91D9-41FEC04C75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571" y="4047697"/>
            <a:ext cx="3824868" cy="2795097"/>
          </a:xfrm>
          <a:prstGeom prst="rect">
            <a:avLst/>
          </a:prstGeom>
        </p:spPr>
      </p:pic>
      <p:sp>
        <p:nvSpPr>
          <p:cNvPr id="58" name="CaixaDeTexto 57">
            <a:extLst>
              <a:ext uri="{FF2B5EF4-FFF2-40B4-BE49-F238E27FC236}">
                <a16:creationId xmlns:a16="http://schemas.microsoft.com/office/drawing/2014/main" id="{798B6399-5F39-8445-AB6E-B3F2C0B80F74}"/>
              </a:ext>
            </a:extLst>
          </p:cNvPr>
          <p:cNvSpPr txBox="1"/>
          <p:nvPr/>
        </p:nvSpPr>
        <p:spPr>
          <a:xfrm>
            <a:off x="-122663" y="473571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Moreira et al.,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Opt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Commun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459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127075 (2021)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78621B6-0D8D-5C41-AA33-667F8353AC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1395" y="4794937"/>
            <a:ext cx="4077563" cy="1000157"/>
          </a:xfrm>
          <a:prstGeom prst="rect">
            <a:avLst/>
          </a:prstGeom>
        </p:spPr>
      </p:pic>
      <p:grpSp>
        <p:nvGrpSpPr>
          <p:cNvPr id="6" name="Agrupar 5">
            <a:extLst>
              <a:ext uri="{FF2B5EF4-FFF2-40B4-BE49-F238E27FC236}">
                <a16:creationId xmlns:a16="http://schemas.microsoft.com/office/drawing/2014/main" id="{85574244-3806-0C49-B188-C82568F2173F}"/>
              </a:ext>
            </a:extLst>
          </p:cNvPr>
          <p:cNvGrpSpPr/>
          <p:nvPr/>
        </p:nvGrpSpPr>
        <p:grpSpPr>
          <a:xfrm>
            <a:off x="5135557" y="5842635"/>
            <a:ext cx="3209237" cy="805782"/>
            <a:chOff x="5218771" y="5862440"/>
            <a:chExt cx="3209237" cy="805782"/>
          </a:xfrm>
        </p:grpSpPr>
        <p:sp>
          <p:nvSpPr>
            <p:cNvPr id="5" name="Retângulo Arredondado 4">
              <a:extLst>
                <a:ext uri="{FF2B5EF4-FFF2-40B4-BE49-F238E27FC236}">
                  <a16:creationId xmlns:a16="http://schemas.microsoft.com/office/drawing/2014/main" id="{B2359519-858E-8E43-8E71-4A75E5C9EED5}"/>
                </a:ext>
              </a:extLst>
            </p:cNvPr>
            <p:cNvSpPr/>
            <p:nvPr/>
          </p:nvSpPr>
          <p:spPr bwMode="auto">
            <a:xfrm>
              <a:off x="5253276" y="5931931"/>
              <a:ext cx="3071214" cy="736291"/>
            </a:xfrm>
            <a:prstGeom prst="roundRect">
              <a:avLst/>
            </a:prstGeom>
            <a:solidFill>
              <a:srgbClr val="C00000">
                <a:alpha val="12000"/>
              </a:srgbClr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90F9B963-C401-CD43-9B8B-7555284DE18B}"/>
                </a:ext>
              </a:extLst>
            </p:cNvPr>
            <p:cNvSpPr txBox="1"/>
            <p:nvPr/>
          </p:nvSpPr>
          <p:spPr>
            <a:xfrm>
              <a:off x="6740176" y="5862440"/>
              <a:ext cx="168783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</a:t>
              </a:r>
              <a:r>
                <a:rPr kumimoji="0" lang="pt-BR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(2)</a:t>
              </a: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(0) = 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</a:t>
              </a:r>
              <a:r>
                <a:rPr kumimoji="0" lang="pt-BR" sz="1800" b="1" i="0" u="none" strike="noStrike" kern="1200" cap="none" spc="0" normalizeH="0" baseline="30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(2)</a:t>
              </a:r>
              <a:r>
                <a:rPr kumimoji="0" lang="pt-BR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(𝜏 →∞) = 1</a:t>
              </a:r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B6C454BA-F301-5A4C-A93A-315DCE1EC77B}"/>
                </a:ext>
              </a:extLst>
            </p:cNvPr>
            <p:cNvSpPr txBox="1"/>
            <p:nvPr/>
          </p:nvSpPr>
          <p:spPr>
            <a:xfrm>
              <a:off x="5218771" y="5992313"/>
              <a:ext cx="14233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thermal</a:t>
              </a: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 light </a:t>
              </a: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source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  <p:sp>
        <p:nvSpPr>
          <p:cNvPr id="17" name="Retângulo 70">
            <a:extLst>
              <a:ext uri="{FF2B5EF4-FFF2-40B4-BE49-F238E27FC236}">
                <a16:creationId xmlns:a16="http://schemas.microsoft.com/office/drawing/2014/main" id="{FD877240-6173-5F4A-AF30-ED849907A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2.(a)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Rayleigh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8" name="Conector reto 72">
            <a:extLst>
              <a:ext uri="{FF2B5EF4-FFF2-40B4-BE49-F238E27FC236}">
                <a16:creationId xmlns:a16="http://schemas.microsoft.com/office/drawing/2014/main" id="{CCA767A4-3FDB-6044-8076-4683D8298F7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22135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725"/>
    </mc:Choice>
    <mc:Fallback xmlns="">
      <p:transition spd="slow" advTm="517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E6C2DC2-54A1-B242-8340-B81F134C0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97" y="675733"/>
            <a:ext cx="5257800" cy="15367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FEB1F47-B445-7247-A6CC-9FF3BB4B3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16" y="2330239"/>
            <a:ext cx="4218869" cy="2911368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7469F77A-5427-B341-81C9-46FB5FFB7513}"/>
              </a:ext>
            </a:extLst>
          </p:cNvPr>
          <p:cNvSpPr txBox="1"/>
          <p:nvPr/>
        </p:nvSpPr>
        <p:spPr>
          <a:xfrm>
            <a:off x="5609064" y="682631"/>
            <a:ext cx="3345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Criteria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for quantum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correlations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: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Cauchy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-Schwarz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inequality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514D3D4-2D56-D540-9054-477AD9F72472}"/>
              </a:ext>
            </a:extLst>
          </p:cNvPr>
          <p:cNvSpPr txBox="1"/>
          <p:nvPr/>
        </p:nvSpPr>
        <p:spPr>
          <a:xfrm>
            <a:off x="5818909" y="3648184"/>
            <a:ext cx="3135520" cy="830997"/>
          </a:xfrm>
          <a:prstGeom prst="rect">
            <a:avLst/>
          </a:prstGeom>
          <a:noFill/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 </a:t>
            </a:r>
            <a:r>
              <a:rPr kumimoji="0" lang="en-US" alt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  <a:sym typeface="Symbol" pitchFamily="2" charset="2"/>
              </a:rPr>
              <a:t> 1: classical correlations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070320E-D4D4-7348-AC15-161B06AD3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8352" y="1735667"/>
            <a:ext cx="2286788" cy="953532"/>
          </a:xfrm>
          <a:prstGeom prst="rect">
            <a:avLst/>
          </a:prstGeom>
        </p:spPr>
      </p:pic>
      <p:grpSp>
        <p:nvGrpSpPr>
          <p:cNvPr id="29" name="Agrupar 28">
            <a:extLst>
              <a:ext uri="{FF2B5EF4-FFF2-40B4-BE49-F238E27FC236}">
                <a16:creationId xmlns:a16="http://schemas.microsoft.com/office/drawing/2014/main" id="{4FBD9B9C-FA3B-2942-99FF-DFB12074358D}"/>
              </a:ext>
            </a:extLst>
          </p:cNvPr>
          <p:cNvGrpSpPr/>
          <p:nvPr/>
        </p:nvGrpSpPr>
        <p:grpSpPr>
          <a:xfrm>
            <a:off x="5609064" y="2113808"/>
            <a:ext cx="3464115" cy="1365006"/>
            <a:chOff x="5609064" y="2113808"/>
            <a:chExt cx="3464115" cy="1365006"/>
          </a:xfrm>
        </p:grpSpPr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A93AD5E3-7AA0-0B46-A352-B4D06AD461B1}"/>
                </a:ext>
              </a:extLst>
            </p:cNvPr>
            <p:cNvSpPr txBox="1"/>
            <p:nvPr/>
          </p:nvSpPr>
          <p:spPr>
            <a:xfrm>
              <a:off x="5609064" y="2835150"/>
              <a:ext cx="1816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cross-correlation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7F59AB43-4205-A943-9EE1-B2B768B46060}"/>
                </a:ext>
              </a:extLst>
            </p:cNvPr>
            <p:cNvSpPr txBox="1"/>
            <p:nvPr/>
          </p:nvSpPr>
          <p:spPr>
            <a:xfrm>
              <a:off x="7256254" y="3109482"/>
              <a:ext cx="1816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auto-correlations</a:t>
              </a:r>
              <a:endPara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cxnSp>
          <p:nvCxnSpPr>
            <p:cNvPr id="9" name="Conector de Seta Reta 8">
              <a:extLst>
                <a:ext uri="{FF2B5EF4-FFF2-40B4-BE49-F238E27FC236}">
                  <a16:creationId xmlns:a16="http://schemas.microsoft.com/office/drawing/2014/main" id="{82782507-A4C7-1242-A17B-20A257ADC0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7526" y="2113808"/>
              <a:ext cx="764220" cy="8263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 de Seta Reta 26">
              <a:extLst>
                <a:ext uri="{FF2B5EF4-FFF2-40B4-BE49-F238E27FC236}">
                  <a16:creationId xmlns:a16="http://schemas.microsoft.com/office/drawing/2014/main" id="{906900F8-0814-F943-8B77-1116BC93500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99291" y="2627572"/>
              <a:ext cx="943739" cy="5932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de Seta Reta 27">
              <a:extLst>
                <a:ext uri="{FF2B5EF4-FFF2-40B4-BE49-F238E27FC236}">
                  <a16:creationId xmlns:a16="http://schemas.microsoft.com/office/drawing/2014/main" id="{871A0AE2-87B2-E74B-9C30-857319B721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01724" y="2659145"/>
              <a:ext cx="144314" cy="5616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377E1FE3-4B2B-774C-9D4D-9D38F5A5A789}"/>
              </a:ext>
            </a:extLst>
          </p:cNvPr>
          <p:cNvGrpSpPr/>
          <p:nvPr/>
        </p:nvGrpSpPr>
        <p:grpSpPr>
          <a:xfrm>
            <a:off x="585159" y="5507240"/>
            <a:ext cx="3714698" cy="1032578"/>
            <a:chOff x="585159" y="5507240"/>
            <a:chExt cx="3714698" cy="1032578"/>
          </a:xfrm>
        </p:grpSpPr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A44B7675-BF69-1D47-8710-688B96B5F0A2}"/>
                </a:ext>
              </a:extLst>
            </p:cNvPr>
            <p:cNvSpPr txBox="1"/>
            <p:nvPr/>
          </p:nvSpPr>
          <p:spPr>
            <a:xfrm>
              <a:off x="585159" y="5507240"/>
              <a:ext cx="37146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</a:t>
              </a:r>
              <a:r>
                <a:rPr kumimoji="0" lang="pt-BR" sz="2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11</a:t>
              </a:r>
              <a:r>
                <a: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(0) ≈ </a:t>
              </a:r>
              <a:r>
                <a:rPr kumimoji="0" lang="pt-BR" sz="2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</a:t>
              </a:r>
              <a:r>
                <a:rPr kumimoji="0" lang="pt-BR" sz="2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22</a:t>
              </a:r>
              <a:r>
                <a: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(0) ≈ 2</a:t>
              </a:r>
            </a:p>
          </p:txBody>
        </p:sp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3F1780B9-997A-1344-AEF4-C28B45DC0B74}"/>
                </a:ext>
              </a:extLst>
            </p:cNvPr>
            <p:cNvGrpSpPr/>
            <p:nvPr/>
          </p:nvGrpSpPr>
          <p:grpSpPr>
            <a:xfrm>
              <a:off x="770216" y="5507240"/>
              <a:ext cx="3156857" cy="1032578"/>
              <a:chOff x="770216" y="5507240"/>
              <a:chExt cx="3156857" cy="1032578"/>
            </a:xfrm>
          </p:grpSpPr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1D18DC3-4407-0B40-BF4F-A608E99ABD3E}"/>
                  </a:ext>
                </a:extLst>
              </p:cNvPr>
              <p:cNvSpPr txBox="1"/>
              <p:nvPr/>
            </p:nvSpPr>
            <p:spPr>
              <a:xfrm>
                <a:off x="770216" y="6078153"/>
                <a:ext cx="315685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t-BR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thermal</a:t>
                </a:r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 </a:t>
                </a:r>
                <a:r>
                  <a:rPr kumimoji="0" lang="pt-BR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Times New Roman" pitchFamily="18" charset="0"/>
                    <a:ea typeface="+mn-ea"/>
                    <a:cs typeface="+mn-cs"/>
                  </a:rPr>
                  <a:t>states</a:t>
                </a:r>
                <a:endParaRPr kumimoji="0" lang="pt-B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" name="Retângulo Arredondado 7">
                <a:extLst>
                  <a:ext uri="{FF2B5EF4-FFF2-40B4-BE49-F238E27FC236}">
                    <a16:creationId xmlns:a16="http://schemas.microsoft.com/office/drawing/2014/main" id="{EADC6EB4-1EBB-454E-8BEC-002B2746AF71}"/>
                  </a:ext>
                </a:extLst>
              </p:cNvPr>
              <p:cNvSpPr/>
              <p:nvPr/>
            </p:nvSpPr>
            <p:spPr>
              <a:xfrm>
                <a:off x="925286" y="5507240"/>
                <a:ext cx="3001787" cy="1032578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  <a:defRPr/>
                </a:pPr>
                <a:endParaRPr kumimoji="0" lang="pt-BR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964A9302-EB7D-194E-8172-86DF8CDB6704}"/>
              </a:ext>
            </a:extLst>
          </p:cNvPr>
          <p:cNvGrpSpPr/>
          <p:nvPr/>
        </p:nvGrpSpPr>
        <p:grpSpPr>
          <a:xfrm>
            <a:off x="4159405" y="5507240"/>
            <a:ext cx="4597580" cy="1032578"/>
            <a:chOff x="4159405" y="5507240"/>
            <a:chExt cx="4597580" cy="1032578"/>
          </a:xfrm>
        </p:grpSpPr>
        <p:sp>
          <p:nvSpPr>
            <p:cNvPr id="25" name="CaixaDeTexto 24">
              <a:extLst>
                <a:ext uri="{FF2B5EF4-FFF2-40B4-BE49-F238E27FC236}">
                  <a16:creationId xmlns:a16="http://schemas.microsoft.com/office/drawing/2014/main" id="{FDD42707-0A6F-3141-B808-3B53455DA358}"/>
                </a:ext>
              </a:extLst>
            </p:cNvPr>
            <p:cNvSpPr txBox="1"/>
            <p:nvPr/>
          </p:nvSpPr>
          <p:spPr>
            <a:xfrm>
              <a:off x="5042287" y="5507240"/>
              <a:ext cx="37146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g</a:t>
              </a:r>
              <a:r>
                <a:rPr kumimoji="0" lang="pt-BR" sz="2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12</a:t>
              </a:r>
              <a:r>
                <a: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(𝜏) &gt; 2</a:t>
              </a: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116A102E-07C5-A846-A33F-ABC64B49A4C9}"/>
                </a:ext>
              </a:extLst>
            </p:cNvPr>
            <p:cNvSpPr txBox="1"/>
            <p:nvPr/>
          </p:nvSpPr>
          <p:spPr>
            <a:xfrm>
              <a:off x="5321207" y="5951434"/>
              <a:ext cx="31568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quantum </a:t>
              </a:r>
              <a:r>
                <a:rPr kumimoji="0" lang="pt-BR" sz="2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region</a:t>
              </a:r>
              <a:endPara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32" name="Retângulo Arredondado 31">
              <a:extLst>
                <a:ext uri="{FF2B5EF4-FFF2-40B4-BE49-F238E27FC236}">
                  <a16:creationId xmlns:a16="http://schemas.microsoft.com/office/drawing/2014/main" id="{DD05E2FF-1000-374A-963A-1610747A80D5}"/>
                </a:ext>
              </a:extLst>
            </p:cNvPr>
            <p:cNvSpPr/>
            <p:nvPr/>
          </p:nvSpPr>
          <p:spPr>
            <a:xfrm>
              <a:off x="5398741" y="5507240"/>
              <a:ext cx="3001787" cy="1032578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Seta para a Direita 9">
              <a:extLst>
                <a:ext uri="{FF2B5EF4-FFF2-40B4-BE49-F238E27FC236}">
                  <a16:creationId xmlns:a16="http://schemas.microsoft.com/office/drawing/2014/main" id="{BAFBD88D-CC2B-1D4E-93A3-A04711789BD7}"/>
                </a:ext>
              </a:extLst>
            </p:cNvPr>
            <p:cNvSpPr/>
            <p:nvPr/>
          </p:nvSpPr>
          <p:spPr>
            <a:xfrm>
              <a:off x="4159405" y="5854390"/>
              <a:ext cx="882882" cy="327876"/>
            </a:xfrm>
            <a:prstGeom prst="right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pt-B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etângulo 70">
            <a:extLst>
              <a:ext uri="{FF2B5EF4-FFF2-40B4-BE49-F238E27FC236}">
                <a16:creationId xmlns:a16="http://schemas.microsoft.com/office/drawing/2014/main" id="{81315069-64B3-6E4E-A678-625A0062C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2.(a)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Rayleigh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31" name="Conector reto 72">
            <a:extLst>
              <a:ext uri="{FF2B5EF4-FFF2-40B4-BE49-F238E27FC236}">
                <a16:creationId xmlns:a16="http://schemas.microsoft.com/office/drawing/2014/main" id="{54AA57A9-5738-D746-AED4-7C175D7FF76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1391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70"/>
          <p:cNvSpPr>
            <a:spLocks noChangeArrowheads="1"/>
          </p:cNvSpPr>
          <p:nvPr/>
        </p:nvSpPr>
        <p:spPr bwMode="auto">
          <a:xfrm>
            <a:off x="4034077" y="7277052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29" name="Picture 5">
            <a:extLst>
              <a:ext uri="{FF2B5EF4-FFF2-40B4-BE49-F238E27FC236}">
                <a16:creationId xmlns:a16="http://schemas.microsoft.com/office/drawing/2014/main" id="{63854442-F351-524D-AD1D-BF8C1F621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2638"/>
            <a:ext cx="5400675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60DE0120-4A2C-7945-B421-9A0532B703BB}"/>
              </a:ext>
            </a:extLst>
          </p:cNvPr>
          <p:cNvGrpSpPr/>
          <p:nvPr/>
        </p:nvGrpSpPr>
        <p:grpSpPr>
          <a:xfrm>
            <a:off x="5570848" y="949325"/>
            <a:ext cx="3097212" cy="2479675"/>
            <a:chOff x="5938838" y="2633663"/>
            <a:chExt cx="3097212" cy="2479675"/>
          </a:xfrm>
        </p:grpSpPr>
        <p:pic>
          <p:nvPicPr>
            <p:cNvPr id="32" name="Picture 8">
              <a:extLst>
                <a:ext uri="{FF2B5EF4-FFF2-40B4-BE49-F238E27FC236}">
                  <a16:creationId xmlns:a16="http://schemas.microsoft.com/office/drawing/2014/main" id="{9058086B-EC95-724D-8587-D023FC0D1C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838" y="2633663"/>
              <a:ext cx="3097212" cy="230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 Box 61">
              <a:extLst>
                <a:ext uri="{FF2B5EF4-FFF2-40B4-BE49-F238E27FC236}">
                  <a16:creationId xmlns:a16="http://schemas.microsoft.com/office/drawing/2014/main" id="{5FC14DCA-4850-7D48-8B97-CC2957C262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9663" y="4868863"/>
              <a:ext cx="496887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en-US" altLang="pt-BR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 pitchFamily="2" charset="2"/>
                </a:rPr>
                <a:t> (s</a:t>
              </a:r>
              <a:r>
                <a:rPr kumimoji="0" lang="en-US" altLang="pt-BR" sz="10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  <a:sym typeface="Symbol" pitchFamily="2" charset="2"/>
                </a:rPr>
                <a:t>)</a:t>
              </a:r>
              <a:endParaRPr kumimoji="0" lang="en-US" altLang="pt-BR" sz="1000" b="0" i="1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itchFamily="2" charset="2"/>
              </a:endParaRPr>
            </a:p>
          </p:txBody>
        </p:sp>
      </p:grpSp>
      <p:pic>
        <p:nvPicPr>
          <p:cNvPr id="7" name="Imagem 6">
            <a:extLst>
              <a:ext uri="{FF2B5EF4-FFF2-40B4-BE49-F238E27FC236}">
                <a16:creationId xmlns:a16="http://schemas.microsoft.com/office/drawing/2014/main" id="{73069E13-6DA8-4345-9E62-AADC57CD4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848" y="3838884"/>
            <a:ext cx="3330164" cy="40702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2A1FB656-A0D0-7444-93CB-3EF6B67BB5C4}"/>
              </a:ext>
            </a:extLst>
          </p:cNvPr>
          <p:cNvSpPr txBox="1"/>
          <p:nvPr/>
        </p:nvSpPr>
        <p:spPr>
          <a:xfrm>
            <a:off x="5611046" y="4245904"/>
            <a:ext cx="3249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non-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classical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correlations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!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9D87095-0442-834A-A15E-C3EE6A63DF10}"/>
              </a:ext>
            </a:extLst>
          </p:cNvPr>
          <p:cNvSpPr txBox="1"/>
          <p:nvPr/>
        </p:nvSpPr>
        <p:spPr>
          <a:xfrm>
            <a:off x="130628" y="5031078"/>
            <a:ext cx="8882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Quantum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correlations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prevail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over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the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Rayleigh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scattering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background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6A74EAAB-9482-3A40-BD3F-3EAAD0274D31}"/>
              </a:ext>
            </a:extLst>
          </p:cNvPr>
          <p:cNvSpPr txBox="1"/>
          <p:nvPr/>
        </p:nvSpPr>
        <p:spPr>
          <a:xfrm>
            <a:off x="59375" y="5523449"/>
            <a:ext cx="9013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Classical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models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may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predict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some experimental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results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but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not</a:t>
            </a:r>
            <a:r>
              <a:rPr kumimoji="0" lang="pt-BR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all</a:t>
            </a:r>
            <a:endParaRPr kumimoji="0" lang="pt-BR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2DDB635-EDE4-9A4B-90E8-27E2416F3080}"/>
              </a:ext>
            </a:extLst>
          </p:cNvPr>
          <p:cNvSpPr txBox="1"/>
          <p:nvPr/>
        </p:nvSpPr>
        <p:spPr>
          <a:xfrm>
            <a:off x="4298157" y="579993"/>
            <a:ext cx="2375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auto-correlations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6" name="Conector de Seta Reta 5">
            <a:extLst>
              <a:ext uri="{FF2B5EF4-FFF2-40B4-BE49-F238E27FC236}">
                <a16:creationId xmlns:a16="http://schemas.microsoft.com/office/drawing/2014/main" id="{70448368-700B-7B49-863F-D6CDA7960B4D}"/>
              </a:ext>
            </a:extLst>
          </p:cNvPr>
          <p:cNvCxnSpPr>
            <a:cxnSpLocks/>
          </p:cNvCxnSpPr>
          <p:nvPr/>
        </p:nvCxnSpPr>
        <p:spPr>
          <a:xfrm flipH="1">
            <a:off x="3077737" y="949325"/>
            <a:ext cx="1980833" cy="101013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B5E7EEE7-35B9-DC41-960F-5CC83B7AFB20}"/>
              </a:ext>
            </a:extLst>
          </p:cNvPr>
          <p:cNvSpPr txBox="1"/>
          <p:nvPr/>
        </p:nvSpPr>
        <p:spPr>
          <a:xfrm>
            <a:off x="-170173" y="478852"/>
            <a:ext cx="2375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cross-correlations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7" name="Conector de Seta Reta 16">
            <a:extLst>
              <a:ext uri="{FF2B5EF4-FFF2-40B4-BE49-F238E27FC236}">
                <a16:creationId xmlns:a16="http://schemas.microsoft.com/office/drawing/2014/main" id="{EE6E2881-903D-F64B-9DCF-6FC2BC27E130}"/>
              </a:ext>
            </a:extLst>
          </p:cNvPr>
          <p:cNvCxnSpPr>
            <a:cxnSpLocks/>
          </p:cNvCxnSpPr>
          <p:nvPr/>
        </p:nvCxnSpPr>
        <p:spPr>
          <a:xfrm>
            <a:off x="1158662" y="848184"/>
            <a:ext cx="1576971" cy="505065"/>
          </a:xfrm>
          <a:prstGeom prst="straightConnector1">
            <a:avLst/>
          </a:prstGeom>
          <a:ln w="254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ângulo 70">
            <a:extLst>
              <a:ext uri="{FF2B5EF4-FFF2-40B4-BE49-F238E27FC236}">
                <a16:creationId xmlns:a16="http://schemas.microsoft.com/office/drawing/2014/main" id="{5BFF000C-27ED-9F40-81B6-FF0E85B91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lvl="0" algn="l">
              <a:buNone/>
              <a:defRPr/>
            </a:pPr>
            <a:r>
              <a:rPr lang="pt-BR" sz="2800" dirty="0">
                <a:solidFill>
                  <a:srgbClr val="FF5050"/>
                </a:solidFill>
              </a:rPr>
              <a:t>2.(a)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Rayleigh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9" name="Conector reto 72">
            <a:extLst>
              <a:ext uri="{FF2B5EF4-FFF2-40B4-BE49-F238E27FC236}">
                <a16:creationId xmlns:a16="http://schemas.microsoft.com/office/drawing/2014/main" id="{E616704D-B13B-4647-981B-61E3B3C8256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FE832F68-AE74-DA41-B178-1D524BA1309F}"/>
              </a:ext>
            </a:extLst>
          </p:cNvPr>
          <p:cNvSpPr txBox="1"/>
          <p:nvPr/>
        </p:nvSpPr>
        <p:spPr>
          <a:xfrm>
            <a:off x="446425" y="6039156"/>
            <a:ext cx="82216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Decay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of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quantum </a:t>
            </a: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correlations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faster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than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predicted</a:t>
            </a:r>
            <a:r>
              <a:rPr kumimoji="0" lang="pt-BR" sz="22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⟹ </a:t>
            </a:r>
            <a:r>
              <a:rPr kumimoji="0" lang="pt-BR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superradiance</a:t>
            </a: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4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 bwMode="auto">
          <a:xfrm>
            <a:off x="4585417" y="609600"/>
            <a:ext cx="50800" cy="623146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TextBox 136"/>
          <p:cNvSpPr txBox="1"/>
          <p:nvPr/>
        </p:nvSpPr>
        <p:spPr>
          <a:xfrm>
            <a:off x="355600" y="515566"/>
            <a:ext cx="3725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b="1" dirty="0" err="1">
                <a:solidFill>
                  <a:srgbClr val="800000"/>
                </a:solidFill>
              </a:rPr>
              <a:t>Superradiance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1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1" y="851367"/>
            <a:ext cx="4385733" cy="55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237065" y="1413053"/>
            <a:ext cx="3996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same vacuum mode shared by a large number of atoms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8800" y="2259721"/>
            <a:ext cx="340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coherent coupling of atoms through the vacuum</a:t>
            </a:r>
          </a:p>
        </p:txBody>
      </p:sp>
      <p:sp>
        <p:nvSpPr>
          <p:cNvPr id="6" name="Down Arrow 5"/>
          <p:cNvSpPr/>
          <p:nvPr/>
        </p:nvSpPr>
        <p:spPr bwMode="auto">
          <a:xfrm>
            <a:off x="1998136" y="2073452"/>
            <a:ext cx="423333" cy="2540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37523" y="3934347"/>
            <a:ext cx="3358748" cy="1391040"/>
            <a:chOff x="5209524" y="3943701"/>
            <a:chExt cx="3358748" cy="1391040"/>
          </a:xfrm>
        </p:grpSpPr>
        <p:sp>
          <p:nvSpPr>
            <p:cNvPr id="24" name="CaixaDeTexto 63"/>
            <p:cNvSpPr txBox="1"/>
            <p:nvPr/>
          </p:nvSpPr>
          <p:spPr>
            <a:xfrm>
              <a:off x="5350924" y="3943701"/>
              <a:ext cx="29125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rgbClr val="C00000"/>
                  </a:solidFill>
                </a:rPr>
                <a:t>low density or # atoms (N)</a:t>
              </a:r>
            </a:p>
          </p:txBody>
        </p:sp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09524" y="4451870"/>
              <a:ext cx="3358748" cy="8828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9" name="Group 8"/>
          <p:cNvGrpSpPr/>
          <p:nvPr/>
        </p:nvGrpSpPr>
        <p:grpSpPr>
          <a:xfrm>
            <a:off x="568691" y="5299313"/>
            <a:ext cx="3366859" cy="1400248"/>
            <a:chOff x="5140692" y="5308667"/>
            <a:chExt cx="3366859" cy="1400248"/>
          </a:xfrm>
        </p:grpSpPr>
        <p:sp>
          <p:nvSpPr>
            <p:cNvPr id="26" name="CaixaDeTexto 64"/>
            <p:cNvSpPr txBox="1"/>
            <p:nvPr/>
          </p:nvSpPr>
          <p:spPr>
            <a:xfrm>
              <a:off x="5388634" y="5308667"/>
              <a:ext cx="30780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rPr lang="en-US" sz="2000" dirty="0">
                  <a:solidFill>
                    <a:srgbClr val="C00000"/>
                  </a:solidFill>
                </a:rPr>
                <a:t>high density or # atoms (N)</a:t>
              </a:r>
            </a:p>
          </p:txBody>
        </p:sp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40692" y="5774266"/>
              <a:ext cx="3366859" cy="934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7" name="Group 6"/>
          <p:cNvGrpSpPr/>
          <p:nvPr/>
        </p:nvGrpSpPr>
        <p:grpSpPr>
          <a:xfrm>
            <a:off x="598974" y="2987845"/>
            <a:ext cx="3312624" cy="915912"/>
            <a:chOff x="5170975" y="2997199"/>
            <a:chExt cx="3312624" cy="915912"/>
          </a:xfrm>
        </p:grpSpPr>
        <p:grpSp>
          <p:nvGrpSpPr>
            <p:cNvPr id="28" name="Grupo 59"/>
            <p:cNvGrpSpPr/>
            <p:nvPr/>
          </p:nvGrpSpPr>
          <p:grpSpPr>
            <a:xfrm>
              <a:off x="5170975" y="2997199"/>
              <a:ext cx="811857" cy="889266"/>
              <a:chOff x="581533" y="942679"/>
              <a:chExt cx="1307478" cy="1308336"/>
            </a:xfrm>
          </p:grpSpPr>
          <p:sp>
            <p:nvSpPr>
              <p:cNvPr id="29" name="Line 10"/>
              <p:cNvSpPr>
                <a:spLocks noChangeShapeType="1"/>
              </p:cNvSpPr>
              <p:nvPr/>
            </p:nvSpPr>
            <p:spPr bwMode="auto">
              <a:xfrm>
                <a:off x="1031761" y="2049478"/>
                <a:ext cx="85725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30" name="Picture 2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4903" y="1881127"/>
                <a:ext cx="368300" cy="369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1" name="Picture 2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1533" y="942679"/>
                <a:ext cx="354375" cy="3676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32" name="Grupo 43"/>
              <p:cNvGrpSpPr/>
              <p:nvPr/>
            </p:nvGrpSpPr>
            <p:grpSpPr>
              <a:xfrm>
                <a:off x="1012268" y="1005706"/>
                <a:ext cx="860508" cy="112647"/>
                <a:chOff x="1012268" y="1005706"/>
                <a:chExt cx="860508" cy="112647"/>
              </a:xfrm>
            </p:grpSpPr>
            <p:sp>
              <p:nvSpPr>
                <p:cNvPr id="34" name="Line 10"/>
                <p:cNvSpPr>
                  <a:spLocks noChangeShapeType="1"/>
                </p:cNvSpPr>
                <p:nvPr/>
              </p:nvSpPr>
              <p:spPr bwMode="auto">
                <a:xfrm>
                  <a:off x="1014478" y="1117796"/>
                  <a:ext cx="85725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5" name="Oval 11"/>
                <p:cNvSpPr>
                  <a:spLocks noChangeArrowheads="1"/>
                </p:cNvSpPr>
                <p:nvPr/>
              </p:nvSpPr>
              <p:spPr bwMode="auto">
                <a:xfrm>
                  <a:off x="1012268" y="1005706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6" name="Oval 11"/>
                <p:cNvSpPr>
                  <a:spLocks noChangeArrowheads="1"/>
                </p:cNvSpPr>
                <p:nvPr/>
              </p:nvSpPr>
              <p:spPr bwMode="auto">
                <a:xfrm>
                  <a:off x="1106536" y="1005706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7" name="Oval 11"/>
                <p:cNvSpPr>
                  <a:spLocks noChangeArrowheads="1"/>
                </p:cNvSpPr>
                <p:nvPr/>
              </p:nvSpPr>
              <p:spPr bwMode="auto">
                <a:xfrm>
                  <a:off x="1200805" y="1005706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8" name="Oval 11"/>
                <p:cNvSpPr>
                  <a:spLocks noChangeArrowheads="1"/>
                </p:cNvSpPr>
                <p:nvPr/>
              </p:nvSpPr>
              <p:spPr bwMode="auto">
                <a:xfrm>
                  <a:off x="1304500" y="1005706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Oval 11"/>
                <p:cNvSpPr>
                  <a:spLocks noChangeArrowheads="1"/>
                </p:cNvSpPr>
                <p:nvPr/>
              </p:nvSpPr>
              <p:spPr bwMode="auto">
                <a:xfrm>
                  <a:off x="1390912" y="1007278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0" name="Oval 11"/>
                <p:cNvSpPr>
                  <a:spLocks noChangeArrowheads="1"/>
                </p:cNvSpPr>
                <p:nvPr/>
              </p:nvSpPr>
              <p:spPr bwMode="auto">
                <a:xfrm>
                  <a:off x="1486750" y="1008849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Oval 11"/>
                <p:cNvSpPr>
                  <a:spLocks noChangeArrowheads="1"/>
                </p:cNvSpPr>
                <p:nvPr/>
              </p:nvSpPr>
              <p:spPr bwMode="auto">
                <a:xfrm>
                  <a:off x="1582591" y="1010419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2" name="Oval 11"/>
                <p:cNvSpPr>
                  <a:spLocks noChangeArrowheads="1"/>
                </p:cNvSpPr>
                <p:nvPr/>
              </p:nvSpPr>
              <p:spPr bwMode="auto">
                <a:xfrm>
                  <a:off x="1678429" y="1011991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Oval 11"/>
                <p:cNvSpPr>
                  <a:spLocks noChangeArrowheads="1"/>
                </p:cNvSpPr>
                <p:nvPr/>
              </p:nvSpPr>
              <p:spPr bwMode="auto">
                <a:xfrm>
                  <a:off x="1766413" y="1005706"/>
                  <a:ext cx="106363" cy="106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l">
                    <a:spcBef>
                      <a:spcPct val="0"/>
                    </a:spcBef>
                    <a:buFontTx/>
                    <a:buNone/>
                  </a:pPr>
                  <a:endParaRPr lang="pt-BR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44" name="Grupo 61"/>
            <p:cNvGrpSpPr/>
            <p:nvPr/>
          </p:nvGrpSpPr>
          <p:grpSpPr>
            <a:xfrm>
              <a:off x="7653819" y="3031067"/>
              <a:ext cx="829780" cy="882044"/>
              <a:chOff x="5928102" y="1010238"/>
              <a:chExt cx="1300671" cy="1298909"/>
            </a:xfrm>
          </p:grpSpPr>
          <p:grpSp>
            <p:nvGrpSpPr>
              <p:cNvPr id="45" name="Grupo 56"/>
              <p:cNvGrpSpPr/>
              <p:nvPr/>
            </p:nvGrpSpPr>
            <p:grpSpPr>
              <a:xfrm>
                <a:off x="6359477" y="1174356"/>
                <a:ext cx="869296" cy="925956"/>
                <a:chOff x="1985440" y="1117795"/>
                <a:chExt cx="869296" cy="925956"/>
              </a:xfrm>
            </p:grpSpPr>
            <p:grpSp>
              <p:nvGrpSpPr>
                <p:cNvPr id="49" name="Grupo 44"/>
                <p:cNvGrpSpPr/>
                <p:nvPr/>
              </p:nvGrpSpPr>
              <p:grpSpPr>
                <a:xfrm>
                  <a:off x="1994228" y="1931104"/>
                  <a:ext cx="860508" cy="112647"/>
                  <a:chOff x="1012268" y="1005706"/>
                  <a:chExt cx="860508" cy="112647"/>
                </a:xfrm>
              </p:grpSpPr>
              <p:sp>
                <p:nvSpPr>
                  <p:cNvPr id="51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014478" y="1117796"/>
                    <a:ext cx="857250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2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012268" y="1005706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3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106536" y="1005706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4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200805" y="1005706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5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304500" y="1005706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6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390912" y="1007278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7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486750" y="1008849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8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582591" y="1010419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59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678429" y="1011991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60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1766413" y="1005706"/>
                    <a:ext cx="106363" cy="106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l">
                      <a:spcBef>
                        <a:spcPct val="0"/>
                      </a:spcBef>
                      <a:buFontTx/>
                      <a:buNone/>
                    </a:pPr>
                    <a:endParaRPr lang="pt-BR" sz="240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50" name="Line 10"/>
                <p:cNvSpPr>
                  <a:spLocks noChangeShapeType="1"/>
                </p:cNvSpPr>
                <p:nvPr/>
              </p:nvSpPr>
              <p:spPr bwMode="auto">
                <a:xfrm>
                  <a:off x="1985440" y="1117795"/>
                  <a:ext cx="857250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46" name="Picture 2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61472" y="1939259"/>
                <a:ext cx="368300" cy="369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7" name="Picture 2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28102" y="1010238"/>
                <a:ext cx="354375" cy="3676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3" name="Seta para a direita 33"/>
            <p:cNvSpPr/>
            <p:nvPr/>
          </p:nvSpPr>
          <p:spPr bwMode="auto">
            <a:xfrm>
              <a:off x="6418897" y="3230652"/>
              <a:ext cx="777406" cy="393081"/>
            </a:xfrm>
            <a:prstGeom prst="rightArrow">
              <a:avLst/>
            </a:prstGeom>
            <a:solidFill>
              <a:srgbClr val="C00000">
                <a:alpha val="40000"/>
              </a:srgbClr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pt-BR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64" name="Picture 2">
            <a:extLst>
              <a:ext uri="{FF2B5EF4-FFF2-40B4-BE49-F238E27FC236}">
                <a16:creationId xmlns:a16="http://schemas.microsoft.com/office/drawing/2014/main" id="{BFF99231-1E11-024E-AB26-7EFD45DC04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79172" y="1016275"/>
            <a:ext cx="4385733" cy="77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3">
            <a:extLst>
              <a:ext uri="{FF2B5EF4-FFF2-40B4-BE49-F238E27FC236}">
                <a16:creationId xmlns:a16="http://schemas.microsoft.com/office/drawing/2014/main" id="{022420C0-E7B8-3C45-B8B0-3746366A90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36217" y="2026637"/>
            <a:ext cx="4385733" cy="63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CaixaDeTexto 65">
            <a:extLst>
              <a:ext uri="{FF2B5EF4-FFF2-40B4-BE49-F238E27FC236}">
                <a16:creationId xmlns:a16="http://schemas.microsoft.com/office/drawing/2014/main" id="{9D2DA921-653E-8B46-BD87-C37991595316}"/>
              </a:ext>
            </a:extLst>
          </p:cNvPr>
          <p:cNvSpPr txBox="1"/>
          <p:nvPr/>
        </p:nvSpPr>
        <p:spPr>
          <a:xfrm>
            <a:off x="4542462" y="568565"/>
            <a:ext cx="1951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1</a:t>
            </a:r>
            <a:r>
              <a:rPr lang="pt-BR" b="1" u="sng" baseline="300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  </a:t>
            </a:r>
            <a:r>
              <a:rPr kumimoji="0" lang="pt-B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experiment</a:t>
            </a:r>
            <a:endParaRPr kumimoji="0" lang="pt-BR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7" name="Picture 4">
            <a:extLst>
              <a:ext uri="{FF2B5EF4-FFF2-40B4-BE49-F238E27FC236}">
                <a16:creationId xmlns:a16="http://schemas.microsoft.com/office/drawing/2014/main" id="{4215A659-BABD-D448-9887-312B701B1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53088" y="2695862"/>
            <a:ext cx="2144810" cy="119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5">
            <a:extLst>
              <a:ext uri="{FF2B5EF4-FFF2-40B4-BE49-F238E27FC236}">
                <a16:creationId xmlns:a16="http://schemas.microsoft.com/office/drawing/2014/main" id="{1B7225E3-761F-5C47-A5F0-D26DC24A7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64507" y="3924748"/>
            <a:ext cx="2321972" cy="28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Retângulo 70">
            <a:extLst>
              <a:ext uri="{FF2B5EF4-FFF2-40B4-BE49-F238E27FC236}">
                <a16:creationId xmlns:a16="http://schemas.microsoft.com/office/drawing/2014/main" id="{4BB92265-2A67-E74A-8C23-E8DCCEFEE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2.(a)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Rayleigh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62" name="Conector reto 72">
            <a:extLst>
              <a:ext uri="{FF2B5EF4-FFF2-40B4-BE49-F238E27FC236}">
                <a16:creationId xmlns:a16="http://schemas.microsoft.com/office/drawing/2014/main" id="{75670624-8D87-D54F-8D7E-917DC010182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70193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/>
      <p:bldP spid="21" grpId="0"/>
      <p:bldP spid="22" grpId="0"/>
      <p:bldP spid="6" grpId="0" animBg="1"/>
      <p:bldP spid="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Global Quantum Networks</a:t>
            </a:r>
          </a:p>
        </p:txBody>
      </p:sp>
      <p:cxnSp>
        <p:nvCxnSpPr>
          <p:cNvPr id="31749" name="Conector reto 72"/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A57B052C-7C84-F64D-A20E-34D4DF92615F}"/>
              </a:ext>
            </a:extLst>
          </p:cNvPr>
          <p:cNvCxnSpPr/>
          <p:nvPr/>
        </p:nvCxnSpPr>
        <p:spPr bwMode="auto">
          <a:xfrm>
            <a:off x="4441372" y="487959"/>
            <a:ext cx="0" cy="6357031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Retângulo 70">
            <a:extLst>
              <a:ext uri="{FF2B5EF4-FFF2-40B4-BE49-F238E27FC236}">
                <a16:creationId xmlns:a16="http://schemas.microsoft.com/office/drawing/2014/main" id="{C40A66F8-6FDC-A240-9823-2845C342A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6724"/>
            <a:ext cx="4441370" cy="48795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</a:t>
            </a:r>
            <a:r>
              <a:rPr kumimoji="0" lang="pt-BR" sz="2800" b="0" i="0" u="none" strike="noStrike" kern="1200" cap="none" spc="0" normalizeH="0" baseline="3000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st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meaning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8" name="Picture 8" descr="CapaScience.gif">
            <a:extLst>
              <a:ext uri="{FF2B5EF4-FFF2-40B4-BE49-F238E27FC236}">
                <a16:creationId xmlns:a16="http://schemas.microsoft.com/office/drawing/2014/main" id="{C7E4668C-1BDB-704D-86BE-6270EB6E6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93" y="1146900"/>
            <a:ext cx="4126570" cy="5247661"/>
          </a:xfrm>
          <a:prstGeom prst="rect">
            <a:avLst/>
          </a:prstGeom>
        </p:spPr>
      </p:pic>
      <p:sp>
        <p:nvSpPr>
          <p:cNvPr id="9" name="Retângulo 70">
            <a:extLst>
              <a:ext uri="{FF2B5EF4-FFF2-40B4-BE49-F238E27FC236}">
                <a16:creationId xmlns:a16="http://schemas.microsoft.com/office/drawing/2014/main" id="{3495B624-5B2B-C044-82DE-CDEBDB45A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370" y="552170"/>
            <a:ext cx="4441370" cy="48795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</a:t>
            </a:r>
            <a:r>
              <a:rPr lang="pt-BR" sz="2800" baseline="30000" dirty="0">
                <a:solidFill>
                  <a:srgbClr val="FF5050"/>
                </a:solidFill>
              </a:rPr>
              <a:t>nd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meaning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0" name="Cloud 1">
            <a:extLst>
              <a:ext uri="{FF2B5EF4-FFF2-40B4-BE49-F238E27FC236}">
                <a16:creationId xmlns:a16="http://schemas.microsoft.com/office/drawing/2014/main" id="{F05DCA4A-00BE-7146-B029-4D986B0D2A0B}"/>
              </a:ext>
            </a:extLst>
          </p:cNvPr>
          <p:cNvSpPr/>
          <p:nvPr/>
        </p:nvSpPr>
        <p:spPr bwMode="auto">
          <a:xfrm>
            <a:off x="5578322" y="1224965"/>
            <a:ext cx="2167466" cy="1351857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isolated quantum system</a:t>
            </a:r>
          </a:p>
        </p:txBody>
      </p:sp>
      <p:sp>
        <p:nvSpPr>
          <p:cNvPr id="5" name="Seta para Baixo 4">
            <a:extLst>
              <a:ext uri="{FF2B5EF4-FFF2-40B4-BE49-F238E27FC236}">
                <a16:creationId xmlns:a16="http://schemas.microsoft.com/office/drawing/2014/main" id="{5FE5F7A4-0D23-6C42-B10E-5FBC861D8E96}"/>
              </a:ext>
            </a:extLst>
          </p:cNvPr>
          <p:cNvSpPr/>
          <p:nvPr/>
        </p:nvSpPr>
        <p:spPr bwMode="auto">
          <a:xfrm>
            <a:off x="6435846" y="2761658"/>
            <a:ext cx="568712" cy="535259"/>
          </a:xfrm>
          <a:prstGeom prst="downArrow">
            <a:avLst/>
          </a:prstGeom>
          <a:solidFill>
            <a:srgbClr val="FF0000">
              <a:alpha val="43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pt-BR" sz="1800" b="0" i="0" u="none" strike="noStrike" cap="none" normalizeH="0" baseline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816745C7-58A2-4442-945E-B4A6F2340C67}"/>
              </a:ext>
            </a:extLst>
          </p:cNvPr>
          <p:cNvGrpSpPr/>
          <p:nvPr/>
        </p:nvGrpSpPr>
        <p:grpSpPr>
          <a:xfrm>
            <a:off x="5392037" y="3462270"/>
            <a:ext cx="2675447" cy="2865863"/>
            <a:chOff x="6350003" y="1100669"/>
            <a:chExt cx="2675447" cy="2865863"/>
          </a:xfrm>
        </p:grpSpPr>
        <p:sp>
          <p:nvSpPr>
            <p:cNvPr id="13" name="Rounded Rectangle 72">
              <a:extLst>
                <a:ext uri="{FF2B5EF4-FFF2-40B4-BE49-F238E27FC236}">
                  <a16:creationId xmlns:a16="http://schemas.microsoft.com/office/drawing/2014/main" id="{F5B87545-4F5B-6240-AAAA-ED3D1B09234D}"/>
                </a:ext>
              </a:extLst>
            </p:cNvPr>
            <p:cNvSpPr/>
            <p:nvPr/>
          </p:nvSpPr>
          <p:spPr bwMode="auto">
            <a:xfrm>
              <a:off x="6350003" y="1100669"/>
              <a:ext cx="2675447" cy="2865863"/>
            </a:xfrm>
            <a:prstGeom prst="roundRect">
              <a:avLst/>
            </a:prstGeom>
            <a:solidFill>
              <a:srgbClr val="FF505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  <p:sp>
          <p:nvSpPr>
            <p:cNvPr id="14" name="Cloud 70">
              <a:extLst>
                <a:ext uri="{FF2B5EF4-FFF2-40B4-BE49-F238E27FC236}">
                  <a16:creationId xmlns:a16="http://schemas.microsoft.com/office/drawing/2014/main" id="{950FE6C2-CAA0-0349-B215-1807974756F8}"/>
                </a:ext>
              </a:extLst>
            </p:cNvPr>
            <p:cNvSpPr/>
            <p:nvPr/>
          </p:nvSpPr>
          <p:spPr bwMode="auto">
            <a:xfrm>
              <a:off x="6891871" y="1490138"/>
              <a:ext cx="1574796" cy="930197"/>
            </a:xfrm>
            <a:prstGeom prst="cloud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quantum system</a:t>
              </a:r>
            </a:p>
          </p:txBody>
        </p:sp>
        <p:sp>
          <p:nvSpPr>
            <p:cNvPr id="15" name="TextBox 74">
              <a:extLst>
                <a:ext uri="{FF2B5EF4-FFF2-40B4-BE49-F238E27FC236}">
                  <a16:creationId xmlns:a16="http://schemas.microsoft.com/office/drawing/2014/main" id="{55AD846D-18D2-2C47-B43A-C991BC1065AA}"/>
                </a:ext>
              </a:extLst>
            </p:cNvPr>
            <p:cNvSpPr txBox="1"/>
            <p:nvPr/>
          </p:nvSpPr>
          <p:spPr>
            <a:xfrm>
              <a:off x="6810123" y="2809804"/>
              <a:ext cx="160866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+mn-cs"/>
                </a:rPr>
                <a:t>quantum </a:t>
              </a:r>
              <a:r>
                <a:rPr lang="en-US" sz="2800" dirty="0">
                  <a:solidFill>
                    <a:srgbClr val="800000"/>
                  </a:solidFill>
                </a:rPr>
                <a:t>world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275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Oval 18"/>
          <p:cNvSpPr>
            <a:spLocks noChangeArrowheads="1"/>
          </p:cNvSpPr>
          <p:nvPr/>
        </p:nvSpPr>
        <p:spPr bwMode="auto">
          <a:xfrm>
            <a:off x="1225782" y="3737944"/>
            <a:ext cx="1371600" cy="8382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201" name="Rectangle 170"/>
          <p:cNvSpPr>
            <a:spLocks noChangeArrowheads="1"/>
          </p:cNvSpPr>
          <p:nvPr/>
        </p:nvSpPr>
        <p:spPr bwMode="auto">
          <a:xfrm>
            <a:off x="4067940" y="4703233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endParaRPr lang="en-US"/>
          </a:p>
        </p:txBody>
      </p:sp>
      <p:sp>
        <p:nvSpPr>
          <p:cNvPr id="202" name="Rectangle 171"/>
          <p:cNvSpPr>
            <a:spLocks noChangeArrowheads="1"/>
          </p:cNvSpPr>
          <p:nvPr/>
        </p:nvSpPr>
        <p:spPr bwMode="auto">
          <a:xfrm>
            <a:off x="4067940" y="4852764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>
            <a:spAutoFit/>
          </a:bodyPr>
          <a:lstStyle/>
          <a:p>
            <a:endParaRPr lang="en-US"/>
          </a:p>
        </p:txBody>
      </p:sp>
      <p:sp>
        <p:nvSpPr>
          <p:cNvPr id="203" name="Rectangle 172"/>
          <p:cNvSpPr>
            <a:spLocks noChangeArrowheads="1"/>
          </p:cNvSpPr>
          <p:nvPr/>
        </p:nvSpPr>
        <p:spPr bwMode="auto">
          <a:xfrm>
            <a:off x="4067940" y="5002294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>
            <a:spAutoFit/>
          </a:bodyPr>
          <a:lstStyle/>
          <a:p>
            <a:endParaRPr lang="en-US"/>
          </a:p>
        </p:txBody>
      </p:sp>
      <p:sp>
        <p:nvSpPr>
          <p:cNvPr id="204" name="Rectangle 173"/>
          <p:cNvSpPr>
            <a:spLocks noChangeArrowheads="1"/>
          </p:cNvSpPr>
          <p:nvPr/>
        </p:nvSpPr>
        <p:spPr bwMode="auto">
          <a:xfrm>
            <a:off x="4067940" y="5151825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endParaRPr lang="en-US"/>
          </a:p>
        </p:txBody>
      </p:sp>
      <p:sp>
        <p:nvSpPr>
          <p:cNvPr id="205" name="Rectangle 174"/>
          <p:cNvSpPr>
            <a:spLocks noChangeArrowheads="1"/>
          </p:cNvSpPr>
          <p:nvPr/>
        </p:nvSpPr>
        <p:spPr bwMode="auto">
          <a:xfrm>
            <a:off x="4067940" y="5301356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>
            <a:spAutoFit/>
          </a:bodyPr>
          <a:lstStyle/>
          <a:p>
            <a:endParaRPr lang="en-US"/>
          </a:p>
        </p:txBody>
      </p:sp>
      <p:sp>
        <p:nvSpPr>
          <p:cNvPr id="229" name="Rectangle 175"/>
          <p:cNvSpPr>
            <a:spLocks noChangeArrowheads="1"/>
          </p:cNvSpPr>
          <p:nvPr/>
        </p:nvSpPr>
        <p:spPr bwMode="auto">
          <a:xfrm>
            <a:off x="4067940" y="5450887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>
            <a:spAutoFit/>
          </a:bodyPr>
          <a:lstStyle/>
          <a:p>
            <a:endParaRPr lang="en-US"/>
          </a:p>
        </p:txBody>
      </p:sp>
      <p:sp>
        <p:nvSpPr>
          <p:cNvPr id="281" name="Rectangle 192"/>
          <p:cNvSpPr>
            <a:spLocks noChangeArrowheads="1"/>
          </p:cNvSpPr>
          <p:nvPr/>
        </p:nvSpPr>
        <p:spPr bwMode="auto">
          <a:xfrm>
            <a:off x="4574349" y="5151825"/>
            <a:ext cx="184753" cy="33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0800" anchor="ctr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5" name="Group 8"/>
          <p:cNvGrpSpPr>
            <a:grpSpLocks/>
          </p:cNvGrpSpPr>
          <p:nvPr/>
        </p:nvGrpSpPr>
        <p:grpSpPr bwMode="auto">
          <a:xfrm>
            <a:off x="209550" y="750414"/>
            <a:ext cx="2867025" cy="2689225"/>
            <a:chOff x="114" y="2242"/>
            <a:chExt cx="1806" cy="1694"/>
          </a:xfrm>
        </p:grpSpPr>
        <p:sp>
          <p:nvSpPr>
            <p:cNvPr id="36" name="Oval 9"/>
            <p:cNvSpPr>
              <a:spLocks noChangeArrowheads="1"/>
            </p:cNvSpPr>
            <p:nvPr/>
          </p:nvSpPr>
          <p:spPr bwMode="auto">
            <a:xfrm>
              <a:off x="654" y="3599"/>
              <a:ext cx="67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721" y="2586"/>
              <a:ext cx="5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Line 11"/>
            <p:cNvSpPr>
              <a:spLocks noChangeShapeType="1"/>
            </p:cNvSpPr>
            <p:nvPr/>
          </p:nvSpPr>
          <p:spPr bwMode="auto">
            <a:xfrm>
              <a:off x="384" y="3666"/>
              <a:ext cx="5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Line 12"/>
            <p:cNvSpPr>
              <a:spLocks noChangeShapeType="1"/>
            </p:cNvSpPr>
            <p:nvPr/>
          </p:nvSpPr>
          <p:spPr bwMode="auto">
            <a:xfrm>
              <a:off x="1106" y="3781"/>
              <a:ext cx="54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Oval 13"/>
            <p:cNvSpPr>
              <a:spLocks noChangeArrowheads="1"/>
            </p:cNvSpPr>
            <p:nvPr/>
          </p:nvSpPr>
          <p:spPr bwMode="auto">
            <a:xfrm>
              <a:off x="856" y="3599"/>
              <a:ext cx="68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Oval 14"/>
            <p:cNvSpPr>
              <a:spLocks noChangeArrowheads="1"/>
            </p:cNvSpPr>
            <p:nvPr/>
          </p:nvSpPr>
          <p:spPr bwMode="auto">
            <a:xfrm>
              <a:off x="789" y="3599"/>
              <a:ext cx="67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Oval 15"/>
            <p:cNvSpPr>
              <a:spLocks noChangeArrowheads="1"/>
            </p:cNvSpPr>
            <p:nvPr/>
          </p:nvSpPr>
          <p:spPr bwMode="auto">
            <a:xfrm>
              <a:off x="384" y="3599"/>
              <a:ext cx="67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Oval 16"/>
            <p:cNvSpPr>
              <a:spLocks noChangeArrowheads="1"/>
            </p:cNvSpPr>
            <p:nvPr/>
          </p:nvSpPr>
          <p:spPr bwMode="auto">
            <a:xfrm>
              <a:off x="451" y="3599"/>
              <a:ext cx="68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519" y="3599"/>
              <a:ext cx="67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721" y="3599"/>
              <a:ext cx="68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586" y="3599"/>
              <a:ext cx="68" cy="6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3" name="Picture 2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" y="3531"/>
              <a:ext cx="23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" name="Picture 2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6" y="3666"/>
              <a:ext cx="254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2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" y="2242"/>
              <a:ext cx="267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6" name="Group 24"/>
          <p:cNvGrpSpPr>
            <a:grpSpLocks/>
          </p:cNvGrpSpPr>
          <p:nvPr/>
        </p:nvGrpSpPr>
        <p:grpSpPr bwMode="auto">
          <a:xfrm>
            <a:off x="1066800" y="1410814"/>
            <a:ext cx="2787650" cy="2787650"/>
            <a:chOff x="672" y="1844"/>
            <a:chExt cx="1756" cy="1756"/>
          </a:xfrm>
        </p:grpSpPr>
        <p:grpSp>
          <p:nvGrpSpPr>
            <p:cNvPr id="57" name="Group 25"/>
            <p:cNvGrpSpPr>
              <a:grpSpLocks/>
            </p:cNvGrpSpPr>
            <p:nvPr/>
          </p:nvGrpSpPr>
          <p:grpSpPr bwMode="auto">
            <a:xfrm>
              <a:off x="672" y="1844"/>
              <a:ext cx="1080" cy="1121"/>
              <a:chOff x="654" y="2658"/>
              <a:chExt cx="1080" cy="1121"/>
            </a:xfrm>
          </p:grpSpPr>
          <p:sp>
            <p:nvSpPr>
              <p:cNvPr id="79" name="Oval 26"/>
              <p:cNvSpPr>
                <a:spLocks noChangeArrowheads="1"/>
              </p:cNvSpPr>
              <p:nvPr/>
            </p:nvSpPr>
            <p:spPr bwMode="auto">
              <a:xfrm>
                <a:off x="654" y="3599"/>
                <a:ext cx="67" cy="6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0" name="Group 27"/>
              <p:cNvGrpSpPr>
                <a:grpSpLocks/>
              </p:cNvGrpSpPr>
              <p:nvPr/>
            </p:nvGrpSpPr>
            <p:grpSpPr bwMode="auto">
              <a:xfrm>
                <a:off x="1150" y="2658"/>
                <a:ext cx="584" cy="1121"/>
                <a:chOff x="1274" y="3096"/>
                <a:chExt cx="418" cy="803"/>
              </a:xfrm>
            </p:grpSpPr>
            <p:sp>
              <p:nvSpPr>
                <p:cNvPr id="81" name="Oval 28"/>
                <p:cNvSpPr>
                  <a:spLocks noChangeArrowheads="1"/>
                </p:cNvSpPr>
                <p:nvPr/>
              </p:nvSpPr>
              <p:spPr bwMode="auto">
                <a:xfrm>
                  <a:off x="1432" y="3848"/>
                  <a:ext cx="48" cy="4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82" name="Group 29"/>
                <p:cNvGrpSpPr>
                  <a:grpSpLocks/>
                </p:cNvGrpSpPr>
                <p:nvPr/>
              </p:nvGrpSpPr>
              <p:grpSpPr bwMode="auto">
                <a:xfrm rot="4198962">
                  <a:off x="902" y="3468"/>
                  <a:ext cx="803" cy="60"/>
                  <a:chOff x="2533" y="2532"/>
                  <a:chExt cx="929" cy="60"/>
                </a:xfrm>
              </p:grpSpPr>
              <p:grpSp>
                <p:nvGrpSpPr>
                  <p:cNvPr id="8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2533" y="2532"/>
                    <a:ext cx="880" cy="60"/>
                    <a:chOff x="2256" y="3120"/>
                    <a:chExt cx="1392" cy="94"/>
                  </a:xfrm>
                </p:grpSpPr>
                <p:sp>
                  <p:nvSpPr>
                    <p:cNvPr id="86" name="Arc 31"/>
                    <p:cNvSpPr>
                      <a:spLocks/>
                    </p:cNvSpPr>
                    <p:nvPr/>
                  </p:nvSpPr>
                  <p:spPr bwMode="auto">
                    <a:xfrm>
                      <a:off x="225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7" name="Arc 32"/>
                    <p:cNvSpPr>
                      <a:spLocks/>
                    </p:cNvSpPr>
                    <p:nvPr/>
                  </p:nvSpPr>
                  <p:spPr bwMode="auto">
                    <a:xfrm flipV="1">
                      <a:off x="234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8" name="Arc 33"/>
                    <p:cNvSpPr>
                      <a:spLocks/>
                    </p:cNvSpPr>
                    <p:nvPr/>
                  </p:nvSpPr>
                  <p:spPr bwMode="auto">
                    <a:xfrm>
                      <a:off x="243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9" name="Arc 34"/>
                    <p:cNvSpPr>
                      <a:spLocks/>
                    </p:cNvSpPr>
                    <p:nvPr/>
                  </p:nvSpPr>
                  <p:spPr bwMode="auto">
                    <a:xfrm flipV="1">
                      <a:off x="251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0" name="Arc 35"/>
                    <p:cNvSpPr>
                      <a:spLocks/>
                    </p:cNvSpPr>
                    <p:nvPr/>
                  </p:nvSpPr>
                  <p:spPr bwMode="auto">
                    <a:xfrm>
                      <a:off x="260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1" name="Arc 36"/>
                    <p:cNvSpPr>
                      <a:spLocks/>
                    </p:cNvSpPr>
                    <p:nvPr/>
                  </p:nvSpPr>
                  <p:spPr bwMode="auto">
                    <a:xfrm flipV="1">
                      <a:off x="269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2" name="Arc 37"/>
                    <p:cNvSpPr>
                      <a:spLocks/>
                    </p:cNvSpPr>
                    <p:nvPr/>
                  </p:nvSpPr>
                  <p:spPr bwMode="auto">
                    <a:xfrm>
                      <a:off x="2778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3" name="Arc 38"/>
                    <p:cNvSpPr>
                      <a:spLocks/>
                    </p:cNvSpPr>
                    <p:nvPr/>
                  </p:nvSpPr>
                  <p:spPr bwMode="auto">
                    <a:xfrm flipV="1">
                      <a:off x="2865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4" name="Arc 39"/>
                    <p:cNvSpPr>
                      <a:spLocks/>
                    </p:cNvSpPr>
                    <p:nvPr/>
                  </p:nvSpPr>
                  <p:spPr bwMode="auto">
                    <a:xfrm>
                      <a:off x="2952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5" name="Arc 40"/>
                    <p:cNvSpPr>
                      <a:spLocks/>
                    </p:cNvSpPr>
                    <p:nvPr/>
                  </p:nvSpPr>
                  <p:spPr bwMode="auto">
                    <a:xfrm flipV="1">
                      <a:off x="3039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6" name="Arc 41"/>
                    <p:cNvSpPr>
                      <a:spLocks/>
                    </p:cNvSpPr>
                    <p:nvPr/>
                  </p:nvSpPr>
                  <p:spPr bwMode="auto">
                    <a:xfrm>
                      <a:off x="312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7" name="Arc 42"/>
                    <p:cNvSpPr>
                      <a:spLocks/>
                    </p:cNvSpPr>
                    <p:nvPr/>
                  </p:nvSpPr>
                  <p:spPr bwMode="auto">
                    <a:xfrm flipV="1">
                      <a:off x="321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8" name="Arc 43"/>
                    <p:cNvSpPr>
                      <a:spLocks/>
                    </p:cNvSpPr>
                    <p:nvPr/>
                  </p:nvSpPr>
                  <p:spPr bwMode="auto">
                    <a:xfrm>
                      <a:off x="330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9" name="Arc 44"/>
                    <p:cNvSpPr>
                      <a:spLocks/>
                    </p:cNvSpPr>
                    <p:nvPr/>
                  </p:nvSpPr>
                  <p:spPr bwMode="auto">
                    <a:xfrm flipV="1">
                      <a:off x="338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0" name="Arc 45"/>
                    <p:cNvSpPr>
                      <a:spLocks/>
                    </p:cNvSpPr>
                    <p:nvPr/>
                  </p:nvSpPr>
                  <p:spPr bwMode="auto">
                    <a:xfrm>
                      <a:off x="347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1" name="Arc 46"/>
                    <p:cNvSpPr>
                      <a:spLocks/>
                    </p:cNvSpPr>
                    <p:nvPr/>
                  </p:nvSpPr>
                  <p:spPr bwMode="auto">
                    <a:xfrm flipV="1">
                      <a:off x="356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85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3404" y="2564"/>
                    <a:ext cx="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0099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83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1295" y="3291"/>
                  <a:ext cx="397" cy="1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sz="2000" kern="0" noProof="0" dirty="0">
                      <a:solidFill>
                        <a:srgbClr val="339933"/>
                      </a:solidFill>
                      <a:latin typeface="Tahoma" pitchFamily="34" charset="0"/>
                      <a:ea typeface="新細明體" pitchFamily="18" charset="-120"/>
                      <a:cs typeface="Tahoma" pitchFamily="34" charset="0"/>
                    </a:rPr>
                    <a:t>field</a:t>
                  </a:r>
                  <a:r>
                    <a:rPr kumimoji="1" 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39933"/>
                      </a:solidFill>
                      <a:effectLst/>
                      <a:uLnTx/>
                      <a:uFillTx/>
                      <a:latin typeface="Tahoma" pitchFamily="34" charset="0"/>
                      <a:ea typeface="新細明體" pitchFamily="18" charset="-120"/>
                      <a:cs typeface="Tahoma" pitchFamily="34" charset="0"/>
                    </a:rPr>
                    <a:t> 1</a:t>
                  </a:r>
                </a:p>
              </p:txBody>
            </p:sp>
          </p:grpSp>
        </p:grpSp>
        <p:grpSp>
          <p:nvGrpSpPr>
            <p:cNvPr id="58" name="Group 49"/>
            <p:cNvGrpSpPr>
              <a:grpSpLocks/>
            </p:cNvGrpSpPr>
            <p:nvPr/>
          </p:nvGrpSpPr>
          <p:grpSpPr bwMode="auto">
            <a:xfrm>
              <a:off x="1299" y="3259"/>
              <a:ext cx="1129" cy="341"/>
              <a:chOff x="1299" y="3259"/>
              <a:chExt cx="1129" cy="341"/>
            </a:xfrm>
          </p:grpSpPr>
          <p:grpSp>
            <p:nvGrpSpPr>
              <p:cNvPr id="59" name="Group 50"/>
              <p:cNvGrpSpPr>
                <a:grpSpLocks/>
              </p:cNvGrpSpPr>
              <p:nvPr/>
            </p:nvGrpSpPr>
            <p:grpSpPr bwMode="auto">
              <a:xfrm>
                <a:off x="1299" y="3516"/>
                <a:ext cx="1129" cy="84"/>
                <a:chOff x="2533" y="2532"/>
                <a:chExt cx="929" cy="60"/>
              </a:xfrm>
            </p:grpSpPr>
            <p:grpSp>
              <p:nvGrpSpPr>
                <p:cNvPr id="61" name="Group 51"/>
                <p:cNvGrpSpPr>
                  <a:grpSpLocks/>
                </p:cNvGrpSpPr>
                <p:nvPr/>
              </p:nvGrpSpPr>
              <p:grpSpPr bwMode="auto">
                <a:xfrm>
                  <a:off x="2533" y="2532"/>
                  <a:ext cx="880" cy="60"/>
                  <a:chOff x="2256" y="3120"/>
                  <a:chExt cx="1392" cy="94"/>
                </a:xfrm>
              </p:grpSpPr>
              <p:sp>
                <p:nvSpPr>
                  <p:cNvPr id="63" name="Arc 52"/>
                  <p:cNvSpPr>
                    <a:spLocks/>
                  </p:cNvSpPr>
                  <p:nvPr/>
                </p:nvSpPr>
                <p:spPr bwMode="auto">
                  <a:xfrm>
                    <a:off x="2256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4" name="Arc 53"/>
                  <p:cNvSpPr>
                    <a:spLocks/>
                  </p:cNvSpPr>
                  <p:nvPr/>
                </p:nvSpPr>
                <p:spPr bwMode="auto">
                  <a:xfrm flipV="1">
                    <a:off x="2343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5" name="Arc 54"/>
                  <p:cNvSpPr>
                    <a:spLocks/>
                  </p:cNvSpPr>
                  <p:nvPr/>
                </p:nvSpPr>
                <p:spPr bwMode="auto">
                  <a:xfrm>
                    <a:off x="2430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6" name="Arc 55"/>
                  <p:cNvSpPr>
                    <a:spLocks/>
                  </p:cNvSpPr>
                  <p:nvPr/>
                </p:nvSpPr>
                <p:spPr bwMode="auto">
                  <a:xfrm flipV="1">
                    <a:off x="2517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7" name="Arc 56"/>
                  <p:cNvSpPr>
                    <a:spLocks/>
                  </p:cNvSpPr>
                  <p:nvPr/>
                </p:nvSpPr>
                <p:spPr bwMode="auto">
                  <a:xfrm>
                    <a:off x="2604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8" name="Arc 57"/>
                  <p:cNvSpPr>
                    <a:spLocks/>
                  </p:cNvSpPr>
                  <p:nvPr/>
                </p:nvSpPr>
                <p:spPr bwMode="auto">
                  <a:xfrm flipV="1">
                    <a:off x="2691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69" name="Arc 58"/>
                  <p:cNvSpPr>
                    <a:spLocks/>
                  </p:cNvSpPr>
                  <p:nvPr/>
                </p:nvSpPr>
                <p:spPr bwMode="auto">
                  <a:xfrm>
                    <a:off x="2778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0" name="Arc 59"/>
                  <p:cNvSpPr>
                    <a:spLocks/>
                  </p:cNvSpPr>
                  <p:nvPr/>
                </p:nvSpPr>
                <p:spPr bwMode="auto">
                  <a:xfrm flipV="1">
                    <a:off x="2865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1" name="Arc 60"/>
                  <p:cNvSpPr>
                    <a:spLocks/>
                  </p:cNvSpPr>
                  <p:nvPr/>
                </p:nvSpPr>
                <p:spPr bwMode="auto">
                  <a:xfrm>
                    <a:off x="2952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2" name="Arc 61"/>
                  <p:cNvSpPr>
                    <a:spLocks/>
                  </p:cNvSpPr>
                  <p:nvPr/>
                </p:nvSpPr>
                <p:spPr bwMode="auto">
                  <a:xfrm flipV="1">
                    <a:off x="3039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3" name="Arc 62"/>
                  <p:cNvSpPr>
                    <a:spLocks/>
                  </p:cNvSpPr>
                  <p:nvPr/>
                </p:nvSpPr>
                <p:spPr bwMode="auto">
                  <a:xfrm>
                    <a:off x="3126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4" name="Arc 63"/>
                  <p:cNvSpPr>
                    <a:spLocks/>
                  </p:cNvSpPr>
                  <p:nvPr/>
                </p:nvSpPr>
                <p:spPr bwMode="auto">
                  <a:xfrm flipV="1">
                    <a:off x="3213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5" name="Arc 64"/>
                  <p:cNvSpPr>
                    <a:spLocks/>
                  </p:cNvSpPr>
                  <p:nvPr/>
                </p:nvSpPr>
                <p:spPr bwMode="auto">
                  <a:xfrm>
                    <a:off x="3300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6" name="Arc 65"/>
                  <p:cNvSpPr>
                    <a:spLocks/>
                  </p:cNvSpPr>
                  <p:nvPr/>
                </p:nvSpPr>
                <p:spPr bwMode="auto">
                  <a:xfrm flipV="1">
                    <a:off x="3387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7" name="Arc 66"/>
                  <p:cNvSpPr>
                    <a:spLocks/>
                  </p:cNvSpPr>
                  <p:nvPr/>
                </p:nvSpPr>
                <p:spPr bwMode="auto">
                  <a:xfrm>
                    <a:off x="3474" y="3120"/>
                    <a:ext cx="87" cy="74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78" name="Arc 67"/>
                  <p:cNvSpPr>
                    <a:spLocks/>
                  </p:cNvSpPr>
                  <p:nvPr/>
                </p:nvSpPr>
                <p:spPr bwMode="auto">
                  <a:xfrm flipV="1">
                    <a:off x="3561" y="3141"/>
                    <a:ext cx="87" cy="73"/>
                  </a:xfrm>
                  <a:custGeom>
                    <a:avLst/>
                    <a:gdLst>
                      <a:gd name="T0" fmla="*/ 0 w 40482"/>
                      <a:gd name="T1" fmla="*/ 0 h 21600"/>
                      <a:gd name="T2" fmla="*/ 0 w 40482"/>
                      <a:gd name="T3" fmla="*/ 0 h 21600"/>
                      <a:gd name="T4" fmla="*/ 0 w 40482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0482" h="21600" fill="none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</a:path>
                      <a:path w="40482" h="21600" stroke="0" extrusionOk="0">
                        <a:moveTo>
                          <a:pt x="-1" y="13845"/>
                        </a:moveTo>
                        <a:cubicBezTo>
                          <a:pt x="3208" y="5504"/>
                          <a:pt x="11222" y="-1"/>
                          <a:pt x="20160" y="0"/>
                        </a:cubicBezTo>
                        <a:cubicBezTo>
                          <a:pt x="29267" y="0"/>
                          <a:pt x="37396" y="5712"/>
                          <a:pt x="40482" y="14280"/>
                        </a:cubicBezTo>
                        <a:lnTo>
                          <a:pt x="20160" y="21600"/>
                        </a:lnTo>
                        <a:lnTo>
                          <a:pt x="-1" y="13845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99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pt-BR" sz="1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62" name="Line 68"/>
                <p:cNvSpPr>
                  <a:spLocks noChangeShapeType="1"/>
                </p:cNvSpPr>
                <p:nvPr/>
              </p:nvSpPr>
              <p:spPr bwMode="auto">
                <a:xfrm>
                  <a:off x="3404" y="2564"/>
                  <a:ext cx="58" cy="0"/>
                </a:xfrm>
                <a:prstGeom prst="line">
                  <a:avLst/>
                </a:prstGeom>
                <a:noFill/>
                <a:ln w="12700">
                  <a:solidFill>
                    <a:srgbClr val="0099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0" name="Text Box 69"/>
              <p:cNvSpPr txBox="1">
                <a:spLocks noChangeArrowheads="1"/>
              </p:cNvSpPr>
              <p:nvPr/>
            </p:nvSpPr>
            <p:spPr bwMode="auto">
              <a:xfrm>
                <a:off x="1571" y="3259"/>
                <a:ext cx="55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sz="2000" kern="0" noProof="0" dirty="0">
                    <a:solidFill>
                      <a:srgbClr val="339933"/>
                    </a:solidFill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field</a:t>
                </a:r>
                <a:r>
                  <a:rPr kumimoji="1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39933"/>
                    </a:solidFill>
                    <a:effectLst/>
                    <a:uLnTx/>
                    <a:uFillTx/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 1</a:t>
                </a:r>
              </a:p>
            </p:txBody>
          </p:sp>
        </p:grpSp>
      </p:grpSp>
      <p:grpSp>
        <p:nvGrpSpPr>
          <p:cNvPr id="102" name="Group 70"/>
          <p:cNvGrpSpPr>
            <a:grpSpLocks/>
          </p:cNvGrpSpPr>
          <p:nvPr/>
        </p:nvGrpSpPr>
        <p:grpSpPr bwMode="auto">
          <a:xfrm>
            <a:off x="428631" y="1493364"/>
            <a:ext cx="1601794" cy="2643188"/>
            <a:chOff x="270" y="1896"/>
            <a:chExt cx="1009" cy="1665"/>
          </a:xfrm>
        </p:grpSpPr>
        <p:grpSp>
          <p:nvGrpSpPr>
            <p:cNvPr id="103" name="Group 71"/>
            <p:cNvGrpSpPr>
              <a:grpSpLocks/>
            </p:cNvGrpSpPr>
            <p:nvPr/>
          </p:nvGrpSpPr>
          <p:grpSpPr bwMode="auto">
            <a:xfrm>
              <a:off x="270" y="1896"/>
              <a:ext cx="1009" cy="956"/>
              <a:chOff x="252" y="2710"/>
              <a:chExt cx="1009" cy="956"/>
            </a:xfrm>
          </p:grpSpPr>
          <p:sp>
            <p:nvSpPr>
              <p:cNvPr id="107" name="Line 72"/>
              <p:cNvSpPr>
                <a:spLocks noChangeShapeType="1"/>
              </p:cNvSpPr>
              <p:nvPr/>
            </p:nvSpPr>
            <p:spPr bwMode="auto">
              <a:xfrm>
                <a:off x="721" y="2710"/>
                <a:ext cx="5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08" name="Group 73"/>
              <p:cNvGrpSpPr>
                <a:grpSpLocks/>
              </p:cNvGrpSpPr>
              <p:nvPr/>
            </p:nvGrpSpPr>
            <p:grpSpPr bwMode="auto">
              <a:xfrm>
                <a:off x="252" y="2721"/>
                <a:ext cx="739" cy="945"/>
                <a:chOff x="252" y="2721"/>
                <a:chExt cx="739" cy="945"/>
              </a:xfrm>
            </p:grpSpPr>
            <p:sp>
              <p:nvSpPr>
                <p:cNvPr id="109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252" y="2971"/>
                  <a:ext cx="470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9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sz="2000" kern="0" dirty="0">
                      <a:solidFill>
                        <a:srgbClr val="00CCFF"/>
                      </a:solidFill>
                      <a:latin typeface="Tahoma" pitchFamily="34" charset="0"/>
                      <a:ea typeface="新細明體" pitchFamily="18" charset="-120"/>
                      <a:cs typeface="Tahoma" pitchFamily="34" charset="0"/>
                    </a:rPr>
                    <a:t>write</a:t>
                  </a:r>
                  <a:endParaRPr kumimoji="1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CCFF"/>
                    </a:solidFill>
                    <a:effectLst/>
                    <a:uLnTx/>
                    <a:uFillTx/>
                    <a:latin typeface="Tahoma" pitchFamily="34" charset="0"/>
                    <a:ea typeface="新細明體" pitchFamily="18" charset="-120"/>
                    <a:cs typeface="Tahoma" pitchFamily="34" charset="0"/>
                  </a:endParaRPr>
                </a:p>
              </p:txBody>
            </p:sp>
            <p:sp>
              <p:nvSpPr>
                <p:cNvPr id="110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679" y="2721"/>
                  <a:ext cx="312" cy="945"/>
                </a:xfrm>
                <a:prstGeom prst="line">
                  <a:avLst/>
                </a:prstGeom>
                <a:noFill/>
                <a:ln w="2857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04" name="Group 76"/>
            <p:cNvGrpSpPr>
              <a:grpSpLocks/>
            </p:cNvGrpSpPr>
            <p:nvPr/>
          </p:nvGrpSpPr>
          <p:grpSpPr bwMode="auto">
            <a:xfrm>
              <a:off x="393" y="3259"/>
              <a:ext cx="816" cy="302"/>
              <a:chOff x="393" y="3259"/>
              <a:chExt cx="816" cy="302"/>
            </a:xfrm>
          </p:grpSpPr>
          <p:sp>
            <p:nvSpPr>
              <p:cNvPr id="105" name="Line 77"/>
              <p:cNvSpPr>
                <a:spLocks noChangeShapeType="1"/>
              </p:cNvSpPr>
              <p:nvPr/>
            </p:nvSpPr>
            <p:spPr bwMode="auto">
              <a:xfrm>
                <a:off x="393" y="3561"/>
                <a:ext cx="816" cy="0"/>
              </a:xfrm>
              <a:prstGeom prst="line">
                <a:avLst/>
              </a:prstGeom>
              <a:noFill/>
              <a:ln w="76200">
                <a:solidFill>
                  <a:srgbClr val="00FF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6" name="Text Box 78"/>
              <p:cNvSpPr txBox="1">
                <a:spLocks noChangeArrowheads="1"/>
              </p:cNvSpPr>
              <p:nvPr/>
            </p:nvSpPr>
            <p:spPr bwMode="auto">
              <a:xfrm>
                <a:off x="466" y="3259"/>
                <a:ext cx="470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sz="2000" kern="0" noProof="0" dirty="0">
                    <a:solidFill>
                      <a:srgbClr val="00B0F0"/>
                    </a:solidFill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write</a:t>
                </a:r>
                <a:endParaRPr kumimoji="1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Tahoma" pitchFamily="34" charset="0"/>
                  <a:ea typeface="新細明體" pitchFamily="18" charset="-120"/>
                  <a:cs typeface="Tahoma" pitchFamily="34" charset="0"/>
                </a:endParaRPr>
              </a:p>
            </p:txBody>
          </p:sp>
        </p:grpSp>
      </p:grpSp>
      <p:grpSp>
        <p:nvGrpSpPr>
          <p:cNvPr id="111" name="Group 82"/>
          <p:cNvGrpSpPr>
            <a:grpSpLocks/>
          </p:cNvGrpSpPr>
          <p:nvPr/>
        </p:nvGrpSpPr>
        <p:grpSpPr bwMode="auto">
          <a:xfrm>
            <a:off x="3473140" y="972093"/>
            <a:ext cx="5502275" cy="908051"/>
            <a:chOff x="1956" y="1666"/>
            <a:chExt cx="3466" cy="572"/>
          </a:xfrm>
        </p:grpSpPr>
        <p:grpSp>
          <p:nvGrpSpPr>
            <p:cNvPr id="112" name="Group 83"/>
            <p:cNvGrpSpPr>
              <a:grpSpLocks/>
            </p:cNvGrpSpPr>
            <p:nvPr/>
          </p:nvGrpSpPr>
          <p:grpSpPr bwMode="auto">
            <a:xfrm>
              <a:off x="2489" y="1947"/>
              <a:ext cx="2211" cy="291"/>
              <a:chOff x="2489" y="1947"/>
              <a:chExt cx="2211" cy="291"/>
            </a:xfrm>
          </p:grpSpPr>
          <p:sp>
            <p:nvSpPr>
              <p:cNvPr id="114" name="Text Box 84"/>
              <p:cNvSpPr txBox="1">
                <a:spLocks noChangeArrowheads="1"/>
              </p:cNvSpPr>
              <p:nvPr/>
            </p:nvSpPr>
            <p:spPr bwMode="auto">
              <a:xfrm>
                <a:off x="2489" y="1947"/>
                <a:ext cx="2211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9pPr>
              </a:lstStyle>
              <a:p>
                <a:pPr algn="l">
                  <a:spcBef>
                    <a:spcPct val="0"/>
                  </a:spcBef>
                  <a:buFontTx/>
                  <a:buNone/>
                </a:pPr>
                <a:r>
                  <a:rPr kumimoji="1" lang="en-US" altLang="zh-TW" sz="2400" i="1" dirty="0">
                    <a:solidFill>
                      <a:srgbClr val="000000"/>
                    </a:solidFill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   </a:t>
                </a:r>
                <a:r>
                  <a:rPr kumimoji="1" lang="en-US" altLang="zh-TW" sz="2400" dirty="0">
                    <a:solidFill>
                      <a:srgbClr val="000000"/>
                    </a:solidFill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: excitation probability</a:t>
                </a:r>
              </a:p>
            </p:txBody>
          </p:sp>
          <p:pic>
            <p:nvPicPr>
              <p:cNvPr id="115" name="Picture 85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30" y="2041"/>
                <a:ext cx="161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13" name="Picture 8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6" y="1666"/>
              <a:ext cx="346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6" name="Text Box 34"/>
          <p:cNvSpPr txBox="1">
            <a:spLocks noChangeArrowheads="1"/>
          </p:cNvSpPr>
          <p:nvPr/>
        </p:nvSpPr>
        <p:spPr bwMode="auto">
          <a:xfrm>
            <a:off x="0" y="6491288"/>
            <a:ext cx="685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pt-BR" dirty="0" err="1">
                <a:solidFill>
                  <a:srgbClr val="000000"/>
                </a:solidFill>
                <a:latin typeface="Arial" charset="0"/>
              </a:rPr>
              <a:t>First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implementation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Kuzmich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et. al,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Nature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b="1" dirty="0">
                <a:solidFill>
                  <a:srgbClr val="000000"/>
                </a:solidFill>
                <a:latin typeface="Arial" charset="0"/>
              </a:rPr>
              <a:t>423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, 731 (2003)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7" name="Text Box 37"/>
          <p:cNvSpPr txBox="1">
            <a:spLocks noChangeArrowheads="1"/>
          </p:cNvSpPr>
          <p:nvPr/>
        </p:nvSpPr>
        <p:spPr bwMode="auto">
          <a:xfrm>
            <a:off x="19050" y="6157913"/>
            <a:ext cx="8297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rgbClr val="3333FF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har char="•"/>
              <a:defRPr>
                <a:solidFill>
                  <a:srgbClr val="3333FF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pt-BR" dirty="0" err="1">
                <a:solidFill>
                  <a:srgbClr val="000000"/>
                </a:solidFill>
                <a:latin typeface="Arial" charset="0"/>
              </a:rPr>
              <a:t>Theoretical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proposal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(DLCZ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protocol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):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Duan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et. al, </a:t>
            </a:r>
            <a:r>
              <a:rPr lang="pt-BR" dirty="0" err="1">
                <a:solidFill>
                  <a:srgbClr val="000000"/>
                </a:solidFill>
                <a:latin typeface="Arial" charset="0"/>
              </a:rPr>
              <a:t>Nature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pt-BR" b="1" dirty="0">
                <a:solidFill>
                  <a:srgbClr val="000000"/>
                </a:solidFill>
                <a:latin typeface="Arial" charset="0"/>
              </a:rPr>
              <a:t>414</a:t>
            </a:r>
            <a:r>
              <a:rPr lang="pt-BR" dirty="0">
                <a:solidFill>
                  <a:srgbClr val="000000"/>
                </a:solidFill>
                <a:latin typeface="Arial" charset="0"/>
              </a:rPr>
              <a:t>, 413 (2001)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8" name="Rectangle 38"/>
          <p:cNvSpPr>
            <a:spLocks noChangeArrowheads="1"/>
          </p:cNvSpPr>
          <p:nvPr/>
        </p:nvSpPr>
        <p:spPr bwMode="auto">
          <a:xfrm>
            <a:off x="0" y="6122988"/>
            <a:ext cx="9188450" cy="4286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grpSp>
        <p:nvGrpSpPr>
          <p:cNvPr id="155" name="Grupo 154"/>
          <p:cNvGrpSpPr/>
          <p:nvPr/>
        </p:nvGrpSpPr>
        <p:grpSpPr>
          <a:xfrm>
            <a:off x="5049024" y="2049346"/>
            <a:ext cx="2552234" cy="1775528"/>
            <a:chOff x="5049024" y="2049346"/>
            <a:chExt cx="2552234" cy="1775528"/>
          </a:xfrm>
        </p:grpSpPr>
        <p:pic>
          <p:nvPicPr>
            <p:cNvPr id="120" name="Imagem 119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5049024" y="2049346"/>
              <a:ext cx="2068830" cy="255270"/>
            </a:xfrm>
            <a:prstGeom prst="rect">
              <a:avLst/>
            </a:prstGeom>
          </p:spPr>
        </p:pic>
        <p:pic>
          <p:nvPicPr>
            <p:cNvPr id="153" name="Imagem 152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5067608" y="2458222"/>
              <a:ext cx="2533650" cy="255270"/>
            </a:xfrm>
            <a:prstGeom prst="rect">
              <a:avLst/>
            </a:prstGeom>
          </p:spPr>
        </p:pic>
        <p:pic>
          <p:nvPicPr>
            <p:cNvPr id="154" name="Imagem 153" descr="addin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5075042" y="2855948"/>
              <a:ext cx="2522220" cy="255270"/>
            </a:xfrm>
            <a:prstGeom prst="rect">
              <a:avLst/>
            </a:prstGeom>
          </p:spPr>
        </p:pic>
        <p:sp>
          <p:nvSpPr>
            <p:cNvPr id="126" name="CaixaDeTexto 125"/>
            <p:cNvSpPr txBox="1"/>
            <p:nvPr/>
          </p:nvSpPr>
          <p:spPr>
            <a:xfrm rot="5400000">
              <a:off x="5905176" y="3003803"/>
              <a:ext cx="9342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t-BR" sz="4000" dirty="0">
                  <a:solidFill>
                    <a:schemeClr val="tx1"/>
                  </a:solidFill>
                </a:rPr>
                <a:t>...</a:t>
              </a:r>
            </a:p>
          </p:txBody>
        </p:sp>
      </p:grpSp>
      <p:grpSp>
        <p:nvGrpSpPr>
          <p:cNvPr id="151" name="Grupo 150"/>
          <p:cNvGrpSpPr/>
          <p:nvPr/>
        </p:nvGrpSpPr>
        <p:grpSpPr>
          <a:xfrm>
            <a:off x="3934136" y="3968674"/>
            <a:ext cx="541338" cy="304800"/>
            <a:chOff x="3934136" y="3968674"/>
            <a:chExt cx="541338" cy="304800"/>
          </a:xfrm>
        </p:grpSpPr>
        <p:sp>
          <p:nvSpPr>
            <p:cNvPr id="142" name="Line 163"/>
            <p:cNvSpPr>
              <a:spLocks noChangeShapeType="1"/>
            </p:cNvSpPr>
            <p:nvPr/>
          </p:nvSpPr>
          <p:spPr bwMode="auto">
            <a:xfrm flipV="1">
              <a:off x="4080186" y="4114723"/>
              <a:ext cx="3952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43" name="Arc 182"/>
            <p:cNvSpPr>
              <a:spLocks/>
            </p:cNvSpPr>
            <p:nvPr/>
          </p:nvSpPr>
          <p:spPr bwMode="auto">
            <a:xfrm rot="5400000">
              <a:off x="3857936" y="4044874"/>
              <a:ext cx="304800" cy="152400"/>
            </a:xfrm>
            <a:custGeom>
              <a:avLst/>
              <a:gdLst>
                <a:gd name="T0" fmla="*/ 0 w 43200"/>
                <a:gd name="T1" fmla="*/ 0 h 21600"/>
                <a:gd name="T2" fmla="*/ 0 w 43200"/>
                <a:gd name="T3" fmla="*/ 0 h 21600"/>
                <a:gd name="T4" fmla="*/ 0 w 43200"/>
                <a:gd name="T5" fmla="*/ 0 h 216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21600"/>
                <a:gd name="T11" fmla="*/ 43200 w 432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1600" fill="none" extrusionOk="0">
                  <a:moveTo>
                    <a:pt x="0" y="21479"/>
                  </a:moveTo>
                  <a:cubicBezTo>
                    <a:pt x="66" y="9597"/>
                    <a:pt x="9717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</a:path>
                <a:path w="43200" h="21600" stroke="0" extrusionOk="0">
                  <a:moveTo>
                    <a:pt x="0" y="21479"/>
                  </a:moveTo>
                  <a:cubicBezTo>
                    <a:pt x="66" y="9597"/>
                    <a:pt x="9717" y="-1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lnTo>
                    <a:pt x="21600" y="21600"/>
                  </a:lnTo>
                  <a:lnTo>
                    <a:pt x="0" y="21479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tx1"/>
                </a:gs>
              </a:gsLst>
              <a:lin ang="0" scaled="1"/>
            </a:gra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t-BR"/>
            </a:p>
          </p:txBody>
        </p:sp>
      </p:grpSp>
      <p:grpSp>
        <p:nvGrpSpPr>
          <p:cNvPr id="152" name="Grupo 151"/>
          <p:cNvGrpSpPr/>
          <p:nvPr/>
        </p:nvGrpSpPr>
        <p:grpSpPr>
          <a:xfrm>
            <a:off x="3925231" y="3702205"/>
            <a:ext cx="4825234" cy="1184746"/>
            <a:chOff x="3925231" y="3702205"/>
            <a:chExt cx="4825234" cy="1184746"/>
          </a:xfrm>
        </p:grpSpPr>
        <p:sp>
          <p:nvSpPr>
            <p:cNvPr id="144" name="CaixaDeTexto 143"/>
            <p:cNvSpPr txBox="1"/>
            <p:nvPr/>
          </p:nvSpPr>
          <p:spPr>
            <a:xfrm>
              <a:off x="3925231" y="3702205"/>
              <a:ext cx="121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b="1">
                  <a:solidFill>
                    <a:srgbClr val="339933"/>
                  </a:solidFill>
                  <a:latin typeface="Tahoma"/>
                  <a:cs typeface="Tahoma"/>
                </a:rPr>
                <a:t>√  click!</a:t>
              </a:r>
              <a:endParaRPr lang="en-US" b="1">
                <a:solidFill>
                  <a:srgbClr val="339933"/>
                </a:solidFill>
              </a:endParaRPr>
            </a:p>
          </p:txBody>
        </p:sp>
        <p:pic>
          <p:nvPicPr>
            <p:cNvPr id="148" name="Imagem 147" descr="addin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5963408" y="4011965"/>
              <a:ext cx="2388870" cy="262890"/>
            </a:xfrm>
            <a:prstGeom prst="rect">
              <a:avLst/>
            </a:prstGeom>
          </p:spPr>
        </p:pic>
        <p:sp>
          <p:nvSpPr>
            <p:cNvPr id="147" name="Seta para a direita 146"/>
            <p:cNvSpPr/>
            <p:nvPr/>
          </p:nvSpPr>
          <p:spPr bwMode="auto">
            <a:xfrm>
              <a:off x="5241073" y="3969834"/>
              <a:ext cx="479502" cy="663619"/>
            </a:xfrm>
            <a:prstGeom prst="rightArrow">
              <a:avLst/>
            </a:prstGeom>
            <a:solidFill>
              <a:srgbClr val="339933">
                <a:alpha val="40000"/>
              </a:srgbClr>
            </a:solidFill>
            <a:ln w="9525" cap="flat" cmpd="sng" algn="ctr">
              <a:solidFill>
                <a:srgbClr val="33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0" name="Text Box 25"/>
            <p:cNvSpPr txBox="1">
              <a:spLocks noChangeArrowheads="1"/>
            </p:cNvSpPr>
            <p:nvPr/>
          </p:nvSpPr>
          <p:spPr bwMode="auto">
            <a:xfrm>
              <a:off x="5519857" y="4363731"/>
              <a:ext cx="3230608" cy="5232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400" kern="0">
                  <a:solidFill>
                    <a:srgbClr val="339933"/>
                  </a:solidFill>
                  <a:latin typeface="Arial" charset="0"/>
                </a:rPr>
                <a:t>Conditional preparation of entangled collective state with 1 excitation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201333" y="3471333"/>
            <a:ext cx="2861734" cy="2099734"/>
            <a:chOff x="2201333" y="3471333"/>
            <a:chExt cx="2861734" cy="2099734"/>
          </a:xfrm>
        </p:grpSpPr>
        <p:sp>
          <p:nvSpPr>
            <p:cNvPr id="2" name="Rounded Rectangle 1"/>
            <p:cNvSpPr/>
            <p:nvPr/>
          </p:nvSpPr>
          <p:spPr bwMode="auto">
            <a:xfrm>
              <a:off x="2201333" y="3471333"/>
              <a:ext cx="2861734" cy="2099734"/>
            </a:xfrm>
            <a:prstGeom prst="roundRect">
              <a:avLst/>
            </a:prstGeom>
            <a:solidFill>
              <a:srgbClr val="800000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421469" y="4893729"/>
              <a:ext cx="24214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rgbClr val="800000"/>
                  </a:solidFill>
                </a:rPr>
                <a:t>measurement on the quantum reservoir</a:t>
              </a:r>
            </a:p>
          </p:txBody>
        </p:sp>
      </p:grpSp>
      <p:sp>
        <p:nvSpPr>
          <p:cNvPr id="119" name="Retângulo 70">
            <a:extLst>
              <a:ext uri="{FF2B5EF4-FFF2-40B4-BE49-F238E27FC236}">
                <a16:creationId xmlns:a16="http://schemas.microsoft.com/office/drawing/2014/main" id="{4D648EB9-172D-4E42-A70A-FD9CE768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</a:t>
            </a:r>
            <a:r>
              <a:rPr lang="pt-BR" sz="2800" dirty="0" err="1">
                <a:solidFill>
                  <a:srgbClr val="FF5050"/>
                </a:solidFill>
              </a:rPr>
              <a:t>b</a:t>
            </a:r>
            <a:r>
              <a:rPr lang="pt-BR" sz="2800" dirty="0">
                <a:solidFill>
                  <a:srgbClr val="FF5050"/>
                </a:solidFill>
              </a:rPr>
              <a:t>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Raman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21" name="Conector reto 72">
            <a:extLst>
              <a:ext uri="{FF2B5EF4-FFF2-40B4-BE49-F238E27FC236}">
                <a16:creationId xmlns:a16="http://schemas.microsoft.com/office/drawing/2014/main" id="{966F4B69-707C-A24D-9567-E534ABF876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Oval 18"/>
          <p:cNvSpPr>
            <a:spLocks noChangeArrowheads="1"/>
          </p:cNvSpPr>
          <p:nvPr/>
        </p:nvSpPr>
        <p:spPr bwMode="auto">
          <a:xfrm>
            <a:off x="1292689" y="3339396"/>
            <a:ext cx="1371600" cy="838200"/>
          </a:xfrm>
          <a:prstGeom prst="ellipse">
            <a:avLst/>
          </a:prstGeom>
          <a:gradFill rotWithShape="1">
            <a:gsLst>
              <a:gs pos="0">
                <a:srgbClr val="FF9900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43" name="Oval 5"/>
          <p:cNvSpPr>
            <a:spLocks noChangeArrowheads="1"/>
          </p:cNvSpPr>
          <p:nvPr/>
        </p:nvSpPr>
        <p:spPr bwMode="auto">
          <a:xfrm>
            <a:off x="1082675" y="2555435"/>
            <a:ext cx="106363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1235075" y="1106047"/>
            <a:ext cx="857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45" name="Line 7"/>
          <p:cNvSpPr>
            <a:spLocks noChangeShapeType="1"/>
          </p:cNvSpPr>
          <p:nvPr/>
        </p:nvSpPr>
        <p:spPr bwMode="auto">
          <a:xfrm>
            <a:off x="654050" y="2661797"/>
            <a:ext cx="857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46" name="Line 8"/>
          <p:cNvSpPr>
            <a:spLocks noChangeShapeType="1"/>
          </p:cNvSpPr>
          <p:nvPr/>
        </p:nvSpPr>
        <p:spPr bwMode="auto">
          <a:xfrm>
            <a:off x="1800225" y="2844360"/>
            <a:ext cx="8572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47" name="Oval 9"/>
          <p:cNvSpPr>
            <a:spLocks noChangeArrowheads="1"/>
          </p:cNvSpPr>
          <p:nvPr/>
        </p:nvSpPr>
        <p:spPr bwMode="auto">
          <a:xfrm>
            <a:off x="1403350" y="2555435"/>
            <a:ext cx="107950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48" name="Oval 10"/>
          <p:cNvSpPr>
            <a:spLocks noChangeArrowheads="1"/>
          </p:cNvSpPr>
          <p:nvPr/>
        </p:nvSpPr>
        <p:spPr bwMode="auto">
          <a:xfrm>
            <a:off x="1296988" y="2555435"/>
            <a:ext cx="106362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49" name="Oval 11"/>
          <p:cNvSpPr>
            <a:spLocks noChangeArrowheads="1"/>
          </p:cNvSpPr>
          <p:nvPr/>
        </p:nvSpPr>
        <p:spPr bwMode="auto">
          <a:xfrm>
            <a:off x="654050" y="2555435"/>
            <a:ext cx="106363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760413" y="2555435"/>
            <a:ext cx="107950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51" name="Oval 13"/>
          <p:cNvSpPr>
            <a:spLocks noChangeArrowheads="1"/>
          </p:cNvSpPr>
          <p:nvPr/>
        </p:nvSpPr>
        <p:spPr bwMode="auto">
          <a:xfrm>
            <a:off x="868363" y="2555435"/>
            <a:ext cx="106362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52" name="Oval 14"/>
          <p:cNvSpPr>
            <a:spLocks noChangeArrowheads="1"/>
          </p:cNvSpPr>
          <p:nvPr/>
        </p:nvSpPr>
        <p:spPr bwMode="auto">
          <a:xfrm>
            <a:off x="1189038" y="2555435"/>
            <a:ext cx="107950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53" name="Oval 15"/>
          <p:cNvSpPr>
            <a:spLocks noChangeArrowheads="1"/>
          </p:cNvSpPr>
          <p:nvPr/>
        </p:nvSpPr>
        <p:spPr bwMode="auto">
          <a:xfrm>
            <a:off x="974725" y="2555435"/>
            <a:ext cx="107950" cy="1063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pic>
        <p:nvPicPr>
          <p:cNvPr id="54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2447485"/>
            <a:ext cx="3683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225" y="2661797"/>
            <a:ext cx="4032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1082675" y="2555435"/>
            <a:ext cx="106363" cy="106362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sp>
        <p:nvSpPr>
          <p:cNvPr id="57" name="Oval 20"/>
          <p:cNvSpPr>
            <a:spLocks noChangeArrowheads="1"/>
          </p:cNvSpPr>
          <p:nvPr/>
        </p:nvSpPr>
        <p:spPr bwMode="auto">
          <a:xfrm>
            <a:off x="2263775" y="2741172"/>
            <a:ext cx="107950" cy="107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grpSp>
        <p:nvGrpSpPr>
          <p:cNvPr id="58" name="Group 21"/>
          <p:cNvGrpSpPr>
            <a:grpSpLocks/>
          </p:cNvGrpSpPr>
          <p:nvPr/>
        </p:nvGrpSpPr>
        <p:grpSpPr bwMode="auto">
          <a:xfrm>
            <a:off x="639763" y="1106047"/>
            <a:ext cx="2012952" cy="2681288"/>
            <a:chOff x="393" y="1872"/>
            <a:chExt cx="1268" cy="1689"/>
          </a:xfrm>
        </p:grpSpPr>
        <p:sp>
          <p:nvSpPr>
            <p:cNvPr id="59" name="Text Box 22"/>
            <p:cNvSpPr txBox="1">
              <a:spLocks noChangeArrowheads="1"/>
            </p:cNvSpPr>
            <p:nvPr/>
          </p:nvSpPr>
          <p:spPr bwMode="auto">
            <a:xfrm>
              <a:off x="1228" y="2251"/>
              <a:ext cx="43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kumimoji="1" lang="en-US" sz="2000" dirty="0">
                  <a:solidFill>
                    <a:srgbClr val="FF0000"/>
                  </a:solidFill>
                  <a:latin typeface="Tahoma" pitchFamily="34" charset="0"/>
                  <a:ea typeface="新細明體" pitchFamily="18" charset="-120"/>
                  <a:cs typeface="Tahoma" pitchFamily="34" charset="0"/>
                </a:rPr>
                <a:t>read</a:t>
              </a:r>
            </a:p>
          </p:txBody>
        </p:sp>
        <p:grpSp>
          <p:nvGrpSpPr>
            <p:cNvPr id="60" name="Group 23"/>
            <p:cNvGrpSpPr>
              <a:grpSpLocks/>
            </p:cNvGrpSpPr>
            <p:nvPr/>
          </p:nvGrpSpPr>
          <p:grpSpPr bwMode="auto">
            <a:xfrm>
              <a:off x="393" y="1872"/>
              <a:ext cx="1026" cy="1689"/>
              <a:chOff x="393" y="1872"/>
              <a:chExt cx="1026" cy="1689"/>
            </a:xfrm>
          </p:grpSpPr>
          <p:sp>
            <p:nvSpPr>
              <p:cNvPr id="61" name="Line 24"/>
              <p:cNvSpPr>
                <a:spLocks noChangeShapeType="1"/>
              </p:cNvSpPr>
              <p:nvPr/>
            </p:nvSpPr>
            <p:spPr bwMode="auto">
              <a:xfrm flipH="1" flipV="1">
                <a:off x="1056" y="1872"/>
                <a:ext cx="363" cy="108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grpSp>
            <p:nvGrpSpPr>
              <p:cNvPr id="62" name="Group 25"/>
              <p:cNvGrpSpPr>
                <a:grpSpLocks/>
              </p:cNvGrpSpPr>
              <p:nvPr/>
            </p:nvGrpSpPr>
            <p:grpSpPr bwMode="auto">
              <a:xfrm>
                <a:off x="393" y="3259"/>
                <a:ext cx="816" cy="302"/>
                <a:chOff x="393" y="3259"/>
                <a:chExt cx="816" cy="302"/>
              </a:xfrm>
            </p:grpSpPr>
            <p:sp>
              <p:nvSpPr>
                <p:cNvPr id="63" name="Line 26"/>
                <p:cNvSpPr>
                  <a:spLocks noChangeShapeType="1"/>
                </p:cNvSpPr>
                <p:nvPr/>
              </p:nvSpPr>
              <p:spPr bwMode="auto">
                <a:xfrm>
                  <a:off x="393" y="3561"/>
                  <a:ext cx="816" cy="0"/>
                </a:xfrm>
                <a:prstGeom prst="line">
                  <a:avLst/>
                </a:prstGeom>
                <a:noFill/>
                <a:ln w="762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6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480" y="3259"/>
                  <a:ext cx="433" cy="25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buChar char="•"/>
                    <a:defRPr>
                      <a:solidFill>
                        <a:srgbClr val="3333FF"/>
                      </a:solidFill>
                      <a:latin typeface="Times New Roman" pitchFamily="18" charset="0"/>
                    </a:defRPr>
                  </a:lvl9pPr>
                </a:lstStyle>
                <a:p>
                  <a:pPr algn="l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kumimoji="1" lang="en-US" sz="2000" dirty="0">
                      <a:solidFill>
                        <a:srgbClr val="000000"/>
                      </a:solidFill>
                      <a:latin typeface="Tahoma" pitchFamily="34" charset="0"/>
                      <a:ea typeface="新細明體" pitchFamily="18" charset="-120"/>
                      <a:cs typeface="Tahoma" pitchFamily="34" charset="0"/>
                    </a:rPr>
                    <a:t>read</a:t>
                  </a:r>
                </a:p>
              </p:txBody>
            </p:sp>
          </p:grpSp>
        </p:grpSp>
      </p:grpSp>
      <p:sp>
        <p:nvSpPr>
          <p:cNvPr id="65" name="Oval 28"/>
          <p:cNvSpPr>
            <a:spLocks noChangeArrowheads="1"/>
          </p:cNvSpPr>
          <p:nvPr/>
        </p:nvSpPr>
        <p:spPr bwMode="auto">
          <a:xfrm>
            <a:off x="1082675" y="2553847"/>
            <a:ext cx="107950" cy="1079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grpSp>
        <p:nvGrpSpPr>
          <p:cNvPr id="66" name="Group 29"/>
          <p:cNvGrpSpPr>
            <a:grpSpLocks/>
          </p:cNvGrpSpPr>
          <p:nvPr/>
        </p:nvGrpSpPr>
        <p:grpSpPr bwMode="auto">
          <a:xfrm>
            <a:off x="193683" y="1110810"/>
            <a:ext cx="3676653" cy="2738438"/>
            <a:chOff x="112" y="1875"/>
            <a:chExt cx="2316" cy="1725"/>
          </a:xfrm>
        </p:grpSpPr>
        <p:sp>
          <p:nvSpPr>
            <p:cNvPr id="67" name="Text Box 30"/>
            <p:cNvSpPr txBox="1">
              <a:spLocks noChangeArrowheads="1"/>
            </p:cNvSpPr>
            <p:nvPr/>
          </p:nvSpPr>
          <p:spPr bwMode="auto">
            <a:xfrm>
              <a:off x="112" y="2155"/>
              <a:ext cx="555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FontTx/>
                <a:buNone/>
              </a:pPr>
              <a:r>
                <a:rPr kumimoji="1" lang="en-US" sz="2000" dirty="0">
                  <a:solidFill>
                    <a:srgbClr val="EEAF12"/>
                  </a:solidFill>
                  <a:latin typeface="Tahoma" pitchFamily="34" charset="0"/>
                  <a:ea typeface="新細明體" pitchFamily="18" charset="-120"/>
                  <a:cs typeface="Tahoma" pitchFamily="34" charset="0"/>
                </a:rPr>
                <a:t>field 2</a:t>
              </a:r>
            </a:p>
          </p:txBody>
        </p:sp>
        <p:grpSp>
          <p:nvGrpSpPr>
            <p:cNvPr id="68" name="Group 31"/>
            <p:cNvGrpSpPr>
              <a:grpSpLocks/>
            </p:cNvGrpSpPr>
            <p:nvPr/>
          </p:nvGrpSpPr>
          <p:grpSpPr bwMode="auto">
            <a:xfrm>
              <a:off x="820" y="1875"/>
              <a:ext cx="1608" cy="1725"/>
              <a:chOff x="820" y="1875"/>
              <a:chExt cx="1608" cy="1725"/>
            </a:xfrm>
          </p:grpSpPr>
          <p:sp>
            <p:nvSpPr>
              <p:cNvPr id="69" name="Text Box 32"/>
              <p:cNvSpPr txBox="1">
                <a:spLocks noChangeArrowheads="1"/>
              </p:cNvSpPr>
              <p:nvPr/>
            </p:nvSpPr>
            <p:spPr bwMode="auto">
              <a:xfrm>
                <a:off x="1536" y="3259"/>
                <a:ext cx="55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buChar char="•"/>
                  <a:defRPr>
                    <a:solidFill>
                      <a:srgbClr val="3333FF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FontTx/>
                  <a:buNone/>
                </a:pPr>
                <a:r>
                  <a:rPr kumimoji="1" lang="en-US" sz="2000" dirty="0">
                    <a:solidFill>
                      <a:srgbClr val="EEAF12"/>
                    </a:solidFill>
                    <a:latin typeface="Tahoma" pitchFamily="34" charset="0"/>
                    <a:ea typeface="新細明體" pitchFamily="18" charset="-120"/>
                    <a:cs typeface="Tahoma" pitchFamily="34" charset="0"/>
                  </a:rPr>
                  <a:t>field 2</a:t>
                </a:r>
              </a:p>
            </p:txBody>
          </p:sp>
          <p:grpSp>
            <p:nvGrpSpPr>
              <p:cNvPr id="70" name="Group 33"/>
              <p:cNvGrpSpPr>
                <a:grpSpLocks/>
              </p:cNvGrpSpPr>
              <p:nvPr/>
            </p:nvGrpSpPr>
            <p:grpSpPr bwMode="auto">
              <a:xfrm>
                <a:off x="820" y="1875"/>
                <a:ext cx="1608" cy="1725"/>
                <a:chOff x="820" y="1875"/>
                <a:chExt cx="1608" cy="1725"/>
              </a:xfrm>
            </p:grpSpPr>
            <p:grpSp>
              <p:nvGrpSpPr>
                <p:cNvPr id="71" name="Group 34"/>
                <p:cNvGrpSpPr>
                  <a:grpSpLocks/>
                </p:cNvGrpSpPr>
                <p:nvPr/>
              </p:nvGrpSpPr>
              <p:grpSpPr bwMode="auto">
                <a:xfrm>
                  <a:off x="1299" y="3516"/>
                  <a:ext cx="1129" cy="84"/>
                  <a:chOff x="2533" y="2532"/>
                  <a:chExt cx="929" cy="60"/>
                </a:xfrm>
              </p:grpSpPr>
              <p:grpSp>
                <p:nvGrpSpPr>
                  <p:cNvPr id="91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2533" y="2532"/>
                    <a:ext cx="880" cy="60"/>
                    <a:chOff x="2256" y="3120"/>
                    <a:chExt cx="1392" cy="94"/>
                  </a:xfrm>
                </p:grpSpPr>
                <p:sp>
                  <p:nvSpPr>
                    <p:cNvPr id="93" name="Arc 36"/>
                    <p:cNvSpPr>
                      <a:spLocks/>
                    </p:cNvSpPr>
                    <p:nvPr/>
                  </p:nvSpPr>
                  <p:spPr bwMode="auto">
                    <a:xfrm>
                      <a:off x="225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4" name="Arc 37"/>
                    <p:cNvSpPr>
                      <a:spLocks/>
                    </p:cNvSpPr>
                    <p:nvPr/>
                  </p:nvSpPr>
                  <p:spPr bwMode="auto">
                    <a:xfrm flipV="1">
                      <a:off x="234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5" name="Arc 38"/>
                    <p:cNvSpPr>
                      <a:spLocks/>
                    </p:cNvSpPr>
                    <p:nvPr/>
                  </p:nvSpPr>
                  <p:spPr bwMode="auto">
                    <a:xfrm>
                      <a:off x="243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6" name="Arc 39"/>
                    <p:cNvSpPr>
                      <a:spLocks/>
                    </p:cNvSpPr>
                    <p:nvPr/>
                  </p:nvSpPr>
                  <p:spPr bwMode="auto">
                    <a:xfrm flipV="1">
                      <a:off x="251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7" name="Arc 40"/>
                    <p:cNvSpPr>
                      <a:spLocks/>
                    </p:cNvSpPr>
                    <p:nvPr/>
                  </p:nvSpPr>
                  <p:spPr bwMode="auto">
                    <a:xfrm>
                      <a:off x="260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8" name="Arc 41"/>
                    <p:cNvSpPr>
                      <a:spLocks/>
                    </p:cNvSpPr>
                    <p:nvPr/>
                  </p:nvSpPr>
                  <p:spPr bwMode="auto">
                    <a:xfrm flipV="1">
                      <a:off x="269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9" name="Arc 42"/>
                    <p:cNvSpPr>
                      <a:spLocks/>
                    </p:cNvSpPr>
                    <p:nvPr/>
                  </p:nvSpPr>
                  <p:spPr bwMode="auto">
                    <a:xfrm>
                      <a:off x="2778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0" name="Arc 43"/>
                    <p:cNvSpPr>
                      <a:spLocks/>
                    </p:cNvSpPr>
                    <p:nvPr/>
                  </p:nvSpPr>
                  <p:spPr bwMode="auto">
                    <a:xfrm flipV="1">
                      <a:off x="2865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1" name="Arc 44"/>
                    <p:cNvSpPr>
                      <a:spLocks/>
                    </p:cNvSpPr>
                    <p:nvPr/>
                  </p:nvSpPr>
                  <p:spPr bwMode="auto">
                    <a:xfrm>
                      <a:off x="2952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2" name="Arc 45"/>
                    <p:cNvSpPr>
                      <a:spLocks/>
                    </p:cNvSpPr>
                    <p:nvPr/>
                  </p:nvSpPr>
                  <p:spPr bwMode="auto">
                    <a:xfrm flipV="1">
                      <a:off x="3039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3" name="Arc 46"/>
                    <p:cNvSpPr>
                      <a:spLocks/>
                    </p:cNvSpPr>
                    <p:nvPr/>
                  </p:nvSpPr>
                  <p:spPr bwMode="auto">
                    <a:xfrm>
                      <a:off x="312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4" name="Arc 47"/>
                    <p:cNvSpPr>
                      <a:spLocks/>
                    </p:cNvSpPr>
                    <p:nvPr/>
                  </p:nvSpPr>
                  <p:spPr bwMode="auto">
                    <a:xfrm flipV="1">
                      <a:off x="321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5" name="Arc 48"/>
                    <p:cNvSpPr>
                      <a:spLocks/>
                    </p:cNvSpPr>
                    <p:nvPr/>
                  </p:nvSpPr>
                  <p:spPr bwMode="auto">
                    <a:xfrm>
                      <a:off x="330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6" name="Arc 49"/>
                    <p:cNvSpPr>
                      <a:spLocks/>
                    </p:cNvSpPr>
                    <p:nvPr/>
                  </p:nvSpPr>
                  <p:spPr bwMode="auto">
                    <a:xfrm flipV="1">
                      <a:off x="338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7" name="Arc 50"/>
                    <p:cNvSpPr>
                      <a:spLocks/>
                    </p:cNvSpPr>
                    <p:nvPr/>
                  </p:nvSpPr>
                  <p:spPr bwMode="auto">
                    <a:xfrm>
                      <a:off x="347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108" name="Arc 51"/>
                    <p:cNvSpPr>
                      <a:spLocks/>
                    </p:cNvSpPr>
                    <p:nvPr/>
                  </p:nvSpPr>
                  <p:spPr bwMode="auto">
                    <a:xfrm flipV="1">
                      <a:off x="356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92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3404" y="2564"/>
                    <a:ext cx="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99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  <p:grpSp>
              <p:nvGrpSpPr>
                <p:cNvPr id="72" name="Group 53"/>
                <p:cNvGrpSpPr>
                  <a:grpSpLocks/>
                </p:cNvGrpSpPr>
                <p:nvPr/>
              </p:nvGrpSpPr>
              <p:grpSpPr bwMode="auto">
                <a:xfrm rot="6516454">
                  <a:off x="352" y="2343"/>
                  <a:ext cx="1015" cy="80"/>
                  <a:chOff x="2533" y="2532"/>
                  <a:chExt cx="929" cy="60"/>
                </a:xfrm>
              </p:grpSpPr>
              <p:grpSp>
                <p:nvGrpSpPr>
                  <p:cNvPr id="73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2533" y="2532"/>
                    <a:ext cx="880" cy="60"/>
                    <a:chOff x="2256" y="3120"/>
                    <a:chExt cx="1392" cy="94"/>
                  </a:xfrm>
                </p:grpSpPr>
                <p:sp>
                  <p:nvSpPr>
                    <p:cNvPr id="75" name="Arc 55"/>
                    <p:cNvSpPr>
                      <a:spLocks/>
                    </p:cNvSpPr>
                    <p:nvPr/>
                  </p:nvSpPr>
                  <p:spPr bwMode="auto">
                    <a:xfrm>
                      <a:off x="225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76" name="Arc 56"/>
                    <p:cNvSpPr>
                      <a:spLocks/>
                    </p:cNvSpPr>
                    <p:nvPr/>
                  </p:nvSpPr>
                  <p:spPr bwMode="auto">
                    <a:xfrm flipV="1">
                      <a:off x="234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77" name="Arc 57"/>
                    <p:cNvSpPr>
                      <a:spLocks/>
                    </p:cNvSpPr>
                    <p:nvPr/>
                  </p:nvSpPr>
                  <p:spPr bwMode="auto">
                    <a:xfrm>
                      <a:off x="243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78" name="Arc 58"/>
                    <p:cNvSpPr>
                      <a:spLocks/>
                    </p:cNvSpPr>
                    <p:nvPr/>
                  </p:nvSpPr>
                  <p:spPr bwMode="auto">
                    <a:xfrm flipV="1">
                      <a:off x="251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79" name="Arc 59"/>
                    <p:cNvSpPr>
                      <a:spLocks/>
                    </p:cNvSpPr>
                    <p:nvPr/>
                  </p:nvSpPr>
                  <p:spPr bwMode="auto">
                    <a:xfrm>
                      <a:off x="260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0" name="Arc 60"/>
                    <p:cNvSpPr>
                      <a:spLocks/>
                    </p:cNvSpPr>
                    <p:nvPr/>
                  </p:nvSpPr>
                  <p:spPr bwMode="auto">
                    <a:xfrm flipV="1">
                      <a:off x="269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1" name="Arc 61"/>
                    <p:cNvSpPr>
                      <a:spLocks/>
                    </p:cNvSpPr>
                    <p:nvPr/>
                  </p:nvSpPr>
                  <p:spPr bwMode="auto">
                    <a:xfrm>
                      <a:off x="2778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2" name="Arc 62"/>
                    <p:cNvSpPr>
                      <a:spLocks/>
                    </p:cNvSpPr>
                    <p:nvPr/>
                  </p:nvSpPr>
                  <p:spPr bwMode="auto">
                    <a:xfrm flipV="1">
                      <a:off x="2865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3" name="Arc 63"/>
                    <p:cNvSpPr>
                      <a:spLocks/>
                    </p:cNvSpPr>
                    <p:nvPr/>
                  </p:nvSpPr>
                  <p:spPr bwMode="auto">
                    <a:xfrm>
                      <a:off x="2952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4" name="Arc 64"/>
                    <p:cNvSpPr>
                      <a:spLocks/>
                    </p:cNvSpPr>
                    <p:nvPr/>
                  </p:nvSpPr>
                  <p:spPr bwMode="auto">
                    <a:xfrm flipV="1">
                      <a:off x="3039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5" name="Arc 65"/>
                    <p:cNvSpPr>
                      <a:spLocks/>
                    </p:cNvSpPr>
                    <p:nvPr/>
                  </p:nvSpPr>
                  <p:spPr bwMode="auto">
                    <a:xfrm>
                      <a:off x="3126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6" name="Arc 66"/>
                    <p:cNvSpPr>
                      <a:spLocks/>
                    </p:cNvSpPr>
                    <p:nvPr/>
                  </p:nvSpPr>
                  <p:spPr bwMode="auto">
                    <a:xfrm flipV="1">
                      <a:off x="3213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7" name="Arc 67"/>
                    <p:cNvSpPr>
                      <a:spLocks/>
                    </p:cNvSpPr>
                    <p:nvPr/>
                  </p:nvSpPr>
                  <p:spPr bwMode="auto">
                    <a:xfrm>
                      <a:off x="3300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8" name="Arc 68"/>
                    <p:cNvSpPr>
                      <a:spLocks/>
                    </p:cNvSpPr>
                    <p:nvPr/>
                  </p:nvSpPr>
                  <p:spPr bwMode="auto">
                    <a:xfrm flipV="1">
                      <a:off x="3387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89" name="Arc 69"/>
                    <p:cNvSpPr>
                      <a:spLocks/>
                    </p:cNvSpPr>
                    <p:nvPr/>
                  </p:nvSpPr>
                  <p:spPr bwMode="auto">
                    <a:xfrm>
                      <a:off x="3474" y="3120"/>
                      <a:ext cx="87" cy="74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  <p:sp>
                  <p:nvSpPr>
                    <p:cNvPr id="90" name="Arc 70"/>
                    <p:cNvSpPr>
                      <a:spLocks/>
                    </p:cNvSpPr>
                    <p:nvPr/>
                  </p:nvSpPr>
                  <p:spPr bwMode="auto">
                    <a:xfrm flipV="1">
                      <a:off x="3561" y="3141"/>
                      <a:ext cx="87" cy="73"/>
                    </a:xfrm>
                    <a:custGeom>
                      <a:avLst/>
                      <a:gdLst>
                        <a:gd name="T0" fmla="*/ 0 w 40482"/>
                        <a:gd name="T1" fmla="*/ 0 h 21600"/>
                        <a:gd name="T2" fmla="*/ 0 w 40482"/>
                        <a:gd name="T3" fmla="*/ 0 h 21600"/>
                        <a:gd name="T4" fmla="*/ 0 w 40482"/>
                        <a:gd name="T5" fmla="*/ 0 h 2160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40482" h="21600" fill="none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</a:path>
                        <a:path w="40482" h="21600" stroke="0" extrusionOk="0">
                          <a:moveTo>
                            <a:pt x="-1" y="13845"/>
                          </a:moveTo>
                          <a:cubicBezTo>
                            <a:pt x="3208" y="5504"/>
                            <a:pt x="11222" y="-1"/>
                            <a:pt x="20160" y="0"/>
                          </a:cubicBezTo>
                          <a:cubicBezTo>
                            <a:pt x="29267" y="0"/>
                            <a:pt x="37396" y="5712"/>
                            <a:pt x="40482" y="14280"/>
                          </a:cubicBezTo>
                          <a:lnTo>
                            <a:pt x="20160" y="21600"/>
                          </a:lnTo>
                          <a:lnTo>
                            <a:pt x="-1" y="13845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FF9900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pt-BR"/>
                    </a:p>
                  </p:txBody>
                </p:sp>
              </p:grpSp>
              <p:sp>
                <p:nvSpPr>
                  <p:cNvPr id="74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3404" y="2564"/>
                    <a:ext cx="58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FF99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pt-BR"/>
                  </a:p>
                </p:txBody>
              </p:sp>
            </p:grpSp>
          </p:grpSp>
        </p:grpSp>
      </p:grpSp>
      <p:pic>
        <p:nvPicPr>
          <p:cNvPr id="109" name="Picture 7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3" y="572647"/>
            <a:ext cx="512762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0" name="Rectangle 73"/>
          <p:cNvSpPr>
            <a:spLocks noChangeArrowheads="1"/>
          </p:cNvSpPr>
          <p:nvPr/>
        </p:nvSpPr>
        <p:spPr bwMode="auto">
          <a:xfrm>
            <a:off x="1698625" y="577410"/>
            <a:ext cx="88900" cy="211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endParaRPr lang="pt-BR" sz="2400">
              <a:solidFill>
                <a:srgbClr val="000000"/>
              </a:solidFill>
            </a:endParaRPr>
          </a:p>
        </p:txBody>
      </p:sp>
      <p:pic>
        <p:nvPicPr>
          <p:cNvPr id="112" name="Imagem 111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405847" y="967682"/>
            <a:ext cx="2388870" cy="26289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3280" y="1170880"/>
            <a:ext cx="3072799" cy="1628297"/>
            <a:chOff x="5413280" y="1170880"/>
            <a:chExt cx="3072799" cy="1628297"/>
          </a:xfrm>
        </p:grpSpPr>
        <p:sp>
          <p:nvSpPr>
            <p:cNvPr id="113" name="Seta para baixo 112"/>
            <p:cNvSpPr/>
            <p:nvPr/>
          </p:nvSpPr>
          <p:spPr bwMode="auto">
            <a:xfrm>
              <a:off x="6211229" y="1483112"/>
              <a:ext cx="512956" cy="836342"/>
            </a:xfrm>
            <a:prstGeom prst="downArrow">
              <a:avLst/>
            </a:prstGeom>
            <a:solidFill>
              <a:srgbClr val="C00000">
                <a:alpha val="40000"/>
              </a:srgbClr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pt-BR"/>
            </a:p>
          </p:txBody>
        </p:sp>
        <p:pic>
          <p:nvPicPr>
            <p:cNvPr id="115" name="Imagem 114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5413280" y="2536287"/>
              <a:ext cx="2217420" cy="262890"/>
            </a:xfrm>
            <a:prstGeom prst="rect">
              <a:avLst/>
            </a:prstGeom>
          </p:spPr>
        </p:pic>
        <p:grpSp>
          <p:nvGrpSpPr>
            <p:cNvPr id="121" name="Grupo 120"/>
            <p:cNvGrpSpPr/>
            <p:nvPr/>
          </p:nvGrpSpPr>
          <p:grpSpPr>
            <a:xfrm>
              <a:off x="6523464" y="1170880"/>
              <a:ext cx="1962615" cy="1368000"/>
              <a:chOff x="6757635" y="1170880"/>
              <a:chExt cx="1962615" cy="1368000"/>
            </a:xfrm>
          </p:grpSpPr>
          <p:sp>
            <p:nvSpPr>
              <p:cNvPr id="119" name="Explosão 1 118"/>
              <p:cNvSpPr/>
              <p:nvPr/>
            </p:nvSpPr>
            <p:spPr bwMode="auto">
              <a:xfrm>
                <a:off x="7002966" y="1170880"/>
                <a:ext cx="1548000" cy="1368000"/>
              </a:xfrm>
              <a:prstGeom prst="irregularSeal1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1080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pt-BR"/>
              </a:p>
            </p:txBody>
          </p:sp>
          <p:sp>
            <p:nvSpPr>
              <p:cNvPr id="117" name="CaixaDeTexto 116"/>
              <p:cNvSpPr txBox="1"/>
              <p:nvPr/>
            </p:nvSpPr>
            <p:spPr>
              <a:xfrm>
                <a:off x="6757635" y="1527718"/>
                <a:ext cx="196261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buFontTx/>
                  <a:buNone/>
                </a:pPr>
                <a:r>
                  <a:rPr lang="pt-BR" sz="1400" dirty="0" err="1">
                    <a:solidFill>
                      <a:srgbClr val="C00000"/>
                    </a:solidFill>
                  </a:rPr>
                  <a:t>superradiant</a:t>
                </a:r>
                <a:r>
                  <a:rPr lang="pt-BR" sz="1400" dirty="0">
                    <a:solidFill>
                      <a:srgbClr val="C00000"/>
                    </a:solidFill>
                  </a:rPr>
                  <a:t> </a:t>
                </a:r>
              </a:p>
              <a:p>
                <a:pPr>
                  <a:spcBef>
                    <a:spcPts val="0"/>
                  </a:spcBef>
                  <a:buFontTx/>
                  <a:buNone/>
                </a:pPr>
                <a:r>
                  <a:rPr lang="pt-BR" sz="1400" dirty="0" err="1">
                    <a:solidFill>
                      <a:srgbClr val="C00000"/>
                    </a:solidFill>
                  </a:rPr>
                  <a:t>emission</a:t>
                </a:r>
                <a:endParaRPr lang="pt-BR" sz="1400" b="1" u="sng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114" name="TextBox 113"/>
          <p:cNvSpPr txBox="1"/>
          <p:nvPr/>
        </p:nvSpPr>
        <p:spPr>
          <a:xfrm>
            <a:off x="4114802" y="2980269"/>
            <a:ext cx="49106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err="1">
                <a:solidFill>
                  <a:srgbClr val="800000"/>
                </a:solidFill>
              </a:rPr>
              <a:t>Fock</a:t>
            </a:r>
            <a:r>
              <a:rPr lang="en-US" dirty="0">
                <a:solidFill>
                  <a:srgbClr val="800000"/>
                </a:solidFill>
              </a:rPr>
              <a:t> state (no classical analogue)</a:t>
            </a:r>
          </a:p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Large suppression of all other |n</a:t>
            </a:r>
            <a:r>
              <a:rPr lang="en-US" baseline="-25000" dirty="0">
                <a:solidFill>
                  <a:srgbClr val="800000"/>
                </a:solidFill>
              </a:rPr>
              <a:t>2</a:t>
            </a:r>
            <a:r>
              <a:rPr lang="en-US" dirty="0">
                <a:solidFill>
                  <a:srgbClr val="800000"/>
                </a:solidFill>
              </a:rPr>
              <a:t>&gt; components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664" y="4216400"/>
            <a:ext cx="2411208" cy="26077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9467" y="4157009"/>
            <a:ext cx="4368800" cy="8674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67868" y="5058833"/>
            <a:ext cx="2477284" cy="179916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0" y="4080933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6" name="Retângulo 70">
            <a:extLst>
              <a:ext uri="{FF2B5EF4-FFF2-40B4-BE49-F238E27FC236}">
                <a16:creationId xmlns:a16="http://schemas.microsoft.com/office/drawing/2014/main" id="{D9C9B28B-2116-814F-98D0-C43760F91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</a:t>
            </a:r>
            <a:r>
              <a:rPr lang="pt-BR" sz="2800" dirty="0" err="1">
                <a:solidFill>
                  <a:srgbClr val="FF5050"/>
                </a:solidFill>
              </a:rPr>
              <a:t>b</a:t>
            </a:r>
            <a:r>
              <a:rPr lang="pt-BR" sz="2800" dirty="0">
                <a:solidFill>
                  <a:srgbClr val="FF5050"/>
                </a:solidFill>
              </a:rPr>
              <a:t>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Raman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18" name="Conector reto 72">
            <a:extLst>
              <a:ext uri="{FF2B5EF4-FFF2-40B4-BE49-F238E27FC236}">
                <a16:creationId xmlns:a16="http://schemas.microsoft.com/office/drawing/2014/main" id="{6DA066E1-1FD5-F647-8789-1020863B83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4516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23 C -0.01927 -0.08763 -0.03768 -0.17502 -0.0533 -0.20948 C -0.06893 -0.24393 -0.08195 -0.23768 -0.09462 -0.20739 C -0.1073 -0.17711 -0.12431 -0.0578 -0.12952 -0.02774 " pathEditMode="relative" rAng="0" ptsTypes="aaaA"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5" grpId="0" animBg="1"/>
      <p:bldP spid="1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48270"/>
            <a:ext cx="3352799" cy="13031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6312"/>
            <a:ext cx="3349351" cy="2167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2260" y="677333"/>
            <a:ext cx="5574008" cy="9517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13419" y="1773769"/>
            <a:ext cx="4290314" cy="2058692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979338" y="3911600"/>
            <a:ext cx="4910667" cy="762000"/>
            <a:chOff x="3793070" y="4572000"/>
            <a:chExt cx="4910667" cy="762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50267" y="4983198"/>
              <a:ext cx="2032000" cy="350802"/>
            </a:xfrm>
            <a:prstGeom prst="rect">
              <a:avLst/>
            </a:prstGeom>
          </p:spPr>
        </p:pic>
        <p:sp>
          <p:nvSpPr>
            <p:cNvPr id="119" name="TextBox 118"/>
            <p:cNvSpPr txBox="1"/>
            <p:nvPr/>
          </p:nvSpPr>
          <p:spPr>
            <a:xfrm>
              <a:off x="3793070" y="4588934"/>
              <a:ext cx="49106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rgbClr val="800000"/>
                  </a:solidFill>
                </a:rPr>
                <a:t>suppression of 2-photon component (field 2)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5960538" y="4927601"/>
              <a:ext cx="2743197" cy="372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b="1" dirty="0">
                  <a:solidFill>
                    <a:schemeClr val="tx1"/>
                  </a:solidFill>
                </a:rPr>
                <a:t>&lt;&lt; 1 </a:t>
              </a:r>
              <a:r>
                <a:rPr lang="en-US" dirty="0">
                  <a:solidFill>
                    <a:srgbClr val="800000"/>
                  </a:solidFill>
                </a:rPr>
                <a:t>(coherent state)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4064000" y="4572000"/>
              <a:ext cx="4436533" cy="762000"/>
            </a:xfrm>
            <a:prstGeom prst="rect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2396066"/>
            <a:ext cx="3098800" cy="2312537"/>
          </a:xfrm>
          <a:prstGeom prst="rect">
            <a:avLst/>
          </a:prstGeom>
        </p:spPr>
      </p:pic>
      <p:pic>
        <p:nvPicPr>
          <p:cNvPr id="123" name="Picture 122" descr="Fig9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147" y="4876807"/>
            <a:ext cx="2755864" cy="2070093"/>
          </a:xfrm>
          <a:prstGeom prst="rect">
            <a:avLst/>
          </a:prstGeom>
        </p:spPr>
      </p:pic>
      <p:pic>
        <p:nvPicPr>
          <p:cNvPr id="125" name="Imagem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42" y="6015154"/>
            <a:ext cx="1802130" cy="5238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600" y="5260208"/>
            <a:ext cx="2527300" cy="581791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03200" y="4741716"/>
            <a:ext cx="3136900" cy="413838"/>
            <a:chOff x="203200" y="4741716"/>
            <a:chExt cx="3136900" cy="41383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03200" y="4741716"/>
              <a:ext cx="3073400" cy="413838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auto">
            <a:xfrm>
              <a:off x="3022600" y="5003800"/>
              <a:ext cx="317500" cy="1397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5808139" y="5757334"/>
            <a:ext cx="31199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800000"/>
                </a:solidFill>
              </a:rPr>
              <a:t>Single photon emitted collectively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956300" y="4783666"/>
            <a:ext cx="2641600" cy="92333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en-US" b="1" dirty="0"/>
              <a:t>accelerated decay</a:t>
            </a:r>
          </a:p>
          <a:p>
            <a:pPr>
              <a:spcBef>
                <a:spcPts val="0"/>
              </a:spcBef>
              <a:buNone/>
            </a:pPr>
            <a:r>
              <a:rPr lang="en-US" dirty="0"/>
              <a:t>1 atom: (</a:t>
            </a:r>
            <a:r>
              <a:rPr lang="en-US" dirty="0" err="1"/>
              <a:t>Γ</a:t>
            </a:r>
            <a:r>
              <a:rPr lang="en-US" dirty="0"/>
              <a:t>/2)</a:t>
            </a:r>
            <a:r>
              <a:rPr lang="en-US" baseline="30000" dirty="0"/>
              <a:t>-1</a:t>
            </a:r>
            <a:r>
              <a:rPr lang="en-US" dirty="0"/>
              <a:t> = 60 ns</a:t>
            </a:r>
          </a:p>
          <a:p>
            <a:pPr>
              <a:spcBef>
                <a:spcPts val="0"/>
              </a:spcBef>
              <a:buNone/>
            </a:pPr>
            <a:r>
              <a:rPr lang="en-US" dirty="0"/>
              <a:t>observed: (</a:t>
            </a:r>
            <a:r>
              <a:rPr lang="en-US" dirty="0" err="1"/>
              <a:t>χΓ</a:t>
            </a:r>
            <a:r>
              <a:rPr lang="en-US" dirty="0"/>
              <a:t>/2)</a:t>
            </a:r>
            <a:r>
              <a:rPr lang="en-US" baseline="30000" dirty="0"/>
              <a:t>-1</a:t>
            </a:r>
            <a:r>
              <a:rPr lang="en-US" dirty="0"/>
              <a:t> = 16 ns</a:t>
            </a:r>
          </a:p>
        </p:txBody>
      </p:sp>
      <p:sp>
        <p:nvSpPr>
          <p:cNvPr id="22" name="Retângulo 70">
            <a:extLst>
              <a:ext uri="{FF2B5EF4-FFF2-40B4-BE49-F238E27FC236}">
                <a16:creationId xmlns:a16="http://schemas.microsoft.com/office/drawing/2014/main" id="{8C334E12-9E74-F64F-88F3-401F4436A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</a:t>
            </a:r>
            <a:r>
              <a:rPr lang="pt-BR" sz="2800" dirty="0" err="1">
                <a:solidFill>
                  <a:srgbClr val="FF5050"/>
                </a:solidFill>
              </a:rPr>
              <a:t>b</a:t>
            </a:r>
            <a:r>
              <a:rPr lang="pt-BR" sz="2800" dirty="0">
                <a:solidFill>
                  <a:srgbClr val="FF5050"/>
                </a:solidFill>
              </a:rPr>
              <a:t>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Raman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23" name="Conector reto 72">
            <a:extLst>
              <a:ext uri="{FF2B5EF4-FFF2-40B4-BE49-F238E27FC236}">
                <a16:creationId xmlns:a16="http://schemas.microsoft.com/office/drawing/2014/main" id="{74353CF8-2DEA-9F4A-9995-616ABF503F1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7920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8900" y="673100"/>
            <a:ext cx="5575300" cy="990600"/>
            <a:chOff x="0" y="673100"/>
            <a:chExt cx="9144000" cy="146083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73100"/>
              <a:ext cx="9144000" cy="42991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104900"/>
              <a:ext cx="9144000" cy="1029038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00" y="1769309"/>
            <a:ext cx="5461000" cy="198939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465239" y="1071034"/>
            <a:ext cx="3831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Beyond discussion </a:t>
            </a:r>
          </a:p>
          <a:p>
            <a:pPr>
              <a:spcBef>
                <a:spcPts val="0"/>
              </a:spcBef>
              <a:buNone/>
            </a:pPr>
            <a:r>
              <a:rPr lang="en-US" dirty="0">
                <a:solidFill>
                  <a:srgbClr val="800000"/>
                </a:solidFill>
              </a:rPr>
              <a:t>single photon X attenuated laser</a:t>
            </a:r>
          </a:p>
        </p:txBody>
      </p:sp>
      <p:sp>
        <p:nvSpPr>
          <p:cNvPr id="15" name="Down Arrow 14"/>
          <p:cNvSpPr/>
          <p:nvPr/>
        </p:nvSpPr>
        <p:spPr bwMode="auto">
          <a:xfrm>
            <a:off x="7099300" y="1816100"/>
            <a:ext cx="495300" cy="5080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28739" y="2379134"/>
            <a:ext cx="383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two-photon </a:t>
            </a:r>
            <a:r>
              <a:rPr lang="en-US" dirty="0" err="1">
                <a:solidFill>
                  <a:srgbClr val="800000"/>
                </a:solidFill>
              </a:rPr>
              <a:t>superradiance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338" y="3835400"/>
            <a:ext cx="3432062" cy="2794000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5511800" y="3759200"/>
            <a:ext cx="3187700" cy="2908300"/>
            <a:chOff x="5168900" y="3949700"/>
            <a:chExt cx="3187700" cy="29083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84542" y="3949700"/>
              <a:ext cx="3146657" cy="232551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68900" y="6297004"/>
              <a:ext cx="3175000" cy="56099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auto">
            <a:xfrm>
              <a:off x="7950200" y="6731000"/>
              <a:ext cx="406400" cy="127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22900" y="3300976"/>
            <a:ext cx="3492500" cy="445524"/>
          </a:xfrm>
          <a:prstGeom prst="rect">
            <a:avLst/>
          </a:prstGeom>
        </p:spPr>
      </p:pic>
      <p:sp>
        <p:nvSpPr>
          <p:cNvPr id="17" name="Retângulo 70">
            <a:extLst>
              <a:ext uri="{FF2B5EF4-FFF2-40B4-BE49-F238E27FC236}">
                <a16:creationId xmlns:a16="http://schemas.microsoft.com/office/drawing/2014/main" id="{F9E815A4-A27E-2844-9BAF-B1389702E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</a:t>
            </a:r>
            <a:r>
              <a:rPr lang="pt-BR" sz="2800" dirty="0" err="1">
                <a:solidFill>
                  <a:srgbClr val="FF5050"/>
                </a:solidFill>
              </a:rPr>
              <a:t>b</a:t>
            </a:r>
            <a:r>
              <a:rPr lang="pt-BR" sz="2800" dirty="0">
                <a:solidFill>
                  <a:srgbClr val="FF5050"/>
                </a:solidFill>
              </a:rPr>
              <a:t>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Raman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8" name="Conector reto 72">
            <a:extLst>
              <a:ext uri="{FF2B5EF4-FFF2-40B4-BE49-F238E27FC236}">
                <a16:creationId xmlns:a16="http://schemas.microsoft.com/office/drawing/2014/main" id="{23DC2FD4-F855-3B4D-B718-7120A69082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7113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5" grpId="0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7E05101-4C86-4743-8A10-9FCE4BDC3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9" y="952066"/>
            <a:ext cx="8645381" cy="4557255"/>
          </a:xfrm>
          <a:prstGeom prst="rect">
            <a:avLst/>
          </a:prstGeom>
        </p:spPr>
      </p:pic>
      <p:grpSp>
        <p:nvGrpSpPr>
          <p:cNvPr id="9" name="Agrupar 8">
            <a:extLst>
              <a:ext uri="{FF2B5EF4-FFF2-40B4-BE49-F238E27FC236}">
                <a16:creationId xmlns:a16="http://schemas.microsoft.com/office/drawing/2014/main" id="{9B53E702-FE55-A24D-90D9-EACF8279EB93}"/>
              </a:ext>
            </a:extLst>
          </p:cNvPr>
          <p:cNvGrpSpPr/>
          <p:nvPr/>
        </p:nvGrpSpPr>
        <p:grpSpPr>
          <a:xfrm>
            <a:off x="1209305" y="4085112"/>
            <a:ext cx="6699661" cy="199901"/>
            <a:chOff x="1209305" y="4085112"/>
            <a:chExt cx="6699661" cy="199901"/>
          </a:xfrm>
        </p:grpSpPr>
        <p:cxnSp>
          <p:nvCxnSpPr>
            <p:cNvPr id="6" name="Conector Reto 5">
              <a:extLst>
                <a:ext uri="{FF2B5EF4-FFF2-40B4-BE49-F238E27FC236}">
                  <a16:creationId xmlns:a16="http://schemas.microsoft.com/office/drawing/2014/main" id="{3B62248E-2662-4549-97A5-B4C30AC74046}"/>
                </a:ext>
              </a:extLst>
            </p:cNvPr>
            <p:cNvCxnSpPr/>
            <p:nvPr/>
          </p:nvCxnSpPr>
          <p:spPr bwMode="auto">
            <a:xfrm>
              <a:off x="5545777" y="4085112"/>
              <a:ext cx="2363189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Conector Reto 28">
              <a:extLst>
                <a:ext uri="{FF2B5EF4-FFF2-40B4-BE49-F238E27FC236}">
                  <a16:creationId xmlns:a16="http://schemas.microsoft.com/office/drawing/2014/main" id="{51E0AFFB-4ABA-4140-BEF3-40ABCB0FA4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9305" y="4285013"/>
              <a:ext cx="5322124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8BC7C6CB-2A63-5445-B2FE-44F46D199348}"/>
              </a:ext>
            </a:extLst>
          </p:cNvPr>
          <p:cNvGrpSpPr/>
          <p:nvPr/>
        </p:nvGrpSpPr>
        <p:grpSpPr>
          <a:xfrm>
            <a:off x="1209305" y="4294909"/>
            <a:ext cx="6699661" cy="199901"/>
            <a:chOff x="1209305" y="4294909"/>
            <a:chExt cx="6699661" cy="199901"/>
          </a:xfrm>
        </p:grpSpPr>
        <p:cxnSp>
          <p:nvCxnSpPr>
            <p:cNvPr id="30" name="Conector Reto 29">
              <a:extLst>
                <a:ext uri="{FF2B5EF4-FFF2-40B4-BE49-F238E27FC236}">
                  <a16:creationId xmlns:a16="http://schemas.microsoft.com/office/drawing/2014/main" id="{6B1ABA85-C252-9845-BDAD-E7C5DF1878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6328" y="4294909"/>
              <a:ext cx="1272638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Conector Reto 30">
              <a:extLst>
                <a:ext uri="{FF2B5EF4-FFF2-40B4-BE49-F238E27FC236}">
                  <a16:creationId xmlns:a16="http://schemas.microsoft.com/office/drawing/2014/main" id="{45A7FB9B-CCA3-BA4D-A1A2-8ED9F730E9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9305" y="4494810"/>
              <a:ext cx="2305791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" name="Agrupar 34">
            <a:extLst>
              <a:ext uri="{FF2B5EF4-FFF2-40B4-BE49-F238E27FC236}">
                <a16:creationId xmlns:a16="http://schemas.microsoft.com/office/drawing/2014/main" id="{7487AFB9-872B-8B47-829B-2D018243672D}"/>
              </a:ext>
            </a:extLst>
          </p:cNvPr>
          <p:cNvGrpSpPr/>
          <p:nvPr/>
        </p:nvGrpSpPr>
        <p:grpSpPr>
          <a:xfrm>
            <a:off x="1209305" y="4708566"/>
            <a:ext cx="6699661" cy="389906"/>
            <a:chOff x="1209305" y="4708566"/>
            <a:chExt cx="6699661" cy="389906"/>
          </a:xfrm>
        </p:grpSpPr>
        <p:cxnSp>
          <p:nvCxnSpPr>
            <p:cNvPr id="32" name="Conector Reto 31">
              <a:extLst>
                <a:ext uri="{FF2B5EF4-FFF2-40B4-BE49-F238E27FC236}">
                  <a16:creationId xmlns:a16="http://schemas.microsoft.com/office/drawing/2014/main" id="{A9D43C1C-2C0C-8D4A-9464-CE0FA049D4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73684" y="4708566"/>
              <a:ext cx="2735282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33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Conector Reto 32">
              <a:extLst>
                <a:ext uri="{FF2B5EF4-FFF2-40B4-BE49-F238E27FC236}">
                  <a16:creationId xmlns:a16="http://schemas.microsoft.com/office/drawing/2014/main" id="{99FD1FD1-43B2-3543-8A97-20DE9F4342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9305" y="4920342"/>
              <a:ext cx="6699661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33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Conector Reto 33">
              <a:extLst>
                <a:ext uri="{FF2B5EF4-FFF2-40B4-BE49-F238E27FC236}">
                  <a16:creationId xmlns:a16="http://schemas.microsoft.com/office/drawing/2014/main" id="{19FE5417-B92B-8640-9980-1F26FC0A1B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09305" y="5098472"/>
              <a:ext cx="1783277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33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Retângulo 70">
            <a:extLst>
              <a:ext uri="{FF2B5EF4-FFF2-40B4-BE49-F238E27FC236}">
                <a16:creationId xmlns:a16="http://schemas.microsoft.com/office/drawing/2014/main" id="{BAA12DA3-8EE4-F145-BCC9-9429DF870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2800" dirty="0">
                <a:solidFill>
                  <a:srgbClr val="FF5050"/>
                </a:solidFill>
              </a:rPr>
              <a:t>2.(</a:t>
            </a:r>
            <a:r>
              <a:rPr lang="pt-BR" sz="2800" dirty="0" err="1">
                <a:solidFill>
                  <a:srgbClr val="FF5050"/>
                </a:solidFill>
              </a:rPr>
              <a:t>b</a:t>
            </a:r>
            <a:r>
              <a:rPr lang="pt-BR" sz="2800" dirty="0">
                <a:solidFill>
                  <a:srgbClr val="FF5050"/>
                </a:solidFill>
              </a:rPr>
              <a:t>) </a:t>
            </a:r>
            <a:r>
              <a:rPr lang="pt-BR" sz="2800" dirty="0" err="1">
                <a:solidFill>
                  <a:srgbClr val="FF5050"/>
                </a:solidFill>
              </a:rPr>
              <a:t>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lobal </a:t>
            </a:r>
            <a:r>
              <a:rPr lang="pt-BR" sz="2800" dirty="0" err="1">
                <a:solidFill>
                  <a:srgbClr val="FF5050"/>
                </a:solidFill>
              </a:rPr>
              <a:t>Q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uantum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ystem</a:t>
            </a:r>
            <a:r>
              <a:rPr lang="pt-BR" sz="2800" dirty="0" err="1">
                <a:solidFill>
                  <a:srgbClr val="FF5050"/>
                </a:solidFill>
              </a:rPr>
              <a:t>s</a:t>
            </a:r>
            <a:r>
              <a:rPr lang="pt-BR" sz="2800" dirty="0">
                <a:solidFill>
                  <a:srgbClr val="FF5050"/>
                </a:solidFill>
              </a:rPr>
              <a:t>: Raman </a:t>
            </a:r>
            <a:r>
              <a:rPr lang="pt-BR" sz="2800" dirty="0" err="1">
                <a:solidFill>
                  <a:srgbClr val="FF5050"/>
                </a:solidFill>
              </a:rPr>
              <a:t>scattering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cxnSp>
        <p:nvCxnSpPr>
          <p:cNvPr id="17" name="Conector reto 72">
            <a:extLst>
              <a:ext uri="{FF2B5EF4-FFF2-40B4-BE49-F238E27FC236}">
                <a16:creationId xmlns:a16="http://schemas.microsoft.com/office/drawing/2014/main" id="{5A80D8DF-BE91-CE42-92A0-120BE4AAA8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1605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835" y="700760"/>
            <a:ext cx="5105400" cy="1695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65" y="681565"/>
            <a:ext cx="2870200" cy="187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654301"/>
            <a:ext cx="4508441" cy="2009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600" y="3014083"/>
            <a:ext cx="3949700" cy="3991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60439" y="2531534"/>
            <a:ext cx="3831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entangled state between remote sites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" y="4622800"/>
            <a:ext cx="4510352" cy="2108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2300" y="3766278"/>
            <a:ext cx="2286000" cy="1186721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 bwMode="auto">
          <a:xfrm>
            <a:off x="6946900" y="3492500"/>
            <a:ext cx="279400" cy="2413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969938" y="6154234"/>
            <a:ext cx="3831162" cy="602166"/>
            <a:chOff x="5211238" y="6070600"/>
            <a:chExt cx="3831162" cy="602166"/>
          </a:xfrm>
        </p:grpSpPr>
        <p:grpSp>
          <p:nvGrpSpPr>
            <p:cNvPr id="13" name="Group 12"/>
            <p:cNvGrpSpPr/>
            <p:nvPr/>
          </p:nvGrpSpPr>
          <p:grpSpPr>
            <a:xfrm>
              <a:off x="5211238" y="6122254"/>
              <a:ext cx="3831162" cy="550512"/>
              <a:chOff x="5211238" y="6122254"/>
              <a:chExt cx="3831162" cy="550512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562600" y="6122254"/>
                <a:ext cx="3251200" cy="287755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5211238" y="6303434"/>
                <a:ext cx="38311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dirty="0">
                    <a:solidFill>
                      <a:srgbClr val="800000"/>
                    </a:solidFill>
                  </a:rPr>
                  <a:t>quantum entangled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 bwMode="auto">
            <a:xfrm>
              <a:off x="5473700" y="6070600"/>
              <a:ext cx="3403600" cy="596900"/>
            </a:xfrm>
            <a:prstGeom prst="rect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287438" y="5029200"/>
            <a:ext cx="3297762" cy="1054100"/>
            <a:chOff x="5249338" y="5359400"/>
            <a:chExt cx="3297762" cy="1054100"/>
          </a:xfrm>
        </p:grpSpPr>
        <p:sp>
          <p:nvSpPr>
            <p:cNvPr id="21" name="TextBox 20"/>
            <p:cNvSpPr txBox="1"/>
            <p:nvPr/>
          </p:nvSpPr>
          <p:spPr>
            <a:xfrm>
              <a:off x="5249338" y="5384800"/>
              <a:ext cx="329776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 dirty="0">
                  <a:solidFill>
                    <a:srgbClr val="800000"/>
                  </a:solidFill>
                </a:rPr>
                <a:t>Concurrence: entanglement quantification (</a:t>
              </a:r>
              <a:r>
                <a:rPr lang="en-US" sz="1600" dirty="0" err="1">
                  <a:solidFill>
                    <a:srgbClr val="800000"/>
                  </a:solidFill>
                </a:rPr>
                <a:t>Wooters</a:t>
              </a:r>
              <a:r>
                <a:rPr lang="en-US" sz="1600" dirty="0">
                  <a:solidFill>
                    <a:srgbClr val="800000"/>
                  </a:solidFill>
                </a:rPr>
                <a:t>, 1998)</a:t>
              </a:r>
            </a:p>
          </p:txBody>
        </p:sp>
        <p:sp>
          <p:nvSpPr>
            <p:cNvPr id="20" name="Down Arrow Callout 19"/>
            <p:cNvSpPr/>
            <p:nvPr/>
          </p:nvSpPr>
          <p:spPr bwMode="auto">
            <a:xfrm>
              <a:off x="5613400" y="5359400"/>
              <a:ext cx="2590800" cy="1054100"/>
            </a:xfrm>
            <a:prstGeom prst="downArrowCallout">
              <a:avLst/>
            </a:prstGeom>
            <a:noFill/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3" name="Retângulo 70">
            <a:extLst>
              <a:ext uri="{FF2B5EF4-FFF2-40B4-BE49-F238E27FC236}">
                <a16:creationId xmlns:a16="http://schemas.microsoft.com/office/drawing/2014/main" id="{98204BA5-596A-9A49-88C9-CAC6059EA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algn="l">
              <a:buNone/>
            </a:pPr>
            <a:r>
              <a:rPr lang="pt-BR" sz="2800" dirty="0">
                <a:solidFill>
                  <a:srgbClr val="FF5050"/>
                </a:solidFill>
              </a:rPr>
              <a:t>3. </a:t>
            </a:r>
            <a:r>
              <a:rPr lang="pt-BR" sz="2800" dirty="0" err="1">
                <a:solidFill>
                  <a:srgbClr val="FF5050"/>
                </a:solidFill>
              </a:rPr>
              <a:t>From</a:t>
            </a:r>
            <a:r>
              <a:rPr lang="pt-BR" sz="2800" dirty="0">
                <a:solidFill>
                  <a:srgbClr val="FF5050"/>
                </a:solidFill>
              </a:rPr>
              <a:t> quantum networks </a:t>
            </a:r>
            <a:r>
              <a:rPr lang="pt-BR" sz="2800" dirty="0" err="1">
                <a:solidFill>
                  <a:srgbClr val="FF5050"/>
                </a:solidFill>
              </a:rPr>
              <a:t>to</a:t>
            </a:r>
            <a:r>
              <a:rPr lang="pt-BR" sz="2800" dirty="0">
                <a:solidFill>
                  <a:srgbClr val="FF5050"/>
                </a:solidFill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the</a:t>
            </a:r>
            <a:r>
              <a:rPr lang="pt-BR" sz="2800" dirty="0">
                <a:solidFill>
                  <a:srgbClr val="FF5050"/>
                </a:solidFill>
              </a:rPr>
              <a:t> quantum internet</a:t>
            </a:r>
          </a:p>
        </p:txBody>
      </p:sp>
      <p:cxnSp>
        <p:nvCxnSpPr>
          <p:cNvPr id="24" name="Conector reto 72">
            <a:extLst>
              <a:ext uri="{FF2B5EF4-FFF2-40B4-BE49-F238E27FC236}">
                <a16:creationId xmlns:a16="http://schemas.microsoft.com/office/drawing/2014/main" id="{0F548050-EA65-A94C-A04D-8F40EAB36A4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7378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5" y="893231"/>
            <a:ext cx="4601884" cy="1303867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995335" y="732367"/>
            <a:ext cx="4013200" cy="1557869"/>
            <a:chOff x="5130800" y="4897967"/>
            <a:chExt cx="4013200" cy="155786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3501" y="5109636"/>
              <a:ext cx="3949700" cy="13462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30800" y="4897967"/>
              <a:ext cx="4013200" cy="177800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2336800"/>
            <a:ext cx="6256742" cy="4045608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172200" y="2336800"/>
            <a:ext cx="2743200" cy="3213100"/>
            <a:chOff x="6172200" y="2336800"/>
            <a:chExt cx="2743200" cy="32131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46732" y="2374900"/>
              <a:ext cx="2668668" cy="31750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 bwMode="auto">
            <a:xfrm>
              <a:off x="6172200" y="2336800"/>
              <a:ext cx="342900" cy="3048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884339" y="5516034"/>
            <a:ext cx="3107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polarization entanglement</a:t>
            </a:r>
          </a:p>
        </p:txBody>
      </p:sp>
      <p:sp>
        <p:nvSpPr>
          <p:cNvPr id="28" name="Down Arrow 27"/>
          <p:cNvSpPr/>
          <p:nvPr/>
        </p:nvSpPr>
        <p:spPr bwMode="auto">
          <a:xfrm>
            <a:off x="7302500" y="5880100"/>
            <a:ext cx="279400" cy="2413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1080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3333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58939" y="6087534"/>
            <a:ext cx="3107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quantum cryptography     (</a:t>
            </a:r>
            <a:r>
              <a:rPr lang="en-US" dirty="0" err="1">
                <a:solidFill>
                  <a:srgbClr val="800000"/>
                </a:solidFill>
              </a:rPr>
              <a:t>Ekert</a:t>
            </a:r>
            <a:r>
              <a:rPr lang="en-US" dirty="0">
                <a:solidFill>
                  <a:srgbClr val="800000"/>
                </a:solidFill>
              </a:rPr>
              <a:t>, 1992)</a:t>
            </a:r>
          </a:p>
        </p:txBody>
      </p:sp>
      <p:sp>
        <p:nvSpPr>
          <p:cNvPr id="15" name="Retângulo 70">
            <a:extLst>
              <a:ext uri="{FF2B5EF4-FFF2-40B4-BE49-F238E27FC236}">
                <a16:creationId xmlns:a16="http://schemas.microsoft.com/office/drawing/2014/main" id="{39AA353B-D242-7B41-B299-E82334983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algn="l">
              <a:buNone/>
            </a:pPr>
            <a:r>
              <a:rPr lang="pt-BR" sz="2800" dirty="0">
                <a:solidFill>
                  <a:srgbClr val="FF5050"/>
                </a:solidFill>
              </a:rPr>
              <a:t>3. </a:t>
            </a:r>
            <a:r>
              <a:rPr lang="pt-BR" sz="2800" dirty="0" err="1">
                <a:solidFill>
                  <a:srgbClr val="FF5050"/>
                </a:solidFill>
              </a:rPr>
              <a:t>From</a:t>
            </a:r>
            <a:r>
              <a:rPr lang="pt-BR" sz="2800" dirty="0">
                <a:solidFill>
                  <a:srgbClr val="FF5050"/>
                </a:solidFill>
              </a:rPr>
              <a:t> quantum networks </a:t>
            </a:r>
            <a:r>
              <a:rPr lang="pt-BR" sz="2800" dirty="0" err="1">
                <a:solidFill>
                  <a:srgbClr val="FF5050"/>
                </a:solidFill>
              </a:rPr>
              <a:t>to</a:t>
            </a:r>
            <a:r>
              <a:rPr lang="pt-BR" sz="2800" dirty="0">
                <a:solidFill>
                  <a:srgbClr val="FF5050"/>
                </a:solidFill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the</a:t>
            </a:r>
            <a:r>
              <a:rPr lang="pt-BR" sz="2800" dirty="0">
                <a:solidFill>
                  <a:srgbClr val="FF5050"/>
                </a:solidFill>
              </a:rPr>
              <a:t> quantum internet</a:t>
            </a:r>
          </a:p>
        </p:txBody>
      </p:sp>
      <p:cxnSp>
        <p:nvCxnSpPr>
          <p:cNvPr id="18" name="Conector reto 72">
            <a:extLst>
              <a:ext uri="{FF2B5EF4-FFF2-40B4-BE49-F238E27FC236}">
                <a16:creationId xmlns:a16="http://schemas.microsoft.com/office/drawing/2014/main" id="{30353351-FD24-2F45-8688-64A2A9748E8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0759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52035" y="706968"/>
            <a:ext cx="6515100" cy="1432177"/>
            <a:chOff x="207433" y="732367"/>
            <a:chExt cx="6515100" cy="1432177"/>
          </a:xfrm>
        </p:grpSpPr>
        <p:grpSp>
          <p:nvGrpSpPr>
            <p:cNvPr id="5" name="Group 4"/>
            <p:cNvGrpSpPr/>
            <p:nvPr/>
          </p:nvGrpSpPr>
          <p:grpSpPr>
            <a:xfrm>
              <a:off x="207433" y="732367"/>
              <a:ext cx="6515100" cy="1363133"/>
              <a:chOff x="207433" y="732367"/>
              <a:chExt cx="6515100" cy="136313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7433" y="889000"/>
                <a:ext cx="6515100" cy="120650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5533" y="732367"/>
                <a:ext cx="2184400" cy="177800"/>
              </a:xfrm>
              <a:prstGeom prst="rect">
                <a:avLst/>
              </a:prstGeom>
            </p:spPr>
          </p:pic>
        </p:grpSp>
        <p:sp>
          <p:nvSpPr>
            <p:cNvPr id="7" name="Rounded Rectangle 6"/>
            <p:cNvSpPr/>
            <p:nvPr/>
          </p:nvSpPr>
          <p:spPr bwMode="auto">
            <a:xfrm>
              <a:off x="2777068" y="1794934"/>
              <a:ext cx="1913467" cy="369610"/>
            </a:xfrm>
            <a:prstGeom prst="roundRect">
              <a:avLst/>
            </a:prstGeom>
            <a:solidFill>
              <a:srgbClr val="FF0000">
                <a:alpha val="2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rgbClr val="800000"/>
                  </a:solidFill>
                  <a:effectLst/>
                  <a:latin typeface="Times New Roman" pitchFamily="18" charset="0"/>
                </a:rPr>
                <a:t>DLCZ protocol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7200" y="2350167"/>
            <a:ext cx="3797299" cy="1155033"/>
            <a:chOff x="215900" y="2755900"/>
            <a:chExt cx="4121313" cy="14605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900" y="2794000"/>
              <a:ext cx="4121313" cy="14224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215900" y="2755900"/>
              <a:ext cx="292100" cy="2032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1080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rgbClr val="3333FF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17805" y="2048934"/>
            <a:ext cx="332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entanglement swapping</a:t>
            </a: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2192338"/>
            <a:ext cx="4635500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86839" y="3509434"/>
            <a:ext cx="3831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rgbClr val="800000"/>
                </a:solidFill>
              </a:rPr>
              <a:t>capabilities</a:t>
            </a:r>
          </a:p>
        </p:txBody>
      </p:sp>
      <p:pic>
        <p:nvPicPr>
          <p:cNvPr id="9" name="Picture 8" descr="Captura de Tela 2019-09-06 às 10.03.2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35000" y="3900747"/>
            <a:ext cx="3467100" cy="28307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267205" y="5350934"/>
            <a:ext cx="235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cryptography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29105" y="3966634"/>
            <a:ext cx="2355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800000"/>
                </a:solidFill>
              </a:rPr>
              <a:t>teleportation</a:t>
            </a:r>
          </a:p>
        </p:txBody>
      </p:sp>
      <p:sp>
        <p:nvSpPr>
          <p:cNvPr id="21" name="Retângulo 70">
            <a:extLst>
              <a:ext uri="{FF2B5EF4-FFF2-40B4-BE49-F238E27FC236}">
                <a16:creationId xmlns:a16="http://schemas.microsoft.com/office/drawing/2014/main" id="{EB537BFF-3C52-7F42-8633-FD4812A12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algn="l">
              <a:buNone/>
            </a:pPr>
            <a:r>
              <a:rPr lang="pt-BR" sz="2800" dirty="0">
                <a:solidFill>
                  <a:srgbClr val="FF5050"/>
                </a:solidFill>
              </a:rPr>
              <a:t>3. </a:t>
            </a:r>
            <a:r>
              <a:rPr lang="pt-BR" sz="2800" dirty="0" err="1">
                <a:solidFill>
                  <a:srgbClr val="FF5050"/>
                </a:solidFill>
              </a:rPr>
              <a:t>From</a:t>
            </a:r>
            <a:r>
              <a:rPr lang="pt-BR" sz="2800" dirty="0">
                <a:solidFill>
                  <a:srgbClr val="FF5050"/>
                </a:solidFill>
              </a:rPr>
              <a:t> quantum networks </a:t>
            </a:r>
            <a:r>
              <a:rPr lang="pt-BR" sz="2800" dirty="0" err="1">
                <a:solidFill>
                  <a:srgbClr val="FF5050"/>
                </a:solidFill>
              </a:rPr>
              <a:t>to</a:t>
            </a:r>
            <a:r>
              <a:rPr lang="pt-BR" sz="2800" dirty="0">
                <a:solidFill>
                  <a:srgbClr val="FF5050"/>
                </a:solidFill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the</a:t>
            </a:r>
            <a:r>
              <a:rPr lang="pt-BR" sz="2800" dirty="0">
                <a:solidFill>
                  <a:srgbClr val="FF5050"/>
                </a:solidFill>
              </a:rPr>
              <a:t> quantum internet</a:t>
            </a:r>
          </a:p>
        </p:txBody>
      </p:sp>
      <p:cxnSp>
        <p:nvCxnSpPr>
          <p:cNvPr id="24" name="Conector reto 72">
            <a:extLst>
              <a:ext uri="{FF2B5EF4-FFF2-40B4-BE49-F238E27FC236}">
                <a16:creationId xmlns:a16="http://schemas.microsoft.com/office/drawing/2014/main" id="{2B2FE18C-A66F-6441-ADE0-625D966E2CF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8037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algn="l">
              <a:buNone/>
            </a:pPr>
            <a:r>
              <a:rPr lang="pt-BR" sz="2800" dirty="0">
                <a:solidFill>
                  <a:srgbClr val="FF5050"/>
                </a:solidFill>
              </a:rPr>
              <a:t>3. </a:t>
            </a:r>
            <a:r>
              <a:rPr lang="pt-BR" sz="2800" dirty="0" err="1">
                <a:solidFill>
                  <a:srgbClr val="FF5050"/>
                </a:solidFill>
              </a:rPr>
              <a:t>From</a:t>
            </a:r>
            <a:r>
              <a:rPr lang="pt-BR" sz="2800" dirty="0">
                <a:solidFill>
                  <a:srgbClr val="FF5050"/>
                </a:solidFill>
              </a:rPr>
              <a:t> quantum networks </a:t>
            </a:r>
            <a:r>
              <a:rPr lang="pt-BR" sz="2800" dirty="0" err="1">
                <a:solidFill>
                  <a:srgbClr val="FF5050"/>
                </a:solidFill>
              </a:rPr>
              <a:t>to</a:t>
            </a:r>
            <a:r>
              <a:rPr lang="pt-BR" sz="2800" dirty="0">
                <a:solidFill>
                  <a:srgbClr val="FF5050"/>
                </a:solidFill>
              </a:rPr>
              <a:t> </a:t>
            </a:r>
            <a:r>
              <a:rPr lang="pt-BR" sz="2800" dirty="0" err="1">
                <a:solidFill>
                  <a:srgbClr val="FF5050"/>
                </a:solidFill>
              </a:rPr>
              <a:t>the</a:t>
            </a:r>
            <a:r>
              <a:rPr lang="pt-BR" sz="2800" dirty="0">
                <a:solidFill>
                  <a:srgbClr val="FF5050"/>
                </a:solidFill>
              </a:rPr>
              <a:t> quantum internet</a:t>
            </a:r>
          </a:p>
        </p:txBody>
      </p:sp>
      <p:sp>
        <p:nvSpPr>
          <p:cNvPr id="193" name="Rectangle 170"/>
          <p:cNvSpPr>
            <a:spLocks noChangeArrowheads="1"/>
          </p:cNvSpPr>
          <p:nvPr/>
        </p:nvSpPr>
        <p:spPr bwMode="auto">
          <a:xfrm>
            <a:off x="4034077" y="7277052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endParaRPr lang="en-US"/>
          </a:p>
        </p:txBody>
      </p:sp>
      <p:cxnSp>
        <p:nvCxnSpPr>
          <p:cNvPr id="15" name="Conector reto 72">
            <a:extLst>
              <a:ext uri="{FF2B5EF4-FFF2-40B4-BE49-F238E27FC236}">
                <a16:creationId xmlns:a16="http://schemas.microsoft.com/office/drawing/2014/main" id="{446DA43F-4879-484C-9F49-BBDF1E8989A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9101FFF3-7F73-EB42-98A8-63C6F48D921F}"/>
              </a:ext>
            </a:extLst>
          </p:cNvPr>
          <p:cNvGrpSpPr/>
          <p:nvPr/>
        </p:nvGrpSpPr>
        <p:grpSpPr>
          <a:xfrm>
            <a:off x="118753" y="622273"/>
            <a:ext cx="8906494" cy="1743467"/>
            <a:chOff x="118753" y="622273"/>
            <a:chExt cx="8906494" cy="174346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3F6860E6-6CB4-E84A-90E1-2237A47D8062}"/>
                </a:ext>
              </a:extLst>
            </p:cNvPr>
            <p:cNvSpPr/>
            <p:nvPr/>
          </p:nvSpPr>
          <p:spPr>
            <a:xfrm>
              <a:off x="118753" y="622273"/>
              <a:ext cx="8906494" cy="1743467"/>
            </a:xfrm>
            <a:prstGeom prst="rect">
              <a:avLst/>
            </a:prstGeom>
            <a:noFill/>
            <a:ln w="38100" cmpd="dbl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8906494"/>
                        <a:gd name="connsiteY0" fmla="*/ 0 h 1743467"/>
                        <a:gd name="connsiteX1" fmla="*/ 8906494 w 8906494"/>
                        <a:gd name="connsiteY1" fmla="*/ 0 h 1743467"/>
                        <a:gd name="connsiteX2" fmla="*/ 8906494 w 8906494"/>
                        <a:gd name="connsiteY2" fmla="*/ 1743467 h 1743467"/>
                        <a:gd name="connsiteX3" fmla="*/ 0 w 8906494"/>
                        <a:gd name="connsiteY3" fmla="*/ 1743467 h 1743467"/>
                        <a:gd name="connsiteX4" fmla="*/ 0 w 8906494"/>
                        <a:gd name="connsiteY4" fmla="*/ 0 h 17434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906494" h="1743467" extrusionOk="0">
                          <a:moveTo>
                            <a:pt x="0" y="0"/>
                          </a:moveTo>
                          <a:cubicBezTo>
                            <a:pt x="4347425" y="118645"/>
                            <a:pt x="4844015" y="116012"/>
                            <a:pt x="8906494" y="0"/>
                          </a:cubicBezTo>
                          <a:cubicBezTo>
                            <a:pt x="8944890" y="236906"/>
                            <a:pt x="9009153" y="1422662"/>
                            <a:pt x="8906494" y="1743467"/>
                          </a:cubicBezTo>
                          <a:cubicBezTo>
                            <a:pt x="7566664" y="1878067"/>
                            <a:pt x="1086693" y="1586271"/>
                            <a:pt x="0" y="1743467"/>
                          </a:cubicBezTo>
                          <a:cubicBezTo>
                            <a:pt x="-137117" y="1110212"/>
                            <a:pt x="37117" y="468552"/>
                            <a:pt x="0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61F9C2B-80D6-E54D-AB75-0415855E0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7503" y="1131652"/>
              <a:ext cx="5783284" cy="1023889"/>
            </a:xfrm>
            <a:prstGeom prst="rect">
              <a:avLst/>
            </a:prstGeom>
          </p:spPr>
        </p:pic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FEBE4D42-1BC4-D24A-8074-E9FB58AEC6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77594" y="1131652"/>
              <a:ext cx="2628900" cy="800100"/>
            </a:xfrm>
            <a:prstGeom prst="rect">
              <a:avLst/>
            </a:prstGeom>
          </p:spPr>
        </p:pic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2D87FB94-DA25-4F46-A538-DAC615678D13}"/>
                </a:ext>
              </a:extLst>
            </p:cNvPr>
            <p:cNvSpPr txBox="1"/>
            <p:nvPr/>
          </p:nvSpPr>
          <p:spPr>
            <a:xfrm>
              <a:off x="3010395" y="631595"/>
              <a:ext cx="33369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t-BR" b="1" dirty="0">
                  <a:solidFill>
                    <a:srgbClr val="C00000"/>
                  </a:solidFill>
                </a:rPr>
                <a:t>quantum networks (1997)</a:t>
              </a:r>
            </a:p>
          </p:txBody>
        </p:sp>
      </p:grpSp>
      <p:sp>
        <p:nvSpPr>
          <p:cNvPr id="16" name="Seta para Baixo 15">
            <a:extLst>
              <a:ext uri="{FF2B5EF4-FFF2-40B4-BE49-F238E27FC236}">
                <a16:creationId xmlns:a16="http://schemas.microsoft.com/office/drawing/2014/main" id="{C83DACAB-AB65-594B-B1E5-EAAB13E514C7}"/>
              </a:ext>
            </a:extLst>
          </p:cNvPr>
          <p:cNvSpPr/>
          <p:nvPr/>
        </p:nvSpPr>
        <p:spPr>
          <a:xfrm>
            <a:off x="4251366" y="2458192"/>
            <a:ext cx="676894" cy="427512"/>
          </a:xfrm>
          <a:prstGeom prst="downArrow">
            <a:avLst/>
          </a:prstGeom>
          <a:solidFill>
            <a:srgbClr val="FF505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39189BCD-F38C-2144-A881-6A25209A8090}"/>
              </a:ext>
            </a:extLst>
          </p:cNvPr>
          <p:cNvGrpSpPr/>
          <p:nvPr/>
        </p:nvGrpSpPr>
        <p:grpSpPr>
          <a:xfrm>
            <a:off x="375145" y="3052390"/>
            <a:ext cx="8362969" cy="3571108"/>
            <a:chOff x="375145" y="3052390"/>
            <a:chExt cx="8362969" cy="3571108"/>
          </a:xfrm>
        </p:grpSpPr>
        <p:pic>
          <p:nvPicPr>
            <p:cNvPr id="2" name="Picture 1" descr="Captura de Tela 2019-09-06 às 10.52.28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145" y="3550352"/>
              <a:ext cx="4766871" cy="996522"/>
            </a:xfrm>
            <a:prstGeom prst="rect">
              <a:avLst/>
            </a:prstGeom>
          </p:spPr>
        </p:pic>
        <p:pic>
          <p:nvPicPr>
            <p:cNvPr id="4" name="Picture 3" descr="Captura de Tela 2019-09-06 às 10.53.19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763" y="3052390"/>
              <a:ext cx="8253351" cy="429760"/>
            </a:xfrm>
            <a:prstGeom prst="rect">
              <a:avLst/>
            </a:prstGeom>
          </p:spPr>
        </p:pic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95B77F6C-B58A-A545-84BE-0A51882817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94113" y="4534169"/>
              <a:ext cx="2132857" cy="2089329"/>
            </a:xfrm>
            <a:prstGeom prst="rect">
              <a:avLst/>
            </a:prstGeom>
          </p:spPr>
        </p:pic>
      </p:grp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61C7B11B-C01C-534A-AFAF-7AD3A6CE0C06}"/>
              </a:ext>
            </a:extLst>
          </p:cNvPr>
          <p:cNvGrpSpPr/>
          <p:nvPr/>
        </p:nvGrpSpPr>
        <p:grpSpPr>
          <a:xfrm>
            <a:off x="4807528" y="3550353"/>
            <a:ext cx="3840862" cy="3028095"/>
            <a:chOff x="4807528" y="3550353"/>
            <a:chExt cx="3840862" cy="3028095"/>
          </a:xfrm>
        </p:grpSpPr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id="{1F8F4863-97AD-4B4B-ADC3-8D1BEF262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5133" y="3673943"/>
              <a:ext cx="3803257" cy="2904505"/>
            </a:xfrm>
            <a:prstGeom prst="rect">
              <a:avLst/>
            </a:prstGeom>
          </p:spPr>
        </p:pic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6C98B892-E2DC-E545-BB0F-6E6AE2997F14}"/>
                </a:ext>
              </a:extLst>
            </p:cNvPr>
            <p:cNvSpPr/>
            <p:nvPr/>
          </p:nvSpPr>
          <p:spPr>
            <a:xfrm>
              <a:off x="4845133" y="3550353"/>
              <a:ext cx="83127" cy="214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DECD9A41-05DF-9747-ACAF-F4C9DE256122}"/>
                </a:ext>
              </a:extLst>
            </p:cNvPr>
            <p:cNvSpPr/>
            <p:nvPr/>
          </p:nvSpPr>
          <p:spPr>
            <a:xfrm>
              <a:off x="4807528" y="5019132"/>
              <a:ext cx="83127" cy="214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71843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4.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Connecting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 global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and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 local quantum networks</a:t>
            </a:r>
          </a:p>
        </p:txBody>
      </p:sp>
      <p:pic>
        <p:nvPicPr>
          <p:cNvPr id="9" name="Picture 8" descr="CapaScienc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8" y="1063412"/>
            <a:ext cx="4428532" cy="5631660"/>
          </a:xfrm>
          <a:prstGeom prst="rect">
            <a:avLst/>
          </a:prstGeom>
        </p:spPr>
      </p:pic>
      <p:cxnSp>
        <p:nvCxnSpPr>
          <p:cNvPr id="11" name="Conector reto 72">
            <a:extLst>
              <a:ext uri="{FF2B5EF4-FFF2-40B4-BE49-F238E27FC236}">
                <a16:creationId xmlns:a16="http://schemas.microsoft.com/office/drawing/2014/main" id="{E0D90937-928A-9046-93DC-F06B6F2CE48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221C6598-3448-2444-89A9-51A9AFAEA8AA}"/>
              </a:ext>
            </a:extLst>
          </p:cNvPr>
          <p:cNvSpPr txBox="1"/>
          <p:nvPr/>
        </p:nvSpPr>
        <p:spPr>
          <a:xfrm>
            <a:off x="143468" y="598318"/>
            <a:ext cx="4333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dirty="0">
                <a:solidFill>
                  <a:srgbClr val="C00000"/>
                </a:solidFill>
              </a:rPr>
              <a:t>Yin et al., Science </a:t>
            </a:r>
            <a:r>
              <a:rPr lang="pt-BR" b="1" dirty="0">
                <a:solidFill>
                  <a:srgbClr val="C00000"/>
                </a:solidFill>
              </a:rPr>
              <a:t>356</a:t>
            </a:r>
            <a:r>
              <a:rPr lang="pt-BR" dirty="0">
                <a:solidFill>
                  <a:srgbClr val="C00000"/>
                </a:solidFill>
              </a:rPr>
              <a:t>, 1140 (2017)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698FE0B7-8E34-534D-9A52-31FD0D7E1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740" y="1348175"/>
            <a:ext cx="2467264" cy="2080825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060F5A8-2A0D-CA4C-810A-4540401BC860}"/>
              </a:ext>
            </a:extLst>
          </p:cNvPr>
          <p:cNvSpPr txBox="1"/>
          <p:nvPr/>
        </p:nvSpPr>
        <p:spPr>
          <a:xfrm>
            <a:off x="4619499" y="576415"/>
            <a:ext cx="4428532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buNone/>
            </a:pPr>
            <a:r>
              <a:rPr lang="pt-BR" dirty="0" err="1">
                <a:solidFill>
                  <a:srgbClr val="FF0000"/>
                </a:solidFill>
              </a:rPr>
              <a:t>polarization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entangled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photon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pairs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at</a:t>
            </a:r>
            <a:r>
              <a:rPr lang="pt-BR" dirty="0">
                <a:solidFill>
                  <a:srgbClr val="FF0000"/>
                </a:solidFill>
              </a:rPr>
              <a:t> 800 </a:t>
            </a:r>
            <a:r>
              <a:rPr lang="pt-BR" dirty="0" err="1">
                <a:solidFill>
                  <a:srgbClr val="FF0000"/>
                </a:solidFill>
              </a:rPr>
              <a:t>nm</a:t>
            </a:r>
            <a:endParaRPr lang="pt-BR" dirty="0">
              <a:solidFill>
                <a:srgbClr val="FF0000"/>
              </a:solidFill>
            </a:endParaRPr>
          </a:p>
          <a:p>
            <a:pPr>
              <a:spcBef>
                <a:spcPts val="400"/>
              </a:spcBef>
              <a:buNone/>
            </a:pPr>
            <a:r>
              <a:rPr lang="pt-BR" dirty="0" err="1">
                <a:solidFill>
                  <a:srgbClr val="FF0000"/>
                </a:solidFill>
              </a:rPr>
              <a:t>based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on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Sagnac</a:t>
            </a:r>
            <a:r>
              <a:rPr lang="pt-BR" dirty="0">
                <a:solidFill>
                  <a:srgbClr val="FF0000"/>
                </a:solidFill>
              </a:rPr>
              <a:t> </a:t>
            </a:r>
            <a:r>
              <a:rPr lang="pt-BR" dirty="0" err="1">
                <a:solidFill>
                  <a:srgbClr val="FF0000"/>
                </a:solidFill>
              </a:rPr>
              <a:t>interferometer</a:t>
            </a:r>
            <a:endParaRPr lang="pt-BR" dirty="0">
              <a:solidFill>
                <a:srgbClr val="FF0000"/>
              </a:solidFill>
            </a:endParaRP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652C59FD-CD85-1D4F-9DA1-271506B9D3BF}"/>
              </a:ext>
            </a:extLst>
          </p:cNvPr>
          <p:cNvGrpSpPr/>
          <p:nvPr/>
        </p:nvGrpSpPr>
        <p:grpSpPr>
          <a:xfrm>
            <a:off x="4737289" y="3556692"/>
            <a:ext cx="4263243" cy="3138380"/>
            <a:chOff x="4741825" y="3719620"/>
            <a:chExt cx="4263243" cy="3138380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342A36A3-40BE-F040-8CAB-1A76ADF9C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2647" y="4164666"/>
              <a:ext cx="2763982" cy="1823540"/>
            </a:xfrm>
            <a:prstGeom prst="rect">
              <a:avLst/>
            </a:prstGeom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C73086A0-3512-6440-9F35-89BFA122E3E1}"/>
                </a:ext>
              </a:extLst>
            </p:cNvPr>
            <p:cNvSpPr txBox="1"/>
            <p:nvPr/>
          </p:nvSpPr>
          <p:spPr>
            <a:xfrm>
              <a:off x="4880758" y="3719620"/>
              <a:ext cx="37644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>
                  <a:solidFill>
                    <a:srgbClr val="800000"/>
                  </a:solidFill>
                </a:rPr>
                <a:t>Similar source implemented at UFPE</a:t>
              </a:r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5C7FE7F3-E0F3-8F4B-AB72-3313E6B06FC3}"/>
                </a:ext>
              </a:extLst>
            </p:cNvPr>
            <p:cNvSpPr txBox="1"/>
            <p:nvPr/>
          </p:nvSpPr>
          <p:spPr>
            <a:xfrm>
              <a:off x="4741825" y="6063920"/>
              <a:ext cx="426324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600">
                  <a:solidFill>
                    <a:srgbClr val="800000"/>
                  </a:solidFill>
                </a:rPr>
                <a:t>Mendes et al., J. Opt. Soc. Am. B 32, 1670 (2015)</a:t>
              </a:r>
            </a:p>
            <a:p>
              <a:pPr>
                <a:buNone/>
              </a:pPr>
              <a:r>
                <a:rPr lang="en-US" sz="1600">
                  <a:solidFill>
                    <a:srgbClr val="800000"/>
                  </a:solidFill>
                </a:rPr>
                <a:t>Moreira et al., Opt. Commun. 428, 212 (2018) </a:t>
              </a:r>
            </a:p>
          </p:txBody>
        </p:sp>
        <p:sp>
          <p:nvSpPr>
            <p:cNvPr id="10" name="Retângulo Arredondado 9">
              <a:extLst>
                <a:ext uri="{FF2B5EF4-FFF2-40B4-BE49-F238E27FC236}">
                  <a16:creationId xmlns:a16="http://schemas.microsoft.com/office/drawing/2014/main" id="{042EA624-561D-CC4F-84AC-4D18D251488D}"/>
                </a:ext>
              </a:extLst>
            </p:cNvPr>
            <p:cNvSpPr/>
            <p:nvPr/>
          </p:nvSpPr>
          <p:spPr>
            <a:xfrm>
              <a:off x="4741826" y="3719620"/>
              <a:ext cx="4263242" cy="3138380"/>
            </a:xfrm>
            <a:prstGeom prst="roundRect">
              <a:avLst/>
            </a:prstGeom>
            <a:noFill/>
            <a:ln w="349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191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overview</a:t>
            </a:r>
          </a:p>
        </p:txBody>
      </p:sp>
      <p:cxnSp>
        <p:nvCxnSpPr>
          <p:cNvPr id="31749" name="Conector reto 72"/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" name="CaixaDeTexto 2">
            <a:extLst>
              <a:ext uri="{FF2B5EF4-FFF2-40B4-BE49-F238E27FC236}">
                <a16:creationId xmlns:a16="http://schemas.microsoft.com/office/drawing/2014/main" id="{E34A9950-1C16-474F-90A8-86660756E27E}"/>
              </a:ext>
            </a:extLst>
          </p:cNvPr>
          <p:cNvSpPr txBox="1"/>
          <p:nvPr/>
        </p:nvSpPr>
        <p:spPr>
          <a:xfrm>
            <a:off x="283028" y="827314"/>
            <a:ext cx="88609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Global Quantum Communication (1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st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meaning)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Global Quantum Systems (2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nd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meaning)</a:t>
            </a:r>
          </a:p>
          <a:p>
            <a:pPr marL="971550" lvl="1" indent="-514350" algn="l">
              <a:buFont typeface="+mj-lt"/>
              <a:buAutoNum type="alphaLcParenR"/>
              <a:defRPr/>
            </a:pPr>
            <a:r>
              <a:rPr lang="en-US" sz="2800" dirty="0">
                <a:solidFill>
                  <a:srgbClr val="800000"/>
                </a:solidFill>
              </a:rPr>
              <a:t>Rayleigh scattering</a:t>
            </a:r>
          </a:p>
          <a:p>
            <a:pPr marL="971550" lvl="1" indent="-514350" algn="l">
              <a:buFont typeface="+mj-lt"/>
              <a:buAutoNum type="alphaLcParenR"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Raman scattering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From quantum networks to the quantum internet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dirty="0">
                <a:solidFill>
                  <a:srgbClr val="800000"/>
                </a:solidFill>
              </a:rPr>
              <a:t>Connecting global and local quantum networks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Conclusions and perspectives</a:t>
            </a:r>
          </a:p>
        </p:txBody>
      </p:sp>
    </p:spTree>
    <p:extLst>
      <p:ext uri="{BB962C8B-B14F-4D97-AF65-F5344CB8AC3E}">
        <p14:creationId xmlns:p14="http://schemas.microsoft.com/office/powerpoint/2010/main" val="21366253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4.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Connecting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 global </a:t>
            </a:r>
            <a:r>
              <a:rPr kumimoji="0" lang="pt-B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and</a:t>
            </a: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imes New Roman" pitchFamily="18" charset="0"/>
                <a:ea typeface="ＭＳ Ｐゴシック"/>
                <a:cs typeface="Times New Roman" panose="02020603050405020304" pitchFamily="18" charset="0"/>
              </a:rPr>
              <a:t> local quantum networks</a:t>
            </a:r>
          </a:p>
        </p:txBody>
      </p:sp>
      <p:cxnSp>
        <p:nvCxnSpPr>
          <p:cNvPr id="11" name="Conector reto 72">
            <a:extLst>
              <a:ext uri="{FF2B5EF4-FFF2-40B4-BE49-F238E27FC236}">
                <a16:creationId xmlns:a16="http://schemas.microsoft.com/office/drawing/2014/main" id="{E0D90937-928A-9046-93DC-F06B6F2CE48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652C59FD-CD85-1D4F-9DA1-271506B9D3BF}"/>
              </a:ext>
            </a:extLst>
          </p:cNvPr>
          <p:cNvGrpSpPr/>
          <p:nvPr/>
        </p:nvGrpSpPr>
        <p:grpSpPr>
          <a:xfrm>
            <a:off x="165288" y="693103"/>
            <a:ext cx="4263243" cy="2788247"/>
            <a:chOff x="4741825" y="4069752"/>
            <a:chExt cx="4263243" cy="2788247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342A36A3-40BE-F040-8CAB-1A76ADF9C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32647" y="4164666"/>
              <a:ext cx="2763982" cy="1823540"/>
            </a:xfrm>
            <a:prstGeom prst="rect">
              <a:avLst/>
            </a:prstGeom>
          </p:spPr>
        </p:pic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5C7FE7F3-E0F3-8F4B-AB72-3313E6B06FC3}"/>
                </a:ext>
              </a:extLst>
            </p:cNvPr>
            <p:cNvSpPr txBox="1"/>
            <p:nvPr/>
          </p:nvSpPr>
          <p:spPr>
            <a:xfrm>
              <a:off x="4741825" y="6063920"/>
              <a:ext cx="426324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Times New Roman" pitchFamily="18" charset="0"/>
                  <a:ea typeface="ＭＳ Ｐゴシック"/>
                  <a:cs typeface="+mn-cs"/>
                </a:rPr>
                <a:t>Mendes et al., J. Opt. Soc. Am. B 32, 1670 (2015)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Times New Roman" pitchFamily="18" charset="0"/>
                  <a:ea typeface="ＭＳ Ｐゴシック"/>
                  <a:cs typeface="+mn-cs"/>
                </a:rPr>
                <a:t>Moreira et al., Opt. Commun. 428, 212 (2018) </a:t>
              </a:r>
            </a:p>
          </p:txBody>
        </p:sp>
        <p:sp>
          <p:nvSpPr>
            <p:cNvPr id="10" name="Retângulo Arredondado 9">
              <a:extLst>
                <a:ext uri="{FF2B5EF4-FFF2-40B4-BE49-F238E27FC236}">
                  <a16:creationId xmlns:a16="http://schemas.microsoft.com/office/drawing/2014/main" id="{042EA624-561D-CC4F-84AC-4D18D251488D}"/>
                </a:ext>
              </a:extLst>
            </p:cNvPr>
            <p:cNvSpPr/>
            <p:nvPr/>
          </p:nvSpPr>
          <p:spPr>
            <a:xfrm>
              <a:off x="4741826" y="4069752"/>
              <a:ext cx="4263242" cy="2788247"/>
            </a:xfrm>
            <a:prstGeom prst="roundRect">
              <a:avLst/>
            </a:prstGeom>
            <a:noFill/>
            <a:ln w="349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64F5C829-F691-274D-85A0-51699825733A}"/>
              </a:ext>
            </a:extLst>
          </p:cNvPr>
          <p:cNvGrpSpPr/>
          <p:nvPr/>
        </p:nvGrpSpPr>
        <p:grpSpPr>
          <a:xfrm>
            <a:off x="165288" y="3888200"/>
            <a:ext cx="4124309" cy="2025712"/>
            <a:chOff x="165288" y="3888200"/>
            <a:chExt cx="4124309" cy="2025712"/>
          </a:xfrm>
        </p:grpSpPr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id="{8DD3B59A-A24D-9849-BB72-5A96A59FF1AA}"/>
                </a:ext>
              </a:extLst>
            </p:cNvPr>
            <p:cNvSpPr txBox="1"/>
            <p:nvPr/>
          </p:nvSpPr>
          <p:spPr>
            <a:xfrm>
              <a:off x="165288" y="3888200"/>
              <a:ext cx="41243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rgbClr val="0070C0"/>
                  </a:solidFill>
                </a:rPr>
                <a:t>interaction of ultrabroad band single photons with atomic ensembles</a:t>
              </a:r>
            </a:p>
          </p:txBody>
        </p:sp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69986B78-2118-3B4A-B2E5-269D6D8BD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95" y="4672064"/>
              <a:ext cx="3875693" cy="1100878"/>
            </a:xfrm>
            <a:prstGeom prst="rect">
              <a:avLst/>
            </a:prstGeom>
          </p:spPr>
        </p:pic>
        <p:sp>
          <p:nvSpPr>
            <p:cNvPr id="16" name="Retângulo Arredondado 15">
              <a:extLst>
                <a:ext uri="{FF2B5EF4-FFF2-40B4-BE49-F238E27FC236}">
                  <a16:creationId xmlns:a16="http://schemas.microsoft.com/office/drawing/2014/main" id="{F0CABA91-65F3-C44E-8855-53450E08BB31}"/>
                </a:ext>
              </a:extLst>
            </p:cNvPr>
            <p:cNvSpPr/>
            <p:nvPr/>
          </p:nvSpPr>
          <p:spPr>
            <a:xfrm>
              <a:off x="165288" y="3888200"/>
              <a:ext cx="4124309" cy="2025712"/>
            </a:xfrm>
            <a:prstGeom prst="roundRect">
              <a:avLst/>
            </a:prstGeom>
            <a:noFill/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34" name="Agrupar 33">
            <a:extLst>
              <a:ext uri="{FF2B5EF4-FFF2-40B4-BE49-F238E27FC236}">
                <a16:creationId xmlns:a16="http://schemas.microsoft.com/office/drawing/2014/main" id="{9ECAA8C4-B2A8-9C4A-A114-C9F59C46C589}"/>
              </a:ext>
            </a:extLst>
          </p:cNvPr>
          <p:cNvGrpSpPr/>
          <p:nvPr/>
        </p:nvGrpSpPr>
        <p:grpSpPr>
          <a:xfrm>
            <a:off x="4780418" y="739590"/>
            <a:ext cx="4124309" cy="3998741"/>
            <a:chOff x="4760001" y="1211351"/>
            <a:chExt cx="4124309" cy="3998741"/>
          </a:xfrm>
        </p:grpSpPr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A79007A3-7519-5C49-9F10-62F6B843A136}"/>
                </a:ext>
              </a:extLst>
            </p:cNvPr>
            <p:cNvSpPr txBox="1"/>
            <p:nvPr/>
          </p:nvSpPr>
          <p:spPr>
            <a:xfrm>
              <a:off x="4760001" y="1376480"/>
              <a:ext cx="40732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t-BR" dirty="0" err="1">
                  <a:solidFill>
                    <a:srgbClr val="339933"/>
                  </a:solidFill>
                </a:rPr>
                <a:t>Proposal</a:t>
              </a:r>
              <a:r>
                <a:rPr lang="pt-BR" dirty="0">
                  <a:solidFill>
                    <a:srgbClr val="339933"/>
                  </a:solidFill>
                </a:rPr>
                <a:t> for </a:t>
              </a:r>
              <a:r>
                <a:rPr lang="pt-BR" dirty="0" err="1">
                  <a:solidFill>
                    <a:srgbClr val="339933"/>
                  </a:solidFill>
                </a:rPr>
                <a:t>mapping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of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ultrabroad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band</a:t>
              </a:r>
              <a:r>
                <a:rPr lang="pt-BR" dirty="0">
                  <a:solidFill>
                    <a:srgbClr val="339933"/>
                  </a:solidFill>
                </a:rPr>
                <a:t> single </a:t>
              </a:r>
              <a:r>
                <a:rPr lang="pt-BR" dirty="0" err="1">
                  <a:solidFill>
                    <a:srgbClr val="339933"/>
                  </a:solidFill>
                </a:rPr>
                <a:t>photons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into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an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atomic</a:t>
              </a:r>
              <a:r>
                <a:rPr lang="pt-BR" dirty="0">
                  <a:solidFill>
                    <a:srgbClr val="339933"/>
                  </a:solidFill>
                </a:rPr>
                <a:t> </a:t>
              </a:r>
              <a:r>
                <a:rPr lang="pt-BR" dirty="0" err="1">
                  <a:solidFill>
                    <a:srgbClr val="339933"/>
                  </a:solidFill>
                </a:rPr>
                <a:t>memory</a:t>
              </a:r>
              <a:endParaRPr lang="pt-BR" dirty="0">
                <a:solidFill>
                  <a:srgbClr val="339933"/>
                </a:solidFill>
              </a:endParaRPr>
            </a:p>
          </p:txBody>
        </p:sp>
        <p:pic>
          <p:nvPicPr>
            <p:cNvPr id="31" name="Imagem 30">
              <a:extLst>
                <a:ext uri="{FF2B5EF4-FFF2-40B4-BE49-F238E27FC236}">
                  <a16:creationId xmlns:a16="http://schemas.microsoft.com/office/drawing/2014/main" id="{77E4768A-7EAF-7E4A-80E5-3DB349DA3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44069" y="2119473"/>
              <a:ext cx="3705102" cy="984168"/>
            </a:xfrm>
            <a:prstGeom prst="rect">
              <a:avLst/>
            </a:prstGeom>
          </p:spPr>
        </p:pic>
        <p:pic>
          <p:nvPicPr>
            <p:cNvPr id="32" name="Imagem 31">
              <a:extLst>
                <a:ext uri="{FF2B5EF4-FFF2-40B4-BE49-F238E27FC236}">
                  <a16:creationId xmlns:a16="http://schemas.microsoft.com/office/drawing/2014/main" id="{7821F7DE-A9D8-924D-B9C5-22FE29741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1820" y="3296965"/>
              <a:ext cx="3149600" cy="1828800"/>
            </a:xfrm>
            <a:prstGeom prst="rect">
              <a:avLst/>
            </a:prstGeom>
          </p:spPr>
        </p:pic>
        <p:sp>
          <p:nvSpPr>
            <p:cNvPr id="33" name="Retângulo Arredondado 32">
              <a:extLst>
                <a:ext uri="{FF2B5EF4-FFF2-40B4-BE49-F238E27FC236}">
                  <a16:creationId xmlns:a16="http://schemas.microsoft.com/office/drawing/2014/main" id="{AB1BFA0D-D0CD-034D-B498-E129D5D6FC7B}"/>
                </a:ext>
              </a:extLst>
            </p:cNvPr>
            <p:cNvSpPr/>
            <p:nvPr/>
          </p:nvSpPr>
          <p:spPr>
            <a:xfrm>
              <a:off x="4760001" y="1211351"/>
              <a:ext cx="4124309" cy="3998741"/>
            </a:xfrm>
            <a:prstGeom prst="roundRect">
              <a:avLst/>
            </a:prstGeom>
            <a:noFill/>
            <a:ln w="25400">
              <a:solidFill>
                <a:srgbClr val="3399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cxnSp>
        <p:nvCxnSpPr>
          <p:cNvPr id="36" name="Conector Angulado 35">
            <a:extLst>
              <a:ext uri="{FF2B5EF4-FFF2-40B4-BE49-F238E27FC236}">
                <a16:creationId xmlns:a16="http://schemas.microsoft.com/office/drawing/2014/main" id="{01F72C67-5056-1644-B2AD-A37BCC346C1E}"/>
              </a:ext>
            </a:extLst>
          </p:cNvPr>
          <p:cNvCxnSpPr>
            <a:stCxn id="16" idx="3"/>
            <a:endCxn id="33" idx="1"/>
          </p:cNvCxnSpPr>
          <p:nvPr/>
        </p:nvCxnSpPr>
        <p:spPr>
          <a:xfrm flipV="1">
            <a:off x="4289597" y="2738961"/>
            <a:ext cx="490821" cy="2162095"/>
          </a:xfrm>
          <a:prstGeom prst="bentConnector3">
            <a:avLst/>
          </a:prstGeom>
          <a:ln w="3175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Seta para Baixo 36">
            <a:extLst>
              <a:ext uri="{FF2B5EF4-FFF2-40B4-BE49-F238E27FC236}">
                <a16:creationId xmlns:a16="http://schemas.microsoft.com/office/drawing/2014/main" id="{44E3064B-E756-BD4B-BDF8-CA590233539A}"/>
              </a:ext>
            </a:extLst>
          </p:cNvPr>
          <p:cNvSpPr/>
          <p:nvPr/>
        </p:nvSpPr>
        <p:spPr>
          <a:xfrm>
            <a:off x="6628816" y="4901056"/>
            <a:ext cx="427512" cy="573469"/>
          </a:xfrm>
          <a:prstGeom prst="downArrow">
            <a:avLst/>
          </a:prstGeom>
          <a:solidFill>
            <a:schemeClr val="accent5">
              <a:lumMod val="9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74957B1B-1C98-1B47-B5F9-1E0D3202C6F4}"/>
              </a:ext>
            </a:extLst>
          </p:cNvPr>
          <p:cNvSpPr txBox="1"/>
          <p:nvPr/>
        </p:nvSpPr>
        <p:spPr>
          <a:xfrm>
            <a:off x="4743425" y="5498276"/>
            <a:ext cx="4198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Pathway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connect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ultrabroad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band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flying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photons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into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a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narrow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band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memory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compatible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t-BR" dirty="0" err="1">
                <a:solidFill>
                  <a:schemeClr val="accent5">
                    <a:lumMod val="50000"/>
                  </a:schemeClr>
                </a:solidFill>
              </a:rPr>
              <a:t>to</a:t>
            </a: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 local quantum networks </a:t>
            </a:r>
          </a:p>
        </p:txBody>
      </p:sp>
    </p:spTree>
    <p:extLst>
      <p:ext uri="{BB962C8B-B14F-4D97-AF65-F5344CB8AC3E}">
        <p14:creationId xmlns:p14="http://schemas.microsoft.com/office/powerpoint/2010/main" val="212735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tângulo 70"/>
          <p:cNvSpPr>
            <a:spLocks noChangeArrowheads="1"/>
          </p:cNvSpPr>
          <p:nvPr/>
        </p:nvSpPr>
        <p:spPr bwMode="auto">
          <a:xfrm>
            <a:off x="0" y="0"/>
            <a:ext cx="9144000" cy="487959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algn="l">
              <a:buFontTx/>
              <a:buNone/>
            </a:pPr>
            <a:r>
              <a:rPr lang="en-US" sz="2800" dirty="0">
                <a:solidFill>
                  <a:srgbClr val="FF5050"/>
                </a:solidFill>
              </a:rPr>
              <a:t>5. Conclusions and perspectives</a:t>
            </a:r>
          </a:p>
        </p:txBody>
      </p:sp>
      <p:sp>
        <p:nvSpPr>
          <p:cNvPr id="193" name="Rectangle 170"/>
          <p:cNvSpPr>
            <a:spLocks noChangeArrowheads="1"/>
          </p:cNvSpPr>
          <p:nvPr/>
        </p:nvSpPr>
        <p:spPr bwMode="auto">
          <a:xfrm>
            <a:off x="4034077" y="7277052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0905" y="791634"/>
            <a:ext cx="8743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/>
            <a:r>
              <a:rPr lang="en-US" sz="2400" dirty="0">
                <a:solidFill>
                  <a:srgbClr val="800000"/>
                </a:solidFill>
              </a:rPr>
              <a:t>The evolution of our understanding of quantum mechanics led to the field of quantum information, which engendered the ongoing 2</a:t>
            </a:r>
            <a:r>
              <a:rPr lang="en-US" sz="2400" baseline="30000" dirty="0">
                <a:solidFill>
                  <a:srgbClr val="800000"/>
                </a:solidFill>
              </a:rPr>
              <a:t>nd</a:t>
            </a:r>
            <a:r>
              <a:rPr lang="en-US" sz="2400" dirty="0">
                <a:solidFill>
                  <a:srgbClr val="800000"/>
                </a:solidFill>
              </a:rPr>
              <a:t> quantum technological revolution.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505" y="2013511"/>
            <a:ext cx="8743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/>
            <a:r>
              <a:rPr lang="en-US" sz="2400" dirty="0">
                <a:solidFill>
                  <a:srgbClr val="800000"/>
                </a:solidFill>
              </a:rPr>
              <a:t>A central aspect of this revolution is quantum entanglement.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5505" y="2636043"/>
            <a:ext cx="8743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/>
            <a:r>
              <a:rPr lang="en-US" sz="2400" dirty="0">
                <a:solidFill>
                  <a:srgbClr val="800000"/>
                </a:solidFill>
              </a:rPr>
              <a:t>We are just starting to understand the role of quantum entanglement in nature and its potential applications.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125" y="3681055"/>
            <a:ext cx="8743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/>
            <a:r>
              <a:rPr lang="en-US" sz="2400" dirty="0">
                <a:solidFill>
                  <a:srgbClr val="800000"/>
                </a:solidFill>
              </a:rPr>
              <a:t>We presented some of our recent work on this problem, pointing out its connection to the development of a quantum internet.</a:t>
            </a:r>
          </a:p>
        </p:txBody>
      </p:sp>
      <p:cxnSp>
        <p:nvCxnSpPr>
          <p:cNvPr id="9" name="Conector reto 72">
            <a:extLst>
              <a:ext uri="{FF2B5EF4-FFF2-40B4-BE49-F238E27FC236}">
                <a16:creationId xmlns:a16="http://schemas.microsoft.com/office/drawing/2014/main" id="{D4C3281C-2027-FA40-955E-2B55ECABFE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00969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18456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818813" y="135463"/>
            <a:ext cx="7325187" cy="613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Profs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: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Daniel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Felinto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                                                                (Quantum Networks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Laboratory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– 2023)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José Tabosa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Lúcio Acioli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Sandra Vianna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Márcio Miranda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Fernando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Parísio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Katiúscia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Cassemiro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José Ferraz (UFRPE)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Pablo Saldanha (UFMG)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Marco Bellini (LENS)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Post-</a:t>
            </a: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docs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Alejandro Fonseca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                   Alexandre Almeida</a:t>
            </a:r>
          </a:p>
          <a:p>
            <a:pPr algn="l">
              <a:spcBef>
                <a:spcPts val="0"/>
              </a:spcBef>
              <a:buNone/>
              <a:defRPr/>
            </a:pPr>
            <a:r>
              <a:rPr lang="pt-BR" sz="1200" dirty="0">
                <a:solidFill>
                  <a:srgbClr val="0000FF"/>
                </a:solidFill>
                <a:cs typeface="Arial"/>
              </a:rPr>
              <a:t>	                  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Juan C. C.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Capella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algn="l">
              <a:spcBef>
                <a:spcPts val="0"/>
              </a:spcBef>
              <a:buNone/>
              <a:defRPr/>
            </a:pPr>
            <a:r>
              <a:rPr lang="pt-BR" sz="1200" dirty="0">
                <a:solidFill>
                  <a:srgbClr val="0000FF"/>
                </a:solidFill>
                <a:cs typeface="Arial"/>
              </a:rPr>
              <a:t>	                  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Lucas S. Marinho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                  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Michelle O. Araújo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                   Weliton S. Martins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                      </a:t>
            </a: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Doctorate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Wellington Martins Filho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		                  Gabriel Carvalho Borges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Milrian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S. Mendes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		                  Rafael A. de Oliveira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		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Luis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Ortiz-Gutiérrez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		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Raoni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S. N. Moreira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		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Luis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F.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Muñoz-Martínez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	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Alyson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José Alves Carvalho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		                  Davi S. Barros (UFMG)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		      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Master: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Rodrigo L. C. Santos Filho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			                    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Gabriel P. S. da Silva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			                     Johan E. O. Morales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			                     Lenin Fernández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			                     Natália D. Alves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			                    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Ayanne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A.F.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Tieco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            			                     Paulo J. C. de Vasconcelos Filho </a:t>
            </a:r>
          </a:p>
        </p:txBody>
      </p:sp>
      <p:pic>
        <p:nvPicPr>
          <p:cNvPr id="21" name="Picture 6" descr="http://www.ufpe.br/organomar/images/logos/facepe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6275" y="2311449"/>
            <a:ext cx="1114385" cy="1114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 descr="http://4.bp.blogspot.com/-KZOkHfSMCl4/URKaL8AX9lI/AAAAAAAAASA/vvDcrzh4Pso/s1600/logo_cape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6643" y="5711350"/>
            <a:ext cx="1044313" cy="88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2" descr="http://2.bp.blogspot.com/-zl-AUYkOYp0/T7pDc_JnfcI/AAAAAAAABRg/bq3prMbZeDQ/s1600/cnpq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2937" y="1491365"/>
            <a:ext cx="1641063" cy="87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Conector de Seta Reta 2">
            <a:extLst>
              <a:ext uri="{FF2B5EF4-FFF2-40B4-BE49-F238E27FC236}">
                <a16:creationId xmlns:a16="http://schemas.microsoft.com/office/drawing/2014/main" id="{EE308516-3B78-EA4B-BB49-5B210661773E}"/>
              </a:ext>
            </a:extLst>
          </p:cNvPr>
          <p:cNvCxnSpPr>
            <a:cxnSpLocks/>
          </p:cNvCxnSpPr>
          <p:nvPr/>
        </p:nvCxnSpPr>
        <p:spPr bwMode="auto">
          <a:xfrm flipH="1">
            <a:off x="3289465" y="315686"/>
            <a:ext cx="2695699" cy="0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6B8A498-9A43-D84E-BEA2-25724113A882}"/>
              </a:ext>
            </a:extLst>
          </p:cNvPr>
          <p:cNvCxnSpPr>
            <a:cxnSpLocks/>
          </p:cNvCxnSpPr>
          <p:nvPr/>
        </p:nvCxnSpPr>
        <p:spPr bwMode="auto">
          <a:xfrm flipH="1">
            <a:off x="4791832" y="389470"/>
            <a:ext cx="2232563" cy="1613501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de Seta Reta 9">
            <a:extLst>
              <a:ext uri="{FF2B5EF4-FFF2-40B4-BE49-F238E27FC236}">
                <a16:creationId xmlns:a16="http://schemas.microsoft.com/office/drawing/2014/main" id="{F6488BF8-5884-C840-8C68-95F6DFE14645}"/>
              </a:ext>
            </a:extLst>
          </p:cNvPr>
          <p:cNvCxnSpPr>
            <a:cxnSpLocks/>
          </p:cNvCxnSpPr>
          <p:nvPr/>
        </p:nvCxnSpPr>
        <p:spPr bwMode="auto">
          <a:xfrm flipH="1">
            <a:off x="5556738" y="389470"/>
            <a:ext cx="1467657" cy="2306838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10C0B4A3-C435-3847-9A37-23076F9384C1}"/>
              </a:ext>
            </a:extLst>
          </p:cNvPr>
          <p:cNvCxnSpPr>
            <a:cxnSpLocks/>
          </p:cNvCxnSpPr>
          <p:nvPr/>
        </p:nvCxnSpPr>
        <p:spPr bwMode="auto">
          <a:xfrm flipH="1">
            <a:off x="6564923" y="389470"/>
            <a:ext cx="459472" cy="4288038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944FD85-6957-BD44-802D-17D8BD6F3E5D}"/>
              </a:ext>
            </a:extLst>
          </p:cNvPr>
          <p:cNvSpPr txBox="1"/>
          <p:nvPr/>
        </p:nvSpPr>
        <p:spPr>
          <a:xfrm>
            <a:off x="1680779" y="3425835"/>
            <a:ext cx="26225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experiments</a:t>
            </a:r>
            <a:r>
              <a:rPr kumimoji="0" lang="pt-BR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in Recife</a:t>
            </a:r>
          </a:p>
        </p:txBody>
      </p:sp>
      <p:pic>
        <p:nvPicPr>
          <p:cNvPr id="9218" name="Picture 2" descr="Office of Naval Research Science &amp; Technology">
            <a:extLst>
              <a:ext uri="{FF2B5EF4-FFF2-40B4-BE49-F238E27FC236}">
                <a16:creationId xmlns:a16="http://schemas.microsoft.com/office/drawing/2014/main" id="{60984B49-8EF8-8645-842C-6B618168A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813" y="5663521"/>
            <a:ext cx="1888505" cy="86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Logo Fapesp">
            <a:extLst>
              <a:ext uri="{FF2B5EF4-FFF2-40B4-BE49-F238E27FC236}">
                <a16:creationId xmlns:a16="http://schemas.microsoft.com/office/drawing/2014/main" id="{41A2BAF7-2C8E-F543-81C9-F039ADE8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538" y="3427254"/>
            <a:ext cx="1414510" cy="38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FF89C14D-FA69-8946-82D9-5DB3D2ECD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628" y="3895034"/>
            <a:ext cx="862330" cy="86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Logo MCom Positiva">
            <a:extLst>
              <a:ext uri="{FF2B5EF4-FFF2-40B4-BE49-F238E27FC236}">
                <a16:creationId xmlns:a16="http://schemas.microsoft.com/office/drawing/2014/main" id="{5A40C8EA-CB5A-5644-850B-44F596FF6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251" y="4833199"/>
            <a:ext cx="1590431" cy="83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No photo description available.">
            <a:extLst>
              <a:ext uri="{FF2B5EF4-FFF2-40B4-BE49-F238E27FC236}">
                <a16:creationId xmlns:a16="http://schemas.microsoft.com/office/drawing/2014/main" id="{D4AB33DB-F17A-F34E-83C7-86B0FCE66C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300" y="5711350"/>
            <a:ext cx="862331" cy="86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34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8000" y="2044700"/>
            <a:ext cx="6184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6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Thanks!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DE97E814-BF70-7F4D-BD4A-9F1750DF80A0}"/>
              </a:ext>
            </a:extLst>
          </p:cNvPr>
          <p:cNvSpPr txBox="1"/>
          <p:nvPr/>
        </p:nvSpPr>
        <p:spPr>
          <a:xfrm>
            <a:off x="2246086" y="4352472"/>
            <a:ext cx="6184900" cy="1077218"/>
          </a:xfrm>
          <a:prstGeom prst="rect">
            <a:avLst/>
          </a:prstGeom>
          <a:noFill/>
          <a:ln w="38100" cmpd="thickThin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cs typeface="Arial"/>
              </a:rPr>
              <a:t> open positions for p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ostdocs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/>
              </a:rPr>
              <a:t> and grad students!</a:t>
            </a:r>
          </a:p>
        </p:txBody>
      </p:sp>
    </p:spTree>
    <p:extLst>
      <p:ext uri="{BB962C8B-B14F-4D97-AF65-F5344CB8AC3E}">
        <p14:creationId xmlns:p14="http://schemas.microsoft.com/office/powerpoint/2010/main" val="3039306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70"/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5" name="Conector reto 72"/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D2F4ED8-976F-CE47-BEDC-649E05A6A9DB}"/>
              </a:ext>
            </a:extLst>
          </p:cNvPr>
          <p:cNvSpPr txBox="1"/>
          <p:nvPr/>
        </p:nvSpPr>
        <p:spPr>
          <a:xfrm>
            <a:off x="434897" y="619142"/>
            <a:ext cx="8274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u="sng" dirty="0">
                <a:solidFill>
                  <a:srgbClr val="FF0000"/>
                </a:solidFill>
              </a:rPr>
              <a:t>2</a:t>
            </a:r>
            <a:r>
              <a:rPr lang="en-US" sz="3200" b="1" u="sng" baseline="30000" dirty="0">
                <a:solidFill>
                  <a:srgbClr val="FF0000"/>
                </a:solidFill>
              </a:rPr>
              <a:t>nd</a:t>
            </a:r>
            <a:r>
              <a:rPr lang="en-US" sz="3200" b="1" u="sng" dirty="0">
                <a:solidFill>
                  <a:srgbClr val="FF0000"/>
                </a:solidFill>
              </a:rPr>
              <a:t> Quantum Revolution</a:t>
            </a:r>
          </a:p>
        </p:txBody>
      </p: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D30E25A9-EAE2-4149-932E-686DB283CFD5}"/>
              </a:ext>
            </a:extLst>
          </p:cNvPr>
          <p:cNvGrpSpPr/>
          <p:nvPr/>
        </p:nvGrpSpPr>
        <p:grpSpPr>
          <a:xfrm>
            <a:off x="-22302" y="1530022"/>
            <a:ext cx="9144000" cy="1004109"/>
            <a:chOff x="-22302" y="1530022"/>
            <a:chExt cx="9144000" cy="1004109"/>
          </a:xfrm>
        </p:grpSpPr>
        <p:sp>
          <p:nvSpPr>
            <p:cNvPr id="2" name="Retângulo Arredondado 1">
              <a:extLst>
                <a:ext uri="{FF2B5EF4-FFF2-40B4-BE49-F238E27FC236}">
                  <a16:creationId xmlns:a16="http://schemas.microsoft.com/office/drawing/2014/main" id="{7FEE56A8-8089-CD46-9699-FDE1722EC568}"/>
                </a:ext>
              </a:extLst>
            </p:cNvPr>
            <p:cNvSpPr/>
            <p:nvPr/>
          </p:nvSpPr>
          <p:spPr>
            <a:xfrm>
              <a:off x="434897" y="1541173"/>
              <a:ext cx="8396869" cy="992958"/>
            </a:xfrm>
            <a:prstGeom prst="roundRect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2D7F178D-0077-6D42-8A92-F9599463C767}"/>
                </a:ext>
              </a:extLst>
            </p:cNvPr>
            <p:cNvSpPr txBox="1"/>
            <p:nvPr/>
          </p:nvSpPr>
          <p:spPr>
            <a:xfrm>
              <a:off x="167268" y="1530022"/>
              <a:ext cx="895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dirty="0">
                  <a:solidFill>
                    <a:srgbClr val="339933"/>
                  </a:solidFill>
                </a:rPr>
                <a:t>1</a:t>
              </a:r>
              <a:r>
                <a:rPr lang="en-US" sz="2400" baseline="30000" dirty="0">
                  <a:solidFill>
                    <a:srgbClr val="339933"/>
                  </a:solidFill>
                </a:rPr>
                <a:t>st</a:t>
              </a:r>
              <a:r>
                <a:rPr lang="en-US" sz="2400" dirty="0">
                  <a:solidFill>
                    <a:srgbClr val="339933"/>
                  </a:solidFill>
                </a:rPr>
                <a:t> Revolution ⟹ solid state physics </a:t>
              </a:r>
              <a:r>
                <a:rPr lang="en-US" sz="2000" dirty="0">
                  <a:solidFill>
                    <a:srgbClr val="339933"/>
                  </a:solidFill>
                </a:rPr>
                <a:t>(microelectronics, computers, lasers)</a:t>
              </a:r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974A03F6-CC28-D94D-A644-B6AA7DA42B74}"/>
                </a:ext>
              </a:extLst>
            </p:cNvPr>
            <p:cNvSpPr txBox="1"/>
            <p:nvPr/>
          </p:nvSpPr>
          <p:spPr>
            <a:xfrm>
              <a:off x="-22302" y="2061315"/>
              <a:ext cx="895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i="1" dirty="0">
                  <a:solidFill>
                    <a:srgbClr val="339933"/>
                  </a:solidFill>
                </a:rPr>
                <a:t>quantum devices performing classical tasks</a:t>
              </a:r>
              <a:endParaRPr lang="en-US" sz="2000" i="1" dirty="0">
                <a:solidFill>
                  <a:srgbClr val="339933"/>
                </a:solidFill>
              </a:endParaRPr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46EE6FA2-DB0C-CD49-9E92-04C88617950F}"/>
              </a:ext>
            </a:extLst>
          </p:cNvPr>
          <p:cNvGrpSpPr/>
          <p:nvPr/>
        </p:nvGrpSpPr>
        <p:grpSpPr>
          <a:xfrm>
            <a:off x="5574" y="2781587"/>
            <a:ext cx="9144000" cy="1004109"/>
            <a:chOff x="5574" y="2781587"/>
            <a:chExt cx="9144000" cy="1004109"/>
          </a:xfrm>
        </p:grpSpPr>
        <p:sp>
          <p:nvSpPr>
            <p:cNvPr id="17" name="Retângulo Arredondado 16">
              <a:extLst>
                <a:ext uri="{FF2B5EF4-FFF2-40B4-BE49-F238E27FC236}">
                  <a16:creationId xmlns:a16="http://schemas.microsoft.com/office/drawing/2014/main" id="{CEB8154E-7C9E-8541-AC29-FFE3597A76F7}"/>
                </a:ext>
              </a:extLst>
            </p:cNvPr>
            <p:cNvSpPr/>
            <p:nvPr/>
          </p:nvSpPr>
          <p:spPr>
            <a:xfrm>
              <a:off x="462773" y="2792738"/>
              <a:ext cx="8396869" cy="992958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CaixaDeTexto 17">
              <a:extLst>
                <a:ext uri="{FF2B5EF4-FFF2-40B4-BE49-F238E27FC236}">
                  <a16:creationId xmlns:a16="http://schemas.microsoft.com/office/drawing/2014/main" id="{18424A04-E1E8-ED48-9F22-37419C5FD3DE}"/>
                </a:ext>
              </a:extLst>
            </p:cNvPr>
            <p:cNvSpPr txBox="1"/>
            <p:nvPr/>
          </p:nvSpPr>
          <p:spPr>
            <a:xfrm>
              <a:off x="195144" y="2781587"/>
              <a:ext cx="895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dirty="0">
                  <a:solidFill>
                    <a:srgbClr val="FF0000"/>
                  </a:solidFill>
                </a:rPr>
                <a:t>2</a:t>
              </a:r>
              <a:r>
                <a:rPr lang="en-US" sz="2400" baseline="30000" dirty="0">
                  <a:solidFill>
                    <a:srgbClr val="FF0000"/>
                  </a:solidFill>
                </a:rPr>
                <a:t>nd</a:t>
              </a:r>
              <a:r>
                <a:rPr lang="en-US" sz="2400" dirty="0">
                  <a:solidFill>
                    <a:srgbClr val="FF0000"/>
                  </a:solidFill>
                </a:rPr>
                <a:t> Revolution ⟹ quantum computing, communication, sensing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C1E9056B-6ABC-AC44-B437-647CD5ED7B2D}"/>
                </a:ext>
              </a:extLst>
            </p:cNvPr>
            <p:cNvSpPr txBox="1"/>
            <p:nvPr/>
          </p:nvSpPr>
          <p:spPr>
            <a:xfrm>
              <a:off x="5574" y="3312880"/>
              <a:ext cx="8954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i="1" dirty="0">
                  <a:solidFill>
                    <a:srgbClr val="FF0000"/>
                  </a:solidFill>
                </a:rPr>
                <a:t>quantum devices performing quantum tasks</a:t>
              </a:r>
              <a:endParaRPr lang="en-US" sz="20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11508BCB-2F78-8A49-BF25-9DB230E2E7C9}"/>
              </a:ext>
            </a:extLst>
          </p:cNvPr>
          <p:cNvGrpSpPr/>
          <p:nvPr/>
        </p:nvGrpSpPr>
        <p:grpSpPr>
          <a:xfrm>
            <a:off x="1434793" y="4507867"/>
            <a:ext cx="3362095" cy="1730991"/>
            <a:chOff x="696950" y="4212609"/>
            <a:chExt cx="3362095" cy="1730991"/>
          </a:xfrm>
        </p:grpSpPr>
        <p:sp>
          <p:nvSpPr>
            <p:cNvPr id="20" name="Retângulo Arredondado 19">
              <a:extLst>
                <a:ext uri="{FF2B5EF4-FFF2-40B4-BE49-F238E27FC236}">
                  <a16:creationId xmlns:a16="http://schemas.microsoft.com/office/drawing/2014/main" id="{10088036-FF0E-C046-A4A2-C0BCDB70EA9B}"/>
                </a:ext>
              </a:extLst>
            </p:cNvPr>
            <p:cNvSpPr/>
            <p:nvPr/>
          </p:nvSpPr>
          <p:spPr>
            <a:xfrm>
              <a:off x="696950" y="4212609"/>
              <a:ext cx="3083314" cy="1730991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CaixaDeTexto 20">
              <a:extLst>
                <a:ext uri="{FF2B5EF4-FFF2-40B4-BE49-F238E27FC236}">
                  <a16:creationId xmlns:a16="http://schemas.microsoft.com/office/drawing/2014/main" id="{C60D3D27-B933-1B46-AED4-59ED7B5EB85C}"/>
                </a:ext>
              </a:extLst>
            </p:cNvPr>
            <p:cNvSpPr txBox="1"/>
            <p:nvPr/>
          </p:nvSpPr>
          <p:spPr>
            <a:xfrm>
              <a:off x="763857" y="4223760"/>
              <a:ext cx="329518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l"/>
              <a:r>
                <a:rPr lang="en-US" sz="2000" dirty="0">
                  <a:solidFill>
                    <a:srgbClr val="FF0000"/>
                  </a:solidFill>
                </a:rPr>
                <a:t>Quantum strategies for solving problems</a:t>
              </a:r>
            </a:p>
            <a:p>
              <a:pPr marL="342900" indent="-342900" algn="l"/>
              <a:r>
                <a:rPr lang="en-US" sz="2000" dirty="0">
                  <a:solidFill>
                    <a:srgbClr val="FF0000"/>
                  </a:solidFill>
                </a:rPr>
                <a:t>Quantum programming</a:t>
              </a:r>
            </a:p>
            <a:p>
              <a:pPr marL="342900" indent="-342900" algn="l"/>
              <a:r>
                <a:rPr lang="en-US" sz="2000" dirty="0">
                  <a:solidFill>
                    <a:srgbClr val="FF0000"/>
                  </a:solidFill>
                </a:rPr>
                <a:t>Quantum engineering</a:t>
              </a:r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BD25A75-3FBB-4640-934A-5F9A1D6AE89D}"/>
              </a:ext>
            </a:extLst>
          </p:cNvPr>
          <p:cNvGrpSpPr/>
          <p:nvPr/>
        </p:nvGrpSpPr>
        <p:grpSpPr>
          <a:xfrm>
            <a:off x="5300543" y="4755053"/>
            <a:ext cx="3295188" cy="1104218"/>
            <a:chOff x="5036636" y="4223761"/>
            <a:chExt cx="3295188" cy="1104218"/>
          </a:xfrm>
        </p:grpSpPr>
        <p:sp>
          <p:nvSpPr>
            <p:cNvPr id="22" name="Retângulo Arredondado 21">
              <a:extLst>
                <a:ext uri="{FF2B5EF4-FFF2-40B4-BE49-F238E27FC236}">
                  <a16:creationId xmlns:a16="http://schemas.microsoft.com/office/drawing/2014/main" id="{06043B94-B510-6743-9FB2-369CF27E421A}"/>
                </a:ext>
              </a:extLst>
            </p:cNvPr>
            <p:cNvSpPr/>
            <p:nvPr/>
          </p:nvSpPr>
          <p:spPr>
            <a:xfrm>
              <a:off x="5114691" y="4223761"/>
              <a:ext cx="3181815" cy="1104218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A1559D09-9F9A-194F-887B-2CA90F01FDD6}"/>
                </a:ext>
              </a:extLst>
            </p:cNvPr>
            <p:cNvSpPr txBox="1"/>
            <p:nvPr/>
          </p:nvSpPr>
          <p:spPr>
            <a:xfrm>
              <a:off x="5036636" y="4257213"/>
              <a:ext cx="329518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rgbClr val="FF0000"/>
                  </a:solidFill>
                </a:rPr>
                <a:t>Engineers and computer scientists with knowledge of quantum mechanics</a:t>
              </a:r>
            </a:p>
          </p:txBody>
        </p:sp>
      </p:grpSp>
      <p:sp>
        <p:nvSpPr>
          <p:cNvPr id="13" name="Seta Dobrada 12">
            <a:extLst>
              <a:ext uri="{FF2B5EF4-FFF2-40B4-BE49-F238E27FC236}">
                <a16:creationId xmlns:a16="http://schemas.microsoft.com/office/drawing/2014/main" id="{503CD5DC-15A9-5948-BB2F-99981A4C5B9A}"/>
              </a:ext>
            </a:extLst>
          </p:cNvPr>
          <p:cNvSpPr/>
          <p:nvPr/>
        </p:nvSpPr>
        <p:spPr>
          <a:xfrm rot="10800000" flipH="1">
            <a:off x="548270" y="4033363"/>
            <a:ext cx="724829" cy="1463362"/>
          </a:xfrm>
          <a:prstGeom prst="bentArrow">
            <a:avLst>
              <a:gd name="adj1" fmla="val 19950"/>
              <a:gd name="adj2" fmla="val 23990"/>
              <a:gd name="adj3" fmla="val 25000"/>
              <a:gd name="adj4" fmla="val 47425"/>
            </a:avLst>
          </a:prstGeom>
          <a:solidFill>
            <a:srgbClr val="FF0000">
              <a:alpha val="3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4" name="Seta para a Direita 23">
            <a:extLst>
              <a:ext uri="{FF2B5EF4-FFF2-40B4-BE49-F238E27FC236}">
                <a16:creationId xmlns:a16="http://schemas.microsoft.com/office/drawing/2014/main" id="{0AA93736-D9B9-FF42-9C83-9E071B4E91A9}"/>
              </a:ext>
            </a:extLst>
          </p:cNvPr>
          <p:cNvSpPr/>
          <p:nvPr/>
        </p:nvSpPr>
        <p:spPr>
          <a:xfrm>
            <a:off x="4672359" y="5161772"/>
            <a:ext cx="540834" cy="323879"/>
          </a:xfrm>
          <a:prstGeom prst="rightArrow">
            <a:avLst/>
          </a:prstGeom>
          <a:solidFill>
            <a:srgbClr val="FF0000">
              <a:alpha val="2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254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70"/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5" name="Conector reto 72"/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6D2F4ED8-976F-CE47-BEDC-649E05A6A9DB}"/>
              </a:ext>
            </a:extLst>
          </p:cNvPr>
          <p:cNvSpPr txBox="1"/>
          <p:nvPr/>
        </p:nvSpPr>
        <p:spPr>
          <a:xfrm>
            <a:off x="434897" y="607991"/>
            <a:ext cx="8274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1</a:t>
            </a:r>
            <a:r>
              <a:rPr lang="en-US" sz="2800" b="1" baseline="30000" dirty="0">
                <a:solidFill>
                  <a:srgbClr val="FF0000"/>
                </a:solidFill>
              </a:rPr>
              <a:t>st</a:t>
            </a:r>
            <a:r>
              <a:rPr lang="en-US" sz="2800" b="1" dirty="0">
                <a:solidFill>
                  <a:srgbClr val="FF0000"/>
                </a:solidFill>
              </a:rPr>
              <a:t> application: Quantum Key Distribution (BB84)</a:t>
            </a: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45633FAE-1ED2-D844-A271-9ABDB6809B6E}"/>
              </a:ext>
            </a:extLst>
          </p:cNvPr>
          <p:cNvGrpSpPr/>
          <p:nvPr/>
        </p:nvGrpSpPr>
        <p:grpSpPr>
          <a:xfrm>
            <a:off x="992922" y="1273545"/>
            <a:ext cx="6895772" cy="3814680"/>
            <a:chOff x="859107" y="1183921"/>
            <a:chExt cx="6895772" cy="3814680"/>
          </a:xfrm>
        </p:grpSpPr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D0C12607-3F58-4E44-AA09-6EF8305C8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2923" y="1203917"/>
              <a:ext cx="6761956" cy="3794684"/>
            </a:xfrm>
            <a:prstGeom prst="rect">
              <a:avLst/>
            </a:prstGeom>
            <a:ln>
              <a:solidFill>
                <a:srgbClr val="FF0000"/>
              </a:solidFill>
              <a:prstDash val="dash"/>
            </a:ln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595CD0F0-809C-9541-84B6-F718A81E3058}"/>
                </a:ext>
              </a:extLst>
            </p:cNvPr>
            <p:cNvSpPr txBox="1"/>
            <p:nvPr/>
          </p:nvSpPr>
          <p:spPr>
            <a:xfrm>
              <a:off x="859107" y="1183921"/>
              <a:ext cx="19844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t-BR" sz="1200" dirty="0">
                  <a:solidFill>
                    <a:srgbClr val="C00000"/>
                  </a:solidFill>
                </a:rPr>
                <a:t>Figure </a:t>
              </a:r>
              <a:r>
                <a:rPr lang="pt-BR" sz="1200" dirty="0" err="1">
                  <a:solidFill>
                    <a:srgbClr val="C00000"/>
                  </a:solidFill>
                </a:rPr>
                <a:t>by</a:t>
              </a:r>
              <a:r>
                <a:rPr lang="pt-BR" sz="1200" dirty="0">
                  <a:solidFill>
                    <a:srgbClr val="C00000"/>
                  </a:solidFill>
                </a:rPr>
                <a:t> </a:t>
              </a:r>
              <a:r>
                <a:rPr lang="pt-BR" sz="1200" dirty="0" err="1">
                  <a:solidFill>
                    <a:srgbClr val="C00000"/>
                  </a:solidFill>
                </a:rPr>
                <a:t>Iqbal</a:t>
              </a:r>
              <a:r>
                <a:rPr lang="pt-BR" sz="1200" dirty="0">
                  <a:solidFill>
                    <a:srgbClr val="C00000"/>
                  </a:solidFill>
                </a:rPr>
                <a:t> et. al 2016</a:t>
              </a:r>
            </a:p>
          </p:txBody>
        </p:sp>
      </p:grp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491AF5D-60CA-4141-A23A-821DA10741FF}"/>
              </a:ext>
            </a:extLst>
          </p:cNvPr>
          <p:cNvSpPr txBox="1"/>
          <p:nvPr/>
        </p:nvSpPr>
        <p:spPr>
          <a:xfrm>
            <a:off x="355772" y="5280473"/>
            <a:ext cx="599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No Cloning: quantum states cannot be duplicated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26C27085-22A9-7144-847F-9346A9157D79}"/>
              </a:ext>
            </a:extLst>
          </p:cNvPr>
          <p:cNvSpPr txBox="1"/>
          <p:nvPr/>
        </p:nvSpPr>
        <p:spPr>
          <a:xfrm>
            <a:off x="1851333" y="5752813"/>
            <a:ext cx="6222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Completely secure public distribution of cryptographic Keys, since eavesdropper would disturb the state and could be detected</a:t>
            </a:r>
          </a:p>
        </p:txBody>
      </p:sp>
      <p:sp>
        <p:nvSpPr>
          <p:cNvPr id="29" name="Text Box 5">
            <a:extLst>
              <a:ext uri="{FF2B5EF4-FFF2-40B4-BE49-F238E27FC236}">
                <a16:creationId xmlns:a16="http://schemas.microsoft.com/office/drawing/2014/main" id="{5F6D63A4-E036-F94C-8707-8201B2BFB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6525670"/>
            <a:ext cx="91439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pt-BR" altLang="pt-BR" sz="1400" b="1" dirty="0">
                <a:solidFill>
                  <a:srgbClr val="C00000"/>
                </a:solidFill>
                <a:latin typeface="Arial" panose="020B0604020202020204" pitchFamily="34" charset="0"/>
              </a:rPr>
              <a:t>Bennett &amp; </a:t>
            </a:r>
            <a:r>
              <a:rPr lang="pt-BR" altLang="pt-BR" sz="1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Brassard</a:t>
            </a:r>
            <a:r>
              <a:rPr lang="pt-BR" altLang="pt-BR" sz="1400" b="1" dirty="0">
                <a:solidFill>
                  <a:srgbClr val="C00000"/>
                </a:solidFill>
                <a:latin typeface="Arial" panose="020B0604020202020204" pitchFamily="34" charset="0"/>
              </a:rPr>
              <a:t>, in Int. Conf. </a:t>
            </a:r>
            <a:r>
              <a:rPr lang="pt-BR" altLang="pt-BR" sz="1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Computers</a:t>
            </a:r>
            <a:r>
              <a:rPr lang="pt-BR" altLang="pt-BR" sz="1400" b="1" dirty="0">
                <a:solidFill>
                  <a:srgbClr val="C00000"/>
                </a:solidFill>
                <a:latin typeface="Arial" panose="020B0604020202020204" pitchFamily="34" charset="0"/>
              </a:rPr>
              <a:t>, Systems &amp; </a:t>
            </a:r>
            <a:r>
              <a:rPr lang="pt-BR" altLang="pt-BR" sz="1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Signal</a:t>
            </a:r>
            <a:r>
              <a:rPr lang="pt-BR" altLang="pt-BR" sz="14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pt-BR" altLang="pt-BR" sz="1400" b="1" dirty="0" err="1">
                <a:solidFill>
                  <a:srgbClr val="C00000"/>
                </a:solidFill>
                <a:latin typeface="Arial" panose="020B0604020202020204" pitchFamily="34" charset="0"/>
              </a:rPr>
              <a:t>Processing</a:t>
            </a:r>
            <a:r>
              <a:rPr lang="pt-BR" altLang="pt-BR" sz="1400" b="1" dirty="0">
                <a:solidFill>
                  <a:srgbClr val="C00000"/>
                </a:solidFill>
                <a:latin typeface="Arial" panose="020B0604020202020204" pitchFamily="34" charset="0"/>
              </a:rPr>
              <a:t>, Bangalore 175-179 (1984)</a:t>
            </a:r>
            <a:endParaRPr lang="en-US" altLang="pt-BR" sz="14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Seta Dobrada 29">
            <a:extLst>
              <a:ext uri="{FF2B5EF4-FFF2-40B4-BE49-F238E27FC236}">
                <a16:creationId xmlns:a16="http://schemas.microsoft.com/office/drawing/2014/main" id="{F284E94E-71C2-6E46-9C9E-71B73147DF51}"/>
              </a:ext>
            </a:extLst>
          </p:cNvPr>
          <p:cNvSpPr/>
          <p:nvPr/>
        </p:nvSpPr>
        <p:spPr>
          <a:xfrm rot="10800000" flipH="1">
            <a:off x="1322350" y="5660954"/>
            <a:ext cx="417242" cy="535662"/>
          </a:xfrm>
          <a:prstGeom prst="bentArrow">
            <a:avLst>
              <a:gd name="adj1" fmla="val 19950"/>
              <a:gd name="adj2" fmla="val 23990"/>
              <a:gd name="adj3" fmla="val 25000"/>
              <a:gd name="adj4" fmla="val 47425"/>
            </a:avLst>
          </a:prstGeom>
          <a:solidFill>
            <a:schemeClr val="accent6">
              <a:lumMod val="75000"/>
              <a:alpha val="3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4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7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32" name="Group 20"/>
          <p:cNvGrpSpPr>
            <a:grpSpLocks/>
          </p:cNvGrpSpPr>
          <p:nvPr/>
        </p:nvGrpSpPr>
        <p:grpSpPr bwMode="auto">
          <a:xfrm>
            <a:off x="378718" y="657482"/>
            <a:ext cx="8489954" cy="646113"/>
            <a:chOff x="183" y="3"/>
            <a:chExt cx="5348" cy="407"/>
          </a:xfrm>
        </p:grpSpPr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183" y="3"/>
              <a:ext cx="1694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First</a:t>
              </a: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 </a:t>
              </a: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experiment</a:t>
              </a: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 in quantum </a:t>
              </a:r>
              <a:r>
                <a:rPr kumimoji="0" lang="pt-BR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cryptography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2676" y="111"/>
              <a:ext cx="285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Bennett et al., </a:t>
              </a:r>
              <a:r>
                <a:rPr kumimoji="0" lang="en-US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J. of Cryptology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 5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+mn-cs"/>
                </a:rPr>
                <a:t>, 3 (1992) </a:t>
              </a:r>
            </a:p>
          </p:txBody>
        </p:sp>
        <p:sp>
          <p:nvSpPr>
            <p:cNvPr id="13326" name="AutoShape 14"/>
            <p:cNvSpPr>
              <a:spLocks noChangeArrowheads="1"/>
            </p:cNvSpPr>
            <p:nvPr/>
          </p:nvSpPr>
          <p:spPr bwMode="auto">
            <a:xfrm>
              <a:off x="2020" y="144"/>
              <a:ext cx="508" cy="178"/>
            </a:xfrm>
            <a:prstGeom prst="rightArrow">
              <a:avLst>
                <a:gd name="adj1" fmla="val 50000"/>
                <a:gd name="adj2" fmla="val 71348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endParaRPr>
            </a:p>
          </p:txBody>
        </p:sp>
      </p:grpSp>
      <p:sp>
        <p:nvSpPr>
          <p:cNvPr id="13333" name="Line 21"/>
          <p:cNvSpPr>
            <a:spLocks noChangeShapeType="1"/>
          </p:cNvSpPr>
          <p:nvPr/>
        </p:nvSpPr>
        <p:spPr bwMode="auto">
          <a:xfrm>
            <a:off x="0" y="1474508"/>
            <a:ext cx="9144000" cy="127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EA65A4B4-14D1-0F4A-9E41-3878AFD18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343" y="1582458"/>
            <a:ext cx="7406821" cy="5039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89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" name="CaixaDeTexto 1">
            <a:extLst>
              <a:ext uri="{FF2B5EF4-FFF2-40B4-BE49-F238E27FC236}">
                <a16:creationId xmlns:a16="http://schemas.microsoft.com/office/drawing/2014/main" id="{DDEDB418-BE10-3B4C-9694-F13CED3C1B60}"/>
              </a:ext>
            </a:extLst>
          </p:cNvPr>
          <p:cNvSpPr txBox="1"/>
          <p:nvPr/>
        </p:nvSpPr>
        <p:spPr>
          <a:xfrm>
            <a:off x="0" y="706582"/>
            <a:ext cx="4204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b="1" dirty="0">
                <a:solidFill>
                  <a:srgbClr val="FF0000"/>
                </a:solidFill>
              </a:rPr>
              <a:t>No </a:t>
            </a:r>
            <a:r>
              <a:rPr lang="pt-BR" b="1" dirty="0" err="1">
                <a:solidFill>
                  <a:srgbClr val="FF0000"/>
                </a:solidFill>
              </a:rPr>
              <a:t>Cloning</a:t>
            </a:r>
            <a:r>
              <a:rPr lang="pt-BR" b="1" dirty="0">
                <a:solidFill>
                  <a:srgbClr val="FF0000"/>
                </a:solidFill>
              </a:rPr>
              <a:t>  ⟹  no </a:t>
            </a:r>
            <a:r>
              <a:rPr lang="pt-BR" b="1" dirty="0" err="1">
                <a:solidFill>
                  <a:srgbClr val="FF0000"/>
                </a:solidFill>
              </a:rPr>
              <a:t>amplification</a:t>
            </a:r>
            <a:endParaRPr lang="pt-BR" b="1" dirty="0">
              <a:solidFill>
                <a:srgbClr val="FF0000"/>
              </a:solidFill>
            </a:endParaRP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0420D6E2-CDA8-EC4F-9EFC-ADFD1CF8C8A2}"/>
              </a:ext>
            </a:extLst>
          </p:cNvPr>
          <p:cNvSpPr txBox="1"/>
          <p:nvPr/>
        </p:nvSpPr>
        <p:spPr>
          <a:xfrm>
            <a:off x="4606698" y="721281"/>
            <a:ext cx="4204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b="1" dirty="0" err="1">
                <a:solidFill>
                  <a:srgbClr val="FF0000"/>
                </a:solidFill>
              </a:rPr>
              <a:t>initial</a:t>
            </a:r>
            <a:r>
              <a:rPr lang="pt-BR" b="1" dirty="0">
                <a:solidFill>
                  <a:srgbClr val="FF0000"/>
                </a:solidFill>
              </a:rPr>
              <a:t> </a:t>
            </a:r>
            <a:r>
              <a:rPr lang="pt-BR" b="1" dirty="0" err="1">
                <a:solidFill>
                  <a:srgbClr val="FF0000"/>
                </a:solidFill>
              </a:rPr>
              <a:t>limitation</a:t>
            </a:r>
            <a:r>
              <a:rPr lang="pt-BR" b="1" dirty="0">
                <a:solidFill>
                  <a:srgbClr val="FF0000"/>
                </a:solidFill>
              </a:rPr>
              <a:t> </a:t>
            </a:r>
            <a:r>
              <a:rPr lang="pt-BR" b="1" dirty="0" err="1">
                <a:solidFill>
                  <a:srgbClr val="FF0000"/>
                </a:solidFill>
              </a:rPr>
              <a:t>to</a:t>
            </a:r>
            <a:r>
              <a:rPr lang="pt-BR" b="1" dirty="0">
                <a:solidFill>
                  <a:srgbClr val="FF0000"/>
                </a:solidFill>
              </a:rPr>
              <a:t> </a:t>
            </a:r>
            <a:r>
              <a:rPr lang="pt-BR" b="1" dirty="0" err="1">
                <a:solidFill>
                  <a:srgbClr val="FF0000"/>
                </a:solidFill>
              </a:rPr>
              <a:t>city-wide</a:t>
            </a:r>
            <a:r>
              <a:rPr lang="pt-BR" b="1" dirty="0">
                <a:solidFill>
                  <a:srgbClr val="FF0000"/>
                </a:solidFill>
              </a:rPr>
              <a:t> networks</a:t>
            </a:r>
          </a:p>
        </p:txBody>
      </p:sp>
      <p:sp>
        <p:nvSpPr>
          <p:cNvPr id="3" name="Seta para a Direita 2">
            <a:extLst>
              <a:ext uri="{FF2B5EF4-FFF2-40B4-BE49-F238E27FC236}">
                <a16:creationId xmlns:a16="http://schemas.microsoft.com/office/drawing/2014/main" id="{74FB0B3F-BED2-0C4A-8618-2210B5D78BC1}"/>
              </a:ext>
            </a:extLst>
          </p:cNvPr>
          <p:cNvSpPr/>
          <p:nvPr/>
        </p:nvSpPr>
        <p:spPr>
          <a:xfrm>
            <a:off x="3990894" y="830587"/>
            <a:ext cx="568712" cy="184666"/>
          </a:xfrm>
          <a:prstGeom prst="rightArrow">
            <a:avLst/>
          </a:prstGeom>
          <a:solidFill>
            <a:srgbClr val="FF0000">
              <a:alpha val="64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D799D74-F26E-E844-BF8B-96C40FB9F0CD}"/>
              </a:ext>
            </a:extLst>
          </p:cNvPr>
          <p:cNvGrpSpPr/>
          <p:nvPr/>
        </p:nvGrpSpPr>
        <p:grpSpPr>
          <a:xfrm>
            <a:off x="0" y="1237785"/>
            <a:ext cx="9144000" cy="1672683"/>
            <a:chOff x="0" y="1237785"/>
            <a:chExt cx="9144000" cy="1672683"/>
          </a:xfrm>
        </p:grpSpPr>
        <p:cxnSp>
          <p:nvCxnSpPr>
            <p:cNvPr id="5" name="Conector Reto 4">
              <a:extLst>
                <a:ext uri="{FF2B5EF4-FFF2-40B4-BE49-F238E27FC236}">
                  <a16:creationId xmlns:a16="http://schemas.microsoft.com/office/drawing/2014/main" id="{80648462-DAEC-444C-B601-1B50C69CB3FC}"/>
                </a:ext>
              </a:extLst>
            </p:cNvPr>
            <p:cNvCxnSpPr/>
            <p:nvPr/>
          </p:nvCxnSpPr>
          <p:spPr>
            <a:xfrm>
              <a:off x="0" y="1237785"/>
              <a:ext cx="914400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85465125-783B-5448-BFE4-93DC6C92633A}"/>
                </a:ext>
              </a:extLst>
            </p:cNvPr>
            <p:cNvSpPr txBox="1"/>
            <p:nvPr/>
          </p:nvSpPr>
          <p:spPr>
            <a:xfrm>
              <a:off x="422503" y="1286762"/>
              <a:ext cx="82742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800" b="1" u="sng" dirty="0">
                  <a:solidFill>
                    <a:srgbClr val="FF0000"/>
                  </a:solidFill>
                </a:rPr>
                <a:t>local networks</a:t>
              </a:r>
            </a:p>
          </p:txBody>
        </p:sp>
        <p:grpSp>
          <p:nvGrpSpPr>
            <p:cNvPr id="8" name="Agrupar 7">
              <a:extLst>
                <a:ext uri="{FF2B5EF4-FFF2-40B4-BE49-F238E27FC236}">
                  <a16:creationId xmlns:a16="http://schemas.microsoft.com/office/drawing/2014/main" id="{FDD75617-5B60-B24E-9238-3D0ECE700486}"/>
                </a:ext>
              </a:extLst>
            </p:cNvPr>
            <p:cNvGrpSpPr/>
            <p:nvPr/>
          </p:nvGrpSpPr>
          <p:grpSpPr>
            <a:xfrm>
              <a:off x="36472" y="1843435"/>
              <a:ext cx="9062924" cy="1067033"/>
              <a:chOff x="81076" y="1809982"/>
              <a:chExt cx="9062924" cy="1067033"/>
            </a:xfrm>
          </p:grpSpPr>
          <p:sp>
            <p:nvSpPr>
              <p:cNvPr id="7" name="Retângulo Arredondado 6">
                <a:extLst>
                  <a:ext uri="{FF2B5EF4-FFF2-40B4-BE49-F238E27FC236}">
                    <a16:creationId xmlns:a16="http://schemas.microsoft.com/office/drawing/2014/main" id="{1D01E6F9-BFFD-2441-9979-DC021016B680}"/>
                  </a:ext>
                </a:extLst>
              </p:cNvPr>
              <p:cNvSpPr/>
              <p:nvPr/>
            </p:nvSpPr>
            <p:spPr>
              <a:xfrm>
                <a:off x="227516" y="1809982"/>
                <a:ext cx="8827274" cy="1067033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grpSp>
            <p:nvGrpSpPr>
              <p:cNvPr id="27" name="Group 20">
                <a:extLst>
                  <a:ext uri="{FF2B5EF4-FFF2-40B4-BE49-F238E27FC236}">
                    <a16:creationId xmlns:a16="http://schemas.microsoft.com/office/drawing/2014/main" id="{6C2FBACF-A3E0-E544-8613-618572AF0D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58119" y="1858958"/>
                <a:ext cx="7785881" cy="923926"/>
                <a:chOff x="76" y="3"/>
                <a:chExt cx="3821" cy="582"/>
              </a:xfrm>
            </p:grpSpPr>
            <p:sp>
              <p:nvSpPr>
                <p:cNvPr id="28" name="Text Box 12">
                  <a:extLst>
                    <a:ext uri="{FF2B5EF4-FFF2-40B4-BE49-F238E27FC236}">
                      <a16:creationId xmlns:a16="http://schemas.microsoft.com/office/drawing/2014/main" id="{50438B81-5418-9E41-90A0-88157A095EA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" y="3"/>
                  <a:ext cx="1801" cy="5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First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large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scale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application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of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quantum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cryptography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</a:p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(City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of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Geneva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+ id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Quantique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)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endParaRPr>
                </a:p>
              </p:txBody>
            </p:sp>
            <p:sp>
              <p:nvSpPr>
                <p:cNvPr id="29" name="Text Box 13">
                  <a:extLst>
                    <a:ext uri="{FF2B5EF4-FFF2-40B4-BE49-F238E27FC236}">
                      <a16:creationId xmlns:a16="http://schemas.microsoft.com/office/drawing/2014/main" id="{B3B3F61A-A356-2444-8AE7-5D1B56613A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76" y="111"/>
                  <a:ext cx="1221" cy="4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pt-BR" dirty="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</a:rPr>
                    <a:t>s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ecuring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data </a:t>
                  </a:r>
                  <a:r>
                    <a:rPr lang="pt-BR" dirty="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</a:rPr>
                    <a:t>t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ransfer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for 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city</a:t>
                  </a:r>
                  <a:r>
                    <a:rPr kumimoji="0" lang="pt-B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  <a:r>
                    <a:rPr lang="pt-BR" dirty="0">
                      <a:solidFill>
                        <a:srgbClr val="000000"/>
                      </a:solidFill>
                      <a:latin typeface="Arial" charset="0"/>
                      <a:ea typeface="ＭＳ Ｐゴシック" charset="0"/>
                    </a:rPr>
                    <a:t>e</a:t>
                  </a:r>
                  <a:r>
                    <a:rPr kumimoji="0" lang="pt-BR" sz="18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lections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0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30" name="AutoShape 14">
                  <a:extLst>
                    <a:ext uri="{FF2B5EF4-FFF2-40B4-BE49-F238E27FC236}">
                      <a16:creationId xmlns:a16="http://schemas.microsoft.com/office/drawing/2014/main" id="{8DD8DAEB-6193-244F-9621-0CCE2B261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64" y="165"/>
                  <a:ext cx="467" cy="246"/>
                </a:xfrm>
                <a:prstGeom prst="rightArrow">
                  <a:avLst>
                    <a:gd name="adj1" fmla="val 50000"/>
                    <a:gd name="adj2" fmla="val 71348"/>
                  </a:avLst>
                </a:prstGeom>
                <a:solidFill>
                  <a:srgbClr val="CC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+mn-cs"/>
                  </a:endParaRPr>
                </a:p>
              </p:txBody>
            </p:sp>
          </p:grpSp>
          <p:sp>
            <p:nvSpPr>
              <p:cNvPr id="34" name="Text Box 16">
                <a:extLst>
                  <a:ext uri="{FF2B5EF4-FFF2-40B4-BE49-F238E27FC236}">
                    <a16:creationId xmlns:a16="http://schemas.microsoft.com/office/drawing/2014/main" id="{2B24173A-68D7-A744-97A5-16BBD4E163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076" y="2030408"/>
                <a:ext cx="1277043" cy="584775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3200" b="1" u="none" strike="noStrike" kern="1200" cap="none" spc="0" normalizeH="0" baseline="0" dirty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2007</a:t>
                </a:r>
              </a:p>
            </p:txBody>
          </p:sp>
        </p:grp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BDD90D24-FB1A-7746-82C5-2924B36D8346}"/>
              </a:ext>
            </a:extLst>
          </p:cNvPr>
          <p:cNvGrpSpPr/>
          <p:nvPr/>
        </p:nvGrpSpPr>
        <p:grpSpPr>
          <a:xfrm>
            <a:off x="36472" y="3044169"/>
            <a:ext cx="9125534" cy="3730983"/>
            <a:chOff x="36472" y="3044169"/>
            <a:chExt cx="9125534" cy="3730983"/>
          </a:xfrm>
        </p:grpSpPr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61F82CDB-92FC-F14B-8936-083792FECD7A}"/>
                </a:ext>
              </a:extLst>
            </p:cNvPr>
            <p:cNvGrpSpPr/>
            <p:nvPr/>
          </p:nvGrpSpPr>
          <p:grpSpPr>
            <a:xfrm>
              <a:off x="384735" y="3170193"/>
              <a:ext cx="2061889" cy="2133981"/>
              <a:chOff x="507430" y="3404837"/>
              <a:chExt cx="2330398" cy="2311679"/>
            </a:xfrm>
          </p:grpSpPr>
          <p:pic>
            <p:nvPicPr>
              <p:cNvPr id="6" name="Imagem 5">
                <a:extLst>
                  <a:ext uri="{FF2B5EF4-FFF2-40B4-BE49-F238E27FC236}">
                    <a16:creationId xmlns:a16="http://schemas.microsoft.com/office/drawing/2014/main" id="{31F3FD82-679C-9F4F-B6F0-C90952950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7430" y="3404837"/>
                <a:ext cx="2253582" cy="2242480"/>
              </a:xfrm>
              <a:prstGeom prst="rect">
                <a:avLst/>
              </a:prstGeom>
            </p:spPr>
          </p:pic>
          <p:sp>
            <p:nvSpPr>
              <p:cNvPr id="39" name="Text Box 16">
                <a:extLst>
                  <a:ext uri="{FF2B5EF4-FFF2-40B4-BE49-F238E27FC236}">
                    <a16:creationId xmlns:a16="http://schemas.microsoft.com/office/drawing/2014/main" id="{D26DF443-1DB6-9745-BFD6-92717C15FE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06707" y="4816321"/>
                <a:ext cx="1431121" cy="900195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Vienna</a:t>
                </a: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2008</a:t>
                </a:r>
              </a:p>
            </p:txBody>
          </p:sp>
        </p:grp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2D7594E6-A536-DD41-A430-2DB644A331A1}"/>
                </a:ext>
              </a:extLst>
            </p:cNvPr>
            <p:cNvGrpSpPr/>
            <p:nvPr/>
          </p:nvGrpSpPr>
          <p:grpSpPr>
            <a:xfrm>
              <a:off x="6185573" y="3044169"/>
              <a:ext cx="2913823" cy="1449734"/>
              <a:chOff x="6355272" y="3654751"/>
              <a:chExt cx="2913823" cy="1449734"/>
            </a:xfrm>
          </p:grpSpPr>
          <p:pic>
            <p:nvPicPr>
              <p:cNvPr id="5122" name="Picture 2" descr="Quantum network">
                <a:extLst>
                  <a:ext uri="{FF2B5EF4-FFF2-40B4-BE49-F238E27FC236}">
                    <a16:creationId xmlns:a16="http://schemas.microsoft.com/office/drawing/2014/main" id="{385FB460-8141-524F-A731-D8ED32B7CA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55272" y="3654751"/>
                <a:ext cx="2578100" cy="14497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Text Box 16">
                <a:extLst>
                  <a:ext uri="{FF2B5EF4-FFF2-40B4-BE49-F238E27FC236}">
                    <a16:creationId xmlns:a16="http://schemas.microsoft.com/office/drawing/2014/main" id="{290FCF10-1E66-C948-94E9-986700EA0B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41719" y="4585488"/>
                <a:ext cx="2827376" cy="461665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Chicago 2020</a:t>
                </a:r>
              </a:p>
            </p:txBody>
          </p:sp>
        </p:grpSp>
        <p:grpSp>
          <p:nvGrpSpPr>
            <p:cNvPr id="11" name="Agrupar 10">
              <a:extLst>
                <a:ext uri="{FF2B5EF4-FFF2-40B4-BE49-F238E27FC236}">
                  <a16:creationId xmlns:a16="http://schemas.microsoft.com/office/drawing/2014/main" id="{C9B93AA3-9302-F145-A7BC-EBD9AA6429D1}"/>
                </a:ext>
              </a:extLst>
            </p:cNvPr>
            <p:cNvGrpSpPr/>
            <p:nvPr/>
          </p:nvGrpSpPr>
          <p:grpSpPr>
            <a:xfrm>
              <a:off x="2623111" y="3293620"/>
              <a:ext cx="3347745" cy="2571456"/>
              <a:chOff x="5662441" y="3021820"/>
              <a:chExt cx="3347745" cy="2571456"/>
            </a:xfrm>
          </p:grpSpPr>
          <p:pic>
            <p:nvPicPr>
              <p:cNvPr id="5124" name="Picture 4" descr="Tokyo QKDnetwork&amp;FSO Map">
                <a:extLst>
                  <a:ext uri="{FF2B5EF4-FFF2-40B4-BE49-F238E27FC236}">
                    <a16:creationId xmlns:a16="http://schemas.microsoft.com/office/drawing/2014/main" id="{B960D0AA-6E16-4E4C-B0FB-33EE994BE3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62441" y="3021820"/>
                <a:ext cx="3347745" cy="25714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5" name="Text Box 16">
                <a:extLst>
                  <a:ext uri="{FF2B5EF4-FFF2-40B4-BE49-F238E27FC236}">
                    <a16:creationId xmlns:a16="http://schemas.microsoft.com/office/drawing/2014/main" id="{3928D6FC-B8C3-4642-98CC-EE24FEEBDD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354784" y="4648375"/>
                <a:ext cx="1257069" cy="830997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Tokyo</a:t>
                </a:r>
              </a:p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2010</a:t>
                </a:r>
              </a:p>
            </p:txBody>
          </p:sp>
        </p:grpSp>
        <p:grpSp>
          <p:nvGrpSpPr>
            <p:cNvPr id="15" name="Agrupar 14">
              <a:extLst>
                <a:ext uri="{FF2B5EF4-FFF2-40B4-BE49-F238E27FC236}">
                  <a16:creationId xmlns:a16="http://schemas.microsoft.com/office/drawing/2014/main" id="{43BDEC0A-0A00-824C-B679-45A3845F45A4}"/>
                </a:ext>
              </a:extLst>
            </p:cNvPr>
            <p:cNvGrpSpPr/>
            <p:nvPr/>
          </p:nvGrpSpPr>
          <p:grpSpPr>
            <a:xfrm>
              <a:off x="36472" y="5240294"/>
              <a:ext cx="3008006" cy="1534858"/>
              <a:chOff x="36472" y="5240294"/>
              <a:chExt cx="3008006" cy="1534858"/>
            </a:xfrm>
          </p:grpSpPr>
          <p:pic>
            <p:nvPicPr>
              <p:cNvPr id="12" name="Imagem 11">
                <a:extLst>
                  <a:ext uri="{FF2B5EF4-FFF2-40B4-BE49-F238E27FC236}">
                    <a16:creationId xmlns:a16="http://schemas.microsoft.com/office/drawing/2014/main" id="{25E8A673-BBAD-2646-B066-64B673FF4E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26630" y="5240294"/>
                <a:ext cx="2917848" cy="1525417"/>
              </a:xfrm>
              <a:prstGeom prst="rect">
                <a:avLst/>
              </a:prstGeom>
            </p:spPr>
          </p:pic>
          <p:sp>
            <p:nvSpPr>
              <p:cNvPr id="48" name="Text Box 16">
                <a:extLst>
                  <a:ext uri="{FF2B5EF4-FFF2-40B4-BE49-F238E27FC236}">
                    <a16:creationId xmlns:a16="http://schemas.microsoft.com/office/drawing/2014/main" id="{FE0BBE6D-9297-6846-8BF4-932DF45A6B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472" y="6313487"/>
                <a:ext cx="2827376" cy="461665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Cambridge 2019</a:t>
                </a:r>
              </a:p>
            </p:txBody>
          </p:sp>
        </p:grpSp>
        <p:grpSp>
          <p:nvGrpSpPr>
            <p:cNvPr id="14" name="Agrupar 13">
              <a:extLst>
                <a:ext uri="{FF2B5EF4-FFF2-40B4-BE49-F238E27FC236}">
                  <a16:creationId xmlns:a16="http://schemas.microsoft.com/office/drawing/2014/main" id="{68C5CBAD-5C8A-E344-BC39-305868E453C3}"/>
                </a:ext>
              </a:extLst>
            </p:cNvPr>
            <p:cNvGrpSpPr/>
            <p:nvPr/>
          </p:nvGrpSpPr>
          <p:grpSpPr>
            <a:xfrm>
              <a:off x="5787240" y="4695611"/>
              <a:ext cx="3374766" cy="2070100"/>
              <a:chOff x="140927" y="4640934"/>
              <a:chExt cx="3374766" cy="2070100"/>
            </a:xfrm>
          </p:grpSpPr>
          <p:pic>
            <p:nvPicPr>
              <p:cNvPr id="13" name="Imagem 12">
                <a:extLst>
                  <a:ext uri="{FF2B5EF4-FFF2-40B4-BE49-F238E27FC236}">
                    <a16:creationId xmlns:a16="http://schemas.microsoft.com/office/drawing/2014/main" id="{9B2AE829-1B2D-0F40-838B-5A772467C7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0927" y="4640934"/>
                <a:ext cx="3073400" cy="2070100"/>
              </a:xfrm>
              <a:prstGeom prst="rect">
                <a:avLst/>
              </a:prstGeom>
            </p:spPr>
          </p:pic>
          <p:sp>
            <p:nvSpPr>
              <p:cNvPr id="50" name="Text Box 16">
                <a:extLst>
                  <a:ext uri="{FF2B5EF4-FFF2-40B4-BE49-F238E27FC236}">
                    <a16:creationId xmlns:a16="http://schemas.microsoft.com/office/drawing/2014/main" id="{54B8339A-8E47-9B4D-91ED-1DF01471F8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8317" y="6237103"/>
                <a:ext cx="2827376" cy="461665"/>
              </a:xfrm>
              <a:prstGeom prst="rect">
                <a:avLst/>
              </a:prstGeom>
              <a:noFill/>
              <a:ln w="34925">
                <a:noFill/>
                <a:prstDash val="sysDot"/>
              </a:ln>
              <a:effectLst>
                <a:softEdge rad="0"/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0" marR="0" lvl="0" indent="0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u="none" strike="noStrike" kern="1200" cap="none" spc="0" normalizeH="0" baseline="0" dirty="0">
                    <a:ln>
                      <a:noFill/>
                    </a:ln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uLnTx/>
                    <a:uFillTx/>
                    <a:latin typeface="Arial" charset="0"/>
                    <a:ea typeface="ＭＳ Ｐゴシック" charset="0"/>
                    <a:cs typeface="+mn-cs"/>
                  </a:rPr>
                  <a:t>Beijing 2007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240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8" name="Imagem 17">
            <a:extLst>
              <a:ext uri="{FF2B5EF4-FFF2-40B4-BE49-F238E27FC236}">
                <a16:creationId xmlns:a16="http://schemas.microsoft.com/office/drawing/2014/main" id="{A955AE04-5906-B64C-AAA8-8E4EAA805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63" y="2643496"/>
            <a:ext cx="3863437" cy="2648915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755B6358-DBDB-F142-A378-28E1C4FE0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531" y="2885199"/>
            <a:ext cx="4625106" cy="2321622"/>
          </a:xfrm>
          <a:prstGeom prst="rect">
            <a:avLst/>
          </a:prstGeom>
        </p:spPr>
      </p:pic>
      <p:grpSp>
        <p:nvGrpSpPr>
          <p:cNvPr id="22" name="Agrupar 21">
            <a:extLst>
              <a:ext uri="{FF2B5EF4-FFF2-40B4-BE49-F238E27FC236}">
                <a16:creationId xmlns:a16="http://schemas.microsoft.com/office/drawing/2014/main" id="{74AEFA4C-A7C3-C64A-B7D3-26293C0A8DB3}"/>
              </a:ext>
            </a:extLst>
          </p:cNvPr>
          <p:cNvGrpSpPr/>
          <p:nvPr/>
        </p:nvGrpSpPr>
        <p:grpSpPr>
          <a:xfrm>
            <a:off x="1656708" y="698831"/>
            <a:ext cx="6591301" cy="1602524"/>
            <a:chOff x="567468" y="4064228"/>
            <a:chExt cx="6591301" cy="1602524"/>
          </a:xfrm>
        </p:grpSpPr>
        <p:pic>
          <p:nvPicPr>
            <p:cNvPr id="20" name="Imagem 19">
              <a:extLst>
                <a:ext uri="{FF2B5EF4-FFF2-40B4-BE49-F238E27FC236}">
                  <a16:creationId xmlns:a16="http://schemas.microsoft.com/office/drawing/2014/main" id="{CA06B9D5-6E4A-5F49-9491-C7363A6E9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469" y="4257052"/>
              <a:ext cx="6591300" cy="1409700"/>
            </a:xfrm>
            <a:prstGeom prst="rect">
              <a:avLst/>
            </a:prstGeom>
          </p:spPr>
        </p:pic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DCDAE69A-68E8-F344-862A-1A8730DCD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7468" y="4064228"/>
              <a:ext cx="3435773" cy="192824"/>
            </a:xfrm>
            <a:prstGeom prst="rect">
              <a:avLst/>
            </a:prstGeom>
          </p:spPr>
        </p:pic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11660ACE-A1F4-D444-917B-C196C76BD04F}"/>
              </a:ext>
            </a:extLst>
          </p:cNvPr>
          <p:cNvSpPr txBox="1"/>
          <p:nvPr/>
        </p:nvSpPr>
        <p:spPr>
          <a:xfrm>
            <a:off x="339329" y="5326747"/>
            <a:ext cx="3412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b="1" dirty="0" err="1">
                <a:solidFill>
                  <a:srgbClr val="C00000"/>
                </a:solidFill>
              </a:rPr>
              <a:t>Micius</a:t>
            </a:r>
            <a:r>
              <a:rPr lang="pt-BR" dirty="0">
                <a:solidFill>
                  <a:srgbClr val="C00000"/>
                </a:solidFill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pt-BR" dirty="0" err="1">
                <a:solidFill>
                  <a:srgbClr val="C00000"/>
                </a:solidFill>
              </a:rPr>
              <a:t>China’s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first</a:t>
            </a:r>
            <a:r>
              <a:rPr lang="pt-BR" dirty="0">
                <a:solidFill>
                  <a:srgbClr val="C00000"/>
                </a:solidFill>
              </a:rPr>
              <a:t> quantum </a:t>
            </a:r>
            <a:r>
              <a:rPr lang="pt-BR" dirty="0" err="1">
                <a:solidFill>
                  <a:srgbClr val="C00000"/>
                </a:solidFill>
              </a:rPr>
              <a:t>satellite</a:t>
            </a:r>
            <a:endParaRPr lang="pt-BR" dirty="0">
              <a:solidFill>
                <a:srgbClr val="C00000"/>
              </a:solidFill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F617E53E-FEAB-8348-A0E8-905869C9C72A}"/>
              </a:ext>
            </a:extLst>
          </p:cNvPr>
          <p:cNvSpPr txBox="1"/>
          <p:nvPr/>
        </p:nvSpPr>
        <p:spPr>
          <a:xfrm>
            <a:off x="4572001" y="5206821"/>
            <a:ext cx="4232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pt-BR" dirty="0" err="1">
                <a:solidFill>
                  <a:srgbClr val="C00000"/>
                </a:solidFill>
              </a:rPr>
              <a:t>transmission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through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thin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atmosphere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allows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to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reach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long</a:t>
            </a: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err="1">
                <a:solidFill>
                  <a:srgbClr val="C00000"/>
                </a:solidFill>
              </a:rPr>
              <a:t>distances</a:t>
            </a:r>
            <a:endParaRPr lang="pt-B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020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tângulo 70">
            <a:extLst>
              <a:ext uri="{FF2B5EF4-FFF2-40B4-BE49-F238E27FC236}">
                <a16:creationId xmlns:a16="http://schemas.microsoft.com/office/drawing/2014/main" id="{ED82EC56-BBC9-2547-BAE2-0EBC1119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49514"/>
          </a:xfrm>
          <a:prstGeom prst="rect">
            <a:avLst/>
          </a:prstGeom>
          <a:solidFill>
            <a:srgbClr val="800000">
              <a:alpha val="79999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80000" tIns="108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solidFill>
                  <a:srgbClr val="FF5050"/>
                </a:solidFill>
                <a:cs typeface="Times New Roman" panose="02020603050405020304" pitchFamily="18" charset="0"/>
              </a:rPr>
              <a:t>1. Global Quantum Communication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rgbClr val="FF5050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cxnSp>
        <p:nvCxnSpPr>
          <p:cNvPr id="25" name="Conector reto 72">
            <a:extLst>
              <a:ext uri="{FF2B5EF4-FFF2-40B4-BE49-F238E27FC236}">
                <a16:creationId xmlns:a16="http://schemas.microsoft.com/office/drawing/2014/main" id="{75042DAA-9AC5-1546-B821-104AB24E58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0" y="544513"/>
            <a:ext cx="9144000" cy="1587"/>
          </a:xfrm>
          <a:prstGeom prst="line">
            <a:avLst/>
          </a:prstGeom>
          <a:noFill/>
          <a:ln w="25400" algn="ctr">
            <a:solidFill>
              <a:srgbClr val="FF505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7FF06A3A-2F4D-BC47-8B6F-007F75438668}"/>
              </a:ext>
            </a:extLst>
          </p:cNvPr>
          <p:cNvSpPr txBox="1"/>
          <p:nvPr/>
        </p:nvSpPr>
        <p:spPr>
          <a:xfrm>
            <a:off x="299840" y="567393"/>
            <a:ext cx="8274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b="1" u="sng" dirty="0">
                <a:solidFill>
                  <a:srgbClr val="FF0000"/>
                </a:solidFill>
              </a:rPr>
              <a:t>cascading links for Quantum Key Distribution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F95C8CC-0777-4C41-917F-1AF2724947C4}"/>
              </a:ext>
            </a:extLst>
          </p:cNvPr>
          <p:cNvGrpSpPr/>
          <p:nvPr/>
        </p:nvGrpSpPr>
        <p:grpSpPr>
          <a:xfrm>
            <a:off x="5029200" y="1108492"/>
            <a:ext cx="3947377" cy="2319218"/>
            <a:chOff x="0" y="2237604"/>
            <a:chExt cx="3947377" cy="2319218"/>
          </a:xfrm>
        </p:grpSpPr>
        <p:pic>
          <p:nvPicPr>
            <p:cNvPr id="7170" name="Picture 2" descr="Quantum backbone. Image: Financial Times">
              <a:extLst>
                <a:ext uri="{FF2B5EF4-FFF2-40B4-BE49-F238E27FC236}">
                  <a16:creationId xmlns:a16="http://schemas.microsoft.com/office/drawing/2014/main" id="{AC4216E4-7C15-4042-9635-7BE20A1DCE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01178"/>
              <a:ext cx="3947377" cy="22556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CaixaDeTexto 35">
              <a:extLst>
                <a:ext uri="{FF2B5EF4-FFF2-40B4-BE49-F238E27FC236}">
                  <a16:creationId xmlns:a16="http://schemas.microsoft.com/office/drawing/2014/main" id="{618A94B5-A1DE-9145-8B78-1EA0CB144E27}"/>
                </a:ext>
              </a:extLst>
            </p:cNvPr>
            <p:cNvSpPr txBox="1"/>
            <p:nvPr/>
          </p:nvSpPr>
          <p:spPr>
            <a:xfrm>
              <a:off x="970156" y="2237604"/>
              <a:ext cx="28932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buNone/>
              </a:pPr>
              <a:r>
                <a:rPr lang="en-US" sz="2400" b="1" dirty="0">
                  <a:solidFill>
                    <a:srgbClr val="FF0000"/>
                  </a:solidFill>
                </a:rPr>
                <a:t>Beijing – </a:t>
              </a:r>
              <a:r>
                <a:rPr lang="en-US" sz="2400" b="1" dirty="0" err="1">
                  <a:solidFill>
                    <a:srgbClr val="FF0000"/>
                  </a:solidFill>
                </a:rPr>
                <a:t>Shangai</a:t>
              </a:r>
              <a:endParaRPr lang="en-US" sz="2400" b="1" dirty="0">
                <a:solidFill>
                  <a:srgbClr val="FF0000"/>
                </a:solidFill>
              </a:endParaRPr>
            </a:p>
            <a:p>
              <a:pPr algn="r">
                <a:spcBef>
                  <a:spcPts val="0"/>
                </a:spcBef>
                <a:buNone/>
              </a:pPr>
              <a:r>
                <a:rPr lang="en-US" sz="2400" b="1" dirty="0">
                  <a:solidFill>
                    <a:srgbClr val="FF0000"/>
                  </a:solidFill>
                </a:rPr>
                <a:t>2017</a:t>
              </a:r>
            </a:p>
          </p:txBody>
        </p:sp>
      </p:grpSp>
      <p:grpSp>
        <p:nvGrpSpPr>
          <p:cNvPr id="6" name="Agrupar 5">
            <a:extLst>
              <a:ext uri="{FF2B5EF4-FFF2-40B4-BE49-F238E27FC236}">
                <a16:creationId xmlns:a16="http://schemas.microsoft.com/office/drawing/2014/main" id="{814FD115-E061-204A-A089-460A35A8676A}"/>
              </a:ext>
            </a:extLst>
          </p:cNvPr>
          <p:cNvGrpSpPr/>
          <p:nvPr/>
        </p:nvGrpSpPr>
        <p:grpSpPr>
          <a:xfrm>
            <a:off x="111510" y="1172066"/>
            <a:ext cx="4790064" cy="4414605"/>
            <a:chOff x="111510" y="1172066"/>
            <a:chExt cx="4790064" cy="4414605"/>
          </a:xfrm>
        </p:grpSpPr>
        <p:pic>
          <p:nvPicPr>
            <p:cNvPr id="2" name="Imagem 1">
              <a:extLst>
                <a:ext uri="{FF2B5EF4-FFF2-40B4-BE49-F238E27FC236}">
                  <a16:creationId xmlns:a16="http://schemas.microsoft.com/office/drawing/2014/main" id="{4C0064A2-BC29-F243-9E23-C7F900F04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510" y="1172066"/>
              <a:ext cx="4790064" cy="1383177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7D869690-9773-974B-85F4-89958B2D3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6114" y="2636696"/>
              <a:ext cx="4718055" cy="2255644"/>
            </a:xfrm>
            <a:prstGeom prst="rect">
              <a:avLst/>
            </a:prstGeom>
          </p:spPr>
        </p:pic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11E66CF7-7647-8448-AC79-5E665ABB3838}"/>
                </a:ext>
              </a:extLst>
            </p:cNvPr>
            <p:cNvSpPr txBox="1"/>
            <p:nvPr/>
          </p:nvSpPr>
          <p:spPr>
            <a:xfrm>
              <a:off x="148517" y="4940340"/>
              <a:ext cx="42326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dirty="0">
                  <a:solidFill>
                    <a:srgbClr val="C00000"/>
                  </a:solidFill>
                </a:rPr>
                <a:t>Sustained an encrypted videoconference between China and Austria for 75 min </a:t>
              </a:r>
            </a:p>
          </p:txBody>
        </p:sp>
      </p:grp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EDCFDD0-FCEA-CA4A-AFB5-2F824F7F8887}"/>
              </a:ext>
            </a:extLst>
          </p:cNvPr>
          <p:cNvSpPr txBox="1"/>
          <p:nvPr/>
        </p:nvSpPr>
        <p:spPr>
          <a:xfrm>
            <a:off x="4971249" y="3509163"/>
            <a:ext cx="38247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Problem: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Cascanding</a:t>
            </a:r>
            <a:r>
              <a:rPr lang="en-US" sz="2400" dirty="0">
                <a:solidFill>
                  <a:srgbClr val="C00000"/>
                </a:solidFill>
              </a:rPr>
              <a:t> QKD requires trusted </a:t>
            </a:r>
            <a:r>
              <a:rPr lang="en-US" sz="2400" dirty="0" err="1">
                <a:solidFill>
                  <a:srgbClr val="C00000"/>
                </a:solidFill>
              </a:rPr>
              <a:t>relys</a:t>
            </a:r>
            <a:r>
              <a:rPr lang="en-US" sz="2400" dirty="0">
                <a:solidFill>
                  <a:srgbClr val="C00000"/>
                </a:solidFill>
              </a:rPr>
              <a:t> (ground or satellite) that have knowledge of all keys.</a:t>
            </a:r>
          </a:p>
        </p:txBody>
      </p:sp>
      <p:sp>
        <p:nvSpPr>
          <p:cNvPr id="5" name="Seta para Baixo 4">
            <a:extLst>
              <a:ext uri="{FF2B5EF4-FFF2-40B4-BE49-F238E27FC236}">
                <a16:creationId xmlns:a16="http://schemas.microsoft.com/office/drawing/2014/main" id="{BFCEE5D7-85FD-2E4E-AD71-8AEACB2FCA30}"/>
              </a:ext>
            </a:extLst>
          </p:cNvPr>
          <p:cNvSpPr/>
          <p:nvPr/>
        </p:nvSpPr>
        <p:spPr>
          <a:xfrm>
            <a:off x="6409756" y="5156792"/>
            <a:ext cx="473888" cy="412466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EE7B47B-A099-0A45-9A93-D85A3A7025E7}"/>
              </a:ext>
            </a:extLst>
          </p:cNvPr>
          <p:cNvSpPr txBox="1"/>
          <p:nvPr/>
        </p:nvSpPr>
        <p:spPr>
          <a:xfrm>
            <a:off x="4874169" y="5586671"/>
            <a:ext cx="3400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2400" b="1" dirty="0">
                <a:solidFill>
                  <a:srgbClr val="C00000"/>
                </a:solidFill>
              </a:rPr>
              <a:t>Solution:</a:t>
            </a:r>
            <a:r>
              <a:rPr lang="en-US" sz="2400" dirty="0">
                <a:solidFill>
                  <a:srgbClr val="C00000"/>
                </a:solidFill>
              </a:rPr>
              <a:t> to use quantum entanglement</a:t>
            </a:r>
          </a:p>
        </p:txBody>
      </p:sp>
    </p:spTree>
    <p:extLst>
      <p:ext uri="{BB962C8B-B14F-4D97-AF65-F5344CB8AC3E}">
        <p14:creationId xmlns:p14="http://schemas.microsoft.com/office/powerpoint/2010/main" val="2939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1|16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\Psi_{at}\rangle \approx |1_{at}\rangle + O(\sqrt{p})&#10;\]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0_{at}\rangle \equiv |g,g,g \dots g\rangle&#10;\]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1_{at}\rangle \equiv S\left\{|s,g,g \dots g\rangle\right\}&#10;\]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2_{at}\rangle \equiv S\left\{|s,s,g \dots g\rangle\right\}&#10;\]&#10;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\Psi_{at}\rangle \approx |1_{at}\rangle + O(\sqrt{p})&#10;\]&#10;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|\Psi_{2}\rangle \approx |1_{2}\rangle + O(\sqrt{p})&#10;\]&#10;&#10;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 \chi \approx 1 + \frac{N}{2W^2k^2}.&#10;\]&#10;&#10;\end{document}"/>
  <p:tag name="IGUANATEXSIZE" val="20"/>
</p:tagLst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Álbum de Fotos Urba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Arial"/>
        <a:ea typeface=""/>
        <a:cs typeface="Arial"/>
      </a:majorFont>
      <a:minorFont>
        <a:latin typeface="Times New Roman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Álbum de Fotos Urba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1080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pt-BR" sz="1800" b="0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Álbum de Fotos Urba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51509</TotalTime>
  <Words>1655</Words>
  <Application>Microsoft Macintosh PowerPoint</Application>
  <PresentationFormat>Apresentação na tela (4:3)</PresentationFormat>
  <Paragraphs>274</Paragraphs>
  <Slides>33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9</vt:i4>
      </vt:variant>
      <vt:variant>
        <vt:lpstr>Títulos de slides</vt:lpstr>
      </vt:variant>
      <vt:variant>
        <vt:i4>33</vt:i4>
      </vt:variant>
    </vt:vector>
  </HeadingPairs>
  <TitlesOfParts>
    <vt:vector size="47" baseType="lpstr">
      <vt:lpstr>Arial</vt:lpstr>
      <vt:lpstr>Calibri</vt:lpstr>
      <vt:lpstr>Tahoma</vt:lpstr>
      <vt:lpstr>Times New Roman</vt:lpstr>
      <vt:lpstr>Trajan Pro</vt:lpstr>
      <vt:lpstr>Design padrão</vt:lpstr>
      <vt:lpstr>1_Álbum de Fotos Urbano</vt:lpstr>
      <vt:lpstr>1_Estrutura padrão</vt:lpstr>
      <vt:lpstr>1_Design padrão</vt:lpstr>
      <vt:lpstr>6_Álbum de Fotos Urbano</vt:lpstr>
      <vt:lpstr>4_Design padrão</vt:lpstr>
      <vt:lpstr>3_Álbum de Fotos Urbano</vt:lpstr>
      <vt:lpstr>Default Design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Anonymous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Anonymous</dc:creator>
  <cp:lastModifiedBy>Nara Gualberto Cavalcanti</cp:lastModifiedBy>
  <cp:revision>2402</cp:revision>
  <dcterms:created xsi:type="dcterms:W3CDTF">2002-07-19T13:40:30Z</dcterms:created>
  <dcterms:modified xsi:type="dcterms:W3CDTF">2023-09-07T20:40:10Z</dcterms:modified>
</cp:coreProperties>
</file>